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78" r:id="rId4"/>
    <p:sldId id="258" r:id="rId5"/>
    <p:sldId id="264" r:id="rId6"/>
    <p:sldId id="259" r:id="rId7"/>
    <p:sldId id="261" r:id="rId8"/>
    <p:sldId id="279" r:id="rId9"/>
    <p:sldId id="282" r:id="rId10"/>
    <p:sldId id="280" r:id="rId11"/>
    <p:sldId id="281" r:id="rId12"/>
    <p:sldId id="260" r:id="rId13"/>
    <p:sldId id="265" r:id="rId14"/>
    <p:sldId id="266" r:id="rId15"/>
    <p:sldId id="267" r:id="rId16"/>
    <p:sldId id="268" r:id="rId17"/>
    <p:sldId id="275" r:id="rId18"/>
    <p:sldId id="270" r:id="rId19"/>
    <p:sldId id="271" r:id="rId20"/>
    <p:sldId id="269" r:id="rId21"/>
    <p:sldId id="276" r:id="rId22"/>
    <p:sldId id="274" r:id="rId23"/>
    <p:sldId id="272" r:id="rId24"/>
    <p:sldId id="273" r:id="rId25"/>
    <p:sldId id="283" r:id="rId26"/>
    <p:sldId id="284" r:id="rId27"/>
    <p:sldId id="27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-156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CA2B3-9426-4A7E-9A66-EF16E3A6A325}" type="datetimeFigureOut">
              <a:rPr lang="en-US" smtClean="0"/>
              <a:pPr/>
              <a:t>9/18/17 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6BB9A-4244-4DBA-94B8-791E54FE70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48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58B4BF-16E8-432F-AD60-FABD140C54A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572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F40F-EB3E-448B-9FE9-79B7027E7CA9}" type="datetimeFigureOut">
              <a:rPr lang="en-US" smtClean="0"/>
              <a:pPr/>
              <a:t>9/18/17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E973-2B25-479E-A2C4-FA586BCA5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17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F40F-EB3E-448B-9FE9-79B7027E7CA9}" type="datetimeFigureOut">
              <a:rPr lang="en-US" smtClean="0"/>
              <a:pPr/>
              <a:t>9/18/17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E973-2B25-479E-A2C4-FA586BCA5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5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F40F-EB3E-448B-9FE9-79B7027E7CA9}" type="datetimeFigureOut">
              <a:rPr lang="en-US" smtClean="0"/>
              <a:pPr/>
              <a:t>9/18/17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E973-2B25-479E-A2C4-FA586BCA5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7438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F40F-EB3E-448B-9FE9-79B7027E7CA9}" type="datetimeFigureOut">
              <a:rPr lang="en-US" smtClean="0"/>
              <a:pPr/>
              <a:t>9/18/17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E973-2B25-479E-A2C4-FA586BCA5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22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F40F-EB3E-448B-9FE9-79B7027E7CA9}" type="datetimeFigureOut">
              <a:rPr lang="en-US" smtClean="0"/>
              <a:pPr/>
              <a:t>9/18/17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E973-2B25-479E-A2C4-FA586BCA5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9075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F40F-EB3E-448B-9FE9-79B7027E7CA9}" type="datetimeFigureOut">
              <a:rPr lang="en-US" smtClean="0"/>
              <a:pPr/>
              <a:t>9/18/17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E973-2B25-479E-A2C4-FA586BCA5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42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F40F-EB3E-448B-9FE9-79B7027E7CA9}" type="datetimeFigureOut">
              <a:rPr lang="en-US" smtClean="0"/>
              <a:pPr/>
              <a:t>9/18/17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E973-2B25-479E-A2C4-FA586BCA5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22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F40F-EB3E-448B-9FE9-79B7027E7CA9}" type="datetimeFigureOut">
              <a:rPr lang="en-US" smtClean="0"/>
              <a:pPr/>
              <a:t>9/18/17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E973-2B25-479E-A2C4-FA586BCA5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4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F40F-EB3E-448B-9FE9-79B7027E7CA9}" type="datetimeFigureOut">
              <a:rPr lang="en-US" smtClean="0"/>
              <a:pPr/>
              <a:t>9/18/17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E973-2B25-479E-A2C4-FA586BCA5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45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F40F-EB3E-448B-9FE9-79B7027E7CA9}" type="datetimeFigureOut">
              <a:rPr lang="en-US" smtClean="0"/>
              <a:pPr/>
              <a:t>9/18/17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E973-2B25-479E-A2C4-FA586BCA5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8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F40F-EB3E-448B-9FE9-79B7027E7CA9}" type="datetimeFigureOut">
              <a:rPr lang="en-US" smtClean="0"/>
              <a:pPr/>
              <a:t>9/18/17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E973-2B25-479E-A2C4-FA586BCA5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9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F40F-EB3E-448B-9FE9-79B7027E7CA9}" type="datetimeFigureOut">
              <a:rPr lang="en-US" smtClean="0"/>
              <a:pPr/>
              <a:t>9/18/17 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E973-2B25-479E-A2C4-FA586BCA5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1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F40F-EB3E-448B-9FE9-79B7027E7CA9}" type="datetimeFigureOut">
              <a:rPr lang="en-US" smtClean="0"/>
              <a:pPr/>
              <a:t>9/18/17 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E973-2B25-479E-A2C4-FA586BCA5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2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F40F-EB3E-448B-9FE9-79B7027E7CA9}" type="datetimeFigureOut">
              <a:rPr lang="en-US" smtClean="0"/>
              <a:pPr/>
              <a:t>9/18/17 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E973-2B25-479E-A2C4-FA586BCA5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1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F40F-EB3E-448B-9FE9-79B7027E7CA9}" type="datetimeFigureOut">
              <a:rPr lang="en-US" smtClean="0"/>
              <a:pPr/>
              <a:t>9/18/17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E973-2B25-479E-A2C4-FA586BCA5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5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F40F-EB3E-448B-9FE9-79B7027E7CA9}" type="datetimeFigureOut">
              <a:rPr lang="en-US" smtClean="0"/>
              <a:pPr/>
              <a:t>9/18/17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E973-2B25-479E-A2C4-FA586BCA5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1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7F40F-EB3E-448B-9FE9-79B7027E7CA9}" type="datetimeFigureOut">
              <a:rPr lang="en-US" smtClean="0"/>
              <a:pPr/>
              <a:t>9/18/17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F7E973-2B25-479E-A2C4-FA586BCA5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3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aesimplys@yahoo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567543"/>
            <a:ext cx="7766936" cy="2483293"/>
          </a:xfrm>
        </p:spPr>
        <p:txBody>
          <a:bodyPr/>
          <a:lstStyle/>
          <a:p>
            <a:pPr algn="l"/>
            <a:r>
              <a:rPr lang="en-US" altLang="en-US" sz="6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</a:t>
            </a:r>
            <a:r>
              <a:rPr lang="en-US" altLang="en-US" sz="6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Skills </a:t>
            </a:r>
            <a:r>
              <a:rPr lang="en-US" altLang="en-US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</a:t>
            </a:r>
            <a:r>
              <a:rPr lang="en-US" altLang="en-US" sz="6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6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6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(SKLL 101)</a:t>
            </a:r>
            <a:r>
              <a:rPr lang="en-US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828759"/>
          </a:xfrm>
        </p:spPr>
        <p:txBody>
          <a:bodyPr>
            <a:noAutofit/>
          </a:bodyPr>
          <a:lstStyle/>
          <a:p>
            <a:pPr marL="63500" algn="ctr"/>
            <a:r>
              <a:rPr lang="en-US" altLang="en-US" sz="2800" b="1" dirty="0" smtClean="0">
                <a:solidFill>
                  <a:srgbClr val="C00000"/>
                </a:solidFill>
              </a:rPr>
              <a:t>Dept. </a:t>
            </a:r>
            <a:r>
              <a:rPr lang="en-US" altLang="en-US" sz="2800" b="1" dirty="0">
                <a:solidFill>
                  <a:srgbClr val="C00000"/>
                </a:solidFill>
              </a:rPr>
              <a:t>of Medical Education</a:t>
            </a:r>
          </a:p>
          <a:p>
            <a:pPr marL="63500" algn="ctr"/>
            <a:r>
              <a:rPr lang="en-US" altLang="en-US" sz="2800" b="1" dirty="0">
                <a:solidFill>
                  <a:srgbClr val="C00000"/>
                </a:solidFill>
              </a:rPr>
              <a:t>College of </a:t>
            </a:r>
            <a:r>
              <a:rPr lang="en-US" altLang="en-US" sz="2800" b="1" dirty="0" smtClean="0">
                <a:solidFill>
                  <a:srgbClr val="C00000"/>
                </a:solidFill>
              </a:rPr>
              <a:t>Medicine</a:t>
            </a:r>
          </a:p>
          <a:p>
            <a:pPr marL="63500" algn="ctr"/>
            <a:r>
              <a:rPr lang="en-US" altLang="en-US" sz="2800" b="1" dirty="0" smtClean="0">
                <a:solidFill>
                  <a:srgbClr val="C00000"/>
                </a:solidFill>
              </a:rPr>
              <a:t>King Saud University</a:t>
            </a:r>
            <a:endParaRPr lang="en-US" altLang="en-US" sz="2800" b="1" dirty="0">
              <a:solidFill>
                <a:srgbClr val="C00000"/>
              </a:solidFill>
            </a:endParaRP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9433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2856"/>
          </a:xfrm>
        </p:spPr>
        <p:txBody>
          <a:bodyPr>
            <a:noAutofit/>
          </a:bodyPr>
          <a:lstStyle/>
          <a:p>
            <a:pPr algn="ctr"/>
            <a:r>
              <a:rPr lang="en-US" altLang="en-US" sz="4400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Assessment </a:t>
            </a:r>
            <a:r>
              <a:rPr lang="en-US" altLang="en-US" sz="4400" dirty="0">
                <a:solidFill>
                  <a:srgbClr val="FF0000"/>
                </a:solidFill>
                <a:latin typeface="Bernard MT Condensed" panose="02050806060905020404" pitchFamily="18" charset="0"/>
              </a:rPr>
              <a:t>M</a:t>
            </a:r>
            <a:r>
              <a:rPr lang="en-US" altLang="en-US" sz="4400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ethods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2456"/>
            <a:ext cx="8596668" cy="5175503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Portfolio-Based Assessment: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spcBef>
                <a:spcPct val="20000"/>
              </a:spcBef>
              <a:buClr>
                <a:schemeClr val="hlink"/>
              </a:buClr>
              <a:buSzPct val="75000"/>
              <a:buNone/>
              <a:defRPr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    Learning skills application and demonstrating evidence of achievement and reflection on its real practice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Your presence in the class for discussion (6%)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Five assignments:</a:t>
            </a:r>
          </a:p>
          <a:p>
            <a:pPr lvl="1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Based on agreed portfolio criteria</a:t>
            </a:r>
          </a:p>
          <a:p>
            <a:pPr lvl="2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No cut and past</a:t>
            </a:r>
          </a:p>
          <a:p>
            <a:pPr lvl="2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Your own writing </a:t>
            </a:r>
          </a:p>
          <a:p>
            <a:pPr lvl="2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Clear reflective ideas</a:t>
            </a:r>
          </a:p>
          <a:p>
            <a:pPr lvl="2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Timely submitted</a:t>
            </a:r>
          </a:p>
          <a:p>
            <a:pPr lvl="2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See portfolio students’ guide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First three assignments (60%)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Second two assignments (34%)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791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77867" y="2967335"/>
            <a:ext cx="7236276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92D050"/>
                </a:solidFill>
                <a:effectLst/>
              </a:rPr>
              <a:t>Detailed Objectives</a:t>
            </a:r>
          </a:p>
          <a:p>
            <a:pPr algn="ctr"/>
            <a:r>
              <a:rPr lang="en-US" sz="60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92D050"/>
                </a:solidFill>
              </a:rPr>
              <a:t>o</a:t>
            </a:r>
            <a:r>
              <a:rPr lang="en-US" sz="6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92D050"/>
                </a:solidFill>
              </a:rPr>
              <a:t>f </a:t>
            </a:r>
            <a:r>
              <a:rPr lang="en-US" sz="60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92D050"/>
                </a:solidFill>
              </a:rPr>
              <a:t>each</a:t>
            </a:r>
            <a:endParaRPr lang="en-US" sz="6000" b="1" dirty="0" smtClean="0">
              <a:ln w="12700">
                <a:solidFill>
                  <a:schemeClr val="accent5"/>
                </a:solidFill>
                <a:prstDash val="solid"/>
              </a:ln>
              <a:solidFill>
                <a:srgbClr val="92D050"/>
              </a:solidFill>
            </a:endParaRPr>
          </a:p>
          <a:p>
            <a:pPr algn="ctr"/>
            <a:r>
              <a:rPr lang="en-US" sz="60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92D050"/>
                </a:solidFill>
                <a:effectLst/>
              </a:rPr>
              <a:t>Sessions</a:t>
            </a:r>
            <a:endParaRPr lang="en-US" sz="60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92D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8709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 objectives </a:t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Session-1 Orientation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content, teaching / learning and assessment methods of learning     skills course.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appropriate student-centered learning methods for different courses of the curriculum.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key topics and main theme of the course.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Localize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facilities available for them like students' support system, library,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access, cafeteria and so forth.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Enumerate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different library sections which will help them in using library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the searching abilities to search some topics or subject in medical data- base.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6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Session-2: Blackboard training.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2728"/>
            <a:ext cx="8596668" cy="5422391"/>
          </a:xfrm>
        </p:spPr>
        <p:txBody>
          <a:bodyPr>
            <a:normAutofit fontScale="92500" lnSpcReduction="10000"/>
          </a:bodyPr>
          <a:lstStyle/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/>
              <a:t>Explain the content of </a:t>
            </a:r>
            <a:r>
              <a:rPr lang="en-US" sz="2800" b="1" dirty="0" smtClean="0"/>
              <a:t>the Blackboard </a:t>
            </a:r>
            <a:r>
              <a:rPr lang="en-US" sz="2800" b="1" dirty="0"/>
              <a:t>learning management system and it configuration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/>
              <a:t>Enumerate the different uses of Blackboard.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/>
              <a:t>Log on the system to explore its utilization. </a:t>
            </a:r>
            <a:endParaRPr lang="en-US" sz="2800" b="1" dirty="0" smtClean="0"/>
          </a:p>
          <a:p>
            <a:pPr marL="1200150" lvl="2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/>
              <a:t>Course contents</a:t>
            </a:r>
          </a:p>
          <a:p>
            <a:pPr marL="1200150" lvl="2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/>
              <a:t>Download any materials</a:t>
            </a:r>
          </a:p>
          <a:p>
            <a:pPr marL="1200150" lvl="2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/>
              <a:t>Check your results</a:t>
            </a:r>
          </a:p>
          <a:p>
            <a:pPr marL="1200150" lvl="2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/>
              <a:t>Follow your progress</a:t>
            </a:r>
          </a:p>
          <a:p>
            <a:pPr marL="1200150" lvl="2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err="1" smtClean="0"/>
              <a:t>etc</a:t>
            </a:r>
            <a:endParaRPr lang="en-US" sz="2000" b="1" dirty="0"/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0899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Session-3: Become a PBL Student Year 1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80160"/>
            <a:ext cx="8596668" cy="5093207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rational of learning in a small group</a:t>
            </a:r>
          </a:p>
          <a:p>
            <a:pPr>
              <a:buFont typeface="+mj-lt"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Enumerate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principles of small group.</a:t>
            </a:r>
          </a:p>
          <a:p>
            <a:pPr>
              <a:buFont typeface="+mj-lt"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dynamic of small.</a:t>
            </a:r>
          </a:p>
          <a:p>
            <a:pPr>
              <a:buFont typeface="+mj-lt"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roles in a small group.  </a:t>
            </a:r>
          </a:p>
          <a:p>
            <a:pPr>
              <a:buFont typeface="+mj-lt"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ability to conduct the roles in a small group effectively.</a:t>
            </a:r>
          </a:p>
          <a:p>
            <a:pPr>
              <a:buFont typeface="+mj-lt"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skills effectively to maintain group dynamics.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9214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Session-4: Time Management:</a:t>
            </a:r>
            <a:br>
              <a:rPr lang="en-US" sz="3200" b="1" dirty="0">
                <a:solidFill>
                  <a:srgbClr val="FF0000"/>
                </a:solidFill>
              </a:rPr>
            </a:b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importance of TM</a:t>
            </a:r>
          </a:p>
          <a:p>
            <a:pPr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Explain Time wasters </a:t>
            </a:r>
          </a:p>
          <a:p>
            <a:pPr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their schedules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effectively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procrastination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</a:p>
          <a:p>
            <a:pPr>
              <a:buFont typeface="+mj-lt"/>
              <a:buAutoNum type="arabicPeriod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to deal with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procrastination</a:t>
            </a:r>
          </a:p>
          <a:p>
            <a:pPr>
              <a:buFont typeface="+mj-lt"/>
              <a:buAutoNum type="arabicPeriod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Apply these principles to daily life situations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3987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Session-5: Learning how to learn  </a:t>
            </a:r>
            <a:br>
              <a:rPr lang="en-US" sz="3200" b="1" dirty="0">
                <a:solidFill>
                  <a:srgbClr val="FF0000"/>
                </a:solidFill>
              </a:rPr>
            </a:b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3041"/>
            <a:ext cx="8596668" cy="457832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“Learning” 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learning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principles. </a:t>
            </a:r>
          </a:p>
          <a:p>
            <a:pPr>
              <a:buFont typeface="+mj-lt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 and contrast undergraduate versus secondary school learning.</a:t>
            </a:r>
          </a:p>
          <a:p>
            <a:pPr>
              <a:buFont typeface="+mj-lt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different types of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</a:p>
          <a:p>
            <a:pPr>
              <a:buFont typeface="+mj-lt"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Differentiate between superficial and deep learning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Apply the learning principles to their daily learning activities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3954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94" y="48768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Session 6</a:t>
            </a:r>
            <a:r>
              <a:rPr lang="en-US" b="1" dirty="0">
                <a:solidFill>
                  <a:srgbClr val="FF0000"/>
                </a:solidFill>
              </a:rPr>
              <a:t>. How to remain high achieving students: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6464"/>
            <a:ext cx="8596668" cy="5568695"/>
          </a:xfrm>
        </p:spPr>
        <p:txBody>
          <a:bodyPr>
            <a:noAutofit/>
          </a:bodyPr>
          <a:lstStyle/>
          <a:p>
            <a:pPr lvl="0">
              <a:buFont typeface="+mj-lt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 levels of academic performance</a:t>
            </a:r>
          </a:p>
          <a:p>
            <a:pPr lvl="0">
              <a:buFont typeface="+mj-lt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factors lead to high academic achievement</a:t>
            </a:r>
          </a:p>
          <a:p>
            <a:pPr lvl="0">
              <a:buFont typeface="+mj-lt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manner of improving academic performance.</a:t>
            </a:r>
          </a:p>
          <a:p>
            <a:pPr lvl="0">
              <a:buFont typeface="+mj-lt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 the factors would help to improve their academic performance.</a:t>
            </a:r>
          </a:p>
          <a:p>
            <a:pPr lvl="0">
              <a:buFont typeface="+mj-lt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factors which suite individual student for his/her academic performance.</a:t>
            </a:r>
          </a:p>
          <a:p>
            <a:pPr lvl="0">
              <a:buFont typeface="+mj-lt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these concepts and principles in real life situation.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2976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Session 7: Stress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stress </a:t>
            </a:r>
          </a:p>
          <a:p>
            <a:pPr>
              <a:buFont typeface="+mj-lt"/>
              <a:buAutoNum type="arabicPeriod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stress</a:t>
            </a:r>
          </a:p>
          <a:p>
            <a:pPr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mechanisms of stress</a:t>
            </a:r>
          </a:p>
          <a:p>
            <a:pPr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relation of stress to human health</a:t>
            </a:r>
          </a:p>
          <a:p>
            <a:pPr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stress management strategies 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Apply these principles to daily life situation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4777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Session-8: Introduction to Medical Search Using </a:t>
            </a:r>
            <a:r>
              <a:rPr lang="en-US" b="1" dirty="0" smtClean="0">
                <a:solidFill>
                  <a:srgbClr val="FF0000"/>
                </a:solidFill>
              </a:rPr>
              <a:t>internet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different search engine for literature review. </a:t>
            </a:r>
          </a:p>
          <a:p>
            <a:pPr>
              <a:buFont typeface="+mj-lt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different methods of finding relevant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literature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Demonstrate some sites of electronic journals and its features.</a:t>
            </a:r>
          </a:p>
          <a:p>
            <a:pPr>
              <a:buFont typeface="+mj-lt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searching steps to different Database.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4244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r>
              <a:rPr lang="en-GB" dirty="0">
                <a:solidFill>
                  <a:schemeClr val="tx2"/>
                </a:solidFill>
                <a:latin typeface="Bernard MT Condensed" pitchFamily="18" charset="0"/>
              </a:rPr>
              <a:t/>
            </a:r>
            <a:br>
              <a:rPr lang="en-GB" dirty="0">
                <a:solidFill>
                  <a:schemeClr val="tx2"/>
                </a:solidFill>
                <a:latin typeface="Bernard MT Condensed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Information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Learning Skills Course??</a:t>
            </a:r>
          </a:p>
          <a:p>
            <a:pPr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Outcome of the Learning Skills Course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Sessions Objectives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Topics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&amp; Learning methods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</a:p>
          <a:p>
            <a:pPr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990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Session-9: </a:t>
            </a:r>
            <a:r>
              <a:rPr lang="en-US" b="1" dirty="0">
                <a:solidFill>
                  <a:srgbClr val="FF0000"/>
                </a:solidFill>
              </a:rPr>
              <a:t>Introduction to Evidence-based Medicine (EBM)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principles of EBM approach.</a:t>
            </a:r>
          </a:p>
          <a:p>
            <a:pPr>
              <a:buFont typeface="+mj-lt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Utilize the sources of EBM Database.</a:t>
            </a:r>
          </a:p>
          <a:p>
            <a:pPr>
              <a:buFont typeface="+mj-lt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Differentiate between primary and secondary data sources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some common terminologies used in EBM practice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 the EBM application to daily clinical practice. 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6660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Session10</a:t>
            </a:r>
            <a:r>
              <a:rPr lang="en-US" sz="3200" b="1" dirty="0">
                <a:solidFill>
                  <a:srgbClr val="FF0000"/>
                </a:solidFill>
              </a:rPr>
              <a:t>. College assessment system:</a:t>
            </a:r>
            <a:br>
              <a:rPr lang="en-US" sz="3200" b="1" dirty="0">
                <a:solidFill>
                  <a:srgbClr val="FF0000"/>
                </a:solidFill>
              </a:rPr>
            </a:b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8489"/>
            <a:ext cx="8596668" cy="4422874"/>
          </a:xfrm>
        </p:spPr>
        <p:txBody>
          <a:bodyPr>
            <a:noAutofit/>
          </a:bodyPr>
          <a:lstStyle/>
          <a:p>
            <a:pPr lvl="0">
              <a:buFont typeface="+mj-lt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rules and regulations of the assessment system in the college</a:t>
            </a:r>
          </a:p>
          <a:p>
            <a:pPr lvl="0">
              <a:buFont typeface="+mj-lt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 the different components of the assessment system</a:t>
            </a:r>
          </a:p>
          <a:p>
            <a:pPr lvl="0">
              <a:buFont typeface="+mj-lt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development process of a course assessment</a:t>
            </a:r>
          </a:p>
          <a:p>
            <a:pPr lvl="0">
              <a:buFont typeface="+mj-lt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pass/fail criteria for different courses</a:t>
            </a:r>
          </a:p>
          <a:p>
            <a:pPr lvl="0">
              <a:buFont typeface="+mj-lt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strategies to improve academic performance in a test.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9738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Session 11. Motivation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7905"/>
            <a:ext cx="8596668" cy="4523458"/>
          </a:xfrm>
        </p:spPr>
        <p:txBody>
          <a:bodyPr>
            <a:noAutofit/>
          </a:bodyPr>
          <a:lstStyle/>
          <a:p>
            <a:pPr lvl="0"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motivation</a:t>
            </a:r>
          </a:p>
          <a:p>
            <a:pPr lvl="0"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types of motivation.</a:t>
            </a:r>
          </a:p>
          <a:p>
            <a:pPr lvl="0"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Enumerate the factors which influence or decrease student motivation. </a:t>
            </a:r>
          </a:p>
          <a:p>
            <a:pPr lvl="0"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how motivation could influence academic performance.</a:t>
            </a:r>
          </a:p>
          <a:p>
            <a:pPr lvl="0"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 how low motivation is associated with restricted growth in achievement.</a:t>
            </a:r>
          </a:p>
          <a:p>
            <a:pPr lvl="0"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motivation concepts in real life situation.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3997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Session-12: </a:t>
            </a:r>
            <a:r>
              <a:rPr lang="en-US" b="1" dirty="0">
                <a:solidFill>
                  <a:srgbClr val="FF0000"/>
                </a:solidFill>
              </a:rPr>
              <a:t>Professionalism in Medical Education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Professionalism.</a:t>
            </a:r>
          </a:p>
          <a:p>
            <a:pPr>
              <a:buFont typeface="+mj-lt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professional and unprofessional behaviors.</a:t>
            </a:r>
          </a:p>
          <a:p>
            <a:pPr>
              <a:buFont typeface="+mj-lt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why professionalism is an important part of the curriculum. 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strategies to become professional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3807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Session-13: </a:t>
            </a:r>
            <a:r>
              <a:rPr lang="en-US" sz="3200" b="1" dirty="0">
                <a:solidFill>
                  <a:srgbClr val="FF0000"/>
                </a:solidFill>
              </a:rPr>
              <a:t>Communication skills: </a:t>
            </a:r>
            <a:br>
              <a:rPr lang="en-US" sz="3200" b="1" dirty="0">
                <a:solidFill>
                  <a:srgbClr val="FF0000"/>
                </a:solidFill>
              </a:rPr>
            </a:b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6737"/>
            <a:ext cx="8596668" cy="4724626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principles of effective communication. </a:t>
            </a:r>
          </a:p>
          <a:p>
            <a:pPr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 and contrast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active and passive communication.</a:t>
            </a:r>
          </a:p>
          <a:p>
            <a:pPr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Demonstrate verbal and non-verbal communication, including body language.</a:t>
            </a:r>
          </a:p>
          <a:p>
            <a:pPr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Analyze scenarios or videos of communication skills to give feedback.</a:t>
            </a:r>
          </a:p>
          <a:p>
            <a:pPr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safe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give and receive feedback by peers and tutors. 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8162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57915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latin typeface="Times" panose="02020603050405020304" pitchFamily="18" charset="0"/>
                <a:cs typeface="Times" panose="02020603050405020304" pitchFamily="18" charset="0"/>
              </a:rPr>
              <a:t>Learning Skills Course is to improve your style of learning     </a:t>
            </a:r>
            <a:endParaRPr lang="en-US" b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defRPr/>
            </a:pPr>
            <a:endParaRPr lang="en-US" b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defRPr/>
            </a:pPr>
            <a:r>
              <a:rPr lang="en-US" b="1" dirty="0" smtClean="0">
                <a:latin typeface="Times" panose="02020603050405020304" pitchFamily="18" charset="0"/>
                <a:cs typeface="Times" panose="02020603050405020304" pitchFamily="18" charset="0"/>
              </a:rPr>
              <a:t>The course discusses concepts and principles of learning</a:t>
            </a:r>
            <a:endParaRPr lang="en-US" b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defRPr/>
            </a:pPr>
            <a:endParaRPr lang="en-US" b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defRPr/>
            </a:pPr>
            <a:r>
              <a:rPr lang="en-US" b="1" dirty="0" smtClean="0">
                <a:latin typeface="Times" panose="02020603050405020304" pitchFamily="18" charset="0"/>
                <a:cs typeface="Times" panose="02020603050405020304" pitchFamily="18" charset="0"/>
              </a:rPr>
              <a:t>These skills to be applied in your practical life</a:t>
            </a:r>
            <a:endParaRPr lang="en-US" b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 </a:t>
            </a:r>
          </a:p>
          <a:p>
            <a:pPr>
              <a:defRPr/>
            </a:pPr>
            <a:r>
              <a:rPr lang="en-US" b="1" dirty="0" smtClean="0">
                <a:latin typeface="Times" panose="02020603050405020304" pitchFamily="18" charset="0"/>
                <a:cs typeface="Times" panose="02020603050405020304" pitchFamily="18" charset="0"/>
              </a:rPr>
              <a:t>Reflection to be learnt to become a better learner</a:t>
            </a:r>
            <a:endParaRPr lang="en-US" b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defRPr/>
            </a:pPr>
            <a:endParaRPr lang="en-US" b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defRPr/>
            </a:pPr>
            <a:r>
              <a:rPr lang="en-US" b="1" dirty="0" smtClean="0">
                <a:latin typeface="Times" panose="02020603050405020304" pitchFamily="18" charset="0"/>
                <a:cs typeface="Times" panose="02020603050405020304" pitchFamily="18" charset="0"/>
              </a:rPr>
              <a:t>Application of these skills will improve your academic performance and keep you </a:t>
            </a:r>
          </a:p>
          <a:p>
            <a:pPr marL="0" indent="0">
              <a:buNone/>
              <a:defRPr/>
            </a:pPr>
            <a:r>
              <a:rPr lang="en-US" b="1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b="1" smtClean="0">
                <a:latin typeface="Times" panose="02020603050405020304" pitchFamily="18" charset="0"/>
                <a:cs typeface="Times" panose="02020603050405020304" pitchFamily="18" charset="0"/>
              </a:rPr>
              <a:t>      high </a:t>
            </a:r>
            <a:r>
              <a:rPr lang="en-US" b="1" dirty="0" smtClean="0">
                <a:latin typeface="Times" panose="02020603050405020304" pitchFamily="18" charset="0"/>
                <a:cs typeface="Times" panose="02020603050405020304" pitchFamily="18" charset="0"/>
              </a:rPr>
              <a:t>academic achiever</a:t>
            </a:r>
            <a:endParaRPr lang="en-US" b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53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274002" cy="66141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References (Power Point Slides &amp; the Guide)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271016"/>
            <a:ext cx="10515600" cy="5376671"/>
          </a:xfrm>
        </p:spPr>
        <p:txBody>
          <a:bodyPr>
            <a:noAutofit/>
          </a:bodyPr>
          <a:lstStyle/>
          <a:p>
            <a:pPr lvl="0"/>
            <a:r>
              <a:rPr lang="en-US" sz="2000" dirty="0" err="1"/>
              <a:t>Samy</a:t>
            </a:r>
            <a:r>
              <a:rPr lang="en-US" sz="2000" dirty="0"/>
              <a:t> A </a:t>
            </a:r>
            <a:r>
              <a:rPr lang="en-US" sz="2000" dirty="0" err="1"/>
              <a:t>Azer</a:t>
            </a:r>
            <a:r>
              <a:rPr lang="en-US" sz="2000" dirty="0"/>
              <a:t>, Rana </a:t>
            </a:r>
            <a:r>
              <a:rPr lang="en-US" sz="2000" dirty="0" err="1"/>
              <a:t>Hasanato</a:t>
            </a:r>
            <a:r>
              <a:rPr lang="en-US" sz="2000" dirty="0"/>
              <a:t>, Sami Al-</a:t>
            </a:r>
            <a:r>
              <a:rPr lang="en-US" sz="2000" dirty="0" err="1"/>
              <a:t>Nassar</a:t>
            </a:r>
            <a:r>
              <a:rPr lang="en-US" sz="2000" dirty="0"/>
              <a:t>, Ali </a:t>
            </a:r>
            <a:r>
              <a:rPr lang="en-US" sz="2000" dirty="0" err="1"/>
              <a:t>Somily</a:t>
            </a:r>
            <a:r>
              <a:rPr lang="en-US" sz="2000" dirty="0"/>
              <a:t> and Muslim M </a:t>
            </a:r>
            <a:r>
              <a:rPr lang="en-US" sz="2000" dirty="0" err="1"/>
              <a:t>AlSaadi</a:t>
            </a:r>
            <a:r>
              <a:rPr lang="en-US" sz="2000" dirty="0"/>
              <a:t>. Introducing integrated laboratory classes in a PBL curriculum: impact on student’s learning and satisfaction; BMC Medical Education 2013, 13:71</a:t>
            </a:r>
            <a:r>
              <a:rPr lang="en-US" sz="2000" dirty="0" smtClean="0"/>
              <a:t>.</a:t>
            </a:r>
            <a:endParaRPr lang="en-US" sz="2000" dirty="0"/>
          </a:p>
          <a:p>
            <a:pPr lvl="0"/>
            <a:r>
              <a:rPr lang="en-US" sz="2000" dirty="0"/>
              <a:t>Ali </a:t>
            </a:r>
            <a:r>
              <a:rPr lang="en-US" sz="2000" dirty="0" err="1"/>
              <a:t>Alhaqwi</a:t>
            </a:r>
            <a:r>
              <a:rPr lang="en-US" sz="2000" dirty="0"/>
              <a:t>, Tariq Mohamed, </a:t>
            </a:r>
            <a:r>
              <a:rPr lang="en-US" sz="2000" dirty="0" err="1"/>
              <a:t>Abdulaziz</a:t>
            </a:r>
            <a:r>
              <a:rPr lang="en-US" sz="2000" dirty="0"/>
              <a:t> </a:t>
            </a:r>
            <a:r>
              <a:rPr lang="en-US" sz="2000" dirty="0" err="1"/>
              <a:t>Alkabba</a:t>
            </a:r>
            <a:r>
              <a:rPr lang="en-US" sz="2000" dirty="0"/>
              <a:t>, Sultan </a:t>
            </a:r>
            <a:r>
              <a:rPr lang="en-US" sz="2000" dirty="0" err="1"/>
              <a:t>Alotaibi</a:t>
            </a:r>
            <a:r>
              <a:rPr lang="en-US" sz="2000" dirty="0"/>
              <a:t>, Ali </a:t>
            </a:r>
            <a:r>
              <a:rPr lang="en-US" sz="2000" dirty="0" err="1"/>
              <a:t>Alshehri</a:t>
            </a:r>
            <a:r>
              <a:rPr lang="en-US" sz="2000" dirty="0"/>
              <a:t>, Hamza Abdulghani, </a:t>
            </a:r>
            <a:r>
              <a:rPr lang="en-US" sz="2000" dirty="0" err="1"/>
              <a:t>Motasim</a:t>
            </a:r>
            <a:r>
              <a:rPr lang="en-US" sz="2000" dirty="0"/>
              <a:t> </a:t>
            </a:r>
            <a:r>
              <a:rPr lang="en-US" sz="2000" dirty="0" err="1"/>
              <a:t>Badri</a:t>
            </a:r>
            <a:r>
              <a:rPr lang="en-US" sz="2000" dirty="0"/>
              <a:t>; Problem-based  learning  in  undergraduate medical  education  in  Saudi  Arabia:  Time  has come  to  reflect  on  the  experience; </a:t>
            </a:r>
            <a:r>
              <a:rPr lang="en-US" sz="2000" dirty="0" err="1"/>
              <a:t>Med.Teh</a:t>
            </a:r>
            <a:r>
              <a:rPr lang="en-US" sz="2000" dirty="0"/>
              <a:t>. 2015, 37: </a:t>
            </a:r>
            <a:r>
              <a:rPr lang="en-US" sz="2000" dirty="0" smtClean="0"/>
              <a:t>S61–S66</a:t>
            </a:r>
            <a:endParaRPr lang="en-US" sz="2000" dirty="0"/>
          </a:p>
          <a:p>
            <a:pPr lvl="0"/>
            <a:r>
              <a:rPr lang="en-US" sz="2000" dirty="0"/>
              <a:t>Hamza Abdulghani; </a:t>
            </a:r>
            <a:r>
              <a:rPr lang="en-US" sz="2000" dirty="0" err="1"/>
              <a:t>Abdulmajeed</a:t>
            </a:r>
            <a:r>
              <a:rPr lang="en-US" sz="2000" dirty="0"/>
              <a:t> </a:t>
            </a:r>
            <a:r>
              <a:rPr lang="en-US" sz="2000" dirty="0" err="1"/>
              <a:t>Aldrees</a:t>
            </a:r>
            <a:r>
              <a:rPr lang="en-US" sz="2000" dirty="0"/>
              <a:t>; Mahmood  Khalil; Farah Ahmad; Gominda </a:t>
            </a:r>
            <a:r>
              <a:rPr lang="en-US" sz="2000" dirty="0" err="1"/>
              <a:t>Ponnamperuma</a:t>
            </a:r>
            <a:r>
              <a:rPr lang="en-US" sz="2000" dirty="0"/>
              <a:t>;  </a:t>
            </a:r>
            <a:r>
              <a:rPr lang="en-US" sz="2000" dirty="0" err="1"/>
              <a:t>Zubair</a:t>
            </a:r>
            <a:r>
              <a:rPr lang="en-US" sz="2000" dirty="0"/>
              <a:t> Amin; What factors determine academic achievement in high achieving undergraduate medical students?  A qualitative study; Medical Teacher; 2014, 36: </a:t>
            </a:r>
            <a:r>
              <a:rPr lang="en-US" sz="2000" dirty="0" smtClean="0"/>
              <a:t>S43–S48</a:t>
            </a:r>
            <a:endParaRPr lang="en-US" sz="2000" dirty="0"/>
          </a:p>
          <a:p>
            <a:pPr lvl="0"/>
            <a:r>
              <a:rPr lang="en-US" sz="2000" dirty="0" err="1"/>
              <a:t>Abdulmajeed</a:t>
            </a:r>
            <a:r>
              <a:rPr lang="en-US" sz="2000" dirty="0"/>
              <a:t> Al- Drees, Mahmoud Salah Khalil, Sultan </a:t>
            </a:r>
            <a:r>
              <a:rPr lang="en-US" sz="2000" dirty="0" err="1"/>
              <a:t>Ayoub</a:t>
            </a:r>
            <a:r>
              <a:rPr lang="en-US" sz="2000" dirty="0"/>
              <a:t> </a:t>
            </a:r>
            <a:r>
              <a:rPr lang="en-US" sz="2000" dirty="0" err="1"/>
              <a:t>Meo</a:t>
            </a:r>
            <a:r>
              <a:rPr lang="en-US" sz="2000" dirty="0"/>
              <a:t>, Hamza Mohammed Abdulghani; Utilization of blackboard among undergraduate medical students: Where we are from the reality? Journal of </a:t>
            </a:r>
            <a:r>
              <a:rPr lang="en-US" sz="2000" dirty="0" err="1"/>
              <a:t>Taibah</a:t>
            </a:r>
            <a:r>
              <a:rPr lang="en-US" sz="2000" dirty="0"/>
              <a:t> university medical sciences 2014; </a:t>
            </a:r>
            <a:r>
              <a:rPr lang="en-US" sz="2000" dirty="0" smtClean="0"/>
              <a:t>1-5</a:t>
            </a:r>
            <a:endParaRPr lang="en-US" sz="2000" dirty="0"/>
          </a:p>
          <a:p>
            <a:pPr lvl="0"/>
            <a:r>
              <a:rPr lang="en-US" sz="2000" dirty="0"/>
              <a:t>Kamran. S, Hamza. M. A, Tauseef. A; </a:t>
            </a:r>
            <a:r>
              <a:rPr lang="en-US" sz="2000" dirty="0" err="1"/>
              <a:t>Jennesse</a:t>
            </a:r>
            <a:r>
              <a:rPr lang="en-US" sz="2000" dirty="0"/>
              <a:t>. J. Shaping medical professionalism in pre-clinical medical students: Students’ perspective; Biomedical Research 2017; 28(1)</a:t>
            </a:r>
            <a:endParaRPr lang="en-US" sz="2000" b="1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62640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2667000" y="1571626"/>
            <a:ext cx="65722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000" b="1" dirty="0" smtClean="0">
                <a:latin typeface="Harlow Solid Italic" panose="04030604020F02020D02" pitchFamily="82" charset="0"/>
              </a:rPr>
              <a:t>We </a:t>
            </a:r>
            <a:r>
              <a:rPr lang="en-US" altLang="en-US" sz="4000" b="1" dirty="0">
                <a:latin typeface="Harlow Solid Italic" panose="04030604020F02020D02" pitchFamily="82" charset="0"/>
              </a:rPr>
              <a:t>wish you a very successful and enjoyable time in your </a:t>
            </a:r>
            <a:r>
              <a:rPr lang="en-US" altLang="en-US" sz="4000" b="1" dirty="0" smtClean="0">
                <a:latin typeface="Harlow Solid Italic" panose="04030604020F02020D02" pitchFamily="82" charset="0"/>
              </a:rPr>
              <a:t>course and your career</a:t>
            </a:r>
            <a:endParaRPr lang="en-GB" altLang="en-US" sz="4000" b="1" dirty="0">
              <a:latin typeface="Harlow Solid Italic" panose="04030604020F02020D02" pitchFamily="82" charset="0"/>
            </a:endParaRP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3309939" y="3857625"/>
            <a:ext cx="5000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7200" b="1">
                <a:solidFill>
                  <a:srgbClr val="FF0000"/>
                </a:solidFill>
                <a:latin typeface="Harlow Solid Italic" panose="04030604020F02020D02" pitchFamily="82" charset="0"/>
              </a:rPr>
              <a:t>All the best</a:t>
            </a:r>
            <a:endParaRPr lang="en-GB" altLang="en-US" sz="7200" b="1">
              <a:solidFill>
                <a:srgbClr val="FF0000"/>
              </a:solidFill>
              <a:latin typeface="Harlow Solid Italic" panose="04030604020F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93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9400"/>
            <a:ext cx="8596668" cy="502398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COMPARISON OF PERFORMANCE IN FOUNDATION BLOCK AMONG 3 GROUPS OF STUDENTS FOR THE ACADEMIC YEAR 2016-2017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2084953"/>
              </p:ext>
            </p:extLst>
          </p:nvPr>
        </p:nvGraphicFramePr>
        <p:xfrm>
          <a:off x="201168" y="2020824"/>
          <a:ext cx="10085832" cy="4764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Chart" r:id="rId4" imgW="7346317" imgH="3785944" progId="Excel.Sheet.8">
                  <p:embed/>
                </p:oleObj>
              </mc:Choice>
              <mc:Fallback>
                <p:oleObj name="Chart" r:id="rId4" imgW="7346317" imgH="3785944" progId="Excel.Sheet.8">
                  <p:embed/>
                  <p:pic>
                    <p:nvPicPr>
                      <p:cNvPr id="0" name="Picture 1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168" y="2020824"/>
                        <a:ext cx="10085832" cy="47640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24712" y="2386584"/>
            <a:ext cx="3337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YOUR COMMENTS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521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Information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Course Title: Learning Skills     </a:t>
            </a:r>
          </a:p>
          <a:p>
            <a:pPr>
              <a:defRPr/>
            </a:pPr>
            <a:endParaRPr lang="en-US" b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defRPr/>
            </a:pP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Course Code &amp; Number: SKLL 101</a:t>
            </a:r>
          </a:p>
          <a:p>
            <a:pPr>
              <a:defRPr/>
            </a:pPr>
            <a:endParaRPr lang="en-US" b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defRPr/>
            </a:pP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Credit Hour: 2</a:t>
            </a:r>
          </a:p>
          <a:p>
            <a:pPr marL="0" indent="0">
              <a:buNone/>
              <a:defRPr/>
            </a:pP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 </a:t>
            </a:r>
          </a:p>
          <a:p>
            <a:pPr>
              <a:defRPr/>
            </a:pP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Course Duration: </a:t>
            </a:r>
            <a:r>
              <a:rPr lang="en-US" b="1" dirty="0" smtClean="0">
                <a:latin typeface="Times" panose="02020603050405020304" pitchFamily="18" charset="0"/>
                <a:cs typeface="Times" panose="02020603050405020304" pitchFamily="18" charset="0"/>
              </a:rPr>
              <a:t>First Semester</a:t>
            </a:r>
            <a:endParaRPr lang="en-US" b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defRPr/>
            </a:pPr>
            <a:endParaRPr lang="en-US" b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defRPr/>
            </a:pP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Course </a:t>
            </a:r>
            <a:r>
              <a:rPr lang="en-US" b="1" dirty="0" smtClean="0">
                <a:latin typeface="Times" panose="02020603050405020304" pitchFamily="18" charset="0"/>
                <a:cs typeface="Times" panose="02020603050405020304" pitchFamily="18" charset="0"/>
              </a:rPr>
              <a:t>Starting Date: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17 of September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057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Directors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Course Committee:</a:t>
            </a:r>
          </a:p>
          <a:p>
            <a:pPr marL="0" indent="0">
              <a:buNone/>
            </a:pPr>
            <a:r>
              <a:rPr lang="en-US" dirty="0" smtClean="0"/>
              <a:t>Prof. HAMZA M. ABDULGHANI			Chairman</a:t>
            </a:r>
          </a:p>
          <a:p>
            <a:pPr marL="0" indent="0">
              <a:buNone/>
            </a:pPr>
            <a:r>
              <a:rPr lang="en-US" dirty="0" smtClean="0"/>
              <a:t>Prof. MAHMOUD SALAH				Member</a:t>
            </a:r>
          </a:p>
          <a:p>
            <a:pPr marL="0" indent="0">
              <a:buNone/>
            </a:pPr>
            <a:r>
              <a:rPr lang="en-US" dirty="0" smtClean="0"/>
              <a:t>Dr. TAUSEEF AHMAD					Member</a:t>
            </a:r>
          </a:p>
          <a:p>
            <a:pPr marL="0" indent="0">
              <a:buNone/>
            </a:pPr>
            <a:r>
              <a:rPr lang="en-US" dirty="0" smtClean="0"/>
              <a:t>Ms. RUQAIAH ZABARAH				Course Secretary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	</a:t>
            </a:r>
            <a:r>
              <a:rPr lang="en-US" dirty="0" smtClean="0">
                <a:hlinkClick r:id="rId2"/>
              </a:rPr>
              <a:t>maesimplys@yahoo.com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	Tel: 4699170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81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 of the Learning Skills course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79576"/>
            <a:ext cx="8596668" cy="5367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end of the course the students will be able to: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university, academic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student support systems.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principles of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adult learning.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learning styles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explain their own styles.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concepts, principles and practice the process of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in small group.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Enumerate the principles of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evidence-based practice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demonstrate the skill of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gathering.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 their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set his priorities.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ommunicate effectively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patients and their peers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Demonstrate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behavior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from medical students.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 symptoms of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stress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develop the ability to handle their stress and anxiety.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college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motivate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himself for high grade achievement.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23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Topics</a:t>
            </a:r>
            <a:r>
              <a:rPr lang="en-GB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420" y="1629366"/>
            <a:ext cx="8596668" cy="4788851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learning skills course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Blackboard Training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Becoming a PBL student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r>
              <a:rPr lang="en-US" sz="2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management*</a:t>
            </a:r>
            <a:endParaRPr lang="en-US" sz="29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how to learn-General </a:t>
            </a:r>
            <a:r>
              <a:rPr lang="en-US" sz="2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principles*</a:t>
            </a:r>
            <a:endParaRPr lang="en-US" sz="29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remain as high achieving </a:t>
            </a:r>
            <a:r>
              <a:rPr lang="en-US" sz="2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students* </a:t>
            </a:r>
            <a:endParaRPr lang="en-US" sz="29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 </a:t>
            </a:r>
            <a:r>
              <a:rPr lang="en-US" sz="2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management*</a:t>
            </a:r>
            <a:endParaRPr lang="en-US" sz="29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Gathering: searching Internet for Medical References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Evidence-based medicine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Assessment System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Motivation*</a:t>
            </a:r>
            <a:endParaRPr lang="en-US" sz="29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Professionalism in Medical Education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Doctor-Patient Communication General principles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48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327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>
                <a:solidFill>
                  <a:srgbClr val="FF0000"/>
                </a:solidFill>
                <a:latin typeface="Bernard MT Condensed" panose="02050806060905020404" pitchFamily="18" charset="0"/>
              </a:rPr>
              <a:t>Teaching &amp; Learning methods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00840"/>
            <a:ext cx="8596668" cy="5657160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Large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Group Instruction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spcBef>
                <a:spcPct val="20000"/>
              </a:spcBef>
              <a:buClr>
                <a:schemeClr val="hlink"/>
              </a:buClr>
              <a:buSzPct val="75000"/>
              <a:buNone/>
              <a:defRPr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Interactive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lectures and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discussion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Live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Demonstration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</a:p>
          <a:p>
            <a:pPr marL="0" indent="0">
              <a:spcBef>
                <a:spcPct val="20000"/>
              </a:spcBef>
              <a:buClr>
                <a:schemeClr val="hlink"/>
              </a:buClr>
              <a:buSzPct val="75000"/>
              <a:buNone/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       Video presentations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; Educational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broadcasts, </a:t>
            </a:r>
            <a:r>
              <a:rPr lang="en-US" sz="2400" dirty="0" smtClean="0"/>
              <a:t>Examples from real life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Individualized learning</a:t>
            </a:r>
            <a:r>
              <a:rPr lang="en-US" sz="32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Directed study of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scientific articles,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study of open-learning materials; mediated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self-instruction, Application of concepts and principles to real life activities.</a:t>
            </a:r>
          </a:p>
          <a:p>
            <a:pPr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Reflection;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the most important strategy of learning anything and every things</a:t>
            </a:r>
            <a:endParaRPr lang="en-US" sz="2000" b="1" dirty="0">
              <a:solidFill>
                <a:srgbClr val="C0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Group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learning</a:t>
            </a:r>
            <a:r>
              <a:rPr lang="en-US" sz="2000" b="1" dirty="0" smtClean="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rPr>
              <a:t>: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Class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discussions;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Discussion Board, PBLs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, seminars; group tutorials; games and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simulations in skills lab;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etc.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193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6724" y="2967335"/>
            <a:ext cx="5038559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92D050"/>
                </a:solidFill>
              </a:rPr>
              <a:t>Assessment</a:t>
            </a:r>
            <a:r>
              <a:rPr lang="en-US" sz="60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92D050"/>
                </a:solidFill>
              </a:rPr>
              <a:t> </a:t>
            </a:r>
            <a:endParaRPr lang="en-US" sz="6000" b="1" dirty="0" smtClean="0">
              <a:ln w="12700">
                <a:solidFill>
                  <a:schemeClr val="accent5"/>
                </a:solidFill>
                <a:prstDash val="solid"/>
              </a:ln>
              <a:solidFill>
                <a:srgbClr val="92D050"/>
              </a:solidFill>
            </a:endParaRPr>
          </a:p>
          <a:p>
            <a:pPr algn="ctr"/>
            <a:r>
              <a:rPr lang="en-US" sz="60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92D050"/>
                </a:solidFill>
                <a:effectLst/>
              </a:rPr>
              <a:t>System </a:t>
            </a:r>
          </a:p>
          <a:p>
            <a:pPr algn="ctr"/>
            <a:r>
              <a:rPr lang="en-US" sz="60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92D050"/>
                </a:solidFill>
              </a:rPr>
              <a:t>o</a:t>
            </a:r>
            <a:r>
              <a:rPr lang="en-US" sz="6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92D050"/>
                </a:solidFill>
              </a:rPr>
              <a:t>f the Course</a:t>
            </a:r>
            <a:endParaRPr lang="en-US" sz="60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92D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03080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327</TotalTime>
  <Words>1328</Words>
  <Application>Microsoft Macintosh PowerPoint</Application>
  <PresentationFormat>Custom</PresentationFormat>
  <Paragraphs>192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Facet</vt:lpstr>
      <vt:lpstr>Chart</vt:lpstr>
      <vt:lpstr>Learnig Skills Course (SKLL 101) </vt:lpstr>
      <vt:lpstr>Contents </vt:lpstr>
      <vt:lpstr>PowerPoint Presentation</vt:lpstr>
      <vt:lpstr>General Information </vt:lpstr>
      <vt:lpstr>Course Directors</vt:lpstr>
      <vt:lpstr>Outcome of the Learning Skills course </vt:lpstr>
      <vt:lpstr>Topics </vt:lpstr>
      <vt:lpstr>Teaching &amp; Learning methods</vt:lpstr>
      <vt:lpstr>PowerPoint Presentation</vt:lpstr>
      <vt:lpstr>Assessment Methods</vt:lpstr>
      <vt:lpstr>PowerPoint Presentation</vt:lpstr>
      <vt:lpstr>Session objectives  Session-1 Orientation </vt:lpstr>
      <vt:lpstr>Session-2: Blackboard training. </vt:lpstr>
      <vt:lpstr>Session-3: Become a PBL Student Year 1  </vt:lpstr>
      <vt:lpstr>Session-4: Time Management: </vt:lpstr>
      <vt:lpstr>Session-5: Learning how to learn   </vt:lpstr>
      <vt:lpstr>Session 6. How to remain high achieving students: </vt:lpstr>
      <vt:lpstr>Session 7: Stress Management</vt:lpstr>
      <vt:lpstr>Session-8: Introduction to Medical Search Using internet </vt:lpstr>
      <vt:lpstr>Session-9: Introduction to Evidence-based Medicine (EBM)  </vt:lpstr>
      <vt:lpstr>Session10. College assessment system: </vt:lpstr>
      <vt:lpstr>Session 11. Motivation</vt:lpstr>
      <vt:lpstr>Session-12: Professionalism in Medical Education </vt:lpstr>
      <vt:lpstr>Session-13: Communication skills:  </vt:lpstr>
      <vt:lpstr>Conclusion </vt:lpstr>
      <vt:lpstr>References (Power Point Slides &amp; the Guide)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Skills Course: (SKLL 101) </dc:title>
  <dc:creator>Abdulghani</dc:creator>
  <cp:lastModifiedBy>maha</cp:lastModifiedBy>
  <cp:revision>38</cp:revision>
  <dcterms:created xsi:type="dcterms:W3CDTF">2017-09-17T07:30:03Z</dcterms:created>
  <dcterms:modified xsi:type="dcterms:W3CDTF">2017-09-18T10:32:33Z</dcterms:modified>
</cp:coreProperties>
</file>