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90" r:id="rId3"/>
    <p:sldId id="258" r:id="rId4"/>
    <p:sldId id="264" r:id="rId5"/>
    <p:sldId id="263" r:id="rId6"/>
    <p:sldId id="256" r:id="rId7"/>
    <p:sldId id="259" r:id="rId8"/>
    <p:sldId id="283" r:id="rId9"/>
    <p:sldId id="257" r:id="rId10"/>
    <p:sldId id="297" r:id="rId11"/>
    <p:sldId id="296" r:id="rId12"/>
    <p:sldId id="276" r:id="rId13"/>
    <p:sldId id="278" r:id="rId14"/>
    <p:sldId id="292" r:id="rId15"/>
    <p:sldId id="272" r:id="rId16"/>
    <p:sldId id="271" r:id="rId17"/>
    <p:sldId id="270" r:id="rId18"/>
    <p:sldId id="298" r:id="rId19"/>
    <p:sldId id="279" r:id="rId20"/>
    <p:sldId id="287" r:id="rId21"/>
    <p:sldId id="274" r:id="rId22"/>
    <p:sldId id="284" r:id="rId23"/>
    <p:sldId id="288" r:id="rId24"/>
    <p:sldId id="281" r:id="rId25"/>
    <p:sldId id="291" r:id="rId26"/>
    <p:sldId id="282" r:id="rId27"/>
    <p:sldId id="299" r:id="rId28"/>
    <p:sldId id="268" r:id="rId29"/>
    <p:sldId id="26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FF00"/>
    <a:srgbClr val="88C9CE"/>
    <a:srgbClr val="FF33CC"/>
    <a:srgbClr val="CCCCFF"/>
    <a:srgbClr val="CCE8E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926" autoAdjust="0"/>
  </p:normalViewPr>
  <p:slideViewPr>
    <p:cSldViewPr>
      <p:cViewPr varScale="1">
        <p:scale>
          <a:sx n="82" d="100"/>
          <a:sy n="82" d="100"/>
        </p:scale>
        <p:origin x="105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EE0DE-F6A2-493F-84B8-1A8CADB989F2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21723E50-B222-4CDB-B7E6-537D1BDE9547}">
      <dgm:prSet phldrT="[Text]"/>
      <dgm:spPr/>
      <dgm:t>
        <a:bodyPr/>
        <a:lstStyle/>
        <a:p>
          <a:r>
            <a:rPr lang="en-US" dirty="0"/>
            <a:t>Intestinal</a:t>
          </a:r>
        </a:p>
      </dgm:t>
    </dgm:pt>
    <dgm:pt modelId="{EA4E61E2-CCD8-4039-B839-10EC6C02C1BF}" type="parTrans" cxnId="{0E3E6ED1-2417-4924-ABBB-2C6874821626}">
      <dgm:prSet/>
      <dgm:spPr/>
      <dgm:t>
        <a:bodyPr/>
        <a:lstStyle/>
        <a:p>
          <a:endParaRPr lang="en-US"/>
        </a:p>
      </dgm:t>
    </dgm:pt>
    <dgm:pt modelId="{1118CB86-CE10-4356-9E49-A11BD771E95B}" type="sibTrans" cxnId="{0E3E6ED1-2417-4924-ABBB-2C6874821626}">
      <dgm:prSet/>
      <dgm:spPr/>
      <dgm:t>
        <a:bodyPr/>
        <a:lstStyle/>
        <a:p>
          <a:endParaRPr lang="en-US"/>
        </a:p>
      </dgm:t>
    </dgm:pt>
    <dgm:pt modelId="{4AF02C77-6663-428B-81AC-42A3A5986B53}">
      <dgm:prSet phldrT="[Text]"/>
      <dgm:spPr/>
      <dgm:t>
        <a:bodyPr/>
        <a:lstStyle/>
        <a:p>
          <a:pPr algn="ctr">
            <a:lnSpc>
              <a:spcPct val="150000"/>
            </a:lnSpc>
          </a:pPr>
          <a:r>
            <a:rPr lang="en-US" dirty="0"/>
            <a:t>Parasitic Protozoa</a:t>
          </a:r>
        </a:p>
      </dgm:t>
    </dgm:pt>
    <dgm:pt modelId="{5FC479C3-7E03-46DA-8BAF-12ED0D261EC8}" type="parTrans" cxnId="{68465E7D-1FDC-42C0-A123-71B8BE60FCF9}">
      <dgm:prSet/>
      <dgm:spPr/>
      <dgm:t>
        <a:bodyPr/>
        <a:lstStyle/>
        <a:p>
          <a:endParaRPr lang="en-US"/>
        </a:p>
      </dgm:t>
    </dgm:pt>
    <dgm:pt modelId="{7C2DF09F-5811-4ECB-85A8-D226787CF782}" type="sibTrans" cxnId="{68465E7D-1FDC-42C0-A123-71B8BE60FCF9}">
      <dgm:prSet/>
      <dgm:spPr/>
      <dgm:t>
        <a:bodyPr/>
        <a:lstStyle/>
        <a:p>
          <a:endParaRPr lang="en-US"/>
        </a:p>
      </dgm:t>
    </dgm:pt>
    <dgm:pt modelId="{1725F250-DFE3-4B98-8BBF-F34C4F9742F9}">
      <dgm:prSet phldrT="[Text]"/>
      <dgm:spPr/>
      <dgm:t>
        <a:bodyPr/>
        <a:lstStyle/>
        <a:p>
          <a:r>
            <a:rPr lang="en-US" dirty="0"/>
            <a:t>Blood and tissues</a:t>
          </a:r>
        </a:p>
      </dgm:t>
    </dgm:pt>
    <dgm:pt modelId="{17496A0F-F4F7-45E9-8D54-148BC4648958}" type="parTrans" cxnId="{6F7E2B31-2D75-47BA-B037-078C9944E27C}">
      <dgm:prSet/>
      <dgm:spPr/>
      <dgm:t>
        <a:bodyPr/>
        <a:lstStyle/>
        <a:p>
          <a:endParaRPr lang="en-US"/>
        </a:p>
      </dgm:t>
    </dgm:pt>
    <dgm:pt modelId="{229DB134-A52C-4373-B2F3-A2B94863BC18}" type="sibTrans" cxnId="{6F7E2B31-2D75-47BA-B037-078C9944E27C}">
      <dgm:prSet/>
      <dgm:spPr/>
      <dgm:t>
        <a:bodyPr/>
        <a:lstStyle/>
        <a:p>
          <a:endParaRPr lang="en-US"/>
        </a:p>
      </dgm:t>
    </dgm:pt>
    <dgm:pt modelId="{0116F714-9F5B-44AE-9C05-C32216F20CAA}" type="pres">
      <dgm:prSet presAssocID="{879EE0DE-F6A2-493F-84B8-1A8CADB989F2}" presName="diagram" presStyleCnt="0">
        <dgm:presLayoutVars>
          <dgm:dir/>
          <dgm:animLvl val="lvl"/>
          <dgm:resizeHandles val="exact"/>
        </dgm:presLayoutVars>
      </dgm:prSet>
      <dgm:spPr/>
    </dgm:pt>
    <dgm:pt modelId="{7B3581E9-87A8-49B6-A094-E5E6D156C9EE}" type="pres">
      <dgm:prSet presAssocID="{21723E50-B222-4CDB-B7E6-537D1BDE9547}" presName="compNode" presStyleCnt="0"/>
      <dgm:spPr/>
    </dgm:pt>
    <dgm:pt modelId="{5A8FAFF5-1562-4215-BBCD-68E761108D86}" type="pres">
      <dgm:prSet presAssocID="{21723E50-B222-4CDB-B7E6-537D1BDE9547}" presName="childRect" presStyleLbl="bgAcc1" presStyleIdx="0" presStyleCnt="3" custScaleX="120171" custLinFactY="5540" custLinFactNeighborX="-232" custLinFactNeighborY="100000">
        <dgm:presLayoutVars>
          <dgm:bulletEnabled val="1"/>
        </dgm:presLayoutVars>
      </dgm:prSet>
      <dgm:spPr/>
    </dgm:pt>
    <dgm:pt modelId="{51356F5B-55D8-470C-B0DF-3A115A2406C0}" type="pres">
      <dgm:prSet presAssocID="{21723E50-B222-4CDB-B7E6-537D1BDE954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1752F5E-C336-4E9D-9DC0-BF68E2745950}" type="pres">
      <dgm:prSet presAssocID="{21723E50-B222-4CDB-B7E6-537D1BDE9547}" presName="parentRect" presStyleLbl="alignNode1" presStyleIdx="0" presStyleCnt="3" custScaleX="119476" custScaleY="228833" custLinFactNeighborX="-3511" custLinFactNeighborY="78693"/>
      <dgm:spPr/>
    </dgm:pt>
    <dgm:pt modelId="{37462DA5-04EF-4A51-8200-AAC2C7BAB3F6}" type="pres">
      <dgm:prSet presAssocID="{21723E50-B222-4CDB-B7E6-537D1BDE9547}" presName="adorn" presStyleLbl="fgAccFollowNode1" presStyleIdx="0" presStyleCnt="3" custLinFactNeighborX="-9016" custLinFactNeighborY="-37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97383E-8EBE-40B4-B445-CA394D035E00}" type="pres">
      <dgm:prSet presAssocID="{1118CB86-CE10-4356-9E49-A11BD771E95B}" presName="sibTrans" presStyleLbl="sibTrans2D1" presStyleIdx="0" presStyleCnt="0"/>
      <dgm:spPr/>
    </dgm:pt>
    <dgm:pt modelId="{8A77C450-E660-4503-9C11-A3B3AE8B2F3D}" type="pres">
      <dgm:prSet presAssocID="{4AF02C77-6663-428B-81AC-42A3A5986B53}" presName="compNode" presStyleCnt="0"/>
      <dgm:spPr/>
    </dgm:pt>
    <dgm:pt modelId="{17FA509E-0EEC-416D-B3EA-FA70CE8B126D}" type="pres">
      <dgm:prSet presAssocID="{4AF02C77-6663-428B-81AC-42A3A5986B53}" presName="childRect" presStyleLbl="bgAcc1" presStyleIdx="1" presStyleCnt="3" custScaleX="122118" custLinFactY="-12438" custLinFactNeighborX="2742" custLinFactNeighborY="-100000">
        <dgm:presLayoutVars>
          <dgm:bulletEnabled val="1"/>
        </dgm:presLayoutVars>
      </dgm:prSet>
      <dgm:spPr/>
    </dgm:pt>
    <dgm:pt modelId="{74D1E853-E733-4D7A-8B7B-714D8C39EF52}" type="pres">
      <dgm:prSet presAssocID="{4AF02C77-6663-428B-81AC-42A3A5986B5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56F41EE-419C-4C52-B6BD-367AE0087DAC}" type="pres">
      <dgm:prSet presAssocID="{4AF02C77-6663-428B-81AC-42A3A5986B53}" presName="parentRect" presStyleLbl="alignNode1" presStyleIdx="1" presStyleCnt="3" custScaleX="166647" custScaleY="299293" custLinFactY="-121651" custLinFactNeighborX="3681" custLinFactNeighborY="-200000"/>
      <dgm:spPr/>
    </dgm:pt>
    <dgm:pt modelId="{BCE3DE0E-42FA-4337-94A5-62D5B3978A29}" type="pres">
      <dgm:prSet presAssocID="{4AF02C77-6663-428B-81AC-42A3A5986B53}" presName="adorn" presStyleLbl="fgAccFollowNode1" presStyleIdx="1" presStyleCnt="3" custScaleX="142976" custScaleY="143729" custLinFactY="-127571" custLinFactNeighborX="34703" custLinFactNeighborY="-200000"/>
      <dgm:spPr>
        <a:prstGeom prst="teardrop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5312C59-BBC4-4D59-BAB7-1A65CFF82465}" type="pres">
      <dgm:prSet presAssocID="{7C2DF09F-5811-4ECB-85A8-D226787CF782}" presName="sibTrans" presStyleLbl="sibTrans2D1" presStyleIdx="0" presStyleCnt="0"/>
      <dgm:spPr/>
    </dgm:pt>
    <dgm:pt modelId="{5BA67AB9-BCD4-4726-A26B-63637C313F69}" type="pres">
      <dgm:prSet presAssocID="{1725F250-DFE3-4B98-8BBF-F34C4F9742F9}" presName="compNode" presStyleCnt="0"/>
      <dgm:spPr/>
    </dgm:pt>
    <dgm:pt modelId="{6CE3DCAE-52F4-439F-8B6E-78C11681D645}" type="pres">
      <dgm:prSet presAssocID="{1725F250-DFE3-4B98-8BBF-F34C4F9742F9}" presName="childRect" presStyleLbl="bgAcc1" presStyleIdx="2" presStyleCnt="3" custScaleX="104623" custLinFactNeighborX="-2849" custLinFactNeighborY="99804">
        <dgm:presLayoutVars>
          <dgm:bulletEnabled val="1"/>
        </dgm:presLayoutVars>
      </dgm:prSet>
      <dgm:spPr/>
    </dgm:pt>
    <dgm:pt modelId="{52059E58-74C2-4C7C-82EA-130CA72B7150}" type="pres">
      <dgm:prSet presAssocID="{1725F250-DFE3-4B98-8BBF-F34C4F9742F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992BD39-D23C-4EC8-9674-82925AB98AB9}" type="pres">
      <dgm:prSet presAssocID="{1725F250-DFE3-4B98-8BBF-F34C4F9742F9}" presName="parentRect" presStyleLbl="alignNode1" presStyleIdx="2" presStyleCnt="3" custScaleX="110824" custScaleY="243040" custLinFactNeighborX="890" custLinFactNeighborY="80256"/>
      <dgm:spPr/>
    </dgm:pt>
    <dgm:pt modelId="{78227EC4-4303-4567-AFCC-6673BC7EFAD7}" type="pres">
      <dgm:prSet presAssocID="{1725F250-DFE3-4B98-8BBF-F34C4F9742F9}" presName="adorn" presStyleLbl="fgAccFollowNode1" presStyleIdx="2" presStyleCnt="3" custLinFactNeighborX="-50098" custLinFactNeighborY="2764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125252E-D377-4527-BB9A-3F221077B90E}" type="presOf" srcId="{1725F250-DFE3-4B98-8BBF-F34C4F9742F9}" destId="{3992BD39-D23C-4EC8-9674-82925AB98AB9}" srcOrd="1" destOrd="0" presId="urn:microsoft.com/office/officeart/2005/8/layout/bList2"/>
    <dgm:cxn modelId="{6F7E2B31-2D75-47BA-B037-078C9944E27C}" srcId="{879EE0DE-F6A2-493F-84B8-1A8CADB989F2}" destId="{1725F250-DFE3-4B98-8BBF-F34C4F9742F9}" srcOrd="2" destOrd="0" parTransId="{17496A0F-F4F7-45E9-8D54-148BC4648958}" sibTransId="{229DB134-A52C-4373-B2F3-A2B94863BC18}"/>
    <dgm:cxn modelId="{AA0C4F65-473D-4DE0-970E-C54FFDEEA4A6}" type="presOf" srcId="{4AF02C77-6663-428B-81AC-42A3A5986B53}" destId="{74D1E853-E733-4D7A-8B7B-714D8C39EF52}" srcOrd="0" destOrd="0" presId="urn:microsoft.com/office/officeart/2005/8/layout/bList2"/>
    <dgm:cxn modelId="{68465E7D-1FDC-42C0-A123-71B8BE60FCF9}" srcId="{879EE0DE-F6A2-493F-84B8-1A8CADB989F2}" destId="{4AF02C77-6663-428B-81AC-42A3A5986B53}" srcOrd="1" destOrd="0" parTransId="{5FC479C3-7E03-46DA-8BAF-12ED0D261EC8}" sibTransId="{7C2DF09F-5811-4ECB-85A8-D226787CF782}"/>
    <dgm:cxn modelId="{98DE348F-7D0D-4AEA-8796-001C1A1C09FE}" type="presOf" srcId="{4AF02C77-6663-428B-81AC-42A3A5986B53}" destId="{556F41EE-419C-4C52-B6BD-367AE0087DAC}" srcOrd="1" destOrd="0" presId="urn:microsoft.com/office/officeart/2005/8/layout/bList2"/>
    <dgm:cxn modelId="{29689AA9-925E-46E7-ACAC-0E12FA663775}" type="presOf" srcId="{21723E50-B222-4CDB-B7E6-537D1BDE9547}" destId="{51356F5B-55D8-470C-B0DF-3A115A2406C0}" srcOrd="0" destOrd="0" presId="urn:microsoft.com/office/officeart/2005/8/layout/bList2"/>
    <dgm:cxn modelId="{09EEC1B9-B22C-4BFB-A4E8-BFA99B8EDE74}" type="presOf" srcId="{1725F250-DFE3-4B98-8BBF-F34C4F9742F9}" destId="{52059E58-74C2-4C7C-82EA-130CA72B7150}" srcOrd="0" destOrd="0" presId="urn:microsoft.com/office/officeart/2005/8/layout/bList2"/>
    <dgm:cxn modelId="{B02B11C9-5609-46CF-B522-7709E63919EE}" type="presOf" srcId="{7C2DF09F-5811-4ECB-85A8-D226787CF782}" destId="{05312C59-BBC4-4D59-BAB7-1A65CFF82465}" srcOrd="0" destOrd="0" presId="urn:microsoft.com/office/officeart/2005/8/layout/bList2"/>
    <dgm:cxn modelId="{048C0CCC-F17F-4EE9-B518-40C3ABF57A46}" type="presOf" srcId="{1118CB86-CE10-4356-9E49-A11BD771E95B}" destId="{4797383E-8EBE-40B4-B445-CA394D035E00}" srcOrd="0" destOrd="0" presId="urn:microsoft.com/office/officeart/2005/8/layout/bList2"/>
    <dgm:cxn modelId="{0E3E6ED1-2417-4924-ABBB-2C6874821626}" srcId="{879EE0DE-F6A2-493F-84B8-1A8CADB989F2}" destId="{21723E50-B222-4CDB-B7E6-537D1BDE9547}" srcOrd="0" destOrd="0" parTransId="{EA4E61E2-CCD8-4039-B839-10EC6C02C1BF}" sibTransId="{1118CB86-CE10-4356-9E49-A11BD771E95B}"/>
    <dgm:cxn modelId="{D2F3ADEA-C1FE-4C84-BF36-6D0E8F700975}" type="presOf" srcId="{879EE0DE-F6A2-493F-84B8-1A8CADB989F2}" destId="{0116F714-9F5B-44AE-9C05-C32216F20CAA}" srcOrd="0" destOrd="0" presId="urn:microsoft.com/office/officeart/2005/8/layout/bList2"/>
    <dgm:cxn modelId="{E7E290FA-5A53-4A46-BDC0-F903CF5ECD50}" type="presOf" srcId="{21723E50-B222-4CDB-B7E6-537D1BDE9547}" destId="{E1752F5E-C336-4E9D-9DC0-BF68E2745950}" srcOrd="1" destOrd="0" presId="urn:microsoft.com/office/officeart/2005/8/layout/bList2"/>
    <dgm:cxn modelId="{39B641C3-FA44-478C-89C5-F45997B50B5F}" type="presParOf" srcId="{0116F714-9F5B-44AE-9C05-C32216F20CAA}" destId="{7B3581E9-87A8-49B6-A094-E5E6D156C9EE}" srcOrd="0" destOrd="0" presId="urn:microsoft.com/office/officeart/2005/8/layout/bList2"/>
    <dgm:cxn modelId="{6D631D49-A7B2-484C-94A7-04757ABA5BCA}" type="presParOf" srcId="{7B3581E9-87A8-49B6-A094-E5E6D156C9EE}" destId="{5A8FAFF5-1562-4215-BBCD-68E761108D86}" srcOrd="0" destOrd="0" presId="urn:microsoft.com/office/officeart/2005/8/layout/bList2"/>
    <dgm:cxn modelId="{01F98883-31A9-4F9C-A655-23936A8B8C0D}" type="presParOf" srcId="{7B3581E9-87A8-49B6-A094-E5E6D156C9EE}" destId="{51356F5B-55D8-470C-B0DF-3A115A2406C0}" srcOrd="1" destOrd="0" presId="urn:microsoft.com/office/officeart/2005/8/layout/bList2"/>
    <dgm:cxn modelId="{0C32FE54-A638-41F0-A85D-EA8BCB146D0B}" type="presParOf" srcId="{7B3581E9-87A8-49B6-A094-E5E6D156C9EE}" destId="{E1752F5E-C336-4E9D-9DC0-BF68E2745950}" srcOrd="2" destOrd="0" presId="urn:microsoft.com/office/officeart/2005/8/layout/bList2"/>
    <dgm:cxn modelId="{2659E3EC-4467-4DD3-B72E-FDCFDE423CB9}" type="presParOf" srcId="{7B3581E9-87A8-49B6-A094-E5E6D156C9EE}" destId="{37462DA5-04EF-4A51-8200-AAC2C7BAB3F6}" srcOrd="3" destOrd="0" presId="urn:microsoft.com/office/officeart/2005/8/layout/bList2"/>
    <dgm:cxn modelId="{8D5934D3-4F44-420E-AF16-A0E8C3A414E4}" type="presParOf" srcId="{0116F714-9F5B-44AE-9C05-C32216F20CAA}" destId="{4797383E-8EBE-40B4-B445-CA394D035E00}" srcOrd="1" destOrd="0" presId="urn:microsoft.com/office/officeart/2005/8/layout/bList2"/>
    <dgm:cxn modelId="{BBA6D4AB-8CDC-496E-B6BD-0279058ED25A}" type="presParOf" srcId="{0116F714-9F5B-44AE-9C05-C32216F20CAA}" destId="{8A77C450-E660-4503-9C11-A3B3AE8B2F3D}" srcOrd="2" destOrd="0" presId="urn:microsoft.com/office/officeart/2005/8/layout/bList2"/>
    <dgm:cxn modelId="{E7A08855-CA1A-4ADC-96E2-052F370B3C18}" type="presParOf" srcId="{8A77C450-E660-4503-9C11-A3B3AE8B2F3D}" destId="{17FA509E-0EEC-416D-B3EA-FA70CE8B126D}" srcOrd="0" destOrd="0" presId="urn:microsoft.com/office/officeart/2005/8/layout/bList2"/>
    <dgm:cxn modelId="{0087FF80-B902-4801-A9CE-56F1B97098E7}" type="presParOf" srcId="{8A77C450-E660-4503-9C11-A3B3AE8B2F3D}" destId="{74D1E853-E733-4D7A-8B7B-714D8C39EF52}" srcOrd="1" destOrd="0" presId="urn:microsoft.com/office/officeart/2005/8/layout/bList2"/>
    <dgm:cxn modelId="{986A372D-1BE8-41D1-AC57-27E254A5FF08}" type="presParOf" srcId="{8A77C450-E660-4503-9C11-A3B3AE8B2F3D}" destId="{556F41EE-419C-4C52-B6BD-367AE0087DAC}" srcOrd="2" destOrd="0" presId="urn:microsoft.com/office/officeart/2005/8/layout/bList2"/>
    <dgm:cxn modelId="{CE71A74A-3B5E-43FC-8021-0C0693FFCD08}" type="presParOf" srcId="{8A77C450-E660-4503-9C11-A3B3AE8B2F3D}" destId="{BCE3DE0E-42FA-4337-94A5-62D5B3978A29}" srcOrd="3" destOrd="0" presId="urn:microsoft.com/office/officeart/2005/8/layout/bList2"/>
    <dgm:cxn modelId="{E9EC268C-82C5-4F5E-83A0-206A615CA0A7}" type="presParOf" srcId="{0116F714-9F5B-44AE-9C05-C32216F20CAA}" destId="{05312C59-BBC4-4D59-BAB7-1A65CFF82465}" srcOrd="3" destOrd="0" presId="urn:microsoft.com/office/officeart/2005/8/layout/bList2"/>
    <dgm:cxn modelId="{654B0750-CC1F-465A-8B37-1E66CC27F25B}" type="presParOf" srcId="{0116F714-9F5B-44AE-9C05-C32216F20CAA}" destId="{5BA67AB9-BCD4-4726-A26B-63637C313F69}" srcOrd="4" destOrd="0" presId="urn:microsoft.com/office/officeart/2005/8/layout/bList2"/>
    <dgm:cxn modelId="{D650A3D6-BC64-4F59-B608-5732670BEF25}" type="presParOf" srcId="{5BA67AB9-BCD4-4726-A26B-63637C313F69}" destId="{6CE3DCAE-52F4-439F-8B6E-78C11681D645}" srcOrd="0" destOrd="0" presId="urn:microsoft.com/office/officeart/2005/8/layout/bList2"/>
    <dgm:cxn modelId="{6C3DB53C-1096-4ECA-BBCB-29437DFEA6B1}" type="presParOf" srcId="{5BA67AB9-BCD4-4726-A26B-63637C313F69}" destId="{52059E58-74C2-4C7C-82EA-130CA72B7150}" srcOrd="1" destOrd="0" presId="urn:microsoft.com/office/officeart/2005/8/layout/bList2"/>
    <dgm:cxn modelId="{254A8338-4F2F-4A06-A93B-D77F993828C7}" type="presParOf" srcId="{5BA67AB9-BCD4-4726-A26B-63637C313F69}" destId="{3992BD39-D23C-4EC8-9674-82925AB98AB9}" srcOrd="2" destOrd="0" presId="urn:microsoft.com/office/officeart/2005/8/layout/bList2"/>
    <dgm:cxn modelId="{FDC9A8BC-552C-43A4-BD28-16B4419266F4}" type="presParOf" srcId="{5BA67AB9-BCD4-4726-A26B-63637C313F69}" destId="{78227EC4-4303-4567-AFCC-6673BC7EFAD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FAFF5-1562-4215-BBCD-68E761108D86}">
      <dsp:nvSpPr>
        <dsp:cNvPr id="0" name=""/>
        <dsp:cNvSpPr/>
      </dsp:nvSpPr>
      <dsp:spPr>
        <a:xfrm>
          <a:off x="0" y="2404543"/>
          <a:ext cx="2059047" cy="12790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52F5E-C336-4E9D-9DC0-BF68E2745950}">
      <dsp:nvSpPr>
        <dsp:cNvPr id="0" name=""/>
        <dsp:cNvSpPr/>
      </dsp:nvSpPr>
      <dsp:spPr>
        <a:xfrm>
          <a:off x="0" y="2412204"/>
          <a:ext cx="2047138" cy="1258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Intestinal</a:t>
          </a:r>
        </a:p>
      </dsp:txBody>
      <dsp:txXfrm>
        <a:off x="0" y="2412204"/>
        <a:ext cx="1441647" cy="1258552"/>
      </dsp:txXfrm>
    </dsp:sp>
    <dsp:sp modelId="{37462DA5-04EF-4A51-8200-AAC2C7BAB3F6}">
      <dsp:nvSpPr>
        <dsp:cNvPr id="0" name=""/>
        <dsp:cNvSpPr/>
      </dsp:nvSpPr>
      <dsp:spPr>
        <a:xfrm>
          <a:off x="1375692" y="2398736"/>
          <a:ext cx="599700" cy="5997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A509E-0EEC-416D-B3EA-FA70CE8B126D}">
      <dsp:nvSpPr>
        <dsp:cNvPr id="0" name=""/>
        <dsp:cNvSpPr/>
      </dsp:nvSpPr>
      <dsp:spPr>
        <a:xfrm>
          <a:off x="2637930" y="0"/>
          <a:ext cx="2092407" cy="12790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F41EE-419C-4C52-B6BD-367AE0087DAC}">
      <dsp:nvSpPr>
        <dsp:cNvPr id="0" name=""/>
        <dsp:cNvSpPr/>
      </dsp:nvSpPr>
      <dsp:spPr>
        <a:xfrm>
          <a:off x="2272532" y="0"/>
          <a:ext cx="2855381" cy="16460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ctr" defTabSz="12001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Parasitic Protozoa</a:t>
          </a:r>
        </a:p>
      </dsp:txBody>
      <dsp:txXfrm>
        <a:off x="2272532" y="0"/>
        <a:ext cx="2010832" cy="1646073"/>
      </dsp:txXfrm>
    </dsp:sp>
    <dsp:sp modelId="{BCE3DE0E-42FA-4337-94A5-62D5B3978A29}">
      <dsp:nvSpPr>
        <dsp:cNvPr id="0" name=""/>
        <dsp:cNvSpPr/>
      </dsp:nvSpPr>
      <dsp:spPr>
        <a:xfrm>
          <a:off x="4114798" y="228597"/>
          <a:ext cx="857428" cy="861944"/>
        </a:xfrm>
        <a:prstGeom prst="teardrop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3DCAE-52F4-439F-8B6E-78C11681D645}">
      <dsp:nvSpPr>
        <dsp:cNvPr id="0" name=""/>
        <dsp:cNvSpPr/>
      </dsp:nvSpPr>
      <dsp:spPr>
        <a:xfrm>
          <a:off x="5217724" y="2311644"/>
          <a:ext cx="1792643" cy="12790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2BD39-D23C-4EC8-9674-82925AB98AB9}">
      <dsp:nvSpPr>
        <dsp:cNvPr id="0" name=""/>
        <dsp:cNvSpPr/>
      </dsp:nvSpPr>
      <dsp:spPr>
        <a:xfrm>
          <a:off x="5228664" y="2362197"/>
          <a:ext cx="1898892" cy="1336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Blood and tissues</a:t>
          </a:r>
        </a:p>
      </dsp:txBody>
      <dsp:txXfrm>
        <a:off x="5228664" y="2362197"/>
        <a:ext cx="1337248" cy="1336689"/>
      </dsp:txXfrm>
    </dsp:sp>
    <dsp:sp modelId="{78227EC4-4303-4567-AFCC-6673BC7EFAD7}">
      <dsp:nvSpPr>
        <dsp:cNvPr id="0" name=""/>
        <dsp:cNvSpPr/>
      </dsp:nvSpPr>
      <dsp:spPr>
        <a:xfrm>
          <a:off x="6260819" y="2567268"/>
          <a:ext cx="599700" cy="5997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7FE61-BB8B-4A3C-903E-6F9C07383E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D60EB-E134-4D45-8185-9A66A386F0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47E386-40FE-43B3-ADDB-3533D046325C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49529FB-71F8-44BB-B363-8A56607955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1A12B56-9F5B-4203-955E-4595A3DF7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757AB-642F-45C5-B80E-D29934CE5F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C8AC7-0894-417E-9C5F-0B6058675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4732B7-7147-49F2-9866-33C9AD085A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8AA196FB-649F-43EB-8555-8835A6191D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F5299DB-4603-4190-866F-DEE16A3C03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7A259327-BDBE-4818-9587-A705397F0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192C06-5B0D-4859-A0B5-B51C931F7CBB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صورة الشريحة 1">
            <a:extLst>
              <a:ext uri="{FF2B5EF4-FFF2-40B4-BE49-F238E27FC236}">
                <a16:creationId xmlns:a16="http://schemas.microsoft.com/office/drawing/2014/main" id="{1DC9FC4D-04DB-47B0-BAF0-59751CAA34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عنصر نائب للملاحظات 2">
            <a:extLst>
              <a:ext uri="{FF2B5EF4-FFF2-40B4-BE49-F238E27FC236}">
                <a16:creationId xmlns:a16="http://schemas.microsoft.com/office/drawing/2014/main" id="{0217FE10-0070-4CEB-B054-2367E696A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عنصر نائب لرقم الشريحة 3">
            <a:extLst>
              <a:ext uri="{FF2B5EF4-FFF2-40B4-BE49-F238E27FC236}">
                <a16:creationId xmlns:a16="http://schemas.microsoft.com/office/drawing/2014/main" id="{C01AAFFB-42A5-4692-89A4-C7FEE7A8E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C648A1-0F59-4D39-B4A9-BA4756C367A2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AA939D17-1986-4E28-933D-789A4F2A81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AD96A83-87FD-4155-AE05-6C5DB30F2A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E4C32D60-4E87-43B9-AF4B-07027F6AC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89C2CE-B3DC-4AFA-86BA-D25AF12EF6F1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622F1CC4-B72F-4046-920E-473ECF1945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91D2CC31-7C59-4D5D-8EFB-B94F51652C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7B7DAC72-9972-4881-93FC-4355793EF7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670F9A-0BBC-4C7E-8A19-4060863DCE11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5684C9-D75D-4A1A-9CD8-B24081433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952929-DEB8-4A94-9E9E-C3270DCC43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413432-7B91-4F6E-A430-593FADCC96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261CC-F03F-44B5-9392-D84D46632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32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B6CCDA-B043-4497-9F74-F4D74EBCE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0AD885-ABC8-4857-87BA-77280B3009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EF3F9B-33E2-488B-BD93-019878254A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64329-54B7-4AF9-98F2-31F0B1FCC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16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62630D-7AFD-460B-91CE-D07C86A4D4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92E927-CFE5-417B-AC88-B55ED57A6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FFD710-B891-40C8-86C1-94AFB3F0E4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79158-5B63-47B4-9546-6B4BC32AE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77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3F30B-BC1C-43DB-B57F-B3F6F171B4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00FC56-5E08-468C-906A-00BC9FEF7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F02B4A-0055-4CCE-88E2-1F7B45DDF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9932E-DBA2-4697-BA78-45F9DAFF8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07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73DD06-82BD-4FDC-9977-23B199662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84FAA9-124B-4604-8D76-CF3929557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FB8539-C4C1-478F-91B9-F272D9E4BD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28483-86AF-4D8F-AB96-E6E077995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74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3C515D-43C9-4E58-8B4D-05C1FDEFE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1A4A1B-C0B8-4BAE-A22A-F69955802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C7EF40-40EF-4B85-8B6F-7C8A5F686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DBB9E-1764-4B97-A835-BF4DE1F82D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0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23FF53-1D0F-48DD-B3FB-0FB8696848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E2CEDA-7F1B-4E5D-9092-15120364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0F9D2F-3334-4C69-8F60-4A1F74466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FD043-A861-421C-9262-A338944859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16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09179-4D93-4DE6-9B16-ADF1A1A691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023011-7F87-46A0-B757-3635DB6D8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E54D63-33D9-4BCB-9515-F9C180BC4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5A10F-75E1-4B15-BC0D-BF8C042D8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70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D7F063-0183-4138-93F5-668D06AF1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AB3ADC-FDCB-4FFD-91C6-F4BE7FDFA7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E9E42E-C3A1-4038-8E8E-A37DE3CFB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66223-FBC9-42F3-AA77-1553B18F6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88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B50A6A-9948-4B56-BDAC-07550B5F6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C396CA-902B-4D62-BE9B-F8C67611C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58484B-4AD9-4F6E-864D-07D5B6A68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974A5-265C-4E42-857D-66811462C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79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12E23F-0F54-4049-8C9F-38398FF57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DAD4D6-93B1-4934-90EE-0796B7D15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r>
              <a:rPr lang="en-US"/>
              <a:t>Foundation Block, 2012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2BD000-7B2A-4E43-B593-816CED5F8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6EBF4-385F-4210-84FB-67F636507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75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68E3BA-0158-4CC7-886F-26BED4CCF0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C5DDB1-41B1-4CAE-9FFD-03B42BA7C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8A0EB-ACCA-414F-BD7E-8D4C53150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4AC07-487E-46DF-8731-40099BD4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1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B1FF4C-D34C-4755-BD2B-EC066BA9C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8C569-3A39-4810-BF74-71036B41E0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3F8E5F-B46B-4E55-9FDA-6F556F79F5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54137-9A1B-453A-B06D-EBE69215B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98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248B223-78A0-4CB5-8382-190E75870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A08E617-E9A6-4B9C-A5A8-0EF2AA127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A4D6F37-C4AA-40AB-8364-50B00031E2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29A542-72EA-4557-BB64-9C1A0548D8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E39B85-7E85-4038-914E-E3444DB048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06AD87-4123-4A49-9E60-F61F215219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85" r:id="rId7"/>
    <p:sldLayoutId id="2147483779" r:id="rId8"/>
    <p:sldLayoutId id="2147483780" r:id="rId9"/>
    <p:sldLayoutId id="2147483781" r:id="rId10"/>
    <p:sldLayoutId id="21474837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F254E6F-CBFC-4FAC-87AE-3537BD0A9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97C9DA-F25D-4694-B061-DD1B649A5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D82E0D-C41E-49B2-8427-D6B35B431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47F098-CFC5-4DDB-B6C6-63D2EDD50C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A949D5-42A0-4586-9DBE-B7517D4D27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E50BB6-4319-4FC6-8649-13BE95E824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52F673-90C9-49AC-AEF4-AA36F533E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bg1"/>
                </a:solidFill>
              </a:rPr>
              <a:t>Foundation Block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ECB750FF-B997-4F67-BA5D-BE10FF35A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0600"/>
            <a:ext cx="6400800" cy="17526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Introduction to Parasitology </a:t>
            </a:r>
          </a:p>
        </p:txBody>
      </p:sp>
      <p:sp>
        <p:nvSpPr>
          <p:cNvPr id="5124" name="Footer Placeholder 3">
            <a:extLst>
              <a:ext uri="{FF2B5EF4-FFF2-40B4-BE49-F238E27FC236}">
                <a16:creationId xmlns:a16="http://schemas.microsoft.com/office/drawing/2014/main" id="{5BE5C309-F282-4BE6-9FDC-99722D47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Foundation Block, 2009</a:t>
            </a:r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803F922E-5DE8-4AAA-AA9A-B24FCDBE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99207C-045A-4C27-B5FA-A474726D5448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5126" name="TextBox 5">
            <a:extLst>
              <a:ext uri="{FF2B5EF4-FFF2-40B4-BE49-F238E27FC236}">
                <a16:creationId xmlns:a16="http://schemas.microsoft.com/office/drawing/2014/main" id="{F8CF8582-D7C6-41EE-A289-626F855BB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03860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2013  -2014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>
            <a:extLst>
              <a:ext uri="{FF2B5EF4-FFF2-40B4-BE49-F238E27FC236}">
                <a16:creationId xmlns:a16="http://schemas.microsoft.com/office/drawing/2014/main" id="{54E52121-C2CA-421F-81AC-D40E207C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Foundation Block, 2009</a:t>
            </a:r>
          </a:p>
        </p:txBody>
      </p:sp>
      <p:sp>
        <p:nvSpPr>
          <p:cNvPr id="14339" name="Slide Number Placeholder 2">
            <a:extLst>
              <a:ext uri="{FF2B5EF4-FFF2-40B4-BE49-F238E27FC236}">
                <a16:creationId xmlns:a16="http://schemas.microsoft.com/office/drawing/2014/main" id="{CF04FFC5-8482-4130-B1A6-D38158BC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2403C2-4E94-4226-90FD-72928D93058B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4AE5B0D0-8DAA-4A04-8079-B20EC1F6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124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>
            <a:extLst>
              <a:ext uri="{FF2B5EF4-FFF2-40B4-BE49-F238E27FC236}">
                <a16:creationId xmlns:a16="http://schemas.microsoft.com/office/drawing/2014/main" id="{D9750395-6662-4AE7-AD2B-3893A2EA9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25527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>
            <a:extLst>
              <a:ext uri="{FF2B5EF4-FFF2-40B4-BE49-F238E27FC236}">
                <a16:creationId xmlns:a16="http://schemas.microsoft.com/office/drawing/2014/main" id="{2F1BFA13-4C9A-463D-845A-0D0C3338D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4860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مستطيل 6">
            <a:extLst>
              <a:ext uri="{FF2B5EF4-FFF2-40B4-BE49-F238E27FC236}">
                <a16:creationId xmlns:a16="http://schemas.microsoft.com/office/drawing/2014/main" id="{D1086B52-2604-4124-9A63-CC482BBB3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2087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C00000"/>
                </a:solidFill>
                <a:cs typeface="Times New Roman" panose="02020603050405020304" pitchFamily="18" charset="0"/>
              </a:rPr>
              <a:t>Nematodes</a:t>
            </a:r>
            <a:endParaRPr lang="en-US" alt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9EBEC85-FACE-42D9-AF2A-FD3FB48E2346}"/>
              </a:ext>
            </a:extLst>
          </p:cNvPr>
          <p:cNvSpPr/>
          <p:nvPr/>
        </p:nvSpPr>
        <p:spPr>
          <a:xfrm>
            <a:off x="6400800" y="304800"/>
            <a:ext cx="1600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Trematodes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4345" name="Picture 3">
            <a:extLst>
              <a:ext uri="{FF2B5EF4-FFF2-40B4-BE49-F238E27FC236}">
                <a16:creationId xmlns:a16="http://schemas.microsoft.com/office/drawing/2014/main" id="{B2DFF141-119B-4DD0-89AE-47EB8EF1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27051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مستطيل 9">
            <a:extLst>
              <a:ext uri="{FF2B5EF4-FFF2-40B4-BE49-F238E27FC236}">
                <a16:creationId xmlns:a16="http://schemas.microsoft.com/office/drawing/2014/main" id="{BAD8343A-200C-45EB-B763-6DE0D6EE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5461000"/>
            <a:ext cx="128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00000"/>
                </a:solidFill>
                <a:cs typeface="Times New Roman" panose="02020603050405020304" pitchFamily="18" charset="0"/>
              </a:rPr>
              <a:t> Cestodes</a:t>
            </a:r>
            <a:endParaRPr lang="en-US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F65238-C21C-490B-9971-EE507F1353AA}"/>
              </a:ext>
            </a:extLst>
          </p:cNvPr>
          <p:cNvGraphicFramePr/>
          <p:nvPr/>
        </p:nvGraphicFramePr>
        <p:xfrm>
          <a:off x="990600" y="990600"/>
          <a:ext cx="71628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20F6E5-C11C-4C0F-85B9-90931306347C}"/>
              </a:ext>
            </a:extLst>
          </p:cNvPr>
          <p:cNvCxnSpPr/>
          <p:nvPr/>
        </p:nvCxnSpPr>
        <p:spPr>
          <a:xfrm rot="5400000">
            <a:off x="2533650" y="2495550"/>
            <a:ext cx="838200" cy="7239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998F31-D6DC-45AB-A40C-FDA935B7F1D7}"/>
              </a:ext>
            </a:extLst>
          </p:cNvPr>
          <p:cNvCxnSpPr/>
          <p:nvPr/>
        </p:nvCxnSpPr>
        <p:spPr>
          <a:xfrm rot="16200000" flipH="1">
            <a:off x="5467350" y="2533650"/>
            <a:ext cx="838200" cy="6477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Slide Number Placeholder 7">
            <a:extLst>
              <a:ext uri="{FF2B5EF4-FFF2-40B4-BE49-F238E27FC236}">
                <a16:creationId xmlns:a16="http://schemas.microsoft.com/office/drawing/2014/main" id="{157157A5-47E7-4DAC-8E74-BB1B4AFA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B5F50C-39A2-4912-8405-18A63E7A181A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15366" name="Footer Placeholder 8">
            <a:extLst>
              <a:ext uri="{FF2B5EF4-FFF2-40B4-BE49-F238E27FC236}">
                <a16:creationId xmlns:a16="http://schemas.microsoft.com/office/drawing/2014/main" id="{B6A76F05-DB4B-48E4-BB99-4F2EA3EE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Foundation Block, 2012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>
            <a:extLst>
              <a:ext uri="{FF2B5EF4-FFF2-40B4-BE49-F238E27FC236}">
                <a16:creationId xmlns:a16="http://schemas.microsoft.com/office/drawing/2014/main" id="{5090E7BB-83EE-4D92-9FAE-76D38B21263E}"/>
              </a:ext>
            </a:extLst>
          </p:cNvPr>
          <p:cNvSpPr/>
          <p:nvPr/>
        </p:nvSpPr>
        <p:spPr>
          <a:xfrm>
            <a:off x="609600" y="2667000"/>
            <a:ext cx="3886200" cy="762000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Giardia</a:t>
            </a:r>
            <a:r>
              <a:rPr lang="en-US" sz="2400" dirty="0"/>
              <a:t> </a:t>
            </a:r>
            <a:r>
              <a:rPr lang="en-US" sz="2400" dirty="0" err="1"/>
              <a:t>lamblia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3A67D7-923B-482A-BE7A-265A2ED8AC86}"/>
              </a:ext>
            </a:extLst>
          </p:cNvPr>
          <p:cNvSpPr/>
          <p:nvPr/>
        </p:nvSpPr>
        <p:spPr>
          <a:xfrm>
            <a:off x="4800600" y="2514600"/>
            <a:ext cx="3581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giardiasis</a:t>
            </a:r>
            <a:endParaRPr lang="en-US" sz="2400" dirty="0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55FDCD56-8E63-4300-B921-B4D5BAF31B93}"/>
              </a:ext>
            </a:extLst>
          </p:cNvPr>
          <p:cNvSpPr/>
          <p:nvPr/>
        </p:nvSpPr>
        <p:spPr>
          <a:xfrm>
            <a:off x="609600" y="4343400"/>
            <a:ext cx="3886200" cy="762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Entamoeba</a:t>
            </a:r>
            <a:r>
              <a:rPr lang="en-US" dirty="0"/>
              <a:t> </a:t>
            </a:r>
            <a:r>
              <a:rPr lang="en-US" sz="2400" dirty="0" err="1"/>
              <a:t>histolytica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A8760-5E95-468B-B16E-0F9FA9000311}"/>
              </a:ext>
            </a:extLst>
          </p:cNvPr>
          <p:cNvSpPr/>
          <p:nvPr/>
        </p:nvSpPr>
        <p:spPr>
          <a:xfrm>
            <a:off x="4800600" y="4267200"/>
            <a:ext cx="3581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amoebiasis</a:t>
            </a:r>
            <a:endParaRPr lang="en-US" sz="2400" dirty="0"/>
          </a:p>
        </p:txBody>
      </p:sp>
      <p:sp>
        <p:nvSpPr>
          <p:cNvPr id="16392" name="TextBox 14">
            <a:extLst>
              <a:ext uri="{FF2B5EF4-FFF2-40B4-BE49-F238E27FC236}">
                <a16:creationId xmlns:a16="http://schemas.microsoft.com/office/drawing/2014/main" id="{C6C33A0F-19B7-4416-97C6-7251590F9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Parasite</a:t>
            </a:r>
          </a:p>
        </p:txBody>
      </p:sp>
      <p:sp>
        <p:nvSpPr>
          <p:cNvPr id="16393" name="TextBox 15">
            <a:extLst>
              <a:ext uri="{FF2B5EF4-FFF2-40B4-BE49-F238E27FC236}">
                <a16:creationId xmlns:a16="http://schemas.microsoft.com/office/drawing/2014/main" id="{FB670C6B-C5D9-43F1-A15B-90D40D94B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Disease</a:t>
            </a:r>
          </a:p>
        </p:txBody>
      </p:sp>
      <p:sp>
        <p:nvSpPr>
          <p:cNvPr id="16394" name="TextBox 16">
            <a:extLst>
              <a:ext uri="{FF2B5EF4-FFF2-40B4-BE49-F238E27FC236}">
                <a16:creationId xmlns:a16="http://schemas.microsoft.com/office/drawing/2014/main" id="{9716BE4C-2078-4F7D-9BBA-79CDF7382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Examples of Diseases caused by Intestinal Protozoa</a:t>
            </a:r>
          </a:p>
        </p:txBody>
      </p:sp>
      <p:sp>
        <p:nvSpPr>
          <p:cNvPr id="16395" name="Slide Number Placeholder 11">
            <a:extLst>
              <a:ext uri="{FF2B5EF4-FFF2-40B4-BE49-F238E27FC236}">
                <a16:creationId xmlns:a16="http://schemas.microsoft.com/office/drawing/2014/main" id="{2444A228-3B54-4B52-8973-1CB227A5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B9C28C-6DDB-4774-9C5D-C92CE366B219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6396" name="Footer Placeholder 13">
            <a:extLst>
              <a:ext uri="{FF2B5EF4-FFF2-40B4-BE49-F238E27FC236}">
                <a16:creationId xmlns:a16="http://schemas.microsoft.com/office/drawing/2014/main" id="{2184DD6C-BE42-4291-845C-2CC04B6C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Foundation Block, 2012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1">
            <a:extLst>
              <a:ext uri="{FF2B5EF4-FFF2-40B4-BE49-F238E27FC236}">
                <a16:creationId xmlns:a16="http://schemas.microsoft.com/office/drawing/2014/main" id="{F12382A1-52BF-4215-9EC0-E4101576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Foundation Block, 2009</a:t>
            </a:r>
          </a:p>
        </p:txBody>
      </p:sp>
      <p:sp>
        <p:nvSpPr>
          <p:cNvPr id="17411" name="Slide Number Placeholder 2">
            <a:extLst>
              <a:ext uri="{FF2B5EF4-FFF2-40B4-BE49-F238E27FC236}">
                <a16:creationId xmlns:a16="http://schemas.microsoft.com/office/drawing/2014/main" id="{7086B28A-A59C-4DFD-9243-BCB754EA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5AE022-996C-4104-BA59-0972EC67A67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2D122320-2BC6-42BE-B532-EB89D1328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-1066800"/>
            <a:ext cx="381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http://upload.wikimedia.org/wikipedia/commons/c/cd/Giardia_lamblia.png">
            <a:extLst>
              <a:ext uri="{FF2B5EF4-FFF2-40B4-BE49-F238E27FC236}">
                <a16:creationId xmlns:a16="http://schemas.microsoft.com/office/drawing/2014/main" id="{2649B247-3ADA-4F15-AB63-0CF400D3A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A172C56D-9D75-484B-9BC6-4907DCFF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971800"/>
            <a:ext cx="5257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مستطيل 6">
            <a:extLst>
              <a:ext uri="{FF2B5EF4-FFF2-40B4-BE49-F238E27FC236}">
                <a16:creationId xmlns:a16="http://schemas.microsoft.com/office/drawing/2014/main" id="{4CA1B2BF-F99C-4715-AF7B-9EACC2451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07038"/>
            <a:ext cx="3124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/>
              <a:t>Giardia </a:t>
            </a:r>
            <a:r>
              <a:rPr lang="en-US" altLang="en-US" b="1"/>
              <a:t> cyst </a:t>
            </a:r>
          </a:p>
          <a:p>
            <a:pPr eaLnBrk="1" hangingPunct="1"/>
            <a:r>
              <a:rPr lang="en-US" altLang="en-US" b="1"/>
              <a:t>( infective stage &amp;diagnostic stage)</a:t>
            </a:r>
          </a:p>
        </p:txBody>
      </p:sp>
      <p:sp>
        <p:nvSpPr>
          <p:cNvPr id="17416" name="مستطيل 7">
            <a:extLst>
              <a:ext uri="{FF2B5EF4-FFF2-40B4-BE49-F238E27FC236}">
                <a16:creationId xmlns:a16="http://schemas.microsoft.com/office/drawing/2014/main" id="{DBAD24AC-FA16-4A2C-BCB4-28CB39D90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537075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/>
              <a:t>Giardia  </a:t>
            </a:r>
            <a:r>
              <a:rPr lang="en-US" altLang="en-US" b="1"/>
              <a:t>trophozoite diagnostic stage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7833B71-263C-4D43-ACCF-6935BCBB73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0058400" cy="2057400"/>
          </a:xfrm>
        </p:spPr>
        <p:txBody>
          <a:bodyPr/>
          <a:lstStyle/>
          <a:p>
            <a:pPr algn="l" eaLnBrk="1" hangingPunct="1"/>
            <a:r>
              <a:rPr lang="en-US" altLang="en-US" sz="3200" b="1">
                <a:solidFill>
                  <a:schemeClr val="bg1"/>
                </a:solidFill>
              </a:rPr>
              <a:t>Giadria lamblia  an example of </a:t>
            </a:r>
            <a:r>
              <a:rPr lang="en-US" altLang="en-US" sz="3200">
                <a:solidFill>
                  <a:schemeClr val="bg1"/>
                </a:solidFill>
              </a:rPr>
              <a:t>Intestinal  Protozoa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D69CB701-DB9A-4AFB-967C-AF2D7003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13D622-395A-4ABB-B746-237F8621A22B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8436" name="Footer Placeholder 5">
            <a:extLst>
              <a:ext uri="{FF2B5EF4-FFF2-40B4-BE49-F238E27FC236}">
                <a16:creationId xmlns:a16="http://schemas.microsoft.com/office/drawing/2014/main" id="{43055A4D-B1F1-4F8E-AE52-2505669A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Foundation Block, 2012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>
            <a:extLst>
              <a:ext uri="{FF2B5EF4-FFF2-40B4-BE49-F238E27FC236}">
                <a16:creationId xmlns:a16="http://schemas.microsoft.com/office/drawing/2014/main" id="{E13BEFA9-49A3-4DB9-9079-94A6E432D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038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19459" name="Picture 8" descr="Giardia_l_cyst2_DPDx">
            <a:extLst>
              <a:ext uri="{FF2B5EF4-FFF2-40B4-BE49-F238E27FC236}">
                <a16:creationId xmlns:a16="http://schemas.microsoft.com/office/drawing/2014/main" id="{8ACE2D77-9F8B-47AA-90AE-0EF0CE64E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3124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3">
            <a:extLst>
              <a:ext uri="{FF2B5EF4-FFF2-40B4-BE49-F238E27FC236}">
                <a16:creationId xmlns:a16="http://schemas.microsoft.com/office/drawing/2014/main" id="{5311A8C3-3964-4B34-A4C1-BBA4AB75D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/>
              <a:t>Giardia </a:t>
            </a:r>
            <a:r>
              <a:rPr lang="en-US" altLang="en-US" b="1"/>
              <a:t> cyst </a:t>
            </a:r>
          </a:p>
          <a:p>
            <a:pPr eaLnBrk="1" hangingPunct="1"/>
            <a:r>
              <a:rPr lang="en-US" altLang="en-US" b="1"/>
              <a:t>( infective stage)</a:t>
            </a:r>
          </a:p>
        </p:txBody>
      </p:sp>
      <p:pic>
        <p:nvPicPr>
          <p:cNvPr id="19461" name="Picture 8" descr="giardia-thumb.jpg">
            <a:extLst>
              <a:ext uri="{FF2B5EF4-FFF2-40B4-BE49-F238E27FC236}">
                <a16:creationId xmlns:a16="http://schemas.microsoft.com/office/drawing/2014/main" id="{7409A435-F324-4AEE-8064-DCBA483CC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0386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Slide Number Placeholder 11">
            <a:extLst>
              <a:ext uri="{FF2B5EF4-FFF2-40B4-BE49-F238E27FC236}">
                <a16:creationId xmlns:a16="http://schemas.microsoft.com/office/drawing/2014/main" id="{014954A1-0734-4623-B99F-E3A44FE4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DA9707-1A44-42D4-904B-92F560DB5583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19463" name="Footer Placeholder 12">
            <a:extLst>
              <a:ext uri="{FF2B5EF4-FFF2-40B4-BE49-F238E27FC236}">
                <a16:creationId xmlns:a16="http://schemas.microsoft.com/office/drawing/2014/main" id="{BB91A5A2-275D-439B-B24B-40E4CEA1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Foundation Block, 2012</a:t>
            </a:r>
          </a:p>
        </p:txBody>
      </p:sp>
      <p:sp>
        <p:nvSpPr>
          <p:cNvPr id="19464" name="Rectangle 13">
            <a:extLst>
              <a:ext uri="{FF2B5EF4-FFF2-40B4-BE49-F238E27FC236}">
                <a16:creationId xmlns:a16="http://schemas.microsoft.com/office/drawing/2014/main" id="{E17FA802-1CD0-473B-AD7A-C793A6AFB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7526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/>
              <a:t>Giardia  </a:t>
            </a:r>
            <a:r>
              <a:rPr lang="en-US" altLang="en-US" b="1"/>
              <a:t>trophozoite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26" descr="Giardia_LifeCycle">
            <a:extLst>
              <a:ext uri="{FF2B5EF4-FFF2-40B4-BE49-F238E27FC236}">
                <a16:creationId xmlns:a16="http://schemas.microsoft.com/office/drawing/2014/main" id="{9362D2BC-4427-499F-9EFB-31B902CAF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027">
            <a:extLst>
              <a:ext uri="{FF2B5EF4-FFF2-40B4-BE49-F238E27FC236}">
                <a16:creationId xmlns:a16="http://schemas.microsoft.com/office/drawing/2014/main" id="{95CFD91C-1DE4-4554-8F5E-A63C9015A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371600"/>
            <a:ext cx="3276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/>
              <a:t>Giardia lamblia</a:t>
            </a:r>
            <a:r>
              <a:rPr lang="en-US" altLang="en-US" sz="3200"/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/>
              <a:t>Life cycle</a:t>
            </a:r>
            <a:r>
              <a:rPr lang="en-US" altLang="en-US"/>
              <a:t> </a:t>
            </a:r>
          </a:p>
        </p:txBody>
      </p:sp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D6628A1B-A0E9-4C90-AD85-A9F5ADE2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CD994D-C743-4A5A-BA60-1DF349BA0392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20485" name="Footer Placeholder 6">
            <a:extLst>
              <a:ext uri="{FF2B5EF4-FFF2-40B4-BE49-F238E27FC236}">
                <a16:creationId xmlns:a16="http://schemas.microsoft.com/office/drawing/2014/main" id="{B81250EB-7E44-4F82-BE97-3A9494D2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Foundation Block, 2012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>
            <a:extLst>
              <a:ext uri="{FF2B5EF4-FFF2-40B4-BE49-F238E27FC236}">
                <a16:creationId xmlns:a16="http://schemas.microsoft.com/office/drawing/2014/main" id="{8055833A-E3C6-490C-BD34-CCD292F5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Foundation Block, 2009</a:t>
            </a:r>
          </a:p>
        </p:txBody>
      </p:sp>
      <p:sp>
        <p:nvSpPr>
          <p:cNvPr id="21507" name="Slide Number Placeholder 2">
            <a:extLst>
              <a:ext uri="{FF2B5EF4-FFF2-40B4-BE49-F238E27FC236}">
                <a16:creationId xmlns:a16="http://schemas.microsoft.com/office/drawing/2014/main" id="{72329728-75D3-4CD8-8C82-CA5ABBB4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0FA2C0-515F-4361-A7BF-A3D051D7D545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DFC46A-14BD-41DC-8640-E1D15CB272F0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/>
                      <a:b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</a:b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 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1-. 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latin typeface="Tahoma"/>
                        </a:rPr>
                        <a:t>Giardia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333333"/>
                          </a:solidFill>
                          <a:latin typeface="Tahoma"/>
                        </a:rPr>
                        <a:t>cysts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 are the infective stage of </a:t>
                      </a:r>
                      <a:r>
                        <a:rPr lang="en-US" sz="2000" i="1" dirty="0">
                          <a:solidFill>
                            <a:srgbClr val="333333"/>
                          </a:solidFill>
                          <a:latin typeface="Tahoma"/>
                        </a:rPr>
                        <a:t>G. </a:t>
                      </a:r>
                      <a:r>
                        <a:rPr lang="en-US" sz="2000" i="1" dirty="0" err="1">
                          <a:solidFill>
                            <a:srgbClr val="333333"/>
                          </a:solidFill>
                          <a:latin typeface="Tahoma"/>
                        </a:rPr>
                        <a:t>intestinalis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.  As few as 10 cysts can cause infection ,  These cysts are ingested by consuming contaminated food or water, or fecal-orally.  They can survive outside the body for several months, and are also relatively resistant to chlorination, UV exposure and freezing.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2_. When cysts are ingested, the low pH of the stomach acid produces 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latin typeface="Tahoma"/>
                        </a:rPr>
                        <a:t>excystation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, in which the activated flagella breaks through the cyst wall. This occurs in the small intestine, specifically the duodenum.  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latin typeface="Tahoma"/>
                        </a:rPr>
                        <a:t>Excystation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 releases </a:t>
                      </a:r>
                      <a:r>
                        <a:rPr lang="en-US" sz="2400" b="1" dirty="0" err="1">
                          <a:solidFill>
                            <a:srgbClr val="333333"/>
                          </a:solidFill>
                          <a:latin typeface="Tahoma"/>
                        </a:rPr>
                        <a:t>trophozoites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, with each cyst producing two 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latin typeface="Tahoma"/>
                        </a:rPr>
                        <a:t>trophozoites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. 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3. Within the small intestine, the 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latin typeface="Tahoma"/>
                        </a:rPr>
                        <a:t>trophozoites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 reproduce asexually (longitudinal binary fission) and either float free or are attached to the mucosa of the lumen.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4. Some 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latin typeface="Tahoma"/>
                        </a:rPr>
                        <a:t>trophozoites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 then 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latin typeface="Tahoma"/>
                        </a:rPr>
                        <a:t>encyst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 in the small intestine, Both cysts and 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latin typeface="Tahoma"/>
                        </a:rPr>
                        <a:t>trophozoites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 are then passed in the feces, but</a:t>
                      </a:r>
                      <a:r>
                        <a:rPr lang="en-US" sz="2000" baseline="0" dirty="0">
                          <a:solidFill>
                            <a:srgbClr val="333333"/>
                          </a:solidFill>
                          <a:latin typeface="Tahoma"/>
                        </a:rPr>
                        <a:t> only the                          </a:t>
                      </a:r>
                      <a:r>
                        <a:rPr lang="en-US" sz="3200" b="1" baseline="0" dirty="0">
                          <a:solidFill>
                            <a:srgbClr val="333333"/>
                          </a:solidFill>
                          <a:latin typeface="Tahoma"/>
                        </a:rPr>
                        <a:t> cyst </a:t>
                      </a:r>
                      <a:r>
                        <a:rPr lang="en-US" sz="2000" baseline="0" dirty="0">
                          <a:solidFill>
                            <a:srgbClr val="333333"/>
                          </a:solidFill>
                          <a:latin typeface="Tahoma"/>
                        </a:rPr>
                        <a:t>is 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latin typeface="Tahoma"/>
                        </a:rPr>
                        <a:t> infectious ,  Person-to-person transmission is possible,  Animals can also be infected with </a:t>
                      </a:r>
                      <a:r>
                        <a:rPr lang="en-US" sz="2000" dirty="0" err="1">
                          <a:solidFill>
                            <a:srgbClr val="333333"/>
                          </a:solidFill>
                          <a:latin typeface="Tahoma"/>
                        </a:rPr>
                        <a:t>Giardia</a:t>
                      </a:r>
                      <a:r>
                        <a:rPr lang="en-US" sz="2000" baseline="0" dirty="0">
                          <a:solidFill>
                            <a:srgbClr val="333333"/>
                          </a:solidFill>
                          <a:latin typeface="Tahoma"/>
                        </a:rPr>
                        <a:t> .</a:t>
                      </a:r>
                      <a:endParaRPr lang="en-US" sz="2000" dirty="0">
                        <a:solidFill>
                          <a:srgbClr val="333333"/>
                        </a:solidFill>
                        <a:latin typeface="Tahoma"/>
                      </a:endParaRPr>
                    </a:p>
                  </a:txBody>
                  <a:tcPr marL="63500" marR="6350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>
            <a:extLst>
              <a:ext uri="{FF2B5EF4-FFF2-40B4-BE49-F238E27FC236}">
                <a16:creationId xmlns:a16="http://schemas.microsoft.com/office/drawing/2014/main" id="{27057156-E3CC-445C-9FF9-EAFA17982FF1}"/>
              </a:ext>
            </a:extLst>
          </p:cNvPr>
          <p:cNvSpPr/>
          <p:nvPr/>
        </p:nvSpPr>
        <p:spPr>
          <a:xfrm>
            <a:off x="609600" y="2667000"/>
            <a:ext cx="3886200" cy="762000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Plasmodium </a:t>
            </a:r>
            <a:r>
              <a:rPr lang="en-US" sz="2400" dirty="0" err="1"/>
              <a:t>spp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D0247D-2C69-4089-A22C-C854AD7C1423}"/>
              </a:ext>
            </a:extLst>
          </p:cNvPr>
          <p:cNvSpPr/>
          <p:nvPr/>
        </p:nvSpPr>
        <p:spPr>
          <a:xfrm>
            <a:off x="4800600" y="2514600"/>
            <a:ext cx="3581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malaria</a:t>
            </a:r>
          </a:p>
        </p:txBody>
      </p:sp>
      <p:sp>
        <p:nvSpPr>
          <p:cNvPr id="22532" name="TextBox 14">
            <a:extLst>
              <a:ext uri="{FF2B5EF4-FFF2-40B4-BE49-F238E27FC236}">
                <a16:creationId xmlns:a16="http://schemas.microsoft.com/office/drawing/2014/main" id="{67544A87-AC26-44AD-8102-3687F9667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Parasite</a:t>
            </a:r>
          </a:p>
        </p:txBody>
      </p:sp>
      <p:sp>
        <p:nvSpPr>
          <p:cNvPr id="22533" name="TextBox 15">
            <a:extLst>
              <a:ext uri="{FF2B5EF4-FFF2-40B4-BE49-F238E27FC236}">
                <a16:creationId xmlns:a16="http://schemas.microsoft.com/office/drawing/2014/main" id="{A9C51747-65CD-42D2-9530-425201568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Disease</a:t>
            </a:r>
          </a:p>
        </p:txBody>
      </p:sp>
      <p:sp>
        <p:nvSpPr>
          <p:cNvPr id="22534" name="TextBox 16">
            <a:extLst>
              <a:ext uri="{FF2B5EF4-FFF2-40B4-BE49-F238E27FC236}">
                <a16:creationId xmlns:a16="http://schemas.microsoft.com/office/drawing/2014/main" id="{C8DE96CD-6505-4627-B7FA-1466CB15F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Examples of Diseases caused by Blood and Tissue Protozoa</a:t>
            </a:r>
          </a:p>
        </p:txBody>
      </p:sp>
      <p:sp>
        <p:nvSpPr>
          <p:cNvPr id="22535" name="Slide Number Placeholder 11">
            <a:extLst>
              <a:ext uri="{FF2B5EF4-FFF2-40B4-BE49-F238E27FC236}">
                <a16:creationId xmlns:a16="http://schemas.microsoft.com/office/drawing/2014/main" id="{087785F3-3F7B-40FF-A270-E9BFE9D8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26B509-76A0-4F84-9A43-2EB2BD715823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22536" name="Footer Placeholder 13">
            <a:extLst>
              <a:ext uri="{FF2B5EF4-FFF2-40B4-BE49-F238E27FC236}">
                <a16:creationId xmlns:a16="http://schemas.microsoft.com/office/drawing/2014/main" id="{42062A72-6D0C-4102-86AF-7D426EFE9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Foundation Block, 2011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>
            <a:extLst>
              <a:ext uri="{FF2B5EF4-FFF2-40B4-BE49-F238E27FC236}">
                <a16:creationId xmlns:a16="http://schemas.microsoft.com/office/drawing/2014/main" id="{538CB1BE-3BC1-4E0E-A964-2F0A3AE5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Foundation Block, 2011</a:t>
            </a:r>
          </a:p>
        </p:txBody>
      </p:sp>
      <p:sp>
        <p:nvSpPr>
          <p:cNvPr id="23555" name="Slide Number Placeholder 2">
            <a:extLst>
              <a:ext uri="{FF2B5EF4-FFF2-40B4-BE49-F238E27FC236}">
                <a16:creationId xmlns:a16="http://schemas.microsoft.com/office/drawing/2014/main" id="{769C7933-5896-4F4A-8B4B-14D248CA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279721-B51D-4E85-8B26-718B4D287D1E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DAB886-260B-4DF1-BDBA-9165639F1AEE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Malaria Species</a:t>
            </a:r>
            <a:endParaRPr lang="en-US" sz="4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6FA8845C-BDF5-4756-896C-EB8138BFB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28800"/>
            <a:ext cx="8458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Four main species of malaria :</a:t>
            </a:r>
          </a:p>
          <a:p>
            <a:pPr eaLnBrk="1" hangingPunct="1"/>
            <a:endParaRPr lang="en-US" altLang="en-US" sz="2400" b="1" i="1"/>
          </a:p>
          <a:p>
            <a:pPr lvl="1" eaLnBrk="1" hangingPunct="1"/>
            <a:r>
              <a:rPr lang="en-US" altLang="en-US" sz="2400" b="1" i="1"/>
              <a:t>Plasmodium falciparum</a:t>
            </a:r>
            <a:endParaRPr lang="en-US" altLang="en-US" sz="2400"/>
          </a:p>
          <a:p>
            <a:pPr lvl="1" eaLnBrk="1" hangingPunct="1"/>
            <a:r>
              <a:rPr lang="en-US" altLang="en-US" sz="2400" b="1" i="1"/>
              <a:t>Plasmodium vivax</a:t>
            </a:r>
            <a:endParaRPr lang="en-US" altLang="en-US" sz="2400"/>
          </a:p>
          <a:p>
            <a:pPr lvl="1" eaLnBrk="1" hangingPunct="1"/>
            <a:r>
              <a:rPr lang="en-US" altLang="en-US" sz="2400" b="1" i="1"/>
              <a:t>Plasmodium ovale</a:t>
            </a:r>
            <a:endParaRPr lang="en-US" altLang="en-US" sz="2400"/>
          </a:p>
          <a:p>
            <a:pPr lvl="1" eaLnBrk="1" hangingPunct="1"/>
            <a:r>
              <a:rPr lang="en-US" altLang="en-US" sz="2400" b="1" i="1"/>
              <a:t>Plasmodium malariae</a:t>
            </a:r>
            <a:endParaRPr lang="en-US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675D0BF-4C8D-4B05-93EC-E3DB2EB7A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DEFINITIONS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F7EC865-5062-4D9F-90E6-C9374BF94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686800" cy="2895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4400" b="1" i="1" u="sng">
                <a:solidFill>
                  <a:srgbClr val="00B050"/>
                </a:solidFill>
              </a:rPr>
              <a:t>Infection:</a:t>
            </a:r>
            <a:r>
              <a:rPr lang="en-US" altLang="en-US" sz="3600" b="1" i="1" u="sng">
                <a:solidFill>
                  <a:srgbClr val="00B050"/>
                </a:solidFill>
              </a:rPr>
              <a:t> </a:t>
            </a:r>
            <a:endParaRPr lang="ar-SA" altLang="en-US" sz="3600" b="1" i="1" u="sng">
              <a:solidFill>
                <a:srgbClr val="00B05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b="1">
                <a:solidFill>
                  <a:schemeClr val="bg1"/>
                </a:solidFill>
              </a:rPr>
              <a:t>The entry , development and multiplication of an </a:t>
            </a:r>
            <a:r>
              <a:rPr lang="en-US" altLang="en-US" sz="3600" b="1" u="sng">
                <a:solidFill>
                  <a:srgbClr val="C00000"/>
                </a:solidFill>
              </a:rPr>
              <a:t>infectious agent    </a:t>
            </a:r>
            <a:r>
              <a:rPr lang="en-US" altLang="en-US" sz="3200" b="1">
                <a:solidFill>
                  <a:schemeClr val="bg1"/>
                </a:solidFill>
              </a:rPr>
              <a:t>in the body of  humans or animals. The result may be: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3200" b="1">
                <a:solidFill>
                  <a:srgbClr val="FFFF00"/>
                </a:solidFill>
              </a:rPr>
              <a:t>inapparent  ( asymptomatic) infection</a:t>
            </a:r>
            <a:r>
              <a:rPr lang="en-US" altLang="en-US" sz="3200" b="1">
                <a:solidFill>
                  <a:schemeClr val="bg1"/>
                </a:solidFill>
              </a:rPr>
              <a:t>, or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3200" b="1">
                <a:solidFill>
                  <a:srgbClr val="FFFF00"/>
                </a:solidFill>
              </a:rPr>
              <a:t>manifest (symptomatic) </a:t>
            </a:r>
            <a:r>
              <a:rPr lang="en-US" altLang="en-US" sz="4000" b="1" i="1" u="sng">
                <a:solidFill>
                  <a:srgbClr val="92D050"/>
                </a:solidFill>
              </a:rPr>
              <a:t>infection..</a:t>
            </a:r>
            <a:endParaRPr lang="en-US" altLang="en-US" sz="3200" b="1" i="1" u="sng">
              <a:solidFill>
                <a:srgbClr val="92D05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6148" name="Slide Number Placeholder 6">
            <a:extLst>
              <a:ext uri="{FF2B5EF4-FFF2-40B4-BE49-F238E27FC236}">
                <a16:creationId xmlns:a16="http://schemas.microsoft.com/office/drawing/2014/main" id="{9CE13AA1-F125-48D3-93E3-2E978DA5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57D51F-D9B2-4104-870E-947D8C9FDB8E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6149" name="Footer Placeholder 7">
            <a:extLst>
              <a:ext uri="{FF2B5EF4-FFF2-40B4-BE49-F238E27FC236}">
                <a16:creationId xmlns:a16="http://schemas.microsoft.com/office/drawing/2014/main" id="{9C41A9D7-6AC0-4C8B-91CD-F586D9910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055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2D050"/>
                </a:solidFill>
              </a:rPr>
              <a:t>Foundation Block, 2012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>
            <a:extLst>
              <a:ext uri="{FF2B5EF4-FFF2-40B4-BE49-F238E27FC236}">
                <a16:creationId xmlns:a16="http://schemas.microsoft.com/office/drawing/2014/main" id="{E31603A3-3A0C-4032-9CCA-8805F1AB7E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3505200"/>
          <a:ext cx="147161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Bitmap Image" r:id="rId5" imgW="1619476" imgH="3352381" progId="Paint.Picture">
                  <p:embed/>
                </p:oleObj>
              </mc:Choice>
              <mc:Fallback>
                <p:oleObj name="Bitmap Image" r:id="rId5" imgW="1619476" imgH="335238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505200"/>
                        <a:ext cx="1471613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893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>
            <a:extLst>
              <a:ext uri="{FF2B5EF4-FFF2-40B4-BE49-F238E27FC236}">
                <a16:creationId xmlns:a16="http://schemas.microsoft.com/office/drawing/2014/main" id="{E4E3309A-939C-4E38-884C-CAA9A42587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200400"/>
          <a:ext cx="373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" name="Bitmap Image" r:id="rId7" imgW="2943636" imgH="1276190" progId="Paint.Picture">
                  <p:embed/>
                </p:oleObj>
              </mc:Choice>
              <mc:Fallback>
                <p:oleObj name="Bitmap Image" r:id="rId7" imgW="2943636" imgH="127619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00400"/>
                        <a:ext cx="3733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893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>
            <a:extLst>
              <a:ext uri="{FF2B5EF4-FFF2-40B4-BE49-F238E27FC236}">
                <a16:creationId xmlns:a16="http://schemas.microsoft.com/office/drawing/2014/main" id="{CCC283EF-AB6D-4E24-8E7B-18C221D83E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3200400"/>
          <a:ext cx="373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Bitmap Image" r:id="rId9" imgW="2943636" imgH="1276190" progId="Paint.Picture">
                  <p:embed/>
                </p:oleObj>
              </mc:Choice>
              <mc:Fallback>
                <p:oleObj name="Bitmap Image" r:id="rId9" imgW="2943636" imgH="127619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00400"/>
                        <a:ext cx="3733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893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id="{D5B26A2B-2926-47A1-9F7F-8ACDD1B0D321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191000"/>
            <a:ext cx="1905000" cy="857250"/>
            <a:chOff x="2442" y="2969"/>
            <a:chExt cx="1083" cy="499"/>
          </a:xfrm>
        </p:grpSpPr>
        <p:grpSp>
          <p:nvGrpSpPr>
            <p:cNvPr id="1255" name="Group 7">
              <a:extLst>
                <a:ext uri="{FF2B5EF4-FFF2-40B4-BE49-F238E27FC236}">
                  <a16:creationId xmlns:a16="http://schemas.microsoft.com/office/drawing/2014/main" id="{D8876C4E-16FA-4751-A9B8-FA4B21A8D7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1" y="3148"/>
              <a:ext cx="1044" cy="320"/>
              <a:chOff x="2481" y="3148"/>
              <a:chExt cx="1044" cy="320"/>
            </a:xfrm>
          </p:grpSpPr>
          <p:sp>
            <p:nvSpPr>
              <p:cNvPr id="1257" name="Oval 8">
                <a:extLst>
                  <a:ext uri="{FF2B5EF4-FFF2-40B4-BE49-F238E27FC236}">
                    <a16:creationId xmlns:a16="http://schemas.microsoft.com/office/drawing/2014/main" id="{A9F81C56-50ED-4A19-9157-E9F321D47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3440"/>
                <a:ext cx="50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58" name="Oval 9">
                <a:extLst>
                  <a:ext uri="{FF2B5EF4-FFF2-40B4-BE49-F238E27FC236}">
                    <a16:creationId xmlns:a16="http://schemas.microsoft.com/office/drawing/2014/main" id="{AC2DF367-E2D3-48B9-B7C2-BE8948EA9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3380"/>
                <a:ext cx="58" cy="2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59" name="Oval 10">
                <a:extLst>
                  <a:ext uri="{FF2B5EF4-FFF2-40B4-BE49-F238E27FC236}">
                    <a16:creationId xmlns:a16="http://schemas.microsoft.com/office/drawing/2014/main" id="{8C857389-1DE2-4B2E-93CF-DF0D614B8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9" y="3308"/>
                <a:ext cx="58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60" name="Oval 11">
                <a:extLst>
                  <a:ext uri="{FF2B5EF4-FFF2-40B4-BE49-F238E27FC236}">
                    <a16:creationId xmlns:a16="http://schemas.microsoft.com/office/drawing/2014/main" id="{86D2156B-B4F2-435F-9ADC-6234A7B35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4" y="3209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61" name="Oval 12">
                <a:extLst>
                  <a:ext uri="{FF2B5EF4-FFF2-40B4-BE49-F238E27FC236}">
                    <a16:creationId xmlns:a16="http://schemas.microsoft.com/office/drawing/2014/main" id="{35F4CF3D-4FC4-4641-B801-29111DC14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" y="3192"/>
                <a:ext cx="50" cy="36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62" name="Oval 13">
                <a:extLst>
                  <a:ext uri="{FF2B5EF4-FFF2-40B4-BE49-F238E27FC236}">
                    <a16:creationId xmlns:a16="http://schemas.microsoft.com/office/drawing/2014/main" id="{4BC802AE-A670-47E9-811D-ED8C50967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7" y="3230"/>
                <a:ext cx="61" cy="31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63" name="Oval 14">
                <a:extLst>
                  <a:ext uri="{FF2B5EF4-FFF2-40B4-BE49-F238E27FC236}">
                    <a16:creationId xmlns:a16="http://schemas.microsoft.com/office/drawing/2014/main" id="{167496C0-4774-4AF9-88F4-B0AE45A8E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9" y="3148"/>
                <a:ext cx="61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64" name="Oval 15">
                <a:extLst>
                  <a:ext uri="{FF2B5EF4-FFF2-40B4-BE49-F238E27FC236}">
                    <a16:creationId xmlns:a16="http://schemas.microsoft.com/office/drawing/2014/main" id="{BF2168A3-CAE1-4351-87F9-4ECD13309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" y="3198"/>
                <a:ext cx="39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65" name="Oval 16">
                <a:extLst>
                  <a:ext uri="{FF2B5EF4-FFF2-40B4-BE49-F238E27FC236}">
                    <a16:creationId xmlns:a16="http://schemas.microsoft.com/office/drawing/2014/main" id="{5B41A8F8-1D35-4BDF-9ADA-7C022C766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1" y="3200"/>
                <a:ext cx="49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66" name="Oval 17">
                <a:extLst>
                  <a:ext uri="{FF2B5EF4-FFF2-40B4-BE49-F238E27FC236}">
                    <a16:creationId xmlns:a16="http://schemas.microsoft.com/office/drawing/2014/main" id="{A8BD8595-72AB-4A99-B5D3-FB924EB56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1" y="3280"/>
                <a:ext cx="52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67" name="Oval 18">
                <a:extLst>
                  <a:ext uri="{FF2B5EF4-FFF2-40B4-BE49-F238E27FC236}">
                    <a16:creationId xmlns:a16="http://schemas.microsoft.com/office/drawing/2014/main" id="{3981C427-A1E4-4C39-AA65-7C07EBD06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8" y="3277"/>
                <a:ext cx="49" cy="4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68" name="Oval 19">
                <a:extLst>
                  <a:ext uri="{FF2B5EF4-FFF2-40B4-BE49-F238E27FC236}">
                    <a16:creationId xmlns:a16="http://schemas.microsoft.com/office/drawing/2014/main" id="{DCC46D13-FDE0-49E9-99F2-4AA581082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3402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69" name="Oval 20">
                <a:extLst>
                  <a:ext uri="{FF2B5EF4-FFF2-40B4-BE49-F238E27FC236}">
                    <a16:creationId xmlns:a16="http://schemas.microsoft.com/office/drawing/2014/main" id="{4D0F2494-3BD0-40A4-8F2E-5EFFED275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8" y="3366"/>
                <a:ext cx="57" cy="5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</p:grpSp>
        <p:sp>
          <p:nvSpPr>
            <p:cNvPr id="1256" name="Freeform 21">
              <a:extLst>
                <a:ext uri="{FF2B5EF4-FFF2-40B4-BE49-F238E27FC236}">
                  <a16:creationId xmlns:a16="http://schemas.microsoft.com/office/drawing/2014/main" id="{6A3EFC12-C465-43A6-913D-9AA8FC149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969"/>
              <a:ext cx="953" cy="251"/>
            </a:xfrm>
            <a:custGeom>
              <a:avLst/>
              <a:gdLst>
                <a:gd name="T0" fmla="*/ 952 w 953"/>
                <a:gd name="T1" fmla="*/ 230 h 251"/>
                <a:gd name="T2" fmla="*/ 885 w 953"/>
                <a:gd name="T3" fmla="*/ 157 h 251"/>
                <a:gd name="T4" fmla="*/ 814 w 953"/>
                <a:gd name="T5" fmla="*/ 99 h 251"/>
                <a:gd name="T6" fmla="*/ 742 w 953"/>
                <a:gd name="T7" fmla="*/ 56 h 251"/>
                <a:gd name="T8" fmla="*/ 670 w 953"/>
                <a:gd name="T9" fmla="*/ 25 h 251"/>
                <a:gd name="T10" fmla="*/ 597 w 953"/>
                <a:gd name="T11" fmla="*/ 8 h 251"/>
                <a:gd name="T12" fmla="*/ 525 w 953"/>
                <a:gd name="T13" fmla="*/ 0 h 251"/>
                <a:gd name="T14" fmla="*/ 455 w 953"/>
                <a:gd name="T15" fmla="*/ 2 h 251"/>
                <a:gd name="T16" fmla="*/ 386 w 953"/>
                <a:gd name="T17" fmla="*/ 12 h 251"/>
                <a:gd name="T18" fmla="*/ 320 w 953"/>
                <a:gd name="T19" fmla="*/ 30 h 251"/>
                <a:gd name="T20" fmla="*/ 257 w 953"/>
                <a:gd name="T21" fmla="*/ 53 h 251"/>
                <a:gd name="T22" fmla="*/ 199 w 953"/>
                <a:gd name="T23" fmla="*/ 81 h 251"/>
                <a:gd name="T24" fmla="*/ 147 w 953"/>
                <a:gd name="T25" fmla="*/ 113 h 251"/>
                <a:gd name="T26" fmla="*/ 99 w 953"/>
                <a:gd name="T27" fmla="*/ 147 h 251"/>
                <a:gd name="T28" fmla="*/ 58 w 953"/>
                <a:gd name="T29" fmla="*/ 182 h 251"/>
                <a:gd name="T30" fmla="*/ 25 w 953"/>
                <a:gd name="T31" fmla="*/ 217 h 251"/>
                <a:gd name="T32" fmla="*/ 0 w 953"/>
                <a:gd name="T33" fmla="*/ 250 h 2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3"/>
                <a:gd name="T52" fmla="*/ 0 h 251"/>
                <a:gd name="T53" fmla="*/ 953 w 953"/>
                <a:gd name="T54" fmla="*/ 251 h 2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3" h="251">
                  <a:moveTo>
                    <a:pt x="952" y="230"/>
                  </a:moveTo>
                  <a:lnTo>
                    <a:pt x="885" y="157"/>
                  </a:lnTo>
                  <a:lnTo>
                    <a:pt x="814" y="99"/>
                  </a:lnTo>
                  <a:lnTo>
                    <a:pt x="742" y="56"/>
                  </a:lnTo>
                  <a:lnTo>
                    <a:pt x="670" y="25"/>
                  </a:lnTo>
                  <a:lnTo>
                    <a:pt x="597" y="8"/>
                  </a:lnTo>
                  <a:lnTo>
                    <a:pt x="525" y="0"/>
                  </a:lnTo>
                  <a:lnTo>
                    <a:pt x="455" y="2"/>
                  </a:lnTo>
                  <a:lnTo>
                    <a:pt x="386" y="12"/>
                  </a:lnTo>
                  <a:lnTo>
                    <a:pt x="320" y="30"/>
                  </a:lnTo>
                  <a:lnTo>
                    <a:pt x="257" y="53"/>
                  </a:lnTo>
                  <a:lnTo>
                    <a:pt x="199" y="81"/>
                  </a:lnTo>
                  <a:lnTo>
                    <a:pt x="147" y="113"/>
                  </a:lnTo>
                  <a:lnTo>
                    <a:pt x="99" y="147"/>
                  </a:lnTo>
                  <a:lnTo>
                    <a:pt x="58" y="182"/>
                  </a:lnTo>
                  <a:lnTo>
                    <a:pt x="25" y="217"/>
                  </a:lnTo>
                  <a:lnTo>
                    <a:pt x="0" y="250"/>
                  </a:lnTo>
                </a:path>
              </a:pathLst>
            </a:custGeom>
            <a:noFill/>
            <a:ln w="57150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97F04F6D-E918-4381-B3C6-600819984FE4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352800"/>
            <a:ext cx="550863" cy="609600"/>
            <a:chOff x="4226" y="2240"/>
            <a:chExt cx="395" cy="415"/>
          </a:xfrm>
        </p:grpSpPr>
        <p:sp>
          <p:nvSpPr>
            <p:cNvPr id="1249" name="Freeform 23">
              <a:extLst>
                <a:ext uri="{FF2B5EF4-FFF2-40B4-BE49-F238E27FC236}">
                  <a16:creationId xmlns:a16="http://schemas.microsoft.com/office/drawing/2014/main" id="{70D6ADE2-B655-455F-8064-7F63F0865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2283"/>
              <a:ext cx="40" cy="117"/>
            </a:xfrm>
            <a:custGeom>
              <a:avLst/>
              <a:gdLst>
                <a:gd name="T0" fmla="*/ 4 w 40"/>
                <a:gd name="T1" fmla="*/ 108 h 117"/>
                <a:gd name="T2" fmla="*/ 6 w 40"/>
                <a:gd name="T3" fmla="*/ 109 h 117"/>
                <a:gd name="T4" fmla="*/ 33 w 40"/>
                <a:gd name="T5" fmla="*/ 77 h 117"/>
                <a:gd name="T6" fmla="*/ 33 w 40"/>
                <a:gd name="T7" fmla="*/ 56 h 117"/>
                <a:gd name="T8" fmla="*/ 39 w 40"/>
                <a:gd name="T9" fmla="*/ 29 h 117"/>
                <a:gd name="T10" fmla="*/ 18 w 40"/>
                <a:gd name="T11" fmla="*/ 8 h 117"/>
                <a:gd name="T12" fmla="*/ 8 w 40"/>
                <a:gd name="T13" fmla="*/ 0 h 117"/>
                <a:gd name="T14" fmla="*/ 8 w 40"/>
                <a:gd name="T15" fmla="*/ 24 h 117"/>
                <a:gd name="T16" fmla="*/ 22 w 40"/>
                <a:gd name="T17" fmla="*/ 56 h 117"/>
                <a:gd name="T18" fmla="*/ 4 w 40"/>
                <a:gd name="T19" fmla="*/ 83 h 117"/>
                <a:gd name="T20" fmla="*/ 0 w 40"/>
                <a:gd name="T21" fmla="*/ 102 h 117"/>
                <a:gd name="T22" fmla="*/ 2 w 40"/>
                <a:gd name="T23" fmla="*/ 116 h 117"/>
                <a:gd name="T24" fmla="*/ 4 w 40"/>
                <a:gd name="T25" fmla="*/ 108 h 117"/>
                <a:gd name="T26" fmla="*/ 4 w 40"/>
                <a:gd name="T27" fmla="*/ 108 h 1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117"/>
                <a:gd name="T44" fmla="*/ 40 w 40"/>
                <a:gd name="T45" fmla="*/ 117 h 1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117">
                  <a:moveTo>
                    <a:pt x="4" y="108"/>
                  </a:moveTo>
                  <a:lnTo>
                    <a:pt x="6" y="109"/>
                  </a:lnTo>
                  <a:lnTo>
                    <a:pt x="33" y="77"/>
                  </a:lnTo>
                  <a:lnTo>
                    <a:pt x="33" y="56"/>
                  </a:lnTo>
                  <a:lnTo>
                    <a:pt x="39" y="29"/>
                  </a:lnTo>
                  <a:lnTo>
                    <a:pt x="18" y="8"/>
                  </a:lnTo>
                  <a:lnTo>
                    <a:pt x="8" y="0"/>
                  </a:lnTo>
                  <a:lnTo>
                    <a:pt x="8" y="24"/>
                  </a:lnTo>
                  <a:lnTo>
                    <a:pt x="22" y="56"/>
                  </a:lnTo>
                  <a:lnTo>
                    <a:pt x="4" y="83"/>
                  </a:lnTo>
                  <a:lnTo>
                    <a:pt x="0" y="102"/>
                  </a:lnTo>
                  <a:lnTo>
                    <a:pt x="2" y="116"/>
                  </a:lnTo>
                  <a:lnTo>
                    <a:pt x="4" y="10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0" name="Freeform 24">
              <a:extLst>
                <a:ext uri="{FF2B5EF4-FFF2-40B4-BE49-F238E27FC236}">
                  <a16:creationId xmlns:a16="http://schemas.microsoft.com/office/drawing/2014/main" id="{11DC2B8F-17F0-4205-9852-0366BDA57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2240"/>
              <a:ext cx="40" cy="117"/>
            </a:xfrm>
            <a:custGeom>
              <a:avLst/>
              <a:gdLst>
                <a:gd name="T0" fmla="*/ 34 w 40"/>
                <a:gd name="T1" fmla="*/ 108 h 117"/>
                <a:gd name="T2" fmla="*/ 33 w 40"/>
                <a:gd name="T3" fmla="*/ 109 h 117"/>
                <a:gd name="T4" fmla="*/ 6 w 40"/>
                <a:gd name="T5" fmla="*/ 77 h 117"/>
                <a:gd name="T6" fmla="*/ 5 w 40"/>
                <a:gd name="T7" fmla="*/ 57 h 117"/>
                <a:gd name="T8" fmla="*/ 0 w 40"/>
                <a:gd name="T9" fmla="*/ 29 h 117"/>
                <a:gd name="T10" fmla="*/ 21 w 40"/>
                <a:gd name="T11" fmla="*/ 8 h 117"/>
                <a:gd name="T12" fmla="*/ 31 w 40"/>
                <a:gd name="T13" fmla="*/ 0 h 117"/>
                <a:gd name="T14" fmla="*/ 31 w 40"/>
                <a:gd name="T15" fmla="*/ 24 h 117"/>
                <a:gd name="T16" fmla="*/ 18 w 40"/>
                <a:gd name="T17" fmla="*/ 57 h 117"/>
                <a:gd name="T18" fmla="*/ 34 w 40"/>
                <a:gd name="T19" fmla="*/ 83 h 117"/>
                <a:gd name="T20" fmla="*/ 39 w 40"/>
                <a:gd name="T21" fmla="*/ 102 h 117"/>
                <a:gd name="T22" fmla="*/ 37 w 40"/>
                <a:gd name="T23" fmla="*/ 116 h 117"/>
                <a:gd name="T24" fmla="*/ 34 w 40"/>
                <a:gd name="T25" fmla="*/ 108 h 117"/>
                <a:gd name="T26" fmla="*/ 34 w 40"/>
                <a:gd name="T27" fmla="*/ 108 h 1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117"/>
                <a:gd name="T44" fmla="*/ 40 w 40"/>
                <a:gd name="T45" fmla="*/ 117 h 1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117">
                  <a:moveTo>
                    <a:pt x="34" y="108"/>
                  </a:moveTo>
                  <a:lnTo>
                    <a:pt x="33" y="109"/>
                  </a:lnTo>
                  <a:lnTo>
                    <a:pt x="6" y="77"/>
                  </a:lnTo>
                  <a:lnTo>
                    <a:pt x="5" y="57"/>
                  </a:lnTo>
                  <a:lnTo>
                    <a:pt x="0" y="29"/>
                  </a:lnTo>
                  <a:lnTo>
                    <a:pt x="21" y="8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18" y="57"/>
                  </a:lnTo>
                  <a:lnTo>
                    <a:pt x="34" y="83"/>
                  </a:lnTo>
                  <a:lnTo>
                    <a:pt x="39" y="102"/>
                  </a:lnTo>
                  <a:lnTo>
                    <a:pt x="37" y="116"/>
                  </a:lnTo>
                  <a:lnTo>
                    <a:pt x="34" y="10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1" name="Freeform 25">
              <a:extLst>
                <a:ext uri="{FF2B5EF4-FFF2-40B4-BE49-F238E27FC236}">
                  <a16:creationId xmlns:a16="http://schemas.microsoft.com/office/drawing/2014/main" id="{CE1CE30F-85FC-48DA-93F6-F4F359D00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2396"/>
              <a:ext cx="83" cy="87"/>
            </a:xfrm>
            <a:custGeom>
              <a:avLst/>
              <a:gdLst>
                <a:gd name="T0" fmla="*/ 76 w 83"/>
                <a:gd name="T1" fmla="*/ 81 h 87"/>
                <a:gd name="T2" fmla="*/ 75 w 83"/>
                <a:gd name="T3" fmla="*/ 84 h 87"/>
                <a:gd name="T4" fmla="*/ 34 w 83"/>
                <a:gd name="T5" fmla="*/ 75 h 87"/>
                <a:gd name="T6" fmla="*/ 21 w 83"/>
                <a:gd name="T7" fmla="*/ 59 h 87"/>
                <a:gd name="T8" fmla="*/ 0 w 83"/>
                <a:gd name="T9" fmla="*/ 42 h 87"/>
                <a:gd name="T10" fmla="*/ 3 w 83"/>
                <a:gd name="T11" fmla="*/ 12 h 87"/>
                <a:gd name="T12" fmla="*/ 6 w 83"/>
                <a:gd name="T13" fmla="*/ 0 h 87"/>
                <a:gd name="T14" fmla="*/ 21 w 83"/>
                <a:gd name="T15" fmla="*/ 19 h 87"/>
                <a:gd name="T16" fmla="*/ 31 w 83"/>
                <a:gd name="T17" fmla="*/ 52 h 87"/>
                <a:gd name="T18" fmla="*/ 60 w 83"/>
                <a:gd name="T19" fmla="*/ 62 h 87"/>
                <a:gd name="T20" fmla="*/ 75 w 83"/>
                <a:gd name="T21" fmla="*/ 74 h 87"/>
                <a:gd name="T22" fmla="*/ 82 w 83"/>
                <a:gd name="T23" fmla="*/ 86 h 87"/>
                <a:gd name="T24" fmla="*/ 76 w 83"/>
                <a:gd name="T25" fmla="*/ 81 h 87"/>
                <a:gd name="T26" fmla="*/ 76 w 83"/>
                <a:gd name="T27" fmla="*/ 81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87"/>
                <a:gd name="T44" fmla="*/ 83 w 83"/>
                <a:gd name="T45" fmla="*/ 87 h 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87">
                  <a:moveTo>
                    <a:pt x="76" y="81"/>
                  </a:moveTo>
                  <a:lnTo>
                    <a:pt x="75" y="84"/>
                  </a:lnTo>
                  <a:lnTo>
                    <a:pt x="34" y="75"/>
                  </a:lnTo>
                  <a:lnTo>
                    <a:pt x="21" y="59"/>
                  </a:lnTo>
                  <a:lnTo>
                    <a:pt x="0" y="42"/>
                  </a:lnTo>
                  <a:lnTo>
                    <a:pt x="3" y="12"/>
                  </a:lnTo>
                  <a:lnTo>
                    <a:pt x="6" y="0"/>
                  </a:lnTo>
                  <a:lnTo>
                    <a:pt x="21" y="19"/>
                  </a:lnTo>
                  <a:lnTo>
                    <a:pt x="31" y="52"/>
                  </a:lnTo>
                  <a:lnTo>
                    <a:pt x="60" y="62"/>
                  </a:lnTo>
                  <a:lnTo>
                    <a:pt x="75" y="74"/>
                  </a:lnTo>
                  <a:lnTo>
                    <a:pt x="82" y="86"/>
                  </a:lnTo>
                  <a:lnTo>
                    <a:pt x="76" y="81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2" name="Freeform 26">
              <a:extLst>
                <a:ext uri="{FF2B5EF4-FFF2-40B4-BE49-F238E27FC236}">
                  <a16:creationId xmlns:a16="http://schemas.microsoft.com/office/drawing/2014/main" id="{488539BE-88E0-49FF-A68D-C319EB5A1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2409"/>
              <a:ext cx="78" cy="95"/>
            </a:xfrm>
            <a:custGeom>
              <a:avLst/>
              <a:gdLst>
                <a:gd name="T0" fmla="*/ 73 w 78"/>
                <a:gd name="T1" fmla="*/ 8 h 95"/>
                <a:gd name="T2" fmla="*/ 75 w 78"/>
                <a:gd name="T3" fmla="*/ 8 h 95"/>
                <a:gd name="T4" fmla="*/ 77 w 78"/>
                <a:gd name="T5" fmla="*/ 56 h 95"/>
                <a:gd name="T6" fmla="*/ 63 w 78"/>
                <a:gd name="T7" fmla="*/ 70 h 95"/>
                <a:gd name="T8" fmla="*/ 49 w 78"/>
                <a:gd name="T9" fmla="*/ 94 h 95"/>
                <a:gd name="T10" fmla="*/ 14 w 78"/>
                <a:gd name="T11" fmla="*/ 90 h 95"/>
                <a:gd name="T12" fmla="*/ 0 w 78"/>
                <a:gd name="T13" fmla="*/ 87 h 95"/>
                <a:gd name="T14" fmla="*/ 18 w 78"/>
                <a:gd name="T15" fmla="*/ 70 h 95"/>
                <a:gd name="T16" fmla="*/ 52 w 78"/>
                <a:gd name="T17" fmla="*/ 59 h 95"/>
                <a:gd name="T18" fmla="*/ 56 w 78"/>
                <a:gd name="T19" fmla="*/ 26 h 95"/>
                <a:gd name="T20" fmla="*/ 64 w 78"/>
                <a:gd name="T21" fmla="*/ 8 h 95"/>
                <a:gd name="T22" fmla="*/ 76 w 78"/>
                <a:gd name="T23" fmla="*/ 0 h 95"/>
                <a:gd name="T24" fmla="*/ 73 w 78"/>
                <a:gd name="T25" fmla="*/ 8 h 95"/>
                <a:gd name="T26" fmla="*/ 73 w 78"/>
                <a:gd name="T27" fmla="*/ 8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95"/>
                <a:gd name="T44" fmla="*/ 78 w 78"/>
                <a:gd name="T45" fmla="*/ 95 h 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95">
                  <a:moveTo>
                    <a:pt x="73" y="8"/>
                  </a:moveTo>
                  <a:lnTo>
                    <a:pt x="75" y="8"/>
                  </a:lnTo>
                  <a:lnTo>
                    <a:pt x="77" y="56"/>
                  </a:lnTo>
                  <a:lnTo>
                    <a:pt x="63" y="70"/>
                  </a:lnTo>
                  <a:lnTo>
                    <a:pt x="49" y="94"/>
                  </a:lnTo>
                  <a:lnTo>
                    <a:pt x="14" y="90"/>
                  </a:lnTo>
                  <a:lnTo>
                    <a:pt x="0" y="87"/>
                  </a:lnTo>
                  <a:lnTo>
                    <a:pt x="18" y="70"/>
                  </a:lnTo>
                  <a:lnTo>
                    <a:pt x="52" y="59"/>
                  </a:lnTo>
                  <a:lnTo>
                    <a:pt x="56" y="26"/>
                  </a:lnTo>
                  <a:lnTo>
                    <a:pt x="64" y="8"/>
                  </a:lnTo>
                  <a:lnTo>
                    <a:pt x="76" y="0"/>
                  </a:lnTo>
                  <a:lnTo>
                    <a:pt x="73" y="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3" name="Freeform 27">
              <a:extLst>
                <a:ext uri="{FF2B5EF4-FFF2-40B4-BE49-F238E27FC236}">
                  <a16:creationId xmlns:a16="http://schemas.microsoft.com/office/drawing/2014/main" id="{3A8A3B7D-46AD-4DF6-9E0D-FBD607238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" y="2513"/>
              <a:ext cx="40" cy="116"/>
            </a:xfrm>
            <a:custGeom>
              <a:avLst/>
              <a:gdLst>
                <a:gd name="T0" fmla="*/ 34 w 40"/>
                <a:gd name="T1" fmla="*/ 108 h 116"/>
                <a:gd name="T2" fmla="*/ 32 w 40"/>
                <a:gd name="T3" fmla="*/ 109 h 116"/>
                <a:gd name="T4" fmla="*/ 6 w 40"/>
                <a:gd name="T5" fmla="*/ 77 h 116"/>
                <a:gd name="T6" fmla="*/ 5 w 40"/>
                <a:gd name="T7" fmla="*/ 56 h 116"/>
                <a:gd name="T8" fmla="*/ 0 w 40"/>
                <a:gd name="T9" fmla="*/ 29 h 116"/>
                <a:gd name="T10" fmla="*/ 21 w 40"/>
                <a:gd name="T11" fmla="*/ 7 h 116"/>
                <a:gd name="T12" fmla="*/ 31 w 40"/>
                <a:gd name="T13" fmla="*/ 0 h 116"/>
                <a:gd name="T14" fmla="*/ 31 w 40"/>
                <a:gd name="T15" fmla="*/ 24 h 116"/>
                <a:gd name="T16" fmla="*/ 17 w 40"/>
                <a:gd name="T17" fmla="*/ 56 h 116"/>
                <a:gd name="T18" fmla="*/ 34 w 40"/>
                <a:gd name="T19" fmla="*/ 83 h 116"/>
                <a:gd name="T20" fmla="*/ 39 w 40"/>
                <a:gd name="T21" fmla="*/ 102 h 116"/>
                <a:gd name="T22" fmla="*/ 37 w 40"/>
                <a:gd name="T23" fmla="*/ 115 h 116"/>
                <a:gd name="T24" fmla="*/ 34 w 40"/>
                <a:gd name="T25" fmla="*/ 108 h 116"/>
                <a:gd name="T26" fmla="*/ 34 w 40"/>
                <a:gd name="T27" fmla="*/ 108 h 1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116"/>
                <a:gd name="T44" fmla="*/ 40 w 40"/>
                <a:gd name="T45" fmla="*/ 116 h 1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116">
                  <a:moveTo>
                    <a:pt x="34" y="108"/>
                  </a:moveTo>
                  <a:lnTo>
                    <a:pt x="32" y="109"/>
                  </a:lnTo>
                  <a:lnTo>
                    <a:pt x="6" y="77"/>
                  </a:lnTo>
                  <a:lnTo>
                    <a:pt x="5" y="56"/>
                  </a:lnTo>
                  <a:lnTo>
                    <a:pt x="0" y="29"/>
                  </a:lnTo>
                  <a:lnTo>
                    <a:pt x="21" y="7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17" y="56"/>
                  </a:lnTo>
                  <a:lnTo>
                    <a:pt x="34" y="83"/>
                  </a:lnTo>
                  <a:lnTo>
                    <a:pt x="39" y="102"/>
                  </a:lnTo>
                  <a:lnTo>
                    <a:pt x="37" y="115"/>
                  </a:lnTo>
                  <a:lnTo>
                    <a:pt x="34" y="10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4" name="Freeform 28">
              <a:extLst>
                <a:ext uri="{FF2B5EF4-FFF2-40B4-BE49-F238E27FC236}">
                  <a16:creationId xmlns:a16="http://schemas.microsoft.com/office/drawing/2014/main" id="{03B9EA65-CE24-4CBE-90BC-21101A16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2569"/>
              <a:ext cx="82" cy="86"/>
            </a:xfrm>
            <a:custGeom>
              <a:avLst/>
              <a:gdLst>
                <a:gd name="T0" fmla="*/ 75 w 82"/>
                <a:gd name="T1" fmla="*/ 81 h 86"/>
                <a:gd name="T2" fmla="*/ 75 w 82"/>
                <a:gd name="T3" fmla="*/ 83 h 86"/>
                <a:gd name="T4" fmla="*/ 35 w 82"/>
                <a:gd name="T5" fmla="*/ 74 h 86"/>
                <a:gd name="T6" fmla="*/ 21 w 82"/>
                <a:gd name="T7" fmla="*/ 59 h 86"/>
                <a:gd name="T8" fmla="*/ 0 w 82"/>
                <a:gd name="T9" fmla="*/ 42 h 86"/>
                <a:gd name="T10" fmla="*/ 3 w 82"/>
                <a:gd name="T11" fmla="*/ 12 h 86"/>
                <a:gd name="T12" fmla="*/ 6 w 82"/>
                <a:gd name="T13" fmla="*/ 0 h 86"/>
                <a:gd name="T14" fmla="*/ 21 w 82"/>
                <a:gd name="T15" fmla="*/ 19 h 86"/>
                <a:gd name="T16" fmla="*/ 31 w 82"/>
                <a:gd name="T17" fmla="*/ 51 h 86"/>
                <a:gd name="T18" fmla="*/ 59 w 82"/>
                <a:gd name="T19" fmla="*/ 61 h 86"/>
                <a:gd name="T20" fmla="*/ 75 w 82"/>
                <a:gd name="T21" fmla="*/ 73 h 86"/>
                <a:gd name="T22" fmla="*/ 81 w 82"/>
                <a:gd name="T23" fmla="*/ 85 h 86"/>
                <a:gd name="T24" fmla="*/ 75 w 82"/>
                <a:gd name="T25" fmla="*/ 81 h 86"/>
                <a:gd name="T26" fmla="*/ 75 w 82"/>
                <a:gd name="T27" fmla="*/ 81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86"/>
                <a:gd name="T44" fmla="*/ 82 w 82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86">
                  <a:moveTo>
                    <a:pt x="75" y="81"/>
                  </a:moveTo>
                  <a:lnTo>
                    <a:pt x="75" y="83"/>
                  </a:lnTo>
                  <a:lnTo>
                    <a:pt x="35" y="74"/>
                  </a:lnTo>
                  <a:lnTo>
                    <a:pt x="21" y="59"/>
                  </a:lnTo>
                  <a:lnTo>
                    <a:pt x="0" y="42"/>
                  </a:lnTo>
                  <a:lnTo>
                    <a:pt x="3" y="12"/>
                  </a:lnTo>
                  <a:lnTo>
                    <a:pt x="6" y="0"/>
                  </a:lnTo>
                  <a:lnTo>
                    <a:pt x="21" y="19"/>
                  </a:lnTo>
                  <a:lnTo>
                    <a:pt x="31" y="51"/>
                  </a:lnTo>
                  <a:lnTo>
                    <a:pt x="59" y="61"/>
                  </a:lnTo>
                  <a:lnTo>
                    <a:pt x="75" y="73"/>
                  </a:lnTo>
                  <a:lnTo>
                    <a:pt x="81" y="85"/>
                  </a:lnTo>
                  <a:lnTo>
                    <a:pt x="75" y="81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0317" name="Text Box 29">
            <a:extLst>
              <a:ext uri="{FF2B5EF4-FFF2-40B4-BE49-F238E27FC236}">
                <a16:creationId xmlns:a16="http://schemas.microsoft.com/office/drawing/2014/main" id="{C3EB9A92-9033-48F9-9157-DED983224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648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5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25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25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25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25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5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5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5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5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latin typeface="Tahoma" panose="020B0604030504040204" pitchFamily="34" charset="0"/>
              </a:rPr>
              <a:t>Exo-erythrocytic </a:t>
            </a:r>
          </a:p>
          <a:p>
            <a:pPr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latin typeface="Tahoma" panose="020B0604030504040204" pitchFamily="34" charset="0"/>
              </a:rPr>
              <a:t>(hepatic) cycle</a:t>
            </a:r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5" name="Group 30">
            <a:extLst>
              <a:ext uri="{FF2B5EF4-FFF2-40B4-BE49-F238E27FC236}">
                <a16:creationId xmlns:a16="http://schemas.microsoft.com/office/drawing/2014/main" id="{36FCCB73-5415-4C04-8885-3DFC206C78DE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5105400"/>
            <a:ext cx="1828800" cy="1025525"/>
            <a:chOff x="4080" y="3216"/>
            <a:chExt cx="1152" cy="646"/>
          </a:xfrm>
        </p:grpSpPr>
        <p:sp>
          <p:nvSpPr>
            <p:cNvPr id="1232" name="Oval 31">
              <a:extLst>
                <a:ext uri="{FF2B5EF4-FFF2-40B4-BE49-F238E27FC236}">
                  <a16:creationId xmlns:a16="http://schemas.microsoft.com/office/drawing/2014/main" id="{C598BE66-8AB5-4DE8-BBAC-40AD00405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3728"/>
              <a:ext cx="77" cy="28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1233" name="Oval 32">
              <a:extLst>
                <a:ext uri="{FF2B5EF4-FFF2-40B4-BE49-F238E27FC236}">
                  <a16:creationId xmlns:a16="http://schemas.microsoft.com/office/drawing/2014/main" id="{9B463B4E-386A-4A5D-965F-F1055864B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5" y="3782"/>
              <a:ext cx="78" cy="23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1234" name="Oval 33">
              <a:extLst>
                <a:ext uri="{FF2B5EF4-FFF2-40B4-BE49-F238E27FC236}">
                  <a16:creationId xmlns:a16="http://schemas.microsoft.com/office/drawing/2014/main" id="{B2733DB0-D312-4A36-AB0F-F53780C07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3828"/>
              <a:ext cx="66" cy="26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grpSp>
          <p:nvGrpSpPr>
            <p:cNvPr id="1235" name="Group 34">
              <a:extLst>
                <a:ext uri="{FF2B5EF4-FFF2-40B4-BE49-F238E27FC236}">
                  <a16:creationId xmlns:a16="http://schemas.microsoft.com/office/drawing/2014/main" id="{9B9FA309-D91D-44B8-AD10-3C12785C85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8" y="3605"/>
              <a:ext cx="380" cy="257"/>
              <a:chOff x="4510" y="3513"/>
              <a:chExt cx="258" cy="276"/>
            </a:xfrm>
          </p:grpSpPr>
          <p:sp>
            <p:nvSpPr>
              <p:cNvPr id="1238" name="Oval 35">
                <a:extLst>
                  <a:ext uri="{FF2B5EF4-FFF2-40B4-BE49-F238E27FC236}">
                    <a16:creationId xmlns:a16="http://schemas.microsoft.com/office/drawing/2014/main" id="{6ED81F44-5616-4BBF-B965-AD940ACE3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" y="3639"/>
                <a:ext cx="36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39" name="Oval 36">
                <a:extLst>
                  <a:ext uri="{FF2B5EF4-FFF2-40B4-BE49-F238E27FC236}">
                    <a16:creationId xmlns:a16="http://schemas.microsoft.com/office/drawing/2014/main" id="{662313F6-AD63-44A8-85F5-CF152D4AF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6" y="3675"/>
                <a:ext cx="55" cy="2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40" name="Oval 37">
                <a:extLst>
                  <a:ext uri="{FF2B5EF4-FFF2-40B4-BE49-F238E27FC236}">
                    <a16:creationId xmlns:a16="http://schemas.microsoft.com/office/drawing/2014/main" id="{855619DF-C014-497C-B3A6-4C1E742B2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5" y="3686"/>
                <a:ext cx="44" cy="34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41" name="Oval 38">
                <a:extLst>
                  <a:ext uri="{FF2B5EF4-FFF2-40B4-BE49-F238E27FC236}">
                    <a16:creationId xmlns:a16="http://schemas.microsoft.com/office/drawing/2014/main" id="{E3A02864-0A86-4DDA-B2E9-1515BC9AB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0" y="3645"/>
                <a:ext cx="39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42" name="Oval 39">
                <a:extLst>
                  <a:ext uri="{FF2B5EF4-FFF2-40B4-BE49-F238E27FC236}">
                    <a16:creationId xmlns:a16="http://schemas.microsoft.com/office/drawing/2014/main" id="{59B620E5-78F3-4322-820C-99455E54D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1" y="3568"/>
                <a:ext cx="38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43" name="Oval 40">
                <a:extLst>
                  <a:ext uri="{FF2B5EF4-FFF2-40B4-BE49-F238E27FC236}">
                    <a16:creationId xmlns:a16="http://schemas.microsoft.com/office/drawing/2014/main" id="{CEEC754E-6FB7-4A26-AB62-708986AA4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3562"/>
                <a:ext cx="50" cy="1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44" name="Oval 41">
                <a:extLst>
                  <a:ext uri="{FF2B5EF4-FFF2-40B4-BE49-F238E27FC236}">
                    <a16:creationId xmlns:a16="http://schemas.microsoft.com/office/drawing/2014/main" id="{5783F9FE-788E-4C8B-8269-E9ABBF6BE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" y="3576"/>
                <a:ext cx="28" cy="2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45" name="Oval 42">
                <a:extLst>
                  <a:ext uri="{FF2B5EF4-FFF2-40B4-BE49-F238E27FC236}">
                    <a16:creationId xmlns:a16="http://schemas.microsoft.com/office/drawing/2014/main" id="{E447A28A-3542-42C1-B7E8-8601D204D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9" y="3590"/>
                <a:ext cx="53" cy="22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46" name="Oval 43">
                <a:extLst>
                  <a:ext uri="{FF2B5EF4-FFF2-40B4-BE49-F238E27FC236}">
                    <a16:creationId xmlns:a16="http://schemas.microsoft.com/office/drawing/2014/main" id="{2C431BD5-FF76-4DFA-9F60-0F3371532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3631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47" name="Oval 44">
                <a:extLst>
                  <a:ext uri="{FF2B5EF4-FFF2-40B4-BE49-F238E27FC236}">
                    <a16:creationId xmlns:a16="http://schemas.microsoft.com/office/drawing/2014/main" id="{85D36EBD-C562-45AC-88D3-86688A762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0" y="3731"/>
                <a:ext cx="41" cy="25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248" name="Freeform 45">
                <a:extLst>
                  <a:ext uri="{FF2B5EF4-FFF2-40B4-BE49-F238E27FC236}">
                    <a16:creationId xmlns:a16="http://schemas.microsoft.com/office/drawing/2014/main" id="{E4A2D0C8-3E37-4857-A2E1-CCE235504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3513"/>
                <a:ext cx="258" cy="276"/>
              </a:xfrm>
              <a:custGeom>
                <a:avLst/>
                <a:gdLst>
                  <a:gd name="T0" fmla="*/ 23 w 258"/>
                  <a:gd name="T1" fmla="*/ 56 h 276"/>
                  <a:gd name="T2" fmla="*/ 24 w 258"/>
                  <a:gd name="T3" fmla="*/ 54 h 276"/>
                  <a:gd name="T4" fmla="*/ 143 w 258"/>
                  <a:gd name="T5" fmla="*/ 0 h 276"/>
                  <a:gd name="T6" fmla="*/ 257 w 258"/>
                  <a:gd name="T7" fmla="*/ 69 h 276"/>
                  <a:gd name="T8" fmla="*/ 257 w 258"/>
                  <a:gd name="T9" fmla="*/ 191 h 276"/>
                  <a:gd name="T10" fmla="*/ 114 w 258"/>
                  <a:gd name="T11" fmla="*/ 275 h 276"/>
                  <a:gd name="T12" fmla="*/ 0 w 258"/>
                  <a:gd name="T13" fmla="*/ 197 h 276"/>
                  <a:gd name="T14" fmla="*/ 10 w 258"/>
                  <a:gd name="T15" fmla="*/ 189 h 276"/>
                  <a:gd name="T16" fmla="*/ 113 w 258"/>
                  <a:gd name="T17" fmla="*/ 259 h 276"/>
                  <a:gd name="T18" fmla="*/ 229 w 258"/>
                  <a:gd name="T19" fmla="*/ 187 h 276"/>
                  <a:gd name="T20" fmla="*/ 241 w 258"/>
                  <a:gd name="T21" fmla="*/ 75 h 276"/>
                  <a:gd name="T22" fmla="*/ 143 w 258"/>
                  <a:gd name="T23" fmla="*/ 16 h 276"/>
                  <a:gd name="T24" fmla="*/ 31 w 258"/>
                  <a:gd name="T25" fmla="*/ 71 h 276"/>
                  <a:gd name="T26" fmla="*/ 24 w 258"/>
                  <a:gd name="T27" fmla="*/ 58 h 276"/>
                  <a:gd name="T28" fmla="*/ 23 w 258"/>
                  <a:gd name="T29" fmla="*/ 56 h 276"/>
                  <a:gd name="T30" fmla="*/ 23 w 258"/>
                  <a:gd name="T31" fmla="*/ 56 h 2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8"/>
                  <a:gd name="T49" fmla="*/ 0 h 276"/>
                  <a:gd name="T50" fmla="*/ 258 w 258"/>
                  <a:gd name="T51" fmla="*/ 276 h 2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8" h="276">
                    <a:moveTo>
                      <a:pt x="23" y="56"/>
                    </a:moveTo>
                    <a:lnTo>
                      <a:pt x="24" y="54"/>
                    </a:lnTo>
                    <a:lnTo>
                      <a:pt x="143" y="0"/>
                    </a:lnTo>
                    <a:lnTo>
                      <a:pt x="257" y="69"/>
                    </a:lnTo>
                    <a:lnTo>
                      <a:pt x="257" y="191"/>
                    </a:lnTo>
                    <a:lnTo>
                      <a:pt x="114" y="275"/>
                    </a:lnTo>
                    <a:lnTo>
                      <a:pt x="0" y="197"/>
                    </a:lnTo>
                    <a:lnTo>
                      <a:pt x="10" y="189"/>
                    </a:lnTo>
                    <a:lnTo>
                      <a:pt x="113" y="259"/>
                    </a:lnTo>
                    <a:lnTo>
                      <a:pt x="229" y="187"/>
                    </a:lnTo>
                    <a:lnTo>
                      <a:pt x="241" y="75"/>
                    </a:lnTo>
                    <a:lnTo>
                      <a:pt x="143" y="16"/>
                    </a:lnTo>
                    <a:lnTo>
                      <a:pt x="31" y="71"/>
                    </a:lnTo>
                    <a:lnTo>
                      <a:pt x="24" y="58"/>
                    </a:lnTo>
                    <a:lnTo>
                      <a:pt x="23" y="56"/>
                    </a:lnTo>
                  </a:path>
                </a:pathLst>
              </a:custGeom>
              <a:solidFill>
                <a:srgbClr val="FF3300"/>
              </a:solidFill>
              <a:ln w="1893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236" name="Freeform 46">
              <a:extLst>
                <a:ext uri="{FF2B5EF4-FFF2-40B4-BE49-F238E27FC236}">
                  <a16:creationId xmlns:a16="http://schemas.microsoft.com/office/drawing/2014/main" id="{AFBB8FB4-9E26-4AF9-A6E1-2F0B59221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3216"/>
              <a:ext cx="384" cy="288"/>
            </a:xfrm>
            <a:custGeom>
              <a:avLst/>
              <a:gdLst>
                <a:gd name="T0" fmla="*/ 297 w 391"/>
                <a:gd name="T1" fmla="*/ 5 h 385"/>
                <a:gd name="T2" fmla="*/ 278 w 391"/>
                <a:gd name="T3" fmla="*/ 4 h 385"/>
                <a:gd name="T4" fmla="*/ 256 w 391"/>
                <a:gd name="T5" fmla="*/ 3 h 385"/>
                <a:gd name="T6" fmla="*/ 234 w 391"/>
                <a:gd name="T7" fmla="*/ 2 h 385"/>
                <a:gd name="T8" fmla="*/ 210 w 391"/>
                <a:gd name="T9" fmla="*/ 1 h 385"/>
                <a:gd name="T10" fmla="*/ 185 w 391"/>
                <a:gd name="T11" fmla="*/ 1 h 385"/>
                <a:gd name="T12" fmla="*/ 162 w 391"/>
                <a:gd name="T13" fmla="*/ 1 h 385"/>
                <a:gd name="T14" fmla="*/ 136 w 391"/>
                <a:gd name="T15" fmla="*/ 1 h 385"/>
                <a:gd name="T16" fmla="*/ 116 w 391"/>
                <a:gd name="T17" fmla="*/ 1 h 385"/>
                <a:gd name="T18" fmla="*/ 89 w 391"/>
                <a:gd name="T19" fmla="*/ 1 h 385"/>
                <a:gd name="T20" fmla="*/ 73 w 391"/>
                <a:gd name="T21" fmla="*/ 1 h 385"/>
                <a:gd name="T22" fmla="*/ 53 w 391"/>
                <a:gd name="T23" fmla="*/ 1 h 385"/>
                <a:gd name="T24" fmla="*/ 31 w 391"/>
                <a:gd name="T25" fmla="*/ 1 h 385"/>
                <a:gd name="T26" fmla="*/ 27 w 391"/>
                <a:gd name="T27" fmla="*/ 1 h 385"/>
                <a:gd name="T28" fmla="*/ 14 w 391"/>
                <a:gd name="T29" fmla="*/ 1 h 385"/>
                <a:gd name="T30" fmla="*/ 4 w 391"/>
                <a:gd name="T31" fmla="*/ 1 h 385"/>
                <a:gd name="T32" fmla="*/ 0 w 391"/>
                <a:gd name="T33" fmla="*/ 0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1"/>
                <a:gd name="T52" fmla="*/ 0 h 385"/>
                <a:gd name="T53" fmla="*/ 391 w 391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1" h="385">
                  <a:moveTo>
                    <a:pt x="390" y="384"/>
                  </a:moveTo>
                  <a:lnTo>
                    <a:pt x="364" y="307"/>
                  </a:lnTo>
                  <a:lnTo>
                    <a:pt x="336" y="240"/>
                  </a:lnTo>
                  <a:lnTo>
                    <a:pt x="305" y="184"/>
                  </a:lnTo>
                  <a:lnTo>
                    <a:pt x="275" y="138"/>
                  </a:lnTo>
                  <a:lnTo>
                    <a:pt x="242" y="100"/>
                  </a:lnTo>
                  <a:lnTo>
                    <a:pt x="211" y="70"/>
                  </a:lnTo>
                  <a:lnTo>
                    <a:pt x="180" y="47"/>
                  </a:lnTo>
                  <a:lnTo>
                    <a:pt x="150" y="30"/>
                  </a:lnTo>
                  <a:lnTo>
                    <a:pt x="119" y="18"/>
                  </a:lnTo>
                  <a:lnTo>
                    <a:pt x="93" y="10"/>
                  </a:lnTo>
                  <a:lnTo>
                    <a:pt x="68" y="6"/>
                  </a:lnTo>
                  <a:lnTo>
                    <a:pt x="46" y="3"/>
                  </a:lnTo>
                  <a:lnTo>
                    <a:pt x="28" y="3"/>
                  </a:lnTo>
                  <a:lnTo>
                    <a:pt x="14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7" name="Freeform 47">
              <a:extLst>
                <a:ext uri="{FF2B5EF4-FFF2-40B4-BE49-F238E27FC236}">
                  <a16:creationId xmlns:a16="http://schemas.microsoft.com/office/drawing/2014/main" id="{2B05AC4D-494E-4596-BAAE-D3F8A6AC2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3360"/>
              <a:ext cx="480" cy="413"/>
            </a:xfrm>
            <a:custGeom>
              <a:avLst/>
              <a:gdLst>
                <a:gd name="T0" fmla="*/ 0 w 477"/>
                <a:gd name="T1" fmla="*/ 166281 h 269"/>
                <a:gd name="T2" fmla="*/ 96 w 477"/>
                <a:gd name="T3" fmla="*/ 164808 h 269"/>
                <a:gd name="T4" fmla="*/ 168 w 477"/>
                <a:gd name="T5" fmla="*/ 159490 h 269"/>
                <a:gd name="T6" fmla="*/ 229 w 477"/>
                <a:gd name="T7" fmla="*/ 151573 h 269"/>
                <a:gd name="T8" fmla="*/ 298 w 477"/>
                <a:gd name="T9" fmla="*/ 141243 h 269"/>
                <a:gd name="T10" fmla="*/ 342 w 477"/>
                <a:gd name="T11" fmla="*/ 129019 h 269"/>
                <a:gd name="T12" fmla="*/ 380 w 477"/>
                <a:gd name="T13" fmla="*/ 114756 h 269"/>
                <a:gd name="T14" fmla="*/ 417 w 477"/>
                <a:gd name="T15" fmla="*/ 99895 h 269"/>
                <a:gd name="T16" fmla="*/ 452 w 477"/>
                <a:gd name="T17" fmla="*/ 84554 h 269"/>
                <a:gd name="T18" fmla="*/ 471 w 477"/>
                <a:gd name="T19" fmla="*/ 69493 h 269"/>
                <a:gd name="T20" fmla="*/ 486 w 477"/>
                <a:gd name="T21" fmla="*/ 54513 h 269"/>
                <a:gd name="T22" fmla="*/ 497 w 477"/>
                <a:gd name="T23" fmla="*/ 40761 h 269"/>
                <a:gd name="T24" fmla="*/ 506 w 477"/>
                <a:gd name="T25" fmla="*/ 28595 h 269"/>
                <a:gd name="T26" fmla="*/ 511 w 477"/>
                <a:gd name="T27" fmla="*/ 18218 h 269"/>
                <a:gd name="T28" fmla="*/ 516 w 477"/>
                <a:gd name="T29" fmla="*/ 9229 h 269"/>
                <a:gd name="T30" fmla="*/ 518 w 477"/>
                <a:gd name="T31" fmla="*/ 3112 h 269"/>
                <a:gd name="T32" fmla="*/ 521 w 477"/>
                <a:gd name="T33" fmla="*/ 0 h 2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7"/>
                <a:gd name="T52" fmla="*/ 0 h 269"/>
                <a:gd name="T53" fmla="*/ 477 w 477"/>
                <a:gd name="T54" fmla="*/ 269 h 2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7" h="269">
                  <a:moveTo>
                    <a:pt x="0" y="268"/>
                  </a:moveTo>
                  <a:lnTo>
                    <a:pt x="81" y="266"/>
                  </a:lnTo>
                  <a:lnTo>
                    <a:pt x="153" y="257"/>
                  </a:lnTo>
                  <a:lnTo>
                    <a:pt x="214" y="244"/>
                  </a:lnTo>
                  <a:lnTo>
                    <a:pt x="268" y="227"/>
                  </a:lnTo>
                  <a:lnTo>
                    <a:pt x="312" y="208"/>
                  </a:lnTo>
                  <a:lnTo>
                    <a:pt x="350" y="185"/>
                  </a:lnTo>
                  <a:lnTo>
                    <a:pt x="381" y="161"/>
                  </a:lnTo>
                  <a:lnTo>
                    <a:pt x="407" y="136"/>
                  </a:lnTo>
                  <a:lnTo>
                    <a:pt x="426" y="112"/>
                  </a:lnTo>
                  <a:lnTo>
                    <a:pt x="441" y="88"/>
                  </a:lnTo>
                  <a:lnTo>
                    <a:pt x="452" y="66"/>
                  </a:lnTo>
                  <a:lnTo>
                    <a:pt x="461" y="46"/>
                  </a:lnTo>
                  <a:lnTo>
                    <a:pt x="466" y="29"/>
                  </a:lnTo>
                  <a:lnTo>
                    <a:pt x="471" y="15"/>
                  </a:lnTo>
                  <a:lnTo>
                    <a:pt x="473" y="5"/>
                  </a:lnTo>
                  <a:lnTo>
                    <a:pt x="476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" name="Group 48">
            <a:extLst>
              <a:ext uri="{FF2B5EF4-FFF2-40B4-BE49-F238E27FC236}">
                <a16:creationId xmlns:a16="http://schemas.microsoft.com/office/drawing/2014/main" id="{3259E4C1-997B-4037-A453-7C67E44A3B1D}"/>
              </a:ext>
            </a:extLst>
          </p:cNvPr>
          <p:cNvGrpSpPr>
            <a:grpSpLocks/>
          </p:cNvGrpSpPr>
          <p:nvPr/>
        </p:nvGrpSpPr>
        <p:grpSpPr bwMode="auto">
          <a:xfrm>
            <a:off x="7751763" y="4038600"/>
            <a:ext cx="1392237" cy="1277938"/>
            <a:chOff x="4704" y="2544"/>
            <a:chExt cx="877" cy="853"/>
          </a:xfrm>
        </p:grpSpPr>
        <p:sp>
          <p:nvSpPr>
            <p:cNvPr id="1217" name="Text Box 49">
              <a:extLst>
                <a:ext uri="{FF2B5EF4-FFF2-40B4-BE49-F238E27FC236}">
                  <a16:creationId xmlns:a16="http://schemas.microsoft.com/office/drawing/2014/main" id="{AFF7456C-71AF-47B0-868E-E261EC832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264"/>
              <a:ext cx="68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25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25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25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25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ahoma" panose="020B0604030504040204" pitchFamily="34" charset="0"/>
                </a:rPr>
                <a:t>Hypnozoites</a:t>
              </a:r>
              <a:endParaRPr lang="en-US" altLang="en-US" sz="1200" b="1">
                <a:latin typeface="Tahoma" panose="020B0604030504040204" pitchFamily="34" charset="0"/>
              </a:endParaRPr>
            </a:p>
          </p:txBody>
        </p:sp>
        <p:grpSp>
          <p:nvGrpSpPr>
            <p:cNvPr id="1218" name="Group 50">
              <a:extLst>
                <a:ext uri="{FF2B5EF4-FFF2-40B4-BE49-F238E27FC236}">
                  <a16:creationId xmlns:a16="http://schemas.microsoft.com/office/drawing/2014/main" id="{9E86A7CB-F568-4EAE-872F-C2A5519A79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2880"/>
              <a:ext cx="249" cy="285"/>
              <a:chOff x="5318" y="2930"/>
              <a:chExt cx="249" cy="285"/>
            </a:xfrm>
          </p:grpSpPr>
          <p:sp>
            <p:nvSpPr>
              <p:cNvPr id="1220" name="Freeform 51" descr="Small checker board">
                <a:extLst>
                  <a:ext uri="{FF2B5EF4-FFF2-40B4-BE49-F238E27FC236}">
                    <a16:creationId xmlns:a16="http://schemas.microsoft.com/office/drawing/2014/main" id="{4B42715F-9D45-4CC2-B616-16B088817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" y="2930"/>
                <a:ext cx="249" cy="285"/>
              </a:xfrm>
              <a:custGeom>
                <a:avLst/>
                <a:gdLst>
                  <a:gd name="T0" fmla="*/ 0 w 249"/>
                  <a:gd name="T1" fmla="*/ 78 h 285"/>
                  <a:gd name="T2" fmla="*/ 126 w 249"/>
                  <a:gd name="T3" fmla="*/ 0 h 285"/>
                  <a:gd name="T4" fmla="*/ 248 w 249"/>
                  <a:gd name="T5" fmla="*/ 93 h 285"/>
                  <a:gd name="T6" fmla="*/ 248 w 249"/>
                  <a:gd name="T7" fmla="*/ 188 h 285"/>
                  <a:gd name="T8" fmla="*/ 132 w 249"/>
                  <a:gd name="T9" fmla="*/ 284 h 285"/>
                  <a:gd name="T10" fmla="*/ 4 w 249"/>
                  <a:gd name="T11" fmla="*/ 200 h 285"/>
                  <a:gd name="T12" fmla="*/ 0 w 249"/>
                  <a:gd name="T13" fmla="*/ 78 h 285"/>
                  <a:gd name="T14" fmla="*/ 0 w 249"/>
                  <a:gd name="T15" fmla="*/ 78 h 2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9"/>
                  <a:gd name="T25" fmla="*/ 0 h 285"/>
                  <a:gd name="T26" fmla="*/ 249 w 249"/>
                  <a:gd name="T27" fmla="*/ 285 h 2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9" h="285">
                    <a:moveTo>
                      <a:pt x="0" y="78"/>
                    </a:moveTo>
                    <a:lnTo>
                      <a:pt x="126" y="0"/>
                    </a:lnTo>
                    <a:lnTo>
                      <a:pt x="248" y="93"/>
                    </a:lnTo>
                    <a:lnTo>
                      <a:pt x="248" y="188"/>
                    </a:lnTo>
                    <a:lnTo>
                      <a:pt x="132" y="284"/>
                    </a:lnTo>
                    <a:lnTo>
                      <a:pt x="4" y="200"/>
                    </a:lnTo>
                    <a:lnTo>
                      <a:pt x="0" y="78"/>
                    </a:lnTo>
                  </a:path>
                </a:pathLst>
              </a:custGeom>
              <a:pattFill prst="smCheck">
                <a:fgClr>
                  <a:srgbClr val="FF8080"/>
                </a:fgClr>
                <a:bgClr>
                  <a:srgbClr val="E01F25"/>
                </a:bgClr>
              </a:pattFill>
              <a:ln w="1893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1" name="Freeform 52">
                <a:extLst>
                  <a:ext uri="{FF2B5EF4-FFF2-40B4-BE49-F238E27FC236}">
                    <a16:creationId xmlns:a16="http://schemas.microsoft.com/office/drawing/2014/main" id="{B566C76E-6BF2-4ABF-9EE8-86B7A6388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" y="304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893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2" name="Freeform 53">
                <a:extLst>
                  <a:ext uri="{FF2B5EF4-FFF2-40B4-BE49-F238E27FC236}">
                    <a16:creationId xmlns:a16="http://schemas.microsoft.com/office/drawing/2014/main" id="{32C0EE70-5707-41E1-A2F3-0F8265F0A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" y="3010"/>
                <a:ext cx="152" cy="143"/>
              </a:xfrm>
              <a:custGeom>
                <a:avLst/>
                <a:gdLst>
                  <a:gd name="T0" fmla="*/ 51 w 152"/>
                  <a:gd name="T1" fmla="*/ 7 h 143"/>
                  <a:gd name="T2" fmla="*/ 14 w 152"/>
                  <a:gd name="T3" fmla="*/ 30 h 143"/>
                  <a:gd name="T4" fmla="*/ 3 w 152"/>
                  <a:gd name="T5" fmla="*/ 42 h 143"/>
                  <a:gd name="T6" fmla="*/ 0 w 152"/>
                  <a:gd name="T7" fmla="*/ 57 h 143"/>
                  <a:gd name="T8" fmla="*/ 2 w 152"/>
                  <a:gd name="T9" fmla="*/ 78 h 143"/>
                  <a:gd name="T10" fmla="*/ 10 w 152"/>
                  <a:gd name="T11" fmla="*/ 101 h 143"/>
                  <a:gd name="T12" fmla="*/ 22 w 152"/>
                  <a:gd name="T13" fmla="*/ 112 h 143"/>
                  <a:gd name="T14" fmla="*/ 29 w 152"/>
                  <a:gd name="T15" fmla="*/ 126 h 143"/>
                  <a:gd name="T16" fmla="*/ 54 w 152"/>
                  <a:gd name="T17" fmla="*/ 141 h 143"/>
                  <a:gd name="T18" fmla="*/ 66 w 152"/>
                  <a:gd name="T19" fmla="*/ 137 h 143"/>
                  <a:gd name="T20" fmla="*/ 98 w 152"/>
                  <a:gd name="T21" fmla="*/ 142 h 143"/>
                  <a:gd name="T22" fmla="*/ 116 w 152"/>
                  <a:gd name="T23" fmla="*/ 134 h 143"/>
                  <a:gd name="T24" fmla="*/ 128 w 152"/>
                  <a:gd name="T25" fmla="*/ 122 h 143"/>
                  <a:gd name="T26" fmla="*/ 139 w 152"/>
                  <a:gd name="T27" fmla="*/ 109 h 143"/>
                  <a:gd name="T28" fmla="*/ 151 w 152"/>
                  <a:gd name="T29" fmla="*/ 97 h 143"/>
                  <a:gd name="T30" fmla="*/ 144 w 152"/>
                  <a:gd name="T31" fmla="*/ 76 h 143"/>
                  <a:gd name="T32" fmla="*/ 139 w 152"/>
                  <a:gd name="T33" fmla="*/ 50 h 143"/>
                  <a:gd name="T34" fmla="*/ 128 w 152"/>
                  <a:gd name="T35" fmla="*/ 37 h 143"/>
                  <a:gd name="T36" fmla="*/ 121 w 152"/>
                  <a:gd name="T37" fmla="*/ 12 h 143"/>
                  <a:gd name="T38" fmla="*/ 109 w 152"/>
                  <a:gd name="T39" fmla="*/ 0 h 143"/>
                  <a:gd name="T40" fmla="*/ 89 w 152"/>
                  <a:gd name="T41" fmla="*/ 0 h 143"/>
                  <a:gd name="T42" fmla="*/ 67 w 152"/>
                  <a:gd name="T43" fmla="*/ 7 h 143"/>
                  <a:gd name="T44" fmla="*/ 59 w 152"/>
                  <a:gd name="T45" fmla="*/ 7 h 143"/>
                  <a:gd name="T46" fmla="*/ 47 w 152"/>
                  <a:gd name="T47" fmla="*/ 10 h 143"/>
                  <a:gd name="T48" fmla="*/ 51 w 152"/>
                  <a:gd name="T49" fmla="*/ 7 h 143"/>
                  <a:gd name="T50" fmla="*/ 51 w 152"/>
                  <a:gd name="T51" fmla="*/ 7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43"/>
                  <a:gd name="T80" fmla="*/ 152 w 152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43">
                    <a:moveTo>
                      <a:pt x="51" y="7"/>
                    </a:moveTo>
                    <a:lnTo>
                      <a:pt x="14" y="30"/>
                    </a:lnTo>
                    <a:lnTo>
                      <a:pt x="3" y="42"/>
                    </a:lnTo>
                    <a:lnTo>
                      <a:pt x="0" y="57"/>
                    </a:lnTo>
                    <a:lnTo>
                      <a:pt x="2" y="78"/>
                    </a:lnTo>
                    <a:lnTo>
                      <a:pt x="10" y="101"/>
                    </a:lnTo>
                    <a:lnTo>
                      <a:pt x="22" y="112"/>
                    </a:lnTo>
                    <a:lnTo>
                      <a:pt x="29" y="126"/>
                    </a:lnTo>
                    <a:lnTo>
                      <a:pt x="54" y="141"/>
                    </a:lnTo>
                    <a:lnTo>
                      <a:pt x="66" y="137"/>
                    </a:lnTo>
                    <a:lnTo>
                      <a:pt x="98" y="142"/>
                    </a:lnTo>
                    <a:lnTo>
                      <a:pt x="116" y="134"/>
                    </a:lnTo>
                    <a:lnTo>
                      <a:pt x="128" y="122"/>
                    </a:lnTo>
                    <a:lnTo>
                      <a:pt x="139" y="109"/>
                    </a:lnTo>
                    <a:lnTo>
                      <a:pt x="151" y="97"/>
                    </a:lnTo>
                    <a:lnTo>
                      <a:pt x="144" y="76"/>
                    </a:lnTo>
                    <a:lnTo>
                      <a:pt x="139" y="50"/>
                    </a:lnTo>
                    <a:lnTo>
                      <a:pt x="128" y="37"/>
                    </a:lnTo>
                    <a:lnTo>
                      <a:pt x="121" y="12"/>
                    </a:lnTo>
                    <a:lnTo>
                      <a:pt x="109" y="0"/>
                    </a:lnTo>
                    <a:lnTo>
                      <a:pt x="89" y="0"/>
                    </a:lnTo>
                    <a:lnTo>
                      <a:pt x="67" y="7"/>
                    </a:lnTo>
                    <a:lnTo>
                      <a:pt x="59" y="7"/>
                    </a:lnTo>
                    <a:lnTo>
                      <a:pt x="47" y="10"/>
                    </a:lnTo>
                    <a:lnTo>
                      <a:pt x="51" y="7"/>
                    </a:lnTo>
                  </a:path>
                </a:pathLst>
              </a:custGeom>
              <a:solidFill>
                <a:srgbClr val="FFFFFF"/>
              </a:solidFill>
              <a:ln w="1893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223" name="Group 54">
                <a:extLst>
                  <a:ext uri="{FF2B5EF4-FFF2-40B4-BE49-F238E27FC236}">
                    <a16:creationId xmlns:a16="http://schemas.microsoft.com/office/drawing/2014/main" id="{20F9E0C6-EEB0-45BB-864D-E28D6EC4D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3" y="3021"/>
                <a:ext cx="143" cy="123"/>
                <a:chOff x="5722" y="3156"/>
                <a:chExt cx="143" cy="123"/>
              </a:xfrm>
            </p:grpSpPr>
            <p:sp>
              <p:nvSpPr>
                <p:cNvPr id="1224" name="Oval 55">
                  <a:extLst>
                    <a:ext uri="{FF2B5EF4-FFF2-40B4-BE49-F238E27FC236}">
                      <a16:creationId xmlns:a16="http://schemas.microsoft.com/office/drawing/2014/main" id="{19CE1998-ED42-4258-9A4D-221FBAFDFA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8" y="3160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225" name="Oval 56">
                  <a:extLst>
                    <a:ext uri="{FF2B5EF4-FFF2-40B4-BE49-F238E27FC236}">
                      <a16:creationId xmlns:a16="http://schemas.microsoft.com/office/drawing/2014/main" id="{8C6D09BC-107B-4351-A1A1-59625DF78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22" y="3184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226" name="Oval 57">
                  <a:extLst>
                    <a:ext uri="{FF2B5EF4-FFF2-40B4-BE49-F238E27FC236}">
                      <a16:creationId xmlns:a16="http://schemas.microsoft.com/office/drawing/2014/main" id="{CCBC3556-9B30-4434-8B59-16E94FA32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8" y="3236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227" name="Oval 58">
                  <a:extLst>
                    <a:ext uri="{FF2B5EF4-FFF2-40B4-BE49-F238E27FC236}">
                      <a16:creationId xmlns:a16="http://schemas.microsoft.com/office/drawing/2014/main" id="{2AA6E498-04AE-4E44-B938-B6D8EE44F7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3" y="3199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228" name="Oval 59">
                  <a:extLst>
                    <a:ext uri="{FF2B5EF4-FFF2-40B4-BE49-F238E27FC236}">
                      <a16:creationId xmlns:a16="http://schemas.microsoft.com/office/drawing/2014/main" id="{137C30B4-89D1-43A3-B893-968085A961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85" y="3156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229" name="Oval 60">
                  <a:extLst>
                    <a:ext uri="{FF2B5EF4-FFF2-40B4-BE49-F238E27FC236}">
                      <a16:creationId xmlns:a16="http://schemas.microsoft.com/office/drawing/2014/main" id="{3C30D26C-A060-4456-BD06-38EB9495BA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00" y="3186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230" name="Oval 61">
                  <a:extLst>
                    <a:ext uri="{FF2B5EF4-FFF2-40B4-BE49-F238E27FC236}">
                      <a16:creationId xmlns:a16="http://schemas.microsoft.com/office/drawing/2014/main" id="{961A3F6B-04A7-4622-83D3-672536F3A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4" y="3219"/>
                  <a:ext cx="51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231" name="Oval 62">
                  <a:extLst>
                    <a:ext uri="{FF2B5EF4-FFF2-40B4-BE49-F238E27FC236}">
                      <a16:creationId xmlns:a16="http://schemas.microsoft.com/office/drawing/2014/main" id="{10598454-0582-409A-BA43-32C67E2D3A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89" y="3241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</p:grpSp>
        </p:grpSp>
        <p:sp>
          <p:nvSpPr>
            <p:cNvPr id="1219" name="Freeform 63">
              <a:extLst>
                <a:ext uri="{FF2B5EF4-FFF2-40B4-BE49-F238E27FC236}">
                  <a16:creationId xmlns:a16="http://schemas.microsoft.com/office/drawing/2014/main" id="{5CC1EFCA-D7A7-4A18-AF69-8857C9FB2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2544"/>
              <a:ext cx="432" cy="266"/>
            </a:xfrm>
            <a:custGeom>
              <a:avLst/>
              <a:gdLst>
                <a:gd name="T0" fmla="*/ 431 w 432"/>
                <a:gd name="T1" fmla="*/ 265 h 266"/>
                <a:gd name="T2" fmla="*/ 409 w 432"/>
                <a:gd name="T3" fmla="*/ 236 h 266"/>
                <a:gd name="T4" fmla="*/ 389 w 432"/>
                <a:gd name="T5" fmla="*/ 209 h 266"/>
                <a:gd name="T6" fmla="*/ 366 w 432"/>
                <a:gd name="T7" fmla="*/ 184 h 266"/>
                <a:gd name="T8" fmla="*/ 343 w 432"/>
                <a:gd name="T9" fmla="*/ 161 h 266"/>
                <a:gd name="T10" fmla="*/ 319 w 432"/>
                <a:gd name="T11" fmla="*/ 141 h 266"/>
                <a:gd name="T12" fmla="*/ 294 w 432"/>
                <a:gd name="T13" fmla="*/ 122 h 266"/>
                <a:gd name="T14" fmla="*/ 268 w 432"/>
                <a:gd name="T15" fmla="*/ 105 h 266"/>
                <a:gd name="T16" fmla="*/ 243 w 432"/>
                <a:gd name="T17" fmla="*/ 88 h 266"/>
                <a:gd name="T18" fmla="*/ 215 w 432"/>
                <a:gd name="T19" fmla="*/ 75 h 266"/>
                <a:gd name="T20" fmla="*/ 187 w 432"/>
                <a:gd name="T21" fmla="*/ 61 h 266"/>
                <a:gd name="T22" fmla="*/ 158 w 432"/>
                <a:gd name="T23" fmla="*/ 50 h 266"/>
                <a:gd name="T24" fmla="*/ 129 w 432"/>
                <a:gd name="T25" fmla="*/ 38 h 266"/>
                <a:gd name="T26" fmla="*/ 98 w 432"/>
                <a:gd name="T27" fmla="*/ 29 h 266"/>
                <a:gd name="T28" fmla="*/ 66 w 432"/>
                <a:gd name="T29" fmla="*/ 18 h 266"/>
                <a:gd name="T30" fmla="*/ 33 w 432"/>
                <a:gd name="T31" fmla="*/ 10 h 266"/>
                <a:gd name="T32" fmla="*/ 0 w 432"/>
                <a:gd name="T33" fmla="*/ 0 h 2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2"/>
                <a:gd name="T52" fmla="*/ 0 h 266"/>
                <a:gd name="T53" fmla="*/ 432 w 432"/>
                <a:gd name="T54" fmla="*/ 266 h 2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2" h="266">
                  <a:moveTo>
                    <a:pt x="431" y="265"/>
                  </a:moveTo>
                  <a:lnTo>
                    <a:pt x="409" y="236"/>
                  </a:lnTo>
                  <a:lnTo>
                    <a:pt x="389" y="209"/>
                  </a:lnTo>
                  <a:lnTo>
                    <a:pt x="366" y="184"/>
                  </a:lnTo>
                  <a:lnTo>
                    <a:pt x="343" y="161"/>
                  </a:lnTo>
                  <a:lnTo>
                    <a:pt x="319" y="141"/>
                  </a:lnTo>
                  <a:lnTo>
                    <a:pt x="294" y="122"/>
                  </a:lnTo>
                  <a:lnTo>
                    <a:pt x="268" y="105"/>
                  </a:lnTo>
                  <a:lnTo>
                    <a:pt x="243" y="88"/>
                  </a:lnTo>
                  <a:lnTo>
                    <a:pt x="215" y="75"/>
                  </a:lnTo>
                  <a:lnTo>
                    <a:pt x="187" y="61"/>
                  </a:lnTo>
                  <a:lnTo>
                    <a:pt x="158" y="50"/>
                  </a:lnTo>
                  <a:lnTo>
                    <a:pt x="129" y="38"/>
                  </a:lnTo>
                  <a:lnTo>
                    <a:pt x="98" y="29"/>
                  </a:lnTo>
                  <a:lnTo>
                    <a:pt x="66" y="18"/>
                  </a:lnTo>
                  <a:lnTo>
                    <a:pt x="33" y="10"/>
                  </a:lnTo>
                  <a:lnTo>
                    <a:pt x="0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" name="Group 64">
            <a:extLst>
              <a:ext uri="{FF2B5EF4-FFF2-40B4-BE49-F238E27FC236}">
                <a16:creationId xmlns:a16="http://schemas.microsoft.com/office/drawing/2014/main" id="{4FA48495-A309-4069-B4D2-9A40B99591E4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3810000"/>
            <a:ext cx="1917700" cy="1152525"/>
            <a:chOff x="3360" y="2544"/>
            <a:chExt cx="1208" cy="726"/>
          </a:xfrm>
        </p:grpSpPr>
        <p:grpSp>
          <p:nvGrpSpPr>
            <p:cNvPr id="1199" name="Group 65">
              <a:extLst>
                <a:ext uri="{FF2B5EF4-FFF2-40B4-BE49-F238E27FC236}">
                  <a16:creationId xmlns:a16="http://schemas.microsoft.com/office/drawing/2014/main" id="{561D25A5-3663-4305-A0AC-1EF47CD490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544"/>
              <a:ext cx="248" cy="284"/>
              <a:chOff x="4560" y="2539"/>
              <a:chExt cx="248" cy="284"/>
            </a:xfrm>
          </p:grpSpPr>
          <p:sp>
            <p:nvSpPr>
              <p:cNvPr id="1215" name="Freeform 66" descr="Small checker board">
                <a:extLst>
                  <a:ext uri="{FF2B5EF4-FFF2-40B4-BE49-F238E27FC236}">
                    <a16:creationId xmlns:a16="http://schemas.microsoft.com/office/drawing/2014/main" id="{EC6FE9E0-E4E0-4714-AF73-62E04652E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2539"/>
                <a:ext cx="248" cy="284"/>
              </a:xfrm>
              <a:custGeom>
                <a:avLst/>
                <a:gdLst>
                  <a:gd name="T0" fmla="*/ 0 w 248"/>
                  <a:gd name="T1" fmla="*/ 78 h 284"/>
                  <a:gd name="T2" fmla="*/ 125 w 248"/>
                  <a:gd name="T3" fmla="*/ 0 h 284"/>
                  <a:gd name="T4" fmla="*/ 247 w 248"/>
                  <a:gd name="T5" fmla="*/ 92 h 284"/>
                  <a:gd name="T6" fmla="*/ 247 w 248"/>
                  <a:gd name="T7" fmla="*/ 188 h 284"/>
                  <a:gd name="T8" fmla="*/ 131 w 248"/>
                  <a:gd name="T9" fmla="*/ 283 h 284"/>
                  <a:gd name="T10" fmla="*/ 4 w 248"/>
                  <a:gd name="T11" fmla="*/ 199 h 284"/>
                  <a:gd name="T12" fmla="*/ 0 w 248"/>
                  <a:gd name="T13" fmla="*/ 78 h 284"/>
                  <a:gd name="T14" fmla="*/ 0 w 248"/>
                  <a:gd name="T15" fmla="*/ 78 h 2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8"/>
                  <a:gd name="T25" fmla="*/ 0 h 284"/>
                  <a:gd name="T26" fmla="*/ 248 w 248"/>
                  <a:gd name="T27" fmla="*/ 284 h 2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8" h="284">
                    <a:moveTo>
                      <a:pt x="0" y="78"/>
                    </a:moveTo>
                    <a:lnTo>
                      <a:pt x="125" y="0"/>
                    </a:lnTo>
                    <a:lnTo>
                      <a:pt x="247" y="92"/>
                    </a:lnTo>
                    <a:lnTo>
                      <a:pt x="247" y="188"/>
                    </a:lnTo>
                    <a:lnTo>
                      <a:pt x="131" y="283"/>
                    </a:lnTo>
                    <a:lnTo>
                      <a:pt x="4" y="199"/>
                    </a:lnTo>
                    <a:lnTo>
                      <a:pt x="0" y="78"/>
                    </a:lnTo>
                  </a:path>
                </a:pathLst>
              </a:custGeom>
              <a:pattFill prst="smCheck">
                <a:fgClr>
                  <a:srgbClr val="FF8080"/>
                </a:fgClr>
                <a:bgClr>
                  <a:srgbClr val="E01F25"/>
                </a:bgClr>
              </a:pattFill>
              <a:ln w="1893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6" name="Oval 67">
                <a:extLst>
                  <a:ext uri="{FF2B5EF4-FFF2-40B4-BE49-F238E27FC236}">
                    <a16:creationId xmlns:a16="http://schemas.microsoft.com/office/drawing/2014/main" id="{93C116F0-4648-4CF3-B2F2-536AC0B7A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7" y="2625"/>
                <a:ext cx="93" cy="8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</p:grpSp>
        <p:grpSp>
          <p:nvGrpSpPr>
            <p:cNvPr id="1200" name="Group 68">
              <a:extLst>
                <a:ext uri="{FF2B5EF4-FFF2-40B4-BE49-F238E27FC236}">
                  <a16:creationId xmlns:a16="http://schemas.microsoft.com/office/drawing/2014/main" id="{84D430DB-0170-444A-B5E0-F3024DEF1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544"/>
              <a:ext cx="864" cy="726"/>
              <a:chOff x="3993" y="2574"/>
              <a:chExt cx="356" cy="744"/>
            </a:xfrm>
          </p:grpSpPr>
          <p:sp>
            <p:nvSpPr>
              <p:cNvPr id="1201" name="Freeform 69">
                <a:extLst>
                  <a:ext uri="{FF2B5EF4-FFF2-40B4-BE49-F238E27FC236}">
                    <a16:creationId xmlns:a16="http://schemas.microsoft.com/office/drawing/2014/main" id="{1FC43501-DB54-4771-A287-2835F87BB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574"/>
                <a:ext cx="246" cy="349"/>
              </a:xfrm>
              <a:custGeom>
                <a:avLst/>
                <a:gdLst>
                  <a:gd name="T0" fmla="*/ 0 w 246"/>
                  <a:gd name="T1" fmla="*/ 348 h 349"/>
                  <a:gd name="T2" fmla="*/ 9 w 246"/>
                  <a:gd name="T3" fmla="*/ 319 h 349"/>
                  <a:gd name="T4" fmla="*/ 19 w 246"/>
                  <a:gd name="T5" fmla="*/ 291 h 349"/>
                  <a:gd name="T6" fmla="*/ 30 w 246"/>
                  <a:gd name="T7" fmla="*/ 265 h 349"/>
                  <a:gd name="T8" fmla="*/ 41 w 246"/>
                  <a:gd name="T9" fmla="*/ 238 h 349"/>
                  <a:gd name="T10" fmla="*/ 54 w 246"/>
                  <a:gd name="T11" fmla="*/ 215 h 349"/>
                  <a:gd name="T12" fmla="*/ 67 w 246"/>
                  <a:gd name="T13" fmla="*/ 192 h 349"/>
                  <a:gd name="T14" fmla="*/ 81 w 246"/>
                  <a:gd name="T15" fmla="*/ 170 h 349"/>
                  <a:gd name="T16" fmla="*/ 97 w 246"/>
                  <a:gd name="T17" fmla="*/ 148 h 349"/>
                  <a:gd name="T18" fmla="*/ 112 w 246"/>
                  <a:gd name="T19" fmla="*/ 129 h 349"/>
                  <a:gd name="T20" fmla="*/ 128 w 246"/>
                  <a:gd name="T21" fmla="*/ 109 h 349"/>
                  <a:gd name="T22" fmla="*/ 146 w 246"/>
                  <a:gd name="T23" fmla="*/ 90 h 349"/>
                  <a:gd name="T24" fmla="*/ 165 w 246"/>
                  <a:gd name="T25" fmla="*/ 71 h 349"/>
                  <a:gd name="T26" fmla="*/ 183 w 246"/>
                  <a:gd name="T27" fmla="*/ 54 h 349"/>
                  <a:gd name="T28" fmla="*/ 203 w 246"/>
                  <a:gd name="T29" fmla="*/ 36 h 349"/>
                  <a:gd name="T30" fmla="*/ 224 w 246"/>
                  <a:gd name="T31" fmla="*/ 19 h 349"/>
                  <a:gd name="T32" fmla="*/ 245 w 246"/>
                  <a:gd name="T33" fmla="*/ 0 h 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6"/>
                  <a:gd name="T52" fmla="*/ 0 h 349"/>
                  <a:gd name="T53" fmla="*/ 246 w 246"/>
                  <a:gd name="T54" fmla="*/ 349 h 3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6" h="349">
                    <a:moveTo>
                      <a:pt x="0" y="348"/>
                    </a:moveTo>
                    <a:lnTo>
                      <a:pt x="9" y="319"/>
                    </a:lnTo>
                    <a:lnTo>
                      <a:pt x="19" y="291"/>
                    </a:lnTo>
                    <a:lnTo>
                      <a:pt x="30" y="265"/>
                    </a:lnTo>
                    <a:lnTo>
                      <a:pt x="41" y="238"/>
                    </a:lnTo>
                    <a:lnTo>
                      <a:pt x="54" y="215"/>
                    </a:lnTo>
                    <a:lnTo>
                      <a:pt x="67" y="192"/>
                    </a:lnTo>
                    <a:lnTo>
                      <a:pt x="81" y="170"/>
                    </a:lnTo>
                    <a:lnTo>
                      <a:pt x="97" y="148"/>
                    </a:lnTo>
                    <a:lnTo>
                      <a:pt x="112" y="129"/>
                    </a:lnTo>
                    <a:lnTo>
                      <a:pt x="128" y="109"/>
                    </a:lnTo>
                    <a:lnTo>
                      <a:pt x="146" y="90"/>
                    </a:lnTo>
                    <a:lnTo>
                      <a:pt x="165" y="71"/>
                    </a:lnTo>
                    <a:lnTo>
                      <a:pt x="183" y="54"/>
                    </a:lnTo>
                    <a:lnTo>
                      <a:pt x="203" y="36"/>
                    </a:lnTo>
                    <a:lnTo>
                      <a:pt x="224" y="19"/>
                    </a:lnTo>
                    <a:lnTo>
                      <a:pt x="245" y="0"/>
                    </a:lnTo>
                  </a:path>
                </a:pathLst>
              </a:custGeom>
              <a:noFill/>
              <a:ln w="38100">
                <a:solidFill>
                  <a:srgbClr val="0099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202" name="Group 70">
                <a:extLst>
                  <a:ext uri="{FF2B5EF4-FFF2-40B4-BE49-F238E27FC236}">
                    <a16:creationId xmlns:a16="http://schemas.microsoft.com/office/drawing/2014/main" id="{6542D330-F9D0-4A1F-B408-51D7AE460D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3" y="3033"/>
                <a:ext cx="248" cy="285"/>
                <a:chOff x="3993" y="3033"/>
                <a:chExt cx="248" cy="285"/>
              </a:xfrm>
            </p:grpSpPr>
            <p:sp>
              <p:nvSpPr>
                <p:cNvPr id="1203" name="Freeform 71" descr="Small checker board">
                  <a:extLst>
                    <a:ext uri="{FF2B5EF4-FFF2-40B4-BE49-F238E27FC236}">
                      <a16:creationId xmlns:a16="http://schemas.microsoft.com/office/drawing/2014/main" id="{442A1CEA-7024-457A-9836-DEB6BAAFB1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3033"/>
                  <a:ext cx="248" cy="285"/>
                </a:xfrm>
                <a:custGeom>
                  <a:avLst/>
                  <a:gdLst>
                    <a:gd name="T0" fmla="*/ 0 w 248"/>
                    <a:gd name="T1" fmla="*/ 78 h 285"/>
                    <a:gd name="T2" fmla="*/ 125 w 248"/>
                    <a:gd name="T3" fmla="*/ 0 h 285"/>
                    <a:gd name="T4" fmla="*/ 247 w 248"/>
                    <a:gd name="T5" fmla="*/ 93 h 285"/>
                    <a:gd name="T6" fmla="*/ 247 w 248"/>
                    <a:gd name="T7" fmla="*/ 188 h 285"/>
                    <a:gd name="T8" fmla="*/ 131 w 248"/>
                    <a:gd name="T9" fmla="*/ 284 h 285"/>
                    <a:gd name="T10" fmla="*/ 4 w 248"/>
                    <a:gd name="T11" fmla="*/ 200 h 285"/>
                    <a:gd name="T12" fmla="*/ 0 w 248"/>
                    <a:gd name="T13" fmla="*/ 78 h 285"/>
                    <a:gd name="T14" fmla="*/ 0 w 248"/>
                    <a:gd name="T15" fmla="*/ 78 h 2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8"/>
                    <a:gd name="T25" fmla="*/ 0 h 285"/>
                    <a:gd name="T26" fmla="*/ 248 w 248"/>
                    <a:gd name="T27" fmla="*/ 285 h 28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8" h="285">
                      <a:moveTo>
                        <a:pt x="0" y="78"/>
                      </a:moveTo>
                      <a:lnTo>
                        <a:pt x="125" y="0"/>
                      </a:lnTo>
                      <a:lnTo>
                        <a:pt x="247" y="93"/>
                      </a:lnTo>
                      <a:lnTo>
                        <a:pt x="247" y="188"/>
                      </a:lnTo>
                      <a:lnTo>
                        <a:pt x="131" y="284"/>
                      </a:lnTo>
                      <a:lnTo>
                        <a:pt x="4" y="200"/>
                      </a:lnTo>
                      <a:lnTo>
                        <a:pt x="0" y="78"/>
                      </a:lnTo>
                    </a:path>
                  </a:pathLst>
                </a:custGeom>
                <a:pattFill prst="smCheck">
                  <a:fgClr>
                    <a:srgbClr val="FF8080"/>
                  </a:fgClr>
                  <a:bgClr>
                    <a:srgbClr val="E01F25"/>
                  </a:bgClr>
                </a:pattFill>
                <a:ln w="1893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4" name="Freeform 72">
                  <a:extLst>
                    <a:ext uri="{FF2B5EF4-FFF2-40B4-BE49-F238E27FC236}">
                      <a16:creationId xmlns:a16="http://schemas.microsoft.com/office/drawing/2014/main" id="{6628303D-4BC3-472D-84BD-A6211975C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3" y="315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3 w 4"/>
                    <a:gd name="T3" fmla="*/ 0 h 1"/>
                    <a:gd name="T4" fmla="*/ 0 w 4"/>
                    <a:gd name="T5" fmla="*/ 0 h 1"/>
                    <a:gd name="T6" fmla="*/ 0 w 4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1"/>
                    <a:gd name="T14" fmla="*/ 4 w 4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893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5" name="Freeform 73">
                  <a:extLst>
                    <a:ext uri="{FF2B5EF4-FFF2-40B4-BE49-F238E27FC236}">
                      <a16:creationId xmlns:a16="http://schemas.microsoft.com/office/drawing/2014/main" id="{C55ACC0E-CCDF-46FC-9D6B-066B321D75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5" y="3113"/>
                  <a:ext cx="152" cy="143"/>
                </a:xfrm>
                <a:custGeom>
                  <a:avLst/>
                  <a:gdLst>
                    <a:gd name="T0" fmla="*/ 50 w 152"/>
                    <a:gd name="T1" fmla="*/ 7 h 143"/>
                    <a:gd name="T2" fmla="*/ 13 w 152"/>
                    <a:gd name="T3" fmla="*/ 30 h 143"/>
                    <a:gd name="T4" fmla="*/ 3 w 152"/>
                    <a:gd name="T5" fmla="*/ 42 h 143"/>
                    <a:gd name="T6" fmla="*/ 0 w 152"/>
                    <a:gd name="T7" fmla="*/ 57 h 143"/>
                    <a:gd name="T8" fmla="*/ 2 w 152"/>
                    <a:gd name="T9" fmla="*/ 78 h 143"/>
                    <a:gd name="T10" fmla="*/ 10 w 152"/>
                    <a:gd name="T11" fmla="*/ 101 h 143"/>
                    <a:gd name="T12" fmla="*/ 22 w 152"/>
                    <a:gd name="T13" fmla="*/ 112 h 143"/>
                    <a:gd name="T14" fmla="*/ 29 w 152"/>
                    <a:gd name="T15" fmla="*/ 126 h 143"/>
                    <a:gd name="T16" fmla="*/ 54 w 152"/>
                    <a:gd name="T17" fmla="*/ 141 h 143"/>
                    <a:gd name="T18" fmla="*/ 65 w 152"/>
                    <a:gd name="T19" fmla="*/ 137 h 143"/>
                    <a:gd name="T20" fmla="*/ 97 w 152"/>
                    <a:gd name="T21" fmla="*/ 142 h 143"/>
                    <a:gd name="T22" fmla="*/ 115 w 152"/>
                    <a:gd name="T23" fmla="*/ 134 h 143"/>
                    <a:gd name="T24" fmla="*/ 128 w 152"/>
                    <a:gd name="T25" fmla="*/ 122 h 143"/>
                    <a:gd name="T26" fmla="*/ 139 w 152"/>
                    <a:gd name="T27" fmla="*/ 109 h 143"/>
                    <a:gd name="T28" fmla="*/ 151 w 152"/>
                    <a:gd name="T29" fmla="*/ 97 h 143"/>
                    <a:gd name="T30" fmla="*/ 144 w 152"/>
                    <a:gd name="T31" fmla="*/ 76 h 143"/>
                    <a:gd name="T32" fmla="*/ 139 w 152"/>
                    <a:gd name="T33" fmla="*/ 50 h 143"/>
                    <a:gd name="T34" fmla="*/ 128 w 152"/>
                    <a:gd name="T35" fmla="*/ 37 h 143"/>
                    <a:gd name="T36" fmla="*/ 120 w 152"/>
                    <a:gd name="T37" fmla="*/ 12 h 143"/>
                    <a:gd name="T38" fmla="*/ 109 w 152"/>
                    <a:gd name="T39" fmla="*/ 0 h 143"/>
                    <a:gd name="T40" fmla="*/ 88 w 152"/>
                    <a:gd name="T41" fmla="*/ 0 h 143"/>
                    <a:gd name="T42" fmla="*/ 67 w 152"/>
                    <a:gd name="T43" fmla="*/ 7 h 143"/>
                    <a:gd name="T44" fmla="*/ 58 w 152"/>
                    <a:gd name="T45" fmla="*/ 7 h 143"/>
                    <a:gd name="T46" fmla="*/ 47 w 152"/>
                    <a:gd name="T47" fmla="*/ 10 h 143"/>
                    <a:gd name="T48" fmla="*/ 50 w 152"/>
                    <a:gd name="T49" fmla="*/ 7 h 143"/>
                    <a:gd name="T50" fmla="*/ 50 w 152"/>
                    <a:gd name="T51" fmla="*/ 7 h 14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2"/>
                    <a:gd name="T79" fmla="*/ 0 h 143"/>
                    <a:gd name="T80" fmla="*/ 152 w 152"/>
                    <a:gd name="T81" fmla="*/ 143 h 14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2" h="143">
                      <a:moveTo>
                        <a:pt x="50" y="7"/>
                      </a:moveTo>
                      <a:lnTo>
                        <a:pt x="13" y="30"/>
                      </a:lnTo>
                      <a:lnTo>
                        <a:pt x="3" y="42"/>
                      </a:lnTo>
                      <a:lnTo>
                        <a:pt x="0" y="57"/>
                      </a:lnTo>
                      <a:lnTo>
                        <a:pt x="2" y="78"/>
                      </a:lnTo>
                      <a:lnTo>
                        <a:pt x="10" y="101"/>
                      </a:lnTo>
                      <a:lnTo>
                        <a:pt x="22" y="112"/>
                      </a:lnTo>
                      <a:lnTo>
                        <a:pt x="29" y="126"/>
                      </a:lnTo>
                      <a:lnTo>
                        <a:pt x="54" y="141"/>
                      </a:lnTo>
                      <a:lnTo>
                        <a:pt x="65" y="137"/>
                      </a:lnTo>
                      <a:lnTo>
                        <a:pt x="97" y="142"/>
                      </a:lnTo>
                      <a:lnTo>
                        <a:pt x="115" y="134"/>
                      </a:lnTo>
                      <a:lnTo>
                        <a:pt x="128" y="122"/>
                      </a:lnTo>
                      <a:lnTo>
                        <a:pt x="139" y="109"/>
                      </a:lnTo>
                      <a:lnTo>
                        <a:pt x="151" y="97"/>
                      </a:lnTo>
                      <a:lnTo>
                        <a:pt x="144" y="76"/>
                      </a:lnTo>
                      <a:lnTo>
                        <a:pt x="139" y="50"/>
                      </a:lnTo>
                      <a:lnTo>
                        <a:pt x="128" y="37"/>
                      </a:lnTo>
                      <a:lnTo>
                        <a:pt x="120" y="12"/>
                      </a:lnTo>
                      <a:lnTo>
                        <a:pt x="109" y="0"/>
                      </a:lnTo>
                      <a:lnTo>
                        <a:pt x="88" y="0"/>
                      </a:lnTo>
                      <a:lnTo>
                        <a:pt x="67" y="7"/>
                      </a:lnTo>
                      <a:lnTo>
                        <a:pt x="58" y="7"/>
                      </a:lnTo>
                      <a:lnTo>
                        <a:pt x="47" y="10"/>
                      </a:lnTo>
                      <a:lnTo>
                        <a:pt x="50" y="7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206" name="Group 74">
                  <a:extLst>
                    <a:ext uri="{FF2B5EF4-FFF2-40B4-BE49-F238E27FC236}">
                      <a16:creationId xmlns:a16="http://schemas.microsoft.com/office/drawing/2014/main" id="{2661DD1F-B77D-420E-849E-24E46C4117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7" y="3123"/>
                  <a:ext cx="144" cy="124"/>
                  <a:chOff x="4396" y="3258"/>
                  <a:chExt cx="144" cy="124"/>
                </a:xfrm>
              </p:grpSpPr>
              <p:sp>
                <p:nvSpPr>
                  <p:cNvPr id="1207" name="Oval 75">
                    <a:extLst>
                      <a:ext uri="{FF2B5EF4-FFF2-40B4-BE49-F238E27FC236}">
                        <a16:creationId xmlns:a16="http://schemas.microsoft.com/office/drawing/2014/main" id="{6E9A421A-3FFB-450B-9BB6-364EF96446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3263"/>
                    <a:ext cx="50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ar-SA" altLang="en-US"/>
                  </a:p>
                </p:txBody>
              </p:sp>
              <p:sp>
                <p:nvSpPr>
                  <p:cNvPr id="1208" name="Oval 76">
                    <a:extLst>
                      <a:ext uri="{FF2B5EF4-FFF2-40B4-BE49-F238E27FC236}">
                        <a16:creationId xmlns:a16="http://schemas.microsoft.com/office/drawing/2014/main" id="{B3E7EB3E-FB1A-4A3D-A66D-55F61F7C6C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3287"/>
                    <a:ext cx="51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ar-SA" altLang="en-US"/>
                  </a:p>
                </p:txBody>
              </p:sp>
              <p:sp>
                <p:nvSpPr>
                  <p:cNvPr id="1209" name="Oval 77">
                    <a:extLst>
                      <a:ext uri="{FF2B5EF4-FFF2-40B4-BE49-F238E27FC236}">
                        <a16:creationId xmlns:a16="http://schemas.microsoft.com/office/drawing/2014/main" id="{AC5A9B26-BD11-4F48-9286-B2EA624A0A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3339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ar-SA" altLang="en-US"/>
                  </a:p>
                </p:txBody>
              </p:sp>
              <p:sp>
                <p:nvSpPr>
                  <p:cNvPr id="1210" name="Oval 78">
                    <a:extLst>
                      <a:ext uri="{FF2B5EF4-FFF2-40B4-BE49-F238E27FC236}">
                        <a16:creationId xmlns:a16="http://schemas.microsoft.com/office/drawing/2014/main" id="{26C67F4B-C932-4951-BA61-602774AD8E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3302"/>
                    <a:ext cx="50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ar-SA" altLang="en-US"/>
                  </a:p>
                </p:txBody>
              </p:sp>
              <p:sp>
                <p:nvSpPr>
                  <p:cNvPr id="1211" name="Oval 79">
                    <a:extLst>
                      <a:ext uri="{FF2B5EF4-FFF2-40B4-BE49-F238E27FC236}">
                        <a16:creationId xmlns:a16="http://schemas.microsoft.com/office/drawing/2014/main" id="{1C1796AD-8E44-44C1-B575-519CDD28BD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0" y="3258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ar-SA" altLang="en-US"/>
                  </a:p>
                </p:txBody>
              </p:sp>
              <p:sp>
                <p:nvSpPr>
                  <p:cNvPr id="1212" name="Oval 80">
                    <a:extLst>
                      <a:ext uri="{FF2B5EF4-FFF2-40B4-BE49-F238E27FC236}">
                        <a16:creationId xmlns:a16="http://schemas.microsoft.com/office/drawing/2014/main" id="{622C00E3-6BCA-4DB1-A59D-22F9642994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75" y="3289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ar-SA" altLang="en-US"/>
                  </a:p>
                </p:txBody>
              </p:sp>
              <p:sp>
                <p:nvSpPr>
                  <p:cNvPr id="1213" name="Oval 81">
                    <a:extLst>
                      <a:ext uri="{FF2B5EF4-FFF2-40B4-BE49-F238E27FC236}">
                        <a16:creationId xmlns:a16="http://schemas.microsoft.com/office/drawing/2014/main" id="{441137F6-DAFD-426F-8FCD-558DA28CBE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3322"/>
                    <a:ext cx="51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ar-SA" altLang="en-US"/>
                  </a:p>
                </p:txBody>
              </p:sp>
              <p:sp>
                <p:nvSpPr>
                  <p:cNvPr id="1214" name="Oval 82">
                    <a:extLst>
                      <a:ext uri="{FF2B5EF4-FFF2-40B4-BE49-F238E27FC236}">
                        <a16:creationId xmlns:a16="http://schemas.microsoft.com/office/drawing/2014/main" id="{F2B1CC88-C9DB-4903-8947-6DBC94E6F9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3343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ar-SA" altLang="en-US"/>
                  </a:p>
                </p:txBody>
              </p:sp>
            </p:grpSp>
          </p:grpSp>
        </p:grpSp>
      </p:grpSp>
      <p:grpSp>
        <p:nvGrpSpPr>
          <p:cNvPr id="15" name="Group 245">
            <a:extLst>
              <a:ext uri="{FF2B5EF4-FFF2-40B4-BE49-F238E27FC236}">
                <a16:creationId xmlns:a16="http://schemas.microsoft.com/office/drawing/2014/main" id="{D5F60602-2570-4F2A-B16F-1E0B5348D2B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76400"/>
            <a:ext cx="1890713" cy="1658938"/>
            <a:chOff x="2976" y="1056"/>
            <a:chExt cx="1191" cy="1045"/>
          </a:xfrm>
        </p:grpSpPr>
        <p:sp>
          <p:nvSpPr>
            <p:cNvPr id="1186" name="Text Box 83">
              <a:extLst>
                <a:ext uri="{FF2B5EF4-FFF2-40B4-BE49-F238E27FC236}">
                  <a16:creationId xmlns:a16="http://schemas.microsoft.com/office/drawing/2014/main" id="{264D81F5-B702-4AE5-93FE-329875AC5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104"/>
              <a:ext cx="6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25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25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25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25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300" b="1">
                  <a:solidFill>
                    <a:srgbClr val="000000"/>
                  </a:solidFill>
                  <a:latin typeface="Tahoma" panose="020B0604030504040204" pitchFamily="34" charset="0"/>
                </a:rPr>
                <a:t>Sporozoites</a:t>
              </a:r>
              <a:endParaRPr lang="en-US" altLang="en-US" b="1">
                <a:latin typeface="Tahoma" panose="020B0604030504040204" pitchFamily="34" charset="0"/>
              </a:endParaRPr>
            </a:p>
          </p:txBody>
        </p:sp>
        <p:grpSp>
          <p:nvGrpSpPr>
            <p:cNvPr id="1187" name="Group 84">
              <a:extLst>
                <a:ext uri="{FF2B5EF4-FFF2-40B4-BE49-F238E27FC236}">
                  <a16:creationId xmlns:a16="http://schemas.microsoft.com/office/drawing/2014/main" id="{A4FC4DC5-51B1-4097-AC70-08DAA201A0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056"/>
              <a:ext cx="1116" cy="1045"/>
              <a:chOff x="2976" y="1056"/>
              <a:chExt cx="1116" cy="1045"/>
            </a:xfrm>
          </p:grpSpPr>
          <p:grpSp>
            <p:nvGrpSpPr>
              <p:cNvPr id="1188" name="Group 85">
                <a:extLst>
                  <a:ext uri="{FF2B5EF4-FFF2-40B4-BE49-F238E27FC236}">
                    <a16:creationId xmlns:a16="http://schemas.microsoft.com/office/drawing/2014/main" id="{1C3B631F-D752-43A8-81FF-722FB55177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056"/>
                <a:ext cx="546" cy="250"/>
                <a:chOff x="2935" y="1010"/>
                <a:chExt cx="546" cy="250"/>
              </a:xfrm>
            </p:grpSpPr>
            <p:sp>
              <p:nvSpPr>
                <p:cNvPr id="1191" name="Freeform 86">
                  <a:extLst>
                    <a:ext uri="{FF2B5EF4-FFF2-40B4-BE49-F238E27FC236}">
                      <a16:creationId xmlns:a16="http://schemas.microsoft.com/office/drawing/2014/main" id="{5809C13E-53E5-4819-8330-5B711FD582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3" y="1209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2" name="Freeform 87">
                  <a:extLst>
                    <a:ext uri="{FF2B5EF4-FFF2-40B4-BE49-F238E27FC236}">
                      <a16:creationId xmlns:a16="http://schemas.microsoft.com/office/drawing/2014/main" id="{4BC189E9-FDE5-4237-ADCE-9E2509D7C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1" y="1150"/>
                  <a:ext cx="77" cy="51"/>
                </a:xfrm>
                <a:custGeom>
                  <a:avLst/>
                  <a:gdLst>
                    <a:gd name="T0" fmla="*/ 3 w 77"/>
                    <a:gd name="T1" fmla="*/ 3 h 51"/>
                    <a:gd name="T2" fmla="*/ 6 w 77"/>
                    <a:gd name="T3" fmla="*/ 3 h 51"/>
                    <a:gd name="T4" fmla="*/ 33 w 77"/>
                    <a:gd name="T5" fmla="*/ 7 h 51"/>
                    <a:gd name="T6" fmla="*/ 76 w 77"/>
                    <a:gd name="T7" fmla="*/ 37 h 51"/>
                    <a:gd name="T8" fmla="*/ 64 w 77"/>
                    <a:gd name="T9" fmla="*/ 50 h 51"/>
                    <a:gd name="T10" fmla="*/ 49 w 77"/>
                    <a:gd name="T11" fmla="*/ 47 h 51"/>
                    <a:gd name="T12" fmla="*/ 12 w 77"/>
                    <a:gd name="T13" fmla="*/ 25 h 51"/>
                    <a:gd name="T14" fmla="*/ 0 w 77"/>
                    <a:gd name="T15" fmla="*/ 0 h 51"/>
                    <a:gd name="T16" fmla="*/ 3 w 77"/>
                    <a:gd name="T17" fmla="*/ 3 h 51"/>
                    <a:gd name="T18" fmla="*/ 3 w 77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1"/>
                    <a:gd name="T32" fmla="*/ 77 w 77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7"/>
                      </a:lnTo>
                      <a:lnTo>
                        <a:pt x="76" y="37"/>
                      </a:lnTo>
                      <a:lnTo>
                        <a:pt x="64" y="50"/>
                      </a:lnTo>
                      <a:lnTo>
                        <a:pt x="49" y="47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3" name="Freeform 88">
                  <a:extLst>
                    <a:ext uri="{FF2B5EF4-FFF2-40B4-BE49-F238E27FC236}">
                      <a16:creationId xmlns:a16="http://schemas.microsoft.com/office/drawing/2014/main" id="{A68699CF-11BC-4EC0-9ABC-6E4389F178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2" y="1105"/>
                  <a:ext cx="77" cy="50"/>
                </a:xfrm>
                <a:custGeom>
                  <a:avLst/>
                  <a:gdLst>
                    <a:gd name="T0" fmla="*/ 2 w 77"/>
                    <a:gd name="T1" fmla="*/ 3 h 50"/>
                    <a:gd name="T2" fmla="*/ 6 w 77"/>
                    <a:gd name="T3" fmla="*/ 3 h 50"/>
                    <a:gd name="T4" fmla="*/ 33 w 77"/>
                    <a:gd name="T5" fmla="*/ 6 h 50"/>
                    <a:gd name="T6" fmla="*/ 76 w 77"/>
                    <a:gd name="T7" fmla="*/ 36 h 50"/>
                    <a:gd name="T8" fmla="*/ 64 w 77"/>
                    <a:gd name="T9" fmla="*/ 49 h 50"/>
                    <a:gd name="T10" fmla="*/ 49 w 77"/>
                    <a:gd name="T11" fmla="*/ 45 h 50"/>
                    <a:gd name="T12" fmla="*/ 11 w 77"/>
                    <a:gd name="T13" fmla="*/ 24 h 50"/>
                    <a:gd name="T14" fmla="*/ 0 w 77"/>
                    <a:gd name="T15" fmla="*/ 0 h 50"/>
                    <a:gd name="T16" fmla="*/ 2 w 77"/>
                    <a:gd name="T17" fmla="*/ 3 h 50"/>
                    <a:gd name="T18" fmla="*/ 2 w 77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0"/>
                    <a:gd name="T32" fmla="*/ 77 w 77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0">
                      <a:moveTo>
                        <a:pt x="2" y="3"/>
                      </a:moveTo>
                      <a:lnTo>
                        <a:pt x="6" y="3"/>
                      </a:lnTo>
                      <a:lnTo>
                        <a:pt x="33" y="6"/>
                      </a:lnTo>
                      <a:lnTo>
                        <a:pt x="76" y="36"/>
                      </a:lnTo>
                      <a:lnTo>
                        <a:pt x="64" y="49"/>
                      </a:lnTo>
                      <a:lnTo>
                        <a:pt x="49" y="45"/>
                      </a:lnTo>
                      <a:lnTo>
                        <a:pt x="11" y="24"/>
                      </a:ln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4" name="Freeform 89">
                  <a:extLst>
                    <a:ext uri="{FF2B5EF4-FFF2-40B4-BE49-F238E27FC236}">
                      <a16:creationId xmlns:a16="http://schemas.microsoft.com/office/drawing/2014/main" id="{E878F1D3-15E3-4C64-B13F-B97D90AF6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7" y="1013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4 w 78"/>
                    <a:gd name="T5" fmla="*/ 6 h 50"/>
                    <a:gd name="T6" fmla="*/ 77 w 78"/>
                    <a:gd name="T7" fmla="*/ 36 h 50"/>
                    <a:gd name="T8" fmla="*/ 64 w 78"/>
                    <a:gd name="T9" fmla="*/ 49 h 50"/>
                    <a:gd name="T10" fmla="*/ 49 w 78"/>
                    <a:gd name="T11" fmla="*/ 46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6"/>
                      </a:lnTo>
                      <a:lnTo>
                        <a:pt x="64" y="49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5" name="Freeform 90">
                  <a:extLst>
                    <a:ext uri="{FF2B5EF4-FFF2-40B4-BE49-F238E27FC236}">
                      <a16:creationId xmlns:a16="http://schemas.microsoft.com/office/drawing/2014/main" id="{7C58B1CA-6CD8-497E-B4F8-96C1DFF9B1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3" y="1074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6" name="Freeform 91">
                  <a:extLst>
                    <a:ext uri="{FF2B5EF4-FFF2-40B4-BE49-F238E27FC236}">
                      <a16:creationId xmlns:a16="http://schemas.microsoft.com/office/drawing/2014/main" id="{116A78A7-6D9E-472F-BC85-3DEB4A2C5E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1" y="1010"/>
                  <a:ext cx="77" cy="51"/>
                </a:xfrm>
                <a:custGeom>
                  <a:avLst/>
                  <a:gdLst>
                    <a:gd name="T0" fmla="*/ 3 w 77"/>
                    <a:gd name="T1" fmla="*/ 3 h 51"/>
                    <a:gd name="T2" fmla="*/ 6 w 77"/>
                    <a:gd name="T3" fmla="*/ 3 h 51"/>
                    <a:gd name="T4" fmla="*/ 34 w 77"/>
                    <a:gd name="T5" fmla="*/ 6 h 51"/>
                    <a:gd name="T6" fmla="*/ 76 w 77"/>
                    <a:gd name="T7" fmla="*/ 36 h 51"/>
                    <a:gd name="T8" fmla="*/ 64 w 77"/>
                    <a:gd name="T9" fmla="*/ 50 h 51"/>
                    <a:gd name="T10" fmla="*/ 49 w 77"/>
                    <a:gd name="T11" fmla="*/ 46 h 51"/>
                    <a:gd name="T12" fmla="*/ 12 w 77"/>
                    <a:gd name="T13" fmla="*/ 24 h 51"/>
                    <a:gd name="T14" fmla="*/ 0 w 77"/>
                    <a:gd name="T15" fmla="*/ 0 h 51"/>
                    <a:gd name="T16" fmla="*/ 3 w 77"/>
                    <a:gd name="T17" fmla="*/ 3 h 51"/>
                    <a:gd name="T18" fmla="*/ 3 w 77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1"/>
                    <a:gd name="T32" fmla="*/ 77 w 77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6" y="36"/>
                      </a:lnTo>
                      <a:lnTo>
                        <a:pt x="64" y="50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7" name="Freeform 92">
                  <a:extLst>
                    <a:ext uri="{FF2B5EF4-FFF2-40B4-BE49-F238E27FC236}">
                      <a16:creationId xmlns:a16="http://schemas.microsoft.com/office/drawing/2014/main" id="{271AF53B-0F8B-47DE-B562-6C7788DD9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5" y="1034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3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3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8" name="Freeform 93">
                  <a:extLst>
                    <a:ext uri="{FF2B5EF4-FFF2-40B4-BE49-F238E27FC236}">
                      <a16:creationId xmlns:a16="http://schemas.microsoft.com/office/drawing/2014/main" id="{E52F01D2-A160-4207-9362-E867001C0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6" y="1087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3 w 78"/>
                    <a:gd name="T5" fmla="*/ 6 h 50"/>
                    <a:gd name="T6" fmla="*/ 77 w 78"/>
                    <a:gd name="T7" fmla="*/ 36 h 50"/>
                    <a:gd name="T8" fmla="*/ 64 w 78"/>
                    <a:gd name="T9" fmla="*/ 49 h 50"/>
                    <a:gd name="T10" fmla="*/ 49 w 78"/>
                    <a:gd name="T11" fmla="*/ 46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6"/>
                      </a:lnTo>
                      <a:lnTo>
                        <a:pt x="77" y="36"/>
                      </a:lnTo>
                      <a:lnTo>
                        <a:pt x="64" y="49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189" name="Freeform 94">
                <a:extLst>
                  <a:ext uri="{FF2B5EF4-FFF2-40B4-BE49-F238E27FC236}">
                    <a16:creationId xmlns:a16="http://schemas.microsoft.com/office/drawing/2014/main" id="{3531E74C-D07F-4D05-9427-C5D2482D0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1344"/>
                <a:ext cx="291" cy="353"/>
              </a:xfrm>
              <a:custGeom>
                <a:avLst/>
                <a:gdLst>
                  <a:gd name="T0" fmla="*/ 24 w 339"/>
                  <a:gd name="T1" fmla="*/ 12 h 449"/>
                  <a:gd name="T2" fmla="*/ 24 w 339"/>
                  <a:gd name="T3" fmla="*/ 10 h 449"/>
                  <a:gd name="T4" fmla="*/ 26 w 339"/>
                  <a:gd name="T5" fmla="*/ 9 h 449"/>
                  <a:gd name="T6" fmla="*/ 30 w 339"/>
                  <a:gd name="T7" fmla="*/ 8 h 449"/>
                  <a:gd name="T8" fmla="*/ 33 w 339"/>
                  <a:gd name="T9" fmla="*/ 6 h 449"/>
                  <a:gd name="T10" fmla="*/ 34 w 339"/>
                  <a:gd name="T11" fmla="*/ 2 h 449"/>
                  <a:gd name="T12" fmla="*/ 33 w 339"/>
                  <a:gd name="T13" fmla="*/ 2 h 449"/>
                  <a:gd name="T14" fmla="*/ 29 w 339"/>
                  <a:gd name="T15" fmla="*/ 2 h 449"/>
                  <a:gd name="T16" fmla="*/ 24 w 339"/>
                  <a:gd name="T17" fmla="*/ 0 h 449"/>
                  <a:gd name="T18" fmla="*/ 21 w 339"/>
                  <a:gd name="T19" fmla="*/ 2 h 449"/>
                  <a:gd name="T20" fmla="*/ 21 w 339"/>
                  <a:gd name="T21" fmla="*/ 2 h 449"/>
                  <a:gd name="T22" fmla="*/ 24 w 339"/>
                  <a:gd name="T23" fmla="*/ 2 h 449"/>
                  <a:gd name="T24" fmla="*/ 28 w 339"/>
                  <a:gd name="T25" fmla="*/ 2 h 449"/>
                  <a:gd name="T26" fmla="*/ 28 w 339"/>
                  <a:gd name="T27" fmla="*/ 4 h 449"/>
                  <a:gd name="T28" fmla="*/ 28 w 339"/>
                  <a:gd name="T29" fmla="*/ 5 h 449"/>
                  <a:gd name="T30" fmla="*/ 25 w 339"/>
                  <a:gd name="T31" fmla="*/ 6 h 449"/>
                  <a:gd name="T32" fmla="*/ 23 w 339"/>
                  <a:gd name="T33" fmla="*/ 7 h 449"/>
                  <a:gd name="T34" fmla="*/ 22 w 339"/>
                  <a:gd name="T35" fmla="*/ 6 h 449"/>
                  <a:gd name="T36" fmla="*/ 21 w 339"/>
                  <a:gd name="T37" fmla="*/ 5 h 449"/>
                  <a:gd name="T38" fmla="*/ 21 w 339"/>
                  <a:gd name="T39" fmla="*/ 4 h 449"/>
                  <a:gd name="T40" fmla="*/ 21 w 339"/>
                  <a:gd name="T41" fmla="*/ 3 h 449"/>
                  <a:gd name="T42" fmla="*/ 20 w 339"/>
                  <a:gd name="T43" fmla="*/ 3 h 449"/>
                  <a:gd name="T44" fmla="*/ 18 w 339"/>
                  <a:gd name="T45" fmla="*/ 3 h 449"/>
                  <a:gd name="T46" fmla="*/ 16 w 339"/>
                  <a:gd name="T47" fmla="*/ 3 h 449"/>
                  <a:gd name="T48" fmla="*/ 15 w 339"/>
                  <a:gd name="T49" fmla="*/ 4 h 449"/>
                  <a:gd name="T50" fmla="*/ 15 w 339"/>
                  <a:gd name="T51" fmla="*/ 5 h 449"/>
                  <a:gd name="T52" fmla="*/ 15 w 339"/>
                  <a:gd name="T53" fmla="*/ 6 h 449"/>
                  <a:gd name="T54" fmla="*/ 15 w 339"/>
                  <a:gd name="T55" fmla="*/ 6 h 449"/>
                  <a:gd name="T56" fmla="*/ 15 w 339"/>
                  <a:gd name="T57" fmla="*/ 6 h 449"/>
                  <a:gd name="T58" fmla="*/ 15 w 339"/>
                  <a:gd name="T59" fmla="*/ 7 h 449"/>
                  <a:gd name="T60" fmla="*/ 13 w 339"/>
                  <a:gd name="T61" fmla="*/ 6 h 449"/>
                  <a:gd name="T62" fmla="*/ 11 w 339"/>
                  <a:gd name="T63" fmla="*/ 5 h 449"/>
                  <a:gd name="T64" fmla="*/ 11 w 339"/>
                  <a:gd name="T65" fmla="*/ 4 h 449"/>
                  <a:gd name="T66" fmla="*/ 10 w 339"/>
                  <a:gd name="T67" fmla="*/ 2 h 449"/>
                  <a:gd name="T68" fmla="*/ 10 w 339"/>
                  <a:gd name="T69" fmla="*/ 2 h 449"/>
                  <a:gd name="T70" fmla="*/ 13 w 339"/>
                  <a:gd name="T71" fmla="*/ 2 h 449"/>
                  <a:gd name="T72" fmla="*/ 13 w 339"/>
                  <a:gd name="T73" fmla="*/ 2 h 449"/>
                  <a:gd name="T74" fmla="*/ 9 w 339"/>
                  <a:gd name="T75" fmla="*/ 2 h 449"/>
                  <a:gd name="T76" fmla="*/ 6 w 339"/>
                  <a:gd name="T77" fmla="*/ 2 h 449"/>
                  <a:gd name="T78" fmla="*/ 5 w 339"/>
                  <a:gd name="T79" fmla="*/ 2 h 449"/>
                  <a:gd name="T80" fmla="*/ 3 w 339"/>
                  <a:gd name="T81" fmla="*/ 3 h 449"/>
                  <a:gd name="T82" fmla="*/ 2 w 339"/>
                  <a:gd name="T83" fmla="*/ 4 h 449"/>
                  <a:gd name="T84" fmla="*/ 0 w 339"/>
                  <a:gd name="T85" fmla="*/ 6 h 449"/>
                  <a:gd name="T86" fmla="*/ 3 w 339"/>
                  <a:gd name="T87" fmla="*/ 7 h 449"/>
                  <a:gd name="T88" fmla="*/ 6 w 339"/>
                  <a:gd name="T89" fmla="*/ 8 h 449"/>
                  <a:gd name="T90" fmla="*/ 11 w 339"/>
                  <a:gd name="T91" fmla="*/ 9 h 449"/>
                  <a:gd name="T92" fmla="*/ 13 w 339"/>
                  <a:gd name="T93" fmla="*/ 10 h 449"/>
                  <a:gd name="T94" fmla="*/ 13 w 339"/>
                  <a:gd name="T95" fmla="*/ 10 h 449"/>
                  <a:gd name="T96" fmla="*/ 13 w 339"/>
                  <a:gd name="T97" fmla="*/ 12 h 449"/>
                  <a:gd name="T98" fmla="*/ 24 w 339"/>
                  <a:gd name="T99" fmla="*/ 12 h 449"/>
                  <a:gd name="T100" fmla="*/ 24 w 339"/>
                  <a:gd name="T101" fmla="*/ 12 h 4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39"/>
                  <a:gd name="T154" fmla="*/ 0 h 449"/>
                  <a:gd name="T155" fmla="*/ 339 w 339"/>
                  <a:gd name="T156" fmla="*/ 449 h 44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39" h="449">
                    <a:moveTo>
                      <a:pt x="236" y="448"/>
                    </a:moveTo>
                    <a:lnTo>
                      <a:pt x="236" y="390"/>
                    </a:lnTo>
                    <a:lnTo>
                      <a:pt x="258" y="341"/>
                    </a:lnTo>
                    <a:lnTo>
                      <a:pt x="298" y="301"/>
                    </a:lnTo>
                    <a:lnTo>
                      <a:pt x="325" y="221"/>
                    </a:lnTo>
                    <a:lnTo>
                      <a:pt x="338" y="58"/>
                    </a:lnTo>
                    <a:lnTo>
                      <a:pt x="329" y="31"/>
                    </a:lnTo>
                    <a:lnTo>
                      <a:pt x="292" y="6"/>
                    </a:lnTo>
                    <a:lnTo>
                      <a:pt x="245" y="0"/>
                    </a:lnTo>
                    <a:lnTo>
                      <a:pt x="218" y="18"/>
                    </a:lnTo>
                    <a:lnTo>
                      <a:pt x="215" y="31"/>
                    </a:lnTo>
                    <a:lnTo>
                      <a:pt x="239" y="58"/>
                    </a:lnTo>
                    <a:lnTo>
                      <a:pt x="273" y="92"/>
                    </a:lnTo>
                    <a:lnTo>
                      <a:pt x="273" y="135"/>
                    </a:lnTo>
                    <a:lnTo>
                      <a:pt x="270" y="169"/>
                    </a:lnTo>
                    <a:lnTo>
                      <a:pt x="255" y="221"/>
                    </a:lnTo>
                    <a:lnTo>
                      <a:pt x="224" y="258"/>
                    </a:lnTo>
                    <a:lnTo>
                      <a:pt x="221" y="249"/>
                    </a:lnTo>
                    <a:lnTo>
                      <a:pt x="212" y="184"/>
                    </a:lnTo>
                    <a:lnTo>
                      <a:pt x="212" y="126"/>
                    </a:lnTo>
                    <a:lnTo>
                      <a:pt x="209" y="107"/>
                    </a:lnTo>
                    <a:lnTo>
                      <a:pt x="196" y="98"/>
                    </a:lnTo>
                    <a:lnTo>
                      <a:pt x="181" y="98"/>
                    </a:lnTo>
                    <a:lnTo>
                      <a:pt x="162" y="119"/>
                    </a:lnTo>
                    <a:lnTo>
                      <a:pt x="150" y="153"/>
                    </a:lnTo>
                    <a:lnTo>
                      <a:pt x="147" y="178"/>
                    </a:lnTo>
                    <a:lnTo>
                      <a:pt x="157" y="212"/>
                    </a:lnTo>
                    <a:lnTo>
                      <a:pt x="160" y="230"/>
                    </a:lnTo>
                    <a:lnTo>
                      <a:pt x="160" y="246"/>
                    </a:lnTo>
                    <a:lnTo>
                      <a:pt x="157" y="255"/>
                    </a:lnTo>
                    <a:lnTo>
                      <a:pt x="122" y="221"/>
                    </a:lnTo>
                    <a:lnTo>
                      <a:pt x="113" y="162"/>
                    </a:lnTo>
                    <a:lnTo>
                      <a:pt x="110" y="144"/>
                    </a:lnTo>
                    <a:lnTo>
                      <a:pt x="104" y="92"/>
                    </a:lnTo>
                    <a:lnTo>
                      <a:pt x="104" y="61"/>
                    </a:lnTo>
                    <a:lnTo>
                      <a:pt x="132" y="52"/>
                    </a:lnTo>
                    <a:lnTo>
                      <a:pt x="122" y="31"/>
                    </a:lnTo>
                    <a:lnTo>
                      <a:pt x="92" y="21"/>
                    </a:lnTo>
                    <a:lnTo>
                      <a:pt x="61" y="36"/>
                    </a:lnTo>
                    <a:lnTo>
                      <a:pt x="49" y="55"/>
                    </a:lnTo>
                    <a:lnTo>
                      <a:pt x="24" y="98"/>
                    </a:lnTo>
                    <a:lnTo>
                      <a:pt x="2" y="147"/>
                    </a:lnTo>
                    <a:lnTo>
                      <a:pt x="0" y="199"/>
                    </a:lnTo>
                    <a:lnTo>
                      <a:pt x="21" y="267"/>
                    </a:lnTo>
                    <a:lnTo>
                      <a:pt x="61" y="293"/>
                    </a:lnTo>
                    <a:lnTo>
                      <a:pt x="105" y="325"/>
                    </a:lnTo>
                    <a:lnTo>
                      <a:pt x="130" y="361"/>
                    </a:lnTo>
                    <a:lnTo>
                      <a:pt x="137" y="401"/>
                    </a:lnTo>
                    <a:lnTo>
                      <a:pt x="135" y="448"/>
                    </a:lnTo>
                    <a:lnTo>
                      <a:pt x="236" y="448"/>
                    </a:lnTo>
                  </a:path>
                </a:pathLst>
              </a:custGeom>
              <a:solidFill>
                <a:srgbClr val="626200"/>
              </a:solidFill>
              <a:ln w="1893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90" name="Text Box 95">
                <a:extLst>
                  <a:ext uri="{FF2B5EF4-FFF2-40B4-BE49-F238E27FC236}">
                    <a16:creationId xmlns:a16="http://schemas.microsoft.com/office/drawing/2014/main" id="{80071E21-D566-4F6E-88BC-5714577D4E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1824"/>
                <a:ext cx="1020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254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4254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4254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4254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4254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25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25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25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25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>
                    <a:srgbClr val="2F2F2F"/>
                  </a:buClr>
                  <a:buSzPct val="90000"/>
                  <a:buFont typeface="Monotype Sorts" pitchFamily="2" charset="2"/>
                  <a:buNone/>
                </a:pPr>
                <a:r>
                  <a:rPr lang="en-US" altLang="en-US" sz="13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altLang="en-US" sz="15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Salivary  Gland</a:t>
                </a:r>
                <a:endParaRPr lang="en-US" altLang="en-US" sz="2800" b="1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40384" name="Text Box 96">
            <a:extLst>
              <a:ext uri="{FF2B5EF4-FFF2-40B4-BE49-F238E27FC236}">
                <a16:creationId xmlns:a16="http://schemas.microsoft.com/office/drawing/2014/main" id="{8025A9FD-6F1A-4390-B8C9-B6066A34F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425450" eaLnBrk="0" hangingPunct="0">
              <a:buClr>
                <a:srgbClr val="2F2F2F"/>
              </a:buClr>
              <a:buSzPct val="90000"/>
              <a:buFont typeface="Monotype Sorts" pitchFamily="2" charset="2"/>
              <a:buNone/>
              <a:defRPr/>
            </a:pPr>
            <a:r>
              <a:rPr lang="en-US" sz="39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LIFE CYCLE OF MALARIA</a:t>
            </a:r>
            <a:endParaRPr 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18" name="Group 97">
            <a:extLst>
              <a:ext uri="{FF2B5EF4-FFF2-40B4-BE49-F238E27FC236}">
                <a16:creationId xmlns:a16="http://schemas.microsoft.com/office/drawing/2014/main" id="{26D94D7E-271F-4E85-B420-FA8355EB59D2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632200"/>
            <a:ext cx="1489075" cy="1092200"/>
            <a:chOff x="1083" y="2275"/>
            <a:chExt cx="938" cy="688"/>
          </a:xfrm>
        </p:grpSpPr>
        <p:sp>
          <p:nvSpPr>
            <p:cNvPr id="1176" name="Freeform 98">
              <a:extLst>
                <a:ext uri="{FF2B5EF4-FFF2-40B4-BE49-F238E27FC236}">
                  <a16:creationId xmlns:a16="http://schemas.microsoft.com/office/drawing/2014/main" id="{806219D3-6634-4E11-A66B-5803393CB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460"/>
              <a:ext cx="78" cy="503"/>
            </a:xfrm>
            <a:custGeom>
              <a:avLst/>
              <a:gdLst>
                <a:gd name="T0" fmla="*/ 37 w 78"/>
                <a:gd name="T1" fmla="*/ 0 h 503"/>
                <a:gd name="T2" fmla="*/ 25 w 78"/>
                <a:gd name="T3" fmla="*/ 35 h 503"/>
                <a:gd name="T4" fmla="*/ 15 w 78"/>
                <a:gd name="T5" fmla="*/ 68 h 503"/>
                <a:gd name="T6" fmla="*/ 8 w 78"/>
                <a:gd name="T7" fmla="*/ 100 h 503"/>
                <a:gd name="T8" fmla="*/ 4 w 78"/>
                <a:gd name="T9" fmla="*/ 132 h 503"/>
                <a:gd name="T10" fmla="*/ 0 w 78"/>
                <a:gd name="T11" fmla="*/ 163 h 503"/>
                <a:gd name="T12" fmla="*/ 0 w 78"/>
                <a:gd name="T13" fmla="*/ 194 h 503"/>
                <a:gd name="T14" fmla="*/ 0 w 78"/>
                <a:gd name="T15" fmla="*/ 225 h 503"/>
                <a:gd name="T16" fmla="*/ 4 w 78"/>
                <a:gd name="T17" fmla="*/ 254 h 503"/>
                <a:gd name="T18" fmla="*/ 7 w 78"/>
                <a:gd name="T19" fmla="*/ 286 h 503"/>
                <a:gd name="T20" fmla="*/ 13 w 78"/>
                <a:gd name="T21" fmla="*/ 316 h 503"/>
                <a:gd name="T22" fmla="*/ 20 w 78"/>
                <a:gd name="T23" fmla="*/ 347 h 503"/>
                <a:gd name="T24" fmla="*/ 29 w 78"/>
                <a:gd name="T25" fmla="*/ 377 h 503"/>
                <a:gd name="T26" fmla="*/ 39 w 78"/>
                <a:gd name="T27" fmla="*/ 408 h 503"/>
                <a:gd name="T28" fmla="*/ 51 w 78"/>
                <a:gd name="T29" fmla="*/ 439 h 503"/>
                <a:gd name="T30" fmla="*/ 63 w 78"/>
                <a:gd name="T31" fmla="*/ 470 h 503"/>
                <a:gd name="T32" fmla="*/ 77 w 78"/>
                <a:gd name="T33" fmla="*/ 502 h 5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03"/>
                <a:gd name="T53" fmla="*/ 78 w 78"/>
                <a:gd name="T54" fmla="*/ 503 h 5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03">
                  <a:moveTo>
                    <a:pt x="37" y="0"/>
                  </a:moveTo>
                  <a:lnTo>
                    <a:pt x="25" y="35"/>
                  </a:lnTo>
                  <a:lnTo>
                    <a:pt x="15" y="68"/>
                  </a:lnTo>
                  <a:lnTo>
                    <a:pt x="8" y="100"/>
                  </a:lnTo>
                  <a:lnTo>
                    <a:pt x="4" y="132"/>
                  </a:lnTo>
                  <a:lnTo>
                    <a:pt x="0" y="163"/>
                  </a:lnTo>
                  <a:lnTo>
                    <a:pt x="0" y="194"/>
                  </a:lnTo>
                  <a:lnTo>
                    <a:pt x="0" y="225"/>
                  </a:lnTo>
                  <a:lnTo>
                    <a:pt x="4" y="254"/>
                  </a:lnTo>
                  <a:lnTo>
                    <a:pt x="7" y="286"/>
                  </a:lnTo>
                  <a:lnTo>
                    <a:pt x="13" y="316"/>
                  </a:lnTo>
                  <a:lnTo>
                    <a:pt x="20" y="347"/>
                  </a:lnTo>
                  <a:lnTo>
                    <a:pt x="29" y="377"/>
                  </a:lnTo>
                  <a:lnTo>
                    <a:pt x="39" y="408"/>
                  </a:lnTo>
                  <a:lnTo>
                    <a:pt x="51" y="439"/>
                  </a:lnTo>
                  <a:lnTo>
                    <a:pt x="63" y="470"/>
                  </a:lnTo>
                  <a:lnTo>
                    <a:pt x="77" y="502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177" name="Group 99">
              <a:extLst>
                <a:ext uri="{FF2B5EF4-FFF2-40B4-BE49-F238E27FC236}">
                  <a16:creationId xmlns:a16="http://schemas.microsoft.com/office/drawing/2014/main" id="{A689F422-7BA5-4E3A-85F2-94B82FFE80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3" y="2275"/>
              <a:ext cx="758" cy="459"/>
              <a:chOff x="1263" y="2275"/>
              <a:chExt cx="758" cy="459"/>
            </a:xfrm>
          </p:grpSpPr>
          <p:sp>
            <p:nvSpPr>
              <p:cNvPr id="1178" name="Text Box 100">
                <a:extLst>
                  <a:ext uri="{FF2B5EF4-FFF2-40B4-BE49-F238E27FC236}">
                    <a16:creationId xmlns:a16="http://schemas.microsoft.com/office/drawing/2014/main" id="{68CF724F-E10C-4A17-BF8C-6CAB9B719B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" y="2602"/>
                <a:ext cx="72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254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4254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4254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4254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4254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25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25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25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25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>
                    <a:srgbClr val="2F2F2F"/>
                  </a:buClr>
                  <a:buSzPct val="90000"/>
                  <a:buFont typeface="Monotype Sorts" pitchFamily="2" charset="2"/>
                  <a:buNone/>
                </a:pPr>
                <a:r>
                  <a:rPr lang="en-US" altLang="en-US" sz="13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Gametocytes</a:t>
                </a:r>
                <a:endParaRPr lang="en-US" altLang="en-US" b="1">
                  <a:latin typeface="Tahoma" panose="020B0604030504040204" pitchFamily="34" charset="0"/>
                </a:endParaRPr>
              </a:p>
            </p:txBody>
          </p:sp>
          <p:grpSp>
            <p:nvGrpSpPr>
              <p:cNvPr id="1179" name="Group 101">
                <a:extLst>
                  <a:ext uri="{FF2B5EF4-FFF2-40B4-BE49-F238E27FC236}">
                    <a16:creationId xmlns:a16="http://schemas.microsoft.com/office/drawing/2014/main" id="{AB527187-EB83-41A2-9599-D21D941141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3" y="2275"/>
                <a:ext cx="599" cy="266"/>
                <a:chOff x="1263" y="2275"/>
                <a:chExt cx="599" cy="266"/>
              </a:xfrm>
            </p:grpSpPr>
            <p:sp>
              <p:nvSpPr>
                <p:cNvPr id="1180" name="Oval 102">
                  <a:extLst>
                    <a:ext uri="{FF2B5EF4-FFF2-40B4-BE49-F238E27FC236}">
                      <a16:creationId xmlns:a16="http://schemas.microsoft.com/office/drawing/2014/main" id="{639590B8-B37B-4064-B454-4C5C8395C5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3" y="2380"/>
                  <a:ext cx="255" cy="16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080"/>
                    </a:gs>
                    <a:gs pos="100000">
                      <a:srgbClr val="FF1F35"/>
                    </a:gs>
                  </a:gsLst>
                  <a:path path="shape">
                    <a:fillToRect l="50000" t="50000" r="50000" b="50000"/>
                  </a:path>
                </a:gradFill>
                <a:ln w="18930">
                  <a:solidFill>
                    <a:srgbClr val="FF1F3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81" name="Freeform 103">
                  <a:extLst>
                    <a:ext uri="{FF2B5EF4-FFF2-40B4-BE49-F238E27FC236}">
                      <a16:creationId xmlns:a16="http://schemas.microsoft.com/office/drawing/2014/main" id="{2C6A5B5C-9701-43F1-A257-248138DDE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9" y="2394"/>
                  <a:ext cx="242" cy="115"/>
                </a:xfrm>
                <a:custGeom>
                  <a:avLst/>
                  <a:gdLst>
                    <a:gd name="T0" fmla="*/ 15 w 242"/>
                    <a:gd name="T1" fmla="*/ 63 h 115"/>
                    <a:gd name="T2" fmla="*/ 17 w 242"/>
                    <a:gd name="T3" fmla="*/ 63 h 115"/>
                    <a:gd name="T4" fmla="*/ 2 w 242"/>
                    <a:gd name="T5" fmla="*/ 82 h 115"/>
                    <a:gd name="T6" fmla="*/ 0 w 242"/>
                    <a:gd name="T7" fmla="*/ 96 h 115"/>
                    <a:gd name="T8" fmla="*/ 8 w 242"/>
                    <a:gd name="T9" fmla="*/ 111 h 115"/>
                    <a:gd name="T10" fmla="*/ 28 w 242"/>
                    <a:gd name="T11" fmla="*/ 114 h 115"/>
                    <a:gd name="T12" fmla="*/ 46 w 242"/>
                    <a:gd name="T13" fmla="*/ 105 h 115"/>
                    <a:gd name="T14" fmla="*/ 59 w 242"/>
                    <a:gd name="T15" fmla="*/ 82 h 115"/>
                    <a:gd name="T16" fmla="*/ 87 w 242"/>
                    <a:gd name="T17" fmla="*/ 53 h 115"/>
                    <a:gd name="T18" fmla="*/ 136 w 242"/>
                    <a:gd name="T19" fmla="*/ 53 h 115"/>
                    <a:gd name="T20" fmla="*/ 176 w 242"/>
                    <a:gd name="T21" fmla="*/ 70 h 115"/>
                    <a:gd name="T22" fmla="*/ 197 w 242"/>
                    <a:gd name="T23" fmla="*/ 82 h 115"/>
                    <a:gd name="T24" fmla="*/ 213 w 242"/>
                    <a:gd name="T25" fmla="*/ 88 h 115"/>
                    <a:gd name="T26" fmla="*/ 226 w 242"/>
                    <a:gd name="T27" fmla="*/ 92 h 115"/>
                    <a:gd name="T28" fmla="*/ 241 w 242"/>
                    <a:gd name="T29" fmla="*/ 80 h 115"/>
                    <a:gd name="T30" fmla="*/ 231 w 242"/>
                    <a:gd name="T31" fmla="*/ 59 h 115"/>
                    <a:gd name="T32" fmla="*/ 220 w 242"/>
                    <a:gd name="T33" fmla="*/ 46 h 115"/>
                    <a:gd name="T34" fmla="*/ 197 w 242"/>
                    <a:gd name="T35" fmla="*/ 25 h 115"/>
                    <a:gd name="T36" fmla="*/ 157 w 242"/>
                    <a:gd name="T37" fmla="*/ 10 h 115"/>
                    <a:gd name="T38" fmla="*/ 127 w 242"/>
                    <a:gd name="T39" fmla="*/ 2 h 115"/>
                    <a:gd name="T40" fmla="*/ 95 w 242"/>
                    <a:gd name="T41" fmla="*/ 0 h 115"/>
                    <a:gd name="T42" fmla="*/ 62 w 242"/>
                    <a:gd name="T43" fmla="*/ 6 h 115"/>
                    <a:gd name="T44" fmla="*/ 41 w 242"/>
                    <a:gd name="T45" fmla="*/ 18 h 115"/>
                    <a:gd name="T46" fmla="*/ 23 w 242"/>
                    <a:gd name="T47" fmla="*/ 34 h 115"/>
                    <a:gd name="T48" fmla="*/ 11 w 242"/>
                    <a:gd name="T49" fmla="*/ 53 h 115"/>
                    <a:gd name="T50" fmla="*/ 8 w 242"/>
                    <a:gd name="T51" fmla="*/ 69 h 115"/>
                    <a:gd name="T52" fmla="*/ 15 w 242"/>
                    <a:gd name="T53" fmla="*/ 63 h 115"/>
                    <a:gd name="T54" fmla="*/ 15 w 242"/>
                    <a:gd name="T55" fmla="*/ 63 h 11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2"/>
                    <a:gd name="T85" fmla="*/ 0 h 115"/>
                    <a:gd name="T86" fmla="*/ 242 w 242"/>
                    <a:gd name="T87" fmla="*/ 115 h 11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2" h="115">
                      <a:moveTo>
                        <a:pt x="15" y="63"/>
                      </a:moveTo>
                      <a:lnTo>
                        <a:pt x="17" y="63"/>
                      </a:lnTo>
                      <a:lnTo>
                        <a:pt x="2" y="82"/>
                      </a:lnTo>
                      <a:lnTo>
                        <a:pt x="0" y="96"/>
                      </a:lnTo>
                      <a:lnTo>
                        <a:pt x="8" y="111"/>
                      </a:lnTo>
                      <a:lnTo>
                        <a:pt x="28" y="114"/>
                      </a:lnTo>
                      <a:lnTo>
                        <a:pt x="46" y="105"/>
                      </a:lnTo>
                      <a:lnTo>
                        <a:pt x="59" y="82"/>
                      </a:lnTo>
                      <a:lnTo>
                        <a:pt x="87" y="53"/>
                      </a:lnTo>
                      <a:lnTo>
                        <a:pt x="136" y="53"/>
                      </a:lnTo>
                      <a:lnTo>
                        <a:pt x="176" y="70"/>
                      </a:lnTo>
                      <a:lnTo>
                        <a:pt x="197" y="82"/>
                      </a:lnTo>
                      <a:lnTo>
                        <a:pt x="213" y="88"/>
                      </a:lnTo>
                      <a:lnTo>
                        <a:pt x="226" y="92"/>
                      </a:lnTo>
                      <a:lnTo>
                        <a:pt x="241" y="80"/>
                      </a:lnTo>
                      <a:lnTo>
                        <a:pt x="231" y="59"/>
                      </a:lnTo>
                      <a:lnTo>
                        <a:pt x="220" y="46"/>
                      </a:lnTo>
                      <a:lnTo>
                        <a:pt x="197" y="25"/>
                      </a:lnTo>
                      <a:lnTo>
                        <a:pt x="157" y="10"/>
                      </a:lnTo>
                      <a:lnTo>
                        <a:pt x="127" y="2"/>
                      </a:lnTo>
                      <a:lnTo>
                        <a:pt x="95" y="0"/>
                      </a:lnTo>
                      <a:lnTo>
                        <a:pt x="62" y="6"/>
                      </a:lnTo>
                      <a:lnTo>
                        <a:pt x="41" y="18"/>
                      </a:lnTo>
                      <a:lnTo>
                        <a:pt x="23" y="34"/>
                      </a:lnTo>
                      <a:lnTo>
                        <a:pt x="11" y="53"/>
                      </a:lnTo>
                      <a:lnTo>
                        <a:pt x="8" y="69"/>
                      </a:lnTo>
                      <a:lnTo>
                        <a:pt x="15" y="63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82" name="Oval 104">
                  <a:extLst>
                    <a:ext uri="{FF2B5EF4-FFF2-40B4-BE49-F238E27FC236}">
                      <a16:creationId xmlns:a16="http://schemas.microsoft.com/office/drawing/2014/main" id="{F72FBEC1-557F-49EA-ACE0-D7A033D3D5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2402"/>
                  <a:ext cx="99" cy="61"/>
                </a:xfrm>
                <a:prstGeom prst="ellipse">
                  <a:avLst/>
                </a:prstGeom>
                <a:solidFill>
                  <a:srgbClr val="CC0099"/>
                </a:solidFill>
                <a:ln w="18930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83" name="Oval 105">
                  <a:extLst>
                    <a:ext uri="{FF2B5EF4-FFF2-40B4-BE49-F238E27FC236}">
                      <a16:creationId xmlns:a16="http://schemas.microsoft.com/office/drawing/2014/main" id="{2F4DF736-9DC7-4BBE-9FAF-4EEE57409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4" y="2275"/>
                  <a:ext cx="256" cy="16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080"/>
                    </a:gs>
                    <a:gs pos="100000">
                      <a:srgbClr val="FF1F35"/>
                    </a:gs>
                  </a:gsLst>
                  <a:path path="shape">
                    <a:fillToRect l="50000" t="50000" r="50000" b="50000"/>
                  </a:path>
                </a:gradFill>
                <a:ln w="18930">
                  <a:solidFill>
                    <a:srgbClr val="FF1F3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84" name="Freeform 106">
                  <a:extLst>
                    <a:ext uri="{FF2B5EF4-FFF2-40B4-BE49-F238E27FC236}">
                      <a16:creationId xmlns:a16="http://schemas.microsoft.com/office/drawing/2014/main" id="{1587F2BD-F222-455B-B035-BE4AF02F85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1" y="2290"/>
                  <a:ext cx="241" cy="115"/>
                </a:xfrm>
                <a:custGeom>
                  <a:avLst/>
                  <a:gdLst>
                    <a:gd name="T0" fmla="*/ 15 w 241"/>
                    <a:gd name="T1" fmla="*/ 63 h 115"/>
                    <a:gd name="T2" fmla="*/ 16 w 241"/>
                    <a:gd name="T3" fmla="*/ 63 h 115"/>
                    <a:gd name="T4" fmla="*/ 1 w 241"/>
                    <a:gd name="T5" fmla="*/ 82 h 115"/>
                    <a:gd name="T6" fmla="*/ 0 w 241"/>
                    <a:gd name="T7" fmla="*/ 95 h 115"/>
                    <a:gd name="T8" fmla="*/ 7 w 241"/>
                    <a:gd name="T9" fmla="*/ 111 h 115"/>
                    <a:gd name="T10" fmla="*/ 27 w 241"/>
                    <a:gd name="T11" fmla="*/ 114 h 115"/>
                    <a:gd name="T12" fmla="*/ 45 w 241"/>
                    <a:gd name="T13" fmla="*/ 105 h 115"/>
                    <a:gd name="T14" fmla="*/ 58 w 241"/>
                    <a:gd name="T15" fmla="*/ 82 h 115"/>
                    <a:gd name="T16" fmla="*/ 87 w 241"/>
                    <a:gd name="T17" fmla="*/ 53 h 115"/>
                    <a:gd name="T18" fmla="*/ 136 w 241"/>
                    <a:gd name="T19" fmla="*/ 53 h 115"/>
                    <a:gd name="T20" fmla="*/ 176 w 241"/>
                    <a:gd name="T21" fmla="*/ 70 h 115"/>
                    <a:gd name="T22" fmla="*/ 197 w 241"/>
                    <a:gd name="T23" fmla="*/ 82 h 115"/>
                    <a:gd name="T24" fmla="*/ 212 w 241"/>
                    <a:gd name="T25" fmla="*/ 88 h 115"/>
                    <a:gd name="T26" fmla="*/ 225 w 241"/>
                    <a:gd name="T27" fmla="*/ 91 h 115"/>
                    <a:gd name="T28" fmla="*/ 240 w 241"/>
                    <a:gd name="T29" fmla="*/ 80 h 115"/>
                    <a:gd name="T30" fmla="*/ 230 w 241"/>
                    <a:gd name="T31" fmla="*/ 59 h 115"/>
                    <a:gd name="T32" fmla="*/ 219 w 241"/>
                    <a:gd name="T33" fmla="*/ 46 h 115"/>
                    <a:gd name="T34" fmla="*/ 197 w 241"/>
                    <a:gd name="T35" fmla="*/ 25 h 115"/>
                    <a:gd name="T36" fmla="*/ 156 w 241"/>
                    <a:gd name="T37" fmla="*/ 10 h 115"/>
                    <a:gd name="T38" fmla="*/ 126 w 241"/>
                    <a:gd name="T39" fmla="*/ 2 h 115"/>
                    <a:gd name="T40" fmla="*/ 94 w 241"/>
                    <a:gd name="T41" fmla="*/ 0 h 115"/>
                    <a:gd name="T42" fmla="*/ 62 w 241"/>
                    <a:gd name="T43" fmla="*/ 6 h 115"/>
                    <a:gd name="T44" fmla="*/ 41 w 241"/>
                    <a:gd name="T45" fmla="*/ 17 h 115"/>
                    <a:gd name="T46" fmla="*/ 22 w 241"/>
                    <a:gd name="T47" fmla="*/ 34 h 115"/>
                    <a:gd name="T48" fmla="*/ 11 w 241"/>
                    <a:gd name="T49" fmla="*/ 53 h 115"/>
                    <a:gd name="T50" fmla="*/ 7 w 241"/>
                    <a:gd name="T51" fmla="*/ 69 h 115"/>
                    <a:gd name="T52" fmla="*/ 15 w 241"/>
                    <a:gd name="T53" fmla="*/ 63 h 115"/>
                    <a:gd name="T54" fmla="*/ 15 w 241"/>
                    <a:gd name="T55" fmla="*/ 63 h 11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1"/>
                    <a:gd name="T85" fmla="*/ 0 h 115"/>
                    <a:gd name="T86" fmla="*/ 241 w 241"/>
                    <a:gd name="T87" fmla="*/ 115 h 11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1" h="115">
                      <a:moveTo>
                        <a:pt x="15" y="63"/>
                      </a:moveTo>
                      <a:lnTo>
                        <a:pt x="16" y="63"/>
                      </a:lnTo>
                      <a:lnTo>
                        <a:pt x="1" y="82"/>
                      </a:lnTo>
                      <a:lnTo>
                        <a:pt x="0" y="95"/>
                      </a:lnTo>
                      <a:lnTo>
                        <a:pt x="7" y="111"/>
                      </a:lnTo>
                      <a:lnTo>
                        <a:pt x="27" y="114"/>
                      </a:lnTo>
                      <a:lnTo>
                        <a:pt x="45" y="105"/>
                      </a:lnTo>
                      <a:lnTo>
                        <a:pt x="58" y="82"/>
                      </a:lnTo>
                      <a:lnTo>
                        <a:pt x="87" y="53"/>
                      </a:lnTo>
                      <a:lnTo>
                        <a:pt x="136" y="53"/>
                      </a:lnTo>
                      <a:lnTo>
                        <a:pt x="176" y="70"/>
                      </a:lnTo>
                      <a:lnTo>
                        <a:pt x="197" y="82"/>
                      </a:lnTo>
                      <a:lnTo>
                        <a:pt x="212" y="88"/>
                      </a:lnTo>
                      <a:lnTo>
                        <a:pt x="225" y="91"/>
                      </a:lnTo>
                      <a:lnTo>
                        <a:pt x="240" y="80"/>
                      </a:lnTo>
                      <a:lnTo>
                        <a:pt x="230" y="59"/>
                      </a:lnTo>
                      <a:lnTo>
                        <a:pt x="219" y="46"/>
                      </a:lnTo>
                      <a:lnTo>
                        <a:pt x="197" y="25"/>
                      </a:lnTo>
                      <a:lnTo>
                        <a:pt x="156" y="10"/>
                      </a:lnTo>
                      <a:lnTo>
                        <a:pt x="126" y="2"/>
                      </a:lnTo>
                      <a:lnTo>
                        <a:pt x="94" y="0"/>
                      </a:lnTo>
                      <a:lnTo>
                        <a:pt x="62" y="6"/>
                      </a:lnTo>
                      <a:lnTo>
                        <a:pt x="41" y="17"/>
                      </a:lnTo>
                      <a:lnTo>
                        <a:pt x="22" y="34"/>
                      </a:lnTo>
                      <a:lnTo>
                        <a:pt x="11" y="53"/>
                      </a:lnTo>
                      <a:lnTo>
                        <a:pt x="7" y="69"/>
                      </a:lnTo>
                      <a:lnTo>
                        <a:pt x="15" y="63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85" name="Oval 107">
                  <a:extLst>
                    <a:ext uri="{FF2B5EF4-FFF2-40B4-BE49-F238E27FC236}">
                      <a16:creationId xmlns:a16="http://schemas.microsoft.com/office/drawing/2014/main" id="{891B5386-D732-42EA-8F62-89AAC528B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1" y="2298"/>
                  <a:ext cx="98" cy="61"/>
                </a:xfrm>
                <a:prstGeom prst="ellipse">
                  <a:avLst/>
                </a:prstGeom>
                <a:solidFill>
                  <a:srgbClr val="CC0099"/>
                </a:solidFill>
                <a:ln w="18930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</p:grpSp>
        </p:grpSp>
      </p:grpSp>
      <p:grpSp>
        <p:nvGrpSpPr>
          <p:cNvPr id="21" name="Group 108">
            <a:extLst>
              <a:ext uri="{FF2B5EF4-FFF2-40B4-BE49-F238E27FC236}">
                <a16:creationId xmlns:a16="http://schemas.microsoft.com/office/drawing/2014/main" id="{C8236881-F64F-46C8-AE35-BDF9EC9798E5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5257800"/>
            <a:ext cx="1752600" cy="990600"/>
            <a:chOff x="3325" y="3481"/>
            <a:chExt cx="1133" cy="433"/>
          </a:xfrm>
        </p:grpSpPr>
        <p:sp>
          <p:nvSpPr>
            <p:cNvPr id="1164" name="Freeform 109">
              <a:extLst>
                <a:ext uri="{FF2B5EF4-FFF2-40B4-BE49-F238E27FC236}">
                  <a16:creationId xmlns:a16="http://schemas.microsoft.com/office/drawing/2014/main" id="{0C1F4A40-F5B4-407C-BAFF-144B01F76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3839"/>
              <a:ext cx="750" cy="75"/>
            </a:xfrm>
            <a:custGeom>
              <a:avLst/>
              <a:gdLst>
                <a:gd name="T0" fmla="*/ 0 w 750"/>
                <a:gd name="T1" fmla="*/ 0 h 75"/>
                <a:gd name="T2" fmla="*/ 65 w 750"/>
                <a:gd name="T3" fmla="*/ 20 h 75"/>
                <a:gd name="T4" fmla="*/ 124 w 750"/>
                <a:gd name="T5" fmla="*/ 35 h 75"/>
                <a:gd name="T6" fmla="*/ 177 w 750"/>
                <a:gd name="T7" fmla="*/ 49 h 75"/>
                <a:gd name="T8" fmla="*/ 227 w 750"/>
                <a:gd name="T9" fmla="*/ 58 h 75"/>
                <a:gd name="T10" fmla="*/ 273 w 750"/>
                <a:gd name="T11" fmla="*/ 66 h 75"/>
                <a:gd name="T12" fmla="*/ 315 w 750"/>
                <a:gd name="T13" fmla="*/ 71 h 75"/>
                <a:gd name="T14" fmla="*/ 355 w 750"/>
                <a:gd name="T15" fmla="*/ 74 h 75"/>
                <a:gd name="T16" fmla="*/ 395 w 750"/>
                <a:gd name="T17" fmla="*/ 74 h 75"/>
                <a:gd name="T18" fmla="*/ 433 w 750"/>
                <a:gd name="T19" fmla="*/ 73 h 75"/>
                <a:gd name="T20" fmla="*/ 471 w 750"/>
                <a:gd name="T21" fmla="*/ 68 h 75"/>
                <a:gd name="T22" fmla="*/ 510 w 750"/>
                <a:gd name="T23" fmla="*/ 62 h 75"/>
                <a:gd name="T24" fmla="*/ 552 w 750"/>
                <a:gd name="T25" fmla="*/ 54 h 75"/>
                <a:gd name="T26" fmla="*/ 595 w 750"/>
                <a:gd name="T27" fmla="*/ 45 h 75"/>
                <a:gd name="T28" fmla="*/ 642 w 750"/>
                <a:gd name="T29" fmla="*/ 32 h 75"/>
                <a:gd name="T30" fmla="*/ 693 w 750"/>
                <a:gd name="T31" fmla="*/ 19 h 75"/>
                <a:gd name="T32" fmla="*/ 749 w 750"/>
                <a:gd name="T33" fmla="*/ 3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0"/>
                <a:gd name="T52" fmla="*/ 0 h 75"/>
                <a:gd name="T53" fmla="*/ 750 w 750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0" h="75">
                  <a:moveTo>
                    <a:pt x="0" y="0"/>
                  </a:moveTo>
                  <a:lnTo>
                    <a:pt x="65" y="20"/>
                  </a:lnTo>
                  <a:lnTo>
                    <a:pt x="124" y="35"/>
                  </a:lnTo>
                  <a:lnTo>
                    <a:pt x="177" y="49"/>
                  </a:lnTo>
                  <a:lnTo>
                    <a:pt x="227" y="58"/>
                  </a:lnTo>
                  <a:lnTo>
                    <a:pt x="273" y="66"/>
                  </a:lnTo>
                  <a:lnTo>
                    <a:pt x="315" y="71"/>
                  </a:lnTo>
                  <a:lnTo>
                    <a:pt x="355" y="74"/>
                  </a:lnTo>
                  <a:lnTo>
                    <a:pt x="395" y="74"/>
                  </a:lnTo>
                  <a:lnTo>
                    <a:pt x="433" y="73"/>
                  </a:lnTo>
                  <a:lnTo>
                    <a:pt x="471" y="68"/>
                  </a:lnTo>
                  <a:lnTo>
                    <a:pt x="510" y="62"/>
                  </a:lnTo>
                  <a:lnTo>
                    <a:pt x="552" y="54"/>
                  </a:lnTo>
                  <a:lnTo>
                    <a:pt x="595" y="45"/>
                  </a:lnTo>
                  <a:lnTo>
                    <a:pt x="642" y="32"/>
                  </a:lnTo>
                  <a:lnTo>
                    <a:pt x="693" y="19"/>
                  </a:lnTo>
                  <a:lnTo>
                    <a:pt x="749" y="3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165" name="Group 110">
              <a:extLst>
                <a:ext uri="{FF2B5EF4-FFF2-40B4-BE49-F238E27FC236}">
                  <a16:creationId xmlns:a16="http://schemas.microsoft.com/office/drawing/2014/main" id="{CF454B26-1901-4409-9A56-98071680F6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1" y="3671"/>
              <a:ext cx="853" cy="152"/>
              <a:chOff x="3561" y="3671"/>
              <a:chExt cx="853" cy="152"/>
            </a:xfrm>
          </p:grpSpPr>
          <p:sp>
            <p:nvSpPr>
              <p:cNvPr id="1167" name="Oval 111">
                <a:extLst>
                  <a:ext uri="{FF2B5EF4-FFF2-40B4-BE49-F238E27FC236}">
                    <a16:creationId xmlns:a16="http://schemas.microsoft.com/office/drawing/2014/main" id="{011D29E4-78E0-44B7-9A32-7C9291289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755"/>
                <a:ext cx="53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68" name="Oval 112">
                <a:extLst>
                  <a:ext uri="{FF2B5EF4-FFF2-40B4-BE49-F238E27FC236}">
                    <a16:creationId xmlns:a16="http://schemas.microsoft.com/office/drawing/2014/main" id="{7070E463-177F-4C0A-87A6-B295D8A02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764"/>
                <a:ext cx="69" cy="5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69" name="Oval 113">
                <a:extLst>
                  <a:ext uri="{FF2B5EF4-FFF2-40B4-BE49-F238E27FC236}">
                    <a16:creationId xmlns:a16="http://schemas.microsoft.com/office/drawing/2014/main" id="{5FCA34D7-D3F8-4FE2-9FFB-B5C3A592A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4" y="3748"/>
                <a:ext cx="61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70" name="Oval 114">
                <a:extLst>
                  <a:ext uri="{FF2B5EF4-FFF2-40B4-BE49-F238E27FC236}">
                    <a16:creationId xmlns:a16="http://schemas.microsoft.com/office/drawing/2014/main" id="{FD76BDDB-D2AB-4F71-A652-69166CE67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" y="3702"/>
                <a:ext cx="61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71" name="Oval 115">
                <a:extLst>
                  <a:ext uri="{FF2B5EF4-FFF2-40B4-BE49-F238E27FC236}">
                    <a16:creationId xmlns:a16="http://schemas.microsoft.com/office/drawing/2014/main" id="{91FD7371-DF5B-40A0-BF3B-8458FF03E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" y="3755"/>
                <a:ext cx="52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72" name="Oval 116">
                <a:extLst>
                  <a:ext uri="{FF2B5EF4-FFF2-40B4-BE49-F238E27FC236}">
                    <a16:creationId xmlns:a16="http://schemas.microsoft.com/office/drawing/2014/main" id="{EA06278B-47EE-4228-ADFC-BCC3081D2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" y="3764"/>
                <a:ext cx="68" cy="5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73" name="Oval 117">
                <a:extLst>
                  <a:ext uri="{FF2B5EF4-FFF2-40B4-BE49-F238E27FC236}">
                    <a16:creationId xmlns:a16="http://schemas.microsoft.com/office/drawing/2014/main" id="{F169C72D-5C72-4F01-842F-544CAAD7B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1" y="3748"/>
                <a:ext cx="61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74" name="Oval 118">
                <a:extLst>
                  <a:ext uri="{FF2B5EF4-FFF2-40B4-BE49-F238E27FC236}">
                    <a16:creationId xmlns:a16="http://schemas.microsoft.com/office/drawing/2014/main" id="{A3C9F388-CA4E-4791-A922-BBDC69EF4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702"/>
                <a:ext cx="60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75" name="Oval 119">
                <a:extLst>
                  <a:ext uri="{FF2B5EF4-FFF2-40B4-BE49-F238E27FC236}">
                    <a16:creationId xmlns:a16="http://schemas.microsoft.com/office/drawing/2014/main" id="{A119E081-642B-4066-83C1-60A25C429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1" y="3671"/>
                <a:ext cx="60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</p:grpSp>
        <p:sp>
          <p:nvSpPr>
            <p:cNvPr id="1166" name="Oval 120">
              <a:extLst>
                <a:ext uri="{FF2B5EF4-FFF2-40B4-BE49-F238E27FC236}">
                  <a16:creationId xmlns:a16="http://schemas.microsoft.com/office/drawing/2014/main" id="{ED7B35FF-F6F7-4213-B346-A3A6B5644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" y="3481"/>
              <a:ext cx="255" cy="162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FF1F35"/>
                </a:gs>
              </a:gsLst>
              <a:path path="shape">
                <a:fillToRect l="50000" t="50000" r="50000" b="50000"/>
              </a:path>
            </a:gradFill>
            <a:ln w="18930">
              <a:solidFill>
                <a:srgbClr val="FF1F3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</p:grpSp>
      <p:grpSp>
        <p:nvGrpSpPr>
          <p:cNvPr id="23" name="Group 121">
            <a:extLst>
              <a:ext uri="{FF2B5EF4-FFF2-40B4-BE49-F238E27FC236}">
                <a16:creationId xmlns:a16="http://schemas.microsoft.com/office/drawing/2014/main" id="{4213FD58-FF2F-47DE-90FB-273384E6D188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105400"/>
            <a:ext cx="1981200" cy="1185863"/>
            <a:chOff x="2356" y="3451"/>
            <a:chExt cx="1101" cy="747"/>
          </a:xfrm>
        </p:grpSpPr>
        <p:grpSp>
          <p:nvGrpSpPr>
            <p:cNvPr id="1136" name="Group 122">
              <a:extLst>
                <a:ext uri="{FF2B5EF4-FFF2-40B4-BE49-F238E27FC236}">
                  <a16:creationId xmlns:a16="http://schemas.microsoft.com/office/drawing/2014/main" id="{B0C51BDD-18CE-48DE-9E5C-44A3119B89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6" y="3711"/>
              <a:ext cx="255" cy="161"/>
              <a:chOff x="2356" y="3711"/>
              <a:chExt cx="255" cy="161"/>
            </a:xfrm>
          </p:grpSpPr>
          <p:sp>
            <p:nvSpPr>
              <p:cNvPr id="1152" name="Oval 123">
                <a:extLst>
                  <a:ext uri="{FF2B5EF4-FFF2-40B4-BE49-F238E27FC236}">
                    <a16:creationId xmlns:a16="http://schemas.microsoft.com/office/drawing/2014/main" id="{E8727304-E6EF-4CC5-80FE-25DD70F73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711"/>
                <a:ext cx="255" cy="161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18930">
                <a:solidFill>
                  <a:srgbClr val="FF1F35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53" name="Oval 124">
                <a:extLst>
                  <a:ext uri="{FF2B5EF4-FFF2-40B4-BE49-F238E27FC236}">
                    <a16:creationId xmlns:a16="http://schemas.microsoft.com/office/drawing/2014/main" id="{4193D320-998F-4AA7-82E9-240E35B4C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9" y="3790"/>
                <a:ext cx="45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54" name="Oval 125">
                <a:extLst>
                  <a:ext uri="{FF2B5EF4-FFF2-40B4-BE49-F238E27FC236}">
                    <a16:creationId xmlns:a16="http://schemas.microsoft.com/office/drawing/2014/main" id="{AA756CD6-B574-42F2-899C-1A129C8CA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5" y="3795"/>
                <a:ext cx="46" cy="39"/>
              </a:xfrm>
              <a:prstGeom prst="ellipse">
                <a:avLst/>
              </a:prstGeom>
              <a:solidFill>
                <a:srgbClr val="C0C0C0"/>
              </a:solidFill>
              <a:ln w="1893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grpSp>
            <p:nvGrpSpPr>
              <p:cNvPr id="1155" name="Group 126">
                <a:extLst>
                  <a:ext uri="{FF2B5EF4-FFF2-40B4-BE49-F238E27FC236}">
                    <a16:creationId xmlns:a16="http://schemas.microsoft.com/office/drawing/2014/main" id="{9709D545-F83A-48DC-82C4-9CCA5E7DF4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10" y="3725"/>
                <a:ext cx="143" cy="123"/>
                <a:chOff x="2749" y="3860"/>
                <a:chExt cx="143" cy="123"/>
              </a:xfrm>
            </p:grpSpPr>
            <p:sp>
              <p:nvSpPr>
                <p:cNvPr id="1156" name="Oval 127">
                  <a:extLst>
                    <a:ext uri="{FF2B5EF4-FFF2-40B4-BE49-F238E27FC236}">
                      <a16:creationId xmlns:a16="http://schemas.microsoft.com/office/drawing/2014/main" id="{260B7142-60BF-4211-B909-E6279FB14F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5" y="3864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57" name="Oval 128">
                  <a:extLst>
                    <a:ext uri="{FF2B5EF4-FFF2-40B4-BE49-F238E27FC236}">
                      <a16:creationId xmlns:a16="http://schemas.microsoft.com/office/drawing/2014/main" id="{C9ECAD87-8A8F-4536-AECA-BACDD8FC77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9" y="3888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58" name="Oval 129">
                  <a:extLst>
                    <a:ext uri="{FF2B5EF4-FFF2-40B4-BE49-F238E27FC236}">
                      <a16:creationId xmlns:a16="http://schemas.microsoft.com/office/drawing/2014/main" id="{E55692C5-1D4F-4745-9DC6-A9EB713D5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5" y="3941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59" name="Oval 130">
                  <a:extLst>
                    <a:ext uri="{FF2B5EF4-FFF2-40B4-BE49-F238E27FC236}">
                      <a16:creationId xmlns:a16="http://schemas.microsoft.com/office/drawing/2014/main" id="{30DA8DA1-1140-44A4-BFB5-1379811406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0" y="3903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60" name="Oval 131">
                  <a:extLst>
                    <a:ext uri="{FF2B5EF4-FFF2-40B4-BE49-F238E27FC236}">
                      <a16:creationId xmlns:a16="http://schemas.microsoft.com/office/drawing/2014/main" id="{B0D26FEA-6271-4159-8CCF-7D0D33AC43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2" y="3860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61" name="Oval 132">
                  <a:extLst>
                    <a:ext uri="{FF2B5EF4-FFF2-40B4-BE49-F238E27FC236}">
                      <a16:creationId xmlns:a16="http://schemas.microsoft.com/office/drawing/2014/main" id="{C24E4390-9EDA-4896-B44D-B55ECEF77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7" y="3891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62" name="Oval 133">
                  <a:extLst>
                    <a:ext uri="{FF2B5EF4-FFF2-40B4-BE49-F238E27FC236}">
                      <a16:creationId xmlns:a16="http://schemas.microsoft.com/office/drawing/2014/main" id="{0709ECF2-1D69-436B-B3AA-E177F63ACF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1" y="3923"/>
                  <a:ext cx="51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63" name="Oval 134">
                  <a:extLst>
                    <a:ext uri="{FF2B5EF4-FFF2-40B4-BE49-F238E27FC236}">
                      <a16:creationId xmlns:a16="http://schemas.microsoft.com/office/drawing/2014/main" id="{7653B3AD-AAA2-4A49-A0E6-879367A73E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6" y="3945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</p:grpSp>
        </p:grpSp>
        <p:grpSp>
          <p:nvGrpSpPr>
            <p:cNvPr id="1137" name="Group 135">
              <a:extLst>
                <a:ext uri="{FF2B5EF4-FFF2-40B4-BE49-F238E27FC236}">
                  <a16:creationId xmlns:a16="http://schemas.microsoft.com/office/drawing/2014/main" id="{02C97F74-69B1-47F9-8150-6FBB8B51F8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3" y="3891"/>
              <a:ext cx="255" cy="162"/>
              <a:chOff x="2743" y="3891"/>
              <a:chExt cx="255" cy="162"/>
            </a:xfrm>
          </p:grpSpPr>
          <p:sp>
            <p:nvSpPr>
              <p:cNvPr id="1144" name="Oval 136">
                <a:extLst>
                  <a:ext uri="{FF2B5EF4-FFF2-40B4-BE49-F238E27FC236}">
                    <a16:creationId xmlns:a16="http://schemas.microsoft.com/office/drawing/2014/main" id="{FEE07467-E653-4813-A8C1-1FFCC9A2C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891"/>
                <a:ext cx="255" cy="162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18930">
                <a:solidFill>
                  <a:srgbClr val="FF1F35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45" name="Freeform 137">
                <a:extLst>
                  <a:ext uri="{FF2B5EF4-FFF2-40B4-BE49-F238E27FC236}">
                    <a16:creationId xmlns:a16="http://schemas.microsoft.com/office/drawing/2014/main" id="{EC324A00-E8EB-4535-A3DA-C021B6EA3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907"/>
                <a:ext cx="180" cy="127"/>
              </a:xfrm>
              <a:custGeom>
                <a:avLst/>
                <a:gdLst>
                  <a:gd name="T0" fmla="*/ 57 w 180"/>
                  <a:gd name="T1" fmla="*/ 11 h 127"/>
                  <a:gd name="T2" fmla="*/ 41 w 180"/>
                  <a:gd name="T3" fmla="*/ 19 h 127"/>
                  <a:gd name="T4" fmla="*/ 3 w 180"/>
                  <a:gd name="T5" fmla="*/ 35 h 127"/>
                  <a:gd name="T6" fmla="*/ 0 w 180"/>
                  <a:gd name="T7" fmla="*/ 61 h 127"/>
                  <a:gd name="T8" fmla="*/ 9 w 180"/>
                  <a:gd name="T9" fmla="*/ 96 h 127"/>
                  <a:gd name="T10" fmla="*/ 13 w 180"/>
                  <a:gd name="T11" fmla="*/ 104 h 127"/>
                  <a:gd name="T12" fmla="*/ 33 w 180"/>
                  <a:gd name="T13" fmla="*/ 120 h 127"/>
                  <a:gd name="T14" fmla="*/ 57 w 180"/>
                  <a:gd name="T15" fmla="*/ 126 h 127"/>
                  <a:gd name="T16" fmla="*/ 98 w 180"/>
                  <a:gd name="T17" fmla="*/ 124 h 127"/>
                  <a:gd name="T18" fmla="*/ 102 w 180"/>
                  <a:gd name="T19" fmla="*/ 124 h 127"/>
                  <a:gd name="T20" fmla="*/ 122 w 180"/>
                  <a:gd name="T21" fmla="*/ 126 h 127"/>
                  <a:gd name="T22" fmla="*/ 148 w 180"/>
                  <a:gd name="T23" fmla="*/ 126 h 127"/>
                  <a:gd name="T24" fmla="*/ 174 w 180"/>
                  <a:gd name="T25" fmla="*/ 109 h 127"/>
                  <a:gd name="T26" fmla="*/ 179 w 180"/>
                  <a:gd name="T27" fmla="*/ 81 h 127"/>
                  <a:gd name="T28" fmla="*/ 174 w 180"/>
                  <a:gd name="T29" fmla="*/ 43 h 127"/>
                  <a:gd name="T30" fmla="*/ 148 w 180"/>
                  <a:gd name="T31" fmla="*/ 22 h 127"/>
                  <a:gd name="T32" fmla="*/ 137 w 180"/>
                  <a:gd name="T33" fmla="*/ 11 h 127"/>
                  <a:gd name="T34" fmla="*/ 114 w 180"/>
                  <a:gd name="T35" fmla="*/ 2 h 127"/>
                  <a:gd name="T36" fmla="*/ 96 w 180"/>
                  <a:gd name="T37" fmla="*/ 0 h 127"/>
                  <a:gd name="T38" fmla="*/ 83 w 180"/>
                  <a:gd name="T39" fmla="*/ 5 h 127"/>
                  <a:gd name="T40" fmla="*/ 70 w 180"/>
                  <a:gd name="T41" fmla="*/ 9 h 127"/>
                  <a:gd name="T42" fmla="*/ 61 w 180"/>
                  <a:gd name="T43" fmla="*/ 11 h 127"/>
                  <a:gd name="T44" fmla="*/ 57 w 180"/>
                  <a:gd name="T45" fmla="*/ 11 h 127"/>
                  <a:gd name="T46" fmla="*/ 57 w 180"/>
                  <a:gd name="T47" fmla="*/ 11 h 1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0"/>
                  <a:gd name="T73" fmla="*/ 0 h 127"/>
                  <a:gd name="T74" fmla="*/ 180 w 180"/>
                  <a:gd name="T75" fmla="*/ 127 h 12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0" h="127">
                    <a:moveTo>
                      <a:pt x="57" y="11"/>
                    </a:moveTo>
                    <a:lnTo>
                      <a:pt x="41" y="19"/>
                    </a:lnTo>
                    <a:lnTo>
                      <a:pt x="3" y="35"/>
                    </a:lnTo>
                    <a:lnTo>
                      <a:pt x="0" y="61"/>
                    </a:lnTo>
                    <a:lnTo>
                      <a:pt x="9" y="96"/>
                    </a:lnTo>
                    <a:lnTo>
                      <a:pt x="13" y="104"/>
                    </a:lnTo>
                    <a:lnTo>
                      <a:pt x="33" y="120"/>
                    </a:lnTo>
                    <a:lnTo>
                      <a:pt x="57" y="126"/>
                    </a:lnTo>
                    <a:lnTo>
                      <a:pt x="98" y="124"/>
                    </a:lnTo>
                    <a:lnTo>
                      <a:pt x="102" y="124"/>
                    </a:lnTo>
                    <a:lnTo>
                      <a:pt x="122" y="126"/>
                    </a:lnTo>
                    <a:lnTo>
                      <a:pt x="148" y="126"/>
                    </a:lnTo>
                    <a:lnTo>
                      <a:pt x="174" y="109"/>
                    </a:lnTo>
                    <a:lnTo>
                      <a:pt x="179" y="81"/>
                    </a:lnTo>
                    <a:lnTo>
                      <a:pt x="174" y="43"/>
                    </a:lnTo>
                    <a:lnTo>
                      <a:pt x="148" y="22"/>
                    </a:lnTo>
                    <a:lnTo>
                      <a:pt x="137" y="11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3" y="5"/>
                    </a:lnTo>
                    <a:lnTo>
                      <a:pt x="70" y="9"/>
                    </a:lnTo>
                    <a:lnTo>
                      <a:pt x="61" y="11"/>
                    </a:lnTo>
                    <a:lnTo>
                      <a:pt x="57" y="1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6" name="Oval 138">
                <a:extLst>
                  <a:ext uri="{FF2B5EF4-FFF2-40B4-BE49-F238E27FC236}">
                    <a16:creationId xmlns:a16="http://schemas.microsoft.com/office/drawing/2014/main" id="{40AFD859-1623-4A84-8162-208010712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" y="3977"/>
                <a:ext cx="46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47" name="Oval 139">
                <a:extLst>
                  <a:ext uri="{FF2B5EF4-FFF2-40B4-BE49-F238E27FC236}">
                    <a16:creationId xmlns:a16="http://schemas.microsoft.com/office/drawing/2014/main" id="{C874CC98-688C-4632-AEE7-E254E2022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1" y="3980"/>
                <a:ext cx="46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48" name="Oval 140">
                <a:extLst>
                  <a:ext uri="{FF2B5EF4-FFF2-40B4-BE49-F238E27FC236}">
                    <a16:creationId xmlns:a16="http://schemas.microsoft.com/office/drawing/2014/main" id="{8CAE422F-1C22-414A-A0D6-BE5FE56C0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0" y="3919"/>
                <a:ext cx="50" cy="38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49" name="Oval 141">
                <a:extLst>
                  <a:ext uri="{FF2B5EF4-FFF2-40B4-BE49-F238E27FC236}">
                    <a16:creationId xmlns:a16="http://schemas.microsoft.com/office/drawing/2014/main" id="{9DA07D48-2C8D-47B8-B312-62AD7577D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" y="3995"/>
                <a:ext cx="50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50" name="Oval 142">
                <a:extLst>
                  <a:ext uri="{FF2B5EF4-FFF2-40B4-BE49-F238E27FC236}">
                    <a16:creationId xmlns:a16="http://schemas.microsoft.com/office/drawing/2014/main" id="{6CFBAE1F-0615-48E6-B2AA-B0BD5FDD8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1" y="3929"/>
                <a:ext cx="49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51" name="Oval 143">
                <a:extLst>
                  <a:ext uri="{FF2B5EF4-FFF2-40B4-BE49-F238E27FC236}">
                    <a16:creationId xmlns:a16="http://schemas.microsoft.com/office/drawing/2014/main" id="{A2B697D6-7BEA-4DC0-A46C-B702F60AC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0" y="3941"/>
                <a:ext cx="50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</p:grpSp>
        <p:sp>
          <p:nvSpPr>
            <p:cNvPr id="1138" name="Freeform 144">
              <a:extLst>
                <a:ext uri="{FF2B5EF4-FFF2-40B4-BE49-F238E27FC236}">
                  <a16:creationId xmlns:a16="http://schemas.microsoft.com/office/drawing/2014/main" id="{194671E3-9D6A-4180-9CF7-EC7A0A1A8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" y="3986"/>
              <a:ext cx="954" cy="212"/>
            </a:xfrm>
            <a:custGeom>
              <a:avLst/>
              <a:gdLst>
                <a:gd name="T0" fmla="*/ 0 w 954"/>
                <a:gd name="T1" fmla="*/ 20 h 212"/>
                <a:gd name="T2" fmla="*/ 55 w 954"/>
                <a:gd name="T3" fmla="*/ 79 h 212"/>
                <a:gd name="T4" fmla="*/ 116 w 954"/>
                <a:gd name="T5" fmla="*/ 125 h 212"/>
                <a:gd name="T6" fmla="*/ 181 w 954"/>
                <a:gd name="T7" fmla="*/ 162 h 212"/>
                <a:gd name="T8" fmla="*/ 251 w 954"/>
                <a:gd name="T9" fmla="*/ 187 h 212"/>
                <a:gd name="T10" fmla="*/ 321 w 954"/>
                <a:gd name="T11" fmla="*/ 203 h 212"/>
                <a:gd name="T12" fmla="*/ 394 w 954"/>
                <a:gd name="T13" fmla="*/ 211 h 212"/>
                <a:gd name="T14" fmla="*/ 466 w 954"/>
                <a:gd name="T15" fmla="*/ 211 h 212"/>
                <a:gd name="T16" fmla="*/ 539 w 954"/>
                <a:gd name="T17" fmla="*/ 205 h 212"/>
                <a:gd name="T18" fmla="*/ 608 w 954"/>
                <a:gd name="T19" fmla="*/ 192 h 212"/>
                <a:gd name="T20" fmla="*/ 674 w 954"/>
                <a:gd name="T21" fmla="*/ 174 h 212"/>
                <a:gd name="T22" fmla="*/ 737 w 954"/>
                <a:gd name="T23" fmla="*/ 152 h 212"/>
                <a:gd name="T24" fmla="*/ 795 w 954"/>
                <a:gd name="T25" fmla="*/ 126 h 212"/>
                <a:gd name="T26" fmla="*/ 846 w 954"/>
                <a:gd name="T27" fmla="*/ 98 h 212"/>
                <a:gd name="T28" fmla="*/ 890 w 954"/>
                <a:gd name="T29" fmla="*/ 66 h 212"/>
                <a:gd name="T30" fmla="*/ 926 w 954"/>
                <a:gd name="T31" fmla="*/ 34 h 212"/>
                <a:gd name="T32" fmla="*/ 953 w 954"/>
                <a:gd name="T33" fmla="*/ 0 h 2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4"/>
                <a:gd name="T52" fmla="*/ 0 h 212"/>
                <a:gd name="T53" fmla="*/ 954 w 954"/>
                <a:gd name="T54" fmla="*/ 212 h 2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4" h="212">
                  <a:moveTo>
                    <a:pt x="0" y="20"/>
                  </a:moveTo>
                  <a:lnTo>
                    <a:pt x="55" y="79"/>
                  </a:lnTo>
                  <a:lnTo>
                    <a:pt x="116" y="125"/>
                  </a:lnTo>
                  <a:lnTo>
                    <a:pt x="181" y="162"/>
                  </a:lnTo>
                  <a:lnTo>
                    <a:pt x="251" y="187"/>
                  </a:lnTo>
                  <a:lnTo>
                    <a:pt x="321" y="203"/>
                  </a:lnTo>
                  <a:lnTo>
                    <a:pt x="394" y="211"/>
                  </a:lnTo>
                  <a:lnTo>
                    <a:pt x="466" y="211"/>
                  </a:lnTo>
                  <a:lnTo>
                    <a:pt x="539" y="205"/>
                  </a:lnTo>
                  <a:lnTo>
                    <a:pt x="608" y="192"/>
                  </a:lnTo>
                  <a:lnTo>
                    <a:pt x="674" y="174"/>
                  </a:lnTo>
                  <a:lnTo>
                    <a:pt x="737" y="152"/>
                  </a:lnTo>
                  <a:lnTo>
                    <a:pt x="795" y="126"/>
                  </a:lnTo>
                  <a:lnTo>
                    <a:pt x="846" y="98"/>
                  </a:lnTo>
                  <a:lnTo>
                    <a:pt x="890" y="66"/>
                  </a:lnTo>
                  <a:lnTo>
                    <a:pt x="926" y="34"/>
                  </a:lnTo>
                  <a:lnTo>
                    <a:pt x="953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9" name="Rectangle 145">
              <a:extLst>
                <a:ext uri="{FF2B5EF4-FFF2-40B4-BE49-F238E27FC236}">
                  <a16:creationId xmlns:a16="http://schemas.microsoft.com/office/drawing/2014/main" id="{FF2C3335-AEAB-4CE5-8188-64650F532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451"/>
              <a:ext cx="705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25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25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25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25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400" b="1">
                  <a:latin typeface="Tahoma" panose="020B0604030504040204" pitchFamily="34" charset="0"/>
                </a:rPr>
                <a:t>Erythrocytic </a:t>
              </a:r>
            </a:p>
            <a:p>
              <a:pPr eaLnBrk="1" hangingPunct="1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400" b="1">
                  <a:latin typeface="Tahoma" panose="020B0604030504040204" pitchFamily="34" charset="0"/>
                </a:rPr>
                <a:t>    Cycle</a:t>
              </a:r>
            </a:p>
          </p:txBody>
        </p:sp>
        <p:grpSp>
          <p:nvGrpSpPr>
            <p:cNvPr id="1140" name="Group 146">
              <a:extLst>
                <a:ext uri="{FF2B5EF4-FFF2-40B4-BE49-F238E27FC236}">
                  <a16:creationId xmlns:a16="http://schemas.microsoft.com/office/drawing/2014/main" id="{77DEB136-E83C-4C45-AE2D-7F12F74F20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4" y="3757"/>
              <a:ext cx="255" cy="161"/>
              <a:chOff x="3144" y="3757"/>
              <a:chExt cx="255" cy="161"/>
            </a:xfrm>
          </p:grpSpPr>
          <p:sp>
            <p:nvSpPr>
              <p:cNvPr id="1141" name="Oval 147">
                <a:extLst>
                  <a:ext uri="{FF2B5EF4-FFF2-40B4-BE49-F238E27FC236}">
                    <a16:creationId xmlns:a16="http://schemas.microsoft.com/office/drawing/2014/main" id="{E7391636-1C73-4AEA-AF4E-5FF6D2E5C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4" y="3757"/>
                <a:ext cx="255" cy="161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18930">
                <a:solidFill>
                  <a:srgbClr val="FF1F35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42" name="Oval 148">
                <a:extLst>
                  <a:ext uri="{FF2B5EF4-FFF2-40B4-BE49-F238E27FC236}">
                    <a16:creationId xmlns:a16="http://schemas.microsoft.com/office/drawing/2014/main" id="{1AC9157E-194D-4331-9B07-7B49D73AD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0" y="3793"/>
                <a:ext cx="158" cy="96"/>
              </a:xfrm>
              <a:prstGeom prst="ellipse">
                <a:avLst/>
              </a:prstGeom>
              <a:solidFill>
                <a:srgbClr val="C0C0C0"/>
              </a:solidFill>
              <a:ln w="1893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sp>
            <p:nvSpPr>
              <p:cNvPr id="1143" name="Oval 149">
                <a:extLst>
                  <a:ext uri="{FF2B5EF4-FFF2-40B4-BE49-F238E27FC236}">
                    <a16:creationId xmlns:a16="http://schemas.microsoft.com/office/drawing/2014/main" id="{F6E4BAD4-94B0-49D7-8A34-9A10933E0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792"/>
                <a:ext cx="52" cy="28"/>
              </a:xfrm>
              <a:prstGeom prst="ellipse">
                <a:avLst/>
              </a:prstGeom>
              <a:solidFill>
                <a:srgbClr val="CC0099"/>
              </a:solidFill>
              <a:ln w="1893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</p:grpSp>
      </p:grpSp>
      <p:grpSp>
        <p:nvGrpSpPr>
          <p:cNvPr id="28" name="Group 150">
            <a:extLst>
              <a:ext uri="{FF2B5EF4-FFF2-40B4-BE49-F238E27FC236}">
                <a16:creationId xmlns:a16="http://schemas.microsoft.com/office/drawing/2014/main" id="{45A9BB79-0DAB-49F3-9AA6-59D970CA352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1143000" cy="990600"/>
            <a:chOff x="1220" y="2994"/>
            <a:chExt cx="1269" cy="681"/>
          </a:xfrm>
        </p:grpSpPr>
        <p:sp>
          <p:nvSpPr>
            <p:cNvPr id="1112" name="Oval 151">
              <a:extLst>
                <a:ext uri="{FF2B5EF4-FFF2-40B4-BE49-F238E27FC236}">
                  <a16:creationId xmlns:a16="http://schemas.microsoft.com/office/drawing/2014/main" id="{E9CF156D-17A7-452D-8349-34764EFA7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" y="2994"/>
              <a:ext cx="255" cy="162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FF1F35"/>
                </a:gs>
              </a:gsLst>
              <a:path path="shape">
                <a:fillToRect l="50000" t="50000" r="50000" b="50000"/>
              </a:path>
            </a:gradFill>
            <a:ln w="18930">
              <a:solidFill>
                <a:srgbClr val="FF1F35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grpSp>
          <p:nvGrpSpPr>
            <p:cNvPr id="1113" name="Group 152">
              <a:extLst>
                <a:ext uri="{FF2B5EF4-FFF2-40B4-BE49-F238E27FC236}">
                  <a16:creationId xmlns:a16="http://schemas.microsoft.com/office/drawing/2014/main" id="{F9DBD780-1701-40B7-8B1C-B4B2AC5EE5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7" y="3098"/>
              <a:ext cx="1072" cy="577"/>
              <a:chOff x="1417" y="3098"/>
              <a:chExt cx="1072" cy="577"/>
            </a:xfrm>
          </p:grpSpPr>
          <p:grpSp>
            <p:nvGrpSpPr>
              <p:cNvPr id="1114" name="Group 153">
                <a:extLst>
                  <a:ext uri="{FF2B5EF4-FFF2-40B4-BE49-F238E27FC236}">
                    <a16:creationId xmlns:a16="http://schemas.microsoft.com/office/drawing/2014/main" id="{EA2FED20-2ED2-4D77-9237-70C979072D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7" y="3098"/>
                <a:ext cx="832" cy="417"/>
                <a:chOff x="1417" y="3098"/>
                <a:chExt cx="832" cy="417"/>
              </a:xfrm>
            </p:grpSpPr>
            <p:sp>
              <p:nvSpPr>
                <p:cNvPr id="1125" name="Oval 154">
                  <a:extLst>
                    <a:ext uri="{FF2B5EF4-FFF2-40B4-BE49-F238E27FC236}">
                      <a16:creationId xmlns:a16="http://schemas.microsoft.com/office/drawing/2014/main" id="{9442ADC9-56B0-4A29-98DD-520A0FCE0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173"/>
                  <a:ext cx="53" cy="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26" name="Oval 155">
                  <a:extLst>
                    <a:ext uri="{FF2B5EF4-FFF2-40B4-BE49-F238E27FC236}">
                      <a16:creationId xmlns:a16="http://schemas.microsoft.com/office/drawing/2014/main" id="{267A497E-861A-4B6B-8895-99722E106C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3" y="3222"/>
                  <a:ext cx="44" cy="5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27" name="Oval 156">
                  <a:extLst>
                    <a:ext uri="{FF2B5EF4-FFF2-40B4-BE49-F238E27FC236}">
                      <a16:creationId xmlns:a16="http://schemas.microsoft.com/office/drawing/2014/main" id="{D73AF5DC-A16C-4559-9009-37C4253A1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7" y="3302"/>
                  <a:ext cx="58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28" name="Oval 157">
                  <a:extLst>
                    <a:ext uri="{FF2B5EF4-FFF2-40B4-BE49-F238E27FC236}">
                      <a16:creationId xmlns:a16="http://schemas.microsoft.com/office/drawing/2014/main" id="{9F88EB53-DF39-4A26-BCAA-DED8619C4F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7" y="3198"/>
                  <a:ext cx="56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29" name="Oval 158">
                  <a:extLst>
                    <a:ext uri="{FF2B5EF4-FFF2-40B4-BE49-F238E27FC236}">
                      <a16:creationId xmlns:a16="http://schemas.microsoft.com/office/drawing/2014/main" id="{D3124657-E5D6-4BA4-9B38-6C45B5CFF9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1" y="3330"/>
                  <a:ext cx="52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30" name="Oval 159">
                  <a:extLst>
                    <a:ext uri="{FF2B5EF4-FFF2-40B4-BE49-F238E27FC236}">
                      <a16:creationId xmlns:a16="http://schemas.microsoft.com/office/drawing/2014/main" id="{3E78E32A-7451-4341-8C29-642BE7C974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1" y="3380"/>
                  <a:ext cx="31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31" name="Oval 160">
                  <a:extLst>
                    <a:ext uri="{FF2B5EF4-FFF2-40B4-BE49-F238E27FC236}">
                      <a16:creationId xmlns:a16="http://schemas.microsoft.com/office/drawing/2014/main" id="{71882F80-B413-4ECC-81E3-40A55F7E17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38" y="3355"/>
                  <a:ext cx="44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32" name="Oval 161">
                  <a:extLst>
                    <a:ext uri="{FF2B5EF4-FFF2-40B4-BE49-F238E27FC236}">
                      <a16:creationId xmlns:a16="http://schemas.microsoft.com/office/drawing/2014/main" id="{B535A137-686C-40C6-A7C1-3B062F228E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3440"/>
                  <a:ext cx="41" cy="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33" name="Oval 162">
                  <a:extLst>
                    <a:ext uri="{FF2B5EF4-FFF2-40B4-BE49-F238E27FC236}">
                      <a16:creationId xmlns:a16="http://schemas.microsoft.com/office/drawing/2014/main" id="{4858BCD9-EC6D-4845-800D-FAF0EA1BB9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2" y="3394"/>
                  <a:ext cx="47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34" name="Oval 163">
                  <a:extLst>
                    <a:ext uri="{FF2B5EF4-FFF2-40B4-BE49-F238E27FC236}">
                      <a16:creationId xmlns:a16="http://schemas.microsoft.com/office/drawing/2014/main" id="{A6BDB0D2-CEFD-43AA-BDD3-1C3122F875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0" y="3473"/>
                  <a:ext cx="42" cy="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35" name="Oval 164">
                  <a:extLst>
                    <a:ext uri="{FF2B5EF4-FFF2-40B4-BE49-F238E27FC236}">
                      <a16:creationId xmlns:a16="http://schemas.microsoft.com/office/drawing/2014/main" id="{9A3021DB-4F3F-40D1-A82E-B4AD1AAB7E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3098"/>
                  <a:ext cx="55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</p:grpSp>
          <p:sp>
            <p:nvSpPr>
              <p:cNvPr id="1115" name="Freeform 165">
                <a:extLst>
                  <a:ext uri="{FF2B5EF4-FFF2-40B4-BE49-F238E27FC236}">
                    <a16:creationId xmlns:a16="http://schemas.microsoft.com/office/drawing/2014/main" id="{C87A395F-1A0C-42EA-B66E-87E3ED266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3493"/>
                <a:ext cx="472" cy="182"/>
              </a:xfrm>
              <a:custGeom>
                <a:avLst/>
                <a:gdLst>
                  <a:gd name="T0" fmla="*/ 0 w 472"/>
                  <a:gd name="T1" fmla="*/ 0 h 182"/>
                  <a:gd name="T2" fmla="*/ 24 w 472"/>
                  <a:gd name="T3" fmla="*/ 26 h 182"/>
                  <a:gd name="T4" fmla="*/ 50 w 472"/>
                  <a:gd name="T5" fmla="*/ 49 h 182"/>
                  <a:gd name="T6" fmla="*/ 76 w 472"/>
                  <a:gd name="T7" fmla="*/ 70 h 182"/>
                  <a:gd name="T8" fmla="*/ 103 w 472"/>
                  <a:gd name="T9" fmla="*/ 87 h 182"/>
                  <a:gd name="T10" fmla="*/ 130 w 472"/>
                  <a:gd name="T11" fmla="*/ 104 h 182"/>
                  <a:gd name="T12" fmla="*/ 158 w 472"/>
                  <a:gd name="T13" fmla="*/ 117 h 182"/>
                  <a:gd name="T14" fmla="*/ 186 w 472"/>
                  <a:gd name="T15" fmla="*/ 130 h 182"/>
                  <a:gd name="T16" fmla="*/ 216 w 472"/>
                  <a:gd name="T17" fmla="*/ 140 h 182"/>
                  <a:gd name="T18" fmla="*/ 244 w 472"/>
                  <a:gd name="T19" fmla="*/ 150 h 182"/>
                  <a:gd name="T20" fmla="*/ 274 w 472"/>
                  <a:gd name="T21" fmla="*/ 157 h 182"/>
                  <a:gd name="T22" fmla="*/ 304 w 472"/>
                  <a:gd name="T23" fmla="*/ 164 h 182"/>
                  <a:gd name="T24" fmla="*/ 336 w 472"/>
                  <a:gd name="T25" fmla="*/ 169 h 182"/>
                  <a:gd name="T26" fmla="*/ 368 w 472"/>
                  <a:gd name="T27" fmla="*/ 173 h 182"/>
                  <a:gd name="T28" fmla="*/ 401 w 472"/>
                  <a:gd name="T29" fmla="*/ 177 h 182"/>
                  <a:gd name="T30" fmla="*/ 435 w 472"/>
                  <a:gd name="T31" fmla="*/ 179 h 182"/>
                  <a:gd name="T32" fmla="*/ 471 w 472"/>
                  <a:gd name="T33" fmla="*/ 181 h 1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2"/>
                  <a:gd name="T52" fmla="*/ 0 h 182"/>
                  <a:gd name="T53" fmla="*/ 472 w 472"/>
                  <a:gd name="T54" fmla="*/ 182 h 1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2" h="182">
                    <a:moveTo>
                      <a:pt x="0" y="0"/>
                    </a:moveTo>
                    <a:lnTo>
                      <a:pt x="24" y="26"/>
                    </a:lnTo>
                    <a:lnTo>
                      <a:pt x="50" y="49"/>
                    </a:lnTo>
                    <a:lnTo>
                      <a:pt x="76" y="70"/>
                    </a:lnTo>
                    <a:lnTo>
                      <a:pt x="103" y="87"/>
                    </a:lnTo>
                    <a:lnTo>
                      <a:pt x="130" y="104"/>
                    </a:lnTo>
                    <a:lnTo>
                      <a:pt x="158" y="117"/>
                    </a:lnTo>
                    <a:lnTo>
                      <a:pt x="186" y="130"/>
                    </a:lnTo>
                    <a:lnTo>
                      <a:pt x="216" y="140"/>
                    </a:lnTo>
                    <a:lnTo>
                      <a:pt x="244" y="150"/>
                    </a:lnTo>
                    <a:lnTo>
                      <a:pt x="274" y="157"/>
                    </a:lnTo>
                    <a:lnTo>
                      <a:pt x="304" y="164"/>
                    </a:lnTo>
                    <a:lnTo>
                      <a:pt x="336" y="169"/>
                    </a:lnTo>
                    <a:lnTo>
                      <a:pt x="368" y="173"/>
                    </a:lnTo>
                    <a:lnTo>
                      <a:pt x="401" y="177"/>
                    </a:lnTo>
                    <a:lnTo>
                      <a:pt x="435" y="179"/>
                    </a:lnTo>
                    <a:lnTo>
                      <a:pt x="471" y="181"/>
                    </a:lnTo>
                  </a:path>
                </a:pathLst>
              </a:custGeom>
              <a:noFill/>
              <a:ln w="31353">
                <a:solidFill>
                  <a:srgbClr val="0099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116" name="Group 166">
                <a:extLst>
                  <a:ext uri="{FF2B5EF4-FFF2-40B4-BE49-F238E27FC236}">
                    <a16:creationId xmlns:a16="http://schemas.microsoft.com/office/drawing/2014/main" id="{A75FAF61-D251-4412-8A13-DD6DE6331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29" y="3424"/>
                <a:ext cx="260" cy="203"/>
                <a:chOff x="2229" y="3424"/>
                <a:chExt cx="260" cy="203"/>
              </a:xfrm>
            </p:grpSpPr>
            <p:sp>
              <p:nvSpPr>
                <p:cNvPr id="1117" name="Oval 167">
                  <a:extLst>
                    <a:ext uri="{FF2B5EF4-FFF2-40B4-BE49-F238E27FC236}">
                      <a16:creationId xmlns:a16="http://schemas.microsoft.com/office/drawing/2014/main" id="{10C6F6D8-3EE8-4A3E-970B-AE56F5DAA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2" y="3460"/>
                  <a:ext cx="50" cy="3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118" name="Oval 168">
                  <a:extLst>
                    <a:ext uri="{FF2B5EF4-FFF2-40B4-BE49-F238E27FC236}">
                      <a16:creationId xmlns:a16="http://schemas.microsoft.com/office/drawing/2014/main" id="{B472D46B-FE0B-4D78-88D3-41933232A5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5" y="3538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grpSp>
              <p:nvGrpSpPr>
                <p:cNvPr id="1119" name="Group 169">
                  <a:extLst>
                    <a:ext uri="{FF2B5EF4-FFF2-40B4-BE49-F238E27FC236}">
                      <a16:creationId xmlns:a16="http://schemas.microsoft.com/office/drawing/2014/main" id="{F2F43F5E-01D2-4F17-89A3-CA794A977C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29" y="3424"/>
                  <a:ext cx="260" cy="203"/>
                  <a:chOff x="2229" y="3424"/>
                  <a:chExt cx="260" cy="203"/>
                </a:xfrm>
              </p:grpSpPr>
              <p:sp>
                <p:nvSpPr>
                  <p:cNvPr id="1120" name="Oval 170">
                    <a:extLst>
                      <a:ext uri="{FF2B5EF4-FFF2-40B4-BE49-F238E27FC236}">
                        <a16:creationId xmlns:a16="http://schemas.microsoft.com/office/drawing/2014/main" id="{E7532003-7C32-4274-ADEB-DB8AA16154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66" y="3432"/>
                    <a:ext cx="41" cy="3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ar-SA" altLang="en-US"/>
                  </a:p>
                </p:txBody>
              </p:sp>
              <p:sp>
                <p:nvSpPr>
                  <p:cNvPr id="1121" name="Oval 171">
                    <a:extLst>
                      <a:ext uri="{FF2B5EF4-FFF2-40B4-BE49-F238E27FC236}">
                        <a16:creationId xmlns:a16="http://schemas.microsoft.com/office/drawing/2014/main" id="{B088CEBB-24D1-4046-A395-226108B274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74" y="3513"/>
                    <a:ext cx="38" cy="3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ar-SA" altLang="en-US"/>
                  </a:p>
                </p:txBody>
              </p:sp>
              <p:sp>
                <p:nvSpPr>
                  <p:cNvPr id="1122" name="Oval 172">
                    <a:extLst>
                      <a:ext uri="{FF2B5EF4-FFF2-40B4-BE49-F238E27FC236}">
                        <a16:creationId xmlns:a16="http://schemas.microsoft.com/office/drawing/2014/main" id="{E28C7B09-6624-49BE-9027-F3D919DB81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424"/>
                    <a:ext cx="47" cy="3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ar-SA" altLang="en-US"/>
                  </a:p>
                </p:txBody>
              </p:sp>
              <p:sp>
                <p:nvSpPr>
                  <p:cNvPr id="1123" name="Oval 173">
                    <a:extLst>
                      <a:ext uri="{FF2B5EF4-FFF2-40B4-BE49-F238E27FC236}">
                        <a16:creationId xmlns:a16="http://schemas.microsoft.com/office/drawing/2014/main" id="{3A893053-CBA6-4540-A5F4-DAD70102C8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5" y="3501"/>
                    <a:ext cx="41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ar-SA" altLang="en-US"/>
                  </a:p>
                </p:txBody>
              </p:sp>
              <p:sp>
                <p:nvSpPr>
                  <p:cNvPr id="1124" name="Freeform 174">
                    <a:extLst>
                      <a:ext uri="{FF2B5EF4-FFF2-40B4-BE49-F238E27FC236}">
                        <a16:creationId xmlns:a16="http://schemas.microsoft.com/office/drawing/2014/main" id="{F91BA11F-C403-4061-B9A0-99AE7D0EED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29" y="3494"/>
                    <a:ext cx="260" cy="133"/>
                  </a:xfrm>
                  <a:custGeom>
                    <a:avLst/>
                    <a:gdLst>
                      <a:gd name="T0" fmla="*/ 18 w 260"/>
                      <a:gd name="T1" fmla="*/ 60 h 133"/>
                      <a:gd name="T2" fmla="*/ 20 w 260"/>
                      <a:gd name="T3" fmla="*/ 60 h 133"/>
                      <a:gd name="T4" fmla="*/ 0 w 260"/>
                      <a:gd name="T5" fmla="*/ 72 h 133"/>
                      <a:gd name="T6" fmla="*/ 13 w 260"/>
                      <a:gd name="T7" fmla="*/ 98 h 133"/>
                      <a:gd name="T8" fmla="*/ 33 w 260"/>
                      <a:gd name="T9" fmla="*/ 117 h 133"/>
                      <a:gd name="T10" fmla="*/ 63 w 260"/>
                      <a:gd name="T11" fmla="*/ 124 h 133"/>
                      <a:gd name="T12" fmla="*/ 105 w 260"/>
                      <a:gd name="T13" fmla="*/ 128 h 133"/>
                      <a:gd name="T14" fmla="*/ 157 w 260"/>
                      <a:gd name="T15" fmla="*/ 132 h 133"/>
                      <a:gd name="T16" fmla="*/ 187 w 260"/>
                      <a:gd name="T17" fmla="*/ 122 h 133"/>
                      <a:gd name="T18" fmla="*/ 216 w 260"/>
                      <a:gd name="T19" fmla="*/ 113 h 133"/>
                      <a:gd name="T20" fmla="*/ 240 w 260"/>
                      <a:gd name="T21" fmla="*/ 93 h 133"/>
                      <a:gd name="T22" fmla="*/ 248 w 260"/>
                      <a:gd name="T23" fmla="*/ 75 h 133"/>
                      <a:gd name="T24" fmla="*/ 259 w 260"/>
                      <a:gd name="T25" fmla="*/ 60 h 133"/>
                      <a:gd name="T26" fmla="*/ 259 w 260"/>
                      <a:gd name="T27" fmla="*/ 24 h 133"/>
                      <a:gd name="T28" fmla="*/ 246 w 260"/>
                      <a:gd name="T29" fmla="*/ 0 h 133"/>
                      <a:gd name="T30" fmla="*/ 231 w 260"/>
                      <a:gd name="T31" fmla="*/ 1 h 133"/>
                      <a:gd name="T32" fmla="*/ 216 w 260"/>
                      <a:gd name="T33" fmla="*/ 10 h 133"/>
                      <a:gd name="T34" fmla="*/ 216 w 260"/>
                      <a:gd name="T35" fmla="*/ 32 h 133"/>
                      <a:gd name="T36" fmla="*/ 222 w 260"/>
                      <a:gd name="T37" fmla="*/ 45 h 133"/>
                      <a:gd name="T38" fmla="*/ 216 w 260"/>
                      <a:gd name="T39" fmla="*/ 59 h 133"/>
                      <a:gd name="T40" fmla="*/ 194 w 260"/>
                      <a:gd name="T41" fmla="*/ 63 h 133"/>
                      <a:gd name="T42" fmla="*/ 189 w 260"/>
                      <a:gd name="T43" fmla="*/ 72 h 133"/>
                      <a:gd name="T44" fmla="*/ 183 w 260"/>
                      <a:gd name="T45" fmla="*/ 82 h 133"/>
                      <a:gd name="T46" fmla="*/ 165 w 260"/>
                      <a:gd name="T47" fmla="*/ 95 h 133"/>
                      <a:gd name="T48" fmla="*/ 127 w 260"/>
                      <a:gd name="T49" fmla="*/ 98 h 133"/>
                      <a:gd name="T50" fmla="*/ 96 w 260"/>
                      <a:gd name="T51" fmla="*/ 98 h 133"/>
                      <a:gd name="T52" fmla="*/ 59 w 260"/>
                      <a:gd name="T53" fmla="*/ 86 h 133"/>
                      <a:gd name="T54" fmla="*/ 37 w 260"/>
                      <a:gd name="T55" fmla="*/ 69 h 133"/>
                      <a:gd name="T56" fmla="*/ 22 w 260"/>
                      <a:gd name="T57" fmla="*/ 63 h 133"/>
                      <a:gd name="T58" fmla="*/ 18 w 260"/>
                      <a:gd name="T59" fmla="*/ 60 h 133"/>
                      <a:gd name="T60" fmla="*/ 18 w 260"/>
                      <a:gd name="T61" fmla="*/ 60 h 133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60"/>
                      <a:gd name="T94" fmla="*/ 0 h 133"/>
                      <a:gd name="T95" fmla="*/ 260 w 260"/>
                      <a:gd name="T96" fmla="*/ 133 h 133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60" h="133">
                        <a:moveTo>
                          <a:pt x="18" y="60"/>
                        </a:moveTo>
                        <a:lnTo>
                          <a:pt x="20" y="60"/>
                        </a:lnTo>
                        <a:lnTo>
                          <a:pt x="0" y="72"/>
                        </a:lnTo>
                        <a:lnTo>
                          <a:pt x="13" y="98"/>
                        </a:lnTo>
                        <a:lnTo>
                          <a:pt x="33" y="117"/>
                        </a:lnTo>
                        <a:lnTo>
                          <a:pt x="63" y="124"/>
                        </a:lnTo>
                        <a:lnTo>
                          <a:pt x="105" y="128"/>
                        </a:lnTo>
                        <a:lnTo>
                          <a:pt x="157" y="132"/>
                        </a:lnTo>
                        <a:lnTo>
                          <a:pt x="187" y="122"/>
                        </a:lnTo>
                        <a:lnTo>
                          <a:pt x="216" y="113"/>
                        </a:lnTo>
                        <a:lnTo>
                          <a:pt x="240" y="93"/>
                        </a:lnTo>
                        <a:lnTo>
                          <a:pt x="248" y="75"/>
                        </a:lnTo>
                        <a:lnTo>
                          <a:pt x="259" y="60"/>
                        </a:lnTo>
                        <a:lnTo>
                          <a:pt x="259" y="24"/>
                        </a:lnTo>
                        <a:lnTo>
                          <a:pt x="246" y="0"/>
                        </a:lnTo>
                        <a:lnTo>
                          <a:pt x="231" y="1"/>
                        </a:lnTo>
                        <a:lnTo>
                          <a:pt x="216" y="10"/>
                        </a:lnTo>
                        <a:lnTo>
                          <a:pt x="216" y="32"/>
                        </a:lnTo>
                        <a:lnTo>
                          <a:pt x="222" y="45"/>
                        </a:lnTo>
                        <a:lnTo>
                          <a:pt x="216" y="59"/>
                        </a:lnTo>
                        <a:lnTo>
                          <a:pt x="194" y="63"/>
                        </a:lnTo>
                        <a:lnTo>
                          <a:pt x="189" y="72"/>
                        </a:lnTo>
                        <a:lnTo>
                          <a:pt x="183" y="82"/>
                        </a:lnTo>
                        <a:lnTo>
                          <a:pt x="165" y="95"/>
                        </a:lnTo>
                        <a:lnTo>
                          <a:pt x="127" y="98"/>
                        </a:lnTo>
                        <a:lnTo>
                          <a:pt x="96" y="98"/>
                        </a:lnTo>
                        <a:lnTo>
                          <a:pt x="59" y="86"/>
                        </a:lnTo>
                        <a:lnTo>
                          <a:pt x="37" y="69"/>
                        </a:lnTo>
                        <a:lnTo>
                          <a:pt x="22" y="63"/>
                        </a:lnTo>
                        <a:lnTo>
                          <a:pt x="18" y="6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8080"/>
                      </a:gs>
                      <a:gs pos="100000">
                        <a:srgbClr val="FF1F35"/>
                      </a:gs>
                    </a:gsLst>
                    <a:path path="rect">
                      <a:fillToRect l="50000" t="50000" r="50000" b="50000"/>
                    </a:path>
                  </a:gradFill>
                  <a:ln w="18930">
                    <a:solidFill>
                      <a:srgbClr val="FF1F35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1025" name="Group 175">
            <a:extLst>
              <a:ext uri="{FF2B5EF4-FFF2-40B4-BE49-F238E27FC236}">
                <a16:creationId xmlns:a16="http://schemas.microsoft.com/office/drawing/2014/main" id="{106F0D8F-B061-4807-8544-5809CCD81C55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133600"/>
            <a:ext cx="1254125" cy="925513"/>
            <a:chOff x="1488" y="1344"/>
            <a:chExt cx="790" cy="583"/>
          </a:xfrm>
        </p:grpSpPr>
        <p:sp>
          <p:nvSpPr>
            <p:cNvPr id="1098" name="Freeform 176">
              <a:extLst>
                <a:ext uri="{FF2B5EF4-FFF2-40B4-BE49-F238E27FC236}">
                  <a16:creationId xmlns:a16="http://schemas.microsoft.com/office/drawing/2014/main" id="{31D3A80E-D69D-46EC-8DE7-430AE4D95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1843"/>
              <a:ext cx="41" cy="68"/>
            </a:xfrm>
            <a:custGeom>
              <a:avLst/>
              <a:gdLst>
                <a:gd name="T0" fmla="*/ 5 w 41"/>
                <a:gd name="T1" fmla="*/ 1 h 68"/>
                <a:gd name="T2" fmla="*/ 5 w 41"/>
                <a:gd name="T3" fmla="*/ 3 h 68"/>
                <a:gd name="T4" fmla="*/ 5 w 41"/>
                <a:gd name="T5" fmla="*/ 9 h 68"/>
                <a:gd name="T6" fmla="*/ 5 w 41"/>
                <a:gd name="T7" fmla="*/ 14 h 68"/>
                <a:gd name="T8" fmla="*/ 7 w 41"/>
                <a:gd name="T9" fmla="*/ 19 h 68"/>
                <a:gd name="T10" fmla="*/ 7 w 41"/>
                <a:gd name="T11" fmla="*/ 25 h 68"/>
                <a:gd name="T12" fmla="*/ 6 w 41"/>
                <a:gd name="T13" fmla="*/ 30 h 68"/>
                <a:gd name="T14" fmla="*/ 5 w 41"/>
                <a:gd name="T15" fmla="*/ 34 h 68"/>
                <a:gd name="T16" fmla="*/ 5 w 41"/>
                <a:gd name="T17" fmla="*/ 36 h 68"/>
                <a:gd name="T18" fmla="*/ 5 w 41"/>
                <a:gd name="T19" fmla="*/ 38 h 68"/>
                <a:gd name="T20" fmla="*/ 3 w 41"/>
                <a:gd name="T21" fmla="*/ 39 h 68"/>
                <a:gd name="T22" fmla="*/ 3 w 41"/>
                <a:gd name="T23" fmla="*/ 42 h 68"/>
                <a:gd name="T24" fmla="*/ 1 w 41"/>
                <a:gd name="T25" fmla="*/ 43 h 68"/>
                <a:gd name="T26" fmla="*/ 1 w 41"/>
                <a:gd name="T27" fmla="*/ 47 h 68"/>
                <a:gd name="T28" fmla="*/ 0 w 41"/>
                <a:gd name="T29" fmla="*/ 49 h 68"/>
                <a:gd name="T30" fmla="*/ 0 w 41"/>
                <a:gd name="T31" fmla="*/ 50 h 68"/>
                <a:gd name="T32" fmla="*/ 1 w 41"/>
                <a:gd name="T33" fmla="*/ 52 h 68"/>
                <a:gd name="T34" fmla="*/ 2 w 41"/>
                <a:gd name="T35" fmla="*/ 56 h 68"/>
                <a:gd name="T36" fmla="*/ 5 w 41"/>
                <a:gd name="T37" fmla="*/ 57 h 68"/>
                <a:gd name="T38" fmla="*/ 9 w 41"/>
                <a:gd name="T39" fmla="*/ 59 h 68"/>
                <a:gd name="T40" fmla="*/ 12 w 41"/>
                <a:gd name="T41" fmla="*/ 61 h 68"/>
                <a:gd name="T42" fmla="*/ 16 w 41"/>
                <a:gd name="T43" fmla="*/ 63 h 68"/>
                <a:gd name="T44" fmla="*/ 19 w 41"/>
                <a:gd name="T45" fmla="*/ 65 h 68"/>
                <a:gd name="T46" fmla="*/ 22 w 41"/>
                <a:gd name="T47" fmla="*/ 65 h 68"/>
                <a:gd name="T48" fmla="*/ 24 w 41"/>
                <a:gd name="T49" fmla="*/ 66 h 68"/>
                <a:gd name="T50" fmla="*/ 26 w 41"/>
                <a:gd name="T51" fmla="*/ 66 h 68"/>
                <a:gd name="T52" fmla="*/ 27 w 41"/>
                <a:gd name="T53" fmla="*/ 66 h 68"/>
                <a:gd name="T54" fmla="*/ 31 w 41"/>
                <a:gd name="T55" fmla="*/ 66 h 68"/>
                <a:gd name="T56" fmla="*/ 32 w 41"/>
                <a:gd name="T57" fmla="*/ 67 h 68"/>
                <a:gd name="T58" fmla="*/ 35 w 41"/>
                <a:gd name="T59" fmla="*/ 67 h 68"/>
                <a:gd name="T60" fmla="*/ 37 w 41"/>
                <a:gd name="T61" fmla="*/ 67 h 68"/>
                <a:gd name="T62" fmla="*/ 38 w 41"/>
                <a:gd name="T63" fmla="*/ 67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68"/>
                <a:gd name="T98" fmla="*/ 41 w 41"/>
                <a:gd name="T99" fmla="*/ 68 h 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68">
                  <a:moveTo>
                    <a:pt x="5" y="0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2" y="65"/>
                  </a:lnTo>
                  <a:lnTo>
                    <a:pt x="24" y="65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6" y="66"/>
                  </a:lnTo>
                  <a:lnTo>
                    <a:pt x="27" y="66"/>
                  </a:lnTo>
                  <a:lnTo>
                    <a:pt x="29" y="66"/>
                  </a:lnTo>
                  <a:lnTo>
                    <a:pt x="31" y="66"/>
                  </a:lnTo>
                  <a:lnTo>
                    <a:pt x="32" y="66"/>
                  </a:lnTo>
                  <a:lnTo>
                    <a:pt x="32" y="67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8" y="67"/>
                  </a:lnTo>
                  <a:lnTo>
                    <a:pt x="40" y="67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9" name="Freeform 177">
              <a:extLst>
                <a:ext uri="{FF2B5EF4-FFF2-40B4-BE49-F238E27FC236}">
                  <a16:creationId xmlns:a16="http://schemas.microsoft.com/office/drawing/2014/main" id="{59EB55B7-0351-4D85-B0F8-55DC88B62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1850"/>
              <a:ext cx="37" cy="77"/>
            </a:xfrm>
            <a:custGeom>
              <a:avLst/>
              <a:gdLst>
                <a:gd name="T0" fmla="*/ 34 w 37"/>
                <a:gd name="T1" fmla="*/ 0 h 77"/>
                <a:gd name="T2" fmla="*/ 34 w 37"/>
                <a:gd name="T3" fmla="*/ 0 h 77"/>
                <a:gd name="T4" fmla="*/ 34 w 37"/>
                <a:gd name="T5" fmla="*/ 0 h 77"/>
                <a:gd name="T6" fmla="*/ 34 w 37"/>
                <a:gd name="T7" fmla="*/ 0 h 77"/>
                <a:gd name="T8" fmla="*/ 35 w 37"/>
                <a:gd name="T9" fmla="*/ 0 h 77"/>
                <a:gd name="T10" fmla="*/ 35 w 37"/>
                <a:gd name="T11" fmla="*/ 0 h 77"/>
                <a:gd name="T12" fmla="*/ 35 w 37"/>
                <a:gd name="T13" fmla="*/ 0 h 77"/>
                <a:gd name="T14" fmla="*/ 35 w 37"/>
                <a:gd name="T15" fmla="*/ 0 h 77"/>
                <a:gd name="T16" fmla="*/ 36 w 37"/>
                <a:gd name="T17" fmla="*/ 2 h 77"/>
                <a:gd name="T18" fmla="*/ 34 w 37"/>
                <a:gd name="T19" fmla="*/ 5 h 77"/>
                <a:gd name="T20" fmla="*/ 32 w 37"/>
                <a:gd name="T21" fmla="*/ 9 h 77"/>
                <a:gd name="T22" fmla="*/ 29 w 37"/>
                <a:gd name="T23" fmla="*/ 12 h 77"/>
                <a:gd name="T24" fmla="*/ 25 w 37"/>
                <a:gd name="T25" fmla="*/ 17 h 77"/>
                <a:gd name="T26" fmla="*/ 22 w 37"/>
                <a:gd name="T27" fmla="*/ 20 h 77"/>
                <a:gd name="T28" fmla="*/ 18 w 37"/>
                <a:gd name="T29" fmla="*/ 24 h 77"/>
                <a:gd name="T30" fmla="*/ 15 w 37"/>
                <a:gd name="T31" fmla="*/ 27 h 77"/>
                <a:gd name="T32" fmla="*/ 13 w 37"/>
                <a:gd name="T33" fmla="*/ 29 h 77"/>
                <a:gd name="T34" fmla="*/ 11 w 37"/>
                <a:gd name="T35" fmla="*/ 32 h 77"/>
                <a:gd name="T36" fmla="*/ 9 w 37"/>
                <a:gd name="T37" fmla="*/ 35 h 77"/>
                <a:gd name="T38" fmla="*/ 7 w 37"/>
                <a:gd name="T39" fmla="*/ 38 h 77"/>
                <a:gd name="T40" fmla="*/ 5 w 37"/>
                <a:gd name="T41" fmla="*/ 40 h 77"/>
                <a:gd name="T42" fmla="*/ 3 w 37"/>
                <a:gd name="T43" fmla="*/ 44 h 77"/>
                <a:gd name="T44" fmla="*/ 1 w 37"/>
                <a:gd name="T45" fmla="*/ 47 h 77"/>
                <a:gd name="T46" fmla="*/ 1 w 37"/>
                <a:gd name="T47" fmla="*/ 50 h 77"/>
                <a:gd name="T48" fmla="*/ 0 w 37"/>
                <a:gd name="T49" fmla="*/ 52 h 77"/>
                <a:gd name="T50" fmla="*/ 0 w 37"/>
                <a:gd name="T51" fmla="*/ 56 h 77"/>
                <a:gd name="T52" fmla="*/ 1 w 37"/>
                <a:gd name="T53" fmla="*/ 60 h 77"/>
                <a:gd name="T54" fmla="*/ 2 w 37"/>
                <a:gd name="T55" fmla="*/ 64 h 77"/>
                <a:gd name="T56" fmla="*/ 4 w 37"/>
                <a:gd name="T57" fmla="*/ 68 h 77"/>
                <a:gd name="T58" fmla="*/ 5 w 37"/>
                <a:gd name="T59" fmla="*/ 72 h 77"/>
                <a:gd name="T60" fmla="*/ 6 w 37"/>
                <a:gd name="T61" fmla="*/ 75 h 77"/>
                <a:gd name="T62" fmla="*/ 7 w 37"/>
                <a:gd name="T63" fmla="*/ 76 h 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"/>
                <a:gd name="T97" fmla="*/ 0 h 77"/>
                <a:gd name="T98" fmla="*/ 37 w 37"/>
                <a:gd name="T99" fmla="*/ 77 h 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" h="77">
                  <a:moveTo>
                    <a:pt x="34" y="0"/>
                  </a:move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2" y="9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5" y="27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4" y="65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7" y="75"/>
                  </a:lnTo>
                  <a:lnTo>
                    <a:pt x="7" y="76"/>
                  </a:lnTo>
                  <a:lnTo>
                    <a:pt x="8" y="76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0" name="Freeform 178">
              <a:extLst>
                <a:ext uri="{FF2B5EF4-FFF2-40B4-BE49-F238E27FC236}">
                  <a16:creationId xmlns:a16="http://schemas.microsoft.com/office/drawing/2014/main" id="{CAD67DC9-7997-403F-8198-D350052E1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1817"/>
              <a:ext cx="78" cy="103"/>
            </a:xfrm>
            <a:custGeom>
              <a:avLst/>
              <a:gdLst>
                <a:gd name="T0" fmla="*/ 76 w 78"/>
                <a:gd name="T1" fmla="*/ 1 h 103"/>
                <a:gd name="T2" fmla="*/ 73 w 78"/>
                <a:gd name="T3" fmla="*/ 3 h 103"/>
                <a:gd name="T4" fmla="*/ 68 w 78"/>
                <a:gd name="T5" fmla="*/ 5 h 103"/>
                <a:gd name="T6" fmla="*/ 61 w 78"/>
                <a:gd name="T7" fmla="*/ 8 h 103"/>
                <a:gd name="T8" fmla="*/ 56 w 78"/>
                <a:gd name="T9" fmla="*/ 11 h 103"/>
                <a:gd name="T10" fmla="*/ 49 w 78"/>
                <a:gd name="T11" fmla="*/ 15 h 103"/>
                <a:gd name="T12" fmla="*/ 42 w 78"/>
                <a:gd name="T13" fmla="*/ 18 h 103"/>
                <a:gd name="T14" fmla="*/ 39 w 78"/>
                <a:gd name="T15" fmla="*/ 22 h 103"/>
                <a:gd name="T16" fmla="*/ 36 w 78"/>
                <a:gd name="T17" fmla="*/ 25 h 103"/>
                <a:gd name="T18" fmla="*/ 36 w 78"/>
                <a:gd name="T19" fmla="*/ 29 h 103"/>
                <a:gd name="T20" fmla="*/ 35 w 78"/>
                <a:gd name="T21" fmla="*/ 34 h 103"/>
                <a:gd name="T22" fmla="*/ 35 w 78"/>
                <a:gd name="T23" fmla="*/ 37 h 103"/>
                <a:gd name="T24" fmla="*/ 35 w 78"/>
                <a:gd name="T25" fmla="*/ 42 h 103"/>
                <a:gd name="T26" fmla="*/ 35 w 78"/>
                <a:gd name="T27" fmla="*/ 45 h 103"/>
                <a:gd name="T28" fmla="*/ 34 w 78"/>
                <a:gd name="T29" fmla="*/ 49 h 103"/>
                <a:gd name="T30" fmla="*/ 34 w 78"/>
                <a:gd name="T31" fmla="*/ 53 h 103"/>
                <a:gd name="T32" fmla="*/ 32 w 78"/>
                <a:gd name="T33" fmla="*/ 55 h 103"/>
                <a:gd name="T34" fmla="*/ 29 w 78"/>
                <a:gd name="T35" fmla="*/ 59 h 103"/>
                <a:gd name="T36" fmla="*/ 26 w 78"/>
                <a:gd name="T37" fmla="*/ 60 h 103"/>
                <a:gd name="T38" fmla="*/ 22 w 78"/>
                <a:gd name="T39" fmla="*/ 64 h 103"/>
                <a:gd name="T40" fmla="*/ 18 w 78"/>
                <a:gd name="T41" fmla="*/ 65 h 103"/>
                <a:gd name="T42" fmla="*/ 14 w 78"/>
                <a:gd name="T43" fmla="*/ 69 h 103"/>
                <a:gd name="T44" fmla="*/ 11 w 78"/>
                <a:gd name="T45" fmla="*/ 71 h 103"/>
                <a:gd name="T46" fmla="*/ 8 w 78"/>
                <a:gd name="T47" fmla="*/ 74 h 103"/>
                <a:gd name="T48" fmla="*/ 6 w 78"/>
                <a:gd name="T49" fmla="*/ 76 h 103"/>
                <a:gd name="T50" fmla="*/ 5 w 78"/>
                <a:gd name="T51" fmla="*/ 79 h 103"/>
                <a:gd name="T52" fmla="*/ 3 w 78"/>
                <a:gd name="T53" fmla="*/ 81 h 103"/>
                <a:gd name="T54" fmla="*/ 3 w 78"/>
                <a:gd name="T55" fmla="*/ 84 h 103"/>
                <a:gd name="T56" fmla="*/ 1 w 78"/>
                <a:gd name="T57" fmla="*/ 86 h 103"/>
                <a:gd name="T58" fmla="*/ 0 w 78"/>
                <a:gd name="T59" fmla="*/ 89 h 103"/>
                <a:gd name="T60" fmla="*/ 0 w 78"/>
                <a:gd name="T61" fmla="*/ 91 h 103"/>
                <a:gd name="T62" fmla="*/ 0 w 78"/>
                <a:gd name="T63" fmla="*/ 93 h 103"/>
                <a:gd name="T64" fmla="*/ 0 w 78"/>
                <a:gd name="T65" fmla="*/ 94 h 103"/>
                <a:gd name="T66" fmla="*/ 0 w 78"/>
                <a:gd name="T67" fmla="*/ 95 h 103"/>
                <a:gd name="T68" fmla="*/ 0 w 78"/>
                <a:gd name="T69" fmla="*/ 97 h 103"/>
                <a:gd name="T70" fmla="*/ 0 w 78"/>
                <a:gd name="T71" fmla="*/ 98 h 103"/>
                <a:gd name="T72" fmla="*/ 0 w 78"/>
                <a:gd name="T73" fmla="*/ 100 h 103"/>
                <a:gd name="T74" fmla="*/ 0 w 78"/>
                <a:gd name="T75" fmla="*/ 101 h 103"/>
                <a:gd name="T76" fmla="*/ 0 w 78"/>
                <a:gd name="T77" fmla="*/ 102 h 103"/>
                <a:gd name="T78" fmla="*/ 0 w 78"/>
                <a:gd name="T79" fmla="*/ 102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8"/>
                <a:gd name="T121" fmla="*/ 0 h 103"/>
                <a:gd name="T122" fmla="*/ 78 w 78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8" h="103">
                  <a:moveTo>
                    <a:pt x="77" y="0"/>
                  </a:moveTo>
                  <a:lnTo>
                    <a:pt x="76" y="1"/>
                  </a:lnTo>
                  <a:lnTo>
                    <a:pt x="75" y="1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68" y="5"/>
                  </a:lnTo>
                  <a:lnTo>
                    <a:pt x="65" y="6"/>
                  </a:lnTo>
                  <a:lnTo>
                    <a:pt x="61" y="8"/>
                  </a:lnTo>
                  <a:lnTo>
                    <a:pt x="59" y="9"/>
                  </a:lnTo>
                  <a:lnTo>
                    <a:pt x="56" y="11"/>
                  </a:lnTo>
                  <a:lnTo>
                    <a:pt x="52" y="13"/>
                  </a:lnTo>
                  <a:lnTo>
                    <a:pt x="49" y="15"/>
                  </a:lnTo>
                  <a:lnTo>
                    <a:pt x="46" y="16"/>
                  </a:lnTo>
                  <a:lnTo>
                    <a:pt x="42" y="18"/>
                  </a:lnTo>
                  <a:lnTo>
                    <a:pt x="41" y="20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6" y="25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6" y="31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7"/>
                  </a:lnTo>
                  <a:lnTo>
                    <a:pt x="34" y="49"/>
                  </a:lnTo>
                  <a:lnTo>
                    <a:pt x="34" y="51"/>
                  </a:lnTo>
                  <a:lnTo>
                    <a:pt x="34" y="53"/>
                  </a:lnTo>
                  <a:lnTo>
                    <a:pt x="32" y="55"/>
                  </a:lnTo>
                  <a:lnTo>
                    <a:pt x="31" y="57"/>
                  </a:lnTo>
                  <a:lnTo>
                    <a:pt x="29" y="59"/>
                  </a:lnTo>
                  <a:lnTo>
                    <a:pt x="28" y="59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8" y="65"/>
                  </a:lnTo>
                  <a:lnTo>
                    <a:pt x="16" y="67"/>
                  </a:lnTo>
                  <a:lnTo>
                    <a:pt x="14" y="69"/>
                  </a:lnTo>
                  <a:lnTo>
                    <a:pt x="13" y="69"/>
                  </a:lnTo>
                  <a:lnTo>
                    <a:pt x="11" y="71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7"/>
                  </a:lnTo>
                  <a:lnTo>
                    <a:pt x="5" y="79"/>
                  </a:lnTo>
                  <a:lnTo>
                    <a:pt x="3" y="81"/>
                  </a:lnTo>
                  <a:lnTo>
                    <a:pt x="3" y="82"/>
                  </a:lnTo>
                  <a:lnTo>
                    <a:pt x="3" y="84"/>
                  </a:lnTo>
                  <a:lnTo>
                    <a:pt x="1" y="86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1" y="93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1" y="102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1" name="Oval 179">
              <a:extLst>
                <a:ext uri="{FF2B5EF4-FFF2-40B4-BE49-F238E27FC236}">
                  <a16:creationId xmlns:a16="http://schemas.microsoft.com/office/drawing/2014/main" id="{F1E07EE5-AA38-4A5C-B9F0-6791564A4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1778"/>
              <a:ext cx="113" cy="62"/>
            </a:xfrm>
            <a:prstGeom prst="ellipse">
              <a:avLst/>
            </a:prstGeom>
            <a:solidFill>
              <a:srgbClr val="FFFF00"/>
            </a:solidFill>
            <a:ln w="1893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1102" name="Freeform 180">
              <a:extLst>
                <a:ext uri="{FF2B5EF4-FFF2-40B4-BE49-F238E27FC236}">
                  <a16:creationId xmlns:a16="http://schemas.microsoft.com/office/drawing/2014/main" id="{517148F5-8C41-4AED-BDE2-44929E8CF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1684"/>
              <a:ext cx="63" cy="91"/>
            </a:xfrm>
            <a:custGeom>
              <a:avLst/>
              <a:gdLst>
                <a:gd name="T0" fmla="*/ 0 w 63"/>
                <a:gd name="T1" fmla="*/ 0 h 91"/>
                <a:gd name="T2" fmla="*/ 0 w 63"/>
                <a:gd name="T3" fmla="*/ 1 h 91"/>
                <a:gd name="T4" fmla="*/ 1 w 63"/>
                <a:gd name="T5" fmla="*/ 1 h 91"/>
                <a:gd name="T6" fmla="*/ 3 w 63"/>
                <a:gd name="T7" fmla="*/ 1 h 91"/>
                <a:gd name="T8" fmla="*/ 4 w 63"/>
                <a:gd name="T9" fmla="*/ 1 h 91"/>
                <a:gd name="T10" fmla="*/ 6 w 63"/>
                <a:gd name="T11" fmla="*/ 1 h 91"/>
                <a:gd name="T12" fmla="*/ 9 w 63"/>
                <a:gd name="T13" fmla="*/ 1 h 91"/>
                <a:gd name="T14" fmla="*/ 11 w 63"/>
                <a:gd name="T15" fmla="*/ 1 h 91"/>
                <a:gd name="T16" fmla="*/ 15 w 63"/>
                <a:gd name="T17" fmla="*/ 1 h 91"/>
                <a:gd name="T18" fmla="*/ 16 w 63"/>
                <a:gd name="T19" fmla="*/ 3 h 91"/>
                <a:gd name="T20" fmla="*/ 20 w 63"/>
                <a:gd name="T21" fmla="*/ 3 h 91"/>
                <a:gd name="T22" fmla="*/ 23 w 63"/>
                <a:gd name="T23" fmla="*/ 4 h 91"/>
                <a:gd name="T24" fmla="*/ 26 w 63"/>
                <a:gd name="T25" fmla="*/ 4 h 91"/>
                <a:gd name="T26" fmla="*/ 28 w 63"/>
                <a:gd name="T27" fmla="*/ 5 h 91"/>
                <a:gd name="T28" fmla="*/ 31 w 63"/>
                <a:gd name="T29" fmla="*/ 5 h 91"/>
                <a:gd name="T30" fmla="*/ 32 w 63"/>
                <a:gd name="T31" fmla="*/ 7 h 91"/>
                <a:gd name="T32" fmla="*/ 34 w 63"/>
                <a:gd name="T33" fmla="*/ 7 h 91"/>
                <a:gd name="T34" fmla="*/ 35 w 63"/>
                <a:gd name="T35" fmla="*/ 9 h 91"/>
                <a:gd name="T36" fmla="*/ 37 w 63"/>
                <a:gd name="T37" fmla="*/ 12 h 91"/>
                <a:gd name="T38" fmla="*/ 37 w 63"/>
                <a:gd name="T39" fmla="*/ 15 h 91"/>
                <a:gd name="T40" fmla="*/ 38 w 63"/>
                <a:gd name="T41" fmla="*/ 18 h 91"/>
                <a:gd name="T42" fmla="*/ 38 w 63"/>
                <a:gd name="T43" fmla="*/ 23 h 91"/>
                <a:gd name="T44" fmla="*/ 39 w 63"/>
                <a:gd name="T45" fmla="*/ 26 h 91"/>
                <a:gd name="T46" fmla="*/ 39 w 63"/>
                <a:gd name="T47" fmla="*/ 31 h 91"/>
                <a:gd name="T48" fmla="*/ 41 w 63"/>
                <a:gd name="T49" fmla="*/ 35 h 91"/>
                <a:gd name="T50" fmla="*/ 41 w 63"/>
                <a:gd name="T51" fmla="*/ 40 h 91"/>
                <a:gd name="T52" fmla="*/ 41 w 63"/>
                <a:gd name="T53" fmla="*/ 43 h 91"/>
                <a:gd name="T54" fmla="*/ 41 w 63"/>
                <a:gd name="T55" fmla="*/ 48 h 91"/>
                <a:gd name="T56" fmla="*/ 41 w 63"/>
                <a:gd name="T57" fmla="*/ 51 h 91"/>
                <a:gd name="T58" fmla="*/ 41 w 63"/>
                <a:gd name="T59" fmla="*/ 55 h 91"/>
                <a:gd name="T60" fmla="*/ 42 w 63"/>
                <a:gd name="T61" fmla="*/ 59 h 91"/>
                <a:gd name="T62" fmla="*/ 42 w 63"/>
                <a:gd name="T63" fmla="*/ 62 h 91"/>
                <a:gd name="T64" fmla="*/ 44 w 63"/>
                <a:gd name="T65" fmla="*/ 64 h 91"/>
                <a:gd name="T66" fmla="*/ 44 w 63"/>
                <a:gd name="T67" fmla="*/ 66 h 91"/>
                <a:gd name="T68" fmla="*/ 45 w 63"/>
                <a:gd name="T69" fmla="*/ 68 h 91"/>
                <a:gd name="T70" fmla="*/ 45 w 63"/>
                <a:gd name="T71" fmla="*/ 70 h 91"/>
                <a:gd name="T72" fmla="*/ 47 w 63"/>
                <a:gd name="T73" fmla="*/ 71 h 91"/>
                <a:gd name="T74" fmla="*/ 48 w 63"/>
                <a:gd name="T75" fmla="*/ 74 h 91"/>
                <a:gd name="T76" fmla="*/ 50 w 63"/>
                <a:gd name="T77" fmla="*/ 76 h 91"/>
                <a:gd name="T78" fmla="*/ 52 w 63"/>
                <a:gd name="T79" fmla="*/ 78 h 91"/>
                <a:gd name="T80" fmla="*/ 54 w 63"/>
                <a:gd name="T81" fmla="*/ 80 h 91"/>
                <a:gd name="T82" fmla="*/ 54 w 63"/>
                <a:gd name="T83" fmla="*/ 82 h 91"/>
                <a:gd name="T84" fmla="*/ 56 w 63"/>
                <a:gd name="T85" fmla="*/ 84 h 91"/>
                <a:gd name="T86" fmla="*/ 58 w 63"/>
                <a:gd name="T87" fmla="*/ 86 h 91"/>
                <a:gd name="T88" fmla="*/ 60 w 63"/>
                <a:gd name="T89" fmla="*/ 87 h 91"/>
                <a:gd name="T90" fmla="*/ 60 w 63"/>
                <a:gd name="T91" fmla="*/ 89 h 91"/>
                <a:gd name="T92" fmla="*/ 61 w 63"/>
                <a:gd name="T93" fmla="*/ 89 h 91"/>
                <a:gd name="T94" fmla="*/ 61 w 63"/>
                <a:gd name="T95" fmla="*/ 90 h 91"/>
                <a:gd name="T96" fmla="*/ 62 w 63"/>
                <a:gd name="T97" fmla="*/ 90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"/>
                <a:gd name="T148" fmla="*/ 0 h 91"/>
                <a:gd name="T149" fmla="*/ 63 w 63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" h="9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5" y="9"/>
                  </a:lnTo>
                  <a:lnTo>
                    <a:pt x="37" y="12"/>
                  </a:lnTo>
                  <a:lnTo>
                    <a:pt x="37" y="15"/>
                  </a:lnTo>
                  <a:lnTo>
                    <a:pt x="38" y="18"/>
                  </a:lnTo>
                  <a:lnTo>
                    <a:pt x="38" y="23"/>
                  </a:lnTo>
                  <a:lnTo>
                    <a:pt x="39" y="26"/>
                  </a:lnTo>
                  <a:lnTo>
                    <a:pt x="39" y="31"/>
                  </a:lnTo>
                  <a:lnTo>
                    <a:pt x="41" y="35"/>
                  </a:lnTo>
                  <a:lnTo>
                    <a:pt x="41" y="40"/>
                  </a:lnTo>
                  <a:lnTo>
                    <a:pt x="41" y="43"/>
                  </a:lnTo>
                  <a:lnTo>
                    <a:pt x="41" y="48"/>
                  </a:lnTo>
                  <a:lnTo>
                    <a:pt x="41" y="51"/>
                  </a:lnTo>
                  <a:lnTo>
                    <a:pt x="41" y="55"/>
                  </a:lnTo>
                  <a:lnTo>
                    <a:pt x="42" y="59"/>
                  </a:lnTo>
                  <a:lnTo>
                    <a:pt x="42" y="62"/>
                  </a:lnTo>
                  <a:lnTo>
                    <a:pt x="44" y="64"/>
                  </a:lnTo>
                  <a:lnTo>
                    <a:pt x="44" y="66"/>
                  </a:lnTo>
                  <a:lnTo>
                    <a:pt x="45" y="68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8" y="74"/>
                  </a:lnTo>
                  <a:lnTo>
                    <a:pt x="50" y="76"/>
                  </a:lnTo>
                  <a:lnTo>
                    <a:pt x="52" y="78"/>
                  </a:lnTo>
                  <a:lnTo>
                    <a:pt x="54" y="80"/>
                  </a:lnTo>
                  <a:lnTo>
                    <a:pt x="54" y="82"/>
                  </a:lnTo>
                  <a:lnTo>
                    <a:pt x="56" y="84"/>
                  </a:lnTo>
                  <a:lnTo>
                    <a:pt x="58" y="86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1" y="89"/>
                  </a:lnTo>
                  <a:lnTo>
                    <a:pt x="61" y="90"/>
                  </a:lnTo>
                  <a:lnTo>
                    <a:pt x="62" y="90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3" name="Freeform 181">
              <a:extLst>
                <a:ext uri="{FF2B5EF4-FFF2-40B4-BE49-F238E27FC236}">
                  <a16:creationId xmlns:a16="http://schemas.microsoft.com/office/drawing/2014/main" id="{50CD55B6-AC72-4AF5-AB6F-7668B960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676"/>
              <a:ext cx="38" cy="105"/>
            </a:xfrm>
            <a:custGeom>
              <a:avLst/>
              <a:gdLst>
                <a:gd name="T0" fmla="*/ 35 w 38"/>
                <a:gd name="T1" fmla="*/ 0 h 105"/>
                <a:gd name="T2" fmla="*/ 35 w 38"/>
                <a:gd name="T3" fmla="*/ 0 h 105"/>
                <a:gd name="T4" fmla="*/ 35 w 38"/>
                <a:gd name="T5" fmla="*/ 0 h 105"/>
                <a:gd name="T6" fmla="*/ 35 w 38"/>
                <a:gd name="T7" fmla="*/ 0 h 105"/>
                <a:gd name="T8" fmla="*/ 36 w 38"/>
                <a:gd name="T9" fmla="*/ 0 h 105"/>
                <a:gd name="T10" fmla="*/ 36 w 38"/>
                <a:gd name="T11" fmla="*/ 0 h 105"/>
                <a:gd name="T12" fmla="*/ 36 w 38"/>
                <a:gd name="T13" fmla="*/ 0 h 105"/>
                <a:gd name="T14" fmla="*/ 36 w 38"/>
                <a:gd name="T15" fmla="*/ 0 h 105"/>
                <a:gd name="T16" fmla="*/ 36 w 38"/>
                <a:gd name="T17" fmla="*/ 2 h 105"/>
                <a:gd name="T18" fmla="*/ 35 w 38"/>
                <a:gd name="T19" fmla="*/ 6 h 105"/>
                <a:gd name="T20" fmla="*/ 30 w 38"/>
                <a:gd name="T21" fmla="*/ 10 h 105"/>
                <a:gd name="T22" fmla="*/ 24 w 38"/>
                <a:gd name="T23" fmla="*/ 14 h 105"/>
                <a:gd name="T24" fmla="*/ 19 w 38"/>
                <a:gd name="T25" fmla="*/ 19 h 105"/>
                <a:gd name="T26" fmla="*/ 12 w 38"/>
                <a:gd name="T27" fmla="*/ 23 h 105"/>
                <a:gd name="T28" fmla="*/ 6 w 38"/>
                <a:gd name="T29" fmla="*/ 28 h 105"/>
                <a:gd name="T30" fmla="*/ 3 w 38"/>
                <a:gd name="T31" fmla="*/ 31 h 105"/>
                <a:gd name="T32" fmla="*/ 1 w 38"/>
                <a:gd name="T33" fmla="*/ 37 h 105"/>
                <a:gd name="T34" fmla="*/ 1 w 38"/>
                <a:gd name="T35" fmla="*/ 43 h 105"/>
                <a:gd name="T36" fmla="*/ 1 w 38"/>
                <a:gd name="T37" fmla="*/ 49 h 105"/>
                <a:gd name="T38" fmla="*/ 2 w 38"/>
                <a:gd name="T39" fmla="*/ 56 h 105"/>
                <a:gd name="T40" fmla="*/ 4 w 38"/>
                <a:gd name="T41" fmla="*/ 65 h 105"/>
                <a:gd name="T42" fmla="*/ 5 w 38"/>
                <a:gd name="T43" fmla="*/ 72 h 105"/>
                <a:gd name="T44" fmla="*/ 6 w 38"/>
                <a:gd name="T45" fmla="*/ 78 h 105"/>
                <a:gd name="T46" fmla="*/ 6 w 38"/>
                <a:gd name="T47" fmla="*/ 84 h 105"/>
                <a:gd name="T48" fmla="*/ 6 w 38"/>
                <a:gd name="T49" fmla="*/ 88 h 105"/>
                <a:gd name="T50" fmla="*/ 6 w 38"/>
                <a:gd name="T51" fmla="*/ 91 h 105"/>
                <a:gd name="T52" fmla="*/ 4 w 38"/>
                <a:gd name="T53" fmla="*/ 93 h 105"/>
                <a:gd name="T54" fmla="*/ 4 w 38"/>
                <a:gd name="T55" fmla="*/ 97 h 105"/>
                <a:gd name="T56" fmla="*/ 2 w 38"/>
                <a:gd name="T57" fmla="*/ 99 h 105"/>
                <a:gd name="T58" fmla="*/ 1 w 38"/>
                <a:gd name="T59" fmla="*/ 102 h 105"/>
                <a:gd name="T60" fmla="*/ 0 w 38"/>
                <a:gd name="T61" fmla="*/ 104 h 105"/>
                <a:gd name="T62" fmla="*/ 0 w 38"/>
                <a:gd name="T63" fmla="*/ 104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105"/>
                <a:gd name="T98" fmla="*/ 38 w 38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105">
                  <a:moveTo>
                    <a:pt x="35" y="0"/>
                  </a:move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5" y="6"/>
                  </a:lnTo>
                  <a:lnTo>
                    <a:pt x="34" y="8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6" y="28"/>
                  </a:lnTo>
                  <a:lnTo>
                    <a:pt x="5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9"/>
                  </a:lnTo>
                  <a:lnTo>
                    <a:pt x="2" y="53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5"/>
                  </a:lnTo>
                  <a:lnTo>
                    <a:pt x="5" y="68"/>
                  </a:lnTo>
                  <a:lnTo>
                    <a:pt x="5" y="72"/>
                  </a:lnTo>
                  <a:lnTo>
                    <a:pt x="6" y="75"/>
                  </a:lnTo>
                  <a:lnTo>
                    <a:pt x="6" y="78"/>
                  </a:lnTo>
                  <a:lnTo>
                    <a:pt x="6" y="81"/>
                  </a:lnTo>
                  <a:lnTo>
                    <a:pt x="6" y="84"/>
                  </a:lnTo>
                  <a:lnTo>
                    <a:pt x="7" y="86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91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4" y="97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0" y="104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4" name="Freeform 182">
              <a:extLst>
                <a:ext uri="{FF2B5EF4-FFF2-40B4-BE49-F238E27FC236}">
                  <a16:creationId xmlns:a16="http://schemas.microsoft.com/office/drawing/2014/main" id="{00BC4546-3107-4D2C-ABFD-E34B8DDA4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714"/>
              <a:ext cx="89" cy="70"/>
            </a:xfrm>
            <a:custGeom>
              <a:avLst/>
              <a:gdLst>
                <a:gd name="T0" fmla="*/ 66 w 89"/>
                <a:gd name="T1" fmla="*/ 1 h 70"/>
                <a:gd name="T2" fmla="*/ 68 w 89"/>
                <a:gd name="T3" fmla="*/ 3 h 70"/>
                <a:gd name="T4" fmla="*/ 70 w 89"/>
                <a:gd name="T5" fmla="*/ 6 h 70"/>
                <a:gd name="T6" fmla="*/ 74 w 89"/>
                <a:gd name="T7" fmla="*/ 9 h 70"/>
                <a:gd name="T8" fmla="*/ 79 w 89"/>
                <a:gd name="T9" fmla="*/ 14 h 70"/>
                <a:gd name="T10" fmla="*/ 82 w 89"/>
                <a:gd name="T11" fmla="*/ 18 h 70"/>
                <a:gd name="T12" fmla="*/ 85 w 89"/>
                <a:gd name="T13" fmla="*/ 22 h 70"/>
                <a:gd name="T14" fmla="*/ 86 w 89"/>
                <a:gd name="T15" fmla="*/ 26 h 70"/>
                <a:gd name="T16" fmla="*/ 86 w 89"/>
                <a:gd name="T17" fmla="*/ 29 h 70"/>
                <a:gd name="T18" fmla="*/ 84 w 89"/>
                <a:gd name="T19" fmla="*/ 32 h 70"/>
                <a:gd name="T20" fmla="*/ 82 w 89"/>
                <a:gd name="T21" fmla="*/ 34 h 70"/>
                <a:gd name="T22" fmla="*/ 78 w 89"/>
                <a:gd name="T23" fmla="*/ 36 h 70"/>
                <a:gd name="T24" fmla="*/ 73 w 89"/>
                <a:gd name="T25" fmla="*/ 37 h 70"/>
                <a:gd name="T26" fmla="*/ 70 w 89"/>
                <a:gd name="T27" fmla="*/ 39 h 70"/>
                <a:gd name="T28" fmla="*/ 66 w 89"/>
                <a:gd name="T29" fmla="*/ 41 h 70"/>
                <a:gd name="T30" fmla="*/ 63 w 89"/>
                <a:gd name="T31" fmla="*/ 41 h 70"/>
                <a:gd name="T32" fmla="*/ 58 w 89"/>
                <a:gd name="T33" fmla="*/ 43 h 70"/>
                <a:gd name="T34" fmla="*/ 50 w 89"/>
                <a:gd name="T35" fmla="*/ 46 h 70"/>
                <a:gd name="T36" fmla="*/ 40 w 89"/>
                <a:gd name="T37" fmla="*/ 48 h 70"/>
                <a:gd name="T38" fmla="*/ 30 w 89"/>
                <a:gd name="T39" fmla="*/ 52 h 70"/>
                <a:gd name="T40" fmla="*/ 20 w 89"/>
                <a:gd name="T41" fmla="*/ 53 h 70"/>
                <a:gd name="T42" fmla="*/ 11 w 89"/>
                <a:gd name="T43" fmla="*/ 57 h 70"/>
                <a:gd name="T44" fmla="*/ 4 w 89"/>
                <a:gd name="T45" fmla="*/ 59 h 70"/>
                <a:gd name="T46" fmla="*/ 0 w 89"/>
                <a:gd name="T47" fmla="*/ 60 h 70"/>
                <a:gd name="T48" fmla="*/ 0 w 89"/>
                <a:gd name="T49" fmla="*/ 61 h 70"/>
                <a:gd name="T50" fmla="*/ 0 w 89"/>
                <a:gd name="T51" fmla="*/ 61 h 70"/>
                <a:gd name="T52" fmla="*/ 0 w 89"/>
                <a:gd name="T53" fmla="*/ 63 h 70"/>
                <a:gd name="T54" fmla="*/ 0 w 89"/>
                <a:gd name="T55" fmla="*/ 64 h 70"/>
                <a:gd name="T56" fmla="*/ 0 w 89"/>
                <a:gd name="T57" fmla="*/ 66 h 70"/>
                <a:gd name="T58" fmla="*/ 0 w 89"/>
                <a:gd name="T59" fmla="*/ 68 h 70"/>
                <a:gd name="T60" fmla="*/ 0 w 89"/>
                <a:gd name="T61" fmla="*/ 69 h 70"/>
                <a:gd name="T62" fmla="*/ 0 w 89"/>
                <a:gd name="T63" fmla="*/ 69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9"/>
                <a:gd name="T97" fmla="*/ 0 h 70"/>
                <a:gd name="T98" fmla="*/ 89 w 89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9" h="70">
                  <a:moveTo>
                    <a:pt x="66" y="0"/>
                  </a:moveTo>
                  <a:lnTo>
                    <a:pt x="66" y="1"/>
                  </a:lnTo>
                  <a:lnTo>
                    <a:pt x="67" y="2"/>
                  </a:lnTo>
                  <a:lnTo>
                    <a:pt x="68" y="3"/>
                  </a:lnTo>
                  <a:lnTo>
                    <a:pt x="69" y="4"/>
                  </a:lnTo>
                  <a:lnTo>
                    <a:pt x="70" y="6"/>
                  </a:lnTo>
                  <a:lnTo>
                    <a:pt x="72" y="7"/>
                  </a:lnTo>
                  <a:lnTo>
                    <a:pt x="74" y="9"/>
                  </a:lnTo>
                  <a:lnTo>
                    <a:pt x="77" y="11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82" y="18"/>
                  </a:lnTo>
                  <a:lnTo>
                    <a:pt x="84" y="20"/>
                  </a:lnTo>
                  <a:lnTo>
                    <a:pt x="85" y="22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7"/>
                  </a:lnTo>
                  <a:lnTo>
                    <a:pt x="86" y="29"/>
                  </a:lnTo>
                  <a:lnTo>
                    <a:pt x="86" y="31"/>
                  </a:lnTo>
                  <a:lnTo>
                    <a:pt x="84" y="32"/>
                  </a:lnTo>
                  <a:lnTo>
                    <a:pt x="83" y="32"/>
                  </a:lnTo>
                  <a:lnTo>
                    <a:pt x="82" y="34"/>
                  </a:lnTo>
                  <a:lnTo>
                    <a:pt x="80" y="34"/>
                  </a:lnTo>
                  <a:lnTo>
                    <a:pt x="78" y="36"/>
                  </a:lnTo>
                  <a:lnTo>
                    <a:pt x="76" y="36"/>
                  </a:lnTo>
                  <a:lnTo>
                    <a:pt x="73" y="37"/>
                  </a:lnTo>
                  <a:lnTo>
                    <a:pt x="72" y="37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5" y="41"/>
                  </a:lnTo>
                  <a:lnTo>
                    <a:pt x="63" y="41"/>
                  </a:lnTo>
                  <a:lnTo>
                    <a:pt x="62" y="41"/>
                  </a:lnTo>
                  <a:lnTo>
                    <a:pt x="58" y="43"/>
                  </a:lnTo>
                  <a:lnTo>
                    <a:pt x="55" y="44"/>
                  </a:lnTo>
                  <a:lnTo>
                    <a:pt x="50" y="46"/>
                  </a:lnTo>
                  <a:lnTo>
                    <a:pt x="45" y="46"/>
                  </a:lnTo>
                  <a:lnTo>
                    <a:pt x="40" y="48"/>
                  </a:lnTo>
                  <a:lnTo>
                    <a:pt x="35" y="50"/>
                  </a:lnTo>
                  <a:lnTo>
                    <a:pt x="30" y="52"/>
                  </a:lnTo>
                  <a:lnTo>
                    <a:pt x="25" y="52"/>
                  </a:lnTo>
                  <a:lnTo>
                    <a:pt x="20" y="53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7" y="57"/>
                  </a:lnTo>
                  <a:lnTo>
                    <a:pt x="4" y="59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69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5" name="Freeform 183">
              <a:extLst>
                <a:ext uri="{FF2B5EF4-FFF2-40B4-BE49-F238E27FC236}">
                  <a16:creationId xmlns:a16="http://schemas.microsoft.com/office/drawing/2014/main" id="{EE2632CE-4BDB-4CB6-8803-9290FE8FD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1813"/>
              <a:ext cx="110" cy="34"/>
            </a:xfrm>
            <a:custGeom>
              <a:avLst/>
              <a:gdLst>
                <a:gd name="T0" fmla="*/ 0 w 110"/>
                <a:gd name="T1" fmla="*/ 0 h 34"/>
                <a:gd name="T2" fmla="*/ 0 w 110"/>
                <a:gd name="T3" fmla="*/ 0 h 34"/>
                <a:gd name="T4" fmla="*/ 0 w 110"/>
                <a:gd name="T5" fmla="*/ 0 h 34"/>
                <a:gd name="T6" fmla="*/ 0 w 110"/>
                <a:gd name="T7" fmla="*/ 0 h 34"/>
                <a:gd name="T8" fmla="*/ 2 w 110"/>
                <a:gd name="T9" fmla="*/ 0 h 34"/>
                <a:gd name="T10" fmla="*/ 2 w 110"/>
                <a:gd name="T11" fmla="*/ 0 h 34"/>
                <a:gd name="T12" fmla="*/ 3 w 110"/>
                <a:gd name="T13" fmla="*/ 0 h 34"/>
                <a:gd name="T14" fmla="*/ 3 w 110"/>
                <a:gd name="T15" fmla="*/ 0 h 34"/>
                <a:gd name="T16" fmla="*/ 6 w 110"/>
                <a:gd name="T17" fmla="*/ 1 h 34"/>
                <a:gd name="T18" fmla="*/ 10 w 110"/>
                <a:gd name="T19" fmla="*/ 2 h 34"/>
                <a:gd name="T20" fmla="*/ 15 w 110"/>
                <a:gd name="T21" fmla="*/ 4 h 34"/>
                <a:gd name="T22" fmla="*/ 19 w 110"/>
                <a:gd name="T23" fmla="*/ 6 h 34"/>
                <a:gd name="T24" fmla="*/ 24 w 110"/>
                <a:gd name="T25" fmla="*/ 8 h 34"/>
                <a:gd name="T26" fmla="*/ 28 w 110"/>
                <a:gd name="T27" fmla="*/ 11 h 34"/>
                <a:gd name="T28" fmla="*/ 34 w 110"/>
                <a:gd name="T29" fmla="*/ 13 h 34"/>
                <a:gd name="T30" fmla="*/ 37 w 110"/>
                <a:gd name="T31" fmla="*/ 14 h 34"/>
                <a:gd name="T32" fmla="*/ 41 w 110"/>
                <a:gd name="T33" fmla="*/ 15 h 34"/>
                <a:gd name="T34" fmla="*/ 44 w 110"/>
                <a:gd name="T35" fmla="*/ 18 h 34"/>
                <a:gd name="T36" fmla="*/ 48 w 110"/>
                <a:gd name="T37" fmla="*/ 20 h 34"/>
                <a:gd name="T38" fmla="*/ 51 w 110"/>
                <a:gd name="T39" fmla="*/ 23 h 34"/>
                <a:gd name="T40" fmla="*/ 56 w 110"/>
                <a:gd name="T41" fmla="*/ 26 h 34"/>
                <a:gd name="T42" fmla="*/ 59 w 110"/>
                <a:gd name="T43" fmla="*/ 29 h 34"/>
                <a:gd name="T44" fmla="*/ 64 w 110"/>
                <a:gd name="T45" fmla="*/ 32 h 34"/>
                <a:gd name="T46" fmla="*/ 67 w 110"/>
                <a:gd name="T47" fmla="*/ 32 h 34"/>
                <a:gd name="T48" fmla="*/ 72 w 110"/>
                <a:gd name="T49" fmla="*/ 33 h 34"/>
                <a:gd name="T50" fmla="*/ 76 w 110"/>
                <a:gd name="T51" fmla="*/ 33 h 34"/>
                <a:gd name="T52" fmla="*/ 82 w 110"/>
                <a:gd name="T53" fmla="*/ 32 h 34"/>
                <a:gd name="T54" fmla="*/ 89 w 110"/>
                <a:gd name="T55" fmla="*/ 31 h 34"/>
                <a:gd name="T56" fmla="*/ 94 w 110"/>
                <a:gd name="T57" fmla="*/ 29 h 34"/>
                <a:gd name="T58" fmla="*/ 100 w 110"/>
                <a:gd name="T59" fmla="*/ 29 h 34"/>
                <a:gd name="T60" fmla="*/ 105 w 110"/>
                <a:gd name="T61" fmla="*/ 27 h 34"/>
                <a:gd name="T62" fmla="*/ 107 w 110"/>
                <a:gd name="T63" fmla="*/ 26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34"/>
                <a:gd name="T98" fmla="*/ 110 w 110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3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3" y="6"/>
                  </a:lnTo>
                  <a:lnTo>
                    <a:pt x="24" y="8"/>
                  </a:lnTo>
                  <a:lnTo>
                    <a:pt x="27" y="9"/>
                  </a:lnTo>
                  <a:lnTo>
                    <a:pt x="28" y="11"/>
                  </a:lnTo>
                  <a:lnTo>
                    <a:pt x="32" y="11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7" y="14"/>
                  </a:lnTo>
                  <a:lnTo>
                    <a:pt x="40" y="14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20"/>
                  </a:lnTo>
                  <a:lnTo>
                    <a:pt x="49" y="22"/>
                  </a:lnTo>
                  <a:lnTo>
                    <a:pt x="51" y="23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7" y="27"/>
                  </a:lnTo>
                  <a:lnTo>
                    <a:pt x="59" y="29"/>
                  </a:lnTo>
                  <a:lnTo>
                    <a:pt x="62" y="30"/>
                  </a:lnTo>
                  <a:lnTo>
                    <a:pt x="64" y="32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70" y="32"/>
                  </a:lnTo>
                  <a:lnTo>
                    <a:pt x="72" y="33"/>
                  </a:lnTo>
                  <a:lnTo>
                    <a:pt x="74" y="33"/>
                  </a:lnTo>
                  <a:lnTo>
                    <a:pt x="76" y="33"/>
                  </a:lnTo>
                  <a:lnTo>
                    <a:pt x="79" y="32"/>
                  </a:lnTo>
                  <a:lnTo>
                    <a:pt x="82" y="32"/>
                  </a:lnTo>
                  <a:lnTo>
                    <a:pt x="85" y="31"/>
                  </a:lnTo>
                  <a:lnTo>
                    <a:pt x="89" y="31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4" y="27"/>
                  </a:lnTo>
                  <a:lnTo>
                    <a:pt x="105" y="27"/>
                  </a:lnTo>
                  <a:lnTo>
                    <a:pt x="107" y="26"/>
                  </a:lnTo>
                  <a:lnTo>
                    <a:pt x="109" y="25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6" name="Freeform 184">
              <a:extLst>
                <a:ext uri="{FF2B5EF4-FFF2-40B4-BE49-F238E27FC236}">
                  <a16:creationId xmlns:a16="http://schemas.microsoft.com/office/drawing/2014/main" id="{9528F7CF-281D-4D19-8425-CA3FC1899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1755"/>
              <a:ext cx="102" cy="44"/>
            </a:xfrm>
            <a:custGeom>
              <a:avLst/>
              <a:gdLst>
                <a:gd name="T0" fmla="*/ 0 w 102"/>
                <a:gd name="T1" fmla="*/ 0 h 44"/>
                <a:gd name="T2" fmla="*/ 0 w 102"/>
                <a:gd name="T3" fmla="*/ 0 h 44"/>
                <a:gd name="T4" fmla="*/ 0 w 102"/>
                <a:gd name="T5" fmla="*/ 0 h 44"/>
                <a:gd name="T6" fmla="*/ 0 w 102"/>
                <a:gd name="T7" fmla="*/ 0 h 44"/>
                <a:gd name="T8" fmla="*/ 1 w 102"/>
                <a:gd name="T9" fmla="*/ 0 h 44"/>
                <a:gd name="T10" fmla="*/ 1 w 102"/>
                <a:gd name="T11" fmla="*/ 0 h 44"/>
                <a:gd name="T12" fmla="*/ 1 w 102"/>
                <a:gd name="T13" fmla="*/ 0 h 44"/>
                <a:gd name="T14" fmla="*/ 1 w 102"/>
                <a:gd name="T15" fmla="*/ 0 h 44"/>
                <a:gd name="T16" fmla="*/ 2 w 102"/>
                <a:gd name="T17" fmla="*/ 2 h 44"/>
                <a:gd name="T18" fmla="*/ 4 w 102"/>
                <a:gd name="T19" fmla="*/ 5 h 44"/>
                <a:gd name="T20" fmla="*/ 6 w 102"/>
                <a:gd name="T21" fmla="*/ 6 h 44"/>
                <a:gd name="T22" fmla="*/ 9 w 102"/>
                <a:gd name="T23" fmla="*/ 10 h 44"/>
                <a:gd name="T24" fmla="*/ 11 w 102"/>
                <a:gd name="T25" fmla="*/ 13 h 44"/>
                <a:gd name="T26" fmla="*/ 12 w 102"/>
                <a:gd name="T27" fmla="*/ 16 h 44"/>
                <a:gd name="T28" fmla="*/ 14 w 102"/>
                <a:gd name="T29" fmla="*/ 20 h 44"/>
                <a:gd name="T30" fmla="*/ 16 w 102"/>
                <a:gd name="T31" fmla="*/ 23 h 44"/>
                <a:gd name="T32" fmla="*/ 18 w 102"/>
                <a:gd name="T33" fmla="*/ 25 h 44"/>
                <a:gd name="T34" fmla="*/ 19 w 102"/>
                <a:gd name="T35" fmla="*/ 27 h 44"/>
                <a:gd name="T36" fmla="*/ 21 w 102"/>
                <a:gd name="T37" fmla="*/ 29 h 44"/>
                <a:gd name="T38" fmla="*/ 22 w 102"/>
                <a:gd name="T39" fmla="*/ 32 h 44"/>
                <a:gd name="T40" fmla="*/ 24 w 102"/>
                <a:gd name="T41" fmla="*/ 34 h 44"/>
                <a:gd name="T42" fmla="*/ 26 w 102"/>
                <a:gd name="T43" fmla="*/ 37 h 44"/>
                <a:gd name="T44" fmla="*/ 28 w 102"/>
                <a:gd name="T45" fmla="*/ 39 h 44"/>
                <a:gd name="T46" fmla="*/ 30 w 102"/>
                <a:gd name="T47" fmla="*/ 40 h 44"/>
                <a:gd name="T48" fmla="*/ 33 w 102"/>
                <a:gd name="T49" fmla="*/ 41 h 44"/>
                <a:gd name="T50" fmla="*/ 37 w 102"/>
                <a:gd name="T51" fmla="*/ 42 h 44"/>
                <a:gd name="T52" fmla="*/ 40 w 102"/>
                <a:gd name="T53" fmla="*/ 43 h 44"/>
                <a:gd name="T54" fmla="*/ 44 w 102"/>
                <a:gd name="T55" fmla="*/ 43 h 44"/>
                <a:gd name="T56" fmla="*/ 49 w 102"/>
                <a:gd name="T57" fmla="*/ 43 h 44"/>
                <a:gd name="T58" fmla="*/ 53 w 102"/>
                <a:gd name="T59" fmla="*/ 43 h 44"/>
                <a:gd name="T60" fmla="*/ 58 w 102"/>
                <a:gd name="T61" fmla="*/ 43 h 44"/>
                <a:gd name="T62" fmla="*/ 62 w 102"/>
                <a:gd name="T63" fmla="*/ 43 h 44"/>
                <a:gd name="T64" fmla="*/ 65 w 102"/>
                <a:gd name="T65" fmla="*/ 42 h 44"/>
                <a:gd name="T66" fmla="*/ 68 w 102"/>
                <a:gd name="T67" fmla="*/ 42 h 44"/>
                <a:gd name="T68" fmla="*/ 71 w 102"/>
                <a:gd name="T69" fmla="*/ 42 h 44"/>
                <a:gd name="T70" fmla="*/ 75 w 102"/>
                <a:gd name="T71" fmla="*/ 42 h 44"/>
                <a:gd name="T72" fmla="*/ 78 w 102"/>
                <a:gd name="T73" fmla="*/ 41 h 44"/>
                <a:gd name="T74" fmla="*/ 82 w 102"/>
                <a:gd name="T75" fmla="*/ 41 h 44"/>
                <a:gd name="T76" fmla="*/ 84 w 102"/>
                <a:gd name="T77" fmla="*/ 41 h 44"/>
                <a:gd name="T78" fmla="*/ 88 w 102"/>
                <a:gd name="T79" fmla="*/ 41 h 44"/>
                <a:gd name="T80" fmla="*/ 90 w 102"/>
                <a:gd name="T81" fmla="*/ 40 h 44"/>
                <a:gd name="T82" fmla="*/ 90 w 102"/>
                <a:gd name="T83" fmla="*/ 40 h 44"/>
                <a:gd name="T84" fmla="*/ 92 w 102"/>
                <a:gd name="T85" fmla="*/ 40 h 44"/>
                <a:gd name="T86" fmla="*/ 94 w 102"/>
                <a:gd name="T87" fmla="*/ 40 h 44"/>
                <a:gd name="T88" fmla="*/ 96 w 102"/>
                <a:gd name="T89" fmla="*/ 40 h 44"/>
                <a:gd name="T90" fmla="*/ 98 w 102"/>
                <a:gd name="T91" fmla="*/ 40 h 44"/>
                <a:gd name="T92" fmla="*/ 99 w 102"/>
                <a:gd name="T93" fmla="*/ 40 h 44"/>
                <a:gd name="T94" fmla="*/ 100 w 102"/>
                <a:gd name="T95" fmla="*/ 40 h 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2"/>
                <a:gd name="T145" fmla="*/ 0 h 44"/>
                <a:gd name="T146" fmla="*/ 102 w 102"/>
                <a:gd name="T147" fmla="*/ 44 h 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2" h="4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8" y="8"/>
                  </a:lnTo>
                  <a:lnTo>
                    <a:pt x="9" y="10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8" y="37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2"/>
                  </a:lnTo>
                  <a:lnTo>
                    <a:pt x="38" y="42"/>
                  </a:lnTo>
                  <a:lnTo>
                    <a:pt x="40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3"/>
                  </a:lnTo>
                  <a:lnTo>
                    <a:pt x="53" y="43"/>
                  </a:lnTo>
                  <a:lnTo>
                    <a:pt x="56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62" y="43"/>
                  </a:lnTo>
                  <a:lnTo>
                    <a:pt x="65" y="42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7" y="41"/>
                  </a:lnTo>
                  <a:lnTo>
                    <a:pt x="78" y="41"/>
                  </a:lnTo>
                  <a:lnTo>
                    <a:pt x="80" y="41"/>
                  </a:lnTo>
                  <a:lnTo>
                    <a:pt x="82" y="41"/>
                  </a:lnTo>
                  <a:lnTo>
                    <a:pt x="84" y="41"/>
                  </a:lnTo>
                  <a:lnTo>
                    <a:pt x="86" y="41"/>
                  </a:lnTo>
                  <a:lnTo>
                    <a:pt x="88" y="41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1" y="40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7" name="Oval 185">
              <a:extLst>
                <a:ext uri="{FF2B5EF4-FFF2-40B4-BE49-F238E27FC236}">
                  <a16:creationId xmlns:a16="http://schemas.microsoft.com/office/drawing/2014/main" id="{4EB4C674-C8A8-4548-A922-45C30B56A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1440"/>
              <a:ext cx="155" cy="11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1108" name="Oval 186">
              <a:extLst>
                <a:ext uri="{FF2B5EF4-FFF2-40B4-BE49-F238E27FC236}">
                  <a16:creationId xmlns:a16="http://schemas.microsoft.com/office/drawing/2014/main" id="{283688D1-F162-4D01-939A-FE3B8CEC6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" y="1557"/>
              <a:ext cx="155" cy="117"/>
            </a:xfrm>
            <a:prstGeom prst="ellipse">
              <a:avLst/>
            </a:prstGeom>
            <a:solidFill>
              <a:srgbClr val="FFFF00"/>
            </a:solidFill>
            <a:ln w="1893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1109" name="Freeform 187">
              <a:extLst>
                <a:ext uri="{FF2B5EF4-FFF2-40B4-BE49-F238E27FC236}">
                  <a16:creationId xmlns:a16="http://schemas.microsoft.com/office/drawing/2014/main" id="{045647A3-D499-476D-A9E9-23FDBDFE1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656"/>
              <a:ext cx="65" cy="123"/>
            </a:xfrm>
            <a:custGeom>
              <a:avLst/>
              <a:gdLst>
                <a:gd name="T0" fmla="*/ 63 w 65"/>
                <a:gd name="T1" fmla="*/ 1 h 123"/>
                <a:gd name="T2" fmla="*/ 58 w 65"/>
                <a:gd name="T3" fmla="*/ 3 h 123"/>
                <a:gd name="T4" fmla="*/ 50 w 65"/>
                <a:gd name="T5" fmla="*/ 6 h 123"/>
                <a:gd name="T6" fmla="*/ 40 w 65"/>
                <a:gd name="T7" fmla="*/ 10 h 123"/>
                <a:gd name="T8" fmla="*/ 28 w 65"/>
                <a:gd name="T9" fmla="*/ 15 h 123"/>
                <a:gd name="T10" fmla="*/ 18 w 65"/>
                <a:gd name="T11" fmla="*/ 21 h 123"/>
                <a:gd name="T12" fmla="*/ 9 w 65"/>
                <a:gd name="T13" fmla="*/ 26 h 123"/>
                <a:gd name="T14" fmla="*/ 3 w 65"/>
                <a:gd name="T15" fmla="*/ 33 h 123"/>
                <a:gd name="T16" fmla="*/ 0 w 65"/>
                <a:gd name="T17" fmla="*/ 38 h 123"/>
                <a:gd name="T18" fmla="*/ 0 w 65"/>
                <a:gd name="T19" fmla="*/ 45 h 123"/>
                <a:gd name="T20" fmla="*/ 2 w 65"/>
                <a:gd name="T21" fmla="*/ 54 h 123"/>
                <a:gd name="T22" fmla="*/ 6 w 65"/>
                <a:gd name="T23" fmla="*/ 62 h 123"/>
                <a:gd name="T24" fmla="*/ 9 w 65"/>
                <a:gd name="T25" fmla="*/ 70 h 123"/>
                <a:gd name="T26" fmla="*/ 12 w 65"/>
                <a:gd name="T27" fmla="*/ 80 h 123"/>
                <a:gd name="T28" fmla="*/ 14 w 65"/>
                <a:gd name="T29" fmla="*/ 88 h 123"/>
                <a:gd name="T30" fmla="*/ 16 w 65"/>
                <a:gd name="T31" fmla="*/ 94 h 123"/>
                <a:gd name="T32" fmla="*/ 17 w 65"/>
                <a:gd name="T33" fmla="*/ 98 h 123"/>
                <a:gd name="T34" fmla="*/ 17 w 65"/>
                <a:gd name="T35" fmla="*/ 101 h 123"/>
                <a:gd name="T36" fmla="*/ 17 w 65"/>
                <a:gd name="T37" fmla="*/ 102 h 123"/>
                <a:gd name="T38" fmla="*/ 17 w 65"/>
                <a:gd name="T39" fmla="*/ 105 h 123"/>
                <a:gd name="T40" fmla="*/ 16 w 65"/>
                <a:gd name="T41" fmla="*/ 107 h 123"/>
                <a:gd name="T42" fmla="*/ 16 w 65"/>
                <a:gd name="T43" fmla="*/ 110 h 123"/>
                <a:gd name="T44" fmla="*/ 16 w 65"/>
                <a:gd name="T45" fmla="*/ 112 h 123"/>
                <a:gd name="T46" fmla="*/ 16 w 65"/>
                <a:gd name="T47" fmla="*/ 113 h 123"/>
                <a:gd name="T48" fmla="*/ 14 w 65"/>
                <a:gd name="T49" fmla="*/ 114 h 123"/>
                <a:gd name="T50" fmla="*/ 13 w 65"/>
                <a:gd name="T51" fmla="*/ 114 h 123"/>
                <a:gd name="T52" fmla="*/ 12 w 65"/>
                <a:gd name="T53" fmla="*/ 116 h 123"/>
                <a:gd name="T54" fmla="*/ 10 w 65"/>
                <a:gd name="T55" fmla="*/ 116 h 123"/>
                <a:gd name="T56" fmla="*/ 8 w 65"/>
                <a:gd name="T57" fmla="*/ 118 h 123"/>
                <a:gd name="T58" fmla="*/ 6 w 65"/>
                <a:gd name="T59" fmla="*/ 118 h 123"/>
                <a:gd name="T60" fmla="*/ 5 w 65"/>
                <a:gd name="T61" fmla="*/ 119 h 123"/>
                <a:gd name="T62" fmla="*/ 4 w 65"/>
                <a:gd name="T63" fmla="*/ 119 h 123"/>
                <a:gd name="T64" fmla="*/ 3 w 65"/>
                <a:gd name="T65" fmla="*/ 121 h 123"/>
                <a:gd name="T66" fmla="*/ 3 w 65"/>
                <a:gd name="T67" fmla="*/ 121 h 123"/>
                <a:gd name="T68" fmla="*/ 3 w 65"/>
                <a:gd name="T69" fmla="*/ 121 h 123"/>
                <a:gd name="T70" fmla="*/ 3 w 65"/>
                <a:gd name="T71" fmla="*/ 121 h 123"/>
                <a:gd name="T72" fmla="*/ 2 w 65"/>
                <a:gd name="T73" fmla="*/ 122 h 123"/>
                <a:gd name="T74" fmla="*/ 2 w 65"/>
                <a:gd name="T75" fmla="*/ 122 h 123"/>
                <a:gd name="T76" fmla="*/ 2 w 65"/>
                <a:gd name="T77" fmla="*/ 122 h 123"/>
                <a:gd name="T78" fmla="*/ 2 w 65"/>
                <a:gd name="T79" fmla="*/ 122 h 1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"/>
                <a:gd name="T121" fmla="*/ 0 h 123"/>
                <a:gd name="T122" fmla="*/ 65 w 65"/>
                <a:gd name="T123" fmla="*/ 123 h 1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" h="123">
                  <a:moveTo>
                    <a:pt x="64" y="0"/>
                  </a:moveTo>
                  <a:lnTo>
                    <a:pt x="63" y="1"/>
                  </a:lnTo>
                  <a:lnTo>
                    <a:pt x="61" y="1"/>
                  </a:lnTo>
                  <a:lnTo>
                    <a:pt x="58" y="3"/>
                  </a:lnTo>
                  <a:lnTo>
                    <a:pt x="55" y="3"/>
                  </a:lnTo>
                  <a:lnTo>
                    <a:pt x="50" y="6"/>
                  </a:lnTo>
                  <a:lnTo>
                    <a:pt x="45" y="7"/>
                  </a:lnTo>
                  <a:lnTo>
                    <a:pt x="40" y="10"/>
                  </a:lnTo>
                  <a:lnTo>
                    <a:pt x="35" y="11"/>
                  </a:lnTo>
                  <a:lnTo>
                    <a:pt x="28" y="15"/>
                  </a:lnTo>
                  <a:lnTo>
                    <a:pt x="23" y="17"/>
                  </a:lnTo>
                  <a:lnTo>
                    <a:pt x="18" y="21"/>
                  </a:lnTo>
                  <a:lnTo>
                    <a:pt x="13" y="23"/>
                  </a:lnTo>
                  <a:lnTo>
                    <a:pt x="9" y="26"/>
                  </a:lnTo>
                  <a:lnTo>
                    <a:pt x="5" y="29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6" y="62"/>
                  </a:lnTo>
                  <a:lnTo>
                    <a:pt x="7" y="65"/>
                  </a:lnTo>
                  <a:lnTo>
                    <a:pt x="9" y="70"/>
                  </a:lnTo>
                  <a:lnTo>
                    <a:pt x="10" y="74"/>
                  </a:lnTo>
                  <a:lnTo>
                    <a:pt x="12" y="80"/>
                  </a:lnTo>
                  <a:lnTo>
                    <a:pt x="14" y="83"/>
                  </a:lnTo>
                  <a:lnTo>
                    <a:pt x="14" y="88"/>
                  </a:lnTo>
                  <a:lnTo>
                    <a:pt x="16" y="91"/>
                  </a:lnTo>
                  <a:lnTo>
                    <a:pt x="16" y="94"/>
                  </a:lnTo>
                  <a:lnTo>
                    <a:pt x="18" y="97"/>
                  </a:lnTo>
                  <a:lnTo>
                    <a:pt x="17" y="98"/>
                  </a:lnTo>
                  <a:lnTo>
                    <a:pt x="17" y="99"/>
                  </a:lnTo>
                  <a:lnTo>
                    <a:pt x="17" y="101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6" y="112"/>
                  </a:lnTo>
                  <a:lnTo>
                    <a:pt x="16" y="113"/>
                  </a:lnTo>
                  <a:lnTo>
                    <a:pt x="14" y="114"/>
                  </a:lnTo>
                  <a:lnTo>
                    <a:pt x="13" y="114"/>
                  </a:lnTo>
                  <a:lnTo>
                    <a:pt x="12" y="116"/>
                  </a:lnTo>
                  <a:lnTo>
                    <a:pt x="10" y="116"/>
                  </a:lnTo>
                  <a:lnTo>
                    <a:pt x="8" y="118"/>
                  </a:lnTo>
                  <a:lnTo>
                    <a:pt x="6" y="118"/>
                  </a:lnTo>
                  <a:lnTo>
                    <a:pt x="5" y="119"/>
                  </a:lnTo>
                  <a:lnTo>
                    <a:pt x="4" y="119"/>
                  </a:lnTo>
                  <a:lnTo>
                    <a:pt x="3" y="121"/>
                  </a:lnTo>
                  <a:lnTo>
                    <a:pt x="2" y="122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0" name="Oval 188">
              <a:extLst>
                <a:ext uri="{FF2B5EF4-FFF2-40B4-BE49-F238E27FC236}">
                  <a16:creationId xmlns:a16="http://schemas.microsoft.com/office/drawing/2014/main" id="{6C566783-9EAD-4DA6-8AD9-C6410AEAD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481"/>
              <a:ext cx="37" cy="37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1111" name="Text Box 189">
              <a:extLst>
                <a:ext uri="{FF2B5EF4-FFF2-40B4-BE49-F238E27FC236}">
                  <a16:creationId xmlns:a16="http://schemas.microsoft.com/office/drawing/2014/main" id="{80140C80-D163-4C63-B4D3-C696C82F1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344"/>
              <a:ext cx="38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254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25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25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25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25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300" b="1">
                  <a:solidFill>
                    <a:srgbClr val="000000"/>
                  </a:solidFill>
                  <a:latin typeface="Tahoma" panose="020B0604030504040204" pitchFamily="34" charset="0"/>
                </a:rPr>
                <a:t>Zygote</a:t>
              </a:r>
              <a:endParaRPr lang="en-US" altLang="en-US">
                <a:latin typeface="Tahoma" panose="020B0604030504040204" pitchFamily="34" charset="0"/>
              </a:endParaRPr>
            </a:p>
          </p:txBody>
        </p:sp>
      </p:grpSp>
      <p:pic>
        <p:nvPicPr>
          <p:cNvPr id="140478" name="Picture 190" descr="lmos">
            <a:extLst>
              <a:ext uri="{FF2B5EF4-FFF2-40B4-BE49-F238E27FC236}">
                <a16:creationId xmlns:a16="http://schemas.microsoft.com/office/drawing/2014/main" id="{750C1FB5-4F5B-4205-B4B7-3D282AA0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99853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" name="Group 246">
            <a:extLst>
              <a:ext uri="{FF2B5EF4-FFF2-40B4-BE49-F238E27FC236}">
                <a16:creationId xmlns:a16="http://schemas.microsoft.com/office/drawing/2014/main" id="{7C5D61F8-74D2-43E4-8FD1-042D765832A6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143000"/>
            <a:ext cx="2730500" cy="1189038"/>
            <a:chOff x="1776" y="720"/>
            <a:chExt cx="1720" cy="749"/>
          </a:xfrm>
        </p:grpSpPr>
        <p:sp>
          <p:nvSpPr>
            <p:cNvPr id="1050" name="Freeform 227">
              <a:extLst>
                <a:ext uri="{FF2B5EF4-FFF2-40B4-BE49-F238E27FC236}">
                  <a16:creationId xmlns:a16="http://schemas.microsoft.com/office/drawing/2014/main" id="{3E98EDB6-35D5-4DEE-B710-F3B941E4E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720"/>
              <a:ext cx="1720" cy="297"/>
            </a:xfrm>
            <a:custGeom>
              <a:avLst/>
              <a:gdLst>
                <a:gd name="T0" fmla="*/ 1719 w 1720"/>
                <a:gd name="T1" fmla="*/ 244 h 297"/>
                <a:gd name="T2" fmla="*/ 1595 w 1720"/>
                <a:gd name="T3" fmla="*/ 179 h 297"/>
                <a:gd name="T4" fmla="*/ 1472 w 1720"/>
                <a:gd name="T5" fmla="*/ 124 h 297"/>
                <a:gd name="T6" fmla="*/ 1348 w 1720"/>
                <a:gd name="T7" fmla="*/ 80 h 297"/>
                <a:gd name="T8" fmla="*/ 1225 w 1720"/>
                <a:gd name="T9" fmla="*/ 45 h 297"/>
                <a:gd name="T10" fmla="*/ 1103 w 1720"/>
                <a:gd name="T11" fmla="*/ 21 h 297"/>
                <a:gd name="T12" fmla="*/ 983 w 1720"/>
                <a:gd name="T13" fmla="*/ 6 h 297"/>
                <a:gd name="T14" fmla="*/ 865 w 1720"/>
                <a:gd name="T15" fmla="*/ 0 h 297"/>
                <a:gd name="T16" fmla="*/ 750 w 1720"/>
                <a:gd name="T17" fmla="*/ 2 h 297"/>
                <a:gd name="T18" fmla="*/ 637 w 1720"/>
                <a:gd name="T19" fmla="*/ 14 h 297"/>
                <a:gd name="T20" fmla="*/ 530 w 1720"/>
                <a:gd name="T21" fmla="*/ 33 h 297"/>
                <a:gd name="T22" fmla="*/ 426 w 1720"/>
                <a:gd name="T23" fmla="*/ 61 h 297"/>
                <a:gd name="T24" fmla="*/ 329 w 1720"/>
                <a:gd name="T25" fmla="*/ 95 h 297"/>
                <a:gd name="T26" fmla="*/ 235 w 1720"/>
                <a:gd name="T27" fmla="*/ 136 h 297"/>
                <a:gd name="T28" fmla="*/ 150 w 1720"/>
                <a:gd name="T29" fmla="*/ 183 h 297"/>
                <a:gd name="T30" fmla="*/ 71 w 1720"/>
                <a:gd name="T31" fmla="*/ 237 h 297"/>
                <a:gd name="T32" fmla="*/ 0 w 1720"/>
                <a:gd name="T33" fmla="*/ 296 h 2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20"/>
                <a:gd name="T52" fmla="*/ 0 h 297"/>
                <a:gd name="T53" fmla="*/ 1720 w 1720"/>
                <a:gd name="T54" fmla="*/ 297 h 2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20" h="297">
                  <a:moveTo>
                    <a:pt x="1719" y="244"/>
                  </a:moveTo>
                  <a:lnTo>
                    <a:pt x="1595" y="179"/>
                  </a:lnTo>
                  <a:lnTo>
                    <a:pt x="1472" y="124"/>
                  </a:lnTo>
                  <a:lnTo>
                    <a:pt x="1348" y="80"/>
                  </a:lnTo>
                  <a:lnTo>
                    <a:pt x="1225" y="45"/>
                  </a:lnTo>
                  <a:lnTo>
                    <a:pt x="1103" y="21"/>
                  </a:lnTo>
                  <a:lnTo>
                    <a:pt x="983" y="6"/>
                  </a:lnTo>
                  <a:lnTo>
                    <a:pt x="865" y="0"/>
                  </a:lnTo>
                  <a:lnTo>
                    <a:pt x="750" y="2"/>
                  </a:lnTo>
                  <a:lnTo>
                    <a:pt x="637" y="14"/>
                  </a:lnTo>
                  <a:lnTo>
                    <a:pt x="530" y="33"/>
                  </a:lnTo>
                  <a:lnTo>
                    <a:pt x="426" y="61"/>
                  </a:lnTo>
                  <a:lnTo>
                    <a:pt x="329" y="95"/>
                  </a:lnTo>
                  <a:lnTo>
                    <a:pt x="235" y="136"/>
                  </a:lnTo>
                  <a:lnTo>
                    <a:pt x="150" y="183"/>
                  </a:lnTo>
                  <a:lnTo>
                    <a:pt x="71" y="237"/>
                  </a:lnTo>
                  <a:lnTo>
                    <a:pt x="0" y="296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51" name="Group 244">
              <a:extLst>
                <a:ext uri="{FF2B5EF4-FFF2-40B4-BE49-F238E27FC236}">
                  <a16:creationId xmlns:a16="http://schemas.microsoft.com/office/drawing/2014/main" id="{FAA7F4C4-37A4-4CC5-878E-C4BD4B6338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1" y="833"/>
              <a:ext cx="1418" cy="636"/>
              <a:chOff x="1871" y="833"/>
              <a:chExt cx="1418" cy="636"/>
            </a:xfrm>
          </p:grpSpPr>
          <p:sp>
            <p:nvSpPr>
              <p:cNvPr id="1052" name="Freeform 193">
                <a:extLst>
                  <a:ext uri="{FF2B5EF4-FFF2-40B4-BE49-F238E27FC236}">
                    <a16:creationId xmlns:a16="http://schemas.microsoft.com/office/drawing/2014/main" id="{7CFAB509-1D2F-40F6-869B-15665A0F9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1" y="1085"/>
                <a:ext cx="1409" cy="205"/>
              </a:xfrm>
              <a:custGeom>
                <a:avLst/>
                <a:gdLst>
                  <a:gd name="T0" fmla="*/ 0 w 1409"/>
                  <a:gd name="T1" fmla="*/ 204 h 205"/>
                  <a:gd name="T2" fmla="*/ 0 w 1409"/>
                  <a:gd name="T3" fmla="*/ 204 h 205"/>
                  <a:gd name="T4" fmla="*/ 0 w 1409"/>
                  <a:gd name="T5" fmla="*/ 204 h 205"/>
                  <a:gd name="T6" fmla="*/ 0 w 1409"/>
                  <a:gd name="T7" fmla="*/ 204 h 205"/>
                  <a:gd name="T8" fmla="*/ 2 w 1409"/>
                  <a:gd name="T9" fmla="*/ 203 h 205"/>
                  <a:gd name="T10" fmla="*/ 2 w 1409"/>
                  <a:gd name="T11" fmla="*/ 203 h 205"/>
                  <a:gd name="T12" fmla="*/ 4 w 1409"/>
                  <a:gd name="T13" fmla="*/ 201 h 205"/>
                  <a:gd name="T14" fmla="*/ 4 w 1409"/>
                  <a:gd name="T15" fmla="*/ 201 h 205"/>
                  <a:gd name="T16" fmla="*/ 39 w 1409"/>
                  <a:gd name="T17" fmla="*/ 187 h 205"/>
                  <a:gd name="T18" fmla="*/ 118 w 1409"/>
                  <a:gd name="T19" fmla="*/ 156 h 205"/>
                  <a:gd name="T20" fmla="*/ 209 w 1409"/>
                  <a:gd name="T21" fmla="*/ 125 h 205"/>
                  <a:gd name="T22" fmla="*/ 309 w 1409"/>
                  <a:gd name="T23" fmla="*/ 93 h 205"/>
                  <a:gd name="T24" fmla="*/ 409 w 1409"/>
                  <a:gd name="T25" fmla="*/ 64 h 205"/>
                  <a:gd name="T26" fmla="*/ 507 w 1409"/>
                  <a:gd name="T27" fmla="*/ 38 h 205"/>
                  <a:gd name="T28" fmla="*/ 598 w 1409"/>
                  <a:gd name="T29" fmla="*/ 17 h 205"/>
                  <a:gd name="T30" fmla="*/ 676 w 1409"/>
                  <a:gd name="T31" fmla="*/ 4 h 205"/>
                  <a:gd name="T32" fmla="*/ 753 w 1409"/>
                  <a:gd name="T33" fmla="*/ 0 h 205"/>
                  <a:gd name="T34" fmla="*/ 846 w 1409"/>
                  <a:gd name="T35" fmla="*/ 5 h 205"/>
                  <a:gd name="T36" fmla="*/ 944 w 1409"/>
                  <a:gd name="T37" fmla="*/ 17 h 205"/>
                  <a:gd name="T38" fmla="*/ 1042 w 1409"/>
                  <a:gd name="T39" fmla="*/ 35 h 205"/>
                  <a:gd name="T40" fmla="*/ 1137 w 1409"/>
                  <a:gd name="T41" fmla="*/ 58 h 205"/>
                  <a:gd name="T42" fmla="*/ 1227 w 1409"/>
                  <a:gd name="T43" fmla="*/ 84 h 205"/>
                  <a:gd name="T44" fmla="*/ 1309 w 1409"/>
                  <a:gd name="T45" fmla="*/ 111 h 205"/>
                  <a:gd name="T46" fmla="*/ 1379 w 1409"/>
                  <a:gd name="T47" fmla="*/ 139 h 205"/>
                  <a:gd name="T48" fmla="*/ 1408 w 1409"/>
                  <a:gd name="T49" fmla="*/ 151 h 205"/>
                  <a:gd name="T50" fmla="*/ 1408 w 1409"/>
                  <a:gd name="T51" fmla="*/ 151 h 205"/>
                  <a:gd name="T52" fmla="*/ 1408 w 1409"/>
                  <a:gd name="T53" fmla="*/ 151 h 205"/>
                  <a:gd name="T54" fmla="*/ 1408 w 1409"/>
                  <a:gd name="T55" fmla="*/ 151 h 205"/>
                  <a:gd name="T56" fmla="*/ 1408 w 1409"/>
                  <a:gd name="T57" fmla="*/ 150 h 205"/>
                  <a:gd name="T58" fmla="*/ 1408 w 1409"/>
                  <a:gd name="T59" fmla="*/ 150 h 205"/>
                  <a:gd name="T60" fmla="*/ 1408 w 1409"/>
                  <a:gd name="T61" fmla="*/ 149 h 205"/>
                  <a:gd name="T62" fmla="*/ 1408 w 1409"/>
                  <a:gd name="T63" fmla="*/ 149 h 2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09"/>
                  <a:gd name="T97" fmla="*/ 0 h 205"/>
                  <a:gd name="T98" fmla="*/ 1409 w 1409"/>
                  <a:gd name="T99" fmla="*/ 205 h 20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09" h="205">
                    <a:moveTo>
                      <a:pt x="0" y="204"/>
                    </a:moveTo>
                    <a:lnTo>
                      <a:pt x="0" y="204"/>
                    </a:lnTo>
                    <a:lnTo>
                      <a:pt x="2" y="203"/>
                    </a:lnTo>
                    <a:lnTo>
                      <a:pt x="4" y="201"/>
                    </a:lnTo>
                    <a:lnTo>
                      <a:pt x="6" y="200"/>
                    </a:lnTo>
                    <a:lnTo>
                      <a:pt x="39" y="187"/>
                    </a:lnTo>
                    <a:lnTo>
                      <a:pt x="77" y="172"/>
                    </a:lnTo>
                    <a:lnTo>
                      <a:pt x="118" y="156"/>
                    </a:lnTo>
                    <a:lnTo>
                      <a:pt x="163" y="141"/>
                    </a:lnTo>
                    <a:lnTo>
                      <a:pt x="209" y="125"/>
                    </a:lnTo>
                    <a:lnTo>
                      <a:pt x="259" y="109"/>
                    </a:lnTo>
                    <a:lnTo>
                      <a:pt x="309" y="93"/>
                    </a:lnTo>
                    <a:lnTo>
                      <a:pt x="359" y="77"/>
                    </a:lnTo>
                    <a:lnTo>
                      <a:pt x="409" y="64"/>
                    </a:lnTo>
                    <a:lnTo>
                      <a:pt x="458" y="50"/>
                    </a:lnTo>
                    <a:lnTo>
                      <a:pt x="507" y="38"/>
                    </a:lnTo>
                    <a:lnTo>
                      <a:pt x="554" y="26"/>
                    </a:lnTo>
                    <a:lnTo>
                      <a:pt x="598" y="17"/>
                    </a:lnTo>
                    <a:lnTo>
                      <a:pt x="639" y="10"/>
                    </a:lnTo>
                    <a:lnTo>
                      <a:pt x="676" y="4"/>
                    </a:lnTo>
                    <a:lnTo>
                      <a:pt x="710" y="1"/>
                    </a:lnTo>
                    <a:lnTo>
                      <a:pt x="753" y="0"/>
                    </a:lnTo>
                    <a:lnTo>
                      <a:pt x="799" y="1"/>
                    </a:lnTo>
                    <a:lnTo>
                      <a:pt x="846" y="5"/>
                    </a:lnTo>
                    <a:lnTo>
                      <a:pt x="895" y="10"/>
                    </a:lnTo>
                    <a:lnTo>
                      <a:pt x="944" y="17"/>
                    </a:lnTo>
                    <a:lnTo>
                      <a:pt x="993" y="25"/>
                    </a:lnTo>
                    <a:lnTo>
                      <a:pt x="1042" y="35"/>
                    </a:lnTo>
                    <a:lnTo>
                      <a:pt x="1090" y="45"/>
                    </a:lnTo>
                    <a:lnTo>
                      <a:pt x="1137" y="58"/>
                    </a:lnTo>
                    <a:lnTo>
                      <a:pt x="1183" y="70"/>
                    </a:lnTo>
                    <a:lnTo>
                      <a:pt x="1227" y="84"/>
                    </a:lnTo>
                    <a:lnTo>
                      <a:pt x="1269" y="97"/>
                    </a:lnTo>
                    <a:lnTo>
                      <a:pt x="1309" y="111"/>
                    </a:lnTo>
                    <a:lnTo>
                      <a:pt x="1345" y="124"/>
                    </a:lnTo>
                    <a:lnTo>
                      <a:pt x="1379" y="139"/>
                    </a:lnTo>
                    <a:lnTo>
                      <a:pt x="1408" y="151"/>
                    </a:lnTo>
                    <a:lnTo>
                      <a:pt x="1408" y="150"/>
                    </a:lnTo>
                    <a:lnTo>
                      <a:pt x="1408" y="149"/>
                    </a:lnTo>
                    <a:lnTo>
                      <a:pt x="1408" y="148"/>
                    </a:lnTo>
                  </a:path>
                </a:pathLst>
              </a:custGeom>
              <a:noFill/>
              <a:ln w="31353">
                <a:solidFill>
                  <a:srgbClr val="2F2F2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3" name="Freeform 194">
                <a:extLst>
                  <a:ext uri="{FF2B5EF4-FFF2-40B4-BE49-F238E27FC236}">
                    <a16:creationId xmlns:a16="http://schemas.microsoft.com/office/drawing/2014/main" id="{DA2B6A63-5DA4-46AB-8E8A-1A01F0008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" y="1180"/>
                <a:ext cx="1410" cy="200"/>
              </a:xfrm>
              <a:custGeom>
                <a:avLst/>
                <a:gdLst>
                  <a:gd name="T0" fmla="*/ 0 w 1410"/>
                  <a:gd name="T1" fmla="*/ 199 h 200"/>
                  <a:gd name="T2" fmla="*/ 0 w 1410"/>
                  <a:gd name="T3" fmla="*/ 199 h 200"/>
                  <a:gd name="T4" fmla="*/ 1 w 1410"/>
                  <a:gd name="T5" fmla="*/ 199 h 200"/>
                  <a:gd name="T6" fmla="*/ 1 w 1410"/>
                  <a:gd name="T7" fmla="*/ 199 h 200"/>
                  <a:gd name="T8" fmla="*/ 3 w 1410"/>
                  <a:gd name="T9" fmla="*/ 198 h 200"/>
                  <a:gd name="T10" fmla="*/ 3 w 1410"/>
                  <a:gd name="T11" fmla="*/ 198 h 200"/>
                  <a:gd name="T12" fmla="*/ 5 w 1410"/>
                  <a:gd name="T13" fmla="*/ 196 h 200"/>
                  <a:gd name="T14" fmla="*/ 5 w 1410"/>
                  <a:gd name="T15" fmla="*/ 196 h 200"/>
                  <a:gd name="T16" fmla="*/ 40 w 1410"/>
                  <a:gd name="T17" fmla="*/ 182 h 200"/>
                  <a:gd name="T18" fmla="*/ 119 w 1410"/>
                  <a:gd name="T19" fmla="*/ 154 h 200"/>
                  <a:gd name="T20" fmla="*/ 210 w 1410"/>
                  <a:gd name="T21" fmla="*/ 123 h 200"/>
                  <a:gd name="T22" fmla="*/ 309 w 1410"/>
                  <a:gd name="T23" fmla="*/ 92 h 200"/>
                  <a:gd name="T24" fmla="*/ 409 w 1410"/>
                  <a:gd name="T25" fmla="*/ 63 h 200"/>
                  <a:gd name="T26" fmla="*/ 508 w 1410"/>
                  <a:gd name="T27" fmla="*/ 38 h 200"/>
                  <a:gd name="T28" fmla="*/ 598 w 1410"/>
                  <a:gd name="T29" fmla="*/ 17 h 200"/>
                  <a:gd name="T30" fmla="*/ 677 w 1410"/>
                  <a:gd name="T31" fmla="*/ 4 h 200"/>
                  <a:gd name="T32" fmla="*/ 754 w 1410"/>
                  <a:gd name="T33" fmla="*/ 0 h 200"/>
                  <a:gd name="T34" fmla="*/ 847 w 1410"/>
                  <a:gd name="T35" fmla="*/ 5 h 200"/>
                  <a:gd name="T36" fmla="*/ 944 w 1410"/>
                  <a:gd name="T37" fmla="*/ 17 h 200"/>
                  <a:gd name="T38" fmla="*/ 1042 w 1410"/>
                  <a:gd name="T39" fmla="*/ 35 h 200"/>
                  <a:gd name="T40" fmla="*/ 1138 w 1410"/>
                  <a:gd name="T41" fmla="*/ 57 h 200"/>
                  <a:gd name="T42" fmla="*/ 1228 w 1410"/>
                  <a:gd name="T43" fmla="*/ 82 h 200"/>
                  <a:gd name="T44" fmla="*/ 1310 w 1410"/>
                  <a:gd name="T45" fmla="*/ 109 h 200"/>
                  <a:gd name="T46" fmla="*/ 1380 w 1410"/>
                  <a:gd name="T47" fmla="*/ 135 h 200"/>
                  <a:gd name="T48" fmla="*/ 1409 w 1410"/>
                  <a:gd name="T49" fmla="*/ 148 h 200"/>
                  <a:gd name="T50" fmla="*/ 1409 w 1410"/>
                  <a:gd name="T51" fmla="*/ 148 h 200"/>
                  <a:gd name="T52" fmla="*/ 1409 w 1410"/>
                  <a:gd name="T53" fmla="*/ 148 h 200"/>
                  <a:gd name="T54" fmla="*/ 1409 w 1410"/>
                  <a:gd name="T55" fmla="*/ 148 h 200"/>
                  <a:gd name="T56" fmla="*/ 1409 w 1410"/>
                  <a:gd name="T57" fmla="*/ 146 h 200"/>
                  <a:gd name="T58" fmla="*/ 1409 w 1410"/>
                  <a:gd name="T59" fmla="*/ 146 h 200"/>
                  <a:gd name="T60" fmla="*/ 1409 w 1410"/>
                  <a:gd name="T61" fmla="*/ 145 h 200"/>
                  <a:gd name="T62" fmla="*/ 1409 w 1410"/>
                  <a:gd name="T63" fmla="*/ 145 h 2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10"/>
                  <a:gd name="T97" fmla="*/ 0 h 200"/>
                  <a:gd name="T98" fmla="*/ 1410 w 1410"/>
                  <a:gd name="T99" fmla="*/ 200 h 20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10" h="200">
                    <a:moveTo>
                      <a:pt x="0" y="199"/>
                    </a:moveTo>
                    <a:lnTo>
                      <a:pt x="0" y="199"/>
                    </a:lnTo>
                    <a:lnTo>
                      <a:pt x="1" y="199"/>
                    </a:lnTo>
                    <a:lnTo>
                      <a:pt x="3" y="198"/>
                    </a:lnTo>
                    <a:lnTo>
                      <a:pt x="5" y="196"/>
                    </a:lnTo>
                    <a:lnTo>
                      <a:pt x="6" y="195"/>
                    </a:lnTo>
                    <a:lnTo>
                      <a:pt x="40" y="182"/>
                    </a:lnTo>
                    <a:lnTo>
                      <a:pt x="77" y="168"/>
                    </a:lnTo>
                    <a:lnTo>
                      <a:pt x="119" y="154"/>
                    </a:lnTo>
                    <a:lnTo>
                      <a:pt x="164" y="138"/>
                    </a:lnTo>
                    <a:lnTo>
                      <a:pt x="210" y="123"/>
                    </a:lnTo>
                    <a:lnTo>
                      <a:pt x="259" y="107"/>
                    </a:lnTo>
                    <a:lnTo>
                      <a:pt x="309" y="92"/>
                    </a:lnTo>
                    <a:lnTo>
                      <a:pt x="360" y="76"/>
                    </a:lnTo>
                    <a:lnTo>
                      <a:pt x="409" y="63"/>
                    </a:lnTo>
                    <a:lnTo>
                      <a:pt x="459" y="50"/>
                    </a:lnTo>
                    <a:lnTo>
                      <a:pt x="508" y="38"/>
                    </a:lnTo>
                    <a:lnTo>
                      <a:pt x="555" y="26"/>
                    </a:lnTo>
                    <a:lnTo>
                      <a:pt x="598" y="17"/>
                    </a:lnTo>
                    <a:lnTo>
                      <a:pt x="640" y="10"/>
                    </a:lnTo>
                    <a:lnTo>
                      <a:pt x="677" y="4"/>
                    </a:lnTo>
                    <a:lnTo>
                      <a:pt x="711" y="1"/>
                    </a:lnTo>
                    <a:lnTo>
                      <a:pt x="754" y="0"/>
                    </a:lnTo>
                    <a:lnTo>
                      <a:pt x="799" y="2"/>
                    </a:lnTo>
                    <a:lnTo>
                      <a:pt x="847" y="5"/>
                    </a:lnTo>
                    <a:lnTo>
                      <a:pt x="896" y="10"/>
                    </a:lnTo>
                    <a:lnTo>
                      <a:pt x="944" y="17"/>
                    </a:lnTo>
                    <a:lnTo>
                      <a:pt x="993" y="26"/>
                    </a:lnTo>
                    <a:lnTo>
                      <a:pt x="1042" y="35"/>
                    </a:lnTo>
                    <a:lnTo>
                      <a:pt x="1091" y="45"/>
                    </a:lnTo>
                    <a:lnTo>
                      <a:pt x="1138" y="57"/>
                    </a:lnTo>
                    <a:lnTo>
                      <a:pt x="1183" y="69"/>
                    </a:lnTo>
                    <a:lnTo>
                      <a:pt x="1228" y="82"/>
                    </a:lnTo>
                    <a:lnTo>
                      <a:pt x="1270" y="95"/>
                    </a:lnTo>
                    <a:lnTo>
                      <a:pt x="1310" y="109"/>
                    </a:lnTo>
                    <a:lnTo>
                      <a:pt x="1346" y="122"/>
                    </a:lnTo>
                    <a:lnTo>
                      <a:pt x="1380" y="135"/>
                    </a:lnTo>
                    <a:lnTo>
                      <a:pt x="1409" y="148"/>
                    </a:lnTo>
                    <a:lnTo>
                      <a:pt x="1409" y="146"/>
                    </a:lnTo>
                    <a:lnTo>
                      <a:pt x="1409" y="145"/>
                    </a:lnTo>
                    <a:lnTo>
                      <a:pt x="1409" y="144"/>
                    </a:lnTo>
                  </a:path>
                </a:pathLst>
              </a:custGeom>
              <a:noFill/>
              <a:ln w="31353">
                <a:solidFill>
                  <a:srgbClr val="2F2F2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4" name="Freeform 209">
                <a:extLst>
                  <a:ext uri="{FF2B5EF4-FFF2-40B4-BE49-F238E27FC236}">
                    <a16:creationId xmlns:a16="http://schemas.microsoft.com/office/drawing/2014/main" id="{97A8BCE6-4C29-4E74-9753-6DC4B2085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1212"/>
                <a:ext cx="111" cy="95"/>
              </a:xfrm>
              <a:custGeom>
                <a:avLst/>
                <a:gdLst>
                  <a:gd name="T0" fmla="*/ 19 w 111"/>
                  <a:gd name="T1" fmla="*/ 3 h 95"/>
                  <a:gd name="T2" fmla="*/ 17 w 111"/>
                  <a:gd name="T3" fmla="*/ 6 h 95"/>
                  <a:gd name="T4" fmla="*/ 0 w 111"/>
                  <a:gd name="T5" fmla="*/ 61 h 95"/>
                  <a:gd name="T6" fmla="*/ 89 w 111"/>
                  <a:gd name="T7" fmla="*/ 94 h 95"/>
                  <a:gd name="T8" fmla="*/ 110 w 111"/>
                  <a:gd name="T9" fmla="*/ 25 h 95"/>
                  <a:gd name="T10" fmla="*/ 25 w 111"/>
                  <a:gd name="T11" fmla="*/ 0 h 95"/>
                  <a:gd name="T12" fmla="*/ 19 w 111"/>
                  <a:gd name="T13" fmla="*/ 3 h 95"/>
                  <a:gd name="T14" fmla="*/ 19 w 111"/>
                  <a:gd name="T15" fmla="*/ 3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95"/>
                  <a:gd name="T26" fmla="*/ 111 w 111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95">
                    <a:moveTo>
                      <a:pt x="19" y="3"/>
                    </a:moveTo>
                    <a:lnTo>
                      <a:pt x="17" y="6"/>
                    </a:lnTo>
                    <a:lnTo>
                      <a:pt x="0" y="61"/>
                    </a:lnTo>
                    <a:lnTo>
                      <a:pt x="89" y="94"/>
                    </a:lnTo>
                    <a:lnTo>
                      <a:pt x="110" y="25"/>
                    </a:lnTo>
                    <a:lnTo>
                      <a:pt x="25" y="0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FD8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5" name="Oval 223">
                <a:extLst>
                  <a:ext uri="{FF2B5EF4-FFF2-40B4-BE49-F238E27FC236}">
                    <a16:creationId xmlns:a16="http://schemas.microsoft.com/office/drawing/2014/main" id="{EDA011A3-228E-4004-A59F-5C3B11F25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2" y="1238"/>
                <a:ext cx="36" cy="37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2F2F2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  <p:grpSp>
            <p:nvGrpSpPr>
              <p:cNvPr id="1056" name="Group 243">
                <a:extLst>
                  <a:ext uri="{FF2B5EF4-FFF2-40B4-BE49-F238E27FC236}">
                    <a16:creationId xmlns:a16="http://schemas.microsoft.com/office/drawing/2014/main" id="{BA0811C9-5E6A-489C-BDA5-0473E47F01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1" y="833"/>
                <a:ext cx="1305" cy="636"/>
                <a:chOff x="1881" y="833"/>
                <a:chExt cx="1305" cy="636"/>
              </a:xfrm>
            </p:grpSpPr>
            <p:sp>
              <p:nvSpPr>
                <p:cNvPr id="1057" name="Freeform 207">
                  <a:extLst>
                    <a:ext uri="{FF2B5EF4-FFF2-40B4-BE49-F238E27FC236}">
                      <a16:creationId xmlns:a16="http://schemas.microsoft.com/office/drawing/2014/main" id="{EFC340F6-2AB9-4018-B582-58A702DA7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1" y="1153"/>
                  <a:ext cx="107" cy="90"/>
                </a:xfrm>
                <a:custGeom>
                  <a:avLst/>
                  <a:gdLst>
                    <a:gd name="T0" fmla="*/ 14 w 107"/>
                    <a:gd name="T1" fmla="*/ 4 h 90"/>
                    <a:gd name="T2" fmla="*/ 12 w 107"/>
                    <a:gd name="T3" fmla="*/ 6 h 90"/>
                    <a:gd name="T4" fmla="*/ 0 w 107"/>
                    <a:gd name="T5" fmla="*/ 63 h 90"/>
                    <a:gd name="T6" fmla="*/ 92 w 107"/>
                    <a:gd name="T7" fmla="*/ 89 h 90"/>
                    <a:gd name="T8" fmla="*/ 106 w 107"/>
                    <a:gd name="T9" fmla="*/ 18 h 90"/>
                    <a:gd name="T10" fmla="*/ 20 w 107"/>
                    <a:gd name="T11" fmla="*/ 0 h 90"/>
                    <a:gd name="T12" fmla="*/ 14 w 107"/>
                    <a:gd name="T13" fmla="*/ 4 h 90"/>
                    <a:gd name="T14" fmla="*/ 14 w 107"/>
                    <a:gd name="T15" fmla="*/ 4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"/>
                    <a:gd name="T25" fmla="*/ 0 h 90"/>
                    <a:gd name="T26" fmla="*/ 107 w 107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" h="90">
                      <a:moveTo>
                        <a:pt x="14" y="4"/>
                      </a:moveTo>
                      <a:lnTo>
                        <a:pt x="12" y="6"/>
                      </a:lnTo>
                      <a:lnTo>
                        <a:pt x="0" y="63"/>
                      </a:lnTo>
                      <a:lnTo>
                        <a:pt x="92" y="89"/>
                      </a:lnTo>
                      <a:lnTo>
                        <a:pt x="106" y="18"/>
                      </a:lnTo>
                      <a:lnTo>
                        <a:pt x="20" y="0"/>
                      </a:lnTo>
                      <a:lnTo>
                        <a:pt x="14" y="4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8" name="Freeform 208">
                  <a:extLst>
                    <a:ext uri="{FF2B5EF4-FFF2-40B4-BE49-F238E27FC236}">
                      <a16:creationId xmlns:a16="http://schemas.microsoft.com/office/drawing/2014/main" id="{8A518BCF-870A-4071-AD09-597872E08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0" y="1180"/>
                  <a:ext cx="106" cy="87"/>
                </a:xfrm>
                <a:custGeom>
                  <a:avLst/>
                  <a:gdLst>
                    <a:gd name="T0" fmla="*/ 12 w 106"/>
                    <a:gd name="T1" fmla="*/ 3 h 87"/>
                    <a:gd name="T2" fmla="*/ 10 w 106"/>
                    <a:gd name="T3" fmla="*/ 6 h 87"/>
                    <a:gd name="T4" fmla="*/ 0 w 106"/>
                    <a:gd name="T5" fmla="*/ 63 h 87"/>
                    <a:gd name="T6" fmla="*/ 93 w 106"/>
                    <a:gd name="T7" fmla="*/ 86 h 87"/>
                    <a:gd name="T8" fmla="*/ 105 w 106"/>
                    <a:gd name="T9" fmla="*/ 14 h 87"/>
                    <a:gd name="T10" fmla="*/ 18 w 106"/>
                    <a:gd name="T11" fmla="*/ 0 h 87"/>
                    <a:gd name="T12" fmla="*/ 12 w 106"/>
                    <a:gd name="T13" fmla="*/ 3 h 87"/>
                    <a:gd name="T14" fmla="*/ 12 w 106"/>
                    <a:gd name="T15" fmla="*/ 3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6"/>
                    <a:gd name="T25" fmla="*/ 0 h 87"/>
                    <a:gd name="T26" fmla="*/ 106 w 106"/>
                    <a:gd name="T27" fmla="*/ 87 h 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6" h="87">
                      <a:moveTo>
                        <a:pt x="12" y="3"/>
                      </a:moveTo>
                      <a:lnTo>
                        <a:pt x="10" y="6"/>
                      </a:lnTo>
                      <a:lnTo>
                        <a:pt x="0" y="63"/>
                      </a:lnTo>
                      <a:lnTo>
                        <a:pt x="93" y="86"/>
                      </a:lnTo>
                      <a:lnTo>
                        <a:pt x="105" y="14"/>
                      </a:lnTo>
                      <a:lnTo>
                        <a:pt x="18" y="0"/>
                      </a:lnTo>
                      <a:lnTo>
                        <a:pt x="12" y="3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9" name="Oval 224">
                  <a:extLst>
                    <a:ext uri="{FF2B5EF4-FFF2-40B4-BE49-F238E27FC236}">
                      <a16:creationId xmlns:a16="http://schemas.microsoft.com/office/drawing/2014/main" id="{2EFA3F5D-6132-4C1C-901A-EB2FD8B356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2" y="1189"/>
                  <a:ext cx="37" cy="38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060" name="Freeform 226">
                  <a:extLst>
                    <a:ext uri="{FF2B5EF4-FFF2-40B4-BE49-F238E27FC236}">
                      <a16:creationId xmlns:a16="http://schemas.microsoft.com/office/drawing/2014/main" id="{E0FE402F-9F16-4DDE-BB54-8D528F02AE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5" y="960"/>
                  <a:ext cx="327" cy="133"/>
                </a:xfrm>
                <a:custGeom>
                  <a:avLst/>
                  <a:gdLst>
                    <a:gd name="T0" fmla="*/ 326 w 327"/>
                    <a:gd name="T1" fmla="*/ 64 h 133"/>
                    <a:gd name="T2" fmla="*/ 326 w 327"/>
                    <a:gd name="T3" fmla="*/ 67 h 133"/>
                    <a:gd name="T4" fmla="*/ 240 w 327"/>
                    <a:gd name="T5" fmla="*/ 9 h 133"/>
                    <a:gd name="T6" fmla="*/ 108 w 327"/>
                    <a:gd name="T7" fmla="*/ 0 h 133"/>
                    <a:gd name="T8" fmla="*/ 19 w 327"/>
                    <a:gd name="T9" fmla="*/ 37 h 133"/>
                    <a:gd name="T10" fmla="*/ 0 w 327"/>
                    <a:gd name="T11" fmla="*/ 83 h 133"/>
                    <a:gd name="T12" fmla="*/ 22 w 327"/>
                    <a:gd name="T13" fmla="*/ 126 h 133"/>
                    <a:gd name="T14" fmla="*/ 65 w 327"/>
                    <a:gd name="T15" fmla="*/ 132 h 133"/>
                    <a:gd name="T16" fmla="*/ 50 w 327"/>
                    <a:gd name="T17" fmla="*/ 95 h 133"/>
                    <a:gd name="T18" fmla="*/ 62 w 327"/>
                    <a:gd name="T19" fmla="*/ 37 h 133"/>
                    <a:gd name="T20" fmla="*/ 80 w 327"/>
                    <a:gd name="T21" fmla="*/ 25 h 133"/>
                    <a:gd name="T22" fmla="*/ 154 w 327"/>
                    <a:gd name="T23" fmla="*/ 18 h 133"/>
                    <a:gd name="T24" fmla="*/ 228 w 327"/>
                    <a:gd name="T25" fmla="*/ 25 h 133"/>
                    <a:gd name="T26" fmla="*/ 262 w 327"/>
                    <a:gd name="T27" fmla="*/ 43 h 133"/>
                    <a:gd name="T28" fmla="*/ 308 w 327"/>
                    <a:gd name="T29" fmla="*/ 70 h 133"/>
                    <a:gd name="T30" fmla="*/ 326 w 327"/>
                    <a:gd name="T31" fmla="*/ 67 h 133"/>
                    <a:gd name="T32" fmla="*/ 326 w 327"/>
                    <a:gd name="T33" fmla="*/ 64 h 133"/>
                    <a:gd name="T34" fmla="*/ 326 w 327"/>
                    <a:gd name="T35" fmla="*/ 64 h 1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7"/>
                    <a:gd name="T55" fmla="*/ 0 h 133"/>
                    <a:gd name="T56" fmla="*/ 327 w 327"/>
                    <a:gd name="T57" fmla="*/ 133 h 13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7" h="133">
                      <a:moveTo>
                        <a:pt x="326" y="64"/>
                      </a:moveTo>
                      <a:lnTo>
                        <a:pt x="326" y="67"/>
                      </a:lnTo>
                      <a:lnTo>
                        <a:pt x="240" y="9"/>
                      </a:lnTo>
                      <a:lnTo>
                        <a:pt x="108" y="0"/>
                      </a:lnTo>
                      <a:lnTo>
                        <a:pt x="19" y="37"/>
                      </a:lnTo>
                      <a:lnTo>
                        <a:pt x="0" y="83"/>
                      </a:lnTo>
                      <a:lnTo>
                        <a:pt x="22" y="126"/>
                      </a:lnTo>
                      <a:lnTo>
                        <a:pt x="65" y="132"/>
                      </a:lnTo>
                      <a:lnTo>
                        <a:pt x="50" y="95"/>
                      </a:lnTo>
                      <a:lnTo>
                        <a:pt x="62" y="37"/>
                      </a:lnTo>
                      <a:lnTo>
                        <a:pt x="80" y="25"/>
                      </a:lnTo>
                      <a:lnTo>
                        <a:pt x="154" y="18"/>
                      </a:lnTo>
                      <a:lnTo>
                        <a:pt x="228" y="25"/>
                      </a:lnTo>
                      <a:lnTo>
                        <a:pt x="262" y="43"/>
                      </a:lnTo>
                      <a:lnTo>
                        <a:pt x="308" y="70"/>
                      </a:lnTo>
                      <a:lnTo>
                        <a:pt x="326" y="67"/>
                      </a:lnTo>
                      <a:lnTo>
                        <a:pt x="326" y="64"/>
                      </a:lnTo>
                    </a:path>
                  </a:pathLst>
                </a:custGeom>
                <a:solidFill>
                  <a:srgbClr val="2F2F2F"/>
                </a:solidFill>
                <a:ln w="1893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1" name="Freeform 205">
                  <a:extLst>
                    <a:ext uri="{FF2B5EF4-FFF2-40B4-BE49-F238E27FC236}">
                      <a16:creationId xmlns:a16="http://schemas.microsoft.com/office/drawing/2014/main" id="{4F93288B-E8B1-43A2-B72F-63CB387E44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7" y="1108"/>
                  <a:ext cx="107" cy="88"/>
                </a:xfrm>
                <a:custGeom>
                  <a:avLst/>
                  <a:gdLst>
                    <a:gd name="T0" fmla="*/ 13 w 107"/>
                    <a:gd name="T1" fmla="*/ 3 h 88"/>
                    <a:gd name="T2" fmla="*/ 12 w 107"/>
                    <a:gd name="T3" fmla="*/ 6 h 88"/>
                    <a:gd name="T4" fmla="*/ 0 w 107"/>
                    <a:gd name="T5" fmla="*/ 63 h 88"/>
                    <a:gd name="T6" fmla="*/ 93 w 107"/>
                    <a:gd name="T7" fmla="*/ 87 h 88"/>
                    <a:gd name="T8" fmla="*/ 106 w 107"/>
                    <a:gd name="T9" fmla="*/ 16 h 88"/>
                    <a:gd name="T10" fmla="*/ 19 w 107"/>
                    <a:gd name="T11" fmla="*/ 0 h 88"/>
                    <a:gd name="T12" fmla="*/ 13 w 107"/>
                    <a:gd name="T13" fmla="*/ 3 h 88"/>
                    <a:gd name="T14" fmla="*/ 13 w 107"/>
                    <a:gd name="T15" fmla="*/ 3 h 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"/>
                    <a:gd name="T25" fmla="*/ 0 h 88"/>
                    <a:gd name="T26" fmla="*/ 107 w 107"/>
                    <a:gd name="T27" fmla="*/ 88 h 8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" h="88">
                      <a:moveTo>
                        <a:pt x="13" y="3"/>
                      </a:moveTo>
                      <a:lnTo>
                        <a:pt x="12" y="6"/>
                      </a:lnTo>
                      <a:lnTo>
                        <a:pt x="0" y="63"/>
                      </a:lnTo>
                      <a:lnTo>
                        <a:pt x="93" y="87"/>
                      </a:lnTo>
                      <a:lnTo>
                        <a:pt x="106" y="16"/>
                      </a:lnTo>
                      <a:lnTo>
                        <a:pt x="19" y="0"/>
                      </a:lnTo>
                      <a:lnTo>
                        <a:pt x="13" y="3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2" name="Freeform 206">
                  <a:extLst>
                    <a:ext uri="{FF2B5EF4-FFF2-40B4-BE49-F238E27FC236}">
                      <a16:creationId xmlns:a16="http://schemas.microsoft.com/office/drawing/2014/main" id="{23C023F1-6F4C-4F86-902A-3C1CC5CC2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1121"/>
                  <a:ext cx="111" cy="96"/>
                </a:xfrm>
                <a:custGeom>
                  <a:avLst/>
                  <a:gdLst>
                    <a:gd name="T0" fmla="*/ 19 w 111"/>
                    <a:gd name="T1" fmla="*/ 3 h 96"/>
                    <a:gd name="T2" fmla="*/ 18 w 111"/>
                    <a:gd name="T3" fmla="*/ 5 h 96"/>
                    <a:gd name="T4" fmla="*/ 0 w 111"/>
                    <a:gd name="T5" fmla="*/ 61 h 96"/>
                    <a:gd name="T6" fmla="*/ 89 w 111"/>
                    <a:gd name="T7" fmla="*/ 95 h 96"/>
                    <a:gd name="T8" fmla="*/ 110 w 111"/>
                    <a:gd name="T9" fmla="*/ 27 h 96"/>
                    <a:gd name="T10" fmla="*/ 26 w 111"/>
                    <a:gd name="T11" fmla="*/ 0 h 96"/>
                    <a:gd name="T12" fmla="*/ 19 w 111"/>
                    <a:gd name="T13" fmla="*/ 3 h 96"/>
                    <a:gd name="T14" fmla="*/ 19 w 111"/>
                    <a:gd name="T15" fmla="*/ 3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1"/>
                    <a:gd name="T25" fmla="*/ 0 h 96"/>
                    <a:gd name="T26" fmla="*/ 111 w 111"/>
                    <a:gd name="T27" fmla="*/ 96 h 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1" h="96">
                      <a:moveTo>
                        <a:pt x="19" y="3"/>
                      </a:moveTo>
                      <a:lnTo>
                        <a:pt x="18" y="5"/>
                      </a:lnTo>
                      <a:lnTo>
                        <a:pt x="0" y="61"/>
                      </a:lnTo>
                      <a:lnTo>
                        <a:pt x="89" y="95"/>
                      </a:lnTo>
                      <a:lnTo>
                        <a:pt x="110" y="27"/>
                      </a:lnTo>
                      <a:lnTo>
                        <a:pt x="26" y="0"/>
                      </a:lnTo>
                      <a:lnTo>
                        <a:pt x="19" y="3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3" name="Oval 211">
                  <a:extLst>
                    <a:ext uri="{FF2B5EF4-FFF2-40B4-BE49-F238E27FC236}">
                      <a16:creationId xmlns:a16="http://schemas.microsoft.com/office/drawing/2014/main" id="{ABADF375-1B18-4495-B608-E457A479F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7" y="1171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064" name="Oval 219">
                  <a:extLst>
                    <a:ext uri="{FF2B5EF4-FFF2-40B4-BE49-F238E27FC236}">
                      <a16:creationId xmlns:a16="http://schemas.microsoft.com/office/drawing/2014/main" id="{19EEA6FE-4C75-4AC0-97C5-5832322BB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5" y="1134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065" name="Freeform 195">
                  <a:extLst>
                    <a:ext uri="{FF2B5EF4-FFF2-40B4-BE49-F238E27FC236}">
                      <a16:creationId xmlns:a16="http://schemas.microsoft.com/office/drawing/2014/main" id="{49C13998-36D5-44FE-ACDC-FBCF4EBE0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1258"/>
                  <a:ext cx="114" cy="99"/>
                </a:xfrm>
                <a:custGeom>
                  <a:avLst/>
                  <a:gdLst>
                    <a:gd name="T0" fmla="*/ 0 w 114"/>
                    <a:gd name="T1" fmla="*/ 40 h 99"/>
                    <a:gd name="T2" fmla="*/ 0 w 114"/>
                    <a:gd name="T3" fmla="*/ 43 h 99"/>
                    <a:gd name="T4" fmla="*/ 21 w 114"/>
                    <a:gd name="T5" fmla="*/ 98 h 99"/>
                    <a:gd name="T6" fmla="*/ 113 w 114"/>
                    <a:gd name="T7" fmla="*/ 68 h 99"/>
                    <a:gd name="T8" fmla="*/ 86 w 114"/>
                    <a:gd name="T9" fmla="*/ 0 h 99"/>
                    <a:gd name="T10" fmla="*/ 3 w 114"/>
                    <a:gd name="T11" fmla="*/ 33 h 99"/>
                    <a:gd name="T12" fmla="*/ 0 w 114"/>
                    <a:gd name="T13" fmla="*/ 40 h 99"/>
                    <a:gd name="T14" fmla="*/ 0 w 114"/>
                    <a:gd name="T15" fmla="*/ 40 h 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99"/>
                    <a:gd name="T26" fmla="*/ 114 w 114"/>
                    <a:gd name="T27" fmla="*/ 99 h 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99">
                      <a:moveTo>
                        <a:pt x="0" y="40"/>
                      </a:moveTo>
                      <a:lnTo>
                        <a:pt x="0" y="43"/>
                      </a:lnTo>
                      <a:lnTo>
                        <a:pt x="21" y="98"/>
                      </a:lnTo>
                      <a:lnTo>
                        <a:pt x="113" y="68"/>
                      </a:lnTo>
                      <a:lnTo>
                        <a:pt x="86" y="0"/>
                      </a:lnTo>
                      <a:lnTo>
                        <a:pt x="3" y="33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6" name="Freeform 196">
                  <a:extLst>
                    <a:ext uri="{FF2B5EF4-FFF2-40B4-BE49-F238E27FC236}">
                      <a16:creationId xmlns:a16="http://schemas.microsoft.com/office/drawing/2014/main" id="{E4544397-547A-43D5-AE4A-437FE61636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" y="1221"/>
                  <a:ext cx="114" cy="99"/>
                </a:xfrm>
                <a:custGeom>
                  <a:avLst/>
                  <a:gdLst>
                    <a:gd name="T0" fmla="*/ 0 w 114"/>
                    <a:gd name="T1" fmla="*/ 40 h 99"/>
                    <a:gd name="T2" fmla="*/ 0 w 114"/>
                    <a:gd name="T3" fmla="*/ 43 h 99"/>
                    <a:gd name="T4" fmla="*/ 21 w 114"/>
                    <a:gd name="T5" fmla="*/ 98 h 99"/>
                    <a:gd name="T6" fmla="*/ 113 w 114"/>
                    <a:gd name="T7" fmla="*/ 68 h 99"/>
                    <a:gd name="T8" fmla="*/ 86 w 114"/>
                    <a:gd name="T9" fmla="*/ 0 h 99"/>
                    <a:gd name="T10" fmla="*/ 3 w 114"/>
                    <a:gd name="T11" fmla="*/ 34 h 99"/>
                    <a:gd name="T12" fmla="*/ 0 w 114"/>
                    <a:gd name="T13" fmla="*/ 40 h 99"/>
                    <a:gd name="T14" fmla="*/ 0 w 114"/>
                    <a:gd name="T15" fmla="*/ 40 h 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99"/>
                    <a:gd name="T26" fmla="*/ 114 w 114"/>
                    <a:gd name="T27" fmla="*/ 99 h 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99">
                      <a:moveTo>
                        <a:pt x="0" y="40"/>
                      </a:moveTo>
                      <a:lnTo>
                        <a:pt x="0" y="43"/>
                      </a:lnTo>
                      <a:lnTo>
                        <a:pt x="21" y="98"/>
                      </a:lnTo>
                      <a:lnTo>
                        <a:pt x="113" y="68"/>
                      </a:lnTo>
                      <a:lnTo>
                        <a:pt x="86" y="0"/>
                      </a:lnTo>
                      <a:lnTo>
                        <a:pt x="3" y="3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7" name="Freeform 197">
                  <a:extLst>
                    <a:ext uri="{FF2B5EF4-FFF2-40B4-BE49-F238E27FC236}">
                      <a16:creationId xmlns:a16="http://schemas.microsoft.com/office/drawing/2014/main" id="{DEC973B2-C559-4BFD-A437-1B7A2546E4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8" y="1203"/>
                  <a:ext cx="110" cy="91"/>
                </a:xfrm>
                <a:custGeom>
                  <a:avLst/>
                  <a:gdLst>
                    <a:gd name="T0" fmla="*/ 0 w 110"/>
                    <a:gd name="T1" fmla="*/ 37 h 91"/>
                    <a:gd name="T2" fmla="*/ 0 w 110"/>
                    <a:gd name="T3" fmla="*/ 40 h 91"/>
                    <a:gd name="T4" fmla="*/ 21 w 110"/>
                    <a:gd name="T5" fmla="*/ 90 h 91"/>
                    <a:gd name="T6" fmla="*/ 109 w 110"/>
                    <a:gd name="T7" fmla="*/ 62 h 91"/>
                    <a:gd name="T8" fmla="*/ 82 w 110"/>
                    <a:gd name="T9" fmla="*/ 0 h 91"/>
                    <a:gd name="T10" fmla="*/ 3 w 110"/>
                    <a:gd name="T11" fmla="*/ 31 h 91"/>
                    <a:gd name="T12" fmla="*/ 0 w 110"/>
                    <a:gd name="T13" fmla="*/ 37 h 91"/>
                    <a:gd name="T14" fmla="*/ 0 w 110"/>
                    <a:gd name="T15" fmla="*/ 37 h 9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0"/>
                    <a:gd name="T25" fmla="*/ 0 h 91"/>
                    <a:gd name="T26" fmla="*/ 110 w 110"/>
                    <a:gd name="T27" fmla="*/ 91 h 9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0" h="91">
                      <a:moveTo>
                        <a:pt x="0" y="37"/>
                      </a:moveTo>
                      <a:lnTo>
                        <a:pt x="0" y="40"/>
                      </a:lnTo>
                      <a:lnTo>
                        <a:pt x="21" y="90"/>
                      </a:lnTo>
                      <a:lnTo>
                        <a:pt x="109" y="62"/>
                      </a:lnTo>
                      <a:lnTo>
                        <a:pt x="82" y="0"/>
                      </a:lnTo>
                      <a:lnTo>
                        <a:pt x="3" y="31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8" name="Freeform 198">
                  <a:extLst>
                    <a:ext uri="{FF2B5EF4-FFF2-40B4-BE49-F238E27FC236}">
                      <a16:creationId xmlns:a16="http://schemas.microsoft.com/office/drawing/2014/main" id="{B8DCA5FA-5884-4486-85D7-1D2452D609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3" y="1174"/>
                  <a:ext cx="113" cy="97"/>
                </a:xfrm>
                <a:custGeom>
                  <a:avLst/>
                  <a:gdLst>
                    <a:gd name="T0" fmla="*/ 0 w 113"/>
                    <a:gd name="T1" fmla="*/ 38 h 97"/>
                    <a:gd name="T2" fmla="*/ 0 w 113"/>
                    <a:gd name="T3" fmla="*/ 41 h 97"/>
                    <a:gd name="T4" fmla="*/ 21 w 113"/>
                    <a:gd name="T5" fmla="*/ 96 h 97"/>
                    <a:gd name="T6" fmla="*/ 112 w 113"/>
                    <a:gd name="T7" fmla="*/ 66 h 97"/>
                    <a:gd name="T8" fmla="*/ 85 w 113"/>
                    <a:gd name="T9" fmla="*/ 0 h 97"/>
                    <a:gd name="T10" fmla="*/ 3 w 113"/>
                    <a:gd name="T11" fmla="*/ 33 h 97"/>
                    <a:gd name="T12" fmla="*/ 0 w 113"/>
                    <a:gd name="T13" fmla="*/ 38 h 97"/>
                    <a:gd name="T14" fmla="*/ 0 w 113"/>
                    <a:gd name="T15" fmla="*/ 38 h 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3"/>
                    <a:gd name="T25" fmla="*/ 0 h 97"/>
                    <a:gd name="T26" fmla="*/ 113 w 113"/>
                    <a:gd name="T27" fmla="*/ 97 h 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3" h="97">
                      <a:moveTo>
                        <a:pt x="0" y="38"/>
                      </a:moveTo>
                      <a:lnTo>
                        <a:pt x="0" y="41"/>
                      </a:lnTo>
                      <a:lnTo>
                        <a:pt x="21" y="96"/>
                      </a:lnTo>
                      <a:lnTo>
                        <a:pt x="112" y="66"/>
                      </a:lnTo>
                      <a:lnTo>
                        <a:pt x="85" y="0"/>
                      </a:lnTo>
                      <a:lnTo>
                        <a:pt x="3" y="33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9" name="Freeform 199">
                  <a:extLst>
                    <a:ext uri="{FF2B5EF4-FFF2-40B4-BE49-F238E27FC236}">
                      <a16:creationId xmlns:a16="http://schemas.microsoft.com/office/drawing/2014/main" id="{B5719A30-FF6B-46F9-8964-764B6417D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1" y="1141"/>
                  <a:ext cx="115" cy="99"/>
                </a:xfrm>
                <a:custGeom>
                  <a:avLst/>
                  <a:gdLst>
                    <a:gd name="T0" fmla="*/ 0 w 115"/>
                    <a:gd name="T1" fmla="*/ 40 h 99"/>
                    <a:gd name="T2" fmla="*/ 0 w 115"/>
                    <a:gd name="T3" fmla="*/ 43 h 99"/>
                    <a:gd name="T4" fmla="*/ 22 w 115"/>
                    <a:gd name="T5" fmla="*/ 98 h 99"/>
                    <a:gd name="T6" fmla="*/ 114 w 115"/>
                    <a:gd name="T7" fmla="*/ 68 h 99"/>
                    <a:gd name="T8" fmla="*/ 86 w 115"/>
                    <a:gd name="T9" fmla="*/ 0 h 99"/>
                    <a:gd name="T10" fmla="*/ 3 w 115"/>
                    <a:gd name="T11" fmla="*/ 34 h 99"/>
                    <a:gd name="T12" fmla="*/ 0 w 115"/>
                    <a:gd name="T13" fmla="*/ 40 h 99"/>
                    <a:gd name="T14" fmla="*/ 0 w 115"/>
                    <a:gd name="T15" fmla="*/ 40 h 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99"/>
                    <a:gd name="T26" fmla="*/ 115 w 115"/>
                    <a:gd name="T27" fmla="*/ 99 h 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99">
                      <a:moveTo>
                        <a:pt x="0" y="40"/>
                      </a:moveTo>
                      <a:lnTo>
                        <a:pt x="0" y="43"/>
                      </a:lnTo>
                      <a:lnTo>
                        <a:pt x="22" y="98"/>
                      </a:lnTo>
                      <a:lnTo>
                        <a:pt x="114" y="68"/>
                      </a:lnTo>
                      <a:lnTo>
                        <a:pt x="86" y="0"/>
                      </a:lnTo>
                      <a:lnTo>
                        <a:pt x="3" y="3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0" name="Freeform 200">
                  <a:extLst>
                    <a:ext uri="{FF2B5EF4-FFF2-40B4-BE49-F238E27FC236}">
                      <a16:creationId xmlns:a16="http://schemas.microsoft.com/office/drawing/2014/main" id="{175B11E7-9F97-4602-98E9-AE7A5C740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4" y="1117"/>
                  <a:ext cx="108" cy="87"/>
                </a:xfrm>
                <a:custGeom>
                  <a:avLst/>
                  <a:gdLst>
                    <a:gd name="T0" fmla="*/ 1 w 108"/>
                    <a:gd name="T1" fmla="*/ 29 h 87"/>
                    <a:gd name="T2" fmla="*/ 0 w 108"/>
                    <a:gd name="T3" fmla="*/ 31 h 87"/>
                    <a:gd name="T4" fmla="*/ 14 w 108"/>
                    <a:gd name="T5" fmla="*/ 86 h 87"/>
                    <a:gd name="T6" fmla="*/ 107 w 108"/>
                    <a:gd name="T7" fmla="*/ 67 h 87"/>
                    <a:gd name="T8" fmla="*/ 89 w 108"/>
                    <a:gd name="T9" fmla="*/ 0 h 87"/>
                    <a:gd name="T10" fmla="*/ 3 w 108"/>
                    <a:gd name="T11" fmla="*/ 22 h 87"/>
                    <a:gd name="T12" fmla="*/ 1 w 108"/>
                    <a:gd name="T13" fmla="*/ 29 h 87"/>
                    <a:gd name="T14" fmla="*/ 1 w 108"/>
                    <a:gd name="T15" fmla="*/ 29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87"/>
                    <a:gd name="T26" fmla="*/ 108 w 108"/>
                    <a:gd name="T27" fmla="*/ 87 h 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87">
                      <a:moveTo>
                        <a:pt x="1" y="29"/>
                      </a:moveTo>
                      <a:lnTo>
                        <a:pt x="0" y="31"/>
                      </a:lnTo>
                      <a:lnTo>
                        <a:pt x="14" y="86"/>
                      </a:lnTo>
                      <a:lnTo>
                        <a:pt x="107" y="67"/>
                      </a:lnTo>
                      <a:lnTo>
                        <a:pt x="89" y="0"/>
                      </a:lnTo>
                      <a:lnTo>
                        <a:pt x="3" y="22"/>
                      </a:lnTo>
                      <a:lnTo>
                        <a:pt x="1" y="29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1" name="Freeform 201">
                  <a:extLst>
                    <a:ext uri="{FF2B5EF4-FFF2-40B4-BE49-F238E27FC236}">
                      <a16:creationId xmlns:a16="http://schemas.microsoft.com/office/drawing/2014/main" id="{72B27100-C1EB-4286-A9C9-60D41D8919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" y="1107"/>
                  <a:ext cx="107" cy="85"/>
                </a:xfrm>
                <a:custGeom>
                  <a:avLst/>
                  <a:gdLst>
                    <a:gd name="T0" fmla="*/ 0 w 107"/>
                    <a:gd name="T1" fmla="*/ 24 h 85"/>
                    <a:gd name="T2" fmla="*/ 0 w 107"/>
                    <a:gd name="T3" fmla="*/ 27 h 85"/>
                    <a:gd name="T4" fmla="*/ 11 w 107"/>
                    <a:gd name="T5" fmla="*/ 84 h 85"/>
                    <a:gd name="T6" fmla="*/ 106 w 107"/>
                    <a:gd name="T7" fmla="*/ 71 h 85"/>
                    <a:gd name="T8" fmla="*/ 91 w 107"/>
                    <a:gd name="T9" fmla="*/ 0 h 85"/>
                    <a:gd name="T10" fmla="*/ 4 w 107"/>
                    <a:gd name="T11" fmla="*/ 19 h 85"/>
                    <a:gd name="T12" fmla="*/ 0 w 107"/>
                    <a:gd name="T13" fmla="*/ 24 h 85"/>
                    <a:gd name="T14" fmla="*/ 0 w 107"/>
                    <a:gd name="T15" fmla="*/ 24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"/>
                    <a:gd name="T25" fmla="*/ 0 h 85"/>
                    <a:gd name="T26" fmla="*/ 107 w 107"/>
                    <a:gd name="T27" fmla="*/ 85 h 8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" h="85">
                      <a:moveTo>
                        <a:pt x="0" y="24"/>
                      </a:moveTo>
                      <a:lnTo>
                        <a:pt x="0" y="27"/>
                      </a:lnTo>
                      <a:lnTo>
                        <a:pt x="11" y="84"/>
                      </a:lnTo>
                      <a:lnTo>
                        <a:pt x="106" y="71"/>
                      </a:lnTo>
                      <a:lnTo>
                        <a:pt x="91" y="0"/>
                      </a:lnTo>
                      <a:lnTo>
                        <a:pt x="4" y="19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2" name="Freeform 202">
                  <a:extLst>
                    <a:ext uri="{FF2B5EF4-FFF2-40B4-BE49-F238E27FC236}">
                      <a16:creationId xmlns:a16="http://schemas.microsoft.com/office/drawing/2014/main" id="{ED323C9E-AD9A-4C93-8BE6-7CD4B40FE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5" y="1099"/>
                  <a:ext cx="103" cy="77"/>
                </a:xfrm>
                <a:custGeom>
                  <a:avLst/>
                  <a:gdLst>
                    <a:gd name="T0" fmla="*/ 1 w 103"/>
                    <a:gd name="T1" fmla="*/ 15 h 77"/>
                    <a:gd name="T2" fmla="*/ 0 w 103"/>
                    <a:gd name="T3" fmla="*/ 18 h 77"/>
                    <a:gd name="T4" fmla="*/ 7 w 103"/>
                    <a:gd name="T5" fmla="*/ 76 h 77"/>
                    <a:gd name="T6" fmla="*/ 102 w 103"/>
                    <a:gd name="T7" fmla="*/ 72 h 77"/>
                    <a:gd name="T8" fmla="*/ 94 w 103"/>
                    <a:gd name="T9" fmla="*/ 0 h 77"/>
                    <a:gd name="T10" fmla="*/ 5 w 103"/>
                    <a:gd name="T11" fmla="*/ 10 h 77"/>
                    <a:gd name="T12" fmla="*/ 1 w 103"/>
                    <a:gd name="T13" fmla="*/ 15 h 77"/>
                    <a:gd name="T14" fmla="*/ 1 w 103"/>
                    <a:gd name="T15" fmla="*/ 15 h 7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3"/>
                    <a:gd name="T25" fmla="*/ 0 h 77"/>
                    <a:gd name="T26" fmla="*/ 103 w 103"/>
                    <a:gd name="T27" fmla="*/ 77 h 7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3" h="77">
                      <a:moveTo>
                        <a:pt x="1" y="15"/>
                      </a:moveTo>
                      <a:lnTo>
                        <a:pt x="0" y="18"/>
                      </a:lnTo>
                      <a:lnTo>
                        <a:pt x="7" y="76"/>
                      </a:lnTo>
                      <a:lnTo>
                        <a:pt x="102" y="72"/>
                      </a:lnTo>
                      <a:lnTo>
                        <a:pt x="94" y="0"/>
                      </a:lnTo>
                      <a:lnTo>
                        <a:pt x="5" y="10"/>
                      </a:lnTo>
                      <a:lnTo>
                        <a:pt x="1" y="15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3" name="Freeform 203">
                  <a:extLst>
                    <a:ext uri="{FF2B5EF4-FFF2-40B4-BE49-F238E27FC236}">
                      <a16:creationId xmlns:a16="http://schemas.microsoft.com/office/drawing/2014/main" id="{FC63F47E-367B-410B-83C2-10CB4D183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3" y="1092"/>
                  <a:ext cx="104" cy="78"/>
                </a:xfrm>
                <a:custGeom>
                  <a:avLst/>
                  <a:gdLst>
                    <a:gd name="T0" fmla="*/ 1 w 104"/>
                    <a:gd name="T1" fmla="*/ 16 h 78"/>
                    <a:gd name="T2" fmla="*/ 0 w 104"/>
                    <a:gd name="T3" fmla="*/ 19 h 78"/>
                    <a:gd name="T4" fmla="*/ 7 w 104"/>
                    <a:gd name="T5" fmla="*/ 77 h 78"/>
                    <a:gd name="T6" fmla="*/ 103 w 104"/>
                    <a:gd name="T7" fmla="*/ 72 h 78"/>
                    <a:gd name="T8" fmla="*/ 94 w 104"/>
                    <a:gd name="T9" fmla="*/ 0 h 78"/>
                    <a:gd name="T10" fmla="*/ 5 w 104"/>
                    <a:gd name="T11" fmla="*/ 10 h 78"/>
                    <a:gd name="T12" fmla="*/ 1 w 104"/>
                    <a:gd name="T13" fmla="*/ 16 h 78"/>
                    <a:gd name="T14" fmla="*/ 1 w 104"/>
                    <a:gd name="T15" fmla="*/ 16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78"/>
                    <a:gd name="T26" fmla="*/ 104 w 104"/>
                    <a:gd name="T27" fmla="*/ 78 h 7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78">
                      <a:moveTo>
                        <a:pt x="1" y="16"/>
                      </a:moveTo>
                      <a:lnTo>
                        <a:pt x="0" y="19"/>
                      </a:lnTo>
                      <a:lnTo>
                        <a:pt x="7" y="77"/>
                      </a:lnTo>
                      <a:lnTo>
                        <a:pt x="103" y="72"/>
                      </a:lnTo>
                      <a:lnTo>
                        <a:pt x="94" y="0"/>
                      </a:lnTo>
                      <a:lnTo>
                        <a:pt x="5" y="10"/>
                      </a:lnTo>
                      <a:lnTo>
                        <a:pt x="1" y="16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4" name="Freeform 204">
                  <a:extLst>
                    <a:ext uri="{FF2B5EF4-FFF2-40B4-BE49-F238E27FC236}">
                      <a16:creationId xmlns:a16="http://schemas.microsoft.com/office/drawing/2014/main" id="{F316AA0C-7551-4A2A-BB22-6631E1FC19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5" y="1098"/>
                  <a:ext cx="99" cy="73"/>
                </a:xfrm>
                <a:custGeom>
                  <a:avLst/>
                  <a:gdLst>
                    <a:gd name="T0" fmla="*/ 1 w 99"/>
                    <a:gd name="T1" fmla="*/ 9 h 73"/>
                    <a:gd name="T2" fmla="*/ 0 w 99"/>
                    <a:gd name="T3" fmla="*/ 12 h 73"/>
                    <a:gd name="T4" fmla="*/ 2 w 99"/>
                    <a:gd name="T5" fmla="*/ 70 h 73"/>
                    <a:gd name="T6" fmla="*/ 98 w 99"/>
                    <a:gd name="T7" fmla="*/ 72 h 73"/>
                    <a:gd name="T8" fmla="*/ 94 w 99"/>
                    <a:gd name="T9" fmla="*/ 0 h 73"/>
                    <a:gd name="T10" fmla="*/ 6 w 99"/>
                    <a:gd name="T11" fmla="*/ 4 h 73"/>
                    <a:gd name="T12" fmla="*/ 1 w 99"/>
                    <a:gd name="T13" fmla="*/ 9 h 73"/>
                    <a:gd name="T14" fmla="*/ 1 w 99"/>
                    <a:gd name="T15" fmla="*/ 9 h 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"/>
                    <a:gd name="T25" fmla="*/ 0 h 73"/>
                    <a:gd name="T26" fmla="*/ 99 w 99"/>
                    <a:gd name="T27" fmla="*/ 73 h 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" h="73">
                      <a:moveTo>
                        <a:pt x="1" y="9"/>
                      </a:moveTo>
                      <a:lnTo>
                        <a:pt x="0" y="12"/>
                      </a:lnTo>
                      <a:lnTo>
                        <a:pt x="2" y="70"/>
                      </a:lnTo>
                      <a:lnTo>
                        <a:pt x="98" y="72"/>
                      </a:lnTo>
                      <a:lnTo>
                        <a:pt x="94" y="0"/>
                      </a:lnTo>
                      <a:lnTo>
                        <a:pt x="6" y="4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5" name="Oval 210">
                  <a:extLst>
                    <a:ext uri="{FF2B5EF4-FFF2-40B4-BE49-F238E27FC236}">
                      <a16:creationId xmlns:a16="http://schemas.microsoft.com/office/drawing/2014/main" id="{D3A60EAA-E1C6-4F09-A6CD-63A740DA6C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0" y="1244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076" name="Oval 212">
                  <a:extLst>
                    <a:ext uri="{FF2B5EF4-FFF2-40B4-BE49-F238E27FC236}">
                      <a16:creationId xmlns:a16="http://schemas.microsoft.com/office/drawing/2014/main" id="{180FD1D2-414D-429C-A547-C4EC16E024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2" y="1230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077" name="Oval 213">
                  <a:extLst>
                    <a:ext uri="{FF2B5EF4-FFF2-40B4-BE49-F238E27FC236}">
                      <a16:creationId xmlns:a16="http://schemas.microsoft.com/office/drawing/2014/main" id="{216283C6-E98D-49D0-800B-6593C4055B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4" y="1196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078" name="Oval 214">
                  <a:extLst>
                    <a:ext uri="{FF2B5EF4-FFF2-40B4-BE49-F238E27FC236}">
                      <a16:creationId xmlns:a16="http://schemas.microsoft.com/office/drawing/2014/main" id="{FC82E003-005B-4D85-B152-36A6E5D348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3" y="1162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079" name="Oval 215">
                  <a:extLst>
                    <a:ext uri="{FF2B5EF4-FFF2-40B4-BE49-F238E27FC236}">
                      <a16:creationId xmlns:a16="http://schemas.microsoft.com/office/drawing/2014/main" id="{EC4E7FB6-F09A-494A-B1EE-9AC098811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1" y="1112"/>
                  <a:ext cx="36" cy="38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080" name="Oval 216">
                  <a:extLst>
                    <a:ext uri="{FF2B5EF4-FFF2-40B4-BE49-F238E27FC236}">
                      <a16:creationId xmlns:a16="http://schemas.microsoft.com/office/drawing/2014/main" id="{B5B0019D-E92C-4C7D-B3E6-41E7AE46BE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5" y="1137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081" name="Oval 217">
                  <a:extLst>
                    <a:ext uri="{FF2B5EF4-FFF2-40B4-BE49-F238E27FC236}">
                      <a16:creationId xmlns:a16="http://schemas.microsoft.com/office/drawing/2014/main" id="{2DE68CA6-7E7D-48FC-9AED-3B1307F5D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" y="1094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082" name="Oval 218">
                  <a:extLst>
                    <a:ext uri="{FF2B5EF4-FFF2-40B4-BE49-F238E27FC236}">
                      <a16:creationId xmlns:a16="http://schemas.microsoft.com/office/drawing/2014/main" id="{6A6EB527-5C71-4C7A-952C-2F9776AEBC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3" y="1112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083" name="Oval 220">
                  <a:extLst>
                    <a:ext uri="{FF2B5EF4-FFF2-40B4-BE49-F238E27FC236}">
                      <a16:creationId xmlns:a16="http://schemas.microsoft.com/office/drawing/2014/main" id="{92420B01-BC3D-4FAF-B947-2170F86EC1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5" y="1122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084" name="Oval 221">
                  <a:extLst>
                    <a:ext uri="{FF2B5EF4-FFF2-40B4-BE49-F238E27FC236}">
                      <a16:creationId xmlns:a16="http://schemas.microsoft.com/office/drawing/2014/main" id="{DB9EB2D2-B2EC-485E-A62A-F8BF6DE035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7" y="1106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085" name="Oval 222">
                  <a:extLst>
                    <a:ext uri="{FF2B5EF4-FFF2-40B4-BE49-F238E27FC236}">
                      <a16:creationId xmlns:a16="http://schemas.microsoft.com/office/drawing/2014/main" id="{5763B4D4-2F77-4425-ADF1-BF3DC96595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9" y="1278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086" name="Oval 225">
                  <a:extLst>
                    <a:ext uri="{FF2B5EF4-FFF2-40B4-BE49-F238E27FC236}">
                      <a16:creationId xmlns:a16="http://schemas.microsoft.com/office/drawing/2014/main" id="{132D3E39-0FE6-4D90-A420-E8B0C43DB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3" y="994"/>
                  <a:ext cx="182" cy="123"/>
                </a:xfrm>
                <a:prstGeom prst="ellipse">
                  <a:avLst/>
                </a:prstGeom>
                <a:noFill/>
                <a:ln w="18930">
                  <a:solidFill>
                    <a:srgbClr val="2F2F2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087" name="Freeform 228">
                  <a:extLst>
                    <a:ext uri="{FF2B5EF4-FFF2-40B4-BE49-F238E27FC236}">
                      <a16:creationId xmlns:a16="http://schemas.microsoft.com/office/drawing/2014/main" id="{74B0861F-D167-421D-A69C-A261024FC6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6" y="1048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7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7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8" name="Freeform 229">
                  <a:extLst>
                    <a:ext uri="{FF2B5EF4-FFF2-40B4-BE49-F238E27FC236}">
                      <a16:creationId xmlns:a16="http://schemas.microsoft.com/office/drawing/2014/main" id="{B70CCF9A-D0E2-4C9A-AED4-1A813F3619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045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6 w 78"/>
                    <a:gd name="T3" fmla="*/ 3 h 51"/>
                    <a:gd name="T4" fmla="*/ 34 w 78"/>
                    <a:gd name="T5" fmla="*/ 6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9" name="Freeform 230">
                  <a:extLst>
                    <a:ext uri="{FF2B5EF4-FFF2-40B4-BE49-F238E27FC236}">
                      <a16:creationId xmlns:a16="http://schemas.microsoft.com/office/drawing/2014/main" id="{EECB1911-13D9-4075-99C8-8FDE8FB69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004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4 w 78"/>
                    <a:gd name="T5" fmla="*/ 6 h 50"/>
                    <a:gd name="T6" fmla="*/ 77 w 78"/>
                    <a:gd name="T7" fmla="*/ 37 h 50"/>
                    <a:gd name="T8" fmla="*/ 65 w 78"/>
                    <a:gd name="T9" fmla="*/ 49 h 50"/>
                    <a:gd name="T10" fmla="*/ 50 w 78"/>
                    <a:gd name="T11" fmla="*/ 45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7"/>
                      </a:lnTo>
                      <a:lnTo>
                        <a:pt x="65" y="49"/>
                      </a:lnTo>
                      <a:lnTo>
                        <a:pt x="50" y="45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0" name="Freeform 231">
                  <a:extLst>
                    <a:ext uri="{FF2B5EF4-FFF2-40B4-BE49-F238E27FC236}">
                      <a16:creationId xmlns:a16="http://schemas.microsoft.com/office/drawing/2014/main" id="{EC0DBC1A-F751-4596-83A3-C8F859846B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9" y="1019"/>
                  <a:ext cx="77" cy="51"/>
                </a:xfrm>
                <a:custGeom>
                  <a:avLst/>
                  <a:gdLst>
                    <a:gd name="T0" fmla="*/ 3 w 77"/>
                    <a:gd name="T1" fmla="*/ 3 h 51"/>
                    <a:gd name="T2" fmla="*/ 6 w 77"/>
                    <a:gd name="T3" fmla="*/ 3 h 51"/>
                    <a:gd name="T4" fmla="*/ 33 w 77"/>
                    <a:gd name="T5" fmla="*/ 7 h 51"/>
                    <a:gd name="T6" fmla="*/ 76 w 77"/>
                    <a:gd name="T7" fmla="*/ 37 h 51"/>
                    <a:gd name="T8" fmla="*/ 64 w 77"/>
                    <a:gd name="T9" fmla="*/ 50 h 51"/>
                    <a:gd name="T10" fmla="*/ 49 w 77"/>
                    <a:gd name="T11" fmla="*/ 46 h 51"/>
                    <a:gd name="T12" fmla="*/ 12 w 77"/>
                    <a:gd name="T13" fmla="*/ 25 h 51"/>
                    <a:gd name="T14" fmla="*/ 0 w 77"/>
                    <a:gd name="T15" fmla="*/ 0 h 51"/>
                    <a:gd name="T16" fmla="*/ 3 w 77"/>
                    <a:gd name="T17" fmla="*/ 3 h 51"/>
                    <a:gd name="T18" fmla="*/ 3 w 77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1"/>
                    <a:gd name="T32" fmla="*/ 77 w 77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7"/>
                      </a:lnTo>
                      <a:lnTo>
                        <a:pt x="76" y="37"/>
                      </a:lnTo>
                      <a:lnTo>
                        <a:pt x="64" y="50"/>
                      </a:lnTo>
                      <a:lnTo>
                        <a:pt x="49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1" name="Freeform 232">
                  <a:extLst>
                    <a:ext uri="{FF2B5EF4-FFF2-40B4-BE49-F238E27FC236}">
                      <a16:creationId xmlns:a16="http://schemas.microsoft.com/office/drawing/2014/main" id="{5737DF84-C1A6-4762-9FC9-B19D97ACB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2" y="1023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4 w 78"/>
                    <a:gd name="T5" fmla="*/ 6 h 50"/>
                    <a:gd name="T6" fmla="*/ 77 w 78"/>
                    <a:gd name="T7" fmla="*/ 37 h 50"/>
                    <a:gd name="T8" fmla="*/ 65 w 78"/>
                    <a:gd name="T9" fmla="*/ 49 h 50"/>
                    <a:gd name="T10" fmla="*/ 49 w 78"/>
                    <a:gd name="T11" fmla="*/ 46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7"/>
                      </a:lnTo>
                      <a:lnTo>
                        <a:pt x="65" y="49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2" name="Freeform 233">
                  <a:extLst>
                    <a:ext uri="{FF2B5EF4-FFF2-40B4-BE49-F238E27FC236}">
                      <a16:creationId xmlns:a16="http://schemas.microsoft.com/office/drawing/2014/main" id="{2AF3D1C3-4EC2-4C08-B305-8CA05A981D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6" y="1039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3 w 78"/>
                    <a:gd name="T5" fmla="*/ 6 h 50"/>
                    <a:gd name="T6" fmla="*/ 77 w 78"/>
                    <a:gd name="T7" fmla="*/ 36 h 50"/>
                    <a:gd name="T8" fmla="*/ 64 w 78"/>
                    <a:gd name="T9" fmla="*/ 49 h 50"/>
                    <a:gd name="T10" fmla="*/ 49 w 78"/>
                    <a:gd name="T11" fmla="*/ 45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6"/>
                      </a:lnTo>
                      <a:lnTo>
                        <a:pt x="77" y="36"/>
                      </a:lnTo>
                      <a:lnTo>
                        <a:pt x="64" y="49"/>
                      </a:lnTo>
                      <a:lnTo>
                        <a:pt x="49" y="45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3" name="Freeform 234">
                  <a:extLst>
                    <a:ext uri="{FF2B5EF4-FFF2-40B4-BE49-F238E27FC236}">
                      <a16:creationId xmlns:a16="http://schemas.microsoft.com/office/drawing/2014/main" id="{20D470B0-EB20-46D5-AB6D-FAC0B4C98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988"/>
                  <a:ext cx="78" cy="50"/>
                </a:xfrm>
                <a:custGeom>
                  <a:avLst/>
                  <a:gdLst>
                    <a:gd name="T0" fmla="*/ 3 w 78"/>
                    <a:gd name="T1" fmla="*/ 2 h 50"/>
                    <a:gd name="T2" fmla="*/ 7 w 78"/>
                    <a:gd name="T3" fmla="*/ 2 h 50"/>
                    <a:gd name="T4" fmla="*/ 34 w 78"/>
                    <a:gd name="T5" fmla="*/ 6 h 50"/>
                    <a:gd name="T6" fmla="*/ 77 w 78"/>
                    <a:gd name="T7" fmla="*/ 36 h 50"/>
                    <a:gd name="T8" fmla="*/ 65 w 78"/>
                    <a:gd name="T9" fmla="*/ 49 h 50"/>
                    <a:gd name="T10" fmla="*/ 49 w 78"/>
                    <a:gd name="T11" fmla="*/ 45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2 h 50"/>
                    <a:gd name="T18" fmla="*/ 3 w 78"/>
                    <a:gd name="T19" fmla="*/ 2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2"/>
                      </a:moveTo>
                      <a:lnTo>
                        <a:pt x="7" y="2"/>
                      </a:lnTo>
                      <a:lnTo>
                        <a:pt x="34" y="6"/>
                      </a:lnTo>
                      <a:lnTo>
                        <a:pt x="77" y="36"/>
                      </a:lnTo>
                      <a:lnTo>
                        <a:pt x="65" y="49"/>
                      </a:lnTo>
                      <a:lnTo>
                        <a:pt x="49" y="45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4" name="Freeform 235">
                  <a:extLst>
                    <a:ext uri="{FF2B5EF4-FFF2-40B4-BE49-F238E27FC236}">
                      <a16:creationId xmlns:a16="http://schemas.microsoft.com/office/drawing/2014/main" id="{BE9FEC4E-6AD9-4339-A1F6-5FFC1A3562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5" y="1244"/>
                  <a:ext cx="98" cy="130"/>
                </a:xfrm>
                <a:custGeom>
                  <a:avLst/>
                  <a:gdLst>
                    <a:gd name="T0" fmla="*/ 39 w 98"/>
                    <a:gd name="T1" fmla="*/ 35 h 130"/>
                    <a:gd name="T2" fmla="*/ 42 w 98"/>
                    <a:gd name="T3" fmla="*/ 35 h 130"/>
                    <a:gd name="T4" fmla="*/ 7 w 98"/>
                    <a:gd name="T5" fmla="*/ 69 h 130"/>
                    <a:gd name="T6" fmla="*/ 0 w 98"/>
                    <a:gd name="T7" fmla="*/ 93 h 130"/>
                    <a:gd name="T8" fmla="*/ 9 w 98"/>
                    <a:gd name="T9" fmla="*/ 115 h 130"/>
                    <a:gd name="T10" fmla="*/ 28 w 98"/>
                    <a:gd name="T11" fmla="*/ 129 h 130"/>
                    <a:gd name="T12" fmla="*/ 49 w 98"/>
                    <a:gd name="T13" fmla="*/ 129 h 130"/>
                    <a:gd name="T14" fmla="*/ 69 w 98"/>
                    <a:gd name="T15" fmla="*/ 120 h 130"/>
                    <a:gd name="T16" fmla="*/ 88 w 98"/>
                    <a:gd name="T17" fmla="*/ 99 h 130"/>
                    <a:gd name="T18" fmla="*/ 92 w 98"/>
                    <a:gd name="T19" fmla="*/ 74 h 130"/>
                    <a:gd name="T20" fmla="*/ 97 w 98"/>
                    <a:gd name="T21" fmla="*/ 23 h 130"/>
                    <a:gd name="T22" fmla="*/ 88 w 98"/>
                    <a:gd name="T23" fmla="*/ 5 h 130"/>
                    <a:gd name="T24" fmla="*/ 78 w 98"/>
                    <a:gd name="T25" fmla="*/ 0 h 130"/>
                    <a:gd name="T26" fmla="*/ 44 w 98"/>
                    <a:gd name="T27" fmla="*/ 21 h 130"/>
                    <a:gd name="T28" fmla="*/ 35 w 98"/>
                    <a:gd name="T29" fmla="*/ 32 h 130"/>
                    <a:gd name="T30" fmla="*/ 39 w 98"/>
                    <a:gd name="T31" fmla="*/ 35 h 130"/>
                    <a:gd name="T32" fmla="*/ 39 w 98"/>
                    <a:gd name="T33" fmla="*/ 35 h 1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8"/>
                    <a:gd name="T52" fmla="*/ 0 h 130"/>
                    <a:gd name="T53" fmla="*/ 98 w 98"/>
                    <a:gd name="T54" fmla="*/ 130 h 1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8" h="130">
                      <a:moveTo>
                        <a:pt x="39" y="35"/>
                      </a:moveTo>
                      <a:lnTo>
                        <a:pt x="42" y="35"/>
                      </a:lnTo>
                      <a:lnTo>
                        <a:pt x="7" y="69"/>
                      </a:lnTo>
                      <a:lnTo>
                        <a:pt x="0" y="93"/>
                      </a:lnTo>
                      <a:lnTo>
                        <a:pt x="9" y="115"/>
                      </a:lnTo>
                      <a:lnTo>
                        <a:pt x="28" y="129"/>
                      </a:lnTo>
                      <a:lnTo>
                        <a:pt x="49" y="129"/>
                      </a:lnTo>
                      <a:lnTo>
                        <a:pt x="69" y="120"/>
                      </a:lnTo>
                      <a:lnTo>
                        <a:pt x="88" y="99"/>
                      </a:lnTo>
                      <a:lnTo>
                        <a:pt x="92" y="74"/>
                      </a:lnTo>
                      <a:lnTo>
                        <a:pt x="97" y="23"/>
                      </a:lnTo>
                      <a:lnTo>
                        <a:pt x="88" y="5"/>
                      </a:lnTo>
                      <a:lnTo>
                        <a:pt x="78" y="0"/>
                      </a:lnTo>
                      <a:lnTo>
                        <a:pt x="44" y="21"/>
                      </a:lnTo>
                      <a:lnTo>
                        <a:pt x="35" y="32"/>
                      </a:lnTo>
                      <a:lnTo>
                        <a:pt x="39" y="35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5" name="Oval 236">
                  <a:extLst>
                    <a:ext uri="{FF2B5EF4-FFF2-40B4-BE49-F238E27FC236}">
                      <a16:creationId xmlns:a16="http://schemas.microsoft.com/office/drawing/2014/main" id="{69F72E99-F42D-4019-B96A-B57AF17B5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2" y="1309"/>
                  <a:ext cx="37" cy="37"/>
                </a:xfrm>
                <a:prstGeom prst="ellipse">
                  <a:avLst/>
                </a:prstGeom>
                <a:solidFill>
                  <a:srgbClr val="CC0099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ar-SA" altLang="en-US"/>
                </a:p>
              </p:txBody>
            </p:sp>
            <p:sp>
              <p:nvSpPr>
                <p:cNvPr id="1096" name="Text Box 237">
                  <a:extLst>
                    <a:ext uri="{FF2B5EF4-FFF2-40B4-BE49-F238E27FC236}">
                      <a16:creationId xmlns:a16="http://schemas.microsoft.com/office/drawing/2014/main" id="{07EC832C-9D80-428D-8193-59BAACBFFA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2" y="833"/>
                  <a:ext cx="394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defTabSz="4254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4254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4254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4254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4254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254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254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254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254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buClr>
                      <a:srgbClr val="2F2F2F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altLang="en-US" sz="1300" b="1">
                      <a:solidFill>
                        <a:srgbClr val="000000"/>
                      </a:solidFill>
                      <a:latin typeface="Tahoma" panose="020B0604030504040204" pitchFamily="34" charset="0"/>
                    </a:rPr>
                    <a:t>Oocyst</a:t>
                  </a:r>
                  <a:endParaRPr lang="en-US" altLang="en-US" b="1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97" name="Text Box 238">
                  <a:extLst>
                    <a:ext uri="{FF2B5EF4-FFF2-40B4-BE49-F238E27FC236}">
                      <a16:creationId xmlns:a16="http://schemas.microsoft.com/office/drawing/2014/main" id="{6A963FDF-0AB2-400A-AA92-6FF4B1AF6B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39" y="1277"/>
                  <a:ext cx="89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893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b="1">
                      <a:latin typeface="Tahoma" panose="020B0604030504040204" pitchFamily="34" charset="0"/>
                    </a:rPr>
                    <a:t>Stomach Wall</a:t>
                  </a:r>
                </a:p>
              </p:txBody>
            </p:sp>
          </p:grpSp>
        </p:grpSp>
      </p:grpSp>
      <p:pic>
        <p:nvPicPr>
          <p:cNvPr id="140527" name="Picture 239" descr="lmos">
            <a:extLst>
              <a:ext uri="{FF2B5EF4-FFF2-40B4-BE49-F238E27FC236}">
                <a16:creationId xmlns:a16="http://schemas.microsoft.com/office/drawing/2014/main" id="{1DFAC26D-FB98-4F1B-BC45-0613CEB20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99853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535" name="Text Box 247">
            <a:extLst>
              <a:ext uri="{FF2B5EF4-FFF2-40B4-BE49-F238E27FC236}">
                <a16:creationId xmlns:a16="http://schemas.microsoft.com/office/drawing/2014/main" id="{902A5885-0338-4790-AEE3-12B659579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038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5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25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25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25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25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5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5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5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5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latin typeface="Tahoma" panose="020B0604030504040204" pitchFamily="34" charset="0"/>
              </a:rPr>
              <a:t>Pre-erythrocytic </a:t>
            </a:r>
          </a:p>
          <a:p>
            <a:pPr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latin typeface="Tahoma" panose="020B0604030504040204" pitchFamily="34" charset="0"/>
              </a:rPr>
              <a:t>(hepatic) cycle</a:t>
            </a:r>
            <a:endParaRPr lang="en-US" altLang="en-US" sz="1400">
              <a:latin typeface="Tahoma" panose="020B0604030504040204" pitchFamily="34" charset="0"/>
            </a:endParaRPr>
          </a:p>
        </p:txBody>
      </p:sp>
      <p:graphicFrame>
        <p:nvGraphicFramePr>
          <p:cNvPr id="140537" name="Object 249">
            <a:extLst>
              <a:ext uri="{FF2B5EF4-FFF2-40B4-BE49-F238E27FC236}">
                <a16:creationId xmlns:a16="http://schemas.microsoft.com/office/drawing/2014/main" id="{A15E60B7-F913-41B0-AAA6-D6E9581103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3352800"/>
          <a:ext cx="147161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Bitmap Image" r:id="rId11" imgW="1619476" imgH="3352381" progId="Paint.Picture">
                  <p:embed/>
                </p:oleObj>
              </mc:Choice>
              <mc:Fallback>
                <p:oleObj name="Bitmap Image" r:id="rId11" imgW="1619476" imgH="3352381" progId="Paint.Picture">
                  <p:embed/>
                  <p:pic>
                    <p:nvPicPr>
                      <p:cNvPr id="0" name="Object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1471613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893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7" name="Text Box 250">
            <a:extLst>
              <a:ext uri="{FF2B5EF4-FFF2-40B4-BE49-F238E27FC236}">
                <a16:creationId xmlns:a16="http://schemas.microsoft.com/office/drawing/2014/main" id="{0C5199CA-71FE-4A4F-B92D-B0442BBED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81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sporozoites</a:t>
            </a:r>
          </a:p>
        </p:txBody>
      </p:sp>
      <p:sp>
        <p:nvSpPr>
          <p:cNvPr id="1048" name="Slide Number Placeholder 245">
            <a:extLst>
              <a:ext uri="{FF2B5EF4-FFF2-40B4-BE49-F238E27FC236}">
                <a16:creationId xmlns:a16="http://schemas.microsoft.com/office/drawing/2014/main" id="{AFF83A2F-68E9-411A-A41A-FA42E4EE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14DA6B-E86D-4C00-BA4B-79DD480DDB0C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1049" name="Footer Placeholder 246">
            <a:extLst>
              <a:ext uri="{FF2B5EF4-FFF2-40B4-BE49-F238E27FC236}">
                <a16:creationId xmlns:a16="http://schemas.microsoft.com/office/drawing/2014/main" id="{A861FD9E-0EC1-46AE-9FB0-0A55F12C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Foundation Block,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7" grpId="0" autoUpdateAnimBg="0"/>
      <p:bldP spid="14053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245974A1-33C9-43F4-B78E-EF3F155C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F2119E-D573-4FB0-81EC-25D3E61685CB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24579" name="Footer Placeholder 5">
            <a:extLst>
              <a:ext uri="{FF2B5EF4-FFF2-40B4-BE49-F238E27FC236}">
                <a16:creationId xmlns:a16="http://schemas.microsoft.com/office/drawing/2014/main" id="{4F32831C-182B-461F-9016-82B35013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Foundation Block, 2012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B0FA1C8A-5A18-44CF-9E2A-C04F55052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58674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>
            <a:extLst>
              <a:ext uri="{FF2B5EF4-FFF2-40B4-BE49-F238E27FC236}">
                <a16:creationId xmlns:a16="http://schemas.microsoft.com/office/drawing/2014/main" id="{4834A580-52C7-4A29-B700-394813D49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10200"/>
            <a:ext cx="647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Main pathology of malaria is due to invasion of the RBCs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>
            <a:extLst>
              <a:ext uri="{FF2B5EF4-FFF2-40B4-BE49-F238E27FC236}">
                <a16:creationId xmlns:a16="http://schemas.microsoft.com/office/drawing/2014/main" id="{6B6B9DB5-1979-4852-8000-009D5660E250}"/>
              </a:ext>
            </a:extLst>
          </p:cNvPr>
          <p:cNvSpPr/>
          <p:nvPr/>
        </p:nvSpPr>
        <p:spPr>
          <a:xfrm>
            <a:off x="533400" y="2895600"/>
            <a:ext cx="3886200" cy="762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Leishmania</a:t>
            </a:r>
            <a:r>
              <a:rPr lang="en-US" sz="2400" dirty="0"/>
              <a:t> major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33F4EC-BE1C-405A-93D2-E9CCCA0E5C23}"/>
              </a:ext>
            </a:extLst>
          </p:cNvPr>
          <p:cNvSpPr/>
          <p:nvPr/>
        </p:nvSpPr>
        <p:spPr>
          <a:xfrm>
            <a:off x="4648200" y="2895600"/>
            <a:ext cx="3581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Cutaneous</a:t>
            </a:r>
            <a:r>
              <a:rPr lang="en-US" sz="2400" dirty="0"/>
              <a:t> </a:t>
            </a:r>
            <a:r>
              <a:rPr lang="en-US" sz="2400" dirty="0" err="1"/>
              <a:t>leishmaniasis</a:t>
            </a:r>
            <a:endParaRPr lang="en-US" sz="2400" dirty="0"/>
          </a:p>
        </p:txBody>
      </p:sp>
      <p:sp>
        <p:nvSpPr>
          <p:cNvPr id="25606" name="TextBox 14">
            <a:extLst>
              <a:ext uri="{FF2B5EF4-FFF2-40B4-BE49-F238E27FC236}">
                <a16:creationId xmlns:a16="http://schemas.microsoft.com/office/drawing/2014/main" id="{D9668FFA-D601-47E1-BE4A-60D535D3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Parasite</a:t>
            </a:r>
          </a:p>
        </p:txBody>
      </p:sp>
      <p:sp>
        <p:nvSpPr>
          <p:cNvPr id="25607" name="TextBox 15">
            <a:extLst>
              <a:ext uri="{FF2B5EF4-FFF2-40B4-BE49-F238E27FC236}">
                <a16:creationId xmlns:a16="http://schemas.microsoft.com/office/drawing/2014/main" id="{9AAC75B8-904D-4F35-AD8B-43BD6AA0E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Disease</a:t>
            </a:r>
          </a:p>
        </p:txBody>
      </p:sp>
      <p:sp>
        <p:nvSpPr>
          <p:cNvPr id="25608" name="TextBox 16">
            <a:extLst>
              <a:ext uri="{FF2B5EF4-FFF2-40B4-BE49-F238E27FC236}">
                <a16:creationId xmlns:a16="http://schemas.microsoft.com/office/drawing/2014/main" id="{A3A8BC47-A0FC-40FD-A36A-4473C396F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Examples of Diseases caused by Blood and Tissue Protozoa</a:t>
            </a:r>
          </a:p>
        </p:txBody>
      </p:sp>
      <p:sp>
        <p:nvSpPr>
          <p:cNvPr id="25609" name="Slide Number Placeholder 11">
            <a:extLst>
              <a:ext uri="{FF2B5EF4-FFF2-40B4-BE49-F238E27FC236}">
                <a16:creationId xmlns:a16="http://schemas.microsoft.com/office/drawing/2014/main" id="{E2B89463-6109-4C2B-B0A3-64A77E44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B6644F-1376-494F-B80C-2A5EDA6A40DE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25610" name="Footer Placeholder 13">
            <a:extLst>
              <a:ext uri="{FF2B5EF4-FFF2-40B4-BE49-F238E27FC236}">
                <a16:creationId xmlns:a16="http://schemas.microsoft.com/office/drawing/2014/main" id="{F6BD8BBA-82BF-45BB-99C1-49BC502D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Foundation Block, 2011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exhibit\leis21.jpg">
            <a:extLst>
              <a:ext uri="{FF2B5EF4-FFF2-40B4-BE49-F238E27FC236}">
                <a16:creationId xmlns:a16="http://schemas.microsoft.com/office/drawing/2014/main" id="{288EF392-7E43-476F-AA76-C74588E50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1389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lide Number Placeholder 4">
            <a:extLst>
              <a:ext uri="{FF2B5EF4-FFF2-40B4-BE49-F238E27FC236}">
                <a16:creationId xmlns:a16="http://schemas.microsoft.com/office/drawing/2014/main" id="{F80F9BFD-CADE-4F6E-917B-29E70050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DD8F7B-71F9-429F-8150-5B864E5B02A2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20484" name="Footer Placeholder 5">
            <a:extLst>
              <a:ext uri="{FF2B5EF4-FFF2-40B4-BE49-F238E27FC236}">
                <a16:creationId xmlns:a16="http://schemas.microsoft.com/office/drawing/2014/main" id="{81B0F427-2C71-4483-B3D2-FE8B7901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>
                    <a:lumMod val="95000"/>
                  </a:schemeClr>
                </a:solidFill>
              </a:rPr>
              <a:t>Foundation Block, 2012</a:t>
            </a:r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363EC193-4E1B-41BC-8C33-0BEA09E5B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Cutaneous leishmaniasis caused by </a:t>
            </a:r>
            <a:r>
              <a:rPr lang="en-US" altLang="en-US" sz="2000" b="1" i="1">
                <a:solidFill>
                  <a:schemeClr val="bg1"/>
                </a:solidFill>
              </a:rPr>
              <a:t>Leishmania major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1">
            <a:extLst>
              <a:ext uri="{FF2B5EF4-FFF2-40B4-BE49-F238E27FC236}">
                <a16:creationId xmlns:a16="http://schemas.microsoft.com/office/drawing/2014/main" id="{A053EF76-B0F6-48B4-9174-7234B98C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Foundation Block, 2012</a:t>
            </a:r>
          </a:p>
        </p:txBody>
      </p:sp>
      <p:sp>
        <p:nvSpPr>
          <p:cNvPr id="27651" name="Slide Number Placeholder 2">
            <a:extLst>
              <a:ext uri="{FF2B5EF4-FFF2-40B4-BE49-F238E27FC236}">
                <a16:creationId xmlns:a16="http://schemas.microsoft.com/office/drawing/2014/main" id="{146CC384-E669-431D-AA18-993DC2B6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9CF2D6-C391-4398-AD4D-A8006A0275CE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pic>
        <p:nvPicPr>
          <p:cNvPr id="27652" name="Picture 2" descr="&lt;i&gt;Leihsmania&lt;/i&gt; ">
            <a:extLst>
              <a:ext uri="{FF2B5EF4-FFF2-40B4-BE49-F238E27FC236}">
                <a16:creationId xmlns:a16="http://schemas.microsoft.com/office/drawing/2014/main" id="{D4CBCCEA-74FC-4037-8D90-D359311D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2C51FD19-5879-4FF3-9502-4C428E00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AE6C3A-99CC-4F01-9A4F-63482B627A70}" type="slidenum">
              <a:rPr lang="en-US" altLang="en-US">
                <a:solidFill>
                  <a:schemeClr val="bg1"/>
                </a:solidFill>
              </a:rPr>
              <a:pPr eaLnBrk="1" hangingPunct="1"/>
              <a:t>25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8675" name="Footer Placeholder 5">
            <a:extLst>
              <a:ext uri="{FF2B5EF4-FFF2-40B4-BE49-F238E27FC236}">
                <a16:creationId xmlns:a16="http://schemas.microsoft.com/office/drawing/2014/main" id="{E1B289A5-B870-4F64-8157-28891C92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Foundation Block, 2012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FF0C8D91-5975-4720-AA29-4C3867661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>
            <a:extLst>
              <a:ext uri="{FF2B5EF4-FFF2-40B4-BE49-F238E27FC236}">
                <a16:creationId xmlns:a16="http://schemas.microsoft.com/office/drawing/2014/main" id="{A307C3B5-1F4C-4995-806D-BE066C03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Foundation Block, 2012</a:t>
            </a:r>
          </a:p>
        </p:txBody>
      </p:sp>
      <p:sp>
        <p:nvSpPr>
          <p:cNvPr id="29699" name="Slide Number Placeholder 2">
            <a:extLst>
              <a:ext uri="{FF2B5EF4-FFF2-40B4-BE49-F238E27FC236}">
                <a16:creationId xmlns:a16="http://schemas.microsoft.com/office/drawing/2014/main" id="{7060346B-7EB7-49DF-8581-2BCAEE56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99B29E-1510-4B0A-ACFA-EEEAD51F63D6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3A7223A-AA9A-488D-8B24-5110EC29F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4582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>
                <a:solidFill>
                  <a:srgbClr val="FFFF00"/>
                </a:solidFill>
              </a:rPr>
              <a:t>By the end of this lecture the student should be able to: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FFFF00"/>
                </a:solidFill>
              </a:rPr>
              <a:t>1. Define common terms describing host-parasite   relationship.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>
                <a:solidFill>
                  <a:srgbClr val="FFFF00"/>
                </a:solidFill>
              </a:rPr>
              <a:t>2. Outline the broad classification of parasites.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>
                <a:solidFill>
                  <a:srgbClr val="FFFF00"/>
                </a:solidFill>
              </a:rPr>
              <a:t>3. Name examples of protozoan parasites.</a:t>
            </a:r>
          </a:p>
          <a:p>
            <a:pPr eaLnBrk="1" hangingPunct="1"/>
            <a:r>
              <a:rPr lang="en-US" altLang="en-US" sz="2400" b="1">
                <a:solidFill>
                  <a:srgbClr val="FFFF00"/>
                </a:solidFill>
              </a:rPr>
              <a:t>4. Describe the life-cycle of </a:t>
            </a:r>
            <a:r>
              <a:rPr lang="en-US" altLang="en-US" sz="2400" b="1" i="1">
                <a:solidFill>
                  <a:srgbClr val="FFFF00"/>
                </a:solidFill>
              </a:rPr>
              <a:t>Giadia lamblia </a:t>
            </a:r>
            <a:r>
              <a:rPr lang="en-US" altLang="en-US" sz="2400" b="1">
                <a:solidFill>
                  <a:srgbClr val="FFFF00"/>
                </a:solidFill>
              </a:rPr>
              <a:t>as an example of intestinal protozoa.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>
                <a:solidFill>
                  <a:srgbClr val="FFFF00"/>
                </a:solidFill>
              </a:rPr>
              <a:t>5. Describe the main stages of the life-cycle of </a:t>
            </a:r>
            <a:r>
              <a:rPr lang="en-US" altLang="en-US" sz="2400" b="1" i="1">
                <a:solidFill>
                  <a:srgbClr val="FFFF00"/>
                </a:solidFill>
              </a:rPr>
              <a:t>Plasmodium</a:t>
            </a:r>
            <a:r>
              <a:rPr lang="en-US" altLang="en-US" sz="2400" b="1">
                <a:solidFill>
                  <a:srgbClr val="FFFF00"/>
                </a:solidFill>
              </a:rPr>
              <a:t> as an example of blood and tissue protozoa.</a:t>
            </a:r>
          </a:p>
        </p:txBody>
      </p:sp>
      <p:sp>
        <p:nvSpPr>
          <p:cNvPr id="29701" name="TextBox 4">
            <a:extLst>
              <a:ext uri="{FF2B5EF4-FFF2-40B4-BE49-F238E27FC236}">
                <a16:creationId xmlns:a16="http://schemas.microsoft.com/office/drawing/2014/main" id="{D0A127FE-0B74-46D5-8DDA-A8B145EEC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10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</a:rPr>
              <a:t>OBJECTIVES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4782E32-6A1B-4654-9D62-E77090FB1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609600"/>
            <a:ext cx="633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bg1"/>
                </a:solidFill>
                <a:cs typeface="Times New Roman" panose="02020603050405020304" pitchFamily="18" charset="0"/>
              </a:rPr>
              <a:t>Resources  on Parasitology 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F4621837-4BF6-4CF3-BFA2-5C190C909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371600"/>
            <a:ext cx="6629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28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2800" b="1">
              <a:solidFill>
                <a:schemeClr val="bg1"/>
              </a:solidFill>
            </a:endParaRPr>
          </a:p>
        </p:txBody>
      </p:sp>
      <p:pic>
        <p:nvPicPr>
          <p:cNvPr id="30724" name="Picture 6" descr="cover">
            <a:extLst>
              <a:ext uri="{FF2B5EF4-FFF2-40B4-BE49-F238E27FC236}">
                <a16:creationId xmlns:a16="http://schemas.microsoft.com/office/drawing/2014/main" id="{80D58CDE-0ABD-456B-A7F2-75E6BE2E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371600"/>
            <a:ext cx="39481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atla-scover">
            <a:extLst>
              <a:ext uri="{FF2B5EF4-FFF2-40B4-BE49-F238E27FC236}">
                <a16:creationId xmlns:a16="http://schemas.microsoft.com/office/drawing/2014/main" id="{FA4579CC-91FB-4D63-A69D-3537FC954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447800"/>
            <a:ext cx="38481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Slide Number Placeholder 7">
            <a:extLst>
              <a:ext uri="{FF2B5EF4-FFF2-40B4-BE49-F238E27FC236}">
                <a16:creationId xmlns:a16="http://schemas.microsoft.com/office/drawing/2014/main" id="{E8041829-09F5-48A4-8226-CF6A5CEE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C5A538-D359-4A63-9F8A-A4B331C8CB5A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30727" name="Footer Placeholder 8">
            <a:extLst>
              <a:ext uri="{FF2B5EF4-FFF2-40B4-BE49-F238E27FC236}">
                <a16:creationId xmlns:a16="http://schemas.microsoft.com/office/drawing/2014/main" id="{ECB86F36-379C-4E99-BA9F-1391925E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Foundation Block, 2012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D2CE23A-0140-4438-AC76-79D9FC8C4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609600"/>
            <a:ext cx="633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bg1"/>
                </a:solidFill>
                <a:cs typeface="Times New Roman" panose="02020603050405020304" pitchFamily="18" charset="0"/>
              </a:rPr>
              <a:t>Resources  on Parasitology 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B9E27208-C3D2-4BA9-B745-316A4F06D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371600"/>
            <a:ext cx="6629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28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ED671DD8-EAD3-41BF-9B83-E4EC8B865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95600"/>
            <a:ext cx="793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00"/>
                </a:solidFill>
              </a:rPr>
              <a:t>http://www.dpd.cdc.gov/DPDx/HTML/Para_Health.htm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818519CE-ECFD-4AF7-B497-5256EBEF1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723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</a:rPr>
              <a:t>Centre for Disease Control and Prevention (CDC)</a:t>
            </a:r>
            <a:r>
              <a:rPr lang="en-US" altLang="en-US" sz="2000">
                <a:solidFill>
                  <a:schemeClr val="bg1"/>
                </a:solidFill>
              </a:rPr>
              <a:t> :</a:t>
            </a:r>
          </a:p>
        </p:txBody>
      </p:sp>
      <p:sp>
        <p:nvSpPr>
          <p:cNvPr id="31750" name="Slide Number Placeholder 7">
            <a:extLst>
              <a:ext uri="{FF2B5EF4-FFF2-40B4-BE49-F238E27FC236}">
                <a16:creationId xmlns:a16="http://schemas.microsoft.com/office/drawing/2014/main" id="{124A6CF7-1BC2-490F-B9D3-24EEE3B4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FB184A-0CED-4DE3-AAE8-D64939319F75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31751" name="Footer Placeholder 8">
            <a:extLst>
              <a:ext uri="{FF2B5EF4-FFF2-40B4-BE49-F238E27FC236}">
                <a16:creationId xmlns:a16="http://schemas.microsoft.com/office/drawing/2014/main" id="{EBAEDA16-A681-4843-823C-B7A04D41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Foundation Block, 2012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3AD717D-4E70-40F3-92A2-0C5A94113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i="1" u="sng">
                <a:solidFill>
                  <a:srgbClr val="CCCCFF"/>
                </a:solidFill>
              </a:rPr>
              <a:t>DEFINITIONS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6C4FC6F-9BBA-408F-8861-9D13F352A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05400"/>
          </a:xfrm>
          <a:noFill/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en-US" altLang="en-US" sz="24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600" b="1" i="1" u="sng">
                <a:solidFill>
                  <a:srgbClr val="CCE8EA"/>
                </a:solidFill>
              </a:rPr>
              <a:t>Host: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>
                <a:solidFill>
                  <a:schemeClr val="bg1"/>
                </a:solidFill>
              </a:rPr>
              <a:t>A human or animal which harbors an  infectious agent under natural conditions 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i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i="1" u="sng">
                <a:solidFill>
                  <a:srgbClr val="FF99FF"/>
                </a:solidFill>
              </a:rPr>
              <a:t>Definitive host (primary host):</a:t>
            </a:r>
            <a:endParaRPr lang="ar-SA" altLang="en-US" b="1" i="1" u="sng">
              <a:solidFill>
                <a:srgbClr val="FF99FF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- A host in which the parasite passes its           </a:t>
            </a:r>
            <a:r>
              <a:rPr lang="en-US" altLang="en-US" sz="3200" b="1">
                <a:solidFill>
                  <a:srgbClr val="FF33CC"/>
                </a:solidFill>
              </a:rPr>
              <a:t>sexual</a:t>
            </a:r>
            <a:r>
              <a:rPr lang="ar-SA" altLang="en-US" sz="3200" b="1">
                <a:solidFill>
                  <a:srgbClr val="FF33CC"/>
                </a:solidFill>
              </a:rPr>
              <a:t> </a:t>
            </a:r>
            <a:r>
              <a:rPr lang="en-US" altLang="en-US" sz="3200" b="1">
                <a:solidFill>
                  <a:srgbClr val="FF33CC"/>
                </a:solidFill>
              </a:rPr>
              <a:t>stage</a:t>
            </a:r>
            <a:r>
              <a:rPr lang="en-US" altLang="en-US" sz="2400" b="1">
                <a:solidFill>
                  <a:schemeClr val="bg1"/>
                </a:solidFill>
              </a:rPr>
              <a:t>.</a:t>
            </a:r>
            <a:endParaRPr lang="ar-SA" altLang="en-US" sz="24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ar-SA" altLang="en-US" sz="2400" b="1">
                <a:solidFill>
                  <a:schemeClr val="bg1"/>
                </a:solidFill>
              </a:rPr>
              <a:t> </a:t>
            </a:r>
            <a:r>
              <a:rPr lang="en-US" altLang="en-US" b="1" i="1" u="sng">
                <a:solidFill>
                  <a:srgbClr val="FFFF00"/>
                </a:solidFill>
              </a:rPr>
              <a:t>Intermediate host (secondary host)</a:t>
            </a:r>
            <a:r>
              <a:rPr lang="en-US" altLang="en-US" b="1" i="1" u="sng">
                <a:solidFill>
                  <a:schemeClr val="bg1"/>
                </a:solidFill>
              </a:rPr>
              <a:t>:  </a:t>
            </a:r>
            <a:endParaRPr lang="ar-SA" altLang="en-US" sz="2400" b="1" i="1" u="sng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>
                <a:solidFill>
                  <a:schemeClr val="bg1"/>
                </a:solidFill>
              </a:rPr>
              <a:t>A host in which the parasite passes its</a:t>
            </a:r>
            <a:r>
              <a:rPr lang="en-US" altLang="en-US" b="1">
                <a:solidFill>
                  <a:srgbClr val="00FF00"/>
                </a:solidFill>
              </a:rPr>
              <a:t> </a:t>
            </a:r>
            <a:r>
              <a:rPr lang="en-US" altLang="en-US" sz="3200" b="1">
                <a:solidFill>
                  <a:srgbClr val="00FF00"/>
                </a:solidFill>
              </a:rPr>
              <a:t>larval</a:t>
            </a:r>
            <a:r>
              <a:rPr lang="en-US" altLang="en-US" b="1">
                <a:solidFill>
                  <a:srgbClr val="00FF00"/>
                </a:solidFill>
              </a:rPr>
              <a:t> </a:t>
            </a:r>
            <a:r>
              <a:rPr lang="en-US" altLang="en-US" sz="2400" b="1">
                <a:solidFill>
                  <a:schemeClr val="bg1"/>
                </a:solidFill>
              </a:rPr>
              <a:t>or </a:t>
            </a:r>
            <a:r>
              <a:rPr lang="en-US" altLang="en-US" sz="3200" b="1">
                <a:solidFill>
                  <a:srgbClr val="00FF00"/>
                </a:solidFill>
              </a:rPr>
              <a:t>asexual stages</a:t>
            </a:r>
            <a:r>
              <a:rPr lang="en-US" altLang="en-US" sz="2400" b="1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/>
          </a:p>
        </p:txBody>
      </p:sp>
      <p:sp>
        <p:nvSpPr>
          <p:cNvPr id="7172" name="Slide Number Placeholder 5">
            <a:extLst>
              <a:ext uri="{FF2B5EF4-FFF2-40B4-BE49-F238E27FC236}">
                <a16:creationId xmlns:a16="http://schemas.microsoft.com/office/drawing/2014/main" id="{795E40DA-9000-4E43-BD3B-CCF3D738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411C7A-F921-46C7-A160-3E68DA4165C8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7173" name="Footer Placeholder 6">
            <a:extLst>
              <a:ext uri="{FF2B5EF4-FFF2-40B4-BE49-F238E27FC236}">
                <a16:creationId xmlns:a16="http://schemas.microsoft.com/office/drawing/2014/main" id="{595D85B5-BDB6-4622-AEAC-3F503B1E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2D050"/>
                </a:solidFill>
              </a:rPr>
              <a:t>Foundation Block, 2012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9B88C3D-783E-4506-B9EC-285BD2682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sz="4800" b="1" i="1" u="sng">
                <a:solidFill>
                  <a:srgbClr val="00FF00"/>
                </a:solidFill>
              </a:rPr>
              <a:t>DEFINITIONS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AC023F3-AD22-495D-A90E-4339E35A6C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i="1" u="sng">
                <a:solidFill>
                  <a:srgbClr val="FFFF00"/>
                </a:solidFill>
              </a:rPr>
              <a:t>carrier:</a:t>
            </a:r>
            <a:r>
              <a:rPr lang="en-US" altLang="en-US" b="1" i="1" u="sng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>
                <a:solidFill>
                  <a:schemeClr val="bg1"/>
                </a:solidFill>
              </a:rPr>
              <a:t>A person or animal that harbors a specific infectious agent  in the absence of symptoms and signs of a disease and serves as a </a:t>
            </a:r>
            <a:r>
              <a:rPr lang="en-US" altLang="en-US" b="1" i="1" u="sng">
                <a:solidFill>
                  <a:srgbClr val="FF33CC"/>
                </a:solidFill>
              </a:rPr>
              <a:t>potential source of infection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b="1" i="1" u="sng">
                <a:solidFill>
                  <a:srgbClr val="FFFF00"/>
                </a:solidFill>
              </a:rPr>
              <a:t>pathogenesis:</a:t>
            </a:r>
            <a:r>
              <a:rPr lang="en-US" altLang="en-US" sz="3600" i="1" u="sng">
                <a:solidFill>
                  <a:schemeClr val="bg1"/>
                </a:solidFill>
              </a:rPr>
              <a:t> </a:t>
            </a:r>
          </a:p>
          <a:p>
            <a:pPr lvl="1" eaLnBrk="1" hangingPunct="1"/>
            <a:r>
              <a:rPr lang="en-US" altLang="en-US" b="1">
                <a:solidFill>
                  <a:schemeClr val="bg1"/>
                </a:solidFill>
              </a:rPr>
              <a:t>Production and development of disease</a:t>
            </a:r>
            <a:r>
              <a:rPr lang="en-US" altLang="en-US"/>
              <a:t>.</a:t>
            </a:r>
          </a:p>
          <a:p>
            <a:pPr eaLnBrk="1" hangingPunct="1"/>
            <a:r>
              <a:rPr lang="en-US" altLang="en-US" sz="3600" b="1" i="1" u="sng">
                <a:solidFill>
                  <a:srgbClr val="FFFF00"/>
                </a:solidFill>
              </a:rPr>
              <a:t>pathogenicity:</a:t>
            </a:r>
            <a:r>
              <a:rPr lang="en-US" altLang="en-US" sz="3600" i="1" u="sng">
                <a:solidFill>
                  <a:schemeClr val="bg1"/>
                </a:solidFill>
              </a:rPr>
              <a:t> </a:t>
            </a:r>
          </a:p>
          <a:p>
            <a:pPr lvl="1" eaLnBrk="1" hangingPunct="1"/>
            <a:r>
              <a:rPr lang="en-US" altLang="en-US" b="1">
                <a:solidFill>
                  <a:schemeClr val="bg1"/>
                </a:solidFill>
              </a:rPr>
              <a:t>Capability of an infectious agent to cause disease in a </a:t>
            </a:r>
            <a:r>
              <a:rPr lang="en-US" altLang="en-US" sz="3200" b="1" i="1" u="sng">
                <a:solidFill>
                  <a:srgbClr val="88C9CE"/>
                </a:solidFill>
              </a:rPr>
              <a:t>susceptible</a:t>
            </a:r>
            <a:r>
              <a:rPr lang="en-US" altLang="en-US" b="1">
                <a:solidFill>
                  <a:schemeClr val="bg1"/>
                </a:solidFill>
              </a:rPr>
              <a:t> host.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635DC28-AA48-49A8-985C-ED03D2CDD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620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.</a:t>
            </a:r>
          </a:p>
        </p:txBody>
      </p:sp>
      <p:sp>
        <p:nvSpPr>
          <p:cNvPr id="8197" name="Slide Number Placeholder 6">
            <a:extLst>
              <a:ext uri="{FF2B5EF4-FFF2-40B4-BE49-F238E27FC236}">
                <a16:creationId xmlns:a16="http://schemas.microsoft.com/office/drawing/2014/main" id="{65A09C63-E315-4C8A-BFA0-4C6AA314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E70561-6063-432B-9CA9-1B5806C5B51C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8198" name="Footer Placeholder 7">
            <a:extLst>
              <a:ext uri="{FF2B5EF4-FFF2-40B4-BE49-F238E27FC236}">
                <a16:creationId xmlns:a16="http://schemas.microsoft.com/office/drawing/2014/main" id="{7C4FDE3A-3516-4C08-9564-DC9A6545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2D050"/>
                </a:solidFill>
              </a:rPr>
              <a:t>Foundation Block, 2012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1DFE9AC0-3532-4317-8C7B-6F947AC5C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4800" b="1" i="1" u="sng">
                <a:solidFill>
                  <a:srgbClr val="00FF00"/>
                </a:solidFill>
              </a:rPr>
              <a:t>DEFINITIONS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D6B39152-5C71-4631-8AEA-3FDC45410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5400" b="1" i="1" u="sng">
                <a:solidFill>
                  <a:srgbClr val="FF99FF"/>
                </a:solidFill>
              </a:rPr>
              <a:t>Parasitism: </a:t>
            </a:r>
            <a:endParaRPr lang="ar-SA" altLang="en-US" sz="5400" b="1" i="1" u="sng">
              <a:solidFill>
                <a:srgbClr val="FF99FF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solidFill>
                  <a:schemeClr val="bg1"/>
                </a:solidFill>
              </a:rPr>
              <a:t>A relationship in which an organism (the infectious agent, the parasite)  </a:t>
            </a:r>
            <a:r>
              <a:rPr lang="en-US" altLang="en-US" sz="4000" b="1" i="1" u="sng">
                <a:solidFill>
                  <a:srgbClr val="FF0000"/>
                </a:solidFill>
              </a:rPr>
              <a:t>benefits</a:t>
            </a:r>
            <a:r>
              <a:rPr lang="en-US" altLang="en-US" sz="2400" b="1">
                <a:solidFill>
                  <a:schemeClr val="bg1"/>
                </a:solidFill>
              </a:rPr>
              <a:t> from the  association with another organism          </a:t>
            </a:r>
            <a:r>
              <a:rPr lang="en-US" altLang="en-US" sz="3200" b="1" i="1">
                <a:solidFill>
                  <a:srgbClr val="FF0000"/>
                </a:solidFill>
              </a:rPr>
              <a:t>(the host) </a:t>
            </a:r>
            <a:r>
              <a:rPr lang="en-US" altLang="en-US" sz="2400" b="1">
                <a:solidFill>
                  <a:schemeClr val="bg1"/>
                </a:solidFill>
              </a:rPr>
              <a:t>whereas the host is </a:t>
            </a:r>
            <a:r>
              <a:rPr lang="en-US" altLang="en-US" sz="3200" b="1" i="1" u="sng">
                <a:solidFill>
                  <a:srgbClr val="FFFF00"/>
                </a:solidFill>
              </a:rPr>
              <a:t>harmed     </a:t>
            </a:r>
            <a:r>
              <a:rPr lang="en-US" altLang="en-US" sz="2400" b="1">
                <a:solidFill>
                  <a:schemeClr val="bg1"/>
                </a:solidFill>
              </a:rPr>
              <a:t> in some way.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000" b="1" i="1" u="sng">
                <a:solidFill>
                  <a:srgbClr val="FFFF00"/>
                </a:solidFill>
              </a:rPr>
              <a:t>commensalism: </a:t>
            </a:r>
            <a:endParaRPr lang="ar-SA" altLang="en-US" sz="4000" b="1" i="1" u="sng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solidFill>
                  <a:schemeClr val="bg1"/>
                </a:solidFill>
              </a:rPr>
              <a:t>Kind of relationship  in which one </a:t>
            </a:r>
            <a:r>
              <a:rPr lang="en-US" altLang="en-US" b="1">
                <a:solidFill>
                  <a:schemeClr val="bg1"/>
                </a:solidFill>
              </a:rPr>
              <a:t>organism</a:t>
            </a:r>
            <a:r>
              <a:rPr lang="en-US" altLang="en-US" sz="2400" b="1">
                <a:solidFill>
                  <a:schemeClr val="bg1"/>
                </a:solidFill>
              </a:rPr>
              <a:t> ,  the </a:t>
            </a:r>
            <a:r>
              <a:rPr lang="en-US" altLang="en-US" b="1">
                <a:solidFill>
                  <a:schemeClr val="bg1"/>
                </a:solidFill>
              </a:rPr>
              <a:t>commensall</a:t>
            </a:r>
            <a:r>
              <a:rPr lang="en-US" altLang="en-US" sz="2400" b="1">
                <a:solidFill>
                  <a:schemeClr val="bg1"/>
                </a:solidFill>
              </a:rPr>
              <a:t> , is </a:t>
            </a:r>
            <a:r>
              <a:rPr lang="en-US" altLang="en-US" sz="4000" b="1" i="1" u="sng">
                <a:solidFill>
                  <a:srgbClr val="FF0000"/>
                </a:solidFill>
              </a:rPr>
              <a:t>benefited</a:t>
            </a:r>
            <a:r>
              <a:rPr lang="en-US" altLang="en-US" sz="2400" b="1">
                <a:solidFill>
                  <a:schemeClr val="bg1"/>
                </a:solidFill>
              </a:rPr>
              <a:t> whereas the other organism , the host , </a:t>
            </a:r>
            <a:r>
              <a:rPr lang="en-US" altLang="en-US" b="1" i="1">
                <a:solidFill>
                  <a:schemeClr val="bg1"/>
                </a:solidFill>
              </a:rPr>
              <a:t>is </a:t>
            </a:r>
            <a:r>
              <a:rPr lang="en-US" altLang="en-US" sz="3600" b="1" i="1" u="sng">
                <a:solidFill>
                  <a:srgbClr val="FFFF00"/>
                </a:solidFill>
              </a:rPr>
              <a:t>no</a:t>
            </a:r>
            <a:r>
              <a:rPr lang="en-US" altLang="en-US" b="1" i="1" u="sng">
                <a:solidFill>
                  <a:srgbClr val="FFFF00"/>
                </a:solidFill>
              </a:rPr>
              <a:t>t  </a:t>
            </a:r>
            <a:r>
              <a:rPr lang="en-US" altLang="en-US" sz="2400" b="1">
                <a:solidFill>
                  <a:schemeClr val="bg1"/>
                </a:solidFill>
              </a:rPr>
              <a:t>harmed or even  helped by the association</a:t>
            </a:r>
            <a:r>
              <a:rPr lang="en-US" altLang="en-US" sz="20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6D553F08-BEC5-4308-BAF9-D4AE8761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B60AAF-4C87-4104-956A-041D9ED6FDBC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9221" name="Footer Placeholder 6">
            <a:extLst>
              <a:ext uri="{FF2B5EF4-FFF2-40B4-BE49-F238E27FC236}">
                <a16:creationId xmlns:a16="http://schemas.microsoft.com/office/drawing/2014/main" id="{027FFF26-C858-41CB-A620-A8750A05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2D050"/>
                </a:solidFill>
              </a:rPr>
              <a:t>Foundation Block, 2012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42E24EFF-956A-467E-8037-613B04424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u="sng">
                <a:solidFill>
                  <a:srgbClr val="FFFF00"/>
                </a:solidFill>
              </a:rPr>
              <a:t>Ectoparasite:</a:t>
            </a:r>
            <a:r>
              <a:rPr lang="en-US" altLang="en-US" sz="4000" i="1" u="sng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parasite that lives on the outer surface of its host.</a:t>
            </a:r>
          </a:p>
          <a:p>
            <a:pPr eaLnBrk="1" hangingPunct="1"/>
            <a:r>
              <a:rPr lang="en-US" altLang="en-US" sz="4000" b="1" i="1" u="sng">
                <a:solidFill>
                  <a:srgbClr val="FFFF00"/>
                </a:solidFill>
              </a:rPr>
              <a:t>Endoparasite:</a:t>
            </a:r>
            <a:r>
              <a:rPr lang="en-US" altLang="en-US" sz="4000" i="1" u="sng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Parasite that lives inside its host.</a:t>
            </a:r>
          </a:p>
          <a:p>
            <a:pPr eaLnBrk="1" hangingPunct="1"/>
            <a:r>
              <a:rPr lang="en-US" altLang="en-US" sz="4400" b="1" i="1" u="sng">
                <a:solidFill>
                  <a:srgbClr val="FFFF00"/>
                </a:solidFill>
              </a:rPr>
              <a:t>zoonosis:</a:t>
            </a:r>
            <a:r>
              <a:rPr lang="en-US" altLang="en-US" sz="4400" b="1" i="1" u="sng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Disease of animals that is transmissible to humans .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67F6140C-525D-4281-93E3-765F8D518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i="1" u="sng">
                <a:solidFill>
                  <a:srgbClr val="00FF00"/>
                </a:solidFill>
              </a:rPr>
              <a:t>DEFINITIONS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ACADA982-7208-4640-93AD-518BF23C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2B2F96-9621-4871-8751-7BCD9956EEB5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10245" name="Footer Placeholder 6">
            <a:extLst>
              <a:ext uri="{FF2B5EF4-FFF2-40B4-BE49-F238E27FC236}">
                <a16:creationId xmlns:a16="http://schemas.microsoft.com/office/drawing/2014/main" id="{FC3BF8A1-0160-4D73-A596-D491E2D9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2D050"/>
                </a:solidFill>
              </a:rPr>
              <a:t>Foundation Block, 2012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A3DCE2B-BC35-4D24-AD7C-859396FF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nut 3">
            <a:extLst>
              <a:ext uri="{FF2B5EF4-FFF2-40B4-BE49-F238E27FC236}">
                <a16:creationId xmlns:a16="http://schemas.microsoft.com/office/drawing/2014/main" id="{01057D3C-E59E-4D89-AA4B-0CC0ED55D092}"/>
              </a:ext>
            </a:extLst>
          </p:cNvPr>
          <p:cNvSpPr/>
          <p:nvPr/>
        </p:nvSpPr>
        <p:spPr>
          <a:xfrm>
            <a:off x="3505200" y="4572000"/>
            <a:ext cx="2133600" cy="8382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4ECD5EE6-5F1E-425E-A429-6B8BD42D68B1}"/>
              </a:ext>
            </a:extLst>
          </p:cNvPr>
          <p:cNvSpPr/>
          <p:nvPr/>
        </p:nvSpPr>
        <p:spPr>
          <a:xfrm>
            <a:off x="3352800" y="5181600"/>
            <a:ext cx="2514600" cy="9144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3131D-6498-48B0-A974-FA220EB85A84}"/>
              </a:ext>
            </a:extLst>
          </p:cNvPr>
          <p:cNvSpPr txBox="1"/>
          <p:nvPr/>
        </p:nvSpPr>
        <p:spPr>
          <a:xfrm>
            <a:off x="304800" y="0"/>
            <a:ext cx="8839200" cy="8302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99FF"/>
                </a:solidFill>
              </a:rPr>
              <a:t>Scientific names of  parasites follow Zoological Classification</a:t>
            </a:r>
          </a:p>
        </p:txBody>
      </p:sp>
      <p:sp>
        <p:nvSpPr>
          <p:cNvPr id="11270" name="Slide Number Placeholder 9">
            <a:extLst>
              <a:ext uri="{FF2B5EF4-FFF2-40B4-BE49-F238E27FC236}">
                <a16:creationId xmlns:a16="http://schemas.microsoft.com/office/drawing/2014/main" id="{6CC48846-0B40-4D6C-BB59-23B863C2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E073EE-2A3E-465D-B228-7D3B0196AF5E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11271" name="Footer Placeholder 10">
            <a:extLst>
              <a:ext uri="{FF2B5EF4-FFF2-40B4-BE49-F238E27FC236}">
                <a16:creationId xmlns:a16="http://schemas.microsoft.com/office/drawing/2014/main" id="{82255728-44F3-4D89-BC75-E9A181AA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2D050"/>
                </a:solidFill>
              </a:rPr>
              <a:t>Foundation Block, 2012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C7B878F3-F984-48A0-9B12-1150EF18F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09600"/>
            <a:ext cx="765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bg1"/>
                </a:solidFill>
                <a:cs typeface="Times New Roman" panose="02020603050405020304" pitchFamily="18" charset="0"/>
              </a:rPr>
              <a:t>CLASSIFICATION  OF PARASITES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graphicFrame>
        <p:nvGraphicFramePr>
          <p:cNvPr id="3121" name="Group 49">
            <a:extLst>
              <a:ext uri="{FF2B5EF4-FFF2-40B4-BE49-F238E27FC236}">
                <a16:creationId xmlns:a16="http://schemas.microsoft.com/office/drawing/2014/main" id="{371EEE49-18EC-4805-8585-62DE6E7445BC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371600"/>
          <a:ext cx="9067800" cy="4664075"/>
        </p:xfrm>
        <a:graphic>
          <a:graphicData uri="http://schemas.openxmlformats.org/drawingml/2006/table">
            <a:tbl>
              <a:tblPr/>
              <a:tblGrid>
                <a:gridCol w="449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PROTOZOA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HELMINTHS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Unicellular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Single cell for all functions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Multicellular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Specialized cells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1:Amoebae: move by pseudopodia.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2:Flagellates: move by flagella.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3:Ciliates: move by cilia 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4:Apicomplexa(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Sporozoa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tissue parasites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Round worms (Nematodes):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- elongated, cylindrical,   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unsegmented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Flat worms :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Trematodes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leaf-like,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unsegmented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Cestodes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tape-like,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segmented.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05" name="Slide Number Placeholder 5">
            <a:extLst>
              <a:ext uri="{FF2B5EF4-FFF2-40B4-BE49-F238E27FC236}">
                <a16:creationId xmlns:a16="http://schemas.microsoft.com/office/drawing/2014/main" id="{D54ED90A-9113-4354-B623-B8A64327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B81755-A85C-4DA9-947C-5C872366F6B8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12306" name="Footer Placeholder 6">
            <a:extLst>
              <a:ext uri="{FF2B5EF4-FFF2-40B4-BE49-F238E27FC236}">
                <a16:creationId xmlns:a16="http://schemas.microsoft.com/office/drawing/2014/main" id="{1E6482A1-35CB-4DEE-ADA7-2EF7321F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Foundation Block ,2012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>
            <a:extLst>
              <a:ext uri="{FF2B5EF4-FFF2-40B4-BE49-F238E27FC236}">
                <a16:creationId xmlns:a16="http://schemas.microsoft.com/office/drawing/2014/main" id="{8DC2657D-B113-46B3-9C54-C5D6A2B6C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Foundation Block, 2009</a:t>
            </a: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AA381470-627E-4E4A-96BA-88997232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5B138D-DDA7-4EA2-964A-A0D0939739DB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BF698077-CE3A-49E5-BE28-E3D55130E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upload.wikimedia.org/wikipedia/commons/c/cd/Giardia_lamblia.png">
            <a:extLst>
              <a:ext uri="{FF2B5EF4-FFF2-40B4-BE49-F238E27FC236}">
                <a16:creationId xmlns:a16="http://schemas.microsoft.com/office/drawing/2014/main" id="{F66F90B1-2BC8-4C35-94E4-E211C3D57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3943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>
            <a:extLst>
              <a:ext uri="{FF2B5EF4-FFF2-40B4-BE49-F238E27FC236}">
                <a16:creationId xmlns:a16="http://schemas.microsoft.com/office/drawing/2014/main" id="{16AE91A5-3B5E-4D48-B245-F57974D49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5257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مستطيل 6">
            <a:extLst>
              <a:ext uri="{FF2B5EF4-FFF2-40B4-BE49-F238E27FC236}">
                <a16:creationId xmlns:a16="http://schemas.microsoft.com/office/drawing/2014/main" id="{8C529356-7D44-4028-9237-A49A86C35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62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00000"/>
                </a:solidFill>
                <a:cs typeface="Times New Roman" panose="02020603050405020304" pitchFamily="18" charset="0"/>
              </a:rPr>
              <a:t>pseudopodia</a:t>
            </a:r>
            <a:endParaRPr lang="en-US" altLang="en-US" b="1">
              <a:solidFill>
                <a:srgbClr val="C00000"/>
              </a:solidFill>
            </a:endParaRPr>
          </a:p>
        </p:txBody>
      </p:sp>
      <p:sp>
        <p:nvSpPr>
          <p:cNvPr id="13320" name="مستطيل 7">
            <a:extLst>
              <a:ext uri="{FF2B5EF4-FFF2-40B4-BE49-F238E27FC236}">
                <a16:creationId xmlns:a16="http://schemas.microsoft.com/office/drawing/2014/main" id="{57F3EC95-5E81-4339-93D4-50EFD0884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7432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00000"/>
                </a:solidFill>
                <a:cs typeface="Times New Roman" panose="02020603050405020304" pitchFamily="18" charset="0"/>
              </a:rPr>
              <a:t> flagella</a:t>
            </a:r>
            <a:endParaRPr lang="en-US" altLang="en-US" b="1">
              <a:solidFill>
                <a:srgbClr val="C00000"/>
              </a:solidFill>
            </a:endParaRPr>
          </a:p>
        </p:txBody>
      </p:sp>
      <p:sp>
        <p:nvSpPr>
          <p:cNvPr id="13321" name="مستطيل 8">
            <a:extLst>
              <a:ext uri="{FF2B5EF4-FFF2-40B4-BE49-F238E27FC236}">
                <a16:creationId xmlns:a16="http://schemas.microsoft.com/office/drawing/2014/main" id="{C631828E-F8D2-42AD-8134-D82BFD866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983038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C00000"/>
                </a:solidFill>
                <a:cs typeface="Times New Roman" panose="02020603050405020304" pitchFamily="18" charset="0"/>
              </a:rPr>
              <a:t>cilia</a:t>
            </a:r>
            <a:r>
              <a:rPr lang="en-US" altLang="en-US">
                <a:cs typeface="Times New Roman" panose="02020603050405020304" pitchFamily="18" charset="0"/>
              </a:rPr>
              <a:t> 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4905</TotalTime>
  <Words>754</Words>
  <Application>Microsoft Office PowerPoint</Application>
  <PresentationFormat>On-screen Show (4:3)</PresentationFormat>
  <Paragraphs>194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Century Gothic</vt:lpstr>
      <vt:lpstr>Calibri</vt:lpstr>
      <vt:lpstr>Times New Roman</vt:lpstr>
      <vt:lpstr>Tahoma</vt:lpstr>
      <vt:lpstr>Monotype Sorts</vt:lpstr>
      <vt:lpstr>Default Design</vt:lpstr>
      <vt:lpstr>1_Default Design</vt:lpstr>
      <vt:lpstr>Bitmap Image</vt:lpstr>
      <vt:lpstr>Foundation Block</vt:lpstr>
      <vt:lpstr>DEFINITIONS</vt:lpstr>
      <vt:lpstr>DEFINITIONS</vt:lpstr>
      <vt:lpstr>DEFINITIONS</vt:lpstr>
      <vt:lpstr>DEFINITIONS </vt:lpstr>
      <vt:lpstr>DEFINITIONS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Giadria lamblia  an example of Intestinal  Protozoa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DEFINITIONS</dc:title>
  <dc:creator>AAdeel</dc:creator>
  <cp:lastModifiedBy>Dana Al-Kadi</cp:lastModifiedBy>
  <cp:revision>369</cp:revision>
  <dcterms:created xsi:type="dcterms:W3CDTF">2008-12-15T11:13:00Z</dcterms:created>
  <dcterms:modified xsi:type="dcterms:W3CDTF">2017-10-16T07:30:53Z</dcterms:modified>
</cp:coreProperties>
</file>