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30"/>
  </p:notesMasterIdLst>
  <p:sldIdLst>
    <p:sldId id="424" r:id="rId2"/>
    <p:sldId id="427" r:id="rId3"/>
    <p:sldId id="301" r:id="rId4"/>
    <p:sldId id="305" r:id="rId5"/>
    <p:sldId id="304" r:id="rId6"/>
    <p:sldId id="268" r:id="rId7"/>
    <p:sldId id="317" r:id="rId8"/>
    <p:sldId id="433" r:id="rId9"/>
    <p:sldId id="257" r:id="rId10"/>
    <p:sldId id="432" r:id="rId11"/>
    <p:sldId id="431" r:id="rId12"/>
    <p:sldId id="434" r:id="rId13"/>
    <p:sldId id="435" r:id="rId14"/>
    <p:sldId id="400" r:id="rId15"/>
    <p:sldId id="437" r:id="rId16"/>
    <p:sldId id="439" r:id="rId17"/>
    <p:sldId id="438" r:id="rId18"/>
    <p:sldId id="440" r:id="rId19"/>
    <p:sldId id="410" r:id="rId20"/>
    <p:sldId id="443" r:id="rId21"/>
    <p:sldId id="429" r:id="rId22"/>
    <p:sldId id="441" r:id="rId23"/>
    <p:sldId id="442" r:id="rId24"/>
    <p:sldId id="414" r:id="rId25"/>
    <p:sldId id="423" r:id="rId26"/>
    <p:sldId id="415" r:id="rId27"/>
    <p:sldId id="416" r:id="rId28"/>
    <p:sldId id="417" r:id="rId29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6FBCD"/>
    <a:srgbClr val="99FF99"/>
    <a:srgbClr val="CC6600"/>
    <a:srgbClr val="BAD11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6" d="100"/>
          <a:sy n="86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9D0D3A-44B7-41C1-894B-3E2E20EE51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2BA92-30EE-4B70-B5B1-786CDB1BE00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A4BE90B-E49D-45FF-883E-16EFA09F094B}" type="datetimeFigureOut">
              <a:rPr lang="en-US"/>
              <a:pPr>
                <a:defRPr/>
              </a:pPr>
              <a:t>10/15/2017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7C91721-8D2E-4FC8-B2F2-F0830DC1F9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2C68678-8C26-48BC-84AE-24197CDB1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E6DA2-F2F2-4508-9D06-D1D67027288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B1A5C1-EED5-417F-9039-948D8B864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84FEF44-25B0-4BBA-855A-3CEE4AA4ED1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D2017FFC-018A-45A0-8BBB-F43FF9C7FF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1853DA02-AF8B-43D6-86BA-855D863F7F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C81DA4C7-5B53-400F-8DD9-A63ECA3C9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fld id="{65F020C5-D674-4EB8-AD63-49D37944294C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9FCA56E-5951-4591-BE5A-1E5EA211214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60EFFA1C-229F-46A2-8AA1-3FAAF8992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EA01990C-60B7-48C1-A745-33F44F5A6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ea typeface="MS PGothic" panose="020B0600070205080204" pitchFamily="34" charset="-128"/>
                </a:endParaRPr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F2BEB11-2DB4-43A6-B9CC-0714D9263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ea typeface="MS PGothic" panose="020B0600070205080204" pitchFamily="34" charset="-128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4769BE9-37F7-494D-92B9-12DAA48815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1EBE3DB9-5474-45EC-B2FC-D82B026A8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ea typeface="MS PGothic" panose="020B0600070205080204" pitchFamily="34" charset="-128"/>
                </a:endParaRPr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C66906C-468D-4099-AB5E-77D34D3B8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BB3A62DC-1142-4E3B-A680-0F06C81F6A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MS PGothic" panose="020B0600070205080204" pitchFamily="34" charset="-128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13BBD068-7514-40EF-A1FE-0E9EDB958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MS PGothic" panose="020B0600070205080204" pitchFamily="34" charset="-128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FA8E30FE-2F8A-4D66-A928-6EE80AFF1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>
                <a:ea typeface="MS PGothic" panose="020B0600070205080204" pitchFamily="34" charset="-128"/>
              </a:endParaRPr>
            </a:p>
          </p:txBody>
        </p:sp>
      </p:grpSp>
      <p:sp>
        <p:nvSpPr>
          <p:cNvPr id="1198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C9271B83-68EF-4E53-9BD2-6C627C71B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AE1A93C7-C92C-419D-BCF9-668C8BCC0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B500B695-AB78-404B-B4A3-7DA25C760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F5C29B-37BD-4779-9AA4-33A9CBA11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26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31D80DF-2839-45F9-AFF0-6BE31F983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49B585D-7E8E-4F49-8131-18E91AA51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F41D7EC-8926-4853-BD34-BC29AB32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9D760-41DC-4AEB-BE36-286B617BB6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08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25E478B-758A-48E4-9FE9-030A9C49C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74CDC4D-785E-41FE-9D05-901B84E23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3AABEFBA-95B7-4812-B693-D90E702E5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B601C-55A5-4B05-A0D3-9AE348D13A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09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617538"/>
            <a:ext cx="7804150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58B40BCF-7DFD-4E39-A9C1-1EBDA21E7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756C1D1-ABE4-4166-815C-7D1575F50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5FA7EB2-B8A9-48EC-A4BF-40C3E2C49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237CE-D932-46F6-98F8-5606F791F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617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E8DE8FB-C8F5-4EBE-8E80-45CA5B3EB0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7984560-5608-43BB-AFC7-A070E5D16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BEFDF670-BCE1-4AB6-A0AB-C8D4AB40D3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55F3B-D3CA-47BD-B2E1-719365078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870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E9EBFF9-66FB-4A18-9E34-6EBC3E1F9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988EE2AD-DB3F-47CF-AD77-D20C6EEFAC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723B682B-A039-4DEA-81AA-0FF474028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1B8EE-9F75-436D-8D65-0544D7542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320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CCE7C-BAE4-4668-964A-8FBA45EDE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EFDADF-8820-4898-9307-47EE4C67FE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7C8B3-8D65-47FC-8A02-26071696C5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C9EFD-3752-45A8-BFF8-C99FBBE1C66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25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0144786-3BCA-47FE-84AA-FFCCC98587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8E624E4-B7D8-4064-AB6E-B72E1F5B2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A6ED008E-978D-49BA-A898-3057D81209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AF26C-6144-4C48-A0CE-28E0C08B9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9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7825AAA-7EBD-4E10-9848-C8FB85C932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82F76A1-1CBE-469E-AE13-86645EDD0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A18B2DB-16D8-43D8-B863-7CDE9DA56A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B40F4-AE4C-4F5E-B23C-6A8C6C023A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71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9309A92-26AA-44DC-AAEF-1B6DF188E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1D1DDBB-D8F7-4312-A5CE-C5B5879BDE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DE01C8C2-91B0-4F97-A54D-2317710EF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ABDDC-EBCE-462B-9F89-0A8AFB2791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67E4F4A-D698-46A0-8FF8-04D21396E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D4E08D7-A4E1-4EB9-A78E-7951F28940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3A0811D1-29AC-49CE-B835-7F9D26C882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359F0-951C-4DB3-8FFC-27AA8A430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70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3AE0838-7599-434B-9E7E-BE78E9A2F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4335C94-2416-4BCB-A0B5-09E8DA92D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92B5F527-9385-407A-8BA5-C5DF0E748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97775-BAD3-4B5A-B2D2-6A17DF6763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29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EAFF2915-6871-46BB-ABC3-1D850D83F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D007145B-B697-45C9-9FA1-062B3240A6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1A8D49-CB43-4AC2-878C-4C96208D6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255E8-645F-4A66-8D79-1D3380260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36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77FC83E-2D42-45F0-B945-3FD840ED6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6ECEB73-2F22-43A8-AA12-03379DDB13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831947C-45C2-4DDA-B229-5193D421E0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DAD65-591B-4AAD-9066-9CE971C5F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42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E80EC37-905C-443D-9EB4-DD51DD7D5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CC663EF-ECC3-43C1-B4EE-D86A56378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8136B40-25F4-493F-A048-4C24323F1D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F18D8-FBA4-403C-A041-75E6230CB5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47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0DC2AA-DBF8-472F-AB93-F4BE2AD74B37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8502421-1FC2-4735-8E4F-1385E6A8EE3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9E77FDB-B66F-43B1-86FE-97E4AA74D8AA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51F772-B7C5-4C0B-B374-1D7B09F57F36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0D50DC4-F3E9-4CFE-94D1-9E839778DC3D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4EE8E6D2-B072-49C3-8623-D3254C6F60D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4101AA11-36E4-4DE9-80B4-058C746C0B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GB" altLang="en-US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A12AEF52-119C-466C-8FB2-3E1F55D54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8" name="Rectangle 10">
            <a:extLst>
              <a:ext uri="{FF2B5EF4-FFF2-40B4-BE49-F238E27FC236}">
                <a16:creationId xmlns:a16="http://schemas.microsoft.com/office/drawing/2014/main" id="{D1EEEB26-36DD-42E0-8CB4-DEA47CC3C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8795" name="Rectangle 11">
            <a:extLst>
              <a:ext uri="{FF2B5EF4-FFF2-40B4-BE49-F238E27FC236}">
                <a16:creationId xmlns:a16="http://schemas.microsoft.com/office/drawing/2014/main" id="{052BA1A2-022E-408B-827E-684B753341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6" name="Rectangle 12">
            <a:extLst>
              <a:ext uri="{FF2B5EF4-FFF2-40B4-BE49-F238E27FC236}">
                <a16:creationId xmlns:a16="http://schemas.microsoft.com/office/drawing/2014/main" id="{9A1E038D-7C61-44AB-863C-3267FFED65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7" name="Rectangle 13">
            <a:extLst>
              <a:ext uri="{FF2B5EF4-FFF2-40B4-BE49-F238E27FC236}">
                <a16:creationId xmlns:a16="http://schemas.microsoft.com/office/drawing/2014/main" id="{413DA130-9BA6-4230-979D-CEA8D95DBE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MS PGothic" panose="020B0600070205080204" pitchFamily="34" charset="-128"/>
                <a:cs typeface="Arial" panose="020B0604020202020204" pitchFamily="34" charset="0"/>
              </a:defRPr>
            </a:lvl1pPr>
          </a:lstStyle>
          <a:p>
            <a:fld id="{7FA93F70-4B7F-400B-8455-975DBC75C7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  <p:sldLayoutId id="2147484285" r:id="rId13"/>
    <p:sldLayoutId id="2147484286" r:id="rId14"/>
    <p:sldLayoutId id="214748428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MS PGothic" pitchFamily="34" charset="-128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Tahoma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Tahoma" charset="0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Tahoma" charset="0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Tahoma" charset="0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Tahoma" charset="0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60D859D9-87A4-4AC6-825C-E089BD33A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0"/>
            <a:ext cx="69342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ea typeface="MS PGothic" panose="020B0600070205080204" pitchFamily="34" charset="-128"/>
              </a:rPr>
              <a:t>Parasitic Helminths </a:t>
            </a:r>
          </a:p>
          <a:p>
            <a:pPr algn="ctr" eaLnBrk="1" hangingPunct="1"/>
            <a:r>
              <a:rPr lang="en-US" altLang="en-US" sz="5400" b="1">
                <a:ea typeface="MS PGothic" panose="020B0600070205080204" pitchFamily="34" charset="-128"/>
              </a:rPr>
              <a:t>and </a:t>
            </a:r>
          </a:p>
          <a:p>
            <a:pPr algn="ctr" eaLnBrk="1" hangingPunct="1"/>
            <a:r>
              <a:rPr lang="en-US" altLang="en-US" sz="5400" b="1">
                <a:ea typeface="MS PGothic" panose="020B0600070205080204" pitchFamily="34" charset="-128"/>
              </a:rPr>
              <a:t>Arthropod  Agents and Vectors of Diseases      </a:t>
            </a:r>
          </a:p>
          <a:p>
            <a:pPr algn="ctr" eaLnBrk="1" hangingPunct="1"/>
            <a:r>
              <a:rPr lang="en-US" altLang="en-US" sz="4400" b="1" i="1">
                <a:solidFill>
                  <a:srgbClr val="C00000"/>
                </a:solidFill>
                <a:ea typeface="MS PGothic" panose="020B0600070205080204" pitchFamily="34" charset="-128"/>
              </a:rPr>
              <a:t>Dr:MONA BADR </a:t>
            </a:r>
            <a:endParaRPr lang="ar-SA" altLang="en-US" sz="4400" b="1" i="1">
              <a:solidFill>
                <a:srgbClr val="C00000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FEFF338C-D055-4AD3-B0D6-29A6ADA8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>
                <a:latin typeface="Tahoma" panose="020B0604030504040204" pitchFamily="34" charset="0"/>
              </a:rPr>
              <a:t>Life cycle of Ascais Lumbricoides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F1319558-8469-4016-81F2-D2F69DC51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8955088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>
                <a:latin typeface="Tahoma" panose="020B0604030504040204" pitchFamily="34" charset="0"/>
              </a:rPr>
              <a:t> It infect the human when man ingest an </a:t>
            </a:r>
            <a:r>
              <a:rPr lang="en-US" altLang="en-US" b="1" u="sng">
                <a:solidFill>
                  <a:srgbClr val="FF0000"/>
                </a:solidFill>
                <a:latin typeface="Tahoma" panose="020B0604030504040204" pitchFamily="34" charset="0"/>
              </a:rPr>
              <a:t>fertilized egg </a:t>
            </a:r>
            <a:r>
              <a:rPr lang="en-US" altLang="en-US">
                <a:latin typeface="Tahoma" panose="020B0604030504040204" pitchFamily="34" charset="0"/>
              </a:rPr>
              <a:t>contaminated with food or water, then this fertilized egg become a </a:t>
            </a:r>
            <a:r>
              <a:rPr lang="en-US" altLang="en-US" b="1" u="sng">
                <a:solidFill>
                  <a:srgbClr val="FF0000"/>
                </a:solidFill>
                <a:latin typeface="Tahoma" panose="020B0604030504040204" pitchFamily="34" charset="0"/>
              </a:rPr>
              <a:t>Larva</a:t>
            </a:r>
            <a:r>
              <a:rPr lang="en-US" altLang="en-US">
                <a:latin typeface="Tahoma" panose="020B0604030504040204" pitchFamily="34" charset="0"/>
              </a:rPr>
              <a:t> that penetrate the wall of the </a:t>
            </a:r>
            <a:r>
              <a:rPr lang="en-US" altLang="en-US" b="1" u="sng">
                <a:solidFill>
                  <a:schemeClr val="tx2"/>
                </a:solidFill>
                <a:latin typeface="Tahoma" panose="020B0604030504040204" pitchFamily="34" charset="0"/>
              </a:rPr>
              <a:t>duodenum</a:t>
            </a:r>
            <a:r>
              <a:rPr lang="en-US" altLang="en-US">
                <a:latin typeface="Tahoma" panose="020B0604030504040204" pitchFamily="34" charset="0"/>
              </a:rPr>
              <a:t> and enter the blood stream to the heart , liver and enter the pulmonary circulation and stay in the </a:t>
            </a:r>
            <a:r>
              <a:rPr lang="en-US" altLang="en-US" b="1" u="sng">
                <a:solidFill>
                  <a:schemeClr val="tx2"/>
                </a:solidFill>
                <a:latin typeface="Tahoma" panose="020B0604030504040204" pitchFamily="34" charset="0"/>
              </a:rPr>
              <a:t>alveoli </a:t>
            </a:r>
            <a:r>
              <a:rPr lang="en-US" altLang="en-US">
                <a:latin typeface="Tahoma" panose="020B0604030504040204" pitchFamily="34" charset="0"/>
              </a:rPr>
              <a:t>,where it grow and molts for three weeks then </a:t>
            </a:r>
            <a:r>
              <a:rPr lang="en-US" altLang="en-US" b="1" u="sng">
                <a:solidFill>
                  <a:srgbClr val="C00000"/>
                </a:solidFill>
                <a:latin typeface="Tahoma" panose="020B0604030504040204" pitchFamily="34" charset="0"/>
              </a:rPr>
              <a:t>Larva </a:t>
            </a:r>
            <a:r>
              <a:rPr lang="en-US" altLang="en-US">
                <a:latin typeface="Tahoma" panose="020B0604030504040204" pitchFamily="34" charset="0"/>
              </a:rPr>
              <a:t>passes from respiratory system to be </a:t>
            </a:r>
            <a:r>
              <a:rPr lang="en-US" altLang="en-US" b="1" u="sng">
                <a:latin typeface="Tahoma" panose="020B0604030504040204" pitchFamily="34" charset="0"/>
              </a:rPr>
              <a:t>coughed up </a:t>
            </a:r>
            <a:r>
              <a:rPr lang="en-US" altLang="en-US">
                <a:latin typeface="Tahoma" panose="020B0604030504040204" pitchFamily="34" charset="0"/>
              </a:rPr>
              <a:t>,swallowed ,returned to the small intestine where it mature to adults male &amp;female ,fertilization take place producing eggs which pass in stool.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8C3418F-169F-4BB4-BF1E-BFB8B44C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0"/>
            <a:ext cx="7793037" cy="685800"/>
          </a:xfrm>
        </p:spPr>
        <p:txBody>
          <a:bodyPr/>
          <a:lstStyle/>
          <a:p>
            <a:r>
              <a:rPr lang="en-US" altLang="en-US" i="1" u="sng">
                <a:latin typeface="Tahoma" panose="020B0604030504040204" pitchFamily="34" charset="0"/>
              </a:rPr>
              <a:t>Pathogenicity</a:t>
            </a:r>
            <a:endParaRPr lang="ar-SA" altLang="en-US" i="1" u="sng">
              <a:latin typeface="Tahoma" panose="020B0604030504040204" pitchFamily="34" charset="0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99326B8-0999-424C-B093-15CB7BC69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400"/>
            <a:ext cx="8955088" cy="5943600"/>
          </a:xfrm>
        </p:spPr>
        <p:txBody>
          <a:bodyPr/>
          <a:lstStyle/>
          <a:p>
            <a:r>
              <a:rPr lang="en-US" altLang="en-US" b="1" i="1" u="sng">
                <a:solidFill>
                  <a:srgbClr val="C00000"/>
                </a:solidFill>
                <a:latin typeface="Tahoma" panose="020B0604030504040204" pitchFamily="34" charset="0"/>
              </a:rPr>
              <a:t>1-Migrating LARVA :</a:t>
            </a:r>
          </a:p>
          <a:p>
            <a:r>
              <a:rPr lang="en-US" altLang="en-US" sz="2800" b="1" i="1">
                <a:latin typeface="Tahoma" panose="020B0604030504040204" pitchFamily="34" charset="0"/>
              </a:rPr>
              <a:t>Ascaris pneumonia , some times LARVA reach aberrant sites like brain ,heart or spinal cord  can cause unusual disturbance.</a:t>
            </a:r>
          </a:p>
          <a:p>
            <a:r>
              <a:rPr lang="en-US" altLang="en-US" b="1" i="1" u="sng">
                <a:solidFill>
                  <a:srgbClr val="C00000"/>
                </a:solidFill>
                <a:latin typeface="Tahoma" panose="020B0604030504040204" pitchFamily="34" charset="0"/>
              </a:rPr>
              <a:t>2-Adult WORM: </a:t>
            </a:r>
          </a:p>
          <a:p>
            <a:r>
              <a:rPr lang="en-US" altLang="en-US" sz="2800" b="1" i="1">
                <a:latin typeface="Tahoma" panose="020B0604030504040204" pitchFamily="34" charset="0"/>
              </a:rPr>
              <a:t>The worm consumes proteins and vitamins from host’s diet and leads to malnutrition.</a:t>
            </a:r>
          </a:p>
          <a:p>
            <a:r>
              <a:rPr lang="en-US" altLang="en-US" sz="2800" b="1" i="1">
                <a:latin typeface="Tahoma" panose="020B0604030504040204" pitchFamily="34" charset="0"/>
              </a:rPr>
              <a:t>Can cause intussusception, intestinal ulcers and  in massive infection can cause intestinal obstruction.</a:t>
            </a:r>
            <a:r>
              <a:rPr lang="en-US" altLang="en-US" b="1" i="1">
                <a:latin typeface="Tahoma" panose="020B0604030504040204" pitchFamily="34" charset="0"/>
              </a:rPr>
              <a:t> </a:t>
            </a:r>
            <a:endParaRPr lang="ar-SA" altLang="en-US" b="1" i="1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DF40A0C4-CE9C-4B95-9E5E-DAA58CA0C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273BBD5A-4880-4060-A807-A66AA9179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latin typeface="Tahoma" panose="020B0604030504040204" pitchFamily="34" charset="0"/>
              </a:rPr>
              <a:t>	</a:t>
            </a:r>
          </a:p>
        </p:txBody>
      </p:sp>
      <p:graphicFrame>
        <p:nvGraphicFramePr>
          <p:cNvPr id="55335" name="Group 39">
            <a:extLst>
              <a:ext uri="{FF2B5EF4-FFF2-40B4-BE49-F238E27FC236}">
                <a16:creationId xmlns:a16="http://schemas.microsoft.com/office/drawing/2014/main" id="{2A151A93-99BB-48AE-ACE0-11E1C9FC9545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0" y="1066800"/>
          <a:ext cx="9144000" cy="5791200"/>
        </p:xfrm>
        <a:graphic>
          <a:graphicData uri="http://schemas.openxmlformats.org/drawingml/2006/table">
            <a:tbl>
              <a:tblPr rtl="1"/>
              <a:tblGrid>
                <a:gridCol w="46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Helminthes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    Protozoa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Mulicellular</a:t>
                      </a: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Specialized cells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Unicellular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Single cell for all 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A- </a:t>
                      </a:r>
                      <a:r>
                        <a:rPr kumimoji="0" lang="en-US" sz="28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Round worms =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Nematodes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                        cylindrical,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un-segmented(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Ascaris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B-  </a:t>
                      </a:r>
                      <a:r>
                        <a:rPr kumimoji="0" lang="en-US" sz="28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Flat worms</a:t>
                      </a:r>
                      <a:endParaRPr kumimoji="0" lang="en-US" sz="2400" b="1" i="1" u="sng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1-Trematodes: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leaf-like, un-segmented.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2-Cestodes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tape-like, segmented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Amoebae: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move by pseudopodia.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Flagellates: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move by flagella.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Ciliates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move by cilia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Apicomplexa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sporozoa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) Tissue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   parasites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737" name="Text Box 38">
            <a:extLst>
              <a:ext uri="{FF2B5EF4-FFF2-40B4-BE49-F238E27FC236}">
                <a16:creationId xmlns:a16="http://schemas.microsoft.com/office/drawing/2014/main" id="{E343FE61-9E62-4765-8D9B-30556DFBB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ea typeface="MS PGothic" panose="020B0600070205080204" pitchFamily="34" charset="-128"/>
              </a:rPr>
              <a:t>Classification of Parasites</a:t>
            </a:r>
            <a:r>
              <a:rPr lang="en-US" altLang="en-US">
                <a:ea typeface="MS PGothic" panose="020B0600070205080204" pitchFamily="34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siolahepatica-cow">
            <a:extLst>
              <a:ext uri="{FF2B5EF4-FFF2-40B4-BE49-F238E27FC236}">
                <a16:creationId xmlns:a16="http://schemas.microsoft.com/office/drawing/2014/main" id="{5B0B7E68-D776-47DB-8C33-E985988A0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8763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Fisiolahepatica-cow">
            <a:extLst>
              <a:ext uri="{FF2B5EF4-FFF2-40B4-BE49-F238E27FC236}">
                <a16:creationId xmlns:a16="http://schemas.microsoft.com/office/drawing/2014/main" id="{B81622D6-9886-410F-AAEB-90DC51F71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74D15AA-6D73-4EB5-945C-18E3FE916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5800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28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The </a:t>
            </a:r>
            <a:r>
              <a:rPr lang="en-US" sz="3200" b="1" kern="0" dirty="0" err="1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Trematodes</a:t>
            </a:r>
            <a:r>
              <a:rPr lang="en-US" sz="2800" b="1" kern="0" dirty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flat worm , un-segmented ,leaf like</a:t>
            </a:r>
            <a:r>
              <a:rPr lang="en-US" sz="1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b="1" kern="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fasciola</a:t>
            </a:r>
            <a:r>
              <a:rPr lang="en-US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hepatica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C6DA0663-F829-44D8-9954-0BA135E3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8915400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2">
            <a:extLst>
              <a:ext uri="{FF2B5EF4-FFF2-40B4-BE49-F238E27FC236}">
                <a16:creationId xmlns:a16="http://schemas.microsoft.com/office/drawing/2014/main" id="{D8848DD9-FBD0-41A9-919F-A322A109B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10000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C00000"/>
                </a:solidFill>
                <a:ea typeface="MS PGothic" panose="020B0600070205080204" pitchFamily="34" charset="-128"/>
              </a:rPr>
              <a:t>Faciola Hepatica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3D57ED65-E9B0-470F-93C5-802993AAD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2">
            <a:extLst>
              <a:ext uri="{FF2B5EF4-FFF2-40B4-BE49-F238E27FC236}">
                <a16:creationId xmlns:a16="http://schemas.microsoft.com/office/drawing/2014/main" id="{F2011258-C345-4508-A335-0D049258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C00000"/>
                </a:solidFill>
                <a:ea typeface="MS PGothic" panose="020B0600070205080204" pitchFamily="34" charset="-128"/>
              </a:rPr>
              <a:t>Cestode</a:t>
            </a:r>
            <a:r>
              <a:rPr lang="en-US" altLang="en-US">
                <a:ea typeface="MS PGothic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BA52CD83-FE3E-4419-81F3-D36BE9856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5257800"/>
            <a:ext cx="6553200" cy="1143000"/>
          </a:xfrm>
        </p:spPr>
        <p:txBody>
          <a:bodyPr/>
          <a:lstStyle/>
          <a:p>
            <a:pPr eaLnBrk="1" hangingPunct="1"/>
            <a:r>
              <a:rPr lang="en-US" altLang="en-US" sz="3600" b="1" i="1">
                <a:solidFill>
                  <a:schemeClr val="tx1"/>
                </a:solidFill>
                <a:latin typeface="Tahoma" panose="020B0604030504040204" pitchFamily="34" charset="0"/>
              </a:rPr>
              <a:t>Taenia saginata Example of a Cestode ,Tapelike worm segmented.</a:t>
            </a:r>
          </a:p>
        </p:txBody>
      </p:sp>
      <p:pic>
        <p:nvPicPr>
          <p:cNvPr id="34819" name="Picture 3" descr="Taenia_saginataL">
            <a:extLst>
              <a:ext uri="{FF2B5EF4-FFF2-40B4-BE49-F238E27FC236}">
                <a16:creationId xmlns:a16="http://schemas.microsoft.com/office/drawing/2014/main" id="{FB745095-B54E-466D-932B-B44AB80AF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Taenia_saginataK">
            <a:extLst>
              <a:ext uri="{FF2B5EF4-FFF2-40B4-BE49-F238E27FC236}">
                <a16:creationId xmlns:a16="http://schemas.microsoft.com/office/drawing/2014/main" id="{65E1D144-6E00-4F1E-B220-67D60C97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Taenia_saginataH_v2">
            <a:extLst>
              <a:ext uri="{FF2B5EF4-FFF2-40B4-BE49-F238E27FC236}">
                <a16:creationId xmlns:a16="http://schemas.microsoft.com/office/drawing/2014/main" id="{2A3C1EFD-4E5E-4627-B5DE-54FAF5358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1854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tae3">
            <a:extLst>
              <a:ext uri="{FF2B5EF4-FFF2-40B4-BE49-F238E27FC236}">
                <a16:creationId xmlns:a16="http://schemas.microsoft.com/office/drawing/2014/main" id="{46A27FA0-3E6F-4C4C-91DC-67C31A21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43200"/>
            <a:ext cx="220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نتيجة بحث الصور عن ‪nature‬‏">
            <a:extLst>
              <a:ext uri="{FF2B5EF4-FFF2-40B4-BE49-F238E27FC236}">
                <a16:creationId xmlns:a16="http://schemas.microsoft.com/office/drawing/2014/main" id="{218CD8F7-6658-40BD-A2C1-146F5030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1D04A60-FEBA-47A1-8B7F-8F0054AA2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MEDICAL IMPORTANCE OF ARTHROPODS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9D0F80E6-5E9B-4FF0-8BEF-12553E29F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840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u="sng">
                <a:latin typeface="Arial" panose="020B0604020202020204" pitchFamily="34" charset="0"/>
              </a:rPr>
              <a:t>1)As aetiologic agents (causes) of diseases.</a:t>
            </a:r>
            <a:endParaRPr lang="en-US" altLang="en-US" sz="2000" b="1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ea typeface="Times New Roman" panose="02020603050405020304" pitchFamily="18" charset="0"/>
              </a:rPr>
              <a:t>Tissue damage</a:t>
            </a: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en-US" altLang="en-US" sz="3200" b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Scabies</a:t>
            </a:r>
            <a:endParaRPr lang="en-US" altLang="en-US" sz="3200" b="1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ea typeface="Times New Roman" panose="02020603050405020304" pitchFamily="18" charset="0"/>
              </a:rPr>
              <a:t>Induction of hypersensitivity reactions.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ea typeface="Times New Roman" panose="02020603050405020304" pitchFamily="18" charset="0"/>
              </a:rPr>
              <a:t>Injection of poisons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Scorpions.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  <a:ea typeface="Times New Roman" panose="02020603050405020304" pitchFamily="18" charset="0"/>
              </a:rPr>
              <a:t>Entomophobia (acarophobia)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 u="sng">
                <a:latin typeface="Arial" panose="020B0604020202020204" pitchFamily="34" charset="0"/>
              </a:rPr>
              <a:t>2) As vectors of diseases: </a:t>
            </a:r>
            <a:endParaRPr lang="en-US" altLang="en-US" sz="2000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     I: Mechanical transmission - simple carriage of pathogens.</a:t>
            </a: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 flies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b="1">
                <a:latin typeface="Arial" panose="020B0604020202020204" pitchFamily="34" charset="0"/>
              </a:rPr>
              <a:t>    II: Biological transmission: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>
                <a:latin typeface="Arial" panose="020B0604020202020204" pitchFamily="34" charset="0"/>
                <a:ea typeface="Times New Roman" panose="02020603050405020304" pitchFamily="18" charset="0"/>
              </a:rPr>
              <a:t> cyclical </a:t>
            </a: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filarial parasite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>
                <a:latin typeface="Arial" panose="020B0604020202020204" pitchFamily="34" charset="0"/>
                <a:ea typeface="Times New Roman" panose="02020603050405020304" pitchFamily="18" charset="0"/>
              </a:rPr>
              <a:t> propagative </a:t>
            </a: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e,g;plaque bacillie in rat fleas       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b="1">
                <a:latin typeface="Arial" panose="020B0604020202020204" pitchFamily="34" charset="0"/>
                <a:ea typeface="Times New Roman" panose="02020603050405020304" pitchFamily="18" charset="0"/>
              </a:rPr>
              <a:t> cyclopropagative </a:t>
            </a:r>
            <a:r>
              <a:rPr lang="en-US" altLang="en-US" sz="1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e,g;Malaria in mosquito</a:t>
            </a:r>
          </a:p>
          <a:p>
            <a:r>
              <a:rPr lang="en-US" altLang="en-US" sz="2000" b="1">
                <a:latin typeface="Arial" panose="020B0604020202020204" pitchFamily="34" charset="0"/>
              </a:rPr>
              <a:t>    III: Transovarian transmission 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 b="1">
                <a:solidFill>
                  <a:srgbClr val="C00000"/>
                </a:solidFill>
                <a:latin typeface="Arial" panose="020B0604020202020204" pitchFamily="34" charset="0"/>
              </a:rPr>
              <a:t>as ricketsis carried within ticks</a:t>
            </a:r>
            <a:r>
              <a:rPr lang="en-US" altLang="en-US" sz="2000" b="1">
                <a:latin typeface="Arial" panose="020B0604020202020204" pitchFamily="34" charset="0"/>
              </a:rPr>
              <a:t>.</a:t>
            </a: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endParaRPr lang="en-US" altLang="en-US" sz="2000" b="1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A8B0F4DD-83EA-4664-8908-F56EC1EE0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4800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Parasitic Helminths </a:t>
            </a:r>
          </a:p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and </a:t>
            </a:r>
          </a:p>
          <a:p>
            <a:pPr algn="ctr" eaLnBrk="1" hangingPunct="1"/>
            <a:r>
              <a:rPr lang="en-US" altLang="en-US">
                <a:ea typeface="MS PGothic" panose="020B0600070205080204" pitchFamily="34" charset="-128"/>
              </a:rPr>
              <a:t>Arthropod  Agents and Vectors of Diseases </a:t>
            </a:r>
            <a:endParaRPr lang="ar-SA" altLang="en-US">
              <a:ea typeface="MS PGothic" panose="020B0600070205080204" pitchFamily="34" charset="-128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6CFB9AB-7765-4981-AFEB-B82BFA0F1D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903413"/>
            <a:ext cx="73914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Objectives:</a:t>
            </a:r>
            <a:endParaRPr lang="en-US" altLang="en-US" b="1">
              <a:ea typeface="MS PGothic" panose="020B0600070205080204" pitchFamily="34" charset="-128"/>
            </a:endParaRPr>
          </a:p>
          <a:p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By the end of this lecture the student should be able to :</a:t>
            </a:r>
            <a:endParaRPr lang="en-US" altLang="en-US" b="1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Name the three main groups of parasitic helminths and their characteristic  morphological features .</a:t>
            </a:r>
            <a:endParaRPr lang="en-US" altLang="en-US" b="1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Describe the life cycle of </a:t>
            </a:r>
            <a:r>
              <a:rPr lang="en-US" altLang="en-US" sz="3600" b="1" u="sng">
                <a:solidFill>
                  <a:srgbClr val="C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Ascaris lumbricoides </a:t>
            </a:r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as an example of parasitic helminths .</a:t>
            </a:r>
            <a:endParaRPr lang="en-US" altLang="en-US" b="1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Discuss the role of arthropods as </a:t>
            </a:r>
            <a:r>
              <a:rPr lang="en-US" altLang="en-US" sz="2800" b="1">
                <a:latin typeface="Calibri" panose="020F0502020204030204" pitchFamily="34" charset="0"/>
                <a:ea typeface="MS PGothic" panose="020B0600070205080204" pitchFamily="34" charset="-128"/>
              </a:rPr>
              <a:t>agents</a:t>
            </a:r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 and as </a:t>
            </a:r>
            <a:r>
              <a:rPr lang="en-US" altLang="en-US" sz="2800" b="1">
                <a:latin typeface="Calibri" panose="020F0502020204030204" pitchFamily="34" charset="0"/>
                <a:ea typeface="MS PGothic" panose="020B0600070205080204" pitchFamily="34" charset="-128"/>
              </a:rPr>
              <a:t>vectors</a:t>
            </a:r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 of diseases  in humans.</a:t>
            </a:r>
            <a:endParaRPr lang="en-US" altLang="en-US" b="1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US" altLang="en-US" b="1">
                <a:latin typeface="Calibri" panose="020F0502020204030204" pitchFamily="34" charset="0"/>
                <a:ea typeface="MS PGothic" panose="020B0600070205080204" pitchFamily="34" charset="-128"/>
              </a:rPr>
              <a:t>Give examples of the main arthropod vectors of diseases.</a:t>
            </a:r>
            <a:endParaRPr lang="en-US" altLang="en-US" b="1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A6075990-34A8-43D1-AC5E-C3318667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7700"/>
            <a:ext cx="8943975" cy="1295400"/>
          </a:xfrm>
        </p:spPr>
        <p:txBody>
          <a:bodyPr/>
          <a:lstStyle/>
          <a:p>
            <a:r>
              <a:rPr lang="en-US" altLang="en-US" sz="2800">
                <a:latin typeface="Tahoma" panose="020B0604030504040204" pitchFamily="34" charset="0"/>
              </a:rPr>
              <a:t>Medical importance of Arthropods as vector of diseases 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14772327-8C54-41E7-980E-AFDDD72B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</a:rPr>
              <a:t>I: </a:t>
            </a:r>
            <a:r>
              <a:rPr lang="en-US" altLang="en-US" sz="2800" b="1" i="1" u="sng">
                <a:solidFill>
                  <a:srgbClr val="FF0000"/>
                </a:solidFill>
                <a:latin typeface="Arial" panose="020B0604020202020204" pitchFamily="34" charset="0"/>
              </a:rPr>
              <a:t>Mechanical transmission </a:t>
            </a:r>
            <a:r>
              <a:rPr lang="en-US" altLang="en-US" b="1">
                <a:latin typeface="Arial" panose="020B0604020202020204" pitchFamily="34" charset="0"/>
              </a:rPr>
              <a:t>-</a:t>
            </a:r>
            <a:r>
              <a:rPr lang="en-US" altLang="en-US" sz="2400" b="1">
                <a:latin typeface="Arial" panose="020B0604020202020204" pitchFamily="34" charset="0"/>
              </a:rPr>
              <a:t> simple carriage of pathogens e,g flies.</a:t>
            </a:r>
            <a:r>
              <a:rPr lang="en-US" altLang="en-US" b="1">
                <a:latin typeface="Arial" panose="020B0604020202020204" pitchFamily="34" charset="0"/>
              </a:rPr>
              <a:t>                                                 II: </a:t>
            </a:r>
            <a:r>
              <a:rPr lang="en-US" altLang="en-US" sz="2800" b="1" i="1" u="sng">
                <a:solidFill>
                  <a:srgbClr val="FF0000"/>
                </a:solidFill>
                <a:latin typeface="Arial" panose="020B0604020202020204" pitchFamily="34" charset="0"/>
              </a:rPr>
              <a:t>Biological transmission:  </a:t>
            </a:r>
          </a:p>
          <a:p>
            <a:r>
              <a:rPr lang="en-US" altLang="en-US" b="1">
                <a:latin typeface="Arial" panose="020B0604020202020204" pitchFamily="34" charset="0"/>
              </a:rPr>
              <a:t>1-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 cyclical </a:t>
            </a:r>
            <a:r>
              <a:rPr lang="en-US" altLang="en-US" sz="2800" b="1">
                <a:latin typeface="Arial" panose="020B0604020202020204" pitchFamily="34" charset="0"/>
              </a:rPr>
              <a:t>:</a:t>
            </a:r>
            <a:r>
              <a:rPr lang="en-US" altLang="en-US" sz="2400" b="1">
                <a:latin typeface="Arial" panose="020B0604020202020204" pitchFamily="34" charset="0"/>
              </a:rPr>
              <a:t>cyclical change only but does not multiply in the body of the vector e,g :filarial parasite.</a:t>
            </a:r>
          </a:p>
          <a:p>
            <a:r>
              <a:rPr lang="en-US" altLang="en-US" sz="2800" b="1">
                <a:latin typeface="Arial" panose="020B0604020202020204" pitchFamily="34" charset="0"/>
              </a:rPr>
              <a:t>2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-propagative</a:t>
            </a:r>
            <a:r>
              <a:rPr lang="en-US" altLang="en-US" sz="2400" b="1">
                <a:latin typeface="Arial" panose="020B0604020202020204" pitchFamily="34" charset="0"/>
              </a:rPr>
              <a:t>:when the disease agent undergo no cyclical change but multiplies in the vector e,g;plaque bacillie in rat fleas.</a:t>
            </a:r>
          </a:p>
          <a:p>
            <a:r>
              <a:rPr lang="en-US" altLang="en-US" b="1">
                <a:latin typeface="Arial" panose="020B0604020202020204" pitchFamily="34" charset="0"/>
              </a:rPr>
              <a:t>3-</a:t>
            </a:r>
            <a:r>
              <a:rPr lang="en-US" altLang="en-US" sz="2800" b="1"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</a:rPr>
              <a:t>Cyclo-propagative</a:t>
            </a:r>
            <a:r>
              <a:rPr lang="en-US" altLang="en-US" sz="2800" b="1">
                <a:latin typeface="Arial" panose="020B0604020202020204" pitchFamily="34" charset="0"/>
              </a:rPr>
              <a:t> </a:t>
            </a:r>
            <a:r>
              <a:rPr lang="en-US" altLang="en-US" b="1">
                <a:latin typeface="Arial" panose="020B0604020202020204" pitchFamily="34" charset="0"/>
              </a:rPr>
              <a:t>:</a:t>
            </a:r>
            <a:r>
              <a:rPr lang="en-US" altLang="en-US" sz="2400" b="1">
                <a:latin typeface="Arial" panose="020B0604020202020204" pitchFamily="34" charset="0"/>
              </a:rPr>
              <a:t>the disease agent undergoes cyclical change and multiply in the body of arthropods e,g;Malaria in mosquito.                                                              III: </a:t>
            </a:r>
            <a:r>
              <a:rPr lang="en-US" altLang="en-US" sz="2800" b="1" i="1" u="sng">
                <a:solidFill>
                  <a:srgbClr val="FF0000"/>
                </a:solidFill>
                <a:latin typeface="Arial" panose="020B0604020202020204" pitchFamily="34" charset="0"/>
              </a:rPr>
              <a:t>Transovarian transmission:</a:t>
            </a:r>
          </a:p>
          <a:p>
            <a:r>
              <a:rPr lang="en-US" altLang="en-US" sz="2800" b="1" i="1" u="sng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>
                <a:latin typeface="Arial" panose="020B0604020202020204" pitchFamily="34" charset="0"/>
              </a:rPr>
              <a:t>transmitted as vector from arthropodes parents to offspring as ricketsis carried within ticks.</a:t>
            </a:r>
          </a:p>
          <a:p>
            <a:endParaRPr lang="en-US" altLang="en-US" sz="2400" b="1">
              <a:latin typeface="Arial" panose="020B0604020202020204" pitchFamily="34" charset="0"/>
            </a:endParaRPr>
          </a:p>
          <a:p>
            <a:endParaRPr lang="en-US" altLang="en-US" sz="2400" b="1">
              <a:latin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</a:endParaRPr>
          </a:p>
          <a:p>
            <a:endParaRPr lang="en-US" altLang="en-US" sz="2400" b="1">
              <a:latin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</a:endParaRPr>
          </a:p>
          <a:p>
            <a:endParaRPr lang="en-US" altLang="en-US" b="1">
              <a:latin typeface="Arial" panose="020B0604020202020204" pitchFamily="34" charset="0"/>
            </a:endParaRPr>
          </a:p>
          <a:p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abies1">
            <a:extLst>
              <a:ext uri="{FF2B5EF4-FFF2-40B4-BE49-F238E27FC236}">
                <a16:creationId xmlns:a16="http://schemas.microsoft.com/office/drawing/2014/main" id="{3473A090-E265-42B7-9639-81FDB849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283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>
            <a:extLst>
              <a:ext uri="{FF2B5EF4-FFF2-40B4-BE49-F238E27FC236}">
                <a16:creationId xmlns:a16="http://schemas.microsoft.com/office/drawing/2014/main" id="{61F2546F-225F-4DDB-B70A-C004999B9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"/>
            <a:ext cx="86868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b="1">
                <a:latin typeface="Arial" panose="020B0604020202020204" pitchFamily="34" charset="0"/>
                <a:ea typeface="MS PGothic" panose="020B0600070205080204" pitchFamily="34" charset="-128"/>
              </a:rPr>
              <a:t>Scabies</a:t>
            </a:r>
            <a:r>
              <a:rPr lang="en-US" altLang="en-US" sz="3200">
                <a:latin typeface="Arial" panose="020B0604020202020204" pitchFamily="34" charset="0"/>
                <a:ea typeface="MS PGothic" panose="020B0600070205080204" pitchFamily="34" charset="-128"/>
              </a:rPr>
              <a:t> as tissue damage example of Arthropod </a:t>
            </a:r>
            <a:r>
              <a:rPr lang="en-US" altLang="en-US" sz="3200" b="1" u="sng">
                <a:latin typeface="Arial" panose="020B0604020202020204" pitchFamily="34" charset="0"/>
              </a:rPr>
              <a:t>As aetiologic agents (causes) of diseases.</a:t>
            </a:r>
            <a:endParaRPr lang="en-US" altLang="en-US" sz="320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en-US" sz="320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8916" name="Picture 2" descr="biopara-scabies">
            <a:extLst>
              <a:ext uri="{FF2B5EF4-FFF2-40B4-BE49-F238E27FC236}">
                <a16:creationId xmlns:a16="http://schemas.microsoft.com/office/drawing/2014/main" id="{AC54E9F4-481E-4C70-A718-60AF06B3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10440EA6-05AB-4BEB-97C4-770506393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686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70CCB313-B0FD-470C-9F40-154A4B79B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5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>
            <a:extLst>
              <a:ext uri="{FF2B5EF4-FFF2-40B4-BE49-F238E27FC236}">
                <a16:creationId xmlns:a16="http://schemas.microsoft.com/office/drawing/2014/main" id="{F3EC6E1E-29BF-4022-9621-949BBCD2C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2832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>
            <a:extLst>
              <a:ext uri="{FF2B5EF4-FFF2-40B4-BE49-F238E27FC236}">
                <a16:creationId xmlns:a16="http://schemas.microsoft.com/office/drawing/2014/main" id="{137AB18F-140F-480F-8232-D7DA7E567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968625"/>
            <a:ext cx="3186113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4">
            <a:extLst>
              <a:ext uri="{FF2B5EF4-FFF2-40B4-BE49-F238E27FC236}">
                <a16:creationId xmlns:a16="http://schemas.microsoft.com/office/drawing/2014/main" id="{4B5F1770-A74F-45E3-87C1-A318096A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8" y="5832475"/>
            <a:ext cx="228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ar-SA" altLang="en-US" sz="3600" b="1">
                <a:solidFill>
                  <a:srgbClr val="C00000"/>
                </a:solidFill>
                <a:ea typeface="MS PGothic" panose="020B0600070205080204" pitchFamily="34" charset="-128"/>
              </a:rPr>
              <a:t>الجرب</a:t>
            </a:r>
            <a:endParaRPr lang="en-US" altLang="en-US" sz="3600" b="1">
              <a:solidFill>
                <a:srgbClr val="C00000"/>
              </a:solidFill>
              <a:ea typeface="MS PGothic" panose="020B0600070205080204" pitchFamily="34" charset="-128"/>
            </a:endParaRPr>
          </a:p>
        </p:txBody>
      </p:sp>
      <p:sp>
        <p:nvSpPr>
          <p:cNvPr id="40966" name="Rectangle 5">
            <a:extLst>
              <a:ext uri="{FF2B5EF4-FFF2-40B4-BE49-F238E27FC236}">
                <a16:creationId xmlns:a16="http://schemas.microsoft.com/office/drawing/2014/main" id="{295B8848-9209-48D6-8F2A-6D9E4061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675" y="5487988"/>
            <a:ext cx="475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C00000"/>
                </a:solidFill>
                <a:ea typeface="MS PGothic" panose="020B0600070205080204" pitchFamily="34" charset="-128"/>
              </a:rPr>
              <a:t>Scabies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403D550E-4406-4925-9A84-4981F52C38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373063"/>
          <a:ext cx="8215313" cy="648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8105097" imgH="6359635" progId="Word.Document.8">
                  <p:embed/>
                </p:oleObj>
              </mc:Choice>
              <mc:Fallback>
                <p:oleObj name="Document" r:id="rId3" imgW="8105097" imgH="635963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3063"/>
                        <a:ext cx="8215313" cy="648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99DE0AE-1A6C-498D-B6A6-87AD0A42B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ahoma" panose="020B0604030504040204" pitchFamily="34" charset="0"/>
              </a:rPr>
              <a:t>Important arthropod vectors for </a:t>
            </a:r>
            <a:br>
              <a:rPr lang="en-US" altLang="en-US" sz="4000">
                <a:latin typeface="Tahoma" panose="020B0604030504040204" pitchFamily="34" charset="0"/>
              </a:rPr>
            </a:br>
            <a:r>
              <a:rPr lang="en-US" altLang="en-US" sz="4000">
                <a:latin typeface="Tahoma" panose="020B0604030504040204" pitchFamily="34" charset="0"/>
              </a:rPr>
              <a:t>human diseases</a:t>
            </a:r>
          </a:p>
        </p:txBody>
      </p:sp>
      <p:graphicFrame>
        <p:nvGraphicFramePr>
          <p:cNvPr id="263412" name="Group 244">
            <a:extLst>
              <a:ext uri="{FF2B5EF4-FFF2-40B4-BE49-F238E27FC236}">
                <a16:creationId xmlns:a16="http://schemas.microsoft.com/office/drawing/2014/main" id="{5ACBAF4A-CB76-410A-B9EA-B42D223EF8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8458200" cy="5105400"/>
        </p:xfrm>
        <a:graphic>
          <a:graphicData uri="http://schemas.openxmlformats.org/drawingml/2006/table">
            <a:tbl>
              <a:tblPr/>
              <a:tblGrid>
                <a:gridCol w="321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83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House fly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(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Musca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domestica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Mechanical transmission of  many viruses, bacteria and parasites.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Mosquitoes </a:t>
                      </a:r>
                      <a:r>
                        <a:rPr kumimoji="0" lang="ar-S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البعوض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Anopheles :malaria filariasis Culex: filariasis, viruses                Aedes: yellow fever, dengue fever, Rift Valley Fever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28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Lice</a:t>
                      </a:r>
                      <a:r>
                        <a:rPr kumimoji="0" lang="ar-S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القمل  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Body louse: vector for: Relapsing fever, typhus and trench fever.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2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Fleas </a:t>
                      </a:r>
                      <a:r>
                        <a:rPr kumimoji="0" lang="ar-S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البراغيث      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Rat flea is vector for plague due to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Yersinia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pestis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21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Ticks</a:t>
                      </a:r>
                      <a:r>
                        <a:rPr kumimoji="0" lang="ar-S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القراد     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Soft ticks , some are vestors for : Borrela duttoni         Hard ticks Include vectors for Babesiosis (protozoa), Q fever, and Rocky mountain spotted fever :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Tse</a:t>
                      </a: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1" i="0" u="sng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tse</a:t>
                      </a:r>
                      <a:r>
                        <a:rPr kumimoji="0" lang="en-U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fly</a:t>
                      </a:r>
                      <a:r>
                        <a:rPr kumimoji="0" lang="en-US" sz="16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Glossina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 </a:t>
                      </a:r>
                      <a:r>
                        <a:rPr kumimoji="0" 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ذبابة التسي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Vector for African 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Trynanosomiasis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(African sleeping sickness)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22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Black fly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(Simulium)</a:t>
                      </a:r>
                      <a:r>
                        <a:rPr kumimoji="0" lang="ar-SA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ا</a:t>
                      </a:r>
                      <a:r>
                        <a:rPr kumimoji="0" lang="ar-SA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لذبابة السوداء </a:t>
                      </a:r>
                      <a:r>
                        <a:rPr kumimoji="0" lang="ar-SA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</a:t>
                      </a: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  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Vector for Onchocerca (river blindness)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8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Sand fly 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(</a:t>
                      </a:r>
                      <a:r>
                        <a:rPr kumimoji="0" lang="en-US" sz="1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Phlebotomus</a:t>
                      </a: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) </a:t>
                      </a:r>
                      <a:r>
                        <a:rPr kumimoji="0" lang="ar-SA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ذبابة الرمل</a:t>
                      </a:r>
                      <a:r>
                        <a:rPr kumimoji="0" lang="ar-S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Vectors for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l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eishmania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and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sandfly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fever virus.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0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Cyclops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Vector for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Dracunculus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medinensis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icture 1" descr="louse384.jpg">
            <a:extLst>
              <a:ext uri="{FF2B5EF4-FFF2-40B4-BE49-F238E27FC236}">
                <a16:creationId xmlns:a16="http://schemas.microsoft.com/office/drawing/2014/main" id="{453BBED6-9981-4C68-ACB7-4645F4D5FC4F}"/>
              </a:ext>
            </a:extLst>
          </p:cNvPr>
          <p:cNvSpPr>
            <a:spLocks noChangeAspect="1"/>
          </p:cNvSpPr>
          <p:nvPr/>
        </p:nvSpPr>
        <p:spPr bwMode="auto">
          <a:xfrm>
            <a:off x="1714500" y="2786063"/>
            <a:ext cx="52863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ar-SA" altLang="en-US">
              <a:ea typeface="MS PGothic" panose="020B0600070205080204" pitchFamily="34" charset="-128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C6C7CF5-779C-49C1-ADF3-31C5BE8E1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428625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ea typeface="MS PGothic" panose="020B0600070205080204" pitchFamily="34" charset="-128"/>
              </a:rPr>
              <a:t>LICE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1EDB592-6A49-41C7-A910-18A13E5E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928688"/>
            <a:ext cx="4043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ea typeface="MS PGothic" panose="020B0600070205080204" pitchFamily="34" charset="-128"/>
              </a:rPr>
              <a:t>Louse(singular) , Lice (pleural)</a:t>
            </a:r>
            <a:endParaRPr lang="ar-SA" altLang="en-US">
              <a:ea typeface="MS PGothic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E126F5-6C28-4404-B1F5-0C0B379BBC7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57313"/>
            <a:ext cx="8458200" cy="661987"/>
          </a:xfrm>
          <a:prstGeom prst="rect">
            <a:avLst/>
          </a:prstGeom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US" sz="3600" b="1" i="1" kern="0">
                <a:latin typeface="+mn-lt"/>
                <a:cs typeface="+mn-cs"/>
              </a:rPr>
              <a:t>Pediculus humanus</a:t>
            </a:r>
            <a:endParaRPr lang="en-US" sz="3600" b="1" i="1" kern="0" dirty="0">
              <a:latin typeface="+mn-lt"/>
              <a:cs typeface="+mn-cs"/>
            </a:endParaRPr>
          </a:p>
        </p:txBody>
      </p:sp>
      <p:pic>
        <p:nvPicPr>
          <p:cNvPr id="43014" name="Picture 5" descr="C:\Users\hp\Desktop\download.jpg">
            <a:extLst>
              <a:ext uri="{FF2B5EF4-FFF2-40B4-BE49-F238E27FC236}">
                <a16:creationId xmlns:a16="http://schemas.microsoft.com/office/drawing/2014/main" id="{7D0098BE-42BF-4206-979B-19AAA3409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562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6" descr="C:\Users\hp\Desktop\images.jpg">
            <a:extLst>
              <a:ext uri="{FF2B5EF4-FFF2-40B4-BE49-F238E27FC236}">
                <a16:creationId xmlns:a16="http://schemas.microsoft.com/office/drawing/2014/main" id="{E11C5CF7-984B-47C2-98B4-040DB394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62200"/>
            <a:ext cx="3581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Ae_albo_30Ap01_P4300281">
            <a:extLst>
              <a:ext uri="{FF2B5EF4-FFF2-40B4-BE49-F238E27FC236}">
                <a16:creationId xmlns:a16="http://schemas.microsoft.com/office/drawing/2014/main" id="{A4529014-762A-49D6-B669-5B87C8008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"/>
            <a:ext cx="233838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Ae_albo_Pb230730">
            <a:extLst>
              <a:ext uri="{FF2B5EF4-FFF2-40B4-BE49-F238E27FC236}">
                <a16:creationId xmlns:a16="http://schemas.microsoft.com/office/drawing/2014/main" id="{29E233CA-CDC2-4A67-8CAD-06B6CD5B0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15605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4">
            <a:extLst>
              <a:ext uri="{FF2B5EF4-FFF2-40B4-BE49-F238E27FC236}">
                <a16:creationId xmlns:a16="http://schemas.microsoft.com/office/drawing/2014/main" id="{9457C450-0584-4B11-ACEB-07FFD75A7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525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ea typeface="MS PGothic" panose="020B0600070205080204" pitchFamily="34" charset="-128"/>
              </a:rPr>
              <a:t>Mosquitoes :</a:t>
            </a:r>
          </a:p>
        </p:txBody>
      </p:sp>
      <p:sp>
        <p:nvSpPr>
          <p:cNvPr id="44037" name="Text Box 5">
            <a:extLst>
              <a:ext uri="{FF2B5EF4-FFF2-40B4-BE49-F238E27FC236}">
                <a16:creationId xmlns:a16="http://schemas.microsoft.com/office/drawing/2014/main" id="{2353D933-4C8F-4D1A-9020-BE94F2B08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50292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ea typeface="MS PGothic" panose="020B0600070205080204" pitchFamily="34" charset="-128"/>
              </a:rPr>
              <a:t>Cosmopolitan , more than 3000 species.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ea typeface="MS PGothic" panose="020B0600070205080204" pitchFamily="34" charset="-128"/>
              </a:rPr>
              <a:t>Larval and pupal stages always aquatic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ea typeface="MS PGothic" panose="020B0600070205080204" pitchFamily="34" charset="-128"/>
              </a:rPr>
              <a:t>Mouth parts in female adapted to piercing and sucking blood.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ea typeface="MS PGothic" panose="020B0600070205080204" pitchFamily="34" charset="-128"/>
              </a:rPr>
              <a:t>Genus and species distinguished by morphology of adult and deveopmetal stages.       </a:t>
            </a:r>
            <a:r>
              <a:rPr lang="en-US" altLang="en-US" sz="4000" b="1">
                <a:solidFill>
                  <a:srgbClr val="006600"/>
                </a:solidFill>
                <a:ea typeface="MS PGothic" panose="020B0600070205080204" pitchFamily="34" charset="-128"/>
              </a:rPr>
              <a:t>cyclo-propagative</a:t>
            </a:r>
            <a:r>
              <a:rPr lang="en-US" altLang="en-US" sz="3200" b="1">
                <a:ea typeface="MS PGothic" panose="020B060007020508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ea typeface="MS PGothic" panose="020B0600070205080204" pitchFamily="34" charset="-128"/>
              </a:rPr>
              <a:t>    </a:t>
            </a:r>
          </a:p>
        </p:txBody>
      </p:sp>
      <p:pic>
        <p:nvPicPr>
          <p:cNvPr id="44038" name="Picture 6" descr="mosquito2">
            <a:extLst>
              <a:ext uri="{FF2B5EF4-FFF2-40B4-BE49-F238E27FC236}">
                <a16:creationId xmlns:a16="http://schemas.microsoft.com/office/drawing/2014/main" id="{BA568A80-8D36-46E0-8FCC-F586F7DE4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0702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1">
            <a:extLst>
              <a:ext uri="{FF2B5EF4-FFF2-40B4-BE49-F238E27FC236}">
                <a16:creationId xmlns:a16="http://schemas.microsoft.com/office/drawing/2014/main" id="{7130F4B7-B053-4538-A6DF-0859E66E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172200"/>
            <a:ext cx="2971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 i="1">
                <a:solidFill>
                  <a:srgbClr val="C00000"/>
                </a:solidFill>
                <a:ea typeface="MS PGothic" panose="020B0600070205080204" pitchFamily="34" charset="-128"/>
              </a:rPr>
              <a:t>Malaria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andfly2">
            <a:extLst>
              <a:ext uri="{FF2B5EF4-FFF2-40B4-BE49-F238E27FC236}">
                <a16:creationId xmlns:a16="http://schemas.microsoft.com/office/drawing/2014/main" id="{38D333B5-B9FC-4FF1-83EC-399792B16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5363"/>
            <a:ext cx="3040063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sandfly3">
            <a:extLst>
              <a:ext uri="{FF2B5EF4-FFF2-40B4-BE49-F238E27FC236}">
                <a16:creationId xmlns:a16="http://schemas.microsoft.com/office/drawing/2014/main" id="{000ABF76-3ED9-417B-851C-9270FB253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2004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Sandfly4">
            <a:extLst>
              <a:ext uri="{FF2B5EF4-FFF2-40B4-BE49-F238E27FC236}">
                <a16:creationId xmlns:a16="http://schemas.microsoft.com/office/drawing/2014/main" id="{F9FD011D-EC1A-4107-8F98-FB811A54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3528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sandflyreserve1">
            <a:extLst>
              <a:ext uri="{FF2B5EF4-FFF2-40B4-BE49-F238E27FC236}">
                <a16:creationId xmlns:a16="http://schemas.microsoft.com/office/drawing/2014/main" id="{229A9059-B49D-4711-A0FB-423F301F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>
            <a:extLst>
              <a:ext uri="{FF2B5EF4-FFF2-40B4-BE49-F238E27FC236}">
                <a16:creationId xmlns:a16="http://schemas.microsoft.com/office/drawing/2014/main" id="{841D767F-0ADD-49C1-AA82-7F6F60B47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99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latin typeface="Arial" panose="020B0604020202020204" pitchFamily="34" charset="0"/>
                <a:ea typeface="MS PGothic" panose="020B0600070205080204" pitchFamily="34" charset="-128"/>
              </a:rPr>
              <a:t>  </a:t>
            </a:r>
            <a:r>
              <a:rPr lang="en-US" altLang="en-US" sz="4400" b="1">
                <a:latin typeface="Arial" panose="020B0604020202020204" pitchFamily="34" charset="0"/>
                <a:ea typeface="MS PGothic" panose="020B0600070205080204" pitchFamily="34" charset="-128"/>
              </a:rPr>
              <a:t>sand flay transmit  </a:t>
            </a:r>
            <a:r>
              <a:rPr lang="en-US" altLang="en-US" sz="4000" b="1" i="1">
                <a:solidFill>
                  <a:srgbClr val="C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Leishmania</a:t>
            </a:r>
            <a:r>
              <a:rPr lang="en-US" altLang="en-US" sz="3600" b="1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ADAE3C54-CAC7-4913-A38C-F653747A1A1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82688" y="2017713"/>
            <a:ext cx="3814762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latin typeface="Tahoma" panose="020B0604030504040204" pitchFamily="34" charset="0"/>
              </a:rPr>
              <a:t>	</a:t>
            </a:r>
          </a:p>
        </p:txBody>
      </p:sp>
      <p:graphicFrame>
        <p:nvGraphicFramePr>
          <p:cNvPr id="55335" name="Group 39">
            <a:extLst>
              <a:ext uri="{FF2B5EF4-FFF2-40B4-BE49-F238E27FC236}">
                <a16:creationId xmlns:a16="http://schemas.microsoft.com/office/drawing/2014/main" id="{8AA744ED-DCCA-417E-B283-4DA32AB18907}"/>
              </a:ext>
            </a:extLst>
          </p:cNvPr>
          <p:cNvGraphicFramePr>
            <a:graphicFrameLocks noGrp="1"/>
          </p:cNvGraphicFramePr>
          <p:nvPr>
            <p:ph sz="half" idx="4294967295"/>
          </p:nvPr>
        </p:nvGraphicFramePr>
        <p:xfrm>
          <a:off x="0" y="1066800"/>
          <a:ext cx="9144000" cy="5791200"/>
        </p:xfrm>
        <a:graphic>
          <a:graphicData uri="http://schemas.openxmlformats.org/drawingml/2006/table">
            <a:tbl>
              <a:tblPr rtl="1"/>
              <a:tblGrid>
                <a:gridCol w="462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Helminthes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    Protozoa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Mulicellular</a:t>
                      </a:r>
                      <a:endParaRPr kumimoji="0" lang="ar-SA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Specialized cells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Unicellular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Single cell for all  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96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A- </a:t>
                      </a:r>
                      <a:r>
                        <a:rPr kumimoji="0" lang="en-US" sz="28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Round worms =       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Nematodes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                        cylindrical,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un-segmented(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Ascaris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B-  </a:t>
                      </a:r>
                      <a:r>
                        <a:rPr kumimoji="0" lang="en-US" sz="2800" b="1" i="1" u="sng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Flat worms</a:t>
                      </a:r>
                      <a:endParaRPr kumimoji="0" lang="en-US" sz="2400" b="1" i="1" u="sng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1-Trematodes: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leaf-like, un-segmented.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2-Cestodes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tape-like, segmented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Amoebae: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move by pseudopodia.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Flagellates: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move by flagella.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Ciliates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move by cilia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Apicomplexia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sporozoa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) Tissue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MS PGothic" pitchFamily="34" charset="-128"/>
                        </a:rPr>
                        <a:t>      parasites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97" name="Text Box 38">
            <a:extLst>
              <a:ext uri="{FF2B5EF4-FFF2-40B4-BE49-F238E27FC236}">
                <a16:creationId xmlns:a16="http://schemas.microsoft.com/office/drawing/2014/main" id="{226E81D0-CDC9-4EC1-9C5D-DF29A2389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572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ea typeface="MS PGothic" panose="020B0600070205080204" pitchFamily="34" charset="-128"/>
              </a:rPr>
              <a:t>Classification of Parasites</a:t>
            </a:r>
            <a:r>
              <a:rPr lang="en-US" altLang="en-US">
                <a:ea typeface="MS PGothic" panose="020B0600070205080204" pitchFamily="34" charset="-128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0207859B-BB72-422D-A0D8-54F0C163F5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05000"/>
            <a:ext cx="8229600" cy="42672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CC0066"/>
                </a:solidFill>
                <a:latin typeface="Tahoma" panose="020B0604030504040204" pitchFamily="34" charset="0"/>
              </a:rPr>
              <a:t>  Location of helminthes in the body:</a:t>
            </a:r>
          </a:p>
          <a:p>
            <a:pPr marL="609600" indent="-609600" eaLnBrk="1" hangingPunct="1"/>
            <a:r>
              <a:rPr lang="en-US" altLang="en-US" b="1" u="sng">
                <a:solidFill>
                  <a:srgbClr val="CC00CC"/>
                </a:solidFill>
                <a:latin typeface="Tahoma" panose="020B0604030504040204" pitchFamily="34" charset="0"/>
              </a:rPr>
              <a:t>Intestinal helminthes: </a:t>
            </a:r>
          </a:p>
          <a:p>
            <a:pPr marL="609600" indent="-609600" eaLnBrk="1" hangingPunct="1"/>
            <a:r>
              <a:rPr lang="en-US" altLang="en-US" b="1" u="sng">
                <a:solidFill>
                  <a:srgbClr val="CC00CC"/>
                </a:solidFill>
                <a:latin typeface="Tahoma" panose="020B0604030504040204" pitchFamily="34" charset="0"/>
              </a:rPr>
              <a:t>Tissue helminthes: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E4690C11-1360-4543-BAA5-9ED0E5DB17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731838"/>
            <a:ext cx="8229600" cy="6126162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 sz="4000" b="1">
                <a:solidFill>
                  <a:srgbClr val="CC0066"/>
                </a:solidFill>
                <a:latin typeface="Tahoma" panose="020B0604030504040204" pitchFamily="34" charset="0"/>
              </a:rPr>
              <a:t>      Nematodes (round worm) intestinal Nematode</a:t>
            </a:r>
          </a:p>
          <a:p>
            <a:pPr marL="609600" indent="-609600"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ahoma" panose="020B0604030504040204" pitchFamily="34" charset="0"/>
              </a:rPr>
              <a:t> </a:t>
            </a:r>
            <a:r>
              <a:rPr lang="en-US" altLang="en-US" sz="4000" b="1">
                <a:solidFill>
                  <a:srgbClr val="000099"/>
                </a:solidFill>
                <a:latin typeface="Tahoma" panose="020B0604030504040204" pitchFamily="34" charset="0"/>
              </a:rPr>
              <a:t>General features</a:t>
            </a:r>
            <a:endParaRPr lang="en-US" altLang="en-US" b="1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b="1">
                <a:latin typeface="Tahoma" panose="020B0604030504040204" pitchFamily="34" charset="0"/>
              </a:rPr>
              <a:t>Elongated worm, cylindrical, unsegmented and tapering at both ends.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b="1">
                <a:latin typeface="Tahoma" panose="020B0604030504040204" pitchFamily="34" charset="0"/>
              </a:rPr>
              <a:t> Variable in size, measure &lt;1 cm to  about 100cm</a:t>
            </a:r>
            <a:r>
              <a:rPr lang="en-US" altLang="en-US" sz="2400" b="1">
                <a:solidFill>
                  <a:srgbClr val="CC0066"/>
                </a:solidFill>
                <a:latin typeface="Tahoma" panose="020B0604030504040204" pitchFamily="34" charset="0"/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400" b="1">
                <a:latin typeface="Tahoma" panose="020B0604030504040204" pitchFamily="34" charset="0"/>
              </a:rPr>
              <a:t> Sex separate and male is smaller than female</a:t>
            </a:r>
          </a:p>
        </p:txBody>
      </p:sp>
      <p:pic>
        <p:nvPicPr>
          <p:cNvPr id="22531" name="Picture 5" descr="untitled">
            <a:extLst>
              <a:ext uri="{FF2B5EF4-FFF2-40B4-BE49-F238E27FC236}">
                <a16:creationId xmlns:a16="http://schemas.microsoft.com/office/drawing/2014/main" id="{53CEC733-A51D-48D5-857D-5CD3F1E9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48006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Ascarisalumbmf">
            <a:extLst>
              <a:ext uri="{FF2B5EF4-FFF2-40B4-BE49-F238E27FC236}">
                <a16:creationId xmlns:a16="http://schemas.microsoft.com/office/drawing/2014/main" id="{3EEED2AA-B683-4668-80EB-C8CF6F97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426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7">
            <a:extLst>
              <a:ext uri="{FF2B5EF4-FFF2-40B4-BE49-F238E27FC236}">
                <a16:creationId xmlns:a16="http://schemas.microsoft.com/office/drawing/2014/main" id="{CB43A146-65E6-4D8F-9025-950B04BF9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4000" b="1" i="1">
                <a:solidFill>
                  <a:srgbClr val="CC0066"/>
                </a:solidFill>
                <a:ea typeface="MS PGothic" panose="020B0600070205080204" pitchFamily="34" charset="-128"/>
              </a:rPr>
              <a:t>Ascaris lumbricoides</a:t>
            </a:r>
            <a:r>
              <a:rPr lang="en-US" altLang="en-US" sz="4000" b="1">
                <a:solidFill>
                  <a:srgbClr val="CC0066"/>
                </a:solidFill>
                <a:ea typeface="MS PGothic" panose="020B0600070205080204" pitchFamily="34" charset="-128"/>
              </a:rPr>
              <a:t>                        (roundworm)</a:t>
            </a:r>
            <a:endParaRPr lang="en-US" altLang="en-US" sz="3200" b="1">
              <a:solidFill>
                <a:srgbClr val="CC0066"/>
              </a:solidFill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5E32DF55-E2E4-4017-88A2-24048FFF9D7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6705600" cy="2133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Tahoma" panose="020B0604030504040204" pitchFamily="34" charset="0"/>
              </a:rPr>
              <a:t>The commonest  intestinal helminthes can cause  infection to human.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Found in</a:t>
            </a:r>
            <a:r>
              <a:rPr lang="en-US" altLang="en-US" sz="2400" b="1">
                <a:solidFill>
                  <a:srgbClr val="000099"/>
                </a:solidFill>
                <a:latin typeface="Tahoma" panose="020B0604030504040204" pitchFamily="34" charset="0"/>
              </a:rPr>
              <a:t> jejunum</a:t>
            </a:r>
            <a:r>
              <a:rPr lang="en-US" altLang="en-US" sz="24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400">
                <a:latin typeface="Tahoma" panose="020B0604030504040204" pitchFamily="34" charset="0"/>
              </a:rPr>
              <a:t>and upper part of </a:t>
            </a:r>
            <a:r>
              <a:rPr lang="en-US" altLang="en-US" sz="2400" b="1">
                <a:solidFill>
                  <a:srgbClr val="000099"/>
                </a:solidFill>
                <a:latin typeface="Tahoma" panose="020B0604030504040204" pitchFamily="34" charset="0"/>
              </a:rPr>
              <a:t>ileum.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Female (</a:t>
            </a:r>
            <a:r>
              <a:rPr lang="en-US" altLang="en-US" sz="2400" b="1">
                <a:solidFill>
                  <a:srgbClr val="CC0066"/>
                </a:solidFill>
                <a:latin typeface="Tahoma" panose="020B0604030504040204" pitchFamily="34" charset="0"/>
              </a:rPr>
              <a:t> 20-40</a:t>
            </a:r>
            <a:r>
              <a:rPr lang="en-US" altLang="en-US" sz="2400">
                <a:latin typeface="Tahoma" panose="020B0604030504040204" pitchFamily="34" charset="0"/>
              </a:rPr>
              <a:t> </a:t>
            </a:r>
            <a:r>
              <a:rPr lang="en-US" altLang="en-US" sz="2400" b="1">
                <a:latin typeface="Tahoma" panose="020B0604030504040204" pitchFamily="34" charset="0"/>
              </a:rPr>
              <a:t>cm</a:t>
            </a:r>
            <a:r>
              <a:rPr lang="en-US" altLang="en-US" sz="2400">
                <a:latin typeface="Tahoma" panose="020B0604030504040204" pitchFamily="34" charset="0"/>
              </a:rPr>
              <a:t>)  which is longer  than male (</a:t>
            </a:r>
            <a:r>
              <a:rPr lang="en-US" altLang="en-US" sz="2400" b="1">
                <a:solidFill>
                  <a:srgbClr val="CC0066"/>
                </a:solidFill>
                <a:latin typeface="Tahoma" panose="020B0604030504040204" pitchFamily="34" charset="0"/>
              </a:rPr>
              <a:t> 10-15 </a:t>
            </a:r>
            <a:r>
              <a:rPr lang="en-US" altLang="en-US" sz="2400" b="1">
                <a:latin typeface="Tahoma" panose="020B0604030504040204" pitchFamily="34" charset="0"/>
              </a:rPr>
              <a:t>cm) .</a:t>
            </a:r>
          </a:p>
          <a:p>
            <a:pPr eaLnBrk="1" hangingPunct="1"/>
            <a:r>
              <a:rPr lang="en-US" altLang="en-US" sz="2400">
                <a:latin typeface="Tahoma" panose="020B0604030504040204" pitchFamily="34" charset="0"/>
              </a:rPr>
              <a:t>Feed on semi digested food.</a:t>
            </a:r>
          </a:p>
        </p:txBody>
      </p:sp>
      <p:sp>
        <p:nvSpPr>
          <p:cNvPr id="24579" name="Text Box 1028">
            <a:extLst>
              <a:ext uri="{FF2B5EF4-FFF2-40B4-BE49-F238E27FC236}">
                <a16:creationId xmlns:a16="http://schemas.microsoft.com/office/drawing/2014/main" id="{39982514-DAEC-4A76-A5A9-F7C77116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4000" b="1" i="1">
                <a:solidFill>
                  <a:srgbClr val="CC0066"/>
                </a:solidFill>
                <a:ea typeface="MS PGothic" panose="020B0600070205080204" pitchFamily="34" charset="-128"/>
              </a:rPr>
              <a:t>Ascaris lumbricoides</a:t>
            </a:r>
            <a:r>
              <a:rPr lang="en-US" altLang="en-US" sz="4000" b="1">
                <a:solidFill>
                  <a:srgbClr val="CC0066"/>
                </a:solidFill>
                <a:ea typeface="MS PGothic" panose="020B0600070205080204" pitchFamily="34" charset="-128"/>
              </a:rPr>
              <a:t>                        (roundworm)</a:t>
            </a:r>
            <a:endParaRPr lang="en-US" altLang="en-US" sz="3200" b="1">
              <a:solidFill>
                <a:srgbClr val="CC0066"/>
              </a:solidFill>
              <a:ea typeface="MS PGothic" panose="020B0600070205080204" pitchFamily="34" charset="-128"/>
            </a:endParaRPr>
          </a:p>
        </p:txBody>
      </p:sp>
      <p:pic>
        <p:nvPicPr>
          <p:cNvPr id="24580" name="Picture 1029" descr="1Ascaris_adultK">
            <a:extLst>
              <a:ext uri="{FF2B5EF4-FFF2-40B4-BE49-F238E27FC236}">
                <a16:creationId xmlns:a16="http://schemas.microsoft.com/office/drawing/2014/main" id="{9A85DA8C-7003-4F9C-A393-8BCD8EADF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05200"/>
            <a:ext cx="419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534A593-428E-4C4F-80B7-16DF97EE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943975" cy="1447800"/>
          </a:xfrm>
        </p:spPr>
        <p:txBody>
          <a:bodyPr/>
          <a:lstStyle/>
          <a:p>
            <a:r>
              <a:rPr lang="en-US" altLang="en-US">
                <a:latin typeface="Tahoma" panose="020B0604030504040204" pitchFamily="34" charset="0"/>
              </a:rPr>
              <a:t>Ascaris lumbricoides life cycle</a:t>
            </a:r>
            <a:br>
              <a:rPr lang="en-US" altLang="en-US">
                <a:latin typeface="Tahoma" panose="020B0604030504040204" pitchFamily="34" charset="0"/>
              </a:rPr>
            </a:br>
            <a:endParaRPr lang="en-US" altLang="en-US">
              <a:latin typeface="Tahoma" panose="020B0604030504040204" pitchFamily="34" charset="0"/>
            </a:endParaRPr>
          </a:p>
        </p:txBody>
      </p:sp>
      <p:pic>
        <p:nvPicPr>
          <p:cNvPr id="25603" name="Picture 2" descr="C:\Documents and Settings\Dr.Mona\Desktop\as 1.gif">
            <a:extLst>
              <a:ext uri="{FF2B5EF4-FFF2-40B4-BE49-F238E27FC236}">
                <a16:creationId xmlns:a16="http://schemas.microsoft.com/office/drawing/2014/main" id="{3C88445A-1844-4301-9A3C-4B68E06D32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14400"/>
            <a:ext cx="8610600" cy="59436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>
            <a:extLst>
              <a:ext uri="{FF2B5EF4-FFF2-40B4-BE49-F238E27FC236}">
                <a16:creationId xmlns:a16="http://schemas.microsoft.com/office/drawing/2014/main" id="{9FC452FE-1687-4FAA-8490-11D7B91B5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26627" name="Rectangle 3" descr="ascaris">
            <a:extLst>
              <a:ext uri="{FF2B5EF4-FFF2-40B4-BE49-F238E27FC236}">
                <a16:creationId xmlns:a16="http://schemas.microsoft.com/office/drawing/2014/main" id="{AB56C0C1-5F55-4FB6-9A9D-AB0CA24E94E0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23A15CCD-A10D-4D0F-B45D-9ED1C7EF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400" y="5943600"/>
            <a:ext cx="6858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r" rtl="1" eaLnBrk="1" hangingPunct="1"/>
            <a:r>
              <a:rPr lang="en-US" altLang="en-US" i="1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Ascaris lumbricoides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2918</TotalTime>
  <Words>994</Words>
  <Application>Microsoft Office PowerPoint</Application>
  <PresentationFormat>On-screen Show (4:3)</PresentationFormat>
  <Paragraphs>152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Tahoma</vt:lpstr>
      <vt:lpstr>Times New Roman</vt:lpstr>
      <vt:lpstr>Arial</vt:lpstr>
      <vt:lpstr>MS PGothic</vt:lpstr>
      <vt:lpstr>Wingdings</vt:lpstr>
      <vt:lpstr>Calibri</vt:lpstr>
      <vt:lpstr>Arial Black</vt:lpstr>
      <vt:lpstr>Blends</vt:lpstr>
      <vt:lpstr>Microsoft Office Word 97 - 2003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Ascaris lumbricoides life cycle </vt:lpstr>
      <vt:lpstr>PowerPoint Presentation</vt:lpstr>
      <vt:lpstr>Life cycle of Ascais Lumbricoides</vt:lpstr>
      <vt:lpstr>Pathogenicity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Taenia saginata Example of a Cestode ,Tapelike worm segmented.</vt:lpstr>
      <vt:lpstr>PowerPoint Presentation</vt:lpstr>
      <vt:lpstr>MEDICAL IMPORTANCE OF ARTHROPODS</vt:lpstr>
      <vt:lpstr>Medical importance of Arthropods as vector of diseases </vt:lpstr>
      <vt:lpstr>PowerPoint Presentation</vt:lpstr>
      <vt:lpstr>PowerPoint Presentation</vt:lpstr>
      <vt:lpstr>PowerPoint Presentation</vt:lpstr>
      <vt:lpstr>PowerPoint Presentation</vt:lpstr>
      <vt:lpstr>Important arthropod vectors for  human diseases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Prof.Adeel</dc:creator>
  <cp:lastModifiedBy>Dana Al-Kadi</cp:lastModifiedBy>
  <cp:revision>139</cp:revision>
  <dcterms:created xsi:type="dcterms:W3CDTF">2000-02-03T14:58:24Z</dcterms:created>
  <dcterms:modified xsi:type="dcterms:W3CDTF">2017-10-15T18:39:47Z</dcterms:modified>
</cp:coreProperties>
</file>