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5"/>
  </p:notesMasterIdLst>
  <p:handoutMasterIdLst>
    <p:handoutMasterId r:id="rId46"/>
  </p:handoutMasterIdLst>
  <p:sldIdLst>
    <p:sldId id="256" r:id="rId2"/>
    <p:sldId id="347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34" r:id="rId11"/>
    <p:sldId id="335" r:id="rId12"/>
    <p:sldId id="310" r:id="rId13"/>
    <p:sldId id="311" r:id="rId14"/>
    <p:sldId id="312" r:id="rId15"/>
    <p:sldId id="313" r:id="rId16"/>
    <p:sldId id="314" r:id="rId17"/>
    <p:sldId id="333" r:id="rId18"/>
    <p:sldId id="336" r:id="rId19"/>
    <p:sldId id="337" r:id="rId20"/>
    <p:sldId id="346" r:id="rId21"/>
    <p:sldId id="343" r:id="rId22"/>
    <p:sldId id="344" r:id="rId23"/>
    <p:sldId id="345" r:id="rId24"/>
    <p:sldId id="350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51" r:id="rId42"/>
    <p:sldId id="349" r:id="rId43"/>
    <p:sldId id="331" r:id="rId4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6000" b="1" i="1" u="sng" kern="1200">
        <a:solidFill>
          <a:srgbClr val="FFFF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A9D"/>
    <a:srgbClr val="FF33CC"/>
    <a:srgbClr val="FF9966"/>
    <a:srgbClr val="99FFCC"/>
    <a:srgbClr val="CC0099"/>
    <a:srgbClr val="FFCCCC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492" autoAdjust="0"/>
    <p:restoredTop sz="86420" autoAdjust="0"/>
  </p:normalViewPr>
  <p:slideViewPr>
    <p:cSldViewPr>
      <p:cViewPr varScale="1">
        <p:scale>
          <a:sx n="79" d="100"/>
          <a:sy n="79" d="100"/>
        </p:scale>
        <p:origin x="342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17.xml"/><Relationship Id="rId1" Type="http://schemas.openxmlformats.org/officeDocument/2006/relationships/slide" Target="slides/slide14.xml"/><Relationship Id="rId4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35DEB8-490A-4317-BB94-54927752E6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8DA7F-D188-4B2F-8C9C-56DB6D990C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CAAA3D8-0EEB-44B7-9D09-D6E163CA6EBF}" type="datetimeFigureOut">
              <a:rPr lang="en-US"/>
              <a:pPr>
                <a:defRPr/>
              </a:pPr>
              <a:t>10/17/2017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5CD70-29F6-4921-A5FB-048C527368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95C67-0CB4-4F09-9C4C-126DC25DC6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D3A8802-DA70-4264-A924-44443861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DCE9F3-B6F0-4836-A3F1-200BFA8FCF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3A8FF-BE8D-429C-BB6D-834C192A40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CB285DAD-F758-42D4-B69A-BBFFE56FB6CB}" type="datetimeFigureOut">
              <a:rPr lang="ar-SA"/>
              <a:pPr>
                <a:defRPr/>
              </a:pPr>
              <a:t>27/01/1439</a:t>
            </a:fld>
            <a:endParaRPr lang="ar-S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D1E81C9-56C1-48E3-91E0-478AD73FBD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D87D05-895F-404C-AEEF-8B5C21B62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6831-428F-4C71-B7C5-65AE3D96DB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592ED-0E03-4CBC-815D-8EBB7727C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7BEFD81E-6952-4FDF-98B8-F4218C4E4D6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C2B7D38-E86C-4ABD-99A3-151872A2B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325FAEF0-9B2F-47AE-A5CC-7047AC8164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FBC1D014-E981-458A-ABEC-311E107FB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AAE2A40-8906-48A3-AFAB-55F289C9C849}" type="slidenum">
              <a:rPr lang="ar-SA" altLang="en-US" sz="1200" smtClean="0"/>
              <a:pPr/>
              <a:t>19</a:t>
            </a:fld>
            <a:endParaRPr lang="ar-SA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37C611D-FC9D-414A-A92B-BE125E20D5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EFA34AB-E900-45A2-A4AA-C6D9FB7F41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DA2165A8-467C-436E-90C9-6EEEFDA8C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b="1" i="1" u="sng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A6B4F0C-750B-47E7-BB55-670988BA182C}" type="slidenum">
              <a:rPr lang="ar-SA" altLang="en-US" sz="1200" smtClean="0"/>
              <a:pPr/>
              <a:t>26</a:t>
            </a:fld>
            <a:endParaRPr lang="ar-SA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46FAB04-BDAA-4694-B5BF-FB0984BFB5BB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4461C69-1585-4085-95A3-3C8717503A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8763D249-5A29-4D00-9221-358B3675FA5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>
                <a:extLst>
                  <a:ext uri="{FF2B5EF4-FFF2-40B4-BE49-F238E27FC236}">
                    <a16:creationId xmlns:a16="http://schemas.microsoft.com/office/drawing/2014/main" id="{90F2269F-6DE3-4B35-A33E-BAE1F34A6DA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3709543F-BE17-4C6D-9EA2-897671CB353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7BD68FB5-0C14-44D4-952F-8972A338163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0" name="Oval 8">
                <a:extLst>
                  <a:ext uri="{FF2B5EF4-FFF2-40B4-BE49-F238E27FC236}">
                    <a16:creationId xmlns:a16="http://schemas.microsoft.com/office/drawing/2014/main" id="{1412C360-B3C0-4978-A217-F9CE8EE3EF0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1" name="Oval 9">
                <a:extLst>
                  <a:ext uri="{FF2B5EF4-FFF2-40B4-BE49-F238E27FC236}">
                    <a16:creationId xmlns:a16="http://schemas.microsoft.com/office/drawing/2014/main" id="{F684952F-57C2-477C-A430-9C7AE185F12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1759B929-EF53-4841-B35A-E9B90AE77F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4566C3E7-E58F-44F1-B27B-CC40C2DB130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6C4E6239-A0E9-4075-944C-3491DCD18F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91062C4B-1C5F-4A61-8CB9-0BAEA514335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360324CE-336F-4ED1-87CC-BEB9BD502FB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67" name="Oval 15">
                <a:extLst>
                  <a:ext uri="{FF2B5EF4-FFF2-40B4-BE49-F238E27FC236}">
                    <a16:creationId xmlns:a16="http://schemas.microsoft.com/office/drawing/2014/main" id="{07F00D39-AA9A-4377-B289-1810FACDD86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0A28F07F-502F-4171-8F47-6C5214B25CD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>
                <a:extLst>
                  <a:ext uri="{FF2B5EF4-FFF2-40B4-BE49-F238E27FC236}">
                    <a16:creationId xmlns:a16="http://schemas.microsoft.com/office/drawing/2014/main" id="{2B67A620-2657-4648-BE5B-AADA1D98896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C874765F-2AC4-4573-8656-2D9749A5038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1" name="Oval 19">
                <a:extLst>
                  <a:ext uri="{FF2B5EF4-FFF2-40B4-BE49-F238E27FC236}">
                    <a16:creationId xmlns:a16="http://schemas.microsoft.com/office/drawing/2014/main" id="{C43ECCEE-7626-4F3F-A4AF-F34788A5227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2" name="Oval 20">
                <a:extLst>
                  <a:ext uri="{FF2B5EF4-FFF2-40B4-BE49-F238E27FC236}">
                    <a16:creationId xmlns:a16="http://schemas.microsoft.com/office/drawing/2014/main" id="{68AB882A-5E3D-4548-B0D4-AC4328FA58C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3" name="Oval 21">
                <a:extLst>
                  <a:ext uri="{FF2B5EF4-FFF2-40B4-BE49-F238E27FC236}">
                    <a16:creationId xmlns:a16="http://schemas.microsoft.com/office/drawing/2014/main" id="{B9B7B06F-9CD2-4277-ACB3-485E69A50FC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4" name="Oval 22">
                <a:extLst>
                  <a:ext uri="{FF2B5EF4-FFF2-40B4-BE49-F238E27FC236}">
                    <a16:creationId xmlns:a16="http://schemas.microsoft.com/office/drawing/2014/main" id="{23DC97A1-75B7-4500-98EB-B6DE555DA96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3F07A008-E297-48DC-91CE-F0471B76769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6" name="Oval 24">
                <a:extLst>
                  <a:ext uri="{FF2B5EF4-FFF2-40B4-BE49-F238E27FC236}">
                    <a16:creationId xmlns:a16="http://schemas.microsoft.com/office/drawing/2014/main" id="{058B2D50-E33B-48A1-B5EC-A2A947ADB53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1A6CE299-072C-4C77-A368-AF1AB5FFA8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EBFB8473-7D4D-4186-9509-2388A277DC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B48DB414-F277-4369-A775-27586384581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475C36F4-3C12-41E8-984A-0B50F3A2E4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822B6CF1-0ED9-4E82-82F3-2B41757E39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E5D4D8CE-6942-48BD-AB0D-B5A76B0960A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6300C53E-634C-4CED-86A0-C26EFD554A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15A00CD7-63D6-4AC9-966E-0FD753E08B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EB998561-D62B-42DB-B4F3-7402C1FB1E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5F149D4A-7740-4964-9D05-C77FD618E6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8" name="Group 35">
              <a:extLst>
                <a:ext uri="{FF2B5EF4-FFF2-40B4-BE49-F238E27FC236}">
                  <a16:creationId xmlns:a16="http://schemas.microsoft.com/office/drawing/2014/main" id="{63045921-2DF5-486C-8B35-74A8769AE0D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6F22A0C8-B5F6-4976-BD1B-8D8EBC2F772B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5D153669-959C-4EEF-9542-133C93CFC07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5ECAF68F-B385-49AA-9C99-377D3DCBF9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A5FCD73-4059-490E-A6BE-198104271A7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62EF07E8-8305-40CA-9829-BA16598D603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F165067C-2884-4E23-A3A1-B4E7CC8EE5A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E849461A-72B7-4AE4-AD71-544D0D5DA6D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BF42BAB1-32F2-4CCF-9766-175C11EFFA9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C7C3141B-9B22-4FF4-B149-A605E0EC0B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03642D2F-481E-45F5-B6EC-1D8D85EEFF1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AF3EC303-E0D6-44E8-8F42-A28A83477F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80C510D8-662A-4619-8464-C21D2AE19BB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4" name="Oval 48">
                <a:extLst>
                  <a:ext uri="{FF2B5EF4-FFF2-40B4-BE49-F238E27FC236}">
                    <a16:creationId xmlns:a16="http://schemas.microsoft.com/office/drawing/2014/main" id="{7FDC8CE3-C0EE-479F-B60E-1E1991D4FE7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5" name="Oval 49">
                <a:extLst>
                  <a:ext uri="{FF2B5EF4-FFF2-40B4-BE49-F238E27FC236}">
                    <a16:creationId xmlns:a16="http://schemas.microsoft.com/office/drawing/2014/main" id="{FD3BB1EE-EC13-4AB0-A3E4-22AE1D1BCAEC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6" name="Oval 50">
                <a:extLst>
                  <a:ext uri="{FF2B5EF4-FFF2-40B4-BE49-F238E27FC236}">
                    <a16:creationId xmlns:a16="http://schemas.microsoft.com/office/drawing/2014/main" id="{39E0E11D-032B-4C65-A925-84C41224F06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7" name="Oval 51">
                <a:extLst>
                  <a:ext uri="{FF2B5EF4-FFF2-40B4-BE49-F238E27FC236}">
                    <a16:creationId xmlns:a16="http://schemas.microsoft.com/office/drawing/2014/main" id="{6D610A6F-FDEF-47F0-982E-5DCC722D84A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38" name="Oval 52">
                <a:extLst>
                  <a:ext uri="{FF2B5EF4-FFF2-40B4-BE49-F238E27FC236}">
                    <a16:creationId xmlns:a16="http://schemas.microsoft.com/office/drawing/2014/main" id="{04F5085C-7898-46E5-9544-4923E7A79B4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9" name="Group 53">
              <a:extLst>
                <a:ext uri="{FF2B5EF4-FFF2-40B4-BE49-F238E27FC236}">
                  <a16:creationId xmlns:a16="http://schemas.microsoft.com/office/drawing/2014/main" id="{57B9C205-B9EF-48D5-8E09-CB4FA8FF1E9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>
                <a:extLst>
                  <a:ext uri="{FF2B5EF4-FFF2-40B4-BE49-F238E27FC236}">
                    <a16:creationId xmlns:a16="http://schemas.microsoft.com/office/drawing/2014/main" id="{0FB898AA-9607-4348-A2E9-76C2801BE7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1" name="Freeform 55">
                <a:extLst>
                  <a:ext uri="{FF2B5EF4-FFF2-40B4-BE49-F238E27FC236}">
                    <a16:creationId xmlns:a16="http://schemas.microsoft.com/office/drawing/2014/main" id="{04CF915E-7C1E-44E5-A11B-5B3B2C3235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2" name="Freeform 56">
                <a:extLst>
                  <a:ext uri="{FF2B5EF4-FFF2-40B4-BE49-F238E27FC236}">
                    <a16:creationId xmlns:a16="http://schemas.microsoft.com/office/drawing/2014/main" id="{D3B35AC7-6817-4CE0-8574-C7A97969829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3" name="Freeform 57">
                <a:extLst>
                  <a:ext uri="{FF2B5EF4-FFF2-40B4-BE49-F238E27FC236}">
                    <a16:creationId xmlns:a16="http://schemas.microsoft.com/office/drawing/2014/main" id="{20AB6DAB-60F0-4AA8-99BC-AE039F217A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4" name="Freeform 58">
                <a:extLst>
                  <a:ext uri="{FF2B5EF4-FFF2-40B4-BE49-F238E27FC236}">
                    <a16:creationId xmlns:a16="http://schemas.microsoft.com/office/drawing/2014/main" id="{41B96557-5B60-41B7-A465-A0B00AF037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5" name="Freeform 59">
                <a:extLst>
                  <a:ext uri="{FF2B5EF4-FFF2-40B4-BE49-F238E27FC236}">
                    <a16:creationId xmlns:a16="http://schemas.microsoft.com/office/drawing/2014/main" id="{FE347203-79DF-454C-8CD2-E8ACE42BB4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6" name="Freeform 60">
                <a:extLst>
                  <a:ext uri="{FF2B5EF4-FFF2-40B4-BE49-F238E27FC236}">
                    <a16:creationId xmlns:a16="http://schemas.microsoft.com/office/drawing/2014/main" id="{3A05F482-BF50-46B4-B8ED-4186152890C2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F2AE7796-5E62-4137-81F4-B71CBBA8DE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>
                  <a:extLst>
                    <a:ext uri="{FF2B5EF4-FFF2-40B4-BE49-F238E27FC236}">
                      <a16:creationId xmlns:a16="http://schemas.microsoft.com/office/drawing/2014/main" id="{2C33D6D8-45B0-492D-9089-AD41BDE9D8C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19" name="Oval 63">
                  <a:extLst>
                    <a:ext uri="{FF2B5EF4-FFF2-40B4-BE49-F238E27FC236}">
                      <a16:creationId xmlns:a16="http://schemas.microsoft.com/office/drawing/2014/main" id="{A31FD4CB-1BD9-4091-A177-27560D4807A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20" name="Oval 64">
                  <a:extLst>
                    <a:ext uri="{FF2B5EF4-FFF2-40B4-BE49-F238E27FC236}">
                      <a16:creationId xmlns:a16="http://schemas.microsoft.com/office/drawing/2014/main" id="{4793689F-DDE7-453A-AF09-D494F203B7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21" name="Oval 65">
                  <a:extLst>
                    <a:ext uri="{FF2B5EF4-FFF2-40B4-BE49-F238E27FC236}">
                      <a16:creationId xmlns:a16="http://schemas.microsoft.com/office/drawing/2014/main" id="{4DF33B09-6E06-445D-9A51-9B89CE77167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</p:grpSp>
        </p:grpSp>
      </p:grpSp>
      <p:sp>
        <p:nvSpPr>
          <p:cNvPr id="2669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669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8" name="Rectangle 68">
            <a:extLst>
              <a:ext uri="{FF2B5EF4-FFF2-40B4-BE49-F238E27FC236}">
                <a16:creationId xmlns:a16="http://schemas.microsoft.com/office/drawing/2014/main" id="{48648997-B9D4-4BDB-8CBE-35307C3F8A9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3F1A770F-FB3C-4B74-9E26-8895861CA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4C3B6B09-088B-4189-A94E-E15F915B6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87ACF-A145-41E5-A71A-BCD087FA0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2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3960FC57-AD3F-49CF-B562-6909116AC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7718C361-2980-4BA2-851A-B6706DFA5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AC4BA643-16D8-4CD5-9C1F-49DEDD119A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96BA4-0D25-4181-9622-011321F06A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9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D3098B0B-32EE-44D9-8786-2CEBF8A99F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BA78CA33-CF7E-433C-8382-5A0BA3BD4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55EFA52A-BED4-4FFB-901C-4B3335D4C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53F1-E483-468E-A858-6FD06F3420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012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613620A5-4700-43F1-95CC-77AF23F84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C77C343E-7BC7-4121-A186-5343F325D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5FBF2B2F-ED0C-451A-9DB2-2F5BCD4E1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E3EA1-159C-492F-8475-791312E10A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673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0371B09F-C877-4E66-A4B5-3D48FA2D8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9ECEC2F6-9DC3-466D-822D-09687ACFA3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1562793E-8C06-4B9A-95AA-589825C9F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8285B-1CA1-4701-ACA8-0D67B3A3D8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74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6F1C23C6-826D-4BB0-956C-11CE04FC6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F39ECCA1-CAE4-4CFC-AB32-968E6515E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BE4EC33E-0D07-4726-BB60-93E6B8A65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081F2-FDB1-4A28-840A-E4CC5FB0BF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56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F769A5DD-14B9-4996-B491-AFFA9B399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E73E8365-CCED-482F-BF5E-0FABF14E5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B91C1E85-9F85-4FF7-987A-9E9A8BE834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FB983-0A3C-43E0-92F9-F2BC05ACDF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928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B419F384-F700-4AB5-B588-5787BCB5E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8EEA520A-1B4E-4931-A5C0-C498AFCC9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CE5914B-04F3-4D1B-99CA-794D6A124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8B7B6-F047-4DBF-B15F-7D3257E4B7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2CADFCFC-4F5D-4631-8603-A2C4BB469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DC772085-C404-4753-B944-7895CB965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1F7B33A8-D433-4AA9-B6F8-B399D2B4D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0CC2C-6CA2-43B3-93C2-385FE6F326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9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FCFC5684-0C3B-4A98-9FBD-07F21A0DA8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86215C4C-81CF-4BF1-86E8-CD98CF8C1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74D6A1B4-835C-4BBB-84A3-F542033E5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33BEF-C493-477D-B4E8-07ED74E7C9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6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FB34CB1C-C314-43BB-9D8D-F1996F153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0633C19E-D4B1-422E-8F20-4781FC2FD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6EB22734-2505-4AC6-A473-2CB60437AA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12F21-3F77-44CB-9BDA-410F184E61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44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45A66B45-AAAB-44FE-88FD-30EAA96D6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903B3F92-F4D7-4CE9-B1A8-FA5E8DEE4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700839E6-C936-4E25-9FE8-C01D6B6AE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468A-A385-44F3-BEC8-5D29128E48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23F43752-F7DD-4C04-B2C6-487E22AFE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7EE4AA3E-841D-4D49-AAA4-E8D73C00A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D3431822-21F7-4749-BA5C-3BE170EBB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83E1D-C969-4F5D-A7CC-852EF24CCF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5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CB485967-6CF5-4DA0-9174-D0929EEA6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9ECD02FC-D80B-4DEC-AFDD-9ABF8D7BE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54411D22-157D-4EE8-9340-5CEB8B9C5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05DDC-689A-4BA1-B8FD-D74F2C39AF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0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D9F1CB8A-F078-42CC-9AE3-DEBFEE56C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20085396-1F91-42AB-9FCF-1A21417ED1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8740C010-4062-4BE0-9C94-20CDAA663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45AA7-4374-43B3-BB31-590466BA65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8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11F853EC-FF59-4467-833E-6E52F8C0B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56863248-ECE2-494A-B198-F4070E503A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291FE538-942B-4C8A-B5E7-4998E21148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4E7A4-06FD-4BC4-AE5C-09636B5CA7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3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>
            <a:extLst>
              <a:ext uri="{FF2B5EF4-FFF2-40B4-BE49-F238E27FC236}">
                <a16:creationId xmlns:a16="http://schemas.microsoft.com/office/drawing/2014/main" id="{BFE5B4E8-34FD-41F5-8C86-C1F021089C2F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4EADE33F-638C-4D78-A8CC-99F58C61173D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5604" name="Freeform 4">
              <a:extLst>
                <a:ext uri="{FF2B5EF4-FFF2-40B4-BE49-F238E27FC236}">
                  <a16:creationId xmlns:a16="http://schemas.microsoft.com/office/drawing/2014/main" id="{D64E6379-3C62-4CA2-81D5-1A7D78DFB0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D940EDFD-7F67-4494-8039-C01415EA313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5606" name="Oval 6">
                <a:extLst>
                  <a:ext uri="{FF2B5EF4-FFF2-40B4-BE49-F238E27FC236}">
                    <a16:creationId xmlns:a16="http://schemas.microsoft.com/office/drawing/2014/main" id="{C4D352EF-208D-4947-96D6-E88C82EC9B6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07" name="Oval 7">
                <a:extLst>
                  <a:ext uri="{FF2B5EF4-FFF2-40B4-BE49-F238E27FC236}">
                    <a16:creationId xmlns:a16="http://schemas.microsoft.com/office/drawing/2014/main" id="{B079BB19-DE68-4873-A1B7-1970EFDE248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08" name="Oval 8">
                <a:extLst>
                  <a:ext uri="{FF2B5EF4-FFF2-40B4-BE49-F238E27FC236}">
                    <a16:creationId xmlns:a16="http://schemas.microsoft.com/office/drawing/2014/main" id="{12DF1B04-36B3-4537-BD3B-8F17BF2F467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09" name="Oval 9">
                <a:extLst>
                  <a:ext uri="{FF2B5EF4-FFF2-40B4-BE49-F238E27FC236}">
                    <a16:creationId xmlns:a16="http://schemas.microsoft.com/office/drawing/2014/main" id="{324D74E3-B4C0-4453-9510-6BB46D1D576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0" name="Oval 10">
                <a:extLst>
                  <a:ext uri="{FF2B5EF4-FFF2-40B4-BE49-F238E27FC236}">
                    <a16:creationId xmlns:a16="http://schemas.microsoft.com/office/drawing/2014/main" id="{D9067B87-E1D7-4AED-B75A-0FD172C740F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1" name="Freeform 11">
                <a:extLst>
                  <a:ext uri="{FF2B5EF4-FFF2-40B4-BE49-F238E27FC236}">
                    <a16:creationId xmlns:a16="http://schemas.microsoft.com/office/drawing/2014/main" id="{38DD8891-F71E-4847-A44C-F3C9E9ADED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2" name="Freeform 12">
                <a:extLst>
                  <a:ext uri="{FF2B5EF4-FFF2-40B4-BE49-F238E27FC236}">
                    <a16:creationId xmlns:a16="http://schemas.microsoft.com/office/drawing/2014/main" id="{B743D5E6-6D3A-479E-8E1B-0A74E35F00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3" name="Freeform 13">
                <a:extLst>
                  <a:ext uri="{FF2B5EF4-FFF2-40B4-BE49-F238E27FC236}">
                    <a16:creationId xmlns:a16="http://schemas.microsoft.com/office/drawing/2014/main" id="{6A52528A-F645-46E0-B4B5-022152527C0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4" name="Freeform 14">
                <a:extLst>
                  <a:ext uri="{FF2B5EF4-FFF2-40B4-BE49-F238E27FC236}">
                    <a16:creationId xmlns:a16="http://schemas.microsoft.com/office/drawing/2014/main" id="{9BB9E671-DE01-449F-9051-C4D55E0C309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5" name="Freeform 15">
                <a:extLst>
                  <a:ext uri="{FF2B5EF4-FFF2-40B4-BE49-F238E27FC236}">
                    <a16:creationId xmlns:a16="http://schemas.microsoft.com/office/drawing/2014/main" id="{7CEEA4AE-A06D-439A-A448-CA237416B3F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6" name="Oval 16">
                <a:extLst>
                  <a:ext uri="{FF2B5EF4-FFF2-40B4-BE49-F238E27FC236}">
                    <a16:creationId xmlns:a16="http://schemas.microsoft.com/office/drawing/2014/main" id="{E8DECF62-B4C5-43B8-8D48-940CA96A649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1035" name="Group 17">
              <a:extLst>
                <a:ext uri="{FF2B5EF4-FFF2-40B4-BE49-F238E27FC236}">
                  <a16:creationId xmlns:a16="http://schemas.microsoft.com/office/drawing/2014/main" id="{A6D56F01-506D-4A06-8103-26B5E352094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5618" name="Oval 18">
                <a:extLst>
                  <a:ext uri="{FF2B5EF4-FFF2-40B4-BE49-F238E27FC236}">
                    <a16:creationId xmlns:a16="http://schemas.microsoft.com/office/drawing/2014/main" id="{A7187B5E-DEAC-443E-BFB9-9E42E9955D0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19" name="Oval 19">
                <a:extLst>
                  <a:ext uri="{FF2B5EF4-FFF2-40B4-BE49-F238E27FC236}">
                    <a16:creationId xmlns:a16="http://schemas.microsoft.com/office/drawing/2014/main" id="{C4C5C5F0-4BFD-4197-8AF4-306D23DBB15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0" name="Oval 20">
                <a:extLst>
                  <a:ext uri="{FF2B5EF4-FFF2-40B4-BE49-F238E27FC236}">
                    <a16:creationId xmlns:a16="http://schemas.microsoft.com/office/drawing/2014/main" id="{1E84BA9E-31B2-45CA-913B-37FD12282AF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1" name="Oval 21">
                <a:extLst>
                  <a:ext uri="{FF2B5EF4-FFF2-40B4-BE49-F238E27FC236}">
                    <a16:creationId xmlns:a16="http://schemas.microsoft.com/office/drawing/2014/main" id="{BCA347D6-8E38-4FB7-A75C-740F2611D69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2" name="Oval 22">
                <a:extLst>
                  <a:ext uri="{FF2B5EF4-FFF2-40B4-BE49-F238E27FC236}">
                    <a16:creationId xmlns:a16="http://schemas.microsoft.com/office/drawing/2014/main" id="{2C2871C7-CC15-4FC0-B5B4-6CBAB787713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3" name="Oval 23">
                <a:extLst>
                  <a:ext uri="{FF2B5EF4-FFF2-40B4-BE49-F238E27FC236}">
                    <a16:creationId xmlns:a16="http://schemas.microsoft.com/office/drawing/2014/main" id="{157AA601-CAC1-4DA3-B72E-158724A4BB0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4" name="Oval 24">
                <a:extLst>
                  <a:ext uri="{FF2B5EF4-FFF2-40B4-BE49-F238E27FC236}">
                    <a16:creationId xmlns:a16="http://schemas.microsoft.com/office/drawing/2014/main" id="{9C00947F-A47A-4D71-98A5-2C7826EF3A6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5" name="Oval 25">
                <a:extLst>
                  <a:ext uri="{FF2B5EF4-FFF2-40B4-BE49-F238E27FC236}">
                    <a16:creationId xmlns:a16="http://schemas.microsoft.com/office/drawing/2014/main" id="{55451A56-4D06-4FCC-A224-9CDEFC275D3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6" name="Freeform 26">
                <a:extLst>
                  <a:ext uri="{FF2B5EF4-FFF2-40B4-BE49-F238E27FC236}">
                    <a16:creationId xmlns:a16="http://schemas.microsoft.com/office/drawing/2014/main" id="{75208BA5-BC41-477C-A307-4CA33CA3A1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7" name="Freeform 27">
                <a:extLst>
                  <a:ext uri="{FF2B5EF4-FFF2-40B4-BE49-F238E27FC236}">
                    <a16:creationId xmlns:a16="http://schemas.microsoft.com/office/drawing/2014/main" id="{A549748A-2A86-4479-BEFF-FE6643E7AA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8" name="Freeform 28">
                <a:extLst>
                  <a:ext uri="{FF2B5EF4-FFF2-40B4-BE49-F238E27FC236}">
                    <a16:creationId xmlns:a16="http://schemas.microsoft.com/office/drawing/2014/main" id="{1D44372E-22B2-44A8-8F33-0EA0A30B9F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29" name="Freeform 29">
                <a:extLst>
                  <a:ext uri="{FF2B5EF4-FFF2-40B4-BE49-F238E27FC236}">
                    <a16:creationId xmlns:a16="http://schemas.microsoft.com/office/drawing/2014/main" id="{91A2D174-6DF1-4A67-BC19-44A6358CB7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0" name="Freeform 30">
                <a:extLst>
                  <a:ext uri="{FF2B5EF4-FFF2-40B4-BE49-F238E27FC236}">
                    <a16:creationId xmlns:a16="http://schemas.microsoft.com/office/drawing/2014/main" id="{F37F7BB2-E2B5-4D5E-85FD-EE37BD6CFCD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1" name="Freeform 31">
                <a:extLst>
                  <a:ext uri="{FF2B5EF4-FFF2-40B4-BE49-F238E27FC236}">
                    <a16:creationId xmlns:a16="http://schemas.microsoft.com/office/drawing/2014/main" id="{15511BD7-442A-4649-A09F-EADBD39080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2" name="Freeform 32">
                <a:extLst>
                  <a:ext uri="{FF2B5EF4-FFF2-40B4-BE49-F238E27FC236}">
                    <a16:creationId xmlns:a16="http://schemas.microsoft.com/office/drawing/2014/main" id="{D0FA2D39-49B2-440B-924A-EEF1F6FCEC4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3" name="Freeform 33">
                <a:extLst>
                  <a:ext uri="{FF2B5EF4-FFF2-40B4-BE49-F238E27FC236}">
                    <a16:creationId xmlns:a16="http://schemas.microsoft.com/office/drawing/2014/main" id="{FC0D65D1-348F-492A-B657-97B77967802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4" name="Freeform 34">
                <a:extLst>
                  <a:ext uri="{FF2B5EF4-FFF2-40B4-BE49-F238E27FC236}">
                    <a16:creationId xmlns:a16="http://schemas.microsoft.com/office/drawing/2014/main" id="{86B6CD97-0942-4064-A012-21D85B074BC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5" name="Freeform 35">
                <a:extLst>
                  <a:ext uri="{FF2B5EF4-FFF2-40B4-BE49-F238E27FC236}">
                    <a16:creationId xmlns:a16="http://schemas.microsoft.com/office/drawing/2014/main" id="{BFA1A56E-F1B5-42FA-8319-77B4ACC5B9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1036" name="Group 36">
              <a:extLst>
                <a:ext uri="{FF2B5EF4-FFF2-40B4-BE49-F238E27FC236}">
                  <a16:creationId xmlns:a16="http://schemas.microsoft.com/office/drawing/2014/main" id="{59B6A005-8DFE-4F32-9324-E919F9721CE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5637" name="Freeform 37">
                <a:extLst>
                  <a:ext uri="{FF2B5EF4-FFF2-40B4-BE49-F238E27FC236}">
                    <a16:creationId xmlns:a16="http://schemas.microsoft.com/office/drawing/2014/main" id="{CC9D3666-C511-4A30-8445-1F465996C8B9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8" name="Freeform 38">
                <a:extLst>
                  <a:ext uri="{FF2B5EF4-FFF2-40B4-BE49-F238E27FC236}">
                    <a16:creationId xmlns:a16="http://schemas.microsoft.com/office/drawing/2014/main" id="{A03DD6B7-C676-4768-B7CF-CC1B80AEDA0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39" name="Freeform 39">
                <a:extLst>
                  <a:ext uri="{FF2B5EF4-FFF2-40B4-BE49-F238E27FC236}">
                    <a16:creationId xmlns:a16="http://schemas.microsoft.com/office/drawing/2014/main" id="{A661AF72-55D1-4DDA-AF20-2411FDF337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0" name="Freeform 40">
                <a:extLst>
                  <a:ext uri="{FF2B5EF4-FFF2-40B4-BE49-F238E27FC236}">
                    <a16:creationId xmlns:a16="http://schemas.microsoft.com/office/drawing/2014/main" id="{5FB3FCFA-8275-4851-917D-739B3998B75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1" name="Freeform 41">
                <a:extLst>
                  <a:ext uri="{FF2B5EF4-FFF2-40B4-BE49-F238E27FC236}">
                    <a16:creationId xmlns:a16="http://schemas.microsoft.com/office/drawing/2014/main" id="{2D35A1A3-C207-4BDD-AD69-B2B525B6BA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2" name="Freeform 42">
                <a:extLst>
                  <a:ext uri="{FF2B5EF4-FFF2-40B4-BE49-F238E27FC236}">
                    <a16:creationId xmlns:a16="http://schemas.microsoft.com/office/drawing/2014/main" id="{6131E946-879E-4205-8254-4064DEBCF5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3" name="Freeform 43">
                <a:extLst>
                  <a:ext uri="{FF2B5EF4-FFF2-40B4-BE49-F238E27FC236}">
                    <a16:creationId xmlns:a16="http://schemas.microsoft.com/office/drawing/2014/main" id="{B1C476B4-6606-4B35-9C7A-6C0BB401C5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4" name="Freeform 44">
                <a:extLst>
                  <a:ext uri="{FF2B5EF4-FFF2-40B4-BE49-F238E27FC236}">
                    <a16:creationId xmlns:a16="http://schemas.microsoft.com/office/drawing/2014/main" id="{F11D070C-684D-44AF-A5D2-86A717589E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5" name="Freeform 45">
                <a:extLst>
                  <a:ext uri="{FF2B5EF4-FFF2-40B4-BE49-F238E27FC236}">
                    <a16:creationId xmlns:a16="http://schemas.microsoft.com/office/drawing/2014/main" id="{18594015-B789-46F6-9A71-83F0BFD038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6" name="Freeform 46">
                <a:extLst>
                  <a:ext uri="{FF2B5EF4-FFF2-40B4-BE49-F238E27FC236}">
                    <a16:creationId xmlns:a16="http://schemas.microsoft.com/office/drawing/2014/main" id="{31E9A2ED-F5C2-4EED-873F-095EDF984A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7" name="Freeform 47">
                <a:extLst>
                  <a:ext uri="{FF2B5EF4-FFF2-40B4-BE49-F238E27FC236}">
                    <a16:creationId xmlns:a16="http://schemas.microsoft.com/office/drawing/2014/main" id="{1DDA4F67-F687-438C-BCF0-9FA10E1647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8" name="Oval 48">
                <a:extLst>
                  <a:ext uri="{FF2B5EF4-FFF2-40B4-BE49-F238E27FC236}">
                    <a16:creationId xmlns:a16="http://schemas.microsoft.com/office/drawing/2014/main" id="{A4F61508-57A4-40F2-8CFC-CFB4DD2AA93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49" name="Oval 49">
                <a:extLst>
                  <a:ext uri="{FF2B5EF4-FFF2-40B4-BE49-F238E27FC236}">
                    <a16:creationId xmlns:a16="http://schemas.microsoft.com/office/drawing/2014/main" id="{70F53271-7161-4741-95BA-D8B0BB56E66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0" name="Oval 50">
                <a:extLst>
                  <a:ext uri="{FF2B5EF4-FFF2-40B4-BE49-F238E27FC236}">
                    <a16:creationId xmlns:a16="http://schemas.microsoft.com/office/drawing/2014/main" id="{B366F71C-19E9-4018-8C9F-565C908A15A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1" name="Oval 51">
                <a:extLst>
                  <a:ext uri="{FF2B5EF4-FFF2-40B4-BE49-F238E27FC236}">
                    <a16:creationId xmlns:a16="http://schemas.microsoft.com/office/drawing/2014/main" id="{B8F523FA-CF89-4351-9ADE-354D2127A2A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2" name="Oval 52">
                <a:extLst>
                  <a:ext uri="{FF2B5EF4-FFF2-40B4-BE49-F238E27FC236}">
                    <a16:creationId xmlns:a16="http://schemas.microsoft.com/office/drawing/2014/main" id="{8CC23F7C-0B3E-4DF1-AB55-070936DC5F0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3" name="Oval 53">
                <a:extLst>
                  <a:ext uri="{FF2B5EF4-FFF2-40B4-BE49-F238E27FC236}">
                    <a16:creationId xmlns:a16="http://schemas.microsoft.com/office/drawing/2014/main" id="{A49388B4-8C7B-4E89-B7D5-B8B8746C22C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1037" name="Group 54">
              <a:extLst>
                <a:ext uri="{FF2B5EF4-FFF2-40B4-BE49-F238E27FC236}">
                  <a16:creationId xmlns:a16="http://schemas.microsoft.com/office/drawing/2014/main" id="{B23DDEA1-9501-4262-8F4B-3C1DB358286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5655" name="Freeform 55">
                <a:extLst>
                  <a:ext uri="{FF2B5EF4-FFF2-40B4-BE49-F238E27FC236}">
                    <a16:creationId xmlns:a16="http://schemas.microsoft.com/office/drawing/2014/main" id="{4B5BBA00-8486-440A-B115-06ADCDA1292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6" name="Freeform 56">
                <a:extLst>
                  <a:ext uri="{FF2B5EF4-FFF2-40B4-BE49-F238E27FC236}">
                    <a16:creationId xmlns:a16="http://schemas.microsoft.com/office/drawing/2014/main" id="{B00D0FB1-ABCB-4419-99EA-8DCC011DDB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7" name="Freeform 57">
                <a:extLst>
                  <a:ext uri="{FF2B5EF4-FFF2-40B4-BE49-F238E27FC236}">
                    <a16:creationId xmlns:a16="http://schemas.microsoft.com/office/drawing/2014/main" id="{7E9CE62A-A43E-410B-8221-B921F8AC25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8" name="Freeform 58">
                <a:extLst>
                  <a:ext uri="{FF2B5EF4-FFF2-40B4-BE49-F238E27FC236}">
                    <a16:creationId xmlns:a16="http://schemas.microsoft.com/office/drawing/2014/main" id="{5F1B86FC-3A71-4B2E-B8D6-A25F66BED9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59" name="Freeform 59">
                <a:extLst>
                  <a:ext uri="{FF2B5EF4-FFF2-40B4-BE49-F238E27FC236}">
                    <a16:creationId xmlns:a16="http://schemas.microsoft.com/office/drawing/2014/main" id="{4F5529CC-AB8B-4509-9A5F-8343B8DBB9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60" name="Freeform 60">
                <a:extLst>
                  <a:ext uri="{FF2B5EF4-FFF2-40B4-BE49-F238E27FC236}">
                    <a16:creationId xmlns:a16="http://schemas.microsoft.com/office/drawing/2014/main" id="{0A620D29-509D-477A-8AF8-48FBD8ADA43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5661" name="Freeform 61">
                <a:extLst>
                  <a:ext uri="{FF2B5EF4-FFF2-40B4-BE49-F238E27FC236}">
                    <a16:creationId xmlns:a16="http://schemas.microsoft.com/office/drawing/2014/main" id="{732B4DAB-94F6-4B10-89C2-A1581DA4F349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grpSp>
            <p:nvGrpSpPr>
              <p:cNvPr id="1045" name="Group 62">
                <a:extLst>
                  <a:ext uri="{FF2B5EF4-FFF2-40B4-BE49-F238E27FC236}">
                    <a16:creationId xmlns:a16="http://schemas.microsoft.com/office/drawing/2014/main" id="{44155A0F-ED7B-4084-B6DD-859B85FF85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5663" name="Oval 63">
                  <a:extLst>
                    <a:ext uri="{FF2B5EF4-FFF2-40B4-BE49-F238E27FC236}">
                      <a16:creationId xmlns:a16="http://schemas.microsoft.com/office/drawing/2014/main" id="{44E7919E-CD34-4E71-8521-A7A202CCF97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25664" name="Oval 64">
                  <a:extLst>
                    <a:ext uri="{FF2B5EF4-FFF2-40B4-BE49-F238E27FC236}">
                      <a16:creationId xmlns:a16="http://schemas.microsoft.com/office/drawing/2014/main" id="{D49E4BB2-4548-4936-93C6-DECD3CFCE54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25665" name="Oval 65">
                  <a:extLst>
                    <a:ext uri="{FF2B5EF4-FFF2-40B4-BE49-F238E27FC236}">
                      <a16:creationId xmlns:a16="http://schemas.microsoft.com/office/drawing/2014/main" id="{B3C97D32-7A68-40AA-B7DB-8E04D2E1F0F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25666" name="Oval 66">
                  <a:extLst>
                    <a:ext uri="{FF2B5EF4-FFF2-40B4-BE49-F238E27FC236}">
                      <a16:creationId xmlns:a16="http://schemas.microsoft.com/office/drawing/2014/main" id="{6CB32446-F169-47CA-B16C-C79158741F7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</p:grpSp>
        </p:grpSp>
      </p:grpSp>
      <p:sp>
        <p:nvSpPr>
          <p:cNvPr id="25667" name="Rectangle 67">
            <a:extLst>
              <a:ext uri="{FF2B5EF4-FFF2-40B4-BE49-F238E27FC236}">
                <a16:creationId xmlns:a16="http://schemas.microsoft.com/office/drawing/2014/main" id="{8C712D04-ED80-4D46-8B29-9F2DD0251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68" name="Rectangle 68">
            <a:extLst>
              <a:ext uri="{FF2B5EF4-FFF2-40B4-BE49-F238E27FC236}">
                <a16:creationId xmlns:a16="http://schemas.microsoft.com/office/drawing/2014/main" id="{CA776794-2550-413A-A34C-0B11200CE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5669" name="Rectangle 69">
            <a:extLst>
              <a:ext uri="{FF2B5EF4-FFF2-40B4-BE49-F238E27FC236}">
                <a16:creationId xmlns:a16="http://schemas.microsoft.com/office/drawing/2014/main" id="{0C3A974E-FF19-4060-8A8D-02EF778243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70" name="Rectangle 70">
            <a:extLst>
              <a:ext uri="{FF2B5EF4-FFF2-40B4-BE49-F238E27FC236}">
                <a16:creationId xmlns:a16="http://schemas.microsoft.com/office/drawing/2014/main" id="{6A2CFF02-C332-4EB8-BE2E-454B0FA0B0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71" name="Rectangle 71">
            <a:extLst>
              <a:ext uri="{FF2B5EF4-FFF2-40B4-BE49-F238E27FC236}">
                <a16:creationId xmlns:a16="http://schemas.microsoft.com/office/drawing/2014/main" id="{9898C304-7135-483F-97BC-5DF855BF9A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50B215-FD8F-4E00-B8D2-DD3557B847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3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ICTVdb/Images/Murphy/ebola.ht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jpe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6E8FEA-9B73-4424-ABE4-D3A34EEFA366}"/>
              </a:ext>
            </a:extLst>
          </p:cNvPr>
          <p:cNvSpPr/>
          <p:nvPr/>
        </p:nvSpPr>
        <p:spPr>
          <a:xfrm>
            <a:off x="3816350" y="4779963"/>
            <a:ext cx="4572000" cy="1889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u="none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Dr. </a:t>
            </a:r>
            <a:r>
              <a:rPr lang="en-US" sz="2800" u="none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Malak</a:t>
            </a:r>
            <a:r>
              <a:rPr lang="en-US" sz="2800" u="none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El-</a:t>
            </a:r>
            <a:r>
              <a:rPr lang="en-US" sz="2800" u="none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Hazmi</a:t>
            </a:r>
            <a:endParaRPr lang="en-US" sz="2800" u="none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3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u="none" dirty="0">
                <a:solidFill>
                  <a:prstClr val="black"/>
                </a:solidFill>
                <a:cs typeface="Times New Roman" pitchFamily="18" charset="0"/>
              </a:rPr>
              <a:t> Associate  Professor</a:t>
            </a:r>
          </a:p>
          <a:p>
            <a:pPr lvl="3"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u="none" dirty="0">
                <a:solidFill>
                  <a:prstClr val="black"/>
                </a:solidFill>
                <a:cs typeface="Times New Roman" pitchFamily="18" charset="0"/>
              </a:rPr>
              <a:t> College of Medicine</a:t>
            </a:r>
            <a:endParaRPr lang="en-US" sz="2800" u="none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2800" dirty="0">
              <a:solidFill>
                <a:schemeClr val="tx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F5D51CE-71EE-4442-9007-F9E11084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411538"/>
            <a:ext cx="9793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u="none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none">
                <a:solidFill>
                  <a:srgbClr val="FF0000"/>
                </a:solidFill>
                <a:latin typeface="Times New Roman" panose="02020603050405020304" pitchFamily="18" charset="0"/>
              </a:rPr>
              <a:t>( Foundation  Block ,</a:t>
            </a:r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none">
                <a:solidFill>
                  <a:srgbClr val="FFFF00"/>
                </a:solidFill>
                <a:latin typeface="Times New Roman" panose="02020603050405020304" pitchFamily="18" charset="0"/>
              </a:rPr>
              <a:t>Microbiology </a:t>
            </a:r>
            <a:r>
              <a:rPr lang="en-US" altLang="en-US" sz="2800" u="none">
                <a:solidFill>
                  <a:srgbClr val="FF0000"/>
                </a:solidFill>
                <a:latin typeface="Times New Roman" panose="02020603050405020304" pitchFamily="18" charset="0"/>
              </a:rPr>
              <a:t>: 2017) 	</a:t>
            </a:r>
          </a:p>
        </p:txBody>
      </p:sp>
      <p:sp useBgFill="1">
        <p:nvSpPr>
          <p:cNvPr id="5" name="WordArt 6">
            <a:extLst>
              <a:ext uri="{FF2B5EF4-FFF2-40B4-BE49-F238E27FC236}">
                <a16:creationId xmlns:a16="http://schemas.microsoft.com/office/drawing/2014/main" id="{EDA7FD59-D8EF-44DA-98F6-D9B3A373D4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1629345"/>
            <a:ext cx="8234363" cy="1871663"/>
          </a:xfrm>
          <a:prstGeom prst="rect">
            <a:avLst/>
          </a:prstGeom>
          <a:effectLst>
            <a:innerShdw blurRad="63500" dist="50800" dir="8100000">
              <a:srgbClr val="FFFF0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 extrusionH="76200" contourW="12700">
            <a:bevelT w="25400"/>
            <a:bevelB w="0" h="57150"/>
            <a:extrusionClr>
              <a:srgbClr val="FFFF00"/>
            </a:extrusionClr>
            <a:contourClr>
              <a:srgbClr val="FFC000"/>
            </a:contourClr>
          </a:sp3d>
        </p:spPr>
        <p:txBody>
          <a:bodyPr wrap="none" fromWordArt="1">
            <a:prstTxWarp prst="textPlain">
              <a:avLst>
                <a:gd name="adj" fmla="val 49769"/>
              </a:avLst>
            </a:prstTxWarp>
          </a:bodyPr>
          <a:lstStyle/>
          <a:p>
            <a:pPr algn="ctr" eaLnBrk="1" hangingPunct="1">
              <a:defRPr/>
            </a:pPr>
            <a:r>
              <a:rPr lang="en-GB" dirty="0">
                <a:cs typeface="Arial" charset="0"/>
              </a:rPr>
              <a:t>Introduction to medical </a:t>
            </a:r>
            <a:r>
              <a:rPr lang="en-GB" dirty="0">
                <a:effectLst>
                  <a:outerShdw blurRad="50800" dist="50800" dir="5400000" algn="ctr" rotWithShape="0">
                    <a:srgbClr val="FF9966">
                      <a:alpha val="72157"/>
                    </a:srgbClr>
                  </a:outerShdw>
                </a:effectLst>
                <a:cs typeface="Arial" charset="0"/>
              </a:rPr>
              <a:t>virology</a:t>
            </a:r>
            <a:r>
              <a:rPr lang="en-GB" dirty="0">
                <a:cs typeface="Arial" charset="0"/>
              </a:rPr>
              <a:t> 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19BE4817-9E69-4165-92F9-0D050AAE22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15888"/>
            <a:ext cx="6600825" cy="1309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eaLnBrk="1" hangingPunct="1">
              <a:defRPr/>
            </a:pPr>
            <a:r>
              <a:rPr lang="ar-SA" sz="9600" kern="10" dirty="0">
                <a:ln w="41275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Diwani Bent"/>
              </a:rPr>
              <a:t>بسم الله الرحمن الرحيم</a:t>
            </a:r>
            <a:endParaRPr lang="en-US" sz="9600" kern="10" dirty="0">
              <a:ln w="41275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Diwani Be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D36854-CECE-4000-80FC-8C7143F9616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>
                <a:solidFill>
                  <a:srgbClr val="FF0066"/>
                </a:solidFill>
                <a:latin typeface="Times New Roman" pitchFamily="18" charset="0"/>
              </a:rPr>
              <a:t>Symmetry</a:t>
            </a:r>
            <a:br>
              <a:rPr lang="en-US" sz="5400" b="1" i="1" u="sng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sz="3200" b="1" i="1" u="sng">
                <a:latin typeface="Times New Roman" pitchFamily="18" charset="0"/>
              </a:rPr>
              <a:t>based on arrangement of capsomeres</a:t>
            </a:r>
            <a:endParaRPr lang="en-GB" sz="5400" b="1" i="1" u="sng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A8746442-C1DF-4393-936B-D3CFB0EC86F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478088" y="1268413"/>
            <a:ext cx="4038600" cy="2185987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i="1" dirty="0">
                <a:solidFill>
                  <a:srgbClr val="FFFF00"/>
                </a:solidFill>
              </a:rPr>
              <a:t>1-</a:t>
            </a:r>
            <a:r>
              <a:rPr lang="en-US" sz="2400" b="1" i="1" dirty="0">
                <a:solidFill>
                  <a:srgbClr val="FFFF00"/>
                </a:solidFill>
              </a:rPr>
              <a:t>Cubic symmetry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    ( Icosahedral )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pic>
        <p:nvPicPr>
          <p:cNvPr id="14340" name="Picture 7" descr="Fig-23-5">
            <a:extLst>
              <a:ext uri="{FF2B5EF4-FFF2-40B4-BE49-F238E27FC236}">
                <a16:creationId xmlns:a16="http://schemas.microsoft.com/office/drawing/2014/main" id="{8353123F-5131-40B3-A475-85497799B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05038"/>
            <a:ext cx="2879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scan0001">
            <a:extLst>
              <a:ext uri="{FF2B5EF4-FFF2-40B4-BE49-F238E27FC236}">
                <a16:creationId xmlns:a16="http://schemas.microsoft.com/office/drawing/2014/main" id="{A80E9F4E-47C8-4ECB-AD6C-1DC5D528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05038"/>
            <a:ext cx="26638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7" name="Rectangle 11">
            <a:extLst>
              <a:ext uri="{FF2B5EF4-FFF2-40B4-BE49-F238E27FC236}">
                <a16:creationId xmlns:a16="http://schemas.microsoft.com/office/drawing/2014/main" id="{1B392A8B-464C-42A3-A6E3-D83434EC8275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1763713" y="6453188"/>
            <a:ext cx="5688012" cy="3603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Adenovirus                        Herpesvirus</a:t>
            </a:r>
          </a:p>
        </p:txBody>
      </p:sp>
      <p:pic>
        <p:nvPicPr>
          <p:cNvPr id="14343" name="Picture 13" descr="scan0002">
            <a:extLst>
              <a:ext uri="{FF2B5EF4-FFF2-40B4-BE49-F238E27FC236}">
                <a16:creationId xmlns:a16="http://schemas.microsoft.com/office/drawing/2014/main" id="{562B2D9B-C33D-4AC8-9890-5B23B2B3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49725"/>
            <a:ext cx="28067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 descr="~DESTscan0001">
            <a:extLst>
              <a:ext uri="{FF2B5EF4-FFF2-40B4-BE49-F238E27FC236}">
                <a16:creationId xmlns:a16="http://schemas.microsoft.com/office/drawing/2014/main" id="{01B94DE4-BB37-44A7-8BE3-C30982A6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149725"/>
            <a:ext cx="28813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D28851FB-A7C7-4871-A3DC-512715E58B0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>
                <a:solidFill>
                  <a:srgbClr val="FF0066"/>
                </a:solidFill>
                <a:latin typeface="Times New Roman" pitchFamily="18" charset="0"/>
              </a:rPr>
              <a:t>Symmetry</a:t>
            </a:r>
            <a:br>
              <a:rPr lang="en-US" sz="5400" b="1" i="1" u="sng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sz="3200" b="1" i="1" u="sng">
                <a:latin typeface="Times New Roman" pitchFamily="18" charset="0"/>
              </a:rPr>
              <a:t>based on arrangement of capsomeres</a:t>
            </a:r>
            <a:endParaRPr lang="en-GB" sz="5400" b="1" i="1" u="sng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B9036B20-83BE-457E-8D08-4BF9097820E1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539750" y="1341438"/>
            <a:ext cx="4038600" cy="2185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>
                <a:solidFill>
                  <a:srgbClr val="FFFF00"/>
                </a:solidFill>
              </a:rPr>
              <a:t>2- Helical symmetry</a:t>
            </a:r>
            <a:endParaRPr lang="ar-SA" sz="2400" b="1" i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ar-SA" sz="2400" b="1" i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ar-SA" sz="2400" b="1" i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ar-SA" sz="2400" b="1" i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ar-SA" sz="2400" b="1" i="1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2400" b="1" i="1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DC4CF44A-342A-4343-8EBB-C4D17B2F0A61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457200" y="4625975"/>
            <a:ext cx="4038600" cy="21875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>
                <a:solidFill>
                  <a:srgbClr val="FFFF00"/>
                </a:solidFill>
              </a:rPr>
              <a:t>3- Complex symmetry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/>
              <a:t>     poxviruses</a:t>
            </a:r>
            <a:endParaRPr lang="en-GB" sz="2400"/>
          </a:p>
        </p:txBody>
      </p:sp>
      <p:pic>
        <p:nvPicPr>
          <p:cNvPr id="15365" name="Picture 9" descr="Fig-23-4">
            <a:extLst>
              <a:ext uri="{FF2B5EF4-FFF2-40B4-BE49-F238E27FC236}">
                <a16:creationId xmlns:a16="http://schemas.microsoft.com/office/drawing/2014/main" id="{D85B1AA7-F44A-451C-8E89-7F88DBFB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21209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2" descr="EM by of F.A. Murphy">
            <a:hlinkClick r:id="rId3"/>
            <a:extLst>
              <a:ext uri="{FF2B5EF4-FFF2-40B4-BE49-F238E27FC236}">
                <a16:creationId xmlns:a16="http://schemas.microsoft.com/office/drawing/2014/main" id="{213BA0A7-905F-47D4-B923-83D2788E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2663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3" descr="scan0001">
            <a:extLst>
              <a:ext uri="{FF2B5EF4-FFF2-40B4-BE49-F238E27FC236}">
                <a16:creationId xmlns:a16="http://schemas.microsoft.com/office/drawing/2014/main" id="{1BD2D2AE-FFD5-412C-AE42-404DFC7E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952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16">
            <a:extLst>
              <a:ext uri="{FF2B5EF4-FFF2-40B4-BE49-F238E27FC236}">
                <a16:creationId xmlns:a16="http://schemas.microsoft.com/office/drawing/2014/main" id="{35585B27-6FC9-469A-9088-F0049CEE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315277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US" sz="540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2785" name="Rectangle 17">
            <a:extLst>
              <a:ext uri="{FF2B5EF4-FFF2-40B4-BE49-F238E27FC236}">
                <a16:creationId xmlns:a16="http://schemas.microsoft.com/office/drawing/2014/main" id="{A7A17C20-309D-4EFC-8039-7B602E13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860800"/>
            <a:ext cx="307816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eaLnBrk="1" hangingPunct="1">
              <a:defRPr/>
            </a:pPr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Elongated</a:t>
            </a:r>
            <a:endParaRPr lang="ar-SA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defRPr/>
            </a:pPr>
            <a:r>
              <a:rPr lang="ar-SA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r>
              <a:rPr lang="en-US" sz="2400" u="none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(filoviruses)</a:t>
            </a:r>
            <a:endParaRPr lang="ar-SA" sz="2400" u="none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2786" name="Rectangle 18">
            <a:extLst>
              <a:ext uri="{FF2B5EF4-FFF2-40B4-BE49-F238E27FC236}">
                <a16:creationId xmlns:a16="http://schemas.microsoft.com/office/drawing/2014/main" id="{A03266F9-E029-4CA4-A23F-8727D040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3860800"/>
            <a:ext cx="2233612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 eaLnBrk="1" hangingPunct="1">
              <a:defRPr/>
            </a:pPr>
            <a:r>
              <a:rPr lang="en-US" sz="2400" u="none" dirty="0" err="1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Pleomorphic</a:t>
            </a:r>
            <a:endParaRPr lang="ar-SA" sz="2400" u="none" dirty="0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eaLnBrk="1" hangingPunct="1">
              <a:defRPr/>
            </a:pPr>
            <a:r>
              <a:rPr lang="ar-SA" sz="2400" u="none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n-US" sz="2400" u="none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 influenza v.)</a:t>
            </a:r>
            <a:endParaRPr lang="en-GB" sz="2400" u="none" dirty="0">
              <a:solidFill>
                <a:srgbClr val="FFCC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5371" name="Picture 1">
            <a:extLst>
              <a:ext uri="{FF2B5EF4-FFF2-40B4-BE49-F238E27FC236}">
                <a16:creationId xmlns:a16="http://schemas.microsoft.com/office/drawing/2014/main" id="{9A071F68-1FD7-4341-8CBE-DC9F80327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87925"/>
            <a:ext cx="30845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88BE433-DA68-49D1-A6B5-8E3C7FCF9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575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Viral structure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A10FE72-0254-4765-8312-46CD5587C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29600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</a:rPr>
              <a:t>3-Envelope </a:t>
            </a: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Lipoprotein mb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(host lipid ,virus specific protein )</a:t>
            </a:r>
            <a:endParaRPr lang="en-US" sz="4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tx2"/>
              </a:buClr>
              <a:buSzPct val="60000"/>
              <a:defRPr/>
            </a:pPr>
            <a:r>
              <a:rPr lang="en-US" sz="4000" b="1" i="1" dirty="0">
                <a:latin typeface="Times New Roman" pitchFamily="18" charset="0"/>
              </a:rPr>
              <a:t>Budding </a:t>
            </a:r>
            <a:endParaRPr lang="en-US" sz="2800" dirty="0"/>
          </a:p>
          <a:p>
            <a:pPr eaLnBrk="1" hangingPunct="1">
              <a:buClr>
                <a:schemeClr val="tx2"/>
              </a:buClr>
              <a:buSzPct val="60000"/>
              <a:defRPr/>
            </a:pPr>
            <a:r>
              <a:rPr lang="en-US" sz="2800" dirty="0"/>
              <a:t>Envelope is derived from cell mb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except  herpesviruses from nuclear mb</a:t>
            </a:r>
          </a:p>
          <a:p>
            <a:pPr eaLnBrk="1" hangingPunct="1">
              <a:buClr>
                <a:schemeClr val="tx2"/>
              </a:buClr>
              <a:buSzPct val="60000"/>
              <a:defRPr/>
            </a:pPr>
            <a:r>
              <a:rPr lang="en-US" sz="2800" dirty="0"/>
              <a:t>Enveloped Vs are more sensitive to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sz="2800" dirty="0"/>
              <a:t>     heat ,dry &amp; ether than nonenveloped Vs</a:t>
            </a:r>
          </a:p>
          <a:p>
            <a:pPr eaLnBrk="1" hangingPunct="1">
              <a:buClr>
                <a:schemeClr val="tx2"/>
              </a:buClr>
              <a:buSzPct val="60000"/>
              <a:defRPr/>
            </a:pPr>
            <a:r>
              <a:rPr lang="en-US" sz="2800" dirty="0"/>
              <a:t>Glycoprotein attaches to host cell receptor</a:t>
            </a:r>
          </a:p>
          <a:p>
            <a:pPr eaLnBrk="1" hangingPunct="1">
              <a:buClr>
                <a:schemeClr val="tx2"/>
              </a:buClr>
              <a:buSzPct val="60000"/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Clr>
                <a:schemeClr val="tx2"/>
              </a:buClr>
              <a:buSzPct val="60000"/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8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6388" name="Picture 7" descr="Fig-23-1">
            <a:extLst>
              <a:ext uri="{FF2B5EF4-FFF2-40B4-BE49-F238E27FC236}">
                <a16:creationId xmlns:a16="http://schemas.microsoft.com/office/drawing/2014/main" id="{0BFF12A1-1C95-4953-9039-71384E0F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125538"/>
            <a:ext cx="2887662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7650B18-D091-4D6C-87AA-95AD52820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Viral proteins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627BF19-3D2E-4C6C-8467-B85A6E63BC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12875"/>
            <a:ext cx="7129463" cy="5040313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Font typeface="Wingdings" panose="05000000000000000000" pitchFamily="2" charset="2"/>
              <a:buChar char="v"/>
              <a:defRPr/>
            </a:pPr>
            <a:r>
              <a:rPr lang="en-US" sz="3200" b="1" i="1" dirty="0">
                <a:solidFill>
                  <a:srgbClr val="FFCCCC"/>
                </a:solidFill>
                <a:latin typeface="Times New Roman" pitchFamily="18" charset="0"/>
              </a:rPr>
              <a:t>The outer viral ps</a:t>
            </a:r>
          </a:p>
          <a:p>
            <a:pPr eaLnBrk="1" hangingPunct="1">
              <a:defRPr/>
            </a:pPr>
            <a:r>
              <a:rPr lang="en-US" sz="2400" dirty="0"/>
              <a:t>Mediate attachment to specific Rs</a:t>
            </a:r>
          </a:p>
          <a:p>
            <a:pPr eaLnBrk="1" hangingPunct="1">
              <a:defRPr/>
            </a:pPr>
            <a:r>
              <a:rPr lang="en-US" sz="2400" dirty="0"/>
              <a:t>Induce neutralizing Abs</a:t>
            </a:r>
          </a:p>
          <a:p>
            <a:pPr eaLnBrk="1" hangingPunct="1">
              <a:defRPr/>
            </a:pPr>
            <a:r>
              <a:rPr lang="en-US" sz="2400" dirty="0"/>
              <a:t>Target of Abs</a:t>
            </a:r>
            <a:endParaRPr lang="ar-SA" sz="2400" dirty="0"/>
          </a:p>
          <a:p>
            <a:pPr eaLnBrk="1" hangingPunct="1">
              <a:buClr>
                <a:srgbClr val="FF0066"/>
              </a:buClr>
              <a:buFont typeface="Wingdings" panose="05000000000000000000" pitchFamily="2" charset="2"/>
              <a:buChar char="v"/>
              <a:defRPr/>
            </a:pPr>
            <a:r>
              <a:rPr lang="en-US" dirty="0"/>
              <a:t> </a:t>
            </a:r>
            <a:r>
              <a:rPr lang="en-US" sz="3200" b="1" i="1" dirty="0">
                <a:solidFill>
                  <a:srgbClr val="FFCCCC"/>
                </a:solidFill>
                <a:latin typeface="Times New Roman" pitchFamily="18" charset="0"/>
              </a:rPr>
              <a:t>The internal viral ps</a:t>
            </a:r>
          </a:p>
          <a:p>
            <a:pPr eaLnBrk="1" hangingPunct="1">
              <a:defRPr/>
            </a:pPr>
            <a:r>
              <a:rPr lang="en-US" sz="2400" dirty="0"/>
              <a:t>Structural ps ( capsid ps of enveloped Vs )</a:t>
            </a:r>
          </a:p>
          <a:p>
            <a:pPr eaLnBrk="1" hangingPunct="1">
              <a:defRPr/>
            </a:pPr>
            <a:r>
              <a:rPr lang="en-US" sz="2400" dirty="0"/>
              <a:t>Nonstructural ps ( enzymes)</a:t>
            </a:r>
          </a:p>
          <a:p>
            <a:pPr lvl="1" eaLnBrk="1" hangingPunct="1">
              <a:defRPr/>
            </a:pPr>
            <a:r>
              <a:rPr lang="en-US" sz="2000" dirty="0"/>
              <a:t>All ssRNA Vs (-) polarity have  transcriptase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000" dirty="0"/>
              <a:t> ( RNA dependent RNA polymerase)  inside virions</a:t>
            </a:r>
          </a:p>
          <a:p>
            <a:pPr lvl="1" eaLnBrk="1" hangingPunct="1">
              <a:defRPr/>
            </a:pPr>
            <a:r>
              <a:rPr lang="en-US" sz="2000" dirty="0"/>
              <a:t>RetroVs &amp; HBV contain reverse transcriptase </a:t>
            </a:r>
            <a:endParaRPr lang="ar-SA" sz="2000" dirty="0"/>
          </a:p>
          <a:p>
            <a:pPr eaLnBrk="1" hangingPunct="1">
              <a:defRPr/>
            </a:pPr>
            <a:endParaRPr lang="ar-SA" sz="2400" dirty="0"/>
          </a:p>
          <a:p>
            <a:pPr eaLnBrk="1" hangingPunct="1">
              <a:defRPr/>
            </a:pPr>
            <a:endParaRPr lang="en-GB" dirty="0"/>
          </a:p>
        </p:txBody>
      </p:sp>
      <p:pic>
        <p:nvPicPr>
          <p:cNvPr id="17412" name="Picture 6" descr="Fig-23-8">
            <a:extLst>
              <a:ext uri="{FF2B5EF4-FFF2-40B4-BE49-F238E27FC236}">
                <a16:creationId xmlns:a16="http://schemas.microsoft.com/office/drawing/2014/main" id="{CEBCEB61-B708-4F7F-B5F0-392E232B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428750"/>
            <a:ext cx="1938337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2C071CD-12F1-4D20-BE78-6EBA7A706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Classification of viruses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2257BCE-14D2-4C39-AB96-7202D4741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Type of NA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eaLnBrk="1" hangingPunct="1">
              <a:defRPr/>
            </a:pPr>
            <a:r>
              <a:rPr lang="en-US" dirty="0"/>
              <a:t>The no. of strand </a:t>
            </a:r>
          </a:p>
          <a:p>
            <a:pPr eaLnBrk="1" hangingPunct="1">
              <a:defRPr/>
            </a:pPr>
            <a:r>
              <a:rPr lang="en-US" dirty="0"/>
              <a:t>The polarity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of viral genome</a:t>
            </a:r>
          </a:p>
          <a:p>
            <a:pPr eaLnBrk="1" hangingPunct="1">
              <a:defRPr/>
            </a:pPr>
            <a:r>
              <a:rPr lang="en-US" dirty="0"/>
              <a:t>The presence or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absence of envelope </a:t>
            </a:r>
          </a:p>
          <a:p>
            <a:pPr eaLnBrk="1" hangingPunct="1">
              <a:defRPr/>
            </a:pPr>
            <a:r>
              <a:rPr lang="en-US" dirty="0"/>
              <a:t>Type of symmetry</a:t>
            </a:r>
            <a:endParaRPr lang="en-GB" dirty="0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8EA7D91B-1B9A-483D-8042-F4BB7957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135063"/>
            <a:ext cx="44164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F723CE71-500A-438E-B2E6-9571B0F4386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50825" y="44450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dirty="0">
                <a:solidFill>
                  <a:srgbClr val="FFFF00"/>
                </a:solidFill>
                <a:latin typeface="Times New Roman" pitchFamily="18" charset="0"/>
              </a:rPr>
              <a:t>Medically Important Viruses</a:t>
            </a:r>
            <a:endParaRPr lang="en-GB" sz="54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E8F7A08D-7E82-4335-A5B2-D0FDFFC6CA8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195513" y="4483100"/>
            <a:ext cx="4038600" cy="21859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Complex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Poxviridae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b="1" dirty="0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72E5E7D8-47AE-4314-AAB2-70B17128FA43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4067175" y="4481513"/>
            <a:ext cx="4038600" cy="2187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Icosahedral </a:t>
            </a:r>
            <a:endParaRPr lang="en-US" sz="2800" b="1" i="1" dirty="0">
              <a:solidFill>
                <a:srgbClr val="FFCC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Herpesviridae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Hepadnaviridae</a:t>
            </a:r>
            <a:endParaRPr lang="en-US" sz="2400" b="1" u="sng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b="1" u="sng" dirty="0"/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BC4F3F41-C369-4D49-B810-B96700D595F2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6659563" y="4437063"/>
            <a:ext cx="4038600" cy="2187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Icosahedral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Adenoviridae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b="1" dirty="0" err="1"/>
              <a:t>Papillomaviridae</a:t>
            </a:r>
            <a:endParaRPr lang="en-US" sz="20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000" b="1" dirty="0" err="1"/>
              <a:t>Polyomaviridae</a:t>
            </a:r>
            <a:endParaRPr lang="en-GB" sz="2000" b="1" dirty="0"/>
          </a:p>
        </p:txBody>
      </p:sp>
      <p:sp>
        <p:nvSpPr>
          <p:cNvPr id="116742" name="Oval 6">
            <a:extLst>
              <a:ext uri="{FF2B5EF4-FFF2-40B4-BE49-F238E27FC236}">
                <a16:creationId xmlns:a16="http://schemas.microsoft.com/office/drawing/2014/main" id="{DEFB5395-3D3D-4716-A77B-810BFEF91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357563"/>
            <a:ext cx="2160588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9463" name="Oval 7">
            <a:extLst>
              <a:ext uri="{FF2B5EF4-FFF2-40B4-BE49-F238E27FC236}">
                <a16:creationId xmlns:a16="http://schemas.microsoft.com/office/drawing/2014/main" id="{61CE09F8-BE23-4000-9CA8-CE75F35F4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1628775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u="none">
                <a:solidFill>
                  <a:srgbClr val="FFFF00"/>
                </a:solidFill>
                <a:latin typeface="Times New Roman" panose="02020603050405020304" pitchFamily="18" charset="0"/>
              </a:rPr>
              <a:t>RNA</a:t>
            </a:r>
            <a:endParaRPr lang="en-GB" altLang="en-US" u="none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Oval 8">
            <a:extLst>
              <a:ext uri="{FF2B5EF4-FFF2-40B4-BE49-F238E27FC236}">
                <a16:creationId xmlns:a16="http://schemas.microsoft.com/office/drawing/2014/main" id="{DC80A06F-5C1A-4B8D-AB7D-39E3A99D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700213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u="none">
                <a:solidFill>
                  <a:srgbClr val="FFFF00"/>
                </a:solidFill>
                <a:latin typeface="Times New Roman" panose="02020603050405020304" pitchFamily="18" charset="0"/>
              </a:rPr>
              <a:t>DNA</a:t>
            </a:r>
            <a:endParaRPr lang="en-GB" altLang="en-US" u="none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5" name="Line 9">
            <a:extLst>
              <a:ext uri="{FF2B5EF4-FFF2-40B4-BE49-F238E27FC236}">
                <a16:creationId xmlns:a16="http://schemas.microsoft.com/office/drawing/2014/main" id="{E8AC425D-F645-4A58-874A-47145C6572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3938" y="9810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46" name="Oval 10">
            <a:extLst>
              <a:ext uri="{FF2B5EF4-FFF2-40B4-BE49-F238E27FC236}">
                <a16:creationId xmlns:a16="http://schemas.microsoft.com/office/drawing/2014/main" id="{712A3F11-87C0-4179-9C3A-32017A302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306763"/>
            <a:ext cx="2376487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6747" name="Line 11">
            <a:extLst>
              <a:ext uri="{FF2B5EF4-FFF2-40B4-BE49-F238E27FC236}">
                <a16:creationId xmlns:a16="http://schemas.microsoft.com/office/drawing/2014/main" id="{5AE1CEEE-7C57-45A3-8E10-F445F88E1D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1413" y="2349500"/>
            <a:ext cx="7207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48" name="Line 12">
            <a:extLst>
              <a:ext uri="{FF2B5EF4-FFF2-40B4-BE49-F238E27FC236}">
                <a16:creationId xmlns:a16="http://schemas.microsoft.com/office/drawing/2014/main" id="{C0D4EA36-D3E2-4094-961B-0E0E67F36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2420938"/>
            <a:ext cx="6492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49" name="Line 13">
            <a:extLst>
              <a:ext uri="{FF2B5EF4-FFF2-40B4-BE49-F238E27FC236}">
                <a16:creationId xmlns:a16="http://schemas.microsoft.com/office/drawing/2014/main" id="{C7137C25-DCB2-4C2E-8DA5-AC73E1DD53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4291013"/>
            <a:ext cx="144463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50" name="Line 14">
            <a:extLst>
              <a:ext uri="{FF2B5EF4-FFF2-40B4-BE49-F238E27FC236}">
                <a16:creationId xmlns:a16="http://schemas.microsoft.com/office/drawing/2014/main" id="{0D95CEDB-C342-429C-BB6F-2EAFA8E2B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292600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51" name="Line 15">
            <a:extLst>
              <a:ext uri="{FF2B5EF4-FFF2-40B4-BE49-F238E27FC236}">
                <a16:creationId xmlns:a16="http://schemas.microsoft.com/office/drawing/2014/main" id="{C4D2AB8E-612F-4D85-AD54-2CCC40902E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6550" y="4292600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52" name="Line 16">
            <a:extLst>
              <a:ext uri="{FF2B5EF4-FFF2-40B4-BE49-F238E27FC236}">
                <a16:creationId xmlns:a16="http://schemas.microsoft.com/office/drawing/2014/main" id="{CA664019-2D15-4C52-84C7-1E7B1587D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2088" y="9810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6753" name="Oval 17">
            <a:extLst>
              <a:ext uri="{FF2B5EF4-FFF2-40B4-BE49-F238E27FC236}">
                <a16:creationId xmlns:a16="http://schemas.microsoft.com/office/drawing/2014/main" id="{90A3B024-3B81-4AAE-B49E-9BDDAFF55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708275"/>
            <a:ext cx="2628900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Single-stranded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6754" name="Oval 18">
            <a:extLst>
              <a:ext uri="{FF2B5EF4-FFF2-40B4-BE49-F238E27FC236}">
                <a16:creationId xmlns:a16="http://schemas.microsoft.com/office/drawing/2014/main" id="{8F222FBF-4F3D-4FAB-84B2-E5AB301CF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636838"/>
            <a:ext cx="3024187" cy="9366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double-stranded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6755" name="Rectangle 19">
            <a:extLst>
              <a:ext uri="{FF2B5EF4-FFF2-40B4-BE49-F238E27FC236}">
                <a16:creationId xmlns:a16="http://schemas.microsoft.com/office/drawing/2014/main" id="{9207B8B9-7494-4C0C-8B0B-D02526C07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4554538"/>
            <a:ext cx="4038601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Icosahedral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Parvoviridae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en-GB" sz="2400" b="0" i="0" u="none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6756" name="Oval 20">
            <a:extLst>
              <a:ext uri="{FF2B5EF4-FFF2-40B4-BE49-F238E27FC236}">
                <a16:creationId xmlns:a16="http://schemas.microsoft.com/office/drawing/2014/main" id="{3414DB35-92C0-47B5-BA52-EF1325C4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500438"/>
            <a:ext cx="2376488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6757" name="Line 21">
            <a:extLst>
              <a:ext uri="{FF2B5EF4-FFF2-40B4-BE49-F238E27FC236}">
                <a16:creationId xmlns:a16="http://schemas.microsoft.com/office/drawing/2014/main" id="{902E1D94-2914-4515-8AA1-4C133F22F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7450" y="4437063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>
            <a:extLst>
              <a:ext uri="{FF2B5EF4-FFF2-40B4-BE49-F238E27FC236}">
                <a16:creationId xmlns:a16="http://schemas.microsoft.com/office/drawing/2014/main" id="{3F6EADBF-480F-4EA8-AD78-3EB34BE1CDE6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07950" y="3429000"/>
            <a:ext cx="4110038" cy="32400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Helical</a:t>
            </a:r>
            <a:endParaRPr lang="en-US" sz="2800" b="1" i="1" dirty="0">
              <a:solidFill>
                <a:srgbClr val="FFCC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Orthomyxoviridae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Paramyxoviridae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Rhabdoviridae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Filoviridae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Bunyaviridae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Arenaviridae</a:t>
            </a:r>
            <a:endParaRPr lang="en-GB" sz="2400" b="1" dirty="0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3ACAACB3-07F9-4FFC-82FC-CA501632EE85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2987675" y="3933825"/>
            <a:ext cx="4038600" cy="26638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Helical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Coronaviridae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u="sng" dirty="0">
                <a:solidFill>
                  <a:srgbClr val="FFCCCC"/>
                </a:solidFill>
              </a:rPr>
              <a:t>Icosahedral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Togaviridae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Flaviviridae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Retroviridae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b="1" dirty="0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628C86CC-5633-41FA-BCD5-58E35A776E93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7308850" y="3141663"/>
            <a:ext cx="2886075" cy="1223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i="1" u="sng" dirty="0">
                <a:solidFill>
                  <a:srgbClr val="FFCCCC"/>
                </a:solidFill>
              </a:rPr>
              <a:t>Icosahedral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dirty="0"/>
              <a:t>Reoviridae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b="1" dirty="0"/>
          </a:p>
        </p:txBody>
      </p:sp>
      <p:sp>
        <p:nvSpPr>
          <p:cNvPr id="115718" name="Oval 6">
            <a:extLst>
              <a:ext uri="{FF2B5EF4-FFF2-40B4-BE49-F238E27FC236}">
                <a16:creationId xmlns:a16="http://schemas.microsoft.com/office/drawing/2014/main" id="{8D1B6B68-E868-42B0-882A-2474173D2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1300"/>
            <a:ext cx="2160588" cy="5762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0486" name="Oval 7">
            <a:extLst>
              <a:ext uri="{FF2B5EF4-FFF2-40B4-BE49-F238E27FC236}">
                <a16:creationId xmlns:a16="http://schemas.microsoft.com/office/drawing/2014/main" id="{B18CEC40-6F6A-4D2A-B762-C4960B652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981075"/>
            <a:ext cx="14398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u="none">
                <a:solidFill>
                  <a:srgbClr val="FFFF00"/>
                </a:solidFill>
                <a:latin typeface="Times New Roman" panose="02020603050405020304" pitchFamily="18" charset="0"/>
              </a:rPr>
              <a:t>RNA</a:t>
            </a:r>
            <a:endParaRPr lang="en-GB" altLang="en-US" u="none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20" name="Line 8">
            <a:extLst>
              <a:ext uri="{FF2B5EF4-FFF2-40B4-BE49-F238E27FC236}">
                <a16:creationId xmlns:a16="http://schemas.microsoft.com/office/drawing/2014/main" id="{1ED05018-5178-4BCC-8B1D-6AA08C99F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0488" name="Oval 9">
            <a:extLst>
              <a:ext uri="{FF2B5EF4-FFF2-40B4-BE49-F238E27FC236}">
                <a16:creationId xmlns:a16="http://schemas.microsoft.com/office/drawing/2014/main" id="{3E15A530-7B41-4C20-8C68-7C3F4B91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81075"/>
            <a:ext cx="1439863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u="none">
                <a:solidFill>
                  <a:srgbClr val="FFFF00"/>
                </a:solidFill>
                <a:latin typeface="Times New Roman" panose="02020603050405020304" pitchFamily="18" charset="0"/>
              </a:rPr>
              <a:t>DNA</a:t>
            </a:r>
            <a:endParaRPr lang="en-GB" altLang="en-US" u="none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23" name="Oval 11">
            <a:extLst>
              <a:ext uri="{FF2B5EF4-FFF2-40B4-BE49-F238E27FC236}">
                <a16:creationId xmlns:a16="http://schemas.microsoft.com/office/drawing/2014/main" id="{A6791BC5-0274-4DCA-BF8F-A85E5B80F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420938"/>
            <a:ext cx="2447925" cy="576262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26" name="Line 14">
            <a:extLst>
              <a:ext uri="{FF2B5EF4-FFF2-40B4-BE49-F238E27FC236}">
                <a16:creationId xmlns:a16="http://schemas.microsoft.com/office/drawing/2014/main" id="{335A766F-9192-45C8-ACB0-C82B3D49BC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1013" y="2997200"/>
            <a:ext cx="15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27" name="Line 15">
            <a:extLst>
              <a:ext uri="{FF2B5EF4-FFF2-40B4-BE49-F238E27FC236}">
                <a16:creationId xmlns:a16="http://schemas.microsoft.com/office/drawing/2014/main" id="{A06523ED-110F-42D2-85A9-3631D311DE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8263" y="765175"/>
            <a:ext cx="15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31" name="Rectangle 19">
            <a:extLst>
              <a:ext uri="{FF2B5EF4-FFF2-40B4-BE49-F238E27FC236}">
                <a16:creationId xmlns:a16="http://schemas.microsoft.com/office/drawing/2014/main" id="{3EE6B629-342F-47B0-BBAF-FB84B564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-171450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Medically Important Viruses</a:t>
            </a:r>
            <a:endParaRPr lang="en-GB" sz="54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2" name="Oval 20">
            <a:extLst>
              <a:ext uri="{FF2B5EF4-FFF2-40B4-BE49-F238E27FC236}">
                <a16:creationId xmlns:a16="http://schemas.microsoft.com/office/drawing/2014/main" id="{1630C490-DF95-41F6-9601-AE4D730B9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3" y="1628775"/>
            <a:ext cx="3024187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double-stranded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3" name="Oval 21">
            <a:extLst>
              <a:ext uri="{FF2B5EF4-FFF2-40B4-BE49-F238E27FC236}">
                <a16:creationId xmlns:a16="http://schemas.microsoft.com/office/drawing/2014/main" id="{798524C7-709A-40A8-8807-388598FDE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628775"/>
            <a:ext cx="2628900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Single-stranded</a:t>
            </a:r>
            <a:endParaRPr lang="en-GB" sz="2800" u="none" dirty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4" name="Oval 22">
            <a:extLst>
              <a:ext uri="{FF2B5EF4-FFF2-40B4-BE49-F238E27FC236}">
                <a16:creationId xmlns:a16="http://schemas.microsoft.com/office/drawing/2014/main" id="{B8B1AF13-0F51-4F47-857C-F7512277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213100"/>
            <a:ext cx="2376487" cy="7207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Nonenveloped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5" name="Rectangle 23">
            <a:extLst>
              <a:ext uri="{FF2B5EF4-FFF2-40B4-BE49-F238E27FC236}">
                <a16:creationId xmlns:a16="http://schemas.microsoft.com/office/drawing/2014/main" id="{E31717AB-43CB-4296-8F74-BD7343B72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4508500"/>
            <a:ext cx="40386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Icosahedral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Picornaviridae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Hepeviridae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Caliciviridae </a:t>
            </a:r>
            <a:endParaRPr lang="en-US" sz="2400" i="0" u="none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24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Astroviridae </a:t>
            </a:r>
            <a:endParaRPr lang="en-GB" sz="2400" i="0" u="none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5736" name="Oval 24">
            <a:extLst>
              <a:ext uri="{FF2B5EF4-FFF2-40B4-BE49-F238E27FC236}">
                <a16:creationId xmlns:a16="http://schemas.microsoft.com/office/drawing/2014/main" id="{7A79875F-A3FC-4692-B86D-EC0B9D601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205038"/>
            <a:ext cx="2233612" cy="72072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Pos- strand</a:t>
            </a:r>
            <a:endParaRPr lang="en-GB" sz="2800" u="none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7" name="Oval 25">
            <a:extLst>
              <a:ext uri="{FF2B5EF4-FFF2-40B4-BE49-F238E27FC236}">
                <a16:creationId xmlns:a16="http://schemas.microsoft.com/office/drawing/2014/main" id="{C958B2DB-3DDC-48D9-BF31-5BF727C5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133600"/>
            <a:ext cx="2232025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Neg - strand</a:t>
            </a:r>
            <a:endParaRPr lang="en-GB" sz="2800" u="none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8" name="Oval 26">
            <a:extLst>
              <a:ext uri="{FF2B5EF4-FFF2-40B4-BE49-F238E27FC236}">
                <a16:creationId xmlns:a16="http://schemas.microsoft.com/office/drawing/2014/main" id="{264F43AA-2653-4C20-8D92-6E16D0E88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235325"/>
            <a:ext cx="2160588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u="none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Enveloped</a:t>
            </a:r>
            <a:endParaRPr lang="en-GB" sz="2800" u="none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5739" name="Line 27">
            <a:extLst>
              <a:ext uri="{FF2B5EF4-FFF2-40B4-BE49-F238E27FC236}">
                <a16:creationId xmlns:a16="http://schemas.microsoft.com/office/drawing/2014/main" id="{6A69285C-D8F8-4304-87EA-1DFFA917CE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765175"/>
            <a:ext cx="15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40" name="Line 28">
            <a:extLst>
              <a:ext uri="{FF2B5EF4-FFF2-40B4-BE49-F238E27FC236}">
                <a16:creationId xmlns:a16="http://schemas.microsoft.com/office/drawing/2014/main" id="{91E855C2-981C-4FC3-9991-AE1AAFCD2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29241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41" name="Line 29">
            <a:extLst>
              <a:ext uri="{FF2B5EF4-FFF2-40B4-BE49-F238E27FC236}">
                <a16:creationId xmlns:a16="http://schemas.microsoft.com/office/drawing/2014/main" id="{14558D70-66F8-4E0A-A68A-E19945BAA2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7538" y="2924175"/>
            <a:ext cx="2889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42" name="Line 30">
            <a:extLst>
              <a:ext uri="{FF2B5EF4-FFF2-40B4-BE49-F238E27FC236}">
                <a16:creationId xmlns:a16="http://schemas.microsoft.com/office/drawing/2014/main" id="{C38586DD-FF60-4A12-B6BE-639EC8F0B4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4513" y="1700213"/>
            <a:ext cx="2889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5743" name="Line 31">
            <a:extLst>
              <a:ext uri="{FF2B5EF4-FFF2-40B4-BE49-F238E27FC236}">
                <a16:creationId xmlns:a16="http://schemas.microsoft.com/office/drawing/2014/main" id="{C2FA23C9-64CB-4AAD-8A88-FAB7B5765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628775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E770358-030B-4A83-A5A8-0EB98FDED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Replication  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402EEBC8-B3D1-4CED-9366-F63088EB3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 Adsorption (Attachment)</a:t>
            </a:r>
          </a:p>
          <a:p>
            <a:pPr eaLnBrk="1" hangingPunct="1">
              <a:defRPr/>
            </a:pPr>
            <a:r>
              <a:rPr lang="en-US" sz="2800" dirty="0"/>
              <a:t>Penetration</a:t>
            </a:r>
          </a:p>
          <a:p>
            <a:pPr eaLnBrk="1" hangingPunct="1">
              <a:defRPr/>
            </a:pPr>
            <a:r>
              <a:rPr lang="en-US" sz="2800" dirty="0"/>
              <a:t>Uncoating</a:t>
            </a:r>
          </a:p>
          <a:p>
            <a:pPr eaLnBrk="1" hangingPunct="1">
              <a:defRPr/>
            </a:pPr>
            <a:r>
              <a:rPr lang="en-US" sz="2800" dirty="0"/>
              <a:t>Synthesis of viral components</a:t>
            </a:r>
          </a:p>
          <a:p>
            <a:pPr lvl="2" eaLnBrk="1" hangingPunct="1">
              <a:defRPr/>
            </a:pPr>
            <a:r>
              <a:rPr lang="en-US" sz="2000" dirty="0"/>
              <a:t>mRNA</a:t>
            </a:r>
          </a:p>
          <a:p>
            <a:pPr lvl="2" eaLnBrk="1" hangingPunct="1">
              <a:defRPr/>
            </a:pPr>
            <a:r>
              <a:rPr lang="en-US" sz="2000" dirty="0"/>
              <a:t>Viral proteins</a:t>
            </a:r>
          </a:p>
          <a:p>
            <a:pPr lvl="2" eaLnBrk="1" hangingPunct="1">
              <a:defRPr/>
            </a:pPr>
            <a:r>
              <a:rPr lang="en-US" sz="2000" dirty="0"/>
              <a:t>NA</a:t>
            </a:r>
          </a:p>
          <a:p>
            <a:pPr eaLnBrk="1" hangingPunct="1">
              <a:defRPr/>
            </a:pPr>
            <a:r>
              <a:rPr lang="en-US" sz="2800" dirty="0"/>
              <a:t>Assembly</a:t>
            </a:r>
          </a:p>
          <a:p>
            <a:pPr eaLnBrk="1" hangingPunct="1">
              <a:defRPr/>
            </a:pPr>
            <a:r>
              <a:rPr lang="en-US" sz="2800" dirty="0"/>
              <a:t>Release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GB" sz="2800" dirty="0"/>
          </a:p>
        </p:txBody>
      </p:sp>
      <p:pic>
        <p:nvPicPr>
          <p:cNvPr id="21508" name="Picture 7" descr="DR">
            <a:extLst>
              <a:ext uri="{FF2B5EF4-FFF2-40B4-BE49-F238E27FC236}">
                <a16:creationId xmlns:a16="http://schemas.microsoft.com/office/drawing/2014/main" id="{577461E2-6E25-4BC8-953D-59F44EED2B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412875"/>
            <a:ext cx="5113337" cy="4608513"/>
          </a:xfrm>
        </p:spPr>
      </p:pic>
      <p:sp>
        <p:nvSpPr>
          <p:cNvPr id="47112" name="Rectangle 8">
            <a:extLst>
              <a:ext uri="{FF2B5EF4-FFF2-40B4-BE49-F238E27FC236}">
                <a16:creationId xmlns:a16="http://schemas.microsoft.com/office/drawing/2014/main" id="{D1687AAC-4EB9-4076-B2FE-30456F18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862638"/>
            <a:ext cx="5040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Viral growth cycle</a:t>
            </a:r>
            <a:r>
              <a:rPr lang="en-US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endParaRPr lang="en-GB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Rectangle 7">
            <a:extLst>
              <a:ext uri="{FF2B5EF4-FFF2-40B4-BE49-F238E27FC236}">
                <a16:creationId xmlns:a16="http://schemas.microsoft.com/office/drawing/2014/main" id="{C2746CD0-82D9-413C-A6D2-36D89DDC4E9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28750"/>
            <a:ext cx="6605587" cy="48704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olidFill>
                  <a:srgbClr val="FF33CC"/>
                </a:solidFill>
              </a:rPr>
              <a:t>Attachment site ;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800" dirty="0"/>
              <a:t>    ex- glycoprotein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800" dirty="0"/>
              <a:t>           </a:t>
            </a:r>
            <a:r>
              <a:rPr lang="en-GB" sz="2800" dirty="0" err="1"/>
              <a:t>fiber</a:t>
            </a:r>
            <a:r>
              <a:rPr lang="en-GB" sz="2800" dirty="0"/>
              <a:t>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800" dirty="0"/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79E3784C-C09F-4EBF-B1DE-355228F4B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dirty="0"/>
              <a:t> </a:t>
            </a: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Adsorption</a:t>
            </a:r>
            <a:r>
              <a:rPr lang="en-US" sz="6000" dirty="0"/>
              <a:t> 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9162" name="Rectangle 10">
            <a:extLst>
              <a:ext uri="{FF2B5EF4-FFF2-40B4-BE49-F238E27FC236}">
                <a16:creationId xmlns:a16="http://schemas.microsoft.com/office/drawing/2014/main" id="{7D96414E-A1E9-4556-999A-ED8DF9AD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437063"/>
            <a:ext cx="2305050" cy="1512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12" descr="E:\Fig-23-8-1.jpg">
            <a:extLst>
              <a:ext uri="{FF2B5EF4-FFF2-40B4-BE49-F238E27FC236}">
                <a16:creationId xmlns:a16="http://schemas.microsoft.com/office/drawing/2014/main" id="{6E2C0F13-9052-42EC-9950-5879B068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857375"/>
            <a:ext cx="2714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~DESTscan0001">
            <a:extLst>
              <a:ext uri="{FF2B5EF4-FFF2-40B4-BE49-F238E27FC236}">
                <a16:creationId xmlns:a16="http://schemas.microsoft.com/office/drawing/2014/main" id="{525C8B01-E13F-4909-8364-336590D8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2206625"/>
            <a:ext cx="15001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CB60CAA-E369-49E7-9CC4-D233C7B6D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39826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b="1" i="1" u="sng">
                <a:solidFill>
                  <a:srgbClr val="FFFF00"/>
                </a:solidFill>
                <a:latin typeface="Times New Roman" pitchFamily="18" charset="0"/>
              </a:rPr>
              <a:t>Penetration</a:t>
            </a: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0514F388-71BD-4B89-89AF-8288C27576F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125538"/>
            <a:ext cx="4038600" cy="1973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3200" b="1" i="1" dirty="0">
                <a:solidFill>
                  <a:srgbClr val="FF33CC"/>
                </a:solidFill>
                <a:latin typeface="Times New Roman" pitchFamily="18" charset="0"/>
              </a:rPr>
              <a:t>2-Endocytosis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defRPr/>
            </a:pPr>
            <a:r>
              <a:rPr lang="en-GB" sz="2400" dirty="0"/>
              <a:t>Viral </a:t>
            </a:r>
            <a:r>
              <a:rPr lang="en-GB" sz="2400" dirty="0">
                <a:solidFill>
                  <a:srgbClr val="92D050"/>
                </a:solidFill>
              </a:rPr>
              <a:t>envelope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 dirty="0"/>
              <a:t>   fuses with </a:t>
            </a:r>
            <a:r>
              <a:rPr lang="en-GB" sz="2400" dirty="0" err="1"/>
              <a:t>endosome</a:t>
            </a:r>
            <a:r>
              <a:rPr lang="en-GB" sz="2400" dirty="0"/>
              <a:t> mb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FFCCCC"/>
                </a:solidFill>
              </a:rPr>
              <a:t>Nonenveloped</a:t>
            </a:r>
            <a:r>
              <a:rPr lang="en-GB" sz="2400" dirty="0"/>
              <a:t> V.           </a:t>
            </a:r>
            <a:r>
              <a:rPr lang="en-GB" sz="2400" dirty="0" err="1"/>
              <a:t>lysis</a:t>
            </a:r>
            <a:r>
              <a:rPr lang="en-GB" sz="2400" dirty="0"/>
              <a:t> ,pore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D3C0EC8-AD72-4ACD-9019-CE34E59D35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950" y="1125538"/>
            <a:ext cx="4103688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b="1" i="1" dirty="0">
                <a:solidFill>
                  <a:srgbClr val="FF33CC"/>
                </a:solidFill>
                <a:latin typeface="Times New Roman" pitchFamily="18" charset="0"/>
              </a:rPr>
              <a:t>1-Fusion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b="1" i="1" dirty="0">
              <a:solidFill>
                <a:srgbClr val="FFCCCC"/>
              </a:solidFill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dirty="0"/>
              <a:t>   (</a:t>
            </a:r>
            <a:r>
              <a:rPr lang="en-GB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enveloped</a:t>
            </a:r>
            <a:r>
              <a:rPr lang="en-GB" dirty="0"/>
              <a:t> Vs )</a:t>
            </a:r>
          </a:p>
        </p:txBody>
      </p:sp>
      <p:pic>
        <p:nvPicPr>
          <p:cNvPr id="23557" name="Picture 6" descr="Fig-23-10">
            <a:extLst>
              <a:ext uri="{FF2B5EF4-FFF2-40B4-BE49-F238E27FC236}">
                <a16:creationId xmlns:a16="http://schemas.microsoft.com/office/drawing/2014/main" id="{6C33351B-F575-42B9-9E8E-FED89676EE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951162" cy="3568700"/>
          </a:xfrm>
        </p:spPr>
      </p:pic>
      <p:pic>
        <p:nvPicPr>
          <p:cNvPr id="23558" name="Picture 8" descr="Fig-23-9">
            <a:extLst>
              <a:ext uri="{FF2B5EF4-FFF2-40B4-BE49-F238E27FC236}">
                <a16:creationId xmlns:a16="http://schemas.microsoft.com/office/drawing/2014/main" id="{35467317-6902-434C-8138-1B5D3271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700213"/>
            <a:ext cx="31480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7D37-C0A2-41B0-A7FE-A8889190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895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4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dirty="0"/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61DB-81DE-468B-96E9-95DCD07EF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Distinguish the viruses from other microorganisms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General characteristics of viruses.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ar-S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symmetry of viruses.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Classification of viruses.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Steps of virus replication .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laboratory diagnosis of viral infections.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8DB13CB-EDBC-4AF8-9F8F-9C8770828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>
                <a:solidFill>
                  <a:srgbClr val="FFFF00"/>
                </a:solidFill>
                <a:latin typeface="Times New Roman" pitchFamily="18" charset="0"/>
              </a:rPr>
              <a:t>Replication  </a:t>
            </a:r>
            <a:endParaRPr lang="en-GB" sz="6000" b="1" i="1" u="sng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E8462AF-3D4D-4DB5-8DC7-B6A2F7ACE0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 Adsorption (Attachment)</a:t>
            </a:r>
          </a:p>
          <a:p>
            <a:pPr eaLnBrk="1" hangingPunct="1">
              <a:defRPr/>
            </a:pPr>
            <a:r>
              <a:rPr lang="en-US" dirty="0"/>
              <a:t>Penetration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FF33CC"/>
                </a:solidFill>
              </a:rPr>
              <a:t>Uncoating</a:t>
            </a:r>
            <a:endParaRPr lang="en-US" dirty="0">
              <a:solidFill>
                <a:srgbClr val="FF33CC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Release of viral genome  - cytoplasm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                                      - nucleus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70996C0-4F7B-43CE-8414-D27A5B6D9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u="sng">
                <a:solidFill>
                  <a:srgbClr val="FF33CC"/>
                </a:solidFill>
                <a:latin typeface="Times New Roman" pitchFamily="18" charset="0"/>
              </a:rPr>
              <a:t>Synthesis of viral components</a:t>
            </a:r>
            <a:endParaRPr lang="en-GB" b="1" i="1" u="sng">
              <a:solidFill>
                <a:srgbClr val="FF33CC"/>
              </a:solidFill>
              <a:latin typeface="Times New Roman" pitchFamily="18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2D8AF5B-0B38-4F4A-8065-C3C8505F0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>
              <a:buClr>
                <a:srgbClr val="FFCCCC"/>
              </a:buClr>
              <a:defRPr/>
            </a:pPr>
            <a:r>
              <a:rPr lang="en-US" dirty="0">
                <a:solidFill>
                  <a:srgbClr val="FFFF00"/>
                </a:solidFill>
              </a:rPr>
              <a:t>mRNA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/>
              <a:t>    Viral genome    transcription               mRNA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/>
              <a:t>                             +ssRNA acts directly</a:t>
            </a:r>
          </a:p>
          <a:p>
            <a:pPr eaLnBrk="1" hangingPunct="1">
              <a:buClr>
                <a:srgbClr val="FFCCCC"/>
              </a:buClr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Viral proteins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/>
              <a:t>     mRNA            translation      viral proteins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/>
              <a:t>                           cell ribosome       -  enzymes</a:t>
            </a:r>
          </a:p>
          <a:p>
            <a:pPr lvl="2" eaLnBrk="1" hangingPunct="1">
              <a:buClr>
                <a:srgbClr val="FFCCCC"/>
              </a:buClr>
              <a:buFont typeface="Wingdings" pitchFamily="2" charset="2"/>
              <a:buNone/>
              <a:defRPr/>
            </a:pPr>
            <a:r>
              <a:rPr lang="en-US" dirty="0"/>
              <a:t>                                                       - structural ps      </a:t>
            </a:r>
          </a:p>
          <a:p>
            <a:pPr eaLnBrk="1" hangingPunct="1">
              <a:buClr>
                <a:srgbClr val="FFCCCC"/>
              </a:buClr>
              <a:defRPr/>
            </a:pP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replication of viral genome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8132" name="AutoShape 4">
            <a:extLst>
              <a:ext uri="{FF2B5EF4-FFF2-40B4-BE49-F238E27FC236}">
                <a16:creationId xmlns:a16="http://schemas.microsoft.com/office/drawing/2014/main" id="{80DFD88A-5615-404F-BFDA-8819BF5CAC4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86188" y="2571750"/>
            <a:ext cx="2643187" cy="71438"/>
          </a:xfrm>
          <a:prstGeom prst="rightArrow">
            <a:avLst>
              <a:gd name="adj1" fmla="val 50000"/>
              <a:gd name="adj2" fmla="val 616304"/>
            </a:avLst>
          </a:prstGeom>
          <a:solidFill>
            <a:srgbClr val="FF99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8133" name="AutoShape 5">
            <a:extLst>
              <a:ext uri="{FF2B5EF4-FFF2-40B4-BE49-F238E27FC236}">
                <a16:creationId xmlns:a16="http://schemas.microsoft.com/office/drawing/2014/main" id="{2746FFB1-9066-43B4-868C-928259D21E3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08400" y="4005263"/>
            <a:ext cx="1800225" cy="71437"/>
          </a:xfrm>
          <a:prstGeom prst="rightArrow">
            <a:avLst>
              <a:gd name="adj1" fmla="val 50000"/>
              <a:gd name="adj2" fmla="val 630004"/>
            </a:avLst>
          </a:prstGeom>
          <a:solidFill>
            <a:srgbClr val="FF99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CF04F48-DC93-4A36-9C7C-11432BCA0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u="sng">
                <a:solidFill>
                  <a:srgbClr val="FFFF00"/>
                </a:solidFill>
                <a:latin typeface="Times New Roman" pitchFamily="18" charset="0"/>
              </a:rPr>
              <a:t>Replication  </a:t>
            </a:r>
            <a:endParaRPr lang="en-GB" sz="6000" b="1" i="1" u="sng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5E9027E-A339-4B18-9AF3-7A5C7F092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/>
              <a:t>Adsorption (Attachement)</a:t>
            </a:r>
          </a:p>
          <a:p>
            <a:pPr eaLnBrk="1" hangingPunct="1">
              <a:defRPr/>
            </a:pPr>
            <a:r>
              <a:rPr lang="en-US" sz="2000"/>
              <a:t>Penetration</a:t>
            </a:r>
          </a:p>
          <a:p>
            <a:pPr eaLnBrk="1" hangingPunct="1">
              <a:defRPr/>
            </a:pPr>
            <a:r>
              <a:rPr lang="en-US" sz="2000"/>
              <a:t>Uncoating</a:t>
            </a:r>
          </a:p>
          <a:p>
            <a:pPr eaLnBrk="1" hangingPunct="1">
              <a:defRPr/>
            </a:pPr>
            <a:r>
              <a:rPr lang="en-US" sz="2000"/>
              <a:t>Synthesis of viral components</a:t>
            </a:r>
          </a:p>
          <a:p>
            <a:pPr lvl="2" eaLnBrk="1" hangingPunct="1">
              <a:defRPr/>
            </a:pPr>
            <a:r>
              <a:rPr lang="en-US" sz="2000"/>
              <a:t>mRNA</a:t>
            </a:r>
          </a:p>
          <a:p>
            <a:pPr lvl="2" eaLnBrk="1" hangingPunct="1">
              <a:defRPr/>
            </a:pPr>
            <a:r>
              <a:rPr lang="en-US" sz="2000"/>
              <a:t>Viral proteins</a:t>
            </a:r>
          </a:p>
          <a:p>
            <a:pPr lvl="2" eaLnBrk="1" hangingPunct="1">
              <a:defRPr/>
            </a:pPr>
            <a:r>
              <a:rPr lang="en-US" sz="2000"/>
              <a:t>NA</a:t>
            </a:r>
          </a:p>
          <a:p>
            <a:pPr eaLnBrk="1" hangingPunct="1">
              <a:defRPr/>
            </a:pPr>
            <a:r>
              <a:rPr lang="en-US" sz="4400" b="1" i="1">
                <a:solidFill>
                  <a:srgbClr val="FF0066"/>
                </a:solidFill>
                <a:latin typeface="Times New Roman" pitchFamily="18" charset="0"/>
              </a:rPr>
              <a:t>Assembly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400" b="1" i="1">
                <a:solidFill>
                  <a:srgbClr val="FF0066"/>
                </a:solidFill>
                <a:latin typeface="Times New Roman" pitchFamily="18" charset="0"/>
              </a:rPr>
              <a:t>     </a:t>
            </a:r>
            <a:r>
              <a:rPr lang="en-US" sz="4400" b="1" i="1">
                <a:latin typeface="Times New Roman" pitchFamily="18" charset="0"/>
              </a:rPr>
              <a:t>NA</a:t>
            </a:r>
            <a:r>
              <a:rPr lang="en-US" sz="4400" b="1" i="1">
                <a:solidFill>
                  <a:srgbClr val="FF0066"/>
                </a:solidFill>
                <a:latin typeface="Times New Roman" pitchFamily="18" charset="0"/>
              </a:rPr>
              <a:t> + </a:t>
            </a:r>
            <a:r>
              <a:rPr lang="en-US" sz="4400" b="1" i="1">
                <a:latin typeface="Times New Roman" pitchFamily="18" charset="0"/>
              </a:rPr>
              <a:t>V. proteins</a:t>
            </a:r>
            <a:r>
              <a:rPr lang="en-US" sz="4400" b="1" i="1">
                <a:solidFill>
                  <a:srgbClr val="FF0066"/>
                </a:solidFill>
                <a:latin typeface="Times New Roman" pitchFamily="18" charset="0"/>
              </a:rPr>
              <a:t> = </a:t>
            </a:r>
            <a:r>
              <a:rPr lang="en-US" sz="4400" b="1" i="1">
                <a:solidFill>
                  <a:srgbClr val="FFFF00"/>
                </a:solidFill>
                <a:latin typeface="Times New Roman" pitchFamily="18" charset="0"/>
              </a:rPr>
              <a:t>Virions</a:t>
            </a:r>
          </a:p>
          <a:p>
            <a:pPr eaLnBrk="1" hangingPunct="1">
              <a:defRPr/>
            </a:pPr>
            <a:r>
              <a:rPr lang="en-US"/>
              <a:t>Release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A033CAFE-082F-451F-9FE3-D2A74336E9C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b="1" i="1" u="sng">
                <a:solidFill>
                  <a:srgbClr val="FF0066"/>
                </a:solidFill>
                <a:latin typeface="Times New Roman" pitchFamily="18" charset="0"/>
              </a:rPr>
              <a:t> Release </a:t>
            </a:r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4EADF955-43B9-4900-AD41-157E79473A3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2400">
                <a:solidFill>
                  <a:srgbClr val="FFFF00"/>
                </a:solidFill>
              </a:rPr>
              <a:t>1-Budding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(enveloped Vs)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-cell mb*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-nuclear mb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 (herpesVs)</a:t>
            </a:r>
          </a:p>
        </p:txBody>
      </p:sp>
      <p:sp>
        <p:nvSpPr>
          <p:cNvPr id="53258" name="Rectangle 10">
            <a:extLst>
              <a:ext uri="{FF2B5EF4-FFF2-40B4-BE49-F238E27FC236}">
                <a16:creationId xmlns:a16="http://schemas.microsoft.com/office/drawing/2014/main" id="{29B19CD1-AED7-46A5-8A47-A7F09E4383C2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6149975" y="1700213"/>
            <a:ext cx="4038600" cy="2187575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/>
              <a:t>2- </a:t>
            </a:r>
            <a:r>
              <a:rPr lang="en-GB" sz="2400">
                <a:solidFill>
                  <a:srgbClr val="FFFF00"/>
                </a:solidFill>
              </a:rPr>
              <a:t>Cell lysis</a:t>
            </a:r>
            <a:r>
              <a:rPr lang="en-GB" sz="240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        or </a:t>
            </a:r>
            <a:r>
              <a:rPr lang="en-GB" sz="2400">
                <a:solidFill>
                  <a:srgbClr val="FFFF00"/>
                </a:solidFill>
              </a:rPr>
              <a:t>rupture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/>
              <a:t>    (nonenveloped)</a:t>
            </a:r>
          </a:p>
        </p:txBody>
      </p:sp>
      <p:pic>
        <p:nvPicPr>
          <p:cNvPr id="28677" name="Picture 2">
            <a:extLst>
              <a:ext uri="{FF2B5EF4-FFF2-40B4-BE49-F238E27FC236}">
                <a16:creationId xmlns:a16="http://schemas.microsoft.com/office/drawing/2014/main" id="{C45A22D4-D908-4C22-AE1E-46FDB778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38288"/>
            <a:ext cx="25654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3C44BC1-ABAF-4FD3-BF6D-B265D5D12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Replication  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8188B34-4FB4-42C4-9E31-588C78F1CD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 Adsorption (Attachment)</a:t>
            </a:r>
          </a:p>
          <a:p>
            <a:pPr eaLnBrk="1" hangingPunct="1">
              <a:defRPr/>
            </a:pPr>
            <a:r>
              <a:rPr lang="en-US" sz="2800" dirty="0"/>
              <a:t>Penetration</a:t>
            </a:r>
          </a:p>
          <a:p>
            <a:pPr eaLnBrk="1" hangingPunct="1">
              <a:defRPr/>
            </a:pPr>
            <a:r>
              <a:rPr lang="en-US" sz="2800" dirty="0"/>
              <a:t>Uncoating</a:t>
            </a:r>
          </a:p>
          <a:p>
            <a:pPr eaLnBrk="1" hangingPunct="1">
              <a:defRPr/>
            </a:pPr>
            <a:r>
              <a:rPr lang="en-US" sz="2800" dirty="0"/>
              <a:t>Synthesis of viral components</a:t>
            </a:r>
          </a:p>
          <a:p>
            <a:pPr lvl="2" eaLnBrk="1" hangingPunct="1">
              <a:defRPr/>
            </a:pPr>
            <a:r>
              <a:rPr lang="en-US" sz="2000" dirty="0"/>
              <a:t>mRNA</a:t>
            </a:r>
          </a:p>
          <a:p>
            <a:pPr lvl="2" eaLnBrk="1" hangingPunct="1">
              <a:defRPr/>
            </a:pPr>
            <a:r>
              <a:rPr lang="en-US" sz="2000" dirty="0"/>
              <a:t>Viral proteins</a:t>
            </a:r>
          </a:p>
          <a:p>
            <a:pPr lvl="2" eaLnBrk="1" hangingPunct="1">
              <a:defRPr/>
            </a:pPr>
            <a:r>
              <a:rPr lang="en-US" sz="2000" dirty="0"/>
              <a:t>NA</a:t>
            </a:r>
          </a:p>
          <a:p>
            <a:pPr eaLnBrk="1" hangingPunct="1">
              <a:defRPr/>
            </a:pPr>
            <a:r>
              <a:rPr lang="en-US" sz="2800" dirty="0"/>
              <a:t>Assembly</a:t>
            </a:r>
          </a:p>
          <a:p>
            <a:pPr eaLnBrk="1" hangingPunct="1">
              <a:defRPr/>
            </a:pPr>
            <a:r>
              <a:rPr lang="en-US" sz="2800" dirty="0"/>
              <a:t>Release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GB" sz="2800" dirty="0"/>
          </a:p>
        </p:txBody>
      </p:sp>
      <p:pic>
        <p:nvPicPr>
          <p:cNvPr id="29700" name="Picture 7" descr="DR">
            <a:extLst>
              <a:ext uri="{FF2B5EF4-FFF2-40B4-BE49-F238E27FC236}">
                <a16:creationId xmlns:a16="http://schemas.microsoft.com/office/drawing/2014/main" id="{99CEA704-A685-4C0B-8D87-48603A8565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1412875"/>
            <a:ext cx="5113337" cy="4608513"/>
          </a:xfrm>
        </p:spPr>
      </p:pic>
      <p:sp>
        <p:nvSpPr>
          <p:cNvPr id="47112" name="Rectangle 8">
            <a:extLst>
              <a:ext uri="{FF2B5EF4-FFF2-40B4-BE49-F238E27FC236}">
                <a16:creationId xmlns:a16="http://schemas.microsoft.com/office/drawing/2014/main" id="{1457FB9D-75D3-4B83-946A-566B4860E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862638"/>
            <a:ext cx="5040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Viral growth cycle</a:t>
            </a:r>
            <a:r>
              <a:rPr lang="en-US" sz="32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endParaRPr lang="en-GB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AF792D7-97D0-430C-A4D1-CBD0EEC80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 u="sng" dirty="0">
                <a:solidFill>
                  <a:srgbClr val="FFFF00"/>
                </a:solidFill>
                <a:latin typeface="Times New Roman" pitchFamily="18" charset="0"/>
              </a:rPr>
              <a:t>laboratory diagnosis of viral infections</a:t>
            </a:r>
            <a:endParaRPr lang="en-GB" sz="4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F41BBB7-52A7-418A-8729-48F7F3725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013" y="214312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Microscopic examination.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Cell culture.</a:t>
            </a:r>
          </a:p>
          <a:p>
            <a:pPr eaLnBrk="1" hangingPunct="1">
              <a:defRPr/>
            </a:pP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Serological tests .</a:t>
            </a:r>
          </a:p>
          <a:p>
            <a:pPr eaLnBrk="1" hangingPunct="1">
              <a:defRPr/>
            </a:pP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Detection of viral  Ag.</a:t>
            </a:r>
          </a:p>
          <a:p>
            <a:pPr eaLnBrk="1" hangingPunct="1">
              <a:defRPr/>
            </a:pP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Molecular method .</a:t>
            </a:r>
          </a:p>
          <a:p>
            <a:pPr eaLnBrk="1" hangingPunct="1"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227A40E-0933-449B-910F-20F0C916A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11398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400" b="1" i="1" u="sng" dirty="0">
                <a:solidFill>
                  <a:srgbClr val="FFFF00"/>
                </a:solidFill>
                <a:latin typeface="Times New Roman" pitchFamily="18" charset="0"/>
              </a:rPr>
              <a:t>Microscopic examination</a:t>
            </a:r>
            <a:endParaRPr lang="en-GB" sz="54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01A27E3-6789-4284-B08A-58B037E99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4348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F33CC"/>
                </a:solidFill>
              </a:rPr>
              <a:t>Light microscopy</a:t>
            </a:r>
            <a:r>
              <a:rPr lang="en-US" sz="3600" dirty="0">
                <a:solidFill>
                  <a:srgbClr val="FF33CC"/>
                </a:solidFill>
              </a:rPr>
              <a:t>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Histological appearance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Ex. Inclusion bodies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                                           </a:t>
            </a:r>
            <a:r>
              <a:rPr lang="en-US" sz="2800" b="1" i="1" dirty="0">
                <a:effectLst/>
                <a:latin typeface="Times New Roman" pitchFamily="18" charset="0"/>
                <a:cs typeface="Times New Roman" pitchFamily="18" charset="0"/>
              </a:rPr>
              <a:t>Owl’s eye</a:t>
            </a:r>
            <a:r>
              <a:rPr lang="en-US" sz="2800" dirty="0"/>
              <a:t> (CMV)</a:t>
            </a:r>
          </a:p>
          <a:p>
            <a:pPr eaLnBrk="1" hangingPunct="1">
              <a:defRPr/>
            </a:pPr>
            <a:r>
              <a:rPr lang="en-US" sz="3600" b="1" i="1" dirty="0">
                <a:solidFill>
                  <a:srgbClr val="FF33CC"/>
                </a:solidFill>
              </a:rPr>
              <a:t>Electron microscopy;   </a:t>
            </a:r>
            <a:endParaRPr lang="en-US" sz="2800" dirty="0"/>
          </a:p>
          <a:p>
            <a:pPr lvl="1" eaLnBrk="1" hangingPunct="1">
              <a:defRPr/>
            </a:pPr>
            <a:r>
              <a:rPr lang="en-US" sz="2400" dirty="0"/>
              <a:t>Morphology&amp; size of virions</a:t>
            </a:r>
          </a:p>
          <a:p>
            <a:pPr lvl="1" eaLnBrk="1" hangingPunct="1">
              <a:defRPr/>
            </a:pPr>
            <a:r>
              <a:rPr lang="en-US" sz="2400" dirty="0"/>
              <a:t>Ex.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       Dx of skin lesion caused by herpesv, poxv.   </a:t>
            </a:r>
          </a:p>
          <a:p>
            <a:pPr lvl="1" eaLnBrk="1" hangingPunct="1">
              <a:defRPr/>
            </a:pPr>
            <a:r>
              <a:rPr lang="en-GB" sz="2400" dirty="0"/>
              <a:t>It is replaced by Ag detection &amp; molecular tests</a:t>
            </a:r>
          </a:p>
        </p:txBody>
      </p:sp>
      <p:pic>
        <p:nvPicPr>
          <p:cNvPr id="31748" name="Picture 4" descr="Cytomegalovirus%20CMV%20fig1[1]">
            <a:extLst>
              <a:ext uri="{FF2B5EF4-FFF2-40B4-BE49-F238E27FC236}">
                <a16:creationId xmlns:a16="http://schemas.microsoft.com/office/drawing/2014/main" id="{C2B5657F-475B-4D08-B430-44965C2D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500188"/>
            <a:ext cx="348773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>
            <a:extLst>
              <a:ext uri="{FF2B5EF4-FFF2-40B4-BE49-F238E27FC236}">
                <a16:creationId xmlns:a16="http://schemas.microsoft.com/office/drawing/2014/main" id="{116FD88C-55B8-4121-BF9F-0439B7C3A861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Electron micrographs   </a:t>
            </a:r>
            <a:endParaRPr lang="en-GB" dirty="0"/>
          </a:p>
        </p:txBody>
      </p:sp>
      <p:sp>
        <p:nvSpPr>
          <p:cNvPr id="72713" name="Oval 9">
            <a:extLst>
              <a:ext uri="{FF2B5EF4-FFF2-40B4-BE49-F238E27FC236}">
                <a16:creationId xmlns:a16="http://schemas.microsoft.com/office/drawing/2014/main" id="{26BD5E62-6731-4C42-BC21-B9C7EC804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357563"/>
            <a:ext cx="2592388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2714" name="Oval 10">
            <a:extLst>
              <a:ext uri="{FF2B5EF4-FFF2-40B4-BE49-F238E27FC236}">
                <a16:creationId xmlns:a16="http://schemas.microsoft.com/office/drawing/2014/main" id="{84D22E44-E1C0-4C88-BA35-BA08D1C21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78936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2716" name="Oval 12">
            <a:extLst>
              <a:ext uri="{FF2B5EF4-FFF2-40B4-BE49-F238E27FC236}">
                <a16:creationId xmlns:a16="http://schemas.microsoft.com/office/drawing/2014/main" id="{26594F08-88CD-43EB-9980-57EF6019E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781300"/>
            <a:ext cx="1635125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Poxvirus</a:t>
            </a:r>
          </a:p>
        </p:txBody>
      </p:sp>
      <p:sp>
        <p:nvSpPr>
          <p:cNvPr id="72717" name="Oval 13">
            <a:extLst>
              <a:ext uri="{FF2B5EF4-FFF2-40B4-BE49-F238E27FC236}">
                <a16:creationId xmlns:a16="http://schemas.microsoft.com/office/drawing/2014/main" id="{53DDB42F-FB59-4487-9262-A36961379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92150"/>
            <a:ext cx="1635125" cy="576263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GB" sz="4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2718" name="Oval 14">
            <a:extLst>
              <a:ext uri="{FF2B5EF4-FFF2-40B4-BE49-F238E27FC236}">
                <a16:creationId xmlns:a16="http://schemas.microsoft.com/office/drawing/2014/main" id="{C939055D-B114-48CB-868F-ACF8F612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836613"/>
            <a:ext cx="1635125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Herpesvirus</a:t>
            </a:r>
          </a:p>
        </p:txBody>
      </p:sp>
      <p:pic>
        <p:nvPicPr>
          <p:cNvPr id="33800" name="Picture 4">
            <a:extLst>
              <a:ext uri="{FF2B5EF4-FFF2-40B4-BE49-F238E27FC236}">
                <a16:creationId xmlns:a16="http://schemas.microsoft.com/office/drawing/2014/main" id="{A0CA40FD-2141-471D-8A9A-BA38B0F02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038350"/>
            <a:ext cx="25146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5">
            <a:extLst>
              <a:ext uri="{FF2B5EF4-FFF2-40B4-BE49-F238E27FC236}">
                <a16:creationId xmlns:a16="http://schemas.microsoft.com/office/drawing/2014/main" id="{F5EEA9AC-4AC9-4DFD-9611-08F1C083D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67313" y="4194175"/>
            <a:ext cx="29845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C6B42E1-5086-4E33-B31A-8B9E3D144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8000" b="1" i="1" u="sng" dirty="0">
                <a:solidFill>
                  <a:srgbClr val="FFFF00"/>
                </a:solidFill>
                <a:latin typeface="Times New Roman" pitchFamily="18" charset="0"/>
              </a:rPr>
              <a:t>Virus cultivation</a:t>
            </a:r>
            <a:endParaRPr lang="en-GB" sz="8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D4B773F-ABA5-4EAB-8355-C263796C3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0913" y="1922463"/>
            <a:ext cx="8229600" cy="4530725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Laboratory animal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Embryonated egg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Cell culture</a:t>
            </a:r>
            <a:endParaRPr lang="en-GB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>
            <a:extLst>
              <a:ext uri="{FF2B5EF4-FFF2-40B4-BE49-F238E27FC236}">
                <a16:creationId xmlns:a16="http://schemas.microsoft.com/office/drawing/2014/main" id="{9418A220-9E7B-4598-8E2C-B7A971FFF8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3513" y="500042"/>
            <a:ext cx="6048375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9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Baskerville Old Face"/>
                <a:cs typeface="Arial" charset="0"/>
              </a:rPr>
              <a:t> Cell culture</a:t>
            </a:r>
          </a:p>
        </p:txBody>
      </p:sp>
      <p:pic>
        <p:nvPicPr>
          <p:cNvPr id="35843" name="Picture 4" descr="scan0001">
            <a:extLst>
              <a:ext uri="{FF2B5EF4-FFF2-40B4-BE49-F238E27FC236}">
                <a16:creationId xmlns:a16="http://schemas.microsoft.com/office/drawing/2014/main" id="{6FFB3B2C-EF5F-4958-9DA6-C3F97A68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35877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scan0001">
            <a:extLst>
              <a:ext uri="{FF2B5EF4-FFF2-40B4-BE49-F238E27FC236}">
                <a16:creationId xmlns:a16="http://schemas.microsoft.com/office/drawing/2014/main" id="{8A52D1ED-4E34-4C95-863E-BD4C331B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767138"/>
            <a:ext cx="361473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C:\Documents and Settings\Dr.Malak\Desktop\MALAK (E)\virology picture folders\CPE\A.jpg">
            <a:extLst>
              <a:ext uri="{FF2B5EF4-FFF2-40B4-BE49-F238E27FC236}">
                <a16:creationId xmlns:a16="http://schemas.microsoft.com/office/drawing/2014/main" id="{273C686D-72FB-4BDA-A143-96D53EE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785938"/>
            <a:ext cx="15430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E7E71C7-AE77-4FC3-8FA0-580DB75F1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Properties of Microorganisms</a:t>
            </a:r>
          </a:p>
        </p:txBody>
      </p:sp>
      <p:graphicFrame>
        <p:nvGraphicFramePr>
          <p:cNvPr id="77072" name="Group 272">
            <a:extLst>
              <a:ext uri="{FF2B5EF4-FFF2-40B4-BE49-F238E27FC236}">
                <a16:creationId xmlns:a16="http://schemas.microsoft.com/office/drawing/2014/main" id="{42CCFC08-D590-4678-A9D2-03EA5FED2B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819150"/>
          <a:ext cx="8640762" cy="5951538"/>
        </p:xfrm>
        <a:graphic>
          <a:graphicData uri="http://schemas.openxmlformats.org/drawingml/2006/table">
            <a:tbl>
              <a:tblPr/>
              <a:tblGrid>
                <a:gridCol w="230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9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characteristic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Parasites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Fungi 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Bacteria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Viruses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Cell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    Yes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Yes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Yes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No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Type of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      nucleus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Eukaryotic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Eukaryotic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Prokaryotic</a:t>
                      </a:r>
                      <a:endParaRPr kumimoji="0" lang="en-GB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-----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6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Nucleic acid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Both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&amp; RNA  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Both   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&amp; RNA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Both DNA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&amp; RNA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DNA or RNA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Ribosome</a:t>
                      </a:r>
                      <a:r>
                        <a:rPr kumimoji="0" lang="en-GB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Present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Present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Present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Absent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Mitochondria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Present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Present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Absent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Absent</a:t>
                      </a:r>
                      <a:endParaRPr kumimoji="0" lang="en-GB" sz="27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Replication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Mitosis</a:t>
                      </a:r>
                      <a:endParaRPr kumimoji="0" lang="en-GB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Budding 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mitosis</a:t>
                      </a:r>
                      <a:endParaRPr kumimoji="0" lang="en-GB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Binary fission</a:t>
                      </a:r>
                      <a:endParaRPr kumimoji="0" lang="en-GB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special</a:t>
                      </a:r>
                      <a:endParaRPr kumimoji="0" lang="en-GB" sz="2700" b="1" i="1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marT="43522" marB="435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7038" name="Line 238">
            <a:extLst>
              <a:ext uri="{FF2B5EF4-FFF2-40B4-BE49-F238E27FC236}">
                <a16:creationId xmlns:a16="http://schemas.microsoft.com/office/drawing/2014/main" id="{5AD5D085-7221-4727-98F6-99C375FB7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333375"/>
            <a:ext cx="2016125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3C7E70-20EC-43CB-93E4-7DE059EACB26}"/>
              </a:ext>
            </a:extLst>
          </p:cNvPr>
          <p:cNvSpPr/>
          <p:nvPr/>
        </p:nvSpPr>
        <p:spPr>
          <a:xfrm>
            <a:off x="2286000" y="981075"/>
            <a:ext cx="4572000" cy="3675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Cell culture</a:t>
            </a:r>
          </a:p>
          <a:p>
            <a:pPr eaLnBrk="1" hangingPunct="1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endParaRPr lang="en-GB" sz="36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514350" indent="-514350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+mj-lt"/>
              <a:buAutoNum type="arabicPeriod"/>
              <a:defRPr/>
            </a:pPr>
            <a:r>
              <a:rPr lang="en-US" sz="3200" b="0" i="0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Primary C/C</a:t>
            </a:r>
          </a:p>
          <a:p>
            <a:pPr marL="514350" indent="-514350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+mj-lt"/>
              <a:buAutoNum type="arabicPeriod"/>
              <a:defRPr/>
            </a:pPr>
            <a:r>
              <a:rPr lang="en-US" sz="3200" b="0" i="0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Diploid C/C</a:t>
            </a:r>
          </a:p>
          <a:p>
            <a:pPr eaLnBrk="1" hangingPunct="1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en-US" sz="3200" b="0" i="0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[semi continuous]</a:t>
            </a:r>
            <a:endParaRPr lang="en-GB" sz="3200" b="0" i="0" u="none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514350" indent="-514350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+mj-lt"/>
              <a:buAutoNum type="arabicPeriod"/>
              <a:defRPr/>
            </a:pPr>
            <a:r>
              <a:rPr lang="en-US" sz="3200" b="0" i="0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Continuous cell line</a:t>
            </a:r>
            <a:endParaRPr lang="en-GB" sz="3200" b="0" i="0" u="none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BB706286-F50B-4032-9231-6D02D8C66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300663"/>
            <a:ext cx="511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b="0" i="0" u="none">
              <a:latin typeface="Tahoma" panose="020B0604030504040204" pitchFamily="34" charset="0"/>
            </a:endParaRPr>
          </a:p>
        </p:txBody>
      </p:sp>
      <p:sp>
        <p:nvSpPr>
          <p:cNvPr id="88067" name="Text Box 3">
            <a:extLst>
              <a:ext uri="{FF2B5EF4-FFF2-40B4-BE49-F238E27FC236}">
                <a16:creationId xmlns:a16="http://schemas.microsoft.com/office/drawing/2014/main" id="{647B7912-9AAD-49A5-9521-7EF75EFED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4813"/>
            <a:ext cx="7920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000" i="0" u="none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Variation in Sensitivity of cell cultures to infection by viruses commonly isolated in clinical virology laboratories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188DDC52-21CF-4A8F-8BED-927D2535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700213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i="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CDA38390-59E8-42C5-B66D-F15DEFC4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484313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i="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culture</a:t>
            </a:r>
            <a:r>
              <a:rPr lang="en-US" altLang="en-US" sz="2000" i="0" u="none" baseline="300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6D844F1A-57CF-4159-AF69-12A0B0FA9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989138"/>
            <a:ext cx="482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i="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PMK          HDF           HEp-2           </a:t>
            </a:r>
          </a:p>
        </p:txBody>
      </p:sp>
      <p:sp>
        <p:nvSpPr>
          <p:cNvPr id="88071" name="Line 7">
            <a:extLst>
              <a:ext uri="{FF2B5EF4-FFF2-40B4-BE49-F238E27FC236}">
                <a16:creationId xmlns:a16="http://schemas.microsoft.com/office/drawing/2014/main" id="{1E51BECC-B147-4EF2-8E1C-AF87E619C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1275" y="1916113"/>
            <a:ext cx="4681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8072" name="Line 8">
            <a:extLst>
              <a:ext uri="{FF2B5EF4-FFF2-40B4-BE49-F238E27FC236}">
                <a16:creationId xmlns:a16="http://schemas.microsoft.com/office/drawing/2014/main" id="{99E1F3EA-9CBC-41DF-9CD2-0647A7E97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1484313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8073" name="Line 9">
            <a:extLst>
              <a:ext uri="{FF2B5EF4-FFF2-40B4-BE49-F238E27FC236}">
                <a16:creationId xmlns:a16="http://schemas.microsoft.com/office/drawing/2014/main" id="{609A38AB-1D7B-445D-BD93-F920BDCCE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420938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7898" name="Text Box 10">
            <a:extLst>
              <a:ext uri="{FF2B5EF4-FFF2-40B4-BE49-F238E27FC236}">
                <a16:creationId xmlns:a16="http://schemas.microsoft.com/office/drawing/2014/main" id="{FA7CF045-B351-4C5F-8DB6-7C128FCB8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7813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 i="0" u="none">
                <a:latin typeface="Times New Roman" panose="02020603050405020304" pitchFamily="18" charset="0"/>
                <a:cs typeface="Times New Roman" panose="02020603050405020304" pitchFamily="18" charset="0"/>
              </a:rPr>
              <a:t>RNA virus 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F45E04EF-C06C-485B-BA33-49F319C9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430713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 i="0" u="none">
                <a:latin typeface="Times New Roman" panose="02020603050405020304" pitchFamily="18" charset="0"/>
                <a:cs typeface="Times New Roman" panose="02020603050405020304" pitchFamily="18" charset="0"/>
              </a:rPr>
              <a:t>DNA virus </a:t>
            </a:r>
          </a:p>
        </p:txBody>
      </p:sp>
      <p:sp>
        <p:nvSpPr>
          <p:cNvPr id="88076" name="Line 12">
            <a:extLst>
              <a:ext uri="{FF2B5EF4-FFF2-40B4-BE49-F238E27FC236}">
                <a16:creationId xmlns:a16="http://schemas.microsoft.com/office/drawing/2014/main" id="{736C2BD9-BDE9-47A0-924E-780ED7E38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6021388"/>
            <a:ext cx="748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7901" name="Text Box 13">
            <a:extLst>
              <a:ext uri="{FF2B5EF4-FFF2-40B4-BE49-F238E27FC236}">
                <a16:creationId xmlns:a16="http://schemas.microsoft.com/office/drawing/2014/main" id="{DD9429DB-45BF-43D0-ABB6-45B1C24D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213100"/>
            <a:ext cx="1800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 i="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Enterovirus Rhinovirus Influenza virus RSV </a:t>
            </a:r>
          </a:p>
        </p:txBody>
      </p:sp>
      <p:sp>
        <p:nvSpPr>
          <p:cNvPr id="37902" name="Text Box 14">
            <a:extLst>
              <a:ext uri="{FF2B5EF4-FFF2-40B4-BE49-F238E27FC236}">
                <a16:creationId xmlns:a16="http://schemas.microsoft.com/office/drawing/2014/main" id="{82BACDD5-71B3-4471-917C-DE8732E6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759325"/>
            <a:ext cx="1800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 i="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Adenovirus   HSV             VZV              CMV </a:t>
            </a:r>
          </a:p>
        </p:txBody>
      </p:sp>
      <p:sp>
        <p:nvSpPr>
          <p:cNvPr id="37903" name="Text Box 15">
            <a:extLst>
              <a:ext uri="{FF2B5EF4-FFF2-40B4-BE49-F238E27FC236}">
                <a16:creationId xmlns:a16="http://schemas.microsoft.com/office/drawing/2014/main" id="{08DAD42A-E859-4639-B604-62E4AEA25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2131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04" name="Text Box 16">
            <a:extLst>
              <a:ext uri="{FF2B5EF4-FFF2-40B4-BE49-F238E27FC236}">
                <a16:creationId xmlns:a16="http://schemas.microsoft.com/office/drawing/2014/main" id="{3394A803-94C0-4E3C-BCD0-BBD0745CF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21310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</a:t>
            </a:r>
          </a:p>
        </p:txBody>
      </p:sp>
      <p:sp>
        <p:nvSpPr>
          <p:cNvPr id="37905" name="Text Box 17">
            <a:extLst>
              <a:ext uri="{FF2B5EF4-FFF2-40B4-BE49-F238E27FC236}">
                <a16:creationId xmlns:a16="http://schemas.microsoft.com/office/drawing/2014/main" id="{89BFC12B-6A93-4518-9BB9-343F4284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20675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+/-</a:t>
            </a:r>
          </a:p>
        </p:txBody>
      </p:sp>
      <p:sp>
        <p:nvSpPr>
          <p:cNvPr id="37906" name="Text Box 18">
            <a:extLst>
              <a:ext uri="{FF2B5EF4-FFF2-40B4-BE49-F238E27FC236}">
                <a16:creationId xmlns:a16="http://schemas.microsoft.com/office/drawing/2014/main" id="{0177D11B-DA2B-4666-8373-AFD31E1BF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50043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07" name="Text Box 19">
            <a:extLst>
              <a:ext uri="{FF2B5EF4-FFF2-40B4-BE49-F238E27FC236}">
                <a16:creationId xmlns:a16="http://schemas.microsoft.com/office/drawing/2014/main" id="{91ABDFE9-3DB4-4B56-8CA5-99E46099A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49408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08" name="Text Box 20">
            <a:extLst>
              <a:ext uri="{FF2B5EF4-FFF2-40B4-BE49-F238E27FC236}">
                <a16:creationId xmlns:a16="http://schemas.microsoft.com/office/drawing/2014/main" id="{2B9AE588-A969-403D-91B0-F4B142479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49408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09" name="Text Box 21">
            <a:extLst>
              <a:ext uri="{FF2B5EF4-FFF2-40B4-BE49-F238E27FC236}">
                <a16:creationId xmlns:a16="http://schemas.microsoft.com/office/drawing/2014/main" id="{30216BC4-2E02-4AB2-92FB-634072B8B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7830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10" name="Text Box 22">
            <a:extLst>
              <a:ext uri="{FF2B5EF4-FFF2-40B4-BE49-F238E27FC236}">
                <a16:creationId xmlns:a16="http://schemas.microsoft.com/office/drawing/2014/main" id="{220C546F-2578-42C8-A6C4-B95F6065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78936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11" name="Text Box 23">
            <a:extLst>
              <a:ext uri="{FF2B5EF4-FFF2-40B4-BE49-F238E27FC236}">
                <a16:creationId xmlns:a16="http://schemas.microsoft.com/office/drawing/2014/main" id="{F73DBBB8-C03A-40CD-8E02-08A4EFFD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78936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-</a:t>
            </a:r>
          </a:p>
        </p:txBody>
      </p:sp>
      <p:sp>
        <p:nvSpPr>
          <p:cNvPr id="37912" name="Text Box 24">
            <a:extLst>
              <a:ext uri="{FF2B5EF4-FFF2-40B4-BE49-F238E27FC236}">
                <a16:creationId xmlns:a16="http://schemas.microsoft.com/office/drawing/2014/main" id="{31B305B3-DABB-4698-9D86-E25F826C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9989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</a:t>
            </a:r>
          </a:p>
        </p:txBody>
      </p:sp>
      <p:sp>
        <p:nvSpPr>
          <p:cNvPr id="37913" name="Text Box 25">
            <a:extLst>
              <a:ext uri="{FF2B5EF4-FFF2-40B4-BE49-F238E27FC236}">
                <a16:creationId xmlns:a16="http://schemas.microsoft.com/office/drawing/2014/main" id="{DF6BC8F2-DFF8-476F-97B3-4EA8D5833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99891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14" name="Text Box 26">
            <a:extLst>
              <a:ext uri="{FF2B5EF4-FFF2-40B4-BE49-F238E27FC236}">
                <a16:creationId xmlns:a16="http://schemas.microsoft.com/office/drawing/2014/main" id="{4EEBDE0F-7B80-4EE1-8B36-9C77C6ACD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9989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15" name="Text Box 27">
            <a:extLst>
              <a:ext uri="{FF2B5EF4-FFF2-40B4-BE49-F238E27FC236}">
                <a16:creationId xmlns:a16="http://schemas.microsoft.com/office/drawing/2014/main" id="{F3445F35-BB4F-4654-81AF-FFCE93D0E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7244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16" name="Text Box 28">
            <a:extLst>
              <a:ext uri="{FF2B5EF4-FFF2-40B4-BE49-F238E27FC236}">
                <a16:creationId xmlns:a16="http://schemas.microsoft.com/office/drawing/2014/main" id="{C3FA8E3A-E862-4FB7-B03D-E74D7A713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724400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</a:t>
            </a:r>
          </a:p>
        </p:txBody>
      </p:sp>
      <p:sp>
        <p:nvSpPr>
          <p:cNvPr id="37917" name="Text Box 29">
            <a:extLst>
              <a:ext uri="{FF2B5EF4-FFF2-40B4-BE49-F238E27FC236}">
                <a16:creationId xmlns:a16="http://schemas.microsoft.com/office/drawing/2014/main" id="{59227679-9947-4C0D-A69F-7917B29B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724400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18" name="Text Box 30">
            <a:extLst>
              <a:ext uri="{FF2B5EF4-FFF2-40B4-BE49-F238E27FC236}">
                <a16:creationId xmlns:a16="http://schemas.microsoft.com/office/drawing/2014/main" id="{D94E815C-9D72-4D99-B282-58992EE24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08476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19" name="Text Box 31">
            <a:extLst>
              <a:ext uri="{FF2B5EF4-FFF2-40B4-BE49-F238E27FC236}">
                <a16:creationId xmlns:a16="http://schemas.microsoft.com/office/drawing/2014/main" id="{FC6A62D1-7BF1-48A5-8E72-E8EA342A7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084763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</a:t>
            </a:r>
          </a:p>
        </p:txBody>
      </p:sp>
      <p:sp>
        <p:nvSpPr>
          <p:cNvPr id="37920" name="Text Box 32">
            <a:extLst>
              <a:ext uri="{FF2B5EF4-FFF2-40B4-BE49-F238E27FC236}">
                <a16:creationId xmlns:a16="http://schemas.microsoft.com/office/drawing/2014/main" id="{E87BD045-EE94-4F43-9D84-01E80F373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078413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</a:t>
            </a:r>
          </a:p>
        </p:txBody>
      </p:sp>
      <p:sp>
        <p:nvSpPr>
          <p:cNvPr id="37921" name="Text Box 33">
            <a:extLst>
              <a:ext uri="{FF2B5EF4-FFF2-40B4-BE49-F238E27FC236}">
                <a16:creationId xmlns:a16="http://schemas.microsoft.com/office/drawing/2014/main" id="{EF4DC9EF-E550-40A0-B2AC-8F7D1FDD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3736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37922" name="Text Box 34">
            <a:extLst>
              <a:ext uri="{FF2B5EF4-FFF2-40B4-BE49-F238E27FC236}">
                <a16:creationId xmlns:a16="http://schemas.microsoft.com/office/drawing/2014/main" id="{0D6C188F-1B43-456F-AE69-CFA490A5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36733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23" name="Text Box 35">
            <a:extLst>
              <a:ext uri="{FF2B5EF4-FFF2-40B4-BE49-F238E27FC236}">
                <a16:creationId xmlns:a16="http://schemas.microsoft.com/office/drawing/2014/main" id="{FC822689-1A72-42BA-BC0E-7FD54FF5C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6733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-</a:t>
            </a:r>
          </a:p>
        </p:txBody>
      </p:sp>
      <p:sp>
        <p:nvSpPr>
          <p:cNvPr id="37924" name="Text Box 36">
            <a:extLst>
              <a:ext uri="{FF2B5EF4-FFF2-40B4-BE49-F238E27FC236}">
                <a16:creationId xmlns:a16="http://schemas.microsoft.com/office/drawing/2014/main" id="{124AEF0B-665B-4D35-995C-C2C5CBE4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661025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-</a:t>
            </a:r>
          </a:p>
        </p:txBody>
      </p:sp>
      <p:sp>
        <p:nvSpPr>
          <p:cNvPr id="37925" name="Text Box 37">
            <a:extLst>
              <a:ext uri="{FF2B5EF4-FFF2-40B4-BE49-F238E27FC236}">
                <a16:creationId xmlns:a16="http://schemas.microsoft.com/office/drawing/2014/main" id="{23CEFEBD-F759-4317-81D3-DF2F6243D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65467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+++</a:t>
            </a:r>
          </a:p>
        </p:txBody>
      </p:sp>
      <p:sp>
        <p:nvSpPr>
          <p:cNvPr id="37926" name="Text Box 38">
            <a:extLst>
              <a:ext uri="{FF2B5EF4-FFF2-40B4-BE49-F238E27FC236}">
                <a16:creationId xmlns:a16="http://schemas.microsoft.com/office/drawing/2014/main" id="{EB4DCCBE-DCD2-484E-BBE1-777E93B73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654675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0" u="none">
                <a:latin typeface="Verdana" panose="020B0604030504040204" pitchFamily="34" charset="0"/>
              </a:rPr>
              <a:t>-</a:t>
            </a:r>
          </a:p>
        </p:txBody>
      </p:sp>
      <p:sp>
        <p:nvSpPr>
          <p:cNvPr id="37927" name="Text Box 39">
            <a:extLst>
              <a:ext uri="{FF2B5EF4-FFF2-40B4-BE49-F238E27FC236}">
                <a16:creationId xmlns:a16="http://schemas.microsoft.com/office/drawing/2014/main" id="{628DE4D6-6561-4056-8A75-34212E885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092825"/>
            <a:ext cx="74882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u="none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PMK, primary MK. Degree of sensitivity: +++, highly sensitive;++, moderately sensitive; +, low sensitivity; +/-, variable; -, not sensitive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36D2730-1E43-4E4C-B080-F77E95DE7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i="1" u="sng" dirty="0">
                <a:solidFill>
                  <a:srgbClr val="FFFF00"/>
                </a:solidFill>
                <a:latin typeface="Times New Roman" pitchFamily="18" charset="0"/>
              </a:rPr>
              <a:t>Detection of viral growth</a:t>
            </a:r>
            <a:endParaRPr lang="en-GB" sz="48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38E0FFEE-9661-4591-BBF3-6BE61F4C1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sz="4000" dirty="0"/>
              <a:t>Cytopathic effects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endParaRPr lang="en-US" sz="40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endParaRPr lang="en-US" sz="40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endParaRPr lang="en-US" sz="40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endParaRPr lang="en-US" sz="4000" dirty="0"/>
          </a:p>
          <a:p>
            <a:pPr eaLnBrk="1" hangingPunct="1">
              <a:buClr>
                <a:srgbClr val="FF0000"/>
              </a:buClr>
              <a:defRPr/>
            </a:pPr>
            <a:r>
              <a:rPr lang="en-US" sz="4000" dirty="0"/>
              <a:t>Others</a:t>
            </a:r>
          </a:p>
          <a:p>
            <a:pPr eaLnBrk="1" hangingPunct="1">
              <a:buClr>
                <a:srgbClr val="FF0000"/>
              </a:buClr>
              <a:defRPr/>
            </a:pPr>
            <a:endParaRPr lang="en-GB" sz="4000" dirty="0"/>
          </a:p>
        </p:txBody>
      </p:sp>
      <p:pic>
        <p:nvPicPr>
          <p:cNvPr id="38916" name="Picture 13" descr="Cytopathic Effects">
            <a:extLst>
              <a:ext uri="{FF2B5EF4-FFF2-40B4-BE49-F238E27FC236}">
                <a16:creationId xmlns:a16="http://schemas.microsoft.com/office/drawing/2014/main" id="{039ED7D8-74B1-44F5-A826-410610DB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371725"/>
            <a:ext cx="500062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14">
            <a:extLst>
              <a:ext uri="{FF2B5EF4-FFF2-40B4-BE49-F238E27FC236}">
                <a16:creationId xmlns:a16="http://schemas.microsoft.com/office/drawing/2014/main" id="{DAD62DA3-78A6-47D5-BFF4-6CF480D99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4208463"/>
            <a:ext cx="1296988" cy="3635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0" i="0" u="none">
                <a:latin typeface="Garamond" panose="02020404030301010803" pitchFamily="18" charset="0"/>
              </a:rPr>
              <a:t>Uninfected cc</a:t>
            </a:r>
          </a:p>
        </p:txBody>
      </p:sp>
      <p:sp>
        <p:nvSpPr>
          <p:cNvPr id="38918" name="Rectangle 15">
            <a:extLst>
              <a:ext uri="{FF2B5EF4-FFF2-40B4-BE49-F238E27FC236}">
                <a16:creationId xmlns:a16="http://schemas.microsoft.com/office/drawing/2014/main" id="{C70ED14D-9AF7-4458-95D8-3966DB47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4214813"/>
            <a:ext cx="12969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0" i="0" u="none">
                <a:latin typeface="Garamond" panose="02020404030301010803" pitchFamily="18" charset="0"/>
              </a:rPr>
              <a:t>Cell rounding</a:t>
            </a:r>
          </a:p>
        </p:txBody>
      </p:sp>
      <p:sp>
        <p:nvSpPr>
          <p:cNvPr id="38919" name="Rectangle 16">
            <a:extLst>
              <a:ext uri="{FF2B5EF4-FFF2-40B4-BE49-F238E27FC236}">
                <a16:creationId xmlns:a16="http://schemas.microsoft.com/office/drawing/2014/main" id="{04C86AC3-9407-4024-B87A-980194B4D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4167188"/>
            <a:ext cx="1296988" cy="404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i="0" u="none">
                <a:latin typeface="Garamond" panose="02020404030301010803" pitchFamily="18" charset="0"/>
              </a:rPr>
              <a:t>Syncytium </a:t>
            </a:r>
          </a:p>
        </p:txBody>
      </p:sp>
      <p:pic>
        <p:nvPicPr>
          <p:cNvPr id="38920" name="Picture 17" descr="1C">
            <a:extLst>
              <a:ext uri="{FF2B5EF4-FFF2-40B4-BE49-F238E27FC236}">
                <a16:creationId xmlns:a16="http://schemas.microsoft.com/office/drawing/2014/main" id="{3995FF26-2437-4035-A08C-B65FBBAE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047875"/>
            <a:ext cx="27368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>
            <a:extLst>
              <a:ext uri="{FF2B5EF4-FFF2-40B4-BE49-F238E27FC236}">
                <a16:creationId xmlns:a16="http://schemas.microsoft.com/office/drawing/2014/main" id="{EF852862-CC31-42E1-B267-52335B21A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42938"/>
            <a:ext cx="8229600" cy="573881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4500" b="1" i="1" u="sng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GB" sz="4500" b="1" i="1" u="sng" dirty="0">
                <a:solidFill>
                  <a:srgbClr val="FF0066"/>
                </a:solidFill>
                <a:latin typeface="Times New Roman" pitchFamily="18" charset="0"/>
              </a:rPr>
              <a:t>Problems with cell culture </a:t>
            </a:r>
            <a:r>
              <a:rPr lang="en-GB" dirty="0"/>
              <a:t>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Long incubation </a:t>
            </a:r>
          </a:p>
          <a:p>
            <a:pPr eaLnBrk="1" hangingPunct="1">
              <a:defRPr/>
            </a:pPr>
            <a:r>
              <a:rPr lang="en-GB" dirty="0"/>
              <a:t>Sensitivity is variable</a:t>
            </a:r>
          </a:p>
          <a:p>
            <a:pPr eaLnBrk="1" hangingPunct="1">
              <a:defRPr/>
            </a:pPr>
            <a:r>
              <a:rPr lang="en-GB" dirty="0"/>
              <a:t>Susceptible to bacterial contamination</a:t>
            </a:r>
          </a:p>
          <a:p>
            <a:pPr eaLnBrk="1" hangingPunct="1">
              <a:defRPr/>
            </a:pPr>
            <a:r>
              <a:rPr lang="en-GB" dirty="0"/>
              <a:t>Some Vs do not grow in c/c ex. HCV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>
            <a:extLst>
              <a:ext uri="{FF2B5EF4-FFF2-40B4-BE49-F238E27FC236}">
                <a16:creationId xmlns:a16="http://schemas.microsoft.com/office/drawing/2014/main" id="{569AFC3D-EE94-47FF-B084-0F242D705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5400" b="1" i="1" u="sng" dirty="0">
                <a:solidFill>
                  <a:srgbClr val="FF0066"/>
                </a:solidFill>
                <a:latin typeface="Times New Roman" pitchFamily="18" charset="0"/>
              </a:rPr>
              <a:t>Rapid culture technique</a:t>
            </a:r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4C33C84-C624-4F66-AB55-41D6B95C1A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23988"/>
            <a:ext cx="4397375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800" dirty="0"/>
              <a:t> 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Shell Vial Assay</a:t>
            </a:r>
          </a:p>
          <a:p>
            <a:pPr eaLnBrk="1" hangingPunct="1"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Detect viral antigens</a:t>
            </a:r>
          </a:p>
          <a:p>
            <a:pPr eaLnBrk="1" hangingPunct="1">
              <a:defRPr/>
            </a:pP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1-3 days</a:t>
            </a:r>
          </a:p>
        </p:txBody>
      </p:sp>
      <p:pic>
        <p:nvPicPr>
          <p:cNvPr id="40964" name="Picture 3" descr="scan0001">
            <a:extLst>
              <a:ext uri="{FF2B5EF4-FFF2-40B4-BE49-F238E27FC236}">
                <a16:creationId xmlns:a16="http://schemas.microsoft.com/office/drawing/2014/main" id="{6A67F5C6-84E4-4AD5-B10D-7C44BF5E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84313"/>
            <a:ext cx="37084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5" name="Object 4">
            <a:extLst>
              <a:ext uri="{FF2B5EF4-FFF2-40B4-BE49-F238E27FC236}">
                <a16:creationId xmlns:a16="http://schemas.microsoft.com/office/drawing/2014/main" id="{299CE2D6-FC88-4590-BF5C-41A354DC900F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6035675" y="4437063"/>
          <a:ext cx="170497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PhotoSuite Image" r:id="rId4" imgW="1704975" imgH="2247900" progId="PhotoSuite.Image">
                  <p:embed/>
                </p:oleObj>
              </mc:Choice>
              <mc:Fallback>
                <p:oleObj name="PhotoSuite Image" r:id="rId4" imgW="1704975" imgH="2247900" progId="PhotoSuite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4437063"/>
                        <a:ext cx="1704975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B069177-5AD4-492C-B720-404C6D5E9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i="1" u="sng" dirty="0">
                <a:solidFill>
                  <a:srgbClr val="FF0066"/>
                </a:solidFill>
                <a:latin typeface="Times New Roman" pitchFamily="18" charset="0"/>
              </a:rPr>
              <a:t>Serological test;</a:t>
            </a:r>
            <a:br>
              <a:rPr lang="en-US" sz="6600" b="1" i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sz="6600" b="1" i="1" u="sng" dirty="0">
                <a:solidFill>
                  <a:srgbClr val="FFFF00"/>
                </a:solidFill>
                <a:latin typeface="Times New Roman" pitchFamily="18" charset="0"/>
              </a:rPr>
              <a:t>Antigen detection;</a:t>
            </a:r>
            <a:endParaRPr lang="en-GB" sz="66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3B7F8C-4665-4034-92AA-4C8AA015F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2260600"/>
            <a:ext cx="89281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4800" b="1" i="1" u="sng" dirty="0">
                <a:solidFill>
                  <a:srgbClr val="FF0066"/>
                </a:solidFill>
                <a:latin typeface="Times New Roman" pitchFamily="18" charset="0"/>
              </a:rPr>
              <a:t>sample </a:t>
            </a:r>
            <a:r>
              <a:rPr lang="en-US" sz="4800" b="1" i="1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en-US" sz="4800" b="1" i="1" u="sng" dirty="0">
                <a:solidFill>
                  <a:srgbClr val="FF33CC"/>
                </a:solidFill>
                <a:latin typeface="Times New Roman" pitchFamily="18" charset="0"/>
              </a:rPr>
              <a:t>virus </a:t>
            </a:r>
            <a:r>
              <a:rPr lang="en-US" sz="48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800" b="1" i="1" u="sng" dirty="0">
                <a:solidFill>
                  <a:srgbClr val="FF99CC"/>
                </a:solidFill>
                <a:latin typeface="Times New Roman" pitchFamily="18" charset="0"/>
              </a:rPr>
              <a:t>test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Skin  scrapings                  HSV                 IF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dirty="0">
                <a:latin typeface="Times New Roman" pitchFamily="18" charset="0"/>
              </a:rPr>
              <a:t>Blood                                 HBV(</a:t>
            </a:r>
            <a:r>
              <a:rPr lang="en-US" sz="2000" dirty="0">
                <a:latin typeface="Times New Roman" pitchFamily="18" charset="0"/>
              </a:rPr>
              <a:t>HBsAg</a:t>
            </a:r>
            <a:r>
              <a:rPr lang="en-US" sz="3230" dirty="0">
                <a:latin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</a:rPr>
              <a:t>     ELISA</a:t>
            </a:r>
            <a:endParaRPr lang="en-GB" sz="4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3FDC1A-40F2-4EE9-AA0F-38F5B8625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857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endParaRPr lang="en-GB" sz="6600" kern="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C074A4D0-1D23-4AF1-88F3-F6BEADAAC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39826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u="sng" dirty="0">
                <a:solidFill>
                  <a:srgbClr val="FF0066"/>
                </a:solidFill>
                <a:latin typeface="Times New Roman" pitchFamily="18" charset="0"/>
              </a:rPr>
              <a:t>Serological test;</a:t>
            </a:r>
            <a:endParaRPr lang="en-GB" sz="5400" b="1" i="1" u="sng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83977" name="Rectangle 9">
            <a:extLst>
              <a:ext uri="{FF2B5EF4-FFF2-40B4-BE49-F238E27FC236}">
                <a16:creationId xmlns:a16="http://schemas.microsoft.com/office/drawing/2014/main" id="{4E2C9F75-0BCB-456E-9357-D7F964B70CB7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323850" y="4724400"/>
            <a:ext cx="8820150" cy="17113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33CC"/>
                </a:solidFill>
              </a:rPr>
              <a:t>Ex of techniques</a:t>
            </a:r>
            <a:endParaRPr lang="ar-SA" sz="2800" dirty="0">
              <a:solidFill>
                <a:srgbClr val="FF33CC"/>
              </a:solidFill>
            </a:endParaRPr>
          </a:p>
          <a:p>
            <a:pPr lvl="1" eaLnBrk="1" hangingPunct="1">
              <a:defRPr/>
            </a:pPr>
            <a:r>
              <a:rPr lang="en-US" dirty="0"/>
              <a:t>Immunofluorescence  (IF)</a:t>
            </a:r>
          </a:p>
          <a:p>
            <a:pPr lvl="1" eaLnBrk="1" hangingPunct="1">
              <a:defRPr/>
            </a:pPr>
            <a:r>
              <a:rPr lang="en-US" dirty="0"/>
              <a:t>Enzyme- linked immunosorbent assay  (ELISA)</a:t>
            </a:r>
            <a:endParaRPr lang="en-GB" dirty="0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9E18096-DFFC-4EBE-B4B8-72B1B715F9F5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184400" y="908050"/>
            <a:ext cx="7067550" cy="13239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400" b="1" i="1" u="sng" dirty="0">
                <a:solidFill>
                  <a:srgbClr val="FFFF00"/>
                </a:solidFill>
                <a:latin typeface="Times New Roman" pitchFamily="18" charset="0"/>
              </a:rPr>
              <a:t>Antibody detection;</a:t>
            </a:r>
            <a:endParaRPr lang="en-GB" sz="44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aphicFrame>
        <p:nvGraphicFramePr>
          <p:cNvPr id="43013" name="Object 10">
            <a:extLst>
              <a:ext uri="{FF2B5EF4-FFF2-40B4-BE49-F238E27FC236}">
                <a16:creationId xmlns:a16="http://schemas.microsoft.com/office/drawing/2014/main" id="{F25CD149-4A17-4E18-8A1C-F01BFDB16873}"/>
              </a:ext>
            </a:extLst>
          </p:cNvPr>
          <p:cNvGraphicFramePr>
            <a:graphicFrameLocks noChangeAspect="1"/>
          </p:cNvGraphicFramePr>
          <p:nvPr>
            <p:ph sz="quarter" idx="1"/>
          </p:nvPr>
        </p:nvGraphicFramePr>
        <p:xfrm>
          <a:off x="1476375" y="1773238"/>
          <a:ext cx="6022975" cy="261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4" name="PhotoSuite Image" r:id="rId3" imgW="4219575" imgH="3095625" progId="PhotoSuite.Image">
                  <p:embed/>
                </p:oleObj>
              </mc:Choice>
              <mc:Fallback>
                <p:oleObj name="PhotoSuite Image" r:id="rId3" imgW="4219575" imgH="3095625" progId="PhotoSuite.Imag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773238"/>
                        <a:ext cx="6022975" cy="261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AE7297C-42DF-4B43-9795-221374F08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u="sng" dirty="0">
                <a:solidFill>
                  <a:srgbClr val="FFFF00"/>
                </a:solidFill>
              </a:rPr>
              <a:t>Immunofluorescence ; IF</a:t>
            </a:r>
            <a:br>
              <a:rPr lang="en-US" b="1" i="1" u="sng" dirty="0">
                <a:solidFill>
                  <a:srgbClr val="FFFF00"/>
                </a:solidFill>
              </a:rPr>
            </a:br>
            <a:endParaRPr lang="en-GB" b="1" i="1" u="sng" dirty="0">
              <a:solidFill>
                <a:srgbClr val="FFFF00"/>
              </a:solidFill>
            </a:endParaRPr>
          </a:p>
        </p:txBody>
      </p:sp>
      <p:pic>
        <p:nvPicPr>
          <p:cNvPr id="44035" name="Picture 4" descr="Fig 18">
            <a:extLst>
              <a:ext uri="{FF2B5EF4-FFF2-40B4-BE49-F238E27FC236}">
                <a16:creationId xmlns:a16="http://schemas.microsoft.com/office/drawing/2014/main" id="{011104EA-9DAD-4017-B4C9-80744F9D8152}"/>
              </a:ext>
            </a:extLst>
          </p:cNvPr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1571625"/>
            <a:ext cx="3571875" cy="441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A9998E42-5CB7-4DD7-ACA8-0EA02F7D052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86500" y="1600200"/>
            <a:ext cx="28575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A- Direct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Ag  detection;</a:t>
            </a:r>
          </a:p>
          <a:p>
            <a:pPr lvl="1" eaLnBrk="1" hangingPunct="1">
              <a:defRPr/>
            </a:pPr>
            <a:r>
              <a:rPr lang="en-US" sz="2400" dirty="0"/>
              <a:t>Sample (Ag)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B- Indirect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Ab detection;</a:t>
            </a:r>
          </a:p>
          <a:p>
            <a:pPr lvl="1" eaLnBrk="1" hangingPunct="1">
              <a:defRPr/>
            </a:pPr>
            <a:r>
              <a:rPr lang="en-US" sz="2400" dirty="0"/>
              <a:t>Sample (Ab)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GB" sz="2800" dirty="0"/>
          </a:p>
        </p:txBody>
      </p:sp>
      <p:pic>
        <p:nvPicPr>
          <p:cNvPr id="44037" name="Picture 2" descr="~DESTscan00010014">
            <a:extLst>
              <a:ext uri="{FF2B5EF4-FFF2-40B4-BE49-F238E27FC236}">
                <a16:creationId xmlns:a16="http://schemas.microsoft.com/office/drawing/2014/main" id="{3404AB80-B919-4420-881E-A594B29EC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0716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~DESTscan00010017">
            <a:extLst>
              <a:ext uri="{FF2B5EF4-FFF2-40B4-BE49-F238E27FC236}">
                <a16:creationId xmlns:a16="http://schemas.microsoft.com/office/drawing/2014/main" id="{C20DF0E1-3154-49AF-9235-2D2E6726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403225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4">
            <a:extLst>
              <a:ext uri="{FF2B5EF4-FFF2-40B4-BE49-F238E27FC236}">
                <a16:creationId xmlns:a16="http://schemas.microsoft.com/office/drawing/2014/main" id="{54A722B0-F565-4856-BB2D-39C1D0C8E1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1233488"/>
          <a:ext cx="3857625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PhotoSuite Image" r:id="rId4" imgW="1647825" imgH="1952625" progId="PhotoSuite.Image">
                  <p:embed/>
                </p:oleObj>
              </mc:Choice>
              <mc:Fallback>
                <p:oleObj name="PhotoSuite Image" r:id="rId4" imgW="1647825" imgH="1952625" progId="PhotoSuite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233488"/>
                        <a:ext cx="3857625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3F98846E-4EC8-4B85-AB14-7454C9A25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715375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solidFill>
                  <a:srgbClr val="FFFF00"/>
                </a:solidFill>
              </a:rPr>
              <a:t> ELISA</a:t>
            </a:r>
            <a:br>
              <a:rPr lang="en-US" sz="3600" b="1" i="1" dirty="0">
                <a:solidFill>
                  <a:srgbClr val="FFFF00"/>
                </a:solidFill>
              </a:rPr>
            </a:br>
            <a:r>
              <a:rPr lang="en-US" sz="3600" b="1" i="1" dirty="0">
                <a:solidFill>
                  <a:srgbClr val="FFFF00"/>
                </a:solidFill>
              </a:rPr>
              <a:t>Ab detection               Ag detection    </a:t>
            </a:r>
            <a:br>
              <a:rPr lang="en-GB" sz="3600" b="1" i="1" dirty="0">
                <a:solidFill>
                  <a:srgbClr val="FFFF00"/>
                </a:solidFill>
              </a:rPr>
            </a:br>
            <a:endParaRPr lang="en-GB" sz="3600" b="1" i="1" dirty="0">
              <a:solidFill>
                <a:srgbClr val="FFFF00"/>
              </a:solidFill>
            </a:endParaRPr>
          </a:p>
        </p:txBody>
      </p:sp>
      <p:pic>
        <p:nvPicPr>
          <p:cNvPr id="46083" name="Picture 4" descr="Copy of Fig-18-38">
            <a:extLst>
              <a:ext uri="{FF2B5EF4-FFF2-40B4-BE49-F238E27FC236}">
                <a16:creationId xmlns:a16="http://schemas.microsoft.com/office/drawing/2014/main" id="{5F652B8E-E3CF-4F4F-9F51-3C05FFB8ED87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214438"/>
            <a:ext cx="3935412" cy="271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084" name="Object 5">
            <a:extLst>
              <a:ext uri="{FF2B5EF4-FFF2-40B4-BE49-F238E27FC236}">
                <a16:creationId xmlns:a16="http://schemas.microsoft.com/office/drawing/2014/main" id="{3DE51DF4-3B74-4496-8696-980198852C7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428625" y="4071938"/>
          <a:ext cx="4038600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PhotoSuite Image" r:id="rId4" imgW="3714750" imgH="2533650" progId="PhotoSuite.Image">
                  <p:embed/>
                </p:oleObj>
              </mc:Choice>
              <mc:Fallback>
                <p:oleObj name="PhotoSuite Image" r:id="rId4" imgW="3714750" imgH="2533650" progId="PhotoSuite.Im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071938"/>
                        <a:ext cx="4038600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7" name="Rectangle 7">
            <a:extLst>
              <a:ext uri="{FF2B5EF4-FFF2-40B4-BE49-F238E27FC236}">
                <a16:creationId xmlns:a16="http://schemas.microsoft.com/office/drawing/2014/main" id="{FD675BA7-46B8-4340-80D3-61141C522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5872163"/>
            <a:ext cx="771525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TW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Arial" charset="0"/>
              </a:rPr>
              <a:t>Indirect  ELISA for  Ab detection ;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TW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-120"/>
                <a:cs typeface="Arial" charset="0"/>
              </a:rPr>
              <a:t>coloured wells indicate reactivity</a:t>
            </a:r>
            <a:endParaRPr lang="en-US" altLang="zh-TW"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-120"/>
              <a:cs typeface="Arial" charset="0"/>
            </a:endParaRPr>
          </a:p>
        </p:txBody>
      </p:sp>
      <p:pic>
        <p:nvPicPr>
          <p:cNvPr id="46086" name="Picture 6" descr="C:\Documents and Settings\Dr.Malak\Desktop\MALAK (E)\maram\Picture.jpg">
            <a:extLst>
              <a:ext uri="{FF2B5EF4-FFF2-40B4-BE49-F238E27FC236}">
                <a16:creationId xmlns:a16="http://schemas.microsoft.com/office/drawing/2014/main" id="{57E702B9-51B1-4926-B833-8B7FAED0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71563"/>
            <a:ext cx="37147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DC24450-BB53-4956-BBC8-7DE03F35C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Characteristics of viruses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DFBACFF-0314-4E85-AF3D-6B6DC0575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Acellular organisms</a:t>
            </a:r>
          </a:p>
          <a:p>
            <a:pPr eaLnBrk="1" hangingPunct="1">
              <a:defRPr/>
            </a:pPr>
            <a:r>
              <a:rPr lang="en-US" dirty="0"/>
              <a:t>Tiny particles </a:t>
            </a:r>
          </a:p>
          <a:p>
            <a:pPr lvl="2" eaLnBrk="1" hangingPunct="1">
              <a:defRPr/>
            </a:pPr>
            <a:r>
              <a:rPr lang="en-US" dirty="0"/>
              <a:t>Internal core</a:t>
            </a:r>
          </a:p>
          <a:p>
            <a:pPr lvl="2" eaLnBrk="1" hangingPunct="1">
              <a:defRPr/>
            </a:pPr>
            <a:r>
              <a:rPr lang="en-US" dirty="0"/>
              <a:t>Protein  coat</a:t>
            </a:r>
          </a:p>
          <a:p>
            <a:pPr lvl="2" eaLnBrk="1" hangingPunct="1">
              <a:defRPr/>
            </a:pPr>
            <a:r>
              <a:rPr lang="en-US" dirty="0"/>
              <a:t>Some Vs have lipoprotein mb  </a:t>
            </a:r>
          </a:p>
          <a:p>
            <a:pPr eaLnBrk="1" hangingPunct="1">
              <a:defRPr/>
            </a:pPr>
            <a:r>
              <a:rPr lang="en-US" dirty="0"/>
              <a:t>Obligate intracellular organisms</a:t>
            </a:r>
          </a:p>
          <a:p>
            <a:pPr eaLnBrk="1" hangingPunct="1">
              <a:defRPr/>
            </a:pPr>
            <a:r>
              <a:rPr lang="en-US" dirty="0"/>
              <a:t>Replicate in a manner diff from cells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      ( 1V           many Vs )</a:t>
            </a:r>
            <a:endParaRPr lang="en-GB" dirty="0"/>
          </a:p>
        </p:txBody>
      </p:sp>
      <p:pic>
        <p:nvPicPr>
          <p:cNvPr id="8196" name="Picture 4" descr="Fig-23-1">
            <a:extLst>
              <a:ext uri="{FF2B5EF4-FFF2-40B4-BE49-F238E27FC236}">
                <a16:creationId xmlns:a16="http://schemas.microsoft.com/office/drawing/2014/main" id="{A69D0E1F-5932-4081-81A2-21E96B8B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655763"/>
            <a:ext cx="1944687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3644DBFA-242D-47D9-B950-540DA3D4C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55895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FD7C536-E688-4781-9B98-0F4211411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600" b="1" i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Molecular test;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30BC117-087D-429E-AD9F-D78C17995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Polymerase chain reaction (PCR)</a:t>
            </a:r>
          </a:p>
          <a:p>
            <a:pPr lvl="1" eaLnBrk="1" hangingPunct="1">
              <a:defRPr/>
            </a:pPr>
            <a:r>
              <a:rPr lang="en-US" dirty="0"/>
              <a:t>Amplification tech.</a:t>
            </a:r>
          </a:p>
          <a:p>
            <a:pPr lvl="1" eaLnBrk="1" hangingPunct="1">
              <a:defRPr/>
            </a:pPr>
            <a:r>
              <a:rPr lang="en-US" dirty="0"/>
              <a:t>Viral genome</a:t>
            </a:r>
          </a:p>
          <a:p>
            <a:pPr eaLnBrk="1" hangingPunct="1">
              <a:defRPr/>
            </a:pPr>
            <a:r>
              <a:rPr lang="en-US" dirty="0"/>
              <a:t>Uses;</a:t>
            </a:r>
          </a:p>
          <a:p>
            <a:pPr lvl="1" eaLnBrk="1" hangingPunct="1">
              <a:defRPr/>
            </a:pPr>
            <a:r>
              <a:rPr lang="en-US" dirty="0"/>
              <a:t>Dx</a:t>
            </a:r>
          </a:p>
          <a:p>
            <a:pPr lvl="1" eaLnBrk="1" hangingPunct="1">
              <a:defRPr/>
            </a:pPr>
            <a:r>
              <a:rPr lang="en-US" dirty="0"/>
              <a:t>Monitoring response to Rx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1452-6001-4230-8DF9-DDAE0BDD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9445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Reference books </a:t>
            </a:r>
            <a:endParaRPr lang="en-US" dirty="0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1D615B37-7D7B-4C89-A585-60004DA9F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373188"/>
            <a:ext cx="36004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https://images-na.ssl-images-amazon.com/images/I/51alsa08GZL._SX385_BO1,204,203,200_.jpg">
            <a:extLst>
              <a:ext uri="{FF2B5EF4-FFF2-40B4-BE49-F238E27FC236}">
                <a16:creationId xmlns:a16="http://schemas.microsoft.com/office/drawing/2014/main" id="{9128F9D9-6B99-4165-BC43-5DBCAF72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73188"/>
            <a:ext cx="36861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3EA1-1C86-4DDE-8030-51F068D0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052A4-D27D-4E56-B870-EDF8456FF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9156" name="Picture 1">
            <a:extLst>
              <a:ext uri="{FF2B5EF4-FFF2-40B4-BE49-F238E27FC236}">
                <a16:creationId xmlns:a16="http://schemas.microsoft.com/office/drawing/2014/main" id="{0B46DB9E-4C61-4736-9513-D87D3964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4800"/>
            <a:ext cx="842486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WordArt 2">
            <a:extLst>
              <a:ext uri="{FF2B5EF4-FFF2-40B4-BE49-F238E27FC236}">
                <a16:creationId xmlns:a16="http://schemas.microsoft.com/office/drawing/2014/main" id="{E8D561E4-AF1E-4B9C-BC11-C2F9208717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3017838"/>
            <a:ext cx="5886450" cy="17065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 eaLnBrk="1" hangingPunct="1">
              <a:defRPr/>
            </a:pPr>
            <a:r>
              <a:rPr lang="en-US" sz="96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arrington"/>
                <a:cs typeface="Arial" charset="0"/>
              </a:rPr>
              <a:t> Thank you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6FAEC67-F29A-480E-883F-250274BD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509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Size ; 20-300 nm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C50F8348-FDEF-4605-A395-46E2CDFCB4F3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239838"/>
            <a:ext cx="8280400" cy="504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248C339-C2AC-4430-83F2-4490F4038E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Viral Structure</a:t>
            </a:r>
            <a:br>
              <a:rPr lang="en-US" sz="60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en-GB" sz="4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F99AD59-04CE-411A-BC60-85EC151258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0738" y="142398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 1-Viral genome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600" b="1" i="1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600" b="1" i="1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2-Capsid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600" b="1" i="1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3-Envelope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600" b="1" i="1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latin typeface="Times New Roman" pitchFamily="18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sz="3600" b="1" i="1" dirty="0">
              <a:latin typeface="Times New Roman" pitchFamily="18" charset="0"/>
            </a:endParaRP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F63A9E71-F4D3-43E8-A1F6-90790763137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997450" y="19891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600" b="1" i="1" dirty="0">
                <a:solidFill>
                  <a:srgbClr val="FF0066"/>
                </a:solidFill>
                <a:latin typeface="Times New Roman" pitchFamily="18" charset="0"/>
              </a:rPr>
              <a:t>        </a:t>
            </a:r>
            <a:endParaRPr lang="en-US" sz="3600" b="1" i="1" dirty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/>
              <a:t> </a:t>
            </a:r>
            <a:endParaRPr lang="en-GB" sz="2400" dirty="0"/>
          </a:p>
        </p:txBody>
      </p:sp>
      <p:pic>
        <p:nvPicPr>
          <p:cNvPr id="10245" name="Picture 7" descr="Fig-23-1">
            <a:extLst>
              <a:ext uri="{FF2B5EF4-FFF2-40B4-BE49-F238E27FC236}">
                <a16:creationId xmlns:a16="http://schemas.microsoft.com/office/drawing/2014/main" id="{FA00FEB2-29C2-49E1-A836-51E7AFCB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959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Fig-23-1">
            <a:extLst>
              <a:ext uri="{FF2B5EF4-FFF2-40B4-BE49-F238E27FC236}">
                <a16:creationId xmlns:a16="http://schemas.microsoft.com/office/drawing/2014/main" id="{4ABDBFE3-051A-4337-9893-F6EE40A7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500188"/>
            <a:ext cx="3959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47C12EF2-255F-457F-9DF2-BFC30711F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Viral Structure</a:t>
            </a:r>
            <a:br>
              <a:rPr lang="en-US" sz="6000" b="1" i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</a:rPr>
              <a:t>1-Viral genome</a:t>
            </a:r>
            <a:endParaRPr lang="en-GB" sz="4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F28D0F23-0F0C-4059-9677-35B7153664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54575" y="1773238"/>
            <a:ext cx="4038600" cy="45259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</a:rPr>
              <a:t>          RNA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(Ribonucleic acid)</a:t>
            </a:r>
          </a:p>
          <a:p>
            <a:pPr eaLnBrk="1" hangingPunct="1">
              <a:defRPr/>
            </a:pPr>
            <a:r>
              <a:rPr lang="en-US" sz="2800" dirty="0"/>
              <a:t>All RNA Vs have ss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 except Reoviruses</a:t>
            </a:r>
          </a:p>
          <a:p>
            <a:pPr eaLnBrk="1" hangingPunct="1">
              <a:defRPr/>
            </a:pPr>
            <a:r>
              <a:rPr lang="en-US" sz="2800" dirty="0"/>
              <a:t>single / multiple</a:t>
            </a:r>
          </a:p>
          <a:p>
            <a:pPr eaLnBrk="1" hangingPunct="1">
              <a:defRPr/>
            </a:pPr>
            <a:r>
              <a:rPr lang="en-US" sz="2800" dirty="0"/>
              <a:t>(+) polarity </a:t>
            </a:r>
          </a:p>
          <a:p>
            <a:pPr eaLnBrk="1" hangingPunct="1">
              <a:defRPr/>
            </a:pPr>
            <a:r>
              <a:rPr lang="en-US" sz="2800" dirty="0"/>
              <a:t>(-) polarity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800" dirty="0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12B68FAF-C67C-47F9-A103-0F3BE320217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50825" y="1844675"/>
            <a:ext cx="4038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</a:rPr>
              <a:t>         DNA</a:t>
            </a:r>
            <a:r>
              <a:rPr lang="en-US" sz="4000" b="1" i="1" dirty="0">
                <a:solidFill>
                  <a:srgbClr val="FF0066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(Deoxyribonucleic acid)</a:t>
            </a:r>
          </a:p>
          <a:p>
            <a:pPr eaLnBrk="1" hangingPunct="1">
              <a:defRPr/>
            </a:pPr>
            <a:r>
              <a:rPr lang="en-US" sz="2800" dirty="0"/>
              <a:t>All DNA Vs have ds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   except Parvoviruses</a:t>
            </a:r>
          </a:p>
          <a:p>
            <a:pPr eaLnBrk="1" hangingPunct="1">
              <a:defRPr/>
            </a:pPr>
            <a:r>
              <a:rPr lang="en-US" sz="2800" dirty="0"/>
              <a:t>Single molecule</a:t>
            </a:r>
            <a:endParaRPr lang="en-GB" sz="2800" dirty="0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1D0162C6-E551-45CE-8BAB-5C6D358A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2060575"/>
            <a:ext cx="720725" cy="554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0" i="0" u="none">
                <a:solidFill>
                  <a:srgbClr val="FF0066"/>
                </a:solidFill>
              </a:rPr>
              <a:t>or</a:t>
            </a:r>
            <a:endParaRPr lang="en-GB" altLang="en-US" sz="4000" b="0" i="0" u="none">
              <a:solidFill>
                <a:srgbClr val="FF0066"/>
              </a:solidFill>
            </a:endParaRP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070D047D-38C4-4741-8425-E6591135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734050"/>
            <a:ext cx="7632700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none"/>
              <a:t>All Vs are haploid ,except </a:t>
            </a:r>
            <a:r>
              <a:rPr lang="en-US" altLang="en-US" sz="2800" b="0" i="0" u="none"/>
              <a:t>retroviruses</a:t>
            </a:r>
            <a:r>
              <a:rPr lang="en-US" altLang="en-US" sz="2800" u="none"/>
              <a:t> are</a:t>
            </a:r>
            <a:r>
              <a:rPr lang="en-US" altLang="en-US" sz="2400" u="none"/>
              <a:t> diploid </a:t>
            </a:r>
            <a:endParaRPr lang="en-GB" altLang="en-US" sz="2400" u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E2E1E23-50F4-4757-A211-5E0A77A23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b="1" i="1" u="sng" dirty="0">
                <a:solidFill>
                  <a:srgbClr val="FFFF00"/>
                </a:solidFill>
                <a:latin typeface="Times New Roman" pitchFamily="18" charset="0"/>
              </a:rPr>
              <a:t>Viral structure</a:t>
            </a:r>
            <a:endParaRPr lang="en-GB" sz="6000" b="1" i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1D23AF4-8A89-449F-982D-73A062560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</a:rPr>
              <a:t>2-Capsid </a:t>
            </a:r>
          </a:p>
          <a:p>
            <a:pPr eaLnBrk="1" hangingPunct="1">
              <a:defRPr/>
            </a:pPr>
            <a:r>
              <a:rPr lang="en-US" dirty="0"/>
              <a:t> </a:t>
            </a:r>
            <a:r>
              <a:rPr lang="en-US" sz="2800" dirty="0"/>
              <a:t>a protein coat </a:t>
            </a:r>
          </a:p>
          <a:p>
            <a:pPr eaLnBrk="1" hangingPunct="1">
              <a:defRPr/>
            </a:pPr>
            <a:r>
              <a:rPr lang="en-US" sz="2800" dirty="0"/>
              <a:t>Subunits (capsomeres)</a:t>
            </a:r>
          </a:p>
          <a:p>
            <a:pPr eaLnBrk="1" hangingPunct="1">
              <a:defRPr/>
            </a:pPr>
            <a:r>
              <a:rPr lang="en-US" sz="2800" dirty="0"/>
              <a:t>Genome (NA) + capsid </a:t>
            </a:r>
            <a:endParaRPr lang="ar-SA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ar-SA" sz="2800" dirty="0"/>
              <a:t>                </a:t>
            </a:r>
            <a:r>
              <a:rPr lang="en-US" sz="2800" dirty="0"/>
              <a:t>= nucleocapsid</a:t>
            </a:r>
          </a:p>
          <a:p>
            <a:pPr eaLnBrk="1" hangingPunct="1">
              <a:defRPr/>
            </a:pPr>
            <a:r>
              <a:rPr lang="en-US" sz="2800" dirty="0"/>
              <a:t>Function;</a:t>
            </a:r>
          </a:p>
          <a:p>
            <a:pPr lvl="1" eaLnBrk="1" hangingPunct="1">
              <a:defRPr/>
            </a:pPr>
            <a:r>
              <a:rPr lang="en-US" sz="2400" dirty="0"/>
              <a:t>Protects NA</a:t>
            </a:r>
          </a:p>
          <a:p>
            <a:pPr lvl="1" eaLnBrk="1" hangingPunct="1">
              <a:defRPr/>
            </a:pPr>
            <a:r>
              <a:rPr lang="en-US" sz="2400" dirty="0"/>
              <a:t>Facilitates its entry into cell</a:t>
            </a:r>
            <a:endParaRPr lang="en-GB" sz="36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2292" name="Picture 4" descr="scan0001">
            <a:extLst>
              <a:ext uri="{FF2B5EF4-FFF2-40B4-BE49-F238E27FC236}">
                <a16:creationId xmlns:a16="http://schemas.microsoft.com/office/drawing/2014/main" id="{1CD900E8-E8B7-4836-8A20-B97B3E34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3816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A771A7CC-ABA9-477D-86D6-C55C2A2DD47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b="1" i="1" u="sng" dirty="0">
                <a:solidFill>
                  <a:srgbClr val="FF0066"/>
                </a:solidFill>
                <a:latin typeface="Times New Roman" pitchFamily="18" charset="0"/>
              </a:rPr>
              <a:t>Symmetry</a:t>
            </a:r>
            <a:br>
              <a:rPr lang="en-US" sz="5400" b="1" i="1" u="sng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sz="3200" b="1" i="1" u="sng" dirty="0">
                <a:latin typeface="Times New Roman" pitchFamily="18" charset="0"/>
              </a:rPr>
              <a:t>based on arrangement of capsomeres</a:t>
            </a:r>
            <a:endParaRPr lang="en-GB" sz="5400" b="1" i="1" u="sng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3017E9F4-9BD0-440B-9B0D-AF21D568929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819400" y="1819275"/>
            <a:ext cx="4038600" cy="2185988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Cubic symmetry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    ( Icosahederal ) </a:t>
            </a:r>
            <a:endParaRPr lang="en-GB" sz="2400" b="1" i="1" dirty="0">
              <a:solidFill>
                <a:srgbClr val="FFFF00"/>
              </a:solidFill>
            </a:endParaRP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9802117-E057-477A-8548-F54DEF099A2B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2819400" y="3043238"/>
            <a:ext cx="4038600" cy="2185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Helical symmetry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 </a:t>
            </a:r>
            <a:endParaRPr lang="en-GB" sz="2400" dirty="0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466678DE-324C-40E4-A6D5-1BE61D4611A3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>
          <a:xfrm>
            <a:off x="2819400" y="4000500"/>
            <a:ext cx="4038600" cy="21875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Complex symmetry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0" b="1" i="1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6000" b="1" i="1" u="sng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6753</TotalTime>
  <Words>1002</Words>
  <Application>Microsoft Office PowerPoint</Application>
  <PresentationFormat>On-screen Show (4:3)</PresentationFormat>
  <Paragraphs>410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Times New Roman</vt:lpstr>
      <vt:lpstr>Arial</vt:lpstr>
      <vt:lpstr>Wingdings</vt:lpstr>
      <vt:lpstr>Calibri</vt:lpstr>
      <vt:lpstr>Tahoma</vt:lpstr>
      <vt:lpstr>Verdana</vt:lpstr>
      <vt:lpstr>Garamond</vt:lpstr>
      <vt:lpstr>新細明體</vt:lpstr>
      <vt:lpstr>Century Gothic</vt:lpstr>
      <vt:lpstr>Ripple</vt:lpstr>
      <vt:lpstr>PhotoSuite Image</vt:lpstr>
      <vt:lpstr>PowerPoint Presentation</vt:lpstr>
      <vt:lpstr>OBJECTIVES  </vt:lpstr>
      <vt:lpstr> Properties of Microorganisms</vt:lpstr>
      <vt:lpstr>Characteristics of viruses</vt:lpstr>
      <vt:lpstr>Size ; 20-300 nm</vt:lpstr>
      <vt:lpstr>Viral Structure </vt:lpstr>
      <vt:lpstr>Viral Structure 1-Viral genome</vt:lpstr>
      <vt:lpstr>Viral structure</vt:lpstr>
      <vt:lpstr>Symmetry based on arrangement of capsomeres</vt:lpstr>
      <vt:lpstr>Symmetry based on arrangement of capsomeres</vt:lpstr>
      <vt:lpstr>Symmetry based on arrangement of capsomeres</vt:lpstr>
      <vt:lpstr>Viral structure</vt:lpstr>
      <vt:lpstr>Viral proteins</vt:lpstr>
      <vt:lpstr>Classification of viruses</vt:lpstr>
      <vt:lpstr>Medically Important Viruses</vt:lpstr>
      <vt:lpstr>PowerPoint Presentation</vt:lpstr>
      <vt:lpstr>Replication  </vt:lpstr>
      <vt:lpstr> Adsorption </vt:lpstr>
      <vt:lpstr>Penetration</vt:lpstr>
      <vt:lpstr>Replication  </vt:lpstr>
      <vt:lpstr>Synthesis of viral components</vt:lpstr>
      <vt:lpstr>Replication  </vt:lpstr>
      <vt:lpstr> Release </vt:lpstr>
      <vt:lpstr>Replication  </vt:lpstr>
      <vt:lpstr>laboratory diagnosis of viral infections</vt:lpstr>
      <vt:lpstr>Microscopic examination</vt:lpstr>
      <vt:lpstr>PowerPoint Presentation</vt:lpstr>
      <vt:lpstr>Virus cultivation</vt:lpstr>
      <vt:lpstr>PowerPoint Presentation</vt:lpstr>
      <vt:lpstr>PowerPoint Presentation</vt:lpstr>
      <vt:lpstr>PowerPoint Presentation</vt:lpstr>
      <vt:lpstr>Detection of viral growth</vt:lpstr>
      <vt:lpstr>PowerPoint Presentation</vt:lpstr>
      <vt:lpstr>Rapid culture technique</vt:lpstr>
      <vt:lpstr>Serological test; Antigen detection;</vt:lpstr>
      <vt:lpstr>Serological test;</vt:lpstr>
      <vt:lpstr>Immunofluorescence ; IF </vt:lpstr>
      <vt:lpstr>PowerPoint Presentation</vt:lpstr>
      <vt:lpstr> ELISA Ab detection               Ag detection     </vt:lpstr>
      <vt:lpstr>Molecular test;</vt:lpstr>
      <vt:lpstr>Reference books 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Structure,Classification of Viruses &amp;laboratory dignosis of viral infections</dc:title>
  <dc:creator>dr.malak alhazmi</dc:creator>
  <cp:lastModifiedBy>Dana Al-Kadi</cp:lastModifiedBy>
  <cp:revision>121</cp:revision>
  <dcterms:created xsi:type="dcterms:W3CDTF">2008-12-20T05:35:19Z</dcterms:created>
  <dcterms:modified xsi:type="dcterms:W3CDTF">2017-10-17T05:10:16Z</dcterms:modified>
</cp:coreProperties>
</file>