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handoutMasterIdLst>
    <p:handoutMasterId r:id="rId31"/>
  </p:handoutMasterIdLst>
  <p:sldIdLst>
    <p:sldId id="354" r:id="rId2"/>
    <p:sldId id="370" r:id="rId3"/>
    <p:sldId id="315" r:id="rId4"/>
    <p:sldId id="367" r:id="rId5"/>
    <p:sldId id="327" r:id="rId6"/>
    <p:sldId id="264" r:id="rId7"/>
    <p:sldId id="326" r:id="rId8"/>
    <p:sldId id="293" r:id="rId9"/>
    <p:sldId id="362" r:id="rId10"/>
    <p:sldId id="291" r:id="rId11"/>
    <p:sldId id="317" r:id="rId12"/>
    <p:sldId id="356" r:id="rId13"/>
    <p:sldId id="368" r:id="rId14"/>
    <p:sldId id="294" r:id="rId15"/>
    <p:sldId id="337" r:id="rId16"/>
    <p:sldId id="342" r:id="rId17"/>
    <p:sldId id="296" r:id="rId18"/>
    <p:sldId id="331" r:id="rId19"/>
    <p:sldId id="373" r:id="rId20"/>
    <p:sldId id="374" r:id="rId21"/>
    <p:sldId id="369" r:id="rId22"/>
    <p:sldId id="347" r:id="rId23"/>
    <p:sldId id="336" r:id="rId24"/>
    <p:sldId id="359" r:id="rId25"/>
    <p:sldId id="350" r:id="rId26"/>
    <p:sldId id="375" r:id="rId27"/>
    <p:sldId id="376" r:id="rId28"/>
    <p:sldId id="372" r:id="rId29"/>
    <p:sldId id="361" r:id="rId30"/>
  </p:sldIdLst>
  <p:sldSz cx="9144000" cy="6858000" type="screen4x3"/>
  <p:notesSz cx="6858000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Rockwell" panose="02060603020205020403" pitchFamily="18" charset="0"/>
        <a:ea typeface="+mn-ea"/>
        <a:cs typeface="Tahoma" panose="020B060403050404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Rockwell" panose="02060603020205020403" pitchFamily="18" charset="0"/>
        <a:ea typeface="+mn-ea"/>
        <a:cs typeface="Tahoma" panose="020B060403050404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Rockwell" panose="02060603020205020403" pitchFamily="18" charset="0"/>
        <a:ea typeface="+mn-ea"/>
        <a:cs typeface="Tahoma" panose="020B060403050404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Rockwell" panose="02060603020205020403" pitchFamily="18" charset="0"/>
        <a:ea typeface="+mn-ea"/>
        <a:cs typeface="Tahoma" panose="020B060403050404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Rockwell" panose="02060603020205020403" pitchFamily="18" charset="0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Rockwell" panose="02060603020205020403" pitchFamily="18" charset="0"/>
        <a:ea typeface="+mn-ea"/>
        <a:cs typeface="Tahoma" panose="020B0604030504040204" pitchFamily="34" charset="0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Rockwell" panose="02060603020205020403" pitchFamily="18" charset="0"/>
        <a:ea typeface="+mn-ea"/>
        <a:cs typeface="Tahoma" panose="020B0604030504040204" pitchFamily="34" charset="0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Rockwell" panose="02060603020205020403" pitchFamily="18" charset="0"/>
        <a:ea typeface="+mn-ea"/>
        <a:cs typeface="Tahoma" panose="020B0604030504040204" pitchFamily="34" charset="0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Rockwell" panose="02060603020205020403" pitchFamily="18" charset="0"/>
        <a:ea typeface="+mn-ea"/>
        <a:cs typeface="Tahoma" panose="020B060403050404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CF6"/>
    <a:srgbClr val="FFFF66"/>
    <a:srgbClr val="0030C8"/>
    <a:srgbClr val="0032D0"/>
    <a:srgbClr val="0035DE"/>
    <a:srgbClr val="7D9CFF"/>
    <a:srgbClr val="00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356" autoAdjust="0"/>
  </p:normalViewPr>
  <p:slideViewPr>
    <p:cSldViewPr>
      <p:cViewPr varScale="1">
        <p:scale>
          <a:sx n="78" d="100"/>
          <a:sy n="78" d="100"/>
        </p:scale>
        <p:origin x="6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2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>
            <a:extLst>
              <a:ext uri="{FF2B5EF4-FFF2-40B4-BE49-F238E27FC236}">
                <a16:creationId xmlns:a16="http://schemas.microsoft.com/office/drawing/2014/main" id="{24ABE5EF-64EC-4FFC-993B-988C363D61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i="0"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211" name="Rectangle 3">
            <a:extLst>
              <a:ext uri="{FF2B5EF4-FFF2-40B4-BE49-F238E27FC236}">
                <a16:creationId xmlns:a16="http://schemas.microsoft.com/office/drawing/2014/main" id="{C69B6111-3A7D-44E3-951D-205C40BE58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212" name="Rectangle 4">
            <a:extLst>
              <a:ext uri="{FF2B5EF4-FFF2-40B4-BE49-F238E27FC236}">
                <a16:creationId xmlns:a16="http://schemas.microsoft.com/office/drawing/2014/main" id="{9D500C2A-C1C8-4B85-9451-0CFAEF1B3CB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213" name="Rectangle 5">
            <a:extLst>
              <a:ext uri="{FF2B5EF4-FFF2-40B4-BE49-F238E27FC236}">
                <a16:creationId xmlns:a16="http://schemas.microsoft.com/office/drawing/2014/main" id="{9B9A5853-F510-4A1E-966C-CA20B49AD8A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8CABF5-F23C-4B9D-8DE9-68263553E4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7514999-1A10-4866-B944-E647ED87914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27CFF2E-C337-49B4-AAA4-2B3FD09793E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4C8BC1A1-AD96-46B0-A379-6D958D654E8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22C9D4C5-9AC3-4430-91A5-8D9B6C6D33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7FD2BAB2-8D89-436A-88D2-760BE4E5A1D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BA93EC76-78C6-4C0E-813A-A787EFC51C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A22E56E-A3E5-4573-948F-9BC947FA12D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9BB46398-4DC4-41AF-93D4-AD15B14A1AB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702244B5-D846-42FC-A66A-463827E2CA8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1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61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49FD1575-6B21-4D9E-AA28-28383545268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6D67F796-96C1-4B37-B9F9-1721FBA0D6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05C087C5-ADF5-414C-89DF-5BA052A05D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9BAEF-1761-4577-B2E5-1AD4D5CC36A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32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6620C50-B9DA-4340-AD12-E85340ABFD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2E3B25C-8970-4162-9C40-DFB8AB6334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296D0-EA74-414F-B100-C3408DEF7C5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8B80BC5-9794-404C-BC56-D39A449009F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3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D1E4238-7095-4AF2-8A44-9C75D37DED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AAD6C6A-6CCD-4F14-B374-2CB1830252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A9669-8AA4-4CF7-843F-F2E21E0A8F0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EAC885D-CF01-4FD7-9CE7-81BB2C566B6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911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EB2A07-2741-414E-AD14-6F8F798501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8C6BB0-F34D-47A8-ABFA-0B5D160CC2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6C5BF-6183-41EB-9B35-4365959F682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FF3E63D-810B-4832-A8D4-4A128D416E8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60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6897E5E-2F85-4A88-AD7E-6816D1930A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6F5AE6B-52CE-432F-8547-6199FBD8B93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7D5E5-582A-4524-85C3-5153B25C665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CE55431-BD33-431B-8243-99E13ED63DD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09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053997F-2DA6-4B0A-9D98-85D7F84AE9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2BBC454-D5BC-4F81-83AF-4CF492F3DD8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18941-077C-4420-AAFA-9C95D20D942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9020946-505E-4992-9413-F15C6594F6A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10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C17CE55-7BDC-4057-B263-509CF73646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D1A9706-F9D8-4320-8FDF-CC39BCF4EE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E6234-29D8-4B36-8019-D7378184DD4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8BDA0F8-42FA-463B-9B22-959DF7D54B6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29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823A989-EB7A-4331-80CB-96C97FCC9F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8DA57F6-60F9-4CE8-B8F5-300E0DC31E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18628-3553-4EE7-A1E5-119575C1376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39043C0-3760-4A76-B173-FE30E9429C8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52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BF03E06-F35D-405D-BC27-966B9F8DB5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CB65EDA-A500-4739-906B-34B04FFE99F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6B919-442B-4E6A-99CD-2772E941E1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D6D129DE-3762-444C-B54E-8EAF2778F89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37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427754-92F9-4B8E-A0EB-45E595BBC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AC3628-2DBB-4A2D-A7B0-CA7B262B1F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DECEC-A29F-407B-89D4-55CF4E4677C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AC08B7F-5ACB-4DED-AC47-B30307A53E3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35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4A39CDD-4B29-47CE-9CD4-25FD895A17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D191FA4-C193-47DB-80FC-F0AA73F952A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01BDF-05A1-49B2-952E-1F5DF0C7C35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70C64A21-E494-441E-AABA-BB682CC1A13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77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17599DC-F5E2-40CC-9CCD-EEECB3980B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31F5F2E-140B-46F4-961B-329CCE06FD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10A9F-465A-42CA-A2DA-438C516FD5F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F8BDCA2-63C5-4FFE-B540-6649CBBBAE4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38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8E8BAD9-4570-4E5A-B453-73D36B038A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812686F-6A12-4033-B312-CF6B5DDF8AE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7F45F-5731-4228-AF5E-35F401DC97C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D5E0BBF-40DF-4443-88F1-6BFA9DBCC5E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89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D1A6DC00-1FDD-4DCD-8454-329B72F9EF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4E73585E-0919-437B-A64D-879850E976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13724E9-9936-4B00-9287-1725A5632A1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31E23979-FAC3-4A4F-A197-1956B1BCD9F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944E0CFE-13EB-4AFE-9BC7-B8F61955833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60102" name="Freeform 6">
                <a:extLst>
                  <a:ext uri="{FF2B5EF4-FFF2-40B4-BE49-F238E27FC236}">
                    <a16:creationId xmlns:a16="http://schemas.microsoft.com/office/drawing/2014/main" id="{5C0D1B04-442A-4218-8896-B40D09EC0A2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0103" name="Freeform 7">
                <a:extLst>
                  <a:ext uri="{FF2B5EF4-FFF2-40B4-BE49-F238E27FC236}">
                    <a16:creationId xmlns:a16="http://schemas.microsoft.com/office/drawing/2014/main" id="{BAA858DA-3DB2-4FBD-8EE7-06F9408D90B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0104" name="Freeform 8">
                <a:extLst>
                  <a:ext uri="{FF2B5EF4-FFF2-40B4-BE49-F238E27FC236}">
                    <a16:creationId xmlns:a16="http://schemas.microsoft.com/office/drawing/2014/main" id="{0D8B834D-1FF9-46CA-8546-326F3FE69AC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0105" name="Freeform 9">
                <a:extLst>
                  <a:ext uri="{FF2B5EF4-FFF2-40B4-BE49-F238E27FC236}">
                    <a16:creationId xmlns:a16="http://schemas.microsoft.com/office/drawing/2014/main" id="{C4824767-F4E6-4B81-AA77-0E6F0F98A37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0106" name="Freeform 10">
                <a:extLst>
                  <a:ext uri="{FF2B5EF4-FFF2-40B4-BE49-F238E27FC236}">
                    <a16:creationId xmlns:a16="http://schemas.microsoft.com/office/drawing/2014/main" id="{CF87B16E-55A4-48C9-856D-9B5EC09FF1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60107" name="Freeform 11">
              <a:extLst>
                <a:ext uri="{FF2B5EF4-FFF2-40B4-BE49-F238E27FC236}">
                  <a16:creationId xmlns:a16="http://schemas.microsoft.com/office/drawing/2014/main" id="{4DB98000-A4E2-47A6-9216-0AB25F26E0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0108" name="Freeform 12">
              <a:extLst>
                <a:ext uri="{FF2B5EF4-FFF2-40B4-BE49-F238E27FC236}">
                  <a16:creationId xmlns:a16="http://schemas.microsoft.com/office/drawing/2014/main" id="{FAA3985D-39CD-4295-8D27-8B6A4B84A53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0109" name="Rectangle 13">
            <a:extLst>
              <a:ext uri="{FF2B5EF4-FFF2-40B4-BE49-F238E27FC236}">
                <a16:creationId xmlns:a16="http://schemas.microsoft.com/office/drawing/2014/main" id="{40DAF7CE-8E3E-49C5-A2DA-425E7E163EC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60110" name="Rectangle 14">
            <a:extLst>
              <a:ext uri="{FF2B5EF4-FFF2-40B4-BE49-F238E27FC236}">
                <a16:creationId xmlns:a16="http://schemas.microsoft.com/office/drawing/2014/main" id="{A3A4E64C-F45E-417D-AF53-37CFBF58EB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0111" name="Rectangle 15">
            <a:extLst>
              <a:ext uri="{FF2B5EF4-FFF2-40B4-BE49-F238E27FC236}">
                <a16:creationId xmlns:a16="http://schemas.microsoft.com/office/drawing/2014/main" id="{EDD6C8E0-BB16-497D-A268-96F670096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41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  <p:sldLayoutId id="2147484239" r:id="rId12"/>
    <p:sldLayoutId id="214748424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>
            <a:extLst>
              <a:ext uri="{FF2B5EF4-FFF2-40B4-BE49-F238E27FC236}">
                <a16:creationId xmlns:a16="http://schemas.microsoft.com/office/drawing/2014/main" id="{C02518B1-3FB3-4B97-A550-093A16060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5300663"/>
            <a:ext cx="5111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="0" i="0">
              <a:latin typeface="Tahoma" panose="020B0604030504040204" pitchFamily="34" charset="0"/>
            </a:endParaRPr>
          </a:p>
        </p:txBody>
      </p:sp>
      <p:sp>
        <p:nvSpPr>
          <p:cNvPr id="4099" name="Text Box 4">
            <a:extLst>
              <a:ext uri="{FF2B5EF4-FFF2-40B4-BE49-F238E27FC236}">
                <a16:creationId xmlns:a16="http://schemas.microsoft.com/office/drawing/2014/main" id="{948D9100-B22E-4B5F-9AB4-3E650CD82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868863"/>
            <a:ext cx="3892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0" i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00" name="WordArt 6">
            <a:extLst>
              <a:ext uri="{FF2B5EF4-FFF2-40B4-BE49-F238E27FC236}">
                <a16:creationId xmlns:a16="http://schemas.microsoft.com/office/drawing/2014/main" id="{6827919D-7260-473A-9891-3F467DF5C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8888" y="2133600"/>
            <a:ext cx="7777162" cy="187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Pathogenesis of viral infection</a:t>
            </a:r>
          </a:p>
        </p:txBody>
      </p:sp>
      <p:sp>
        <p:nvSpPr>
          <p:cNvPr id="4101" name="Rectangle 4">
            <a:extLst>
              <a:ext uri="{FF2B5EF4-FFF2-40B4-BE49-F238E27FC236}">
                <a16:creationId xmlns:a16="http://schemas.microsoft.com/office/drawing/2014/main" id="{DA8655D4-86D3-495B-8379-F6D929597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200" y="4500563"/>
            <a:ext cx="4875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Rockwell" panose="02060603020205020403" pitchFamily="18" charset="0"/>
                <a:cs typeface="Tahoma" panose="020B0604030504040204" pitchFamily="34" charset="0"/>
              </a:rPr>
              <a:t> ( Foundation  Block ,</a:t>
            </a:r>
            <a:r>
              <a:rPr lang="en-US" altLang="en-US" sz="1800">
                <a:latin typeface="Rockwell" panose="02060603020205020403" pitchFamily="18" charset="0"/>
                <a:cs typeface="Tahoma" panose="020B0604030504040204" pitchFamily="34" charset="0"/>
              </a:rPr>
              <a:t>  Microbiology </a:t>
            </a:r>
            <a:r>
              <a:rPr lang="en-US" altLang="en-US" sz="1800">
                <a:solidFill>
                  <a:srgbClr val="FF0000"/>
                </a:solidFill>
                <a:latin typeface="Rockwell" panose="02060603020205020403" pitchFamily="18" charset="0"/>
                <a:cs typeface="Tahoma" panose="020B0604030504040204" pitchFamily="34" charset="0"/>
              </a:rPr>
              <a:t>: 2017)</a:t>
            </a:r>
            <a:endParaRPr lang="en-US" altLang="en-US" sz="1800">
              <a:latin typeface="Rockwell" panose="02060603020205020403" pitchFamily="18" charset="0"/>
              <a:cs typeface="Tahoma" panose="020B0604030504040204" pitchFamily="34" charset="0"/>
            </a:endParaRPr>
          </a:p>
        </p:txBody>
      </p:sp>
      <p:sp>
        <p:nvSpPr>
          <p:cNvPr id="4102" name="Rectangle 5">
            <a:extLst>
              <a:ext uri="{FF2B5EF4-FFF2-40B4-BE49-F238E27FC236}">
                <a16:creationId xmlns:a16="http://schemas.microsoft.com/office/drawing/2014/main" id="{22574A05-EAF6-4A04-BBC0-44D2E0CA3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5" y="5453063"/>
            <a:ext cx="4572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CCCF6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Dr.Malak M.  El-Hazmi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CCCF6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4103" name="Picture 7" descr="شـــــــــــموع روعــــــــــة        ">
            <a:extLst>
              <a:ext uri="{FF2B5EF4-FFF2-40B4-BE49-F238E27FC236}">
                <a16:creationId xmlns:a16="http://schemas.microsoft.com/office/drawing/2014/main" id="{110E453E-421D-44DB-9A50-9A3E33B4C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09550"/>
            <a:ext cx="7467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FC451A65-EA48-4FB9-A425-06A716B7AE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435975" cy="5286375"/>
          </a:xfrm>
        </p:spPr>
        <p:txBody>
          <a:bodyPr/>
          <a:lstStyle/>
          <a:p>
            <a:pPr marL="609600" indent="-609600" eaLnBrk="1" hangingPunct="1">
              <a:buSzTx/>
              <a:buFont typeface="Wingdings" panose="05000000000000000000" pitchFamily="2" charset="2"/>
              <a:buNone/>
              <a:defRPr/>
            </a:pPr>
            <a:r>
              <a:rPr lang="en-GB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i="1" u="sng" dirty="0">
                <a:solidFill>
                  <a:srgbClr val="FCCCF6"/>
                </a:solidFill>
                <a:latin typeface="Times New Roman" pitchFamily="18" charset="0"/>
                <a:cs typeface="Times New Roman" pitchFamily="18" charset="0"/>
              </a:rPr>
              <a:t>Productive Infections: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	  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Cytolytic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Infections </a:t>
            </a:r>
            <a:endParaRPr lang="en-US" sz="3200" b="1" i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eaLnBrk="1" hangingPunct="1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2. Non-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cytolytic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infections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Viruses replicate &amp; produce progeny 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 err="1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dirty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 released by cell budding &amp;  little or no CPE</a:t>
            </a:r>
          </a:p>
        </p:txBody>
      </p:sp>
      <p:sp>
        <p:nvSpPr>
          <p:cNvPr id="190467" name="Text Box 3">
            <a:extLst>
              <a:ext uri="{FF2B5EF4-FFF2-40B4-BE49-F238E27FC236}">
                <a16:creationId xmlns:a16="http://schemas.microsoft.com/office/drawing/2014/main" id="{C289565D-FF70-42B4-9773-DAC3BBAFE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95263"/>
            <a:ext cx="882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The types of viral infections at cellular level</a:t>
            </a:r>
          </a:p>
        </p:txBody>
      </p:sp>
      <p:sp>
        <p:nvSpPr>
          <p:cNvPr id="190470" name="Line 6">
            <a:extLst>
              <a:ext uri="{FF2B5EF4-FFF2-40B4-BE49-F238E27FC236}">
                <a16:creationId xmlns:a16="http://schemas.microsoft.com/office/drawing/2014/main" id="{99A73DE8-776D-43B8-923D-7BAE7A5BBA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950" y="692150"/>
            <a:ext cx="8531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7" name="Picture 7" descr="2">
            <a:extLst>
              <a:ext uri="{FF2B5EF4-FFF2-40B4-BE49-F238E27FC236}">
                <a16:creationId xmlns:a16="http://schemas.microsoft.com/office/drawing/2014/main" id="{4B929AA6-6F8A-4717-AE37-EB5F1DF69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4292600"/>
            <a:ext cx="259238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>
            <a:extLst>
              <a:ext uri="{FF2B5EF4-FFF2-40B4-BE49-F238E27FC236}">
                <a16:creationId xmlns:a16="http://schemas.microsoft.com/office/drawing/2014/main" id="{32DCA032-2271-4802-A96C-8AD9CC331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036050" cy="5616575"/>
          </a:xfrm>
        </p:spPr>
        <p:txBody>
          <a:bodyPr/>
          <a:lstStyle/>
          <a:p>
            <a:pPr marL="609600" indent="-609600" eaLnBrk="1" hangingPunct="1">
              <a:buSzTx/>
              <a:buFont typeface="Wingdings" panose="05000000000000000000" pitchFamily="2" charset="2"/>
              <a:buNone/>
              <a:defRPr/>
            </a:pP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i="1" dirty="0">
                <a:solidFill>
                  <a:srgbClr val="FCCCF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FCCCF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>
                <a:solidFill>
                  <a:srgbClr val="FCCCF6"/>
                </a:solidFill>
                <a:latin typeface="Times New Roman" pitchFamily="18" charset="0"/>
                <a:cs typeface="Times New Roman" pitchFamily="18" charset="0"/>
              </a:rPr>
              <a:t>Non-productive Infections: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	  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Vs infect cells that restrict or lack the machinery for transcribing  viral genes.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Viral genome is found either integrated into cell DNA or as a circular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episo</a:t>
            </a:r>
            <a:r>
              <a:rPr lang="en-GB" sz="2800" dirty="0"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e or both</a:t>
            </a:r>
            <a:r>
              <a:rPr lang="en-US" sz="2800" dirty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609600" indent="-609600" eaLnBrk="1" hangingPunct="1">
              <a:buSzTx/>
              <a:buFont typeface="Wingdings" panose="05000000000000000000" pitchFamily="2" charset="2"/>
              <a:buNone/>
              <a:defRPr/>
            </a:pP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b="1" dirty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Latent Infection: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Persistent </a:t>
            </a:r>
            <a:r>
              <a:rPr lang="en-US" dirty="0" err="1">
                <a:effectLst/>
                <a:latin typeface="Times New Roman" pitchFamily="18" charset="0"/>
                <a:cs typeface="Times New Roman" pitchFamily="18" charset="0"/>
              </a:rPr>
              <a:t>inf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 b/c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   there is</a:t>
            </a:r>
            <a:r>
              <a:rPr lang="ar-SA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limited expression of viral genes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Ex: HSV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sz="3200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2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Transformation:</a:t>
            </a:r>
          </a:p>
        </p:txBody>
      </p:sp>
      <p:sp>
        <p:nvSpPr>
          <p:cNvPr id="273411" name="Text Box 3">
            <a:extLst>
              <a:ext uri="{FF2B5EF4-FFF2-40B4-BE49-F238E27FC236}">
                <a16:creationId xmlns:a16="http://schemas.microsoft.com/office/drawing/2014/main" id="{BFA146E9-4437-4C10-8A33-BBBAF74D1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15888"/>
            <a:ext cx="6481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GB" sz="3600" i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3412" name="Line 4">
            <a:extLst>
              <a:ext uri="{FF2B5EF4-FFF2-40B4-BE49-F238E27FC236}">
                <a16:creationId xmlns:a16="http://schemas.microsoft.com/office/drawing/2014/main" id="{13EE0881-D63A-4EF4-9686-234931DEE0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836613"/>
            <a:ext cx="81359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3414" name="Text Box 6">
            <a:extLst>
              <a:ext uri="{FF2B5EF4-FFF2-40B4-BE49-F238E27FC236}">
                <a16:creationId xmlns:a16="http://schemas.microsoft.com/office/drawing/2014/main" id="{9D1EF1A8-EF82-4D48-8CA0-81A015679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6700"/>
            <a:ext cx="882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The types of viral infections at cellular level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>
            <a:extLst>
              <a:ext uri="{FF2B5EF4-FFF2-40B4-BE49-F238E27FC236}">
                <a16:creationId xmlns:a16="http://schemas.microsoft.com/office/drawing/2014/main" id="{A98E5D74-8F04-4EFB-A48F-15825979E2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323850" y="44450"/>
            <a:ext cx="6983413" cy="5184775"/>
          </a:xfrm>
        </p:spPr>
        <p:txBody>
          <a:bodyPr/>
          <a:lstStyle/>
          <a:p>
            <a:pPr marL="609600" indent="-609600" eaLnBrk="1" hangingPunct="1">
              <a:buSzTx/>
              <a:buFont typeface="Wingdings" panose="05000000000000000000" pitchFamily="2" charset="2"/>
              <a:buNone/>
              <a:defRPr/>
            </a:pP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Transformation: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 	  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n-US" dirty="0">
              <a:solidFill>
                <a:srgbClr val="FFFF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Ex ;  EBV, HPV and HTLV</a:t>
            </a:r>
          </a:p>
          <a:p>
            <a:pPr marL="990600" lvl="1" indent="-533400"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Cause tumor in animals &amp; H</a:t>
            </a:r>
          </a:p>
          <a:p>
            <a:pPr marL="990600" lvl="1" indent="-533400" eaLnBrk="1" hangingPunct="1"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        and can transform cell culture</a:t>
            </a:r>
          </a:p>
          <a:p>
            <a:pPr marL="990600" lvl="1" indent="-533400" eaLnBrk="1" hangingPunct="1"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--</a:t>
            </a:r>
          </a:p>
          <a:p>
            <a:pPr marL="990600" lvl="1" indent="-533400" eaLnBrk="1" hangingPunct="1"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5" descr="1B">
            <a:extLst>
              <a:ext uri="{FF2B5EF4-FFF2-40B4-BE49-F238E27FC236}">
                <a16:creationId xmlns:a16="http://schemas.microsoft.com/office/drawing/2014/main" id="{7EB7EFBA-0171-4A40-A1E6-0DBE3457C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8913"/>
            <a:ext cx="2881312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2022" name="Line 6">
            <a:extLst>
              <a:ext uri="{FF2B5EF4-FFF2-40B4-BE49-F238E27FC236}">
                <a16:creationId xmlns:a16="http://schemas.microsoft.com/office/drawing/2014/main" id="{39EFF402-7E4A-4709-BB94-EBE053A049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5288" y="620713"/>
            <a:ext cx="26638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5" name="Picture 7" descr="Fig-46-2">
            <a:extLst>
              <a:ext uri="{FF2B5EF4-FFF2-40B4-BE49-F238E27FC236}">
                <a16:creationId xmlns:a16="http://schemas.microsoft.com/office/drawing/2014/main" id="{CC4B0F47-07AB-41E8-B4F0-D0A78BE87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633663"/>
            <a:ext cx="3851275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9">
            <a:extLst>
              <a:ext uri="{FF2B5EF4-FFF2-40B4-BE49-F238E27FC236}">
                <a16:creationId xmlns:a16="http://schemas.microsoft.com/office/drawing/2014/main" id="{FE884645-765C-4DD4-9E61-0A517F03B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25" y="4005263"/>
            <a:ext cx="5688013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 i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can stimulate uncontrolled cell growth causing Tf  by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 i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alternating the balance between  growth activators &amp;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0" i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 suppres</a:t>
            </a:r>
            <a:r>
              <a:rPr lang="en-GB" altLang="en-US" sz="2800" b="0" i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sors gene products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B9820ECD-5C8F-42EB-94B4-FC5653D34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214313"/>
            <a:ext cx="214313" cy="3571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>
            <a:extLst>
              <a:ext uri="{FF2B5EF4-FFF2-40B4-BE49-F238E27FC236}">
                <a16:creationId xmlns:a16="http://schemas.microsoft.com/office/drawing/2014/main" id="{A26AD63E-587C-4744-B469-9F34B11F5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605088"/>
            <a:ext cx="8435975" cy="3919537"/>
          </a:xfrm>
        </p:spPr>
        <p:txBody>
          <a:bodyPr/>
          <a:lstStyle/>
          <a:p>
            <a:pPr marL="609600" indent="-609600" eaLnBrk="1" hangingPunct="1"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Abortive 		</a:t>
            </a:r>
            <a:r>
              <a:rPr lang="ar-SA" altLang="en-US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Vs not produced  </a:t>
            </a:r>
          </a:p>
          <a:p>
            <a:pPr marL="609600" indent="-609600" eaLnBrk="1" hangingPunct="1"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Productive 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FFFF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Cytolytic 			Vs 	Produced 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FFFF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Non-cytolytic		Vs	Produced 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FF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09600" indent="-609600" eaLnBrk="1" hangingPunct="1"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Non-productive </a:t>
            </a:r>
            <a:r>
              <a:rPr lang="ar-SA" altLang="en-US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ar-SA" altLang="en-US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 Produced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FFFF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Latent  		            Viral NA present 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FFFF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      	Viral NA present </a:t>
            </a:r>
          </a:p>
        </p:txBody>
      </p:sp>
      <p:sp>
        <p:nvSpPr>
          <p:cNvPr id="358403" name="Text Box 3">
            <a:extLst>
              <a:ext uri="{FF2B5EF4-FFF2-40B4-BE49-F238E27FC236}">
                <a16:creationId xmlns:a16="http://schemas.microsoft.com/office/drawing/2014/main" id="{19803F91-AF59-43A1-A838-6CD6C7FD1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6875" y="0"/>
            <a:ext cx="8170863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Cytopathogenesis: </a:t>
            </a:r>
            <a:r>
              <a:rPr lang="ar-SA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 types of viral infections at cellular level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EBBC255A-2932-43F4-9A23-073625CB2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00213"/>
            <a:ext cx="3168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0" i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effects on cells/   Type of Infection</a:t>
            </a:r>
            <a:endParaRPr lang="en-US" altLang="en-US" sz="1600" b="0" i="0">
              <a:latin typeface="Arial" panose="020B0604020202020204" pitchFamily="34" charset="0"/>
            </a:endParaRP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E714C6B8-2769-4566-84B4-0BA700488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819275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0" i="0">
                <a:latin typeface="Times New Roman" panose="02020603050405020304" pitchFamily="18" charset="0"/>
                <a:cs typeface="Times New Roman" panose="02020603050405020304" pitchFamily="18" charset="0"/>
              </a:rPr>
              <a:t>Virus Production</a:t>
            </a:r>
            <a:endParaRPr lang="en-US" altLang="en-US" sz="1600" b="0" i="0">
              <a:latin typeface="Arial" panose="020B0604020202020204" pitchFamily="34" charset="0"/>
            </a:endParaRPr>
          </a:p>
        </p:txBody>
      </p:sp>
      <p:sp>
        <p:nvSpPr>
          <p:cNvPr id="358406" name="Line 6">
            <a:extLst>
              <a:ext uri="{FF2B5EF4-FFF2-40B4-BE49-F238E27FC236}">
                <a16:creationId xmlns:a16="http://schemas.microsoft.com/office/drawing/2014/main" id="{BF5B49ED-4A5B-4DA4-AB25-EE0AC67B0E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2565400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07" name="Line 7">
            <a:extLst>
              <a:ext uri="{FF2B5EF4-FFF2-40B4-BE49-F238E27FC236}">
                <a16:creationId xmlns:a16="http://schemas.microsoft.com/office/drawing/2014/main" id="{EC23F025-6731-4989-A723-7D82760FFA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1700213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08" name="Line 8">
            <a:extLst>
              <a:ext uri="{FF2B5EF4-FFF2-40B4-BE49-F238E27FC236}">
                <a16:creationId xmlns:a16="http://schemas.microsoft.com/office/drawing/2014/main" id="{53FBD25D-6D32-403F-A1CB-EA24A583D2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3" y="6597650"/>
            <a:ext cx="8208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09" name="Line 9">
            <a:extLst>
              <a:ext uri="{FF2B5EF4-FFF2-40B4-BE49-F238E27FC236}">
                <a16:creationId xmlns:a16="http://schemas.microsoft.com/office/drawing/2014/main" id="{C6352F8E-01FF-4783-B2F6-75686B9492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692150"/>
            <a:ext cx="44640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94" name="Picture 10" descr="1">
            <a:extLst>
              <a:ext uri="{FF2B5EF4-FFF2-40B4-BE49-F238E27FC236}">
                <a16:creationId xmlns:a16="http://schemas.microsoft.com/office/drawing/2014/main" id="{E06A7FC9-3190-4D95-BDB5-C5A58D5A4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15888"/>
            <a:ext cx="17287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4">
            <a:extLst>
              <a:ext uri="{FF2B5EF4-FFF2-40B4-BE49-F238E27FC236}">
                <a16:creationId xmlns:a16="http://schemas.microsoft.com/office/drawing/2014/main" id="{C80C8533-6634-4042-B5F4-9D62141DF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18002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2">
            <a:extLst>
              <a:ext uri="{FF2B5EF4-FFF2-40B4-BE49-F238E27FC236}">
                <a16:creationId xmlns:a16="http://schemas.microsoft.com/office/drawing/2014/main" id="{6BFA1D12-1E97-4997-A442-EDA52D142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2852738"/>
            <a:ext cx="1871662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1B">
            <a:extLst>
              <a:ext uri="{FF2B5EF4-FFF2-40B4-BE49-F238E27FC236}">
                <a16:creationId xmlns:a16="http://schemas.microsoft.com/office/drawing/2014/main" id="{6ECC741D-35EA-487C-9A5B-0C049534F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292600"/>
            <a:ext cx="201612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15" name="Rectangle 15">
            <a:extLst>
              <a:ext uri="{FF2B5EF4-FFF2-40B4-BE49-F238E27FC236}">
                <a16:creationId xmlns:a16="http://schemas.microsoft.com/office/drawing/2014/main" id="{8A94130B-681F-4DA3-A32F-17BC45256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4365625"/>
            <a:ext cx="142875" cy="215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16" name="Rectangle 16">
            <a:extLst>
              <a:ext uri="{FF2B5EF4-FFF2-40B4-BE49-F238E27FC236}">
                <a16:creationId xmlns:a16="http://schemas.microsoft.com/office/drawing/2014/main" id="{AD5B77B2-676E-4547-856D-CCD36D6C4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2924175"/>
            <a:ext cx="142875" cy="215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17" name="Rectangle 17">
            <a:extLst>
              <a:ext uri="{FF2B5EF4-FFF2-40B4-BE49-F238E27FC236}">
                <a16:creationId xmlns:a16="http://schemas.microsoft.com/office/drawing/2014/main" id="{1AC38567-9F79-44F5-9297-C3F73E1D1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1484313"/>
            <a:ext cx="142875" cy="215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18" name="Rectangle 18">
            <a:extLst>
              <a:ext uri="{FF2B5EF4-FFF2-40B4-BE49-F238E27FC236}">
                <a16:creationId xmlns:a16="http://schemas.microsoft.com/office/drawing/2014/main" id="{850EFCED-9C86-4896-A5D5-E0B334C44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117475"/>
            <a:ext cx="142875" cy="215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8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8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8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8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B3889E8-4165-4E4F-8CF1-872F9D922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of the virus &amp; its entry into the host.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Replication of the virus 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Ø"/>
              <a:defRPr/>
            </a:pPr>
            <a:r>
              <a:rPr lang="en-GB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GB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remain localized  or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spread to other organs 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Viral shedding</a:t>
            </a:r>
            <a:endParaRPr lang="en-US" sz="2800" dirty="0">
              <a:solidFill>
                <a:srgbClr val="FFFF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Ø"/>
              <a:defRPr/>
            </a:pP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FFFF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immune response  as </a:t>
            </a:r>
          </a:p>
          <a:p>
            <a:pPr marL="0" indent="0"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FFFF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800" dirty="0">
                <a:solidFill>
                  <a:srgbClr val="FFFF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Host defense</a:t>
            </a:r>
          </a:p>
          <a:p>
            <a:pPr marL="914400" lvl="2" indent="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FFFF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dirty="0" err="1">
                <a:solidFill>
                  <a:srgbClr val="FFFF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err="1">
                <a:solidFill>
                  <a:srgbClr val="FFFF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mmunopathogenesis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AutoNum type="alphaLcParenR"/>
              <a:defRPr/>
            </a:pPr>
            <a:endParaRPr lang="en-US" dirty="0">
              <a:solidFill>
                <a:srgbClr val="FFFF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539" name="Text Box 3">
            <a:extLst>
              <a:ext uri="{FF2B5EF4-FFF2-40B4-BE49-F238E27FC236}">
                <a16:creationId xmlns:a16="http://schemas.microsoft.com/office/drawing/2014/main" id="{C803F398-FB3D-4D62-9DED-FE0C47F87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76250"/>
            <a:ext cx="72723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dern No. 20" pitchFamily="18" charset="0"/>
                <a:cs typeface="Times New Roman" pitchFamily="18" charset="0"/>
              </a:rPr>
              <a:t>Pathogenesis at Host Level</a:t>
            </a:r>
          </a:p>
        </p:txBody>
      </p:sp>
      <p:sp>
        <p:nvSpPr>
          <p:cNvPr id="193540" name="Line 4">
            <a:extLst>
              <a:ext uri="{FF2B5EF4-FFF2-40B4-BE49-F238E27FC236}">
                <a16:creationId xmlns:a16="http://schemas.microsoft.com/office/drawing/2014/main" id="{29680720-119E-41C8-8F33-03E36651AA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1268413"/>
            <a:ext cx="66246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>
            <a:extLst>
              <a:ext uri="{FF2B5EF4-FFF2-40B4-BE49-F238E27FC236}">
                <a16:creationId xmlns:a16="http://schemas.microsoft.com/office/drawing/2014/main" id="{3D2870DA-B0C2-477F-873A-74F048461C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362950" cy="4525962"/>
          </a:xfrm>
        </p:spPr>
        <p:txBody>
          <a:bodyPr/>
          <a:lstStyle/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  <a:defRPr/>
            </a:pPr>
            <a:r>
              <a:rPr lang="en-US" sz="3600" b="1" i="1" dirty="0">
                <a:solidFill>
                  <a:srgbClr val="FCCCF6"/>
                </a:solidFill>
                <a:latin typeface="Times New Roman" pitchFamily="18" charset="0"/>
                <a:cs typeface="Times New Roman" pitchFamily="18" charset="0"/>
              </a:rPr>
              <a:t>Person to person</a:t>
            </a:r>
            <a:r>
              <a:rPr lang="en-US" sz="3600" dirty="0">
                <a:solidFill>
                  <a:srgbClr val="FCCCF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52600" lvl="3" indent="-38100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lphaLcParenR"/>
              <a:defRPr/>
            </a:pP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Horizontal transmission</a:t>
            </a:r>
          </a:p>
          <a:p>
            <a:pPr marL="2209800" lvl="4" indent="-381000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Skin contact , Blood</a:t>
            </a:r>
          </a:p>
          <a:p>
            <a:pPr marL="2209800" lvl="4" indent="-381000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Respiratory route</a:t>
            </a:r>
          </a:p>
          <a:p>
            <a:pPr marL="2209800" lvl="4" indent="-381000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Fecal - oral route </a:t>
            </a:r>
          </a:p>
          <a:p>
            <a:pPr marL="2209800" lvl="4" indent="-381000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Genital contact </a:t>
            </a:r>
          </a:p>
          <a:p>
            <a:pPr marL="1752600" lvl="3" indent="-38100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lphaLcParenR"/>
              <a:defRPr/>
            </a:pP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Vertical transmission </a:t>
            </a:r>
          </a:p>
          <a:p>
            <a:pPr marL="1752600" lvl="3" indent="-381000"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§"/>
              <a:defRPr/>
            </a:pPr>
            <a:endParaRPr lang="en-US" sz="24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  <a:defRPr/>
            </a:pPr>
            <a:r>
              <a:rPr lang="en-US" sz="3600" b="1" i="1" dirty="0">
                <a:solidFill>
                  <a:srgbClr val="FCCCF6"/>
                </a:solidFill>
                <a:latin typeface="Times New Roman" pitchFamily="18" charset="0"/>
                <a:cs typeface="Times New Roman" pitchFamily="18" charset="0"/>
              </a:rPr>
              <a:t>Animal to person</a:t>
            </a:r>
          </a:p>
          <a:p>
            <a:pPr marL="609600" indent="-609600" eaLnBrk="1" hangingPunct="1">
              <a:buSzTx/>
              <a:buFont typeface="Wingdings" panose="05000000000000000000" pitchFamily="2" charset="2"/>
              <a:buNone/>
              <a:defRPr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Reservoir                 Human (Rabies v. )</a:t>
            </a:r>
          </a:p>
          <a:p>
            <a:pPr marL="609600" indent="-609600" eaLnBrk="1" hangingPunct="1">
              <a:buSzTx/>
              <a:buFont typeface="Wingdings" panose="05000000000000000000" pitchFamily="2" charset="2"/>
              <a:buNone/>
              <a:defRPr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Reservoir     vector    Human (YFV)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SzTx/>
              <a:buFont typeface="Wingdings" panose="05000000000000000000" pitchFamily="2" charset="2"/>
              <a:buNone/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  <a:defRPr/>
            </a:pP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SzTx/>
              <a:buFont typeface="Wingdings" panose="05000000000000000000" pitchFamily="2" charset="2"/>
              <a:buNone/>
              <a:defRPr/>
            </a:pP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987" name="Text Box 3">
            <a:extLst>
              <a:ext uri="{FF2B5EF4-FFF2-40B4-BE49-F238E27FC236}">
                <a16:creationId xmlns:a16="http://schemas.microsoft.com/office/drawing/2014/main" id="{2B8496C9-513F-4D66-9B5D-BDEAEB534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33375"/>
            <a:ext cx="62658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Transmission</a:t>
            </a:r>
            <a:r>
              <a:rPr lang="en-US" sz="44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97988" name="Picture 4" descr="2">
            <a:extLst>
              <a:ext uri="{FF2B5EF4-FFF2-40B4-BE49-F238E27FC236}">
                <a16:creationId xmlns:a16="http://schemas.microsoft.com/office/drawing/2014/main" id="{AC1C09A5-C68D-437A-A3BB-5BCA2CB02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836613"/>
            <a:ext cx="1993900" cy="581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89" name="Line 5">
            <a:extLst>
              <a:ext uri="{FF2B5EF4-FFF2-40B4-BE49-F238E27FC236}">
                <a16:creationId xmlns:a16="http://schemas.microsoft.com/office/drawing/2014/main" id="{7365E9F7-9F87-4A21-94C6-58D0D7BF3A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238" y="981075"/>
            <a:ext cx="3022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52B4976C-76FE-4F19-82EE-437C044AE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732463"/>
            <a:ext cx="935037" cy="107950"/>
          </a:xfrm>
          <a:prstGeom prst="rightArrow">
            <a:avLst>
              <a:gd name="adj1" fmla="val 50000"/>
              <a:gd name="adj2" fmla="val 13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3C96ECF5-AE2F-441D-B7DD-29FEFFD56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6489700"/>
            <a:ext cx="936625" cy="107950"/>
          </a:xfrm>
          <a:prstGeom prst="rightArrow">
            <a:avLst>
              <a:gd name="adj1" fmla="val 50000"/>
              <a:gd name="adj2" fmla="val 13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7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7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79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>
            <a:extLst>
              <a:ext uri="{FF2B5EF4-FFF2-40B4-BE49-F238E27FC236}">
                <a16:creationId xmlns:a16="http://schemas.microsoft.com/office/drawing/2014/main" id="{D476AA3E-BE25-4D93-A170-E63F936EC48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7950" y="-171450"/>
            <a:ext cx="8686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i="1">
                <a:solidFill>
                  <a:srgbClr val="FFFF66"/>
                </a:solidFill>
                <a:cs typeface="Times New Roman" pitchFamily="18" charset="0"/>
              </a:rPr>
              <a:t>Mechanisms of spread of virus through the body</a:t>
            </a:r>
          </a:p>
        </p:txBody>
      </p:sp>
      <p:pic>
        <p:nvPicPr>
          <p:cNvPr id="19459" name="Picture 4" descr="Fig-30-2">
            <a:extLst>
              <a:ext uri="{FF2B5EF4-FFF2-40B4-BE49-F238E27FC236}">
                <a16:creationId xmlns:a16="http://schemas.microsoft.com/office/drawing/2014/main" id="{D3937566-3853-4FAF-B0DE-41E889071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92150"/>
            <a:ext cx="6551612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29" name="Oval 5">
            <a:extLst>
              <a:ext uri="{FF2B5EF4-FFF2-40B4-BE49-F238E27FC236}">
                <a16:creationId xmlns:a16="http://schemas.microsoft.com/office/drawing/2014/main" id="{480EFC68-7F7F-44AD-8692-3BF217387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5516563"/>
            <a:ext cx="1547813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i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Virus </a:t>
            </a:r>
          </a:p>
          <a:p>
            <a:pPr algn="ctr" eaLnBrk="1" hangingPunct="1">
              <a:defRPr/>
            </a:pPr>
            <a:r>
              <a:rPr lang="en-GB" i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shedding</a:t>
            </a:r>
          </a:p>
        </p:txBody>
      </p:sp>
      <p:sp>
        <p:nvSpPr>
          <p:cNvPr id="308230" name="Line 6">
            <a:extLst>
              <a:ext uri="{FF2B5EF4-FFF2-40B4-BE49-F238E27FC236}">
                <a16:creationId xmlns:a16="http://schemas.microsoft.com/office/drawing/2014/main" id="{FD643226-25F6-416B-B97E-79D20F9277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620713"/>
            <a:ext cx="83518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64" name="Rectangle 80">
            <a:extLst>
              <a:ext uri="{FF2B5EF4-FFF2-40B4-BE49-F238E27FC236}">
                <a16:creationId xmlns:a16="http://schemas.microsoft.com/office/drawing/2014/main" id="{F4B4A4C9-AFD8-4371-AF27-C9E5B244325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074025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Important features of Acute Viral Diseases</a:t>
            </a:r>
          </a:p>
        </p:txBody>
      </p:sp>
      <p:graphicFrame>
        <p:nvGraphicFramePr>
          <p:cNvPr id="195673" name="Group 89">
            <a:extLst>
              <a:ext uri="{FF2B5EF4-FFF2-40B4-BE49-F238E27FC236}">
                <a16:creationId xmlns:a16="http://schemas.microsoft.com/office/drawing/2014/main" id="{C872A361-AD91-4B36-B31C-40324F4C29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850" y="1268413"/>
          <a:ext cx="8783638" cy="5329237"/>
        </p:xfrm>
        <a:graphic>
          <a:graphicData uri="http://schemas.openxmlformats.org/drawingml/2006/table">
            <a:tbl>
              <a:tblPr/>
              <a:tblGrid>
                <a:gridCol w="2640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8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1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Local Infections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Systemic Infections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9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</a:t>
                      </a:r>
                      <a:r>
                        <a:rPr kumimoji="0" lang="en-GB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of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specific Disease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Rhinovirus</a:t>
                      </a:r>
                      <a:r>
                        <a:rPr kumimoji="0" lang="ar-SA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Measles 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Site of Pathology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Portal of entry 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Distant site 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IP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Relatively short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Relatively long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Viremia 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Absent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Present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Duration of Immunity 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Variable- may be short 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Usually life long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56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Role of Secretory AB [IgA]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 resistance 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Usually important 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Usually not important 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5670" name="Line 86">
            <a:extLst>
              <a:ext uri="{FF2B5EF4-FFF2-40B4-BE49-F238E27FC236}">
                <a16:creationId xmlns:a16="http://schemas.microsoft.com/office/drawing/2014/main" id="{A2592D8C-4D3B-4A46-ADFE-CCCC1278ED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1052513"/>
            <a:ext cx="72723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umoral Immunity">
            <a:extLst>
              <a:ext uri="{FF2B5EF4-FFF2-40B4-BE49-F238E27FC236}">
                <a16:creationId xmlns:a16="http://schemas.microsoft.com/office/drawing/2014/main" id="{792635A8-BFEC-4FA0-82F5-1E0D071C0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52538"/>
            <a:ext cx="7127875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795" name="Rectangle 3">
            <a:extLst>
              <a:ext uri="{FF2B5EF4-FFF2-40B4-BE49-F238E27FC236}">
                <a16:creationId xmlns:a16="http://schemas.microsoft.com/office/drawing/2014/main" id="{9F56B255-8146-4656-8E70-4FA344A2281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800" i="1" u="sng" dirty="0">
                <a:solidFill>
                  <a:srgbClr val="FFFF00"/>
                </a:solidFill>
              </a:rPr>
              <a:t>The immune response to virus</a:t>
            </a:r>
          </a:p>
        </p:txBody>
      </p:sp>
      <p:sp>
        <p:nvSpPr>
          <p:cNvPr id="289797" name="Line 5">
            <a:extLst>
              <a:ext uri="{FF2B5EF4-FFF2-40B4-BE49-F238E27FC236}">
                <a16:creationId xmlns:a16="http://schemas.microsoft.com/office/drawing/2014/main" id="{7014E127-9783-45EC-9AB0-E7F63B70A1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908050"/>
            <a:ext cx="784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528A3-32F0-43AB-81A3-8A0C48DE2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Natural killer (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NK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cells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Lysis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VICs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acrophages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4"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APC, Cytokines production</a:t>
            </a:r>
            <a:r>
              <a:rPr lang="en-US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Phagocytosis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6E4029D9-7D1C-4BD6-8689-C0AE294BF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44900"/>
            <a:ext cx="43243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D202C23-3FA7-4B7B-BB73-589E4667D53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800" i="1" u="sng" dirty="0">
                <a:solidFill>
                  <a:srgbClr val="FFFF00"/>
                </a:solidFill>
              </a:rPr>
              <a:t>The immune response to virus</a:t>
            </a: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6226E548-00D6-4AB5-9240-FC67A0166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1196975"/>
            <a:ext cx="784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phagocytosis">
            <a:extLst>
              <a:ext uri="{FF2B5EF4-FFF2-40B4-BE49-F238E27FC236}">
                <a16:creationId xmlns:a16="http://schemas.microsoft.com/office/drawing/2014/main" id="{CB1A2F68-5991-4F76-B186-FE99C1505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644900"/>
            <a:ext cx="403225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6E602-EFB3-417C-9CB7-716089CBB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 </a:t>
            </a:r>
            <a:br>
              <a:rPr lang="en-US" dirty="0"/>
            </a:br>
            <a:r>
              <a:rPr lang="en-US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58B0AB3F-1C5E-469F-8ADA-AB7F5DC10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205038"/>
            <a:ext cx="7567612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Low">
              <a:buFontTx/>
              <a:buChar char="•"/>
              <a:defRPr/>
            </a:pPr>
            <a:r>
              <a:rPr lang="en-US" sz="3200" dirty="0">
                <a:solidFill>
                  <a:srgbClr val="FFFF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definition and levels of viral pathogenesis.</a:t>
            </a:r>
          </a:p>
          <a:p>
            <a:pPr lvl="8" algn="justLow" eaLnBrk="0" hangingPunct="0">
              <a:defRPr/>
            </a:pPr>
            <a:r>
              <a:rPr lang="en-US" sz="3200" dirty="0">
                <a:solidFill>
                  <a:srgbClr val="FFFF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cellular level. </a:t>
            </a:r>
          </a:p>
          <a:p>
            <a:pPr lvl="8" algn="justLow" eaLnBrk="0" hangingPunct="0">
              <a:defRPr/>
            </a:pPr>
            <a:r>
              <a:rPr lang="en-US" sz="3200" dirty="0">
                <a:solidFill>
                  <a:srgbClr val="FFFF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host level.</a:t>
            </a:r>
          </a:p>
          <a:p>
            <a:pPr algn="justLow">
              <a:buFontTx/>
              <a:buChar char="•"/>
              <a:defRPr/>
            </a:pPr>
            <a:r>
              <a:rPr lang="en-US" sz="3200" dirty="0">
                <a:solidFill>
                  <a:srgbClr val="FFFF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immune response to viral infection.</a:t>
            </a:r>
          </a:p>
          <a:p>
            <a:pPr algn="justLow">
              <a:buFontTx/>
              <a:buChar char="•"/>
              <a:defRPr/>
            </a:pPr>
            <a:r>
              <a:rPr lang="en-US" sz="3200" dirty="0">
                <a:solidFill>
                  <a:srgbClr val="FFFF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stages of viral infection.</a:t>
            </a:r>
          </a:p>
          <a:p>
            <a:pPr algn="justLow">
              <a:buFontTx/>
              <a:buChar char="•"/>
              <a:defRPr/>
            </a:pPr>
            <a:r>
              <a:rPr lang="en-US" sz="3200" dirty="0">
                <a:solidFill>
                  <a:srgbClr val="FFFF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types of viral infections at host level.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>
            <a:extLst>
              <a:ext uri="{FF2B5EF4-FFF2-40B4-BE49-F238E27FC236}">
                <a16:creationId xmlns:a16="http://schemas.microsoft.com/office/drawing/2014/main" id="{9D822787-62D3-47BE-A9BC-D81A0943F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36513" y="2420938"/>
            <a:ext cx="9648826" cy="4813300"/>
          </a:xfrm>
        </p:spPr>
        <p:txBody>
          <a:bodyPr/>
          <a:lstStyle/>
          <a:p>
            <a:pPr marL="609600" indent="-609600" eaLnBrk="1" hangingPunct="1">
              <a:buClr>
                <a:srgbClr val="FF0000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800" b="1" i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ytokines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90600" lvl="1" indent="-533400" eaLnBrk="1" hangingPunct="1">
              <a:buSzTx/>
              <a:buFont typeface="Wingdings" panose="05000000000000000000" pitchFamily="2" charset="2"/>
              <a:buChar char="Ø"/>
              <a:defRPr/>
            </a:pPr>
            <a:r>
              <a:rPr lang="en-US" sz="2400" dirty="0" err="1">
                <a:solidFill>
                  <a:srgbClr val="FCCCF6"/>
                </a:solidFill>
                <a:effectLst/>
                <a:latin typeface="Times New Roman" pitchFamily="18" charset="0"/>
                <a:cs typeface="Times New Roman" pitchFamily="18" charset="0"/>
              </a:rPr>
              <a:t>Interferons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90600" lvl="1" indent="-533400" eaLnBrk="1" hangingPunct="1">
              <a:buSzTx/>
              <a:buFont typeface="Wingdings" panose="05000000000000000000" pitchFamily="2" charset="2"/>
              <a:buNone/>
              <a:defRPr/>
            </a:pP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           (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IFN</a:t>
            </a: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990600" lvl="1" indent="-533400" eaLnBrk="1" hangingPunct="1">
              <a:buSzTx/>
              <a:buFont typeface="Wingdings" panose="05000000000000000000" pitchFamily="2" charset="2"/>
              <a:buChar char="Ø"/>
              <a:defRPr/>
            </a:pP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SzTx/>
              <a:buFont typeface="Wingdings" panose="05000000000000000000" pitchFamily="2" charset="2"/>
              <a:buChar char="Ø"/>
              <a:defRPr/>
            </a:pP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SzTx/>
              <a:buFont typeface="Wingdings" panose="05000000000000000000" pitchFamily="2" charset="2"/>
              <a:buChar char="Ø"/>
              <a:defRPr/>
            </a:pP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SzTx/>
              <a:buFont typeface="Wingdings" panose="05000000000000000000" pitchFamily="2" charset="2"/>
              <a:buChar char="§"/>
              <a:defRPr/>
            </a:pPr>
            <a:r>
              <a:rPr lang="el-GR" sz="2400" dirty="0">
                <a:effectLst/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400" dirty="0">
                <a:effectLst/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 IFN            </a:t>
            </a:r>
            <a:r>
              <a:rPr lang="en-US" sz="2000" dirty="0">
                <a:effectLst/>
                <a:latin typeface="Times New Roman" pitchFamily="18" charset="0"/>
                <a:cs typeface="Times New Roman" pitchFamily="18" charset="0"/>
              </a:rPr>
              <a:t>inhibit viral translation</a:t>
            </a:r>
          </a:p>
          <a:p>
            <a:pPr marL="990600" lvl="1" indent="-533400" eaLnBrk="1" hangingPunct="1">
              <a:buSzTx/>
              <a:buFont typeface="Wingdings" panose="05000000000000000000" pitchFamily="2" charset="2"/>
              <a:buChar char="§"/>
              <a:defRPr/>
            </a:pPr>
            <a:r>
              <a:rPr lang="el-GR" sz="2400" dirty="0">
                <a:effectLst/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 IFN	          </a:t>
            </a:r>
            <a:r>
              <a:rPr lang="en-US" sz="2000" dirty="0">
                <a:effectLst/>
                <a:latin typeface="Times New Roman" pitchFamily="18" charset="0"/>
                <a:cs typeface="Times New Roman" pitchFamily="18" charset="0"/>
              </a:rPr>
              <a:t>stimulate  </a:t>
            </a:r>
            <a:r>
              <a:rPr lang="en-US" sz="2000" dirty="0" err="1">
                <a:effectLst/>
                <a:latin typeface="Times New Roman" pitchFamily="18" charset="0"/>
                <a:cs typeface="Times New Roman" pitchFamily="18" charset="0"/>
              </a:rPr>
              <a:t>phagocytosis</a:t>
            </a:r>
            <a:r>
              <a:rPr lang="en-US" sz="2000" dirty="0">
                <a:effectLst/>
                <a:latin typeface="Times New Roman" pitchFamily="18" charset="0"/>
                <a:cs typeface="Times New Roman" pitchFamily="18" charset="0"/>
              </a:rPr>
              <a:t> and killing by  macrophage &amp; NK cells</a:t>
            </a:r>
          </a:p>
        </p:txBody>
      </p:sp>
      <p:sp>
        <p:nvSpPr>
          <p:cNvPr id="321539" name="Text Box 3">
            <a:extLst>
              <a:ext uri="{FF2B5EF4-FFF2-40B4-BE49-F238E27FC236}">
                <a16:creationId xmlns:a16="http://schemas.microsoft.com/office/drawing/2014/main" id="{2033298E-9795-4D99-94F6-B6C17176D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33375"/>
            <a:ext cx="3313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i="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21541" name="Rectangle 5">
            <a:extLst>
              <a:ext uri="{FF2B5EF4-FFF2-40B4-BE49-F238E27FC236}">
                <a16:creationId xmlns:a16="http://schemas.microsoft.com/office/drawing/2014/main" id="{87960209-4ECE-42C4-9267-E32E6F4FCB9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i="1">
                <a:solidFill>
                  <a:srgbClr val="FFFF00"/>
                </a:solidFill>
              </a:rPr>
              <a:t>The immune response to virus</a:t>
            </a:r>
          </a:p>
        </p:txBody>
      </p:sp>
      <p:sp>
        <p:nvSpPr>
          <p:cNvPr id="23557" name="AutoShape 6">
            <a:extLst>
              <a:ext uri="{FF2B5EF4-FFF2-40B4-BE49-F238E27FC236}">
                <a16:creationId xmlns:a16="http://schemas.microsoft.com/office/drawing/2014/main" id="{C41A58F6-BAC2-4653-B64A-4C8610B3C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6021388"/>
            <a:ext cx="576263" cy="107950"/>
          </a:xfrm>
          <a:prstGeom prst="rightArrow">
            <a:avLst>
              <a:gd name="adj1" fmla="val 50000"/>
              <a:gd name="adj2" fmla="val 13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0" i="0" u="sng">
                <a:latin typeface="Rockwell" panose="02060603020205020403" pitchFamily="18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21543" name="AutoShape 7">
            <a:extLst>
              <a:ext uri="{FF2B5EF4-FFF2-40B4-BE49-F238E27FC236}">
                <a16:creationId xmlns:a16="http://schemas.microsoft.com/office/drawing/2014/main" id="{85559462-B225-45C4-A39C-502F071C2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5589588"/>
            <a:ext cx="576263" cy="107950"/>
          </a:xfrm>
          <a:prstGeom prst="rightArrow">
            <a:avLst>
              <a:gd name="adj1" fmla="val 50000"/>
              <a:gd name="adj2" fmla="val 13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1544" name="Line 8">
            <a:extLst>
              <a:ext uri="{FF2B5EF4-FFF2-40B4-BE49-F238E27FC236}">
                <a16:creationId xmlns:a16="http://schemas.microsoft.com/office/drawing/2014/main" id="{03EA33DB-1643-4704-9646-EC071D7C38A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3138" y="620713"/>
            <a:ext cx="71993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60" name="Picture 9" descr="Fig-33-1">
            <a:extLst>
              <a:ext uri="{FF2B5EF4-FFF2-40B4-BE49-F238E27FC236}">
                <a16:creationId xmlns:a16="http://schemas.microsoft.com/office/drawing/2014/main" id="{C3A45CB0-B5B5-485E-93B4-0B6CBCCF6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852738"/>
            <a:ext cx="626586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1547" name="Rectangle 11">
            <a:extLst>
              <a:ext uri="{FF2B5EF4-FFF2-40B4-BE49-F238E27FC236}">
                <a16:creationId xmlns:a16="http://schemas.microsoft.com/office/drawing/2014/main" id="{A70D4AE4-1F8E-4B61-A220-80B2C4065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404813"/>
            <a:ext cx="83883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GB" b="0" i="0" dirty="0"/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2800" b="0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Natural killer (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NK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 cells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lvl="1" eaLnBrk="1" hangingPunct="1">
              <a:defRPr/>
            </a:pPr>
            <a:r>
              <a:rPr lang="en-US" b="0" i="0" dirty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sz="2400" b="0" i="0" dirty="0" err="1">
                <a:latin typeface="Times New Roman" pitchFamily="18" charset="0"/>
                <a:cs typeface="Times New Roman" pitchFamily="18" charset="0"/>
              </a:rPr>
              <a:t>Lysis</a:t>
            </a:r>
            <a:r>
              <a:rPr lang="en-US" sz="2400" b="0" i="0" dirty="0">
                <a:latin typeface="Times New Roman" pitchFamily="18" charset="0"/>
                <a:cs typeface="Times New Roman" pitchFamily="18" charset="0"/>
              </a:rPr>
              <a:t> of VICs</a:t>
            </a:r>
            <a:endParaRPr lang="en-GB" sz="2400" b="0" i="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800" b="0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acrophages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4" eaLnBrk="1" hangingPunct="1">
              <a:buFont typeface="Wingdings" pitchFamily="2" charset="2"/>
              <a:buNone/>
              <a:defRPr/>
            </a:pPr>
            <a:r>
              <a:rPr lang="en-US" sz="2400" b="0" i="0" dirty="0">
                <a:latin typeface="Times New Roman" pitchFamily="18" charset="0"/>
                <a:cs typeface="Times New Roman" pitchFamily="18" charset="0"/>
              </a:rPr>
              <a:t>          APC, </a:t>
            </a:r>
            <a:r>
              <a:rPr lang="en-US" sz="2400" b="0" i="0" dirty="0" err="1">
                <a:latin typeface="Times New Roman" pitchFamily="18" charset="0"/>
                <a:cs typeface="Times New Roman" pitchFamily="18" charset="0"/>
              </a:rPr>
              <a:t>Phagocytosis</a:t>
            </a:r>
            <a:r>
              <a:rPr lang="en-US" sz="2400" b="0" i="0" dirty="0">
                <a:latin typeface="Times New Roman" pitchFamily="18" charset="0"/>
                <a:cs typeface="Times New Roman" pitchFamily="18" charset="0"/>
              </a:rPr>
              <a:t> , Cytokines production</a:t>
            </a:r>
            <a:r>
              <a:rPr lang="en-US" sz="2400" b="0" i="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en-US" sz="2800" b="0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GB" sz="2400" b="0" i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umoral Immunity">
            <a:extLst>
              <a:ext uri="{FF2B5EF4-FFF2-40B4-BE49-F238E27FC236}">
                <a16:creationId xmlns:a16="http://schemas.microsoft.com/office/drawing/2014/main" id="{3045E633-090B-403A-8CD0-BE96EAD52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52538"/>
            <a:ext cx="7127875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427" name="Rectangle 3">
            <a:extLst>
              <a:ext uri="{FF2B5EF4-FFF2-40B4-BE49-F238E27FC236}">
                <a16:creationId xmlns:a16="http://schemas.microsoft.com/office/drawing/2014/main" id="{5BA0A07F-7853-4740-A7CA-0AF31279A73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800" i="1" u="sng">
                <a:solidFill>
                  <a:srgbClr val="FFFF00"/>
                </a:solidFill>
              </a:rPr>
              <a:t>The immune response to virus</a:t>
            </a:r>
          </a:p>
        </p:txBody>
      </p:sp>
      <p:sp>
        <p:nvSpPr>
          <p:cNvPr id="359428" name="Line 4">
            <a:extLst>
              <a:ext uri="{FF2B5EF4-FFF2-40B4-BE49-F238E27FC236}">
                <a16:creationId xmlns:a16="http://schemas.microsoft.com/office/drawing/2014/main" id="{6E6CE5BC-1965-4137-A2C9-3B1CFABB6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908050"/>
            <a:ext cx="784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Fig-572">
            <a:extLst>
              <a:ext uri="{FF2B5EF4-FFF2-40B4-BE49-F238E27FC236}">
                <a16:creationId xmlns:a16="http://schemas.microsoft.com/office/drawing/2014/main" id="{1189722F-ABEF-43E9-A21C-61D3555E9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127875" cy="63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>
            <a:extLst>
              <a:ext uri="{FF2B5EF4-FFF2-40B4-BE49-F238E27FC236}">
                <a16:creationId xmlns:a16="http://schemas.microsoft.com/office/drawing/2014/main" id="{5E59184F-4E45-474D-BAEB-8A189C498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25" y="1655763"/>
            <a:ext cx="7561263" cy="37179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rgbClr val="FFFF00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CMI: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Effective against </a:t>
            </a:r>
            <a:r>
              <a:rPr lang="en-US" dirty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intracellular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 viruses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dirty="0" err="1">
                <a:effectLst/>
                <a:latin typeface="Times New Roman" pitchFamily="18" charset="0"/>
                <a:cs typeface="Times New Roman" pitchFamily="18" charset="0"/>
              </a:rPr>
              <a:t>Lysis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 of virally infected cells 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                 by CTCs [CD8]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FF66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Humoral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Immunity: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90600" lvl="1" indent="-533400"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Effective on </a:t>
            </a:r>
            <a:r>
              <a:rPr lang="en-US" sz="2400" dirty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extracellular</a:t>
            </a: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 viruses</a:t>
            </a:r>
          </a:p>
          <a:p>
            <a:pPr marL="990600" lvl="1" indent="-533400"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  <a:defRPr/>
            </a:pP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                     [viremia]</a:t>
            </a:r>
          </a:p>
          <a:p>
            <a:pPr marL="990600" lvl="1" indent="-533400"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  <a:defRPr/>
            </a:pPr>
            <a:r>
              <a:rPr lang="en-GB" sz="2400" dirty="0">
                <a:effectLst/>
                <a:latin typeface="Times New Roman" pitchFamily="18" charset="0"/>
                <a:cs typeface="Times New Roman" pitchFamily="18" charset="0"/>
              </a:rPr>
              <a:t>         - Neutralization</a:t>
            </a:r>
            <a:endParaRPr lang="en-US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5939" name="Text Box 3">
            <a:extLst>
              <a:ext uri="{FF2B5EF4-FFF2-40B4-BE49-F238E27FC236}">
                <a16:creationId xmlns:a16="http://schemas.microsoft.com/office/drawing/2014/main" id="{A900573B-AB93-48A0-8013-1947DB541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333375"/>
            <a:ext cx="5040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sz="4000" i="0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5940" name="Rectangle 4">
            <a:extLst>
              <a:ext uri="{FF2B5EF4-FFF2-40B4-BE49-F238E27FC236}">
                <a16:creationId xmlns:a16="http://schemas.microsoft.com/office/drawing/2014/main" id="{29D2CCFB-714D-46C5-88F9-41E8816F37E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i="1">
                <a:solidFill>
                  <a:srgbClr val="FFFF00"/>
                </a:solidFill>
                <a:cs typeface="Times New Roman" pitchFamily="18" charset="0"/>
              </a:rPr>
              <a:t>The immune response to virus</a:t>
            </a:r>
          </a:p>
        </p:txBody>
      </p:sp>
      <p:sp>
        <p:nvSpPr>
          <p:cNvPr id="295941" name="Line 5">
            <a:extLst>
              <a:ext uri="{FF2B5EF4-FFF2-40B4-BE49-F238E27FC236}">
                <a16:creationId xmlns:a16="http://schemas.microsoft.com/office/drawing/2014/main" id="{D67E7573-489C-4108-B4E4-442FC5FCC76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" y="908050"/>
            <a:ext cx="75596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30" name="Picture 6">
            <a:extLst>
              <a:ext uri="{FF2B5EF4-FFF2-40B4-BE49-F238E27FC236}">
                <a16:creationId xmlns:a16="http://schemas.microsoft.com/office/drawing/2014/main" id="{83920E16-EB20-4650-BE61-917990423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412875"/>
            <a:ext cx="27368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>
            <a:extLst>
              <a:ext uri="{FF2B5EF4-FFF2-40B4-BE49-F238E27FC236}">
                <a16:creationId xmlns:a16="http://schemas.microsoft.com/office/drawing/2014/main" id="{670CE832-7DB5-4480-8B2C-9FFEDC2EA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581525"/>
            <a:ext cx="18732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>
            <a:extLst>
              <a:ext uri="{FF2B5EF4-FFF2-40B4-BE49-F238E27FC236}">
                <a16:creationId xmlns:a16="http://schemas.microsoft.com/office/drawing/2014/main" id="{4BBC2C96-EAF1-4B1E-8076-10E598E7C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581525"/>
            <a:ext cx="1979612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A5EF82A-A95A-45B7-B791-6472CDCA5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85298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en-US" altLang="en-US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incubation period 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en-US" altLang="en-US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Prodromal period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en-US" altLang="en-US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specific-illness period: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None/>
            </a:pPr>
            <a:r>
              <a:rPr lang="en-US" alt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signs &amp; symptoms of viral diseases are the result of 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None/>
            </a:pPr>
            <a:r>
              <a:rPr lang="en-US" alt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Cell killing by: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FF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Inhibition of cellular macromolecular synthesis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anose="05000000000000000000" pitchFamily="2" charset="2"/>
              <a:buNone/>
            </a:pPr>
            <a:r>
              <a:rPr lang="en-US" alt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B) Immunologic attack ( Immunopathogenesis)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FF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Cytotoxic T cells e.g. Hepatitis (HAV, HBV,HCV)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>
              <a:solidFill>
                <a:srgbClr val="FFFF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en-US" altLang="en-US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recovery period</a:t>
            </a:r>
          </a:p>
        </p:txBody>
      </p:sp>
      <p:sp>
        <p:nvSpPr>
          <p:cNvPr id="347139" name="Text Box 3">
            <a:extLst>
              <a:ext uri="{FF2B5EF4-FFF2-40B4-BE49-F238E27FC236}">
                <a16:creationId xmlns:a16="http://schemas.microsoft.com/office/drawing/2014/main" id="{48771E0B-B3DE-4659-A49A-7964B023D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6100"/>
            <a:ext cx="8424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 stages of a typical viral infection:</a:t>
            </a:r>
          </a:p>
        </p:txBody>
      </p:sp>
      <p:sp>
        <p:nvSpPr>
          <p:cNvPr id="347140" name="Line 4">
            <a:extLst>
              <a:ext uri="{FF2B5EF4-FFF2-40B4-BE49-F238E27FC236}">
                <a16:creationId xmlns:a16="http://schemas.microsoft.com/office/drawing/2014/main" id="{725C490D-36DC-486B-A3AB-6005A9D601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9750" y="1196975"/>
            <a:ext cx="7921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AD5E4D2-AAE7-45DD-8213-C5920FE00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1600200"/>
            <a:ext cx="8362950" cy="4852988"/>
          </a:xfrm>
        </p:spPr>
        <p:txBody>
          <a:bodyPr/>
          <a:lstStyle/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Asymptomatic infection</a:t>
            </a:r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Acute infection</a:t>
            </a:r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Persistant infection 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FFFF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Late complication 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FF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of acute infection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FFFF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Latent infection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FFFF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Chronic infection</a:t>
            </a:r>
          </a:p>
        </p:txBody>
      </p:sp>
      <p:sp>
        <p:nvSpPr>
          <p:cNvPr id="335875" name="Text Box 3">
            <a:extLst>
              <a:ext uri="{FF2B5EF4-FFF2-40B4-BE49-F238E27FC236}">
                <a16:creationId xmlns:a16="http://schemas.microsoft.com/office/drawing/2014/main" id="{75A6AFCB-3374-4F78-A1BC-EE3CCF18B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Types of viral infections at host level:</a:t>
            </a:r>
          </a:p>
        </p:txBody>
      </p:sp>
      <p:sp>
        <p:nvSpPr>
          <p:cNvPr id="335876" name="Line 4">
            <a:extLst>
              <a:ext uri="{FF2B5EF4-FFF2-40B4-BE49-F238E27FC236}">
                <a16:creationId xmlns:a16="http://schemas.microsoft.com/office/drawing/2014/main" id="{95B363FF-CA80-4E7A-BBC9-30EA0FA1D8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7950" y="1052513"/>
            <a:ext cx="8604250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7" name="Picture 7">
            <a:extLst>
              <a:ext uri="{FF2B5EF4-FFF2-40B4-BE49-F238E27FC236}">
                <a16:creationId xmlns:a16="http://schemas.microsoft.com/office/drawing/2014/main" id="{06588586-2F1E-4A85-BD98-98B65C2F7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268413"/>
            <a:ext cx="479425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E991-78B8-4E9A-B138-52ABF79EE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250"/>
            <a:ext cx="8435975" cy="4537075"/>
          </a:xfrm>
        </p:spPr>
        <p:txBody>
          <a:bodyPr/>
          <a:lstStyle/>
          <a:p>
            <a:pPr>
              <a:defRPr/>
            </a:pPr>
            <a:r>
              <a:rPr lang="en-GB" b="1" dirty="0">
                <a:solidFill>
                  <a:srgbClr val="FFC000"/>
                </a:solidFill>
              </a:rPr>
              <a:t>RSV </a:t>
            </a:r>
            <a:r>
              <a:rPr lang="en-GB" dirty="0"/>
              <a:t>= </a:t>
            </a:r>
            <a:r>
              <a:rPr lang="en-US" sz="2800" b="1" dirty="0"/>
              <a:t>Respiratory </a:t>
            </a:r>
            <a:r>
              <a:rPr lang="en-US" sz="2800" b="1" dirty="0" err="1"/>
              <a:t>syncytial</a:t>
            </a:r>
            <a:r>
              <a:rPr lang="en-US" sz="2800" b="1" dirty="0"/>
              <a:t> virus</a:t>
            </a:r>
            <a:r>
              <a:rPr lang="en-US" sz="2800" dirty="0"/>
              <a:t> </a:t>
            </a:r>
            <a:endParaRPr lang="en-GB" dirty="0"/>
          </a:p>
          <a:p>
            <a:pPr>
              <a:defRPr/>
            </a:pPr>
            <a:r>
              <a:rPr lang="en-US" b="1" dirty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HAV</a:t>
            </a:r>
            <a:r>
              <a:rPr lang="en-US" b="1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800" b="1" dirty="0"/>
              <a:t>Hepatitis A virus</a:t>
            </a:r>
            <a:endParaRPr lang="en-US" dirty="0"/>
          </a:p>
          <a:p>
            <a:pPr>
              <a:defRPr/>
            </a:pPr>
            <a:r>
              <a:rPr lang="en-US" b="1" dirty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HBV </a:t>
            </a:r>
            <a:r>
              <a:rPr lang="en-US" b="1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/>
              <a:t>Hepatitis B virus</a:t>
            </a:r>
            <a:r>
              <a:rPr lang="en-US" sz="2800" dirty="0"/>
              <a:t>. </a:t>
            </a:r>
            <a:endParaRPr lang="en-US" dirty="0"/>
          </a:p>
          <a:p>
            <a:pPr>
              <a:defRPr/>
            </a:pPr>
            <a:r>
              <a:rPr lang="en-US" b="1" dirty="0">
                <a:solidFill>
                  <a:srgbClr val="FFC000"/>
                </a:solidFill>
              </a:rPr>
              <a:t>HCV </a:t>
            </a:r>
            <a:r>
              <a:rPr lang="en-US" dirty="0"/>
              <a:t>= </a:t>
            </a:r>
            <a:r>
              <a:rPr lang="en-US" sz="2800" b="1" dirty="0"/>
              <a:t>Hepatitis C virus</a:t>
            </a:r>
            <a:endParaRPr lang="en-US" b="1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dirty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HIV </a:t>
            </a:r>
            <a:r>
              <a:rPr lang="en-US" b="1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/>
              <a:t>Human immunodeficiency virus</a:t>
            </a:r>
            <a:endParaRPr lang="en-US" dirty="0">
              <a:solidFill>
                <a:schemeClr val="tx2"/>
              </a:solidFill>
              <a:effectLst/>
            </a:endParaRPr>
          </a:p>
          <a:p>
            <a:pPr>
              <a:defRPr/>
            </a:pPr>
            <a:r>
              <a:rPr lang="en-US" b="1" dirty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HPV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/>
              <a:t>Human </a:t>
            </a:r>
            <a:r>
              <a:rPr lang="en-US" sz="2800" b="1" dirty="0" err="1"/>
              <a:t>papillomavirus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dirty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HSV 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/>
              <a:t>Herpes simplex virus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dirty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HTLV 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/>
              <a:t>  </a:t>
            </a:r>
            <a:r>
              <a:rPr lang="en-US" sz="2800" dirty="0"/>
              <a:t>The human T-</a:t>
            </a:r>
            <a:r>
              <a:rPr lang="en-US" sz="2800" dirty="0" err="1"/>
              <a:t>lymphotropic</a:t>
            </a:r>
            <a:r>
              <a:rPr lang="en-US" sz="2800" dirty="0"/>
              <a:t> (leukemia) virus</a:t>
            </a:r>
            <a:endParaRPr lang="en-US" sz="28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YFV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/>
              <a:t>Yellow Fever Virus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dirty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VZV 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/>
              <a:t>Varicella zoster virus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951B9-7754-41C4-B16B-2547996F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B929A-007F-44F8-AF80-FE03E101F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24" name="Picture 2" descr="http://tameem.net/tm/wp-content/uploads/2011/09/Taleb3elm.jpg">
            <a:extLst>
              <a:ext uri="{FF2B5EF4-FFF2-40B4-BE49-F238E27FC236}">
                <a16:creationId xmlns:a16="http://schemas.microsoft.com/office/drawing/2014/main" id="{DF2AD434-E006-46FE-836A-CD179591F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19B38-3941-4FBA-9E67-10BE1DE7D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088" cy="8509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Reference books </a:t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</a:br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B1998-6C2A-4AD3-844E-C57BCAC12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600200"/>
            <a:ext cx="6840537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en-US" sz="2000" dirty="0">
              <a:latin typeface="+mj-lt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+mj-lt"/>
              </a:rPr>
              <a:t>	</a:t>
            </a:r>
          </a:p>
        </p:txBody>
      </p:sp>
      <p:pic>
        <p:nvPicPr>
          <p:cNvPr id="31748" name="Picture 5" descr="http://bks7.books.google.com/books?id=RNNvQgAACAAJ&amp;printsec=frontcover&amp;img=1&amp;zoom=1&amp;h=160">
            <a:extLst>
              <a:ext uri="{FF2B5EF4-FFF2-40B4-BE49-F238E27FC236}">
                <a16:creationId xmlns:a16="http://schemas.microsoft.com/office/drawing/2014/main" id="{95616B19-7650-4ADB-BE35-C4E3ACEA9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893763"/>
            <a:ext cx="3313112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>
            <a:extLst>
              <a:ext uri="{FF2B5EF4-FFF2-40B4-BE49-F238E27FC236}">
                <a16:creationId xmlns:a16="http://schemas.microsoft.com/office/drawing/2014/main" id="{C98C0AF9-9612-4FA5-A824-DA9C9A3BD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3128963"/>
            <a:ext cx="276542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>
            <a:extLst>
              <a:ext uri="{FF2B5EF4-FFF2-40B4-BE49-F238E27FC236}">
                <a16:creationId xmlns:a16="http://schemas.microsoft.com/office/drawing/2014/main" id="{80432FD3-BE68-4FB2-A46B-CF6C2E64CE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28963"/>
            <a:ext cx="286702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>
            <a:extLst>
              <a:ext uri="{FF2B5EF4-FFF2-40B4-BE49-F238E27FC236}">
                <a16:creationId xmlns:a16="http://schemas.microsoft.com/office/drawing/2014/main" id="{A41DA5E9-25E3-4923-9A71-6F486A65F0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95513" y="3017838"/>
            <a:ext cx="5886450" cy="17065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chemeClr val="tx2"/>
              </a:contourClr>
            </a:sp3d>
          </a:bodyPr>
          <a:lstStyle/>
          <a:p>
            <a:pPr algn="ctr"/>
            <a:r>
              <a:rPr lang="en-GB" sz="9600" kern="10">
                <a:ln w="9525">
                  <a:round/>
                  <a:headEnd/>
                  <a:tailEnd/>
                </a:ln>
                <a:solidFill>
                  <a:schemeClr val="tx2"/>
                </a:solidFill>
                <a:latin typeface="Harrington" panose="04040505050A02020702" pitchFamily="82" charset="0"/>
              </a:rPr>
              <a:t> Thank you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7E19999-96A3-4E62-9CB7-A0913E76EC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08100"/>
            <a:ext cx="8229600" cy="5073650"/>
          </a:xfrm>
        </p:spPr>
        <p:txBody>
          <a:bodyPr/>
          <a:lstStyle/>
          <a:p>
            <a:pPr marL="533400" indent="-533400" algn="just" eaLnBrk="1" hangingPunct="1">
              <a:buClr>
                <a:srgbClr val="FFFF66"/>
              </a:buClr>
              <a:buSzTx/>
              <a:buFont typeface="Wingdings" panose="05000000000000000000" pitchFamily="2" charset="2"/>
              <a:buChar char="v"/>
            </a:pPr>
            <a:r>
              <a:rPr lang="en-US" altLang="en-US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Viral disease at the cellular level </a:t>
            </a:r>
          </a:p>
          <a:p>
            <a:pPr marL="533400" indent="-533400" algn="just" eaLnBrk="1" hangingPunct="1">
              <a:buSzTx/>
            </a:pPr>
            <a:endParaRPr lang="en-US" altLang="en-US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 eaLnBrk="1" hangingPunct="1"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FFFF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Cytopathogenesis</a:t>
            </a:r>
          </a:p>
          <a:p>
            <a:pPr marL="914400" lvl="1" indent="-457200" algn="just" eaLnBrk="1" hangingPunct="1">
              <a:buClr>
                <a:srgbClr val="FF0000"/>
              </a:buClr>
              <a:buSzTx/>
              <a:buFont typeface="Wingdings" panose="05000000000000000000" pitchFamily="2" charset="2"/>
              <a:buNone/>
            </a:pPr>
            <a:endParaRPr lang="en-US" altLang="en-US">
              <a:solidFill>
                <a:srgbClr val="FFFF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algn="just" eaLnBrk="1" hangingPunct="1">
              <a:buClr>
                <a:srgbClr val="FFFF66"/>
              </a:buClr>
              <a:buSzTx/>
              <a:buFont typeface="Wingdings" panose="05000000000000000000" pitchFamily="2" charset="2"/>
              <a:buChar char="v"/>
            </a:pPr>
            <a:r>
              <a:rPr lang="en-US" altLang="en-US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Viral disease at the host level</a:t>
            </a:r>
          </a:p>
          <a:p>
            <a:pPr marL="533400" indent="-533400" algn="just" eaLnBrk="1" hangingPunct="1">
              <a:buSzTx/>
            </a:pPr>
            <a:endParaRPr lang="en-US" altLang="en-US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 eaLnBrk="1" hangingPunct="1"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FFFF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Mechanism of the disease</a:t>
            </a:r>
          </a:p>
        </p:txBody>
      </p:sp>
      <p:sp>
        <p:nvSpPr>
          <p:cNvPr id="271363" name="Text Box 3">
            <a:extLst>
              <a:ext uri="{FF2B5EF4-FFF2-40B4-BE49-F238E27FC236}">
                <a16:creationId xmlns:a16="http://schemas.microsoft.com/office/drawing/2014/main" id="{1CBB134A-8EB4-46F3-91EE-3D8E7AA7E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8913"/>
            <a:ext cx="81375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Pathogenesis</a:t>
            </a:r>
            <a:r>
              <a:rPr lang="en-GB" sz="4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of viral infection</a:t>
            </a:r>
            <a:endParaRPr lang="en-US" sz="4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1364" name="Line 4">
            <a:extLst>
              <a:ext uri="{FF2B5EF4-FFF2-40B4-BE49-F238E27FC236}">
                <a16:creationId xmlns:a16="http://schemas.microsoft.com/office/drawing/2014/main" id="{2325EE10-5A95-4DF5-8416-8E8DAFB77B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908050"/>
            <a:ext cx="7705725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>
            <a:extLst>
              <a:ext uri="{FF2B5EF4-FFF2-40B4-BE49-F238E27FC236}">
                <a16:creationId xmlns:a16="http://schemas.microsoft.com/office/drawing/2014/main" id="{5CDEA2EF-9F52-4CCE-8FD0-E035524195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605088"/>
            <a:ext cx="8435975" cy="3919537"/>
          </a:xfrm>
        </p:spPr>
        <p:txBody>
          <a:bodyPr/>
          <a:lstStyle/>
          <a:p>
            <a:pPr marL="609600" indent="-609600" eaLnBrk="1" hangingPunct="1"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Abortive 		</a:t>
            </a:r>
            <a:r>
              <a:rPr lang="ar-SA" altLang="en-US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Vs not produced  </a:t>
            </a:r>
          </a:p>
          <a:p>
            <a:pPr marL="609600" indent="-609600" eaLnBrk="1" hangingPunct="1"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Productive 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FFFF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Cytolytic 			Vs Produced 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FFFF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Non-cytolytic		Vs Produced 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FF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09600" indent="-609600" eaLnBrk="1" hangingPunct="1"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Non-productive </a:t>
            </a:r>
            <a:r>
              <a:rPr lang="ar-SA" altLang="en-US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ar-SA" altLang="en-US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 Produced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FFFF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Latent 		            Viral NA present 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FFFF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       	Viral NA present </a:t>
            </a:r>
          </a:p>
        </p:txBody>
      </p:sp>
      <p:sp>
        <p:nvSpPr>
          <p:cNvPr id="357379" name="Text Box 3">
            <a:extLst>
              <a:ext uri="{FF2B5EF4-FFF2-40B4-BE49-F238E27FC236}">
                <a16:creationId xmlns:a16="http://schemas.microsoft.com/office/drawing/2014/main" id="{22BB1627-459D-4242-9D87-53E379EBA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6875" y="0"/>
            <a:ext cx="8170863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Cytopathogenesis: </a:t>
            </a:r>
            <a:r>
              <a:rPr lang="ar-SA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 types of viral infections at cellular level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2CE0EDC3-944E-47CC-9159-8C4BB56D2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00213"/>
            <a:ext cx="3168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0" i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effects on cells/   Type of Infection</a:t>
            </a:r>
            <a:endParaRPr lang="en-US" altLang="en-US" sz="1600" b="0" i="0">
              <a:latin typeface="Arial" panose="020B0604020202020204" pitchFamily="34" charset="0"/>
            </a:endParaRP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8B9ECCB5-F74B-4AF0-A6FE-1E29DCE11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819275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0" i="0">
                <a:latin typeface="Times New Roman" panose="02020603050405020304" pitchFamily="18" charset="0"/>
                <a:cs typeface="Times New Roman" panose="02020603050405020304" pitchFamily="18" charset="0"/>
              </a:rPr>
              <a:t>Virus Production</a:t>
            </a:r>
            <a:endParaRPr lang="en-US" altLang="en-US" sz="1600" b="0" i="0">
              <a:latin typeface="Arial" panose="020B0604020202020204" pitchFamily="34" charset="0"/>
            </a:endParaRPr>
          </a:p>
        </p:txBody>
      </p:sp>
      <p:sp>
        <p:nvSpPr>
          <p:cNvPr id="357382" name="Line 6">
            <a:extLst>
              <a:ext uri="{FF2B5EF4-FFF2-40B4-BE49-F238E27FC236}">
                <a16:creationId xmlns:a16="http://schemas.microsoft.com/office/drawing/2014/main" id="{FA3ECC37-E668-4248-B479-862EC5DB54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2565400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383" name="Line 7">
            <a:extLst>
              <a:ext uri="{FF2B5EF4-FFF2-40B4-BE49-F238E27FC236}">
                <a16:creationId xmlns:a16="http://schemas.microsoft.com/office/drawing/2014/main" id="{92A17E71-3701-496F-8224-F3A531A195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1700213"/>
            <a:ext cx="8207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384" name="Line 8">
            <a:extLst>
              <a:ext uri="{FF2B5EF4-FFF2-40B4-BE49-F238E27FC236}">
                <a16:creationId xmlns:a16="http://schemas.microsoft.com/office/drawing/2014/main" id="{B380980B-0AF1-4FD4-91D6-4C02047FEB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3" y="6597650"/>
            <a:ext cx="8208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386" name="Line 10">
            <a:extLst>
              <a:ext uri="{FF2B5EF4-FFF2-40B4-BE49-F238E27FC236}">
                <a16:creationId xmlns:a16="http://schemas.microsoft.com/office/drawing/2014/main" id="{9DFAABDA-3646-4DB6-87D7-0EA8500694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692150"/>
            <a:ext cx="44640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8" name="Picture 11" descr="1">
            <a:extLst>
              <a:ext uri="{FF2B5EF4-FFF2-40B4-BE49-F238E27FC236}">
                <a16:creationId xmlns:a16="http://schemas.microsoft.com/office/drawing/2014/main" id="{D0560A3F-0710-4C02-99C5-AA9B70DA7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15888"/>
            <a:ext cx="17287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2" descr="4">
            <a:extLst>
              <a:ext uri="{FF2B5EF4-FFF2-40B4-BE49-F238E27FC236}">
                <a16:creationId xmlns:a16="http://schemas.microsoft.com/office/drawing/2014/main" id="{A1556202-DC4E-4E71-A47B-FEF457360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18002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3" descr="2">
            <a:extLst>
              <a:ext uri="{FF2B5EF4-FFF2-40B4-BE49-F238E27FC236}">
                <a16:creationId xmlns:a16="http://schemas.microsoft.com/office/drawing/2014/main" id="{97409CB1-6390-4F1A-BFF8-6B76A0ACE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2852738"/>
            <a:ext cx="1871662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4" descr="1B">
            <a:extLst>
              <a:ext uri="{FF2B5EF4-FFF2-40B4-BE49-F238E27FC236}">
                <a16:creationId xmlns:a16="http://schemas.microsoft.com/office/drawing/2014/main" id="{289572D7-477F-40CA-8642-632CD478F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292600"/>
            <a:ext cx="201612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93" name="Rectangle 17">
            <a:extLst>
              <a:ext uri="{FF2B5EF4-FFF2-40B4-BE49-F238E27FC236}">
                <a16:creationId xmlns:a16="http://schemas.microsoft.com/office/drawing/2014/main" id="{F128D474-4436-4CC6-BF9A-B18E8A86A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4365625"/>
            <a:ext cx="142875" cy="215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394" name="Rectangle 18">
            <a:extLst>
              <a:ext uri="{FF2B5EF4-FFF2-40B4-BE49-F238E27FC236}">
                <a16:creationId xmlns:a16="http://schemas.microsoft.com/office/drawing/2014/main" id="{9BE51A82-E30C-4ABF-931A-606D1ED68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2924175"/>
            <a:ext cx="142875" cy="215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395" name="Rectangle 19">
            <a:extLst>
              <a:ext uri="{FF2B5EF4-FFF2-40B4-BE49-F238E27FC236}">
                <a16:creationId xmlns:a16="http://schemas.microsoft.com/office/drawing/2014/main" id="{41F3F9CD-8920-472A-9A69-4953563E5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1484313"/>
            <a:ext cx="142875" cy="215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396" name="Rectangle 20">
            <a:extLst>
              <a:ext uri="{FF2B5EF4-FFF2-40B4-BE49-F238E27FC236}">
                <a16:creationId xmlns:a16="http://schemas.microsoft.com/office/drawing/2014/main" id="{F383EAF7-5861-4115-A9AE-A8563F7AA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117475"/>
            <a:ext cx="142875" cy="215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7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7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7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7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7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7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>
            <a:extLst>
              <a:ext uri="{FF2B5EF4-FFF2-40B4-BE49-F238E27FC236}">
                <a16:creationId xmlns:a16="http://schemas.microsoft.com/office/drawing/2014/main" id="{02CD40A6-F630-49F2-BB0B-7FC54189E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1166813"/>
            <a:ext cx="8435975" cy="5691187"/>
          </a:xfrm>
        </p:spPr>
        <p:txBody>
          <a:bodyPr/>
          <a:lstStyle/>
          <a:p>
            <a:pPr marL="812800" indent="-812800" eaLnBrk="1" hangingPunct="1">
              <a:buSzTx/>
              <a:buFont typeface="Wingdings" panose="05000000000000000000" pitchFamily="2" charset="2"/>
              <a:buNone/>
              <a:defRPr/>
            </a:pP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2800" b="1" i="1">
                <a:solidFill>
                  <a:srgbClr val="FCCCF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>
                <a:solidFill>
                  <a:srgbClr val="FCCCF6"/>
                </a:solidFill>
                <a:latin typeface="Times New Roman" pitchFamily="18" charset="0"/>
                <a:cs typeface="Times New Roman" pitchFamily="18" charset="0"/>
              </a:rPr>
              <a:t>Abortive Infections:</a:t>
            </a:r>
            <a:r>
              <a:rPr lang="en-US" sz="2800" b="1">
                <a:effectLst/>
                <a:latin typeface="Times New Roman" pitchFamily="18" charset="0"/>
                <a:cs typeface="Times New Roman" pitchFamily="18" charset="0"/>
              </a:rPr>
              <a:t> 	  </a:t>
            </a:r>
          </a:p>
          <a:p>
            <a:pPr marL="1524000" lvl="2" indent="-609600"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Viruses don’t complete</a:t>
            </a:r>
            <a:endParaRPr lang="ar-SA">
              <a:solidFill>
                <a:srgbClr val="FFFF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524000" lvl="2" indent="-609600" eaLnBrk="1" hangingPunct="1"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r>
              <a:rPr lang="ar-SA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 the replication cycle </a:t>
            </a:r>
          </a:p>
          <a:p>
            <a:pPr marL="1524000" lvl="2" indent="-609600"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Due to mutation, </a:t>
            </a:r>
            <a:endParaRPr lang="ar-SA">
              <a:solidFill>
                <a:srgbClr val="FFFF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524000" lvl="2" indent="-609600" eaLnBrk="1" hangingPunct="1"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r>
              <a:rPr lang="ar-SA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defective interfering particles </a:t>
            </a:r>
            <a:endParaRPr lang="ar-SA">
              <a:solidFill>
                <a:srgbClr val="FFFF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524000" lvl="2" indent="-609600" eaLnBrk="1" hangingPunct="1"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r>
              <a:rPr lang="ar-SA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&amp; the action of IFNs</a:t>
            </a:r>
          </a:p>
          <a:p>
            <a:pPr marL="812800" indent="-812800" eaLnBrk="1" hangingPunct="1">
              <a:buSzTx/>
              <a:buFont typeface="Wingdings" panose="05000000000000000000" pitchFamily="2" charset="2"/>
              <a:buNone/>
              <a:defRPr/>
            </a:pP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i="1">
                <a:solidFill>
                  <a:srgbClr val="FCCCF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i="1" u="sng">
                <a:solidFill>
                  <a:srgbClr val="FCCCF6"/>
                </a:solidFill>
                <a:latin typeface="Times New Roman" pitchFamily="18" charset="0"/>
                <a:cs typeface="Times New Roman" pitchFamily="18" charset="0"/>
              </a:rPr>
              <a:t>Productive Infections:</a:t>
            </a:r>
            <a:r>
              <a:rPr lang="en-US" sz="2800" b="1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168400" lvl="1" indent="-711200" eaLnBrk="1" hangingPunct="1">
              <a:buClr>
                <a:schemeClr val="tx1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lang="en-US" sz="240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Cytolytic Infections</a:t>
            </a:r>
            <a:r>
              <a:rPr lang="en-US" sz="240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524000" lvl="2" indent="-609600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>
                <a:effectLst/>
                <a:latin typeface="Times New Roman" pitchFamily="18" charset="0"/>
                <a:cs typeface="Times New Roman" pitchFamily="18" charset="0"/>
              </a:rPr>
              <a:t>Viruses replicate </a:t>
            </a:r>
          </a:p>
          <a:p>
            <a:pPr marL="1524000" lvl="2" indent="-609600" eaLnBrk="1" hangingPunct="1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en-US">
                <a:effectLst/>
                <a:latin typeface="Times New Roman" pitchFamily="18" charset="0"/>
                <a:cs typeface="Times New Roman" pitchFamily="18" charset="0"/>
              </a:rPr>
              <a:t>     &amp; produce progeny</a:t>
            </a:r>
          </a:p>
          <a:p>
            <a:pPr marL="1524000" lvl="2" indent="-609600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>
                <a:effectLst/>
                <a:latin typeface="Times New Roman" pitchFamily="18" charset="0"/>
                <a:cs typeface="Times New Roman" pitchFamily="18" charset="0"/>
              </a:rPr>
              <a:t>Cell death &amp; Cytopathic effects [CPE]</a:t>
            </a:r>
          </a:p>
          <a:p>
            <a:pPr marL="1524000" lvl="2" indent="-609600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>
                <a:effectLst/>
                <a:latin typeface="Times New Roman" pitchFamily="18" charset="0"/>
                <a:cs typeface="Times New Roman" pitchFamily="18" charset="0"/>
              </a:rPr>
              <a:t>Inhibition of cellular protein &amp; NA synthesis </a:t>
            </a:r>
          </a:p>
        </p:txBody>
      </p:sp>
      <p:sp>
        <p:nvSpPr>
          <p:cNvPr id="285699" name="Text Box 3">
            <a:extLst>
              <a:ext uri="{FF2B5EF4-FFF2-40B4-BE49-F238E27FC236}">
                <a16:creationId xmlns:a16="http://schemas.microsoft.com/office/drawing/2014/main" id="{726FA05C-5079-475E-8ED6-13D22C119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3375"/>
            <a:ext cx="882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The types of viral infections at cellular level</a:t>
            </a:r>
          </a:p>
        </p:txBody>
      </p:sp>
      <p:pic>
        <p:nvPicPr>
          <p:cNvPr id="8196" name="Picture 4" descr="1A">
            <a:extLst>
              <a:ext uri="{FF2B5EF4-FFF2-40B4-BE49-F238E27FC236}">
                <a16:creationId xmlns:a16="http://schemas.microsoft.com/office/drawing/2014/main" id="{893EE659-17FD-4A1B-B3AA-4FD10C254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860800"/>
            <a:ext cx="316865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701" name="Line 5">
            <a:extLst>
              <a:ext uri="{FF2B5EF4-FFF2-40B4-BE49-F238E27FC236}">
                <a16:creationId xmlns:a16="http://schemas.microsoft.com/office/drawing/2014/main" id="{843725AA-9948-4A4D-8395-07114BEC93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908050"/>
            <a:ext cx="83518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8" name="Picture 6" descr="1">
            <a:extLst>
              <a:ext uri="{FF2B5EF4-FFF2-40B4-BE49-F238E27FC236}">
                <a16:creationId xmlns:a16="http://schemas.microsoft.com/office/drawing/2014/main" id="{7EFE681C-9561-48A4-B11F-239C56694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628775"/>
            <a:ext cx="30956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703" name="Rectangle 7">
            <a:extLst>
              <a:ext uri="{FF2B5EF4-FFF2-40B4-BE49-F238E27FC236}">
                <a16:creationId xmlns:a16="http://schemas.microsoft.com/office/drawing/2014/main" id="{83182B65-8B0D-435A-BC07-4AE19C9D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1700213"/>
            <a:ext cx="288925" cy="3603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285704" name="Rectangle 8">
            <a:extLst>
              <a:ext uri="{FF2B5EF4-FFF2-40B4-BE49-F238E27FC236}">
                <a16:creationId xmlns:a16="http://schemas.microsoft.com/office/drawing/2014/main" id="{BDB404B9-F397-4397-BAAF-4A64F2B8C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3932238"/>
            <a:ext cx="288925" cy="3603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23F0621-4E0A-42E9-AF03-E0E77BB9E9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4525962"/>
          </a:xfrm>
        </p:spPr>
        <p:txBody>
          <a:bodyPr/>
          <a:lstStyle/>
          <a:p>
            <a:pPr marL="609600" indent="-609600" eaLnBrk="1" hangingPunct="1">
              <a:buSzTx/>
            </a:pPr>
            <a:r>
              <a:rPr lang="en-US" altLang="en-US" sz="36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CPE can take several forms:   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en-US" altLang="en-US" sz="3200">
                <a:solidFill>
                  <a:srgbClr val="FFFF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Cell lysis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en-US" altLang="en-US" sz="3200">
                <a:solidFill>
                  <a:srgbClr val="FFFF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Cell rounding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en-US" altLang="en-US" sz="3200">
                <a:solidFill>
                  <a:srgbClr val="FFFF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Syncytium formation  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en-US" altLang="en-US" sz="3200">
                <a:solidFill>
                  <a:srgbClr val="FFFF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Inclusion bodies formation</a:t>
            </a:r>
          </a:p>
        </p:txBody>
      </p:sp>
      <p:sp>
        <p:nvSpPr>
          <p:cNvPr id="159747" name="Text Box 3">
            <a:extLst>
              <a:ext uri="{FF2B5EF4-FFF2-40B4-BE49-F238E27FC236}">
                <a16:creationId xmlns:a16="http://schemas.microsoft.com/office/drawing/2014/main" id="{25419BB3-FC5F-4558-AA2A-FB7F28CCC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115888"/>
            <a:ext cx="4681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Cytopathic Effects  </a:t>
            </a:r>
          </a:p>
        </p:txBody>
      </p:sp>
      <p:pic>
        <p:nvPicPr>
          <p:cNvPr id="9220" name="Picture 5" descr="1D">
            <a:extLst>
              <a:ext uri="{FF2B5EF4-FFF2-40B4-BE49-F238E27FC236}">
                <a16:creationId xmlns:a16="http://schemas.microsoft.com/office/drawing/2014/main" id="{A0E4189A-1AEE-4740-8AE4-A18A68DA1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836613"/>
            <a:ext cx="25685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Cytopathic Effects">
            <a:extLst>
              <a:ext uri="{FF2B5EF4-FFF2-40B4-BE49-F238E27FC236}">
                <a16:creationId xmlns:a16="http://schemas.microsoft.com/office/drawing/2014/main" id="{C283D14B-5F63-4248-B5F9-20DBAD8A5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933825"/>
            <a:ext cx="7200900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7">
            <a:extLst>
              <a:ext uri="{FF2B5EF4-FFF2-40B4-BE49-F238E27FC236}">
                <a16:creationId xmlns:a16="http://schemas.microsoft.com/office/drawing/2014/main" id="{FBD13F24-B579-4FEC-8D27-66982507B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6308725"/>
            <a:ext cx="1296988" cy="404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0" i="0"/>
              <a:t>Uninfected cc</a:t>
            </a:r>
          </a:p>
        </p:txBody>
      </p:sp>
      <p:sp>
        <p:nvSpPr>
          <p:cNvPr id="9223" name="Rectangle 8">
            <a:extLst>
              <a:ext uri="{FF2B5EF4-FFF2-40B4-BE49-F238E27FC236}">
                <a16:creationId xmlns:a16="http://schemas.microsoft.com/office/drawing/2014/main" id="{42C13BAF-A971-4852-B45A-9D99BF47F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6308725"/>
            <a:ext cx="1296988" cy="404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0" i="0"/>
              <a:t>Cell rounding</a:t>
            </a:r>
          </a:p>
        </p:txBody>
      </p:sp>
      <p:sp>
        <p:nvSpPr>
          <p:cNvPr id="9224" name="Rectangle 9">
            <a:extLst>
              <a:ext uri="{FF2B5EF4-FFF2-40B4-BE49-F238E27FC236}">
                <a16:creationId xmlns:a16="http://schemas.microsoft.com/office/drawing/2014/main" id="{7CD438F4-ECE1-40F7-9CBC-006F9C479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6308725"/>
            <a:ext cx="1296987" cy="404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0" i="0"/>
              <a:t>Syncytium </a:t>
            </a:r>
          </a:p>
        </p:txBody>
      </p:sp>
      <p:sp>
        <p:nvSpPr>
          <p:cNvPr id="159754" name="Line 10">
            <a:extLst>
              <a:ext uri="{FF2B5EF4-FFF2-40B4-BE49-F238E27FC236}">
                <a16:creationId xmlns:a16="http://schemas.microsoft.com/office/drawing/2014/main" id="{3EDB52E9-0763-4E71-B186-951BA88920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5300" y="765175"/>
            <a:ext cx="3743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F6A73F65-1485-40AF-9763-B76C7F314A5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48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Syncytium formation </a:t>
            </a:r>
          </a:p>
        </p:txBody>
      </p:sp>
      <p:pic>
        <p:nvPicPr>
          <p:cNvPr id="10243" name="Picture 5" descr="scan0001">
            <a:extLst>
              <a:ext uri="{FF2B5EF4-FFF2-40B4-BE49-F238E27FC236}">
                <a16:creationId xmlns:a16="http://schemas.microsoft.com/office/drawing/2014/main" id="{FD2E7B91-C9A6-4848-9359-3ABA1A27D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908050"/>
            <a:ext cx="381635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1C">
            <a:extLst>
              <a:ext uri="{FF2B5EF4-FFF2-40B4-BE49-F238E27FC236}">
                <a16:creationId xmlns:a16="http://schemas.microsoft.com/office/drawing/2014/main" id="{A6C19864-4E32-4F47-820B-D388C91AB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41798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10">
            <a:extLst>
              <a:ext uri="{FF2B5EF4-FFF2-40B4-BE49-F238E27FC236}">
                <a16:creationId xmlns:a16="http://schemas.microsoft.com/office/drawing/2014/main" id="{8BC8E22A-5C78-4ABF-BA59-A0DBCF2F4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6310313"/>
            <a:ext cx="1928813" cy="404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0" i="0"/>
              <a:t>Syncytium</a:t>
            </a:r>
          </a:p>
        </p:txBody>
      </p:sp>
      <p:sp>
        <p:nvSpPr>
          <p:cNvPr id="284683" name="Line 11">
            <a:extLst>
              <a:ext uri="{FF2B5EF4-FFF2-40B4-BE49-F238E27FC236}">
                <a16:creationId xmlns:a16="http://schemas.microsoft.com/office/drawing/2014/main" id="{5191AFBD-5BBD-40F9-829A-A4E1F5162A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8175" y="692150"/>
            <a:ext cx="55435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7" name="Picture 10" descr="C:\Documents and Settings\Dr.Malak\Desktop\MALAK (E)\virology picture folders\CPE\C.jpg">
            <a:extLst>
              <a:ext uri="{FF2B5EF4-FFF2-40B4-BE49-F238E27FC236}">
                <a16:creationId xmlns:a16="http://schemas.microsoft.com/office/drawing/2014/main" id="{CAB7662C-F78F-4F88-817C-85624FF3A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303713"/>
            <a:ext cx="1928813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597E523-1268-4A44-AF4A-452600B943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981075"/>
            <a:ext cx="82296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rgbClr val="FFFF66"/>
              </a:buClr>
              <a:buSzTx/>
              <a:buFont typeface="Wingdings" panose="05000000000000000000" pitchFamily="2" charset="2"/>
              <a:buChar char="v"/>
            </a:pPr>
            <a:r>
              <a:rPr lang="en-US" altLang="en-US" sz="360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Site:</a:t>
            </a:r>
            <a:r>
              <a:rPr lang="en-US" altLang="en-US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SA" altLang="en-US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FF66"/>
              </a:buClr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FFFF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ar-SA" altLang="en-US" sz="2800">
                <a:solidFill>
                  <a:srgbClr val="FFFF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GB" altLang="en-US" sz="2800">
                <a:solidFill>
                  <a:srgbClr val="FFFF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Intranuclear [Herpes V.]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FFFF66"/>
              </a:buClr>
              <a:buFont typeface="Wingdings" panose="05000000000000000000" pitchFamily="2" charset="2"/>
              <a:buNone/>
            </a:pPr>
            <a:endParaRPr lang="en-US" altLang="en-US" sz="28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FF66"/>
              </a:buClr>
              <a:buFont typeface="Wingdings" panose="05000000000000000000" pitchFamily="2" charset="2"/>
              <a:buNone/>
            </a:pPr>
            <a:r>
              <a:rPr lang="en-US" altLang="en-US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Intracytoplasmic [Rabies V.]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FFFF66"/>
              </a:buClr>
              <a:buFont typeface="Wingdings" panose="05000000000000000000" pitchFamily="2" charset="2"/>
              <a:buNone/>
            </a:pPr>
            <a:r>
              <a:rPr lang="en-US" altLang="en-US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ar-SA" altLang="en-US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en-US" sz="36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FF66"/>
              </a:buClr>
              <a:buSzTx/>
              <a:buFont typeface="Wingdings" panose="05000000000000000000" pitchFamily="2" charset="2"/>
              <a:buChar char="v"/>
            </a:pPr>
            <a:r>
              <a:rPr lang="en-US" altLang="en-US" sz="360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Take several forms: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rgbClr val="FFFF66"/>
              </a:buClr>
              <a:buFont typeface="Wingdings" panose="05000000000000000000" pitchFamily="2" charset="2"/>
              <a:buChar char="Ø"/>
            </a:pPr>
            <a:r>
              <a:rPr lang="en-US" altLang="en-US" sz="3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Small/large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rgbClr val="FFFF66"/>
              </a:buClr>
              <a:buFont typeface="Wingdings" panose="05000000000000000000" pitchFamily="2" charset="2"/>
              <a:buChar char="Ø"/>
            </a:pPr>
            <a:r>
              <a:rPr lang="en-US" altLang="en-US" sz="3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Single/multiple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rgbClr val="FFFF66"/>
              </a:buClr>
              <a:buFont typeface="Wingdings" panose="05000000000000000000" pitchFamily="2" charset="2"/>
              <a:buChar char="Ø"/>
            </a:pPr>
            <a:r>
              <a:rPr lang="en-US" altLang="en-US" sz="3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Round/irregular </a:t>
            </a:r>
          </a:p>
        </p:txBody>
      </p:sp>
      <p:sp>
        <p:nvSpPr>
          <p:cNvPr id="192515" name="Text Box 3">
            <a:extLst>
              <a:ext uri="{FF2B5EF4-FFF2-40B4-BE49-F238E27FC236}">
                <a16:creationId xmlns:a16="http://schemas.microsoft.com/office/drawing/2014/main" id="{0F710A6C-E219-4B3B-88B0-6C88B9B0B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6265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Inclusion bodies formation</a:t>
            </a:r>
          </a:p>
        </p:txBody>
      </p:sp>
      <p:pic>
        <p:nvPicPr>
          <p:cNvPr id="11268" name="Picture 4" descr="scan0001">
            <a:extLst>
              <a:ext uri="{FF2B5EF4-FFF2-40B4-BE49-F238E27FC236}">
                <a16:creationId xmlns:a16="http://schemas.microsoft.com/office/drawing/2014/main" id="{2DD7FA17-F9A3-4269-80E8-A5ABFE825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115888"/>
            <a:ext cx="3138487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scan0001">
            <a:extLst>
              <a:ext uri="{FF2B5EF4-FFF2-40B4-BE49-F238E27FC236}">
                <a16:creationId xmlns:a16="http://schemas.microsoft.com/office/drawing/2014/main" id="{37553978-2398-49FF-A380-79AFF0F21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3644900"/>
            <a:ext cx="3138487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8" name="Line 6">
            <a:extLst>
              <a:ext uri="{FF2B5EF4-FFF2-40B4-BE49-F238E27FC236}">
                <a16:creationId xmlns:a16="http://schemas.microsoft.com/office/drawing/2014/main" id="{5A6816DF-368F-4D91-874C-051CB9D687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765175"/>
            <a:ext cx="53276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4CC2237-A88C-4F4B-A21C-0BFD375FA5B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68313" y="1557338"/>
            <a:ext cx="4038600" cy="5040312"/>
          </a:xfrm>
        </p:spPr>
        <p:txBody>
          <a:bodyPr/>
          <a:lstStyle/>
          <a:p>
            <a:pPr eaLnBrk="1" hangingPunct="1"/>
            <a:endParaRPr lang="en-GB" altLang="en-US" b="1" i="1">
              <a:effectLst/>
            </a:endParaRPr>
          </a:p>
          <a:p>
            <a:pPr eaLnBrk="1" hangingPunct="1"/>
            <a:endParaRPr lang="en-GB" altLang="en-US" b="1" i="1">
              <a:effectLst/>
            </a:endParaRPr>
          </a:p>
          <a:p>
            <a:pPr eaLnBrk="1" hangingPunct="1"/>
            <a:endParaRPr lang="en-GB" altLang="en-US" b="1" i="1">
              <a:effectLst/>
            </a:endParaRPr>
          </a:p>
          <a:p>
            <a:pPr eaLnBrk="1" hangingPunct="1"/>
            <a:endParaRPr lang="en-GB" altLang="en-US" b="1" i="1">
              <a:effectLst/>
            </a:endParaRPr>
          </a:p>
          <a:p>
            <a:pPr eaLnBrk="1" hangingPunct="1"/>
            <a:endParaRPr lang="en-GB" altLang="en-US" b="1" i="1">
              <a:effectLst/>
            </a:endParaRPr>
          </a:p>
          <a:p>
            <a:pPr eaLnBrk="1" hangingPunct="1"/>
            <a:endParaRPr lang="en-GB" altLang="en-US" b="1" i="1">
              <a:effectLst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b="1" i="1">
                <a:effectLst/>
              </a:rPr>
              <a:t>  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b="1" i="1">
                <a:effectLst/>
              </a:rPr>
              <a:t>Negri bodies caused by        Rabies virus</a:t>
            </a:r>
          </a:p>
        </p:txBody>
      </p:sp>
      <p:sp>
        <p:nvSpPr>
          <p:cNvPr id="352259" name="Rectangle 3">
            <a:extLst>
              <a:ext uri="{FF2B5EF4-FFF2-40B4-BE49-F238E27FC236}">
                <a16:creationId xmlns:a16="http://schemas.microsoft.com/office/drawing/2014/main" id="{A74EF9FA-6087-424D-A1E1-90AA0B43026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GB" altLang="en-US" b="1" i="1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en-US" b="1" i="1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en-US" b="1" i="1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en-US" b="1" i="1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en-US" b="1" i="1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en-US" b="1" i="1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b="1" i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b="1" i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Owl’s eye </a:t>
            </a:r>
            <a:r>
              <a:rPr lang="en-GB" altLang="en-US" b="1" i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inclusions caused by CMV</a:t>
            </a:r>
          </a:p>
        </p:txBody>
      </p:sp>
      <p:pic>
        <p:nvPicPr>
          <p:cNvPr id="352260" name="Picture 4" descr="15">
            <a:extLst>
              <a:ext uri="{FF2B5EF4-FFF2-40B4-BE49-F238E27FC236}">
                <a16:creationId xmlns:a16="http://schemas.microsoft.com/office/drawing/2014/main" id="{EEFA5AB6-5DF3-4BF5-84C6-F7E2B09E58AC}"/>
              </a:ext>
            </a:extLst>
          </p:cNvPr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773238"/>
            <a:ext cx="3384550" cy="287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6" descr="Fig-48-3b">
            <a:extLst>
              <a:ext uri="{FF2B5EF4-FFF2-40B4-BE49-F238E27FC236}">
                <a16:creationId xmlns:a16="http://schemas.microsoft.com/office/drawing/2014/main" id="{2745F332-A953-4983-8E9D-6AB0E061F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367347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263" name="Text Box 7">
            <a:extLst>
              <a:ext uri="{FF2B5EF4-FFF2-40B4-BE49-F238E27FC236}">
                <a16:creationId xmlns:a16="http://schemas.microsoft.com/office/drawing/2014/main" id="{15B5CD4D-F0E1-494C-92C7-4B51A160005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i="1">
                <a:solidFill>
                  <a:srgbClr val="FFFF66"/>
                </a:solidFill>
              </a:rPr>
              <a:t>Inclusion bodies formation</a:t>
            </a:r>
          </a:p>
        </p:txBody>
      </p:sp>
      <p:sp>
        <p:nvSpPr>
          <p:cNvPr id="352264" name="Line 8">
            <a:extLst>
              <a:ext uri="{FF2B5EF4-FFF2-40B4-BE49-F238E27FC236}">
                <a16:creationId xmlns:a16="http://schemas.microsoft.com/office/drawing/2014/main" id="{F0BF340F-948E-4DFA-8C2A-DDE72B2BC5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1052513"/>
            <a:ext cx="65516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2265" name="Rectangle 9">
            <a:extLst>
              <a:ext uri="{FF2B5EF4-FFF2-40B4-BE49-F238E27FC236}">
                <a16:creationId xmlns:a16="http://schemas.microsoft.com/office/drawing/2014/main" id="{09EB74BE-0C5F-4757-B3BB-6E27DEE4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5903913"/>
            <a:ext cx="73437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00"/>
              </a:buClr>
              <a:buSzTx/>
              <a:buFontTx/>
              <a:buNone/>
            </a:pPr>
            <a:r>
              <a:rPr lang="en-GB" altLang="en-US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/>
      <p:bldP spid="352265" grpId="0"/>
    </p:bld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ckwell" pitchFamily="18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ckwell" pitchFamily="18" charset="0"/>
            <a:cs typeface="Tahoma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6917</TotalTime>
  <Words>664</Words>
  <Application>Microsoft Office PowerPoint</Application>
  <PresentationFormat>On-screen Show (4:3)</PresentationFormat>
  <Paragraphs>242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Rockwell</vt:lpstr>
      <vt:lpstr>Tahoma</vt:lpstr>
      <vt:lpstr>Arial</vt:lpstr>
      <vt:lpstr>Garamond</vt:lpstr>
      <vt:lpstr>Wingdings</vt:lpstr>
      <vt:lpstr>Calibri</vt:lpstr>
      <vt:lpstr>Times New Roman</vt:lpstr>
      <vt:lpstr>Modern No. 20</vt:lpstr>
      <vt:lpstr>Century Gothic</vt:lpstr>
      <vt:lpstr>Stream</vt:lpstr>
      <vt:lpstr>PowerPoint Presentation</vt:lpstr>
      <vt:lpstr>  OBJECTIVES</vt:lpstr>
      <vt:lpstr>PowerPoint Presentation</vt:lpstr>
      <vt:lpstr>PowerPoint Presentation</vt:lpstr>
      <vt:lpstr>PowerPoint Presentation</vt:lpstr>
      <vt:lpstr>PowerPoint Presentation</vt:lpstr>
      <vt:lpstr>Syncytium formation </vt:lpstr>
      <vt:lpstr>PowerPoint Presentation</vt:lpstr>
      <vt:lpstr>Inclusion bodies 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Mechanisms of spread of virus through the body</vt:lpstr>
      <vt:lpstr>Important features of Acute Viral Diseases</vt:lpstr>
      <vt:lpstr>The immune response to virus</vt:lpstr>
      <vt:lpstr>The immune response to virus</vt:lpstr>
      <vt:lpstr>The immune response to virus</vt:lpstr>
      <vt:lpstr>The immune response to virus</vt:lpstr>
      <vt:lpstr>PowerPoint Presentation</vt:lpstr>
      <vt:lpstr>The immune response to virus</vt:lpstr>
      <vt:lpstr>PowerPoint Presentation</vt:lpstr>
      <vt:lpstr>PowerPoint Presentation</vt:lpstr>
      <vt:lpstr>PowerPoint Presentation</vt:lpstr>
      <vt:lpstr>PowerPoint Presentation</vt:lpstr>
      <vt:lpstr>Reference books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JOURNEY OF MICROBIOLOGY</dc:title>
  <dc:creator>KKUH</dc:creator>
  <cp:lastModifiedBy>Dana Al-Kadi</cp:lastModifiedBy>
  <cp:revision>325</cp:revision>
  <cp:lastPrinted>2017-10-22T13:02:46Z</cp:lastPrinted>
  <dcterms:created xsi:type="dcterms:W3CDTF">2004-01-17T06:26:34Z</dcterms:created>
  <dcterms:modified xsi:type="dcterms:W3CDTF">2017-10-23T06:30:02Z</dcterms:modified>
</cp:coreProperties>
</file>