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78" r:id="rId3"/>
    <p:sldId id="309" r:id="rId4"/>
    <p:sldId id="279" r:id="rId5"/>
    <p:sldId id="280" r:id="rId6"/>
    <p:sldId id="281" r:id="rId7"/>
    <p:sldId id="282" r:id="rId8"/>
    <p:sldId id="283" r:id="rId9"/>
    <p:sldId id="308" r:id="rId10"/>
    <p:sldId id="285" r:id="rId11"/>
    <p:sldId id="286" r:id="rId12"/>
    <p:sldId id="287" r:id="rId13"/>
    <p:sldId id="288" r:id="rId14"/>
    <p:sldId id="292" r:id="rId15"/>
    <p:sldId id="293" r:id="rId16"/>
    <p:sldId id="310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4C33E-8056-45FA-9562-4EB565D926C4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4" tIns="45716" rIns="91434" bIns="45716"/>
          <a:lstStyle/>
          <a:p>
            <a:pPr eaLnBrk="1" hangingPunct="1"/>
            <a:endParaRPr lang="ar-EG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6" rIns="91434" bIns="45716" anchor="b"/>
          <a:lstStyle/>
          <a:p>
            <a:pPr algn="r"/>
            <a:fld id="{C6339D33-8A15-4384-A236-53A6AE65F53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2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124745"/>
            <a:ext cx="8640960" cy="1296144"/>
          </a:xfrm>
        </p:spPr>
        <p:txBody>
          <a:bodyPr>
            <a:noAutofit/>
          </a:bodyPr>
          <a:lstStyle/>
          <a:p>
            <a:r>
              <a:rPr lang="en-US" sz="4800" dirty="0"/>
              <a:t>INTRODUCTION TO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52937"/>
            <a:ext cx="7772400" cy="14401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SUFIA HUSAIN (</a:t>
            </a:r>
            <a:r>
              <a:rPr lang="en-US" cap="none" dirty="0" smtClean="0"/>
              <a:t>assist prof &amp; consultant)</a:t>
            </a:r>
          </a:p>
          <a:p>
            <a:r>
              <a:rPr lang="en-US" dirty="0" smtClean="0"/>
              <a:t>PATHOLOGY </a:t>
            </a:r>
          </a:p>
          <a:p>
            <a:r>
              <a:rPr lang="en-US" dirty="0" smtClean="0"/>
              <a:t>College of medicine </a:t>
            </a:r>
          </a:p>
          <a:p>
            <a:r>
              <a:rPr lang="en-US" dirty="0" smtClean="0"/>
              <a:t>KSU </a:t>
            </a:r>
          </a:p>
          <a:p>
            <a:r>
              <a:rPr lang="en-US" dirty="0" smtClean="0"/>
              <a:t>RIYADH</a:t>
            </a:r>
          </a:p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="1" dirty="0" smtClean="0"/>
              <a:t>. Morphologic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81329"/>
            <a:ext cx="885698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morphologic changes are the structural changes that take place in cells or tissues </a:t>
            </a:r>
            <a:r>
              <a:rPr lang="en-US" sz="2400" dirty="0" smtClean="0"/>
              <a:t>due to </a:t>
            </a:r>
            <a:r>
              <a:rPr lang="en-US" sz="2400" dirty="0"/>
              <a:t>any disease.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morphological changes can be seen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grossly </a:t>
            </a:r>
            <a:r>
              <a:rPr lang="en-US" sz="2200" dirty="0"/>
              <a:t>(called </a:t>
            </a:r>
            <a:r>
              <a:rPr lang="en-US" sz="2200" b="1" dirty="0"/>
              <a:t>macroscopic findings</a:t>
            </a:r>
            <a:r>
              <a:rPr lang="en-US" sz="2200" dirty="0"/>
              <a:t>) with the naked eye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or </a:t>
            </a:r>
            <a:r>
              <a:rPr lang="en-US" sz="2200" dirty="0"/>
              <a:t>sometimes they can only be seen under the light microscope (called </a:t>
            </a:r>
            <a:r>
              <a:rPr lang="en-US" sz="2200" b="1" dirty="0"/>
              <a:t>microscopic/histologic</a:t>
            </a:r>
            <a:r>
              <a:rPr lang="en-US" sz="2200" dirty="0"/>
              <a:t> findings). </a:t>
            </a:r>
          </a:p>
          <a:p>
            <a:r>
              <a:rPr lang="en-US" sz="2400" dirty="0" smtClean="0"/>
              <a:t>Commonly diseases have certain specific </a:t>
            </a:r>
            <a:r>
              <a:rPr lang="en-US" sz="2400" dirty="0"/>
              <a:t>gross or microscopic </a:t>
            </a:r>
            <a:r>
              <a:rPr lang="en-US" sz="2400" dirty="0" smtClean="0"/>
              <a:t>changes  and this </a:t>
            </a:r>
            <a:r>
              <a:rPr lang="en-US" sz="2400" dirty="0"/>
              <a:t>helps in the diagnosis of that disease. </a:t>
            </a:r>
          </a:p>
        </p:txBody>
      </p:sp>
    </p:spTree>
    <p:extLst>
      <p:ext uri="{BB962C8B-B14F-4D97-AF65-F5344CB8AC3E}">
        <p14:creationId xmlns:p14="http://schemas.microsoft.com/office/powerpoint/2010/main" val="13703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sz="2700" dirty="0"/>
              <a:t>5. clinical features (functional alterations)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 organ is damaged by a disease, the normal function of that organ is affected and this will lead to the development certain clinical changes called </a:t>
            </a:r>
            <a:r>
              <a:rPr lang="en-US" b="1" dirty="0" smtClean="0"/>
              <a:t>signs &amp; symptoms.</a:t>
            </a:r>
          </a:p>
          <a:p>
            <a:pPr lvl="1"/>
            <a:r>
              <a:rPr lang="en-US" b="1" dirty="0" smtClean="0"/>
              <a:t>Symptoms:</a:t>
            </a:r>
            <a:r>
              <a:rPr lang="en-US" dirty="0" smtClean="0"/>
              <a:t> is something experienced and reported by the patient e.g. ‘I am feeling tired’, ‘I have a headache’, </a:t>
            </a:r>
            <a:r>
              <a:rPr lang="en-US" dirty="0"/>
              <a:t>‘I have a </a:t>
            </a:r>
            <a:r>
              <a:rPr lang="en-US" dirty="0" smtClean="0"/>
              <a:t>pain in my stomach’ </a:t>
            </a:r>
            <a:r>
              <a:rPr lang="en-US" dirty="0"/>
              <a:t>etc</a:t>
            </a:r>
            <a:r>
              <a:rPr lang="en-US" dirty="0" smtClean="0"/>
              <a:t>. Basically it is what the patient will tell the doctor.  </a:t>
            </a:r>
          </a:p>
          <a:p>
            <a:pPr lvl="1"/>
            <a:r>
              <a:rPr lang="en-US" b="1" dirty="0" smtClean="0"/>
              <a:t>Signs</a:t>
            </a:r>
            <a:r>
              <a:rPr lang="en-US" dirty="0" smtClean="0"/>
              <a:t>: are findings discovered by the physician during examination of the patient e.g. doctor finds a swelling somewhere or  doctor find a liver or spleen enlargement while examining the abdomen etc. Basically it is what the doctor will find on examining the patient. </a:t>
            </a:r>
          </a:p>
          <a:p>
            <a:r>
              <a:rPr lang="en-US" dirty="0" smtClean="0"/>
              <a:t>The combination of signs and symptoms is called as </a:t>
            </a:r>
            <a:r>
              <a:rPr lang="en-US" b="1" dirty="0" smtClean="0"/>
              <a:t>clinical features.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9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3015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7366" y="1339403"/>
            <a:ext cx="4727448" cy="490685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Epidemiology</a:t>
            </a:r>
          </a:p>
          <a:p>
            <a:r>
              <a:rPr lang="en-US" sz="2900" dirty="0" smtClean="0"/>
              <a:t>Etiology (the cause leads to the beginning of pathogenesis)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900" dirty="0" smtClean="0"/>
              <a:t>Pathogenesis</a:t>
            </a:r>
          </a:p>
          <a:p>
            <a:endParaRPr lang="en-US" dirty="0" smtClean="0"/>
          </a:p>
          <a:p>
            <a:r>
              <a:rPr lang="en-US" sz="2900" dirty="0" smtClean="0"/>
              <a:t>Morphological or chemical alteration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900" dirty="0" smtClean="0"/>
              <a:t>Clinical features (signs and symptoms)</a:t>
            </a: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69152" y="492482"/>
            <a:ext cx="4727448" cy="6413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Therefore in </a:t>
            </a:r>
            <a:r>
              <a:rPr lang="en-US" dirty="0" smtClean="0">
                <a:solidFill>
                  <a:schemeClr val="accent1"/>
                </a:solidFill>
              </a:rPr>
              <a:t>medicine, </a:t>
            </a:r>
            <a:r>
              <a:rPr lang="en-US" dirty="0">
                <a:solidFill>
                  <a:schemeClr val="accent1"/>
                </a:solidFill>
              </a:rPr>
              <a:t>diseases are studied under the following headings: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69152" y="1339403"/>
            <a:ext cx="4727448" cy="49068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Epidemiology of disease</a:t>
            </a:r>
          </a:p>
          <a:p>
            <a:r>
              <a:rPr lang="en-US" dirty="0"/>
              <a:t>Etiology</a:t>
            </a:r>
          </a:p>
          <a:p>
            <a:r>
              <a:rPr lang="en-US" dirty="0"/>
              <a:t>Pathogenesis and pathophysiology</a:t>
            </a:r>
          </a:p>
          <a:p>
            <a:r>
              <a:rPr lang="en-US" dirty="0"/>
              <a:t>Morphology: it is divided into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/>
              <a:t>Gross/ macroscopic- visible to the naked eye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/>
              <a:t>Microscopic- visible under a microscope</a:t>
            </a:r>
          </a:p>
          <a:p>
            <a:r>
              <a:rPr lang="en-US" dirty="0"/>
              <a:t>Clinical features/presentation: signs and symptoms</a:t>
            </a:r>
          </a:p>
          <a:p>
            <a:r>
              <a:rPr lang="en-US" dirty="0"/>
              <a:t>Differential diagnosis: is there any other alternative diagnosis/diagnoses with similar findings</a:t>
            </a:r>
          </a:p>
          <a:p>
            <a:r>
              <a:rPr lang="en-US" dirty="0"/>
              <a:t>Treatment and management</a:t>
            </a:r>
          </a:p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477316" y="2491911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77316" y="3571149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77316" y="4650387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0609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course of a disease is the </a:t>
            </a:r>
            <a:r>
              <a:rPr lang="en-US" sz="2200" dirty="0" smtClean="0"/>
              <a:t>different stages in the natural history or progression of a </a:t>
            </a:r>
            <a:r>
              <a:rPr lang="en-US" sz="2200" dirty="0"/>
              <a:t>disease in the absence of any intervention.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different stages in the natural </a:t>
            </a:r>
            <a:r>
              <a:rPr lang="en-US" sz="2200" dirty="0" smtClean="0"/>
              <a:t>history  or course of a </a:t>
            </a:r>
            <a:r>
              <a:rPr lang="en-US" sz="2200" dirty="0"/>
              <a:t>disease especially infectious </a:t>
            </a:r>
            <a:r>
              <a:rPr lang="en-US" sz="2200" dirty="0" smtClean="0"/>
              <a:t>are as follows:</a:t>
            </a:r>
            <a:endParaRPr lang="en-US" sz="2200" dirty="0"/>
          </a:p>
          <a:p>
            <a:pPr lvl="1">
              <a:buNone/>
            </a:pPr>
            <a:r>
              <a:rPr lang="en-US" dirty="0"/>
              <a:t>a) </a:t>
            </a:r>
            <a:r>
              <a:rPr lang="en-US" b="1" dirty="0"/>
              <a:t>Exposure</a:t>
            </a:r>
            <a:r>
              <a:rPr lang="en-US" dirty="0"/>
              <a:t> </a:t>
            </a:r>
            <a:r>
              <a:rPr lang="en-US" dirty="0" smtClean="0"/>
              <a:t>to causative agents or risk </a:t>
            </a:r>
            <a:r>
              <a:rPr lang="en-US" dirty="0"/>
              <a:t>factors </a:t>
            </a:r>
          </a:p>
          <a:p>
            <a:pPr lvl="1">
              <a:buNone/>
            </a:pPr>
            <a:r>
              <a:rPr lang="en-US" dirty="0"/>
              <a:t>b) </a:t>
            </a:r>
            <a:r>
              <a:rPr lang="en-US" dirty="0" smtClean="0"/>
              <a:t>There is a </a:t>
            </a:r>
            <a:r>
              <a:rPr lang="en-US" b="1" dirty="0" smtClean="0"/>
              <a:t>latent </a:t>
            </a:r>
            <a:r>
              <a:rPr lang="en-US" b="1" dirty="0"/>
              <a:t>period </a:t>
            </a:r>
            <a:r>
              <a:rPr lang="en-US" dirty="0"/>
              <a:t>between exposure and  onset of disease. </a:t>
            </a:r>
            <a:r>
              <a:rPr lang="en-US" dirty="0" smtClean="0"/>
              <a:t>The time period  </a:t>
            </a:r>
            <a:r>
              <a:rPr lang="en-US" dirty="0"/>
              <a:t>from the </a:t>
            </a:r>
            <a:r>
              <a:rPr lang="en-US" dirty="0" smtClean="0"/>
              <a:t>exposure </a:t>
            </a:r>
            <a:r>
              <a:rPr lang="en-US" dirty="0"/>
              <a:t>to the development of signs or symptoms </a:t>
            </a:r>
            <a:r>
              <a:rPr lang="en-US" dirty="0" smtClean="0"/>
              <a:t>in called as </a:t>
            </a:r>
            <a:r>
              <a:rPr lang="en-US" b="1" dirty="0" smtClean="0"/>
              <a:t>incubation </a:t>
            </a:r>
            <a:r>
              <a:rPr lang="en-US" b="1" dirty="0"/>
              <a:t>(induction) </a:t>
            </a:r>
            <a:r>
              <a:rPr lang="en-US" b="1" dirty="0" smtClean="0"/>
              <a:t>period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None/>
            </a:pPr>
            <a:r>
              <a:rPr lang="en-US" dirty="0"/>
              <a:t>c) </a:t>
            </a:r>
            <a:r>
              <a:rPr lang="en-US" b="1" dirty="0"/>
              <a:t>Onset of disease</a:t>
            </a:r>
            <a:r>
              <a:rPr lang="en-US" dirty="0"/>
              <a:t>: the beginning of signs or symptoms.</a:t>
            </a:r>
          </a:p>
          <a:p>
            <a:pPr lvl="1">
              <a:buNone/>
            </a:pPr>
            <a:r>
              <a:rPr lang="en-US" dirty="0"/>
              <a:t>d) </a:t>
            </a:r>
            <a:r>
              <a:rPr lang="en-US" b="1" dirty="0"/>
              <a:t>Outcome and consequences of disease: </a:t>
            </a:r>
            <a:r>
              <a:rPr lang="en-US" dirty="0"/>
              <a:t>Following clinical onset, disease may follow any of the following trends:</a:t>
            </a:r>
          </a:p>
          <a:p>
            <a:pPr marL="1143000" lvl="2" indent="-457200">
              <a:buFont typeface="Wingdings" pitchFamily="2" charset="2"/>
              <a:buChar char="Ø"/>
            </a:pPr>
            <a:r>
              <a:rPr lang="en-US" sz="2000" dirty="0" smtClean="0"/>
              <a:t>Recovery/resolution of disease </a:t>
            </a:r>
            <a:r>
              <a:rPr lang="en-US" sz="2000" dirty="0"/>
              <a:t>without complication or </a:t>
            </a:r>
            <a:r>
              <a:rPr lang="en-US" sz="2000" dirty="0" err="1"/>
              <a:t>sequalae</a:t>
            </a:r>
            <a:r>
              <a:rPr lang="en-US" sz="2000" dirty="0" smtClean="0"/>
              <a:t>. Person is back to normal health.</a:t>
            </a:r>
            <a:endParaRPr lang="en-US" sz="2000" dirty="0"/>
          </a:p>
          <a:p>
            <a:pPr marL="1143000" lvl="2" indent="-457200">
              <a:buFont typeface="Wingdings" pitchFamily="2" charset="2"/>
              <a:buChar char="Ø"/>
            </a:pPr>
            <a:r>
              <a:rPr lang="en-US" sz="2000" dirty="0"/>
              <a:t>The disease </a:t>
            </a:r>
            <a:r>
              <a:rPr lang="en-US" sz="2000" dirty="0" smtClean="0"/>
              <a:t> recovery but </a:t>
            </a:r>
            <a:r>
              <a:rPr lang="en-US" sz="2000" dirty="0"/>
              <a:t>with </a:t>
            </a:r>
            <a:r>
              <a:rPr lang="en-US" sz="2000" dirty="0" err="1"/>
              <a:t>sequelae</a:t>
            </a:r>
            <a:r>
              <a:rPr lang="en-US" sz="2000" dirty="0"/>
              <a:t>.</a:t>
            </a:r>
          </a:p>
          <a:p>
            <a:pPr marL="1143000" lvl="2" indent="-457200">
              <a:buFont typeface="Wingdings" pitchFamily="2" charset="2"/>
              <a:buChar char="Ø"/>
            </a:pPr>
            <a:r>
              <a:rPr lang="en-US" sz="2000" dirty="0" smtClean="0"/>
              <a:t>Development of complications</a:t>
            </a:r>
            <a:endParaRPr lang="en-US" sz="2000" dirty="0"/>
          </a:p>
          <a:p>
            <a:pPr marL="1143000" lvl="2" indent="-457200">
              <a:buFont typeface="Wingdings" pitchFamily="2" charset="2"/>
              <a:buChar char="Ø"/>
            </a:pPr>
            <a:r>
              <a:rPr lang="en-US" sz="2000" dirty="0" smtClean="0"/>
              <a:t>Death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2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diagnostic process and the role of pathologist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20789"/>
            <a:ext cx="8686800" cy="48279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patient </a:t>
            </a:r>
            <a:r>
              <a:rPr lang="en-US" dirty="0" smtClean="0"/>
              <a:t>going to </a:t>
            </a:r>
            <a:r>
              <a:rPr lang="en-US" dirty="0"/>
              <a:t>a clinic </a:t>
            </a:r>
            <a:r>
              <a:rPr lang="en-US" dirty="0" smtClean="0"/>
              <a:t>meets clinician who will take history and do  clinical examination. He may ask for </a:t>
            </a:r>
            <a:r>
              <a:rPr lang="en-US" dirty="0"/>
              <a:t>radiological and pathological examination in order to come to a diagnosis. </a:t>
            </a:r>
          </a:p>
          <a:p>
            <a:r>
              <a:rPr lang="en-US" dirty="0" smtClean="0"/>
              <a:t>The common </a:t>
            </a:r>
            <a:r>
              <a:rPr lang="en-US" dirty="0"/>
              <a:t>pathological examinations </a:t>
            </a:r>
            <a:r>
              <a:rPr lang="en-US" dirty="0" smtClean="0"/>
              <a:t>are blood</a:t>
            </a:r>
            <a:r>
              <a:rPr lang="en-US" dirty="0"/>
              <a:t>, urine and stool tests. Sometimes the patient is also asked to undergo a </a:t>
            </a:r>
            <a:r>
              <a:rPr lang="en-US" dirty="0" smtClean="0"/>
              <a:t>cytopathology or a histopathology test </a:t>
            </a:r>
            <a:r>
              <a:rPr lang="en-US" dirty="0"/>
              <a:t>or other special pathological tests in order to obtain an accurate diagnosis.</a:t>
            </a:r>
          </a:p>
          <a:p>
            <a:r>
              <a:rPr lang="en-US" dirty="0" smtClean="0"/>
              <a:t>This </a:t>
            </a:r>
            <a:r>
              <a:rPr lang="en-US" dirty="0"/>
              <a:t>way pathology plays an essential role in the </a:t>
            </a:r>
            <a:r>
              <a:rPr lang="en-US" dirty="0" smtClean="0"/>
              <a:t>diagnosis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disease and </a:t>
            </a:r>
            <a:r>
              <a:rPr lang="en-US" dirty="0" smtClean="0"/>
              <a:t>management and treatment of patient. </a:t>
            </a: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branches/subdivisions </a:t>
            </a:r>
            <a:r>
              <a:rPr lang="en-US" dirty="0"/>
              <a:t>of pathology: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975" y="1310470"/>
            <a:ext cx="4724400" cy="501305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Histopathology: </a:t>
            </a:r>
            <a:r>
              <a:rPr lang="en-US" dirty="0"/>
              <a:t>study of tissue biopsied/excised from body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Cytopathology: </a:t>
            </a:r>
            <a:r>
              <a:rPr lang="en-US" dirty="0"/>
              <a:t>study of cell morphology, exfoliated or aspirated from body.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Hematology: </a:t>
            </a:r>
            <a:r>
              <a:rPr lang="en-US" dirty="0" smtClean="0"/>
              <a:t>a study of blood, blood cells and bone marrow, used in the diagnosis of anemias &amp; </a:t>
            </a:r>
            <a:r>
              <a:rPr lang="en-US" dirty="0" err="1" smtClean="0"/>
              <a:t>leukemias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Immunohistochemistry:</a:t>
            </a:r>
            <a:r>
              <a:rPr lang="en-US" dirty="0" smtClean="0"/>
              <a:t> a special staining procedure is used to detect antigens in the tissue.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Chemical </a:t>
            </a:r>
            <a:r>
              <a:rPr lang="en-US" b="1" dirty="0">
                <a:solidFill>
                  <a:schemeClr val="accent1"/>
                </a:solidFill>
              </a:rPr>
              <a:t>pathology/ clinical </a:t>
            </a:r>
            <a:r>
              <a:rPr lang="en-US" b="1" dirty="0" smtClean="0">
                <a:solidFill>
                  <a:schemeClr val="accent1"/>
                </a:solidFill>
              </a:rPr>
              <a:t>biochemistry: </a:t>
            </a:r>
            <a:r>
              <a:rPr lang="en-US" dirty="0" smtClean="0"/>
              <a:t>is the analysis of bodily fluids (blood</a:t>
            </a:r>
            <a:r>
              <a:rPr lang="en-US" dirty="0"/>
              <a:t>, urine, </a:t>
            </a:r>
            <a:r>
              <a:rPr lang="en-US" dirty="0" err="1" smtClean="0"/>
              <a:t>etc</a:t>
            </a:r>
            <a:r>
              <a:rPr lang="en-US" dirty="0" smtClean="0"/>
              <a:t>) for diagnosis.</a:t>
            </a:r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Microbiology: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the study of micro-organisms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53400"/>
            <a:ext cx="4724400" cy="4419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7</a:t>
            </a:r>
            <a:r>
              <a:rPr lang="en-US" b="1" dirty="0">
                <a:solidFill>
                  <a:schemeClr val="accent1"/>
                </a:solidFill>
              </a:rPr>
              <a:t>. Immunology: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analysis of the immune system of the body.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8</a:t>
            </a:r>
            <a:r>
              <a:rPr lang="en-US" b="1" dirty="0">
                <a:solidFill>
                  <a:schemeClr val="accent1"/>
                </a:solidFill>
              </a:rPr>
              <a:t>. Toxicology: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study of various </a:t>
            </a:r>
            <a:r>
              <a:rPr lang="en-US" dirty="0" smtClean="0"/>
              <a:t>poisonous </a:t>
            </a:r>
            <a:r>
              <a:rPr lang="en-US" dirty="0"/>
              <a:t>and toxic substances.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9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Cytogenetics</a:t>
            </a:r>
            <a:r>
              <a:rPr lang="en-US" b="1" dirty="0">
                <a:solidFill>
                  <a:schemeClr val="accent1"/>
                </a:solidFill>
              </a:rPr>
              <a:t> (clinical genetics):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 study of chromosomal abnormalities.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dirty="0">
                <a:solidFill>
                  <a:schemeClr val="accent1"/>
                </a:solidFill>
              </a:rPr>
              <a:t>. Molecular </a:t>
            </a:r>
            <a:r>
              <a:rPr lang="en-US" b="1" dirty="0" smtClean="0">
                <a:solidFill>
                  <a:schemeClr val="accent1"/>
                </a:solidFill>
              </a:rPr>
              <a:t>pathology: e.g.</a:t>
            </a:r>
            <a:r>
              <a:rPr lang="en-US" dirty="0" smtClean="0"/>
              <a:t> </a:t>
            </a:r>
            <a:r>
              <a:rPr lang="en-US" dirty="0"/>
              <a:t>fluorescent in situ hybridization, Southern </a:t>
            </a:r>
            <a:r>
              <a:rPr lang="en-US" dirty="0" smtClean="0"/>
              <a:t>blot tests etc.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11. Autopsy: </a:t>
            </a:r>
            <a:r>
              <a:rPr lang="en-US" dirty="0" smtClean="0"/>
              <a:t>see later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09" y="238499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Histopathyology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944589"/>
            <a:ext cx="4804568" cy="556523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Histopathology is the study of tissues </a:t>
            </a:r>
            <a:r>
              <a:rPr lang="en-US" sz="2200" dirty="0" smtClean="0"/>
              <a:t>using light </a:t>
            </a:r>
            <a:r>
              <a:rPr lang="en-US" sz="2200" dirty="0"/>
              <a:t>microscope.  Tissues are obtained by </a:t>
            </a:r>
            <a:r>
              <a:rPr lang="en-US" sz="2200" dirty="0" smtClean="0"/>
              <a:t>doing biopsies </a:t>
            </a:r>
            <a:r>
              <a:rPr lang="en-US" sz="2200" dirty="0"/>
              <a:t>and excision of </a:t>
            </a:r>
            <a:r>
              <a:rPr lang="en-US" sz="2200" dirty="0" smtClean="0"/>
              <a:t>organs by physicians &amp; surgeons. </a:t>
            </a:r>
            <a:endParaRPr lang="en-US" sz="2200" dirty="0"/>
          </a:p>
          <a:p>
            <a:r>
              <a:rPr lang="en-US" sz="2200" dirty="0"/>
              <a:t>Once the tissue is removed from the </a:t>
            </a:r>
            <a:r>
              <a:rPr lang="en-US" sz="2200" dirty="0" smtClean="0"/>
              <a:t>patient’s body, it is immediately preserved (fixed) </a:t>
            </a:r>
            <a:r>
              <a:rPr lang="en-US" sz="2200" dirty="0"/>
              <a:t>by putting it </a:t>
            </a:r>
            <a:r>
              <a:rPr lang="en-US" sz="2200" dirty="0" smtClean="0"/>
              <a:t>in a container of formalin (10</a:t>
            </a:r>
            <a:r>
              <a:rPr lang="en-US" sz="2200" dirty="0"/>
              <a:t>% </a:t>
            </a:r>
            <a:r>
              <a:rPr lang="en-US" sz="2200" dirty="0" smtClean="0"/>
              <a:t>formaldehyde). </a:t>
            </a:r>
            <a:r>
              <a:rPr lang="en-US" sz="2200" dirty="0"/>
              <a:t>The purpose of fixation is to prevent autolysis and </a:t>
            </a:r>
            <a:r>
              <a:rPr lang="en-US" sz="2200" dirty="0" smtClean="0"/>
              <a:t>decomposition of the tissue.</a:t>
            </a:r>
          </a:p>
          <a:p>
            <a:r>
              <a:rPr lang="en-US" sz="2400" dirty="0"/>
              <a:t>Tissue is processed </a:t>
            </a:r>
            <a:r>
              <a:rPr lang="en-US" sz="2400" dirty="0" smtClean="0"/>
              <a:t>in a </a:t>
            </a:r>
            <a:r>
              <a:rPr lang="en-US" sz="2400" dirty="0"/>
              <a:t>special </a:t>
            </a:r>
            <a:r>
              <a:rPr lang="en-US" sz="2400" dirty="0" smtClean="0"/>
              <a:t>multistep way and the end result is  very </a:t>
            </a:r>
            <a:r>
              <a:rPr lang="en-US" sz="2400" dirty="0"/>
              <a:t>thin slices </a:t>
            </a:r>
            <a:r>
              <a:rPr lang="en-US" sz="2400" dirty="0" smtClean="0"/>
              <a:t>of  stained tissue </a:t>
            </a:r>
            <a:r>
              <a:rPr lang="en-US" sz="2400" dirty="0"/>
              <a:t>(</a:t>
            </a:r>
            <a:r>
              <a:rPr lang="en-US" sz="2400" dirty="0" smtClean="0"/>
              <a:t>4-6 </a:t>
            </a:r>
            <a:r>
              <a:rPr lang="en-US" sz="2400" dirty="0"/>
              <a:t>microns)</a:t>
            </a:r>
            <a:r>
              <a:rPr lang="en-US" sz="2400" dirty="0" smtClean="0"/>
              <a:t> glued </a:t>
            </a:r>
            <a:r>
              <a:rPr lang="en-US" sz="2400" dirty="0"/>
              <a:t>on a slide.</a:t>
            </a:r>
          </a:p>
          <a:p>
            <a:endParaRPr lang="en-US" sz="2400" dirty="0"/>
          </a:p>
          <a:p>
            <a:endParaRPr lang="en-US" sz="2200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297" y="0"/>
            <a:ext cx="32267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dermnetnz.org/doctors/lesions/images/histo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348" y="2078936"/>
            <a:ext cx="3133949" cy="23488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029" y="4297458"/>
            <a:ext cx="3913971" cy="2560542"/>
          </a:xfrm>
          <a:prstGeom prst="rect">
            <a:avLst/>
          </a:prstGeom>
        </p:spPr>
      </p:pic>
      <p:pic>
        <p:nvPicPr>
          <p:cNvPr id="7" name="Picture 6" descr="http://www.borstinglabs.com/images/histopathology-sli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157" y="4718020"/>
            <a:ext cx="3419872" cy="21399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21273" y="459842"/>
            <a:ext cx="9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6552" y="2295376"/>
            <a:ext cx="9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575" y="6277006"/>
            <a:ext cx="298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THIN SLICES OF TISSUE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157" y="5088910"/>
            <a:ext cx="22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SLIDE IS READY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0"/>
            <a:ext cx="7234681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Histopathyology</a:t>
            </a:r>
            <a:r>
              <a:rPr lang="en-US" sz="2400" dirty="0" smtClean="0"/>
              <a:t> </a:t>
            </a:r>
            <a:r>
              <a:rPr lang="en-US" sz="2400" dirty="0" err="1" smtClean="0"/>
              <a:t>contd</a:t>
            </a:r>
            <a:r>
              <a:rPr lang="en-US" sz="24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323192"/>
            <a:ext cx="6589526" cy="58052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most </a:t>
            </a:r>
            <a:r>
              <a:rPr lang="en-US" sz="2400" dirty="0" err="1" smtClean="0"/>
              <a:t>commomly</a:t>
            </a:r>
            <a:r>
              <a:rPr lang="en-US" sz="2400" dirty="0" smtClean="0"/>
              <a:t> used routine stain is </a:t>
            </a:r>
            <a:r>
              <a:rPr lang="en-US" sz="2400" dirty="0" err="1" smtClean="0"/>
              <a:t>Hematoxylin</a:t>
            </a:r>
            <a:r>
              <a:rPr lang="en-US" sz="2400" dirty="0" smtClean="0"/>
              <a:t> </a:t>
            </a:r>
            <a:r>
              <a:rPr lang="en-US" sz="2400" dirty="0"/>
              <a:t>&amp; Eosin </a:t>
            </a:r>
            <a:r>
              <a:rPr lang="en-US" sz="2400" dirty="0" smtClean="0"/>
              <a:t>stain. </a:t>
            </a:r>
            <a:r>
              <a:rPr lang="en-US" sz="2400" dirty="0"/>
              <a:t>It gives the nucleus a </a:t>
            </a:r>
            <a:r>
              <a:rPr lang="en-US" sz="2400" dirty="0" smtClean="0"/>
              <a:t>blue/violet </a:t>
            </a:r>
            <a:r>
              <a:rPr lang="en-US" sz="2400" dirty="0"/>
              <a:t>color &amp; the cytoplasm a </a:t>
            </a:r>
            <a:r>
              <a:rPr lang="en-US" sz="2400" dirty="0" smtClean="0"/>
              <a:t>pink </a:t>
            </a:r>
            <a:r>
              <a:rPr lang="en-US" sz="2400" dirty="0"/>
              <a:t>color. </a:t>
            </a:r>
          </a:p>
          <a:p>
            <a:r>
              <a:rPr lang="en-US" sz="2400" dirty="0"/>
              <a:t>The pathologist will look at the slide  under the microscope and give a diagnosis.</a:t>
            </a:r>
          </a:p>
          <a:p>
            <a:r>
              <a:rPr lang="en-US" sz="2400" dirty="0"/>
              <a:t>Histopathology is usually the </a:t>
            </a:r>
            <a:r>
              <a:rPr lang="en-US" sz="2400" dirty="0" smtClean="0"/>
              <a:t>final/gold </a:t>
            </a:r>
            <a:r>
              <a:rPr lang="en-US" sz="2400" dirty="0"/>
              <a:t>standard </a:t>
            </a:r>
            <a:r>
              <a:rPr lang="en-US" sz="2400" dirty="0" smtClean="0"/>
              <a:t>of </a:t>
            </a:r>
            <a:r>
              <a:rPr lang="en-US" sz="2400" dirty="0"/>
              <a:t>diagnosis.</a:t>
            </a:r>
          </a:p>
          <a:p>
            <a:r>
              <a:rPr lang="en-US" sz="2400" dirty="0"/>
              <a:t>NOTE: sometimes during surgery an urgent diagnosis is needed </a:t>
            </a:r>
            <a:r>
              <a:rPr lang="en-US" sz="2400" dirty="0" smtClean="0"/>
              <a:t>INSTANTLY and </a:t>
            </a:r>
            <a:r>
              <a:rPr lang="en-US" sz="2400" dirty="0"/>
              <a:t>tissue is processed rapidly to give results in 20 minutes. This is called frozen section.</a:t>
            </a:r>
          </a:p>
          <a:p>
            <a:endParaRPr lang="en-US" dirty="0"/>
          </a:p>
        </p:txBody>
      </p:sp>
      <p:pic>
        <p:nvPicPr>
          <p:cNvPr id="8" name="Picture 8" descr="http://www.labstuff.nl/contents/media/311998_ms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333" y="0"/>
            <a:ext cx="3995936" cy="30032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51" y="3376882"/>
            <a:ext cx="4359018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Histopathology slides ready to be examined under a light microscope</a:t>
            </a:r>
            <a:endParaRPr lang="en-US" dirty="0"/>
          </a:p>
        </p:txBody>
      </p:sp>
      <p:sp>
        <p:nvSpPr>
          <p:cNvPr id="1036" name="AutoShape 12" descr="data:image/jpeg;base64,/9j/4AAQSkZJRgABAQAAAQABAAD/2wCEAAkGBxQTEhUUExQVFhQXGBcXGBgWGBccFxcXGBgXFhwYFhcYHCggHRwlHBUXITEkJSkrLi4uFx8zODMsNygtLiwBCgoKDg0OGhAQGiwcHBwsLCwsLCwsLCwsLCwsLCwsLCwsLCwsLCwrLCwsLCssLCwsLCwsLCw3LCwsNys3LDcrK//AABEIALQA8AMBIgACEQEDEQH/xAAcAAABBAMBAAAAAAAAAAAAAAAGAwQFBwABAgj/xABAEAACAQIEAwUECQIEBgMAAAABAhEAAwQSITEFQVEGEyJhcTKBkaEHI0JSscHR4fAUcmKCkrIVM0NzovEkRGP/xAAYAQADAQEAAAAAAAAAAAAAAAAAAQIDBP/EACARAQEAAgIDAQEBAQAAAAAAAAABAhEhMQMSQVFhMiL/2gAMAwEAAhEDEQA/ADE10rV0be2tVRxrt7f725bBFsI7pC7+Fiup93zqZyFjcWnITB+B61E22PQ/A1WNziL3T4rzmeRuMfxNc5gPtN/qP60/Tat6Wl3h6H4GlrGIg1VYxwXZmHox/WnGC4rdBn+rNsDXxtm92Vp+VHpo5kty3fE1xxTFKlp2YgAKSSaEex3aI4k3VYqxtZIdRAcNmGqnYgjcbztT7ti84LEf9pvyqPuj+bcntjh0Eyzxp4AN99Zil7Pbq2f/AK2Ijr9VHzeqTXFMOfxp5Z47dUR4TG0j960mOKdrxsdtMPuyXl9VU/7WNPsP2iw+JR0suxfKTDW3XQROpEe6aoQdor3lRv8ARdxHM917irkACPE5ylwMG8UztO3SqsxkJcvZfiIP1ROp1XzMaj8KmbWJGc2zowErP21HNfTQEctOoqr7mexc7q40ugBDjTvEPs3kjYNHLYyOklvDeO2sSot4g5LggpcBjxcmU/Zby2Pyp5TfMROBaKFu0eBKs11dVOjgfZPn5bek07bjLYdhbxQ5EreUeFwPvL9lvSRQ83aVheN0KMreF0nRgNp03jnVePHLufCys6QWPWaiLoow4xw9Gt9/hzmt/aX7Vo9D5UJ3xWly9i6MLgpB61xe+UUZYDMwQFtgWIEnyFP+O2cOjouGe5cXuxnd58VzWSAdhEaDSssstVciMG9buV0BrXD0qRu1NWNObx0pm7RrQqE3aKRdh1pNfEZNJXRrU7U6ZqTIrESTStwchQHVu2WKqurEgD1Jir57Hd1gsKiRdZnhzksuYJgQQASI849KCvoc7M97dbF3B9XaOW3I9q5zPooj3nyq5rmbkYPmCfzFG+NFQF/Wk1RHbe1lx+KH/wChYf5wG/OrmV9aqj6SbQGMYj7SIT6xGnwrLCgINWhSmWuCtWGprBWVsCght9Ft2L15ettT8G/ejntImfDXlmAbb6nYaTVdfRzdC4sj71tgPdB/KrE4upezdRRLMjAAbkkHQVGX+mk6Ukwg1rLSl5oY+p0I/EVhYEbAelaMyYoq+j7ios4go5hLwCz0cE5STy3I99CsUotMR6Itpbv2xYvNkKEmzegTYY6FWBibZgSJG3LQrBY+xdsXO5xC5LkEiJKXANC1okeIbSNxInlLnsfhL5wVu/e8hJ9rLHhLVOX76Pa7jEJ3lmdIMXLRGga03Iidp/SlLZeCurxUNguM5V7u6Dct8hOqdSv6VlzLujZ0+Y9R1qK4xwq5hRnzd9hydLyiCv8AhvJ9httdj5bUwTFcwfhWuOX4jLESYPEvaJa02hEMp2K9CK1csrdP1S6wSU6enWoJMcacLjNQQSGGxBiq3KnVhtxHBrcXK22h8wQZn5UheUyJdnIECREDyqUxGLFz24zdQIn1qPxFqDUWLlIAUjdNODTa8aRmd81H4t5hRTq/ciSaZWF+0amqjq54RFNWNd3Hk1pBrSU7QQK0g5mtHUxUn2f4Hcx2IGHtTuO8cCRaXmzcvQTqaAvzsA1s8Pw5tKVTJswAJM6kwTuZNENIYLCJatpbtjKiKFUdAP586XoSqiaBfpG4LeuOt+1be4oSHyAsVgkgsBrEHfyo3zV0mIKEFY9/67iscLqrs4UKlzofnWPryq98dirVwTesK0/aZUcH0Zgp/GoS/gMCRP8AT2f9C/ka1Sp4iulNWpcwGEXaxbnyRfzNdWLqD2Ey/wBqAfNaY0D+x+EuW8XZZ0ZA+dVLCJ8Ouh91WMz0PcW0vYRul6P9SH9KmMRcIBjfWPWs85yudIrE2kuse9tqxke0Br6NVcY5Aty4o0AdwPQMQKsS8vjJEgnU9JOu21V7xMfW3f8AuP8A7jWqDWjP6L+y5x2LAYfVWxnfTQwdF99CeAwT3ri27Yl3IAH516E7M4FMLhv6SyQHIz3bkxCD2pO8tsP7p5UbJMcZ4oqIrqFOHtnKgJ9ths4HNU6cyfKq/wAN2mzOc4AQt4SOUnaPhSPa7jv9RcyWxktIAAvJVHKg/ieMgQNuQ/OnINLbtX2t5iNJ0YHUEdCDoRQv2s4ZatJh79m4if1OcrbElJQqDr9n2gPU1EcB4zdMZzOYDRjMjb41I8X4DlZMwChmmNZBmcpHLVdvTyqLDkRLYoo2S6pR/PY+h2pY3udFWLwaOgR1DDcz1oX4h2ca2Zw76fcfUe48qqZC4uBijSgxfWoe9imtmL1sp57r8aUS6GEqQR5VW06S3eA01vvpTXvCK4xmI0pbGjPEvmbKNhv51q+8AAVwrR60kz1NimppTNSJaurY93OmaX7N8FfF30sWzlZ5lonIo9pyJ1gEadSKv3Bdk7dkAWLuItAAAKtzwCBvkYFQTzMTUH9E3Zn+mw/9Q4+uxAB1+xaGqL6mcx8yBrlFHlT2WzRMPcAH1xb+9UP+3LTHj3FLmFsm6QlyCoy+K37RA3Of8KmaEPpJvxYtrPtXNuoVWM/HLWnjntlJSB4pxg1BaDt0601Bru0+um/lXHvTSttatPmKllO5jTy3I1186Z4jD8+8npIn4E3AKf2FAN3wwywCRMke0NPdv+FRnEmQ2ZaYBGw+0fcdDWlz51+st6McZaVBL3QAdjovwJfWuckgQzFSN824Pp+tMuPpZfD2yWcKrEKQvOIIbTQecU74YwNpCuYrlAGb2oGmsc9K039PG7R/HkCraYCMt+2fiSv51J4ttx6io7tTpYLfda23wcGlMbiwJ5nXSaWXxpjSd/fToPwoB4qPrrv95+etG738zsIgqF56EFQZFBXGR9fc/uP4CqiaMPofxFtMVdlc97uvqV6sG115aGZ8qJe1XEu7JRGzOSSzjYsRrp0qpMBjXs3Fu2mKuhkEfn5cvfRD/wAXF0Fj7R3H3fTrSyx2UpW/jAB+Pmai7Sm7cA/kUlibmai/sD2buX3ASM7DOJ2ABjXyp71NKxktGfYjs2ty2S0N3hFtRocgiSSOWgn3CufpNVUv27Vt2ZbVrxZzmK5iMqhjqdBJmd1o9weTB4W5iXsi02QM9sNPiUZQitHMxy51THH8czEm4Qbtxi9w7eI8gOgGg9KBeyOA47ctmCZXodanf+JoYJIE+dC+IQW7BuN7T6IPxPuFQNsmZLHX+c6cTtYeJYMORHxFRmF7NW7zHLKHqhj5UJtxZ1BCSPM7/CiHhXap7S+K2r6DUHK23oRRT21xDgd2zJDpdXzGVvjqDUHisQ0+JCPTUUW4nFNiLedVYKOpEiZoYxttvutHoaUoMjil6x61neKea/EUrYtZjRHawKKoGVfMkCi0gurDqPiPyog7GYaxdxli1fBdXuIvdqCc+p0YjZBEnqAeU07XBW74yDEWbQnxEsAfQZQSD5xUz2Iti3jnxgw1lUUG3ZsrftoRyNxVutJkDnHtUWr9Lra9RW6h+Hcc7yc1i9aAEy/dlTrHha27A9fSu8fxZMrKjfWQNIIIDaZvkaIi8dmuK404chMkTAB3IXQsOutDnHeENiSWbEXgQWKAi21tM0SAmRWIgAavpUnaPQEAaQQANOYjU/Gsu2STo+X3Aj8Z5iqm5dwgOWrEuwZ8xSGauC9ckaiq8Z/nxqDx1lO7YZBl3K6gEjzHOpC3f8CfazAazBHy1preb2ssA69NDHP96070j12HsatvuCO5VlDA5SWIn73Wa3w3W2IQIBIyqNBryB2pVi/dOMygxoQyQOskbCop8Gb9jJ3ikh9wcwAA9nTQenpVRpcZop2mE4W6eiz8CDTJLOk9YNSHFMNGFuJyFoge4ftXfD8NmtoeqIfkKM70nHuo64RIUfZAn8qC+ND6+56/kKOsdaAuEjmAD/l/90DcaH19z1H+0VePSLDCKmeyaA4uwCARmOhH+FqiAv8ABRr2Q7MXRcS8/gyyQIkmQRr03qpNjoR4zgeES33j2UzEGAsgknbQGOdHn0VYNFsF1ILEhCOaATMjkDy5GgXHWpuLaXeZYncnzPxNH7vZtYdsSs2btlCiFY+sYR4Y2dWaBlO2vrU3jcO4X1mX6jPpN4zmuCwD4LQFy553CPAp/tEt/mHSqxNvvW8XqfIU/wCM4hiYY5nYl7h6u2p/P4U2Y91YJkZ7krHNQN56USFvSC4pic7aFig2zETB3201irM+ijs0DafE3kV++GS2jAEd0D4mg6eJojyTzquOCcLOLxKWV0Vj42H2LYjMR5xoPMivSXDLaqoVBCKAFA5KogD4VpjNcs/Jl8D2J7A8PCtcbB2QqqzEDOBCqW9kNHI1Q9pZtgndoPxANenOPW3bC31tDNca1cVR1YoQB7681W8MwyBRIBjK3hIIMZZOxERrtU28nh0NLVju8En+MsfcAo/M1D3cWMgiZyg/E9etT3aXE5Ldi29q7bK2xIdQfaJMhkJBG1DvEMeh0zdOR8uRHlUVZvhWm4dCaNcN2N7+1bZWwzuyg5GfLdWeXn8qCeH3pzZQdeeyjfUk/vtVwYXD8HxK5bWJtEwBpeA5fdfT5Vc6Kq/4p2Jv2h48PeA8lW6I89Gb50M3OFLJCm3m2IysrejKDp8KvE9kL1rXDY27bjYOuZfdlIEf5aZ43D8Q2vWsJjF28YXMfewUr660vWHM7PquuC4i5g8OFtN3feObjBTIOWFU6ieXz51YnCGud13l4lrrwz5VAIkaLA6L8yaFf+ElsZkZVFtDMJ/y8qnwqvkTG/KaNVeWgP4l3UEaz1BE0yt2eWrWm5PrqffXbKOlcK1bNylRIqQ8QPJW+QpNsU55AfOtBKUCVzNtCHhTk4ZSRmhiPgflyrVxVF47yREaQZHP3UnwXEBUZX0Alp+AP5U9vkFgQJ0MECRE9RTxxs6rO27CPCOE2bQvoruwdMrSqg5ROogROp6ikeDhLNm53QZoIJzRrIgGFmNN6J2wyglgsE84/bzpncVUDbKPabyHU+Vaz+l/1fpm7l7DFhBZG/A1I9mUnCWG621+QimeGxCXVm2QVkroIE+XlrSvZXiKJgcPmMtkICjVjDEe71NLKe3SpddorjGFy4i43JgBHpJB9daHLvAbuIxDlBC6eI7bDYc6OruE764XYZQdlBmOWpqVwmHVRAArfHx8cs8svxDdnuydqxDHxP1P80ojKwDAmNh1ilLaCuiBWmpEbI9kuzL3bJvlst5z4CdpOpJ8o6aiKHfpCxhS4uGiFsDxAHRrhAI+AP8A5GjDh/GbmFBCr3iQcqEgZGPNSfsk7r5VWPaC+zNkcyxJe4SNWdjJP41z5Y8t/H5bO0TZxBLS3iG7TzHSa44xxdbzlisR03ygQASN5pTidgWraiTneSRyCj9fyNJ9luG97fGcSluHbzP2VPvE+6nIM8peVifR9wcWLQZh9dcALk7gbqnkBz8/SrO4ftEigPA4kTM60SYLikQAP1rW9ac3dFiVEcX7HYTEv3ly3F3T6xCVYxtmjRveDXXB+Km+7C0JVGKu5ACyuhS3B8TAxLeyJ5mp6sq1kVj2/wCC3GxdpbbKe9HhUyuQWwognWQZPTbbnUBf7DYt3AmyoJiTdJ302CE0TdpeLH/ioXKStmypnlLyTPxFc4rtABbdyCsKeeYbczAjWlTuwTc4OmGs23e73l26gcIq5VRGmMxaS7OIIgKAJkGRUFc4PZf2ra66yBHwinLXS0DeAB8orL97INtdgD97fX03P70yWt9GHZ9MJgy1ts5vEO0MGCQDlt6aAgEk85ap7EXa822Tfs3O9s3riXCSSyswYn/EQdfQyKtD6Ne1mLxbXbeKCulq2r96AFbMWIVWgQ2aG5AjLzqpwWhQ2FysW+02pHU8pPp5HelbRMSRB6TP/lFbuOSSTzM1zm586i3apCuasJrgGt0tmrVbBpwlinK2qXt2qwakLAg5fvBly/eMEgeulMMUqZbDGVyyu0kZSCfPf86mjZUlZ1ykMPXUfmfjQ7ibGIs4cKXW6yXDBueKbcDKCGO4I5Gn629VnlWsRlXGyXOZj7OUxLCImegmY8qisELKXryDP4g6scoA1Oogaz0NPr13vHDKiqwA8ZXxTzg8h0pfDYYDXcnc11ePw77ZXPRHA4bKgRBkT3SSdyalsHhVXQCtWkp9YSuvHxzHpFytLWLNP8PZ8q5wqabTT+2v8NGULZMWNZqP4liQo1qRxT5ASPwoC41i2J3rPRyn2N40OX7UxLpd9sA9DzHoaHrj0rhsVBrOxR5juAJcbMbtyTGhCttsJ0p7gMKlhMqSdcxJiSdpMeVJWsRNc4q94TShl24vlNM8XxK9iFNqy6AnQqzqjOI1ClyFidInWagMbeO1R90A8h79adyEiRx+AuYZlGIstZYeybiZJiD4HiDGnskxV/fRNxW5iOHKbj53R3t5ixZiBqucnWYI3JkQedUFwnj+Jw4yWb7rbOhtk5rZG8G24K/CKsb6MeIFMLfdcXYwzi8SbNxU7u6BbtsXC5lZWb2ZUx4R4ZmYurGkbx2PDcRx75hpcCCDI8IAPvlYI8qhe02Pi0xTRjAjzmfhUdY4ovjeAWvObrAwjhnJYgq2m7H7VMuM4omAQQd45/Kn6/jb14JYK3mfUlVHidhuqjePPWB5mnGIxpvEOQqqFyoFA0WZlj9pid2OpimdwQO6G+hunzGy+i/iTS00a1wny3XDLjQCTsNfcKtXsjw3+nwqJK97c+tuiRIZgMqkTPhSPeW60C9iOD/1WLRGE20+tuztkUgwfIkR6A0Udo+0drDq1x/G7ZmRfZNwyCY0OXfpU5ZammMmxUDqZ0pSKrOz2/QmUa5a02ugMvI7iRHw9KIcF2zDCSiXB1tPBH+Uz+IrNUFeWtVGYbtFh3/6hQ9HUj5iRUnZYOJWCOqmR8qRhPu4pVLYroCP5zroCpkWTvnKpboKE8RnuNmuadF5CizFpKMOoPPyqsOH9ob1jwkh1G63Nduh3Fb+KzHtl5JaKbYpzaWmPDu0OGvEBybL/wCLVP8AUNvfU/8A0ZAkQR1Ugj4iu7D1y6rnss7hG2tSFimirSqT0rTWiSSEcqeWX0JJP5VE2mpyl3rrWdMvj3zIRPuFBHFLFGT3p8qH+KpIJpa4AHxWhpuoJMAEnoBTzFrrVh9iOH4TE4UWsO3d41Ja6r73vME/Z6RtzFc2fDWK0t4tlMHQ9D+9EGHsh7Fy6TIUED+6P3qf4hw+GKXUhhuGGv8A6qOXhyqlxE8AuRMciOcUtfhgniC6j0FMXqf43wi6hkjMgGjL0/xDlUIwpUEiuhrLdyKWinXEeEtbW2zQe8QXBG4B0g+elIGYxBpzhip1IPh6Ej8KZd1RFgeBBkBZmVt4ABHlMkUlS2GeHETpE6wNh5UqXqTt9nHb2Lls/wBwZf1FSGA7FXmYG/kSwNbhDhiUGpVQBuYj305S0I+AWBguGltsRjBnM/ZsiQgPODJPnmNAHa/GNduWi1vKymCFfMhTQ81DKfWdOdG/Fsab1xrhAE7AbKo0CjyAoC7RNlMczPwrPu7VJpC3mzEnqZpILBkaHqND8RrXRrU0A8t8bv2x7eYDk4zfPf51J4PtWV1ZWtn71omPeJB+ZoZxr+H1poLpiOVGht6E7v8An713l/mtKgcq3l39w/ekrZpiVkVUfaHAm1fZSIBMjz9PhVxXk+M+4/zSoPjXCbd8ZWGo2bWR6U5dCzapzTjAcQuWTNp2XyBMH3bVMcU7J3reqRdXX2faH9y1AFCDB0I3B0I9RV7QLuG9tTP16Bh95ND8KLuH461fE2rqt/haFb4GqjArYrbHz5Y/1NwlXJAHlXf4VWHDe0d+zoGzL91tRRVw/tfaf/mA2j13Wtp58cu+GdwsEVxqZ4lQQRS9m8HEqQw8qQuECYrSavSAzj+HxrUWVIYMrFHUyjqSGU9QRtRNi7nKoDFWta585tpjRrwft9axCrY4quVhomKTQjrnAHh9RKnmBzkOK9mrtpe8Qi/ZIlblvWR1Kgn4gn3VVzRsRNSHZ7tDisA2bDXPATLWm1tk9cs6HzEHrNY2XHppxRVbMioriHZ+3c1Ayt1HP1FEnD+13DsdpiFOBxH3hBtMesxH+oA+dPuJdmL9oZlAu2zqHtagjrl3+EiiWUtWKsxnZ64m3iHUfpWcYvZygBMKirB5QNRHrRvAIkQR1FNMTg0f2lBosGwfwdbHej+puG3ag+JVDQ8DLKndZ35+lFqYYN/yrtq70ytlY/5Hg/Ca1gODIrEgTyg6gDykU9vcOtAH6tI6BRFRYcptZBVspkHoRBHuqSv40smSfDz86apdIXKCSu2VtQv9szHuitAVCtuLxqu+MYrvLzHkDA91G3aPEC3ZYgmdhA0mq7Q6iducU9aEdxWoojfAYNsC95b/AHeKR4FktmFxDHIiVMzqD6jah5hQZjjTqBSNtKUxGrGt2F1pk9E5Y0Py/SsPXblXenP3fznWiRG3z39BUg1unXpz9aSuAnSnLAa9Bv0ikbgjqZ+J20oUZ3LX8/nrTLiHCbV7S4gPKYg+41KNqR57xSRG58p93U0K7A3EOxrb2m/yt+tDmMwFy0YuKV9Rp7jVvIP586fcP4Yb9wI9lmtal2YFVAjwgMdySRtVSoyxUbFbAqye2XZLCJcFu04t4pxmSxMKQTAlm0EkGJImIoNvdnsQts3O5uZFZkY5G8LrowI8jpIkaVTMwwmJe2ZRip8jRDg+1h2vpnH3l0ahsCsiqmVg1KLlxdq4JR9futof3pri7Z5ihoCndniDrAmQORq/f9T6w5uikZiuzjVbcZfwrTJppr6Ubhkriq2/xp9wLjmLwJnC3mVdym9snzQ6fCDTBhWB4qbJez2sHD/SVh8QY4hg4bbvrBIb1KmDy+8fSpjC8Ow2J1weLS5P/TueC56a7/AVUxhtxTdsIN1MGo9fw16L2VxCqPq9efiX9ahuL8Pu2oFy2yg7H7M+o0qr7HHsdZ0t4m8o6C40fCaMeyHbzHX+8sX2W7aKGS6jMCdBqOfP3Ut0ah8Frbpp6fh1pRVrjvCpkfA7H1o0QK7aYg51QdCYoQLVaHFOz9rEuHViMujLzA3jzHnvQp2i7MtbabIZ7fuLA9POjSpQ6l6lUbUU2a0QYOhHI6H4VIcItZrmvLWlVH+O4UjWiw8LqJkbN5MPzqFwqNOtFmN8Np+hH40PWVpQL7Kj3GuA2/LYEEbyfXyp2Uj11pIW9pHvnT5b+lFidmzb6GPMnT1099IsP4NvlTy4msGP5z+dIkQND/PM8qStmpG20/v+1Yy/Hfz06/OacMvX0Pv3/Kp/s/wEGHuDw6FVPMjZmnltA86Bsj2c4CHi7cHhMFFP2uYYjp0HP8Z7ivBe+Ntu9vWntklGtOQAWj2kPhfbQMDGsRNM8b2xwlp3ttcY3UIXu1Rs9xzplsiPGZ000HOKBOCccx+Jxxu2LgZnCC5hbiuLWFXxZkugkMrL4SHC+MswgQBT0W9p7tTwG9i1t4fE2BdbMoXFWSLai0zL3veW2JZCVGigsGIGq0UXSttVw2GVUKqAAo8NlORgaT0HlXWNxlxURBkOIcfZByKebQdYHKd49ac4DBC0pAJJJlmJ1ZjuSaaaE+M/R3g749go+vjXck826mq24/8ARvibEtb+uTOEGUQ+oLTGxA0EgjVvKav4r03oSfjv/wAImM7gd3Ay51fKQc6sREHSQftD0qve2cpmOnnnLt0P/uuStEF+2tpUshc+sIOmYiQk67wT/aJOgFTWK7AXCmayQxich3HoedV676HtJ2Ba2rkbGnWOwNy02W4hVuhH4U2pHsoMQeetdAA7UhWUSgqRFaBrdq8VnYyI1/Ktq49Kew3NHfZvhfdWhI8Tan8hQ/2R4OcTiFQCVUNcf+1I/UVYCiiptN+7pO5hTGlSCW5NSOBwoY66Aa/CpGwpgeF3sOjC9dW5rKwsEAyY86QwfEcNiFFs3Ft3V0i7IU77XF9n0ZffRr9JCpYwKtEXSQB5ncz6VUD45bv/ADFBPXn7jS2uQS8V7MlQO/tnIdngPbPpcXT5imNrsrataozEnkdo9ad9l8Rdw5Jw18qDvbf2G9Y/Mc6ncXxdWBz4QBubWyAD7hofgKVoV/2pXIgXmTUDaSpftaxa4sqV3gE6gab1z2fw2a4pOwM/OlIq1d146T765RQVk9Y+X7VlZSqCd3eCAfX1pJkgwNtPzrKyg0h2fwKXL3iEgKWjSJlRqOmu1GNZWURQO/oExPFsUmIHe27WGsC2jwVt98zlyumjHuU1309Kn+G8KSwGYS9yGXvbkNdZFJKo1yAzAbaydNSTrWVlURLgQzZrrauxgnygGB8fkKmKyspUTtlBPbXs/Yc94V8ZOpBjceXpWVlaeH/SPL0gOAdnbC95dCeNQACTO8aydeZ+NFVkQBFZWVtk552AvpexzJhkCx9ZcykxqAqF/CeUkCfKquW5JYdCaysrLLt0YdFKysrKk2qysrKFC/6K8W1viVjKfbzW281YT8ZUVbvaLhltMrIIzTIHsjnoOVZWVM7TkgUWD76lMAN6ysq/jNXvbviFy4wR2LKpMA8qE0GtZWVjOm8TWBEVOWTMVlZTJBdr+HqSj6ggEQIjUjlG+la4DhlDADmaysqsU1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UUExQVFhQXGBcXGBgWGBccFxcXGBgXFhwYFhcYHCggHRwlHBUXITEkJSkrLi4uFx8zODMsNygtLiwBCgoKDg0OGhAQGiwcHBwsLCwsLCwsLCwsLCwsLCwsLCwsLCwsLCwrLCwsLCssLCwsLCwsLCw3LCwsNys3LDcrK//AABEIALQA8AMBIgACEQEDEQH/xAAcAAABBAMBAAAAAAAAAAAAAAAGAwQFBwABAgj/xABAEAACAQIEAwUECQIEBgMAAAABAhEAAwQSITEFQVEGEyJhcTKBkaEHI0JSscHR4fAUcmKCkrIVM0NzovEkRGP/xAAYAQADAQEAAAAAAAAAAAAAAAAAAQIDBP/EACARAQEAAgIDAQEBAQAAAAAAAAABAhEhMQMSQVFhMiL/2gAMAwEAAhEDEQA/ADE10rV0be2tVRxrt7f725bBFsI7pC7+Fiup93zqZyFjcWnITB+B61E22PQ/A1WNziL3T4rzmeRuMfxNc5gPtN/qP60/Tat6Wl3h6H4GlrGIg1VYxwXZmHox/WnGC4rdBn+rNsDXxtm92Vp+VHpo5kty3fE1xxTFKlp2YgAKSSaEex3aI4k3VYqxtZIdRAcNmGqnYgjcbztT7ti84LEf9pvyqPuj+bcntjh0Eyzxp4AN99Zil7Pbq2f/AK2Ijr9VHzeqTXFMOfxp5Z47dUR4TG0j960mOKdrxsdtMPuyXl9VU/7WNPsP2iw+JR0suxfKTDW3XQROpEe6aoQdor3lRv8ARdxHM917irkACPE5ylwMG8UztO3SqsxkJcvZfiIP1ROp1XzMaj8KmbWJGc2zowErP21HNfTQEctOoqr7mexc7q40ugBDjTvEPs3kjYNHLYyOklvDeO2sSot4g5LggpcBjxcmU/Zby2Pyp5TfMROBaKFu0eBKs11dVOjgfZPn5bek07bjLYdhbxQ5EreUeFwPvL9lvSRQ83aVheN0KMreF0nRgNp03jnVePHLufCys6QWPWaiLoow4xw9Gt9/hzmt/aX7Vo9D5UJ3xWly9i6MLgpB61xe+UUZYDMwQFtgWIEnyFP+O2cOjouGe5cXuxnd58VzWSAdhEaDSssstVciMG9buV0BrXD0qRu1NWNObx0pm7RrQqE3aKRdh1pNfEZNJXRrU7U6ZqTIrESTStwchQHVu2WKqurEgD1Jir57Hd1gsKiRdZnhzksuYJgQQASI849KCvoc7M97dbF3B9XaOW3I9q5zPooj3nyq5rmbkYPmCfzFG+NFQF/Wk1RHbe1lx+KH/wChYf5wG/OrmV9aqj6SbQGMYj7SIT6xGnwrLCgINWhSmWuCtWGprBWVsCght9Ft2L15ettT8G/ejntImfDXlmAbb6nYaTVdfRzdC4sj71tgPdB/KrE4upezdRRLMjAAbkkHQVGX+mk6Ukwg1rLSl5oY+p0I/EVhYEbAelaMyYoq+j7ios4go5hLwCz0cE5STy3I99CsUotMR6Itpbv2xYvNkKEmzegTYY6FWBibZgSJG3LQrBY+xdsXO5xC5LkEiJKXANC1okeIbSNxInlLnsfhL5wVu/e8hJ9rLHhLVOX76Pa7jEJ3lmdIMXLRGga03Iidp/SlLZeCurxUNguM5V7u6Dct8hOqdSv6VlzLujZ0+Y9R1qK4xwq5hRnzd9hydLyiCv8AhvJ9httdj5bUwTFcwfhWuOX4jLESYPEvaJa02hEMp2K9CK1csrdP1S6wSU6enWoJMcacLjNQQSGGxBiq3KnVhtxHBrcXK22h8wQZn5UheUyJdnIECREDyqUxGLFz24zdQIn1qPxFqDUWLlIAUjdNODTa8aRmd81H4t5hRTq/ciSaZWF+0amqjq54RFNWNd3Hk1pBrSU7QQK0g5mtHUxUn2f4Hcx2IGHtTuO8cCRaXmzcvQTqaAvzsA1s8Pw5tKVTJswAJM6kwTuZNENIYLCJatpbtjKiKFUdAP586XoSqiaBfpG4LeuOt+1be4oSHyAsVgkgsBrEHfyo3zV0mIKEFY9/67iscLqrs4UKlzofnWPryq98dirVwTesK0/aZUcH0Zgp/GoS/gMCRP8AT2f9C/ka1Sp4iulNWpcwGEXaxbnyRfzNdWLqD2Ey/wBqAfNaY0D+x+EuW8XZZ0ZA+dVLCJ8Ouh91WMz0PcW0vYRul6P9SH9KmMRcIBjfWPWs85yudIrE2kuse9tqxke0Br6NVcY5Aty4o0AdwPQMQKsS8vjJEgnU9JOu21V7xMfW3f8AuP8A7jWqDWjP6L+y5x2LAYfVWxnfTQwdF99CeAwT3ri27Yl3IAH516E7M4FMLhv6SyQHIz3bkxCD2pO8tsP7p5UbJMcZ4oqIrqFOHtnKgJ9ths4HNU6cyfKq/wAN2mzOc4AQt4SOUnaPhSPa7jv9RcyWxktIAAvJVHKg/ieMgQNuQ/OnINLbtX2t5iNJ0YHUEdCDoRQv2s4ZatJh79m4if1OcrbElJQqDr9n2gPU1EcB4zdMZzOYDRjMjb41I8X4DlZMwChmmNZBmcpHLVdvTyqLDkRLYoo2S6pR/PY+h2pY3udFWLwaOgR1DDcz1oX4h2ca2Zw76fcfUe48qqZC4uBijSgxfWoe9imtmL1sp57r8aUS6GEqQR5VW06S3eA01vvpTXvCK4xmI0pbGjPEvmbKNhv51q+8AAVwrR60kz1NimppTNSJaurY93OmaX7N8FfF30sWzlZ5lonIo9pyJ1gEadSKv3Bdk7dkAWLuItAAAKtzwCBvkYFQTzMTUH9E3Zn+mw/9Q4+uxAB1+xaGqL6mcx8yBrlFHlT2WzRMPcAH1xb+9UP+3LTHj3FLmFsm6QlyCoy+K37RA3Of8KmaEPpJvxYtrPtXNuoVWM/HLWnjntlJSB4pxg1BaDt0601Bru0+um/lXHvTSttatPmKllO5jTy3I1186Z4jD8+8npIn4E3AKf2FAN3wwywCRMke0NPdv+FRnEmQ2ZaYBGw+0fcdDWlz51+st6McZaVBL3QAdjovwJfWuckgQzFSN824Pp+tMuPpZfD2yWcKrEKQvOIIbTQecU74YwNpCuYrlAGb2oGmsc9K039PG7R/HkCraYCMt+2fiSv51J4ttx6io7tTpYLfda23wcGlMbiwJ5nXSaWXxpjSd/fToPwoB4qPrrv95+etG738zsIgqF56EFQZFBXGR9fc/uP4CqiaMPofxFtMVdlc97uvqV6sG115aGZ8qJe1XEu7JRGzOSSzjYsRrp0qpMBjXs3Fu2mKuhkEfn5cvfRD/wAXF0Fj7R3H3fTrSyx2UpW/jAB+Pmai7Sm7cA/kUlibmai/sD2buX3ASM7DOJ2ABjXyp71NKxktGfYjs2ty2S0N3hFtRocgiSSOWgn3CufpNVUv27Vt2ZbVrxZzmK5iMqhjqdBJmd1o9weTB4W5iXsi02QM9sNPiUZQitHMxy51THH8czEm4Qbtxi9w7eI8gOgGg9KBeyOA47ctmCZXodanf+JoYJIE+dC+IQW7BuN7T6IPxPuFQNsmZLHX+c6cTtYeJYMORHxFRmF7NW7zHLKHqhj5UJtxZ1BCSPM7/CiHhXap7S+K2r6DUHK23oRRT21xDgd2zJDpdXzGVvjqDUHisQ0+JCPTUUW4nFNiLedVYKOpEiZoYxttvutHoaUoMjil6x61neKea/EUrYtZjRHawKKoGVfMkCi0gurDqPiPyog7GYaxdxli1fBdXuIvdqCc+p0YjZBEnqAeU07XBW74yDEWbQnxEsAfQZQSD5xUz2Iti3jnxgw1lUUG3ZsrftoRyNxVutJkDnHtUWr9Lra9RW6h+Hcc7yc1i9aAEy/dlTrHha27A9fSu8fxZMrKjfWQNIIIDaZvkaIi8dmuK404chMkTAB3IXQsOutDnHeENiSWbEXgQWKAi21tM0SAmRWIgAavpUnaPQEAaQQANOYjU/Gsu2STo+X3Aj8Z5iqm5dwgOWrEuwZ8xSGauC9ckaiq8Z/nxqDx1lO7YZBl3K6gEjzHOpC3f8CfazAazBHy1preb2ssA69NDHP96070j12HsatvuCO5VlDA5SWIn73Wa3w3W2IQIBIyqNBryB2pVi/dOMygxoQyQOskbCop8Gb9jJ3ikh9wcwAA9nTQenpVRpcZop2mE4W6eiz8CDTJLOk9YNSHFMNGFuJyFoge4ftXfD8NmtoeqIfkKM70nHuo64RIUfZAn8qC+ND6+56/kKOsdaAuEjmAD/l/90DcaH19z1H+0VePSLDCKmeyaA4uwCARmOhH+FqiAv8ABRr2Q7MXRcS8/gyyQIkmQRr03qpNjoR4zgeES33j2UzEGAsgknbQGOdHn0VYNFsF1ILEhCOaATMjkDy5GgXHWpuLaXeZYncnzPxNH7vZtYdsSs2btlCiFY+sYR4Y2dWaBlO2vrU3jcO4X1mX6jPpN4zmuCwD4LQFy553CPAp/tEt/mHSqxNvvW8XqfIU/wCM4hiYY5nYl7h6u2p/P4U2Y91YJkZ7krHNQN56USFvSC4pic7aFig2zETB3201irM+ijs0DafE3kV++GS2jAEd0D4mg6eJojyTzquOCcLOLxKWV0Vj42H2LYjMR5xoPMivSXDLaqoVBCKAFA5KogD4VpjNcs/Jl8D2J7A8PCtcbB2QqqzEDOBCqW9kNHI1Q9pZtgndoPxANenOPW3bC31tDNca1cVR1YoQB7681W8MwyBRIBjK3hIIMZZOxERrtU28nh0NLVju8En+MsfcAo/M1D3cWMgiZyg/E9etT3aXE5Ldi29q7bK2xIdQfaJMhkJBG1DvEMeh0zdOR8uRHlUVZvhWm4dCaNcN2N7+1bZWwzuyg5GfLdWeXn8qCeH3pzZQdeeyjfUk/vtVwYXD8HxK5bWJtEwBpeA5fdfT5Vc6Kq/4p2Jv2h48PeA8lW6I89Gb50M3OFLJCm3m2IysrejKDp8KvE9kL1rXDY27bjYOuZfdlIEf5aZ43D8Q2vWsJjF28YXMfewUr660vWHM7PquuC4i5g8OFtN3feObjBTIOWFU6ieXz51YnCGud13l4lrrwz5VAIkaLA6L8yaFf+ElsZkZVFtDMJ/y8qnwqvkTG/KaNVeWgP4l3UEaz1BE0yt2eWrWm5PrqffXbKOlcK1bNylRIqQ8QPJW+QpNsU55AfOtBKUCVzNtCHhTk4ZSRmhiPgflyrVxVF47yREaQZHP3UnwXEBUZX0Alp+AP5U9vkFgQJ0MECRE9RTxxs6rO27CPCOE2bQvoruwdMrSqg5ROogROp6ikeDhLNm53QZoIJzRrIgGFmNN6J2wyglgsE84/bzpncVUDbKPabyHU+Vaz+l/1fpm7l7DFhBZG/A1I9mUnCWG621+QimeGxCXVm2QVkroIE+XlrSvZXiKJgcPmMtkICjVjDEe71NLKe3SpddorjGFy4i43JgBHpJB9daHLvAbuIxDlBC6eI7bDYc6OruE764XYZQdlBmOWpqVwmHVRAArfHx8cs8svxDdnuydqxDHxP1P80ojKwDAmNh1ilLaCuiBWmpEbI9kuzL3bJvlst5z4CdpOpJ8o6aiKHfpCxhS4uGiFsDxAHRrhAI+AP8A5GjDh/GbmFBCr3iQcqEgZGPNSfsk7r5VWPaC+zNkcyxJe4SNWdjJP41z5Y8t/H5bO0TZxBLS3iG7TzHSa44xxdbzlisR03ygQASN5pTidgWraiTneSRyCj9fyNJ9luG97fGcSluHbzP2VPvE+6nIM8peVifR9wcWLQZh9dcALk7gbqnkBz8/SrO4ftEigPA4kTM60SYLikQAP1rW9ac3dFiVEcX7HYTEv3ly3F3T6xCVYxtmjRveDXXB+Km+7C0JVGKu5ACyuhS3B8TAxLeyJ5mp6sq1kVj2/wCC3GxdpbbKe9HhUyuQWwognWQZPTbbnUBf7DYt3AmyoJiTdJ302CE0TdpeLH/ioXKStmypnlLyTPxFc4rtABbdyCsKeeYbczAjWlTuwTc4OmGs23e73l26gcIq5VRGmMxaS7OIIgKAJkGRUFc4PZf2ra66yBHwinLXS0DeAB8orL97INtdgD97fX03P70yWt9GHZ9MJgy1ts5vEO0MGCQDlt6aAgEk85ap7EXa822Tfs3O9s3riXCSSyswYn/EQdfQyKtD6Ne1mLxbXbeKCulq2r96AFbMWIVWgQ2aG5AjLzqpwWhQ2FysW+02pHU8pPp5HelbRMSRB6TP/lFbuOSSTzM1zm586i3apCuasJrgGt0tmrVbBpwlinK2qXt2qwakLAg5fvBly/eMEgeulMMUqZbDGVyyu0kZSCfPf86mjZUlZ1ykMPXUfmfjQ7ibGIs4cKXW6yXDBueKbcDKCGO4I5Gn629VnlWsRlXGyXOZj7OUxLCImegmY8qisELKXryDP4g6scoA1Oogaz0NPr13vHDKiqwA8ZXxTzg8h0pfDYYDXcnc11ePw77ZXPRHA4bKgRBkT3SSdyalsHhVXQCtWkp9YSuvHxzHpFytLWLNP8PZ8q5wqabTT+2v8NGULZMWNZqP4liQo1qRxT5ASPwoC41i2J3rPRyn2N40OX7UxLpd9sA9DzHoaHrj0rhsVBrOxR5juAJcbMbtyTGhCttsJ0p7gMKlhMqSdcxJiSdpMeVJWsRNc4q94TShl24vlNM8XxK9iFNqy6AnQqzqjOI1ClyFidInWagMbeO1R90A8h79adyEiRx+AuYZlGIstZYeybiZJiD4HiDGnskxV/fRNxW5iOHKbj53R3t5ixZiBqucnWYI3JkQedUFwnj+Jw4yWb7rbOhtk5rZG8G24K/CKsb6MeIFMLfdcXYwzi8SbNxU7u6BbtsXC5lZWb2ZUx4R4ZmYurGkbx2PDcRx75hpcCCDI8IAPvlYI8qhe02Pi0xTRjAjzmfhUdY4ovjeAWvObrAwjhnJYgq2m7H7VMuM4omAQQd45/Kn6/jb14JYK3mfUlVHidhuqjePPWB5mnGIxpvEOQqqFyoFA0WZlj9pid2OpimdwQO6G+hunzGy+i/iTS00a1wny3XDLjQCTsNfcKtXsjw3+nwqJK97c+tuiRIZgMqkTPhSPeW60C9iOD/1WLRGE20+tuztkUgwfIkR6A0Udo+0drDq1x/G7ZmRfZNwyCY0OXfpU5ZammMmxUDqZ0pSKrOz2/QmUa5a02ugMvI7iRHw9KIcF2zDCSiXB1tPBH+Uz+IrNUFeWtVGYbtFh3/6hQ9HUj5iRUnZYOJWCOqmR8qRhPu4pVLYroCP5zroCpkWTvnKpboKE8RnuNmuadF5CizFpKMOoPPyqsOH9ob1jwkh1G63Nduh3Fb+KzHtl5JaKbYpzaWmPDu0OGvEBybL/wCLVP8AUNvfU/8A0ZAkQR1Ugj4iu7D1y6rnss7hG2tSFimirSqT0rTWiSSEcqeWX0JJP5VE2mpyl3rrWdMvj3zIRPuFBHFLFGT3p8qH+KpIJpa4AHxWhpuoJMAEnoBTzFrrVh9iOH4TE4UWsO3d41Ja6r73vME/Z6RtzFc2fDWK0t4tlMHQ9D+9EGHsh7Fy6TIUED+6P3qf4hw+GKXUhhuGGv8A6qOXhyqlxE8AuRMciOcUtfhgniC6j0FMXqf43wi6hkjMgGjL0/xDlUIwpUEiuhrLdyKWinXEeEtbW2zQe8QXBG4B0g+elIGYxBpzhip1IPh6Ej8KZd1RFgeBBkBZmVt4ABHlMkUlS2GeHETpE6wNh5UqXqTt9nHb2Lls/wBwZf1FSGA7FXmYG/kSwNbhDhiUGpVQBuYj305S0I+AWBguGltsRjBnM/ZsiQgPODJPnmNAHa/GNduWi1vKymCFfMhTQ81DKfWdOdG/Fsab1xrhAE7AbKo0CjyAoC7RNlMczPwrPu7VJpC3mzEnqZpILBkaHqND8RrXRrU0A8t8bv2x7eYDk4zfPf51J4PtWV1ZWtn71omPeJB+ZoZxr+H1poLpiOVGht6E7v8An713l/mtKgcq3l39w/ekrZpiVkVUfaHAm1fZSIBMjz9PhVxXk+M+4/zSoPjXCbd8ZWGo2bWR6U5dCzapzTjAcQuWTNp2XyBMH3bVMcU7J3reqRdXX2faH9y1AFCDB0I3B0I9RV7QLuG9tTP16Bh95ND8KLuH461fE2rqt/haFb4GqjArYrbHz5Y/1NwlXJAHlXf4VWHDe0d+zoGzL91tRRVw/tfaf/mA2j13Wtp58cu+GdwsEVxqZ4lQQRS9m8HEqQw8qQuECYrSavSAzj+HxrUWVIYMrFHUyjqSGU9QRtRNi7nKoDFWta585tpjRrwft9axCrY4quVhomKTQjrnAHh9RKnmBzkOK9mrtpe8Qi/ZIlblvWR1Kgn4gn3VVzRsRNSHZ7tDisA2bDXPATLWm1tk9cs6HzEHrNY2XHppxRVbMioriHZ+3c1Ayt1HP1FEnD+13DsdpiFOBxH3hBtMesxH+oA+dPuJdmL9oZlAu2zqHtagjrl3+EiiWUtWKsxnZ64m3iHUfpWcYvZygBMKirB5QNRHrRvAIkQR1FNMTg0f2lBosGwfwdbHej+puG3ag+JVDQ8DLKndZ35+lFqYYN/yrtq70ytlY/5Hg/Ca1gODIrEgTyg6gDykU9vcOtAH6tI6BRFRYcptZBVspkHoRBHuqSv40smSfDz86apdIXKCSu2VtQv9szHuitAVCtuLxqu+MYrvLzHkDA91G3aPEC3ZYgmdhA0mq7Q6iducU9aEdxWoojfAYNsC95b/AHeKR4FktmFxDHIiVMzqD6jah5hQZjjTqBSNtKUxGrGt2F1pk9E5Y0Py/SsPXblXenP3fznWiRG3z39BUg1unXpz9aSuAnSnLAa9Bv0ikbgjqZ+J20oUZ3LX8/nrTLiHCbV7S4gPKYg+41KNqR57xSRG58p93U0K7A3EOxrb2m/yt+tDmMwFy0YuKV9Rp7jVvIP586fcP4Yb9wI9lmtal2YFVAjwgMdySRtVSoyxUbFbAqye2XZLCJcFu04t4pxmSxMKQTAlm0EkGJImIoNvdnsQts3O5uZFZkY5G8LrowI8jpIkaVTMwwmJe2ZRip8jRDg+1h2vpnH3l0ahsCsiqmVg1KLlxdq4JR9futof3pri7Z5ihoCndniDrAmQORq/f9T6w5uikZiuzjVbcZfwrTJppr6Ubhkriq2/xp9wLjmLwJnC3mVdym9snzQ6fCDTBhWB4qbJez2sHD/SVh8QY4hg4bbvrBIb1KmDy+8fSpjC8Ow2J1weLS5P/TueC56a7/AVUxhtxTdsIN1MGo9fw16L2VxCqPq9efiX9ahuL8Pu2oFy2yg7H7M+o0qr7HHsdZ0t4m8o6C40fCaMeyHbzHX+8sX2W7aKGS6jMCdBqOfP3Ut0ah8Frbpp6fh1pRVrjvCpkfA7H1o0QK7aYg51QdCYoQLVaHFOz9rEuHViMujLzA3jzHnvQp2i7MtbabIZ7fuLA9POjSpQ6l6lUbUU2a0QYOhHI6H4VIcItZrmvLWlVH+O4UjWiw8LqJkbN5MPzqFwqNOtFmN8Np+hH40PWVpQL7Kj3GuA2/LYEEbyfXyp2Uj11pIW9pHvnT5b+lFidmzb6GPMnT1099IsP4NvlTy4msGP5z+dIkQND/PM8qStmpG20/v+1Yy/Hfz06/OacMvX0Pv3/Kp/s/wEGHuDw6FVPMjZmnltA86Bsj2c4CHi7cHhMFFP2uYYjp0HP8Z7ivBe+Ntu9vWntklGtOQAWj2kPhfbQMDGsRNM8b2xwlp3ttcY3UIXu1Rs9xzplsiPGZ000HOKBOCccx+Jxxu2LgZnCC5hbiuLWFXxZkugkMrL4SHC+MswgQBT0W9p7tTwG9i1t4fE2BdbMoXFWSLai0zL3veW2JZCVGigsGIGq0UXSttVw2GVUKqAAo8NlORgaT0HlXWNxlxURBkOIcfZByKebQdYHKd49ac4DBC0pAJJJlmJ1ZjuSaaaE+M/R3g749go+vjXck826mq24/8ARvibEtb+uTOEGUQ+oLTGxA0EgjVvKav4r03oSfjv/wAImM7gd3Ay51fKQc6sREHSQftD0qve2cpmOnnnLt0P/uuStEF+2tpUshc+sIOmYiQk67wT/aJOgFTWK7AXCmayQxich3HoedV676HtJ2Ba2rkbGnWOwNy02W4hVuhH4U2pHsoMQeetdAA7UhWUSgqRFaBrdq8VnYyI1/Ktq49Kew3NHfZvhfdWhI8Tan8hQ/2R4OcTiFQCVUNcf+1I/UVYCiiptN+7pO5hTGlSCW5NSOBwoY66Aa/CpGwpgeF3sOjC9dW5rKwsEAyY86QwfEcNiFFs3Ft3V0i7IU77XF9n0ZffRr9JCpYwKtEXSQB5ncz6VUD45bv/ADFBPXn7jS2uQS8V7MlQO/tnIdngPbPpcXT5imNrsrataozEnkdo9ad9l8Rdw5Jw18qDvbf2G9Y/Mc6ncXxdWBz4QBubWyAD7hofgKVoV/2pXIgXmTUDaSpftaxa4sqV3gE6gab1z2fw2a4pOwM/OlIq1d146T765RQVk9Y+X7VlZSqCd3eCAfX1pJkgwNtPzrKyg0h2fwKXL3iEgKWjSJlRqOmu1GNZWURQO/oExPFsUmIHe27WGsC2jwVt98zlyumjHuU1309Kn+G8KSwGYS9yGXvbkNdZFJKo1yAzAbaydNSTrWVlURLgQzZrrauxgnygGB8fkKmKyspUTtlBPbXs/Yc94V8ZOpBjceXpWVlaeH/SPL0gOAdnbC95dCeNQACTO8aydeZ+NFVkQBFZWVtk552AvpexzJhkCx9ZcykxqAqF/CeUkCfKquW5JYdCaysrLLt0YdFKysrKk2qysrKFC/6K8W1viVjKfbzW281YT8ZUVbvaLhltMrIIzTIHsjnoOVZWVM7TkgUWD76lMAN6ysq/jNXvbviFy4wR2LKpMA8qE0GtZWVjOm8TWBEVOWTMVlZTJBdr+HqSj6ggEQIjUjlG+la4DhlDADmaysqsU1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8" descr="http://fenu.med.utah.edu/media/slides/Histo_2/Histo_Jejunum3_58/tile_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431" y="1324478"/>
            <a:ext cx="4139952" cy="4139952"/>
          </a:xfrm>
          <a:prstGeom prst="rect">
            <a:avLst/>
          </a:prstGeom>
          <a:noFill/>
        </p:spPr>
      </p:pic>
      <p:pic>
        <p:nvPicPr>
          <p:cNvPr id="15" name="Picture 10" descr="https://encrypted-tbn3.gstatic.com/images?q=tbn:ANd9GcSCyDncFLEDpfeOXLbAovFH5d-i52An1K1jwI2zSLEJN9eUxV7d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786" y="2098273"/>
            <a:ext cx="4211960" cy="315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2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3999"/>
            <a:ext cx="9601200" cy="49798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Cytopathology is the study of </a:t>
            </a:r>
            <a:r>
              <a:rPr lang="en-US" dirty="0" smtClean="0"/>
              <a:t>morphology of cells which are obtained by scraping </a:t>
            </a:r>
            <a:r>
              <a:rPr lang="en-US" dirty="0"/>
              <a:t>(</a:t>
            </a:r>
            <a:r>
              <a:rPr lang="en-US" dirty="0" err="1"/>
              <a:t>exfoliative</a:t>
            </a:r>
            <a:r>
              <a:rPr lang="en-US" dirty="0"/>
              <a:t> cytology) or </a:t>
            </a:r>
            <a:r>
              <a:rPr lang="en-US" dirty="0" smtClean="0"/>
              <a:t>aspiration </a:t>
            </a:r>
            <a:r>
              <a:rPr lang="en-US" dirty="0"/>
              <a:t>(fine-needle aspiration cytology) from various  parts of body. The morphology of the cells are studied and a diagnosis made from it. It is used for the purpose of:</a:t>
            </a:r>
          </a:p>
          <a:p>
            <a:pPr lvl="2"/>
            <a:r>
              <a:rPr lang="en-US" sz="2000" dirty="0"/>
              <a:t>Screening for cancer e.g. cervical cytology is used in the screening of carcinoma of cervix.</a:t>
            </a:r>
          </a:p>
          <a:p>
            <a:pPr lvl="2"/>
            <a:r>
              <a:rPr lang="en-US" sz="2000" dirty="0"/>
              <a:t>Diagnosing cancer</a:t>
            </a:r>
          </a:p>
          <a:p>
            <a:r>
              <a:rPr lang="en-US" dirty="0"/>
              <a:t>The advantage of </a:t>
            </a:r>
            <a:r>
              <a:rPr lang="en-US" dirty="0" err="1"/>
              <a:t>cytologic</a:t>
            </a:r>
            <a:r>
              <a:rPr lang="en-US" dirty="0"/>
              <a:t> technique when compared to </a:t>
            </a:r>
            <a:r>
              <a:rPr lang="en-US" dirty="0" err="1"/>
              <a:t>histopathological</a:t>
            </a:r>
            <a:r>
              <a:rPr lang="en-US" dirty="0"/>
              <a:t> techniques is that the procedure is cheap, takes less time and requires no anesthesia.</a:t>
            </a:r>
          </a:p>
          <a:p>
            <a:r>
              <a:rPr lang="en-US" b="1" dirty="0"/>
              <a:t>Fine-needle aspiration cytology (FNAC): </a:t>
            </a:r>
            <a:r>
              <a:rPr lang="en-US" dirty="0" smtClean="0"/>
              <a:t>In it the cells are obtained by aspiration/suction </a:t>
            </a:r>
            <a:r>
              <a:rPr lang="en-US" dirty="0"/>
              <a:t>of cells from </a:t>
            </a:r>
            <a:r>
              <a:rPr lang="en-US" dirty="0" smtClean="0"/>
              <a:t>affected </a:t>
            </a:r>
            <a:r>
              <a:rPr lang="en-US" dirty="0"/>
              <a:t>organ or </a:t>
            </a:r>
            <a:r>
              <a:rPr lang="en-US" dirty="0" smtClean="0"/>
              <a:t>tumor mass </a:t>
            </a:r>
            <a:r>
              <a:rPr lang="en-US" dirty="0"/>
              <a:t>using a needle. The cells obtained </a:t>
            </a:r>
            <a:r>
              <a:rPr lang="en-US" dirty="0" smtClean="0"/>
              <a:t>are put on a slide, </a:t>
            </a:r>
            <a:r>
              <a:rPr lang="en-US" dirty="0"/>
              <a:t>stained  and examined under a microscope. </a:t>
            </a:r>
          </a:p>
          <a:p>
            <a:r>
              <a:rPr lang="en-US" b="1" dirty="0" err="1"/>
              <a:t>Exfoliative</a:t>
            </a:r>
            <a:r>
              <a:rPr lang="en-US" b="1" dirty="0"/>
              <a:t> </a:t>
            </a:r>
            <a:r>
              <a:rPr lang="en-US" b="1" dirty="0" smtClean="0"/>
              <a:t>(falling or scrapping off)cytology</a:t>
            </a:r>
            <a:r>
              <a:rPr lang="en-US" b="1" dirty="0"/>
              <a:t>: </a:t>
            </a:r>
            <a:r>
              <a:rPr lang="en-GB" dirty="0"/>
              <a:t>The cells are scraped of </a:t>
            </a:r>
            <a:r>
              <a:rPr lang="en-GB" dirty="0" smtClean="0"/>
              <a:t> any </a:t>
            </a:r>
            <a:r>
              <a:rPr lang="en-GB" dirty="0"/>
              <a:t>mucosa using a spatula (e.g. cervix and  oral cavity) or the cells </a:t>
            </a:r>
            <a:r>
              <a:rPr lang="en-GB" dirty="0" smtClean="0"/>
              <a:t>exfoliate (fall off) </a:t>
            </a:r>
            <a:r>
              <a:rPr lang="en-GB" dirty="0"/>
              <a:t>themselves and collect in </a:t>
            </a:r>
            <a:r>
              <a:rPr lang="en-GB" dirty="0" smtClean="0"/>
              <a:t>the respective fluids/secretion  </a:t>
            </a:r>
            <a:r>
              <a:rPr lang="en-GB" dirty="0"/>
              <a:t>(e.g. in urinary tract disease the cells which exfoliate collect in the </a:t>
            </a:r>
            <a:r>
              <a:rPr lang="en-GB" dirty="0" smtClean="0"/>
              <a:t>urine, </a:t>
            </a:r>
            <a:r>
              <a:rPr lang="en-US" dirty="0" smtClean="0"/>
              <a:t> sputum </a:t>
            </a:r>
            <a:r>
              <a:rPr lang="en-US" dirty="0"/>
              <a:t>etc.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09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student should:</a:t>
            </a:r>
            <a:endParaRPr lang="en-US" dirty="0"/>
          </a:p>
          <a:p>
            <a:pPr marL="502920" lvl="0" indent="-457200">
              <a:buFont typeface="+mj-lt"/>
              <a:buAutoNum type="alphaUcPeriod"/>
            </a:pPr>
            <a:r>
              <a:rPr lang="en-US" dirty="0" smtClean="0"/>
              <a:t>Understands </a:t>
            </a:r>
            <a:r>
              <a:rPr lang="en-US" dirty="0"/>
              <a:t>the role of pathology and its various </a:t>
            </a:r>
            <a:r>
              <a:rPr lang="en-US" dirty="0" err="1"/>
              <a:t>subspecialities</a:t>
            </a:r>
            <a:r>
              <a:rPr lang="en-US" dirty="0"/>
              <a:t> in the diagnostic </a:t>
            </a:r>
            <a:r>
              <a:rPr lang="en-US" dirty="0" smtClean="0"/>
              <a:t>process </a:t>
            </a:r>
            <a:r>
              <a:rPr lang="en-US" dirty="0"/>
              <a:t>with special emphasis on histopathology and cytology.</a:t>
            </a:r>
          </a:p>
          <a:p>
            <a:pPr marL="502920" indent="-457200">
              <a:buFont typeface="+mj-lt"/>
              <a:buAutoNum type="alphaUcPeriod"/>
            </a:pPr>
            <a:r>
              <a:rPr lang="en-US" dirty="0" smtClean="0"/>
              <a:t>Understands </a:t>
            </a:r>
            <a:r>
              <a:rPr lang="en-US" dirty="0"/>
              <a:t>the meaning of the terminology used during the study of a disease like </a:t>
            </a:r>
            <a:r>
              <a:rPr lang="en-US" dirty="0" err="1"/>
              <a:t>aetiology</a:t>
            </a:r>
            <a:r>
              <a:rPr lang="en-US" dirty="0"/>
              <a:t>, pathogenesis, prognosis, </a:t>
            </a:r>
            <a:r>
              <a:rPr lang="en-US" dirty="0" err="1"/>
              <a:t>sequelae</a:t>
            </a:r>
            <a:r>
              <a:rPr lang="en-US" dirty="0"/>
              <a:t>, symptoms, signs, </a:t>
            </a:r>
            <a:r>
              <a:rPr lang="en-US" dirty="0" smtClean="0"/>
              <a:t>incidence etc.</a:t>
            </a:r>
          </a:p>
          <a:p>
            <a:pPr marL="502920" indent="-457200">
              <a:buFont typeface="+mj-lt"/>
              <a:buAutoNum type="alphaUcPeriod"/>
            </a:pPr>
            <a:r>
              <a:rPr lang="en-US" dirty="0" smtClean="0"/>
              <a:t>Role of diagnostic pathology in disease management.</a:t>
            </a:r>
            <a:endParaRPr lang="en-US" dirty="0"/>
          </a:p>
          <a:p>
            <a:pPr marL="502920" indent="-457200">
              <a:buFont typeface="+mj-lt"/>
              <a:buAutoNum type="alphaUcPeriod"/>
            </a:pPr>
            <a:r>
              <a:rPr lang="en-US" dirty="0" smtClean="0"/>
              <a:t>Be </a:t>
            </a:r>
            <a:r>
              <a:rPr lang="en-US" dirty="0"/>
              <a:t>aware of some of the principle techniques used in pathology like light microscopy, cytology, immunohistochemistry and molecular pathology.</a:t>
            </a:r>
          </a:p>
          <a:p>
            <a:pPr marL="502920" indent="-457200">
              <a:buFont typeface="+mj-lt"/>
              <a:buAutoNum type="alphaUcPeriod"/>
            </a:pPr>
            <a:r>
              <a:rPr lang="en-US" dirty="0" smtClean="0"/>
              <a:t>Have </a:t>
            </a:r>
            <a:r>
              <a:rPr lang="en-US" dirty="0"/>
              <a:t>a basic knowledge of the definition of autopsy and its indications.</a:t>
            </a:r>
          </a:p>
          <a:p>
            <a:pPr marL="502920" indent="-457200">
              <a:buFont typeface="+mj-lt"/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464800" cy="768551"/>
          </a:xfrm>
        </p:spPr>
        <p:txBody>
          <a:bodyPr>
            <a:normAutofit fontScale="90000"/>
          </a:bodyPr>
          <a:lstStyle/>
          <a:p>
            <a:r>
              <a:rPr lang="en-US" dirty="0"/>
              <a:t>Fine needle aspiration </a:t>
            </a:r>
            <a:r>
              <a:rPr lang="en-US" dirty="0" smtClean="0"/>
              <a:t>cytology (suction of cells)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18" descr="https://encrypted-tbn3.gstatic.com/images?q=tbn:ANd9GcTwJoSoOa8Dc6hNdHOnRenorx6oxbXb3bWdM630EybghTnmLf4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914" y="583508"/>
            <a:ext cx="4355977" cy="343094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88773" y="3554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http://themedicalpost.files.wordpress.com/2010/05/fine-needle-biospy-2_small.jpg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91" y="3785600"/>
            <a:ext cx="4482820" cy="2951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134" y="3739434"/>
            <a:ext cx="4712616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850" y="658618"/>
            <a:ext cx="4493141" cy="3377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773" y="3554768"/>
            <a:ext cx="15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 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7719" y="2857163"/>
            <a:ext cx="15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6245380"/>
            <a:ext cx="15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 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6616" y="6156402"/>
            <a:ext cx="15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 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265" y="4080551"/>
            <a:ext cx="3452866" cy="25907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04096" y="6216471"/>
            <a:ext cx="15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Step 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274638"/>
            <a:ext cx="4712616" cy="675363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Exfoliative</a:t>
            </a:r>
            <a:r>
              <a:rPr lang="en-US" sz="2800" dirty="0"/>
              <a:t> cytology: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8" descr="http://apps.pathology.jhu.edu/blogs/pathology/wp-content/uploads/2009/08/pap_sm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324" y="4259646"/>
            <a:ext cx="3532506" cy="2598354"/>
          </a:xfrm>
          <a:prstGeom prst="rect">
            <a:avLst/>
          </a:prstGeom>
          <a:noFill/>
        </p:spPr>
      </p:pic>
      <p:pic>
        <p:nvPicPr>
          <p:cNvPr id="5" name="Picture 6" descr="http://www.drugs.com/health-guide/images/205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568" y="-148282"/>
            <a:ext cx="5535074" cy="426290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5" y="950001"/>
            <a:ext cx="6193553" cy="412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552" y="3126127"/>
            <a:ext cx="2901394" cy="1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wcpl.com/images/thinprep_p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311" y="3629615"/>
            <a:ext cx="4714875" cy="3143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52030" y="6296283"/>
            <a:ext cx="406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b) Cytology under the microscope</a:t>
            </a:r>
            <a:endParaRPr lang="en-US" b="1" dirty="0"/>
          </a:p>
        </p:txBody>
      </p:sp>
      <p:pic>
        <p:nvPicPr>
          <p:cNvPr id="50184" name="Picture 8" descr="http://www.bu.edu/histology/i/11501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78" y="3356992"/>
            <a:ext cx="5004047" cy="3501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32369" y="6296283"/>
            <a:ext cx="438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 Histology under the microscope</a:t>
            </a:r>
            <a:endParaRPr lang="en-US" b="1" dirty="0"/>
          </a:p>
        </p:txBody>
      </p:sp>
      <p:pic>
        <p:nvPicPr>
          <p:cNvPr id="11" name="Picture 2" descr="http://www.jpathinformatics.org/articles/2011/2/1/images/JPatholInform_2011_2_1_46_86285_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13" y="-1"/>
            <a:ext cx="4486159" cy="388608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814" y="383856"/>
            <a:ext cx="4263867" cy="3245759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961111" y="-54266"/>
            <a:ext cx="494994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a) Histology              b)  Cytology</a:t>
            </a:r>
          </a:p>
          <a:p>
            <a:pPr marL="457200" indent="-457200">
              <a:buFont typeface="Arial" pitchFamily="34" charset="0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AUTOPSY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a sub-specialty of pathology  which involves examining a dead body</a:t>
            </a:r>
          </a:p>
          <a:p>
            <a:r>
              <a:rPr lang="en-US" dirty="0" smtClean="0"/>
              <a:t>An autopsy is done to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determine the cause of death (this is the main reason why autopsy is done). It can be performed in any of the following situations: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Homicidal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Suicidal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Accidental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To identify the disease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provide useful information about various disease.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do research.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Also it can be used as a tool to educate students, surgeons etc</a:t>
            </a:r>
          </a:p>
          <a:p>
            <a:r>
              <a:rPr lang="en-US" dirty="0" smtClean="0"/>
              <a:t>Who does the autopsy? The pathologist.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2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instruments in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different diagnostic instruments used in pathology. </a:t>
            </a:r>
          </a:p>
          <a:p>
            <a:r>
              <a:rPr lang="en-US" dirty="0" smtClean="0"/>
              <a:t>Some of the instruments used in pathology are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ight microscope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mmunofluorescent</a:t>
            </a:r>
            <a:r>
              <a:rPr lang="en-US" dirty="0" smtClean="0"/>
              <a:t> </a:t>
            </a:r>
            <a:r>
              <a:rPr lang="en-US" dirty="0"/>
              <a:t>microscope</a:t>
            </a:r>
            <a:r>
              <a:rPr lang="en-US" dirty="0" smtClean="0"/>
              <a:t>:  </a:t>
            </a:r>
            <a:r>
              <a:rPr lang="en-US" dirty="0"/>
              <a:t>uses a special blue </a:t>
            </a:r>
            <a:r>
              <a:rPr lang="en-US" dirty="0" smtClean="0"/>
              <a:t>filter </a:t>
            </a:r>
            <a:r>
              <a:rPr lang="en-US" dirty="0"/>
              <a:t>and </a:t>
            </a:r>
            <a:r>
              <a:rPr lang="en-US" dirty="0" smtClean="0"/>
              <a:t>a fluorescent </a:t>
            </a:r>
            <a:r>
              <a:rPr lang="en-US" dirty="0"/>
              <a:t>dye </a:t>
            </a:r>
            <a:r>
              <a:rPr lang="en-US" dirty="0" smtClean="0"/>
              <a:t> on to identify </a:t>
            </a:r>
            <a:r>
              <a:rPr lang="en-US" dirty="0"/>
              <a:t>various antigens in a </a:t>
            </a:r>
            <a:r>
              <a:rPr lang="en-US" dirty="0" smtClean="0"/>
              <a:t>tissue. It is used </a:t>
            </a:r>
            <a:r>
              <a:rPr lang="en-US" dirty="0"/>
              <a:t>in diagnosing  immunological diseases.</a:t>
            </a:r>
          </a:p>
          <a:p>
            <a:pPr lvl="1"/>
            <a:r>
              <a:rPr lang="en-US" dirty="0" smtClean="0"/>
              <a:t>Electron </a:t>
            </a:r>
            <a:r>
              <a:rPr lang="en-US" dirty="0"/>
              <a:t>microscope: </a:t>
            </a:r>
            <a:r>
              <a:rPr lang="en-US" dirty="0" smtClean="0"/>
              <a:t>magnifies </a:t>
            </a:r>
            <a:r>
              <a:rPr lang="en-US" dirty="0"/>
              <a:t>up to two million times, which is much higher than a light </a:t>
            </a:r>
            <a:r>
              <a:rPr lang="en-US" dirty="0" smtClean="0"/>
              <a:t>microscope. It </a:t>
            </a:r>
            <a:r>
              <a:rPr lang="en-US" dirty="0"/>
              <a:t>enables us to see cell structure like mitochondria, endoplasmic reticulum, viral particles etc. It is also called as ultra structural </a:t>
            </a:r>
            <a:r>
              <a:rPr lang="en-US" dirty="0" smtClean="0"/>
              <a:t>studies. It </a:t>
            </a:r>
            <a:r>
              <a:rPr lang="en-US" dirty="0"/>
              <a:t>is an expensive technique.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MICROSCOPY</a:t>
            </a:r>
            <a:endParaRPr lang="en-US" dirty="0"/>
          </a:p>
        </p:txBody>
      </p:sp>
      <p:pic>
        <p:nvPicPr>
          <p:cNvPr id="16386" name="Picture 2" descr="http://inst.bact.wisc.edu/inst/images/book_3/chapter_3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94628"/>
            <a:ext cx="4112568" cy="4032603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7/7f/Microscope_with_stained_slide.jpg/300px-Microscope_with_stained_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7" y="1898830"/>
            <a:ext cx="5016557" cy="405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9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93110" cy="614739"/>
          </a:xfrm>
        </p:spPr>
        <p:txBody>
          <a:bodyPr>
            <a:normAutofit/>
          </a:bodyPr>
          <a:lstStyle/>
          <a:p>
            <a:r>
              <a:rPr lang="en-US" sz="2800" dirty="0"/>
              <a:t>IMMUNOFLUORESCENCE MICROSCOPY</a:t>
            </a:r>
          </a:p>
        </p:txBody>
      </p:sp>
      <p:pic>
        <p:nvPicPr>
          <p:cNvPr id="13314" name="Picture 2" descr="http://www.dmluae.ae/insurancecompanies_clip_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035" y="1067692"/>
            <a:ext cx="3744416" cy="5117915"/>
          </a:xfrm>
          <a:prstGeom prst="rect">
            <a:avLst/>
          </a:prstGeom>
          <a:noFill/>
        </p:spPr>
      </p:pic>
      <p:pic>
        <p:nvPicPr>
          <p:cNvPr id="13316" name="Picture 4" descr="http://www.pall.com/images/Laboratory/Cryptoparvoocy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390" y="2412213"/>
            <a:ext cx="3779912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1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521" y="114300"/>
            <a:ext cx="9601200" cy="533400"/>
          </a:xfrm>
        </p:spPr>
        <p:txBody>
          <a:bodyPr/>
          <a:lstStyle/>
          <a:p>
            <a:r>
              <a:rPr lang="en-US" dirty="0" smtClean="0"/>
              <a:t>ELECTRON MICROSCOPE</a:t>
            </a:r>
            <a:endParaRPr lang="en-US" dirty="0"/>
          </a:p>
        </p:txBody>
      </p:sp>
      <p:pic>
        <p:nvPicPr>
          <p:cNvPr id="15362" name="Picture 2" descr="http://uic.igc.gulbenkian.pt/images/microscopy/H-7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529" y="843221"/>
            <a:ext cx="4260962" cy="5316058"/>
          </a:xfrm>
          <a:prstGeom prst="rect">
            <a:avLst/>
          </a:prstGeom>
          <a:noFill/>
        </p:spPr>
      </p:pic>
      <p:pic>
        <p:nvPicPr>
          <p:cNvPr id="6" name="Picture 6" descr="http://www.ocf.berkeley.edu/%7Eedy/genome/chromoso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875" y="0"/>
            <a:ext cx="4279061" cy="357301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333" y="3699998"/>
            <a:ext cx="4212701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Pathology</a:t>
            </a:r>
            <a:r>
              <a:rPr lang="en-US" dirty="0" smtClean="0"/>
              <a:t> is the study of disease by scientific methods. It is the study of changes which occur in cells and tissues as a result of any injury to the cell or tissue.</a:t>
            </a:r>
          </a:p>
          <a:p>
            <a:endParaRPr lang="en-US" b="1" dirty="0" smtClean="0"/>
          </a:p>
          <a:p>
            <a:r>
              <a:rPr lang="en-US" b="1" dirty="0" smtClean="0"/>
              <a:t>Disease</a:t>
            </a:r>
            <a:r>
              <a:rPr lang="en-US" dirty="0" smtClean="0"/>
              <a:t> is defined as an abnormality in structure or function of any part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8815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following are the 5 major aspects studied as part of  pathology of any disease.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3200" dirty="0"/>
              <a:t>Epidemiology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3200" dirty="0" smtClean="0"/>
              <a:t>Etiology</a:t>
            </a:r>
            <a:endParaRPr lang="en-US" sz="3200" dirty="0"/>
          </a:p>
          <a:p>
            <a:pPr marL="850392" lvl="1" indent="-457200">
              <a:buFont typeface="+mj-lt"/>
              <a:buAutoNum type="arabicPeriod"/>
            </a:pPr>
            <a:r>
              <a:rPr lang="en-US" sz="3200" dirty="0" smtClean="0"/>
              <a:t>Pathogenesis</a:t>
            </a:r>
            <a:endParaRPr lang="en-US" sz="3200" dirty="0"/>
          </a:p>
          <a:p>
            <a:pPr marL="850392" lvl="1" indent="-457200">
              <a:buFont typeface="+mj-lt"/>
              <a:buAutoNum type="arabicPeriod"/>
            </a:pPr>
            <a:r>
              <a:rPr lang="en-US" sz="3200" dirty="0"/>
              <a:t>Morphologic changes and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3200" dirty="0"/>
              <a:t>Clinical features (signs and symptoms)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286605"/>
            <a:ext cx="9233937" cy="910148"/>
          </a:xfrm>
        </p:spPr>
        <p:txBody>
          <a:bodyPr/>
          <a:lstStyle/>
          <a:p>
            <a:r>
              <a:rPr lang="en-US" dirty="0" smtClean="0"/>
              <a:t>1.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043189"/>
            <a:ext cx="10560676" cy="54606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600" b="1" dirty="0"/>
              <a:t>     </a:t>
            </a:r>
            <a:endParaRPr lang="en-US" dirty="0"/>
          </a:p>
          <a:p>
            <a:r>
              <a:rPr lang="en-US" sz="2600" dirty="0"/>
              <a:t>Study of the occurrence and distribution of diseases in a population and the application of this knowledge to help the health system. It is the study of the patterns, causes, and effects of  disease conditions in various populations. </a:t>
            </a:r>
          </a:p>
          <a:p>
            <a:r>
              <a:rPr lang="en-US" sz="2600" dirty="0"/>
              <a:t>Epidemiology studies provide information regarding the following factors: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600" b="1" dirty="0"/>
              <a:t>Sex</a:t>
            </a:r>
            <a:endParaRPr lang="en-US" sz="2600" dirty="0"/>
          </a:p>
          <a:p>
            <a:pPr marL="880110" lvl="1" indent="-514350">
              <a:buFont typeface="+mj-lt"/>
              <a:buAutoNum type="alphaLcParenR"/>
            </a:pPr>
            <a:r>
              <a:rPr lang="en-US" sz="2600" b="1" dirty="0"/>
              <a:t>Age</a:t>
            </a:r>
            <a:r>
              <a:rPr lang="en-US" sz="2600" dirty="0"/>
              <a:t> 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600" b="1" dirty="0"/>
              <a:t>Race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600" b="1" dirty="0"/>
              <a:t>Occupation</a:t>
            </a:r>
            <a:r>
              <a:rPr lang="en-US" sz="2600" dirty="0"/>
              <a:t>: </a:t>
            </a:r>
          </a:p>
          <a:p>
            <a:pPr marL="1117854" lvl="2" indent="-514350"/>
            <a:r>
              <a:rPr lang="en-US" sz="2600" dirty="0"/>
              <a:t>workers in asbestos industry can have diseases like asbestosis or tumors like mesotheliomas. </a:t>
            </a:r>
          </a:p>
          <a:p>
            <a:pPr marL="1117854" lvl="2" indent="-514350"/>
            <a:r>
              <a:rPr lang="en-US" sz="2600" dirty="0"/>
              <a:t>workers in aniline dye industry can have urinary bladder cancer, </a:t>
            </a:r>
          </a:p>
          <a:p>
            <a:pPr marL="1117854" lvl="2" indent="-514350"/>
            <a:r>
              <a:rPr lang="en-US" sz="2600" dirty="0"/>
              <a:t>hardwood workers can have nasal cancer from inhalation of wood dust etc</a:t>
            </a:r>
            <a:r>
              <a:rPr lang="en-US" sz="2600" dirty="0" smtClean="0"/>
              <a:t>.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600" b="1" dirty="0"/>
              <a:t>Geographic location</a:t>
            </a:r>
            <a:r>
              <a:rPr lang="en-US" sz="2600" dirty="0"/>
              <a:t>: which part of the world a particular disease is  common in, e.g. </a:t>
            </a:r>
          </a:p>
          <a:p>
            <a:pPr marL="1062990" lvl="2" indent="-514350"/>
            <a:r>
              <a:rPr lang="en-US" sz="2600" dirty="0"/>
              <a:t>underdeveloped countries has more malnutrition and infections like tuberculosis. </a:t>
            </a:r>
          </a:p>
          <a:p>
            <a:pPr marL="1062990" lvl="2" indent="-514350"/>
            <a:r>
              <a:rPr lang="en-US" sz="2600" dirty="0"/>
              <a:t>developed countries have more cardiac problems, obesity related diseases etc.</a:t>
            </a:r>
          </a:p>
          <a:p>
            <a:pPr marL="740664" lvl="1" indent="-457200"/>
            <a:endParaRPr lang="en-US" sz="2400" dirty="0"/>
          </a:p>
          <a:p>
            <a:pPr marL="822960" lvl="1" indent="-457200">
              <a:buFont typeface="+mj-lt"/>
              <a:buAutoNum type="alphaLcParenR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332656"/>
            <a:ext cx="8861451" cy="571500"/>
          </a:xfrm>
        </p:spPr>
        <p:txBody>
          <a:bodyPr>
            <a:normAutofit/>
          </a:bodyPr>
          <a:lstStyle/>
          <a:p>
            <a:r>
              <a:rPr lang="en-US" dirty="0" smtClean="0"/>
              <a:t>1. Epidemiology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120462"/>
            <a:ext cx="10145933" cy="6169586"/>
          </a:xfrm>
        </p:spPr>
        <p:txBody>
          <a:bodyPr>
            <a:normAutofit/>
          </a:bodyPr>
          <a:lstStyle/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Socioeconomic strata</a:t>
            </a:r>
            <a:r>
              <a:rPr lang="en-US" sz="2000" dirty="0" smtClean="0"/>
              <a:t>: what is the social and financial status of the people affect by a particular disease.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Prevalence</a:t>
            </a:r>
            <a:r>
              <a:rPr lang="en-US" sz="2000" dirty="0" smtClean="0"/>
              <a:t>: is the </a:t>
            </a:r>
            <a:r>
              <a:rPr lang="en-US" sz="2000" u="sng" dirty="0" smtClean="0"/>
              <a:t>total number </a:t>
            </a:r>
            <a:r>
              <a:rPr lang="en-US" sz="2000" dirty="0" smtClean="0"/>
              <a:t>of cases of a particular disease in a particular population in a particular period of time.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Incidence</a:t>
            </a:r>
            <a:r>
              <a:rPr lang="en-US" sz="2000" dirty="0" smtClean="0"/>
              <a:t>: is the </a:t>
            </a:r>
            <a:r>
              <a:rPr lang="en-US" sz="2000" u="sng" dirty="0" smtClean="0"/>
              <a:t>number of new cases </a:t>
            </a:r>
            <a:r>
              <a:rPr lang="en-US" sz="2000" dirty="0" smtClean="0"/>
              <a:t>of a particular disease in a particular population in a particular period of time (immunization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affect the incidence of a disease).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err="1" smtClean="0"/>
              <a:t>Sequalea</a:t>
            </a:r>
            <a:r>
              <a:rPr lang="en-US" sz="2000" b="1" dirty="0" smtClean="0"/>
              <a:t>: </a:t>
            </a:r>
            <a:r>
              <a:rPr lang="en-US" sz="2000" dirty="0" smtClean="0"/>
              <a:t> is the complication or the consequence of a disease.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Prognosis</a:t>
            </a:r>
            <a:r>
              <a:rPr lang="en-US" sz="2000" dirty="0" smtClean="0"/>
              <a:t>: is the expected outcome of the disease based on severity of any disease. 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Morbidity: </a:t>
            </a:r>
            <a:r>
              <a:rPr lang="en-US" sz="2000" dirty="0" smtClean="0"/>
              <a:t>is the presence of illness</a:t>
            </a:r>
          </a:p>
          <a:p>
            <a:pPr marL="822960" lvl="1" indent="-457200">
              <a:buFont typeface="+mj-lt"/>
              <a:buAutoNum type="alphaLcParenR" startAt="6"/>
            </a:pPr>
            <a:r>
              <a:rPr lang="en-US" sz="2000" b="1" dirty="0" smtClean="0"/>
              <a:t>Mortality rate</a:t>
            </a:r>
            <a:r>
              <a:rPr lang="en-US" sz="2000" dirty="0" smtClean="0"/>
              <a:t> is a measure of the number of people dead in a particular population </a:t>
            </a:r>
            <a:r>
              <a:rPr lang="en-US" sz="2000" dirty="0" smtClean="0"/>
              <a:t>during </a:t>
            </a:r>
            <a:r>
              <a:rPr lang="en-US" sz="2000" dirty="0" smtClean="0"/>
              <a:t>a particular period of time.  Mortality rate can be calculated for any particular disease e.g. mortality </a:t>
            </a:r>
            <a:r>
              <a:rPr lang="en-US" sz="2000" dirty="0"/>
              <a:t>rates are high </a:t>
            </a:r>
            <a:r>
              <a:rPr lang="en-US" sz="2000" dirty="0" smtClean="0"/>
              <a:t>for people with </a:t>
            </a:r>
            <a:r>
              <a:rPr lang="en-US" sz="2000" dirty="0"/>
              <a:t>high </a:t>
            </a:r>
            <a:r>
              <a:rPr lang="en-US" sz="2000" dirty="0" smtClean="0"/>
              <a:t>grade cancers.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20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9434" y="454025"/>
            <a:ext cx="9124121" cy="146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What is the Purposes or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importance 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Epidemiology?</a:t>
            </a: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endParaRPr lang="en-US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6764" y="1916113"/>
            <a:ext cx="8631237" cy="4114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investigate the extent of a disease in a community.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study natural </a:t>
            </a:r>
            <a:r>
              <a:rPr lang="en-US" sz="2200" dirty="0" smtClean="0">
                <a:cs typeface="Times New Roman" pitchFamily="18" charset="0"/>
              </a:rPr>
              <a:t>pattern/history </a:t>
            </a:r>
            <a:r>
              <a:rPr lang="en-US" sz="2200" dirty="0">
                <a:cs typeface="Times New Roman" pitchFamily="18" charset="0"/>
              </a:rPr>
              <a:t>and prognosis of </a:t>
            </a:r>
            <a:r>
              <a:rPr lang="en-US" sz="2200" dirty="0" smtClean="0">
                <a:cs typeface="Times New Roman" pitchFamily="18" charset="0"/>
              </a:rPr>
              <a:t>disease.</a:t>
            </a:r>
            <a:endParaRPr lang="en-US" sz="2200" dirty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identify causes and risk </a:t>
            </a:r>
            <a:r>
              <a:rPr lang="en-US" sz="2200" dirty="0" smtClean="0">
                <a:cs typeface="Times New Roman" pitchFamily="18" charset="0"/>
              </a:rPr>
              <a:t>factors.</a:t>
            </a:r>
            <a:endParaRPr lang="en-US" sz="2200" dirty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provide good health care based on the findings.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recommend and assist in various </a:t>
            </a:r>
            <a:r>
              <a:rPr lang="en-US" sz="2200" dirty="0" smtClean="0">
                <a:cs typeface="Times New Roman" pitchFamily="18" charset="0"/>
              </a:rPr>
              <a:t>health </a:t>
            </a:r>
            <a:r>
              <a:rPr lang="en-US" sz="2200" dirty="0" err="1" smtClean="0">
                <a:cs typeface="Times New Roman" pitchFamily="18" charset="0"/>
              </a:rPr>
              <a:t>programmes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to prevent or treat disease (preventive and therapeutic measures), e.g.</a:t>
            </a:r>
            <a:r>
              <a:rPr lang="en-US" sz="2200" dirty="0"/>
              <a:t> immunizations and </a:t>
            </a:r>
            <a:r>
              <a:rPr lang="en-US" sz="2200" dirty="0">
                <a:cs typeface="Times New Roman" pitchFamily="18" charset="0"/>
              </a:rPr>
              <a:t>screening programs for different disease etc.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>
                <a:cs typeface="Times New Roman" pitchFamily="18" charset="0"/>
              </a:rPr>
              <a:t>To evaluate all health care facilities and programs.</a:t>
            </a:r>
            <a:endParaRPr lang="en-US" sz="22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dirty="0"/>
              <a:t>Provide information on public health in order to help </a:t>
            </a:r>
            <a:r>
              <a:rPr lang="en-US" sz="2200" dirty="0" smtClean="0"/>
              <a:t>the </a:t>
            </a:r>
            <a:r>
              <a:rPr lang="en-US" sz="2200" dirty="0"/>
              <a:t>health care </a:t>
            </a:r>
            <a:r>
              <a:rPr lang="en-US" sz="2200" dirty="0" smtClean="0"/>
              <a:t>system and develop health policies. </a:t>
            </a:r>
            <a:endParaRPr lang="en-US" sz="2200" dirty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3" y="205030"/>
            <a:ext cx="9601200" cy="4174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2. Etiology &amp; classification of disease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823" y="703413"/>
            <a:ext cx="5129009" cy="665042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dirty="0"/>
              <a:t>Etiology </a:t>
            </a:r>
            <a:r>
              <a:rPr lang="en-US" sz="1800" dirty="0" smtClean="0"/>
              <a:t>means </a:t>
            </a:r>
            <a:r>
              <a:rPr lang="en-US" sz="1800" dirty="0"/>
              <a:t>the cause of the disease.  </a:t>
            </a:r>
            <a:endParaRPr lang="en-US" sz="1800" dirty="0" smtClean="0"/>
          </a:p>
          <a:p>
            <a:pPr marL="285750" indent="-285750"/>
            <a:r>
              <a:rPr lang="en-US" sz="1800" dirty="0" smtClean="0"/>
              <a:t>If </a:t>
            </a:r>
            <a:r>
              <a:rPr lang="en-US" sz="1800" dirty="0"/>
              <a:t>the cause of the disease is unknown it is called </a:t>
            </a:r>
            <a:r>
              <a:rPr lang="en-US" sz="1800" b="1" dirty="0"/>
              <a:t>idiopathic/ cryptogenic/ essential </a:t>
            </a:r>
            <a:r>
              <a:rPr lang="en-US" sz="1800" dirty="0"/>
              <a:t>etc.</a:t>
            </a:r>
          </a:p>
          <a:p>
            <a:pPr marL="285750" indent="-285750"/>
            <a:r>
              <a:rPr lang="en-US" sz="1800" dirty="0" smtClean="0"/>
              <a:t>Diseases </a:t>
            </a:r>
            <a:r>
              <a:rPr lang="en-US" sz="1800" dirty="0"/>
              <a:t>are classified </a:t>
            </a:r>
            <a:r>
              <a:rPr lang="en-US" sz="1800" dirty="0" smtClean="0"/>
              <a:t>depending on </a:t>
            </a:r>
            <a:r>
              <a:rPr lang="en-US" sz="1800" dirty="0"/>
              <a:t>the etiology and </a:t>
            </a:r>
            <a:r>
              <a:rPr lang="en-US" sz="1800" dirty="0" smtClean="0"/>
              <a:t>pathogenic </a:t>
            </a:r>
            <a:r>
              <a:rPr lang="en-US" sz="1800" dirty="0"/>
              <a:t>mechanism </a:t>
            </a:r>
            <a:r>
              <a:rPr lang="en-US" sz="1800" dirty="0" smtClean="0"/>
              <a:t>involved. Disease can be </a:t>
            </a:r>
            <a:r>
              <a:rPr lang="en-US" sz="1800" dirty="0">
                <a:solidFill>
                  <a:schemeClr val="accent1"/>
                </a:solidFill>
              </a:rPr>
              <a:t>congenital or </a:t>
            </a:r>
            <a:r>
              <a:rPr lang="en-US" sz="1800" dirty="0" smtClean="0">
                <a:solidFill>
                  <a:schemeClr val="accent1"/>
                </a:solidFill>
              </a:rPr>
              <a:t>acquired</a:t>
            </a:r>
            <a:r>
              <a:rPr lang="en-US" sz="1800" dirty="0" smtClean="0"/>
              <a:t>.</a:t>
            </a:r>
            <a:endParaRPr lang="en-US" sz="18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800" b="1" dirty="0" smtClean="0">
                <a:solidFill>
                  <a:schemeClr val="accent1"/>
                </a:solidFill>
              </a:rPr>
              <a:t>CONGENITAL </a:t>
            </a:r>
            <a:r>
              <a:rPr lang="en-US" sz="1800" b="1" dirty="0">
                <a:solidFill>
                  <a:schemeClr val="accent1"/>
                </a:solidFill>
              </a:rPr>
              <a:t>DISEASE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/>
              <a:t>is a condition existing at birth </a:t>
            </a:r>
            <a:r>
              <a:rPr lang="en-US" sz="1800" dirty="0" smtClean="0"/>
              <a:t>or </a:t>
            </a:r>
            <a:r>
              <a:rPr lang="en-US" sz="1800" dirty="0"/>
              <a:t>before birth, or that develops during the first month of </a:t>
            </a:r>
            <a:r>
              <a:rPr lang="en-US" sz="1800" dirty="0" smtClean="0"/>
              <a:t>life. It can </a:t>
            </a:r>
            <a:r>
              <a:rPr lang="en-US" sz="1800" dirty="0"/>
              <a:t>be:</a:t>
            </a:r>
          </a:p>
          <a:p>
            <a:pPr marL="880110" lvl="1" indent="-514350"/>
            <a:r>
              <a:rPr lang="en-US" b="1" dirty="0"/>
              <a:t>Genetic/ chromosomal</a:t>
            </a:r>
            <a:r>
              <a:rPr lang="en-US" dirty="0"/>
              <a:t>: e.g. hemophilia </a:t>
            </a:r>
            <a:r>
              <a:rPr lang="en-US" dirty="0" smtClean="0"/>
              <a:t>(an </a:t>
            </a:r>
            <a:r>
              <a:rPr lang="en-US" dirty="0"/>
              <a:t>x-chromosome linked </a:t>
            </a:r>
            <a:r>
              <a:rPr lang="en-US" dirty="0" smtClean="0"/>
              <a:t>disorder),  </a:t>
            </a:r>
            <a:r>
              <a:rPr lang="en-US" dirty="0"/>
              <a:t>Down </a:t>
            </a:r>
            <a:r>
              <a:rPr lang="en-US" dirty="0" smtClean="0"/>
              <a:t>syndrome(chromosomal abnormality with extra </a:t>
            </a:r>
            <a:r>
              <a:rPr lang="en-US" dirty="0"/>
              <a:t>chromosome 21</a:t>
            </a:r>
            <a:r>
              <a:rPr lang="en-US" dirty="0" smtClean="0"/>
              <a:t>), </a:t>
            </a:r>
            <a:r>
              <a:rPr lang="en-US" dirty="0"/>
              <a:t>inborn error of metabolism </a:t>
            </a:r>
            <a:r>
              <a:rPr lang="en-US" dirty="0" smtClean="0"/>
              <a:t>etc.</a:t>
            </a:r>
            <a:endParaRPr lang="en-US" dirty="0"/>
          </a:p>
          <a:p>
            <a:pPr marL="880110" lvl="1" indent="-514350"/>
            <a:r>
              <a:rPr lang="en-US" b="1" dirty="0"/>
              <a:t>Non-genetic</a:t>
            </a:r>
            <a:r>
              <a:rPr lang="en-US" dirty="0"/>
              <a:t>: </a:t>
            </a:r>
            <a:r>
              <a:rPr lang="en-US" dirty="0" smtClean="0"/>
              <a:t>an abnormal defect or deformity a child is born with e.g</a:t>
            </a:r>
            <a:r>
              <a:rPr lang="en-US" dirty="0"/>
              <a:t>. a birth defect like cleft </a:t>
            </a:r>
            <a:r>
              <a:rPr lang="en-US" dirty="0" smtClean="0"/>
              <a:t>lip </a:t>
            </a:r>
            <a:r>
              <a:rPr lang="en-US" dirty="0"/>
              <a:t>or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smtClean="0"/>
              <a:t>bifida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832" y="703414"/>
            <a:ext cx="5981165" cy="5721530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Font typeface="+mj-lt"/>
              <a:buAutoNum type="alphaUcPeriod" startAt="2"/>
            </a:pPr>
            <a:r>
              <a:rPr lang="en-US" sz="2900" b="1" dirty="0">
                <a:solidFill>
                  <a:schemeClr val="accent1"/>
                </a:solidFill>
              </a:rPr>
              <a:t>ACQUIRED DISEASES: </a:t>
            </a:r>
            <a:r>
              <a:rPr lang="en-US" sz="2900" dirty="0"/>
              <a:t>They can be:</a:t>
            </a:r>
          </a:p>
          <a:p>
            <a:pPr marL="850392" lvl="1" indent="-457200"/>
            <a:r>
              <a:rPr lang="en-US" sz="2900" b="1" dirty="0"/>
              <a:t>Inflammatory</a:t>
            </a:r>
            <a:r>
              <a:rPr lang="en-US" sz="2900" dirty="0"/>
              <a:t> e.g. </a:t>
            </a:r>
            <a:r>
              <a:rPr lang="en-US" sz="2900" dirty="0" err="1"/>
              <a:t>rhematoid</a:t>
            </a:r>
            <a:r>
              <a:rPr lang="en-US" sz="2900" dirty="0"/>
              <a:t> </a:t>
            </a:r>
            <a:r>
              <a:rPr lang="en-US" sz="2900" dirty="0" err="1"/>
              <a:t>arthiritis</a:t>
            </a:r>
            <a:endParaRPr lang="en-US" sz="2900" dirty="0"/>
          </a:p>
          <a:p>
            <a:pPr marL="850392" lvl="1" indent="-457200"/>
            <a:r>
              <a:rPr lang="en-US" sz="2900" b="1" dirty="0" smtClean="0"/>
              <a:t>Infective: </a:t>
            </a:r>
            <a:r>
              <a:rPr lang="en-US" sz="2900" dirty="0"/>
              <a:t>bacterial, viral, fungal.</a:t>
            </a:r>
          </a:p>
          <a:p>
            <a:pPr marL="850392" lvl="1" indent="-457200"/>
            <a:r>
              <a:rPr lang="en-US" sz="2900" b="1" dirty="0" smtClean="0"/>
              <a:t>Vascular </a:t>
            </a:r>
            <a:r>
              <a:rPr lang="en-US" sz="2900" dirty="0"/>
              <a:t>e.g. atherosclerosis </a:t>
            </a:r>
            <a:r>
              <a:rPr lang="en-US" sz="2900" dirty="0" smtClean="0"/>
              <a:t>(heart </a:t>
            </a:r>
            <a:r>
              <a:rPr lang="en-US" sz="2900" dirty="0"/>
              <a:t>attack) </a:t>
            </a:r>
            <a:r>
              <a:rPr lang="en-US" sz="2900" b="1" dirty="0"/>
              <a:t>or Immune mediated</a:t>
            </a:r>
            <a:r>
              <a:rPr lang="en-US" sz="2900" dirty="0"/>
              <a:t> e.g. </a:t>
            </a:r>
            <a:r>
              <a:rPr lang="en-US" sz="2900" dirty="0" err="1"/>
              <a:t>vasculitis</a:t>
            </a:r>
            <a:r>
              <a:rPr lang="en-US" sz="2900" dirty="0"/>
              <a:t> etc.</a:t>
            </a:r>
          </a:p>
          <a:p>
            <a:pPr marL="850392" lvl="1" indent="-457200"/>
            <a:r>
              <a:rPr lang="en-US" sz="2900" b="1" dirty="0"/>
              <a:t>Degenerative </a:t>
            </a:r>
            <a:r>
              <a:rPr lang="en-US" sz="2900" dirty="0"/>
              <a:t>e.g. Alzheimer’s </a:t>
            </a:r>
            <a:r>
              <a:rPr lang="en-US" sz="2900" dirty="0" smtClean="0"/>
              <a:t>and Parkinsonism</a:t>
            </a:r>
            <a:endParaRPr lang="en-US" sz="2900" dirty="0"/>
          </a:p>
          <a:p>
            <a:pPr marL="850392" lvl="1" indent="-457200"/>
            <a:r>
              <a:rPr lang="en-US" sz="2900" b="1" dirty="0"/>
              <a:t>Neoplastic (growth disorder) </a:t>
            </a:r>
            <a:r>
              <a:rPr lang="en-US" sz="2900" dirty="0"/>
              <a:t>e.g. cancer</a:t>
            </a:r>
          </a:p>
          <a:p>
            <a:pPr marL="850392" lvl="1" indent="-457200"/>
            <a:r>
              <a:rPr lang="en-US" sz="2900" b="1" dirty="0" smtClean="0"/>
              <a:t>Therapeutic or recreational drug associated disease: </a:t>
            </a:r>
            <a:r>
              <a:rPr lang="en-US" sz="2900" b="1" dirty="0" err="1" smtClean="0"/>
              <a:t>eg</a:t>
            </a:r>
            <a:r>
              <a:rPr lang="en-US" sz="2900" b="1" dirty="0" smtClean="0"/>
              <a:t>. </a:t>
            </a:r>
            <a:r>
              <a:rPr lang="en-US" sz="2900" dirty="0" smtClean="0"/>
              <a:t>certain drugs can cause liver </a:t>
            </a:r>
            <a:r>
              <a:rPr lang="en-US" sz="2900" dirty="0"/>
              <a:t>or kidney failure, bone marrow suppression, skin </a:t>
            </a:r>
            <a:r>
              <a:rPr lang="en-US" sz="2900" dirty="0" smtClean="0"/>
              <a:t>rash. Alcohol can causes </a:t>
            </a:r>
            <a:r>
              <a:rPr lang="en-US" sz="2900" dirty="0"/>
              <a:t>liver </a:t>
            </a:r>
            <a:r>
              <a:rPr lang="en-US" sz="2900" dirty="0" smtClean="0"/>
              <a:t>disease, </a:t>
            </a:r>
            <a:r>
              <a:rPr lang="en-US" sz="2900" dirty="0" err="1"/>
              <a:t>paraquat</a:t>
            </a:r>
            <a:r>
              <a:rPr lang="en-US" sz="2900" dirty="0"/>
              <a:t> poisoning damages the lungs and excessive smoking causes lung and cardiac problems.</a:t>
            </a:r>
          </a:p>
          <a:p>
            <a:pPr marL="850392" lvl="1" indent="-457200"/>
            <a:r>
              <a:rPr lang="en-US" sz="2900" b="1" dirty="0" smtClean="0"/>
              <a:t>Metabolic: </a:t>
            </a:r>
            <a:r>
              <a:rPr lang="en-US" sz="2900" dirty="0"/>
              <a:t>e.g. gout, diabetes mellitus etc.</a:t>
            </a:r>
          </a:p>
          <a:p>
            <a:pPr marL="850392" lvl="1" indent="-457200"/>
            <a:r>
              <a:rPr lang="en-US" sz="2900" b="1" dirty="0"/>
              <a:t>Nutritional deficiency diseases </a:t>
            </a:r>
            <a:r>
              <a:rPr lang="en-US" sz="2900" dirty="0"/>
              <a:t>e.g. anemia, protein energy malnutrition </a:t>
            </a:r>
            <a:r>
              <a:rPr lang="en-US" sz="2900" dirty="0" smtClean="0"/>
              <a:t>etc.</a:t>
            </a:r>
          </a:p>
          <a:p>
            <a:pPr marL="850392" lvl="1" indent="-457200"/>
            <a:r>
              <a:rPr lang="en-US" sz="2900" b="1" dirty="0" smtClean="0"/>
              <a:t>Radiation:</a:t>
            </a:r>
            <a:r>
              <a:rPr lang="en-US" sz="2900" dirty="0" smtClean="0"/>
              <a:t>  </a:t>
            </a:r>
            <a:r>
              <a:rPr lang="en-US" sz="2900" dirty="0"/>
              <a:t>radiation to neck can cause thyroid cancer or radiation to skin can causes skin cancer (squamous cell carcinoma) </a:t>
            </a:r>
            <a:r>
              <a:rPr lang="en-US" sz="2900" dirty="0" smtClean="0"/>
              <a:t>etc.</a:t>
            </a:r>
          </a:p>
          <a:p>
            <a:pPr marL="850392" lvl="1" indent="-457200"/>
            <a:r>
              <a:rPr lang="en-US" sz="2900" b="1" dirty="0" smtClean="0"/>
              <a:t>Mechanical</a:t>
            </a:r>
            <a:r>
              <a:rPr lang="en-US" sz="2900" dirty="0"/>
              <a:t>: e.g. road traffic </a:t>
            </a:r>
            <a:r>
              <a:rPr lang="en-US" sz="2900" dirty="0" smtClean="0"/>
              <a:t>accident, burns </a:t>
            </a:r>
            <a:r>
              <a:rPr lang="en-US" sz="2900" dirty="0" err="1" smtClean="0"/>
              <a:t>etc</a:t>
            </a:r>
            <a:endParaRPr lang="en-US" sz="2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="1" dirty="0" smtClean="0"/>
              <a:t>. Pathogenesis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052736"/>
            <a:ext cx="8604448" cy="528367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Pathogenesis: it is the steps that take place in the body once the problem begins (whatever it may be) that finally lead to tissue injury (pathological manifestations). </a:t>
            </a:r>
          </a:p>
          <a:p>
            <a:r>
              <a:rPr lang="en-US" dirty="0" smtClean="0"/>
              <a:t>The four basic </a:t>
            </a:r>
            <a:r>
              <a:rPr lang="en-US" dirty="0" err="1" smtClean="0"/>
              <a:t>pathogenetic</a:t>
            </a:r>
            <a:r>
              <a:rPr lang="en-US" dirty="0" smtClean="0"/>
              <a:t> mechanisms (or steps that usually take place in diseases) are as follows:</a:t>
            </a:r>
          </a:p>
          <a:p>
            <a:pPr lvl="2"/>
            <a:r>
              <a:rPr lang="en-US" sz="2000" dirty="0" smtClean="0"/>
              <a:t>Inflammatory process</a:t>
            </a:r>
          </a:p>
          <a:p>
            <a:pPr lvl="2"/>
            <a:r>
              <a:rPr lang="en-US" sz="2000" dirty="0" smtClean="0"/>
              <a:t>Degenerative process</a:t>
            </a:r>
          </a:p>
          <a:p>
            <a:pPr lvl="2"/>
            <a:r>
              <a:rPr lang="en-US" sz="2000" dirty="0" smtClean="0"/>
              <a:t>Carcinogenesis: transformation of normal cells to malignant.</a:t>
            </a:r>
          </a:p>
          <a:p>
            <a:pPr lvl="2"/>
            <a:r>
              <a:rPr lang="en-US" sz="2000" dirty="0" smtClean="0"/>
              <a:t>Immunological process</a:t>
            </a:r>
          </a:p>
          <a:p>
            <a:r>
              <a:rPr lang="en-US" dirty="0" smtClean="0"/>
              <a:t>All these will be dealt with in later chapters</a:t>
            </a:r>
          </a:p>
          <a:p>
            <a:r>
              <a:rPr lang="en-US" dirty="0" smtClean="0"/>
              <a:t>Pathogenesis leads to morphologic changes (changes in the gross or microscopic appearance of human tissue).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2334</Words>
  <Application>Microsoft Office PowerPoint</Application>
  <PresentationFormat>Widescreen</PresentationFormat>
  <Paragraphs>206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Cambria</vt:lpstr>
      <vt:lpstr>Courier New</vt:lpstr>
      <vt:lpstr>Tahoma</vt:lpstr>
      <vt:lpstr>Times New Roman</vt:lpstr>
      <vt:lpstr>Verdana</vt:lpstr>
      <vt:lpstr>Wingdings</vt:lpstr>
      <vt:lpstr>Red Line Business 16x9</vt:lpstr>
      <vt:lpstr>INTRODUCTION TO PATHOLOGY</vt:lpstr>
      <vt:lpstr>Objectives:</vt:lpstr>
      <vt:lpstr>DEFINITION OF PATHOLOGY</vt:lpstr>
      <vt:lpstr>Parts of Pathology</vt:lpstr>
      <vt:lpstr>1. Epidemiology</vt:lpstr>
      <vt:lpstr>1. Epidemiology (contd)</vt:lpstr>
      <vt:lpstr>What is the Purposes or importance of Epidemiology? </vt:lpstr>
      <vt:lpstr>2. Etiology &amp; classification of disease</vt:lpstr>
      <vt:lpstr>3. Pathogenesis </vt:lpstr>
      <vt:lpstr>4. Morphologic changes </vt:lpstr>
      <vt:lpstr>5. clinical features (functional alterations) </vt:lpstr>
      <vt:lpstr>pathology</vt:lpstr>
      <vt:lpstr>Course of disease</vt:lpstr>
      <vt:lpstr>The diagnostic process and the role of pathologist</vt:lpstr>
      <vt:lpstr>The branches/subdivisions of pathology: </vt:lpstr>
      <vt:lpstr>Histopathyology</vt:lpstr>
      <vt:lpstr>Histopathyology contd…</vt:lpstr>
      <vt:lpstr>Histopathology slides ready to be examined under a light microscope</vt:lpstr>
      <vt:lpstr>cytopathology</vt:lpstr>
      <vt:lpstr>Fine needle aspiration cytology (suction of cells) </vt:lpstr>
      <vt:lpstr>Exfoliative cytology:  </vt:lpstr>
      <vt:lpstr>PowerPoint Presentation</vt:lpstr>
      <vt:lpstr>11. AUTOPSY</vt:lpstr>
      <vt:lpstr>Some instruments in Pathology</vt:lpstr>
      <vt:lpstr>LIGHT MICROSCOPY</vt:lpstr>
      <vt:lpstr>IMMUNOFLUORESCENCE MICROSCOPY</vt:lpstr>
      <vt:lpstr>ELECTRON MICROSCOPE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2015-08-19T08:31:46Z</dcterms:created>
  <dcterms:modified xsi:type="dcterms:W3CDTF">2017-09-16T18:14:48Z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