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5"/>
  </p:notesMasterIdLst>
  <p:sldIdLst>
    <p:sldId id="289" r:id="rId2"/>
    <p:sldId id="258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36" r:id="rId15"/>
    <p:sldId id="316" r:id="rId16"/>
    <p:sldId id="317" r:id="rId17"/>
    <p:sldId id="318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35" r:id="rId28"/>
    <p:sldId id="330" r:id="rId29"/>
    <p:sldId id="331" r:id="rId30"/>
    <p:sldId id="332" r:id="rId31"/>
    <p:sldId id="333" r:id="rId32"/>
    <p:sldId id="282" r:id="rId33"/>
    <p:sldId id="283" r:id="rId34"/>
    <p:sldId id="284" r:id="rId35"/>
    <p:sldId id="285" r:id="rId36"/>
    <p:sldId id="298" r:id="rId37"/>
    <p:sldId id="287" r:id="rId38"/>
    <p:sldId id="299" r:id="rId39"/>
    <p:sldId id="334" r:id="rId40"/>
    <p:sldId id="286" r:id="rId41"/>
    <p:sldId id="290" r:id="rId42"/>
    <p:sldId id="300" r:id="rId43"/>
    <p:sldId id="301" r:id="rId4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441" autoAdjust="0"/>
    <p:restoredTop sz="94660"/>
  </p:normalViewPr>
  <p:slideViewPr>
    <p:cSldViewPr>
      <p:cViewPr varScale="1">
        <p:scale>
          <a:sx n="86" d="100"/>
          <a:sy n="86" d="100"/>
        </p:scale>
        <p:origin x="810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19FE2D-3046-4031-B449-BEF95EE354E5}" type="datetimeFigureOut">
              <a:rPr lang="ar-SA" smtClean="0"/>
              <a:pPr/>
              <a:t>06/02/1439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56D1EEC-AB23-4FC0-AE07-5F9F79928EE6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23622-80AA-4CCF-91CF-A62FA9BEA16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6CB634-B21F-4221-BE8B-C1FC6DA2C3C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F90928-8B50-4762-A3FE-F24E965FDE4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094B26-7846-4F5F-A0E0-ABB8D6D0FF0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162021-39E4-4F33-8A21-EE62016CB02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2F5BC9-2CD2-4DE4-91F5-48ABFBDBB5D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A77369-5F4E-4995-B18A-220F51051D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Acute inflammation is marked by an increase in inflammatory cells. </a:t>
            </a:r>
            <a:r>
              <a:rPr lang="en-US" dirty="0"/>
              <a:t>Perhaps the simplest indicator of acute inflammation is an increase in the white blood cell count in the </a:t>
            </a:r>
            <a:r>
              <a:rPr lang="en-US" dirty="0" err="1"/>
              <a:t>peripheal</a:t>
            </a:r>
            <a:r>
              <a:rPr lang="en-US" dirty="0"/>
              <a:t> blood, here marked by an increase in segmented </a:t>
            </a:r>
            <a:r>
              <a:rPr lang="en-US" dirty="0" err="1"/>
              <a:t>neutrophils</a:t>
            </a:r>
            <a:r>
              <a:rPr lang="en-US" dirty="0"/>
              <a:t> (PMN's).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D1EEC-AB23-4FC0-AE07-5F9F79928EE6}" type="slidenum">
              <a:rPr lang="ar-SA" smtClean="0"/>
              <a:pPr/>
              <a:t>42</a:t>
            </a:fld>
            <a:endParaRPr lang="ar-S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23622-80AA-4CCF-91CF-A62FA9BEA16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80C374-998A-44E1-A2C4-8C9BDD17C59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2F5BC9-2CD2-4DE4-91F5-48ABFBDBB5D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CA3C1A-CD79-4284-A329-F1AD9C2976E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Endothelial cells at the site of inflammation</a:t>
            </a:r>
          </a:p>
          <a:p>
            <a:pPr>
              <a:buFontTx/>
              <a:buChar char="•"/>
            </a:pPr>
            <a:r>
              <a:rPr lang="en-US"/>
              <a:t>Leukocytes recruited to the site form the blood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2AF894-B215-47E8-B930-EC7AA2696D2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SzPct val="75000"/>
              <a:buFont typeface="Wingdings" pitchFamily="2" charset="2"/>
              <a:buNone/>
            </a:pPr>
            <a:r>
              <a:rPr lang="en-US"/>
              <a:t>Histamine is the principal mediator of the immediate phase of increased vascular permeability, inducing venular endothelial contraction and interendothelial gaps.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29993F-229E-43E9-8089-732CB4CCE0C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BE6427-FD45-48DC-B9E9-F5BF7963EB5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FB0D9F-40B6-43FE-A20A-A875D0D8F35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D81FD8-211A-44A6-B596-F4BAB8C1861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06/02/1439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06/02/1439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06/02/1439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F6EDA-5219-45F5-8497-357C60FBA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06/02/1439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06/02/1439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06/02/1439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06/02/1439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06/02/1439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06/02/1439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06/02/1439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06/02/1439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97934-9542-4CF9-BB53-2991797FEFCB}" type="datetimeFigureOut">
              <a:rPr lang="ar-SA" smtClean="0"/>
              <a:pPr/>
              <a:t>06/02/1439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5728" y="908720"/>
            <a:ext cx="4049635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INFLAMMATION AND REPAIR</a:t>
            </a:r>
            <a:endParaRPr lang="en-US" sz="2400" dirty="0"/>
          </a:p>
          <a:p>
            <a:pPr algn="ctr"/>
            <a:r>
              <a:rPr lang="en-US" sz="2400" b="1" dirty="0"/>
              <a:t>Lecture 4</a:t>
            </a:r>
            <a:endParaRPr lang="en-US" dirty="0"/>
          </a:p>
          <a:p>
            <a:pPr algn="ctr"/>
            <a:r>
              <a:rPr lang="en-US" dirty="0"/>
              <a:t>Chemical mediator </a:t>
            </a:r>
            <a:r>
              <a:rPr lang="en-US"/>
              <a:t>of inflammation</a:t>
            </a:r>
            <a:endParaRPr lang="en-US" dirty="0"/>
          </a:p>
          <a:p>
            <a:pPr algn="ctr"/>
            <a:r>
              <a:rPr lang="en-US" dirty="0"/>
              <a:t>Systemic effect of inflammation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53403" y="260648"/>
            <a:ext cx="290547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dirty="0"/>
              <a:t>Foundation Block,  Pathology</a:t>
            </a:r>
            <a:endParaRPr lang="ar-SA" dirty="0"/>
          </a:p>
        </p:txBody>
      </p:sp>
      <p:sp>
        <p:nvSpPr>
          <p:cNvPr id="8" name="Rectangle 7"/>
          <p:cNvSpPr/>
          <p:nvPr/>
        </p:nvSpPr>
        <p:spPr>
          <a:xfrm>
            <a:off x="4067944" y="4797152"/>
            <a:ext cx="194421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Oct 2017</a:t>
            </a:r>
          </a:p>
        </p:txBody>
      </p:sp>
      <p:sp>
        <p:nvSpPr>
          <p:cNvPr id="9" name="Rectangle 8"/>
          <p:cNvSpPr/>
          <p:nvPr/>
        </p:nvSpPr>
        <p:spPr>
          <a:xfrm>
            <a:off x="3059832" y="2420888"/>
            <a:ext cx="3643306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/>
              <a:t>Dr. </a:t>
            </a:r>
            <a:r>
              <a:rPr lang="en-US" b="1" dirty="0" err="1"/>
              <a:t>Maha</a:t>
            </a:r>
            <a:r>
              <a:rPr lang="en-US" b="1" dirty="0"/>
              <a:t> </a:t>
            </a:r>
            <a:r>
              <a:rPr lang="en-US" b="1" dirty="0" err="1"/>
              <a:t>Arafah</a:t>
            </a:r>
            <a:endParaRPr lang="en-US" dirty="0"/>
          </a:p>
          <a:p>
            <a:pPr algn="ctr"/>
            <a:r>
              <a:rPr lang="en-US" b="1" dirty="0"/>
              <a:t>Associate Professor</a:t>
            </a:r>
            <a:endParaRPr lang="en-US" dirty="0"/>
          </a:p>
          <a:p>
            <a:pPr algn="ctr"/>
            <a:r>
              <a:rPr lang="en-US" b="1" dirty="0"/>
              <a:t>Department of Pathology</a:t>
            </a:r>
            <a:endParaRPr lang="en-US" dirty="0"/>
          </a:p>
          <a:p>
            <a:pPr algn="ctr"/>
            <a:r>
              <a:rPr lang="en-US" b="1" dirty="0"/>
              <a:t>King Khalid University Hospital and King Saud University</a:t>
            </a:r>
            <a:endParaRPr lang="en-US" dirty="0"/>
          </a:p>
          <a:p>
            <a:pPr algn="ctr" rtl="1"/>
            <a:r>
              <a:rPr lang="en-US" dirty="0"/>
              <a:t>Email: marafah@ksu.edu.sa</a:t>
            </a:r>
          </a:p>
          <a:p>
            <a:pPr algn="ctr"/>
            <a:r>
              <a:rPr lang="en-US" dirty="0"/>
              <a:t>           </a:t>
            </a:r>
            <a:r>
              <a:rPr lang="en-US" dirty="0" err="1"/>
              <a:t>marafah</a:t>
            </a:r>
            <a:r>
              <a:rPr lang="en-US" dirty="0"/>
              <a:t> @</a:t>
            </a:r>
            <a:r>
              <a:rPr lang="en-US" dirty="0" err="1"/>
              <a:t>hotmail.com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Vasoactive</a:t>
            </a:r>
            <a:r>
              <a:rPr lang="en-US" dirty="0">
                <a:solidFill>
                  <a:srgbClr val="FF0000"/>
                </a:solidFill>
              </a:rPr>
              <a:t> Amines</a:t>
            </a:r>
            <a:br>
              <a:rPr lang="en-US" dirty="0">
                <a:solidFill>
                  <a:srgbClr val="92D050"/>
                </a:solidFill>
              </a:rPr>
            </a:br>
            <a:r>
              <a:rPr lang="en-US" sz="4000" dirty="0">
                <a:cs typeface="Arial" charset="0"/>
              </a:rPr>
              <a:t>Histamine &amp; Serotonin</a:t>
            </a:r>
            <a:br>
              <a:rPr lang="en-US" sz="4000" dirty="0">
                <a:cs typeface="Arial" charset="0"/>
              </a:rPr>
            </a:b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08720"/>
            <a:ext cx="9144000" cy="4709160"/>
          </a:xfrm>
        </p:spPr>
        <p:txBody>
          <a:bodyPr/>
          <a:lstStyle/>
          <a:p>
            <a:endParaRPr lang="en-US" dirty="0">
              <a:cs typeface="Arial" charset="0"/>
            </a:endParaRPr>
          </a:p>
          <a:p>
            <a:pPr>
              <a:buNone/>
            </a:pPr>
            <a:r>
              <a:rPr lang="en-US" sz="2800" dirty="0">
                <a:cs typeface="Arial" charset="0"/>
              </a:rPr>
              <a:t>Among first mediators in acute inflammatory reactions</a:t>
            </a:r>
          </a:p>
          <a:p>
            <a:r>
              <a:rPr lang="en-US" sz="2800" dirty="0">
                <a:cs typeface="Arial" charset="0"/>
              </a:rPr>
              <a:t>Preformed mediators in </a:t>
            </a:r>
            <a:r>
              <a:rPr lang="en-US" sz="2800" dirty="0" err="1">
                <a:cs typeface="Arial" charset="0"/>
              </a:rPr>
              <a:t>secretory</a:t>
            </a:r>
            <a:r>
              <a:rPr lang="en-US" sz="2800" dirty="0">
                <a:cs typeface="Arial" charset="0"/>
              </a:rPr>
              <a:t> granules</a:t>
            </a:r>
          </a:p>
          <a:p>
            <a:endParaRPr lang="en-US" dirty="0">
              <a:cs typeface="Arial" charset="0"/>
            </a:endParaRPr>
          </a:p>
          <a:p>
            <a:endParaRPr lang="en-US" dirty="0">
              <a:cs typeface="Arial" charset="0"/>
            </a:endParaRPr>
          </a:p>
        </p:txBody>
      </p:sp>
      <p:pic>
        <p:nvPicPr>
          <p:cNvPr id="4" name="Picture 4" descr="73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564904"/>
            <a:ext cx="6075440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7504" y="44624"/>
            <a:ext cx="48965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>
                <a:latin typeface="Arial Rounded MT Bold" pitchFamily="34" charset="0"/>
              </a:rPr>
              <a:t>3.  Chemical mediators of inflammation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504" y="44624"/>
            <a:ext cx="63367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ctr"/>
            <a:r>
              <a:rPr lang="en-US" dirty="0">
                <a:latin typeface="Arial Rounded MT Bold" pitchFamily="34" charset="0"/>
              </a:rPr>
              <a:t>Chemical mediators of inflammation: cell derived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785794"/>
          </a:xfrm>
        </p:spPr>
        <p:txBody>
          <a:bodyPr/>
          <a:lstStyle/>
          <a:p>
            <a:pPr algn="ctr"/>
            <a:r>
              <a:rPr lang="en-US" dirty="0"/>
              <a:t>Histamine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836712"/>
            <a:ext cx="8072494" cy="4175125"/>
          </a:xfrm>
        </p:spPr>
        <p:txBody>
          <a:bodyPr>
            <a:normAutofit/>
          </a:bodyPr>
          <a:lstStyle/>
          <a:p>
            <a:pPr marL="495300" indent="-4953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Source:</a:t>
            </a:r>
          </a:p>
          <a:p>
            <a:pPr marL="495300" indent="-4953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    many cell types, esp. </a:t>
            </a:r>
            <a:r>
              <a:rPr lang="en-US" sz="2600" i="1" dirty="0">
                <a:latin typeface="Tahoma" pitchFamily="34" charset="0"/>
                <a:ea typeface="Tahoma" pitchFamily="34" charset="0"/>
                <a:cs typeface="Tahoma" pitchFamily="34" charset="0"/>
              </a:rPr>
              <a:t>mast cells</a:t>
            </a:r>
            <a:r>
              <a:rPr lang="en-US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600" i="1" dirty="0">
                <a:latin typeface="Tahoma" pitchFamily="34" charset="0"/>
                <a:ea typeface="Tahoma" pitchFamily="34" charset="0"/>
                <a:cs typeface="Tahoma" pitchFamily="34" charset="0"/>
              </a:rPr>
              <a:t>circulating </a:t>
            </a:r>
            <a:r>
              <a:rPr lang="en-US" sz="26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basophils</a:t>
            </a:r>
            <a:r>
              <a:rPr lang="en-US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, and </a:t>
            </a:r>
            <a:r>
              <a:rPr lang="en-US" sz="2600" i="1" dirty="0">
                <a:latin typeface="Tahoma" pitchFamily="34" charset="0"/>
                <a:ea typeface="Tahoma" pitchFamily="34" charset="0"/>
                <a:cs typeface="Tahoma" pitchFamily="34" charset="0"/>
              </a:rPr>
              <a:t>platelets</a:t>
            </a:r>
          </a:p>
          <a:p>
            <a:pPr marL="495300" indent="-495300" algn="l">
              <a:lnSpc>
                <a:spcPct val="90000"/>
              </a:lnSpc>
              <a:buFont typeface="Wingdings" pitchFamily="2" charset="2"/>
              <a:buNone/>
            </a:pPr>
            <a:endParaRPr lang="en-US" sz="26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95300" indent="-495300" algn="l">
              <a:lnSpc>
                <a:spcPct val="90000"/>
              </a:lnSpc>
              <a:buSzPct val="75000"/>
              <a:buFont typeface="Wingdings" pitchFamily="2" charset="2"/>
              <a:buNone/>
            </a:pPr>
            <a:endParaRPr lang="en-US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492896"/>
            <a:ext cx="3116494" cy="19697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495300" indent="-495300" algn="l">
              <a:buNone/>
            </a:pP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Stimuli of Release:</a:t>
            </a:r>
          </a:p>
          <a:p>
            <a:pPr marL="495300" indent="-495300" algn="l">
              <a:buNone/>
            </a:pPr>
            <a:r>
              <a:rPr lang="en-US" sz="2000" dirty="0">
                <a:cs typeface="Arial" charset="0"/>
              </a:rPr>
              <a:t>Physical injury</a:t>
            </a:r>
          </a:p>
          <a:p>
            <a:pPr marL="495300" indent="-495300" algn="l">
              <a:buNone/>
            </a:pPr>
            <a:r>
              <a:rPr lang="en-US" sz="2000" dirty="0">
                <a:cs typeface="Arial" charset="0"/>
              </a:rPr>
              <a:t>Immune reactions</a:t>
            </a:r>
          </a:p>
          <a:p>
            <a:pPr marL="495300" indent="-495300" algn="l">
              <a:buNone/>
            </a:pPr>
            <a:r>
              <a:rPr lang="en-US" sz="2000" dirty="0">
                <a:cs typeface="Arial" charset="0"/>
              </a:rPr>
              <a:t>C3a and C5a fragments </a:t>
            </a:r>
          </a:p>
          <a:p>
            <a:pPr marL="495300" indent="-495300" algn="l">
              <a:buNone/>
            </a:pPr>
            <a:r>
              <a:rPr lang="en-US" sz="2000" dirty="0">
                <a:cs typeface="Arial" charset="0"/>
              </a:rPr>
              <a:t>Cytokines (e.g. IL-1 and IL-8)</a:t>
            </a:r>
          </a:p>
          <a:p>
            <a:pPr algn="l"/>
            <a:r>
              <a:rPr lang="en-US" dirty="0" err="1"/>
              <a:t>Neuropeptides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2276872"/>
            <a:ext cx="4786346" cy="268688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95300" indent="-495300">
              <a:lnSpc>
                <a:spcPct val="90000"/>
              </a:lnSpc>
            </a:pPr>
            <a:endParaRPr lang="en-US" i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95300" indent="-495300" algn="ctr" rtl="0">
              <a:buNone/>
            </a:pP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Actions: </a:t>
            </a:r>
          </a:p>
          <a:p>
            <a:pPr marL="495300" indent="-495300" algn="ctr" rtl="0">
              <a:buNone/>
            </a:pP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algn="l" rtl="0">
              <a:lnSpc>
                <a:spcPct val="90000"/>
              </a:lnSpc>
              <a:buSzPct val="75000"/>
              <a:buFont typeface="+mj-lt"/>
              <a:buAutoNum type="arabicPeriod"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ARTERIOLAR DILATION</a:t>
            </a:r>
          </a:p>
          <a:p>
            <a:pPr marL="514350" indent="-514350" algn="l" rtl="0">
              <a:lnSpc>
                <a:spcPct val="90000"/>
              </a:lnSpc>
              <a:buSzPct val="75000"/>
              <a:buFont typeface="+mj-lt"/>
              <a:buAutoNum type="arabicPeriod"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INCREASED VASCULAR PERMEABILITY (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venular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gaps)</a:t>
            </a:r>
          </a:p>
          <a:p>
            <a:pPr marL="514350" indent="-514350" algn="l" rtl="0">
              <a:lnSpc>
                <a:spcPct val="90000"/>
              </a:lnSpc>
              <a:buSzPct val="75000"/>
              <a:buFont typeface="+mj-lt"/>
              <a:buAutoNum type="arabicPeriod"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ENDOTHELIAL ACTIVATION</a:t>
            </a:r>
          </a:p>
          <a:p>
            <a:pPr algn="l" rtl="0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75856" y="5085184"/>
            <a:ext cx="2432793" cy="8956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95300" indent="-495300" algn="l">
              <a:lnSpc>
                <a:spcPct val="90000"/>
              </a:lnSpc>
            </a:pPr>
            <a:r>
              <a:rPr lang="en-US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Inactivated by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495300" indent="-495300" algn="ctr">
              <a:lnSpc>
                <a:spcPct val="90000"/>
              </a:lnSpc>
              <a:buSzPct val="75000"/>
            </a:pPr>
            <a:r>
              <a:rPr lang="en-US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Histaminase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7504" y="44624"/>
            <a:ext cx="63367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ctr"/>
            <a:r>
              <a:rPr lang="en-US" dirty="0">
                <a:latin typeface="Arial Rounded MT Bold" pitchFamily="34" charset="0"/>
              </a:rPr>
              <a:t>Chemical mediators of inflammation: cell derived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Serotonin</a:t>
            </a:r>
            <a:br>
              <a:rPr lang="en-US" sz="4000" dirty="0">
                <a:solidFill>
                  <a:srgbClr val="FF0000"/>
                </a:solidFill>
              </a:rPr>
            </a:br>
            <a:r>
              <a:rPr lang="en-US" sz="4000" dirty="0">
                <a:solidFill>
                  <a:srgbClr val="FF0000"/>
                </a:solidFill>
              </a:rPr>
              <a:t>(5-HT)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1680" y="1600200"/>
            <a:ext cx="6995120" cy="4525963"/>
          </a:xfrm>
        </p:spPr>
        <p:txBody>
          <a:bodyPr/>
          <a:lstStyle/>
          <a:p>
            <a:pPr algn="l">
              <a:buFont typeface="Wingdings" pitchFamily="2" charset="2"/>
              <a:buNone/>
            </a:pPr>
            <a:r>
              <a:rPr lang="en-US" dirty="0">
                <a:solidFill>
                  <a:srgbClr val="0070C0"/>
                </a:solidFill>
                <a:cs typeface="Arial" charset="0"/>
              </a:rPr>
              <a:t>Source:</a:t>
            </a:r>
          </a:p>
          <a:p>
            <a:pPr algn="l">
              <a:buFont typeface="Wingdings" pitchFamily="2" charset="2"/>
              <a:buNone/>
            </a:pPr>
            <a:r>
              <a:rPr lang="en-US" dirty="0">
                <a:cs typeface="Arial" charset="0"/>
              </a:rPr>
              <a:t>Platelets</a:t>
            </a:r>
          </a:p>
          <a:p>
            <a:pPr>
              <a:buNone/>
            </a:pPr>
            <a:r>
              <a:rPr lang="en-US" dirty="0">
                <a:solidFill>
                  <a:srgbClr val="0070C0"/>
                </a:solidFill>
                <a:cs typeface="Arial" charset="0"/>
              </a:rPr>
              <a:t>Action:</a:t>
            </a:r>
          </a:p>
          <a:p>
            <a:pPr algn="l">
              <a:buFont typeface="Wingdings" pitchFamily="2" charset="2"/>
              <a:buNone/>
            </a:pPr>
            <a:r>
              <a:rPr lang="en-US" dirty="0">
                <a:cs typeface="Arial" charset="0"/>
              </a:rPr>
              <a:t>Similar to histamine</a:t>
            </a:r>
          </a:p>
          <a:p>
            <a:pPr>
              <a:buNone/>
            </a:pPr>
            <a:r>
              <a:rPr lang="en-US" dirty="0">
                <a:solidFill>
                  <a:srgbClr val="0070C0"/>
                </a:solidFill>
                <a:cs typeface="Arial" charset="0"/>
              </a:rPr>
              <a:t>Stimulus:</a:t>
            </a:r>
          </a:p>
          <a:p>
            <a:pPr algn="l">
              <a:buFont typeface="Wingdings" pitchFamily="2" charset="2"/>
              <a:buNone/>
            </a:pPr>
            <a:r>
              <a:rPr lang="en-US" dirty="0">
                <a:cs typeface="Arial" charset="0"/>
              </a:rPr>
              <a:t>Platelet aggregation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44624"/>
            <a:ext cx="48965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>
                <a:latin typeface="Arial Rounded MT Bold" pitchFamily="34" charset="0"/>
              </a:rPr>
              <a:t>3.  Chemical mediators of inflammation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504" y="44624"/>
            <a:ext cx="63367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ctr"/>
            <a:r>
              <a:rPr lang="en-US" dirty="0">
                <a:latin typeface="Arial Rounded MT Bold" pitchFamily="34" charset="0"/>
              </a:rPr>
              <a:t>Chemical mediators of inflammation: cell derived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1219200" y="19050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7" descr="showimage"/>
          <p:cNvPicPr>
            <a:picLocks noChangeAspect="1" noChangeArrowheads="1"/>
          </p:cNvPicPr>
          <p:nvPr/>
        </p:nvPicPr>
        <p:blipFill>
          <a:blip r:embed="rId3" cstate="print"/>
          <a:srcRect b="2513"/>
          <a:stretch>
            <a:fillRect/>
          </a:stretch>
        </p:blipFill>
        <p:spPr bwMode="auto">
          <a:xfrm>
            <a:off x="-35496" y="936104"/>
            <a:ext cx="9144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48264" y="0"/>
            <a:ext cx="1993489" cy="13542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222D9"/>
                </a:solidFill>
                <a:cs typeface="Arial" charset="0"/>
              </a:rPr>
              <a:t>Source:</a:t>
            </a:r>
            <a:endParaRPr lang="en-US" sz="1600" u="sng" dirty="0">
              <a:solidFill>
                <a:srgbClr val="F222D9"/>
              </a:solidFill>
              <a:cs typeface="Arial" charset="0"/>
            </a:endParaRPr>
          </a:p>
          <a:p>
            <a:pPr algn="ctr">
              <a:buFontTx/>
              <a:buNone/>
            </a:pPr>
            <a:r>
              <a:rPr lang="en-US" sz="1600" dirty="0">
                <a:cs typeface="Arial" charset="0"/>
              </a:rPr>
              <a:t>Leukocytes</a:t>
            </a:r>
          </a:p>
          <a:p>
            <a:pPr algn="ctr">
              <a:buFontTx/>
              <a:buNone/>
            </a:pPr>
            <a:r>
              <a:rPr lang="en-US" sz="1600" dirty="0">
                <a:cs typeface="Arial" charset="0"/>
              </a:rPr>
              <a:t>Mast cells</a:t>
            </a:r>
          </a:p>
          <a:p>
            <a:pPr algn="ctr">
              <a:buFontTx/>
              <a:buNone/>
            </a:pPr>
            <a:r>
              <a:rPr lang="en-US" sz="1600" dirty="0">
                <a:cs typeface="Arial" charset="0"/>
              </a:rPr>
              <a:t>Endothelial cells</a:t>
            </a:r>
          </a:p>
          <a:p>
            <a:pPr algn="ctr">
              <a:buFontTx/>
              <a:buNone/>
            </a:pPr>
            <a:r>
              <a:rPr lang="en-US" sz="1600" dirty="0">
                <a:cs typeface="Arial" charset="0"/>
              </a:rPr>
              <a:t>Platelets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539552" y="0"/>
            <a:ext cx="63367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ctr"/>
            <a:r>
              <a:rPr lang="en-US" dirty="0">
                <a:latin typeface="Arial Rounded MT Bold" pitchFamily="34" charset="0"/>
              </a:rPr>
              <a:t>Chemical mediators of inflammation: cell derived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694826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Arachidonic</a:t>
            </a:r>
            <a:r>
              <a:rPr lang="en-US" sz="2800" b="1" dirty="0"/>
              <a:t> Acid Metabolites (</a:t>
            </a:r>
            <a:r>
              <a:rPr lang="en-US" sz="2800" i="1" dirty="0" err="1"/>
              <a:t>eicosanoids</a:t>
            </a:r>
            <a:r>
              <a:rPr lang="en-US" sz="2800" b="1" dirty="0"/>
              <a:t>)</a:t>
            </a:r>
            <a:r>
              <a:rPr lang="en-US" sz="2800" i="1" dirty="0"/>
              <a:t> </a:t>
            </a:r>
            <a:endParaRPr lang="en-US" sz="28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774" y="1700807"/>
            <a:ext cx="7970673" cy="3397929"/>
          </a:xfrm>
          <a:prstGeom prst="rect">
            <a:avLst/>
          </a:prstGeom>
          <a:noFill/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Arachidonic</a:t>
            </a:r>
            <a:r>
              <a:rPr lang="en-US" sz="2800" b="1" dirty="0"/>
              <a:t> Acid Metabolites (</a:t>
            </a:r>
            <a:r>
              <a:rPr lang="en-US" sz="2800" i="1" dirty="0" err="1"/>
              <a:t>eicosanoids</a:t>
            </a:r>
            <a:r>
              <a:rPr lang="en-US" sz="2800" b="1" dirty="0"/>
              <a:t>)</a:t>
            </a:r>
            <a:r>
              <a:rPr lang="en-US" sz="2800" i="1" dirty="0"/>
              <a:t> </a:t>
            </a:r>
            <a:endParaRPr lang="en-US" sz="2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martArt Placeholder 7169">
            <a:extLst>
              <a:ext uri="{FF2B5EF4-FFF2-40B4-BE49-F238E27FC236}">
                <a16:creationId xmlns:a16="http://schemas.microsoft.com/office/drawing/2014/main" id="{03BBEFD2-9353-4514-8AAD-406DF3F9D87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1340768"/>
            <a:ext cx="8928992" cy="5964560"/>
            <a:chOff x="272" y="999"/>
            <a:chExt cx="1875" cy="4827"/>
          </a:xfrm>
        </p:grpSpPr>
        <p:cxnSp>
          <p:nvCxnSpPr>
            <p:cNvPr id="56324" name="_s56324">
              <a:extLst>
                <a:ext uri="{FF2B5EF4-FFF2-40B4-BE49-F238E27FC236}">
                  <a16:creationId xmlns:a16="http://schemas.microsoft.com/office/drawing/2014/main" id="{A283659B-7ABF-4D39-B508-8ABA3DA3D6BB}"/>
                </a:ext>
              </a:extLst>
            </p:cNvPr>
            <p:cNvCxnSpPr>
              <a:cxnSpLocks noChangeShapeType="1"/>
              <a:stCxn id="17" idx="2"/>
              <a:endCxn id="6" idx="3"/>
            </p:cNvCxnSpPr>
            <p:nvPr/>
          </p:nvCxnSpPr>
          <p:spPr bwMode="auto">
            <a:xfrm rot="10800000">
              <a:off x="700" y="1742"/>
              <a:ext cx="151" cy="3956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25" name="_s56325">
              <a:extLst>
                <a:ext uri="{FF2B5EF4-FFF2-40B4-BE49-F238E27FC236}">
                  <a16:creationId xmlns:a16="http://schemas.microsoft.com/office/drawing/2014/main" id="{45DD7A18-6B8D-44EA-9AB4-9840E0106164}"/>
                </a:ext>
              </a:extLst>
            </p:cNvPr>
            <p:cNvCxnSpPr>
              <a:cxnSpLocks noChangeShapeType="1"/>
              <a:stCxn id="16" idx="2"/>
              <a:endCxn id="6" idx="3"/>
            </p:cNvCxnSpPr>
            <p:nvPr/>
          </p:nvCxnSpPr>
          <p:spPr bwMode="auto">
            <a:xfrm rot="10800000">
              <a:off x="700" y="1742"/>
              <a:ext cx="151" cy="3502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26" name="_s56326">
              <a:extLst>
                <a:ext uri="{FF2B5EF4-FFF2-40B4-BE49-F238E27FC236}">
                  <a16:creationId xmlns:a16="http://schemas.microsoft.com/office/drawing/2014/main" id="{4C2CF4BC-921E-4E78-9A8E-22C9B6FDDE23}"/>
                </a:ext>
              </a:extLst>
            </p:cNvPr>
            <p:cNvCxnSpPr>
              <a:cxnSpLocks noChangeShapeType="1"/>
              <a:stCxn id="15" idx="2"/>
              <a:endCxn id="6" idx="3"/>
            </p:cNvCxnSpPr>
            <p:nvPr/>
          </p:nvCxnSpPr>
          <p:spPr bwMode="auto">
            <a:xfrm rot="10800000">
              <a:off x="700" y="1742"/>
              <a:ext cx="151" cy="3048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27" name="_s56327">
              <a:extLst>
                <a:ext uri="{FF2B5EF4-FFF2-40B4-BE49-F238E27FC236}">
                  <a16:creationId xmlns:a16="http://schemas.microsoft.com/office/drawing/2014/main" id="{6DAC4CC5-93CD-4DC9-8ECD-D9BE489C812B}"/>
                </a:ext>
              </a:extLst>
            </p:cNvPr>
            <p:cNvCxnSpPr>
              <a:cxnSpLocks noChangeShapeType="1"/>
              <a:stCxn id="14" idx="2"/>
              <a:endCxn id="6" idx="3"/>
            </p:cNvCxnSpPr>
            <p:nvPr/>
          </p:nvCxnSpPr>
          <p:spPr bwMode="auto">
            <a:xfrm rot="10800000">
              <a:off x="700" y="1742"/>
              <a:ext cx="151" cy="2595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28" name="_s56328">
              <a:extLst>
                <a:ext uri="{FF2B5EF4-FFF2-40B4-BE49-F238E27FC236}">
                  <a16:creationId xmlns:a16="http://schemas.microsoft.com/office/drawing/2014/main" id="{A72FF622-BD66-4682-A71F-048CBD0F8203}"/>
                </a:ext>
              </a:extLst>
            </p:cNvPr>
            <p:cNvCxnSpPr>
              <a:cxnSpLocks noChangeShapeType="1"/>
              <a:stCxn id="13" idx="2"/>
              <a:endCxn id="6" idx="3"/>
            </p:cNvCxnSpPr>
            <p:nvPr/>
          </p:nvCxnSpPr>
          <p:spPr bwMode="auto">
            <a:xfrm rot="10800000">
              <a:off x="700" y="1742"/>
              <a:ext cx="151" cy="2140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29" name="_s56329">
              <a:extLst>
                <a:ext uri="{FF2B5EF4-FFF2-40B4-BE49-F238E27FC236}">
                  <a16:creationId xmlns:a16="http://schemas.microsoft.com/office/drawing/2014/main" id="{AC492262-3134-4265-BB13-DC1FABBD6513}"/>
                </a:ext>
              </a:extLst>
            </p:cNvPr>
            <p:cNvCxnSpPr>
              <a:cxnSpLocks noChangeShapeType="1"/>
              <a:stCxn id="12" idx="2"/>
              <a:endCxn id="6" idx="3"/>
            </p:cNvCxnSpPr>
            <p:nvPr/>
          </p:nvCxnSpPr>
          <p:spPr bwMode="auto">
            <a:xfrm rot="10800000">
              <a:off x="700" y="1742"/>
              <a:ext cx="151" cy="1687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0" name="_s56330">
              <a:extLst>
                <a:ext uri="{FF2B5EF4-FFF2-40B4-BE49-F238E27FC236}">
                  <a16:creationId xmlns:a16="http://schemas.microsoft.com/office/drawing/2014/main" id="{4743A6B1-B3CB-4DBF-8F9B-8124C67D8AB5}"/>
                </a:ext>
              </a:extLst>
            </p:cNvPr>
            <p:cNvCxnSpPr>
              <a:cxnSpLocks noChangeShapeType="1"/>
              <a:stCxn id="11" idx="2"/>
              <a:endCxn id="6" idx="3"/>
            </p:cNvCxnSpPr>
            <p:nvPr/>
          </p:nvCxnSpPr>
          <p:spPr bwMode="auto">
            <a:xfrm rot="10800000">
              <a:off x="700" y="1742"/>
              <a:ext cx="151" cy="1233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1" name="_s56331">
              <a:extLst>
                <a:ext uri="{FF2B5EF4-FFF2-40B4-BE49-F238E27FC236}">
                  <a16:creationId xmlns:a16="http://schemas.microsoft.com/office/drawing/2014/main" id="{6E8E86A4-F9C7-40C8-8582-B982A050E2AB}"/>
                </a:ext>
              </a:extLst>
            </p:cNvPr>
            <p:cNvCxnSpPr>
              <a:cxnSpLocks noChangeShapeType="1"/>
              <a:stCxn id="10" idx="2"/>
              <a:endCxn id="6" idx="3"/>
            </p:cNvCxnSpPr>
            <p:nvPr/>
          </p:nvCxnSpPr>
          <p:spPr bwMode="auto">
            <a:xfrm rot="10800000">
              <a:off x="700" y="1742"/>
              <a:ext cx="151" cy="778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2" name="_s56332">
              <a:extLst>
                <a:ext uri="{FF2B5EF4-FFF2-40B4-BE49-F238E27FC236}">
                  <a16:creationId xmlns:a16="http://schemas.microsoft.com/office/drawing/2014/main" id="{69BC3DF8-09F4-41A6-A3F6-BB449332B95A}"/>
                </a:ext>
              </a:extLst>
            </p:cNvPr>
            <p:cNvCxnSpPr>
              <a:cxnSpLocks noChangeShapeType="1"/>
              <a:stCxn id="9" idx="2"/>
              <a:endCxn id="6" idx="3"/>
            </p:cNvCxnSpPr>
            <p:nvPr/>
          </p:nvCxnSpPr>
          <p:spPr bwMode="auto">
            <a:xfrm rot="10800000">
              <a:off x="700" y="1742"/>
              <a:ext cx="151" cy="325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3" name="_s56333">
              <a:extLst>
                <a:ext uri="{FF2B5EF4-FFF2-40B4-BE49-F238E27FC236}">
                  <a16:creationId xmlns:a16="http://schemas.microsoft.com/office/drawing/2014/main" id="{DFFC21D1-8D5D-41F6-86E7-51AE685E759D}"/>
                </a:ext>
              </a:extLst>
            </p:cNvPr>
            <p:cNvCxnSpPr>
              <a:cxnSpLocks noChangeShapeType="1"/>
              <a:stCxn id="8" idx="0"/>
              <a:endCxn id="3" idx="3"/>
            </p:cNvCxnSpPr>
            <p:nvPr/>
          </p:nvCxnSpPr>
          <p:spPr bwMode="auto">
            <a:xfrm rot="5400000" flipH="1">
              <a:off x="1379" y="1113"/>
              <a:ext cx="166" cy="514"/>
            </a:xfrm>
            <a:prstGeom prst="bentConnector3">
              <a:avLst>
                <a:gd name="adj1" fmla="val 49611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4" name="_s56334">
              <a:extLst>
                <a:ext uri="{FF2B5EF4-FFF2-40B4-BE49-F238E27FC236}">
                  <a16:creationId xmlns:a16="http://schemas.microsoft.com/office/drawing/2014/main" id="{6633A258-A480-4072-8A7F-A92B685EA60C}"/>
                </a:ext>
              </a:extLst>
            </p:cNvPr>
            <p:cNvCxnSpPr>
              <a:cxnSpLocks noChangeShapeType="1"/>
              <a:stCxn id="6" idx="0"/>
              <a:endCxn id="3" idx="3"/>
            </p:cNvCxnSpPr>
            <p:nvPr/>
          </p:nvCxnSpPr>
          <p:spPr bwMode="auto">
            <a:xfrm rot="16200000">
              <a:off x="874" y="1121"/>
              <a:ext cx="166" cy="497"/>
            </a:xfrm>
            <a:prstGeom prst="bentConnector3">
              <a:avLst>
                <a:gd name="adj1" fmla="val 49611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56335">
              <a:extLst>
                <a:ext uri="{FF2B5EF4-FFF2-40B4-BE49-F238E27FC236}">
                  <a16:creationId xmlns:a16="http://schemas.microsoft.com/office/drawing/2014/main" id="{11202E1D-0A9C-45D6-9AE4-C38033250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" y="99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1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Chemical Mediators of Inflammation</a:t>
              </a:r>
            </a:p>
          </p:txBody>
        </p:sp>
        <p:sp>
          <p:nvSpPr>
            <p:cNvPr id="6" name="_s56336">
              <a:extLst>
                <a:ext uri="{FF2B5EF4-FFF2-40B4-BE49-F238E27FC236}">
                  <a16:creationId xmlns:a16="http://schemas.microsoft.com/office/drawing/2014/main" id="{835590E3-C1B3-4EFD-BB02-1CB389B07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" y="1453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Cell-Derived</a:t>
              </a:r>
            </a:p>
          </p:txBody>
        </p:sp>
        <p:sp>
          <p:nvSpPr>
            <p:cNvPr id="8" name="_s56337">
              <a:extLst>
                <a:ext uri="{FF2B5EF4-FFF2-40B4-BE49-F238E27FC236}">
                  <a16:creationId xmlns:a16="http://schemas.microsoft.com/office/drawing/2014/main" id="{C8D10566-A417-4CE2-907B-8F0B74CCC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3" y="1453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Plasma-Protein-Derived</a:t>
              </a:r>
            </a:p>
          </p:txBody>
        </p:sp>
        <p:sp>
          <p:nvSpPr>
            <p:cNvPr id="9" name="_s56338">
              <a:extLst>
                <a:ext uri="{FF2B5EF4-FFF2-40B4-BE49-F238E27FC236}">
                  <a16:creationId xmlns:a16="http://schemas.microsoft.com/office/drawing/2014/main" id="{2AC8A2B2-38B4-4CCB-A88A-7A3819FB0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" y="1907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Vasoactive Amines</a:t>
              </a:r>
            </a:p>
          </p:txBody>
        </p:sp>
        <p:sp>
          <p:nvSpPr>
            <p:cNvPr id="10" name="_s56339">
              <a:extLst>
                <a:ext uri="{FF2B5EF4-FFF2-40B4-BE49-F238E27FC236}">
                  <a16:creationId xmlns:a16="http://schemas.microsoft.com/office/drawing/2014/main" id="{DF8B694F-5885-4F49-A325-7AEB6B4A5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" y="2361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Eicosanoids</a:t>
              </a:r>
            </a:p>
          </p:txBody>
        </p:sp>
        <p:sp>
          <p:nvSpPr>
            <p:cNvPr id="11" name="_s56340">
              <a:extLst>
                <a:ext uri="{FF2B5EF4-FFF2-40B4-BE49-F238E27FC236}">
                  <a16:creationId xmlns:a16="http://schemas.microsoft.com/office/drawing/2014/main" id="{4C5F3A6A-52FD-42D0-9ED8-6A0BECB73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" y="2815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PAF</a:t>
              </a:r>
            </a:p>
          </p:txBody>
        </p:sp>
        <p:sp>
          <p:nvSpPr>
            <p:cNvPr id="12" name="_s56341">
              <a:extLst>
                <a:ext uri="{FF2B5EF4-FFF2-40B4-BE49-F238E27FC236}">
                  <a16:creationId xmlns:a16="http://schemas.microsoft.com/office/drawing/2014/main" id="{3B9D1793-747A-462C-BEA1-C2E9F4FCC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" y="326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Cytokines</a:t>
              </a:r>
            </a:p>
          </p:txBody>
        </p:sp>
        <p:sp>
          <p:nvSpPr>
            <p:cNvPr id="13" name="_s56342">
              <a:extLst>
                <a:ext uri="{FF2B5EF4-FFF2-40B4-BE49-F238E27FC236}">
                  <a16:creationId xmlns:a16="http://schemas.microsoft.com/office/drawing/2014/main" id="{FCC6FC29-17F8-427E-BC11-29A35E756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" y="3723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Chemokines</a:t>
              </a:r>
            </a:p>
          </p:txBody>
        </p:sp>
        <p:sp>
          <p:nvSpPr>
            <p:cNvPr id="14" name="_s56343">
              <a:extLst>
                <a:ext uri="{FF2B5EF4-FFF2-40B4-BE49-F238E27FC236}">
                  <a16:creationId xmlns:a16="http://schemas.microsoft.com/office/drawing/2014/main" id="{12BA7BF5-1CC3-485E-B883-339C65849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" y="4177"/>
              <a:ext cx="863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ROS</a:t>
              </a:r>
            </a:p>
          </p:txBody>
        </p:sp>
        <p:sp>
          <p:nvSpPr>
            <p:cNvPr id="15" name="_s56344">
              <a:extLst>
                <a:ext uri="{FF2B5EF4-FFF2-40B4-BE49-F238E27FC236}">
                  <a16:creationId xmlns:a16="http://schemas.microsoft.com/office/drawing/2014/main" id="{F9502743-3657-4464-ADE6-06DD5E633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" y="4631"/>
              <a:ext cx="863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NO</a:t>
              </a:r>
            </a:p>
          </p:txBody>
        </p:sp>
        <p:sp>
          <p:nvSpPr>
            <p:cNvPr id="16" name="_s56345">
              <a:extLst>
                <a:ext uri="{FF2B5EF4-FFF2-40B4-BE49-F238E27FC236}">
                  <a16:creationId xmlns:a16="http://schemas.microsoft.com/office/drawing/2014/main" id="{5A42F39E-5F9A-4222-AB93-45E3216D3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" y="5085"/>
              <a:ext cx="863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Lysosomal Enzymes of Leukocytes</a:t>
              </a:r>
            </a:p>
          </p:txBody>
        </p:sp>
        <p:sp>
          <p:nvSpPr>
            <p:cNvPr id="17" name="_s56346">
              <a:extLst>
                <a:ext uri="{FF2B5EF4-FFF2-40B4-BE49-F238E27FC236}">
                  <a16:creationId xmlns:a16="http://schemas.microsoft.com/office/drawing/2014/main" id="{79C44903-E59A-44F9-924E-808590D74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" y="5539"/>
              <a:ext cx="864" cy="287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Neuropeptides</a:t>
              </a:r>
            </a:p>
          </p:txBody>
        </p:sp>
      </p:grpSp>
      <p:sp>
        <p:nvSpPr>
          <p:cNvPr id="5" name="Right Arrow 4"/>
          <p:cNvSpPr>
            <a:spLocks noChangeArrowheads="1"/>
          </p:cNvSpPr>
          <p:nvPr/>
        </p:nvSpPr>
        <p:spPr bwMode="auto">
          <a:xfrm>
            <a:off x="1752600" y="28956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2" descr="73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8568952" cy="638132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07504" y="44624"/>
            <a:ext cx="63367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ctr"/>
            <a:r>
              <a:rPr lang="en-US" dirty="0">
                <a:latin typeface="Arial Rounded MT Bold" pitchFamily="34" charset="0"/>
              </a:rPr>
              <a:t>Chemical mediators of inflammation: cell derived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martArt Placeholder 8193">
            <a:extLst>
              <a:ext uri="{FF2B5EF4-FFF2-40B4-BE49-F238E27FC236}">
                <a16:creationId xmlns:a16="http://schemas.microsoft.com/office/drawing/2014/main" id="{CFE2E89C-7568-4C4F-9800-755BAA61E4D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2844" y="548680"/>
            <a:ext cx="9001156" cy="6095006"/>
            <a:chOff x="272" y="999"/>
            <a:chExt cx="1874" cy="4787"/>
          </a:xfrm>
        </p:grpSpPr>
        <p:cxnSp>
          <p:nvCxnSpPr>
            <p:cNvPr id="57348" name="_s57348">
              <a:extLst>
                <a:ext uri="{FF2B5EF4-FFF2-40B4-BE49-F238E27FC236}">
                  <a16:creationId xmlns:a16="http://schemas.microsoft.com/office/drawing/2014/main" id="{7869D8A1-D0D8-414F-BAA3-E8324F12C577}"/>
                </a:ext>
              </a:extLst>
            </p:cNvPr>
            <p:cNvCxnSpPr>
              <a:cxnSpLocks noChangeShapeType="1"/>
              <a:stCxn id="18" idx="2"/>
              <a:endCxn id="8" idx="3"/>
            </p:cNvCxnSpPr>
            <p:nvPr/>
          </p:nvCxnSpPr>
          <p:spPr bwMode="auto">
            <a:xfrm rot="10800000">
              <a:off x="700" y="1737"/>
              <a:ext cx="150" cy="3921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49" name="_s57349">
              <a:extLst>
                <a:ext uri="{FF2B5EF4-FFF2-40B4-BE49-F238E27FC236}">
                  <a16:creationId xmlns:a16="http://schemas.microsoft.com/office/drawing/2014/main" id="{02A84448-C3F4-479F-8375-D5AF3CE5646B}"/>
                </a:ext>
              </a:extLst>
            </p:cNvPr>
            <p:cNvCxnSpPr>
              <a:cxnSpLocks noChangeShapeType="1"/>
              <a:stCxn id="17" idx="2"/>
              <a:endCxn id="8" idx="3"/>
            </p:cNvCxnSpPr>
            <p:nvPr/>
          </p:nvCxnSpPr>
          <p:spPr bwMode="auto">
            <a:xfrm rot="10800000">
              <a:off x="700" y="1737"/>
              <a:ext cx="150" cy="3472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50" name="_s57350">
              <a:extLst>
                <a:ext uri="{FF2B5EF4-FFF2-40B4-BE49-F238E27FC236}">
                  <a16:creationId xmlns:a16="http://schemas.microsoft.com/office/drawing/2014/main" id="{99D62EFF-9F9A-4AA9-B7A5-245998BE0B75}"/>
                </a:ext>
              </a:extLst>
            </p:cNvPr>
            <p:cNvCxnSpPr>
              <a:cxnSpLocks noChangeShapeType="1"/>
              <a:stCxn id="16" idx="2"/>
              <a:endCxn id="8" idx="3"/>
            </p:cNvCxnSpPr>
            <p:nvPr/>
          </p:nvCxnSpPr>
          <p:spPr bwMode="auto">
            <a:xfrm rot="10800000">
              <a:off x="700" y="1737"/>
              <a:ext cx="150" cy="3022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51" name="_s57351">
              <a:extLst>
                <a:ext uri="{FF2B5EF4-FFF2-40B4-BE49-F238E27FC236}">
                  <a16:creationId xmlns:a16="http://schemas.microsoft.com/office/drawing/2014/main" id="{59C3B0EE-440B-4F91-8AD5-9093E26D0120}"/>
                </a:ext>
              </a:extLst>
            </p:cNvPr>
            <p:cNvCxnSpPr>
              <a:cxnSpLocks noChangeShapeType="1"/>
              <a:stCxn id="15" idx="2"/>
              <a:endCxn id="8" idx="3"/>
            </p:cNvCxnSpPr>
            <p:nvPr/>
          </p:nvCxnSpPr>
          <p:spPr bwMode="auto">
            <a:xfrm rot="10800000">
              <a:off x="700" y="1737"/>
              <a:ext cx="150" cy="2571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52" name="_s57352">
              <a:extLst>
                <a:ext uri="{FF2B5EF4-FFF2-40B4-BE49-F238E27FC236}">
                  <a16:creationId xmlns:a16="http://schemas.microsoft.com/office/drawing/2014/main" id="{778A0E44-B913-4BBB-B705-2152E84E6953}"/>
                </a:ext>
              </a:extLst>
            </p:cNvPr>
            <p:cNvCxnSpPr>
              <a:cxnSpLocks noChangeShapeType="1"/>
              <a:stCxn id="14" idx="2"/>
              <a:endCxn id="8" idx="3"/>
            </p:cNvCxnSpPr>
            <p:nvPr/>
          </p:nvCxnSpPr>
          <p:spPr bwMode="auto">
            <a:xfrm rot="10800000">
              <a:off x="700" y="1737"/>
              <a:ext cx="150" cy="2121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53" name="_s57353">
              <a:extLst>
                <a:ext uri="{FF2B5EF4-FFF2-40B4-BE49-F238E27FC236}">
                  <a16:creationId xmlns:a16="http://schemas.microsoft.com/office/drawing/2014/main" id="{6A82ACB3-73BB-47EB-8AE9-9031D0BFA88F}"/>
                </a:ext>
              </a:extLst>
            </p:cNvPr>
            <p:cNvCxnSpPr>
              <a:cxnSpLocks noChangeShapeType="1"/>
              <a:stCxn id="13" idx="2"/>
              <a:endCxn id="8" idx="3"/>
            </p:cNvCxnSpPr>
            <p:nvPr/>
          </p:nvCxnSpPr>
          <p:spPr bwMode="auto">
            <a:xfrm rot="10800000">
              <a:off x="700" y="1737"/>
              <a:ext cx="150" cy="1671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54" name="_s57354">
              <a:extLst>
                <a:ext uri="{FF2B5EF4-FFF2-40B4-BE49-F238E27FC236}">
                  <a16:creationId xmlns:a16="http://schemas.microsoft.com/office/drawing/2014/main" id="{AF81C77C-2666-4F26-B528-03C021C4B888}"/>
                </a:ext>
              </a:extLst>
            </p:cNvPr>
            <p:cNvCxnSpPr>
              <a:cxnSpLocks noChangeShapeType="1"/>
              <a:stCxn id="12" idx="2"/>
              <a:endCxn id="8" idx="3"/>
            </p:cNvCxnSpPr>
            <p:nvPr/>
          </p:nvCxnSpPr>
          <p:spPr bwMode="auto">
            <a:xfrm rot="10800000">
              <a:off x="700" y="1737"/>
              <a:ext cx="150" cy="1222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55" name="_s57355">
              <a:extLst>
                <a:ext uri="{FF2B5EF4-FFF2-40B4-BE49-F238E27FC236}">
                  <a16:creationId xmlns:a16="http://schemas.microsoft.com/office/drawing/2014/main" id="{4E17EFBE-BF4A-4BD9-8DFB-051F8550DE31}"/>
                </a:ext>
              </a:extLst>
            </p:cNvPr>
            <p:cNvCxnSpPr>
              <a:cxnSpLocks noChangeShapeType="1"/>
              <a:stCxn id="11" idx="2"/>
              <a:endCxn id="8" idx="3"/>
            </p:cNvCxnSpPr>
            <p:nvPr/>
          </p:nvCxnSpPr>
          <p:spPr bwMode="auto">
            <a:xfrm rot="10800000">
              <a:off x="700" y="1737"/>
              <a:ext cx="150" cy="772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56" name="_s57356">
              <a:extLst>
                <a:ext uri="{FF2B5EF4-FFF2-40B4-BE49-F238E27FC236}">
                  <a16:creationId xmlns:a16="http://schemas.microsoft.com/office/drawing/2014/main" id="{89F9BF05-E8BC-4057-B29C-7AA8C0F037F8}"/>
                </a:ext>
              </a:extLst>
            </p:cNvPr>
            <p:cNvCxnSpPr>
              <a:cxnSpLocks noChangeShapeType="1"/>
              <a:stCxn id="10" idx="2"/>
              <a:endCxn id="8" idx="3"/>
            </p:cNvCxnSpPr>
            <p:nvPr/>
          </p:nvCxnSpPr>
          <p:spPr bwMode="auto">
            <a:xfrm rot="10800000">
              <a:off x="700" y="1737"/>
              <a:ext cx="150" cy="322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57" name="_s57357">
              <a:extLst>
                <a:ext uri="{FF2B5EF4-FFF2-40B4-BE49-F238E27FC236}">
                  <a16:creationId xmlns:a16="http://schemas.microsoft.com/office/drawing/2014/main" id="{DD8307B4-BE7F-498E-A009-57D0990D65F3}"/>
                </a:ext>
              </a:extLst>
            </p:cNvPr>
            <p:cNvCxnSpPr>
              <a:cxnSpLocks noChangeShapeType="1"/>
              <a:stCxn id="9" idx="0"/>
              <a:endCxn id="7" idx="3"/>
            </p:cNvCxnSpPr>
            <p:nvPr/>
          </p:nvCxnSpPr>
          <p:spPr bwMode="auto">
            <a:xfrm rot="5400000" flipH="1">
              <a:off x="1381" y="1111"/>
              <a:ext cx="162" cy="513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58" name="_s57358">
              <a:extLst>
                <a:ext uri="{FF2B5EF4-FFF2-40B4-BE49-F238E27FC236}">
                  <a16:creationId xmlns:a16="http://schemas.microsoft.com/office/drawing/2014/main" id="{441AC4B4-AA41-4F71-ACBD-F11192865F47}"/>
                </a:ext>
              </a:extLst>
            </p:cNvPr>
            <p:cNvCxnSpPr>
              <a:cxnSpLocks noChangeShapeType="1"/>
              <a:stCxn id="8" idx="0"/>
              <a:endCxn id="7" idx="3"/>
            </p:cNvCxnSpPr>
            <p:nvPr/>
          </p:nvCxnSpPr>
          <p:spPr bwMode="auto">
            <a:xfrm rot="16200000">
              <a:off x="876" y="1119"/>
              <a:ext cx="162" cy="497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_s57359">
              <a:extLst>
                <a:ext uri="{FF2B5EF4-FFF2-40B4-BE49-F238E27FC236}">
                  <a16:creationId xmlns:a16="http://schemas.microsoft.com/office/drawing/2014/main" id="{70CCC637-6B3E-4C64-9DD3-629D73A47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" y="99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1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Chemical Mediators of Inflammation</a:t>
              </a:r>
            </a:p>
          </p:txBody>
        </p:sp>
        <p:sp>
          <p:nvSpPr>
            <p:cNvPr id="8" name="_s57360">
              <a:extLst>
                <a:ext uri="{FF2B5EF4-FFF2-40B4-BE49-F238E27FC236}">
                  <a16:creationId xmlns:a16="http://schemas.microsoft.com/office/drawing/2014/main" id="{A65DF47F-537C-4FA5-9E10-D462D7B7B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" y="144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Cell-Derived</a:t>
              </a:r>
            </a:p>
          </p:txBody>
        </p:sp>
        <p:sp>
          <p:nvSpPr>
            <p:cNvPr id="9" name="_s57361">
              <a:extLst>
                <a:ext uri="{FF2B5EF4-FFF2-40B4-BE49-F238E27FC236}">
                  <a16:creationId xmlns:a16="http://schemas.microsoft.com/office/drawing/2014/main" id="{C461234B-9328-4E27-997E-509D00C65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" y="144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Plasma-Protein-Derived</a:t>
              </a:r>
            </a:p>
          </p:txBody>
        </p:sp>
        <p:sp>
          <p:nvSpPr>
            <p:cNvPr id="10" name="_s57362">
              <a:extLst>
                <a:ext uri="{FF2B5EF4-FFF2-40B4-BE49-F238E27FC236}">
                  <a16:creationId xmlns:a16="http://schemas.microsoft.com/office/drawing/2014/main" id="{205EC9F5-3C4B-4A40-9787-964060C5C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" y="189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Vasoactive Amines</a:t>
              </a:r>
            </a:p>
          </p:txBody>
        </p:sp>
        <p:sp>
          <p:nvSpPr>
            <p:cNvPr id="11" name="_s57363">
              <a:extLst>
                <a:ext uri="{FF2B5EF4-FFF2-40B4-BE49-F238E27FC236}">
                  <a16:creationId xmlns:a16="http://schemas.microsoft.com/office/drawing/2014/main" id="{E019EA24-9EC8-428E-AF7A-E84CE61AB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" y="234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Eicosanoids</a:t>
              </a:r>
            </a:p>
          </p:txBody>
        </p:sp>
        <p:sp>
          <p:nvSpPr>
            <p:cNvPr id="12" name="_s57364">
              <a:extLst>
                <a:ext uri="{FF2B5EF4-FFF2-40B4-BE49-F238E27FC236}">
                  <a16:creationId xmlns:a16="http://schemas.microsoft.com/office/drawing/2014/main" id="{45125F49-8222-4D10-BE76-1D10C718D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" y="279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PAF</a:t>
              </a:r>
            </a:p>
          </p:txBody>
        </p:sp>
        <p:sp>
          <p:nvSpPr>
            <p:cNvPr id="13" name="_s57365">
              <a:extLst>
                <a:ext uri="{FF2B5EF4-FFF2-40B4-BE49-F238E27FC236}">
                  <a16:creationId xmlns:a16="http://schemas.microsoft.com/office/drawing/2014/main" id="{1A085D59-F98C-403B-B04B-5341F1A9F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" y="324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Cytokines</a:t>
              </a:r>
            </a:p>
          </p:txBody>
        </p:sp>
        <p:sp>
          <p:nvSpPr>
            <p:cNvPr id="14" name="_s57366">
              <a:extLst>
                <a:ext uri="{FF2B5EF4-FFF2-40B4-BE49-F238E27FC236}">
                  <a16:creationId xmlns:a16="http://schemas.microsoft.com/office/drawing/2014/main" id="{9DCA2AD2-A19A-42E3-A040-FD1629A7C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" y="369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Chemokines</a:t>
              </a:r>
            </a:p>
          </p:txBody>
        </p:sp>
        <p:sp>
          <p:nvSpPr>
            <p:cNvPr id="15" name="_s57367">
              <a:extLst>
                <a:ext uri="{FF2B5EF4-FFF2-40B4-BE49-F238E27FC236}">
                  <a16:creationId xmlns:a16="http://schemas.microsoft.com/office/drawing/2014/main" id="{19D422FD-01CB-4F4D-8E84-CFFA90DDB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" y="4149"/>
              <a:ext cx="863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ROS</a:t>
              </a:r>
            </a:p>
          </p:txBody>
        </p:sp>
        <p:sp>
          <p:nvSpPr>
            <p:cNvPr id="16" name="_s57368">
              <a:extLst>
                <a:ext uri="{FF2B5EF4-FFF2-40B4-BE49-F238E27FC236}">
                  <a16:creationId xmlns:a16="http://schemas.microsoft.com/office/drawing/2014/main" id="{639CA19F-4497-4684-A367-33D612E2D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" y="4599"/>
              <a:ext cx="863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NO</a:t>
              </a:r>
            </a:p>
          </p:txBody>
        </p:sp>
        <p:sp>
          <p:nvSpPr>
            <p:cNvPr id="17" name="_s57369">
              <a:extLst>
                <a:ext uri="{FF2B5EF4-FFF2-40B4-BE49-F238E27FC236}">
                  <a16:creationId xmlns:a16="http://schemas.microsoft.com/office/drawing/2014/main" id="{605AE8BF-11A8-4A12-B75A-F0AE8CDBD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" y="5049"/>
              <a:ext cx="863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Lysosomal Enzymes of Leukocytes</a:t>
              </a:r>
            </a:p>
          </p:txBody>
        </p:sp>
        <p:sp>
          <p:nvSpPr>
            <p:cNvPr id="18" name="_s57370">
              <a:extLst>
                <a:ext uri="{FF2B5EF4-FFF2-40B4-BE49-F238E27FC236}">
                  <a16:creationId xmlns:a16="http://schemas.microsoft.com/office/drawing/2014/main" id="{D96AAC25-1474-40C7-B7C1-A6A99A11C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" y="5499"/>
              <a:ext cx="864" cy="287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Neuropeptides</a:t>
              </a:r>
            </a:p>
          </p:txBody>
        </p:sp>
      </p:grpSp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1524000" y="32004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528" y="1643026"/>
            <a:ext cx="8501122" cy="49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Cytokines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Polypeptides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Actions: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Involved in early immune and inflammatory reactions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Some stimulate bone marrow precursors to produce more leukocytes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Arial" pitchFamily="34" charset="0"/>
              <a:buChar char="•"/>
              <a:tabLst/>
              <a:defRPr/>
            </a:pPr>
            <a:r>
              <a:rPr lang="en-US" sz="2800" dirty="0">
                <a:solidFill>
                  <a:schemeClr val="tx1"/>
                </a:solidFill>
                <a:cs typeface="Arial" charset="0"/>
              </a:rPr>
              <a:t>Have roles in acute and chronic inflammation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endParaRPr kumimoji="0" lang="en-US" sz="28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44624"/>
            <a:ext cx="48965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>
                <a:latin typeface="Arial Rounded MT Bold" pitchFamily="34" charset="0"/>
              </a:rPr>
              <a:t>3.  Chemical mediators of inflammation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504" y="44624"/>
            <a:ext cx="63367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ctr"/>
            <a:r>
              <a:rPr lang="en-US" dirty="0">
                <a:latin typeface="Arial Rounded MT Bold" pitchFamily="34" charset="0"/>
              </a:rPr>
              <a:t>Chemical mediators of inflammation: cell derived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2" name="Picture 2" descr="d:\Inetpub\ombroot\content\0721601871\graphics\fullsize\S01871-002-f018.jpg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b="3137"/>
          <a:stretch>
            <a:fillRect/>
          </a:stretch>
        </p:blipFill>
        <p:spPr bwMode="auto">
          <a:xfrm>
            <a:off x="2928926" y="476672"/>
            <a:ext cx="6067445" cy="62384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3043" name="Rectangle 3"/>
          <p:cNvSpPr>
            <a:spLocks noChangeArrowheads="1"/>
          </p:cNvSpPr>
          <p:nvPr/>
        </p:nvSpPr>
        <p:spPr bwMode="auto">
          <a:xfrm>
            <a:off x="0" y="6096000"/>
            <a:ext cx="937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1800"/>
          </a:p>
        </p:txBody>
      </p:sp>
      <p:sp>
        <p:nvSpPr>
          <p:cNvPr id="4" name="TextBox 3"/>
          <p:cNvSpPr txBox="1"/>
          <p:nvPr/>
        </p:nvSpPr>
        <p:spPr>
          <a:xfrm>
            <a:off x="53060" y="500042"/>
            <a:ext cx="2872582" cy="1341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Cytokine of  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Acute inflammation: 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2000" dirty="0">
                <a:cs typeface="Arial" charset="0"/>
              </a:rPr>
              <a:t>Interleukin (IL-1) &amp; TNF</a:t>
            </a:r>
          </a:p>
          <a:p>
            <a:pPr algn="ctr"/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07504" y="44624"/>
            <a:ext cx="63367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ctr"/>
            <a:r>
              <a:rPr lang="en-US" dirty="0">
                <a:latin typeface="Arial Rounded MT Bold" pitchFamily="34" charset="0"/>
              </a:rPr>
              <a:t>Chemical mediators of inflammation: cell derived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2" name="Picture 2" descr="d:\Inetpub\ombroot\content\0721601871\graphics\fullsize\S01871-002-f031.jpg"/>
          <p:cNvPicPr>
            <a:picLocks noChangeAspect="1" noChangeArrowheads="1"/>
          </p:cNvPicPr>
          <p:nvPr/>
        </p:nvPicPr>
        <p:blipFill>
          <a:blip r:embed="rId2" cstate="print"/>
          <a:srcRect b="6456"/>
          <a:stretch>
            <a:fillRect/>
          </a:stretch>
        </p:blipFill>
        <p:spPr bwMode="auto">
          <a:xfrm>
            <a:off x="827584" y="1628800"/>
            <a:ext cx="7086600" cy="35283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2563" name="Rectangle 3"/>
          <p:cNvSpPr>
            <a:spLocks noChangeArrowheads="1"/>
          </p:cNvSpPr>
          <p:nvPr/>
        </p:nvSpPr>
        <p:spPr bwMode="auto">
          <a:xfrm>
            <a:off x="500034" y="5546725"/>
            <a:ext cx="86439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b="1" i="1" dirty="0">
                <a:latin typeface="Arial" pitchFamily="34" charset="0"/>
              </a:rPr>
              <a:t>Activated lymphocytes and macrophages influence each other and also release inflammatory mediators that affect other cells.</a:t>
            </a:r>
          </a:p>
          <a:p>
            <a:endParaRPr lang="en-US" b="1" i="1" dirty="0">
              <a:latin typeface="Arial" pitchFamily="34" charset="0"/>
            </a:endParaRPr>
          </a:p>
        </p:txBody>
      </p:sp>
      <p:sp>
        <p:nvSpPr>
          <p:cNvPr id="322564" name="Rectangle 4"/>
          <p:cNvSpPr>
            <a:spLocks noChangeArrowheads="1"/>
          </p:cNvSpPr>
          <p:nvPr/>
        </p:nvSpPr>
        <p:spPr bwMode="auto">
          <a:xfrm>
            <a:off x="0" y="3719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2565" name="Text Box 5"/>
          <p:cNvSpPr txBox="1">
            <a:spLocks noChangeArrowheads="1"/>
          </p:cNvSpPr>
          <p:nvPr/>
        </p:nvSpPr>
        <p:spPr bwMode="auto">
          <a:xfrm>
            <a:off x="0" y="548680"/>
            <a:ext cx="9144000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200" dirty="0">
                <a:solidFill>
                  <a:srgbClr val="FF0000"/>
                </a:solidFill>
                <a:cs typeface="Arial" charset="0"/>
              </a:rPr>
              <a:t>Chronic Inflammation:</a:t>
            </a:r>
            <a:r>
              <a:rPr lang="ar-SA" sz="32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cs typeface="Arial" charset="0"/>
              </a:rPr>
              <a:t> Cytokines of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3200" dirty="0">
                <a:cs typeface="Arial" charset="0"/>
              </a:rPr>
              <a:t>Interferon-</a:t>
            </a:r>
            <a:r>
              <a:rPr lang="el-GR" sz="3200" dirty="0">
                <a:cs typeface="Arial" charset="0"/>
              </a:rPr>
              <a:t>γ</a:t>
            </a:r>
            <a:r>
              <a:rPr lang="en-US" sz="3200" dirty="0">
                <a:cs typeface="Arial" charset="0"/>
              </a:rPr>
              <a:t> (INF- </a:t>
            </a:r>
            <a:r>
              <a:rPr lang="el-GR" sz="3200" dirty="0">
                <a:cs typeface="Arial" charset="0"/>
              </a:rPr>
              <a:t>γ</a:t>
            </a:r>
            <a:r>
              <a:rPr lang="en-US" sz="3200" dirty="0">
                <a:cs typeface="Arial" charset="0"/>
              </a:rPr>
              <a:t>) &amp; Interleukin ( IL-12)</a:t>
            </a:r>
            <a:endParaRPr lang="el-GR" sz="3200" dirty="0">
              <a:cs typeface="Arial" charset="0"/>
            </a:endParaRP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7504" y="44624"/>
            <a:ext cx="63367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ctr"/>
            <a:r>
              <a:rPr lang="en-US" dirty="0">
                <a:latin typeface="Arial Rounded MT Bold" pitchFamily="34" charset="0"/>
              </a:rPr>
              <a:t>Chemical mediators of inflammation: cell derived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martArt Placeholder 9217">
            <a:extLst>
              <a:ext uri="{FF2B5EF4-FFF2-40B4-BE49-F238E27FC236}">
                <a16:creationId xmlns:a16="http://schemas.microsoft.com/office/drawing/2014/main" id="{6F8DE835-CF81-41A2-8C7F-7CE39D22B6B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3528" y="571456"/>
            <a:ext cx="8429684" cy="6286544"/>
            <a:chOff x="272" y="999"/>
            <a:chExt cx="1884" cy="4737"/>
          </a:xfrm>
        </p:grpSpPr>
        <p:cxnSp>
          <p:nvCxnSpPr>
            <p:cNvPr id="58372" name="_s58372">
              <a:extLst>
                <a:ext uri="{FF2B5EF4-FFF2-40B4-BE49-F238E27FC236}">
                  <a16:creationId xmlns:a16="http://schemas.microsoft.com/office/drawing/2014/main" id="{15063759-D13D-4D71-9597-A8C618B7A90C}"/>
                </a:ext>
              </a:extLst>
            </p:cNvPr>
            <p:cNvCxnSpPr>
              <a:cxnSpLocks noChangeShapeType="1"/>
              <a:stCxn id="17" idx="2"/>
              <a:endCxn id="7" idx="3"/>
            </p:cNvCxnSpPr>
            <p:nvPr/>
          </p:nvCxnSpPr>
          <p:spPr bwMode="auto">
            <a:xfrm rot="10800000">
              <a:off x="700" y="1732"/>
              <a:ext cx="160" cy="3876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73" name="_s58373">
              <a:extLst>
                <a:ext uri="{FF2B5EF4-FFF2-40B4-BE49-F238E27FC236}">
                  <a16:creationId xmlns:a16="http://schemas.microsoft.com/office/drawing/2014/main" id="{2B775ADF-5B0B-465D-B7B7-7D42396012ED}"/>
                </a:ext>
              </a:extLst>
            </p:cNvPr>
            <p:cNvCxnSpPr>
              <a:cxnSpLocks noChangeShapeType="1"/>
              <a:stCxn id="16" idx="2"/>
              <a:endCxn id="7" idx="3"/>
            </p:cNvCxnSpPr>
            <p:nvPr/>
          </p:nvCxnSpPr>
          <p:spPr bwMode="auto">
            <a:xfrm rot="10800000">
              <a:off x="700" y="1732"/>
              <a:ext cx="160" cy="3431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74" name="_s58374">
              <a:extLst>
                <a:ext uri="{FF2B5EF4-FFF2-40B4-BE49-F238E27FC236}">
                  <a16:creationId xmlns:a16="http://schemas.microsoft.com/office/drawing/2014/main" id="{6C9E7026-BF43-4BF5-ACEB-000C2AEDB822}"/>
                </a:ext>
              </a:extLst>
            </p:cNvPr>
            <p:cNvCxnSpPr>
              <a:cxnSpLocks noChangeShapeType="1"/>
              <a:stCxn id="15" idx="2"/>
              <a:endCxn id="7" idx="3"/>
            </p:cNvCxnSpPr>
            <p:nvPr/>
          </p:nvCxnSpPr>
          <p:spPr bwMode="auto">
            <a:xfrm rot="10800000">
              <a:off x="700" y="1732"/>
              <a:ext cx="160" cy="2986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75" name="_s58375">
              <a:extLst>
                <a:ext uri="{FF2B5EF4-FFF2-40B4-BE49-F238E27FC236}">
                  <a16:creationId xmlns:a16="http://schemas.microsoft.com/office/drawing/2014/main" id="{5D111D5E-99AA-4F92-80FC-4AFB900A4332}"/>
                </a:ext>
              </a:extLst>
            </p:cNvPr>
            <p:cNvCxnSpPr>
              <a:cxnSpLocks noChangeShapeType="1"/>
              <a:stCxn id="14" idx="2"/>
              <a:endCxn id="7" idx="3"/>
            </p:cNvCxnSpPr>
            <p:nvPr/>
          </p:nvCxnSpPr>
          <p:spPr bwMode="auto">
            <a:xfrm rot="10800000">
              <a:off x="700" y="1732"/>
              <a:ext cx="160" cy="2541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76" name="_s58376">
              <a:extLst>
                <a:ext uri="{FF2B5EF4-FFF2-40B4-BE49-F238E27FC236}">
                  <a16:creationId xmlns:a16="http://schemas.microsoft.com/office/drawing/2014/main" id="{91A72275-AF8B-47D9-B26C-FB9AC1C51131}"/>
                </a:ext>
              </a:extLst>
            </p:cNvPr>
            <p:cNvCxnSpPr>
              <a:cxnSpLocks noChangeShapeType="1"/>
              <a:stCxn id="13" idx="2"/>
              <a:endCxn id="7" idx="3"/>
            </p:cNvCxnSpPr>
            <p:nvPr/>
          </p:nvCxnSpPr>
          <p:spPr bwMode="auto">
            <a:xfrm rot="10800000">
              <a:off x="700" y="1732"/>
              <a:ext cx="160" cy="2096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77" name="_s58377">
              <a:extLst>
                <a:ext uri="{FF2B5EF4-FFF2-40B4-BE49-F238E27FC236}">
                  <a16:creationId xmlns:a16="http://schemas.microsoft.com/office/drawing/2014/main" id="{47BE49CE-4FA3-4EB3-AAFA-4C257E204AA4}"/>
                </a:ext>
              </a:extLst>
            </p:cNvPr>
            <p:cNvCxnSpPr>
              <a:cxnSpLocks noChangeShapeType="1"/>
              <a:stCxn id="12" idx="2"/>
              <a:endCxn id="7" idx="3"/>
            </p:cNvCxnSpPr>
            <p:nvPr/>
          </p:nvCxnSpPr>
          <p:spPr bwMode="auto">
            <a:xfrm rot="10800000">
              <a:off x="700" y="1732"/>
              <a:ext cx="160" cy="1651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78" name="_s58378">
              <a:extLst>
                <a:ext uri="{FF2B5EF4-FFF2-40B4-BE49-F238E27FC236}">
                  <a16:creationId xmlns:a16="http://schemas.microsoft.com/office/drawing/2014/main" id="{EA3B6DBF-FD57-4568-A47E-5E56D4F103D3}"/>
                </a:ext>
              </a:extLst>
            </p:cNvPr>
            <p:cNvCxnSpPr>
              <a:cxnSpLocks noChangeShapeType="1"/>
              <a:stCxn id="11" idx="2"/>
              <a:endCxn id="7" idx="3"/>
            </p:cNvCxnSpPr>
            <p:nvPr/>
          </p:nvCxnSpPr>
          <p:spPr bwMode="auto">
            <a:xfrm rot="10800000">
              <a:off x="700" y="1732"/>
              <a:ext cx="160" cy="1206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79" name="_s58379">
              <a:extLst>
                <a:ext uri="{FF2B5EF4-FFF2-40B4-BE49-F238E27FC236}">
                  <a16:creationId xmlns:a16="http://schemas.microsoft.com/office/drawing/2014/main" id="{DEDAFB40-45F8-4283-898E-9DD5FEC85B16}"/>
                </a:ext>
              </a:extLst>
            </p:cNvPr>
            <p:cNvCxnSpPr>
              <a:cxnSpLocks noChangeShapeType="1"/>
              <a:stCxn id="10" idx="2"/>
              <a:endCxn id="7" idx="3"/>
            </p:cNvCxnSpPr>
            <p:nvPr/>
          </p:nvCxnSpPr>
          <p:spPr bwMode="auto">
            <a:xfrm rot="10800000">
              <a:off x="700" y="1732"/>
              <a:ext cx="160" cy="761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0" name="_s58380">
              <a:extLst>
                <a:ext uri="{FF2B5EF4-FFF2-40B4-BE49-F238E27FC236}">
                  <a16:creationId xmlns:a16="http://schemas.microsoft.com/office/drawing/2014/main" id="{77A0771C-257D-4863-B051-543AC3F45698}"/>
                </a:ext>
              </a:extLst>
            </p:cNvPr>
            <p:cNvCxnSpPr>
              <a:cxnSpLocks noChangeShapeType="1"/>
              <a:stCxn id="9" idx="2"/>
              <a:endCxn id="7" idx="3"/>
            </p:cNvCxnSpPr>
            <p:nvPr/>
          </p:nvCxnSpPr>
          <p:spPr bwMode="auto">
            <a:xfrm rot="10800000">
              <a:off x="700" y="1732"/>
              <a:ext cx="160" cy="316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1" name="_s58381">
              <a:extLst>
                <a:ext uri="{FF2B5EF4-FFF2-40B4-BE49-F238E27FC236}">
                  <a16:creationId xmlns:a16="http://schemas.microsoft.com/office/drawing/2014/main" id="{1C7C8071-5267-4441-92F1-2FD41A362482}"/>
                </a:ext>
              </a:extLst>
            </p:cNvPr>
            <p:cNvCxnSpPr>
              <a:cxnSpLocks noChangeShapeType="1"/>
              <a:stCxn id="8" idx="0"/>
              <a:endCxn id="5" idx="3"/>
            </p:cNvCxnSpPr>
            <p:nvPr/>
          </p:nvCxnSpPr>
          <p:spPr bwMode="auto">
            <a:xfrm rot="5400000" flipH="1">
              <a:off x="1390" y="1106"/>
              <a:ext cx="157" cy="519"/>
            </a:xfrm>
            <a:prstGeom prst="bentConnector3">
              <a:avLst>
                <a:gd name="adj1" fmla="val 5038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2" name="_s58382">
              <a:extLst>
                <a:ext uri="{FF2B5EF4-FFF2-40B4-BE49-F238E27FC236}">
                  <a16:creationId xmlns:a16="http://schemas.microsoft.com/office/drawing/2014/main" id="{6223D8D4-8FA8-4FCC-A6A5-FFD9E90815D1}"/>
                </a:ext>
              </a:extLst>
            </p:cNvPr>
            <p:cNvCxnSpPr>
              <a:cxnSpLocks noChangeShapeType="1"/>
              <a:stCxn id="7" idx="0"/>
              <a:endCxn id="5" idx="3"/>
            </p:cNvCxnSpPr>
            <p:nvPr/>
          </p:nvCxnSpPr>
          <p:spPr bwMode="auto">
            <a:xfrm rot="16200000">
              <a:off x="880" y="1115"/>
              <a:ext cx="157" cy="501"/>
            </a:xfrm>
            <a:prstGeom prst="bentConnector3">
              <a:avLst>
                <a:gd name="adj1" fmla="val 5038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" name="_s58383">
              <a:extLst>
                <a:ext uri="{FF2B5EF4-FFF2-40B4-BE49-F238E27FC236}">
                  <a16:creationId xmlns:a16="http://schemas.microsoft.com/office/drawing/2014/main" id="{98157A19-EFAB-486F-8B9E-502EC46D3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" y="99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1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Chemical Mediators of Inflammation</a:t>
              </a:r>
            </a:p>
          </p:txBody>
        </p:sp>
        <p:sp>
          <p:nvSpPr>
            <p:cNvPr id="7" name="_s58384">
              <a:extLst>
                <a:ext uri="{FF2B5EF4-FFF2-40B4-BE49-F238E27FC236}">
                  <a16:creationId xmlns:a16="http://schemas.microsoft.com/office/drawing/2014/main" id="{0FBFD2A0-CA6A-4DB2-AC7C-5F91DAE07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" y="1444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Cell-Derived</a:t>
              </a:r>
            </a:p>
          </p:txBody>
        </p:sp>
        <p:sp>
          <p:nvSpPr>
            <p:cNvPr id="8" name="_s58385">
              <a:extLst>
                <a:ext uri="{FF2B5EF4-FFF2-40B4-BE49-F238E27FC236}">
                  <a16:creationId xmlns:a16="http://schemas.microsoft.com/office/drawing/2014/main" id="{121B76F4-01E7-4E1D-9A1C-3785ED442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1444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Plasma-Protein-Derived</a:t>
              </a:r>
            </a:p>
          </p:txBody>
        </p:sp>
        <p:sp>
          <p:nvSpPr>
            <p:cNvPr id="9" name="_s58386">
              <a:extLst>
                <a:ext uri="{FF2B5EF4-FFF2-40B4-BE49-F238E27FC236}">
                  <a16:creationId xmlns:a16="http://schemas.microsoft.com/office/drawing/2014/main" id="{C642704D-A7DA-48DD-8FC2-509AFC662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" y="188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Vasoactive Amines</a:t>
              </a:r>
            </a:p>
          </p:txBody>
        </p:sp>
        <p:sp>
          <p:nvSpPr>
            <p:cNvPr id="10" name="_s58387">
              <a:extLst>
                <a:ext uri="{FF2B5EF4-FFF2-40B4-BE49-F238E27FC236}">
                  <a16:creationId xmlns:a16="http://schemas.microsoft.com/office/drawing/2014/main" id="{D5F4A2DE-1C54-44DB-A299-568589585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" y="2334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Eicosanoids</a:t>
              </a:r>
            </a:p>
          </p:txBody>
        </p:sp>
        <p:sp>
          <p:nvSpPr>
            <p:cNvPr id="11" name="_s58388">
              <a:extLst>
                <a:ext uri="{FF2B5EF4-FFF2-40B4-BE49-F238E27FC236}">
                  <a16:creationId xmlns:a16="http://schemas.microsoft.com/office/drawing/2014/main" id="{3BDFCAE9-5CCD-459C-BBED-36FCEFC39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" y="277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PAF</a:t>
              </a:r>
            </a:p>
          </p:txBody>
        </p:sp>
        <p:sp>
          <p:nvSpPr>
            <p:cNvPr id="12" name="_s58389">
              <a:extLst>
                <a:ext uri="{FF2B5EF4-FFF2-40B4-BE49-F238E27FC236}">
                  <a16:creationId xmlns:a16="http://schemas.microsoft.com/office/drawing/2014/main" id="{41698A0D-8AC8-4953-8714-8D8CA0196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" y="3224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Cytokines</a:t>
              </a:r>
            </a:p>
          </p:txBody>
        </p:sp>
        <p:sp>
          <p:nvSpPr>
            <p:cNvPr id="13" name="_s58390">
              <a:extLst>
                <a:ext uri="{FF2B5EF4-FFF2-40B4-BE49-F238E27FC236}">
                  <a16:creationId xmlns:a16="http://schemas.microsoft.com/office/drawing/2014/main" id="{7DB2DFF8-FF23-427E-84DB-9620AA4BE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" y="366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Chemokines</a:t>
              </a:r>
            </a:p>
          </p:txBody>
        </p:sp>
        <p:sp>
          <p:nvSpPr>
            <p:cNvPr id="14" name="_s58391">
              <a:extLst>
                <a:ext uri="{FF2B5EF4-FFF2-40B4-BE49-F238E27FC236}">
                  <a16:creationId xmlns:a16="http://schemas.microsoft.com/office/drawing/2014/main" id="{B0867490-F7F9-4C4C-8E0C-1D53423C3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" y="4114"/>
              <a:ext cx="863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ROS</a:t>
              </a:r>
            </a:p>
          </p:txBody>
        </p:sp>
        <p:sp>
          <p:nvSpPr>
            <p:cNvPr id="15" name="_s58392">
              <a:extLst>
                <a:ext uri="{FF2B5EF4-FFF2-40B4-BE49-F238E27FC236}">
                  <a16:creationId xmlns:a16="http://schemas.microsoft.com/office/drawing/2014/main" id="{D803CB2D-7A1F-43D4-A598-31ED9F77F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" y="4559"/>
              <a:ext cx="863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NO</a:t>
              </a:r>
            </a:p>
          </p:txBody>
        </p:sp>
        <p:sp>
          <p:nvSpPr>
            <p:cNvPr id="16" name="_s58393">
              <a:extLst>
                <a:ext uri="{FF2B5EF4-FFF2-40B4-BE49-F238E27FC236}">
                  <a16:creationId xmlns:a16="http://schemas.microsoft.com/office/drawing/2014/main" id="{8A89A173-7134-4BBC-AABD-DF0B9545F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" y="5004"/>
              <a:ext cx="863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Lysosomal Enzymes of Leukocytes</a:t>
              </a:r>
            </a:p>
          </p:txBody>
        </p:sp>
        <p:sp>
          <p:nvSpPr>
            <p:cNvPr id="17" name="_s58394">
              <a:extLst>
                <a:ext uri="{FF2B5EF4-FFF2-40B4-BE49-F238E27FC236}">
                  <a16:creationId xmlns:a16="http://schemas.microsoft.com/office/drawing/2014/main" id="{1124588A-56A7-4180-B1CC-215DCFDCE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" y="5449"/>
              <a:ext cx="864" cy="287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Neuropeptides</a:t>
              </a:r>
            </a:p>
          </p:txBody>
        </p:sp>
      </p:grpSp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1676400" y="38100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27584" y="1630188"/>
            <a:ext cx="7996736" cy="51831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Chemokines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Small proteins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They are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chemoattractants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for leukocytes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Main functions: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Leukocyte recruitment &amp; activation in inflammation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Normal anatomic organization of cells in lymphoid and other tissues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44624"/>
            <a:ext cx="63367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ctr"/>
            <a:r>
              <a:rPr lang="en-US" dirty="0">
                <a:latin typeface="Arial Rounded MT Bold" pitchFamily="34" charset="0"/>
              </a:rPr>
              <a:t>Chemical mediators of inflammation: cell derived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Objectives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858280" cy="55446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 </a:t>
            </a:r>
            <a:endParaRPr lang="en-US" dirty="0">
              <a:latin typeface="Arial Rounded MT Bold" pitchFamily="34" charset="0"/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en-US" dirty="0">
                <a:latin typeface="Arial Rounded MT Bold" pitchFamily="34" charset="0"/>
              </a:rPr>
              <a:t>Chemical mediators of inflammation:</a:t>
            </a:r>
          </a:p>
          <a:p>
            <a:pPr marL="1108710" lvl="1" indent="-571500">
              <a:buFont typeface="+mj-lt"/>
              <a:buAutoNum type="romanUcPeriod"/>
            </a:pPr>
            <a:r>
              <a:rPr lang="en-US" dirty="0">
                <a:latin typeface="Arial Rounded MT Bold" pitchFamily="34" charset="0"/>
              </a:rPr>
              <a:t>Definition</a:t>
            </a:r>
          </a:p>
          <a:p>
            <a:pPr marL="1108710" lvl="1" indent="-571500">
              <a:buFont typeface="+mj-lt"/>
              <a:buAutoNum type="romanUcPeriod"/>
            </a:pPr>
            <a:r>
              <a:rPr lang="en-US" dirty="0">
                <a:latin typeface="Arial Rounded MT Bold" pitchFamily="34" charset="0"/>
              </a:rPr>
              <a:t>Know the general principles for chemical mediators.</a:t>
            </a:r>
          </a:p>
          <a:p>
            <a:pPr marL="1108710" lvl="1" indent="-571500">
              <a:buFont typeface="+mj-lt"/>
              <a:buAutoNum type="romanUcPeriod"/>
            </a:pPr>
            <a:r>
              <a:rPr lang="en-US" dirty="0">
                <a:latin typeface="Arial Rounded MT Bold" pitchFamily="34" charset="0"/>
              </a:rPr>
              <a:t>Know the cellular sources and major effects of the mediators.</a:t>
            </a:r>
          </a:p>
          <a:p>
            <a:pPr marL="1108710" lvl="1" indent="-571500">
              <a:buFont typeface="+mj-lt"/>
              <a:buAutoNum type="romanUcPeriod"/>
            </a:pPr>
            <a:r>
              <a:rPr lang="en-US" dirty="0">
                <a:latin typeface="Arial Rounded MT Bold" pitchFamily="34" charset="0"/>
              </a:rPr>
              <a:t>List the most likely mediators of each of the steps of inflammation.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dirty="0">
                <a:latin typeface="Arial Rounded MT Bold" pitchFamily="34" charset="0"/>
              </a:rPr>
              <a:t>Describe the systemic manifestations of inflammation and their general physiology, including fever, leukocyte left shift, and acute phase reactants.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martArt Placeholder 10241">
            <a:extLst>
              <a:ext uri="{FF2B5EF4-FFF2-40B4-BE49-F238E27FC236}">
                <a16:creationId xmlns:a16="http://schemas.microsoft.com/office/drawing/2014/main" id="{807E75DF-ED6E-4CD3-9F7A-2F8E0DC2AE8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476672"/>
            <a:ext cx="9144000" cy="6381328"/>
            <a:chOff x="272" y="999"/>
            <a:chExt cx="1872" cy="4717"/>
          </a:xfrm>
        </p:grpSpPr>
        <p:cxnSp>
          <p:nvCxnSpPr>
            <p:cNvPr id="59396" name="_s59396">
              <a:extLst>
                <a:ext uri="{FF2B5EF4-FFF2-40B4-BE49-F238E27FC236}">
                  <a16:creationId xmlns:a16="http://schemas.microsoft.com/office/drawing/2014/main" id="{A4A87FE0-EFF7-47BE-AC4B-6278188B2A99}"/>
                </a:ext>
              </a:extLst>
            </p:cNvPr>
            <p:cNvCxnSpPr>
              <a:cxnSpLocks noChangeShapeType="1"/>
              <a:stCxn id="17" idx="2"/>
              <a:endCxn id="7" idx="3"/>
            </p:cNvCxnSpPr>
            <p:nvPr/>
          </p:nvCxnSpPr>
          <p:spPr bwMode="auto">
            <a:xfrm rot="10800000">
              <a:off x="700" y="1730"/>
              <a:ext cx="148" cy="3858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397" name="_s59397">
              <a:extLst>
                <a:ext uri="{FF2B5EF4-FFF2-40B4-BE49-F238E27FC236}">
                  <a16:creationId xmlns:a16="http://schemas.microsoft.com/office/drawing/2014/main" id="{50D55B96-268E-438C-881B-5EEE3FECAC75}"/>
                </a:ext>
              </a:extLst>
            </p:cNvPr>
            <p:cNvCxnSpPr>
              <a:cxnSpLocks noChangeShapeType="1"/>
              <a:stCxn id="16" idx="2"/>
              <a:endCxn id="7" idx="3"/>
            </p:cNvCxnSpPr>
            <p:nvPr/>
          </p:nvCxnSpPr>
          <p:spPr bwMode="auto">
            <a:xfrm rot="10800000">
              <a:off x="700" y="1730"/>
              <a:ext cx="148" cy="3416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398" name="_s59398">
              <a:extLst>
                <a:ext uri="{FF2B5EF4-FFF2-40B4-BE49-F238E27FC236}">
                  <a16:creationId xmlns:a16="http://schemas.microsoft.com/office/drawing/2014/main" id="{EFE2FA77-E7F8-4896-9397-45AFAAD771DB}"/>
                </a:ext>
              </a:extLst>
            </p:cNvPr>
            <p:cNvCxnSpPr>
              <a:cxnSpLocks noChangeShapeType="1"/>
              <a:stCxn id="15" idx="2"/>
              <a:endCxn id="7" idx="3"/>
            </p:cNvCxnSpPr>
            <p:nvPr/>
          </p:nvCxnSpPr>
          <p:spPr bwMode="auto">
            <a:xfrm rot="10800000">
              <a:off x="700" y="1730"/>
              <a:ext cx="148" cy="2972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399" name="_s59399">
              <a:extLst>
                <a:ext uri="{FF2B5EF4-FFF2-40B4-BE49-F238E27FC236}">
                  <a16:creationId xmlns:a16="http://schemas.microsoft.com/office/drawing/2014/main" id="{7231B744-74DE-4AAF-951D-0CC5BC46316B}"/>
                </a:ext>
              </a:extLst>
            </p:cNvPr>
            <p:cNvCxnSpPr>
              <a:cxnSpLocks noChangeShapeType="1"/>
              <a:stCxn id="14" idx="2"/>
              <a:endCxn id="7" idx="3"/>
            </p:cNvCxnSpPr>
            <p:nvPr/>
          </p:nvCxnSpPr>
          <p:spPr bwMode="auto">
            <a:xfrm rot="10800000">
              <a:off x="700" y="1730"/>
              <a:ext cx="148" cy="2530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0" name="_s59400">
              <a:extLst>
                <a:ext uri="{FF2B5EF4-FFF2-40B4-BE49-F238E27FC236}">
                  <a16:creationId xmlns:a16="http://schemas.microsoft.com/office/drawing/2014/main" id="{F0BDC2C4-2DA2-48B5-A67B-96396FA4FFAE}"/>
                </a:ext>
              </a:extLst>
            </p:cNvPr>
            <p:cNvCxnSpPr>
              <a:cxnSpLocks noChangeShapeType="1"/>
              <a:stCxn id="13" idx="2"/>
              <a:endCxn id="7" idx="3"/>
            </p:cNvCxnSpPr>
            <p:nvPr/>
          </p:nvCxnSpPr>
          <p:spPr bwMode="auto">
            <a:xfrm rot="10800000">
              <a:off x="700" y="1730"/>
              <a:ext cx="148" cy="2086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1" name="_s59401">
              <a:extLst>
                <a:ext uri="{FF2B5EF4-FFF2-40B4-BE49-F238E27FC236}">
                  <a16:creationId xmlns:a16="http://schemas.microsoft.com/office/drawing/2014/main" id="{B8538945-0A7F-4964-87E1-132B8EC1F737}"/>
                </a:ext>
              </a:extLst>
            </p:cNvPr>
            <p:cNvCxnSpPr>
              <a:cxnSpLocks noChangeShapeType="1"/>
              <a:stCxn id="12" idx="2"/>
              <a:endCxn id="7" idx="3"/>
            </p:cNvCxnSpPr>
            <p:nvPr/>
          </p:nvCxnSpPr>
          <p:spPr bwMode="auto">
            <a:xfrm rot="10800000">
              <a:off x="700" y="1730"/>
              <a:ext cx="148" cy="1644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2" name="_s59402">
              <a:extLst>
                <a:ext uri="{FF2B5EF4-FFF2-40B4-BE49-F238E27FC236}">
                  <a16:creationId xmlns:a16="http://schemas.microsoft.com/office/drawing/2014/main" id="{231986DE-A609-4D0D-A5AE-C6145B38C493}"/>
                </a:ext>
              </a:extLst>
            </p:cNvPr>
            <p:cNvCxnSpPr>
              <a:cxnSpLocks noChangeShapeType="1"/>
              <a:stCxn id="11" idx="2"/>
              <a:endCxn id="7" idx="3"/>
            </p:cNvCxnSpPr>
            <p:nvPr/>
          </p:nvCxnSpPr>
          <p:spPr bwMode="auto">
            <a:xfrm rot="10800000">
              <a:off x="700" y="1730"/>
              <a:ext cx="148" cy="1200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3" name="_s59403">
              <a:extLst>
                <a:ext uri="{FF2B5EF4-FFF2-40B4-BE49-F238E27FC236}">
                  <a16:creationId xmlns:a16="http://schemas.microsoft.com/office/drawing/2014/main" id="{10F31366-62F3-4E4B-88C1-4E13A30701D0}"/>
                </a:ext>
              </a:extLst>
            </p:cNvPr>
            <p:cNvCxnSpPr>
              <a:cxnSpLocks noChangeShapeType="1"/>
              <a:stCxn id="10" idx="2"/>
              <a:endCxn id="7" idx="3"/>
            </p:cNvCxnSpPr>
            <p:nvPr/>
          </p:nvCxnSpPr>
          <p:spPr bwMode="auto">
            <a:xfrm rot="10800000">
              <a:off x="700" y="1730"/>
              <a:ext cx="148" cy="758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4" name="_s59404">
              <a:extLst>
                <a:ext uri="{FF2B5EF4-FFF2-40B4-BE49-F238E27FC236}">
                  <a16:creationId xmlns:a16="http://schemas.microsoft.com/office/drawing/2014/main" id="{9DFA8DAF-FDFA-467C-8AF5-E4BFED9E7ACE}"/>
                </a:ext>
              </a:extLst>
            </p:cNvPr>
            <p:cNvCxnSpPr>
              <a:cxnSpLocks noChangeShapeType="1"/>
              <a:stCxn id="9" idx="2"/>
              <a:endCxn id="7" idx="3"/>
            </p:cNvCxnSpPr>
            <p:nvPr/>
          </p:nvCxnSpPr>
          <p:spPr bwMode="auto">
            <a:xfrm rot="10800000">
              <a:off x="700" y="1730"/>
              <a:ext cx="148" cy="314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5" name="_s59405">
              <a:extLst>
                <a:ext uri="{FF2B5EF4-FFF2-40B4-BE49-F238E27FC236}">
                  <a16:creationId xmlns:a16="http://schemas.microsoft.com/office/drawing/2014/main" id="{734ED13D-E8B7-49AC-A758-6AD2BE044193}"/>
                </a:ext>
              </a:extLst>
            </p:cNvPr>
            <p:cNvCxnSpPr>
              <a:cxnSpLocks noChangeShapeType="1"/>
              <a:stCxn id="8" idx="0"/>
              <a:endCxn id="5" idx="3"/>
            </p:cNvCxnSpPr>
            <p:nvPr/>
          </p:nvCxnSpPr>
          <p:spPr bwMode="auto">
            <a:xfrm rot="5400000" flipH="1">
              <a:off x="1381" y="1109"/>
              <a:ext cx="157" cy="512"/>
            </a:xfrm>
            <a:prstGeom prst="bentConnector3">
              <a:avLst>
                <a:gd name="adj1" fmla="val 50375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6" name="_s59406">
              <a:extLst>
                <a:ext uri="{FF2B5EF4-FFF2-40B4-BE49-F238E27FC236}">
                  <a16:creationId xmlns:a16="http://schemas.microsoft.com/office/drawing/2014/main" id="{8F1E6946-9346-4689-88F0-5F7C59C03C6F}"/>
                </a:ext>
              </a:extLst>
            </p:cNvPr>
            <p:cNvCxnSpPr>
              <a:cxnSpLocks noChangeShapeType="1"/>
              <a:stCxn id="7" idx="0"/>
              <a:endCxn id="5" idx="3"/>
            </p:cNvCxnSpPr>
            <p:nvPr/>
          </p:nvCxnSpPr>
          <p:spPr bwMode="auto">
            <a:xfrm rot="16200000">
              <a:off x="877" y="1117"/>
              <a:ext cx="157" cy="496"/>
            </a:xfrm>
            <a:prstGeom prst="bentConnector3">
              <a:avLst>
                <a:gd name="adj1" fmla="val 50375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" name="_s59407">
              <a:extLst>
                <a:ext uri="{FF2B5EF4-FFF2-40B4-BE49-F238E27FC236}">
                  <a16:creationId xmlns:a16="http://schemas.microsoft.com/office/drawing/2014/main" id="{AA867D5D-E2B4-46D9-8296-D5359856D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" y="99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1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Chemical Mediators of Inflammation</a:t>
              </a:r>
            </a:p>
          </p:txBody>
        </p:sp>
        <p:sp>
          <p:nvSpPr>
            <p:cNvPr id="7" name="_s59408">
              <a:extLst>
                <a:ext uri="{FF2B5EF4-FFF2-40B4-BE49-F238E27FC236}">
                  <a16:creationId xmlns:a16="http://schemas.microsoft.com/office/drawing/2014/main" id="{B42B9CCB-A0BA-466F-8965-A55D886D1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" y="1442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Cell-Derived</a:t>
              </a:r>
            </a:p>
          </p:txBody>
        </p:sp>
        <p:sp>
          <p:nvSpPr>
            <p:cNvPr id="8" name="_s59409">
              <a:extLst>
                <a:ext uri="{FF2B5EF4-FFF2-40B4-BE49-F238E27FC236}">
                  <a16:creationId xmlns:a16="http://schemas.microsoft.com/office/drawing/2014/main" id="{4677B05C-9FD7-46F1-B0DB-3BE4E79DF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0" y="1442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Plasma-Protein-Derived</a:t>
              </a:r>
            </a:p>
          </p:txBody>
        </p:sp>
        <p:sp>
          <p:nvSpPr>
            <p:cNvPr id="9" name="_s59410">
              <a:extLst>
                <a:ext uri="{FF2B5EF4-FFF2-40B4-BE49-F238E27FC236}">
                  <a16:creationId xmlns:a16="http://schemas.microsoft.com/office/drawing/2014/main" id="{B5E03345-3457-42D1-89AA-0138D4E5B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" y="1885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Vasoactive Amines</a:t>
              </a:r>
            </a:p>
          </p:txBody>
        </p:sp>
        <p:sp>
          <p:nvSpPr>
            <p:cNvPr id="10" name="_s59411">
              <a:extLst>
                <a:ext uri="{FF2B5EF4-FFF2-40B4-BE49-F238E27FC236}">
                  <a16:creationId xmlns:a16="http://schemas.microsoft.com/office/drawing/2014/main" id="{A4893B7B-E08C-4E62-A573-337450222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" y="2328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Eicosanoids</a:t>
              </a:r>
            </a:p>
          </p:txBody>
        </p:sp>
        <p:sp>
          <p:nvSpPr>
            <p:cNvPr id="11" name="_s59412">
              <a:extLst>
                <a:ext uri="{FF2B5EF4-FFF2-40B4-BE49-F238E27FC236}">
                  <a16:creationId xmlns:a16="http://schemas.microsoft.com/office/drawing/2014/main" id="{E7FEFEC4-0229-4083-8A30-C07F59123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" y="2771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PAF</a:t>
              </a:r>
            </a:p>
          </p:txBody>
        </p:sp>
        <p:sp>
          <p:nvSpPr>
            <p:cNvPr id="12" name="_s59413">
              <a:extLst>
                <a:ext uri="{FF2B5EF4-FFF2-40B4-BE49-F238E27FC236}">
                  <a16:creationId xmlns:a16="http://schemas.microsoft.com/office/drawing/2014/main" id="{AD6D5310-F2AF-4CDA-83EB-A64567AB7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" y="3214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Cytokines</a:t>
              </a:r>
            </a:p>
          </p:txBody>
        </p:sp>
        <p:sp>
          <p:nvSpPr>
            <p:cNvPr id="13" name="_s59414">
              <a:extLst>
                <a:ext uri="{FF2B5EF4-FFF2-40B4-BE49-F238E27FC236}">
                  <a16:creationId xmlns:a16="http://schemas.microsoft.com/office/drawing/2014/main" id="{9B08AAF8-9E4E-41D2-91B6-08F6A729A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" y="3657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Chemokines</a:t>
              </a:r>
            </a:p>
          </p:txBody>
        </p:sp>
        <p:sp>
          <p:nvSpPr>
            <p:cNvPr id="14" name="_s59415">
              <a:extLst>
                <a:ext uri="{FF2B5EF4-FFF2-40B4-BE49-F238E27FC236}">
                  <a16:creationId xmlns:a16="http://schemas.microsoft.com/office/drawing/2014/main" id="{8C4A9F40-2772-470A-9652-7FAC9C2D1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" y="4100"/>
              <a:ext cx="863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ROS</a:t>
              </a:r>
            </a:p>
          </p:txBody>
        </p:sp>
        <p:sp>
          <p:nvSpPr>
            <p:cNvPr id="15" name="_s59416">
              <a:extLst>
                <a:ext uri="{FF2B5EF4-FFF2-40B4-BE49-F238E27FC236}">
                  <a16:creationId xmlns:a16="http://schemas.microsoft.com/office/drawing/2014/main" id="{28833938-F1C4-492A-909E-34E2F4163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" y="4543"/>
              <a:ext cx="863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NO</a:t>
              </a:r>
            </a:p>
          </p:txBody>
        </p:sp>
        <p:sp>
          <p:nvSpPr>
            <p:cNvPr id="16" name="_s59417">
              <a:extLst>
                <a:ext uri="{FF2B5EF4-FFF2-40B4-BE49-F238E27FC236}">
                  <a16:creationId xmlns:a16="http://schemas.microsoft.com/office/drawing/2014/main" id="{3CF34F10-2332-440D-BF89-56F0DDDD2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" y="4986"/>
              <a:ext cx="863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Lysosomal Enzymes of Leukocytes</a:t>
              </a:r>
            </a:p>
          </p:txBody>
        </p:sp>
        <p:sp>
          <p:nvSpPr>
            <p:cNvPr id="17" name="_s59418">
              <a:extLst>
                <a:ext uri="{FF2B5EF4-FFF2-40B4-BE49-F238E27FC236}">
                  <a16:creationId xmlns:a16="http://schemas.microsoft.com/office/drawing/2014/main" id="{01B67FAE-6CBA-4CAF-8B4E-18A451386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" y="5429"/>
              <a:ext cx="864" cy="287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Neuropeptides</a:t>
              </a:r>
            </a:p>
          </p:txBody>
        </p:sp>
      </p:grpSp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1219200" y="44958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14414" y="1357298"/>
            <a:ext cx="7491412" cy="550070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>
            <a:normAutofit lnSpcReduction="1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Reactive Oxygen Species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Synthesized via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NADPH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oxidase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pathway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Source: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Neutrophils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and Macrophages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Stimuli of release: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Microbes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Immune complexes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Cytokines 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Action: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Microbicidial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cytotoxic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) agent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504" y="44624"/>
            <a:ext cx="63367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ctr"/>
            <a:r>
              <a:rPr lang="en-US" dirty="0">
                <a:latin typeface="Arial Rounded MT Bold" pitchFamily="34" charset="0"/>
              </a:rPr>
              <a:t>Chemical mediators of inflammation: cell derived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martArt Placeholder 11265">
            <a:extLst>
              <a:ext uri="{FF2B5EF4-FFF2-40B4-BE49-F238E27FC236}">
                <a16:creationId xmlns:a16="http://schemas.microsoft.com/office/drawing/2014/main" id="{500BEF9D-FBE4-453D-8555-6BB6BC3C4EB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1520" y="404664"/>
            <a:ext cx="8643998" cy="6213942"/>
            <a:chOff x="272" y="999"/>
            <a:chExt cx="1880" cy="4757"/>
          </a:xfrm>
        </p:grpSpPr>
        <p:cxnSp>
          <p:nvCxnSpPr>
            <p:cNvPr id="60420" name="_s60420">
              <a:extLst>
                <a:ext uri="{FF2B5EF4-FFF2-40B4-BE49-F238E27FC236}">
                  <a16:creationId xmlns:a16="http://schemas.microsoft.com/office/drawing/2014/main" id="{F55E2738-992B-456F-BA35-F920A21B3BE7}"/>
                </a:ext>
              </a:extLst>
            </p:cNvPr>
            <p:cNvCxnSpPr>
              <a:cxnSpLocks noChangeShapeType="1"/>
              <a:stCxn id="17" idx="2"/>
              <a:endCxn id="7" idx="3"/>
            </p:cNvCxnSpPr>
            <p:nvPr/>
          </p:nvCxnSpPr>
          <p:spPr bwMode="auto">
            <a:xfrm rot="10800000">
              <a:off x="699" y="1734"/>
              <a:ext cx="157" cy="3894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21" name="_s60421">
              <a:extLst>
                <a:ext uri="{FF2B5EF4-FFF2-40B4-BE49-F238E27FC236}">
                  <a16:creationId xmlns:a16="http://schemas.microsoft.com/office/drawing/2014/main" id="{3C99B4C5-BCBF-418E-A8AD-B0BC0210DE2E}"/>
                </a:ext>
              </a:extLst>
            </p:cNvPr>
            <p:cNvCxnSpPr>
              <a:cxnSpLocks noChangeShapeType="1"/>
              <a:stCxn id="16" idx="2"/>
              <a:endCxn id="7" idx="3"/>
            </p:cNvCxnSpPr>
            <p:nvPr/>
          </p:nvCxnSpPr>
          <p:spPr bwMode="auto">
            <a:xfrm rot="10800000">
              <a:off x="699" y="1734"/>
              <a:ext cx="157" cy="3447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22" name="_s60422">
              <a:extLst>
                <a:ext uri="{FF2B5EF4-FFF2-40B4-BE49-F238E27FC236}">
                  <a16:creationId xmlns:a16="http://schemas.microsoft.com/office/drawing/2014/main" id="{6F9D4947-FD97-4B89-AC57-D7C8A63858C8}"/>
                </a:ext>
              </a:extLst>
            </p:cNvPr>
            <p:cNvCxnSpPr>
              <a:cxnSpLocks noChangeShapeType="1"/>
              <a:stCxn id="15" idx="2"/>
              <a:endCxn id="7" idx="3"/>
            </p:cNvCxnSpPr>
            <p:nvPr/>
          </p:nvCxnSpPr>
          <p:spPr bwMode="auto">
            <a:xfrm rot="10800000">
              <a:off x="699" y="1734"/>
              <a:ext cx="157" cy="3000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23" name="_s60423">
              <a:extLst>
                <a:ext uri="{FF2B5EF4-FFF2-40B4-BE49-F238E27FC236}">
                  <a16:creationId xmlns:a16="http://schemas.microsoft.com/office/drawing/2014/main" id="{A12B43B2-5FF3-4126-8FF2-397130F18C12}"/>
                </a:ext>
              </a:extLst>
            </p:cNvPr>
            <p:cNvCxnSpPr>
              <a:cxnSpLocks noChangeShapeType="1"/>
              <a:stCxn id="14" idx="2"/>
              <a:endCxn id="7" idx="3"/>
            </p:cNvCxnSpPr>
            <p:nvPr/>
          </p:nvCxnSpPr>
          <p:spPr bwMode="auto">
            <a:xfrm rot="10800000">
              <a:off x="699" y="1734"/>
              <a:ext cx="157" cy="2554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24" name="_s60424">
              <a:extLst>
                <a:ext uri="{FF2B5EF4-FFF2-40B4-BE49-F238E27FC236}">
                  <a16:creationId xmlns:a16="http://schemas.microsoft.com/office/drawing/2014/main" id="{5F7BAA7D-3D55-447F-828A-89A379531EF6}"/>
                </a:ext>
              </a:extLst>
            </p:cNvPr>
            <p:cNvCxnSpPr>
              <a:cxnSpLocks noChangeShapeType="1"/>
              <a:stCxn id="13" idx="2"/>
              <a:endCxn id="7" idx="3"/>
            </p:cNvCxnSpPr>
            <p:nvPr/>
          </p:nvCxnSpPr>
          <p:spPr bwMode="auto">
            <a:xfrm rot="10800000">
              <a:off x="699" y="1734"/>
              <a:ext cx="157" cy="2107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25" name="_s60425">
              <a:extLst>
                <a:ext uri="{FF2B5EF4-FFF2-40B4-BE49-F238E27FC236}">
                  <a16:creationId xmlns:a16="http://schemas.microsoft.com/office/drawing/2014/main" id="{99ECD86A-A68C-41F3-AE25-925DF9B4B43C}"/>
                </a:ext>
              </a:extLst>
            </p:cNvPr>
            <p:cNvCxnSpPr>
              <a:cxnSpLocks noChangeShapeType="1"/>
              <a:stCxn id="12" idx="2"/>
              <a:endCxn id="7" idx="3"/>
            </p:cNvCxnSpPr>
            <p:nvPr/>
          </p:nvCxnSpPr>
          <p:spPr bwMode="auto">
            <a:xfrm rot="10800000">
              <a:off x="699" y="1734"/>
              <a:ext cx="157" cy="1659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26" name="_s60426">
              <a:extLst>
                <a:ext uri="{FF2B5EF4-FFF2-40B4-BE49-F238E27FC236}">
                  <a16:creationId xmlns:a16="http://schemas.microsoft.com/office/drawing/2014/main" id="{37C4E602-5628-42C9-AE6F-778D97179F55}"/>
                </a:ext>
              </a:extLst>
            </p:cNvPr>
            <p:cNvCxnSpPr>
              <a:cxnSpLocks noChangeShapeType="1"/>
              <a:stCxn id="11" idx="2"/>
              <a:endCxn id="7" idx="3"/>
            </p:cNvCxnSpPr>
            <p:nvPr/>
          </p:nvCxnSpPr>
          <p:spPr bwMode="auto">
            <a:xfrm rot="10800000">
              <a:off x="699" y="1734"/>
              <a:ext cx="157" cy="1212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27" name="_s60427">
              <a:extLst>
                <a:ext uri="{FF2B5EF4-FFF2-40B4-BE49-F238E27FC236}">
                  <a16:creationId xmlns:a16="http://schemas.microsoft.com/office/drawing/2014/main" id="{16BE7067-95FD-4EB4-8DC8-B528B9E484AF}"/>
                </a:ext>
              </a:extLst>
            </p:cNvPr>
            <p:cNvCxnSpPr>
              <a:cxnSpLocks noChangeShapeType="1"/>
              <a:stCxn id="10" idx="2"/>
              <a:endCxn id="7" idx="3"/>
            </p:cNvCxnSpPr>
            <p:nvPr/>
          </p:nvCxnSpPr>
          <p:spPr bwMode="auto">
            <a:xfrm rot="10800000">
              <a:off x="699" y="1734"/>
              <a:ext cx="157" cy="765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28" name="_s60428">
              <a:extLst>
                <a:ext uri="{FF2B5EF4-FFF2-40B4-BE49-F238E27FC236}">
                  <a16:creationId xmlns:a16="http://schemas.microsoft.com/office/drawing/2014/main" id="{83A29DC5-E5B6-412B-BB68-17F428C2672D}"/>
                </a:ext>
              </a:extLst>
            </p:cNvPr>
            <p:cNvCxnSpPr>
              <a:cxnSpLocks noChangeShapeType="1"/>
              <a:stCxn id="9" idx="2"/>
              <a:endCxn id="7" idx="3"/>
            </p:cNvCxnSpPr>
            <p:nvPr/>
          </p:nvCxnSpPr>
          <p:spPr bwMode="auto">
            <a:xfrm rot="10800000">
              <a:off x="699" y="1734"/>
              <a:ext cx="157" cy="319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29" name="_s60429">
              <a:extLst>
                <a:ext uri="{FF2B5EF4-FFF2-40B4-BE49-F238E27FC236}">
                  <a16:creationId xmlns:a16="http://schemas.microsoft.com/office/drawing/2014/main" id="{27629A01-A911-486B-91ED-0E08D9A53E18}"/>
                </a:ext>
              </a:extLst>
            </p:cNvPr>
            <p:cNvCxnSpPr>
              <a:cxnSpLocks noChangeShapeType="1"/>
              <a:stCxn id="8" idx="0"/>
              <a:endCxn id="6" idx="3"/>
            </p:cNvCxnSpPr>
            <p:nvPr/>
          </p:nvCxnSpPr>
          <p:spPr bwMode="auto">
            <a:xfrm rot="5400000" flipH="1">
              <a:off x="1387" y="1108"/>
              <a:ext cx="159" cy="517"/>
            </a:xfrm>
            <a:prstGeom prst="bentConnector3">
              <a:avLst>
                <a:gd name="adj1" fmla="val 5038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30" name="_s60430">
              <a:extLst>
                <a:ext uri="{FF2B5EF4-FFF2-40B4-BE49-F238E27FC236}">
                  <a16:creationId xmlns:a16="http://schemas.microsoft.com/office/drawing/2014/main" id="{5EEF138D-4558-4F10-9028-66FCBE578B21}"/>
                </a:ext>
              </a:extLst>
            </p:cNvPr>
            <p:cNvCxnSpPr>
              <a:cxnSpLocks noChangeShapeType="1"/>
              <a:stCxn id="7" idx="0"/>
              <a:endCxn id="6" idx="3"/>
            </p:cNvCxnSpPr>
            <p:nvPr/>
          </p:nvCxnSpPr>
          <p:spPr bwMode="auto">
            <a:xfrm rot="16200000">
              <a:off x="878" y="1117"/>
              <a:ext cx="159" cy="500"/>
            </a:xfrm>
            <a:prstGeom prst="bentConnector3">
              <a:avLst>
                <a:gd name="adj1" fmla="val 5038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_s60431">
              <a:extLst>
                <a:ext uri="{FF2B5EF4-FFF2-40B4-BE49-F238E27FC236}">
                  <a16:creationId xmlns:a16="http://schemas.microsoft.com/office/drawing/2014/main" id="{7E134F8F-33EC-4E3A-909E-28F1C82F9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" y="99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1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Chemical Mediators of Inflammation</a:t>
              </a:r>
            </a:p>
          </p:txBody>
        </p:sp>
        <p:sp>
          <p:nvSpPr>
            <p:cNvPr id="7" name="_s60432">
              <a:extLst>
                <a:ext uri="{FF2B5EF4-FFF2-40B4-BE49-F238E27FC236}">
                  <a16:creationId xmlns:a16="http://schemas.microsoft.com/office/drawing/2014/main" id="{A1D1A580-61CB-4CDB-8597-AB46A937A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" y="1446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Cell-Derived</a:t>
              </a:r>
            </a:p>
          </p:txBody>
        </p:sp>
        <p:sp>
          <p:nvSpPr>
            <p:cNvPr id="8" name="_s60433">
              <a:extLst>
                <a:ext uri="{FF2B5EF4-FFF2-40B4-BE49-F238E27FC236}">
                  <a16:creationId xmlns:a16="http://schemas.microsoft.com/office/drawing/2014/main" id="{ACAECF99-7974-455D-8FC9-FCE361CB5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8" y="1446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Plasma-Protein-Derived</a:t>
              </a:r>
            </a:p>
          </p:txBody>
        </p:sp>
        <p:sp>
          <p:nvSpPr>
            <p:cNvPr id="9" name="_s60434">
              <a:extLst>
                <a:ext uri="{FF2B5EF4-FFF2-40B4-BE49-F238E27FC236}">
                  <a16:creationId xmlns:a16="http://schemas.microsoft.com/office/drawing/2014/main" id="{DA67FBB7-043E-40C4-84F5-F4CC384F6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" y="1893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Vasoactive Amines</a:t>
              </a:r>
            </a:p>
          </p:txBody>
        </p:sp>
        <p:sp>
          <p:nvSpPr>
            <p:cNvPr id="10" name="_s60435">
              <a:extLst>
                <a:ext uri="{FF2B5EF4-FFF2-40B4-BE49-F238E27FC236}">
                  <a16:creationId xmlns:a16="http://schemas.microsoft.com/office/drawing/2014/main" id="{DD966839-0007-49D1-BEAB-850786C1D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" y="2340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Eicosanoids</a:t>
              </a:r>
            </a:p>
          </p:txBody>
        </p:sp>
        <p:sp>
          <p:nvSpPr>
            <p:cNvPr id="11" name="_s60436">
              <a:extLst>
                <a:ext uri="{FF2B5EF4-FFF2-40B4-BE49-F238E27FC236}">
                  <a16:creationId xmlns:a16="http://schemas.microsoft.com/office/drawing/2014/main" id="{130AC6F8-3BE4-4EB4-BD56-893096DDB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" y="2787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PAF</a:t>
              </a:r>
            </a:p>
          </p:txBody>
        </p:sp>
        <p:sp>
          <p:nvSpPr>
            <p:cNvPr id="12" name="_s60437">
              <a:extLst>
                <a:ext uri="{FF2B5EF4-FFF2-40B4-BE49-F238E27FC236}">
                  <a16:creationId xmlns:a16="http://schemas.microsoft.com/office/drawing/2014/main" id="{45C1EA3C-119D-4443-9955-E4CED3E49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" y="3234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Cytokines</a:t>
              </a:r>
            </a:p>
          </p:txBody>
        </p:sp>
        <p:sp>
          <p:nvSpPr>
            <p:cNvPr id="13" name="_s60438">
              <a:extLst>
                <a:ext uri="{FF2B5EF4-FFF2-40B4-BE49-F238E27FC236}">
                  <a16:creationId xmlns:a16="http://schemas.microsoft.com/office/drawing/2014/main" id="{D07E7B13-531B-498E-95B6-4B57D6499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" y="3681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Chemokines</a:t>
              </a:r>
            </a:p>
          </p:txBody>
        </p:sp>
        <p:sp>
          <p:nvSpPr>
            <p:cNvPr id="14" name="_s60439">
              <a:extLst>
                <a:ext uri="{FF2B5EF4-FFF2-40B4-BE49-F238E27FC236}">
                  <a16:creationId xmlns:a16="http://schemas.microsoft.com/office/drawing/2014/main" id="{C4953880-06B7-4362-A4CC-FCD5968D2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" y="4128"/>
              <a:ext cx="863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ROS</a:t>
              </a:r>
            </a:p>
          </p:txBody>
        </p:sp>
        <p:sp>
          <p:nvSpPr>
            <p:cNvPr id="15" name="_s60440">
              <a:extLst>
                <a:ext uri="{FF2B5EF4-FFF2-40B4-BE49-F238E27FC236}">
                  <a16:creationId xmlns:a16="http://schemas.microsoft.com/office/drawing/2014/main" id="{9BF7661E-1331-40DB-8D9E-930710107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" y="4575"/>
              <a:ext cx="863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NO</a:t>
              </a:r>
            </a:p>
          </p:txBody>
        </p:sp>
        <p:sp>
          <p:nvSpPr>
            <p:cNvPr id="16" name="_s60441">
              <a:extLst>
                <a:ext uri="{FF2B5EF4-FFF2-40B4-BE49-F238E27FC236}">
                  <a16:creationId xmlns:a16="http://schemas.microsoft.com/office/drawing/2014/main" id="{E92E7DF6-A0B7-4CF4-A45A-966BB6A79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" y="5022"/>
              <a:ext cx="863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Lysosomal Enzymes of Leukocytes</a:t>
              </a:r>
            </a:p>
          </p:txBody>
        </p:sp>
        <p:sp>
          <p:nvSpPr>
            <p:cNvPr id="17" name="_s60442">
              <a:extLst>
                <a:ext uri="{FF2B5EF4-FFF2-40B4-BE49-F238E27FC236}">
                  <a16:creationId xmlns:a16="http://schemas.microsoft.com/office/drawing/2014/main" id="{4EABB13D-036F-4934-AFE6-0BEB8F1D52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" y="5469"/>
              <a:ext cx="864" cy="287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Neuropeptides</a:t>
              </a:r>
            </a:p>
          </p:txBody>
        </p:sp>
      </p:grpSp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1285852" y="4929198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47664" y="1484784"/>
            <a:ext cx="6934200" cy="52400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Nitric Oxide ( NO)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Short-lived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Soluble free-radical gas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Functions: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Vasodilation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   Antagonism of platelet activation (adhesion, aggregation, &amp;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degranulation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  Reduction of leukocyte recruitment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Microbicidial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cytotoxic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) agent (with or without ROS) in activated macrophages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44624"/>
            <a:ext cx="48965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>
                <a:latin typeface="Arial Rounded MT Bold" pitchFamily="34" charset="0"/>
              </a:rPr>
              <a:t>3.  Chemical mediators of 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5" descr="showimage"/>
          <p:cNvPicPr>
            <a:picLocks noChangeAspect="1" noChangeArrowheads="1"/>
          </p:cNvPicPr>
          <p:nvPr/>
        </p:nvPicPr>
        <p:blipFill>
          <a:blip r:embed="rId2" cstate="print"/>
          <a:srcRect b="1991"/>
          <a:stretch>
            <a:fillRect/>
          </a:stretch>
        </p:blipFill>
        <p:spPr bwMode="auto">
          <a:xfrm>
            <a:off x="2627784" y="476671"/>
            <a:ext cx="5184576" cy="628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7504" y="44624"/>
            <a:ext cx="63367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ctr"/>
            <a:r>
              <a:rPr lang="en-US" dirty="0">
                <a:latin typeface="Arial Rounded MT Bold" pitchFamily="34" charset="0"/>
              </a:rPr>
              <a:t>Chemical mediators of inflammation: cell derived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44" y="1988840"/>
            <a:ext cx="2380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Actions of Nitric Oxide 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5076056" y="476672"/>
            <a:ext cx="504056" cy="43204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995936" y="1844824"/>
            <a:ext cx="504056" cy="43204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203848" y="2636912"/>
            <a:ext cx="504056" cy="43204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364088" y="5949280"/>
            <a:ext cx="504056" cy="50405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martArt Placeholder 12289">
            <a:extLst>
              <a:ext uri="{FF2B5EF4-FFF2-40B4-BE49-F238E27FC236}">
                <a16:creationId xmlns:a16="http://schemas.microsoft.com/office/drawing/2014/main" id="{C670FC94-2056-41D0-AA45-5FB06578CE5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476672"/>
            <a:ext cx="9144000" cy="6381328"/>
            <a:chOff x="272" y="999"/>
            <a:chExt cx="1872" cy="4717"/>
          </a:xfrm>
        </p:grpSpPr>
        <p:cxnSp>
          <p:nvCxnSpPr>
            <p:cNvPr id="61444" name="_s61444">
              <a:extLst>
                <a:ext uri="{FF2B5EF4-FFF2-40B4-BE49-F238E27FC236}">
                  <a16:creationId xmlns:a16="http://schemas.microsoft.com/office/drawing/2014/main" id="{A40491F4-ED8E-4043-8DFF-A013DDB2A9E0}"/>
                </a:ext>
              </a:extLst>
            </p:cNvPr>
            <p:cNvCxnSpPr>
              <a:cxnSpLocks noChangeShapeType="1"/>
              <a:stCxn id="17" idx="2"/>
              <a:endCxn id="7" idx="3"/>
            </p:cNvCxnSpPr>
            <p:nvPr/>
          </p:nvCxnSpPr>
          <p:spPr bwMode="auto">
            <a:xfrm rot="10800000">
              <a:off x="700" y="1730"/>
              <a:ext cx="148" cy="3858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45" name="_s61445">
              <a:extLst>
                <a:ext uri="{FF2B5EF4-FFF2-40B4-BE49-F238E27FC236}">
                  <a16:creationId xmlns:a16="http://schemas.microsoft.com/office/drawing/2014/main" id="{5A5BF132-30B8-4013-86D0-8B1DB31FB77C}"/>
                </a:ext>
              </a:extLst>
            </p:cNvPr>
            <p:cNvCxnSpPr>
              <a:cxnSpLocks noChangeShapeType="1"/>
              <a:stCxn id="16" idx="2"/>
              <a:endCxn id="7" idx="3"/>
            </p:cNvCxnSpPr>
            <p:nvPr/>
          </p:nvCxnSpPr>
          <p:spPr bwMode="auto">
            <a:xfrm rot="10800000">
              <a:off x="700" y="1730"/>
              <a:ext cx="148" cy="3416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46" name="_s61446">
              <a:extLst>
                <a:ext uri="{FF2B5EF4-FFF2-40B4-BE49-F238E27FC236}">
                  <a16:creationId xmlns:a16="http://schemas.microsoft.com/office/drawing/2014/main" id="{8E7E8F72-8A2D-4B9B-BD22-3DA1E890E20E}"/>
                </a:ext>
              </a:extLst>
            </p:cNvPr>
            <p:cNvCxnSpPr>
              <a:cxnSpLocks noChangeShapeType="1"/>
              <a:stCxn id="15" idx="2"/>
              <a:endCxn id="7" idx="3"/>
            </p:cNvCxnSpPr>
            <p:nvPr/>
          </p:nvCxnSpPr>
          <p:spPr bwMode="auto">
            <a:xfrm rot="10800000">
              <a:off x="700" y="1730"/>
              <a:ext cx="148" cy="2972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47" name="_s61447">
              <a:extLst>
                <a:ext uri="{FF2B5EF4-FFF2-40B4-BE49-F238E27FC236}">
                  <a16:creationId xmlns:a16="http://schemas.microsoft.com/office/drawing/2014/main" id="{E3F9AE05-8E54-422B-8538-99E1B8F2DB22}"/>
                </a:ext>
              </a:extLst>
            </p:cNvPr>
            <p:cNvCxnSpPr>
              <a:cxnSpLocks noChangeShapeType="1"/>
              <a:stCxn id="14" idx="2"/>
              <a:endCxn id="7" idx="3"/>
            </p:cNvCxnSpPr>
            <p:nvPr/>
          </p:nvCxnSpPr>
          <p:spPr bwMode="auto">
            <a:xfrm rot="10800000">
              <a:off x="700" y="1730"/>
              <a:ext cx="148" cy="2530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48" name="_s61448">
              <a:extLst>
                <a:ext uri="{FF2B5EF4-FFF2-40B4-BE49-F238E27FC236}">
                  <a16:creationId xmlns:a16="http://schemas.microsoft.com/office/drawing/2014/main" id="{51F6AB3A-29A2-40CC-B20E-378F5B7BBC76}"/>
                </a:ext>
              </a:extLst>
            </p:cNvPr>
            <p:cNvCxnSpPr>
              <a:cxnSpLocks noChangeShapeType="1"/>
              <a:stCxn id="13" idx="2"/>
              <a:endCxn id="7" idx="3"/>
            </p:cNvCxnSpPr>
            <p:nvPr/>
          </p:nvCxnSpPr>
          <p:spPr bwMode="auto">
            <a:xfrm rot="10800000">
              <a:off x="700" y="1730"/>
              <a:ext cx="148" cy="2086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49" name="_s61449">
              <a:extLst>
                <a:ext uri="{FF2B5EF4-FFF2-40B4-BE49-F238E27FC236}">
                  <a16:creationId xmlns:a16="http://schemas.microsoft.com/office/drawing/2014/main" id="{0C0329DB-BAC5-43F7-BA2B-99E3A8BE9227}"/>
                </a:ext>
              </a:extLst>
            </p:cNvPr>
            <p:cNvCxnSpPr>
              <a:cxnSpLocks noChangeShapeType="1"/>
              <a:stCxn id="12" idx="2"/>
              <a:endCxn id="7" idx="3"/>
            </p:cNvCxnSpPr>
            <p:nvPr/>
          </p:nvCxnSpPr>
          <p:spPr bwMode="auto">
            <a:xfrm rot="10800000">
              <a:off x="700" y="1730"/>
              <a:ext cx="148" cy="1644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50" name="_s61450">
              <a:extLst>
                <a:ext uri="{FF2B5EF4-FFF2-40B4-BE49-F238E27FC236}">
                  <a16:creationId xmlns:a16="http://schemas.microsoft.com/office/drawing/2014/main" id="{8E35022D-5A9A-4033-80F3-DA6DF7C87F0E}"/>
                </a:ext>
              </a:extLst>
            </p:cNvPr>
            <p:cNvCxnSpPr>
              <a:cxnSpLocks noChangeShapeType="1"/>
              <a:stCxn id="11" idx="2"/>
              <a:endCxn id="7" idx="3"/>
            </p:cNvCxnSpPr>
            <p:nvPr/>
          </p:nvCxnSpPr>
          <p:spPr bwMode="auto">
            <a:xfrm rot="10800000">
              <a:off x="700" y="1730"/>
              <a:ext cx="148" cy="1200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51" name="_s61451">
              <a:extLst>
                <a:ext uri="{FF2B5EF4-FFF2-40B4-BE49-F238E27FC236}">
                  <a16:creationId xmlns:a16="http://schemas.microsoft.com/office/drawing/2014/main" id="{8DAA37FE-2FB1-411C-8844-FE75E9398B2C}"/>
                </a:ext>
              </a:extLst>
            </p:cNvPr>
            <p:cNvCxnSpPr>
              <a:cxnSpLocks noChangeShapeType="1"/>
              <a:stCxn id="10" idx="2"/>
              <a:endCxn id="7" idx="3"/>
            </p:cNvCxnSpPr>
            <p:nvPr/>
          </p:nvCxnSpPr>
          <p:spPr bwMode="auto">
            <a:xfrm rot="10800000">
              <a:off x="700" y="1730"/>
              <a:ext cx="148" cy="758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52" name="_s61452">
              <a:extLst>
                <a:ext uri="{FF2B5EF4-FFF2-40B4-BE49-F238E27FC236}">
                  <a16:creationId xmlns:a16="http://schemas.microsoft.com/office/drawing/2014/main" id="{35E56EE0-01B6-47E5-96E7-52A6B5748674}"/>
                </a:ext>
              </a:extLst>
            </p:cNvPr>
            <p:cNvCxnSpPr>
              <a:cxnSpLocks noChangeShapeType="1"/>
              <a:stCxn id="9" idx="2"/>
              <a:endCxn id="7" idx="3"/>
            </p:cNvCxnSpPr>
            <p:nvPr/>
          </p:nvCxnSpPr>
          <p:spPr bwMode="auto">
            <a:xfrm rot="10800000">
              <a:off x="700" y="1730"/>
              <a:ext cx="148" cy="314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53" name="_s61453">
              <a:extLst>
                <a:ext uri="{FF2B5EF4-FFF2-40B4-BE49-F238E27FC236}">
                  <a16:creationId xmlns:a16="http://schemas.microsoft.com/office/drawing/2014/main" id="{6572A9FB-AB31-42E2-B43D-6D0C700D26CD}"/>
                </a:ext>
              </a:extLst>
            </p:cNvPr>
            <p:cNvCxnSpPr>
              <a:cxnSpLocks noChangeShapeType="1"/>
              <a:stCxn id="8" idx="0"/>
              <a:endCxn id="5" idx="3"/>
            </p:cNvCxnSpPr>
            <p:nvPr/>
          </p:nvCxnSpPr>
          <p:spPr bwMode="auto">
            <a:xfrm rot="5400000" flipH="1">
              <a:off x="1381" y="1109"/>
              <a:ext cx="157" cy="512"/>
            </a:xfrm>
            <a:prstGeom prst="bentConnector3">
              <a:avLst>
                <a:gd name="adj1" fmla="val 50375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54" name="_s61454">
              <a:extLst>
                <a:ext uri="{FF2B5EF4-FFF2-40B4-BE49-F238E27FC236}">
                  <a16:creationId xmlns:a16="http://schemas.microsoft.com/office/drawing/2014/main" id="{5862D2F7-834D-47E3-AD3E-D82057816203}"/>
                </a:ext>
              </a:extLst>
            </p:cNvPr>
            <p:cNvCxnSpPr>
              <a:cxnSpLocks noChangeShapeType="1"/>
              <a:stCxn id="7" idx="0"/>
              <a:endCxn id="5" idx="3"/>
            </p:cNvCxnSpPr>
            <p:nvPr/>
          </p:nvCxnSpPr>
          <p:spPr bwMode="auto">
            <a:xfrm rot="16200000">
              <a:off x="877" y="1117"/>
              <a:ext cx="157" cy="496"/>
            </a:xfrm>
            <a:prstGeom prst="bentConnector3">
              <a:avLst>
                <a:gd name="adj1" fmla="val 50375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" name="_s61455">
              <a:extLst>
                <a:ext uri="{FF2B5EF4-FFF2-40B4-BE49-F238E27FC236}">
                  <a16:creationId xmlns:a16="http://schemas.microsoft.com/office/drawing/2014/main" id="{E1C15EB3-E4BD-4431-B089-DD36F5490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" y="99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1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Chemical Mediators of Inflammation</a:t>
              </a:r>
            </a:p>
          </p:txBody>
        </p:sp>
        <p:sp>
          <p:nvSpPr>
            <p:cNvPr id="7" name="_s61456">
              <a:extLst>
                <a:ext uri="{FF2B5EF4-FFF2-40B4-BE49-F238E27FC236}">
                  <a16:creationId xmlns:a16="http://schemas.microsoft.com/office/drawing/2014/main" id="{E7240EE1-679A-4389-A8B1-AB4836097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" y="1442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Cell-Derived</a:t>
              </a:r>
            </a:p>
          </p:txBody>
        </p:sp>
        <p:sp>
          <p:nvSpPr>
            <p:cNvPr id="8" name="_s61457">
              <a:extLst>
                <a:ext uri="{FF2B5EF4-FFF2-40B4-BE49-F238E27FC236}">
                  <a16:creationId xmlns:a16="http://schemas.microsoft.com/office/drawing/2014/main" id="{55AC21AD-1818-469E-8C89-D736577D0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0" y="1442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Plasma-Protein-Derived</a:t>
              </a:r>
            </a:p>
          </p:txBody>
        </p:sp>
        <p:sp>
          <p:nvSpPr>
            <p:cNvPr id="9" name="_s61458">
              <a:extLst>
                <a:ext uri="{FF2B5EF4-FFF2-40B4-BE49-F238E27FC236}">
                  <a16:creationId xmlns:a16="http://schemas.microsoft.com/office/drawing/2014/main" id="{60ED6396-C858-4059-8DF8-B737059B7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" y="1885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Vasoactive Amines</a:t>
              </a:r>
            </a:p>
          </p:txBody>
        </p:sp>
        <p:sp>
          <p:nvSpPr>
            <p:cNvPr id="10" name="_s61459">
              <a:extLst>
                <a:ext uri="{FF2B5EF4-FFF2-40B4-BE49-F238E27FC236}">
                  <a16:creationId xmlns:a16="http://schemas.microsoft.com/office/drawing/2014/main" id="{E2389FE9-5D2E-46E7-92EB-CCB73E3F9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" y="2328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Eicosanoids</a:t>
              </a:r>
            </a:p>
          </p:txBody>
        </p:sp>
        <p:sp>
          <p:nvSpPr>
            <p:cNvPr id="11" name="_s61460">
              <a:extLst>
                <a:ext uri="{FF2B5EF4-FFF2-40B4-BE49-F238E27FC236}">
                  <a16:creationId xmlns:a16="http://schemas.microsoft.com/office/drawing/2014/main" id="{E3114B58-1FC9-46FD-B4A2-E741605613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" y="2771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PAF</a:t>
              </a:r>
            </a:p>
          </p:txBody>
        </p:sp>
        <p:sp>
          <p:nvSpPr>
            <p:cNvPr id="12" name="_s61461">
              <a:extLst>
                <a:ext uri="{FF2B5EF4-FFF2-40B4-BE49-F238E27FC236}">
                  <a16:creationId xmlns:a16="http://schemas.microsoft.com/office/drawing/2014/main" id="{94D01184-5C76-4A59-847A-8ACF5AAF6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" y="3214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Cytokines</a:t>
              </a:r>
            </a:p>
          </p:txBody>
        </p:sp>
        <p:sp>
          <p:nvSpPr>
            <p:cNvPr id="13" name="_s61462">
              <a:extLst>
                <a:ext uri="{FF2B5EF4-FFF2-40B4-BE49-F238E27FC236}">
                  <a16:creationId xmlns:a16="http://schemas.microsoft.com/office/drawing/2014/main" id="{E2F0C173-925A-4E43-9C96-187058CCF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" y="3657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Chemokines</a:t>
              </a:r>
            </a:p>
          </p:txBody>
        </p:sp>
        <p:sp>
          <p:nvSpPr>
            <p:cNvPr id="14" name="_s61463">
              <a:extLst>
                <a:ext uri="{FF2B5EF4-FFF2-40B4-BE49-F238E27FC236}">
                  <a16:creationId xmlns:a16="http://schemas.microsoft.com/office/drawing/2014/main" id="{382F43E3-59A0-4203-9824-36403218C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" y="4100"/>
              <a:ext cx="863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ROS</a:t>
              </a:r>
            </a:p>
          </p:txBody>
        </p:sp>
        <p:sp>
          <p:nvSpPr>
            <p:cNvPr id="15" name="_s61464">
              <a:extLst>
                <a:ext uri="{FF2B5EF4-FFF2-40B4-BE49-F238E27FC236}">
                  <a16:creationId xmlns:a16="http://schemas.microsoft.com/office/drawing/2014/main" id="{83A78F34-500B-40C1-9FCD-04F6AE482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" y="4543"/>
              <a:ext cx="863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NO</a:t>
              </a:r>
            </a:p>
          </p:txBody>
        </p:sp>
        <p:sp>
          <p:nvSpPr>
            <p:cNvPr id="16" name="_s61465">
              <a:extLst>
                <a:ext uri="{FF2B5EF4-FFF2-40B4-BE49-F238E27FC236}">
                  <a16:creationId xmlns:a16="http://schemas.microsoft.com/office/drawing/2014/main" id="{783473C9-F826-49AF-8A8D-BE4BFADF9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" y="4986"/>
              <a:ext cx="863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Lysosomal Enzymes of Leukocytes</a:t>
              </a:r>
            </a:p>
          </p:txBody>
        </p:sp>
        <p:sp>
          <p:nvSpPr>
            <p:cNvPr id="17" name="_s61466">
              <a:extLst>
                <a:ext uri="{FF2B5EF4-FFF2-40B4-BE49-F238E27FC236}">
                  <a16:creationId xmlns:a16="http://schemas.microsoft.com/office/drawing/2014/main" id="{35B677C8-F100-4C76-AA28-0FA525DCF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" y="5429"/>
              <a:ext cx="864" cy="287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Neuropeptides</a:t>
              </a:r>
            </a:p>
          </p:txBody>
        </p:sp>
      </p:grpSp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1371600" y="57912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1560" y="1700808"/>
            <a:ext cx="8229600" cy="51571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Lysosomal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Enzymes of Leukocytes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Neutrophils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&amp;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Monocytes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Enzymes: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Acid proteases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Neutral proteases (e.g.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elastase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collagenase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, &amp;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cathepsin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)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Their action is checked by: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Serum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antiproteases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(e.g.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α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-antitrypsin)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44624"/>
            <a:ext cx="63367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ctr"/>
            <a:r>
              <a:rPr lang="en-US" dirty="0">
                <a:latin typeface="Arial Rounded MT Bold" pitchFamily="34" charset="0"/>
              </a:rPr>
              <a:t>Chemical mediators of inflammation: cell derived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martArt Placeholder 13313">
            <a:extLst>
              <a:ext uri="{FF2B5EF4-FFF2-40B4-BE49-F238E27FC236}">
                <a16:creationId xmlns:a16="http://schemas.microsoft.com/office/drawing/2014/main" id="{2518EA55-0B27-40DF-9215-84A0279483F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7158" y="476672"/>
            <a:ext cx="8786842" cy="6167014"/>
            <a:chOff x="272" y="999"/>
            <a:chExt cx="1878" cy="4767"/>
          </a:xfrm>
        </p:grpSpPr>
        <p:cxnSp>
          <p:nvCxnSpPr>
            <p:cNvPr id="62468" name="_s62468">
              <a:extLst>
                <a:ext uri="{FF2B5EF4-FFF2-40B4-BE49-F238E27FC236}">
                  <a16:creationId xmlns:a16="http://schemas.microsoft.com/office/drawing/2014/main" id="{4D99AAD1-3234-4A75-844D-CF1AC3909499}"/>
                </a:ext>
              </a:extLst>
            </p:cNvPr>
            <p:cNvCxnSpPr>
              <a:cxnSpLocks noChangeShapeType="1"/>
              <a:stCxn id="16" idx="2"/>
              <a:endCxn id="5" idx="3"/>
            </p:cNvCxnSpPr>
            <p:nvPr/>
          </p:nvCxnSpPr>
          <p:spPr bwMode="auto">
            <a:xfrm rot="10800000">
              <a:off x="700" y="1735"/>
              <a:ext cx="154" cy="3903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69" name="_s62469">
              <a:extLst>
                <a:ext uri="{FF2B5EF4-FFF2-40B4-BE49-F238E27FC236}">
                  <a16:creationId xmlns:a16="http://schemas.microsoft.com/office/drawing/2014/main" id="{20EFE1A6-08DD-4FB1-A2AA-22B78965BCDD}"/>
                </a:ext>
              </a:extLst>
            </p:cNvPr>
            <p:cNvCxnSpPr>
              <a:cxnSpLocks noChangeShapeType="1"/>
              <a:stCxn id="15" idx="2"/>
              <a:endCxn id="5" idx="3"/>
            </p:cNvCxnSpPr>
            <p:nvPr/>
          </p:nvCxnSpPr>
          <p:spPr bwMode="auto">
            <a:xfrm rot="10800000">
              <a:off x="700" y="1735"/>
              <a:ext cx="154" cy="3456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0" name="_s62470">
              <a:extLst>
                <a:ext uri="{FF2B5EF4-FFF2-40B4-BE49-F238E27FC236}">
                  <a16:creationId xmlns:a16="http://schemas.microsoft.com/office/drawing/2014/main" id="{6307DA40-3504-4984-A812-5F21064A8BF2}"/>
                </a:ext>
              </a:extLst>
            </p:cNvPr>
            <p:cNvCxnSpPr>
              <a:cxnSpLocks noChangeShapeType="1"/>
              <a:stCxn id="14" idx="2"/>
              <a:endCxn id="5" idx="3"/>
            </p:cNvCxnSpPr>
            <p:nvPr/>
          </p:nvCxnSpPr>
          <p:spPr bwMode="auto">
            <a:xfrm rot="10800000">
              <a:off x="700" y="1735"/>
              <a:ext cx="154" cy="3008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1" name="_s62471">
              <a:extLst>
                <a:ext uri="{FF2B5EF4-FFF2-40B4-BE49-F238E27FC236}">
                  <a16:creationId xmlns:a16="http://schemas.microsoft.com/office/drawing/2014/main" id="{9FE348AC-2B0E-489E-BC64-29313255F4DF}"/>
                </a:ext>
              </a:extLst>
            </p:cNvPr>
            <p:cNvCxnSpPr>
              <a:cxnSpLocks noChangeShapeType="1"/>
              <a:stCxn id="13" idx="2"/>
              <a:endCxn id="5" idx="3"/>
            </p:cNvCxnSpPr>
            <p:nvPr/>
          </p:nvCxnSpPr>
          <p:spPr bwMode="auto">
            <a:xfrm rot="10800000">
              <a:off x="700" y="1735"/>
              <a:ext cx="154" cy="2560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2" name="_s62472">
              <a:extLst>
                <a:ext uri="{FF2B5EF4-FFF2-40B4-BE49-F238E27FC236}">
                  <a16:creationId xmlns:a16="http://schemas.microsoft.com/office/drawing/2014/main" id="{FF70E354-BE95-421C-834F-E68FD9B994C1}"/>
                </a:ext>
              </a:extLst>
            </p:cNvPr>
            <p:cNvCxnSpPr>
              <a:cxnSpLocks noChangeShapeType="1"/>
              <a:stCxn id="12" idx="2"/>
              <a:endCxn id="5" idx="3"/>
            </p:cNvCxnSpPr>
            <p:nvPr/>
          </p:nvCxnSpPr>
          <p:spPr bwMode="auto">
            <a:xfrm rot="10800000">
              <a:off x="700" y="1735"/>
              <a:ext cx="154" cy="2112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3" name="_s62473">
              <a:extLst>
                <a:ext uri="{FF2B5EF4-FFF2-40B4-BE49-F238E27FC236}">
                  <a16:creationId xmlns:a16="http://schemas.microsoft.com/office/drawing/2014/main" id="{8E402321-E8E0-4AD2-894E-50C1FA362E80}"/>
                </a:ext>
              </a:extLst>
            </p:cNvPr>
            <p:cNvCxnSpPr>
              <a:cxnSpLocks noChangeShapeType="1"/>
              <a:stCxn id="11" idx="2"/>
              <a:endCxn id="5" idx="3"/>
            </p:cNvCxnSpPr>
            <p:nvPr/>
          </p:nvCxnSpPr>
          <p:spPr bwMode="auto">
            <a:xfrm rot="10800000">
              <a:off x="700" y="1735"/>
              <a:ext cx="154" cy="1664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4" name="_s62474">
              <a:extLst>
                <a:ext uri="{FF2B5EF4-FFF2-40B4-BE49-F238E27FC236}">
                  <a16:creationId xmlns:a16="http://schemas.microsoft.com/office/drawing/2014/main" id="{F5DDD73C-4B54-4DC4-86FE-113EAB2F69B3}"/>
                </a:ext>
              </a:extLst>
            </p:cNvPr>
            <p:cNvCxnSpPr>
              <a:cxnSpLocks noChangeShapeType="1"/>
              <a:stCxn id="10" idx="2"/>
              <a:endCxn id="5" idx="3"/>
            </p:cNvCxnSpPr>
            <p:nvPr/>
          </p:nvCxnSpPr>
          <p:spPr bwMode="auto">
            <a:xfrm rot="10800000">
              <a:off x="700" y="1735"/>
              <a:ext cx="154" cy="1215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5" name="_s62475">
              <a:extLst>
                <a:ext uri="{FF2B5EF4-FFF2-40B4-BE49-F238E27FC236}">
                  <a16:creationId xmlns:a16="http://schemas.microsoft.com/office/drawing/2014/main" id="{84374862-A2F8-4408-A452-9069F7E75942}"/>
                </a:ext>
              </a:extLst>
            </p:cNvPr>
            <p:cNvCxnSpPr>
              <a:cxnSpLocks noChangeShapeType="1"/>
              <a:stCxn id="9" idx="2"/>
              <a:endCxn id="5" idx="3"/>
            </p:cNvCxnSpPr>
            <p:nvPr/>
          </p:nvCxnSpPr>
          <p:spPr bwMode="auto">
            <a:xfrm rot="10800000">
              <a:off x="700" y="1735"/>
              <a:ext cx="154" cy="767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6" name="_s62476">
              <a:extLst>
                <a:ext uri="{FF2B5EF4-FFF2-40B4-BE49-F238E27FC236}">
                  <a16:creationId xmlns:a16="http://schemas.microsoft.com/office/drawing/2014/main" id="{0121AA0C-4CDC-436F-BA66-D2DAC94663FC}"/>
                </a:ext>
              </a:extLst>
            </p:cNvPr>
            <p:cNvCxnSpPr>
              <a:cxnSpLocks noChangeShapeType="1"/>
              <a:stCxn id="8" idx="2"/>
              <a:endCxn id="5" idx="3"/>
            </p:cNvCxnSpPr>
            <p:nvPr/>
          </p:nvCxnSpPr>
          <p:spPr bwMode="auto">
            <a:xfrm rot="10800000">
              <a:off x="700" y="1735"/>
              <a:ext cx="154" cy="319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7" name="_s62477">
              <a:extLst>
                <a:ext uri="{FF2B5EF4-FFF2-40B4-BE49-F238E27FC236}">
                  <a16:creationId xmlns:a16="http://schemas.microsoft.com/office/drawing/2014/main" id="{49BC0FCF-7285-45FE-B091-1AA7F1134C26}"/>
                </a:ext>
              </a:extLst>
            </p:cNvPr>
            <p:cNvCxnSpPr>
              <a:cxnSpLocks noChangeShapeType="1"/>
              <a:stCxn id="7" idx="0"/>
              <a:endCxn id="3" idx="3"/>
            </p:cNvCxnSpPr>
            <p:nvPr/>
          </p:nvCxnSpPr>
          <p:spPr bwMode="auto">
            <a:xfrm rot="5400000" flipH="1">
              <a:off x="1385" y="1109"/>
              <a:ext cx="160" cy="515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8" name="_s62478">
              <a:extLst>
                <a:ext uri="{FF2B5EF4-FFF2-40B4-BE49-F238E27FC236}">
                  <a16:creationId xmlns:a16="http://schemas.microsoft.com/office/drawing/2014/main" id="{F258BB9F-7C57-44FC-96AE-EA0EF3230096}"/>
                </a:ext>
              </a:extLst>
            </p:cNvPr>
            <p:cNvCxnSpPr>
              <a:cxnSpLocks noChangeShapeType="1"/>
              <a:stCxn id="5" idx="0"/>
              <a:endCxn id="3" idx="3"/>
            </p:cNvCxnSpPr>
            <p:nvPr/>
          </p:nvCxnSpPr>
          <p:spPr bwMode="auto">
            <a:xfrm rot="16200000">
              <a:off x="878" y="1117"/>
              <a:ext cx="160" cy="49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62479">
              <a:extLst>
                <a:ext uri="{FF2B5EF4-FFF2-40B4-BE49-F238E27FC236}">
                  <a16:creationId xmlns:a16="http://schemas.microsoft.com/office/drawing/2014/main" id="{F1AB0314-DE33-45E2-822A-E50D02B80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" y="99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1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Chemical Mediators of Inflammation</a:t>
              </a:r>
            </a:p>
          </p:txBody>
        </p:sp>
        <p:sp>
          <p:nvSpPr>
            <p:cNvPr id="5" name="_s62480">
              <a:extLst>
                <a:ext uri="{FF2B5EF4-FFF2-40B4-BE49-F238E27FC236}">
                  <a16:creationId xmlns:a16="http://schemas.microsoft.com/office/drawing/2014/main" id="{53CCEC88-6B1D-4FBB-A72B-6981528EB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" y="1447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Cell-Derived</a:t>
              </a:r>
            </a:p>
          </p:txBody>
        </p:sp>
        <p:sp>
          <p:nvSpPr>
            <p:cNvPr id="7" name="_s62481">
              <a:extLst>
                <a:ext uri="{FF2B5EF4-FFF2-40B4-BE49-F238E27FC236}">
                  <a16:creationId xmlns:a16="http://schemas.microsoft.com/office/drawing/2014/main" id="{F8B14A5A-0F34-48D4-8E30-2DE848960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6" y="1447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Plasma-Protein-Derived</a:t>
              </a:r>
            </a:p>
          </p:txBody>
        </p:sp>
        <p:sp>
          <p:nvSpPr>
            <p:cNvPr id="8" name="_s62482">
              <a:extLst>
                <a:ext uri="{FF2B5EF4-FFF2-40B4-BE49-F238E27FC236}">
                  <a16:creationId xmlns:a16="http://schemas.microsoft.com/office/drawing/2014/main" id="{64756DA5-FA41-4ABB-8347-DD0645C02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" y="1895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Vasoactive Amines</a:t>
              </a:r>
            </a:p>
          </p:txBody>
        </p:sp>
        <p:sp>
          <p:nvSpPr>
            <p:cNvPr id="9" name="_s62483">
              <a:extLst>
                <a:ext uri="{FF2B5EF4-FFF2-40B4-BE49-F238E27FC236}">
                  <a16:creationId xmlns:a16="http://schemas.microsoft.com/office/drawing/2014/main" id="{3B5B5B4F-EE40-4553-8E79-1507F3C12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" y="2343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Eicosanoids</a:t>
              </a:r>
            </a:p>
          </p:txBody>
        </p:sp>
        <p:sp>
          <p:nvSpPr>
            <p:cNvPr id="10" name="_s62484">
              <a:extLst>
                <a:ext uri="{FF2B5EF4-FFF2-40B4-BE49-F238E27FC236}">
                  <a16:creationId xmlns:a16="http://schemas.microsoft.com/office/drawing/2014/main" id="{FDAC8CC5-90F9-46A5-8FEC-9EC67F9F0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" y="2791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PAF</a:t>
              </a:r>
            </a:p>
          </p:txBody>
        </p:sp>
        <p:sp>
          <p:nvSpPr>
            <p:cNvPr id="11" name="_s62485">
              <a:extLst>
                <a:ext uri="{FF2B5EF4-FFF2-40B4-BE49-F238E27FC236}">
                  <a16:creationId xmlns:a16="http://schemas.microsoft.com/office/drawing/2014/main" id="{4756AAC2-7B13-4D96-9CFA-F1AF87526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" y="323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Cytokines</a:t>
              </a:r>
            </a:p>
          </p:txBody>
        </p:sp>
        <p:sp>
          <p:nvSpPr>
            <p:cNvPr id="12" name="_s62486">
              <a:extLst>
                <a:ext uri="{FF2B5EF4-FFF2-40B4-BE49-F238E27FC236}">
                  <a16:creationId xmlns:a16="http://schemas.microsoft.com/office/drawing/2014/main" id="{A0EC0DD0-2166-49D3-9990-80FB2A6F7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" y="3687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Chemokines</a:t>
              </a:r>
            </a:p>
          </p:txBody>
        </p:sp>
        <p:sp>
          <p:nvSpPr>
            <p:cNvPr id="13" name="_s62487">
              <a:extLst>
                <a:ext uri="{FF2B5EF4-FFF2-40B4-BE49-F238E27FC236}">
                  <a16:creationId xmlns:a16="http://schemas.microsoft.com/office/drawing/2014/main" id="{4442937B-4AA9-4092-9246-475FC28D4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" y="4135"/>
              <a:ext cx="863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ROS</a:t>
              </a:r>
            </a:p>
          </p:txBody>
        </p:sp>
        <p:sp>
          <p:nvSpPr>
            <p:cNvPr id="14" name="_s62488">
              <a:extLst>
                <a:ext uri="{FF2B5EF4-FFF2-40B4-BE49-F238E27FC236}">
                  <a16:creationId xmlns:a16="http://schemas.microsoft.com/office/drawing/2014/main" id="{4AAFF210-363E-4E51-8907-718FC4666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" y="4583"/>
              <a:ext cx="863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NO</a:t>
              </a:r>
            </a:p>
          </p:txBody>
        </p:sp>
        <p:sp>
          <p:nvSpPr>
            <p:cNvPr id="15" name="_s62489">
              <a:extLst>
                <a:ext uri="{FF2B5EF4-FFF2-40B4-BE49-F238E27FC236}">
                  <a16:creationId xmlns:a16="http://schemas.microsoft.com/office/drawing/2014/main" id="{9EEA4F6C-55BE-4E78-8877-090FF300B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" y="5031"/>
              <a:ext cx="863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Lysosomal Enzymes of Leukocytes</a:t>
              </a:r>
            </a:p>
          </p:txBody>
        </p:sp>
        <p:sp>
          <p:nvSpPr>
            <p:cNvPr id="16" name="_s62490">
              <a:extLst>
                <a:ext uri="{FF2B5EF4-FFF2-40B4-BE49-F238E27FC236}">
                  <a16:creationId xmlns:a16="http://schemas.microsoft.com/office/drawing/2014/main" id="{110E667B-3EDF-4B03-BEC9-ABC4D75B0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" y="5479"/>
              <a:ext cx="864" cy="287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Neuropeptides</a:t>
              </a:r>
            </a:p>
          </p:txBody>
        </p:sp>
      </p:grp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71538" y="1484784"/>
            <a:ext cx="7867675" cy="52406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Neuropeptides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Small proteins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Secreted by nerve fibers mainly in lung &amp; GIT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Initiate inflammatory response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e.g. Substance P 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Transmits pain signals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Regulates vessel tone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Modulates vascular permeability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504" y="44624"/>
            <a:ext cx="63367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ctr"/>
            <a:r>
              <a:rPr lang="en-US" dirty="0">
                <a:latin typeface="Arial Rounded MT Bold" pitchFamily="34" charset="0"/>
              </a:rPr>
              <a:t>Chemical mediators of inflammation: cell derived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martArt Placeholder 3084">
            <a:extLst>
              <a:ext uri="{FF2B5EF4-FFF2-40B4-BE49-F238E27FC236}">
                <a16:creationId xmlns:a16="http://schemas.microsoft.com/office/drawing/2014/main" id="{6ABF5B56-2688-4CC1-8780-017540F034B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59632" y="764704"/>
            <a:ext cx="7610475" cy="4264025"/>
            <a:chOff x="272" y="999"/>
            <a:chExt cx="2470" cy="1605"/>
          </a:xfrm>
        </p:grpSpPr>
        <p:cxnSp>
          <p:nvCxnSpPr>
            <p:cNvPr id="63492" name="_s63492">
              <a:extLst>
                <a:ext uri="{FF2B5EF4-FFF2-40B4-BE49-F238E27FC236}">
                  <a16:creationId xmlns:a16="http://schemas.microsoft.com/office/drawing/2014/main" id="{92CADBBD-E51E-4B5B-9DFF-BC74902AAE55}"/>
                </a:ext>
              </a:extLst>
            </p:cNvPr>
            <p:cNvCxnSpPr>
              <a:cxnSpLocks noChangeShapeType="1"/>
              <a:stCxn id="9" idx="2"/>
              <a:endCxn id="7" idx="3"/>
            </p:cNvCxnSpPr>
            <p:nvPr/>
          </p:nvCxnSpPr>
          <p:spPr bwMode="auto">
            <a:xfrm rot="10800000">
              <a:off x="1710" y="1726"/>
              <a:ext cx="168" cy="750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493" name="_s63493">
              <a:extLst>
                <a:ext uri="{FF2B5EF4-FFF2-40B4-BE49-F238E27FC236}">
                  <a16:creationId xmlns:a16="http://schemas.microsoft.com/office/drawing/2014/main" id="{D28A0F2F-93A7-4866-B575-FDE5C4D926C1}"/>
                </a:ext>
              </a:extLst>
            </p:cNvPr>
            <p:cNvCxnSpPr>
              <a:cxnSpLocks noChangeShapeType="1"/>
              <a:stCxn id="8" idx="2"/>
              <a:endCxn id="7" idx="3"/>
            </p:cNvCxnSpPr>
            <p:nvPr/>
          </p:nvCxnSpPr>
          <p:spPr bwMode="auto">
            <a:xfrm rot="10800000">
              <a:off x="1710" y="1726"/>
              <a:ext cx="168" cy="310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494" name="_s63494">
              <a:extLst>
                <a:ext uri="{FF2B5EF4-FFF2-40B4-BE49-F238E27FC236}">
                  <a16:creationId xmlns:a16="http://schemas.microsoft.com/office/drawing/2014/main" id="{14A08244-1F0F-4092-9833-B9B154C6DAB9}"/>
                </a:ext>
              </a:extLst>
            </p:cNvPr>
            <p:cNvCxnSpPr>
              <a:cxnSpLocks noChangeShapeType="1"/>
              <a:stCxn id="7" idx="0"/>
              <a:endCxn id="5" idx="3"/>
            </p:cNvCxnSpPr>
            <p:nvPr/>
          </p:nvCxnSpPr>
          <p:spPr bwMode="auto">
            <a:xfrm rot="5400000" flipH="1">
              <a:off x="1392" y="1095"/>
              <a:ext cx="151" cy="536"/>
            </a:xfrm>
            <a:prstGeom prst="bentConnector3">
              <a:avLst>
                <a:gd name="adj1" fmla="val 28458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495" name="_s63495">
              <a:extLst>
                <a:ext uri="{FF2B5EF4-FFF2-40B4-BE49-F238E27FC236}">
                  <a16:creationId xmlns:a16="http://schemas.microsoft.com/office/drawing/2014/main" id="{05C20F81-DF07-4D57-B184-D02085C5AAB8}"/>
                </a:ext>
              </a:extLst>
            </p:cNvPr>
            <p:cNvCxnSpPr>
              <a:cxnSpLocks noChangeShapeType="1"/>
              <a:stCxn id="6" idx="0"/>
              <a:endCxn id="5" idx="3"/>
            </p:cNvCxnSpPr>
            <p:nvPr/>
          </p:nvCxnSpPr>
          <p:spPr bwMode="auto">
            <a:xfrm rot="16200000">
              <a:off x="883" y="1121"/>
              <a:ext cx="151" cy="483"/>
            </a:xfrm>
            <a:prstGeom prst="bentConnector3">
              <a:avLst>
                <a:gd name="adj1" fmla="val 28458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" name="_s63496">
              <a:extLst>
                <a:ext uri="{FF2B5EF4-FFF2-40B4-BE49-F238E27FC236}">
                  <a16:creationId xmlns:a16="http://schemas.microsoft.com/office/drawing/2014/main" id="{6EE86C3F-EDD4-4B1A-B803-9A0A7CB76C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" y="99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1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Chemical Mediators</a:t>
              </a: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of Inflammation</a:t>
              </a:r>
            </a:p>
          </p:txBody>
        </p:sp>
        <p:sp>
          <p:nvSpPr>
            <p:cNvPr id="6" name="_s63497">
              <a:extLst>
                <a:ext uri="{FF2B5EF4-FFF2-40B4-BE49-F238E27FC236}">
                  <a16:creationId xmlns:a16="http://schemas.microsoft.com/office/drawing/2014/main" id="{96EF76DB-3CDE-4CF8-B63C-5AF433008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" y="1438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Cell-Derived</a:t>
              </a:r>
            </a:p>
          </p:txBody>
        </p:sp>
        <p:sp>
          <p:nvSpPr>
            <p:cNvPr id="7" name="_s63498">
              <a:extLst>
                <a:ext uri="{FF2B5EF4-FFF2-40B4-BE49-F238E27FC236}">
                  <a16:creationId xmlns:a16="http://schemas.microsoft.com/office/drawing/2014/main" id="{73D2CE79-CF47-41E4-B017-CD1235831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438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Plasma-Protein-</a:t>
              </a: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Derived</a:t>
              </a:r>
            </a:p>
          </p:txBody>
        </p:sp>
        <p:sp>
          <p:nvSpPr>
            <p:cNvPr id="8" name="_s63499">
              <a:extLst>
                <a:ext uri="{FF2B5EF4-FFF2-40B4-BE49-F238E27FC236}">
                  <a16:creationId xmlns:a16="http://schemas.microsoft.com/office/drawing/2014/main" id="{751E0B33-B2E2-47AB-B4E6-4BAA0CF1F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" y="1877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Complement</a:t>
              </a:r>
            </a:p>
          </p:txBody>
        </p:sp>
        <p:sp>
          <p:nvSpPr>
            <p:cNvPr id="9" name="_s63500">
              <a:extLst>
                <a:ext uri="{FF2B5EF4-FFF2-40B4-BE49-F238E27FC236}">
                  <a16:creationId xmlns:a16="http://schemas.microsoft.com/office/drawing/2014/main" id="{CA3062E5-7128-4490-B43D-2D9B51814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" y="2316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Coagulation and Kinin </a:t>
              </a: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Systems</a:t>
              </a:r>
            </a:p>
          </p:txBody>
        </p:sp>
      </p:grpSp>
      <p:pic>
        <p:nvPicPr>
          <p:cNvPr id="3" name="Picture 3" descr="7335"/>
          <p:cNvPicPr>
            <a:picLocks noChangeAspect="1" noChangeArrowheads="1"/>
          </p:cNvPicPr>
          <p:nvPr/>
        </p:nvPicPr>
        <p:blipFill>
          <a:blip r:embed="rId3" cstate="print"/>
          <a:srcRect t="53156" r="16896"/>
          <a:stretch>
            <a:fillRect/>
          </a:stretch>
        </p:blipFill>
        <p:spPr bwMode="auto">
          <a:xfrm>
            <a:off x="899592" y="2996952"/>
            <a:ext cx="804259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81369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>
                <a:latin typeface="Arial Rounded MT Bold" pitchFamily="34" charset="0"/>
              </a:rPr>
              <a:t> Chemical mediators of inflammation: Plasma protein derived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PLASMA PROTEASES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A variety of phenomena in the inflammatory response are mediated by plasma proteins that belong to three interrelated systems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1.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Kinin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  2.  Complement</a:t>
            </a:r>
          </a:p>
          <a:p>
            <a:pPr>
              <a:buFontTx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	  3.  Clotting systems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81369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ctr"/>
            <a:r>
              <a:rPr lang="en-US" dirty="0">
                <a:latin typeface="Arial Rounded MT Bold" pitchFamily="34" charset="0"/>
              </a:rPr>
              <a:t>Chemical mediators of inflammation: Plasma protein derived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2" cstate="print"/>
          <a:srcRect l="836"/>
          <a:stretch>
            <a:fillRect/>
          </a:stretch>
        </p:blipFill>
        <p:spPr bwMode="auto">
          <a:xfrm>
            <a:off x="179512" y="90488"/>
            <a:ext cx="8859713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7784" y="620688"/>
            <a:ext cx="4354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Complement System </a:t>
            </a:r>
            <a:endParaRPr lang="en-US" sz="3200" b="1" dirty="0"/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78436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-27384"/>
            <a:ext cx="81369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>
                <a:latin typeface="Arial Rounded MT Bold" pitchFamily="34" charset="0"/>
              </a:rPr>
              <a:t>         Chemical mediators of inflammation: Plasma protein derived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0104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Complement protein</a:t>
            </a:r>
          </a:p>
        </p:txBody>
      </p:sp>
      <p:sp>
        <p:nvSpPr>
          <p:cNvPr id="96259" name="TextBox 3"/>
          <p:cNvSpPr txBox="1">
            <a:spLocks noChangeArrowheads="1"/>
          </p:cNvSpPr>
          <p:nvPr/>
        </p:nvSpPr>
        <p:spPr bwMode="auto">
          <a:xfrm>
            <a:off x="1259632" y="1500174"/>
            <a:ext cx="7629237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/>
          </a:p>
          <a:p>
            <a:pPr algn="l"/>
            <a:r>
              <a:rPr lang="en-US" sz="2400" dirty="0"/>
              <a:t>C3a &amp; C5a  </a:t>
            </a:r>
            <a:r>
              <a:rPr lang="en-US" sz="2400" dirty="0">
                <a:sym typeface="Wingdings" pitchFamily="2" charset="2"/>
              </a:rPr>
              <a:t></a:t>
            </a:r>
            <a:r>
              <a:rPr lang="en-US" sz="2400" dirty="0"/>
              <a:t>  Increase vascular permeability</a:t>
            </a:r>
          </a:p>
          <a:p>
            <a:pPr algn="l"/>
            <a:r>
              <a:rPr lang="en-US" sz="2400" dirty="0"/>
              <a:t>( </a:t>
            </a:r>
            <a:r>
              <a:rPr lang="en-US" sz="2400" dirty="0" err="1"/>
              <a:t>anaphylatoxins</a:t>
            </a:r>
            <a:r>
              <a:rPr lang="en-US" sz="2400" dirty="0"/>
              <a:t>) 		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C5a </a:t>
            </a:r>
            <a:r>
              <a:rPr lang="en-US" sz="2400" dirty="0">
                <a:sym typeface="Wingdings" pitchFamily="2" charset="2"/>
              </a:rPr>
              <a:t>    </a:t>
            </a:r>
            <a:r>
              <a:rPr lang="en-US" sz="2400" dirty="0"/>
              <a:t> </a:t>
            </a:r>
            <a:r>
              <a:rPr lang="en-US" sz="2400" dirty="0" err="1"/>
              <a:t>Chemotaxis</a:t>
            </a:r>
            <a:r>
              <a:rPr lang="en-US" sz="2400" dirty="0"/>
              <a:t>  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C3b </a:t>
            </a:r>
            <a:r>
              <a:rPr lang="en-US" sz="2400" dirty="0">
                <a:sym typeface="Wingdings" pitchFamily="2" charset="2"/>
              </a:rPr>
              <a:t></a:t>
            </a:r>
            <a:r>
              <a:rPr lang="en-US" sz="2400" dirty="0"/>
              <a:t>     </a:t>
            </a:r>
            <a:r>
              <a:rPr lang="en-US" sz="2400" dirty="0" err="1"/>
              <a:t>Opsonization</a:t>
            </a:r>
            <a:r>
              <a:rPr lang="en-US" sz="2400" dirty="0"/>
              <a:t>  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C5-9 </a:t>
            </a:r>
            <a:r>
              <a:rPr lang="en-US" sz="2400" dirty="0">
                <a:sym typeface="Wingdings" pitchFamily="2" charset="2"/>
              </a:rPr>
              <a:t>   </a:t>
            </a:r>
            <a:r>
              <a:rPr lang="en-US" sz="2400" dirty="0"/>
              <a:t> membrane attack complex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1369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>
                <a:latin typeface="Arial Rounded MT Bold" pitchFamily="34" charset="0"/>
              </a:rPr>
              <a:t>         Chemical mediators of inflammation: Plasma protein derived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857224" y="928670"/>
            <a:ext cx="7358114" cy="3763963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4300" b="1" kern="0" dirty="0">
                <a:solidFill>
                  <a:schemeClr val="hlink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rial" charset="0"/>
                <a:ea typeface="+mj-ea"/>
                <a:cs typeface="Times New Roman" pitchFamily="18" charset="0"/>
              </a:rPr>
              <a:t>What are mediators?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defRPr/>
            </a:pPr>
            <a:endParaRPr kumimoji="0" lang="en-US" sz="3200" b="1" i="1" kern="0" dirty="0">
              <a:latin typeface="+mn-lt"/>
              <a:cs typeface="Arial" pitchFamily="34" charset="0"/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n-US" sz="3200" kern="0" dirty="0">
                <a:cs typeface="Arial" pitchFamily="34" charset="0"/>
              </a:rPr>
              <a:t>Chemical mediators of inflammation are substances produced during inflammation inducing a specific events in acute inflammation. 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3200" b="1" kern="0" dirty="0">
                <a:cs typeface="Arial" pitchFamily="34" charset="0"/>
              </a:rPr>
              <a:t> </a:t>
            </a:r>
            <a:endParaRPr lang="en-US" sz="3200" kern="0" dirty="0"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88640"/>
            <a:ext cx="532859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ctr"/>
            <a:r>
              <a:rPr lang="en-US" dirty="0">
                <a:latin typeface="Arial Rounded MT Bold" pitchFamily="34" charset="0"/>
              </a:rPr>
              <a:t>   Chemical mediators of inflammation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0034" name="Group 2"/>
          <p:cNvGraphicFramePr>
            <a:graphicFrameLocks noGrp="1"/>
          </p:cNvGraphicFramePr>
          <p:nvPr/>
        </p:nvGraphicFramePr>
        <p:xfrm>
          <a:off x="2987824" y="188640"/>
          <a:ext cx="6156176" cy="6640399"/>
        </p:xfrm>
        <a:graphic>
          <a:graphicData uri="http://schemas.openxmlformats.org/drawingml/2006/table">
            <a:tbl>
              <a:tblPr/>
              <a:tblGrid>
                <a:gridCol w="3001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5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Vasodilation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Prostaglandins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Histamine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Nitric oxide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1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Increased vascular permeability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Vasoactive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amines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Bradykinin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Leukotrienes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C4, D4, E4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Substance P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1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Chemotaxis, leukocyte recruitment and activation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C5a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Leukotriene B4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Chemokines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IL-1, TNF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Bacterial products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5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Fever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IL-1, TNF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Prostaglandins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5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Prostaglandins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Bradykinin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Tissue damage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Neutrophil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and macrophage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lysosomal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enzymes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Oxygen metabolites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Nitric oxide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0057" name="Rectangle 25"/>
          <p:cNvSpPr>
            <a:spLocks noChangeArrowheads="1"/>
          </p:cNvSpPr>
          <p:nvPr/>
        </p:nvSpPr>
        <p:spPr bwMode="auto">
          <a:xfrm>
            <a:off x="0" y="838200"/>
            <a:ext cx="2895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 i="1" dirty="0">
                <a:solidFill>
                  <a:srgbClr val="FF0000"/>
                </a:solidFill>
                <a:latin typeface="Arial" pitchFamily="34" charset="0"/>
              </a:rPr>
              <a:t>Role of Mediators in Different Reactions of Inflammation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Autofit/>
          </a:bodyPr>
          <a:lstStyle/>
          <a:p>
            <a:r>
              <a:rPr lang="en-US" sz="3600" b="1" dirty="0"/>
              <a:t>The Actions of the Principal Mediators</a:t>
            </a:r>
            <a:endParaRPr lang="ar-SA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16632"/>
          <a:ext cx="8229600" cy="6552728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408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5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/>
                        <a:t>Principal Actions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/>
                        <a:t>Source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/>
                        <a:t>Mediators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9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r-SA" sz="1400" u="sng" dirty="0"/>
                        <a:t>:</a:t>
                      </a:r>
                      <a:r>
                        <a:rPr lang="en-US" sz="1400" u="sng" dirty="0"/>
                        <a:t>Cell-Derived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95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/>
                        <a:t>Vasodilation</a:t>
                      </a:r>
                      <a:r>
                        <a:rPr lang="en-US" sz="1800" kern="1200" dirty="0"/>
                        <a:t>, increased vascular permeability, endothelial activation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/>
                        <a:t>Mast cells, </a:t>
                      </a:r>
                      <a:r>
                        <a:rPr lang="en-US" sz="1800" kern="1200" dirty="0" err="1"/>
                        <a:t>basophils</a:t>
                      </a:r>
                      <a:r>
                        <a:rPr lang="en-US" sz="1800" kern="1200" dirty="0"/>
                        <a:t>, platelets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/>
                        <a:t>Histamine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78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/>
                        <a:t>Vasodilatation, increased vascular permeability.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/>
                        <a:t>Platelets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/>
                        <a:t>Serotonin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74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/>
                        <a:t>Vasodilatation, pain, fever.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/>
                        <a:t>Mast cells, leukocytes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/>
                        <a:t>Prostaglandins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273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/>
                        <a:t>Increased vascular permeability, </a:t>
                      </a:r>
                      <a:r>
                        <a:rPr lang="en-US" sz="1800" kern="1200" dirty="0" err="1"/>
                        <a:t>chemotaxis</a:t>
                      </a:r>
                      <a:r>
                        <a:rPr lang="en-US" sz="1800" kern="1200" dirty="0"/>
                        <a:t>, leukocyte adhesion and activation.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/>
                        <a:t>Mast cells, leukocytes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/>
                        <a:t>Leukotrienes</a:t>
                      </a:r>
                      <a:endParaRPr lang="en-US" sz="1800" kern="12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903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Vasodilatation, increased vascular permeability, leukocyte adhesion, </a:t>
                      </a:r>
                      <a:r>
                        <a:rPr lang="en-US" sz="1800" kern="1200" dirty="0" err="1"/>
                        <a:t>chemotaxis</a:t>
                      </a:r>
                      <a:r>
                        <a:rPr lang="en-US" sz="1800" kern="1200" dirty="0"/>
                        <a:t>, </a:t>
                      </a:r>
                      <a:r>
                        <a:rPr lang="en-US" sz="1800" kern="1200" dirty="0" err="1"/>
                        <a:t>degranulation</a:t>
                      </a:r>
                      <a:r>
                        <a:rPr lang="en-US" sz="1800" kern="1200" dirty="0"/>
                        <a:t>, oxidative burst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/>
                        <a:t>Leukocytes, endothelial cells</a:t>
                      </a:r>
                    </a:p>
                    <a:p>
                      <a:r>
                        <a:rPr lang="en-US" sz="1800" kern="1200" dirty="0"/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/>
                        <a:t>Platelet-activating factor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70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Killing of microbes, tissue damage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/>
                        <a:t>Leukocytes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/>
                        <a:t>Reactive oxygen species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67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Vascular smooth muscle relaxation; killing of microbes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/>
                        <a:t>Endothelium, macrophages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/>
                        <a:t>Nitric oxide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795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Local endothelial activation (</a:t>
                      </a:r>
                      <a:r>
                        <a:rPr lang="en-US" sz="1800" kern="1200" dirty="0" err="1"/>
                        <a:t>expres-sion</a:t>
                      </a:r>
                      <a:r>
                        <a:rPr lang="en-US" sz="1800" kern="1200" dirty="0"/>
                        <a:t> of adhesion molecules), systemic acute-phase response in severe infections, septic shock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/>
                        <a:t>Macrophages, lymphocytes</a:t>
                      </a:r>
                    </a:p>
                    <a:p>
                      <a:pPr algn="ctr"/>
                      <a:r>
                        <a:rPr lang="en-US" sz="1800" kern="1200" dirty="0"/>
                        <a:t>Endothelial cells, mast cells 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Cytokines (e.g. TNF, IL-)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Content Placeholder 4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54967" y="0"/>
            <a:ext cx="9372627" cy="68580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/>
              <a:t>Systemic effects of Inflammation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EF1578"/>
                </a:solidFill>
                <a:latin typeface="Tahoma" pitchFamily="34" charset="0"/>
                <a:cs typeface="Tahoma" pitchFamily="34" charset="0"/>
              </a:rPr>
              <a:t>Acute phase reaction/response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	-	IL-1 and TNF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	Fever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	Malaise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	Anorexia</a:t>
            </a:r>
          </a:p>
          <a:p>
            <a:r>
              <a:rPr lang="en-US" sz="2400" dirty="0">
                <a:solidFill>
                  <a:srgbClr val="EF1578"/>
                </a:solidFill>
                <a:latin typeface="Tahoma" pitchFamily="34" charset="0"/>
                <a:cs typeface="Tahoma" pitchFamily="34" charset="0"/>
              </a:rPr>
              <a:t>Bone marrow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	- IL-1 + TNF </a:t>
            </a:r>
          </a:p>
          <a:p>
            <a:pPr marL="857250" lvl="1" indent="-457200">
              <a:buFont typeface="Wingdings" pitchFamily="2" charset="2"/>
              <a:buChar char="Ø"/>
            </a:pPr>
            <a:r>
              <a:rPr lang="en-US" sz="2000" dirty="0" err="1">
                <a:latin typeface="Tahoma" pitchFamily="34" charset="0"/>
                <a:cs typeface="Tahoma" pitchFamily="34" charset="0"/>
              </a:rPr>
              <a:t>Leukocytosis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	</a:t>
            </a:r>
          </a:p>
          <a:p>
            <a:r>
              <a:rPr lang="en-US" sz="2400" dirty="0">
                <a:solidFill>
                  <a:srgbClr val="EF1578"/>
                </a:solidFill>
                <a:latin typeface="Tahoma" pitchFamily="34" charset="0"/>
                <a:cs typeface="Tahoma" pitchFamily="34" charset="0"/>
              </a:rPr>
              <a:t>Lymphoid organs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EF1578"/>
                </a:solidFill>
                <a:latin typeface="Tahoma" pitchFamily="34" charset="0"/>
                <a:cs typeface="Tahoma" pitchFamily="34" charset="0"/>
              </a:rPr>
              <a:t>Liver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/>
              <a:t> - IL-6, IL-1, TNF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/>
              <a:t>Acute phase proteins</a:t>
            </a:r>
            <a:endParaRPr lang="en-US" dirty="0"/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/>
              <a:t>C-reactive protein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err="1"/>
              <a:t>Lipopolysaccharide</a:t>
            </a:r>
            <a:r>
              <a:rPr lang="en-US" dirty="0"/>
              <a:t> binding protein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/>
              <a:t>Serum </a:t>
            </a:r>
            <a:r>
              <a:rPr lang="en-US" dirty="0" err="1"/>
              <a:t>amyloid</a:t>
            </a:r>
            <a:r>
              <a:rPr lang="en-US" dirty="0"/>
              <a:t> A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/>
              <a:t>a-2 macroglobulin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err="1"/>
              <a:t>Haptoglobin</a:t>
            </a:r>
            <a:endParaRPr lang="en-US" dirty="0"/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err="1"/>
              <a:t>Ceruloplasmin</a:t>
            </a:r>
            <a:endParaRPr lang="en-US" dirty="0"/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/>
              <a:t>fibrinogen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1480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 Rounded MT Bold" pitchFamily="34" charset="0"/>
              </a:rPr>
              <a:t>Systemic manifestations of inflammation 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2656"/>
            <a:ext cx="8643998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Arial" pitchFamily="34" charset="0"/>
              </a:rPr>
              <a:t> </a:t>
            </a:r>
            <a:r>
              <a:rPr lang="en-US" sz="3600" dirty="0">
                <a:solidFill>
                  <a:srgbClr val="FFCCCC"/>
                </a:solidFill>
                <a:latin typeface="Arial" pitchFamily="34" charset="0"/>
              </a:rPr>
              <a:t>Fever</a:t>
            </a:r>
            <a:br>
              <a:rPr lang="en-US" sz="3600" dirty="0">
                <a:solidFill>
                  <a:srgbClr val="FFCCCC"/>
                </a:solidFill>
                <a:latin typeface="Arial" pitchFamily="34" charset="0"/>
              </a:rPr>
            </a:br>
            <a:r>
              <a:rPr lang="en-US" sz="3600" dirty="0">
                <a:solidFill>
                  <a:srgbClr val="FFCCCC"/>
                </a:solidFill>
                <a:latin typeface="Arial" pitchFamily="34" charset="0"/>
              </a:rPr>
              <a:t> Produced in response to </a:t>
            </a:r>
            <a:r>
              <a:rPr lang="en-US" sz="3600" dirty="0" err="1">
                <a:solidFill>
                  <a:srgbClr val="FFCCCC"/>
                </a:solidFill>
                <a:latin typeface="Arial" pitchFamily="34" charset="0"/>
              </a:rPr>
              <a:t>Pyrogens</a:t>
            </a:r>
            <a:endParaRPr lang="en-US" sz="3600" dirty="0">
              <a:solidFill>
                <a:srgbClr val="FFCCCC"/>
              </a:solidFill>
              <a:latin typeface="Arial" pitchFamily="34" charset="0"/>
            </a:endParaRPr>
          </a:p>
        </p:txBody>
      </p:sp>
      <p:sp>
        <p:nvSpPr>
          <p:cNvPr id="94210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1556792"/>
            <a:ext cx="6629400" cy="5105400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Types of </a:t>
            </a:r>
            <a:r>
              <a:rPr lang="en-US" sz="2400" dirty="0" err="1">
                <a:latin typeface="Arial" charset="0"/>
              </a:rPr>
              <a:t>Pyrogens</a:t>
            </a:r>
            <a:r>
              <a:rPr lang="en-US" sz="2400" dirty="0">
                <a:latin typeface="Arial" charset="0"/>
              </a:rPr>
              <a:t>:</a:t>
            </a:r>
          </a:p>
          <a:p>
            <a:pPr lvl="1"/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Exogenous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pyrogens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: </a:t>
            </a:r>
            <a:r>
              <a:rPr lang="en-US" sz="3200" dirty="0">
                <a:latin typeface="Arial" charset="0"/>
              </a:rPr>
              <a:t>Bacterial products </a:t>
            </a:r>
            <a:endParaRPr lang="en-US" sz="3200" b="1" dirty="0">
              <a:solidFill>
                <a:srgbClr val="FF0000"/>
              </a:solidFill>
              <a:latin typeface="Arial" charset="0"/>
            </a:endParaRPr>
          </a:p>
          <a:p>
            <a:pPr lvl="1"/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Endogenous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pyrogens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: </a:t>
            </a:r>
          </a:p>
          <a:p>
            <a:pPr lvl="1">
              <a:buNone/>
            </a:pPr>
            <a:r>
              <a:rPr lang="en-US" sz="3200" dirty="0">
                <a:latin typeface="Arial" charset="0"/>
              </a:rPr>
              <a:t>   IL-1 and TNF</a:t>
            </a:r>
            <a:endParaRPr lang="en-US" sz="3200" b="1" dirty="0">
              <a:solidFill>
                <a:srgbClr val="FF0000"/>
              </a:solidFill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Bacterial products stimulate leukocytes to release cytokines such as IL-1 and TNF  that increase the enzymes (</a:t>
            </a:r>
            <a:r>
              <a:rPr lang="en-US" sz="2400" dirty="0" err="1">
                <a:latin typeface="Arial" charset="0"/>
              </a:rPr>
              <a:t>cyclooxygenases</a:t>
            </a:r>
            <a:r>
              <a:rPr lang="en-US" sz="2400" dirty="0">
                <a:latin typeface="Arial" charset="0"/>
              </a:rPr>
              <a:t>) that convert AA into prostaglandins.</a:t>
            </a:r>
          </a:p>
          <a:p>
            <a:pPr>
              <a:buFontTx/>
              <a:buNone/>
            </a:pPr>
            <a:r>
              <a:rPr lang="en-US" sz="2400" dirty="0">
                <a:latin typeface="Arial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1480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 Rounded MT Bold" pitchFamily="34" charset="0"/>
              </a:rPr>
              <a:t>Systemic manifestations of inflammation 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f003034"/>
          <p:cNvPicPr>
            <a:picLocks noChangeAspect="1" noChangeArrowheads="1"/>
          </p:cNvPicPr>
          <p:nvPr/>
        </p:nvPicPr>
        <p:blipFill>
          <a:blip r:embed="rId2" cstate="print">
            <a:lum bright="-24000" contrast="30000"/>
          </a:blip>
          <a:srcRect/>
          <a:stretch>
            <a:fillRect/>
          </a:stretch>
        </p:blipFill>
        <p:spPr bwMode="auto">
          <a:xfrm>
            <a:off x="4876800" y="609600"/>
            <a:ext cx="3810000" cy="587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3763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4486276" cy="531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spcBef>
                <a:spcPct val="20000"/>
              </a:spcBef>
              <a:buFontTx/>
              <a:buChar char="•"/>
            </a:pPr>
            <a:r>
              <a:rPr lang="en-US" sz="2400" dirty="0"/>
              <a:t>In the hypothalamus, the prostaglandins, especially PGE</a:t>
            </a:r>
            <a:r>
              <a:rPr lang="en-US" sz="2400" baseline="-30000" dirty="0"/>
              <a:t>2</a:t>
            </a:r>
            <a:r>
              <a:rPr lang="en-US" sz="2400" dirty="0"/>
              <a:t>, stimulate the production of neurotransmitters such as cyclic AMP, which function to reset the temperature set-point at a higher level. </a:t>
            </a:r>
          </a:p>
          <a:p>
            <a:pPr algn="l" rtl="0">
              <a:spcBef>
                <a:spcPct val="20000"/>
              </a:spcBef>
            </a:pPr>
            <a:endParaRPr lang="en-US" sz="2400" dirty="0"/>
          </a:p>
          <a:p>
            <a:pPr algn="l" rtl="0">
              <a:spcBef>
                <a:spcPct val="20000"/>
              </a:spcBef>
              <a:buFontTx/>
              <a:buChar char="•"/>
            </a:pPr>
            <a:r>
              <a:rPr lang="en-US" sz="2400" dirty="0"/>
              <a:t>NSAIDs, including aspirin , reduce fever by inhibiting </a:t>
            </a:r>
            <a:r>
              <a:rPr lang="en-US" sz="2400" dirty="0" err="1"/>
              <a:t>cyclooxygenase</a:t>
            </a:r>
            <a:r>
              <a:rPr lang="en-US" sz="2400" dirty="0"/>
              <a:t> and thus blocking prostaglandin synthesis. </a:t>
            </a:r>
          </a:p>
          <a:p>
            <a:pPr>
              <a:spcBef>
                <a:spcPct val="20000"/>
              </a:spcBef>
            </a:pPr>
            <a:endParaRPr lang="en-US" sz="2000" dirty="0"/>
          </a:p>
          <a:p>
            <a:endParaRPr lang="en-US" dirty="0">
              <a:latin typeface="Verdana" pitchFamily="34" charset="0"/>
            </a:endParaRP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6012160" y="1"/>
            <a:ext cx="12779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24895"/>
                </a:solidFill>
              </a:rPr>
              <a:t>Fever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1480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 Rounded MT Bold" pitchFamily="34" charset="0"/>
              </a:rPr>
              <a:t>Systemic manifestations of inflammation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EME006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</a:blip>
          <a:srcRect/>
          <a:stretch>
            <a:fillRect/>
          </a:stretch>
        </p:blipFill>
        <p:spPr bwMode="auto">
          <a:xfrm>
            <a:off x="683568" y="908720"/>
            <a:ext cx="745805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0" name="Picture 2" descr="C:\Users\Maha\Downloads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356992"/>
            <a:ext cx="2286000" cy="2000250"/>
          </a:xfrm>
          <a:prstGeom prst="rect">
            <a:avLst/>
          </a:prstGeom>
          <a:noFill/>
        </p:spPr>
      </p:pic>
      <p:pic>
        <p:nvPicPr>
          <p:cNvPr id="109571" name="Picture 3" descr="C:\Users\Maha\Downloads\hemato-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7" y="3068960"/>
            <a:ext cx="1785950" cy="23620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14612" y="4869160"/>
            <a:ext cx="2063385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/>
              <a:t>Shift to left</a:t>
            </a:r>
          </a:p>
        </p:txBody>
      </p:sp>
      <p:pic>
        <p:nvPicPr>
          <p:cNvPr id="6" name="Picture 2" descr="http://www1.imperial.ac.uk/resources/5CBC5619-8227-4253-AB13-2AE58DAD7A6F/"/>
          <p:cNvPicPr>
            <a:picLocks noChangeAspect="1" noChangeArrowheads="1"/>
          </p:cNvPicPr>
          <p:nvPr/>
        </p:nvPicPr>
        <p:blipFill>
          <a:blip r:embed="rId6" cstate="print"/>
          <a:srcRect t="25839" b="9902"/>
          <a:stretch>
            <a:fillRect/>
          </a:stretch>
        </p:blipFill>
        <p:spPr bwMode="auto">
          <a:xfrm>
            <a:off x="395536" y="5633864"/>
            <a:ext cx="6667500" cy="122413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779912" y="404664"/>
            <a:ext cx="1806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Leukocytosis</a:t>
            </a:r>
            <a:endParaRPr lang="ar-SA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51480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 Rounded MT Bold" pitchFamily="34" charset="0"/>
              </a:rPr>
              <a:t>Systemic manifestations of inflammation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ChangeArrowheads="1"/>
          </p:cNvSpPr>
          <p:nvPr/>
        </p:nvSpPr>
        <p:spPr bwMode="auto">
          <a:xfrm>
            <a:off x="304800" y="609600"/>
            <a:ext cx="88392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</a:t>
            </a:r>
            <a:endParaRPr lang="en-US">
              <a:solidFill>
                <a:schemeClr val="accent2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273050" y="2133600"/>
            <a:ext cx="84137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•"/>
            </a:pPr>
            <a:endParaRPr lang="en-GB" sz="3200">
              <a:latin typeface="Times New Roman" charset="0"/>
            </a:endParaRP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457200" y="3048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rgbClr val="F24895"/>
                </a:solidFill>
                <a:latin typeface="Tahoma" pitchFamily="34" charset="0"/>
                <a:cs typeface="Tahoma" pitchFamily="34" charset="0"/>
              </a:rPr>
              <a:t>Inflammation</a:t>
            </a:r>
            <a:br>
              <a:rPr lang="en-US" sz="3600" b="1">
                <a:solidFill>
                  <a:srgbClr val="F24895"/>
                </a:solidFill>
                <a:latin typeface="Tahoma" pitchFamily="34" charset="0"/>
                <a:cs typeface="Tahoma" pitchFamily="34" charset="0"/>
              </a:rPr>
            </a:br>
            <a:r>
              <a:rPr lang="en-US" sz="3200" b="1">
                <a:solidFill>
                  <a:srgbClr val="F24895"/>
                </a:solidFill>
                <a:latin typeface="Tahoma" pitchFamily="34" charset="0"/>
                <a:cs typeface="Tahoma" pitchFamily="34" charset="0"/>
              </a:rPr>
              <a:t>Systemic Manifestations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609600" y="1447800"/>
            <a:ext cx="78486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rtl="0" eaLnBrk="0" hangingPunct="0"/>
            <a:r>
              <a:rPr lang="en-US" sz="2800" b="1" dirty="0" err="1">
                <a:solidFill>
                  <a:schemeClr val="accent1"/>
                </a:solidFill>
                <a:latin typeface="Verdana" pitchFamily="34" charset="0"/>
              </a:rPr>
              <a:t>Leukocytosis</a:t>
            </a:r>
            <a:r>
              <a:rPr lang="en-US" sz="2800" b="1" dirty="0">
                <a:solidFill>
                  <a:schemeClr val="accent1"/>
                </a:solidFill>
                <a:latin typeface="Verdana" pitchFamily="34" charset="0"/>
              </a:rPr>
              <a:t>:</a:t>
            </a:r>
            <a:r>
              <a:rPr lang="en-US" sz="2800" b="1" dirty="0">
                <a:solidFill>
                  <a:schemeClr val="bg1"/>
                </a:solidFill>
                <a:latin typeface="Verdana" pitchFamily="34" charset="0"/>
              </a:rPr>
              <a:t> </a:t>
            </a:r>
          </a:p>
          <a:p>
            <a:pPr marL="457200" indent="-457200" algn="l" rtl="0" eaLnBrk="0" hangingPunct="0"/>
            <a:r>
              <a:rPr lang="en-US" sz="2800" b="1" dirty="0">
                <a:solidFill>
                  <a:schemeClr val="bg1"/>
                </a:solidFill>
              </a:rPr>
              <a:t>     </a:t>
            </a:r>
            <a:r>
              <a:rPr lang="en-US" sz="2400" b="1" dirty="0"/>
              <a:t>WBC count climbs to 15,000 or 20,000 cells/</a:t>
            </a:r>
            <a:r>
              <a:rPr lang="en-US" sz="2400" b="1" dirty="0" err="1"/>
              <a:t>μl</a:t>
            </a:r>
            <a:r>
              <a:rPr lang="en-US" sz="2400" b="1" dirty="0"/>
              <a:t> </a:t>
            </a:r>
          </a:p>
          <a:p>
            <a:pPr marL="457200" indent="-457200" algn="l" rtl="0" eaLnBrk="0" hangingPunct="0"/>
            <a:r>
              <a:rPr lang="en-US" sz="2800" b="1" dirty="0">
                <a:solidFill>
                  <a:schemeClr val="bg1"/>
                </a:solidFill>
                <a:latin typeface="Verdana" pitchFamily="34" charset="0"/>
              </a:rPr>
              <a:t>	</a:t>
            </a:r>
            <a:r>
              <a:rPr lang="en-US" sz="2800" b="1" dirty="0">
                <a:latin typeface="Verdana" pitchFamily="34" charset="0"/>
              </a:rPr>
              <a:t>most bacterial infection </a:t>
            </a:r>
            <a:r>
              <a:rPr lang="en-US" sz="2400" b="1" dirty="0">
                <a:latin typeface="Verdana" pitchFamily="34" charset="0"/>
              </a:rPr>
              <a:t>(</a:t>
            </a:r>
            <a:r>
              <a:rPr lang="en-US" sz="2400" b="1" dirty="0" err="1">
                <a:latin typeface="Verdana" pitchFamily="34" charset="0"/>
              </a:rPr>
              <a:t>Neutrophil</a:t>
            </a:r>
            <a:r>
              <a:rPr lang="en-US" sz="2400" b="1" dirty="0">
                <a:latin typeface="Verdana" pitchFamily="34" charset="0"/>
              </a:rPr>
              <a:t>)</a:t>
            </a:r>
            <a:endParaRPr lang="en-GB" sz="2800" b="1" dirty="0">
              <a:latin typeface="Verdana" pitchFamily="34" charset="0"/>
            </a:endParaRPr>
          </a:p>
          <a:p>
            <a:pPr marL="457200" indent="-457200" algn="l" rtl="0" eaLnBrk="0" hangingPunct="0"/>
            <a:r>
              <a:rPr lang="en-US" sz="2800" b="1" dirty="0" err="1">
                <a:solidFill>
                  <a:schemeClr val="accent1"/>
                </a:solidFill>
                <a:latin typeface="Verdana" pitchFamily="34" charset="0"/>
              </a:rPr>
              <a:t>Lymphocytosis</a:t>
            </a:r>
            <a:r>
              <a:rPr lang="en-US" sz="2800" b="1" dirty="0">
                <a:solidFill>
                  <a:schemeClr val="accent1"/>
                </a:solidFill>
                <a:latin typeface="Verdana" pitchFamily="34" charset="0"/>
              </a:rPr>
              <a:t>:</a:t>
            </a:r>
            <a:r>
              <a:rPr lang="en-US" sz="2800" b="1" dirty="0">
                <a:solidFill>
                  <a:schemeClr val="bg1"/>
                </a:solidFill>
                <a:latin typeface="Verdana" pitchFamily="34" charset="0"/>
              </a:rPr>
              <a:t>  </a:t>
            </a:r>
          </a:p>
          <a:p>
            <a:pPr marL="457200" indent="-457200" algn="l" rtl="0" eaLnBrk="0" hangingPunct="0"/>
            <a:r>
              <a:rPr lang="en-US" sz="2800" b="1" dirty="0">
                <a:solidFill>
                  <a:schemeClr val="bg1"/>
                </a:solidFill>
                <a:latin typeface="Verdana" pitchFamily="34" charset="0"/>
              </a:rPr>
              <a:t>	</a:t>
            </a:r>
            <a:r>
              <a:rPr lang="en-US" sz="2800" b="1" dirty="0">
                <a:latin typeface="Verdana" pitchFamily="34" charset="0"/>
              </a:rPr>
              <a:t>Infectious mononucleosis, mumps, </a:t>
            </a:r>
          </a:p>
          <a:p>
            <a:pPr marL="457200" indent="-457200" algn="l" rtl="0" eaLnBrk="0" hangingPunct="0"/>
            <a:r>
              <a:rPr lang="en-US" sz="2800" b="1" dirty="0">
                <a:latin typeface="Verdana" pitchFamily="34" charset="0"/>
              </a:rPr>
              <a:t>    German measles</a:t>
            </a:r>
            <a:endParaRPr lang="en-GB" sz="2800" b="1" dirty="0">
              <a:latin typeface="Verdana" pitchFamily="34" charset="0"/>
            </a:endParaRPr>
          </a:p>
          <a:p>
            <a:pPr marL="457200" indent="-457200" algn="l" rtl="0" eaLnBrk="0" hangingPunct="0"/>
            <a:r>
              <a:rPr lang="en-US" sz="2800" b="1" dirty="0" err="1">
                <a:solidFill>
                  <a:schemeClr val="accent1"/>
                </a:solidFill>
                <a:latin typeface="Verdana" pitchFamily="34" charset="0"/>
              </a:rPr>
              <a:t>Eosinophilia</a:t>
            </a:r>
            <a:r>
              <a:rPr lang="en-US" sz="2800" b="1" dirty="0">
                <a:solidFill>
                  <a:schemeClr val="accent1"/>
                </a:solidFill>
                <a:latin typeface="Verdana" pitchFamily="34" charset="0"/>
              </a:rPr>
              <a:t>:</a:t>
            </a:r>
            <a:r>
              <a:rPr lang="en-US" sz="2800" b="1" dirty="0">
                <a:solidFill>
                  <a:schemeClr val="bg1"/>
                </a:solidFill>
                <a:latin typeface="Verdana" pitchFamily="34" charset="0"/>
              </a:rPr>
              <a:t>    </a:t>
            </a:r>
            <a:r>
              <a:rPr lang="en-US" sz="2800" b="1" dirty="0">
                <a:latin typeface="Verdana" pitchFamily="34" charset="0"/>
              </a:rPr>
              <a:t>bronchial asthma, </a:t>
            </a:r>
          </a:p>
          <a:p>
            <a:pPr marL="457200" indent="-457200" algn="l" rtl="0" eaLnBrk="0" hangingPunct="0"/>
            <a:r>
              <a:rPr lang="en-US" sz="2800" b="1" dirty="0">
                <a:latin typeface="Verdana" pitchFamily="34" charset="0"/>
              </a:rPr>
              <a:t>         hay fever, parasitic infestations</a:t>
            </a:r>
          </a:p>
          <a:p>
            <a:pPr marL="457200" indent="-457200" algn="l" rtl="0" eaLnBrk="0" hangingPunct="0"/>
            <a:endParaRPr lang="en-GB" sz="2800" b="1" dirty="0">
              <a:latin typeface="Verdana" pitchFamily="34" charset="0"/>
            </a:endParaRPr>
          </a:p>
          <a:p>
            <a:pPr marL="457200" indent="-457200" algn="l" rtl="0" eaLnBrk="0" hangingPunct="0"/>
            <a:r>
              <a:rPr lang="en-US" sz="2800" b="1" dirty="0" err="1">
                <a:solidFill>
                  <a:schemeClr val="accent1"/>
                </a:solidFill>
                <a:latin typeface="Verdana" pitchFamily="34" charset="0"/>
              </a:rPr>
              <a:t>Leukopenia</a:t>
            </a:r>
            <a:r>
              <a:rPr lang="en-US" sz="2800" b="1" dirty="0">
                <a:solidFill>
                  <a:schemeClr val="accent1"/>
                </a:solidFill>
                <a:latin typeface="Verdana" pitchFamily="34" charset="0"/>
              </a:rPr>
              <a:t>:</a:t>
            </a:r>
            <a:r>
              <a:rPr lang="en-US" sz="2800" b="1" dirty="0">
                <a:solidFill>
                  <a:schemeClr val="bg1"/>
                </a:solidFill>
                <a:latin typeface="Verdana" pitchFamily="34" charset="0"/>
              </a:rPr>
              <a:t>  </a:t>
            </a:r>
            <a:r>
              <a:rPr lang="en-US" sz="2800" b="1" dirty="0">
                <a:latin typeface="Verdana" pitchFamily="34" charset="0"/>
              </a:rPr>
              <a:t>typhoid fever,</a:t>
            </a:r>
          </a:p>
          <a:p>
            <a:pPr marL="457200" indent="-457200" algn="l" rtl="0" eaLnBrk="0" hangingPunct="0"/>
            <a:r>
              <a:rPr lang="en-US" sz="2800" b="1" dirty="0">
                <a:latin typeface="Verdana" pitchFamily="34" charset="0"/>
              </a:rPr>
              <a:t>     infection with </a:t>
            </a:r>
            <a:r>
              <a:rPr lang="en-US" sz="2800" b="1" dirty="0" err="1">
                <a:latin typeface="Verdana" pitchFamily="34" charset="0"/>
              </a:rPr>
              <a:t>rickettsiae</a:t>
            </a:r>
            <a:r>
              <a:rPr lang="en-US" sz="2800" b="1" dirty="0">
                <a:latin typeface="Verdana" pitchFamily="34" charset="0"/>
              </a:rPr>
              <a:t>/protozoa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51480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 Rounded MT Bold" pitchFamily="34" charset="0"/>
              </a:rPr>
              <a:t>Systemic manifestations of inflammation 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5400600" cy="39604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0" y="0"/>
            <a:ext cx="51480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 Rounded MT Bold" pitchFamily="34" charset="0"/>
              </a:rPr>
              <a:t>Systemic manifestations of inflammation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620688"/>
            <a:ext cx="3096344" cy="305436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1" algn="l" rtl="0">
              <a:lnSpc>
                <a:spcPct val="80000"/>
              </a:lnSpc>
            </a:pPr>
            <a:r>
              <a:rPr lang="en-US" sz="2400" b="1" dirty="0"/>
              <a:t>C-reactive protein (CRP)</a:t>
            </a:r>
          </a:p>
          <a:p>
            <a:pPr lvl="1" algn="l" rtl="0">
              <a:lnSpc>
                <a:spcPct val="80000"/>
              </a:lnSpc>
            </a:pPr>
            <a:r>
              <a:rPr lang="en-US" sz="2400" b="1" dirty="0" err="1"/>
              <a:t>Lipopolysaccharide</a:t>
            </a:r>
            <a:r>
              <a:rPr lang="en-US" sz="2400" b="1" dirty="0"/>
              <a:t>       binding protein</a:t>
            </a:r>
          </a:p>
          <a:p>
            <a:pPr lvl="1" algn="l" rtl="0">
              <a:lnSpc>
                <a:spcPct val="80000"/>
              </a:lnSpc>
            </a:pPr>
            <a:r>
              <a:rPr lang="en-US" sz="2400" b="1" dirty="0"/>
              <a:t>Serum </a:t>
            </a:r>
            <a:r>
              <a:rPr lang="en-US" sz="2400" b="1" dirty="0" err="1"/>
              <a:t>amyloid</a:t>
            </a:r>
            <a:r>
              <a:rPr lang="en-US" sz="2400" b="1" dirty="0"/>
              <a:t> A (SAA)</a:t>
            </a:r>
          </a:p>
          <a:p>
            <a:pPr lvl="1" algn="l" rtl="0">
              <a:lnSpc>
                <a:spcPct val="80000"/>
              </a:lnSpc>
            </a:pPr>
            <a:r>
              <a:rPr lang="en-US" sz="2400" b="1" dirty="0"/>
              <a:t>a-2 macroglobulin</a:t>
            </a:r>
          </a:p>
          <a:p>
            <a:pPr lvl="1" algn="l" rtl="0">
              <a:lnSpc>
                <a:spcPct val="80000"/>
              </a:lnSpc>
            </a:pPr>
            <a:r>
              <a:rPr lang="en-US" sz="2400" b="1" dirty="0" err="1"/>
              <a:t>Haptoglobin</a:t>
            </a:r>
            <a:endParaRPr lang="en-US" sz="2400" b="1" dirty="0"/>
          </a:p>
          <a:p>
            <a:pPr lvl="1" algn="l" rtl="0">
              <a:lnSpc>
                <a:spcPct val="80000"/>
              </a:lnSpc>
            </a:pPr>
            <a:r>
              <a:rPr lang="en-US" sz="2400" b="1" dirty="0" err="1"/>
              <a:t>Ceruloplasmin</a:t>
            </a:r>
            <a:endParaRPr lang="en-US" sz="2400" b="1" dirty="0"/>
          </a:p>
          <a:p>
            <a:pPr lvl="1" algn="l" rtl="0">
              <a:lnSpc>
                <a:spcPct val="80000"/>
              </a:lnSpc>
            </a:pPr>
            <a:r>
              <a:rPr lang="en-US" sz="2400" b="1" dirty="0"/>
              <a:t>fibrinogen</a:t>
            </a:r>
          </a:p>
        </p:txBody>
      </p:sp>
      <p:sp>
        <p:nvSpPr>
          <p:cNvPr id="7" name="Rectangle 6"/>
          <p:cNvSpPr/>
          <p:nvPr/>
        </p:nvSpPr>
        <p:spPr>
          <a:xfrm>
            <a:off x="5724128" y="4077072"/>
            <a:ext cx="3096344" cy="20162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b="1" dirty="0"/>
              <a:t>CRP and SAA, bind to microbial cell walls, and they may act as </a:t>
            </a:r>
            <a:r>
              <a:rPr lang="en-US" sz="2400" b="1" dirty="0" err="1"/>
              <a:t>opsonins</a:t>
            </a:r>
            <a:r>
              <a:rPr lang="en-US" sz="2400" b="1" dirty="0"/>
              <a:t> and fix complement</a:t>
            </a:r>
            <a:endParaRPr lang="en-US" sz="2000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Acute phase proteins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en-US" dirty="0"/>
              <a:t>Elevated serum levels of CRP serve as a marker for acute inflammation and increased risk of myocardial infarction in patients with coronary artery disease.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576" y="3789040"/>
            <a:ext cx="756084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400" b="1" dirty="0"/>
              <a:t>Prolonged production of these proteins (especially SAA) in states of chronic inflammation can cause:</a:t>
            </a:r>
          </a:p>
          <a:p>
            <a:pPr algn="l" rtl="0"/>
            <a:r>
              <a:rPr lang="en-US" sz="2400" b="1" dirty="0"/>
              <a:t> </a:t>
            </a:r>
            <a:r>
              <a:rPr lang="en-US" sz="2400" b="1" i="1" dirty="0"/>
              <a:t>secondary </a:t>
            </a:r>
            <a:r>
              <a:rPr lang="en-US" sz="2400" b="1" i="1" dirty="0" err="1"/>
              <a:t>amyloidosis</a:t>
            </a:r>
            <a:endParaRPr lang="en-US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br>
              <a:rPr lang="en-US" sz="3200" dirty="0">
                <a:solidFill>
                  <a:srgbClr val="92D05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General principles for chemical mediators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47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4"/>
            <a:ext cx="8534400" cy="40736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Clr>
                <a:schemeClr val="bg2"/>
              </a:buClr>
              <a:buNone/>
            </a:pPr>
            <a:r>
              <a:rPr lang="en-US" dirty="0">
                <a:latin typeface="Arial" pitchFamily="34" charset="0"/>
              </a:rPr>
              <a:t>The production of active mediators is triggered by:</a:t>
            </a:r>
          </a:p>
          <a:p>
            <a:pPr marL="754380" lvl="1" indent="-342900">
              <a:buClr>
                <a:schemeClr val="accent3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2800" dirty="0">
                <a:latin typeface="Arial" pitchFamily="34" charset="0"/>
              </a:rPr>
              <a:t> </a:t>
            </a:r>
            <a:r>
              <a:rPr lang="en-US" sz="3200" dirty="0">
                <a:latin typeface="Arial" pitchFamily="34" charset="0"/>
              </a:rPr>
              <a:t>microbial products </a:t>
            </a:r>
          </a:p>
          <a:p>
            <a:pPr marL="754380" lvl="1" indent="-342900">
              <a:buClr>
                <a:schemeClr val="accent3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3200" dirty="0">
                <a:latin typeface="Arial" pitchFamily="34" charset="0"/>
              </a:rPr>
              <a:t>host proteins, such as the proteins of the complement, </a:t>
            </a:r>
            <a:r>
              <a:rPr lang="en-US" sz="3200" dirty="0" err="1">
                <a:latin typeface="Arial" pitchFamily="34" charset="0"/>
              </a:rPr>
              <a:t>kinin</a:t>
            </a:r>
            <a:r>
              <a:rPr lang="en-US" sz="3200" dirty="0">
                <a:latin typeface="Arial" pitchFamily="34" charset="0"/>
              </a:rPr>
              <a:t> and coagulation systems</a:t>
            </a:r>
          </a:p>
          <a:p>
            <a:pPr marL="1019556" lvl="2" indent="-342900">
              <a:buClr>
                <a:schemeClr val="accent3">
                  <a:lumMod val="60000"/>
                  <a:lumOff val="40000"/>
                </a:schemeClr>
              </a:buClr>
            </a:pPr>
            <a:r>
              <a:rPr lang="en-US" sz="3000" dirty="0">
                <a:latin typeface="Arial" pitchFamily="34" charset="0"/>
              </a:rPr>
              <a:t> ( these are themselves activated by microbes and damaged tissues)</a:t>
            </a:r>
          </a:p>
          <a:p>
            <a:pPr>
              <a:buClr>
                <a:schemeClr val="bg2"/>
              </a:buClr>
              <a:buNone/>
            </a:pPr>
            <a:endParaRPr lang="en-US" sz="3600" dirty="0"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44624"/>
            <a:ext cx="48965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ctr"/>
            <a:r>
              <a:rPr lang="en-US" dirty="0">
                <a:latin typeface="Arial Rounded MT Bold" pitchFamily="34" charset="0"/>
              </a:rPr>
              <a:t>  Chemical mediators of 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6528" name="Object 2"/>
          <p:cNvGraphicFramePr>
            <a:graphicFrameLocks noGrp="1" noChangeAspect="1"/>
          </p:cNvGraphicFramePr>
          <p:nvPr>
            <p:ph type="dgm" idx="1"/>
          </p:nvPr>
        </p:nvGraphicFramePr>
        <p:xfrm>
          <a:off x="2332038" y="2205038"/>
          <a:ext cx="4427537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Organization Chart" r:id="rId3" imgW="2609640" imgH="2469960" progId="">
                  <p:embed followColorScheme="full"/>
                </p:oleObj>
              </mc:Choice>
              <mc:Fallback>
                <p:oleObj name="Organization Chart" r:id="rId3" imgW="2609640" imgH="2469960" progId="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038" y="2205038"/>
                        <a:ext cx="4427537" cy="419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13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/>
              <a:t>The rise in fibrinogen causes erythrocytes to form stacks (</a:t>
            </a:r>
            <a:r>
              <a:rPr lang="en-US" sz="2400" dirty="0" err="1"/>
              <a:t>rouleaux</a:t>
            </a:r>
            <a:r>
              <a:rPr lang="en-US" sz="2400" dirty="0"/>
              <a:t>) that sediment more rapidly at unit gravity than do individual erythrocytes. </a:t>
            </a:r>
          </a:p>
          <a:p>
            <a:endParaRPr lang="en-US" dirty="0">
              <a:latin typeface="Verdana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403496" y="332656"/>
            <a:ext cx="62072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24895"/>
                </a:solidFill>
              </a:rPr>
              <a:t>Increased erythrocyte sedimentation rate (ESR)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1480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 Rounded MT Bold" pitchFamily="34" charset="0"/>
              </a:rPr>
              <a:t>Systemic manifestations of inflammation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6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6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6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194" y="548680"/>
            <a:ext cx="7296222" cy="551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0"/>
            <a:ext cx="51480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 Rounded MT Bold" pitchFamily="34" charset="0"/>
              </a:rPr>
              <a:t>Systemic manifestations of inflammation 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Erythrocyte sedimentation rate (ESR)</a:t>
            </a:r>
            <a:br>
              <a:rPr lang="en-US" b="1" dirty="0"/>
            </a:br>
            <a:endParaRPr lang="ar-S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4567056" cy="237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18" name="Picture 2" descr="http://www.lt-burnik.si/img/ESR/vacupeta_05.jpg"/>
          <p:cNvPicPr>
            <a:picLocks noChangeAspect="1" noChangeArrowheads="1"/>
          </p:cNvPicPr>
          <p:nvPr/>
        </p:nvPicPr>
        <p:blipFill>
          <a:blip r:embed="rId4" cstate="print"/>
          <a:srcRect l="28637" t="7463" r="25467" b="2985"/>
          <a:stretch>
            <a:fillRect/>
          </a:stretch>
        </p:blipFill>
        <p:spPr bwMode="auto">
          <a:xfrm>
            <a:off x="5262077" y="1340768"/>
            <a:ext cx="3198355" cy="38164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51480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 Rounded MT Bold" pitchFamily="34" charset="0"/>
              </a:rPr>
              <a:t>Systemic manifestations of inflammation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27784" y="5229200"/>
            <a:ext cx="457200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/>
            <a:r>
              <a:rPr lang="en-US" sz="2000" b="1" dirty="0"/>
              <a:t>Fibrinogen binds to red cells and causes them to form stacks (</a:t>
            </a:r>
            <a:r>
              <a:rPr lang="en-US" sz="2000" b="1" dirty="0" err="1"/>
              <a:t>rouleaux</a:t>
            </a:r>
            <a:r>
              <a:rPr lang="en-US" sz="2000" b="1" dirty="0"/>
              <a:t>) that sediment more rapidly at unit gravity than do individual red cell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1628800"/>
            <a:ext cx="4572000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/>
            <a:r>
              <a:rPr lang="en-US" sz="2000" b="1" dirty="0"/>
              <a:t>This is a simple test for an inflammatory response caused by any stimulus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Summary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06208" y="1124744"/>
            <a:ext cx="8858280" cy="50943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 </a:t>
            </a:r>
            <a:endParaRPr lang="en-US" dirty="0">
              <a:latin typeface="Arial Rounded MT Bold" pitchFamily="34" charset="0"/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en-US" dirty="0">
                <a:latin typeface="Arial Rounded MT Bold" pitchFamily="34" charset="0"/>
              </a:rPr>
              <a:t>Chemical mediator of inflammation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dirty="0">
                <a:latin typeface="Arial Rounded MT Bold" pitchFamily="34" charset="0"/>
              </a:rPr>
              <a:t>The systemic manifestations of inflammation  include fever, leukocyte left shift, and acute phase reactants.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4664"/>
            <a:ext cx="77724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General principles for chemical mediators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358214" cy="47525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FFC000"/>
              </a:buClr>
              <a:buNone/>
            </a:pPr>
            <a:r>
              <a:rPr lang="en-US" sz="2400" dirty="0">
                <a:latin typeface="Arial Rounded MT Bold" pitchFamily="34" charset="0"/>
              </a:rPr>
              <a:t>Most mediators have the potential to cause harmful effects.</a:t>
            </a:r>
          </a:p>
          <a:p>
            <a:pPr>
              <a:buClr>
                <a:schemeClr val="bg2"/>
              </a:buClr>
              <a:buFontTx/>
              <a:buChar char="-"/>
            </a:pPr>
            <a:r>
              <a:rPr lang="en-US" sz="2400" dirty="0">
                <a:latin typeface="Arial Rounded MT Bold" pitchFamily="34" charset="0"/>
              </a:rPr>
              <a:t>Therefore, there should be a mechanism to checks and balances their action.</a:t>
            </a:r>
          </a:p>
          <a:p>
            <a:pPr>
              <a:buClr>
                <a:schemeClr val="bg2"/>
              </a:buClr>
              <a:buFontTx/>
              <a:buChar char="-"/>
            </a:pPr>
            <a:endParaRPr lang="en-US" sz="2400" dirty="0">
              <a:latin typeface="Arial Rounded MT Bold" pitchFamily="34" charset="0"/>
            </a:endParaRPr>
          </a:p>
          <a:p>
            <a:pPr>
              <a:buFont typeface="Wingdings 2" pitchFamily="18" charset="2"/>
              <a:buChar char=""/>
            </a:pPr>
            <a:r>
              <a:rPr lang="en-US" sz="2400" dirty="0">
                <a:latin typeface="Arial Rounded MT Bold" pitchFamily="34" charset="0"/>
              </a:rPr>
              <a:t>Mediator function is tightly regulated by:</a:t>
            </a:r>
          </a:p>
          <a:p>
            <a:pPr marL="594360" indent="-457200">
              <a:buFont typeface="+mj-lt"/>
              <a:buAutoNum type="arabicParenR"/>
            </a:pPr>
            <a:r>
              <a:rPr lang="en-US" sz="2400" dirty="0">
                <a:latin typeface="Arial Rounded MT Bold" pitchFamily="34" charset="0"/>
              </a:rPr>
              <a:t> decay (e.g. AA metabolites)</a:t>
            </a:r>
          </a:p>
          <a:p>
            <a:pPr marL="594360" indent="-457200">
              <a:buFont typeface="+mj-lt"/>
              <a:buAutoNum type="arabicParenR"/>
            </a:pPr>
            <a:r>
              <a:rPr lang="en-US" sz="2400" dirty="0">
                <a:latin typeface="Arial Rounded MT Bold" pitchFamily="34" charset="0"/>
              </a:rPr>
              <a:t> inactivated by enzymes (</a:t>
            </a:r>
            <a:r>
              <a:rPr lang="en-US" sz="2400" dirty="0" err="1">
                <a:latin typeface="Arial Rounded MT Bold" pitchFamily="34" charset="0"/>
              </a:rPr>
              <a:t>kininase</a:t>
            </a:r>
            <a:r>
              <a:rPr lang="en-US" sz="2400" dirty="0">
                <a:latin typeface="Arial Rounded MT Bold" pitchFamily="34" charset="0"/>
              </a:rPr>
              <a:t> inactivates </a:t>
            </a:r>
            <a:r>
              <a:rPr lang="en-US" sz="2400" dirty="0" err="1">
                <a:latin typeface="Arial Rounded MT Bold" pitchFamily="34" charset="0"/>
              </a:rPr>
              <a:t>bradykinin</a:t>
            </a:r>
            <a:r>
              <a:rPr lang="en-US" sz="2400" dirty="0">
                <a:latin typeface="Arial Rounded MT Bold" pitchFamily="34" charset="0"/>
              </a:rPr>
              <a:t>) </a:t>
            </a:r>
          </a:p>
          <a:p>
            <a:pPr marL="594360" indent="-457200">
              <a:buFont typeface="+mj-lt"/>
              <a:buAutoNum type="arabicParenR"/>
            </a:pPr>
            <a:r>
              <a:rPr lang="en-US" sz="2400" dirty="0">
                <a:latin typeface="Arial Rounded MT Bold" pitchFamily="34" charset="0"/>
              </a:rPr>
              <a:t> eliminated ( antioxidants scavenge toxic oxygen metabolites)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Source of Chemical mediators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45920"/>
            <a:ext cx="4038600" cy="349759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 eaLnBrk="1" hangingPunct="1"/>
            <a:r>
              <a:rPr lang="en-US" dirty="0">
                <a:cs typeface="Arial" charset="0"/>
              </a:rPr>
              <a:t>Plasma-derived:</a:t>
            </a:r>
          </a:p>
          <a:p>
            <a:pPr marL="868680" lvl="1" indent="-457200" algn="l" rtl="0" eaLnBrk="1" hangingPunct="1">
              <a:buFont typeface="+mj-lt"/>
              <a:buAutoNum type="arabicPeriod"/>
            </a:pPr>
            <a:r>
              <a:rPr lang="en-US" dirty="0"/>
              <a:t>Complement</a:t>
            </a:r>
          </a:p>
          <a:p>
            <a:pPr marL="868680" lvl="1" indent="-457200" algn="l" rtl="0" eaLnBrk="1" hangingPunct="1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err="1"/>
              <a:t>kinins</a:t>
            </a:r>
            <a:endParaRPr lang="en-US" dirty="0"/>
          </a:p>
          <a:p>
            <a:pPr marL="868680" lvl="1" indent="-457200" algn="l" rtl="0" eaLnBrk="1" hangingPunct="1">
              <a:buFont typeface="+mj-lt"/>
              <a:buAutoNum type="arabicPeriod"/>
            </a:pPr>
            <a:r>
              <a:rPr lang="en-US" dirty="0"/>
              <a:t>coagulation factors</a:t>
            </a:r>
          </a:p>
          <a:p>
            <a:pPr lvl="1" algn="l" rtl="0" eaLnBrk="1" hangingPunct="1"/>
            <a:endParaRPr lang="en-US" dirty="0"/>
          </a:p>
          <a:p>
            <a:pPr lvl="1"/>
            <a:r>
              <a:rPr lang="en-US" dirty="0"/>
              <a:t>Many in “pro-form” requiring activation (enzymatic cleavage)</a:t>
            </a:r>
          </a:p>
          <a:p>
            <a:pPr lvl="1"/>
            <a:endParaRPr lang="en-US" dirty="0"/>
          </a:p>
          <a:p>
            <a:pPr lvl="1" algn="l" rtl="0" eaLnBrk="1" hangingPunct="1"/>
            <a:endParaRPr lang="en-US" dirty="0"/>
          </a:p>
          <a:p>
            <a:pPr lvl="1" algn="l" rtl="0" eaLnBrk="1" hangingPunct="1">
              <a:buFontTx/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28800"/>
            <a:ext cx="4038600" cy="349759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cs typeface="Arial" charset="0"/>
              </a:rPr>
              <a:t>Cell-derived: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Synthesized as needed (prostaglandin)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Preformed, sequestered and released (mast cell histamine)</a:t>
            </a:r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7504" y="44624"/>
            <a:ext cx="48965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ctr"/>
            <a:r>
              <a:rPr lang="en-US" dirty="0">
                <a:latin typeface="Arial Rounded MT Bold" pitchFamily="34" charset="0"/>
              </a:rPr>
              <a:t>Chemical mediators of inflammation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martArt Placeholder 2049">
            <a:extLst>
              <a:ext uri="{FF2B5EF4-FFF2-40B4-BE49-F238E27FC236}">
                <a16:creationId xmlns:a16="http://schemas.microsoft.com/office/drawing/2014/main" id="{3E51B59A-8D60-4288-9CB2-FF94703D680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3528" y="404664"/>
            <a:ext cx="8572528" cy="5929306"/>
            <a:chOff x="272" y="999"/>
            <a:chExt cx="1882" cy="4827"/>
          </a:xfrm>
        </p:grpSpPr>
        <p:cxnSp>
          <p:nvCxnSpPr>
            <p:cNvPr id="54276" name="_s54276">
              <a:extLst>
                <a:ext uri="{FF2B5EF4-FFF2-40B4-BE49-F238E27FC236}">
                  <a16:creationId xmlns:a16="http://schemas.microsoft.com/office/drawing/2014/main" id="{1B0EAEAA-3B43-4F67-9E00-B5B64BCECD30}"/>
                </a:ext>
              </a:extLst>
            </p:cNvPr>
            <p:cNvCxnSpPr>
              <a:cxnSpLocks noChangeShapeType="1"/>
              <a:stCxn id="15" idx="2"/>
              <a:endCxn id="5" idx="3"/>
            </p:cNvCxnSpPr>
            <p:nvPr/>
          </p:nvCxnSpPr>
          <p:spPr bwMode="auto">
            <a:xfrm rot="10800000">
              <a:off x="700" y="1741"/>
              <a:ext cx="158" cy="3957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77" name="_s54277">
              <a:extLst>
                <a:ext uri="{FF2B5EF4-FFF2-40B4-BE49-F238E27FC236}">
                  <a16:creationId xmlns:a16="http://schemas.microsoft.com/office/drawing/2014/main" id="{240E3473-39C8-4A10-B337-F2ADAA7FA979}"/>
                </a:ext>
              </a:extLst>
            </p:cNvPr>
            <p:cNvCxnSpPr>
              <a:cxnSpLocks noChangeShapeType="1"/>
              <a:stCxn id="14" idx="2"/>
              <a:endCxn id="5" idx="3"/>
            </p:cNvCxnSpPr>
            <p:nvPr/>
          </p:nvCxnSpPr>
          <p:spPr bwMode="auto">
            <a:xfrm rot="10800000">
              <a:off x="700" y="1741"/>
              <a:ext cx="158" cy="3503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78" name="_s54278">
              <a:extLst>
                <a:ext uri="{FF2B5EF4-FFF2-40B4-BE49-F238E27FC236}">
                  <a16:creationId xmlns:a16="http://schemas.microsoft.com/office/drawing/2014/main" id="{7F7D083C-A30F-4C1E-B78A-20418C34681F}"/>
                </a:ext>
              </a:extLst>
            </p:cNvPr>
            <p:cNvCxnSpPr>
              <a:cxnSpLocks noChangeShapeType="1"/>
              <a:stCxn id="13" idx="2"/>
              <a:endCxn id="5" idx="3"/>
            </p:cNvCxnSpPr>
            <p:nvPr/>
          </p:nvCxnSpPr>
          <p:spPr bwMode="auto">
            <a:xfrm rot="10800000">
              <a:off x="700" y="1741"/>
              <a:ext cx="158" cy="3049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79" name="_s54279">
              <a:extLst>
                <a:ext uri="{FF2B5EF4-FFF2-40B4-BE49-F238E27FC236}">
                  <a16:creationId xmlns:a16="http://schemas.microsoft.com/office/drawing/2014/main" id="{6A9EB222-FD5C-49CC-A662-8FB03D61C8B5}"/>
                </a:ext>
              </a:extLst>
            </p:cNvPr>
            <p:cNvCxnSpPr>
              <a:cxnSpLocks noChangeShapeType="1"/>
              <a:stCxn id="12" idx="2"/>
              <a:endCxn id="5" idx="3"/>
            </p:cNvCxnSpPr>
            <p:nvPr/>
          </p:nvCxnSpPr>
          <p:spPr bwMode="auto">
            <a:xfrm rot="10800000">
              <a:off x="700" y="1741"/>
              <a:ext cx="158" cy="2595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0" name="_s54280">
              <a:extLst>
                <a:ext uri="{FF2B5EF4-FFF2-40B4-BE49-F238E27FC236}">
                  <a16:creationId xmlns:a16="http://schemas.microsoft.com/office/drawing/2014/main" id="{4558597E-8533-44E3-8F98-8DC01004EEFD}"/>
                </a:ext>
              </a:extLst>
            </p:cNvPr>
            <p:cNvCxnSpPr>
              <a:cxnSpLocks noChangeShapeType="1"/>
              <a:stCxn id="11" idx="2"/>
              <a:endCxn id="5" idx="3"/>
            </p:cNvCxnSpPr>
            <p:nvPr/>
          </p:nvCxnSpPr>
          <p:spPr bwMode="auto">
            <a:xfrm rot="10800000">
              <a:off x="700" y="1741"/>
              <a:ext cx="158" cy="2141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1" name="_s54281">
              <a:extLst>
                <a:ext uri="{FF2B5EF4-FFF2-40B4-BE49-F238E27FC236}">
                  <a16:creationId xmlns:a16="http://schemas.microsoft.com/office/drawing/2014/main" id="{B404549B-6B12-467D-BD83-65486F38577C}"/>
                </a:ext>
              </a:extLst>
            </p:cNvPr>
            <p:cNvCxnSpPr>
              <a:cxnSpLocks noChangeShapeType="1"/>
              <a:stCxn id="10" idx="2"/>
              <a:endCxn id="5" idx="3"/>
            </p:cNvCxnSpPr>
            <p:nvPr/>
          </p:nvCxnSpPr>
          <p:spPr bwMode="auto">
            <a:xfrm rot="10800000">
              <a:off x="700" y="1741"/>
              <a:ext cx="158" cy="1686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2" name="_s54282">
              <a:extLst>
                <a:ext uri="{FF2B5EF4-FFF2-40B4-BE49-F238E27FC236}">
                  <a16:creationId xmlns:a16="http://schemas.microsoft.com/office/drawing/2014/main" id="{177D0472-BCAB-41B1-A0DD-BA858DE8C13E}"/>
                </a:ext>
              </a:extLst>
            </p:cNvPr>
            <p:cNvCxnSpPr>
              <a:cxnSpLocks noChangeShapeType="1"/>
              <a:stCxn id="9" idx="2"/>
              <a:endCxn id="5" idx="3"/>
            </p:cNvCxnSpPr>
            <p:nvPr/>
          </p:nvCxnSpPr>
          <p:spPr bwMode="auto">
            <a:xfrm rot="10800000">
              <a:off x="700" y="1741"/>
              <a:ext cx="158" cy="1233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3" name="_s54283">
              <a:extLst>
                <a:ext uri="{FF2B5EF4-FFF2-40B4-BE49-F238E27FC236}">
                  <a16:creationId xmlns:a16="http://schemas.microsoft.com/office/drawing/2014/main" id="{A0611E9B-117E-47B7-B444-28156CE42D4D}"/>
                </a:ext>
              </a:extLst>
            </p:cNvPr>
            <p:cNvCxnSpPr>
              <a:cxnSpLocks noChangeShapeType="1"/>
              <a:stCxn id="8" idx="2"/>
              <a:endCxn id="5" idx="3"/>
            </p:cNvCxnSpPr>
            <p:nvPr/>
          </p:nvCxnSpPr>
          <p:spPr bwMode="auto">
            <a:xfrm rot="10800000">
              <a:off x="700" y="1741"/>
              <a:ext cx="158" cy="779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4" name="_s54284">
              <a:extLst>
                <a:ext uri="{FF2B5EF4-FFF2-40B4-BE49-F238E27FC236}">
                  <a16:creationId xmlns:a16="http://schemas.microsoft.com/office/drawing/2014/main" id="{35E1A57D-8B72-4392-82DE-749ACD14564A}"/>
                </a:ext>
              </a:extLst>
            </p:cNvPr>
            <p:cNvCxnSpPr>
              <a:cxnSpLocks noChangeShapeType="1"/>
              <a:stCxn id="7" idx="2"/>
              <a:endCxn id="5" idx="3"/>
            </p:cNvCxnSpPr>
            <p:nvPr/>
          </p:nvCxnSpPr>
          <p:spPr bwMode="auto">
            <a:xfrm rot="10800000">
              <a:off x="700" y="1741"/>
              <a:ext cx="158" cy="325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5" name="_s54285">
              <a:extLst>
                <a:ext uri="{FF2B5EF4-FFF2-40B4-BE49-F238E27FC236}">
                  <a16:creationId xmlns:a16="http://schemas.microsoft.com/office/drawing/2014/main" id="{BAD64CBB-4050-44C6-9A64-B3EE494442D0}"/>
                </a:ext>
              </a:extLst>
            </p:cNvPr>
            <p:cNvCxnSpPr>
              <a:cxnSpLocks noChangeShapeType="1"/>
              <a:stCxn id="6" idx="0"/>
              <a:endCxn id="4" idx="3"/>
            </p:cNvCxnSpPr>
            <p:nvPr/>
          </p:nvCxnSpPr>
          <p:spPr bwMode="auto">
            <a:xfrm rot="5400000" flipH="1">
              <a:off x="1385" y="1111"/>
              <a:ext cx="166" cy="517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6" name="_s54286">
              <a:extLst>
                <a:ext uri="{FF2B5EF4-FFF2-40B4-BE49-F238E27FC236}">
                  <a16:creationId xmlns:a16="http://schemas.microsoft.com/office/drawing/2014/main" id="{50F05296-9ED4-4F16-82D4-578BA3F69CF6}"/>
                </a:ext>
              </a:extLst>
            </p:cNvPr>
            <p:cNvCxnSpPr>
              <a:cxnSpLocks noChangeShapeType="1"/>
              <a:stCxn id="5" idx="0"/>
              <a:endCxn id="4" idx="3"/>
            </p:cNvCxnSpPr>
            <p:nvPr/>
          </p:nvCxnSpPr>
          <p:spPr bwMode="auto">
            <a:xfrm rot="16200000">
              <a:off x="876" y="1119"/>
              <a:ext cx="166" cy="50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_s54287">
              <a:extLst>
                <a:ext uri="{FF2B5EF4-FFF2-40B4-BE49-F238E27FC236}">
                  <a16:creationId xmlns:a16="http://schemas.microsoft.com/office/drawing/2014/main" id="{B3227CCE-1F33-4A04-B212-D1191F966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" y="99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1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Chemical Mediators of Inflammation</a:t>
              </a:r>
            </a:p>
          </p:txBody>
        </p:sp>
        <p:sp>
          <p:nvSpPr>
            <p:cNvPr id="5" name="_s54288">
              <a:extLst>
                <a:ext uri="{FF2B5EF4-FFF2-40B4-BE49-F238E27FC236}">
                  <a16:creationId xmlns:a16="http://schemas.microsoft.com/office/drawing/2014/main" id="{6B6B0A4E-17A8-44E6-9E69-5DB1019FB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" y="1453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Cell-Derived</a:t>
              </a:r>
            </a:p>
          </p:txBody>
        </p:sp>
        <p:sp>
          <p:nvSpPr>
            <p:cNvPr id="6" name="_s54289">
              <a:extLst>
                <a:ext uri="{FF2B5EF4-FFF2-40B4-BE49-F238E27FC236}">
                  <a16:creationId xmlns:a16="http://schemas.microsoft.com/office/drawing/2014/main" id="{88A84EEF-96ED-4563-8C33-3E13714D9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" y="1453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Plasma-Protein-Derived</a:t>
              </a:r>
            </a:p>
          </p:txBody>
        </p:sp>
        <p:sp>
          <p:nvSpPr>
            <p:cNvPr id="7" name="_s54290">
              <a:extLst>
                <a:ext uri="{FF2B5EF4-FFF2-40B4-BE49-F238E27FC236}">
                  <a16:creationId xmlns:a16="http://schemas.microsoft.com/office/drawing/2014/main" id="{F2EAF10B-D062-4717-A1D9-D623E8A11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" y="1907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Vasoactive Amines</a:t>
              </a:r>
            </a:p>
          </p:txBody>
        </p:sp>
        <p:sp>
          <p:nvSpPr>
            <p:cNvPr id="8" name="_s54291">
              <a:extLst>
                <a:ext uri="{FF2B5EF4-FFF2-40B4-BE49-F238E27FC236}">
                  <a16:creationId xmlns:a16="http://schemas.microsoft.com/office/drawing/2014/main" id="{883D4F4C-03E5-418A-A5FC-B48966140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" y="2361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Eicosanoids</a:t>
              </a:r>
            </a:p>
          </p:txBody>
        </p:sp>
        <p:sp>
          <p:nvSpPr>
            <p:cNvPr id="9" name="_s54292">
              <a:extLst>
                <a:ext uri="{FF2B5EF4-FFF2-40B4-BE49-F238E27FC236}">
                  <a16:creationId xmlns:a16="http://schemas.microsoft.com/office/drawing/2014/main" id="{C33D1CC5-DDA5-4964-9B8D-0C9B3E7BA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" y="2815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PAF</a:t>
              </a:r>
            </a:p>
          </p:txBody>
        </p:sp>
        <p:sp>
          <p:nvSpPr>
            <p:cNvPr id="10" name="_s54293">
              <a:extLst>
                <a:ext uri="{FF2B5EF4-FFF2-40B4-BE49-F238E27FC236}">
                  <a16:creationId xmlns:a16="http://schemas.microsoft.com/office/drawing/2014/main" id="{1246AB8C-182A-4941-AFF3-C2C39C9BE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" y="326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Cytokines</a:t>
              </a:r>
            </a:p>
          </p:txBody>
        </p:sp>
        <p:sp>
          <p:nvSpPr>
            <p:cNvPr id="11" name="_s54294">
              <a:extLst>
                <a:ext uri="{FF2B5EF4-FFF2-40B4-BE49-F238E27FC236}">
                  <a16:creationId xmlns:a16="http://schemas.microsoft.com/office/drawing/2014/main" id="{8B6E2D6C-3B88-4EFF-9B38-DB457B148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" y="3723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Chemokines</a:t>
              </a:r>
            </a:p>
          </p:txBody>
        </p:sp>
        <p:sp>
          <p:nvSpPr>
            <p:cNvPr id="12" name="_s54295">
              <a:extLst>
                <a:ext uri="{FF2B5EF4-FFF2-40B4-BE49-F238E27FC236}">
                  <a16:creationId xmlns:a16="http://schemas.microsoft.com/office/drawing/2014/main" id="{F353BBBA-431A-4BC0-AF76-D91213B6B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" y="4177"/>
              <a:ext cx="863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ROS</a:t>
              </a:r>
            </a:p>
          </p:txBody>
        </p:sp>
        <p:sp>
          <p:nvSpPr>
            <p:cNvPr id="13" name="_s54296">
              <a:extLst>
                <a:ext uri="{FF2B5EF4-FFF2-40B4-BE49-F238E27FC236}">
                  <a16:creationId xmlns:a16="http://schemas.microsoft.com/office/drawing/2014/main" id="{534E1F18-3939-4010-8D8D-64502FD2D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" y="4631"/>
              <a:ext cx="863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NO</a:t>
              </a:r>
            </a:p>
          </p:txBody>
        </p:sp>
        <p:sp>
          <p:nvSpPr>
            <p:cNvPr id="14" name="_s54297">
              <a:extLst>
                <a:ext uri="{FF2B5EF4-FFF2-40B4-BE49-F238E27FC236}">
                  <a16:creationId xmlns:a16="http://schemas.microsoft.com/office/drawing/2014/main" id="{9E6A3D8E-6438-4E35-81B3-9CADDF287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" y="5085"/>
              <a:ext cx="863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Lysosomal Enzymes of Leukocytes</a:t>
              </a:r>
            </a:p>
          </p:txBody>
        </p:sp>
        <p:sp>
          <p:nvSpPr>
            <p:cNvPr id="15" name="_s54298">
              <a:extLst>
                <a:ext uri="{FF2B5EF4-FFF2-40B4-BE49-F238E27FC236}">
                  <a16:creationId xmlns:a16="http://schemas.microsoft.com/office/drawing/2014/main" id="{DE567639-7A3A-4506-AA37-8C03288A9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" y="5539"/>
              <a:ext cx="864" cy="287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Neuropeptides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07504" y="44624"/>
            <a:ext cx="48965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ctr"/>
            <a:r>
              <a:rPr lang="en-US" dirty="0">
                <a:latin typeface="Arial Rounded MT Bold" pitchFamily="34" charset="0"/>
              </a:rPr>
              <a:t>Chemical mediators of inflammation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martArt Placeholder 3084">
            <a:extLst>
              <a:ext uri="{FF2B5EF4-FFF2-40B4-BE49-F238E27FC236}">
                <a16:creationId xmlns:a16="http://schemas.microsoft.com/office/drawing/2014/main" id="{B04AC9BB-EC20-4D73-99C3-28326C167D1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71600" y="1219200"/>
            <a:ext cx="7610475" cy="4264025"/>
            <a:chOff x="272" y="999"/>
            <a:chExt cx="2470" cy="1605"/>
          </a:xfrm>
        </p:grpSpPr>
        <p:cxnSp>
          <p:nvCxnSpPr>
            <p:cNvPr id="55300" name="_s55300">
              <a:extLst>
                <a:ext uri="{FF2B5EF4-FFF2-40B4-BE49-F238E27FC236}">
                  <a16:creationId xmlns:a16="http://schemas.microsoft.com/office/drawing/2014/main" id="{8146F326-24A8-4C01-9729-052835ABD52B}"/>
                </a:ext>
              </a:extLst>
            </p:cNvPr>
            <p:cNvCxnSpPr>
              <a:cxnSpLocks noChangeShapeType="1"/>
              <a:stCxn id="8" idx="2"/>
              <a:endCxn id="6" idx="3"/>
            </p:cNvCxnSpPr>
            <p:nvPr/>
          </p:nvCxnSpPr>
          <p:spPr bwMode="auto">
            <a:xfrm rot="10800000">
              <a:off x="1710" y="1726"/>
              <a:ext cx="168" cy="750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01" name="_s55301">
              <a:extLst>
                <a:ext uri="{FF2B5EF4-FFF2-40B4-BE49-F238E27FC236}">
                  <a16:creationId xmlns:a16="http://schemas.microsoft.com/office/drawing/2014/main" id="{62DB1ABB-E49E-4D4C-9CED-75B412300BF8}"/>
                </a:ext>
              </a:extLst>
            </p:cNvPr>
            <p:cNvCxnSpPr>
              <a:cxnSpLocks noChangeShapeType="1"/>
              <a:stCxn id="7" idx="2"/>
              <a:endCxn id="6" idx="3"/>
            </p:cNvCxnSpPr>
            <p:nvPr/>
          </p:nvCxnSpPr>
          <p:spPr bwMode="auto">
            <a:xfrm rot="10800000">
              <a:off x="1710" y="1726"/>
              <a:ext cx="168" cy="310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02" name="_s55302">
              <a:extLst>
                <a:ext uri="{FF2B5EF4-FFF2-40B4-BE49-F238E27FC236}">
                  <a16:creationId xmlns:a16="http://schemas.microsoft.com/office/drawing/2014/main" id="{5A68D544-D956-4503-8EA0-6E23E6428292}"/>
                </a:ext>
              </a:extLst>
            </p:cNvPr>
            <p:cNvCxnSpPr>
              <a:cxnSpLocks noChangeShapeType="1"/>
              <a:stCxn id="6" idx="0"/>
              <a:endCxn id="4" idx="3"/>
            </p:cNvCxnSpPr>
            <p:nvPr/>
          </p:nvCxnSpPr>
          <p:spPr bwMode="auto">
            <a:xfrm rot="5400000" flipH="1">
              <a:off x="1392" y="1095"/>
              <a:ext cx="151" cy="536"/>
            </a:xfrm>
            <a:prstGeom prst="bentConnector3">
              <a:avLst>
                <a:gd name="adj1" fmla="val 28458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03" name="_s55303">
              <a:extLst>
                <a:ext uri="{FF2B5EF4-FFF2-40B4-BE49-F238E27FC236}">
                  <a16:creationId xmlns:a16="http://schemas.microsoft.com/office/drawing/2014/main" id="{0F078811-88C7-4063-A992-0CDE5C417366}"/>
                </a:ext>
              </a:extLst>
            </p:cNvPr>
            <p:cNvCxnSpPr>
              <a:cxnSpLocks noChangeShapeType="1"/>
              <a:stCxn id="5" idx="0"/>
              <a:endCxn id="4" idx="3"/>
            </p:cNvCxnSpPr>
            <p:nvPr/>
          </p:nvCxnSpPr>
          <p:spPr bwMode="auto">
            <a:xfrm rot="16200000">
              <a:off x="883" y="1121"/>
              <a:ext cx="151" cy="483"/>
            </a:xfrm>
            <a:prstGeom prst="bentConnector3">
              <a:avLst>
                <a:gd name="adj1" fmla="val 28458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_s55304">
              <a:extLst>
                <a:ext uri="{FF2B5EF4-FFF2-40B4-BE49-F238E27FC236}">
                  <a16:creationId xmlns:a16="http://schemas.microsoft.com/office/drawing/2014/main" id="{C0BD71E3-8DAD-4DAE-9103-686D0B9C3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" y="99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1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Chemical Mediators</a:t>
              </a: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of Inflammation</a:t>
              </a:r>
            </a:p>
          </p:txBody>
        </p:sp>
        <p:sp>
          <p:nvSpPr>
            <p:cNvPr id="5" name="_s55305">
              <a:extLst>
                <a:ext uri="{FF2B5EF4-FFF2-40B4-BE49-F238E27FC236}">
                  <a16:creationId xmlns:a16="http://schemas.microsoft.com/office/drawing/2014/main" id="{56CDBFE5-6F4B-4372-98E7-A55E6EA6C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" y="1438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Cell-Derived</a:t>
              </a:r>
            </a:p>
          </p:txBody>
        </p:sp>
        <p:sp>
          <p:nvSpPr>
            <p:cNvPr id="6" name="_s55306">
              <a:extLst>
                <a:ext uri="{FF2B5EF4-FFF2-40B4-BE49-F238E27FC236}">
                  <a16:creationId xmlns:a16="http://schemas.microsoft.com/office/drawing/2014/main" id="{24B063DA-2451-47FC-AC87-31992D95F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438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Plasma-Protein-</a:t>
              </a: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Derived</a:t>
              </a:r>
            </a:p>
          </p:txBody>
        </p:sp>
        <p:sp>
          <p:nvSpPr>
            <p:cNvPr id="7" name="_s55307">
              <a:extLst>
                <a:ext uri="{FF2B5EF4-FFF2-40B4-BE49-F238E27FC236}">
                  <a16:creationId xmlns:a16="http://schemas.microsoft.com/office/drawing/2014/main" id="{3456773C-77F5-44B4-9E6D-B07B51BD5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" y="1877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Complement</a:t>
              </a:r>
            </a:p>
          </p:txBody>
        </p:sp>
        <p:sp>
          <p:nvSpPr>
            <p:cNvPr id="8" name="_s55308">
              <a:extLst>
                <a:ext uri="{FF2B5EF4-FFF2-40B4-BE49-F238E27FC236}">
                  <a16:creationId xmlns:a16="http://schemas.microsoft.com/office/drawing/2014/main" id="{686EBF63-95BE-4FC6-9E08-B67233B61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" y="2316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Coagulation and Kinin </a:t>
              </a: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Systems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07504" y="44624"/>
            <a:ext cx="48965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ctr"/>
            <a:r>
              <a:rPr lang="en-US" dirty="0">
                <a:latin typeface="Arial Rounded MT Bold" pitchFamily="34" charset="0"/>
              </a:rPr>
              <a:t>Chemical mediators of inflammation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Cell-Derived Mediators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Wingdings" pitchFamily="2" charset="2"/>
              <a:buNone/>
            </a:pPr>
            <a:r>
              <a:rPr lang="en-US" dirty="0">
                <a:cs typeface="Arial" charset="0"/>
              </a:rPr>
              <a:t>Producing cells:</a:t>
            </a:r>
          </a:p>
          <a:p>
            <a:pPr algn="l">
              <a:buFont typeface="Wingdings" pitchFamily="2" charset="2"/>
              <a:buNone/>
            </a:pPr>
            <a:endParaRPr lang="en-US" dirty="0">
              <a:cs typeface="Arial" charset="0"/>
            </a:endParaRPr>
          </a:p>
          <a:p>
            <a:pPr algn="l">
              <a:buSzPct val="65000"/>
              <a:buFont typeface="Wingdings" pitchFamily="2" charset="2"/>
              <a:buNone/>
            </a:pPr>
            <a:r>
              <a:rPr lang="en-US" dirty="0">
                <a:cs typeface="Arial" charset="0"/>
              </a:rPr>
              <a:t>Tissue macrophages</a:t>
            </a:r>
          </a:p>
          <a:p>
            <a:pPr algn="l">
              <a:buSzPct val="65000"/>
              <a:buFont typeface="Wingdings" pitchFamily="2" charset="2"/>
              <a:buNone/>
            </a:pPr>
            <a:r>
              <a:rPr lang="en-US" dirty="0">
                <a:cs typeface="Arial" charset="0"/>
              </a:rPr>
              <a:t>Mast cells</a:t>
            </a:r>
          </a:p>
          <a:p>
            <a:pPr algn="l">
              <a:buSzPct val="65000"/>
              <a:buFont typeface="Wingdings" pitchFamily="2" charset="2"/>
              <a:buNone/>
            </a:pPr>
            <a:r>
              <a:rPr lang="en-US" dirty="0">
                <a:cs typeface="Arial" charset="0"/>
              </a:rPr>
              <a:t>Endothelial cells</a:t>
            </a:r>
          </a:p>
          <a:p>
            <a:pPr algn="l">
              <a:buSzPct val="65000"/>
              <a:buFont typeface="Wingdings" pitchFamily="2" charset="2"/>
              <a:buNone/>
            </a:pPr>
            <a:r>
              <a:rPr lang="en-US" dirty="0">
                <a:cs typeface="Arial" charset="0"/>
              </a:rPr>
              <a:t>Leukocytes</a:t>
            </a:r>
          </a:p>
        </p:txBody>
      </p:sp>
      <p:pic>
        <p:nvPicPr>
          <p:cNvPr id="4" name="Picture 3" descr="7335"/>
          <p:cNvPicPr>
            <a:picLocks noChangeAspect="1" noChangeArrowheads="1"/>
          </p:cNvPicPr>
          <p:nvPr/>
        </p:nvPicPr>
        <p:blipFill>
          <a:blip r:embed="rId3" cstate="print"/>
          <a:srcRect b="46512"/>
          <a:stretch>
            <a:fillRect/>
          </a:stretch>
        </p:blipFill>
        <p:spPr bwMode="auto">
          <a:xfrm>
            <a:off x="257432" y="2143116"/>
            <a:ext cx="865796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7504" y="44624"/>
            <a:ext cx="63367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ctr"/>
            <a:r>
              <a:rPr lang="en-US" dirty="0">
                <a:latin typeface="Arial Rounded MT Bold" pitchFamily="34" charset="0"/>
              </a:rPr>
              <a:t>Chemical mediators of inflammation: cell derived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1841</TotalTime>
  <Words>1720</Words>
  <Application>Microsoft Office PowerPoint</Application>
  <PresentationFormat>On-screen Show (4:3)</PresentationFormat>
  <Paragraphs>472</Paragraphs>
  <Slides>43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Organization Chart</vt:lpstr>
      <vt:lpstr>PowerPoint Presentation</vt:lpstr>
      <vt:lpstr>Objectives</vt:lpstr>
      <vt:lpstr>PowerPoint Presentation</vt:lpstr>
      <vt:lpstr> General principles for chemical mediators</vt:lpstr>
      <vt:lpstr>General principles for chemical mediators</vt:lpstr>
      <vt:lpstr>Source of Chemical mediators</vt:lpstr>
      <vt:lpstr>PowerPoint Presentation</vt:lpstr>
      <vt:lpstr>PowerPoint Presentation</vt:lpstr>
      <vt:lpstr>Cell-Derived Mediators</vt:lpstr>
      <vt:lpstr>Vasoactive Amines Histamine &amp; Serotonin </vt:lpstr>
      <vt:lpstr>Histamine</vt:lpstr>
      <vt:lpstr>Serotonin (5-HT)</vt:lpstr>
      <vt:lpstr>PowerPoint Presentation</vt:lpstr>
      <vt:lpstr>Arachidonic Acid Metabolites (eicosanoids)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PLASMA PROTEASES</vt:lpstr>
      <vt:lpstr>PowerPoint Presentation</vt:lpstr>
      <vt:lpstr>PowerPoint Presentation</vt:lpstr>
      <vt:lpstr>Complement protein</vt:lpstr>
      <vt:lpstr>PowerPoint Presentation</vt:lpstr>
      <vt:lpstr>The Actions of the Principal Mediators</vt:lpstr>
      <vt:lpstr>PowerPoint Presentation</vt:lpstr>
      <vt:lpstr>Systemic effects of Inflammation</vt:lpstr>
      <vt:lpstr> Fever  Produced in response to Pyrogens</vt:lpstr>
      <vt:lpstr>PowerPoint Presentation</vt:lpstr>
      <vt:lpstr>PowerPoint Presentation</vt:lpstr>
      <vt:lpstr>PowerPoint Presentation</vt:lpstr>
      <vt:lpstr>PowerPoint Presentation</vt:lpstr>
      <vt:lpstr>Acute phase proteins </vt:lpstr>
      <vt:lpstr>PowerPoint Presentation</vt:lpstr>
      <vt:lpstr>PowerPoint Presentation</vt:lpstr>
      <vt:lpstr>Erythrocyte sedimentation rate (ESR) </vt:lpstr>
      <vt:lpstr>Summary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Dr.Maha</dc:creator>
  <cp:lastModifiedBy>Dana Al-Kadi</cp:lastModifiedBy>
  <cp:revision>37</cp:revision>
  <dcterms:created xsi:type="dcterms:W3CDTF">2013-10-06T19:01:29Z</dcterms:created>
  <dcterms:modified xsi:type="dcterms:W3CDTF">2017-10-26T05:42:45Z</dcterms:modified>
</cp:coreProperties>
</file>