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93" r:id="rId15"/>
    <p:sldId id="271" r:id="rId16"/>
    <p:sldId id="312" r:id="rId17"/>
    <p:sldId id="272" r:id="rId18"/>
    <p:sldId id="273" r:id="rId19"/>
    <p:sldId id="274" r:id="rId20"/>
    <p:sldId id="275" r:id="rId21"/>
    <p:sldId id="276" r:id="rId22"/>
    <p:sldId id="277" r:id="rId23"/>
    <p:sldId id="278" r:id="rId24"/>
    <p:sldId id="292" r:id="rId25"/>
    <p:sldId id="279" r:id="rId26"/>
    <p:sldId id="315" r:id="rId27"/>
    <p:sldId id="280" r:id="rId28"/>
    <p:sldId id="281" r:id="rId29"/>
    <p:sldId id="282" r:id="rId30"/>
    <p:sldId id="283" r:id="rId31"/>
    <p:sldId id="284" r:id="rId32"/>
    <p:sldId id="290" r:id="rId33"/>
    <p:sldId id="285" r:id="rId34"/>
    <p:sldId id="291" r:id="rId35"/>
    <p:sldId id="286" r:id="rId36"/>
    <p:sldId id="287" r:id="rId37"/>
    <p:sldId id="288" r:id="rId38"/>
    <p:sldId id="314" r:id="rId39"/>
    <p:sldId id="289"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8C"/>
    <a:srgbClr val="FF7C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9311" autoAdjust="0"/>
  </p:normalViewPr>
  <p:slideViewPr>
    <p:cSldViewPr>
      <p:cViewPr varScale="1">
        <p:scale>
          <a:sx n="81" d="100"/>
          <a:sy n="81" d="100"/>
        </p:scale>
        <p:origin x="1080" y="5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BC4541B-CA9E-45D7-A5E3-1B668084C019}" type="datetimeFigureOut">
              <a:rPr lang="ar-SA" smtClean="0"/>
              <a:pPr/>
              <a:t>06/02/1439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BF9BF51-9652-409E-B228-882DF7C9D77F}"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goal of the repair process is to restore the tissue to its original state. The inflammatory reaction set in motion by the injury contains the damage, eliminates the damaging stimulus, removes injured tissue, and initiates the deposition of ECM components in the area of injury. </a:t>
            </a:r>
          </a:p>
          <a:p>
            <a:pPr>
              <a:spcBef>
                <a:spcPct val="0"/>
              </a:spcBef>
            </a:pPr>
            <a:r>
              <a:rPr lang="en-US" dirty="0"/>
              <a:t>Some tissues can be completely reconstituted after injury, such as the repair of bone after a fracture or the regeneration of the surface epithelium in a </a:t>
            </a:r>
            <a:r>
              <a:rPr lang="en-US" dirty="0" err="1"/>
              <a:t>cutaneous</a:t>
            </a:r>
            <a:r>
              <a:rPr lang="en-US" dirty="0"/>
              <a:t> wound. For tissues that are incapable of regeneration, repair is accomplished by connective tissue deposition, producing a </a:t>
            </a:r>
            <a:r>
              <a:rPr lang="en-US" i="1" dirty="0"/>
              <a:t>scar.</a:t>
            </a:r>
            <a:r>
              <a:rPr lang="en-US" dirty="0"/>
              <a:t> This term is most often used in connection to </a:t>
            </a:r>
            <a:r>
              <a:rPr lang="en-US" i="1" dirty="0"/>
              <a:t>wound healing</a:t>
            </a:r>
            <a:r>
              <a:rPr lang="en-US" dirty="0"/>
              <a:t> in the skin, but it is also used to describe the replacement of </a:t>
            </a:r>
            <a:r>
              <a:rPr lang="en-US" dirty="0" err="1"/>
              <a:t>parenchymal</a:t>
            </a:r>
            <a:r>
              <a:rPr lang="en-US" dirty="0"/>
              <a:t> cells by connective tissue, as in the heart after myocardial infarction. </a:t>
            </a:r>
          </a:p>
          <a:p>
            <a:pPr>
              <a:spcBef>
                <a:spcPct val="0"/>
              </a:spcBef>
            </a:pPr>
            <a:r>
              <a:rPr lang="en-US" dirty="0"/>
              <a:t>If damage persists, inflammation becomes chronic, and tissue damage and repair may occur concurrently. Connective tissue deposition in these conditions is usually referred to as </a:t>
            </a:r>
            <a:r>
              <a:rPr lang="en-US" i="1" dirty="0"/>
              <a:t>fibrosis.</a:t>
            </a:r>
            <a:r>
              <a:rPr lang="en-US" dirty="0"/>
              <a:t> In the broader sense, the term fibrosis applies to any abnormal deposition of connective tissue, regardless of cause.</a:t>
            </a:r>
          </a:p>
          <a:p>
            <a:pPr>
              <a:spcBef>
                <a:spcPct val="0"/>
              </a:spcBef>
            </a:pPr>
            <a:endParaRPr lang="en-US" dirty="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8BB7F2-5D0C-4791-88A8-C0FEA4FA9934}"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6D6C58-B5FA-4A6A-A854-A704B94ADCE4}" type="slidenum">
              <a:rPr lang="en-US"/>
              <a:pPr/>
              <a:t>7</a:t>
            </a:fld>
            <a:endParaRPr lang="en-US"/>
          </a:p>
        </p:txBody>
      </p:sp>
      <p:sp>
        <p:nvSpPr>
          <p:cNvPr id="59395" name="Rectangle 2"/>
          <p:cNvSpPr>
            <a:spLocks noGrp="1" noChangeArrowheads="1"/>
          </p:cNvSpPr>
          <p:nvPr>
            <p:ph type="body" idx="1"/>
          </p:nvPr>
        </p:nvSpPr>
        <p:spPr>
          <a:noFill/>
          <a:ln/>
        </p:spPr>
        <p:txBody>
          <a:bodyPr lIns="90488" tIns="44450" rIns="90488" bIns="44450"/>
          <a:lstStyle/>
          <a:p>
            <a:pPr eaLnBrk="1" hangingPunct="1"/>
            <a:endParaRPr lang="en-US"/>
          </a:p>
        </p:txBody>
      </p:sp>
      <p:sp>
        <p:nvSpPr>
          <p:cNvPr id="59396"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Repair begins early in inflammation. Sometimes as early as 24 hours after injury, if resolution has not occurred, fibroblasts and vascular endothelial cells begin proliferating to form a specialized type of tissue that is the hallmark of healing, called </a:t>
            </a:r>
            <a:r>
              <a:rPr lang="en-US" i="1"/>
              <a:t>granulation tissue.</a:t>
            </a:r>
            <a:r>
              <a:rPr lang="en-US"/>
              <a:t> The term derives from its pink, soft, granular appearance on the surface of wounds, but it is the histologic features that are characteristic: </a:t>
            </a:r>
            <a:r>
              <a:rPr lang="en-US" i="1"/>
              <a:t>the formation of new small blood vessels (angiogenesis) and the proliferation of fibroblasts</a:t>
            </a:r>
            <a:r>
              <a:rPr lang="en-US"/>
              <a:t> (</a:t>
            </a:r>
            <a:r>
              <a:rPr lang="en-US">
                <a:hlinkClick r:id="" action="ppaction://hlinkfile" tooltip="View now"/>
              </a:rPr>
              <a:t>Fig. 3-17</a:t>
            </a:r>
            <a:r>
              <a:rPr lang="en-US"/>
              <a:t>). These new vessels are leaky, allowing the passage of proteins and red cells into the extravascular space. </a:t>
            </a:r>
            <a:r>
              <a:rPr lang="en-US" i="1"/>
              <a:t>Thus, new granulation tissue is often edematous.</a:t>
            </a:r>
            <a:r>
              <a:rPr lang="en-US"/>
              <a:t> We next discuss mechanisms of angiogenesis and scar formation, the main components of the healing process.</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3DF8A0-20F2-42C1-ADE4-E4AB795942A3}" type="slidenum">
              <a:rPr lang="en-US"/>
              <a:pPr fontAlgn="base">
                <a:spcBef>
                  <a:spcPct val="0"/>
                </a:spcBef>
                <a:spcAft>
                  <a:spcPct val="0"/>
                </a:spcAft>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46DB-3615-4632-8E3D-FD82A1C9E9E9}" type="slidenum">
              <a:rPr lang="en-US"/>
              <a:pPr/>
              <a:t>13</a:t>
            </a:fld>
            <a:endParaRPr lang="en-US"/>
          </a:p>
        </p:txBody>
      </p:sp>
      <p:sp>
        <p:nvSpPr>
          <p:cNvPr id="7169" name="Rectangle 1"/>
          <p:cNvSpPr>
            <a:spLocks noGrp="1" noRot="1" noChangeAspect="1" noChangeArrowheads="1" noTextEdit="1"/>
          </p:cNvSpPr>
          <p:nvPr>
            <p:ph type="sldImg"/>
          </p:nvPr>
        </p:nvSpPr>
        <p:spPr>
          <a:ln>
            <a:noFill/>
          </a:ln>
        </p:spPr>
      </p:sp>
      <p:sp>
        <p:nvSpPr>
          <p:cNvPr id="7170" name="Rectangle 2"/>
          <p:cNvSpPr>
            <a:spLocks noGrp="1" noChangeArrowheads="1"/>
          </p:cNvSpPr>
          <p:nvPr>
            <p:ph type="body" idx="1"/>
          </p:nvPr>
        </p:nvSpPr>
        <p:spPr>
          <a:ln/>
        </p:spPr>
        <p:txBody>
          <a:bodyPr/>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a:t>SCAR FORMATION </a:t>
            </a:r>
            <a:r>
              <a:rPr lang="en-US" dirty="0" err="1"/>
              <a:t>Body_ID</a:t>
            </a:r>
            <a:r>
              <a:rPr lang="en-US" dirty="0"/>
              <a:t>: </a:t>
            </a:r>
            <a:r>
              <a:rPr lang="en-US" b="1" dirty="0"/>
              <a:t>HC003028</a:t>
            </a:r>
            <a:r>
              <a:rPr lang="en-US" dirty="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a:t>emigration and proliferation of fibroblasts in the site of injury</a:t>
            </a:r>
            <a:r>
              <a:rPr lang="en-US" dirty="0"/>
              <a:t>, (2) </a:t>
            </a:r>
            <a:r>
              <a:rPr lang="en-US" i="1" dirty="0"/>
              <a:t>deposition of ECM</a:t>
            </a:r>
            <a:r>
              <a:rPr lang="en-US" dirty="0"/>
              <a:t>, and (3) </a:t>
            </a:r>
            <a:r>
              <a:rPr lang="en-US" i="1" dirty="0"/>
              <a:t>tissue remodeling</a:t>
            </a:r>
            <a:r>
              <a:rPr lang="en-US" dirty="0"/>
              <a:t>. </a:t>
            </a:r>
            <a:r>
              <a:rPr lang="en-US" dirty="0" err="1"/>
              <a:t>Body_ID</a:t>
            </a:r>
            <a:r>
              <a:rPr lang="en-US" dirty="0"/>
              <a:t>: </a:t>
            </a:r>
            <a:r>
              <a:rPr lang="en-US" b="1" dirty="0"/>
              <a:t>P003089</a:t>
            </a:r>
            <a:r>
              <a:rPr lang="en-US" dirty="0"/>
              <a:t> Fibroblast Migration and Proliferation </a:t>
            </a:r>
            <a:r>
              <a:rPr lang="en-US" dirty="0" err="1"/>
              <a:t>Body_ID</a:t>
            </a:r>
            <a:r>
              <a:rPr lang="en-US" dirty="0"/>
              <a:t>: </a:t>
            </a:r>
            <a:r>
              <a:rPr lang="en-US" b="1" dirty="0"/>
              <a:t>HC003029</a:t>
            </a:r>
            <a:r>
              <a:rPr lang="en-US" dirty="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a:hlinkClick r:id="rId3" action="ppaction://hlinkfile" tooltip="Go here now"/>
              </a:rPr>
              <a:t>107</a:t>
            </a:r>
            <a:r>
              <a:rPr lang="en-US" dirty="0"/>
              <a:t> The latter activity leads to exudation and deposition of plasma proteins, such as fibrinogen and plasma </a:t>
            </a:r>
            <a:r>
              <a:rPr lang="en-US" dirty="0" err="1"/>
              <a:t>fibronectin</a:t>
            </a:r>
            <a:r>
              <a:rPr lang="en-US" dirty="0"/>
              <a:t>, in the ECM and provides a provisional </a:t>
            </a:r>
            <a:r>
              <a:rPr lang="en-US" dirty="0" err="1"/>
              <a:t>stroma</a:t>
            </a:r>
            <a:r>
              <a:rPr lang="en-US" dirty="0"/>
              <a:t> for fibroblast and endothelial cell </a:t>
            </a:r>
            <a:r>
              <a:rPr lang="en-US" dirty="0" err="1"/>
              <a:t>ingrowth</a:t>
            </a:r>
            <a:r>
              <a:rPr lang="en-US" dirty="0"/>
              <a:t>. </a:t>
            </a:r>
            <a:r>
              <a:rPr lang="en-US" i="1" dirty="0"/>
              <a:t>Migration</a:t>
            </a:r>
            <a:r>
              <a:rPr lang="en-US" dirty="0"/>
              <a:t> of fibroblasts to the site of injury and their subsequent </a:t>
            </a:r>
            <a:r>
              <a:rPr lang="en-US" i="1" dirty="0"/>
              <a:t>proliferation</a:t>
            </a:r>
            <a:r>
              <a:rPr lang="en-US" dirty="0"/>
              <a:t> are triggered by multiple growth factors, including TGF-β, PDGF, EGF, FGF, and the cytokines IL-1 and TNF (see </a:t>
            </a:r>
            <a:r>
              <a:rPr lang="en-US" dirty="0">
                <a:hlinkClick r:id="rId4" action="ppaction://hlinkfile" tooltip="Go here now"/>
              </a:rPr>
              <a:t>Table 3-5</a:t>
            </a:r>
            <a:r>
              <a:rPr lang="en-US" dirty="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a:hlinkClick r:id="rId5" action="ppaction://hlinkfile" tooltip="Go here now"/>
              </a:rPr>
              <a:t>108</a:t>
            </a:r>
            <a:r>
              <a:rPr lang="en-US" dirty="0"/>
              <a:t> If the appropriate </a:t>
            </a:r>
            <a:r>
              <a:rPr lang="en-US" dirty="0" err="1"/>
              <a:t>chemotactic</a:t>
            </a:r>
            <a:r>
              <a:rPr lang="en-US" dirty="0"/>
              <a:t> stimuli are present, mast cells, </a:t>
            </a:r>
            <a:r>
              <a:rPr lang="en-US" dirty="0" err="1"/>
              <a:t>eosinophils</a:t>
            </a:r>
            <a:r>
              <a:rPr lang="en-US" dirty="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a:t>fibroblast migration and proliferation, increased synthesis of collagen and </a:t>
            </a:r>
            <a:r>
              <a:rPr lang="en-US" i="1" dirty="0" err="1"/>
              <a:t>fibronectin</a:t>
            </a:r>
            <a:r>
              <a:rPr lang="en-US" i="1" dirty="0"/>
              <a:t>, and decreased degradation of ECM by </a:t>
            </a:r>
            <a:r>
              <a:rPr lang="en-US" i="1" dirty="0" err="1"/>
              <a:t>metalloproteinases</a:t>
            </a:r>
            <a:r>
              <a:rPr lang="en-US" dirty="0"/>
              <a:t> (discussed later). TGF-β is also </a:t>
            </a:r>
            <a:r>
              <a:rPr lang="en-US" dirty="0" err="1"/>
              <a:t>chemotactic</a:t>
            </a:r>
            <a:r>
              <a:rPr lang="en-US" dirty="0"/>
              <a:t> for </a:t>
            </a:r>
            <a:r>
              <a:rPr lang="en-US" dirty="0" err="1"/>
              <a:t>monocytes</a:t>
            </a:r>
            <a:r>
              <a:rPr lang="en-US" dirty="0"/>
              <a:t> and causes angiogenesis in vivo, possibly by inducing macrophage influx. TGF-β expression is increased in tissues in a number of chronic fibrotic diseases in humans and experimental animals. </a:t>
            </a:r>
            <a:r>
              <a:rPr lang="en-US" dirty="0" err="1"/>
              <a:t>Body_ID</a:t>
            </a:r>
            <a:r>
              <a:rPr lang="en-US" dirty="0"/>
              <a:t>: </a:t>
            </a:r>
            <a:r>
              <a:rPr lang="en-US" b="1" dirty="0"/>
              <a:t>P003090</a:t>
            </a:r>
            <a:r>
              <a:rPr lang="en-US" dirty="0"/>
              <a:t> ECM Deposition and Scar Formation </a:t>
            </a:r>
            <a:r>
              <a:rPr lang="en-US" dirty="0" err="1"/>
              <a:t>Body_ID</a:t>
            </a:r>
            <a:r>
              <a:rPr lang="en-US" dirty="0"/>
              <a:t>: </a:t>
            </a:r>
            <a:r>
              <a:rPr lang="en-US" b="1" dirty="0"/>
              <a:t>HC003030</a:t>
            </a:r>
            <a:r>
              <a:rPr lang="en-US" dirty="0"/>
              <a:t> As repair continues, the number of proliferating endothelial cells and fibroblasts decreases. Fibroblasts progressively deposit increased amounts of ECM. </a:t>
            </a:r>
            <a:r>
              <a:rPr lang="en-US" dirty="0" err="1"/>
              <a:t>Fibrillar</a:t>
            </a:r>
            <a:r>
              <a:rPr lang="en-US" dirty="0"/>
              <a:t> collagens form a major portion of the connective tissue in repair sites and are important for the development of strength in healing wounds. As described later in the discussion of </a:t>
            </a:r>
            <a:r>
              <a:rPr lang="en-US" dirty="0" err="1"/>
              <a:t>cutaneous</a:t>
            </a:r>
            <a:r>
              <a:rPr lang="en-US" dirty="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a:hlinkClick r:id="rId6" action="ppaction://hlinkfile" tooltip="Go here now"/>
              </a:rPr>
              <a:t>Table 3-4</a:t>
            </a:r>
            <a:r>
              <a:rPr lang="en-US" dirty="0"/>
              <a:t>). For example, collagen synthesis is enhanced by several factors, including growth factors (PDGF, FGF, TGF-β) and cytokines (IL-1, IL-13), which are secreted by leukocytes and fibroblasts in healing wounds. </a:t>
            </a:r>
            <a:r>
              <a:rPr lang="en-US" i="1" dirty="0"/>
              <a:t>Net collagen accumulation, however, depends not only on increased collagen synthesis but also on decreased degradation.</a:t>
            </a:r>
            <a:r>
              <a:rPr lang="en-US" dirty="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a:t>vascularized</a:t>
            </a:r>
            <a:r>
              <a:rPr lang="en-US" dirty="0"/>
              <a:t> granulation tissue into a pale, </a:t>
            </a:r>
            <a:r>
              <a:rPr lang="en-US" dirty="0" err="1"/>
              <a:t>avascular</a:t>
            </a:r>
            <a:r>
              <a:rPr lang="en-US" dirty="0"/>
              <a:t> scar. </a:t>
            </a:r>
            <a:r>
              <a:rPr lang="en-US" dirty="0" err="1"/>
              <a:t>Body_ID</a:t>
            </a:r>
            <a:r>
              <a:rPr lang="en-US" dirty="0"/>
              <a:t>: </a:t>
            </a:r>
            <a:r>
              <a:rPr lang="en-US" b="1" dirty="0"/>
              <a:t>P003091</a:t>
            </a:r>
            <a:r>
              <a:rPr lang="en-US" dirty="0"/>
              <a:t> Tissue Remodeling </a:t>
            </a:r>
            <a:r>
              <a:rPr lang="en-US" dirty="0" err="1"/>
              <a:t>Body_ID</a:t>
            </a:r>
            <a:r>
              <a:rPr lang="en-US" dirty="0"/>
              <a:t>: </a:t>
            </a:r>
            <a:r>
              <a:rPr lang="en-US" b="1" dirty="0"/>
              <a:t>HC003031</a:t>
            </a:r>
            <a:r>
              <a:rPr lang="en-US" dirty="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a:t>metalloproteinases</a:t>
            </a:r>
            <a:r>
              <a:rPr lang="en-US" dirty="0"/>
              <a:t>, enzymes that degrade these ECM components. The balance between ECM synthesis and degradation results in </a:t>
            </a:r>
            <a:r>
              <a:rPr lang="en-US" i="1" dirty="0"/>
              <a:t>remodeling</a:t>
            </a:r>
            <a:r>
              <a:rPr lang="en-US" dirty="0"/>
              <a:t> of the connective tissue framework-an important feature of both chronic inflammation and wound repair.</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a:t>SCAR FORMATION </a:t>
            </a:r>
            <a:r>
              <a:rPr lang="en-US" dirty="0" err="1"/>
              <a:t>Body_ID</a:t>
            </a:r>
            <a:r>
              <a:rPr lang="en-US" dirty="0"/>
              <a:t>: </a:t>
            </a:r>
            <a:r>
              <a:rPr lang="en-US" b="1" dirty="0"/>
              <a:t>HC003028</a:t>
            </a:r>
            <a:r>
              <a:rPr lang="en-US" dirty="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a:t>emigration and proliferation of fibroblasts in the site of injury</a:t>
            </a:r>
            <a:r>
              <a:rPr lang="en-US" dirty="0"/>
              <a:t>, (2) </a:t>
            </a:r>
            <a:r>
              <a:rPr lang="en-US" i="1" dirty="0"/>
              <a:t>deposition of ECM</a:t>
            </a:r>
            <a:r>
              <a:rPr lang="en-US" dirty="0"/>
              <a:t>, and (3) </a:t>
            </a:r>
            <a:r>
              <a:rPr lang="en-US" i="1" dirty="0"/>
              <a:t>tissue remodeling</a:t>
            </a:r>
            <a:r>
              <a:rPr lang="en-US" dirty="0"/>
              <a:t>. </a:t>
            </a:r>
            <a:r>
              <a:rPr lang="en-US" dirty="0" err="1"/>
              <a:t>Body_ID</a:t>
            </a:r>
            <a:r>
              <a:rPr lang="en-US" dirty="0"/>
              <a:t>: </a:t>
            </a:r>
            <a:r>
              <a:rPr lang="en-US" b="1" dirty="0"/>
              <a:t>P003089</a:t>
            </a:r>
            <a:r>
              <a:rPr lang="en-US" dirty="0"/>
              <a:t> Fibroblast Migration and Proliferation </a:t>
            </a:r>
            <a:r>
              <a:rPr lang="en-US" dirty="0" err="1"/>
              <a:t>Body_ID</a:t>
            </a:r>
            <a:r>
              <a:rPr lang="en-US" dirty="0"/>
              <a:t>: </a:t>
            </a:r>
            <a:r>
              <a:rPr lang="en-US" b="1" dirty="0"/>
              <a:t>HC003029</a:t>
            </a:r>
            <a:r>
              <a:rPr lang="en-US" dirty="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a:hlinkClick r:id="rId3" action="ppaction://hlinkfile" tooltip="Go here now"/>
              </a:rPr>
              <a:t>107</a:t>
            </a:r>
            <a:r>
              <a:rPr lang="en-US" dirty="0"/>
              <a:t> The latter activity leads to exudation and deposition of plasma proteins, such as fibrinogen and plasma </a:t>
            </a:r>
            <a:r>
              <a:rPr lang="en-US" dirty="0" err="1"/>
              <a:t>fibronectin</a:t>
            </a:r>
            <a:r>
              <a:rPr lang="en-US" dirty="0"/>
              <a:t>, in the ECM and provides a provisional </a:t>
            </a:r>
            <a:r>
              <a:rPr lang="en-US" dirty="0" err="1"/>
              <a:t>stroma</a:t>
            </a:r>
            <a:r>
              <a:rPr lang="en-US" dirty="0"/>
              <a:t> for fibroblast and endothelial cell </a:t>
            </a:r>
            <a:r>
              <a:rPr lang="en-US" dirty="0" err="1"/>
              <a:t>ingrowth</a:t>
            </a:r>
            <a:r>
              <a:rPr lang="en-US" dirty="0"/>
              <a:t>. </a:t>
            </a:r>
            <a:r>
              <a:rPr lang="en-US" i="1" dirty="0"/>
              <a:t>Migration</a:t>
            </a:r>
            <a:r>
              <a:rPr lang="en-US" dirty="0"/>
              <a:t> of fibroblasts to the site of injury and their subsequent </a:t>
            </a:r>
            <a:r>
              <a:rPr lang="en-US" i="1" dirty="0"/>
              <a:t>proliferation</a:t>
            </a:r>
            <a:r>
              <a:rPr lang="en-US" dirty="0"/>
              <a:t> are triggered by multiple growth factors, including TGF-β, PDGF, EGF, FGF, and the cytokines IL-1 and TNF (see </a:t>
            </a:r>
            <a:r>
              <a:rPr lang="en-US" dirty="0">
                <a:hlinkClick r:id="rId4" action="ppaction://hlinkfile" tooltip="Go here now"/>
              </a:rPr>
              <a:t>Table 3-5</a:t>
            </a:r>
            <a:r>
              <a:rPr lang="en-US" dirty="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a:hlinkClick r:id="rId5" action="ppaction://hlinkfile" tooltip="Go here now"/>
              </a:rPr>
              <a:t>108</a:t>
            </a:r>
            <a:r>
              <a:rPr lang="en-US" dirty="0"/>
              <a:t> If the appropriate </a:t>
            </a:r>
            <a:r>
              <a:rPr lang="en-US" dirty="0" err="1"/>
              <a:t>chemotactic</a:t>
            </a:r>
            <a:r>
              <a:rPr lang="en-US" dirty="0"/>
              <a:t> stimuli are present, mast cells, </a:t>
            </a:r>
            <a:r>
              <a:rPr lang="en-US" dirty="0" err="1"/>
              <a:t>eosinophils</a:t>
            </a:r>
            <a:r>
              <a:rPr lang="en-US" dirty="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a:t>fibroblast migration and proliferation, increased synthesis of collagen and </a:t>
            </a:r>
            <a:r>
              <a:rPr lang="en-US" i="1" dirty="0" err="1"/>
              <a:t>fibronectin</a:t>
            </a:r>
            <a:r>
              <a:rPr lang="en-US" i="1" dirty="0"/>
              <a:t>, and decreased degradation of ECM by </a:t>
            </a:r>
            <a:r>
              <a:rPr lang="en-US" i="1" dirty="0" err="1"/>
              <a:t>metalloproteinases</a:t>
            </a:r>
            <a:r>
              <a:rPr lang="en-US" dirty="0"/>
              <a:t> (discussed later). TGF-β is also </a:t>
            </a:r>
            <a:r>
              <a:rPr lang="en-US" dirty="0" err="1"/>
              <a:t>chemotactic</a:t>
            </a:r>
            <a:r>
              <a:rPr lang="en-US" dirty="0"/>
              <a:t> for </a:t>
            </a:r>
            <a:r>
              <a:rPr lang="en-US" dirty="0" err="1"/>
              <a:t>monocytes</a:t>
            </a:r>
            <a:r>
              <a:rPr lang="en-US" dirty="0"/>
              <a:t> and causes angiogenesis in vivo, possibly by inducing macrophage influx. TGF-β expression is increased in tissues in a number of chronic fibrotic diseases in humans and experimental animals. </a:t>
            </a:r>
            <a:r>
              <a:rPr lang="en-US" dirty="0" err="1"/>
              <a:t>Body_ID</a:t>
            </a:r>
            <a:r>
              <a:rPr lang="en-US" dirty="0"/>
              <a:t>: </a:t>
            </a:r>
            <a:r>
              <a:rPr lang="en-US" b="1" dirty="0"/>
              <a:t>P003090</a:t>
            </a:r>
            <a:r>
              <a:rPr lang="en-US" dirty="0"/>
              <a:t> ECM Deposition and Scar Formation </a:t>
            </a:r>
            <a:r>
              <a:rPr lang="en-US" dirty="0" err="1"/>
              <a:t>Body_ID</a:t>
            </a:r>
            <a:r>
              <a:rPr lang="en-US" dirty="0"/>
              <a:t>: </a:t>
            </a:r>
            <a:r>
              <a:rPr lang="en-US" b="1" dirty="0"/>
              <a:t>HC003030</a:t>
            </a:r>
            <a:r>
              <a:rPr lang="en-US" dirty="0"/>
              <a:t> As repair continues, the number of proliferating endothelial cells and fibroblasts decreases. Fibroblasts progressively deposit increased amounts of ECM. </a:t>
            </a:r>
            <a:r>
              <a:rPr lang="en-US" dirty="0" err="1"/>
              <a:t>Fibrillar</a:t>
            </a:r>
            <a:r>
              <a:rPr lang="en-US" dirty="0"/>
              <a:t> collagens form a major portion of the connective tissue in repair sites and are important for the development of strength in healing wounds. As described later in the discussion of </a:t>
            </a:r>
            <a:r>
              <a:rPr lang="en-US" dirty="0" err="1"/>
              <a:t>cutaneous</a:t>
            </a:r>
            <a:r>
              <a:rPr lang="en-US" dirty="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a:hlinkClick r:id="rId6" action="ppaction://hlinkfile" tooltip="Go here now"/>
              </a:rPr>
              <a:t>Table 3-4</a:t>
            </a:r>
            <a:r>
              <a:rPr lang="en-US" dirty="0"/>
              <a:t>). For example, collagen synthesis is enhanced by several factors, including growth factors (PDGF, FGF, TGF-β) and cytokines (IL-1, IL-13), which are secreted by leukocytes and fibroblasts in healing wounds. </a:t>
            </a:r>
            <a:r>
              <a:rPr lang="en-US" i="1" dirty="0"/>
              <a:t>Net collagen accumulation, however, depends not only on increased collagen synthesis but also on decreased degradation.</a:t>
            </a:r>
            <a:r>
              <a:rPr lang="en-US" dirty="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a:t>vascularized</a:t>
            </a:r>
            <a:r>
              <a:rPr lang="en-US" dirty="0"/>
              <a:t> granulation tissue into a pale, </a:t>
            </a:r>
            <a:r>
              <a:rPr lang="en-US" dirty="0" err="1"/>
              <a:t>avascular</a:t>
            </a:r>
            <a:r>
              <a:rPr lang="en-US" dirty="0"/>
              <a:t> scar. </a:t>
            </a:r>
            <a:r>
              <a:rPr lang="en-US" dirty="0" err="1"/>
              <a:t>Body_ID</a:t>
            </a:r>
            <a:r>
              <a:rPr lang="en-US" dirty="0"/>
              <a:t>: </a:t>
            </a:r>
            <a:r>
              <a:rPr lang="en-US" b="1" dirty="0"/>
              <a:t>P003091</a:t>
            </a:r>
            <a:r>
              <a:rPr lang="en-US" dirty="0"/>
              <a:t> Tissue Remodeling </a:t>
            </a:r>
            <a:r>
              <a:rPr lang="en-US" dirty="0" err="1"/>
              <a:t>Body_ID</a:t>
            </a:r>
            <a:r>
              <a:rPr lang="en-US" dirty="0"/>
              <a:t>: </a:t>
            </a:r>
            <a:r>
              <a:rPr lang="en-US" b="1" dirty="0"/>
              <a:t>HC003031</a:t>
            </a:r>
            <a:r>
              <a:rPr lang="en-US" dirty="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a:t>metalloproteinases</a:t>
            </a:r>
            <a:r>
              <a:rPr lang="en-US" dirty="0"/>
              <a:t>, enzymes that degrade these ECM components. The balance between ECM synthesis and degradation results in </a:t>
            </a:r>
            <a:r>
              <a:rPr lang="en-US" i="1" dirty="0"/>
              <a:t>remodeling</a:t>
            </a:r>
            <a:r>
              <a:rPr lang="en-US" dirty="0"/>
              <a:t> of the connective tissue framework-an important feature of both chronic inflammation and wound repair.</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06/02/1439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06/02/1439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06/02/1439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06/02/1439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4D3F9A-4651-4EA9-ADCB-C7E276930EBC}" type="datetimeFigureOut">
              <a:rPr lang="ar-SA" smtClean="0"/>
              <a:pPr/>
              <a:t>06/02/1439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2E4D3F9A-4651-4EA9-ADCB-C7E276930EBC}" type="datetimeFigureOut">
              <a:rPr lang="ar-SA" smtClean="0"/>
              <a:pPr/>
              <a:t>06/02/1439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2E4D3F9A-4651-4EA9-ADCB-C7E276930EBC}" type="datetimeFigureOut">
              <a:rPr lang="ar-SA" smtClean="0"/>
              <a:pPr/>
              <a:t>06/02/1439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2E4D3F9A-4651-4EA9-ADCB-C7E276930EBC}" type="datetimeFigureOut">
              <a:rPr lang="ar-SA" smtClean="0"/>
              <a:pPr/>
              <a:t>06/02/1439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D3F9A-4651-4EA9-ADCB-C7E276930EBC}" type="datetimeFigureOut">
              <a:rPr lang="ar-SA" smtClean="0"/>
              <a:pPr/>
              <a:t>06/02/1439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4D3F9A-4651-4EA9-ADCB-C7E276930EBC}" type="datetimeFigureOut">
              <a:rPr lang="ar-SA" smtClean="0"/>
              <a:pPr/>
              <a:t>06/02/1439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4D3F9A-4651-4EA9-ADCB-C7E276930EBC}" type="datetimeFigureOut">
              <a:rPr lang="ar-SA" smtClean="0"/>
              <a:pPr/>
              <a:t>06/02/1439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E4D3F9A-4651-4EA9-ADCB-C7E276930EBC}" type="datetimeFigureOut">
              <a:rPr lang="ar-SA" smtClean="0"/>
              <a:pPr/>
              <a:t>06/02/1439</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F911190-3C7D-4FE0-8FF3-542B3F73478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dirty="0"/>
          </a:p>
        </p:txBody>
      </p:sp>
      <p:sp>
        <p:nvSpPr>
          <p:cNvPr id="6" name="Rectangle 5"/>
          <p:cNvSpPr/>
          <p:nvPr/>
        </p:nvSpPr>
        <p:spPr>
          <a:xfrm>
            <a:off x="2627784" y="2996952"/>
            <a:ext cx="3643306"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a:t>Dr. </a:t>
            </a:r>
            <a:r>
              <a:rPr lang="en-US" b="1" dirty="0" err="1"/>
              <a:t>Maha</a:t>
            </a:r>
            <a:r>
              <a:rPr lang="en-US" b="1" dirty="0"/>
              <a:t> </a:t>
            </a:r>
            <a:r>
              <a:rPr lang="en-US" b="1" dirty="0" err="1"/>
              <a:t>Arafah</a:t>
            </a:r>
            <a:endParaRPr lang="en-US" dirty="0"/>
          </a:p>
          <a:p>
            <a:pPr algn="ctr"/>
            <a:r>
              <a:rPr lang="en-US" b="1" dirty="0"/>
              <a:t>Associate Professor </a:t>
            </a:r>
            <a:endParaRPr lang="en-US" dirty="0"/>
          </a:p>
          <a:p>
            <a:pPr algn="ctr"/>
            <a:r>
              <a:rPr lang="en-US" b="1" dirty="0"/>
              <a:t>Department of Pathology</a:t>
            </a:r>
            <a:endParaRPr lang="en-US" dirty="0"/>
          </a:p>
          <a:p>
            <a:pPr algn="ctr"/>
            <a:r>
              <a:rPr lang="en-US" b="1" dirty="0"/>
              <a:t>King Khalid University Hospital and King Saud University</a:t>
            </a:r>
            <a:endParaRPr lang="en-US" dirty="0"/>
          </a:p>
          <a:p>
            <a:pPr algn="ctr" rtl="1"/>
            <a:r>
              <a:rPr lang="en-US" dirty="0"/>
              <a:t>Email: marafah@ksu.edu.sa</a:t>
            </a:r>
          </a:p>
          <a:p>
            <a:pPr algn="ctr"/>
            <a:r>
              <a:rPr lang="en-US" dirty="0"/>
              <a:t>           </a:t>
            </a:r>
            <a:r>
              <a:rPr lang="en-US" dirty="0" err="1"/>
              <a:t>marafah</a:t>
            </a:r>
            <a:r>
              <a:rPr lang="en-US" dirty="0"/>
              <a:t> @</a:t>
            </a:r>
            <a:r>
              <a:rPr lang="en-US" dirty="0" err="1"/>
              <a:t>hotmail.com</a:t>
            </a:r>
            <a:endParaRPr lang="en-US" dirty="0"/>
          </a:p>
        </p:txBody>
      </p:sp>
      <p:sp>
        <p:nvSpPr>
          <p:cNvPr id="7" name="TextBox 6"/>
          <p:cNvSpPr txBox="1"/>
          <p:nvPr/>
        </p:nvSpPr>
        <p:spPr>
          <a:xfrm>
            <a:off x="2071670" y="357166"/>
            <a:ext cx="4937570"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a:t>INFLAMMATION AND REPAIR</a:t>
            </a:r>
            <a:endParaRPr lang="en-US" sz="2400" dirty="0"/>
          </a:p>
          <a:p>
            <a:pPr algn="ctr"/>
            <a:r>
              <a:rPr lang="en-US" sz="2400" b="1" dirty="0"/>
              <a:t>Lecture 5</a:t>
            </a:r>
          </a:p>
          <a:p>
            <a:pPr algn="ctr"/>
            <a:r>
              <a:rPr lang="en-US" dirty="0"/>
              <a:t>Tissue Repair and Regeneration</a:t>
            </a:r>
          </a:p>
        </p:txBody>
      </p:sp>
      <p:sp>
        <p:nvSpPr>
          <p:cNvPr id="8" name="TextBox 7"/>
          <p:cNvSpPr txBox="1"/>
          <p:nvPr/>
        </p:nvSpPr>
        <p:spPr>
          <a:xfrm>
            <a:off x="4082382" y="2276872"/>
            <a:ext cx="705642"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dirty="0"/>
              <a:t> 2017</a:t>
            </a:r>
          </a:p>
        </p:txBody>
      </p:sp>
      <p:sp>
        <p:nvSpPr>
          <p:cNvPr id="9" name="TextBox 8"/>
          <p:cNvSpPr txBox="1"/>
          <p:nvPr/>
        </p:nvSpPr>
        <p:spPr>
          <a:xfrm>
            <a:off x="2915816" y="1700808"/>
            <a:ext cx="3155030"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dirty="0"/>
              <a:t>Foundation Block, pathology</a:t>
            </a: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a:xfrm>
            <a:off x="457200" y="-27384"/>
            <a:ext cx="8229600" cy="1143000"/>
          </a:xfrm>
        </p:spPr>
        <p:txBody>
          <a:bodyPr/>
          <a:lstStyle/>
          <a:p>
            <a:pPr eaLnBrk="1" hangingPunct="1"/>
            <a:r>
              <a:rPr lang="en-US" i="1" dirty="0">
                <a:latin typeface="Arial" charset="0"/>
              </a:rPr>
              <a:t>Healing</a:t>
            </a:r>
          </a:p>
        </p:txBody>
      </p:sp>
      <p:sp>
        <p:nvSpPr>
          <p:cNvPr id="7171" name="Rectangle 2051"/>
          <p:cNvSpPr>
            <a:spLocks noGrp="1" noChangeArrowheads="1"/>
          </p:cNvSpPr>
          <p:nvPr>
            <p:ph type="body" idx="1"/>
          </p:nvPr>
        </p:nvSpPr>
        <p:spPr>
          <a:xfrm>
            <a:off x="457200" y="836712"/>
            <a:ext cx="8229600" cy="4525963"/>
          </a:xfrm>
        </p:spPr>
        <p:txBody>
          <a:bodyPr/>
          <a:lstStyle/>
          <a:p>
            <a:pPr eaLnBrk="1" hangingPunct="1"/>
            <a:r>
              <a:rPr lang="en-US" i="1" dirty="0">
                <a:latin typeface="Arial" charset="0"/>
              </a:rPr>
              <a:t>Healing</a:t>
            </a:r>
            <a:r>
              <a:rPr lang="en-US" dirty="0">
                <a:latin typeface="Arial" charset="0"/>
              </a:rPr>
              <a:t> is usually a tissue response </a:t>
            </a:r>
          </a:p>
          <a:p>
            <a:pPr lvl="1" eaLnBrk="1" hangingPunct="1">
              <a:buNone/>
            </a:pPr>
            <a:r>
              <a:rPr lang="en-US" dirty="0">
                <a:latin typeface="Arial" charset="0"/>
              </a:rPr>
              <a:t>(1)  to a wound (commonly in the skin)</a:t>
            </a:r>
          </a:p>
          <a:p>
            <a:pPr lvl="1" eaLnBrk="1" hangingPunct="1">
              <a:buNone/>
            </a:pPr>
            <a:r>
              <a:rPr lang="en-US" dirty="0">
                <a:latin typeface="Arial" charset="0"/>
              </a:rPr>
              <a:t>(2)  to inflammatory processes in internal organs</a:t>
            </a:r>
          </a:p>
          <a:p>
            <a:pPr lvl="1" eaLnBrk="1" hangingPunct="1">
              <a:buNone/>
            </a:pPr>
            <a:r>
              <a:rPr lang="en-US" dirty="0">
                <a:latin typeface="Arial" charset="0"/>
              </a:rPr>
              <a:t>(3)  to cell necrosis in organs incapable of regeneration</a:t>
            </a:r>
            <a:r>
              <a:rPr lang="en-US" dirty="0"/>
              <a:t> </a:t>
            </a:r>
          </a:p>
        </p:txBody>
      </p:sp>
      <p:pic>
        <p:nvPicPr>
          <p:cNvPr id="4" name="Picture 1" descr="D:\SCContent\9781437717815\graphics\fullsize\S9781437717815-001-f009.jpg"/>
          <p:cNvPicPr>
            <a:picLocks noChangeAspect="1" noChangeArrowheads="1"/>
          </p:cNvPicPr>
          <p:nvPr/>
        </p:nvPicPr>
        <p:blipFill>
          <a:blip r:embed="rId2" cstate="print"/>
          <a:srcRect/>
          <a:stretch>
            <a:fillRect/>
          </a:stretch>
        </p:blipFill>
        <p:spPr bwMode="auto">
          <a:xfrm>
            <a:off x="1259632" y="3789040"/>
            <a:ext cx="6350000" cy="2651125"/>
          </a:xfrm>
          <a:prstGeom prst="rect">
            <a:avLst/>
          </a:prstGeom>
          <a:noFill/>
          <a:ln w="9525">
            <a:solidFill>
              <a:schemeClr val="tx1"/>
            </a:solidFill>
            <a:miter lim="800000"/>
            <a:headEnd/>
            <a:tailEnd/>
          </a:ln>
        </p:spPr>
      </p:pic>
      <p:sp>
        <p:nvSpPr>
          <p:cNvPr id="6" name="Rectangle 5"/>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2" name="Picture 4"/>
          <p:cNvPicPr>
            <a:picLocks noGrp="1" noChangeAspect="1" noChangeArrowheads="1"/>
          </p:cNvPicPr>
          <p:nvPr>
            <p:ph idx="1"/>
          </p:nvPr>
        </p:nvPicPr>
        <p:blipFill>
          <a:blip r:embed="rId2" cstate="print"/>
          <a:srcRect/>
          <a:stretch>
            <a:fillRect/>
          </a:stretch>
        </p:blipFill>
        <p:spPr bwMode="auto">
          <a:xfrm>
            <a:off x="2843808" y="908720"/>
            <a:ext cx="3888432" cy="5611866"/>
          </a:xfrm>
          <a:prstGeom prst="rect">
            <a:avLst/>
          </a:prstGeom>
          <a:noFill/>
          <a:ln w="9525">
            <a:noFill/>
            <a:miter lim="800000"/>
            <a:headEnd/>
            <a:tailEnd/>
          </a:ln>
          <a:effectLst/>
        </p:spPr>
      </p:pic>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a:latin typeface="Arial Rounded MT Bold" pitchFamily="34" charset="0"/>
              </a:rPr>
              <a:t>3. Know the mechanism of repair and formation of granulation tissue.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Mechanism of repair</a:t>
            </a:r>
          </a:p>
        </p:txBody>
      </p:sp>
      <p:sp>
        <p:nvSpPr>
          <p:cNvPr id="32771" name="Content Placeholder 2"/>
          <p:cNvSpPr>
            <a:spLocks noGrp="1"/>
          </p:cNvSpPr>
          <p:nvPr>
            <p:ph idx="1"/>
          </p:nvPr>
        </p:nvSpPr>
        <p:spPr/>
        <p:txBody>
          <a:bodyPr>
            <a:normAutofit fontScale="92500" lnSpcReduction="10000"/>
          </a:bodyPr>
          <a:lstStyle/>
          <a:p>
            <a:r>
              <a:rPr lang="en-US" dirty="0"/>
              <a:t>Repair begins early in inflammation.</a:t>
            </a:r>
          </a:p>
          <a:p>
            <a:r>
              <a:rPr lang="en-US" dirty="0"/>
              <a:t>At site of inflammation, fibroblasts and vascular endothelial cells begin proliferating to form a specialized type of tissue (hallmark of healing) called: </a:t>
            </a:r>
          </a:p>
          <a:p>
            <a:pPr>
              <a:buNone/>
            </a:pPr>
            <a:r>
              <a:rPr lang="en-US" sz="4400" i="1" dirty="0">
                <a:solidFill>
                  <a:srgbClr val="FF0000"/>
                </a:solidFill>
              </a:rPr>
              <a:t>		granulation tissue</a:t>
            </a:r>
            <a:endParaRPr lang="en-US" b="1" dirty="0"/>
          </a:p>
          <a:p>
            <a:r>
              <a:rPr lang="en-US" dirty="0"/>
              <a:t>The process is called organization </a:t>
            </a:r>
          </a:p>
          <a:p>
            <a:endParaRPr lang="en-US" dirty="0"/>
          </a:p>
          <a:p>
            <a:pPr>
              <a:buNone/>
            </a:pPr>
            <a:r>
              <a:rPr lang="en-US" dirty="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a:latin typeface="Arial Rounded MT Bold" pitchFamily="34" charset="0"/>
              </a:rPr>
              <a:t>3. Know the mechanism of repair and formation of granulation tissue.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D:\SCContent\9781437717815\graphics\fullsize\S9781437717815-002-f029.jpg"/>
          <p:cNvPicPr>
            <a:picLocks noChangeAspect="1" noChangeArrowheads="1"/>
          </p:cNvPicPr>
          <p:nvPr/>
        </p:nvPicPr>
        <p:blipFill>
          <a:blip r:embed="rId3" cstate="print"/>
          <a:srcRect/>
          <a:stretch>
            <a:fillRect/>
          </a:stretch>
        </p:blipFill>
        <p:spPr bwMode="auto">
          <a:xfrm>
            <a:off x="3995936" y="332656"/>
            <a:ext cx="4248472" cy="6475793"/>
          </a:xfrm>
          <a:prstGeom prst="rect">
            <a:avLst/>
          </a:prstGeom>
          <a:noFill/>
          <a:ln w="9525">
            <a:solidFill>
              <a:schemeClr val="tx1"/>
            </a:solidFill>
            <a:miter lim="800000"/>
            <a:headEnd/>
            <a:tailEnd/>
          </a:ln>
        </p:spPr>
      </p:pic>
      <p:sp>
        <p:nvSpPr>
          <p:cNvPr id="8196" name="Text Box 4"/>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t>© 2005 Elsevier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a:latin typeface="Arial Rounded MT Bold" pitchFamily="34" charset="0"/>
              </a:rPr>
              <a:t>3. Know the mechanism of repair and formation of granulation tissue.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ChangeAspect="1" noChangeArrowheads="1"/>
          </p:cNvPicPr>
          <p:nvPr/>
        </p:nvPicPr>
        <p:blipFill>
          <a:blip r:embed="rId2" cstate="print"/>
          <a:srcRect/>
          <a:stretch>
            <a:fillRect/>
          </a:stretch>
        </p:blipFill>
        <p:spPr bwMode="auto">
          <a:xfrm>
            <a:off x="1025525" y="2222500"/>
            <a:ext cx="7092950" cy="2406650"/>
          </a:xfrm>
          <a:prstGeom prst="rect">
            <a:avLst/>
          </a:prstGeom>
          <a:noFill/>
          <a:ln w="9525">
            <a:noFill/>
            <a:miter lim="800000"/>
            <a:headEnd/>
            <a:tailEnd/>
          </a:ln>
          <a:effectLst/>
        </p:spPr>
      </p:pic>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a:latin typeface="Arial Rounded MT Bold" pitchFamily="34" charset="0"/>
              </a:rPr>
              <a:t>3. Know the mechanism of repair and formation of granulation tissue.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620688"/>
            <a:ext cx="8229600" cy="1143000"/>
          </a:xfrm>
        </p:spPr>
        <p:txBody>
          <a:bodyPr>
            <a:normAutofit fontScale="90000"/>
          </a:bodyPr>
          <a:lstStyle/>
          <a:p>
            <a:pPr eaLnBrk="1" hangingPunct="1"/>
            <a:r>
              <a:rPr lang="en-US" dirty="0">
                <a:solidFill>
                  <a:schemeClr val="tx1"/>
                </a:solidFill>
                <a:cs typeface="Traditional Arabic" pitchFamily="2" charset="-78"/>
              </a:rPr>
              <a:t>Repair by connective tissue (granulation tissue)</a:t>
            </a:r>
          </a:p>
        </p:txBody>
      </p:sp>
      <p:sp>
        <p:nvSpPr>
          <p:cNvPr id="18435" name="Text Box 3"/>
          <p:cNvSpPr txBox="1">
            <a:spLocks noChangeArrowheads="1"/>
          </p:cNvSpPr>
          <p:nvPr/>
        </p:nvSpPr>
        <p:spPr bwMode="auto">
          <a:xfrm>
            <a:off x="642910" y="1643050"/>
            <a:ext cx="7772400" cy="1015663"/>
          </a:xfrm>
          <a:prstGeom prst="rect">
            <a:avLst/>
          </a:prstGeom>
          <a:noFill/>
          <a:ln w="12700">
            <a:noFill/>
            <a:miter lim="800000"/>
            <a:headEnd/>
            <a:tailEnd/>
          </a:ln>
        </p:spPr>
        <p:txBody>
          <a:bodyPr>
            <a:spAutoFit/>
          </a:bodyPr>
          <a:lstStyle/>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TextBox 3"/>
          <p:cNvSpPr txBox="1"/>
          <p:nvPr/>
        </p:nvSpPr>
        <p:spPr>
          <a:xfrm>
            <a:off x="755576" y="1772816"/>
            <a:ext cx="7500990" cy="3046988"/>
          </a:xfrm>
          <a:prstGeom prst="rect">
            <a:avLst/>
          </a:prstGeom>
          <a:noFill/>
        </p:spPr>
        <p:txBody>
          <a:bodyPr wrap="square" rtlCol="0">
            <a:spAutoFit/>
          </a:bodyPr>
          <a:lstStyle/>
          <a:p>
            <a:r>
              <a:rPr lang="en-US" sz="2400" dirty="0">
                <a:latin typeface="Tahoma" pitchFamily="34" charset="0"/>
              </a:rPr>
              <a:t> </a:t>
            </a:r>
          </a:p>
          <a:p>
            <a:pPr algn="l" rtl="0">
              <a:buFont typeface="Arial" pitchFamily="34" charset="0"/>
              <a:buChar char="•"/>
            </a:pPr>
            <a:r>
              <a:rPr lang="en-US" sz="2400" dirty="0">
                <a:latin typeface="Tahoma" pitchFamily="34" charset="0"/>
              </a:rPr>
              <a:t>  It consists of:</a:t>
            </a:r>
          </a:p>
          <a:p>
            <a:pPr marL="914400" lvl="1" indent="-457200" algn="l" rtl="0">
              <a:buFont typeface="+mj-lt"/>
              <a:buAutoNum type="arabicPeriod"/>
            </a:pPr>
            <a:r>
              <a:rPr lang="en-US" sz="2400" dirty="0">
                <a:latin typeface="Tahoma" pitchFamily="34" charset="0"/>
              </a:rPr>
              <a:t> fibroblasts surrounded by abundant extracellular matrix</a:t>
            </a:r>
          </a:p>
          <a:p>
            <a:pPr marL="914400" lvl="1" indent="-457200" algn="l" rtl="0">
              <a:buFont typeface="+mj-lt"/>
              <a:buAutoNum type="arabicPeriod"/>
            </a:pPr>
            <a:r>
              <a:rPr lang="en-US" sz="2400" dirty="0">
                <a:latin typeface="Tahoma" pitchFamily="34" charset="0"/>
              </a:rPr>
              <a:t>newly formed blood vessels</a:t>
            </a:r>
          </a:p>
          <a:p>
            <a:pPr marL="914400" lvl="1" indent="-457200" algn="l" rtl="0">
              <a:buFont typeface="+mj-lt"/>
              <a:buAutoNum type="arabicPeriod"/>
            </a:pPr>
            <a:r>
              <a:rPr lang="en-US" sz="2400" dirty="0">
                <a:latin typeface="Tahoma" pitchFamily="34" charset="0"/>
              </a:rPr>
              <a:t> scattered macrophages and some other inflammatory cells. </a:t>
            </a:r>
          </a:p>
          <a:p>
            <a:pPr algn="l" rtl="0"/>
            <a:endParaRPr lang="en-US" sz="2400" dirty="0"/>
          </a:p>
        </p:txBody>
      </p:sp>
      <p:sp>
        <p:nvSpPr>
          <p:cNvPr id="5" name="Rectangle 4"/>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lide(fromBottom)">
                                      <p:cBhvr>
                                        <p:cTn id="7" dur="500"/>
                                        <p:tgtEl>
                                          <p:spTgt spid="4">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slide(fromBottom)">
                                      <p:cBhvr>
                                        <p:cTn id="10" dur="500"/>
                                        <p:tgtEl>
                                          <p:spTgt spid="4">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slide(fromBottom)">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a:t>Role of macrophages in wound healing</a:t>
            </a:r>
            <a:endParaRPr lang="ar-SA" dirty="0"/>
          </a:p>
        </p:txBody>
      </p:sp>
      <p:sp>
        <p:nvSpPr>
          <p:cNvPr id="3" name="Content Placeholder 2"/>
          <p:cNvSpPr>
            <a:spLocks noGrp="1"/>
          </p:cNvSpPr>
          <p:nvPr>
            <p:ph idx="1"/>
          </p:nvPr>
        </p:nvSpPr>
        <p:spPr/>
        <p:txBody>
          <a:bodyPr/>
          <a:lstStyle/>
          <a:p>
            <a:endParaRPr lang="ar-SA" dirty="0"/>
          </a:p>
        </p:txBody>
      </p:sp>
      <p:pic>
        <p:nvPicPr>
          <p:cNvPr id="32771" name="Picture 3"/>
          <p:cNvPicPr>
            <a:picLocks noChangeAspect="1" noChangeArrowheads="1"/>
          </p:cNvPicPr>
          <p:nvPr/>
        </p:nvPicPr>
        <p:blipFill>
          <a:blip r:embed="rId2" cstate="print"/>
          <a:srcRect/>
          <a:stretch>
            <a:fillRect/>
          </a:stretch>
        </p:blipFill>
        <p:spPr bwMode="auto">
          <a:xfrm>
            <a:off x="723900" y="1052513"/>
            <a:ext cx="7696200" cy="4752975"/>
          </a:xfrm>
          <a:prstGeom prst="rect">
            <a:avLst/>
          </a:prstGeom>
          <a:noFill/>
          <a:ln w="9525">
            <a:noFill/>
            <a:miter lim="800000"/>
            <a:headEnd/>
            <a:tailEnd/>
          </a:ln>
        </p:spPr>
      </p:pic>
      <p:sp>
        <p:nvSpPr>
          <p:cNvPr id="5" name="Rectangle 4"/>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a:latin typeface="Arial Rounded MT Bold" pitchFamily="34" charset="0"/>
              </a:rPr>
              <a:t>3. Know the mechanism of repair and formation of granulation tissue.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28600"/>
            <a:ext cx="9144000" cy="1143000"/>
          </a:xfrm>
        </p:spPr>
        <p:txBody>
          <a:bodyPr/>
          <a:lstStyle/>
          <a:p>
            <a:pPr eaLnBrk="1" hangingPunct="1"/>
            <a:r>
              <a:rPr lang="en-US" sz="3200" dirty="0"/>
              <a:t>What is the role of macrophages in wound healing?</a:t>
            </a:r>
          </a:p>
        </p:txBody>
      </p:sp>
      <p:sp>
        <p:nvSpPr>
          <p:cNvPr id="37891" name="Rectangle 3"/>
          <p:cNvSpPr>
            <a:spLocks noGrp="1" noChangeArrowheads="1"/>
          </p:cNvSpPr>
          <p:nvPr>
            <p:ph type="body" idx="1"/>
          </p:nvPr>
        </p:nvSpPr>
        <p:spPr>
          <a:xfrm>
            <a:off x="381000" y="1295400"/>
            <a:ext cx="8382000" cy="5257800"/>
          </a:xfrm>
        </p:spPr>
        <p:txBody>
          <a:bodyPr>
            <a:normAutofit/>
          </a:bodyPr>
          <a:lstStyle/>
          <a:p>
            <a:pPr eaLnBrk="1" hangingPunct="1">
              <a:lnSpc>
                <a:spcPct val="90000"/>
              </a:lnSpc>
            </a:pPr>
            <a:endParaRPr lang="en-US" sz="2400" dirty="0"/>
          </a:p>
          <a:p>
            <a:pPr>
              <a:lnSpc>
                <a:spcPct val="90000"/>
              </a:lnSpc>
            </a:pPr>
            <a:r>
              <a:rPr lang="en-US" sz="2400" dirty="0"/>
              <a:t>Cleanup of debris, fibrin, and other foreign material at the site of repair. </a:t>
            </a:r>
          </a:p>
          <a:p>
            <a:pPr>
              <a:lnSpc>
                <a:spcPct val="90000"/>
              </a:lnSpc>
            </a:pPr>
            <a:r>
              <a:rPr lang="en-US" sz="2400" dirty="0"/>
              <a:t>Macrophages recruit other cells: fibroblasts and </a:t>
            </a:r>
            <a:r>
              <a:rPr lang="en-US" sz="2400" dirty="0" err="1"/>
              <a:t>angioblasts</a:t>
            </a:r>
            <a:r>
              <a:rPr lang="en-US" sz="2400" dirty="0"/>
              <a:t> </a:t>
            </a:r>
          </a:p>
          <a:p>
            <a:pPr eaLnBrk="1" hangingPunct="1">
              <a:lnSpc>
                <a:spcPct val="90000"/>
              </a:lnSpc>
            </a:pPr>
            <a:r>
              <a:rPr lang="en-US" sz="2400" dirty="0"/>
              <a:t>Stimulation of matrix production , interleukins that stimulate fibroblasts and </a:t>
            </a:r>
            <a:r>
              <a:rPr lang="en-US" sz="2400" dirty="0" err="1"/>
              <a:t>angioblasts</a:t>
            </a:r>
            <a:r>
              <a:rPr lang="en-US" sz="2400" dirty="0"/>
              <a:t> to produce the extracellular matrix. </a:t>
            </a:r>
          </a:p>
          <a:p>
            <a:pPr eaLnBrk="1" hangingPunct="1">
              <a:lnSpc>
                <a:spcPct val="90000"/>
              </a:lnSpc>
            </a:pPr>
            <a:r>
              <a:rPr lang="en-US" sz="2400" dirty="0"/>
              <a:t>Remodeling of the scar. They secrete </a:t>
            </a:r>
            <a:r>
              <a:rPr lang="en-US" sz="2400" dirty="0" err="1"/>
              <a:t>collagenases</a:t>
            </a:r>
            <a:r>
              <a:rPr lang="en-US" sz="2400" dirty="0"/>
              <a:t> </a:t>
            </a:r>
          </a:p>
          <a:p>
            <a:pPr lvl="0">
              <a:lnSpc>
                <a:spcPct val="90000"/>
              </a:lnSpc>
            </a:pPr>
            <a:r>
              <a:rPr lang="en-US" sz="2400"/>
              <a:t>Secretion </a:t>
            </a:r>
            <a:r>
              <a:rPr lang="en-US" sz="2400" dirty="0"/>
              <a:t>of transforming growth factor beta (</a:t>
            </a:r>
            <a:r>
              <a:rPr lang="en-US" sz="2400" i="1" cap="all" dirty="0"/>
              <a:t>TGF-b)</a:t>
            </a:r>
            <a:endParaRPr lang="en-US" sz="2400" cap="all" dirty="0"/>
          </a:p>
          <a:p>
            <a:pPr lvl="0">
              <a:lnSpc>
                <a:spcPct val="90000"/>
              </a:lnSpc>
            </a:pPr>
            <a:r>
              <a:rPr lang="en-US" sz="2400" dirty="0"/>
              <a:t> </a:t>
            </a:r>
            <a:r>
              <a:rPr lang="en-US" sz="2400" cap="all" dirty="0"/>
              <a:t>TGF-</a:t>
            </a:r>
            <a:r>
              <a:rPr lang="en-US" sz="2400" dirty="0"/>
              <a:t>beta has anti inflammatory action and plays a role in tissue repair and fibrosis</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slide(fromBottom)">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slide(fromBottom)">
                                      <p:cBhvr>
                                        <p:cTn id="12" dur="500"/>
                                        <p:tgtEl>
                                          <p:spTgt spid="378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slide(fromBottom)">
                                      <p:cBhvr>
                                        <p:cTn id="17" dur="500"/>
                                        <p:tgtEl>
                                          <p:spTgt spid="378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7891">
                                            <p:txEl>
                                              <p:pRg st="5" end="5"/>
                                            </p:txEl>
                                          </p:spTgt>
                                        </p:tgtEl>
                                        <p:attrNameLst>
                                          <p:attrName>style.visibility</p:attrName>
                                        </p:attrNameLst>
                                      </p:cBhvr>
                                      <p:to>
                                        <p:strVal val="visible"/>
                                      </p:to>
                                    </p:set>
                                    <p:animEffect transition="in" filter="slide(fromBottom)">
                                      <p:cBhvr>
                                        <p:cTn id="22" dur="500"/>
                                        <p:tgtEl>
                                          <p:spTgt spid="378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7891">
                                            <p:txEl>
                                              <p:pRg st="6" end="6"/>
                                            </p:txEl>
                                          </p:spTgt>
                                        </p:tgtEl>
                                        <p:attrNameLst>
                                          <p:attrName>style.visibility</p:attrName>
                                        </p:attrNameLst>
                                      </p:cBhvr>
                                      <p:to>
                                        <p:strVal val="visible"/>
                                      </p:to>
                                    </p:set>
                                    <p:animEffect transition="in" filter="slide(fromBottom)">
                                      <p:cBhvr>
                                        <p:cTn id="27"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9552" y="548680"/>
            <a:ext cx="8229600" cy="1143000"/>
          </a:xfrm>
        </p:spPr>
        <p:txBody>
          <a:bodyPr>
            <a:normAutofit fontScale="90000"/>
          </a:bodyPr>
          <a:lstStyle/>
          <a:p>
            <a:r>
              <a:rPr lang="en-US" sz="3600" dirty="0"/>
              <a:t>Fibroblast Migration and Proliferation </a:t>
            </a:r>
            <a:br>
              <a:rPr lang="en-US" dirty="0"/>
            </a:br>
            <a:endParaRPr lang="en-US" dirty="0"/>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i="1" dirty="0"/>
              <a:t>Migration</a:t>
            </a:r>
            <a:r>
              <a:rPr lang="en-US" dirty="0"/>
              <a:t> of fibroblasts to the site of injury and their subsequent </a:t>
            </a:r>
            <a:r>
              <a:rPr lang="en-US" i="1" dirty="0"/>
              <a:t>proliferation</a:t>
            </a:r>
            <a:r>
              <a:rPr lang="en-US" dirty="0"/>
              <a:t> are triggered by multiple growth factors, including mainly TGF-β and others e.g. PDGF, EGF, FGF, and the cytokines IL-1 and TNF</a:t>
            </a:r>
          </a:p>
          <a:p>
            <a:pPr marL="274320" indent="-274320" fontAlgn="auto">
              <a:spcAft>
                <a:spcPts val="0"/>
              </a:spcAft>
              <a:buClr>
                <a:schemeClr val="accent3"/>
              </a:buClr>
              <a:buFont typeface="Wingdings 2"/>
              <a:buChar char=""/>
              <a:defRPr/>
            </a:pPr>
            <a:r>
              <a:rPr lang="en-US" dirty="0"/>
              <a:t>This lead to:</a:t>
            </a:r>
          </a:p>
          <a:p>
            <a:pPr marL="777240" lvl="1" indent="-457200">
              <a:buClr>
                <a:schemeClr val="accent3"/>
              </a:buClr>
              <a:buFont typeface="+mj-lt"/>
              <a:buAutoNum type="arabicPeriod"/>
              <a:defRPr/>
            </a:pPr>
            <a:r>
              <a:rPr lang="en-US" dirty="0"/>
              <a:t> </a:t>
            </a:r>
            <a:r>
              <a:rPr lang="en-US" i="1" dirty="0"/>
              <a:t>increased synthesis of collagen and </a:t>
            </a:r>
            <a:r>
              <a:rPr lang="en-US" i="1" dirty="0" err="1"/>
              <a:t>fibronectin</a:t>
            </a:r>
            <a:endParaRPr lang="en-US" i="1" dirty="0"/>
          </a:p>
          <a:p>
            <a:pPr marL="777240" lvl="1" indent="-457200">
              <a:buClr>
                <a:schemeClr val="accent3"/>
              </a:buClr>
              <a:buFont typeface="+mj-lt"/>
              <a:buAutoNum type="arabicPeriod"/>
              <a:defRPr/>
            </a:pPr>
            <a:r>
              <a:rPr lang="en-US" i="1" dirty="0"/>
              <a:t>decreased degradation of extracellular matrix (ECM)  by </a:t>
            </a:r>
            <a:r>
              <a:rPr lang="en-US" i="1" dirty="0" err="1"/>
              <a:t>metalloproteinases</a:t>
            </a:r>
            <a:r>
              <a:rPr lang="en-US" dirty="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a:latin typeface="Arial Rounded MT Bold" pitchFamily="34" charset="0"/>
              </a:rPr>
              <a:t>3. Know the mechanism of repair and formation of granulation tissue.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a:t>ECM Deposition and Scar Formation</a:t>
            </a: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a:t>As repair continues, the number of proliferating endothelial cells and fibroblasts decreases. </a:t>
            </a:r>
          </a:p>
          <a:p>
            <a:pPr marL="274320" indent="-274320" fontAlgn="auto">
              <a:spcAft>
                <a:spcPts val="0"/>
              </a:spcAft>
              <a:buClr>
                <a:schemeClr val="accent3"/>
              </a:buClr>
              <a:buFont typeface="Wingdings 2"/>
              <a:buChar char=""/>
              <a:defRPr/>
            </a:pPr>
            <a:r>
              <a:rPr lang="en-US" i="1" dirty="0"/>
              <a:t>Net collagen accumulation, however, depends not only on increased collagen synthesis but also on decreased degradation.</a:t>
            </a:r>
            <a:r>
              <a:rPr lang="en-US" dirty="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a:latin typeface="Arial Rounded MT Bold" pitchFamily="34" charset="0"/>
              </a:rPr>
              <a:t>3. Know the mechanism of repair and formation of granulation tissue.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229600" cy="1143000"/>
          </a:xfrm>
        </p:spPr>
        <p:txBody>
          <a:bodyPr/>
          <a:lstStyle/>
          <a:p>
            <a:pPr fontAlgn="auto">
              <a:spcAft>
                <a:spcPts val="0"/>
              </a:spcAft>
              <a:defRPr/>
            </a:pPr>
            <a:r>
              <a:rPr lang="en-US" dirty="0"/>
              <a:t>Objectives</a:t>
            </a:r>
          </a:p>
        </p:txBody>
      </p:sp>
      <p:sp>
        <p:nvSpPr>
          <p:cNvPr id="3" name="Content Placeholder 2"/>
          <p:cNvSpPr>
            <a:spLocks noGrp="1"/>
          </p:cNvSpPr>
          <p:nvPr>
            <p:ph idx="1"/>
          </p:nvPr>
        </p:nvSpPr>
        <p:spPr>
          <a:xfrm>
            <a:off x="214282" y="1071546"/>
            <a:ext cx="8643998" cy="5500726"/>
          </a:xfrm>
        </p:spPr>
        <p:txBody>
          <a:bodyPr>
            <a:normAutofit fontScale="47500" lnSpcReduction="20000"/>
          </a:bodyPr>
          <a:lstStyle/>
          <a:p>
            <a:pPr>
              <a:buNone/>
            </a:pPr>
            <a:r>
              <a:rPr lang="en-US" sz="4200" dirty="0"/>
              <a:t>Upon completion of this lecture, the student should: </a:t>
            </a:r>
          </a:p>
          <a:p>
            <a:pPr marL="880110" lvl="0" indent="-742950">
              <a:buFont typeface="+mj-lt"/>
              <a:buAutoNum type="arabicPeriod"/>
            </a:pPr>
            <a:r>
              <a:rPr lang="en-US" sz="5100" dirty="0">
                <a:latin typeface="Arial Rounded MT Bold" pitchFamily="34" charset="0"/>
              </a:rPr>
              <a:t>Describe the differences between repair processes: regeneration, healing and fibrosis. List examples of each cell type.</a:t>
            </a:r>
          </a:p>
          <a:p>
            <a:pPr marL="880110" lvl="0" indent="-742950">
              <a:buFont typeface="+mj-lt"/>
              <a:buAutoNum type="arabicPeriod"/>
            </a:pPr>
            <a:r>
              <a:rPr lang="en-US" sz="5100" dirty="0">
                <a:latin typeface="Arial Rounded MT Bold" pitchFamily="34" charset="0"/>
              </a:rPr>
              <a:t>Know the differences between the various cell in regenerative abilities types.</a:t>
            </a:r>
          </a:p>
          <a:p>
            <a:pPr marL="880110" lvl="0" indent="-742950">
              <a:buFont typeface="+mj-lt"/>
              <a:buAutoNum type="arabicPeriod"/>
            </a:pPr>
            <a:r>
              <a:rPr lang="en-US" sz="5100" dirty="0">
                <a:latin typeface="Arial Rounded MT Bold" pitchFamily="34" charset="0"/>
              </a:rPr>
              <a:t>Know the mechanism of repair and formation of granulation tissue.</a:t>
            </a:r>
          </a:p>
          <a:p>
            <a:pPr marL="880110" lvl="0" indent="-742950">
              <a:buFont typeface="+mj-lt"/>
              <a:buAutoNum type="arabicPeriod"/>
            </a:pPr>
            <a:r>
              <a:rPr lang="en-US" sz="5100" dirty="0">
                <a:latin typeface="Arial Rounded MT Bold" pitchFamily="34" charset="0"/>
              </a:rPr>
              <a:t>List the three main phases of </a:t>
            </a:r>
            <a:r>
              <a:rPr lang="en-US" sz="5100" dirty="0" err="1">
                <a:latin typeface="Arial Rounded MT Bold" pitchFamily="34" charset="0"/>
              </a:rPr>
              <a:t>cutaneous</a:t>
            </a:r>
            <a:r>
              <a:rPr lang="en-US" sz="5100" dirty="0">
                <a:latin typeface="Arial Rounded MT Bold" pitchFamily="34" charset="0"/>
              </a:rPr>
              <a:t> wound healing.</a:t>
            </a:r>
          </a:p>
          <a:p>
            <a:pPr marL="880110" lvl="0" indent="-742950">
              <a:buFont typeface="+mj-lt"/>
              <a:buAutoNum type="arabicPeriod"/>
            </a:pPr>
            <a:r>
              <a:rPr lang="en-US" sz="5100" dirty="0">
                <a:latin typeface="Arial Rounded MT Bold" pitchFamily="34" charset="0"/>
              </a:rPr>
              <a:t>Compare and contrast the difference between healing by primary intention and healing by secondary intention.  </a:t>
            </a:r>
          </a:p>
          <a:p>
            <a:pPr marL="880110" lvl="0" indent="-742950">
              <a:buFont typeface="+mj-lt"/>
              <a:buAutoNum type="arabicPeriod"/>
            </a:pPr>
            <a:r>
              <a:rPr lang="en-US" sz="5100" dirty="0">
                <a:latin typeface="Arial Rounded MT Bold" pitchFamily="34" charset="0"/>
              </a:rPr>
              <a:t>List factors which are associated with delayed wound healing.</a:t>
            </a:r>
          </a:p>
          <a:p>
            <a:pPr marL="880110" lvl="0" indent="-742950">
              <a:buFont typeface="+mj-lt"/>
              <a:buAutoNum type="arabicPeriod"/>
            </a:pPr>
            <a:r>
              <a:rPr lang="en-US" sz="5100" dirty="0">
                <a:latin typeface="Arial Rounded MT Bold" pitchFamily="34" charset="0"/>
              </a:rPr>
              <a:t>List </a:t>
            </a:r>
            <a:r>
              <a:rPr lang="en-US" sz="5000" dirty="0">
                <a:latin typeface="Arial Rounded MT Bold" pitchFamily="34" charset="0"/>
              </a:rPr>
              <a:t>complication of wound healing.</a:t>
            </a:r>
            <a:endParaRPr lang="en-US" sz="4500" dirty="0">
              <a:latin typeface="Arial Rounded MT Bold" pitchFamily="34" charset="0"/>
            </a:endParaRPr>
          </a:p>
          <a:p>
            <a:pPr>
              <a:buNone/>
            </a:pPr>
            <a:endParaRPr lang="en-US" sz="3600" dirty="0">
              <a:latin typeface="Arial Rounded MT Bold" pitchFamily="34"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dirty="0">
                <a:solidFill>
                  <a:schemeClr val="tx1"/>
                </a:solidFill>
                <a:cs typeface="Traditional Arabic" pitchFamily="2" charset="-78"/>
              </a:rPr>
              <a:t>Granulation tissue morphology</a:t>
            </a:r>
          </a:p>
        </p:txBody>
      </p:sp>
      <p:sp>
        <p:nvSpPr>
          <p:cNvPr id="18435" name="Text Box 3"/>
          <p:cNvSpPr txBox="1">
            <a:spLocks noChangeArrowheads="1"/>
          </p:cNvSpPr>
          <p:nvPr/>
        </p:nvSpPr>
        <p:spPr bwMode="auto">
          <a:xfrm>
            <a:off x="642910" y="1643050"/>
            <a:ext cx="7772400" cy="4708981"/>
          </a:xfrm>
          <a:prstGeom prst="rect">
            <a:avLst/>
          </a:prstGeom>
          <a:noFill/>
          <a:ln w="12700">
            <a:noFill/>
            <a:miter lim="800000"/>
            <a:headEnd/>
            <a:tailEnd/>
          </a:ln>
        </p:spPr>
        <p:txBody>
          <a:bodyPr>
            <a:spAutoFit/>
          </a:bodyPr>
          <a:lstStyle/>
          <a:p>
            <a:pPr algn="l" rtl="0" eaLnBrk="0" hangingPunct="0"/>
            <a:r>
              <a:rPr lang="en-US" sz="2400" dirty="0">
                <a:cs typeface="Traditional Arabic" pitchFamily="2" charset="-78"/>
              </a:rPr>
              <a:t>As early as </a:t>
            </a:r>
            <a:r>
              <a:rPr lang="en-US" sz="2400" dirty="0">
                <a:solidFill>
                  <a:schemeClr val="tx2"/>
                </a:solidFill>
                <a:cs typeface="Traditional Arabic" pitchFamily="2" charset="-78"/>
              </a:rPr>
              <a:t>24 hr. after injury</a:t>
            </a:r>
            <a:r>
              <a:rPr lang="en-US" sz="2400" dirty="0">
                <a:cs typeface="Traditional Arabic" pitchFamily="2" charset="-78"/>
              </a:rPr>
              <a:t>,  fibroblasts and vascular endothelial cells begin proliferating to form </a:t>
            </a:r>
            <a:r>
              <a:rPr lang="en-US" sz="2400" dirty="0">
                <a:solidFill>
                  <a:schemeClr val="tx2"/>
                </a:solidFill>
                <a:cs typeface="Traditional Arabic" pitchFamily="2" charset="-78"/>
              </a:rPr>
              <a:t>(by 3-5 days)</a:t>
            </a:r>
            <a:r>
              <a:rPr lang="en-US" sz="2400" dirty="0">
                <a:cs typeface="Traditional Arabic" pitchFamily="2" charset="-78"/>
              </a:rPr>
              <a:t> granulation tissue - </a:t>
            </a:r>
            <a:r>
              <a:rPr lang="en-US" sz="2400" dirty="0">
                <a:solidFill>
                  <a:srgbClr val="FA6A8C"/>
                </a:solidFill>
                <a:effectLst>
                  <a:outerShdw blurRad="38100" dist="38100" dir="2700000" algn="tl">
                    <a:srgbClr val="000000">
                      <a:alpha val="43137"/>
                    </a:srgbClr>
                  </a:outerShdw>
                </a:effectLst>
                <a:cs typeface="Traditional Arabic" pitchFamily="2" charset="-78"/>
              </a:rPr>
              <a:t>pink soft granular appearance on the surface of the wound.</a:t>
            </a:r>
          </a:p>
          <a:p>
            <a:pPr algn="l" rtl="0"/>
            <a:r>
              <a:rPr lang="en-US" sz="2400" i="1" dirty="0"/>
              <a:t>New granulation tissue is often edematous.</a:t>
            </a:r>
            <a:r>
              <a:rPr lang="en-US" sz="2400" dirty="0"/>
              <a:t> </a:t>
            </a:r>
          </a:p>
          <a:p>
            <a:pPr algn="l" rtl="0" eaLnBrk="0" hangingPunct="0"/>
            <a:endParaRPr lang="en-US" sz="2400" dirty="0">
              <a:cs typeface="Traditional Arabic" pitchFamily="2" charset="-78"/>
            </a:endParaRPr>
          </a:p>
          <a:p>
            <a:pPr algn="l" rtl="0" eaLnBrk="0" hangingPunct="0">
              <a:buFontTx/>
              <a:buChar char="•"/>
            </a:pPr>
            <a:r>
              <a:rPr lang="en-US" sz="2400" dirty="0" err="1">
                <a:solidFill>
                  <a:srgbClr val="FF3300"/>
                </a:solidFill>
                <a:cs typeface="Traditional Arabic" pitchFamily="2" charset="-78"/>
              </a:rPr>
              <a:t>histologically</a:t>
            </a:r>
            <a:r>
              <a:rPr lang="en-US" sz="2400" dirty="0">
                <a:cs typeface="Traditional Arabic" pitchFamily="2" charset="-78"/>
              </a:rPr>
              <a:t> : granulation tissue is composed of : </a:t>
            </a:r>
          </a:p>
          <a:p>
            <a:pPr marL="571500" lvl="1" algn="l" rtl="0" eaLnBrk="0" hangingPunct="0">
              <a:buFontTx/>
              <a:buChar char="•"/>
            </a:pPr>
            <a:r>
              <a:rPr lang="en-US" sz="2400" dirty="0">
                <a:cs typeface="Traditional Arabic" pitchFamily="2" charset="-78"/>
              </a:rPr>
              <a:t>proliferation of new small blood vessels and</a:t>
            </a:r>
          </a:p>
          <a:p>
            <a:pPr marL="571500" lvl="1" algn="l" rtl="0" eaLnBrk="0" hangingPunct="0">
              <a:buFontTx/>
              <a:buChar char="•"/>
            </a:pPr>
            <a:r>
              <a:rPr lang="en-US" sz="2400" dirty="0">
                <a:cs typeface="Traditional Arabic" pitchFamily="2" charset="-78"/>
              </a:rPr>
              <a:t>proliferation of fibroblasts</a:t>
            </a:r>
          </a:p>
          <a:p>
            <a:pPr marL="571500" lvl="1" algn="l" rtl="0" eaLnBrk="0" hangingPunct="0">
              <a:buFontTx/>
              <a:buChar char="•"/>
            </a:pPr>
            <a:r>
              <a:rPr lang="en-US" sz="2400" dirty="0" err="1">
                <a:cs typeface="Traditional Arabic" pitchFamily="2" charset="-78"/>
              </a:rPr>
              <a:t>macrophags</a:t>
            </a:r>
            <a:endParaRPr lang="en-US" sz="2400" dirty="0">
              <a:cs typeface="Traditional Arabic" pitchFamily="2" charset="-78"/>
            </a:endParaRPr>
          </a:p>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a:latin typeface="Arial Rounded MT Bold" pitchFamily="34" charset="0"/>
              </a:rPr>
              <a:t>3. Know the mechanism of repair and formation of granulation tissue.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netpub\ombroot\content\0721601871\graphics\fullsize\S01871-003-f018a.jpg"/>
          <p:cNvPicPr>
            <a:picLocks noChangeAspect="1" noChangeArrowheads="1"/>
          </p:cNvPicPr>
          <p:nvPr/>
        </p:nvPicPr>
        <p:blipFill>
          <a:blip r:embed="rId2" cstate="print"/>
          <a:srcRect b="6575"/>
          <a:stretch>
            <a:fillRect/>
          </a:stretch>
        </p:blipFill>
        <p:spPr bwMode="auto">
          <a:xfrm>
            <a:off x="505793" y="1635812"/>
            <a:ext cx="7852421" cy="2883802"/>
          </a:xfrm>
          <a:prstGeom prst="rect">
            <a:avLst/>
          </a:prstGeom>
          <a:noFill/>
          <a:ln w="9525">
            <a:solidFill>
              <a:schemeClr val="tx1"/>
            </a:solidFill>
            <a:miter lim="800000"/>
            <a:headEnd/>
            <a:tailEnd/>
          </a:ln>
        </p:spPr>
      </p:pic>
      <p:sp>
        <p:nvSpPr>
          <p:cNvPr id="22531" name="Text Box 3"/>
          <p:cNvSpPr txBox="1">
            <a:spLocks noChangeArrowheads="1"/>
          </p:cNvSpPr>
          <p:nvPr/>
        </p:nvSpPr>
        <p:spPr bwMode="auto">
          <a:xfrm>
            <a:off x="1996519" y="4953000"/>
            <a:ext cx="5006499"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i="1" dirty="0">
                <a:solidFill>
                  <a:srgbClr val="000000"/>
                </a:solidFill>
                <a:latin typeface="Arial" charset="0"/>
                <a:cs typeface="Arial" charset="0"/>
              </a:rPr>
              <a:t>Angiogenesis from Endothelial Precursor Cells </a:t>
            </a:r>
          </a:p>
        </p:txBody>
      </p:sp>
      <p:sp>
        <p:nvSpPr>
          <p:cNvPr id="22532" name="Text Box 4"/>
          <p:cNvSpPr txBox="1">
            <a:spLocks noChangeArrowheads="1"/>
          </p:cNvSpPr>
          <p:nvPr/>
        </p:nvSpPr>
        <p:spPr bwMode="auto">
          <a:xfrm>
            <a:off x="3352800" y="685800"/>
            <a:ext cx="2345514" cy="523220"/>
          </a:xfrm>
          <a:prstGeom prst="rect">
            <a:avLst/>
          </a:prstGeom>
          <a:noFill/>
          <a:ln w="9525">
            <a:noFill/>
            <a:miter lim="800000"/>
            <a:headEnd/>
            <a:tailEnd/>
          </a:ln>
        </p:spPr>
        <p:txBody>
          <a:bodyPr wrap="none">
            <a:spAutoFit/>
          </a:bodyPr>
          <a:lstStyle/>
          <a:p>
            <a:r>
              <a:rPr lang="en-US" sz="2800" i="1" dirty="0">
                <a:solidFill>
                  <a:srgbClr val="FF9999"/>
                </a:solidFill>
                <a:latin typeface="Arial" charset="0"/>
                <a:cs typeface="Arial" charset="0"/>
              </a:rPr>
              <a:t>Angiogenesis</a:t>
            </a:r>
          </a:p>
        </p:txBody>
      </p:sp>
      <p:sp>
        <p:nvSpPr>
          <p:cNvPr id="5" name="Rectangle 4"/>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a:latin typeface="Arial Rounded MT Bold" pitchFamily="34" charset="0"/>
              </a:rPr>
              <a:t>3. Know the mechanism of repair and formation of granulation tissue.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536" y="620688"/>
            <a:ext cx="8229600" cy="1143000"/>
          </a:xfrm>
        </p:spPr>
        <p:txBody>
          <a:bodyPr/>
          <a:lstStyle/>
          <a:p>
            <a:pPr eaLnBrk="1" hangingPunct="1"/>
            <a:r>
              <a:rPr lang="en-US" b="1" i="1" dirty="0">
                <a:latin typeface="Arial" charset="0"/>
                <a:cs typeface="Arial" charset="0"/>
              </a:rPr>
              <a:t>SCAR FORMATION</a:t>
            </a:r>
            <a:r>
              <a:rPr lang="en-US" b="1" i="1" dirty="0">
                <a:solidFill>
                  <a:srgbClr val="000000"/>
                </a:solidFill>
                <a:latin typeface="Arial" charset="0"/>
                <a:cs typeface="Arial" charset="0"/>
              </a:rPr>
              <a:t> </a:t>
            </a:r>
          </a:p>
        </p:txBody>
      </p:sp>
      <p:sp>
        <p:nvSpPr>
          <p:cNvPr id="28675" name="Rectangle 3"/>
          <p:cNvSpPr>
            <a:spLocks noGrp="1" noChangeArrowheads="1"/>
          </p:cNvSpPr>
          <p:nvPr>
            <p:ph type="body" idx="1"/>
          </p:nvPr>
        </p:nvSpPr>
        <p:spPr/>
        <p:txBody>
          <a:bodyPr>
            <a:normAutofit/>
          </a:bodyPr>
          <a:lstStyle/>
          <a:p>
            <a:pPr eaLnBrk="0" hangingPunct="0"/>
            <a:r>
              <a:rPr lang="en-US" dirty="0">
                <a:solidFill>
                  <a:srgbClr val="FF0000"/>
                </a:solidFill>
                <a:cs typeface="Traditional Arabic" pitchFamily="2" charset="-78"/>
              </a:rPr>
              <a:t>Further healing: increased collagen, decreased active fibroblasts and new vessels(thrombosis and degeneration)</a:t>
            </a:r>
          </a:p>
          <a:p>
            <a:pPr eaLnBrk="0" hangingPunct="0"/>
            <a:endParaRPr lang="en-US" dirty="0">
              <a:cs typeface="Traditional Arabic" pitchFamily="2" charset="-78"/>
            </a:endParaRPr>
          </a:p>
          <a:p>
            <a:pPr eaLnBrk="0" hangingPunct="0"/>
            <a:r>
              <a:rPr lang="en-US" dirty="0">
                <a:cs typeface="Traditional Arabic" pitchFamily="2" charset="-78"/>
              </a:rPr>
              <a:t>At the end: scar (inactive fibroblasts, dense collagen, fragments of elastic tissue, extracellular matrix,  few vessels).</a:t>
            </a:r>
          </a:p>
          <a:p>
            <a:pPr lvl="1">
              <a:buNone/>
            </a:pPr>
            <a:endParaRPr lang="en-US" dirty="0">
              <a:solidFill>
                <a:srgbClr val="000000"/>
              </a:solidFill>
              <a:latin typeface="Arial" charset="0"/>
              <a:cs typeface="Arial" charset="0"/>
            </a:endParaRPr>
          </a:p>
          <a:p>
            <a:pPr lvl="1">
              <a:buNone/>
            </a:pPr>
            <a:endParaRPr lang="en-US" dirty="0">
              <a:solidFill>
                <a:srgbClr val="000000"/>
              </a:solidFill>
              <a:latin typeface="Arial" charset="0"/>
              <a:cs typeface="Arial" charset="0"/>
            </a:endParaRPr>
          </a:p>
        </p:txBody>
      </p:sp>
      <p:sp>
        <p:nvSpPr>
          <p:cNvPr id="4" name="Rectangle 3"/>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a:latin typeface="Arial Rounded MT Bold" pitchFamily="34" charset="0"/>
              </a:rPr>
              <a:t>4.  List the three main phases of </a:t>
            </a:r>
            <a:r>
              <a:rPr lang="en-US" dirty="0" err="1">
                <a:latin typeface="Arial Rounded MT Bold" pitchFamily="34" charset="0"/>
              </a:rPr>
              <a:t>cutaneous</a:t>
            </a:r>
            <a:r>
              <a:rPr lang="en-US" dirty="0">
                <a:latin typeface="Arial Rounded MT Bold" pitchFamily="34" charset="0"/>
              </a:rPr>
              <a:t> wound healing.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a:noFill/>
        </p:spPr>
        <p:txBody>
          <a:bodyPr/>
          <a:lstStyle/>
          <a:p>
            <a:r>
              <a:rPr lang="en-US"/>
              <a:t>W.B. Saunders Company items and derived items Copyright (c) 1999 by W.B. Saunders Company</a:t>
            </a:r>
          </a:p>
        </p:txBody>
      </p:sp>
      <p:pic>
        <p:nvPicPr>
          <p:cNvPr id="29699" name="Picture 2" descr="f004018"/>
          <p:cNvPicPr>
            <a:picLocks noChangeAspect="1" noChangeArrowheads="1"/>
          </p:cNvPicPr>
          <p:nvPr/>
        </p:nvPicPr>
        <p:blipFill>
          <a:blip r:embed="rId2" cstate="print"/>
          <a:srcRect/>
          <a:stretch>
            <a:fillRect/>
          </a:stretch>
        </p:blipFill>
        <p:spPr bwMode="auto">
          <a:xfrm>
            <a:off x="0" y="0"/>
            <a:ext cx="9144000" cy="6897688"/>
          </a:xfrm>
          <a:prstGeom prst="rect">
            <a:avLst/>
          </a:prstGeom>
          <a:noFill/>
          <a:ln w="9525">
            <a:noFill/>
            <a:miter lim="800000"/>
            <a:headEnd/>
            <a:tailEnd/>
          </a:ln>
        </p:spPr>
      </p:pic>
      <p:sp>
        <p:nvSpPr>
          <p:cNvPr id="29700" name="Text Box 3"/>
          <p:cNvSpPr txBox="1">
            <a:spLocks noChangeArrowheads="1"/>
          </p:cNvSpPr>
          <p:nvPr/>
        </p:nvSpPr>
        <p:spPr bwMode="auto">
          <a:xfrm>
            <a:off x="0" y="6583363"/>
            <a:ext cx="1381125" cy="274637"/>
          </a:xfrm>
          <a:prstGeom prst="rect">
            <a:avLst/>
          </a:prstGeom>
          <a:noFill/>
          <a:ln w="9525">
            <a:noFill/>
            <a:miter lim="800000"/>
            <a:headEnd/>
            <a:tailEnd/>
          </a:ln>
        </p:spPr>
        <p:txBody>
          <a:bodyPr>
            <a:spAutoFit/>
          </a:bodyPr>
          <a:lstStyle/>
          <a:p>
            <a:pPr eaLnBrk="0" hangingPunct="0">
              <a:spcBef>
                <a:spcPct val="50000"/>
              </a:spcBef>
            </a:pPr>
            <a:r>
              <a:rPr lang="en-US" sz="1200" b="1">
                <a:latin typeface="Arial" charset="0"/>
              </a:rPr>
              <a:t>Slide 4.19</a:t>
            </a:r>
            <a:endParaRPr lang="en-US" sz="1200"/>
          </a:p>
        </p:txBody>
      </p:sp>
      <p:sp>
        <p:nvSpPr>
          <p:cNvPr id="5" name="Rectangle 4"/>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a:latin typeface="Arial Rounded MT Bold" pitchFamily="34" charset="0"/>
              </a:rPr>
              <a:t>4.  List the three main phases of </a:t>
            </a:r>
            <a:r>
              <a:rPr lang="en-US" dirty="0" err="1">
                <a:latin typeface="Arial Rounded MT Bold" pitchFamily="34" charset="0"/>
              </a:rPr>
              <a:t>cutaneous</a:t>
            </a:r>
            <a:r>
              <a:rPr lang="en-US" dirty="0">
                <a:latin typeface="Arial Rounded MT Bold" pitchFamily="34" charset="0"/>
              </a:rPr>
              <a:t> wound healing.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Functions of the Extracellular Matrix</a:t>
            </a:r>
            <a:endParaRPr lang="ar-SA" dirty="0"/>
          </a:p>
        </p:txBody>
      </p:sp>
      <p:sp>
        <p:nvSpPr>
          <p:cNvPr id="3" name="Content Placeholder 2"/>
          <p:cNvSpPr>
            <a:spLocks noGrp="1"/>
          </p:cNvSpPr>
          <p:nvPr>
            <p:ph idx="1"/>
          </p:nvPr>
        </p:nvSpPr>
        <p:spPr/>
        <p:txBody>
          <a:bodyPr/>
          <a:lstStyle/>
          <a:p>
            <a:r>
              <a:rPr lang="en-US" dirty="0"/>
              <a:t>The ECM is much more than a space filler around cells. Its various functions:</a:t>
            </a:r>
          </a:p>
          <a:p>
            <a:pPr lvl="1"/>
            <a:r>
              <a:rPr lang="en-US" i="1" dirty="0"/>
              <a:t>Mechanical support</a:t>
            </a:r>
          </a:p>
          <a:p>
            <a:pPr lvl="1"/>
            <a:r>
              <a:rPr lang="en-CA" i="1" dirty="0"/>
              <a:t>Control of cell proliferation</a:t>
            </a:r>
          </a:p>
          <a:p>
            <a:pPr lvl="1"/>
            <a:r>
              <a:rPr lang="en-CA" i="1" dirty="0"/>
              <a:t>Scaffolding for tissue renewal</a:t>
            </a:r>
          </a:p>
          <a:p>
            <a:pPr lvl="1"/>
            <a:r>
              <a:rPr lang="en-CA" i="1" dirty="0"/>
              <a:t> Establishment of tissue microenvironments.</a:t>
            </a:r>
            <a:endParaRPr lang="en-US" dirty="0"/>
          </a:p>
          <a:p>
            <a:endParaRPr lang="ar-SA" dirty="0"/>
          </a:p>
        </p:txBody>
      </p:sp>
      <p:sp>
        <p:nvSpPr>
          <p:cNvPr id="4" name="Rectangle 3"/>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a:latin typeface="Arial Rounded MT Bold" pitchFamily="34" charset="0"/>
              </a:rPr>
              <a:t>4.  List the three main phases of </a:t>
            </a:r>
            <a:r>
              <a:rPr lang="en-US" dirty="0" err="1">
                <a:latin typeface="Arial Rounded MT Bold" pitchFamily="34" charset="0"/>
              </a:rPr>
              <a:t>cutaneous</a:t>
            </a:r>
            <a:r>
              <a:rPr lang="en-US" dirty="0">
                <a:latin typeface="Arial Rounded MT Bold" pitchFamily="34" charset="0"/>
              </a:rPr>
              <a:t> wound healing.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268760"/>
            <a:ext cx="8748464" cy="4905375"/>
          </a:xfrm>
          <a:prstGeom prst="rect">
            <a:avLst/>
          </a:prstGeom>
          <a:noFill/>
          <a:ln w="9525">
            <a:noFill/>
            <a:miter lim="800000"/>
            <a:headEnd/>
            <a:tailEnd/>
          </a:ln>
        </p:spPr>
      </p:pic>
      <p:sp>
        <p:nvSpPr>
          <p:cNvPr id="3" name="Rectangle 2"/>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a:latin typeface="Arial Rounded MT Bold" pitchFamily="34" charset="0"/>
              </a:rPr>
              <a:t>4.  List the three main phases of </a:t>
            </a:r>
            <a:r>
              <a:rPr lang="en-US" dirty="0" err="1">
                <a:latin typeface="Arial Rounded MT Bold" pitchFamily="34" charset="0"/>
              </a:rPr>
              <a:t>cutaneous</a:t>
            </a:r>
            <a:r>
              <a:rPr lang="en-US" dirty="0">
                <a:latin typeface="Arial Rounded MT Bold" pitchFamily="34" charset="0"/>
              </a:rPr>
              <a:t> wound healing.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4"/>
          </a:lnRef>
          <a:fillRef idx="2">
            <a:schemeClr val="accent4"/>
          </a:fillRef>
          <a:effectRef idx="1">
            <a:schemeClr val="accent4"/>
          </a:effectRef>
          <a:fontRef idx="minor">
            <a:schemeClr val="dk1"/>
          </a:fontRef>
        </p:style>
        <p:txBody>
          <a:bodyPr/>
          <a:lstStyle/>
          <a:p>
            <a:r>
              <a:rPr lang="en-US" dirty="0" err="1"/>
              <a:t>Cutaneous</a:t>
            </a:r>
            <a:r>
              <a:rPr lang="en-US" dirty="0"/>
              <a:t> Wound healing</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err="1"/>
              <a:t>Cutaneous</a:t>
            </a:r>
            <a:r>
              <a:rPr lang="en-US" dirty="0"/>
              <a:t> Wound healing</a:t>
            </a:r>
          </a:p>
        </p:txBody>
      </p:sp>
      <p:sp>
        <p:nvSpPr>
          <p:cNvPr id="34819"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eaLnBrk="0" hangingPunct="0">
              <a:spcBef>
                <a:spcPct val="50000"/>
              </a:spcBef>
            </a:pPr>
            <a:endParaRPr lang="en-US"/>
          </a:p>
        </p:txBody>
      </p:sp>
      <p:sp>
        <p:nvSpPr>
          <p:cNvPr id="34820" name="Text Box 4"/>
          <p:cNvSpPr txBox="1">
            <a:spLocks noChangeArrowheads="1"/>
          </p:cNvSpPr>
          <p:nvPr/>
        </p:nvSpPr>
        <p:spPr bwMode="auto">
          <a:xfrm>
            <a:off x="428596" y="2000240"/>
            <a:ext cx="4000528" cy="330859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ctr" rtl="0" eaLnBrk="0" hangingPunct="0">
              <a:buAutoNum type="arabicPeriod"/>
            </a:pPr>
            <a:r>
              <a:rPr lang="en-US" sz="2400" b="1" dirty="0">
                <a:cs typeface="Traditional Arabic" pitchFamily="2" charset="-78"/>
              </a:rPr>
              <a:t>Primary union</a:t>
            </a:r>
          </a:p>
          <a:p>
            <a:pPr marL="342900" indent="-342900" algn="ctr" rtl="0" eaLnBrk="0" hangingPunct="0"/>
            <a:r>
              <a:rPr lang="en-US" dirty="0">
                <a:cs typeface="Traditional Arabic" pitchFamily="2" charset="-78"/>
              </a:rPr>
              <a:t> (healing by 1st intention)</a:t>
            </a:r>
          </a:p>
          <a:p>
            <a:pPr algn="l" rtl="0" eaLnBrk="0" hangingPunct="0">
              <a:buFont typeface="Arial" pitchFamily="34" charset="0"/>
              <a:buChar char="•"/>
            </a:pPr>
            <a:r>
              <a:rPr lang="en-US" sz="2800" dirty="0">
                <a:cs typeface="Traditional Arabic" pitchFamily="2" charset="-78"/>
              </a:rPr>
              <a:t>clean surgical incision</a:t>
            </a:r>
          </a:p>
          <a:p>
            <a:pPr algn="l" rtl="0" eaLnBrk="0" hangingPunct="0">
              <a:buFont typeface="Arial" pitchFamily="34" charset="0"/>
              <a:buChar char="•"/>
            </a:pPr>
            <a:r>
              <a:rPr lang="en-US" sz="2800" dirty="0">
                <a:cs typeface="Traditional Arabic" pitchFamily="2" charset="-78"/>
              </a:rPr>
              <a:t>no significant bacterial contamination</a:t>
            </a:r>
          </a:p>
          <a:p>
            <a:pPr algn="l" rtl="0" eaLnBrk="0" hangingPunct="0">
              <a:buFont typeface="Arial" pitchFamily="34" charset="0"/>
              <a:buChar char="•"/>
            </a:pPr>
            <a:r>
              <a:rPr lang="en-US" sz="2800" dirty="0">
                <a:cs typeface="Traditional Arabic" pitchFamily="2" charset="-78"/>
              </a:rPr>
              <a:t>minimal loss of tissue</a:t>
            </a:r>
          </a:p>
          <a:p>
            <a:pPr algn="l" rtl="0" eaLnBrk="0" hangingPunct="0">
              <a:buFont typeface="Arial" pitchFamily="34" charset="0"/>
              <a:buChar char="•"/>
            </a:pPr>
            <a:r>
              <a:rPr lang="en-US" sz="2800" dirty="0">
                <a:cs typeface="Traditional Arabic" pitchFamily="2" charset="-78"/>
              </a:rPr>
              <a:t>clot, scab formation</a:t>
            </a:r>
          </a:p>
          <a:p>
            <a:pPr eaLnBrk="0" hangingPunct="0">
              <a:spcBef>
                <a:spcPct val="50000"/>
              </a:spcBef>
            </a:pPr>
            <a:endParaRPr lang="en-US" dirty="0"/>
          </a:p>
        </p:txBody>
      </p:sp>
      <p:sp>
        <p:nvSpPr>
          <p:cNvPr id="5" name="TextBox 4"/>
          <p:cNvSpPr txBox="1"/>
          <p:nvPr/>
        </p:nvSpPr>
        <p:spPr>
          <a:xfrm>
            <a:off x="4572000" y="1571612"/>
            <a:ext cx="4214842" cy="44627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0" eaLnBrk="0" hangingPunct="0"/>
            <a:r>
              <a:rPr lang="en-US" sz="2400" b="1" dirty="0">
                <a:solidFill>
                  <a:schemeClr val="tx1">
                    <a:lumMod val="95000"/>
                    <a:lumOff val="5000"/>
                  </a:schemeClr>
                </a:solidFill>
                <a:cs typeface="Traditional Arabic" pitchFamily="2" charset="-78"/>
              </a:rPr>
              <a:t>2</a:t>
            </a:r>
            <a:r>
              <a:rPr lang="en-US" sz="3200" b="1" dirty="0">
                <a:solidFill>
                  <a:schemeClr val="tx1">
                    <a:lumMod val="95000"/>
                    <a:lumOff val="5000"/>
                  </a:schemeClr>
                </a:solidFill>
                <a:cs typeface="Traditional Arabic" pitchFamily="2" charset="-78"/>
              </a:rPr>
              <a:t>. </a:t>
            </a:r>
            <a:r>
              <a:rPr lang="en-US" sz="2400" b="1" dirty="0">
                <a:solidFill>
                  <a:schemeClr val="tx1">
                    <a:lumMod val="95000"/>
                    <a:lumOff val="5000"/>
                  </a:schemeClr>
                </a:solidFill>
                <a:cs typeface="Traditional Arabic" pitchFamily="2" charset="-78"/>
              </a:rPr>
              <a:t>Secondary union</a:t>
            </a:r>
          </a:p>
          <a:p>
            <a:pPr algn="ctr" rtl="0" eaLnBrk="0" hangingPunct="0"/>
            <a:r>
              <a:rPr lang="en-US" dirty="0">
                <a:solidFill>
                  <a:srgbClr val="FFFF00"/>
                </a:solidFill>
                <a:cs typeface="Traditional Arabic" pitchFamily="2" charset="-78"/>
              </a:rPr>
              <a:t> </a:t>
            </a:r>
            <a:r>
              <a:rPr lang="en-US" dirty="0">
                <a:cs typeface="Traditional Arabic" pitchFamily="2" charset="-78"/>
              </a:rPr>
              <a:t>(healing by 2nd intention)</a:t>
            </a:r>
          </a:p>
          <a:p>
            <a:pPr algn="l" rtl="0" eaLnBrk="0" hangingPunct="0">
              <a:buFont typeface="Arial" pitchFamily="34" charset="0"/>
              <a:buChar char="•"/>
            </a:pPr>
            <a:r>
              <a:rPr lang="en-US" sz="2400" dirty="0">
                <a:cs typeface="Traditional Arabic" pitchFamily="2" charset="-78"/>
              </a:rPr>
              <a:t> more extensive loss of cells and tissue:</a:t>
            </a:r>
          </a:p>
          <a:p>
            <a:pPr algn="l" rtl="0" eaLnBrk="0" hangingPunct="0"/>
            <a:r>
              <a:rPr lang="en-US" sz="2400" dirty="0">
                <a:cs typeface="Traditional Arabic" pitchFamily="2" charset="-78"/>
              </a:rPr>
              <a:t>     -infarction</a:t>
            </a:r>
          </a:p>
          <a:p>
            <a:pPr algn="l" rtl="0" eaLnBrk="0" hangingPunct="0"/>
            <a:r>
              <a:rPr lang="en-US" sz="2400" dirty="0">
                <a:cs typeface="Traditional Arabic" pitchFamily="2" charset="-78"/>
              </a:rPr>
              <a:t>     -inflammatory ulceration</a:t>
            </a:r>
          </a:p>
          <a:p>
            <a:pPr algn="l" rtl="0" eaLnBrk="0" hangingPunct="0"/>
            <a:r>
              <a:rPr lang="en-US" sz="2400" dirty="0">
                <a:cs typeface="Traditional Arabic" pitchFamily="2" charset="-78"/>
              </a:rPr>
              <a:t>     -abscess formation</a:t>
            </a:r>
          </a:p>
          <a:p>
            <a:pPr algn="l" rtl="0" eaLnBrk="0" hangingPunct="0">
              <a:buFont typeface="Arial" pitchFamily="34" charset="0"/>
              <a:buChar char="•"/>
            </a:pPr>
            <a:r>
              <a:rPr lang="en-US" sz="2400" dirty="0">
                <a:cs typeface="Traditional Arabic" pitchFamily="2" charset="-78"/>
              </a:rPr>
              <a:t>surface wound with large defect</a:t>
            </a:r>
          </a:p>
          <a:p>
            <a:pPr algn="l" rtl="0" eaLnBrk="0" hangingPunct="0">
              <a:buFont typeface="Arial" pitchFamily="34" charset="0"/>
              <a:buChar char="•"/>
            </a:pPr>
            <a:r>
              <a:rPr lang="en-US" sz="2400" dirty="0">
                <a:cs typeface="Traditional Arabic" pitchFamily="2" charset="-78"/>
              </a:rPr>
              <a:t>large tissue defect that must be filled</a:t>
            </a:r>
          </a:p>
          <a:p>
            <a:endParaRPr lang="en-US" dirty="0"/>
          </a:p>
        </p:txBody>
      </p:sp>
      <p:sp>
        <p:nvSpPr>
          <p:cNvPr id="6" name="Rectangle 5"/>
          <p:cNvSpPr/>
          <p:nvPr/>
        </p:nvSpPr>
        <p:spPr>
          <a:xfrm>
            <a:off x="0" y="35332"/>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a:latin typeface="Arial Rounded MT Bold" pitchFamily="34" charset="0"/>
              </a:rPr>
              <a:t>5. healing by primary intention and healing by secondary intention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36904" cy="549844"/>
          </a:xfrm>
        </p:spPr>
        <p:txBody>
          <a:bodyPr>
            <a:noAutofit/>
          </a:bodyPr>
          <a:lstStyle/>
          <a:p>
            <a:r>
              <a:rPr lang="en-US" sz="3600" dirty="0">
                <a:effectLst/>
                <a:cs typeface="Traditional Arabic" pitchFamily="2" charset="-78"/>
              </a:rPr>
              <a:t>Primary union </a:t>
            </a:r>
            <a:r>
              <a:rPr lang="en-US" sz="2800" dirty="0">
                <a:effectLst/>
                <a:cs typeface="Traditional Arabic" pitchFamily="2" charset="-78"/>
              </a:rPr>
              <a:t>(healing by first intention)</a:t>
            </a:r>
            <a:endParaRPr lang="en-US" sz="4000" dirty="0">
              <a:effectLst/>
            </a:endParaRPr>
          </a:p>
        </p:txBody>
      </p:sp>
      <p:pic>
        <p:nvPicPr>
          <p:cNvPr id="3" name="Picture 2"/>
          <p:cNvPicPr>
            <a:picLocks noChangeAspect="1" noChangeArrowheads="1"/>
          </p:cNvPicPr>
          <p:nvPr/>
        </p:nvPicPr>
        <p:blipFill>
          <a:blip r:embed="rId2" cstate="print"/>
          <a:srcRect r="57281"/>
          <a:stretch>
            <a:fillRect/>
          </a:stretch>
        </p:blipFill>
        <p:spPr bwMode="auto">
          <a:xfrm>
            <a:off x="5500694" y="1285860"/>
            <a:ext cx="3143272" cy="5364189"/>
          </a:xfrm>
          <a:prstGeom prst="rect">
            <a:avLst/>
          </a:prstGeom>
          <a:noFill/>
          <a:ln w="12700">
            <a:noFill/>
            <a:miter lim="800000"/>
            <a:headEnd/>
            <a:tailEnd/>
          </a:ln>
        </p:spPr>
      </p:pic>
      <p:sp>
        <p:nvSpPr>
          <p:cNvPr id="4" name="TextBox 3"/>
          <p:cNvSpPr txBox="1"/>
          <p:nvPr/>
        </p:nvSpPr>
        <p:spPr>
          <a:xfrm>
            <a:off x="323528" y="1052736"/>
            <a:ext cx="5040560"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0" hangingPunct="0"/>
            <a:r>
              <a:rPr lang="en-US" sz="2400" dirty="0">
                <a:solidFill>
                  <a:srgbClr val="FF0000"/>
                </a:solidFill>
                <a:cs typeface="Traditional Arabic" pitchFamily="2" charset="-78"/>
              </a:rPr>
              <a:t>24 hr.: </a:t>
            </a:r>
            <a:r>
              <a:rPr lang="en-US" sz="2400" dirty="0">
                <a:cs typeface="Traditional Arabic" pitchFamily="2" charset="-78"/>
              </a:rPr>
              <a:t>hematoma &amp; </a:t>
            </a:r>
            <a:r>
              <a:rPr lang="en-US" sz="2400" dirty="0" err="1">
                <a:cs typeface="Traditional Arabic" pitchFamily="2" charset="-78"/>
              </a:rPr>
              <a:t>neutrophils</a:t>
            </a:r>
            <a:r>
              <a:rPr lang="en-US" sz="2400" dirty="0">
                <a:cs typeface="Traditional Arabic" pitchFamily="2" charset="-78"/>
              </a:rPr>
              <a:t>,   mitotic activity of basal layer, thin  </a:t>
            </a:r>
            <a:endParaRPr lang="ar-SA" sz="2400" dirty="0">
              <a:cs typeface="Traditional Arabic" pitchFamily="2" charset="-78"/>
            </a:endParaRPr>
          </a:p>
          <a:p>
            <a:pPr algn="l" eaLnBrk="0" hangingPunct="0"/>
            <a:r>
              <a:rPr lang="en-US" sz="2400" dirty="0">
                <a:cs typeface="Traditional Arabic" pitchFamily="2" charset="-78"/>
              </a:rPr>
              <a:t>epithelial layer</a:t>
            </a:r>
          </a:p>
          <a:p>
            <a:pPr algn="l" eaLnBrk="0" hangingPunct="0"/>
            <a:r>
              <a:rPr lang="en-US" sz="2400" dirty="0"/>
              <a:t>Hageman factor </a:t>
            </a:r>
            <a:r>
              <a:rPr lang="en-US" sz="2400" dirty="0">
                <a:cs typeface="Traditional Arabic" pitchFamily="2" charset="-78"/>
              </a:rPr>
              <a:t>(factor 12) </a:t>
            </a:r>
            <a:r>
              <a:rPr lang="en-US" sz="2400" dirty="0"/>
              <a:t>will activate both the coagulation sequence and the </a:t>
            </a:r>
            <a:r>
              <a:rPr lang="en-US" sz="2400" dirty="0" err="1"/>
              <a:t>kinin</a:t>
            </a:r>
            <a:r>
              <a:rPr lang="en-US" sz="2400" dirty="0"/>
              <a:t> system as an initial response to this injury</a:t>
            </a:r>
            <a:endParaRPr lang="en-US" sz="2400" dirty="0">
              <a:solidFill>
                <a:srgbClr val="FF0000"/>
              </a:solidFill>
              <a:cs typeface="Traditional Arabic" pitchFamily="2" charset="-78"/>
            </a:endParaRPr>
          </a:p>
          <a:p>
            <a:pPr algn="l" eaLnBrk="0" hangingPunct="0"/>
            <a:r>
              <a:rPr lang="en-US" sz="2400" dirty="0">
                <a:solidFill>
                  <a:srgbClr val="FF0000"/>
                </a:solidFill>
                <a:cs typeface="Traditional Arabic" pitchFamily="2" charset="-78"/>
              </a:rPr>
              <a:t>day 3: </a:t>
            </a:r>
            <a:r>
              <a:rPr lang="en-US" sz="2400" dirty="0">
                <a:cs typeface="Traditional Arabic" pitchFamily="2" charset="-78"/>
              </a:rPr>
              <a:t>macrophages, granulation tissue</a:t>
            </a:r>
          </a:p>
          <a:p>
            <a:pPr algn="l" eaLnBrk="0" hangingPunct="0"/>
            <a:r>
              <a:rPr lang="en-US" sz="2400" dirty="0">
                <a:solidFill>
                  <a:srgbClr val="FF0000"/>
                </a:solidFill>
                <a:cs typeface="Traditional Arabic" pitchFamily="2" charset="-78"/>
              </a:rPr>
              <a:t>day 5: </a:t>
            </a:r>
            <a:r>
              <a:rPr lang="en-US" sz="2400" dirty="0">
                <a:cs typeface="Traditional Arabic" pitchFamily="2" charset="-78"/>
              </a:rPr>
              <a:t>collagen bridges the incision, epidermis thickens</a:t>
            </a:r>
          </a:p>
          <a:p>
            <a:pPr algn="l" eaLnBrk="0" hangingPunct="0"/>
            <a:r>
              <a:rPr lang="en-US" sz="2400" dirty="0">
                <a:solidFill>
                  <a:srgbClr val="FF0000"/>
                </a:solidFill>
                <a:cs typeface="Traditional Arabic" pitchFamily="2" charset="-78"/>
              </a:rPr>
              <a:t>2nd week:</a:t>
            </a:r>
            <a:r>
              <a:rPr lang="en-US" sz="2400" dirty="0">
                <a:solidFill>
                  <a:srgbClr val="FFFF00"/>
                </a:solidFill>
                <a:cs typeface="Traditional Arabic" pitchFamily="2" charset="-78"/>
              </a:rPr>
              <a:t>:</a:t>
            </a:r>
            <a:r>
              <a:rPr lang="en-US" sz="2400" dirty="0">
                <a:cs typeface="Traditional Arabic" pitchFamily="2" charset="-78"/>
              </a:rPr>
              <a:t> continued   collagen and fibroblasts, blanching</a:t>
            </a:r>
            <a:endParaRPr lang="en-US" sz="2400" dirty="0">
              <a:solidFill>
                <a:srgbClr val="FF0000"/>
              </a:solidFill>
              <a:cs typeface="Traditional Arabic" pitchFamily="2" charset="-78"/>
            </a:endParaRPr>
          </a:p>
          <a:p>
            <a:pPr algn="l" eaLnBrk="0" hangingPunct="0"/>
            <a:r>
              <a:rPr lang="en-US" sz="2400" dirty="0">
                <a:solidFill>
                  <a:srgbClr val="FF0000"/>
                </a:solidFill>
                <a:cs typeface="Traditional Arabic" pitchFamily="2" charset="-78"/>
              </a:rPr>
              <a:t>End of 1st month: </a:t>
            </a:r>
            <a:r>
              <a:rPr lang="en-US" sz="2400" dirty="0">
                <a:cs typeface="Traditional Arabic" pitchFamily="2" charset="-78"/>
              </a:rPr>
              <a:t>scar (cellular connective tissue, intact epidermis, lost appendages)</a:t>
            </a:r>
          </a:p>
        </p:txBody>
      </p:sp>
      <p:sp>
        <p:nvSpPr>
          <p:cNvPr id="7" name="Rectangle 6"/>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slide(fromBottom)">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slide(fromBottom)">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slide(fromBottom)">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lide(fromBottom)">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143000"/>
          </a:xfrm>
        </p:spPr>
        <p:txBody>
          <a:bodyPr>
            <a:normAutofit fontScale="90000"/>
          </a:bodyPr>
          <a:lstStyle/>
          <a:p>
            <a:r>
              <a:rPr lang="en-US" sz="4400" dirty="0">
                <a:effectLst/>
                <a:cs typeface="Traditional Arabic" pitchFamily="2" charset="-78"/>
              </a:rPr>
              <a:t>Primary union </a:t>
            </a:r>
            <a:br>
              <a:rPr lang="en-US" sz="4400" dirty="0">
                <a:effectLst/>
                <a:cs typeface="Traditional Arabic" pitchFamily="2" charset="-78"/>
              </a:rPr>
            </a:br>
            <a:r>
              <a:rPr lang="en-US" sz="4400" dirty="0">
                <a:effectLst/>
                <a:cs typeface="Traditional Arabic" pitchFamily="2" charset="-78"/>
              </a:rPr>
              <a:t>(healing by first intention)</a:t>
            </a:r>
            <a:endParaRPr lang="en-US" dirty="0"/>
          </a:p>
        </p:txBody>
      </p:sp>
      <p:sp>
        <p:nvSpPr>
          <p:cNvPr id="3" name="Content Placeholder 2"/>
          <p:cNvSpPr>
            <a:spLocks noGrp="1"/>
          </p:cNvSpPr>
          <p:nvPr>
            <p:ph idx="1"/>
          </p:nvPr>
        </p:nvSpPr>
        <p:spPr>
          <a:xfrm>
            <a:off x="428596" y="1785926"/>
            <a:ext cx="8229600" cy="4709160"/>
          </a:xfrm>
        </p:spPr>
        <p:txBody>
          <a:bodyPr/>
          <a:lstStyle/>
          <a:p>
            <a:r>
              <a:rPr lang="en-US" dirty="0"/>
              <a:t>Later,  collagen type III is slowly replaced by collagen type I and the wound acquires tensile strength.</a:t>
            </a:r>
          </a:p>
          <a:p>
            <a:r>
              <a:rPr lang="en-US" dirty="0"/>
              <a:t> By the end of  third month, the tissue has approximately 80% of its original strength.</a:t>
            </a:r>
            <a:endParaRPr lang="en-US" dirty="0">
              <a:cs typeface="Traditional Arabic" pitchFamily="2" charset="-78"/>
            </a:endParaRPr>
          </a:p>
          <a:p>
            <a:endParaRPr lang="en-US" dirty="0"/>
          </a:p>
        </p:txBody>
      </p:sp>
      <p:sp>
        <p:nvSpPr>
          <p:cNvPr id="4" name="Rectangle 3"/>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a:latin typeface="Arial Rounded MT Bold" pitchFamily="34" charset="0"/>
              </a:rPr>
              <a:t>5. healing by primary intention and healing by secondary intention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Goal of the repair process</a:t>
            </a:r>
          </a:p>
        </p:txBody>
      </p:sp>
      <p:sp>
        <p:nvSpPr>
          <p:cNvPr id="3" name="Content Placeholder 2"/>
          <p:cNvSpPr>
            <a:spLocks noGrp="1"/>
          </p:cNvSpPr>
          <p:nvPr>
            <p:ph idx="1"/>
          </p:nvPr>
        </p:nvSpPr>
        <p:spPr>
          <a:xfrm>
            <a:off x="457200" y="1600201"/>
            <a:ext cx="8229600" cy="1828800"/>
          </a:xfrm>
          <a:solidFill>
            <a:schemeClr val="bg1"/>
          </a:solidFill>
        </p:spPr>
        <p:txBody>
          <a:bodyPr>
            <a:normAutofit/>
          </a:bodyPr>
          <a:lstStyle/>
          <a:p>
            <a:pPr marL="274320" indent="-274320" fontAlgn="auto">
              <a:spcAft>
                <a:spcPts val="0"/>
              </a:spcAft>
              <a:buClr>
                <a:schemeClr val="accent3"/>
              </a:buClr>
              <a:buFont typeface="Wingdings 2"/>
              <a:buChar char=""/>
              <a:defRPr/>
            </a:pPr>
            <a:r>
              <a:rPr lang="en-US" dirty="0"/>
              <a:t>To restore the tissue to its original state after inflammatory reaction </a:t>
            </a:r>
          </a:p>
          <a:p>
            <a:pPr marL="274320" indent="-274320" fontAlgn="auto">
              <a:spcAft>
                <a:spcPts val="0"/>
              </a:spcAft>
              <a:buClr>
                <a:schemeClr val="accent3"/>
              </a:buClr>
              <a:buFont typeface="Wingdings 2"/>
              <a:buChar char=""/>
              <a:defRPr/>
            </a:pPr>
            <a:endParaRPr lang="en-US" dirty="0"/>
          </a:p>
        </p:txBody>
      </p:sp>
      <p:sp>
        <p:nvSpPr>
          <p:cNvPr id="4" name="TextBox 3"/>
          <p:cNvSpPr txBox="1"/>
          <p:nvPr/>
        </p:nvSpPr>
        <p:spPr>
          <a:xfrm>
            <a:off x="216024" y="2708920"/>
            <a:ext cx="8604448"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sz="2000" b="1" dirty="0"/>
              <a:t>Some tissues can be completely reconstituted after injury, such as the repair of bone  after a fracture or the regeneration of the surface epithelium in a </a:t>
            </a:r>
            <a:r>
              <a:rPr lang="en-US" sz="2000" b="1" dirty="0" err="1"/>
              <a:t>cutaneous</a:t>
            </a:r>
            <a:r>
              <a:rPr lang="en-US" sz="2000" b="1" dirty="0"/>
              <a:t> wound. </a:t>
            </a:r>
            <a:endParaRPr lang="ar-SA" dirty="0"/>
          </a:p>
        </p:txBody>
      </p:sp>
      <p:sp>
        <p:nvSpPr>
          <p:cNvPr id="5" name="TextBox 4"/>
          <p:cNvSpPr txBox="1"/>
          <p:nvPr/>
        </p:nvSpPr>
        <p:spPr>
          <a:xfrm>
            <a:off x="467544" y="3933056"/>
            <a:ext cx="799288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sz="2000" b="1" dirty="0">
                <a:solidFill>
                  <a:schemeClr val="dk1"/>
                </a:solidFill>
              </a:rPr>
              <a:t>For tissues that are incapable of regeneration,  repair is accomplished by </a:t>
            </a:r>
          </a:p>
          <a:p>
            <a:pPr algn="l" rtl="0"/>
            <a:r>
              <a:rPr lang="en-US" sz="2000" b="1" dirty="0">
                <a:solidFill>
                  <a:schemeClr val="dk1"/>
                </a:solidFill>
              </a:rPr>
              <a:t>connective tissue deposition, producing a scar.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899592" y="188640"/>
            <a:ext cx="7772400" cy="762000"/>
          </a:xfrm>
        </p:spPr>
        <p:txBody>
          <a:bodyPr/>
          <a:lstStyle/>
          <a:p>
            <a:pPr algn="ctr"/>
            <a:r>
              <a:rPr lang="en-US" dirty="0" err="1"/>
              <a:t>Cutaneous</a:t>
            </a:r>
            <a:r>
              <a:rPr lang="en-US" dirty="0"/>
              <a:t> Wound healing</a:t>
            </a:r>
          </a:p>
        </p:txBody>
      </p:sp>
      <p:sp>
        <p:nvSpPr>
          <p:cNvPr id="150531"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2" name="Text Box 4"/>
          <p:cNvSpPr txBox="1">
            <a:spLocks noChangeArrowheads="1"/>
          </p:cNvSpPr>
          <p:nvPr/>
        </p:nvSpPr>
        <p:spPr bwMode="auto">
          <a:xfrm>
            <a:off x="1524000" y="1905000"/>
            <a:ext cx="67056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3" name="Text Box 5"/>
          <p:cNvSpPr txBox="1">
            <a:spLocks noChangeArrowheads="1"/>
          </p:cNvSpPr>
          <p:nvPr/>
        </p:nvSpPr>
        <p:spPr bwMode="auto">
          <a:xfrm>
            <a:off x="428596" y="1066800"/>
            <a:ext cx="5057804" cy="2754600"/>
          </a:xfrm>
          <a:prstGeom prst="rect">
            <a:avLst/>
          </a:prstGeom>
          <a:noFill/>
          <a:ln w="12700">
            <a:noFill/>
            <a:miter lim="800000"/>
            <a:headEnd/>
            <a:tailEnd/>
          </a:ln>
        </p:spPr>
        <p:txBody>
          <a:bodyPr wrap="square">
            <a:spAutoFit/>
          </a:bodyPr>
          <a:lstStyle/>
          <a:p>
            <a:pPr algn="l" rtl="0" eaLnBrk="0" hangingPunct="0"/>
            <a:r>
              <a:rPr kumimoji="0" lang="en-US" dirty="0">
                <a:solidFill>
                  <a:srgbClr val="FF0000"/>
                </a:solidFill>
                <a:latin typeface="Arial Unicode MS" pitchFamily="34" charset="-128"/>
                <a:ea typeface="Arial Unicode MS" pitchFamily="34" charset="-128"/>
                <a:cs typeface="Arial Unicode MS" pitchFamily="34" charset="-128"/>
              </a:rPr>
              <a:t> </a:t>
            </a:r>
            <a:r>
              <a:rPr kumimoji="0" lang="en-US" sz="2800" dirty="0">
                <a:solidFill>
                  <a:srgbClr val="FF0000"/>
                </a:solidFill>
                <a:latin typeface="Arial Unicode MS" pitchFamily="34" charset="-128"/>
                <a:ea typeface="Arial Unicode MS" pitchFamily="34" charset="-128"/>
                <a:cs typeface="Arial Unicode MS" pitchFamily="34" charset="-128"/>
              </a:rPr>
              <a:t>Secondary union (healing by 2nd intention)</a:t>
            </a:r>
          </a:p>
          <a:p>
            <a:pPr algn="l" eaLnBrk="0" hangingPunct="0"/>
            <a:r>
              <a:rPr lang="en-US" sz="2400" dirty="0"/>
              <a:t>It occur in large, gaping wounds, as well those that are infected or contain foreign material</a:t>
            </a:r>
          </a:p>
          <a:p>
            <a:pPr rtl="0" eaLnBrk="0" hangingPunct="0"/>
            <a:endParaRPr kumimoji="0" lang="en-US" dirty="0">
              <a:solidFill>
                <a:srgbClr val="FFFF00"/>
              </a:solidFill>
              <a:latin typeface="Arial Unicode MS" pitchFamily="34" charset="-128"/>
              <a:ea typeface="Arial Unicode MS" pitchFamily="34" charset="-128"/>
              <a:cs typeface="Arial Unicode MS" pitchFamily="34" charset="-128"/>
            </a:endParaRPr>
          </a:p>
          <a:p>
            <a:pPr rtl="0" eaLnBrk="0" hangingPunct="0">
              <a:spcBef>
                <a:spcPct val="50000"/>
              </a:spcBef>
            </a:pPr>
            <a:endParaRPr kumimoji="0" lang="en-US" dirty="0">
              <a:latin typeface="Arial Unicode MS" pitchFamily="34" charset="-128"/>
              <a:ea typeface="Arial Unicode MS" pitchFamily="34" charset="-128"/>
              <a:cs typeface="Arial Unicode MS" pitchFamily="34" charset="-128"/>
            </a:endParaRPr>
          </a:p>
        </p:txBody>
      </p:sp>
      <p:pic>
        <p:nvPicPr>
          <p:cNvPr id="6" name="Picture 2"/>
          <p:cNvPicPr>
            <a:picLocks noChangeAspect="1" noChangeArrowheads="1"/>
          </p:cNvPicPr>
          <p:nvPr/>
        </p:nvPicPr>
        <p:blipFill>
          <a:blip r:embed="rId2" cstate="print"/>
          <a:srcRect l="58896"/>
          <a:stretch>
            <a:fillRect/>
          </a:stretch>
        </p:blipFill>
        <p:spPr bwMode="auto">
          <a:xfrm>
            <a:off x="5562600" y="914399"/>
            <a:ext cx="3070225" cy="5590559"/>
          </a:xfrm>
          <a:prstGeom prst="rect">
            <a:avLst/>
          </a:prstGeom>
          <a:noFill/>
          <a:ln w="12700">
            <a:noFill/>
            <a:miter lim="800000"/>
            <a:headEnd/>
            <a:tailEnd/>
          </a:ln>
        </p:spPr>
      </p:pic>
      <p:sp>
        <p:nvSpPr>
          <p:cNvPr id="7" name="Rectangle 6"/>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a:latin typeface="Arial Rounded MT Bold" pitchFamily="34" charset="0"/>
              </a:rPr>
              <a:t>5. healing by primary intention and healing by secondary intention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3600"/>
              <a:t>Difference between primary intention and secondary intention</a:t>
            </a:r>
            <a:endParaRPr lang="en-US"/>
          </a:p>
        </p:txBody>
      </p:sp>
      <p:sp>
        <p:nvSpPr>
          <p:cNvPr id="38915" name="Rectangle 3"/>
          <p:cNvSpPr>
            <a:spLocks noGrp="1" noChangeArrowheads="1"/>
          </p:cNvSpPr>
          <p:nvPr>
            <p:ph type="body" idx="1"/>
          </p:nvPr>
        </p:nvSpPr>
        <p:spPr/>
        <p:style>
          <a:lnRef idx="1">
            <a:schemeClr val="accent3"/>
          </a:lnRef>
          <a:fillRef idx="2">
            <a:schemeClr val="accent3"/>
          </a:fillRef>
          <a:effectRef idx="1">
            <a:schemeClr val="accent3"/>
          </a:effectRef>
          <a:fontRef idx="minor">
            <a:schemeClr val="dk1"/>
          </a:fontRef>
        </p:style>
        <p:txBody>
          <a:bodyPr>
            <a:normAutofit/>
          </a:bodyPr>
          <a:lstStyle/>
          <a:p>
            <a:pPr eaLnBrk="1" hangingPunct="1">
              <a:lnSpc>
                <a:spcPct val="90000"/>
              </a:lnSpc>
            </a:pPr>
            <a:r>
              <a:rPr lang="en-US" sz="2800" dirty="0">
                <a:latin typeface="Tahoma" pitchFamily="34" charset="0"/>
              </a:rPr>
              <a:t>The basic process of healing is the same in all wounds. In contrast to healing by primary intention, wounds healing by secondary intention </a:t>
            </a:r>
          </a:p>
          <a:p>
            <a:pPr lvl="1" eaLnBrk="1" hangingPunct="1">
              <a:lnSpc>
                <a:spcPct val="90000"/>
              </a:lnSpc>
            </a:pPr>
            <a:r>
              <a:rPr lang="en-US" sz="2400" dirty="0">
                <a:latin typeface="Tahoma" pitchFamily="34" charset="0"/>
              </a:rPr>
              <a:t>Require more time to close because the edges are far apart </a:t>
            </a:r>
          </a:p>
          <a:p>
            <a:pPr lvl="1" eaLnBrk="1" hangingPunct="1">
              <a:lnSpc>
                <a:spcPct val="90000"/>
              </a:lnSpc>
            </a:pPr>
            <a:r>
              <a:rPr lang="en-US" sz="2400" dirty="0">
                <a:latin typeface="Tahoma" pitchFamily="34" charset="0"/>
              </a:rPr>
              <a:t>Show a more prominent inflammatory reaction in and around the wound </a:t>
            </a:r>
          </a:p>
          <a:p>
            <a:pPr lvl="1" eaLnBrk="1" hangingPunct="1">
              <a:lnSpc>
                <a:spcPct val="90000"/>
              </a:lnSpc>
            </a:pPr>
            <a:r>
              <a:rPr lang="en-US" sz="2400" dirty="0">
                <a:latin typeface="Tahoma" pitchFamily="34" charset="0"/>
              </a:rPr>
              <a:t>Contain more copious granulation tissue inside the tissue defect </a:t>
            </a:r>
          </a:p>
          <a:p>
            <a:pPr lvl="1">
              <a:lnSpc>
                <a:spcPct val="90000"/>
              </a:lnSpc>
            </a:pPr>
            <a:r>
              <a:rPr lang="en-US" dirty="0">
                <a:cs typeface="Traditional Arabic" pitchFamily="2" charset="-78"/>
              </a:rPr>
              <a:t>wound contraction (5 to 10%), ?</a:t>
            </a:r>
            <a:r>
              <a:rPr lang="en-US" dirty="0" err="1">
                <a:cs typeface="Traditional Arabic" pitchFamily="2" charset="-78"/>
              </a:rPr>
              <a:t>myofibroblasts</a:t>
            </a:r>
            <a:endParaRPr lang="en-US" sz="2800" dirty="0">
              <a:latin typeface="Tahoma" pitchFamily="34" charset="0"/>
            </a:endParaRPr>
          </a:p>
        </p:txBody>
      </p:sp>
      <p:sp>
        <p:nvSpPr>
          <p:cNvPr id="4" name="Rectangle 3"/>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a:latin typeface="Arial Rounded MT Bold" pitchFamily="34" charset="0"/>
              </a:rPr>
              <a:t>5. healing by primary intention and healing by secondary intention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lstStyle/>
          <a:p>
            <a:r>
              <a:rPr lang="en-US" dirty="0"/>
              <a:t>Delayed wound healing</a:t>
            </a:r>
            <a:endParaRPr lang="ar-SA" dirty="0"/>
          </a:p>
        </p:txBody>
      </p:sp>
      <p:sp>
        <p:nvSpPr>
          <p:cNvPr id="6" name="Subtitle 5"/>
          <p:cNvSpPr>
            <a:spLocks noGrp="1"/>
          </p:cNvSpPr>
          <p:nvPr>
            <p:ph type="subTitle" idx="1"/>
          </p:nvPr>
        </p:nvSpPr>
        <p:spPr/>
        <p:txBody>
          <a:bodyPr/>
          <a:lstStyle/>
          <a:p>
            <a:endParaRPr lang="ar-S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dirty="0"/>
              <a:t>What is the most common cause of delayed wound healing?</a:t>
            </a:r>
          </a:p>
        </p:txBody>
      </p:sp>
      <p:sp>
        <p:nvSpPr>
          <p:cNvPr id="57347" name="Rectangle 3"/>
          <p:cNvSpPr>
            <a:spLocks noGrp="1" noChangeArrowheads="1"/>
          </p:cNvSpPr>
          <p:nvPr>
            <p:ph type="body" idx="1"/>
          </p:nvPr>
        </p:nvSpPr>
        <p:spPr>
          <a:xfrm>
            <a:off x="467544" y="1556792"/>
            <a:ext cx="8229600" cy="4608512"/>
          </a:xfrm>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r>
              <a:rPr lang="en-US" sz="3600" dirty="0"/>
              <a:t> Infection</a:t>
            </a:r>
          </a:p>
          <a:p>
            <a:pPr eaLnBrk="1" hangingPunct="1"/>
            <a:r>
              <a:rPr lang="en-US" sz="3600" dirty="0"/>
              <a:t> Foreign bodies in the wound</a:t>
            </a:r>
          </a:p>
          <a:p>
            <a:pPr eaLnBrk="1" hangingPunct="1"/>
            <a:r>
              <a:rPr lang="en-US" sz="3600" dirty="0"/>
              <a:t> Mechanical factors</a:t>
            </a:r>
          </a:p>
          <a:p>
            <a:pPr eaLnBrk="1" hangingPunct="1"/>
            <a:r>
              <a:rPr lang="en-US" sz="3600" dirty="0"/>
              <a:t> Nutritional deficiencies</a:t>
            </a:r>
          </a:p>
          <a:p>
            <a:r>
              <a:rPr lang="en-US" sz="3600" dirty="0"/>
              <a:t>Poor perfusion</a:t>
            </a:r>
          </a:p>
          <a:p>
            <a:endParaRPr lang="en-US" sz="3600" dirty="0"/>
          </a:p>
          <a:p>
            <a:r>
              <a:rPr lang="en-US" sz="3600" dirty="0"/>
              <a:t>Excess corticosteroid</a:t>
            </a:r>
          </a:p>
          <a:p>
            <a:endParaRPr lang="en-US" sz="3600" dirty="0"/>
          </a:p>
          <a:p>
            <a:pPr eaLnBrk="1" hangingPunct="1"/>
            <a:endParaRPr lang="en-US" dirty="0"/>
          </a:p>
        </p:txBody>
      </p:sp>
      <p:sp>
        <p:nvSpPr>
          <p:cNvPr id="4" name="TextBox 3"/>
          <p:cNvSpPr txBox="1"/>
          <p:nvPr/>
        </p:nvSpPr>
        <p:spPr>
          <a:xfrm>
            <a:off x="2771800" y="1556792"/>
            <a:ext cx="597666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dirty="0"/>
              <a:t> the most important cause of delay in healing; it prolongs inflammation and potentially increases the local tissue injury.</a:t>
            </a:r>
            <a:endParaRPr lang="ar-SA" dirty="0"/>
          </a:p>
        </p:txBody>
      </p:sp>
      <p:sp>
        <p:nvSpPr>
          <p:cNvPr id="5" name="TextBox 4"/>
          <p:cNvSpPr txBox="1"/>
          <p:nvPr/>
        </p:nvSpPr>
        <p:spPr>
          <a:xfrm>
            <a:off x="1403648" y="4869160"/>
            <a:ext cx="731411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en-US" dirty="0"/>
              <a:t>due either to arteriosclerosis and diabetes or to obstructed venous drainage</a:t>
            </a:r>
            <a:endParaRPr lang="ar-SA" dirty="0"/>
          </a:p>
        </p:txBody>
      </p:sp>
      <p:sp>
        <p:nvSpPr>
          <p:cNvPr id="6" name="TextBox 5"/>
          <p:cNvSpPr txBox="1"/>
          <p:nvPr/>
        </p:nvSpPr>
        <p:spPr>
          <a:xfrm>
            <a:off x="5508104" y="3429000"/>
            <a:ext cx="331236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dirty="0"/>
              <a:t> protein deficiency and  vitamin C deficiency inhibit collagen </a:t>
            </a:r>
            <a:r>
              <a:rPr lang="ar-SA" dirty="0"/>
              <a:t>      </a:t>
            </a:r>
            <a:r>
              <a:rPr lang="en-US" dirty="0"/>
              <a:t>synthesis and retard healing.  Zinc and copper deficiency</a:t>
            </a:r>
            <a:endParaRPr lang="ar-SA" dirty="0"/>
          </a:p>
        </p:txBody>
      </p:sp>
      <p:sp>
        <p:nvSpPr>
          <p:cNvPr id="7" name="TextBox 6"/>
          <p:cNvSpPr txBox="1"/>
          <p:nvPr/>
        </p:nvSpPr>
        <p:spPr>
          <a:xfrm>
            <a:off x="5436096" y="2852936"/>
            <a:ext cx="300723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pPr algn="l"/>
            <a:r>
              <a:rPr lang="en-US" dirty="0"/>
              <a:t>Suture help healing of wound</a:t>
            </a:r>
            <a:endParaRPr lang="ar-SA" dirty="0"/>
          </a:p>
        </p:txBody>
      </p:sp>
      <p:sp>
        <p:nvSpPr>
          <p:cNvPr id="8" name="Rectangle 7"/>
          <p:cNvSpPr/>
          <p:nvPr/>
        </p:nvSpPr>
        <p:spPr>
          <a:xfrm>
            <a:off x="0" y="0"/>
            <a:ext cx="709228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dirty="0">
                <a:latin typeface="Arial Rounded MT Bold" pitchFamily="34" charset="0"/>
              </a:rPr>
              <a:t>6. factors which are associated with delayed wound healing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br>
              <a:rPr lang="en-US" dirty="0"/>
            </a:br>
            <a:r>
              <a:rPr lang="en-US" dirty="0"/>
              <a:t>Excess corticosteroid</a:t>
            </a:r>
            <a:br>
              <a:rPr lang="en-US" dirty="0"/>
            </a:br>
            <a:endParaRPr lang="ar-SA" dirty="0"/>
          </a:p>
        </p:txBody>
      </p:sp>
      <p:sp>
        <p:nvSpPr>
          <p:cNvPr id="3" name="Content Placeholder 2"/>
          <p:cNvSpPr>
            <a:spLocks noGrp="1"/>
          </p:cNvSpPr>
          <p:nvPr>
            <p:ph idx="1"/>
          </p:nvPr>
        </p:nvSpPr>
        <p:spPr/>
        <p:txBody>
          <a:bodyPr/>
          <a:lstStyle/>
          <a:p>
            <a:r>
              <a:rPr lang="en-US" dirty="0"/>
              <a:t>have well-documented anti-inflammatory effects, and their administration may result in weakness of the scar</a:t>
            </a:r>
            <a:endParaRPr lang="ar-SA" dirty="0"/>
          </a:p>
          <a:p>
            <a:r>
              <a:rPr lang="en-US" dirty="0"/>
              <a:t>however, the anti-inflammatory effects of </a:t>
            </a:r>
            <a:r>
              <a:rPr lang="en-US" dirty="0" err="1"/>
              <a:t>glucocorticoids</a:t>
            </a:r>
            <a:r>
              <a:rPr lang="en-US" dirty="0"/>
              <a:t> are sometime desirable. For example, in corneal infections</a:t>
            </a:r>
            <a:endParaRPr lang="ar-SA" dirty="0"/>
          </a:p>
        </p:txBody>
      </p:sp>
      <p:sp>
        <p:nvSpPr>
          <p:cNvPr id="5" name="Rectangle 4"/>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a:latin typeface="Arial Rounded MT Bold" pitchFamily="34" charset="0"/>
              </a:rPr>
              <a:t>5. healing by primary intention and healing by secondary intention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3600" b="1" i="1" dirty="0">
                <a:latin typeface="Arial" charset="0"/>
                <a:cs typeface="Arial" charset="0"/>
              </a:rPr>
              <a:t>COMPLICATIONS IN CUTANEOUS WOUND HEALING</a:t>
            </a:r>
          </a:p>
        </p:txBody>
      </p:sp>
      <p:sp>
        <p:nvSpPr>
          <p:cNvPr id="46083" name="Rectangle 3"/>
          <p:cNvSpPr>
            <a:spLocks noGrp="1" noChangeArrowheads="1"/>
          </p:cNvSpPr>
          <p:nvPr>
            <p:ph type="body" idx="1"/>
          </p:nvPr>
        </p:nvSpPr>
        <p:spPr>
          <a:xfrm>
            <a:off x="611560" y="1700808"/>
            <a:ext cx="8229600" cy="3456384"/>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sz="2800" dirty="0">
                <a:latin typeface="Arial" charset="0"/>
                <a:cs typeface="Arial" charset="0"/>
              </a:rPr>
              <a:t>Complications in wound healing can arise from abnormalities in any of the basic components of the repair process. These aberrations can be grouped into three general categories:</a:t>
            </a:r>
          </a:p>
          <a:p>
            <a:pPr lvl="1" eaLnBrk="1" hangingPunct="1">
              <a:buNone/>
            </a:pPr>
            <a:r>
              <a:rPr lang="en-US" sz="2400" dirty="0">
                <a:latin typeface="Arial" charset="0"/>
                <a:cs typeface="Arial" charset="0"/>
              </a:rPr>
              <a:t>(1) </a:t>
            </a:r>
            <a:r>
              <a:rPr lang="en-US" sz="2400" i="1" dirty="0">
                <a:latin typeface="Arial" charset="0"/>
                <a:cs typeface="Arial" charset="0"/>
              </a:rPr>
              <a:t>deficient scar formation</a:t>
            </a:r>
          </a:p>
          <a:p>
            <a:pPr lvl="1" eaLnBrk="1" hangingPunct="1">
              <a:buNone/>
            </a:pPr>
            <a:r>
              <a:rPr lang="en-US" sz="2400" dirty="0">
                <a:latin typeface="Arial" charset="0"/>
                <a:cs typeface="Arial" charset="0"/>
              </a:rPr>
              <a:t>(2) </a:t>
            </a:r>
            <a:r>
              <a:rPr lang="en-US" sz="2400" i="1" dirty="0">
                <a:latin typeface="Arial" charset="0"/>
                <a:cs typeface="Arial" charset="0"/>
              </a:rPr>
              <a:t>excessive formation of the repair components</a:t>
            </a:r>
          </a:p>
          <a:p>
            <a:pPr lvl="1" eaLnBrk="1" hangingPunct="1">
              <a:buNone/>
            </a:pPr>
            <a:r>
              <a:rPr lang="en-US" sz="2400" dirty="0">
                <a:latin typeface="Arial" charset="0"/>
                <a:cs typeface="Arial" charset="0"/>
              </a:rPr>
              <a:t>(3) </a:t>
            </a:r>
            <a:r>
              <a:rPr lang="en-US" sz="2400" i="1" dirty="0">
                <a:latin typeface="Arial" charset="0"/>
                <a:cs typeface="Arial" charset="0"/>
              </a:rPr>
              <a:t>formation of contractures.</a:t>
            </a:r>
            <a:r>
              <a:rPr lang="en-US" sz="2400" dirty="0">
                <a:latin typeface="Arial" charset="0"/>
                <a:cs typeface="Arial" charset="0"/>
              </a:rPr>
              <a:t> </a:t>
            </a:r>
            <a:endParaRPr lang="en-US" sz="2400" dirty="0">
              <a:latin typeface="Arial Unicode MS" pitchFamily="34" charset="-128"/>
              <a:ea typeface="Arial Unicode MS" pitchFamily="34" charset="-128"/>
              <a:cs typeface="Arial Unicode MS" pitchFamily="34" charset="-128"/>
            </a:endParaRPr>
          </a:p>
          <a:p>
            <a:pPr eaLnBrk="1" hangingPunct="1"/>
            <a:endParaRPr lang="en-US" sz="2800" dirty="0"/>
          </a:p>
        </p:txBody>
      </p:sp>
      <p:sp>
        <p:nvSpPr>
          <p:cNvPr id="4" name="Rectangle 3"/>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a:latin typeface="Arial Rounded MT Bold" pitchFamily="34" charset="0"/>
              </a:rPr>
              <a:t>6. Complications of wound healing</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wound dehiscence ear"/>
          <p:cNvPicPr>
            <a:picLocks noChangeAspect="1" noChangeArrowheads="1"/>
          </p:cNvPicPr>
          <p:nvPr/>
        </p:nvPicPr>
        <p:blipFill>
          <a:blip r:embed="rId2" cstate="print"/>
          <a:srcRect l="29546" r="9091" b="15953"/>
          <a:stretch>
            <a:fillRect/>
          </a:stretch>
        </p:blipFill>
        <p:spPr bwMode="auto">
          <a:xfrm>
            <a:off x="1828800" y="609600"/>
            <a:ext cx="2286000" cy="2286000"/>
          </a:xfrm>
          <a:prstGeom prst="rect">
            <a:avLst/>
          </a:prstGeom>
          <a:noFill/>
          <a:ln w="9525">
            <a:noFill/>
            <a:miter lim="800000"/>
            <a:headEnd/>
            <a:tailEnd/>
          </a:ln>
        </p:spPr>
      </p:pic>
      <p:pic>
        <p:nvPicPr>
          <p:cNvPr id="154627" name="Picture 3" descr="diab%20foot%20ulcer"/>
          <p:cNvPicPr>
            <a:picLocks noChangeAspect="1" noChangeArrowheads="1"/>
          </p:cNvPicPr>
          <p:nvPr/>
        </p:nvPicPr>
        <p:blipFill>
          <a:blip r:embed="rId3" cstate="print"/>
          <a:srcRect l="17500" t="12198" r="10001"/>
          <a:stretch>
            <a:fillRect/>
          </a:stretch>
        </p:blipFill>
        <p:spPr bwMode="auto">
          <a:xfrm>
            <a:off x="5257800" y="533400"/>
            <a:ext cx="2362200" cy="2265363"/>
          </a:xfrm>
          <a:prstGeom prst="rect">
            <a:avLst/>
          </a:prstGeom>
          <a:noFill/>
          <a:ln w="9525">
            <a:noFill/>
            <a:miter lim="800000"/>
            <a:headEnd/>
            <a:tailEnd/>
          </a:ln>
        </p:spPr>
      </p:pic>
      <p:pic>
        <p:nvPicPr>
          <p:cNvPr id="154628" name="Picture 4" descr="Keloid scar2"/>
          <p:cNvPicPr>
            <a:picLocks noChangeAspect="1" noChangeArrowheads="1"/>
          </p:cNvPicPr>
          <p:nvPr/>
        </p:nvPicPr>
        <p:blipFill>
          <a:blip r:embed="rId4" cstate="print"/>
          <a:srcRect l="59929" t="13980" b="40521"/>
          <a:stretch>
            <a:fillRect/>
          </a:stretch>
        </p:blipFill>
        <p:spPr bwMode="auto">
          <a:xfrm>
            <a:off x="1752600" y="3886200"/>
            <a:ext cx="2438400" cy="2071688"/>
          </a:xfrm>
          <a:prstGeom prst="rect">
            <a:avLst/>
          </a:prstGeom>
          <a:noFill/>
          <a:ln w="9525">
            <a:noFill/>
            <a:miter lim="800000"/>
            <a:headEnd/>
            <a:tailEnd/>
          </a:ln>
        </p:spPr>
      </p:pic>
      <p:pic>
        <p:nvPicPr>
          <p:cNvPr id="154629" name="Picture 5" descr="wound contracture"/>
          <p:cNvPicPr>
            <a:picLocks noChangeAspect="1" noChangeArrowheads="1"/>
          </p:cNvPicPr>
          <p:nvPr/>
        </p:nvPicPr>
        <p:blipFill>
          <a:blip r:embed="rId5" cstate="print"/>
          <a:srcRect t="6505" r="16000"/>
          <a:stretch>
            <a:fillRect/>
          </a:stretch>
        </p:blipFill>
        <p:spPr bwMode="auto">
          <a:xfrm>
            <a:off x="5257800" y="3810000"/>
            <a:ext cx="2860675" cy="2109788"/>
          </a:xfrm>
          <a:prstGeom prst="rect">
            <a:avLst/>
          </a:prstGeom>
          <a:noFill/>
          <a:ln w="9525">
            <a:noFill/>
            <a:miter lim="800000"/>
            <a:headEnd/>
            <a:tailEnd/>
          </a:ln>
        </p:spPr>
      </p:pic>
      <p:sp>
        <p:nvSpPr>
          <p:cNvPr id="154630" name="Text Box 6"/>
          <p:cNvSpPr txBox="1">
            <a:spLocks noChangeArrowheads="1"/>
          </p:cNvSpPr>
          <p:nvPr/>
        </p:nvSpPr>
        <p:spPr bwMode="auto">
          <a:xfrm>
            <a:off x="1911350" y="3048000"/>
            <a:ext cx="2127250" cy="366713"/>
          </a:xfrm>
          <a:prstGeom prst="rect">
            <a:avLst/>
          </a:prstGeom>
          <a:noFill/>
          <a:ln w="9525">
            <a:noFill/>
            <a:miter lim="800000"/>
            <a:headEnd/>
            <a:tailEnd/>
          </a:ln>
        </p:spPr>
        <p:txBody>
          <a:bodyPr>
            <a:spAutoFit/>
          </a:bodyPr>
          <a:lstStyle/>
          <a:p>
            <a:pPr algn="ctr" rtl="0"/>
            <a:r>
              <a:rPr kumimoji="0" lang="en-US" sz="1800">
                <a:latin typeface="Arial" charset="0"/>
              </a:rPr>
              <a:t>Wound dehiscence</a:t>
            </a:r>
          </a:p>
        </p:txBody>
      </p:sp>
      <p:sp>
        <p:nvSpPr>
          <p:cNvPr id="154631" name="Text Box 7"/>
          <p:cNvSpPr txBox="1">
            <a:spLocks noChangeArrowheads="1"/>
          </p:cNvSpPr>
          <p:nvPr/>
        </p:nvSpPr>
        <p:spPr bwMode="auto">
          <a:xfrm>
            <a:off x="5181600" y="2971800"/>
            <a:ext cx="1962150" cy="366713"/>
          </a:xfrm>
          <a:prstGeom prst="rect">
            <a:avLst/>
          </a:prstGeom>
          <a:noFill/>
          <a:ln w="9525">
            <a:noFill/>
            <a:miter lim="800000"/>
            <a:headEnd/>
            <a:tailEnd/>
          </a:ln>
        </p:spPr>
        <p:txBody>
          <a:bodyPr wrap="none">
            <a:spAutoFit/>
          </a:bodyPr>
          <a:lstStyle/>
          <a:p>
            <a:pPr algn="ctr" rtl="0"/>
            <a:r>
              <a:rPr kumimoji="0" lang="en-US" sz="1800">
                <a:latin typeface="Arial" charset="0"/>
              </a:rPr>
              <a:t>Wound ulceration</a:t>
            </a:r>
          </a:p>
        </p:txBody>
      </p:sp>
      <p:sp>
        <p:nvSpPr>
          <p:cNvPr id="154632" name="Text Box 8"/>
          <p:cNvSpPr txBox="1">
            <a:spLocks noChangeArrowheads="1"/>
          </p:cNvSpPr>
          <p:nvPr/>
        </p:nvSpPr>
        <p:spPr bwMode="auto">
          <a:xfrm>
            <a:off x="2533650" y="6186488"/>
            <a:ext cx="819150" cy="366712"/>
          </a:xfrm>
          <a:prstGeom prst="rect">
            <a:avLst/>
          </a:prstGeom>
          <a:noFill/>
          <a:ln w="9525">
            <a:noFill/>
            <a:miter lim="800000"/>
            <a:headEnd/>
            <a:tailEnd/>
          </a:ln>
        </p:spPr>
        <p:txBody>
          <a:bodyPr wrap="none">
            <a:spAutoFit/>
          </a:bodyPr>
          <a:lstStyle/>
          <a:p>
            <a:pPr algn="ctr" rtl="0"/>
            <a:r>
              <a:rPr kumimoji="0" lang="en-US" sz="1800">
                <a:latin typeface="Arial" charset="0"/>
              </a:rPr>
              <a:t>Keloid</a:t>
            </a:r>
          </a:p>
        </p:txBody>
      </p:sp>
      <p:sp>
        <p:nvSpPr>
          <p:cNvPr id="154633" name="Text Box 9"/>
          <p:cNvSpPr txBox="1">
            <a:spLocks noChangeArrowheads="1"/>
          </p:cNvSpPr>
          <p:nvPr/>
        </p:nvSpPr>
        <p:spPr bwMode="auto">
          <a:xfrm>
            <a:off x="5715000" y="6096000"/>
            <a:ext cx="1377950" cy="366713"/>
          </a:xfrm>
          <a:prstGeom prst="rect">
            <a:avLst/>
          </a:prstGeom>
          <a:noFill/>
          <a:ln w="9525">
            <a:noFill/>
            <a:miter lim="800000"/>
            <a:headEnd/>
            <a:tailEnd/>
          </a:ln>
        </p:spPr>
        <p:txBody>
          <a:bodyPr wrap="none">
            <a:spAutoFit/>
          </a:bodyPr>
          <a:lstStyle/>
          <a:p>
            <a:pPr algn="ctr" rtl="0"/>
            <a:r>
              <a:rPr kumimoji="0" lang="en-US" sz="1800">
                <a:latin typeface="Arial" charset="0"/>
              </a:rPr>
              <a:t>Contracture</a:t>
            </a:r>
          </a:p>
        </p:txBody>
      </p:sp>
      <p:sp>
        <p:nvSpPr>
          <p:cNvPr id="10" name="Rectangle 9"/>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a:latin typeface="Arial Rounded MT Bold" pitchFamily="34" charset="0"/>
              </a:rPr>
              <a:t>6. Complications of wound healing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t>What is a keloid?</a:t>
            </a:r>
          </a:p>
        </p:txBody>
      </p:sp>
      <p:sp>
        <p:nvSpPr>
          <p:cNvPr id="49155" name="Rectangle 3"/>
          <p:cNvSpPr>
            <a:spLocks noGrp="1" noChangeArrowheads="1"/>
          </p:cNvSpPr>
          <p:nvPr>
            <p:ph type="body" idx="1"/>
          </p:nvPr>
        </p:nvSpPr>
        <p:spPr>
          <a:xfrm>
            <a:off x="500034" y="1285860"/>
            <a:ext cx="8229600" cy="4709160"/>
          </a:xfrm>
        </p:spPr>
        <p:txBody>
          <a:bodyPr/>
          <a:lstStyle/>
          <a:p>
            <a:r>
              <a:rPr lang="en-US" dirty="0" err="1"/>
              <a:t>Keloids</a:t>
            </a:r>
            <a:r>
              <a:rPr lang="en-US" dirty="0"/>
              <a:t> are excessive scars composed of irregularly </a:t>
            </a:r>
            <a:r>
              <a:rPr lang="en-US" dirty="0" err="1"/>
              <a:t>deposite</a:t>
            </a:r>
            <a:r>
              <a:rPr lang="en-US" dirty="0"/>
              <a:t> </a:t>
            </a:r>
            <a:r>
              <a:rPr lang="en-US" dirty="0" err="1"/>
              <a:t>hyalinized</a:t>
            </a:r>
            <a:r>
              <a:rPr lang="en-US" dirty="0"/>
              <a:t> collagen bands. They may appear as bulging masses.</a:t>
            </a:r>
          </a:p>
        </p:txBody>
      </p:sp>
      <p:pic>
        <p:nvPicPr>
          <p:cNvPr id="4" name="Picture 2" descr="f004019"/>
          <p:cNvPicPr>
            <a:picLocks noChangeAspect="1" noChangeArrowheads="1"/>
          </p:cNvPicPr>
          <p:nvPr/>
        </p:nvPicPr>
        <p:blipFill>
          <a:blip r:embed="rId2" cstate="print"/>
          <a:srcRect/>
          <a:stretch>
            <a:fillRect/>
          </a:stretch>
        </p:blipFill>
        <p:spPr bwMode="auto">
          <a:xfrm>
            <a:off x="2483768" y="2996952"/>
            <a:ext cx="4571968" cy="3448026"/>
          </a:xfrm>
          <a:prstGeom prst="rect">
            <a:avLst/>
          </a:prstGeom>
          <a:noFill/>
          <a:ln w="9525">
            <a:noFill/>
            <a:miter lim="800000"/>
            <a:headEnd/>
            <a:tailEnd/>
          </a:ln>
        </p:spPr>
      </p:pic>
      <p:sp>
        <p:nvSpPr>
          <p:cNvPr id="5" name="Rectangle 4"/>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a:latin typeface="Arial Rounded MT Bold" pitchFamily="34" charset="0"/>
              </a:rPr>
              <a:t>6. Complications of wound healing</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926976"/>
          </a:xfrm>
        </p:spPr>
        <p:txBody>
          <a:bodyPr>
            <a:noAutofit/>
          </a:bodyPr>
          <a:lstStyle/>
          <a:p>
            <a:r>
              <a:rPr lang="en-US" sz="3200" dirty="0"/>
              <a:t>What is the difference between </a:t>
            </a:r>
            <a:r>
              <a:rPr lang="en-US" sz="3200" dirty="0" err="1"/>
              <a:t>keloid</a:t>
            </a:r>
            <a:r>
              <a:rPr lang="en-US" sz="3200" dirty="0"/>
              <a:t> and hypertrophic scar?</a:t>
            </a:r>
            <a:endParaRPr lang="ar-SA" sz="3200" dirty="0"/>
          </a:p>
        </p:txBody>
      </p:sp>
      <p:sp>
        <p:nvSpPr>
          <p:cNvPr id="3" name="Content Placeholder 2"/>
          <p:cNvSpPr>
            <a:spLocks noGrp="1"/>
          </p:cNvSpPr>
          <p:nvPr>
            <p:ph sz="half" idx="1"/>
          </p:nvPr>
        </p:nvSpPr>
        <p:spPr>
          <a:xfrm>
            <a:off x="395536" y="1312168"/>
            <a:ext cx="4038600" cy="3052936"/>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US" dirty="0" err="1"/>
              <a:t>Keloids</a:t>
            </a:r>
            <a:r>
              <a:rPr lang="en-US" dirty="0"/>
              <a:t> are the result of an overgrowth of dense fibrous tissue that usually develops after healing of a skin injury. The tissue extends beyond the borders of the original wound, does not usually regress spontaneously, and tends to recur after excision. </a:t>
            </a:r>
            <a:endParaRPr lang="ar-SA" dirty="0"/>
          </a:p>
        </p:txBody>
      </p:sp>
      <p:sp>
        <p:nvSpPr>
          <p:cNvPr id="4" name="Content Placeholder 3"/>
          <p:cNvSpPr>
            <a:spLocks noGrp="1"/>
          </p:cNvSpPr>
          <p:nvPr>
            <p:ph sz="half" idx="2"/>
          </p:nvPr>
        </p:nvSpPr>
        <p:spPr>
          <a:xfrm>
            <a:off x="4572000" y="1279301"/>
            <a:ext cx="4392488" cy="3085803"/>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US" dirty="0"/>
              <a:t>hypertrophic scars are characterized by </a:t>
            </a:r>
            <a:r>
              <a:rPr lang="en-US" dirty="0" err="1"/>
              <a:t>erythematous</a:t>
            </a:r>
            <a:r>
              <a:rPr lang="en-US" dirty="0"/>
              <a:t>, </a:t>
            </a:r>
            <a:r>
              <a:rPr lang="en-US" dirty="0" err="1"/>
              <a:t>pruritic</a:t>
            </a:r>
            <a:r>
              <a:rPr lang="en-US" dirty="0"/>
              <a:t>, raised fibrous lesions that typically do not expand beyond the boundaries of the initial injury and may undergo partial spontaneous resolution. Hypertrophic scars are common after thermal injuries.</a:t>
            </a:r>
            <a:endParaRPr lang="ar-SA" dirty="0"/>
          </a:p>
        </p:txBody>
      </p:sp>
      <p:pic>
        <p:nvPicPr>
          <p:cNvPr id="1026" name="Picture 2" descr="http://img.medscapestatic.com/pi/meds/ckb/28/27628.jpg"/>
          <p:cNvPicPr>
            <a:picLocks noChangeAspect="1" noChangeArrowheads="1"/>
          </p:cNvPicPr>
          <p:nvPr/>
        </p:nvPicPr>
        <p:blipFill>
          <a:blip r:embed="rId2" cstate="print"/>
          <a:srcRect/>
          <a:stretch>
            <a:fillRect/>
          </a:stretch>
        </p:blipFill>
        <p:spPr bwMode="auto">
          <a:xfrm>
            <a:off x="611560" y="4366344"/>
            <a:ext cx="3743375" cy="2447032"/>
          </a:xfrm>
          <a:prstGeom prst="rect">
            <a:avLst/>
          </a:prstGeom>
          <a:noFill/>
        </p:spPr>
      </p:pic>
      <p:pic>
        <p:nvPicPr>
          <p:cNvPr id="1028" name="Picture 4" descr="http://img.medscapestatic.com/pi/meds/ckb/83/25183tn.jpg"/>
          <p:cNvPicPr>
            <a:picLocks noChangeAspect="1" noChangeArrowheads="1"/>
          </p:cNvPicPr>
          <p:nvPr/>
        </p:nvPicPr>
        <p:blipFill>
          <a:blip r:embed="rId3" cstate="print"/>
          <a:srcRect/>
          <a:stretch>
            <a:fillRect/>
          </a:stretch>
        </p:blipFill>
        <p:spPr bwMode="auto">
          <a:xfrm>
            <a:off x="5076056" y="4365104"/>
            <a:ext cx="3457955" cy="2411469"/>
          </a:xfrm>
          <a:prstGeom prst="rect">
            <a:avLst/>
          </a:prstGeom>
          <a:noFill/>
        </p:spPr>
      </p:pic>
      <p:sp>
        <p:nvSpPr>
          <p:cNvPr id="7" name="Rectangle 6"/>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a:latin typeface="Arial Rounded MT Bold" pitchFamily="34" charset="0"/>
              </a:rPr>
              <a:t>6. Complications of wound healing</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a:t>TAKE HOME MESSAGES:</a:t>
            </a:r>
            <a:br>
              <a:rPr lang="en-US"/>
            </a:br>
            <a:endParaRPr lang="en-US"/>
          </a:p>
        </p:txBody>
      </p:sp>
      <p:sp>
        <p:nvSpPr>
          <p:cNvPr id="3" name="Content Placeholder 2"/>
          <p:cNvSpPr>
            <a:spLocks noGrp="1"/>
          </p:cNvSpPr>
          <p:nvPr>
            <p:ph idx="1"/>
          </p:nvPr>
        </p:nvSpPr>
        <p:spPr>
          <a:xfrm>
            <a:off x="323528" y="1052736"/>
            <a:ext cx="8445624" cy="511256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lvl="0"/>
            <a:r>
              <a:rPr lang="en-US" dirty="0"/>
              <a:t>The various cell types (</a:t>
            </a:r>
            <a:r>
              <a:rPr lang="en-US" dirty="0" err="1"/>
              <a:t>ie</a:t>
            </a:r>
            <a:r>
              <a:rPr lang="en-US" dirty="0"/>
              <a:t>, labile, stable, and permanent cells) affect the outcome of healing.</a:t>
            </a:r>
          </a:p>
          <a:p>
            <a:pPr lvl="0"/>
            <a:r>
              <a:rPr lang="en-US" dirty="0"/>
              <a:t>Three main phases of </a:t>
            </a:r>
            <a:r>
              <a:rPr lang="en-US" dirty="0" err="1"/>
              <a:t>cutaneous</a:t>
            </a:r>
            <a:r>
              <a:rPr lang="en-US" dirty="0"/>
              <a:t> wound healing: </a:t>
            </a:r>
          </a:p>
          <a:p>
            <a:pPr lvl="1"/>
            <a:r>
              <a:rPr lang="en-US" dirty="0"/>
              <a:t>(1) inflammation, (2) formation of granulation tissue, and (3) ECM deposition and remodeling </a:t>
            </a:r>
          </a:p>
          <a:p>
            <a:pPr lvl="0"/>
            <a:r>
              <a:rPr lang="en-US" dirty="0"/>
              <a:t>Healing by primary intention occur in surgical clean wound  and healing by secondary intention occur when excessive tissue damage is present.  </a:t>
            </a:r>
          </a:p>
          <a:p>
            <a:pPr lvl="0"/>
            <a:r>
              <a:rPr lang="en-US" dirty="0"/>
              <a:t>Several factors are associated with delayed wound healing.</a:t>
            </a:r>
          </a:p>
          <a:p>
            <a:pPr lvl="0"/>
            <a:r>
              <a:rPr lang="en-US" dirty="0"/>
              <a:t>Complication of wound healing include failure of healing, contracture and excessive scar formation.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Content\9781437717815\graphics\fullsize\S9781437717815-002-f024.jpg"/>
          <p:cNvPicPr>
            <a:picLocks noChangeAspect="1" noChangeArrowheads="1"/>
          </p:cNvPicPr>
          <p:nvPr/>
        </p:nvPicPr>
        <p:blipFill>
          <a:blip r:embed="rId2" cstate="print"/>
          <a:srcRect/>
          <a:stretch>
            <a:fillRect/>
          </a:stretch>
        </p:blipFill>
        <p:spPr bwMode="auto">
          <a:xfrm>
            <a:off x="1959732" y="620688"/>
            <a:ext cx="5060539" cy="6237312"/>
          </a:xfrm>
          <a:prstGeom prst="rect">
            <a:avLst/>
          </a:prstGeom>
          <a:noFill/>
          <a:ln w="9525">
            <a:solidFill>
              <a:schemeClr val="tx1"/>
            </a:solidFill>
            <a:miter lim="800000"/>
            <a:headEnd/>
            <a:tailEnd/>
          </a:ln>
        </p:spPr>
      </p:pic>
      <p:sp>
        <p:nvSpPr>
          <p:cNvPr id="3" name="Rectangle 2"/>
          <p:cNvSpPr/>
          <p:nvPr/>
        </p:nvSpPr>
        <p:spPr>
          <a:xfrm>
            <a:off x="0" y="0"/>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80110" lvl="0" indent="-742950" algn="l"/>
            <a:r>
              <a:rPr lang="en-US" dirty="0">
                <a:latin typeface="Arial Rounded MT Bold" pitchFamily="34" charset="0"/>
              </a:rPr>
              <a:t>1. Describe the differences between regeneration, healing and fibrosis.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netpub\ombroot\content\0721601871\graphics\fullsize\S01871-003-f025.jpg"/>
          <p:cNvPicPr>
            <a:picLocks noChangeAspect="1" noChangeArrowheads="1"/>
          </p:cNvPicPr>
          <p:nvPr/>
        </p:nvPicPr>
        <p:blipFill>
          <a:blip r:embed="rId2" cstate="print"/>
          <a:srcRect b="3841"/>
          <a:stretch>
            <a:fillRect/>
          </a:stretch>
        </p:blipFill>
        <p:spPr bwMode="auto">
          <a:xfrm>
            <a:off x="107506" y="305272"/>
            <a:ext cx="8928990" cy="6508104"/>
          </a:xfrm>
          <a:prstGeom prst="rect">
            <a:avLst/>
          </a:prstGeom>
          <a:noFill/>
          <a:ln w="9525">
            <a:solidFill>
              <a:schemeClr val="tx1"/>
            </a:solidFill>
            <a:miter lim="800000"/>
            <a:headEnd/>
            <a:tailEnd/>
          </a:ln>
        </p:spPr>
      </p:pic>
      <p:sp>
        <p:nvSpPr>
          <p:cNvPr id="3" name="TextBox 2"/>
          <p:cNvSpPr txBox="1"/>
          <p:nvPr/>
        </p:nvSpPr>
        <p:spPr>
          <a:xfrm>
            <a:off x="6048672" y="2276872"/>
            <a:ext cx="313184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a:t>If damage persists, inflammation becomes chronic, and tissue damage and repair may occur concurrently. Connective tissue deposition in these conditions is usually referred to as </a:t>
            </a:r>
            <a:r>
              <a:rPr lang="en-US" i="1" dirty="0"/>
              <a:t>fibrosis.</a:t>
            </a:r>
            <a:endParaRPr lang="ar-SA" dirty="0"/>
          </a:p>
        </p:txBody>
      </p:sp>
      <p:sp>
        <p:nvSpPr>
          <p:cNvPr id="5" name="Rectangle 4"/>
          <p:cNvSpPr/>
          <p:nvPr/>
        </p:nvSpPr>
        <p:spPr>
          <a:xfrm>
            <a:off x="0" y="0"/>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80110" lvl="0" indent="-742950" algn="l"/>
            <a:r>
              <a:rPr lang="en-US" dirty="0">
                <a:latin typeface="Arial Rounded MT Bold" pitchFamily="34" charset="0"/>
              </a:rPr>
              <a:t>1. Describe the differences between regeneration healing and fibrosis.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Hala Kassouf\My Documents\My Pictures\untitled.bmp"/>
          <p:cNvPicPr>
            <a:picLocks noChangeAspect="1" noChangeArrowheads="1"/>
          </p:cNvPicPr>
          <p:nvPr/>
        </p:nvPicPr>
        <p:blipFill>
          <a:blip r:embed="rId2" cstate="print"/>
          <a:srcRect/>
          <a:stretch>
            <a:fillRect/>
          </a:stretch>
        </p:blipFill>
        <p:spPr bwMode="auto">
          <a:xfrm>
            <a:off x="304800" y="548680"/>
            <a:ext cx="8382000" cy="5890220"/>
          </a:xfrm>
          <a:prstGeom prst="rect">
            <a:avLst/>
          </a:prstGeom>
          <a:noFill/>
          <a:ln w="9525">
            <a:noFill/>
            <a:miter lim="800000"/>
            <a:headEnd/>
            <a:tailEnd/>
          </a:ln>
        </p:spPr>
      </p:pic>
      <p:sp>
        <p:nvSpPr>
          <p:cNvPr id="5" name="Rectangle 4"/>
          <p:cNvSpPr/>
          <p:nvPr/>
        </p:nvSpPr>
        <p:spPr>
          <a:xfrm>
            <a:off x="0" y="0"/>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80110" lvl="0" indent="-742950" algn="l"/>
            <a:r>
              <a:rPr lang="en-US" dirty="0">
                <a:latin typeface="Arial Rounded MT Bold" pitchFamily="34" charset="0"/>
              </a:rPr>
              <a:t>1. Describe the differences between regeneration healing and fibrosis.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620688"/>
            <a:ext cx="8229600" cy="1143000"/>
          </a:xfrm>
          <a:noFill/>
        </p:spPr>
        <p:txBody>
          <a:bodyPr lIns="90488" tIns="44450" rIns="90488" bIns="44450">
            <a:normAutofit fontScale="90000"/>
          </a:bodyPr>
          <a:lstStyle/>
          <a:p>
            <a:r>
              <a:rPr lang="en-US" sz="4400" dirty="0">
                <a:latin typeface="Arial" charset="0"/>
                <a:cs typeface="Arial" charset="0"/>
              </a:rPr>
              <a:t>Repair by tissue regeneration or healing depend on cell type. </a:t>
            </a:r>
          </a:p>
        </p:txBody>
      </p:sp>
      <p:sp>
        <p:nvSpPr>
          <p:cNvPr id="8195" name="Rectangle 3"/>
          <p:cNvSpPr>
            <a:spLocks noGrp="1" noChangeArrowheads="1"/>
          </p:cNvSpPr>
          <p:nvPr>
            <p:ph type="body" idx="1"/>
          </p:nvPr>
        </p:nvSpPr>
        <p:spPr>
          <a:xfrm>
            <a:off x="685800" y="1981200"/>
            <a:ext cx="7772400" cy="4419600"/>
          </a:xfrm>
          <a:noFill/>
        </p:spPr>
        <p:txBody>
          <a:bodyPr lIns="90488" tIns="44450" rIns="90488" bIns="44450"/>
          <a:lstStyle/>
          <a:p>
            <a:pPr eaLnBrk="1" hangingPunct="1"/>
            <a:r>
              <a:rPr lang="en-US" sz="2400" dirty="0">
                <a:solidFill>
                  <a:srgbClr val="FF0000"/>
                </a:solidFill>
                <a:latin typeface="Arial" charset="0"/>
                <a:cs typeface="Arial" charset="0"/>
              </a:rPr>
              <a:t>Labile cells: </a:t>
            </a:r>
            <a:r>
              <a:rPr lang="en-US" sz="2400" dirty="0">
                <a:latin typeface="Arial" charset="0"/>
                <a:cs typeface="Arial" charset="0"/>
              </a:rPr>
              <a:t>continue to proliferate throughout life : </a:t>
            </a:r>
            <a:r>
              <a:rPr lang="en-US" sz="2400" dirty="0" err="1">
                <a:latin typeface="Arial" charset="0"/>
                <a:cs typeface="Arial" charset="0"/>
              </a:rPr>
              <a:t>squamous</a:t>
            </a:r>
            <a:r>
              <a:rPr lang="en-US" sz="2400" dirty="0">
                <a:latin typeface="Arial" charset="0"/>
                <a:cs typeface="Arial" charset="0"/>
              </a:rPr>
              <a:t>, columnar, transitional epithelia; </a:t>
            </a:r>
            <a:r>
              <a:rPr lang="en-US" sz="2400" dirty="0" err="1">
                <a:latin typeface="Arial" charset="0"/>
                <a:cs typeface="Arial" charset="0"/>
              </a:rPr>
              <a:t>hematopoitic</a:t>
            </a:r>
            <a:r>
              <a:rPr lang="en-US" sz="2400" dirty="0">
                <a:latin typeface="Arial" charset="0"/>
                <a:cs typeface="Arial" charset="0"/>
              </a:rPr>
              <a:t> and  lymphoid tissues</a:t>
            </a:r>
          </a:p>
          <a:p>
            <a:pPr eaLnBrk="1" hangingPunct="1"/>
            <a:endParaRPr lang="en-US" sz="2400" dirty="0">
              <a:latin typeface="Arial" charset="0"/>
              <a:cs typeface="Arial" charset="0"/>
            </a:endParaRPr>
          </a:p>
          <a:p>
            <a:pPr eaLnBrk="1" hangingPunct="1"/>
            <a:r>
              <a:rPr lang="en-US" sz="2400" dirty="0">
                <a:solidFill>
                  <a:srgbClr val="FF0000"/>
                </a:solidFill>
                <a:latin typeface="Arial" charset="0"/>
                <a:cs typeface="Arial" charset="0"/>
              </a:rPr>
              <a:t>Stable cells: </a:t>
            </a:r>
            <a:r>
              <a:rPr lang="en-US" sz="2400" dirty="0">
                <a:latin typeface="Arial" charset="0"/>
                <a:cs typeface="Arial" charset="0"/>
              </a:rPr>
              <a:t>retain the capacity of proliferation but they don</a:t>
            </a:r>
            <a:r>
              <a:rPr lang="en-US" sz="2400" dirty="0">
                <a:cs typeface="Arial" charset="0"/>
              </a:rPr>
              <a:t>’</a:t>
            </a:r>
            <a:r>
              <a:rPr lang="en-US" sz="2400" dirty="0">
                <a:latin typeface="Arial" charset="0"/>
                <a:cs typeface="Arial" charset="0"/>
              </a:rPr>
              <a:t>t replicate normally: </a:t>
            </a:r>
            <a:r>
              <a:rPr lang="en-US" sz="2400" dirty="0" err="1">
                <a:latin typeface="Arial" charset="0"/>
                <a:cs typeface="Arial" charset="0"/>
              </a:rPr>
              <a:t>parenchymal</a:t>
            </a:r>
            <a:r>
              <a:rPr lang="en-US" sz="2400" dirty="0">
                <a:latin typeface="Arial" charset="0"/>
                <a:cs typeface="Arial" charset="0"/>
              </a:rPr>
              <a:t> cells of all glandular organs &amp; </a:t>
            </a:r>
            <a:r>
              <a:rPr lang="en-US" sz="2400" dirty="0" err="1">
                <a:latin typeface="Arial" charset="0"/>
                <a:cs typeface="Arial" charset="0"/>
              </a:rPr>
              <a:t>mesenchymal</a:t>
            </a:r>
            <a:r>
              <a:rPr lang="en-US" sz="2400" dirty="0">
                <a:latin typeface="Arial" charset="0"/>
                <a:cs typeface="Arial" charset="0"/>
              </a:rPr>
              <a:t> cells</a:t>
            </a:r>
          </a:p>
          <a:p>
            <a:pPr eaLnBrk="1" hangingPunct="1"/>
            <a:endParaRPr lang="en-US" sz="2400" dirty="0">
              <a:latin typeface="Arial" charset="0"/>
              <a:cs typeface="Arial" charset="0"/>
            </a:endParaRPr>
          </a:p>
          <a:p>
            <a:pPr eaLnBrk="1" hangingPunct="1"/>
            <a:r>
              <a:rPr lang="en-US" sz="2400" dirty="0">
                <a:solidFill>
                  <a:srgbClr val="FF0000"/>
                </a:solidFill>
                <a:latin typeface="Arial" charset="0"/>
                <a:cs typeface="Arial" charset="0"/>
              </a:rPr>
              <a:t>Permanent cells: </a:t>
            </a:r>
            <a:r>
              <a:rPr lang="en-US" sz="2400" dirty="0">
                <a:latin typeface="Arial" charset="0"/>
                <a:cs typeface="Arial" charset="0"/>
              </a:rPr>
              <a:t>cannot reproduce themselves after birth: neurons, cardiac muscle cells</a:t>
            </a:r>
          </a:p>
        </p:txBody>
      </p:sp>
      <p:sp>
        <p:nvSpPr>
          <p:cNvPr id="4" name="Rectangle 3"/>
          <p:cNvSpPr/>
          <p:nvPr/>
        </p:nvSpPr>
        <p:spPr>
          <a:xfrm>
            <a:off x="0" y="0"/>
            <a:ext cx="8604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a:latin typeface="Arial Rounded MT Bold" pitchFamily="34" charset="0"/>
              </a:rPr>
              <a:t>2. The differences between the various cell in regenerative abilities types </a:t>
            </a:r>
            <a:endParaRPr lang="en-US"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netpub\ombroot\content\0721601871\graphics\fullsize\S01871-003-f003.jpg"/>
          <p:cNvPicPr>
            <a:picLocks noChangeAspect="1" noChangeArrowheads="1"/>
          </p:cNvPicPr>
          <p:nvPr/>
        </p:nvPicPr>
        <p:blipFill>
          <a:blip r:embed="rId2" cstate="print"/>
          <a:srcRect b="3110"/>
          <a:stretch>
            <a:fillRect/>
          </a:stretch>
        </p:blipFill>
        <p:spPr bwMode="auto">
          <a:xfrm>
            <a:off x="304800" y="457200"/>
            <a:ext cx="8610600" cy="6202363"/>
          </a:xfrm>
          <a:prstGeom prst="rect">
            <a:avLst/>
          </a:prstGeom>
          <a:noFill/>
          <a:ln w="9525">
            <a:solidFill>
              <a:schemeClr val="tx1"/>
            </a:solidFill>
            <a:miter lim="800000"/>
            <a:headEnd/>
            <a:tailEnd/>
          </a:ln>
        </p:spPr>
      </p:pic>
      <p:sp>
        <p:nvSpPr>
          <p:cNvPr id="4" name="Rectangle 3"/>
          <p:cNvSpPr/>
          <p:nvPr/>
        </p:nvSpPr>
        <p:spPr>
          <a:xfrm>
            <a:off x="0" y="0"/>
            <a:ext cx="8604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a:latin typeface="Arial Rounded MT Bold" pitchFamily="34" charset="0"/>
              </a:rPr>
              <a:t>2. The differences between the various cell in regenerative abilities types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netpub\ombroot\content\0721601871\graphics\fullsize\S01871-003-f005a.jpg"/>
          <p:cNvPicPr>
            <a:picLocks noChangeAspect="1" noChangeArrowheads="1"/>
          </p:cNvPicPr>
          <p:nvPr/>
        </p:nvPicPr>
        <p:blipFill>
          <a:blip r:embed="rId2" cstate="print"/>
          <a:srcRect b="10588"/>
          <a:stretch>
            <a:fillRect/>
          </a:stretch>
        </p:blipFill>
        <p:spPr bwMode="auto">
          <a:xfrm>
            <a:off x="0" y="692696"/>
            <a:ext cx="4572000" cy="2415803"/>
          </a:xfrm>
          <a:prstGeom prst="rect">
            <a:avLst/>
          </a:prstGeom>
          <a:noFill/>
          <a:ln w="9525">
            <a:solidFill>
              <a:schemeClr val="tx1"/>
            </a:solidFill>
            <a:miter lim="800000"/>
            <a:headEnd/>
            <a:tailEnd/>
          </a:ln>
        </p:spPr>
      </p:pic>
      <p:pic>
        <p:nvPicPr>
          <p:cNvPr id="13315" name="Picture 3" descr="d:\Inetpub\ombroot\content\0721601871\graphics\fullsize\S01871-003-f005b.jpg"/>
          <p:cNvPicPr>
            <a:picLocks noChangeAspect="1" noChangeArrowheads="1"/>
          </p:cNvPicPr>
          <p:nvPr/>
        </p:nvPicPr>
        <p:blipFill>
          <a:blip r:embed="rId3" cstate="print"/>
          <a:srcRect b="7941"/>
          <a:stretch>
            <a:fillRect/>
          </a:stretch>
        </p:blipFill>
        <p:spPr bwMode="auto">
          <a:xfrm>
            <a:off x="4648200" y="692696"/>
            <a:ext cx="4495800" cy="2467620"/>
          </a:xfrm>
          <a:prstGeom prst="rect">
            <a:avLst/>
          </a:prstGeom>
          <a:noFill/>
          <a:ln w="9525">
            <a:solidFill>
              <a:schemeClr val="tx1"/>
            </a:solidFill>
            <a:miter lim="800000"/>
            <a:headEnd/>
            <a:tailEnd/>
          </a:ln>
        </p:spPr>
      </p:pic>
      <p:pic>
        <p:nvPicPr>
          <p:cNvPr id="13316" name="Picture 4" descr="d:\Inetpub\ombroot\content\0721601871\graphics\fullsize\S01871-003-f005c.jpg"/>
          <p:cNvPicPr>
            <a:picLocks noChangeAspect="1" noChangeArrowheads="1"/>
          </p:cNvPicPr>
          <p:nvPr/>
        </p:nvPicPr>
        <p:blipFill>
          <a:blip r:embed="rId4" cstate="print"/>
          <a:srcRect b="10323"/>
          <a:stretch>
            <a:fillRect/>
          </a:stretch>
        </p:blipFill>
        <p:spPr bwMode="auto">
          <a:xfrm>
            <a:off x="0" y="3429000"/>
            <a:ext cx="4572000" cy="3200400"/>
          </a:xfrm>
          <a:prstGeom prst="rect">
            <a:avLst/>
          </a:prstGeom>
          <a:noFill/>
          <a:ln w="9525">
            <a:solidFill>
              <a:schemeClr val="tx1"/>
            </a:solidFill>
            <a:miter lim="800000"/>
            <a:headEnd/>
            <a:tailEnd/>
          </a:ln>
        </p:spPr>
      </p:pic>
      <p:pic>
        <p:nvPicPr>
          <p:cNvPr id="13317" name="Picture 5" descr="d:\Inetpub\ombroot\content\0721601871\graphics\fullsize\S01871-003-f005d.jpg"/>
          <p:cNvPicPr>
            <a:picLocks noChangeAspect="1" noChangeArrowheads="1"/>
          </p:cNvPicPr>
          <p:nvPr/>
        </p:nvPicPr>
        <p:blipFill>
          <a:blip r:embed="rId5" cstate="print">
            <a:lum bright="-6000" contrast="12000"/>
          </a:blip>
          <a:srcRect b="5313"/>
          <a:stretch>
            <a:fillRect/>
          </a:stretch>
        </p:blipFill>
        <p:spPr bwMode="auto">
          <a:xfrm>
            <a:off x="4648200" y="3429000"/>
            <a:ext cx="4495800" cy="3200400"/>
          </a:xfrm>
          <a:prstGeom prst="rect">
            <a:avLst/>
          </a:prstGeom>
          <a:noFill/>
          <a:ln w="9525">
            <a:solidFill>
              <a:schemeClr val="tx1"/>
            </a:solidFill>
            <a:miter lim="800000"/>
            <a:headEnd/>
            <a:tailEnd/>
          </a:ln>
        </p:spPr>
      </p:pic>
      <p:sp>
        <p:nvSpPr>
          <p:cNvPr id="6" name="Rectangle 5"/>
          <p:cNvSpPr/>
          <p:nvPr/>
        </p:nvSpPr>
        <p:spPr>
          <a:xfrm>
            <a:off x="0" y="0"/>
            <a:ext cx="8604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a:latin typeface="Arial Rounded MT Bold" pitchFamily="34" charset="0"/>
              </a:rPr>
              <a:t>2. The differences between the various cell in regenerative abilities types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3559</Words>
  <Application>Microsoft Office PowerPoint</Application>
  <PresentationFormat>On-screen Show (4:3)</PresentationFormat>
  <Paragraphs>210</Paragraphs>
  <Slides>39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Rounded MT Bold</vt:lpstr>
      <vt:lpstr>Arial Unicode MS</vt:lpstr>
      <vt:lpstr>Calibri</vt:lpstr>
      <vt:lpstr>Tahoma</vt:lpstr>
      <vt:lpstr>Times New Roman</vt:lpstr>
      <vt:lpstr>Traditional Arabic</vt:lpstr>
      <vt:lpstr>Wingdings 2</vt:lpstr>
      <vt:lpstr>Office Theme</vt:lpstr>
      <vt:lpstr>PowerPoint Presentation</vt:lpstr>
      <vt:lpstr>Objectives</vt:lpstr>
      <vt:lpstr>Goal of the repair process</vt:lpstr>
      <vt:lpstr>PowerPoint Presentation</vt:lpstr>
      <vt:lpstr>PowerPoint Presentation</vt:lpstr>
      <vt:lpstr>PowerPoint Presentation</vt:lpstr>
      <vt:lpstr>Repair by tissue regeneration or healing depend on cell type. </vt:lpstr>
      <vt:lpstr>PowerPoint Presentation</vt:lpstr>
      <vt:lpstr>PowerPoint Presentation</vt:lpstr>
      <vt:lpstr>Healing</vt:lpstr>
      <vt:lpstr>PowerPoint Presentation</vt:lpstr>
      <vt:lpstr>Mechanism of repair</vt:lpstr>
      <vt:lpstr>PowerPoint Presentation</vt:lpstr>
      <vt:lpstr>PowerPoint Presentation</vt:lpstr>
      <vt:lpstr>Repair by connective tissue (granulation tissue)</vt:lpstr>
      <vt:lpstr>Role of macrophages in wound healing</vt:lpstr>
      <vt:lpstr>What is the role of macrophages in wound healing?</vt:lpstr>
      <vt:lpstr>Fibroblast Migration and Proliferation  </vt:lpstr>
      <vt:lpstr>ECM Deposition and Scar Formation</vt:lpstr>
      <vt:lpstr>Granulation tissue morphology</vt:lpstr>
      <vt:lpstr>PowerPoint Presentation</vt:lpstr>
      <vt:lpstr>SCAR FORMATION </vt:lpstr>
      <vt:lpstr>PowerPoint Presentation</vt:lpstr>
      <vt:lpstr>Functions of the Extracellular Matrix</vt:lpstr>
      <vt:lpstr>PowerPoint Presentation</vt:lpstr>
      <vt:lpstr>Cutaneous Wound healing</vt:lpstr>
      <vt:lpstr>Cutaneous Wound healing</vt:lpstr>
      <vt:lpstr>Primary union (healing by first intention)</vt:lpstr>
      <vt:lpstr>Primary union  (healing by first intention)</vt:lpstr>
      <vt:lpstr>Cutaneous Wound healing</vt:lpstr>
      <vt:lpstr>Difference between primary intention and secondary intention</vt:lpstr>
      <vt:lpstr>Delayed wound healing</vt:lpstr>
      <vt:lpstr>What is the most common cause of delayed wound healing?</vt:lpstr>
      <vt:lpstr> Excess corticosteroid </vt:lpstr>
      <vt:lpstr>COMPLICATIONS IN CUTANEOUS WOUND HEALING</vt:lpstr>
      <vt:lpstr>PowerPoint Presentation</vt:lpstr>
      <vt:lpstr>What is a keloid?</vt:lpstr>
      <vt:lpstr>What is the difference between keloid and hypertrophic scar?</vt:lpstr>
      <vt:lpstr>TAKE HOME MESSAGES: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Dana Al-Kadi</cp:lastModifiedBy>
  <cp:revision>20</cp:revision>
  <dcterms:created xsi:type="dcterms:W3CDTF">2013-10-20T21:04:37Z</dcterms:created>
  <dcterms:modified xsi:type="dcterms:W3CDTF">2017-10-26T05:44:30Z</dcterms:modified>
</cp:coreProperties>
</file>