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2"/>
  </p:notesMasterIdLst>
  <p:sldIdLst>
    <p:sldId id="257" r:id="rId2"/>
    <p:sldId id="258" r:id="rId3"/>
    <p:sldId id="259" r:id="rId4"/>
    <p:sldId id="260" r:id="rId5"/>
    <p:sldId id="261" r:id="rId6"/>
    <p:sldId id="263" r:id="rId7"/>
    <p:sldId id="294" r:id="rId8"/>
    <p:sldId id="309" r:id="rId9"/>
    <p:sldId id="262" r:id="rId10"/>
    <p:sldId id="295" r:id="rId11"/>
    <p:sldId id="296" r:id="rId12"/>
    <p:sldId id="310" r:id="rId13"/>
    <p:sldId id="297" r:id="rId14"/>
    <p:sldId id="301" r:id="rId15"/>
    <p:sldId id="272" r:id="rId16"/>
    <p:sldId id="273" r:id="rId17"/>
    <p:sldId id="274" r:id="rId18"/>
    <p:sldId id="299" r:id="rId19"/>
    <p:sldId id="271" r:id="rId20"/>
    <p:sldId id="302" r:id="rId21"/>
    <p:sldId id="303" r:id="rId22"/>
    <p:sldId id="276" r:id="rId23"/>
    <p:sldId id="277" r:id="rId24"/>
    <p:sldId id="311" r:id="rId25"/>
    <p:sldId id="278" r:id="rId26"/>
    <p:sldId id="306" r:id="rId27"/>
    <p:sldId id="308" r:id="rId28"/>
    <p:sldId id="279" r:id="rId29"/>
    <p:sldId id="292" r:id="rId30"/>
    <p:sldId id="280" r:id="rId31"/>
    <p:sldId id="281" r:id="rId32"/>
    <p:sldId id="304" r:id="rId33"/>
    <p:sldId id="282" r:id="rId34"/>
    <p:sldId id="283" r:id="rId35"/>
    <p:sldId id="284" r:id="rId36"/>
    <p:sldId id="305" r:id="rId37"/>
    <p:sldId id="286" r:id="rId38"/>
    <p:sldId id="287" r:id="rId39"/>
    <p:sldId id="288" r:id="rId40"/>
    <p:sldId id="275" r:id="rId4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6" d="100"/>
          <a:sy n="86" d="100"/>
        </p:scale>
        <p:origin x="930" y="45"/>
      </p:cViewPr>
      <p:guideLst>
        <p:guide orient="horz" pos="2160"/>
        <p:guide pos="2880"/>
      </p:guideLst>
    </p:cSldViewPr>
  </p:slideViewPr>
  <p:notesTextViewPr>
    <p:cViewPr>
      <p:scale>
        <a:sx n="100" d="100"/>
        <a:sy n="100" d="100"/>
      </p:scale>
      <p:origin x="0" y="0"/>
    </p:cViewPr>
  </p:notesTextViewPr>
  <p:sorterViewPr>
    <p:cViewPr>
      <p:scale>
        <a:sx n="56" d="100"/>
        <a:sy n="5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C2D504-F5DE-4E73-BE91-1D3BDB6143A3}" type="doc">
      <dgm:prSet loTypeId="urn:microsoft.com/office/officeart/2005/8/layout/vList2" loCatId="list" qsTypeId="urn:microsoft.com/office/officeart/2005/8/quickstyle/3d7" qsCatId="3D" csTypeId="urn:microsoft.com/office/officeart/2005/8/colors/colorful1#1" csCatId="colorful" phldr="1"/>
      <dgm:spPr/>
      <dgm:t>
        <a:bodyPr/>
        <a:lstStyle/>
        <a:p>
          <a:endParaRPr lang="en-US"/>
        </a:p>
      </dgm:t>
    </dgm:pt>
    <dgm:pt modelId="{03A91421-6FB2-4D21-8A0B-E53C163C1A2F}">
      <dgm:prSet phldrT="[Text]"/>
      <dgm:spPr/>
      <dgm:t>
        <a:bodyPr/>
        <a:lstStyle/>
        <a:p>
          <a:pPr algn="ctr"/>
          <a:r>
            <a:rPr lang="en-US" dirty="0"/>
            <a:t>Acute inflammation</a:t>
          </a:r>
        </a:p>
      </dgm:t>
    </dgm:pt>
    <dgm:pt modelId="{11FB31E8-0A9A-4CE1-8818-9EC1C14FE9CE}" type="parTrans" cxnId="{47F9D119-162E-4773-BB3A-AFB669335E3A}">
      <dgm:prSet/>
      <dgm:spPr/>
      <dgm:t>
        <a:bodyPr/>
        <a:lstStyle/>
        <a:p>
          <a:endParaRPr lang="en-US"/>
        </a:p>
      </dgm:t>
    </dgm:pt>
    <dgm:pt modelId="{79023571-20B2-411E-8BC3-554949331F42}" type="sibTrans" cxnId="{47F9D119-162E-4773-BB3A-AFB669335E3A}">
      <dgm:prSet/>
      <dgm:spPr/>
      <dgm:t>
        <a:bodyPr/>
        <a:lstStyle/>
        <a:p>
          <a:endParaRPr lang="en-US"/>
        </a:p>
      </dgm:t>
    </dgm:pt>
    <dgm:pt modelId="{DFBD992A-D045-4FEC-9B63-5FC0134D6F33}">
      <dgm:prSet phldrT="[Text]"/>
      <dgm:spPr/>
      <dgm:t>
        <a:bodyPr/>
        <a:lstStyle/>
        <a:p>
          <a:pPr algn="ctr"/>
          <a:r>
            <a:rPr lang="en-US" dirty="0"/>
            <a:t>Chronic Inflammation</a:t>
          </a:r>
        </a:p>
      </dgm:t>
    </dgm:pt>
    <dgm:pt modelId="{F02750C3-7A6C-4360-8946-8EAFCC9FADB3}" type="parTrans" cxnId="{5FDEDC85-088D-4D8B-8166-F77010BE61AD}">
      <dgm:prSet/>
      <dgm:spPr/>
      <dgm:t>
        <a:bodyPr/>
        <a:lstStyle/>
        <a:p>
          <a:endParaRPr lang="en-US"/>
        </a:p>
      </dgm:t>
    </dgm:pt>
    <dgm:pt modelId="{47EB5CAA-62BA-4E77-99A0-6729ADBF8519}" type="sibTrans" cxnId="{5FDEDC85-088D-4D8B-8166-F77010BE61AD}">
      <dgm:prSet/>
      <dgm:spPr/>
      <dgm:t>
        <a:bodyPr/>
        <a:lstStyle/>
        <a:p>
          <a:endParaRPr lang="en-US"/>
        </a:p>
      </dgm:t>
    </dgm:pt>
    <dgm:pt modelId="{B6A0E417-3FDB-4137-B84C-41D733348B0C}" type="pres">
      <dgm:prSet presAssocID="{D0C2D504-F5DE-4E73-BE91-1D3BDB6143A3}" presName="linear" presStyleCnt="0">
        <dgm:presLayoutVars>
          <dgm:animLvl val="lvl"/>
          <dgm:resizeHandles val="exact"/>
        </dgm:presLayoutVars>
      </dgm:prSet>
      <dgm:spPr/>
    </dgm:pt>
    <dgm:pt modelId="{28A604DF-DC09-47A3-B148-EE9BB8635B16}" type="pres">
      <dgm:prSet presAssocID="{03A91421-6FB2-4D21-8A0B-E53C163C1A2F}" presName="parentText" presStyleLbl="node1" presStyleIdx="0" presStyleCnt="2">
        <dgm:presLayoutVars>
          <dgm:chMax val="0"/>
          <dgm:bulletEnabled val="1"/>
        </dgm:presLayoutVars>
      </dgm:prSet>
      <dgm:spPr/>
    </dgm:pt>
    <dgm:pt modelId="{439A137B-6EBE-4D89-94E6-97F5D43AEFDC}" type="pres">
      <dgm:prSet presAssocID="{79023571-20B2-411E-8BC3-554949331F42}" presName="spacer" presStyleCnt="0"/>
      <dgm:spPr/>
    </dgm:pt>
    <dgm:pt modelId="{707547EC-42CB-4404-BD27-94E6185ACD66}" type="pres">
      <dgm:prSet presAssocID="{DFBD992A-D045-4FEC-9B63-5FC0134D6F33}" presName="parentText" presStyleLbl="node1" presStyleIdx="1" presStyleCnt="2">
        <dgm:presLayoutVars>
          <dgm:chMax val="0"/>
          <dgm:bulletEnabled val="1"/>
        </dgm:presLayoutVars>
      </dgm:prSet>
      <dgm:spPr/>
    </dgm:pt>
  </dgm:ptLst>
  <dgm:cxnLst>
    <dgm:cxn modelId="{47F9D119-162E-4773-BB3A-AFB669335E3A}" srcId="{D0C2D504-F5DE-4E73-BE91-1D3BDB6143A3}" destId="{03A91421-6FB2-4D21-8A0B-E53C163C1A2F}" srcOrd="0" destOrd="0" parTransId="{11FB31E8-0A9A-4CE1-8818-9EC1C14FE9CE}" sibTransId="{79023571-20B2-411E-8BC3-554949331F42}"/>
    <dgm:cxn modelId="{5FDEDC85-088D-4D8B-8166-F77010BE61AD}" srcId="{D0C2D504-F5DE-4E73-BE91-1D3BDB6143A3}" destId="{DFBD992A-D045-4FEC-9B63-5FC0134D6F33}" srcOrd="1" destOrd="0" parTransId="{F02750C3-7A6C-4360-8946-8EAFCC9FADB3}" sibTransId="{47EB5CAA-62BA-4E77-99A0-6729ADBF8519}"/>
    <dgm:cxn modelId="{E7822C87-4F3C-43C6-A1EF-08E9163721B4}" type="presOf" srcId="{D0C2D504-F5DE-4E73-BE91-1D3BDB6143A3}" destId="{B6A0E417-3FDB-4137-B84C-41D733348B0C}" srcOrd="0" destOrd="0" presId="urn:microsoft.com/office/officeart/2005/8/layout/vList2"/>
    <dgm:cxn modelId="{BEA51ACB-A3FF-40A5-9128-125F55431F05}" type="presOf" srcId="{DFBD992A-D045-4FEC-9B63-5FC0134D6F33}" destId="{707547EC-42CB-4404-BD27-94E6185ACD66}" srcOrd="0" destOrd="0" presId="urn:microsoft.com/office/officeart/2005/8/layout/vList2"/>
    <dgm:cxn modelId="{D9FA87EA-E092-49EC-9514-34A6808CB51D}" type="presOf" srcId="{03A91421-6FB2-4D21-8A0B-E53C163C1A2F}" destId="{28A604DF-DC09-47A3-B148-EE9BB8635B16}" srcOrd="0" destOrd="0" presId="urn:microsoft.com/office/officeart/2005/8/layout/vList2"/>
    <dgm:cxn modelId="{2FEEFA61-7AAD-47C8-9136-DAB20F6C1A88}" type="presParOf" srcId="{B6A0E417-3FDB-4137-B84C-41D733348B0C}" destId="{28A604DF-DC09-47A3-B148-EE9BB8635B16}" srcOrd="0" destOrd="0" presId="urn:microsoft.com/office/officeart/2005/8/layout/vList2"/>
    <dgm:cxn modelId="{01099B74-CA73-4438-BEDB-1F0580495BAB}" type="presParOf" srcId="{B6A0E417-3FDB-4137-B84C-41D733348B0C}" destId="{439A137B-6EBE-4D89-94E6-97F5D43AEFDC}" srcOrd="1" destOrd="0" presId="urn:microsoft.com/office/officeart/2005/8/layout/vList2"/>
    <dgm:cxn modelId="{DF5FBA6E-12E7-4046-8C57-66C1458A1EAD}" type="presParOf" srcId="{B6A0E417-3FDB-4137-B84C-41D733348B0C}" destId="{707547EC-42CB-4404-BD27-94E6185ACD6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604DF-DC09-47A3-B148-EE9BB8635B16}">
      <dsp:nvSpPr>
        <dsp:cNvPr id="0" name=""/>
        <dsp:cNvSpPr/>
      </dsp:nvSpPr>
      <dsp:spPr>
        <a:xfrm>
          <a:off x="0" y="547"/>
          <a:ext cx="7715200" cy="1247220"/>
        </a:xfrm>
        <a:prstGeom prst="round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a:t>Acute inflammation</a:t>
          </a:r>
        </a:p>
      </dsp:txBody>
      <dsp:txXfrm>
        <a:off x="60884" y="61431"/>
        <a:ext cx="7593432" cy="1125452"/>
      </dsp:txXfrm>
    </dsp:sp>
    <dsp:sp modelId="{707547EC-42CB-4404-BD27-94E6185ACD66}">
      <dsp:nvSpPr>
        <dsp:cNvPr id="0" name=""/>
        <dsp:cNvSpPr/>
      </dsp:nvSpPr>
      <dsp:spPr>
        <a:xfrm>
          <a:off x="0" y="1397528"/>
          <a:ext cx="7715200" cy="1247220"/>
        </a:xfrm>
        <a:prstGeom prst="round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a:t>Chronic Inflammation</a:t>
          </a:r>
        </a:p>
      </dsp:txBody>
      <dsp:txXfrm>
        <a:off x="60884" y="1458412"/>
        <a:ext cx="7593432" cy="11254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418D7CE-40E8-4BB8-8FF6-AB30DC017002}" type="datetimeFigureOut">
              <a:rPr lang="ar-SA" smtClean="0"/>
              <a:pPr/>
              <a:t>27/01/1439</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EA1A3BB-FF64-418F-896A-97727FFAF1FA}" type="slidenum">
              <a:rPr lang="ar-SA" smtClean="0"/>
              <a:pPr/>
              <a:t>‹#›</a:t>
            </a:fld>
            <a:endParaRPr lang="ar-SA"/>
          </a:p>
        </p:txBody>
      </p:sp>
    </p:spTree>
    <p:extLst>
      <p:ext uri="{BB962C8B-B14F-4D97-AF65-F5344CB8AC3E}">
        <p14:creationId xmlns:p14="http://schemas.microsoft.com/office/powerpoint/2010/main" val="400776065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a:t>
            </a:fld>
            <a:endParaRPr lang="en-US"/>
          </a:p>
        </p:txBody>
      </p:sp>
    </p:spTree>
    <p:extLst>
      <p:ext uri="{BB962C8B-B14F-4D97-AF65-F5344CB8AC3E}">
        <p14:creationId xmlns:p14="http://schemas.microsoft.com/office/powerpoint/2010/main" val="2078203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13</a:t>
            </a:fld>
            <a:endParaRPr lang="en-US"/>
          </a:p>
        </p:txBody>
      </p:sp>
    </p:spTree>
    <p:extLst>
      <p:ext uri="{BB962C8B-B14F-4D97-AF65-F5344CB8AC3E}">
        <p14:creationId xmlns:p14="http://schemas.microsoft.com/office/powerpoint/2010/main" val="3015055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14</a:t>
            </a:fld>
            <a:endParaRPr lang="en-US"/>
          </a:p>
        </p:txBody>
      </p:sp>
    </p:spTree>
    <p:extLst>
      <p:ext uri="{BB962C8B-B14F-4D97-AF65-F5344CB8AC3E}">
        <p14:creationId xmlns:p14="http://schemas.microsoft.com/office/powerpoint/2010/main" val="158785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15</a:t>
            </a:fld>
            <a:endParaRPr lang="en-US"/>
          </a:p>
        </p:txBody>
      </p:sp>
    </p:spTree>
    <p:extLst>
      <p:ext uri="{BB962C8B-B14F-4D97-AF65-F5344CB8AC3E}">
        <p14:creationId xmlns:p14="http://schemas.microsoft.com/office/powerpoint/2010/main" val="139886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3A3416-D68A-415F-B714-084AAE4577C3}" type="slidenum">
              <a:rPr lang="en-US" smtClean="0"/>
              <a:pPr/>
              <a:t>17</a:t>
            </a:fld>
            <a:endParaRPr lang="en-US"/>
          </a:p>
        </p:txBody>
      </p:sp>
    </p:spTree>
    <p:extLst>
      <p:ext uri="{BB962C8B-B14F-4D97-AF65-F5344CB8AC3E}">
        <p14:creationId xmlns:p14="http://schemas.microsoft.com/office/powerpoint/2010/main" val="2788638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19</a:t>
            </a:fld>
            <a:endParaRPr lang="en-US"/>
          </a:p>
        </p:txBody>
      </p:sp>
    </p:spTree>
    <p:extLst>
      <p:ext uri="{BB962C8B-B14F-4D97-AF65-F5344CB8AC3E}">
        <p14:creationId xmlns:p14="http://schemas.microsoft.com/office/powerpoint/2010/main" val="1176456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4995" name="Rectangle 1027"/>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a:t>The cardinal signs of inflammation are rubor (redness), calor (heat), tumor (swelling), dolor (pain), and loss of function. Seen here is skin with erythema, compared to the more normal skin at the far right.</a:t>
            </a:r>
          </a:p>
        </p:txBody>
      </p:sp>
    </p:spTree>
    <p:extLst>
      <p:ext uri="{BB962C8B-B14F-4D97-AF65-F5344CB8AC3E}">
        <p14:creationId xmlns:p14="http://schemas.microsoft.com/office/powerpoint/2010/main" val="2346235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22</a:t>
            </a:fld>
            <a:endParaRPr lang="en-US"/>
          </a:p>
        </p:txBody>
      </p:sp>
    </p:spTree>
    <p:extLst>
      <p:ext uri="{BB962C8B-B14F-4D97-AF65-F5344CB8AC3E}">
        <p14:creationId xmlns:p14="http://schemas.microsoft.com/office/powerpoint/2010/main" val="1029884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011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rtl="1" eaLnBrk="0" hangingPunct="0"/>
            <a:r>
              <a:rPr lang="en-US" sz="1000" i="1">
                <a:latin typeface="Times New Roman (Arabic)"/>
              </a:rPr>
              <a:t>9</a:t>
            </a:r>
          </a:p>
        </p:txBody>
      </p:sp>
      <p:sp>
        <p:nvSpPr>
          <p:cNvPr id="9011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011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0118" name="Rectangle 6"/>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90119" name="Rectangle 7"/>
          <p:cNvSpPr>
            <a:spLocks noGrp="1" noChangeArrowheads="1"/>
          </p:cNvSpPr>
          <p:nvPr>
            <p:ph type="body" idx="1"/>
          </p:nvPr>
        </p:nvSpPr>
        <p:spPr bwMode="auto">
          <a:noFill/>
        </p:spPr>
        <p:txBody>
          <a:bodyPr wrap="square" lIns="90488" tIns="44450" rIns="90488" bIns="44450"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929540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25</a:t>
            </a:fld>
            <a:endParaRPr lang="en-US"/>
          </a:p>
        </p:txBody>
      </p:sp>
    </p:spTree>
    <p:extLst>
      <p:ext uri="{BB962C8B-B14F-4D97-AF65-F5344CB8AC3E}">
        <p14:creationId xmlns:p14="http://schemas.microsoft.com/office/powerpoint/2010/main" val="1806595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endParaRPr lang="en-US"/>
          </a:p>
        </p:txBody>
      </p:sp>
      <p:sp>
        <p:nvSpPr>
          <p:cNvPr id="92163" name="Rectangle 3"/>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Tree>
    <p:extLst>
      <p:ext uri="{BB962C8B-B14F-4D97-AF65-F5344CB8AC3E}">
        <p14:creationId xmlns:p14="http://schemas.microsoft.com/office/powerpoint/2010/main" val="2559690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1804569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30</a:t>
            </a:fld>
            <a:endParaRPr lang="en-US"/>
          </a:p>
        </p:txBody>
      </p:sp>
    </p:spTree>
    <p:extLst>
      <p:ext uri="{BB962C8B-B14F-4D97-AF65-F5344CB8AC3E}">
        <p14:creationId xmlns:p14="http://schemas.microsoft.com/office/powerpoint/2010/main" val="810629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endParaRPr lang="en-US"/>
          </a:p>
        </p:txBody>
      </p:sp>
      <p:sp>
        <p:nvSpPr>
          <p:cNvPr id="97283" name="Rectangle 3"/>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Tree>
    <p:extLst>
      <p:ext uri="{BB962C8B-B14F-4D97-AF65-F5344CB8AC3E}">
        <p14:creationId xmlns:p14="http://schemas.microsoft.com/office/powerpoint/2010/main" val="2413260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857704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34</a:t>
            </a:fld>
            <a:endParaRPr lang="en-US"/>
          </a:p>
        </p:txBody>
      </p:sp>
    </p:spTree>
    <p:extLst>
      <p:ext uri="{BB962C8B-B14F-4D97-AF65-F5344CB8AC3E}">
        <p14:creationId xmlns:p14="http://schemas.microsoft.com/office/powerpoint/2010/main" val="2020427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35</a:t>
            </a:fld>
            <a:endParaRPr lang="en-US"/>
          </a:p>
        </p:txBody>
      </p:sp>
    </p:spTree>
    <p:extLst>
      <p:ext uri="{BB962C8B-B14F-4D97-AF65-F5344CB8AC3E}">
        <p14:creationId xmlns:p14="http://schemas.microsoft.com/office/powerpoint/2010/main" val="1721292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37</a:t>
            </a:fld>
            <a:endParaRPr lang="en-US"/>
          </a:p>
        </p:txBody>
      </p:sp>
    </p:spTree>
    <p:extLst>
      <p:ext uri="{BB962C8B-B14F-4D97-AF65-F5344CB8AC3E}">
        <p14:creationId xmlns:p14="http://schemas.microsoft.com/office/powerpoint/2010/main" val="1716825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38</a:t>
            </a:fld>
            <a:endParaRPr lang="en-US"/>
          </a:p>
        </p:txBody>
      </p:sp>
    </p:spTree>
    <p:extLst>
      <p:ext uri="{BB962C8B-B14F-4D97-AF65-F5344CB8AC3E}">
        <p14:creationId xmlns:p14="http://schemas.microsoft.com/office/powerpoint/2010/main" val="3225181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39</a:t>
            </a:fld>
            <a:endParaRPr lang="en-US"/>
          </a:p>
        </p:txBody>
      </p:sp>
    </p:spTree>
    <p:extLst>
      <p:ext uri="{BB962C8B-B14F-4D97-AF65-F5344CB8AC3E}">
        <p14:creationId xmlns:p14="http://schemas.microsoft.com/office/powerpoint/2010/main" val="1457320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5475"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419857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3A3416-D68A-415F-B714-084AAE4577C3}" type="slidenum">
              <a:rPr lang="en-US" smtClean="0"/>
              <a:pPr/>
              <a:t>5</a:t>
            </a:fld>
            <a:endParaRPr lang="en-US"/>
          </a:p>
        </p:txBody>
      </p:sp>
    </p:spTree>
    <p:extLst>
      <p:ext uri="{BB962C8B-B14F-4D97-AF65-F5344CB8AC3E}">
        <p14:creationId xmlns:p14="http://schemas.microsoft.com/office/powerpoint/2010/main" val="3101206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6</a:t>
            </a:fld>
            <a:endParaRPr lang="en-US"/>
          </a:p>
        </p:txBody>
      </p:sp>
    </p:spTree>
    <p:extLst>
      <p:ext uri="{BB962C8B-B14F-4D97-AF65-F5344CB8AC3E}">
        <p14:creationId xmlns:p14="http://schemas.microsoft.com/office/powerpoint/2010/main" val="2478210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8</a:t>
            </a:fld>
            <a:endParaRPr lang="en-US"/>
          </a:p>
        </p:txBody>
      </p:sp>
    </p:spTree>
    <p:extLst>
      <p:ext uri="{BB962C8B-B14F-4D97-AF65-F5344CB8AC3E}">
        <p14:creationId xmlns:p14="http://schemas.microsoft.com/office/powerpoint/2010/main" val="1266048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9</a:t>
            </a:fld>
            <a:endParaRPr lang="en-US"/>
          </a:p>
        </p:txBody>
      </p:sp>
    </p:spTree>
    <p:extLst>
      <p:ext uri="{BB962C8B-B14F-4D97-AF65-F5344CB8AC3E}">
        <p14:creationId xmlns:p14="http://schemas.microsoft.com/office/powerpoint/2010/main" val="3114157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10</a:t>
            </a:fld>
            <a:endParaRPr lang="en-US"/>
          </a:p>
        </p:txBody>
      </p:sp>
    </p:spTree>
    <p:extLst>
      <p:ext uri="{BB962C8B-B14F-4D97-AF65-F5344CB8AC3E}">
        <p14:creationId xmlns:p14="http://schemas.microsoft.com/office/powerpoint/2010/main" val="786506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11</a:t>
            </a:fld>
            <a:endParaRPr lang="en-US"/>
          </a:p>
        </p:txBody>
      </p:sp>
    </p:spTree>
    <p:extLst>
      <p:ext uri="{BB962C8B-B14F-4D97-AF65-F5344CB8AC3E}">
        <p14:creationId xmlns:p14="http://schemas.microsoft.com/office/powerpoint/2010/main" val="1082998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12</a:t>
            </a:fld>
            <a:endParaRPr lang="en-US"/>
          </a:p>
        </p:txBody>
      </p:sp>
    </p:spTree>
    <p:extLst>
      <p:ext uri="{BB962C8B-B14F-4D97-AF65-F5344CB8AC3E}">
        <p14:creationId xmlns:p14="http://schemas.microsoft.com/office/powerpoint/2010/main" val="2841455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p>
            <a:fld id="{9BD907B3-84E9-4B44-8AB7-42164C7EE89F}" type="datetimeFigureOut">
              <a:rPr lang="ar-SA" smtClean="0"/>
              <a:pPr/>
              <a:t>27/01/1439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9BD907B3-84E9-4B44-8AB7-42164C7EE89F}" type="datetimeFigureOut">
              <a:rPr lang="ar-SA" smtClean="0"/>
              <a:pPr/>
              <a:t>27/01/1439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9BD907B3-84E9-4B44-8AB7-42164C7EE89F}" type="datetimeFigureOut">
              <a:rPr lang="ar-SA" smtClean="0"/>
              <a:pPr/>
              <a:t>27/01/1439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9BD907B3-84E9-4B44-8AB7-42164C7EE89F}" type="datetimeFigureOut">
              <a:rPr lang="ar-SA" smtClean="0"/>
              <a:pPr/>
              <a:t>27/01/1439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D907B3-84E9-4B44-8AB7-42164C7EE89F}" type="datetimeFigureOut">
              <a:rPr lang="ar-SA" smtClean="0"/>
              <a:pPr/>
              <a:t>27/01/1439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p>
            <a:fld id="{9BD907B3-84E9-4B44-8AB7-42164C7EE89F}" type="datetimeFigureOut">
              <a:rPr lang="ar-SA" smtClean="0"/>
              <a:pPr/>
              <a:t>27/01/1439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p>
            <a:fld id="{9BD907B3-84E9-4B44-8AB7-42164C7EE89F}" type="datetimeFigureOut">
              <a:rPr lang="ar-SA" smtClean="0"/>
              <a:pPr/>
              <a:t>27/01/1439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p>
            <a:fld id="{9BD907B3-84E9-4B44-8AB7-42164C7EE89F}" type="datetimeFigureOut">
              <a:rPr lang="ar-SA" smtClean="0"/>
              <a:pPr/>
              <a:t>27/01/1439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907B3-84E9-4B44-8AB7-42164C7EE89F}" type="datetimeFigureOut">
              <a:rPr lang="ar-SA" smtClean="0"/>
              <a:pPr/>
              <a:t>27/01/1439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D907B3-84E9-4B44-8AB7-42164C7EE89F}" type="datetimeFigureOut">
              <a:rPr lang="ar-SA" smtClean="0"/>
              <a:pPr/>
              <a:t>27/01/1439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D907B3-84E9-4B44-8AB7-42164C7EE89F}" type="datetimeFigureOut">
              <a:rPr lang="ar-SA" smtClean="0"/>
              <a:pPr/>
              <a:t>27/01/1439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1511DF7-52A1-48AF-B3CD-442DD0864A87}"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SA"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BD907B3-84E9-4B44-8AB7-42164C7EE89F}" type="datetimeFigureOut">
              <a:rPr lang="ar-SA" smtClean="0"/>
              <a:pPr/>
              <a:t>27/01/1439</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1511DF7-52A1-48AF-B3CD-442DD0864A87}"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5100B4B-F5D2-44DD-9A19-A980681504E0}" type="slidenum">
              <a:rPr lang="en-US" smtClean="0"/>
              <a:pPr/>
              <a:t>1</a:t>
            </a:fld>
            <a:endParaRPr lang="en-US"/>
          </a:p>
        </p:txBody>
      </p:sp>
      <p:sp>
        <p:nvSpPr>
          <p:cNvPr id="8" name="Rectangle 7"/>
          <p:cNvSpPr/>
          <p:nvPr/>
        </p:nvSpPr>
        <p:spPr>
          <a:xfrm>
            <a:off x="2411760" y="3140968"/>
            <a:ext cx="4464496" cy="52322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en-US" sz="2800" b="1" dirty="0">
                <a:solidFill>
                  <a:schemeClr val="bg1"/>
                </a:solidFill>
              </a:rPr>
              <a:t>L</a:t>
            </a:r>
            <a:r>
              <a:rPr lang="en-US" sz="2800" b="1" dirty="0">
                <a:solidFill>
                  <a:schemeClr val="bg1"/>
                </a:solidFill>
                <a:effectLst>
                  <a:outerShdw blurRad="38100" dist="38100" dir="2700000" algn="tl">
                    <a:srgbClr val="000000">
                      <a:alpha val="43137"/>
                    </a:srgbClr>
                  </a:outerShdw>
                </a:effectLst>
              </a:rPr>
              <a:t>ecturer: Dr. </a:t>
            </a:r>
            <a:r>
              <a:rPr lang="en-US" sz="2800" b="1" dirty="0" err="1">
                <a:solidFill>
                  <a:schemeClr val="bg1"/>
                </a:solidFill>
                <a:effectLst>
                  <a:outerShdw blurRad="38100" dist="38100" dir="2700000" algn="tl">
                    <a:srgbClr val="000000">
                      <a:alpha val="43137"/>
                    </a:srgbClr>
                  </a:outerShdw>
                </a:effectLst>
              </a:rPr>
              <a:t>Maha</a:t>
            </a:r>
            <a:r>
              <a:rPr lang="en-US" sz="2800" b="1" dirty="0">
                <a:solidFill>
                  <a:schemeClr val="bg1"/>
                </a:solidFill>
                <a:effectLst>
                  <a:outerShdw blurRad="38100" dist="38100" dir="2700000" algn="tl">
                    <a:srgbClr val="000000">
                      <a:alpha val="43137"/>
                    </a:srgbClr>
                  </a:outerShdw>
                </a:effectLst>
              </a:rPr>
              <a:t> </a:t>
            </a:r>
            <a:r>
              <a:rPr lang="en-US" sz="2800" b="1" dirty="0" err="1">
                <a:solidFill>
                  <a:schemeClr val="bg1"/>
                </a:solidFill>
                <a:effectLst>
                  <a:outerShdw blurRad="38100" dist="38100" dir="2700000" algn="tl">
                    <a:srgbClr val="000000">
                      <a:alpha val="43137"/>
                    </a:srgbClr>
                  </a:outerShdw>
                </a:effectLst>
              </a:rPr>
              <a:t>Arafah</a:t>
            </a:r>
            <a:endParaRPr lang="en-US" sz="2800"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993877" y="908720"/>
            <a:ext cx="7094956" cy="18158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2800" b="1" dirty="0"/>
              <a:t>INFLAMMATION AND REPAIR</a:t>
            </a:r>
            <a:endParaRPr lang="en-US" sz="2800" dirty="0"/>
          </a:p>
          <a:p>
            <a:pPr algn="ctr"/>
            <a:r>
              <a:rPr lang="en-US" sz="2800" b="1" dirty="0"/>
              <a:t>Lecture 1</a:t>
            </a:r>
          </a:p>
          <a:p>
            <a:pPr algn="ctr"/>
            <a:r>
              <a:rPr lang="en-US" sz="2800" dirty="0"/>
              <a:t>Definition of inflammation; Acute Inflammation</a:t>
            </a:r>
          </a:p>
          <a:p>
            <a:pPr algn="ctr"/>
            <a:r>
              <a:rPr lang="en-US" sz="2800" dirty="0"/>
              <a:t>Vascular Events in Inflammation</a:t>
            </a:r>
          </a:p>
        </p:txBody>
      </p:sp>
      <p:sp>
        <p:nvSpPr>
          <p:cNvPr id="11" name="TextBox 10"/>
          <p:cNvSpPr txBox="1"/>
          <p:nvPr/>
        </p:nvSpPr>
        <p:spPr>
          <a:xfrm>
            <a:off x="2699792" y="4005064"/>
            <a:ext cx="3817899"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en-US" dirty="0"/>
              <a:t>Foundation Block</a:t>
            </a:r>
          </a:p>
          <a:p>
            <a:pPr algn="ctr"/>
            <a:r>
              <a:rPr lang="en-US" dirty="0"/>
              <a:t> Pathology </a:t>
            </a:r>
          </a:p>
          <a:p>
            <a:pPr algn="ctr"/>
            <a:r>
              <a:rPr lang="en-US" dirty="0"/>
              <a:t> </a:t>
            </a:r>
            <a:r>
              <a:rPr lang="en-US" b="1" dirty="0">
                <a:solidFill>
                  <a:srgbClr val="BFBFBF"/>
                </a:solidFill>
                <a:effectLst>
                  <a:outerShdw blurRad="38100" dist="38100" dir="2700000" algn="tl">
                    <a:srgbClr val="000000">
                      <a:alpha val="43137"/>
                    </a:srgbClr>
                  </a:outerShdw>
                </a:effectLst>
              </a:rPr>
              <a:t>2017</a:t>
            </a:r>
            <a:endParaRPr lang="ar-S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a:t>Upon completion of these lectures, the student should:</a:t>
            </a:r>
          </a:p>
          <a:p>
            <a:pPr marL="651510" lvl="0" indent="-514350">
              <a:buFont typeface="+mj-lt"/>
              <a:buAutoNum type="arabicPeriod"/>
            </a:pPr>
            <a:r>
              <a:rPr lang="en-US" sz="1800" b="1" dirty="0">
                <a:solidFill>
                  <a:schemeClr val="bg1">
                    <a:lumMod val="65000"/>
                  </a:schemeClr>
                </a:solidFill>
              </a:rPr>
              <a:t>Define inflammation.</a:t>
            </a:r>
          </a:p>
          <a:p>
            <a:pPr marL="651510" lvl="0" indent="-514350">
              <a:buFont typeface="+mj-lt"/>
              <a:buAutoNum type="arabicPeriod"/>
            </a:pPr>
            <a:r>
              <a:rPr lang="en-US" dirty="0">
                <a:solidFill>
                  <a:srgbClr val="FF0000"/>
                </a:solidFill>
              </a:rPr>
              <a:t>List cells  &amp; molecules that play important roles in inflammation</a:t>
            </a:r>
          </a:p>
          <a:p>
            <a:pPr marL="651510" lvl="0" indent="-514350">
              <a:buFont typeface="+mj-lt"/>
              <a:buAutoNum type="arabicPeriod"/>
            </a:pPr>
            <a:r>
              <a:rPr lang="en-US" sz="2000" dirty="0">
                <a:solidFill>
                  <a:schemeClr val="bg1">
                    <a:lumMod val="65000"/>
                  </a:schemeClr>
                </a:solidFill>
              </a:rPr>
              <a:t>Compare between acute and chronic inflammatio</a:t>
            </a:r>
            <a:r>
              <a:rPr lang="en-US" sz="2000" b="1" dirty="0">
                <a:solidFill>
                  <a:schemeClr val="bg1">
                    <a:lumMod val="65000"/>
                  </a:schemeClr>
                </a:solidFill>
              </a:rPr>
              <a:t>n</a:t>
            </a:r>
          </a:p>
          <a:p>
            <a:pPr marL="651510" indent="-514350">
              <a:buFont typeface="+mj-lt"/>
              <a:buAutoNum type="arabicPeriod"/>
            </a:pPr>
            <a:r>
              <a:rPr lang="en-US" sz="2000" dirty="0">
                <a:solidFill>
                  <a:schemeClr val="bg1">
                    <a:lumMod val="65000"/>
                  </a:schemeClr>
                </a:solidFill>
              </a:rPr>
              <a:t>Recognize the cardinal signs of inflammation.</a:t>
            </a:r>
          </a:p>
          <a:p>
            <a:pPr marL="651510" lvl="0" indent="-514350">
              <a:buFont typeface="+mj-lt"/>
              <a:buAutoNum type="arabicPeriod"/>
            </a:pPr>
            <a:r>
              <a:rPr lang="en-US" sz="2000" dirty="0">
                <a:solidFill>
                  <a:schemeClr val="bg1">
                    <a:lumMod val="65000"/>
                  </a:schemeClr>
                </a:solidFill>
              </a:rPr>
              <a:t>Describe the sequence of vascular changes in acute inflammation (</a:t>
            </a:r>
            <a:r>
              <a:rPr lang="en-US" sz="2000" dirty="0" err="1">
                <a:solidFill>
                  <a:schemeClr val="bg1">
                    <a:lumMod val="65000"/>
                  </a:schemeClr>
                </a:solidFill>
              </a:rPr>
              <a:t>vasodilation</a:t>
            </a:r>
            <a:r>
              <a:rPr lang="en-US" sz="2000" dirty="0">
                <a:solidFill>
                  <a:schemeClr val="bg1">
                    <a:lumMod val="65000"/>
                  </a:schemeClr>
                </a:solidFill>
              </a:rPr>
              <a:t>, increased permeability) and their purpose.</a:t>
            </a:r>
          </a:p>
          <a:p>
            <a:pPr marL="651510" lvl="0" indent="-514350">
              <a:buFont typeface="+mj-lt"/>
              <a:buAutoNum type="arabicPeriod"/>
            </a:pPr>
            <a:r>
              <a:rPr lang="en-US" sz="2000" dirty="0">
                <a:solidFill>
                  <a:schemeClr val="bg1">
                    <a:lumMod val="65000"/>
                  </a:schemeClr>
                </a:solidFill>
              </a:rPr>
              <a:t> Know the mechanisms of increased vascular permeability. </a:t>
            </a:r>
          </a:p>
          <a:p>
            <a:pPr marL="651510" lvl="0" indent="-514350">
              <a:buFont typeface="+mj-lt"/>
              <a:buAutoNum type="arabicPeriod"/>
            </a:pPr>
            <a:r>
              <a:rPr lang="en-US" sz="2000" dirty="0">
                <a:solidFill>
                  <a:schemeClr val="bg1">
                    <a:lumMod val="65000"/>
                  </a:schemeClr>
                </a:solidFill>
              </a:rPr>
              <a:t>Compare normal capillary exchanges with exchange during inflammatory response.  </a:t>
            </a:r>
          </a:p>
          <a:p>
            <a:pPr marL="651510" lvl="0" indent="-514350">
              <a:buFont typeface="+mj-lt"/>
              <a:buAutoNum type="arabicPeriod"/>
            </a:pPr>
            <a:r>
              <a:rPr lang="en-US" sz="2000" dirty="0">
                <a:solidFill>
                  <a:schemeClr val="bg1">
                    <a:lumMod val="65000"/>
                  </a:schemeClr>
                </a:solidFill>
              </a:rPr>
              <a:t>Define the terms edema, </a:t>
            </a:r>
            <a:r>
              <a:rPr lang="en-US" sz="2000" dirty="0" err="1">
                <a:solidFill>
                  <a:schemeClr val="bg1">
                    <a:lumMod val="65000"/>
                  </a:schemeClr>
                </a:solidFill>
              </a:rPr>
              <a:t>transudate</a:t>
            </a:r>
            <a:r>
              <a:rPr lang="en-US" sz="2000" dirty="0">
                <a:solidFill>
                  <a:schemeClr val="bg1">
                    <a:lumMod val="65000"/>
                  </a:schemeClr>
                </a:solidFill>
              </a:rPr>
              <a:t>, and </a:t>
            </a:r>
            <a:r>
              <a:rPr lang="en-US" sz="2000" dirty="0" err="1">
                <a:solidFill>
                  <a:schemeClr val="bg1">
                    <a:lumMod val="65000"/>
                  </a:schemeClr>
                </a:solidFill>
              </a:rPr>
              <a:t>exudate</a:t>
            </a:r>
            <a:r>
              <a:rPr lang="en-US" sz="2000" dirty="0">
                <a:solidFill>
                  <a:schemeClr val="bg1">
                    <a:lumMod val="65000"/>
                  </a:schemeClr>
                </a:solidFill>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dk1"/>
          </a:lnRef>
          <a:fillRef idx="3">
            <a:schemeClr val="dk1"/>
          </a:fillRef>
          <a:effectRef idx="3">
            <a:schemeClr val="dk1"/>
          </a:effectRef>
          <a:fontRef idx="minor">
            <a:schemeClr val="lt1"/>
          </a:fontRef>
        </p:style>
        <p:txBody>
          <a:bodyPr>
            <a:normAutofit fontScale="90000"/>
          </a:bodyPr>
          <a:lstStyle/>
          <a:p>
            <a:br>
              <a:rPr lang="en-CA" i="1" dirty="0"/>
            </a:br>
            <a:endParaRPr lang="en-US" dirty="0"/>
          </a:p>
        </p:txBody>
      </p:sp>
      <p:sp>
        <p:nvSpPr>
          <p:cNvPr id="3" name="Content Placeholder 2"/>
          <p:cNvSpPr>
            <a:spLocks noGrp="1"/>
          </p:cNvSpPr>
          <p:nvPr>
            <p:ph idx="1"/>
          </p:nvPr>
        </p:nvSpPr>
        <p:spPr/>
        <p:txBody>
          <a:bodyPr/>
          <a:lstStyle/>
          <a:p>
            <a:endParaRPr lang="en-US"/>
          </a:p>
        </p:txBody>
      </p:sp>
      <p:sp>
        <p:nvSpPr>
          <p:cNvPr id="21" name="Slide Number Placeholder 20"/>
          <p:cNvSpPr>
            <a:spLocks noGrp="1"/>
          </p:cNvSpPr>
          <p:nvPr>
            <p:ph type="sldNum" sz="quarter" idx="12"/>
          </p:nvPr>
        </p:nvSpPr>
        <p:spPr/>
        <p:txBody>
          <a:bodyPr/>
          <a:lstStyle/>
          <a:p>
            <a:fld id="{35100B4B-F5D2-44DD-9A19-A980681504E0}" type="slidenum">
              <a:rPr lang="en-US" smtClean="0"/>
              <a:pPr/>
              <a:t>11</a:t>
            </a:fld>
            <a:endParaRPr lang="en-US"/>
          </a:p>
        </p:txBody>
      </p:sp>
      <p:sp>
        <p:nvSpPr>
          <p:cNvPr id="5" name="Rectangle 4"/>
          <p:cNvSpPr>
            <a:spLocks noChangeArrowheads="1"/>
          </p:cNvSpPr>
          <p:nvPr/>
        </p:nvSpPr>
        <p:spPr bwMode="auto">
          <a:xfrm>
            <a:off x="152400" y="2667000"/>
            <a:ext cx="3505200" cy="366713"/>
          </a:xfrm>
          <a:prstGeom prst="rect">
            <a:avLst/>
          </a:prstGeom>
          <a:noFill/>
          <a:ln w="9525">
            <a:noFill/>
            <a:miter lim="800000"/>
            <a:headEnd/>
            <a:tailEnd/>
          </a:ln>
        </p:spPr>
        <p:txBody>
          <a:bodyPr>
            <a:spAutoFit/>
          </a:bodyPr>
          <a:lstStyle/>
          <a:p>
            <a:pPr lvl="2">
              <a:spcBef>
                <a:spcPct val="20000"/>
              </a:spcBef>
            </a:pPr>
            <a:r>
              <a:rPr lang="en-US">
                <a:solidFill>
                  <a:srgbClr val="CCFF99"/>
                </a:solidFill>
              </a:rPr>
              <a:t>The circulating cells:</a:t>
            </a:r>
          </a:p>
        </p:txBody>
      </p:sp>
      <p:sp>
        <p:nvSpPr>
          <p:cNvPr id="6" name="Rectangle 8"/>
          <p:cNvSpPr>
            <a:spLocks noChangeArrowheads="1"/>
          </p:cNvSpPr>
          <p:nvPr/>
        </p:nvSpPr>
        <p:spPr bwMode="auto">
          <a:xfrm>
            <a:off x="0" y="5562600"/>
            <a:ext cx="1600200" cy="915988"/>
          </a:xfrm>
          <a:prstGeom prst="rect">
            <a:avLst/>
          </a:prstGeom>
          <a:solidFill>
            <a:srgbClr val="92D050"/>
          </a:solidFill>
          <a:ln w="9525">
            <a:noFill/>
            <a:miter lim="800000"/>
            <a:headEnd/>
            <a:tailEnd/>
          </a:ln>
        </p:spPr>
        <p:txBody>
          <a:bodyPr>
            <a:spAutoFit/>
          </a:bodyPr>
          <a:lstStyle/>
          <a:p>
            <a:r>
              <a:rPr lang="en-US">
                <a:solidFill>
                  <a:schemeClr val="bg2"/>
                </a:solidFill>
              </a:rPr>
              <a:t>The extracellular matrix</a:t>
            </a:r>
          </a:p>
        </p:txBody>
      </p:sp>
      <p:pic>
        <p:nvPicPr>
          <p:cNvPr id="12" name="Picture 2" descr="f003001"/>
          <p:cNvPicPr>
            <a:picLocks noChangeAspect="1" noChangeArrowheads="1"/>
          </p:cNvPicPr>
          <p:nvPr/>
        </p:nvPicPr>
        <p:blipFill>
          <a:blip r:embed="rId3" cstate="print">
            <a:lum contrast="12000"/>
          </a:blip>
          <a:srcRect/>
          <a:stretch>
            <a:fillRect/>
          </a:stretch>
        </p:blipFill>
        <p:spPr bwMode="auto">
          <a:xfrm>
            <a:off x="0" y="908720"/>
            <a:ext cx="9144000" cy="5949280"/>
          </a:xfrm>
          <a:prstGeom prst="rect">
            <a:avLst/>
          </a:prstGeom>
          <a:noFill/>
          <a:ln w="9525">
            <a:noFill/>
            <a:miter lim="800000"/>
            <a:headEnd/>
            <a:tailEnd/>
          </a:ln>
        </p:spPr>
      </p:pic>
      <p:sp>
        <p:nvSpPr>
          <p:cNvPr id="15" name="Oval 14"/>
          <p:cNvSpPr/>
          <p:nvPr/>
        </p:nvSpPr>
        <p:spPr>
          <a:xfrm>
            <a:off x="1187624" y="3356992"/>
            <a:ext cx="2971800" cy="1600200"/>
          </a:xfrm>
          <a:prstGeom prst="ellipse">
            <a:avLst/>
          </a:prstGeom>
          <a:solidFill>
            <a:schemeClr val="accent4">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32040" y="3284984"/>
            <a:ext cx="3886200" cy="1600200"/>
          </a:xfrm>
          <a:prstGeom prst="ellipse">
            <a:avLst/>
          </a:prstGeom>
          <a:solidFill>
            <a:schemeClr val="accent4">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0" y="2971800"/>
            <a:ext cx="1981200"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Blood leukocytes</a:t>
            </a:r>
          </a:p>
        </p:txBody>
      </p:sp>
      <p:sp>
        <p:nvSpPr>
          <p:cNvPr id="17" name="Rounded Rectangle 16"/>
          <p:cNvSpPr/>
          <p:nvPr/>
        </p:nvSpPr>
        <p:spPr>
          <a:xfrm>
            <a:off x="0" y="1484784"/>
            <a:ext cx="2411760" cy="752872"/>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Cells of surrounding C.T.</a:t>
            </a:r>
          </a:p>
        </p:txBody>
      </p:sp>
      <p:sp>
        <p:nvSpPr>
          <p:cNvPr id="18" name="Rounded Rectangle 17"/>
          <p:cNvSpPr/>
          <p:nvPr/>
        </p:nvSpPr>
        <p:spPr>
          <a:xfrm>
            <a:off x="3581400" y="2895600"/>
            <a:ext cx="1981200"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Plasma proteins</a:t>
            </a:r>
          </a:p>
        </p:txBody>
      </p:sp>
      <p:sp>
        <p:nvSpPr>
          <p:cNvPr id="19" name="Rounded Rectangle 18"/>
          <p:cNvSpPr/>
          <p:nvPr/>
        </p:nvSpPr>
        <p:spPr>
          <a:xfrm>
            <a:off x="5105400" y="4725144"/>
            <a:ext cx="4038600" cy="1013048"/>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r>
              <a:rPr lang="en-US" sz="2800" dirty="0" err="1"/>
              <a:t>Extracellularmatrix</a:t>
            </a:r>
            <a:r>
              <a:rPr lang="en-US" sz="2800" dirty="0"/>
              <a:t> of surrounding C.T.</a:t>
            </a:r>
          </a:p>
        </p:txBody>
      </p:sp>
      <p:sp>
        <p:nvSpPr>
          <p:cNvPr id="20" name="Rounded Rectangle 19"/>
          <p:cNvSpPr/>
          <p:nvPr/>
        </p:nvSpPr>
        <p:spPr>
          <a:xfrm>
            <a:off x="0" y="5013176"/>
            <a:ext cx="2424223" cy="787152"/>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Cells of vascular wall</a:t>
            </a:r>
          </a:p>
        </p:txBody>
      </p:sp>
      <p:sp>
        <p:nvSpPr>
          <p:cNvPr id="22" name="Rectangle 21"/>
          <p:cNvSpPr/>
          <p:nvPr/>
        </p:nvSpPr>
        <p:spPr>
          <a:xfrm>
            <a:off x="0" y="-27384"/>
            <a:ext cx="9144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651510" indent="-514350" algn="ctr"/>
            <a:r>
              <a:rPr lang="en-US" sz="2400" b="1" dirty="0"/>
              <a:t>2. List cells  &amp; molecules that play important roles in inflammation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4" presetClass="entr" presetSubtype="0" accel="10000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strVal val="#ppt_w*0.05"/>
                                          </p:val>
                                        </p:tav>
                                        <p:tav tm="100000">
                                          <p:val>
                                            <p:strVal val="#ppt_w"/>
                                          </p:val>
                                        </p:tav>
                                      </p:tavLst>
                                    </p:anim>
                                    <p:anim calcmode="lin" valueType="num">
                                      <p:cBhvr>
                                        <p:cTn id="13" dur="500" fill="hold"/>
                                        <p:tgtEl>
                                          <p:spTgt spid="15"/>
                                        </p:tgtEl>
                                        <p:attrNameLst>
                                          <p:attrName>ppt_h</p:attrName>
                                        </p:attrNameLst>
                                      </p:cBhvr>
                                      <p:tavLst>
                                        <p:tav tm="0">
                                          <p:val>
                                            <p:strVal val="#ppt_h"/>
                                          </p:val>
                                        </p:tav>
                                        <p:tav tm="100000">
                                          <p:val>
                                            <p:strVal val="#ppt_h"/>
                                          </p:val>
                                        </p:tav>
                                      </p:tavLst>
                                    </p:anim>
                                    <p:anim calcmode="lin" valueType="num">
                                      <p:cBhvr>
                                        <p:cTn id="14" dur="500" fill="hold"/>
                                        <p:tgtEl>
                                          <p:spTgt spid="15"/>
                                        </p:tgtEl>
                                        <p:attrNameLst>
                                          <p:attrName>ppt_x</p:attrName>
                                        </p:attrNameLst>
                                      </p:cBhvr>
                                      <p:tavLst>
                                        <p:tav tm="0">
                                          <p:val>
                                            <p:strVal val="#ppt_x-.2"/>
                                          </p:val>
                                        </p:tav>
                                        <p:tav tm="100000">
                                          <p:val>
                                            <p:strVal val="#ppt_x"/>
                                          </p:val>
                                        </p:tav>
                                      </p:tavLst>
                                    </p:anim>
                                    <p:anim calcmode="lin" valueType="num">
                                      <p:cBhvr>
                                        <p:cTn id="15" dur="500" fill="hold"/>
                                        <p:tgtEl>
                                          <p:spTgt spid="15"/>
                                        </p:tgtEl>
                                        <p:attrNameLst>
                                          <p:attrName>ppt_y</p:attrName>
                                        </p:attrNameLst>
                                      </p:cBhvr>
                                      <p:tavLst>
                                        <p:tav tm="0">
                                          <p:val>
                                            <p:strVal val="#ppt_y"/>
                                          </p:val>
                                        </p:tav>
                                        <p:tav tm="100000">
                                          <p:val>
                                            <p:strVal val="#ppt_y"/>
                                          </p:val>
                                        </p:tav>
                                      </p:tavLst>
                                    </p:anim>
                                    <p:animEffect transition="in" filter="fade">
                                      <p:cBhvr>
                                        <p:cTn id="16" dur="500"/>
                                        <p:tgtEl>
                                          <p:spTgt spid="15"/>
                                        </p:tgtEl>
                                      </p:cBhvr>
                                    </p:animEffect>
                                  </p:childTnLst>
                                </p:cTn>
                              </p:par>
                              <p:par>
                                <p:cTn id="17" presetID="54" presetClass="entr" presetSubtype="0" ac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strVal val="#ppt_w*0.05"/>
                                          </p:val>
                                        </p:tav>
                                        <p:tav tm="100000">
                                          <p:val>
                                            <p:strVal val="#ppt_w"/>
                                          </p:val>
                                        </p:tav>
                                      </p:tavLst>
                                    </p:anim>
                                    <p:anim calcmode="lin" valueType="num">
                                      <p:cBhvr>
                                        <p:cTn id="20" dur="500" fill="hold"/>
                                        <p:tgtEl>
                                          <p:spTgt spid="16"/>
                                        </p:tgtEl>
                                        <p:attrNameLst>
                                          <p:attrName>ppt_h</p:attrName>
                                        </p:attrNameLst>
                                      </p:cBhvr>
                                      <p:tavLst>
                                        <p:tav tm="0">
                                          <p:val>
                                            <p:strVal val="#ppt_h"/>
                                          </p:val>
                                        </p:tav>
                                        <p:tav tm="100000">
                                          <p:val>
                                            <p:strVal val="#ppt_h"/>
                                          </p:val>
                                        </p:tav>
                                      </p:tavLst>
                                    </p:anim>
                                    <p:anim calcmode="lin" valueType="num">
                                      <p:cBhvr>
                                        <p:cTn id="21" dur="500" fill="hold"/>
                                        <p:tgtEl>
                                          <p:spTgt spid="16"/>
                                        </p:tgtEl>
                                        <p:attrNameLst>
                                          <p:attrName>ppt_x</p:attrName>
                                        </p:attrNameLst>
                                      </p:cBhvr>
                                      <p:tavLst>
                                        <p:tav tm="0">
                                          <p:val>
                                            <p:strVal val="#ppt_x-.2"/>
                                          </p:val>
                                        </p:tav>
                                        <p:tav tm="100000">
                                          <p:val>
                                            <p:strVal val="#ppt_x"/>
                                          </p:val>
                                        </p:tav>
                                      </p:tavLst>
                                    </p:anim>
                                    <p:anim calcmode="lin" valueType="num">
                                      <p:cBhvr>
                                        <p:cTn id="22" dur="500" fill="hold"/>
                                        <p:tgtEl>
                                          <p:spTgt spid="16"/>
                                        </p:tgtEl>
                                        <p:attrNameLst>
                                          <p:attrName>ppt_y</p:attrName>
                                        </p:attrNameLst>
                                      </p:cBhvr>
                                      <p:tavLst>
                                        <p:tav tm="0">
                                          <p:val>
                                            <p:strVal val="#ppt_y"/>
                                          </p:val>
                                        </p:tav>
                                        <p:tav tm="100000">
                                          <p:val>
                                            <p:strVal val="#ppt_y"/>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par>
                                <p:cTn id="31" presetID="53" presetClass="exit" presetSubtype="0" fill="hold" grpId="1" nodeType="withEffect">
                                  <p:stCondLst>
                                    <p:cond delay="0"/>
                                  </p:stCondLst>
                                  <p:childTnLst>
                                    <p:anim calcmode="lin" valueType="num">
                                      <p:cBhvr>
                                        <p:cTn id="32" dur="500"/>
                                        <p:tgtEl>
                                          <p:spTgt spid="15"/>
                                        </p:tgtEl>
                                        <p:attrNameLst>
                                          <p:attrName>ppt_w</p:attrName>
                                        </p:attrNameLst>
                                      </p:cBhvr>
                                      <p:tavLst>
                                        <p:tav tm="0">
                                          <p:val>
                                            <p:strVal val="ppt_w"/>
                                          </p:val>
                                        </p:tav>
                                        <p:tav tm="100000">
                                          <p:val>
                                            <p:fltVal val="0"/>
                                          </p:val>
                                        </p:tav>
                                      </p:tavLst>
                                    </p:anim>
                                    <p:anim calcmode="lin" valueType="num">
                                      <p:cBhvr>
                                        <p:cTn id="33" dur="500"/>
                                        <p:tgtEl>
                                          <p:spTgt spid="15"/>
                                        </p:tgtEl>
                                        <p:attrNameLst>
                                          <p:attrName>ppt_h</p:attrName>
                                        </p:attrNameLst>
                                      </p:cBhvr>
                                      <p:tavLst>
                                        <p:tav tm="0">
                                          <p:val>
                                            <p:strVal val="ppt_h"/>
                                          </p:val>
                                        </p:tav>
                                        <p:tav tm="100000">
                                          <p:val>
                                            <p:fltVal val="0"/>
                                          </p:val>
                                        </p:tav>
                                      </p:tavLst>
                                    </p:anim>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53" presetClass="exit" presetSubtype="0" fill="hold" grpId="1" nodeType="withEffect">
                                  <p:stCondLst>
                                    <p:cond delay="0"/>
                                  </p:stCondLst>
                                  <p:childTnLst>
                                    <p:anim calcmode="lin" valueType="num">
                                      <p:cBhvr>
                                        <p:cTn id="37" dur="500"/>
                                        <p:tgtEl>
                                          <p:spTgt spid="16"/>
                                        </p:tgtEl>
                                        <p:attrNameLst>
                                          <p:attrName>ppt_w</p:attrName>
                                        </p:attrNameLst>
                                      </p:cBhvr>
                                      <p:tavLst>
                                        <p:tav tm="0">
                                          <p:val>
                                            <p:strVal val="ppt_w"/>
                                          </p:val>
                                        </p:tav>
                                        <p:tav tm="100000">
                                          <p:val>
                                            <p:fltVal val="0"/>
                                          </p:val>
                                        </p:tav>
                                      </p:tavLst>
                                    </p:anim>
                                    <p:anim calcmode="lin" valueType="num">
                                      <p:cBhvr>
                                        <p:cTn id="38" dur="500"/>
                                        <p:tgtEl>
                                          <p:spTgt spid="16"/>
                                        </p:tgtEl>
                                        <p:attrNameLst>
                                          <p:attrName>ppt_h</p:attrName>
                                        </p:attrNameLst>
                                      </p:cBhvr>
                                      <p:tavLst>
                                        <p:tav tm="0">
                                          <p:val>
                                            <p:strVal val="ppt_h"/>
                                          </p:val>
                                        </p:tav>
                                        <p:tav tm="100000">
                                          <p:val>
                                            <p:fltVal val="0"/>
                                          </p:val>
                                        </p:tav>
                                      </p:tavLst>
                                    </p:anim>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4" grpId="0" animBg="1"/>
      <p:bldP spid="17"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28662" y="1785926"/>
            <a:ext cx="7086600" cy="1114420"/>
          </a:xfrm>
        </p:spPr>
        <p:style>
          <a:lnRef idx="1">
            <a:schemeClr val="accent2"/>
          </a:lnRef>
          <a:fillRef idx="2">
            <a:schemeClr val="accent2"/>
          </a:fillRef>
          <a:effectRef idx="1">
            <a:schemeClr val="accent2"/>
          </a:effectRef>
          <a:fontRef idx="minor">
            <a:schemeClr val="dk1"/>
          </a:fontRef>
        </p:style>
        <p:txBody>
          <a:bodyPr/>
          <a:lstStyle/>
          <a:p>
            <a:pPr algn="ctr"/>
            <a:r>
              <a:rPr lang="en-US" dirty="0"/>
              <a:t>Chemical Mediators</a:t>
            </a:r>
          </a:p>
        </p:txBody>
      </p:sp>
      <p:sp>
        <p:nvSpPr>
          <p:cNvPr id="10" name="Text Placeholder 9"/>
          <p:cNvSpPr>
            <a:spLocks noGrp="1"/>
          </p:cNvSpPr>
          <p:nvPr>
            <p:ph type="body" idx="1"/>
          </p:nvPr>
        </p:nvSpPr>
        <p:spPr>
          <a:xfrm>
            <a:off x="1357290" y="116632"/>
            <a:ext cx="7086600" cy="1509712"/>
          </a:xfrm>
        </p:spPr>
        <p:txBody>
          <a:bodyPr>
            <a:normAutofit/>
          </a:bodyPr>
          <a:lstStyle/>
          <a:p>
            <a:pPr algn="ctr"/>
            <a:r>
              <a:rPr lang="en-US" sz="3600" dirty="0"/>
              <a:t>Inflammation is mediated by chemical substances called </a:t>
            </a:r>
          </a:p>
        </p:txBody>
      </p:sp>
      <p:sp>
        <p:nvSpPr>
          <p:cNvPr id="5" name="Rectangle 4"/>
          <p:cNvSpPr/>
          <p:nvPr/>
        </p:nvSpPr>
        <p:spPr>
          <a:xfrm>
            <a:off x="683568" y="3140968"/>
            <a:ext cx="792961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800" dirty="0">
                <a:solidFill>
                  <a:schemeClr val="tx2">
                    <a:lumMod val="90000"/>
                  </a:schemeClr>
                </a:solidFill>
              </a:rPr>
              <a:t>What is the source of these chemical mediators?</a:t>
            </a:r>
            <a:endParaRPr lang="en-US" sz="2800" dirty="0"/>
          </a:p>
        </p:txBody>
      </p:sp>
      <p:sp>
        <p:nvSpPr>
          <p:cNvPr id="6" name="Rectangle 5"/>
          <p:cNvSpPr/>
          <p:nvPr/>
        </p:nvSpPr>
        <p:spPr>
          <a:xfrm>
            <a:off x="1757318" y="3664188"/>
            <a:ext cx="5429288"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400" dirty="0"/>
              <a:t>1. Phagocytes and other host cells </a:t>
            </a:r>
          </a:p>
          <a:p>
            <a:pPr lvl="1" algn="ctr"/>
            <a:r>
              <a:rPr lang="en-US" sz="2400" dirty="0"/>
              <a:t>Leukocyte</a:t>
            </a:r>
          </a:p>
          <a:p>
            <a:pPr lvl="1" algn="ctr"/>
            <a:r>
              <a:rPr lang="en-US" sz="2400" dirty="0"/>
              <a:t>Endothelium</a:t>
            </a:r>
          </a:p>
          <a:p>
            <a:pPr lvl="1" algn="ctr"/>
            <a:r>
              <a:rPr lang="en-US" sz="2400" dirty="0"/>
              <a:t>Mast cell</a:t>
            </a:r>
          </a:p>
          <a:p>
            <a:pPr algn="ctr"/>
            <a:endParaRPr lang="en-US" sz="2400" dirty="0"/>
          </a:p>
          <a:p>
            <a:pPr algn="ctr"/>
            <a:r>
              <a:rPr lang="en-US" sz="2400" dirty="0"/>
              <a:t>2. Plasma proteins</a:t>
            </a:r>
            <a:endParaRPr lang="en-US" dirty="0"/>
          </a:p>
        </p:txBody>
      </p:sp>
      <p:sp>
        <p:nvSpPr>
          <p:cNvPr id="7" name="Rectangle 6"/>
          <p:cNvSpPr/>
          <p:nvPr/>
        </p:nvSpPr>
        <p:spPr>
          <a:xfrm>
            <a:off x="0" y="-27384"/>
            <a:ext cx="716428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651510" indent="-514350" algn="l"/>
            <a:r>
              <a:rPr lang="en-US" b="1" dirty="0"/>
              <a:t>2. List cells  &amp; molecules that play important roles in inflammation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35100B4B-F5D2-44DD-9A19-A980681504E0}" type="slidenum">
              <a:rPr lang="en-US" smtClean="0"/>
              <a:pPr/>
              <a:t>13</a:t>
            </a:fld>
            <a:endParaRPr lang="en-US"/>
          </a:p>
        </p:txBody>
      </p:sp>
      <p:pic>
        <p:nvPicPr>
          <p:cNvPr id="4" name="Picture 1" descr="D:\SCContent\9781416029731\graphics\fullsize\S9781416029731-002-f001.jpg"/>
          <p:cNvPicPr>
            <a:picLocks noChangeAspect="1" noChangeArrowheads="1"/>
          </p:cNvPicPr>
          <p:nvPr/>
        </p:nvPicPr>
        <p:blipFill>
          <a:blip r:embed="rId3" cstate="print"/>
          <a:srcRect b="3044"/>
          <a:stretch>
            <a:fillRect/>
          </a:stretch>
        </p:blipFill>
        <p:spPr bwMode="auto">
          <a:xfrm>
            <a:off x="0" y="0"/>
            <a:ext cx="9150350" cy="6858000"/>
          </a:xfrm>
          <a:prstGeom prst="rect">
            <a:avLst/>
          </a:prstGeom>
          <a:noFill/>
          <a:ln w="9525">
            <a:solidFill>
              <a:schemeClr val="tx1"/>
            </a:solidFill>
            <a:miter lim="800000"/>
            <a:headEnd/>
            <a:tailEnd/>
          </a:ln>
        </p:spPr>
      </p:pic>
      <p:sp>
        <p:nvSpPr>
          <p:cNvPr id="6" name="Rectangle 5"/>
          <p:cNvSpPr/>
          <p:nvPr/>
        </p:nvSpPr>
        <p:spPr>
          <a:xfrm>
            <a:off x="0" y="0"/>
            <a:ext cx="622818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651510" indent="-514350" algn="l"/>
            <a:r>
              <a:rPr lang="en-US" b="1" dirty="0"/>
              <a:t>2. </a:t>
            </a:r>
            <a:r>
              <a:rPr lang="en-US" sz="1600" b="1" dirty="0"/>
              <a:t>List cells  &amp; molecules that play important roles in inflammation</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a:t>Upon completion of these lectures, the student should:</a:t>
            </a:r>
          </a:p>
          <a:p>
            <a:pPr marL="651510" indent="-514350">
              <a:buFont typeface="+mj-lt"/>
              <a:buAutoNum type="arabicPeriod"/>
            </a:pPr>
            <a:r>
              <a:rPr lang="en-US" sz="2000" dirty="0">
                <a:solidFill>
                  <a:schemeClr val="bg1">
                    <a:lumMod val="65000"/>
                  </a:schemeClr>
                </a:solidFill>
              </a:rPr>
              <a:t>Define inflammation.</a:t>
            </a:r>
          </a:p>
          <a:p>
            <a:pPr marL="651510" lvl="0" indent="-514350">
              <a:buFont typeface="+mj-lt"/>
              <a:buAutoNum type="arabicPeriod"/>
            </a:pPr>
            <a:r>
              <a:rPr lang="en-US" sz="2000" dirty="0">
                <a:solidFill>
                  <a:schemeClr val="bg1">
                    <a:lumMod val="65000"/>
                  </a:schemeClr>
                </a:solidFill>
              </a:rPr>
              <a:t>List cells  &amp; molecules that play important roles in inflammation</a:t>
            </a:r>
          </a:p>
          <a:p>
            <a:pPr marL="651510" lvl="0" indent="-514350">
              <a:buFont typeface="+mj-lt"/>
              <a:buAutoNum type="arabicPeriod"/>
            </a:pPr>
            <a:r>
              <a:rPr lang="en-US" sz="2400" b="1" dirty="0">
                <a:solidFill>
                  <a:srgbClr val="FF0000"/>
                </a:solidFill>
              </a:rPr>
              <a:t>Compare between the two types of inflammation</a:t>
            </a:r>
          </a:p>
          <a:p>
            <a:pPr marL="651510" indent="-514350">
              <a:buFont typeface="+mj-lt"/>
              <a:buAutoNum type="arabicPeriod"/>
            </a:pPr>
            <a:r>
              <a:rPr lang="en-US" sz="2000" dirty="0">
                <a:solidFill>
                  <a:schemeClr val="bg1">
                    <a:lumMod val="65000"/>
                  </a:schemeClr>
                </a:solidFill>
              </a:rPr>
              <a:t>Recognize the cardinal signs of inflammation.</a:t>
            </a:r>
          </a:p>
          <a:p>
            <a:pPr marL="651510" lvl="0" indent="-514350">
              <a:buFont typeface="+mj-lt"/>
              <a:buAutoNum type="arabicPeriod"/>
            </a:pPr>
            <a:r>
              <a:rPr lang="en-US" sz="2000" dirty="0">
                <a:solidFill>
                  <a:schemeClr val="bg1">
                    <a:lumMod val="65000"/>
                  </a:schemeClr>
                </a:solidFill>
              </a:rPr>
              <a:t>Describe the sequence of vascular changes in acute inflammation (</a:t>
            </a:r>
            <a:r>
              <a:rPr lang="en-US" sz="2000" dirty="0" err="1">
                <a:solidFill>
                  <a:schemeClr val="bg1">
                    <a:lumMod val="65000"/>
                  </a:schemeClr>
                </a:solidFill>
              </a:rPr>
              <a:t>vasodilation</a:t>
            </a:r>
            <a:r>
              <a:rPr lang="en-US" sz="2000" dirty="0">
                <a:solidFill>
                  <a:schemeClr val="bg1">
                    <a:lumMod val="65000"/>
                  </a:schemeClr>
                </a:solidFill>
              </a:rPr>
              <a:t>, increased permeability) and their purpose.</a:t>
            </a:r>
          </a:p>
          <a:p>
            <a:pPr marL="651510" lvl="0" indent="-514350">
              <a:buFont typeface="+mj-lt"/>
              <a:buAutoNum type="arabicPeriod"/>
            </a:pPr>
            <a:r>
              <a:rPr lang="en-US" sz="2000" dirty="0">
                <a:solidFill>
                  <a:schemeClr val="bg1">
                    <a:lumMod val="65000"/>
                  </a:schemeClr>
                </a:solidFill>
              </a:rPr>
              <a:t> Know the mechanisms of increased vascular permeability. </a:t>
            </a:r>
          </a:p>
          <a:p>
            <a:pPr marL="651510" lvl="0" indent="-514350">
              <a:buFont typeface="+mj-lt"/>
              <a:buAutoNum type="arabicPeriod"/>
            </a:pPr>
            <a:r>
              <a:rPr lang="en-US" sz="2000" dirty="0">
                <a:solidFill>
                  <a:schemeClr val="bg1">
                    <a:lumMod val="65000"/>
                  </a:schemeClr>
                </a:solidFill>
              </a:rPr>
              <a:t>Compare normal capillary exchanges with exchange during inflammatory response.  </a:t>
            </a:r>
          </a:p>
          <a:p>
            <a:pPr marL="651510" lvl="0" indent="-514350">
              <a:buFont typeface="+mj-lt"/>
              <a:buAutoNum type="arabicPeriod"/>
            </a:pPr>
            <a:r>
              <a:rPr lang="en-US" sz="2000" dirty="0">
                <a:solidFill>
                  <a:schemeClr val="bg1">
                    <a:lumMod val="65000"/>
                  </a:schemeClr>
                </a:solidFill>
              </a:rPr>
              <a:t>Define the terms edema, </a:t>
            </a:r>
            <a:r>
              <a:rPr lang="en-US" sz="2000" dirty="0" err="1">
                <a:solidFill>
                  <a:schemeClr val="bg1">
                    <a:lumMod val="65000"/>
                  </a:schemeClr>
                </a:solidFill>
              </a:rPr>
              <a:t>transudate</a:t>
            </a:r>
            <a:r>
              <a:rPr lang="en-US" sz="2000" dirty="0">
                <a:solidFill>
                  <a:schemeClr val="bg1">
                    <a:lumMod val="65000"/>
                  </a:schemeClr>
                </a:solidFill>
              </a:rPr>
              <a:t>, and </a:t>
            </a:r>
            <a:r>
              <a:rPr lang="en-US" sz="2000" dirty="0" err="1">
                <a:solidFill>
                  <a:schemeClr val="bg1">
                    <a:lumMod val="65000"/>
                  </a:schemeClr>
                </a:solidFill>
              </a:rPr>
              <a:t>exudate</a:t>
            </a:r>
            <a:r>
              <a:rPr lang="en-US" sz="2000" dirty="0">
                <a:solidFill>
                  <a:schemeClr val="bg1">
                    <a:lumMod val="65000"/>
                  </a:schemeClr>
                </a:solidFill>
              </a:rPr>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762000"/>
            <a:ext cx="7772400" cy="1362075"/>
          </a:xfrm>
        </p:spPr>
        <p:txBody>
          <a:bodyPr>
            <a:noAutofit/>
          </a:bodyPr>
          <a:lstStyle/>
          <a:p>
            <a:pPr algn="ctr"/>
            <a:r>
              <a:rPr lang="en-US" sz="6000" dirty="0"/>
              <a:t>TYPES OF Inflammation</a:t>
            </a:r>
          </a:p>
        </p:txBody>
      </p:sp>
      <p:sp>
        <p:nvSpPr>
          <p:cNvPr id="7" name="Slide Number Placeholder 6"/>
          <p:cNvSpPr>
            <a:spLocks noGrp="1"/>
          </p:cNvSpPr>
          <p:nvPr>
            <p:ph type="sldNum" sz="quarter" idx="12"/>
          </p:nvPr>
        </p:nvSpPr>
        <p:spPr/>
        <p:txBody>
          <a:bodyPr/>
          <a:lstStyle/>
          <a:p>
            <a:fld id="{35100B4B-F5D2-44DD-9A19-A980681504E0}" type="slidenum">
              <a:rPr lang="en-US" smtClean="0"/>
              <a:pPr/>
              <a:t>15</a:t>
            </a:fld>
            <a:endParaRPr lang="en-US"/>
          </a:p>
        </p:txBody>
      </p:sp>
      <p:graphicFrame>
        <p:nvGraphicFramePr>
          <p:cNvPr id="6" name="Diagram 5"/>
          <p:cNvGraphicFramePr/>
          <p:nvPr/>
        </p:nvGraphicFramePr>
        <p:xfrm>
          <a:off x="467544" y="2924944"/>
          <a:ext cx="7715200" cy="2645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07504" y="-27384"/>
            <a:ext cx="547260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651510" lvl="0" indent="-514350" algn="l"/>
            <a:r>
              <a:rPr lang="en-US" b="1" dirty="0"/>
              <a:t>3.  Compare between acute and chronic inflammation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60648"/>
            <a:ext cx="8229600" cy="1412776"/>
          </a:xfrm>
        </p:spPr>
        <p:txBody>
          <a:bodyPr>
            <a:normAutofit fontScale="90000"/>
          </a:bodyPr>
          <a:lstStyle/>
          <a:p>
            <a:r>
              <a:rPr lang="en-US" dirty="0"/>
              <a:t>Features of acute and chronic inflammation</a:t>
            </a:r>
            <a:endParaRPr lang="ar-SA" dirty="0"/>
          </a:p>
        </p:txBody>
      </p:sp>
      <p:graphicFrame>
        <p:nvGraphicFramePr>
          <p:cNvPr id="8" name="Table 7"/>
          <p:cNvGraphicFramePr>
            <a:graphicFrameLocks noGrp="1"/>
          </p:cNvGraphicFramePr>
          <p:nvPr>
            <p:extLst>
              <p:ext uri="{D42A27DB-BD31-4B8C-83A1-F6EECF244321}">
                <p14:modId xmlns:p14="http://schemas.microsoft.com/office/powerpoint/2010/main" val="1669181252"/>
              </p:ext>
            </p:extLst>
          </p:nvPr>
        </p:nvGraphicFramePr>
        <p:xfrm>
          <a:off x="395536" y="1656989"/>
          <a:ext cx="8200009" cy="4931822"/>
        </p:xfrm>
        <a:graphic>
          <a:graphicData uri="http://schemas.openxmlformats.org/drawingml/2006/table">
            <a:tbl>
              <a:tblPr rtl="1" firstRow="1" bandRow="1">
                <a:tableStyleId>{ED083AE6-46FA-4A59-8FB0-9F97EB10719F}</a:tableStyleId>
              </a:tblPr>
              <a:tblGrid>
                <a:gridCol w="2936989">
                  <a:extLst>
                    <a:ext uri="{9D8B030D-6E8A-4147-A177-3AD203B41FA5}">
                      <a16:colId xmlns:a16="http://schemas.microsoft.com/office/drawing/2014/main" val="20000"/>
                    </a:ext>
                  </a:extLst>
                </a:gridCol>
                <a:gridCol w="2722098">
                  <a:extLst>
                    <a:ext uri="{9D8B030D-6E8A-4147-A177-3AD203B41FA5}">
                      <a16:colId xmlns:a16="http://schemas.microsoft.com/office/drawing/2014/main" val="20001"/>
                    </a:ext>
                  </a:extLst>
                </a:gridCol>
                <a:gridCol w="2540922">
                  <a:extLst>
                    <a:ext uri="{9D8B030D-6E8A-4147-A177-3AD203B41FA5}">
                      <a16:colId xmlns:a16="http://schemas.microsoft.com/office/drawing/2014/main" val="20002"/>
                    </a:ext>
                  </a:extLst>
                </a:gridCol>
              </a:tblGrid>
              <a:tr h="51222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a:t>Chronic</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a:t>Acute</a:t>
                      </a:r>
                    </a:p>
                  </a:txBody>
                  <a:tcPr/>
                </a:tc>
                <a:tc>
                  <a:txBody>
                    <a:bodyPr/>
                    <a:lstStyle/>
                    <a:p>
                      <a:pPr algn="ctr" rtl="1"/>
                      <a:r>
                        <a:rPr lang="en-US" sz="2400" dirty="0"/>
                        <a:t>Feature</a:t>
                      </a:r>
                      <a:endParaRPr lang="ar-SA" sz="2400" dirty="0"/>
                    </a:p>
                  </a:txBody>
                  <a:tcPr/>
                </a:tc>
                <a:extLst>
                  <a:ext uri="{0D108BD9-81ED-4DB2-BD59-A6C34878D82A}">
                    <a16:rowId xmlns:a16="http://schemas.microsoft.com/office/drawing/2014/main" val="10000"/>
                  </a:ext>
                </a:extLst>
              </a:tr>
              <a:tr h="443926">
                <a:tc>
                  <a:txBody>
                    <a:bodyPr/>
                    <a:lstStyle/>
                    <a:p>
                      <a:pPr algn="ctr" rtl="1"/>
                      <a:r>
                        <a:rPr kumimoji="0" lang="en-US" sz="2800" b="1" kern="1200" dirty="0"/>
                        <a:t>Slow : days, weeks</a:t>
                      </a:r>
                      <a:endParaRPr kumimoji="0" lang="ar-SA" sz="2800" b="1" kern="1200" dirty="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a:t>Fast :  minutes or hours</a:t>
                      </a:r>
                      <a:endParaRPr kumimoji="0" lang="ar-SA" sz="2800" b="1" kern="1200" dirty="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a:t>Onset</a:t>
                      </a:r>
                      <a:endParaRPr kumimoji="0" lang="ar-SA" sz="2800" b="1" kern="1200" dirty="0">
                        <a:solidFill>
                          <a:schemeClr val="dk1"/>
                        </a:solidFill>
                        <a:latin typeface="Arial" pitchFamily="34" charset="0"/>
                        <a:ea typeface="+mn-ea"/>
                        <a:cs typeface="Arial" pitchFamily="34" charset="0"/>
                      </a:endParaRPr>
                    </a:p>
                  </a:txBody>
                  <a:tcPr/>
                </a:tc>
                <a:extLst>
                  <a:ext uri="{0D108BD9-81ED-4DB2-BD59-A6C34878D82A}">
                    <a16:rowId xmlns:a16="http://schemas.microsoft.com/office/drawing/2014/main" val="10001"/>
                  </a:ext>
                </a:extLst>
              </a:tr>
              <a:tr h="785407">
                <a:tc>
                  <a:txBody>
                    <a:bodyPr/>
                    <a:lstStyle/>
                    <a:p>
                      <a:pPr algn="ctr" rtl="1"/>
                      <a:r>
                        <a:rPr kumimoji="0" lang="en-US" sz="2800" b="1" kern="1200" dirty="0"/>
                        <a:t>lymphocytes and macrophages</a:t>
                      </a:r>
                      <a:endParaRPr kumimoji="0" lang="ar-SA" sz="2800" b="1" kern="1200" dirty="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err="1"/>
                        <a:t>neutrophils</a:t>
                      </a:r>
                      <a:endParaRPr kumimoji="0" lang="ar-SA" sz="2800" b="1" kern="1200" dirty="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a:t>Cellular infiltrate</a:t>
                      </a:r>
                      <a:endParaRPr kumimoji="0" lang="ar-SA" sz="2800" b="1" kern="1200" dirty="0">
                        <a:solidFill>
                          <a:schemeClr val="dk1"/>
                        </a:solidFill>
                        <a:latin typeface="Arial" pitchFamily="34" charset="0"/>
                        <a:ea typeface="+mn-ea"/>
                        <a:cs typeface="Arial" pitchFamily="34" charset="0"/>
                      </a:endParaRPr>
                    </a:p>
                  </a:txBody>
                  <a:tcPr/>
                </a:tc>
                <a:extLst>
                  <a:ext uri="{0D108BD9-81ED-4DB2-BD59-A6C34878D82A}">
                    <a16:rowId xmlns:a16="http://schemas.microsoft.com/office/drawing/2014/main" val="10002"/>
                  </a:ext>
                </a:extLst>
              </a:tr>
              <a:tr h="785407">
                <a:tc>
                  <a:txBody>
                    <a:bodyPr/>
                    <a:lstStyle/>
                    <a:p>
                      <a:pPr algn="ctr" rtl="1"/>
                      <a:r>
                        <a:rPr kumimoji="0" lang="en-US" sz="2800" b="1" kern="1200" dirty="0"/>
                        <a:t>Often sever &amp;  progressive</a:t>
                      </a:r>
                      <a:endParaRPr kumimoji="0" lang="ar-SA" sz="2800" b="1" kern="1200" dirty="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a:t>Mild, self limited</a:t>
                      </a:r>
                      <a:endParaRPr kumimoji="0" lang="ar-SA" sz="2800" b="1" kern="1200" dirty="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a:t>Tissue injury, fibrosis</a:t>
                      </a:r>
                      <a:endParaRPr kumimoji="0" lang="ar-SA" sz="2800" b="1" kern="1200" dirty="0">
                        <a:solidFill>
                          <a:schemeClr val="dk1"/>
                        </a:solidFill>
                        <a:latin typeface="Arial" pitchFamily="34" charset="0"/>
                        <a:ea typeface="+mn-ea"/>
                        <a:cs typeface="Arial" pitchFamily="34" charset="0"/>
                      </a:endParaRPr>
                    </a:p>
                  </a:txBody>
                  <a:tcPr/>
                </a:tc>
                <a:extLst>
                  <a:ext uri="{0D108BD9-81ED-4DB2-BD59-A6C34878D82A}">
                    <a16:rowId xmlns:a16="http://schemas.microsoft.com/office/drawing/2014/main" val="10003"/>
                  </a:ext>
                </a:extLst>
              </a:tr>
              <a:tr h="785407">
                <a:tc>
                  <a:txBody>
                    <a:bodyPr/>
                    <a:lstStyle/>
                    <a:p>
                      <a:pPr algn="ctr" rtl="1"/>
                      <a:r>
                        <a:rPr kumimoji="0" lang="en-US" sz="2800" b="1" kern="1200" dirty="0"/>
                        <a:t>Less prominent,</a:t>
                      </a:r>
                      <a:r>
                        <a:rPr kumimoji="0" lang="en-US" sz="2800" b="1" kern="1200" baseline="0" dirty="0"/>
                        <a:t> may be subtle</a:t>
                      </a:r>
                      <a:endParaRPr kumimoji="0" lang="ar-SA" sz="2800" b="1" kern="1200" dirty="0">
                        <a:solidFill>
                          <a:schemeClr val="dk1"/>
                        </a:solidFill>
                        <a:latin typeface="Arial" pitchFamily="34" charset="0"/>
                        <a:ea typeface="+mn-ea"/>
                        <a:cs typeface="Arial" pitchFamily="34" charset="0"/>
                      </a:endParaRPr>
                    </a:p>
                  </a:txBody>
                  <a:tcPr/>
                </a:tc>
                <a:tc>
                  <a:txBody>
                    <a:bodyPr/>
                    <a:lstStyle/>
                    <a:p>
                      <a:pPr algn="ctr" rtl="1"/>
                      <a:r>
                        <a:rPr kumimoji="0" lang="en-US" sz="2800" b="1" kern="1200" dirty="0"/>
                        <a:t>Prominent</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en-US" sz="2400" b="1" kern="1200" dirty="0"/>
                        <a:t>Local</a:t>
                      </a:r>
                      <a:r>
                        <a:rPr kumimoji="0" lang="en-US" sz="2800" b="1" kern="1200" dirty="0"/>
                        <a:t> </a:t>
                      </a:r>
                    </a:p>
                    <a:p>
                      <a:pPr marL="0" marR="0" indent="0" algn="ctr" defTabSz="914400" rtl="1" eaLnBrk="1" fontAlgn="auto" latinLnBrk="0" hangingPunct="1">
                        <a:lnSpc>
                          <a:spcPct val="100000"/>
                        </a:lnSpc>
                        <a:spcBef>
                          <a:spcPts val="0"/>
                        </a:spcBef>
                        <a:spcAft>
                          <a:spcPts val="0"/>
                        </a:spcAft>
                        <a:buClrTx/>
                        <a:buSzTx/>
                        <a:buFontTx/>
                        <a:buNone/>
                        <a:tabLst/>
                        <a:defRPr/>
                      </a:pPr>
                      <a:r>
                        <a:rPr kumimoji="0" lang="en-US" sz="1600" b="1" kern="1200" dirty="0"/>
                        <a:t>(red, hot, edematous,</a:t>
                      </a:r>
                      <a:r>
                        <a:rPr kumimoji="0" lang="en-US" sz="1600" b="1" kern="1200" baseline="0" dirty="0"/>
                        <a:t> pain)</a:t>
                      </a:r>
                      <a:r>
                        <a:rPr kumimoji="0" lang="en-US" sz="1600" b="1" kern="1200" dirty="0"/>
                        <a:t> </a:t>
                      </a:r>
                    </a:p>
                    <a:p>
                      <a:pPr marL="0" marR="0" indent="0" algn="ctr" defTabSz="914400" rtl="1" eaLnBrk="1" fontAlgn="auto" latinLnBrk="0" hangingPunct="1">
                        <a:lnSpc>
                          <a:spcPct val="100000"/>
                        </a:lnSpc>
                        <a:spcBef>
                          <a:spcPts val="0"/>
                        </a:spcBef>
                        <a:spcAft>
                          <a:spcPts val="0"/>
                        </a:spcAft>
                        <a:buClrTx/>
                        <a:buSzTx/>
                        <a:buFontTx/>
                        <a:buNone/>
                        <a:tabLst/>
                        <a:defRPr/>
                      </a:pPr>
                      <a:r>
                        <a:rPr kumimoji="0" lang="en-US" sz="2400" b="1" kern="1200" dirty="0"/>
                        <a:t>&amp; systemic signs </a:t>
                      </a:r>
                      <a:r>
                        <a:rPr kumimoji="0" lang="en-US" sz="1400" b="1" kern="1200" dirty="0">
                          <a:solidFill>
                            <a:schemeClr val="dk1"/>
                          </a:solidFill>
                          <a:latin typeface="Arial" pitchFamily="34" charset="0"/>
                          <a:ea typeface="+mn-ea"/>
                          <a:cs typeface="Arial" pitchFamily="34" charset="0"/>
                        </a:rPr>
                        <a:t>(fever, increased C reactive protein, raised ESR…</a:t>
                      </a:r>
                      <a:r>
                        <a:rPr kumimoji="0" lang="en-US" sz="1600" b="1" kern="1200" dirty="0">
                          <a:solidFill>
                            <a:schemeClr val="dk1"/>
                          </a:solidFill>
                          <a:latin typeface="Arial" pitchFamily="34" charset="0"/>
                          <a:ea typeface="+mn-ea"/>
                          <a:cs typeface="Arial" pitchFamily="34" charset="0"/>
                        </a:rPr>
                        <a:t>)</a:t>
                      </a: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2843808" y="2204864"/>
            <a:ext cx="5832648" cy="923330"/>
          </a:xfrm>
          <a:prstGeom prst="rect">
            <a:avLst/>
          </a:prstGeom>
          <a:solidFill>
            <a:schemeClr val="bg1">
              <a:lumMod val="95000"/>
            </a:schemeClr>
          </a:solidFill>
        </p:spPr>
        <p:txBody>
          <a:bodyPr wrap="square" rtlCol="1">
            <a:spAutoFit/>
          </a:bodyPr>
          <a:lstStyle/>
          <a:p>
            <a:endParaRPr lang="en-US" dirty="0"/>
          </a:p>
          <a:p>
            <a:endParaRPr lang="en-US" dirty="0"/>
          </a:p>
          <a:p>
            <a:endParaRPr lang="ar-SA" dirty="0"/>
          </a:p>
        </p:txBody>
      </p:sp>
      <p:sp>
        <p:nvSpPr>
          <p:cNvPr id="7" name="TextBox 6"/>
          <p:cNvSpPr txBox="1"/>
          <p:nvPr/>
        </p:nvSpPr>
        <p:spPr>
          <a:xfrm>
            <a:off x="2843808" y="3153742"/>
            <a:ext cx="5832648" cy="923330"/>
          </a:xfrm>
          <a:prstGeom prst="rect">
            <a:avLst/>
          </a:prstGeom>
          <a:solidFill>
            <a:schemeClr val="bg1">
              <a:lumMod val="95000"/>
            </a:schemeClr>
          </a:solidFill>
        </p:spPr>
        <p:txBody>
          <a:bodyPr wrap="square" rtlCol="1">
            <a:spAutoFit/>
          </a:bodyPr>
          <a:lstStyle/>
          <a:p>
            <a:endParaRPr lang="en-US" dirty="0"/>
          </a:p>
          <a:p>
            <a:endParaRPr lang="en-US" dirty="0"/>
          </a:p>
          <a:p>
            <a:endParaRPr lang="ar-SA" dirty="0"/>
          </a:p>
        </p:txBody>
      </p:sp>
      <p:sp>
        <p:nvSpPr>
          <p:cNvPr id="9" name="TextBox 8"/>
          <p:cNvSpPr txBox="1"/>
          <p:nvPr/>
        </p:nvSpPr>
        <p:spPr>
          <a:xfrm>
            <a:off x="2843808" y="4077072"/>
            <a:ext cx="5904656" cy="923330"/>
          </a:xfrm>
          <a:prstGeom prst="rect">
            <a:avLst/>
          </a:prstGeom>
          <a:solidFill>
            <a:schemeClr val="bg1">
              <a:lumMod val="95000"/>
            </a:schemeClr>
          </a:solidFill>
        </p:spPr>
        <p:txBody>
          <a:bodyPr wrap="square" rtlCol="1">
            <a:spAutoFit/>
          </a:bodyPr>
          <a:lstStyle/>
          <a:p>
            <a:endParaRPr lang="en-US" dirty="0"/>
          </a:p>
          <a:p>
            <a:endParaRPr lang="en-US" dirty="0"/>
          </a:p>
          <a:p>
            <a:endParaRPr lang="ar-SA" dirty="0"/>
          </a:p>
        </p:txBody>
      </p:sp>
      <p:sp>
        <p:nvSpPr>
          <p:cNvPr id="10" name="TextBox 9"/>
          <p:cNvSpPr txBox="1"/>
          <p:nvPr/>
        </p:nvSpPr>
        <p:spPr>
          <a:xfrm>
            <a:off x="2847489" y="5000402"/>
            <a:ext cx="5976664" cy="1754326"/>
          </a:xfrm>
          <a:prstGeom prst="rect">
            <a:avLst/>
          </a:prstGeom>
          <a:solidFill>
            <a:schemeClr val="bg1">
              <a:lumMod val="95000"/>
            </a:schemeClr>
          </a:solidFill>
        </p:spPr>
        <p:txBody>
          <a:bodyPr wrap="square" rtlCol="1">
            <a:spAutoFit/>
          </a:bodyPr>
          <a:lstStyle/>
          <a:p>
            <a:endParaRPr lang="en-US" dirty="0"/>
          </a:p>
          <a:p>
            <a:endParaRPr lang="en-US" dirty="0"/>
          </a:p>
          <a:p>
            <a:endParaRPr lang="en-US" dirty="0"/>
          </a:p>
          <a:p>
            <a:endParaRPr lang="en-US" dirty="0"/>
          </a:p>
          <a:p>
            <a:endParaRPr lang="en-US" dirty="0"/>
          </a:p>
          <a:p>
            <a:endParaRPr lang="ar-SA" dirty="0"/>
          </a:p>
        </p:txBody>
      </p:sp>
      <p:sp>
        <p:nvSpPr>
          <p:cNvPr id="11" name="Rectangle 10"/>
          <p:cNvSpPr/>
          <p:nvPr/>
        </p:nvSpPr>
        <p:spPr>
          <a:xfrm>
            <a:off x="107504" y="0"/>
            <a:ext cx="547260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651510" lvl="0" indent="-514350" algn="l"/>
            <a:r>
              <a:rPr lang="en-US" b="1" dirty="0"/>
              <a:t>3.  Compare between acute and chronic inflammation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936104"/>
          </a:xfrm>
        </p:spPr>
        <p:style>
          <a:lnRef idx="0">
            <a:schemeClr val="accent2"/>
          </a:lnRef>
          <a:fillRef idx="3">
            <a:schemeClr val="accent2"/>
          </a:fillRef>
          <a:effectRef idx="3">
            <a:schemeClr val="accent2"/>
          </a:effectRef>
          <a:fontRef idx="minor">
            <a:schemeClr val="lt1"/>
          </a:fontRef>
        </p:style>
        <p:txBody>
          <a:bodyPr/>
          <a:lstStyle/>
          <a:p>
            <a:r>
              <a:rPr lang="en-US" i="1" dirty="0">
                <a:latin typeface="Tahoma" pitchFamily="34" charset="0"/>
                <a:cs typeface="Tahoma" pitchFamily="34" charset="0"/>
              </a:rPr>
              <a:t>Acute inflammation</a:t>
            </a:r>
            <a:endParaRPr lang="en-US" dirty="0"/>
          </a:p>
        </p:txBody>
      </p:sp>
      <p:sp>
        <p:nvSpPr>
          <p:cNvPr id="3" name="Content Placeholder 2"/>
          <p:cNvSpPr>
            <a:spLocks noGrp="1"/>
          </p:cNvSpPr>
          <p:nvPr>
            <p:ph idx="1"/>
          </p:nvPr>
        </p:nvSpPr>
        <p:spPr>
          <a:xfrm>
            <a:off x="683568" y="2148840"/>
            <a:ext cx="7502700" cy="4709160"/>
          </a:xfrm>
        </p:spPr>
        <p:txBody>
          <a:bodyPr/>
          <a:lstStyle/>
          <a:p>
            <a:pPr algn="ctr"/>
            <a:r>
              <a:rPr lang="en-US" dirty="0">
                <a:latin typeface="Tahoma" pitchFamily="34" charset="0"/>
                <a:cs typeface="Tahoma" pitchFamily="34" charset="0"/>
              </a:rPr>
              <a:t> A rapid response to an injurious agent that serves to deliver mediators of host defense-leukocytes and plasma proteins-to the site of injury.</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a:t>The outcome of acute inflammation</a:t>
            </a:r>
            <a:endParaRPr lang="ar-SA" dirty="0"/>
          </a:p>
        </p:txBody>
      </p:sp>
      <p:sp>
        <p:nvSpPr>
          <p:cNvPr id="3" name="Content Placeholder 2"/>
          <p:cNvSpPr>
            <a:spLocks noGrp="1"/>
          </p:cNvSpPr>
          <p:nvPr>
            <p:ph idx="1"/>
          </p:nvPr>
        </p:nvSpPr>
        <p:spPr/>
        <p:txBody>
          <a:bodyPr/>
          <a:lstStyle/>
          <a:p>
            <a:pPr>
              <a:buNone/>
            </a:pPr>
            <a:r>
              <a:rPr lang="en-US" dirty="0"/>
              <a:t>is either </a:t>
            </a:r>
          </a:p>
          <a:p>
            <a:r>
              <a:rPr lang="en-US" dirty="0"/>
              <a:t>elimination of the noxious stimulus, followed by decline of the reaction and repair of the damaged tissue</a:t>
            </a:r>
          </a:p>
          <a:p>
            <a:pPr>
              <a:buNone/>
            </a:pPr>
            <a:r>
              <a:rPr lang="en-US" dirty="0"/>
              <a:t> or</a:t>
            </a:r>
          </a:p>
          <a:p>
            <a:r>
              <a:rPr lang="en-US" dirty="0"/>
              <a:t> persistent injury resulting in chronic inflammation</a:t>
            </a:r>
            <a:endParaRPr lang="ar-S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a:t>Upon completion of these lectures, the student should:</a:t>
            </a:r>
          </a:p>
          <a:p>
            <a:pPr marL="651510" lvl="0" indent="-514350">
              <a:buFont typeface="+mj-lt"/>
              <a:buAutoNum type="arabicPeriod"/>
            </a:pPr>
            <a:r>
              <a:rPr lang="en-US" sz="1800" b="1" dirty="0">
                <a:solidFill>
                  <a:schemeClr val="bg1">
                    <a:lumMod val="65000"/>
                  </a:schemeClr>
                </a:solidFill>
              </a:rPr>
              <a:t>Define inflammation.</a:t>
            </a:r>
          </a:p>
          <a:p>
            <a:pPr marL="651510" indent="-514350">
              <a:buFont typeface="+mj-lt"/>
              <a:buAutoNum type="arabicPeriod"/>
            </a:pPr>
            <a:r>
              <a:rPr lang="en-US" sz="2000" dirty="0">
                <a:solidFill>
                  <a:schemeClr val="bg1">
                    <a:lumMod val="65000"/>
                  </a:schemeClr>
                </a:solidFill>
              </a:rPr>
              <a:t>List cells  &amp; molecules that play important roles in inflammation</a:t>
            </a:r>
          </a:p>
          <a:p>
            <a:pPr marL="651510" indent="-514350">
              <a:buFont typeface="+mj-lt"/>
              <a:buAutoNum type="arabicPeriod"/>
            </a:pPr>
            <a:r>
              <a:rPr lang="en-US" sz="2000" dirty="0">
                <a:solidFill>
                  <a:schemeClr val="bg1">
                    <a:lumMod val="65000"/>
                  </a:schemeClr>
                </a:solidFill>
              </a:rPr>
              <a:t>Compare between acute and chronic inflammation</a:t>
            </a:r>
          </a:p>
          <a:p>
            <a:pPr marL="651510" lvl="0" indent="-514350">
              <a:buFont typeface="+mj-lt"/>
              <a:buAutoNum type="arabicPeriod"/>
            </a:pPr>
            <a:r>
              <a:rPr lang="en-US" sz="2400" b="1" dirty="0">
                <a:solidFill>
                  <a:srgbClr val="FF0000"/>
                </a:solidFill>
              </a:rPr>
              <a:t>Recognize the cardinal signs of inflammation.</a:t>
            </a:r>
          </a:p>
          <a:p>
            <a:pPr marL="651510" lvl="0" indent="-514350">
              <a:buFont typeface="+mj-lt"/>
              <a:buAutoNum type="arabicPeriod"/>
            </a:pPr>
            <a:r>
              <a:rPr lang="en-US" sz="2000" dirty="0">
                <a:solidFill>
                  <a:schemeClr val="bg1">
                    <a:lumMod val="65000"/>
                  </a:schemeClr>
                </a:solidFill>
              </a:rPr>
              <a:t>Describe the sequence of vascular changes in acute inflammation (</a:t>
            </a:r>
            <a:r>
              <a:rPr lang="en-US" sz="2000" dirty="0" err="1">
                <a:solidFill>
                  <a:schemeClr val="bg1">
                    <a:lumMod val="65000"/>
                  </a:schemeClr>
                </a:solidFill>
              </a:rPr>
              <a:t>vasodilation</a:t>
            </a:r>
            <a:r>
              <a:rPr lang="en-US" sz="2000" dirty="0">
                <a:solidFill>
                  <a:schemeClr val="bg1">
                    <a:lumMod val="65000"/>
                  </a:schemeClr>
                </a:solidFill>
              </a:rPr>
              <a:t>, increased permeability) and their purpose.</a:t>
            </a:r>
          </a:p>
          <a:p>
            <a:pPr marL="651510" lvl="0" indent="-514350">
              <a:buFont typeface="+mj-lt"/>
              <a:buAutoNum type="arabicPeriod"/>
            </a:pPr>
            <a:r>
              <a:rPr lang="en-US" sz="2000" dirty="0">
                <a:solidFill>
                  <a:schemeClr val="bg1">
                    <a:lumMod val="65000"/>
                  </a:schemeClr>
                </a:solidFill>
              </a:rPr>
              <a:t> Know the mechanisms of increased vascular permeability. </a:t>
            </a:r>
          </a:p>
          <a:p>
            <a:pPr marL="651510" lvl="0" indent="-514350">
              <a:buFont typeface="+mj-lt"/>
              <a:buAutoNum type="arabicPeriod"/>
            </a:pPr>
            <a:r>
              <a:rPr lang="en-US" sz="2000" dirty="0">
                <a:solidFill>
                  <a:schemeClr val="bg1">
                    <a:lumMod val="65000"/>
                  </a:schemeClr>
                </a:solidFill>
              </a:rPr>
              <a:t>Compare normal capillary exchanges with exchange during inflammatory response.  </a:t>
            </a:r>
          </a:p>
          <a:p>
            <a:pPr marL="651510" lvl="0" indent="-514350">
              <a:buFont typeface="+mj-lt"/>
              <a:buAutoNum type="arabicPeriod"/>
            </a:pPr>
            <a:r>
              <a:rPr lang="en-US" sz="2000" dirty="0">
                <a:solidFill>
                  <a:schemeClr val="bg1">
                    <a:lumMod val="65000"/>
                  </a:schemeClr>
                </a:solidFill>
              </a:rPr>
              <a:t>Define the terms edema, </a:t>
            </a:r>
            <a:r>
              <a:rPr lang="en-US" sz="2000" dirty="0" err="1">
                <a:solidFill>
                  <a:schemeClr val="bg1">
                    <a:lumMod val="65000"/>
                  </a:schemeClr>
                </a:solidFill>
              </a:rPr>
              <a:t>transudate</a:t>
            </a:r>
            <a:r>
              <a:rPr lang="en-US" sz="2000" dirty="0">
                <a:solidFill>
                  <a:schemeClr val="bg1">
                    <a:lumMod val="65000"/>
                  </a:schemeClr>
                </a:solidFill>
              </a:rPr>
              <a:t>, and </a:t>
            </a:r>
            <a:r>
              <a:rPr lang="en-US" sz="2000" dirty="0" err="1">
                <a:solidFill>
                  <a:schemeClr val="bg1">
                    <a:lumMod val="65000"/>
                  </a:schemeClr>
                </a:solidFill>
              </a:rPr>
              <a:t>exudate</a:t>
            </a:r>
            <a:r>
              <a:rPr lang="en-US" sz="2000" dirty="0">
                <a:solidFill>
                  <a:schemeClr val="bg1">
                    <a:lumMod val="65000"/>
                  </a:schemeClr>
                </a:solidFill>
              </a:rPr>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a:xfrm>
            <a:off x="467544" y="1340768"/>
            <a:ext cx="8229600" cy="4525963"/>
          </a:xfrm>
        </p:spPr>
        <p:txBody>
          <a:bodyPr>
            <a:noAutofit/>
          </a:bodyPr>
          <a:lstStyle/>
          <a:p>
            <a:pPr marL="651510" lvl="0" indent="-514350">
              <a:buFont typeface="+mj-lt"/>
              <a:buAutoNum type="arabicPeriod"/>
            </a:pPr>
            <a:r>
              <a:rPr lang="en-US" sz="2400" b="1" dirty="0">
                <a:solidFill>
                  <a:srgbClr val="FF0000"/>
                </a:solidFill>
              </a:rPr>
              <a:t>Define inflammation.</a:t>
            </a:r>
          </a:p>
          <a:p>
            <a:pPr marL="651510" indent="-514350">
              <a:buFont typeface="+mj-lt"/>
              <a:buAutoNum type="arabicPeriod"/>
            </a:pPr>
            <a:r>
              <a:rPr lang="en-US" sz="2400" b="1" dirty="0"/>
              <a:t>List cells  &amp; molecules that play important roles in inflammation</a:t>
            </a:r>
          </a:p>
          <a:p>
            <a:pPr marL="651510" lvl="0" indent="-514350">
              <a:buFont typeface="+mj-lt"/>
              <a:buAutoNum type="arabicPeriod"/>
            </a:pPr>
            <a:r>
              <a:rPr lang="en-US" sz="2400" b="1" dirty="0"/>
              <a:t>Compare between acute and chronic inflammation</a:t>
            </a:r>
          </a:p>
          <a:p>
            <a:pPr marL="651510" indent="-514350">
              <a:buFont typeface="+mj-lt"/>
              <a:buAutoNum type="arabicPeriod"/>
            </a:pPr>
            <a:r>
              <a:rPr lang="en-US" sz="2400" b="1" dirty="0"/>
              <a:t>Recognize the cardinal signs of inflammation.</a:t>
            </a:r>
          </a:p>
          <a:p>
            <a:pPr marL="651510" lvl="0" indent="-514350">
              <a:buFont typeface="+mj-lt"/>
              <a:buAutoNum type="arabicPeriod"/>
            </a:pPr>
            <a:r>
              <a:rPr lang="en-US" sz="2400" b="1" dirty="0"/>
              <a:t>Describe the sequence of vascular changes in acute inflammation (</a:t>
            </a:r>
            <a:r>
              <a:rPr lang="en-US" sz="2400" b="1" dirty="0" err="1"/>
              <a:t>vasodilation</a:t>
            </a:r>
            <a:r>
              <a:rPr lang="en-US" sz="2400" b="1" dirty="0"/>
              <a:t>, increased permeability) and their purpose.</a:t>
            </a:r>
          </a:p>
          <a:p>
            <a:pPr marL="651510" lvl="0" indent="-514350">
              <a:buFont typeface="+mj-lt"/>
              <a:buAutoNum type="arabicPeriod"/>
            </a:pPr>
            <a:r>
              <a:rPr lang="en-US" sz="2400" b="1" dirty="0"/>
              <a:t> Know the mechanisms of increased vascular permeability. </a:t>
            </a:r>
          </a:p>
          <a:p>
            <a:pPr marL="651510" lvl="0" indent="-514350">
              <a:buFont typeface="+mj-lt"/>
              <a:buAutoNum type="arabicPeriod"/>
            </a:pPr>
            <a:r>
              <a:rPr lang="en-US" sz="2400" b="1" dirty="0"/>
              <a:t>Compare normal capillary exchanges with exchange during inflammatory response.  </a:t>
            </a:r>
          </a:p>
          <a:p>
            <a:pPr marL="651510" lvl="0" indent="-514350">
              <a:buFont typeface="+mj-lt"/>
              <a:buAutoNum type="arabicPeriod"/>
            </a:pPr>
            <a:r>
              <a:rPr lang="en-US" sz="2400" b="1" dirty="0"/>
              <a:t>Define the terms edema, </a:t>
            </a:r>
            <a:r>
              <a:rPr lang="en-US" sz="2400" b="1" dirty="0" err="1"/>
              <a:t>transudate</a:t>
            </a:r>
            <a:r>
              <a:rPr lang="en-US" sz="2400" b="1" dirty="0"/>
              <a:t>, and </a:t>
            </a:r>
            <a:r>
              <a:rPr lang="en-US" sz="2400" b="1" dirty="0" err="1"/>
              <a:t>exudate</a:t>
            </a:r>
            <a:r>
              <a:rPr lang="en-US" sz="2400" b="1" dirty="0"/>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endParaRPr lang="ar-SA" dirty="0"/>
          </a:p>
        </p:txBody>
      </p:sp>
      <p:pic>
        <p:nvPicPr>
          <p:cNvPr id="4098" name="Picture 2"/>
          <p:cNvPicPr>
            <a:picLocks noGrp="1" noChangeAspect="1" noChangeArrowheads="1"/>
          </p:cNvPicPr>
          <p:nvPr>
            <p:ph sz="half" idx="1"/>
          </p:nvPr>
        </p:nvPicPr>
        <p:blipFill>
          <a:blip r:embed="rId2" cstate="print"/>
          <a:stretch>
            <a:fillRect/>
          </a:stretch>
        </p:blipFill>
        <p:spPr bwMode="auto">
          <a:xfrm>
            <a:off x="539552" y="1916832"/>
            <a:ext cx="4167824" cy="38164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1547664" y="1196752"/>
            <a:ext cx="6264696"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kumimoji="0" lang="en-US" sz="2000" b="0" i="0" u="none" strike="noStrike" cap="none" normalizeH="0" baseline="0" dirty="0">
                <a:ln>
                  <a:noFill/>
                </a:ln>
                <a:solidFill>
                  <a:schemeClr val="tx1"/>
                </a:solidFill>
                <a:effectLst/>
                <a:latin typeface="Book Antiqua" pitchFamily="18" charset="0"/>
                <a:ea typeface="Times New Roman" pitchFamily="18" charset="0"/>
                <a:cs typeface="Arial" pitchFamily="34" charset="0"/>
              </a:rPr>
              <a:t>The 5 ancient  cardinal signs of inflammation are</a:t>
            </a:r>
            <a:endParaRPr lang="ar-SA" sz="2000" dirty="0"/>
          </a:p>
        </p:txBody>
      </p:sp>
      <p:sp>
        <p:nvSpPr>
          <p:cNvPr id="9" name="TextBox 8"/>
          <p:cNvSpPr txBox="1"/>
          <p:nvPr/>
        </p:nvSpPr>
        <p:spPr>
          <a:xfrm>
            <a:off x="4924190" y="2132856"/>
            <a:ext cx="2456122"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1">
            <a:spAutoFit/>
          </a:bodyPr>
          <a:lstStyle/>
          <a:p>
            <a:r>
              <a:rPr kumimoji="0" lang="en-US" sz="2400" b="0" i="0" u="none" strike="noStrike" cap="none" normalizeH="0" baseline="0" dirty="0">
                <a:ln>
                  <a:noFill/>
                </a:ln>
                <a:solidFill>
                  <a:schemeClr val="tx1"/>
                </a:solidFill>
                <a:effectLst/>
                <a:latin typeface="Book Antiqua" pitchFamily="18" charset="0"/>
                <a:ea typeface="Times New Roman" pitchFamily="18" charset="0"/>
                <a:cs typeface="Arial" pitchFamily="34" charset="0"/>
              </a:rPr>
              <a:t>Tumor:-swelling</a:t>
            </a:r>
            <a:endParaRPr lang="ar-SA" sz="2400" dirty="0"/>
          </a:p>
        </p:txBody>
      </p:sp>
      <p:sp>
        <p:nvSpPr>
          <p:cNvPr id="10" name="TextBox 9"/>
          <p:cNvSpPr txBox="1"/>
          <p:nvPr/>
        </p:nvSpPr>
        <p:spPr>
          <a:xfrm>
            <a:off x="4901455" y="2780928"/>
            <a:ext cx="2481770"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1">
            <a:spAutoFit/>
          </a:bodyPr>
          <a:lstStyle/>
          <a:p>
            <a:r>
              <a:rPr kumimoji="0" lang="en-US" sz="2400" b="0" i="0" u="none" strike="noStrike" cap="none" normalizeH="0" baseline="0" dirty="0" err="1">
                <a:ln>
                  <a:noFill/>
                </a:ln>
                <a:solidFill>
                  <a:schemeClr val="tx1"/>
                </a:solidFill>
                <a:effectLst/>
                <a:latin typeface="Book Antiqua" pitchFamily="18" charset="0"/>
                <a:ea typeface="Times New Roman" pitchFamily="18" charset="0"/>
                <a:cs typeface="Arial" pitchFamily="34" charset="0"/>
              </a:rPr>
              <a:t>Rubor</a:t>
            </a:r>
            <a:r>
              <a:rPr kumimoji="0" lang="en-US" sz="2400" b="0" i="0" u="none" strike="noStrike" cap="none" normalizeH="0" baseline="0" dirty="0">
                <a:ln>
                  <a:noFill/>
                </a:ln>
                <a:solidFill>
                  <a:schemeClr val="tx1"/>
                </a:solidFill>
                <a:effectLst/>
                <a:latin typeface="Book Antiqua" pitchFamily="18" charset="0"/>
                <a:ea typeface="Times New Roman" pitchFamily="18" charset="0"/>
                <a:cs typeface="Arial" pitchFamily="34" charset="0"/>
              </a:rPr>
              <a:t> :</a:t>
            </a:r>
            <a:r>
              <a:rPr kumimoji="0" lang="en-US" sz="2400" b="0" i="0" u="none" strike="noStrike" cap="none" normalizeH="0" baseline="0" dirty="0">
                <a:ln>
                  <a:noFill/>
                </a:ln>
                <a:solidFill>
                  <a:schemeClr val="tx1"/>
                </a:solidFill>
                <a:effectLst/>
                <a:latin typeface="Arial"/>
                <a:ea typeface="Times New Roman" pitchFamily="18" charset="0"/>
                <a:cs typeface="Arial" pitchFamily="34" charset="0"/>
              </a:rPr>
              <a:t>–</a:t>
            </a:r>
            <a:r>
              <a:rPr kumimoji="0" lang="en-US" sz="2400" b="0" i="0" u="none" strike="noStrike" cap="none" normalizeH="0" baseline="0" dirty="0">
                <a:ln>
                  <a:noFill/>
                </a:ln>
                <a:solidFill>
                  <a:schemeClr val="tx1"/>
                </a:solidFill>
                <a:effectLst/>
                <a:latin typeface="Book Antiqua" pitchFamily="18" charset="0"/>
                <a:ea typeface="Times New Roman" pitchFamily="18" charset="0"/>
                <a:cs typeface="Arial" pitchFamily="34" charset="0"/>
              </a:rPr>
              <a:t> redness</a:t>
            </a:r>
            <a:endParaRPr lang="ar-SA" sz="2400" dirty="0"/>
          </a:p>
        </p:txBody>
      </p:sp>
      <p:sp>
        <p:nvSpPr>
          <p:cNvPr id="11" name="TextBox 10"/>
          <p:cNvSpPr txBox="1"/>
          <p:nvPr/>
        </p:nvSpPr>
        <p:spPr>
          <a:xfrm>
            <a:off x="4927103" y="3429000"/>
            <a:ext cx="2424062"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1">
            <a:spAutoFit/>
          </a:bodyPr>
          <a:lstStyle/>
          <a:p>
            <a:r>
              <a:rPr kumimoji="0" lang="en-US" sz="2400" b="0" i="0" u="none" strike="noStrike" cap="none" normalizeH="0" baseline="0" dirty="0" err="1">
                <a:ln>
                  <a:noFill/>
                </a:ln>
                <a:solidFill>
                  <a:schemeClr val="tx1"/>
                </a:solidFill>
                <a:effectLst/>
                <a:latin typeface="Book Antiqua" pitchFamily="18" charset="0"/>
                <a:ea typeface="Times New Roman" pitchFamily="18" charset="0"/>
                <a:cs typeface="Arial" pitchFamily="34" charset="0"/>
              </a:rPr>
              <a:t>Calor</a:t>
            </a:r>
            <a:r>
              <a:rPr kumimoji="0" lang="en-US" sz="2400" b="0" i="0" u="none" strike="noStrike" cap="none" normalizeH="0" baseline="0" dirty="0">
                <a:ln>
                  <a:noFill/>
                </a:ln>
                <a:solidFill>
                  <a:schemeClr val="tx1"/>
                </a:solidFill>
                <a:effectLst/>
                <a:latin typeface="Book Antiqua" pitchFamily="18" charset="0"/>
                <a:ea typeface="Times New Roman" pitchFamily="18" charset="0"/>
                <a:cs typeface="Arial" pitchFamily="34" charset="0"/>
              </a:rPr>
              <a:t>: </a:t>
            </a:r>
            <a:r>
              <a:rPr kumimoji="0" lang="en-US" sz="2400" b="0" i="0" u="none" strike="noStrike" cap="none" normalizeH="0" baseline="0" dirty="0">
                <a:ln>
                  <a:noFill/>
                </a:ln>
                <a:solidFill>
                  <a:schemeClr val="tx1"/>
                </a:solidFill>
                <a:effectLst/>
                <a:latin typeface="Arial"/>
                <a:ea typeface="Times New Roman" pitchFamily="18" charset="0"/>
                <a:cs typeface="Arial" pitchFamily="34" charset="0"/>
              </a:rPr>
              <a:t>–</a:t>
            </a:r>
            <a:r>
              <a:rPr kumimoji="0" lang="en-US" sz="2400" b="0" i="0" u="none" strike="noStrike" cap="none" normalizeH="0" baseline="0" dirty="0">
                <a:ln>
                  <a:noFill/>
                </a:ln>
                <a:solidFill>
                  <a:schemeClr val="tx1"/>
                </a:solidFill>
                <a:effectLst/>
                <a:latin typeface="Book Antiqua" pitchFamily="18" charset="0"/>
                <a:ea typeface="Times New Roman" pitchFamily="18" charset="0"/>
                <a:cs typeface="Arial" pitchFamily="34" charset="0"/>
              </a:rPr>
              <a:t> warmth</a:t>
            </a:r>
            <a:endParaRPr lang="ar-SA" sz="2400" dirty="0"/>
          </a:p>
        </p:txBody>
      </p:sp>
      <p:sp>
        <p:nvSpPr>
          <p:cNvPr id="12" name="TextBox 11"/>
          <p:cNvSpPr txBox="1"/>
          <p:nvPr/>
        </p:nvSpPr>
        <p:spPr>
          <a:xfrm>
            <a:off x="4932040" y="4797152"/>
            <a:ext cx="288032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lvl="0" indent="457200" algn="l" eaLnBrk="0" fontAlgn="base" hangingPunct="0">
              <a:spcBef>
                <a:spcPct val="0"/>
              </a:spcBef>
              <a:spcAft>
                <a:spcPct val="0"/>
              </a:spcAft>
            </a:pPr>
            <a:r>
              <a:rPr kumimoji="0" lang="en-US" sz="2400" b="0" i="0" u="none" strike="noStrike" cap="none" normalizeH="0" baseline="0" dirty="0" err="1">
                <a:ln>
                  <a:noFill/>
                </a:ln>
                <a:solidFill>
                  <a:schemeClr val="tx1"/>
                </a:solidFill>
                <a:effectLst/>
                <a:latin typeface="Book Antiqua" pitchFamily="18" charset="0"/>
                <a:ea typeface="Times New Roman" pitchFamily="18" charset="0"/>
                <a:cs typeface="Arial" pitchFamily="34" charset="0"/>
              </a:rPr>
              <a:t>Functio</a:t>
            </a:r>
            <a:r>
              <a:rPr kumimoji="0" lang="en-US" sz="2400" b="0" i="0" u="none" strike="noStrike" cap="none" normalizeH="0" baseline="0" dirty="0">
                <a:ln>
                  <a:noFill/>
                </a:ln>
                <a:solidFill>
                  <a:schemeClr val="tx1"/>
                </a:solidFill>
                <a:effectLst/>
                <a:latin typeface="Book Antiqua" pitchFamily="18" charset="0"/>
                <a:ea typeface="Times New Roman" pitchFamily="18" charset="0"/>
                <a:cs typeface="Arial" pitchFamily="34" charset="0"/>
              </a:rPr>
              <a:t> </a:t>
            </a:r>
            <a:r>
              <a:rPr kumimoji="0" lang="en-US" sz="2400" b="0" i="0" u="none" strike="noStrike" cap="none" normalizeH="0" baseline="0" dirty="0" err="1">
                <a:ln>
                  <a:noFill/>
                </a:ln>
                <a:solidFill>
                  <a:schemeClr val="tx1"/>
                </a:solidFill>
                <a:effectLst/>
                <a:latin typeface="Book Antiqua" pitchFamily="18" charset="0"/>
                <a:ea typeface="Times New Roman" pitchFamily="18" charset="0"/>
                <a:cs typeface="Arial" pitchFamily="34" charset="0"/>
              </a:rPr>
              <a:t>Laesa</a:t>
            </a:r>
            <a:r>
              <a:rPr kumimoji="0" lang="en-US" sz="2400" b="0" i="0" u="none" strike="noStrike" cap="none" normalizeH="0" baseline="0" dirty="0">
                <a:ln>
                  <a:noFill/>
                </a:ln>
                <a:solidFill>
                  <a:schemeClr val="tx1"/>
                </a:solidFill>
                <a:effectLst/>
                <a:latin typeface="Book Antiqua" pitchFamily="18" charset="0"/>
                <a:ea typeface="Times New Roman" pitchFamily="18" charset="0"/>
                <a:cs typeface="Arial" pitchFamily="34" charset="0"/>
              </a:rPr>
              <a:t> :</a:t>
            </a:r>
            <a:r>
              <a:rPr kumimoji="0" lang="en-US" sz="2400" b="0" i="0" u="none" strike="noStrike" cap="none" normalizeH="0" baseline="0" dirty="0">
                <a:ln>
                  <a:noFill/>
                </a:ln>
                <a:solidFill>
                  <a:schemeClr val="tx1"/>
                </a:solidFill>
                <a:effectLst/>
                <a:latin typeface="Arial"/>
                <a:ea typeface="Times New Roman" pitchFamily="18" charset="0"/>
                <a:cs typeface="Arial" pitchFamily="34" charset="0"/>
              </a:rPr>
              <a:t>–l</a:t>
            </a:r>
            <a:r>
              <a:rPr kumimoji="0" lang="en-US" sz="2400" b="0" i="0" u="none" strike="noStrike" cap="none" normalizeH="0" baseline="0" dirty="0">
                <a:ln>
                  <a:noFill/>
                </a:ln>
                <a:solidFill>
                  <a:schemeClr val="tx1"/>
                </a:solidFill>
                <a:effectLst/>
                <a:latin typeface="Book Antiqua" pitchFamily="18" charset="0"/>
                <a:ea typeface="Times New Roman" pitchFamily="18" charset="0"/>
                <a:cs typeface="Arial" pitchFamily="34" charset="0"/>
              </a:rPr>
              <a:t>oss of function</a:t>
            </a: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4" name="TextBox 13"/>
          <p:cNvSpPr txBox="1"/>
          <p:nvPr/>
        </p:nvSpPr>
        <p:spPr>
          <a:xfrm>
            <a:off x="4932040" y="4149080"/>
            <a:ext cx="2307169"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l"/>
            <a:r>
              <a:rPr kumimoji="0" lang="en-US" sz="2400" b="0" i="0" u="none" strike="noStrike" cap="none" normalizeH="0" baseline="0" dirty="0">
                <a:ln>
                  <a:noFill/>
                </a:ln>
                <a:solidFill>
                  <a:schemeClr val="tx1"/>
                </a:solidFill>
                <a:effectLst/>
                <a:latin typeface="Book Antiqua" pitchFamily="18" charset="0"/>
                <a:ea typeface="Times New Roman" pitchFamily="18" charset="0"/>
                <a:cs typeface="Arial" pitchFamily="34" charset="0"/>
              </a:rPr>
              <a:t>Dolor :</a:t>
            </a:r>
            <a:r>
              <a:rPr kumimoji="0" lang="en-US" sz="2400" b="0" i="0" u="none" strike="noStrike" cap="none" normalizeH="0" baseline="0" dirty="0">
                <a:ln>
                  <a:noFill/>
                </a:ln>
                <a:solidFill>
                  <a:schemeClr val="tx1"/>
                </a:solidFill>
                <a:effectLst/>
                <a:latin typeface="Arial"/>
                <a:ea typeface="Times New Roman" pitchFamily="18" charset="0"/>
                <a:cs typeface="Arial" pitchFamily="34" charset="0"/>
              </a:rPr>
              <a:t>–</a:t>
            </a:r>
            <a:r>
              <a:rPr kumimoji="0" lang="en-US" sz="2400" b="0" i="0" u="none" strike="noStrike" cap="none" normalizeH="0" baseline="0" dirty="0">
                <a:ln>
                  <a:noFill/>
                </a:ln>
                <a:solidFill>
                  <a:schemeClr val="tx1"/>
                </a:solidFill>
                <a:effectLst/>
                <a:latin typeface="Book Antiqua" pitchFamily="18" charset="0"/>
                <a:ea typeface="Times New Roman" pitchFamily="18" charset="0"/>
                <a:cs typeface="Arial" pitchFamily="34" charset="0"/>
              </a:rPr>
              <a:t> pain</a:t>
            </a:r>
            <a:endParaRPr lang="ar-SA" sz="2400" dirty="0"/>
          </a:p>
        </p:txBody>
      </p:sp>
      <p:sp>
        <p:nvSpPr>
          <p:cNvPr id="13" name="TextBox 12"/>
          <p:cNvSpPr txBox="1"/>
          <p:nvPr/>
        </p:nvSpPr>
        <p:spPr>
          <a:xfrm>
            <a:off x="971600" y="6165304"/>
            <a:ext cx="184731" cy="369332"/>
          </a:xfrm>
          <a:prstGeom prst="rect">
            <a:avLst/>
          </a:prstGeom>
          <a:noFill/>
        </p:spPr>
        <p:txBody>
          <a:bodyPr wrap="none" rtlCol="1">
            <a:spAutoFit/>
          </a:bodyPr>
          <a:lstStyle/>
          <a:p>
            <a:endParaRPr lang="ar-SA" dirty="0"/>
          </a:p>
        </p:txBody>
      </p:sp>
      <p:sp>
        <p:nvSpPr>
          <p:cNvPr id="16" name="Rectangle 15"/>
          <p:cNvSpPr/>
          <p:nvPr/>
        </p:nvSpPr>
        <p:spPr>
          <a:xfrm>
            <a:off x="35496" y="0"/>
            <a:ext cx="4671151"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b="1" dirty="0"/>
              <a:t>4. Recognize the cardinal signs of inflammation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KIN166"/>
          <p:cNvPicPr>
            <a:picLocks noChangeAspect="1" noChangeArrowheads="1"/>
          </p:cNvPicPr>
          <p:nvPr/>
        </p:nvPicPr>
        <p:blipFill>
          <a:blip r:embed="rId3" cstate="print"/>
          <a:srcRect/>
          <a:stretch>
            <a:fillRect/>
          </a:stretch>
        </p:blipFill>
        <p:spPr bwMode="auto">
          <a:xfrm>
            <a:off x="285720" y="428604"/>
            <a:ext cx="4242842" cy="2786082"/>
          </a:xfrm>
          <a:prstGeom prst="rect">
            <a:avLst/>
          </a:prstGeom>
          <a:noFill/>
          <a:ln w="9525">
            <a:noFill/>
            <a:miter lim="800000"/>
            <a:headEnd/>
            <a:tailEnd/>
          </a:ln>
        </p:spPr>
      </p:pic>
      <p:sp>
        <p:nvSpPr>
          <p:cNvPr id="26627" name="Rectangle 3"/>
          <p:cNvSpPr>
            <a:spLocks noChangeArrowheads="1"/>
          </p:cNvSpPr>
          <p:nvPr/>
        </p:nvSpPr>
        <p:spPr bwMode="auto">
          <a:xfrm>
            <a:off x="1357290" y="500042"/>
            <a:ext cx="1524000" cy="579438"/>
          </a:xfrm>
          <a:prstGeom prst="rect">
            <a:avLst/>
          </a:prstGeom>
          <a:noFill/>
          <a:ln w="9525">
            <a:noFill/>
            <a:miter lim="800000"/>
            <a:headEnd/>
            <a:tailEnd/>
          </a:ln>
        </p:spPr>
        <p:txBody>
          <a:bodyPr wrap="none">
            <a:spAutoFit/>
          </a:bodyPr>
          <a:lstStyle/>
          <a:p>
            <a:r>
              <a:rPr lang="en-US" sz="3200" dirty="0">
                <a:latin typeface="Traditional Arabic" pitchFamily="2" charset="-78"/>
                <a:cs typeface="Traditional Arabic" pitchFamily="2" charset="-78"/>
              </a:rPr>
              <a:t>Redness</a:t>
            </a:r>
          </a:p>
        </p:txBody>
      </p:sp>
      <p:pic>
        <p:nvPicPr>
          <p:cNvPr id="5" name="Picture 2" descr="SKIN167"/>
          <p:cNvPicPr>
            <a:picLocks noChangeAspect="1" noChangeArrowheads="1"/>
          </p:cNvPicPr>
          <p:nvPr/>
        </p:nvPicPr>
        <p:blipFill>
          <a:blip r:embed="rId4" cstate="print"/>
          <a:srcRect/>
          <a:stretch>
            <a:fillRect/>
          </a:stretch>
        </p:blipFill>
        <p:spPr bwMode="auto">
          <a:xfrm>
            <a:off x="4716016" y="1340768"/>
            <a:ext cx="4167197" cy="2736409"/>
          </a:xfrm>
          <a:prstGeom prst="rect">
            <a:avLst/>
          </a:prstGeom>
          <a:noFill/>
          <a:ln w="9525">
            <a:noFill/>
            <a:miter lim="800000"/>
            <a:headEnd/>
            <a:tailEnd/>
          </a:ln>
        </p:spPr>
      </p:pic>
      <p:pic>
        <p:nvPicPr>
          <p:cNvPr id="7" name="Picture 1026" descr="SKIN072"/>
          <p:cNvPicPr>
            <a:picLocks noChangeAspect="1" noChangeArrowheads="1"/>
          </p:cNvPicPr>
          <p:nvPr/>
        </p:nvPicPr>
        <p:blipFill>
          <a:blip r:embed="rId5" cstate="print"/>
          <a:srcRect/>
          <a:stretch>
            <a:fillRect/>
          </a:stretch>
        </p:blipFill>
        <p:spPr bwMode="auto">
          <a:xfrm>
            <a:off x="357158" y="3357562"/>
            <a:ext cx="4254763" cy="2786082"/>
          </a:xfrm>
          <a:prstGeom prst="rect">
            <a:avLst/>
          </a:prstGeom>
          <a:noFill/>
          <a:ln w="9525">
            <a:noFill/>
            <a:miter lim="800000"/>
            <a:headEnd/>
            <a:tailEnd/>
          </a:ln>
        </p:spPr>
      </p:pic>
      <p:sp>
        <p:nvSpPr>
          <p:cNvPr id="6" name="Rectangle 5"/>
          <p:cNvSpPr/>
          <p:nvPr/>
        </p:nvSpPr>
        <p:spPr>
          <a:xfrm>
            <a:off x="35496" y="35332"/>
            <a:ext cx="4671151"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b="1" dirty="0"/>
              <a:t>4. Recognize the cardinal signs of inflammation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a:t>Upon completion of these lectures, the student should:</a:t>
            </a:r>
          </a:p>
          <a:p>
            <a:pPr marL="651510" lvl="0" indent="-514350">
              <a:buFont typeface="+mj-lt"/>
              <a:buAutoNum type="arabicPeriod"/>
            </a:pPr>
            <a:r>
              <a:rPr lang="en-US" sz="1800" b="1" dirty="0">
                <a:solidFill>
                  <a:schemeClr val="bg1">
                    <a:lumMod val="65000"/>
                  </a:schemeClr>
                </a:solidFill>
              </a:rPr>
              <a:t>Define inflammation.</a:t>
            </a:r>
          </a:p>
          <a:p>
            <a:pPr marL="651510" lvl="0" indent="-514350">
              <a:buFont typeface="+mj-lt"/>
              <a:buAutoNum type="arabicPeriod"/>
            </a:pPr>
            <a:r>
              <a:rPr lang="en-US" sz="2000" dirty="0">
                <a:solidFill>
                  <a:schemeClr val="bg1">
                    <a:lumMod val="65000"/>
                  </a:schemeClr>
                </a:solidFill>
              </a:rPr>
              <a:t>List cells  &amp; molecules that play important roles in inflammation</a:t>
            </a:r>
          </a:p>
          <a:p>
            <a:pPr marL="651510" lvl="0" indent="-514350">
              <a:buFont typeface="+mj-lt"/>
              <a:buAutoNum type="arabicPeriod"/>
            </a:pPr>
            <a:r>
              <a:rPr lang="en-US" sz="2000" dirty="0">
                <a:solidFill>
                  <a:schemeClr val="bg1">
                    <a:lumMod val="65000"/>
                  </a:schemeClr>
                </a:solidFill>
              </a:rPr>
              <a:t>Compare between acute and chronic inflammation</a:t>
            </a:r>
          </a:p>
          <a:p>
            <a:pPr marL="651510" indent="-514350">
              <a:buFont typeface="+mj-lt"/>
              <a:buAutoNum type="arabicPeriod"/>
            </a:pPr>
            <a:r>
              <a:rPr lang="en-US" sz="2000" dirty="0">
                <a:solidFill>
                  <a:schemeClr val="bg1">
                    <a:lumMod val="65000"/>
                  </a:schemeClr>
                </a:solidFill>
              </a:rPr>
              <a:t>Recognize the cardinal signs of inflammation.</a:t>
            </a:r>
          </a:p>
          <a:p>
            <a:pPr marL="651510" lvl="0" indent="-514350">
              <a:buFont typeface="+mj-lt"/>
              <a:buAutoNum type="arabicPeriod"/>
            </a:pPr>
            <a:r>
              <a:rPr lang="en-US" sz="2400" b="1" dirty="0">
                <a:solidFill>
                  <a:srgbClr val="FF0000"/>
                </a:solidFill>
              </a:rPr>
              <a:t>Describe the sequence of vascular changes in acute inflammation (</a:t>
            </a:r>
            <a:r>
              <a:rPr lang="en-US" sz="2400" b="1" dirty="0" err="1">
                <a:solidFill>
                  <a:srgbClr val="FF0000"/>
                </a:solidFill>
              </a:rPr>
              <a:t>vasodilation</a:t>
            </a:r>
            <a:r>
              <a:rPr lang="en-US" sz="2400" b="1" dirty="0">
                <a:solidFill>
                  <a:srgbClr val="FF0000"/>
                </a:solidFill>
              </a:rPr>
              <a:t>, increased permeability) and their purpose.</a:t>
            </a:r>
          </a:p>
          <a:p>
            <a:pPr marL="651510" lvl="0" indent="-514350">
              <a:buFont typeface="+mj-lt"/>
              <a:buAutoNum type="arabicPeriod"/>
            </a:pPr>
            <a:r>
              <a:rPr lang="en-US" sz="2000" dirty="0"/>
              <a:t> </a:t>
            </a:r>
            <a:r>
              <a:rPr lang="en-US" sz="2000" dirty="0">
                <a:solidFill>
                  <a:schemeClr val="bg1">
                    <a:lumMod val="65000"/>
                  </a:schemeClr>
                </a:solidFill>
              </a:rPr>
              <a:t>Know the mechanisms of increased vascular permeability. </a:t>
            </a:r>
          </a:p>
          <a:p>
            <a:pPr marL="651510" lvl="0" indent="-514350">
              <a:buFont typeface="+mj-lt"/>
              <a:buAutoNum type="arabicPeriod"/>
            </a:pPr>
            <a:r>
              <a:rPr lang="en-US" sz="2000" dirty="0">
                <a:solidFill>
                  <a:schemeClr val="bg1">
                    <a:lumMod val="65000"/>
                  </a:schemeClr>
                </a:solidFill>
              </a:rPr>
              <a:t>Compare normal capillary exchanges with exchange during inflammatory response.  </a:t>
            </a:r>
          </a:p>
          <a:p>
            <a:pPr marL="651510" lvl="0" indent="-514350">
              <a:buFont typeface="+mj-lt"/>
              <a:buAutoNum type="arabicPeriod"/>
            </a:pPr>
            <a:r>
              <a:rPr lang="en-US" sz="2000" dirty="0">
                <a:solidFill>
                  <a:schemeClr val="bg1">
                    <a:lumMod val="65000"/>
                  </a:schemeClr>
                </a:solidFill>
              </a:rPr>
              <a:t>Define the terms edema, </a:t>
            </a:r>
            <a:r>
              <a:rPr lang="en-US" sz="2000" dirty="0" err="1">
                <a:solidFill>
                  <a:schemeClr val="bg1">
                    <a:lumMod val="65000"/>
                  </a:schemeClr>
                </a:solidFill>
              </a:rPr>
              <a:t>transudate</a:t>
            </a:r>
            <a:r>
              <a:rPr lang="en-US" sz="2000" dirty="0">
                <a:solidFill>
                  <a:schemeClr val="bg1">
                    <a:lumMod val="65000"/>
                  </a:schemeClr>
                </a:solidFill>
              </a:rPr>
              <a:t>, and </a:t>
            </a:r>
            <a:r>
              <a:rPr lang="en-US" sz="2000" dirty="0" err="1">
                <a:solidFill>
                  <a:schemeClr val="bg1">
                    <a:lumMod val="65000"/>
                  </a:schemeClr>
                </a:solidFill>
              </a:rPr>
              <a:t>exudate</a:t>
            </a:r>
            <a:r>
              <a:rPr lang="en-US" sz="2000" dirty="0">
                <a:solidFill>
                  <a:schemeClr val="bg1">
                    <a:lumMod val="65000"/>
                  </a:schemeClr>
                </a:solidFill>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1143000"/>
          </a:xfrm>
        </p:spPr>
        <p:txBody>
          <a:bodyPr lIns="90488" tIns="44450" rIns="90488" bIns="44450">
            <a:normAutofit/>
          </a:bodyPr>
          <a:lstStyle/>
          <a:p>
            <a:pPr fontAlgn="auto">
              <a:spcAft>
                <a:spcPts val="0"/>
              </a:spcAft>
              <a:defRPr/>
            </a:pPr>
            <a:r>
              <a:rPr lang="en-US" dirty="0">
                <a:solidFill>
                  <a:schemeClr val="tx2">
                    <a:lumMod val="90000"/>
                  </a:schemeClr>
                </a:solidFill>
              </a:rPr>
              <a:t>Events of acute Inflammation</a:t>
            </a:r>
          </a:p>
        </p:txBody>
      </p:sp>
      <p:sp>
        <p:nvSpPr>
          <p:cNvPr id="36867" name="Rectangle 3"/>
          <p:cNvSpPr>
            <a:spLocks noGrp="1" noChangeArrowheads="1"/>
          </p:cNvSpPr>
          <p:nvPr>
            <p:ph idx="1"/>
          </p:nvPr>
        </p:nvSpPr>
        <p:spPr>
          <a:xfrm>
            <a:off x="457200" y="1285860"/>
            <a:ext cx="8686800" cy="5181600"/>
          </a:xfrm>
        </p:spPr>
        <p:txBody>
          <a:bodyPr lIns="90488" tIns="44450" rIns="90488" bIns="44450">
            <a:normAutofit/>
          </a:bodyPr>
          <a:lstStyle/>
          <a:p>
            <a:pPr>
              <a:buClr>
                <a:srgbClr val="FF3300"/>
              </a:buClr>
            </a:pPr>
            <a:r>
              <a:rPr lang="en-US" dirty="0">
                <a:latin typeface="Tahoma" pitchFamily="34" charset="0"/>
                <a:cs typeface="Tahoma" pitchFamily="34" charset="0"/>
              </a:rPr>
              <a:t>Acute inflammation has three main events: </a:t>
            </a:r>
          </a:p>
          <a:p>
            <a:pPr lvl="1">
              <a:buClr>
                <a:srgbClr val="FF3300"/>
              </a:buClr>
              <a:buFontTx/>
              <a:buNone/>
            </a:pPr>
            <a:r>
              <a:rPr lang="en-US" dirty="0">
                <a:latin typeface="Tahoma" pitchFamily="34" charset="0"/>
                <a:cs typeface="Tahoma" pitchFamily="34" charset="0"/>
              </a:rPr>
              <a:t>(1) Hemodynamic  changes</a:t>
            </a:r>
          </a:p>
          <a:p>
            <a:pPr lvl="1">
              <a:buClr>
                <a:srgbClr val="FF3300"/>
              </a:buClr>
              <a:buFontTx/>
              <a:buNone/>
            </a:pPr>
            <a:r>
              <a:rPr lang="en-US" dirty="0">
                <a:latin typeface="Tahoma" pitchFamily="34" charset="0"/>
                <a:cs typeface="Tahoma" pitchFamily="34" charset="0"/>
              </a:rPr>
              <a:t>	</a:t>
            </a:r>
            <a:r>
              <a:rPr lang="en-US" sz="2000" dirty="0">
                <a:latin typeface="Tahoma" pitchFamily="34" charset="0"/>
                <a:cs typeface="Tahoma" pitchFamily="34" charset="0"/>
              </a:rPr>
              <a:t>(</a:t>
            </a:r>
            <a:r>
              <a:rPr lang="en-US" sz="2000" i="1" dirty="0">
                <a:latin typeface="Tahoma" pitchFamily="34" charset="0"/>
                <a:cs typeface="Tahoma" pitchFamily="34" charset="0"/>
              </a:rPr>
              <a:t>alterations in vascular caliber that lead to an increase in blood flow)</a:t>
            </a:r>
            <a:endParaRPr lang="en-US" sz="2000" dirty="0">
              <a:latin typeface="Tahoma" pitchFamily="34" charset="0"/>
              <a:cs typeface="Tahoma" pitchFamily="34" charset="0"/>
            </a:endParaRPr>
          </a:p>
          <a:p>
            <a:pPr lvl="1">
              <a:buClr>
                <a:srgbClr val="FF3300"/>
              </a:buClr>
              <a:buFontTx/>
              <a:buNone/>
            </a:pPr>
            <a:r>
              <a:rPr lang="en-US" dirty="0">
                <a:latin typeface="Tahoma" pitchFamily="34" charset="0"/>
                <a:cs typeface="Tahoma" pitchFamily="34" charset="0"/>
              </a:rPr>
              <a:t>(2) Increased vascular permeability</a:t>
            </a:r>
          </a:p>
          <a:p>
            <a:pPr lvl="1">
              <a:buClr>
                <a:srgbClr val="FF3300"/>
              </a:buClr>
              <a:buFontTx/>
              <a:buNone/>
            </a:pPr>
            <a:r>
              <a:rPr lang="en-US" dirty="0">
                <a:latin typeface="Tahoma" pitchFamily="34" charset="0"/>
                <a:cs typeface="Tahoma" pitchFamily="34" charset="0"/>
              </a:rPr>
              <a:t> </a:t>
            </a:r>
            <a:r>
              <a:rPr lang="en-US" sz="2000" dirty="0">
                <a:latin typeface="Tahoma" pitchFamily="34" charset="0"/>
                <a:cs typeface="Tahoma" pitchFamily="34" charset="0"/>
              </a:rPr>
              <a:t>(</a:t>
            </a:r>
            <a:r>
              <a:rPr lang="en-US" sz="2000" i="1" dirty="0">
                <a:latin typeface="Tahoma" pitchFamily="34" charset="0"/>
                <a:cs typeface="Tahoma" pitchFamily="34" charset="0"/>
              </a:rPr>
              <a:t>structural changes in the small blood vessels that permit plasma proteins and leukocytes to leave the circulation) </a:t>
            </a:r>
          </a:p>
          <a:p>
            <a:pPr lvl="1">
              <a:buClr>
                <a:srgbClr val="FF3300"/>
              </a:buClr>
              <a:buFontTx/>
              <a:buNone/>
            </a:pPr>
            <a:endParaRPr lang="en-US" sz="2000" i="1" dirty="0">
              <a:latin typeface="Tahoma" pitchFamily="34" charset="0"/>
              <a:cs typeface="Tahoma" pitchFamily="34" charset="0"/>
            </a:endParaRPr>
          </a:p>
          <a:p>
            <a:pPr lvl="1">
              <a:buClr>
                <a:srgbClr val="FF3300"/>
              </a:buClr>
              <a:buFontTx/>
              <a:buNone/>
            </a:pPr>
            <a:r>
              <a:rPr lang="en-US" dirty="0">
                <a:latin typeface="Tahoma" pitchFamily="34" charset="0"/>
                <a:cs typeface="Tahoma" pitchFamily="34" charset="0"/>
              </a:rPr>
              <a:t>(3) Emigration of the leukocytes from the microcirculation</a:t>
            </a:r>
          </a:p>
          <a:p>
            <a:pPr lvl="1">
              <a:buClr>
                <a:srgbClr val="FF3300"/>
              </a:buClr>
              <a:buFontTx/>
              <a:buNone/>
            </a:pPr>
            <a:r>
              <a:rPr lang="en-US" sz="2000" i="1" dirty="0">
                <a:latin typeface="Tahoma" pitchFamily="34" charset="0"/>
                <a:cs typeface="Tahoma" pitchFamily="34" charset="0"/>
              </a:rPr>
              <a:t>(their accumulation</a:t>
            </a:r>
            <a:r>
              <a:rPr lang="en-US" sz="2000" dirty="0">
                <a:latin typeface="Tahoma" pitchFamily="34" charset="0"/>
                <a:cs typeface="Tahoma" pitchFamily="34" charset="0"/>
              </a:rPr>
              <a:t> in the focus of injury, </a:t>
            </a:r>
            <a:r>
              <a:rPr lang="en-US" sz="2000" i="1" dirty="0">
                <a:latin typeface="Tahoma" pitchFamily="34" charset="0"/>
                <a:cs typeface="Tahoma" pitchFamily="34" charset="0"/>
              </a:rPr>
              <a:t>and their activation</a:t>
            </a:r>
            <a:r>
              <a:rPr lang="en-US" sz="2000" dirty="0">
                <a:latin typeface="Tahoma" pitchFamily="34" charset="0"/>
                <a:cs typeface="Tahoma" pitchFamily="34" charset="0"/>
              </a:rPr>
              <a:t> to eliminate the offending agent)</a:t>
            </a:r>
          </a:p>
        </p:txBody>
      </p:sp>
      <p:sp>
        <p:nvSpPr>
          <p:cNvPr id="9" name="Slide Number Placeholder 8"/>
          <p:cNvSpPr>
            <a:spLocks noGrp="1"/>
          </p:cNvSpPr>
          <p:nvPr>
            <p:ph type="sldNum" sz="quarter" idx="12"/>
          </p:nvPr>
        </p:nvSpPr>
        <p:spPr/>
        <p:txBody>
          <a:bodyPr/>
          <a:lstStyle/>
          <a:p>
            <a:fld id="{35100B4B-F5D2-44DD-9A19-A980681504E0}" type="slidenum">
              <a:rPr lang="en-US" smtClean="0"/>
              <a:pPr/>
              <a:t>23</a:t>
            </a:fld>
            <a:endParaRPr lang="en-US"/>
          </a:p>
        </p:txBody>
      </p:sp>
      <p:sp>
        <p:nvSpPr>
          <p:cNvPr id="4" name="Pentagon 3"/>
          <p:cNvSpPr/>
          <p:nvPr/>
        </p:nvSpPr>
        <p:spPr>
          <a:xfrm>
            <a:off x="251520" y="1988840"/>
            <a:ext cx="857256" cy="2292286"/>
          </a:xfrm>
          <a:prstGeom prst="homePlate">
            <a:avLst>
              <a:gd name="adj" fmla="val 50000"/>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 name="TextBox 5"/>
          <p:cNvSpPr txBox="1"/>
          <p:nvPr/>
        </p:nvSpPr>
        <p:spPr>
          <a:xfrm rot="16200000">
            <a:off x="-548790" y="2806739"/>
            <a:ext cx="2038352" cy="646331"/>
          </a:xfrm>
          <a:prstGeom prst="rect">
            <a:avLst/>
          </a:prstGeom>
          <a:noFill/>
        </p:spPr>
        <p:txBody>
          <a:bodyPr wrap="square" rtlCol="0">
            <a:spAutoFit/>
          </a:bodyPr>
          <a:lstStyle/>
          <a:p>
            <a:pPr algn="ctr"/>
            <a:r>
              <a:rPr lang="en-US" sz="3600" b="1" dirty="0">
                <a:solidFill>
                  <a:srgbClr val="C00000"/>
                </a:solidFill>
              </a:rPr>
              <a:t>vascular</a:t>
            </a:r>
            <a:endParaRPr lang="en-US" sz="2400" b="1" dirty="0">
              <a:solidFill>
                <a:srgbClr val="C00000"/>
              </a:solidFill>
            </a:endParaRPr>
          </a:p>
        </p:txBody>
      </p:sp>
      <p:sp>
        <p:nvSpPr>
          <p:cNvPr id="7" name="Pentagon 6"/>
          <p:cNvSpPr/>
          <p:nvPr/>
        </p:nvSpPr>
        <p:spPr>
          <a:xfrm>
            <a:off x="214282" y="4520520"/>
            <a:ext cx="762000" cy="1428760"/>
          </a:xfrm>
          <a:prstGeom prst="homePlate">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 name="TextBox 7"/>
          <p:cNvSpPr txBox="1"/>
          <p:nvPr/>
        </p:nvSpPr>
        <p:spPr>
          <a:xfrm rot="16200000">
            <a:off x="-181852" y="5003594"/>
            <a:ext cx="1368152" cy="523220"/>
          </a:xfrm>
          <a:prstGeom prst="rect">
            <a:avLst/>
          </a:prstGeom>
          <a:noFill/>
        </p:spPr>
        <p:txBody>
          <a:bodyPr wrap="square" rtlCol="0">
            <a:spAutoFit/>
          </a:bodyPr>
          <a:lstStyle/>
          <a:p>
            <a:pPr algn="ctr"/>
            <a:r>
              <a:rPr lang="en-US" sz="2800" b="1" dirty="0">
                <a:solidFill>
                  <a:srgbClr val="C00000"/>
                </a:solidFill>
              </a:rPr>
              <a:t>cellular</a:t>
            </a:r>
          </a:p>
        </p:txBody>
      </p:sp>
      <p:sp>
        <p:nvSpPr>
          <p:cNvPr id="10" name="Rectangle 9"/>
          <p:cNvSpPr/>
          <p:nvPr/>
        </p:nvSpPr>
        <p:spPr>
          <a:xfrm>
            <a:off x="0" y="-27384"/>
            <a:ext cx="67322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a:t>5. Describe the sequence of vascular changes in acute inflammation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Righ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500"/>
                                        <p:tgtEl>
                                          <p:spTgt spid="8"/>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Righ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2">
                    <a:lumMod val="90000"/>
                  </a:schemeClr>
                </a:solidFill>
              </a:rPr>
              <a:t>Events of acute Inflammation</a:t>
            </a:r>
            <a:endParaRPr lang="ar-SA" dirty="0"/>
          </a:p>
        </p:txBody>
      </p:sp>
      <p:sp>
        <p:nvSpPr>
          <p:cNvPr id="5" name="Text Placeholder 4"/>
          <p:cNvSpPr>
            <a:spLocks noGrp="1"/>
          </p:cNvSpPr>
          <p:nvPr>
            <p:ph type="body" idx="1"/>
          </p:nvPr>
        </p:nvSpPr>
        <p:spPr>
          <a:xfrm>
            <a:off x="376236" y="1406749"/>
            <a:ext cx="3835724" cy="639762"/>
          </a:xfrm>
        </p:spPr>
        <p:style>
          <a:lnRef idx="1">
            <a:schemeClr val="accent3"/>
          </a:lnRef>
          <a:fillRef idx="2">
            <a:schemeClr val="accent3"/>
          </a:fillRef>
          <a:effectRef idx="1">
            <a:schemeClr val="accent3"/>
          </a:effectRef>
          <a:fontRef idx="minor">
            <a:schemeClr val="dk1"/>
          </a:fontRef>
        </p:style>
        <p:txBody>
          <a:bodyPr/>
          <a:lstStyle/>
          <a:p>
            <a:pPr algn="ctr"/>
            <a:r>
              <a:rPr lang="en-US" dirty="0">
                <a:latin typeface="Tahoma" pitchFamily="34" charset="0"/>
                <a:cs typeface="Tahoma" pitchFamily="34" charset="0"/>
              </a:rPr>
              <a:t>Vascular Events</a:t>
            </a:r>
            <a:endParaRPr lang="ar-SA" dirty="0"/>
          </a:p>
        </p:txBody>
      </p:sp>
      <p:sp>
        <p:nvSpPr>
          <p:cNvPr id="7" name="Text Placeholder 6"/>
          <p:cNvSpPr>
            <a:spLocks noGrp="1"/>
          </p:cNvSpPr>
          <p:nvPr>
            <p:ph type="body" sz="quarter" idx="3"/>
          </p:nvPr>
        </p:nvSpPr>
        <p:spPr>
          <a:xfrm>
            <a:off x="4645024" y="1417638"/>
            <a:ext cx="4041775" cy="639762"/>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endParaRPr lang="en-US" dirty="0">
              <a:latin typeface="Tahoma" pitchFamily="34" charset="0"/>
              <a:cs typeface="Tahoma" pitchFamily="34" charset="0"/>
            </a:endParaRPr>
          </a:p>
          <a:p>
            <a:pPr algn="ctr"/>
            <a:r>
              <a:rPr lang="en-US" sz="3100" dirty="0">
                <a:latin typeface="Tahoma" pitchFamily="34" charset="0"/>
                <a:cs typeface="Tahoma" pitchFamily="34" charset="0"/>
              </a:rPr>
              <a:t>Cellular Events</a:t>
            </a:r>
            <a:endParaRPr lang="ar-SA" sz="3100" dirty="0">
              <a:latin typeface="Tahoma" pitchFamily="34" charset="0"/>
              <a:cs typeface="Tahoma" pitchFamily="34" charset="0"/>
            </a:endParaRPr>
          </a:p>
        </p:txBody>
      </p:sp>
      <p:pic>
        <p:nvPicPr>
          <p:cNvPr id="9" name="Picture 2" descr="f003002"/>
          <p:cNvPicPr>
            <a:picLocks noGrp="1" noChangeAspect="1" noChangeArrowheads="1"/>
          </p:cNvPicPr>
          <p:nvPr>
            <p:ph sz="half" idx="2"/>
          </p:nvPr>
        </p:nvPicPr>
        <p:blipFill>
          <a:blip r:embed="rId2" cstate="print"/>
          <a:srcRect/>
          <a:stretch>
            <a:fillRect/>
          </a:stretch>
        </p:blipFill>
        <p:spPr bwMode="auto">
          <a:xfrm>
            <a:off x="947934" y="2204864"/>
            <a:ext cx="2882706" cy="44078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2" descr="f003006"/>
          <p:cNvPicPr>
            <a:picLocks noGrp="1" noChangeAspect="1" noChangeArrowheads="1"/>
          </p:cNvPicPr>
          <p:nvPr>
            <p:ph sz="quarter" idx="4"/>
          </p:nvPr>
        </p:nvPicPr>
        <p:blipFill>
          <a:blip r:embed="rId3" cstate="print"/>
          <a:srcRect/>
          <a:stretch>
            <a:fillRect/>
          </a:stretch>
        </p:blipFill>
        <p:spPr bwMode="auto">
          <a:xfrm>
            <a:off x="4657409" y="2560638"/>
            <a:ext cx="4041775" cy="27693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Rectangle 10"/>
          <p:cNvSpPr/>
          <p:nvPr/>
        </p:nvSpPr>
        <p:spPr>
          <a:xfrm>
            <a:off x="4211960" y="3945320"/>
            <a:ext cx="1198726" cy="290336"/>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marR="0" lvl="0" algn="just" rtl="0">
              <a:lnSpc>
                <a:spcPct val="115000"/>
              </a:lnSpc>
              <a:spcBef>
                <a:spcPts val="0"/>
              </a:spcBef>
              <a:spcAft>
                <a:spcPts val="0"/>
              </a:spcAft>
            </a:pPr>
            <a:r>
              <a:rPr lang="en-US" sz="1200" cap="all" dirty="0" err="1">
                <a:latin typeface="Tahoma" panose="020B0604030504040204" pitchFamily="34" charset="0"/>
                <a:ea typeface="Calibri" panose="020F0502020204030204" pitchFamily="34" charset="0"/>
                <a:cs typeface="Arial" panose="020B0604020202020204" pitchFamily="34" charset="0"/>
              </a:rPr>
              <a:t>Margination</a:t>
            </a:r>
            <a:endParaRPr lang="en-US" sz="1200" cap="all"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p:cNvSpPr/>
          <p:nvPr/>
        </p:nvSpPr>
        <p:spPr>
          <a:xfrm>
            <a:off x="0" y="-27384"/>
            <a:ext cx="67322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a:t>5. Describe the sequence of vascular changes in acute inflammation </a:t>
            </a:r>
            <a:endParaRPr lang="en-US" dirty="0"/>
          </a:p>
        </p:txBody>
      </p:sp>
    </p:spTree>
    <p:extLst>
      <p:ext uri="{BB962C8B-B14F-4D97-AF65-F5344CB8AC3E}">
        <p14:creationId xmlns:p14="http://schemas.microsoft.com/office/powerpoint/2010/main" val="35382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5100B4B-F5D2-44DD-9A19-A980681504E0}" type="slidenum">
              <a:rPr lang="en-US" smtClean="0"/>
              <a:pPr/>
              <a:t>25</a:t>
            </a:fld>
            <a:endParaRPr lang="en-US"/>
          </a:p>
        </p:txBody>
      </p:sp>
      <p:sp>
        <p:nvSpPr>
          <p:cNvPr id="7" name="Rectangle 6"/>
          <p:cNvSpPr/>
          <p:nvPr/>
        </p:nvSpPr>
        <p:spPr>
          <a:xfrm>
            <a:off x="-36512" y="692696"/>
            <a:ext cx="3419872" cy="2554545"/>
          </a:xfrm>
          <a:prstGeom prst="rect">
            <a:avLst/>
          </a:prstGeom>
        </p:spPr>
        <p:txBody>
          <a:bodyPr wrap="square">
            <a:spAutoFit/>
          </a:bodyPr>
          <a:lstStyle/>
          <a:p>
            <a:pPr algn="ctr"/>
            <a:r>
              <a:rPr lang="en-US" sz="3200" dirty="0">
                <a:solidFill>
                  <a:srgbClr val="FF0000"/>
                </a:solidFill>
                <a:latin typeface="Aharoni" pitchFamily="2" charset="-79"/>
                <a:cs typeface="Aharoni" pitchFamily="2" charset="-79"/>
              </a:rPr>
              <a:t>Vascular Events</a:t>
            </a:r>
            <a:endParaRPr lang="en-US" sz="2800" dirty="0">
              <a:solidFill>
                <a:srgbClr val="FF0000"/>
              </a:solidFill>
              <a:latin typeface="Aharoni" pitchFamily="2" charset="-79"/>
              <a:cs typeface="Aharoni" pitchFamily="2" charset="-79"/>
            </a:endParaRPr>
          </a:p>
          <a:p>
            <a:pPr algn="ctr"/>
            <a:r>
              <a:rPr lang="en-US" sz="3200" dirty="0">
                <a:solidFill>
                  <a:schemeClr val="accent1">
                    <a:lumMod val="60000"/>
                    <a:lumOff val="40000"/>
                  </a:schemeClr>
                </a:solidFill>
                <a:latin typeface="Aharoni" pitchFamily="2" charset="-79"/>
                <a:cs typeface="Aharoni" pitchFamily="2" charset="-79"/>
              </a:rPr>
              <a:t>1.Vasodilatation</a:t>
            </a:r>
          </a:p>
          <a:p>
            <a:pPr algn="ctr"/>
            <a:r>
              <a:rPr lang="en-US" sz="2800" dirty="0">
                <a:solidFill>
                  <a:schemeClr val="accent1"/>
                </a:solidFill>
                <a:latin typeface="Tahoma" pitchFamily="34" charset="0"/>
                <a:cs typeface="Tahoma" pitchFamily="34" charset="0"/>
              </a:rPr>
              <a:t>     Hemodynamic change</a:t>
            </a:r>
            <a:r>
              <a:rPr lang="en-US" sz="3200" dirty="0">
                <a:solidFill>
                  <a:schemeClr val="accent1"/>
                </a:solidFill>
                <a:latin typeface="Tahoma" pitchFamily="34" charset="0"/>
                <a:cs typeface="Tahoma" pitchFamily="34" charset="0"/>
              </a:rPr>
              <a:t>s</a:t>
            </a:r>
            <a:endParaRPr lang="en-US" sz="3200" dirty="0">
              <a:solidFill>
                <a:schemeClr val="accent1"/>
              </a:solidFill>
            </a:endParaRPr>
          </a:p>
          <a:p>
            <a:pPr algn="ctr"/>
            <a:endParaRPr lang="en-US" sz="3600" dirty="0">
              <a:solidFill>
                <a:schemeClr val="accent1">
                  <a:lumMod val="60000"/>
                  <a:lumOff val="40000"/>
                </a:schemeClr>
              </a:solidFill>
              <a:latin typeface="Aharoni" pitchFamily="2" charset="-79"/>
              <a:cs typeface="Aharoni" pitchFamily="2" charset="-79"/>
            </a:endParaRPr>
          </a:p>
        </p:txBody>
      </p:sp>
      <p:pic>
        <p:nvPicPr>
          <p:cNvPr id="4" name="Picture 2" descr="f003002"/>
          <p:cNvPicPr>
            <a:picLocks noChangeAspect="1" noChangeArrowheads="1"/>
          </p:cNvPicPr>
          <p:nvPr/>
        </p:nvPicPr>
        <p:blipFill>
          <a:blip r:embed="rId3" cstate="print"/>
          <a:srcRect/>
          <a:stretch>
            <a:fillRect/>
          </a:stretch>
        </p:blipFill>
        <p:spPr bwMode="auto">
          <a:xfrm>
            <a:off x="3419872" y="593304"/>
            <a:ext cx="5513884" cy="6264696"/>
          </a:xfrm>
          <a:prstGeom prst="rect">
            <a:avLst/>
          </a:prstGeom>
          <a:noFill/>
          <a:ln w="9525">
            <a:noFill/>
            <a:miter lim="800000"/>
            <a:headEnd/>
            <a:tailEnd/>
          </a:ln>
        </p:spPr>
      </p:pic>
      <p:sp>
        <p:nvSpPr>
          <p:cNvPr id="5" name="Text Box 6"/>
          <p:cNvSpPr txBox="1">
            <a:spLocks noChangeArrowheads="1"/>
          </p:cNvSpPr>
          <p:nvPr/>
        </p:nvSpPr>
        <p:spPr bwMode="auto">
          <a:xfrm>
            <a:off x="4788024" y="6143644"/>
            <a:ext cx="2664296" cy="369332"/>
          </a:xfrm>
          <a:prstGeom prst="rect">
            <a:avLst/>
          </a:prstGeom>
          <a:noFill/>
          <a:ln w="9525">
            <a:solidFill>
              <a:srgbClr val="FF3399"/>
            </a:solidFill>
            <a:miter lim="800000"/>
            <a:headEnd/>
            <a:tailEnd/>
          </a:ln>
          <a:effectLst>
            <a:glow rad="228600">
              <a:schemeClr val="accent6">
                <a:satMod val="175000"/>
                <a:alpha val="40000"/>
              </a:schemeClr>
            </a:glow>
          </a:effectLst>
        </p:spPr>
        <p:txBody>
          <a:bodyPr wrap="square">
            <a:spAutoFit/>
          </a:bodyPr>
          <a:lstStyle/>
          <a:p>
            <a:pPr fontAlgn="auto">
              <a:spcBef>
                <a:spcPct val="50000"/>
              </a:spcBef>
              <a:spcAft>
                <a:spcPts val="0"/>
              </a:spcAft>
              <a:defRPr/>
            </a:pPr>
            <a:endParaRPr lang="en-US">
              <a:latin typeface="+mn-lt"/>
              <a:cs typeface="+mn-cs"/>
            </a:endParaRPr>
          </a:p>
        </p:txBody>
      </p:sp>
      <p:sp>
        <p:nvSpPr>
          <p:cNvPr id="6" name="Text Box 5"/>
          <p:cNvSpPr txBox="1">
            <a:spLocks noChangeArrowheads="1"/>
          </p:cNvSpPr>
          <p:nvPr/>
        </p:nvSpPr>
        <p:spPr bwMode="auto">
          <a:xfrm>
            <a:off x="4572000" y="3212976"/>
            <a:ext cx="1968624" cy="369332"/>
          </a:xfrm>
          <a:prstGeom prst="rect">
            <a:avLst/>
          </a:prstGeom>
          <a:noFill/>
          <a:ln w="9525">
            <a:solidFill>
              <a:srgbClr val="FF3399"/>
            </a:solidFill>
            <a:miter lim="800000"/>
            <a:headEnd/>
            <a:tailEnd/>
          </a:ln>
          <a:effectLst>
            <a:glow rad="228600">
              <a:schemeClr val="accent6">
                <a:satMod val="175000"/>
                <a:alpha val="40000"/>
              </a:schemeClr>
            </a:glow>
          </a:effectLst>
        </p:spPr>
        <p:txBody>
          <a:bodyPr wrap="square">
            <a:spAutoFit/>
          </a:bodyPr>
          <a:lstStyle/>
          <a:p>
            <a:pPr fontAlgn="auto">
              <a:spcBef>
                <a:spcPct val="50000"/>
              </a:spcBef>
              <a:spcAft>
                <a:spcPts val="0"/>
              </a:spcAft>
              <a:defRPr/>
            </a:pPr>
            <a:endParaRPr lang="en-US">
              <a:latin typeface="+mn-lt"/>
              <a:cs typeface="+mn-cs"/>
            </a:endParaRPr>
          </a:p>
        </p:txBody>
      </p:sp>
      <p:sp>
        <p:nvSpPr>
          <p:cNvPr id="8" name="Text Box 4"/>
          <p:cNvSpPr txBox="1">
            <a:spLocks noChangeArrowheads="1"/>
          </p:cNvSpPr>
          <p:nvPr/>
        </p:nvSpPr>
        <p:spPr bwMode="auto">
          <a:xfrm>
            <a:off x="7236296" y="3140968"/>
            <a:ext cx="1907704" cy="369332"/>
          </a:xfrm>
          <a:prstGeom prst="rect">
            <a:avLst/>
          </a:prstGeom>
          <a:noFill/>
          <a:ln w="9525">
            <a:solidFill>
              <a:srgbClr val="FFC000"/>
            </a:solidFill>
            <a:miter lim="800000"/>
            <a:headEnd/>
            <a:tailEnd/>
          </a:ln>
          <a:effectLst>
            <a:glow rad="228600">
              <a:schemeClr val="accent6">
                <a:satMod val="175000"/>
                <a:alpha val="40000"/>
              </a:schemeClr>
            </a:glow>
          </a:effectLst>
        </p:spPr>
        <p:txBody>
          <a:bodyPr wrap="square">
            <a:spAutoFit/>
          </a:bodyPr>
          <a:lstStyle/>
          <a:p>
            <a:pPr fontAlgn="auto">
              <a:spcBef>
                <a:spcPct val="50000"/>
              </a:spcBef>
              <a:spcAft>
                <a:spcPts val="0"/>
              </a:spcAft>
              <a:defRPr/>
            </a:pPr>
            <a:endParaRPr lang="en-US">
              <a:latin typeface="+mn-lt"/>
              <a:cs typeface="+mn-cs"/>
            </a:endParaRPr>
          </a:p>
        </p:txBody>
      </p:sp>
      <p:sp>
        <p:nvSpPr>
          <p:cNvPr id="9" name="Rectangle 8"/>
          <p:cNvSpPr/>
          <p:nvPr/>
        </p:nvSpPr>
        <p:spPr>
          <a:xfrm>
            <a:off x="0" y="0"/>
            <a:ext cx="67322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a:t>5. Describe the sequence of vascular changes in acute inflammation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2050" name="Picture 2"/>
          <p:cNvPicPr>
            <a:picLocks noGrp="1" noChangeAspect="1" noChangeArrowheads="1"/>
          </p:cNvPicPr>
          <p:nvPr>
            <p:ph idx="1"/>
          </p:nvPr>
        </p:nvPicPr>
        <p:blipFill>
          <a:blip r:embed="rId2" cstate="print"/>
          <a:srcRect/>
          <a:stretch>
            <a:fillRect/>
          </a:stretch>
        </p:blipFill>
        <p:spPr bwMode="auto">
          <a:xfrm>
            <a:off x="1604962" y="1739106"/>
            <a:ext cx="5934075" cy="4248150"/>
          </a:xfrm>
          <a:prstGeom prst="rect">
            <a:avLst/>
          </a:prstGeom>
          <a:noFill/>
          <a:ln w="9525">
            <a:noFill/>
            <a:miter lim="800000"/>
            <a:headEnd/>
            <a:tailEnd/>
          </a:ln>
        </p:spPr>
      </p:pic>
      <p:sp>
        <p:nvSpPr>
          <p:cNvPr id="4" name="Rectangle 3"/>
          <p:cNvSpPr/>
          <p:nvPr/>
        </p:nvSpPr>
        <p:spPr>
          <a:xfrm>
            <a:off x="0" y="0"/>
            <a:ext cx="67322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a:t>5. Describe the sequence of vascular changes in acute inflammation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098" name="Picture 2"/>
          <p:cNvPicPr>
            <a:picLocks noGrp="1" noChangeAspect="1" noChangeArrowheads="1"/>
          </p:cNvPicPr>
          <p:nvPr>
            <p:ph idx="1"/>
          </p:nvPr>
        </p:nvPicPr>
        <p:blipFill>
          <a:blip r:embed="rId2" cstate="print"/>
          <a:srcRect/>
          <a:stretch>
            <a:fillRect/>
          </a:stretch>
        </p:blipFill>
        <p:spPr bwMode="auto">
          <a:xfrm>
            <a:off x="1624012" y="1758156"/>
            <a:ext cx="5895975" cy="4210050"/>
          </a:xfrm>
          <a:prstGeom prst="rect">
            <a:avLst/>
          </a:prstGeom>
          <a:noFill/>
          <a:ln w="9525">
            <a:noFill/>
            <a:miter lim="800000"/>
            <a:headEnd/>
            <a:tailEnd/>
          </a:ln>
        </p:spPr>
      </p:pic>
      <p:sp>
        <p:nvSpPr>
          <p:cNvPr id="5" name="TextBox 4"/>
          <p:cNvSpPr txBox="1"/>
          <p:nvPr/>
        </p:nvSpPr>
        <p:spPr>
          <a:xfrm>
            <a:off x="7236296" y="2204864"/>
            <a:ext cx="832280" cy="369332"/>
          </a:xfrm>
          <a:prstGeom prst="rect">
            <a:avLst/>
          </a:prstGeom>
        </p:spPr>
        <p:style>
          <a:lnRef idx="2">
            <a:schemeClr val="accent1"/>
          </a:lnRef>
          <a:fillRef idx="1">
            <a:schemeClr val="lt1"/>
          </a:fillRef>
          <a:effectRef idx="0">
            <a:schemeClr val="accent1"/>
          </a:effectRef>
          <a:fontRef idx="minor">
            <a:schemeClr val="dk1"/>
          </a:fontRef>
        </p:style>
        <p:txBody>
          <a:bodyPr wrap="none" rtlCol="1">
            <a:spAutoFit/>
          </a:bodyPr>
          <a:lstStyle/>
          <a:p>
            <a:r>
              <a:rPr lang="en-US" dirty="0"/>
              <a:t>edema</a:t>
            </a:r>
            <a:endParaRPr lang="ar-SA" dirty="0"/>
          </a:p>
        </p:txBody>
      </p:sp>
      <p:sp>
        <p:nvSpPr>
          <p:cNvPr id="6" name="Rectangle 5"/>
          <p:cNvSpPr/>
          <p:nvPr/>
        </p:nvSpPr>
        <p:spPr>
          <a:xfrm>
            <a:off x="0" y="0"/>
            <a:ext cx="67322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a:t>5. Describe the sequence of vascular changes in acute inflammation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850106"/>
          </a:xfrm>
        </p:spPr>
        <p:txBody>
          <a:bodyPr lIns="90488" tIns="44450" rIns="90488" bIns="44450">
            <a:noAutofit/>
          </a:bodyPr>
          <a:lstStyle/>
          <a:p>
            <a:pPr fontAlgn="auto">
              <a:spcAft>
                <a:spcPts val="0"/>
              </a:spcAft>
              <a:defRPr/>
            </a:pPr>
            <a:r>
              <a:rPr lang="en-US" sz="3200" dirty="0">
                <a:solidFill>
                  <a:schemeClr val="tx2">
                    <a:lumMod val="90000"/>
                  </a:schemeClr>
                </a:solidFill>
              </a:rPr>
              <a:t>Phases of changes in Vascular Caliber and Flow</a:t>
            </a:r>
            <a:endParaRPr lang="en-US" sz="3200" dirty="0">
              <a:solidFill>
                <a:schemeClr val="accent3">
                  <a:lumMod val="40000"/>
                  <a:lumOff val="60000"/>
                </a:schemeClr>
              </a:solidFill>
              <a:latin typeface="Tahoma" pitchFamily="34" charset="0"/>
              <a:cs typeface="Tahoma" pitchFamily="34" charset="0"/>
            </a:endParaRPr>
          </a:p>
        </p:txBody>
      </p:sp>
      <p:sp>
        <p:nvSpPr>
          <p:cNvPr id="40963" name="Rectangle 3"/>
          <p:cNvSpPr>
            <a:spLocks noGrp="1" noChangeArrowheads="1"/>
          </p:cNvSpPr>
          <p:nvPr>
            <p:ph idx="1"/>
          </p:nvPr>
        </p:nvSpPr>
        <p:spPr>
          <a:xfrm>
            <a:off x="395536" y="1052736"/>
            <a:ext cx="8229600" cy="5301208"/>
          </a:xfrm>
        </p:spPr>
        <p:txBody>
          <a:bodyPr lIns="90488" tIns="44450" rIns="90488" bIns="44450">
            <a:normAutofit/>
          </a:bodyPr>
          <a:lstStyle/>
          <a:p>
            <a:pPr>
              <a:buClr>
                <a:srgbClr val="FF3300"/>
              </a:buClr>
              <a:buNone/>
            </a:pPr>
            <a:r>
              <a:rPr lang="en-US" sz="2400" dirty="0">
                <a:latin typeface="Tahoma" pitchFamily="34" charset="0"/>
                <a:cs typeface="Tahoma" pitchFamily="34" charset="0"/>
              </a:rPr>
              <a:t>1. </a:t>
            </a:r>
            <a:r>
              <a:rPr lang="en-US" sz="2800" dirty="0">
                <a:solidFill>
                  <a:srgbClr val="FF0000"/>
                </a:solidFill>
                <a:latin typeface="Tahoma" pitchFamily="34" charset="0"/>
                <a:cs typeface="Tahoma" pitchFamily="34" charset="0"/>
              </a:rPr>
              <a:t>Transient vasoconstriction of arterioles</a:t>
            </a:r>
            <a:endParaRPr lang="en-US" sz="2000" dirty="0">
              <a:solidFill>
                <a:srgbClr val="FF0000"/>
              </a:solidFill>
              <a:latin typeface="Tahoma" pitchFamily="34" charset="0"/>
              <a:cs typeface="Tahoma" pitchFamily="34" charset="0"/>
            </a:endParaRPr>
          </a:p>
          <a:p>
            <a:pPr>
              <a:buClr>
                <a:srgbClr val="FF3300"/>
              </a:buClr>
              <a:buFont typeface="Monotype Sorts"/>
              <a:buNone/>
            </a:pPr>
            <a:r>
              <a:rPr lang="en-US" sz="2000" dirty="0">
                <a:latin typeface="Tahoma" pitchFamily="34" charset="0"/>
                <a:cs typeface="Tahoma" pitchFamily="34" charset="0"/>
              </a:rPr>
              <a:t>          It disappears within 3-5 seconds in mild injuries</a:t>
            </a:r>
          </a:p>
          <a:p>
            <a:pPr>
              <a:buClr>
                <a:srgbClr val="FF3300"/>
              </a:buClr>
              <a:buNone/>
            </a:pPr>
            <a:r>
              <a:rPr lang="en-US" sz="2400" dirty="0">
                <a:latin typeface="Tahoma" pitchFamily="34" charset="0"/>
                <a:cs typeface="Tahoma" pitchFamily="34" charset="0"/>
              </a:rPr>
              <a:t>2. </a:t>
            </a:r>
            <a:r>
              <a:rPr lang="en-US" sz="2800" dirty="0">
                <a:solidFill>
                  <a:srgbClr val="FF0000"/>
                </a:solidFill>
                <a:latin typeface="Tahoma" pitchFamily="34" charset="0"/>
                <a:cs typeface="Tahoma" pitchFamily="34" charset="0"/>
              </a:rPr>
              <a:t>Vasodilatation: </a:t>
            </a:r>
            <a:r>
              <a:rPr lang="en-US" sz="2000" dirty="0">
                <a:latin typeface="Tahoma" pitchFamily="34" charset="0"/>
                <a:cs typeface="Tahoma" pitchFamily="34" charset="0"/>
              </a:rPr>
              <a:t>It involves the </a:t>
            </a:r>
            <a:r>
              <a:rPr lang="en-US" sz="2000" b="1" dirty="0">
                <a:solidFill>
                  <a:srgbClr val="FF0066"/>
                </a:solidFill>
                <a:latin typeface="Tahoma" pitchFamily="34" charset="0"/>
                <a:cs typeface="Tahoma" pitchFamily="34" charset="0"/>
              </a:rPr>
              <a:t>arterioles</a:t>
            </a:r>
            <a:r>
              <a:rPr lang="en-US" sz="2000" dirty="0">
                <a:latin typeface="Tahoma" pitchFamily="34" charset="0"/>
                <a:cs typeface="Tahoma" pitchFamily="34" charset="0"/>
              </a:rPr>
              <a:t> results in opening of new microvasculature beds in the area leading to increasing blood flow – Histamine effect</a:t>
            </a:r>
          </a:p>
          <a:p>
            <a:pPr>
              <a:buClr>
                <a:srgbClr val="FF3300"/>
              </a:buClr>
              <a:buNone/>
            </a:pPr>
            <a:endParaRPr lang="en-US" sz="2400" dirty="0">
              <a:latin typeface="Tahoma" pitchFamily="34" charset="0"/>
              <a:cs typeface="Tahoma" pitchFamily="34" charset="0"/>
            </a:endParaRPr>
          </a:p>
          <a:p>
            <a:pPr>
              <a:buClr>
                <a:srgbClr val="FF3300"/>
              </a:buClr>
              <a:buNone/>
            </a:pPr>
            <a:endParaRPr lang="en-US" sz="2400" dirty="0">
              <a:latin typeface="Tahoma" pitchFamily="34" charset="0"/>
              <a:cs typeface="Tahoma" pitchFamily="34" charset="0"/>
            </a:endParaRPr>
          </a:p>
          <a:p>
            <a:pPr>
              <a:buClr>
                <a:srgbClr val="FF3300"/>
              </a:buClr>
              <a:buNone/>
            </a:pPr>
            <a:endParaRPr lang="en-US" sz="2400" dirty="0">
              <a:latin typeface="Tahoma" pitchFamily="34" charset="0"/>
              <a:cs typeface="Tahoma" pitchFamily="34" charset="0"/>
            </a:endParaRPr>
          </a:p>
          <a:p>
            <a:pPr>
              <a:buClr>
                <a:srgbClr val="FF3300"/>
              </a:buClr>
              <a:buNone/>
            </a:pPr>
            <a:endParaRPr lang="en-US" sz="2400" dirty="0">
              <a:latin typeface="Tahoma" pitchFamily="34" charset="0"/>
              <a:cs typeface="Tahoma" pitchFamily="34" charset="0"/>
            </a:endParaRPr>
          </a:p>
          <a:p>
            <a:pPr>
              <a:buClr>
                <a:srgbClr val="FF3300"/>
              </a:buClr>
              <a:buFont typeface="Monotype Sorts"/>
              <a:buNone/>
            </a:pPr>
            <a:r>
              <a:rPr lang="en-US" sz="2400" dirty="0">
                <a:latin typeface="Tahoma" pitchFamily="34" charset="0"/>
                <a:cs typeface="Tahoma" pitchFamily="34" charset="0"/>
              </a:rPr>
              <a:t>  </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28</a:t>
            </a:fld>
            <a:endParaRPr lang="en-US"/>
          </a:p>
        </p:txBody>
      </p:sp>
      <p:pic>
        <p:nvPicPr>
          <p:cNvPr id="5" name="Picture 4" descr="7335"/>
          <p:cNvPicPr>
            <a:picLocks noChangeAspect="1" noChangeArrowheads="1"/>
          </p:cNvPicPr>
          <p:nvPr/>
        </p:nvPicPr>
        <p:blipFill>
          <a:blip r:embed="rId3" cstate="print"/>
          <a:srcRect/>
          <a:stretch>
            <a:fillRect/>
          </a:stretch>
        </p:blipFill>
        <p:spPr bwMode="auto">
          <a:xfrm>
            <a:off x="5130062" y="2996952"/>
            <a:ext cx="3690410" cy="2520280"/>
          </a:xfrm>
          <a:prstGeom prst="rect">
            <a:avLst/>
          </a:prstGeom>
          <a:noFill/>
          <a:ln w="9525">
            <a:noFill/>
            <a:miter lim="800000"/>
            <a:headEnd/>
            <a:tailEnd/>
          </a:ln>
        </p:spPr>
      </p:pic>
      <p:sp>
        <p:nvSpPr>
          <p:cNvPr id="6" name="Rectangle 5"/>
          <p:cNvSpPr/>
          <p:nvPr/>
        </p:nvSpPr>
        <p:spPr>
          <a:xfrm>
            <a:off x="395536" y="3212976"/>
            <a:ext cx="4968552" cy="3046988"/>
          </a:xfrm>
          <a:prstGeom prst="rect">
            <a:avLst/>
          </a:prstGeom>
        </p:spPr>
        <p:txBody>
          <a:bodyPr wrap="square">
            <a:spAutoFit/>
          </a:bodyPr>
          <a:lstStyle/>
          <a:p>
            <a:pPr algn="l">
              <a:buClr>
                <a:srgbClr val="FF3300"/>
              </a:buClr>
              <a:buNone/>
            </a:pPr>
            <a:r>
              <a:rPr lang="en-US" sz="2400" dirty="0">
                <a:latin typeface="Tahoma" pitchFamily="34" charset="0"/>
                <a:cs typeface="Tahoma" pitchFamily="34" charset="0"/>
              </a:rPr>
              <a:t>3. </a:t>
            </a:r>
            <a:r>
              <a:rPr lang="en-US" sz="2400" dirty="0">
                <a:solidFill>
                  <a:srgbClr val="FF0000"/>
                </a:solidFill>
                <a:latin typeface="Tahoma" pitchFamily="34" charset="0"/>
                <a:cs typeface="Tahoma" pitchFamily="34" charset="0"/>
              </a:rPr>
              <a:t>Slowing of the circulation</a:t>
            </a:r>
          </a:p>
          <a:p>
            <a:pPr algn="l">
              <a:buClr>
                <a:srgbClr val="FF3300"/>
              </a:buClr>
              <a:buNone/>
            </a:pPr>
            <a:r>
              <a:rPr lang="en-US" sz="2400" dirty="0">
                <a:solidFill>
                  <a:srgbClr val="FF0000"/>
                </a:solidFill>
                <a:latin typeface="Tahoma" pitchFamily="34" charset="0"/>
                <a:cs typeface="Tahoma" pitchFamily="34" charset="0"/>
              </a:rPr>
              <a:t> </a:t>
            </a:r>
            <a:r>
              <a:rPr lang="en-US" sz="2400" dirty="0">
                <a:latin typeface="Tahoma" pitchFamily="34" charset="0"/>
                <a:cs typeface="Tahoma" pitchFamily="34" charset="0"/>
              </a:rPr>
              <a:t>due to increased permeability of the microvasculature, this leads to outpouring of protein-rich fluid in the </a:t>
            </a:r>
            <a:r>
              <a:rPr lang="en-US" sz="2400" dirty="0" err="1">
                <a:latin typeface="Tahoma" pitchFamily="34" charset="0"/>
                <a:cs typeface="Tahoma" pitchFamily="34" charset="0"/>
              </a:rPr>
              <a:t>extravascular</a:t>
            </a:r>
            <a:r>
              <a:rPr lang="en-US" sz="2400" dirty="0">
                <a:latin typeface="Tahoma" pitchFamily="34" charset="0"/>
                <a:cs typeface="Tahoma" pitchFamily="34" charset="0"/>
              </a:rPr>
              <a:t> tissues.</a:t>
            </a:r>
          </a:p>
          <a:p>
            <a:pPr algn="l">
              <a:buClr>
                <a:srgbClr val="FF3300"/>
              </a:buClr>
              <a:buNone/>
            </a:pPr>
            <a:r>
              <a:rPr lang="en-US" sz="2400" dirty="0">
                <a:latin typeface="Tahoma" pitchFamily="34" charset="0"/>
                <a:cs typeface="Tahoma" pitchFamily="34" charset="0"/>
              </a:rPr>
              <a:t>4.  </a:t>
            </a:r>
            <a:r>
              <a:rPr lang="en-US" sz="2400" dirty="0">
                <a:solidFill>
                  <a:srgbClr val="FF0000"/>
                </a:solidFill>
                <a:latin typeface="Tahoma" pitchFamily="34" charset="0"/>
                <a:cs typeface="Tahoma" pitchFamily="34" charset="0"/>
              </a:rPr>
              <a:t>Stasis: </a:t>
            </a:r>
            <a:r>
              <a:rPr lang="en-US" sz="2400" dirty="0">
                <a:latin typeface="Tahoma" pitchFamily="34" charset="0"/>
                <a:cs typeface="Tahoma" pitchFamily="34" charset="0"/>
              </a:rPr>
              <a:t>slow circulation due to dilated small vessels packed with red cells</a:t>
            </a:r>
            <a:endParaRPr lang="en-US" sz="2000" dirty="0">
              <a:latin typeface="Tahoma" pitchFamily="34" charset="0"/>
              <a:cs typeface="Tahoma" pitchFamily="34" charset="0"/>
            </a:endParaRPr>
          </a:p>
        </p:txBody>
      </p:sp>
      <p:sp>
        <p:nvSpPr>
          <p:cNvPr id="7" name="Rectangle 6"/>
          <p:cNvSpPr/>
          <p:nvPr/>
        </p:nvSpPr>
        <p:spPr>
          <a:xfrm>
            <a:off x="0" y="0"/>
            <a:ext cx="67322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a:t>5. Describe the sequence of vascular changes in acute inflammation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7" dur="500"/>
                                        <p:tgtEl>
                                          <p:spTgt spid="4096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963">
                                            <p:txEl>
                                              <p:pRg st="1" end="1"/>
                                            </p:txEl>
                                          </p:spTgt>
                                        </p:tgtEl>
                                        <p:attrNameLst>
                                          <p:attrName>style.visibility</p:attrName>
                                        </p:attrNameLst>
                                      </p:cBhvr>
                                      <p:to>
                                        <p:strVal val="visible"/>
                                      </p:to>
                                    </p:set>
                                    <p:animEffect transition="in" filter="blinds(horizontal)">
                                      <p:cBhvr>
                                        <p:cTn id="10" dur="500"/>
                                        <p:tgtEl>
                                          <p:spTgt spid="4096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animEffect transition="in" filter="blinds(horizontal)">
                                      <p:cBhvr>
                                        <p:cTn id="15" dur="500"/>
                                        <p:tgtEl>
                                          <p:spTgt spid="4096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ahoma" pitchFamily="34" charset="0"/>
                <a:cs typeface="Tahoma" pitchFamily="34" charset="0"/>
              </a:rPr>
              <a:t>Slowing of the circulation</a:t>
            </a:r>
            <a:endParaRPr lang="ar-SA"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971600" y="1412776"/>
            <a:ext cx="7488832" cy="5089323"/>
          </a:xfrm>
          <a:prstGeom prst="rect">
            <a:avLst/>
          </a:prstGeom>
          <a:noFill/>
          <a:ln w="9525">
            <a:noFill/>
            <a:miter lim="800000"/>
            <a:headEnd/>
            <a:tailEnd/>
          </a:ln>
          <a:effectLst/>
        </p:spPr>
      </p:pic>
      <p:sp>
        <p:nvSpPr>
          <p:cNvPr id="4" name="Rectangle 3"/>
          <p:cNvSpPr/>
          <p:nvPr/>
        </p:nvSpPr>
        <p:spPr>
          <a:xfrm>
            <a:off x="0" y="0"/>
            <a:ext cx="67322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a:t>5. Describe the sequence of vascular changes in acute inflammation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42617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4400" dirty="0">
                <a:solidFill>
                  <a:schemeClr val="bg1">
                    <a:lumMod val="75000"/>
                  </a:schemeClr>
                </a:solidFill>
                <a:effectLst>
                  <a:outerShdw blurRad="38100" dist="38100" dir="2700000" algn="tl">
                    <a:srgbClr val="000000">
                      <a:alpha val="43137"/>
                    </a:srgbClr>
                  </a:outerShdw>
                </a:effectLst>
                <a:latin typeface="Century Gothic"/>
                <a:cs typeface="Century Gothic"/>
              </a:rPr>
              <a:t>Reference book and the relevant page numbers..</a:t>
            </a:r>
            <a:endParaRPr lang="ar-SA" dirty="0"/>
          </a:p>
        </p:txBody>
      </p:sp>
      <p:sp>
        <p:nvSpPr>
          <p:cNvPr id="3" name="Content Placeholder 2"/>
          <p:cNvSpPr>
            <a:spLocks noGrp="1"/>
          </p:cNvSpPr>
          <p:nvPr>
            <p:ph idx="1"/>
          </p:nvPr>
        </p:nvSpPr>
        <p:spPr>
          <a:xfrm>
            <a:off x="457200" y="2492896"/>
            <a:ext cx="8229600" cy="3633267"/>
          </a:xfrm>
        </p:spPr>
        <p:txBody>
          <a:bodyPr/>
          <a:lstStyle/>
          <a:p>
            <a:r>
              <a:rPr lang="en-US" dirty="0"/>
              <a:t>Robbins Basic Pathology 9</a:t>
            </a:r>
            <a:r>
              <a:rPr lang="en-US" baseline="30000" dirty="0"/>
              <a:t>th</a:t>
            </a:r>
            <a:r>
              <a:rPr lang="en-US" dirty="0"/>
              <a:t> edition</a:t>
            </a:r>
          </a:p>
          <a:p>
            <a:r>
              <a:rPr lang="en-US" dirty="0"/>
              <a:t>Page: 29 -  34</a:t>
            </a:r>
            <a:endParaRPr lang="ar-S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a:t>Upon completion of these lectures, the student should:</a:t>
            </a:r>
          </a:p>
          <a:p>
            <a:pPr marL="651510" lvl="0" indent="-514350">
              <a:buFont typeface="+mj-lt"/>
              <a:buAutoNum type="arabicPeriod"/>
            </a:pPr>
            <a:r>
              <a:rPr lang="en-US" sz="2000" b="1" dirty="0">
                <a:solidFill>
                  <a:schemeClr val="bg1">
                    <a:lumMod val="75000"/>
                  </a:schemeClr>
                </a:solidFill>
              </a:rPr>
              <a:t>Define inflammation.</a:t>
            </a:r>
          </a:p>
          <a:p>
            <a:pPr marL="651510" lvl="0" indent="-514350">
              <a:buFont typeface="+mj-lt"/>
              <a:buAutoNum type="arabicPeriod"/>
            </a:pPr>
            <a:r>
              <a:rPr lang="en-US" sz="2000" dirty="0">
                <a:solidFill>
                  <a:schemeClr val="bg1">
                    <a:lumMod val="75000"/>
                  </a:schemeClr>
                </a:solidFill>
              </a:rPr>
              <a:t>List cells  &amp; molecules that play important roles in inflammation</a:t>
            </a:r>
          </a:p>
          <a:p>
            <a:pPr marL="651510" lvl="0" indent="-514350">
              <a:buFont typeface="+mj-lt"/>
              <a:buAutoNum type="arabicPeriod"/>
            </a:pPr>
            <a:r>
              <a:rPr lang="en-US" sz="2000" dirty="0">
                <a:solidFill>
                  <a:schemeClr val="bg1">
                    <a:lumMod val="75000"/>
                  </a:schemeClr>
                </a:solidFill>
              </a:rPr>
              <a:t>Compare between acute and chronic inflammation</a:t>
            </a:r>
          </a:p>
          <a:p>
            <a:pPr marL="651510" indent="-514350">
              <a:buFont typeface="+mj-lt"/>
              <a:buAutoNum type="arabicPeriod"/>
            </a:pPr>
            <a:r>
              <a:rPr lang="en-US" sz="2000" dirty="0">
                <a:solidFill>
                  <a:schemeClr val="bg1">
                    <a:lumMod val="75000"/>
                  </a:schemeClr>
                </a:solidFill>
              </a:rPr>
              <a:t>Recognize the cardinal signs of inflammation.</a:t>
            </a:r>
          </a:p>
          <a:p>
            <a:pPr marL="651510" lvl="0" indent="-514350">
              <a:buFont typeface="+mj-lt"/>
              <a:buAutoNum type="arabicPeriod"/>
            </a:pPr>
            <a:r>
              <a:rPr lang="en-US" sz="2000" dirty="0">
                <a:solidFill>
                  <a:schemeClr val="bg1">
                    <a:lumMod val="75000"/>
                  </a:schemeClr>
                </a:solidFill>
              </a:rPr>
              <a:t>Describe the sequence of vascular changes in acute inflammation (</a:t>
            </a:r>
            <a:r>
              <a:rPr lang="en-US" sz="2000" dirty="0" err="1">
                <a:solidFill>
                  <a:schemeClr val="bg1">
                    <a:lumMod val="75000"/>
                  </a:schemeClr>
                </a:solidFill>
              </a:rPr>
              <a:t>vasodilation</a:t>
            </a:r>
            <a:r>
              <a:rPr lang="en-US" sz="2000" dirty="0">
                <a:solidFill>
                  <a:schemeClr val="bg1">
                    <a:lumMod val="75000"/>
                  </a:schemeClr>
                </a:solidFill>
              </a:rPr>
              <a:t>, increased permeability) and their purpose.</a:t>
            </a:r>
          </a:p>
          <a:p>
            <a:pPr marL="651510" lvl="0" indent="-514350">
              <a:buFont typeface="+mj-lt"/>
              <a:buAutoNum type="arabicPeriod"/>
            </a:pPr>
            <a:r>
              <a:rPr lang="en-US" dirty="0">
                <a:solidFill>
                  <a:srgbClr val="FF0000"/>
                </a:solidFill>
              </a:rPr>
              <a:t>Know the mechanisms of increased vascular permeability. </a:t>
            </a:r>
          </a:p>
          <a:p>
            <a:pPr marL="651510" lvl="0" indent="-514350">
              <a:buFont typeface="+mj-lt"/>
              <a:buAutoNum type="arabicPeriod"/>
            </a:pPr>
            <a:r>
              <a:rPr lang="en-US" sz="2000" dirty="0">
                <a:solidFill>
                  <a:schemeClr val="bg1">
                    <a:lumMod val="75000"/>
                  </a:schemeClr>
                </a:solidFill>
              </a:rPr>
              <a:t>Compare normal capillary exchanges with exchange during inflammatory response.  </a:t>
            </a:r>
          </a:p>
          <a:p>
            <a:pPr marL="651510" lvl="0" indent="-514350">
              <a:buFont typeface="+mj-lt"/>
              <a:buAutoNum type="arabicPeriod"/>
            </a:pPr>
            <a:r>
              <a:rPr lang="en-US" sz="2000" dirty="0">
                <a:solidFill>
                  <a:schemeClr val="bg1">
                    <a:lumMod val="75000"/>
                  </a:schemeClr>
                </a:solidFill>
              </a:rPr>
              <a:t>Define the terms edema, </a:t>
            </a:r>
            <a:r>
              <a:rPr lang="en-US" sz="2000" dirty="0" err="1">
                <a:solidFill>
                  <a:schemeClr val="bg1">
                    <a:lumMod val="75000"/>
                  </a:schemeClr>
                </a:solidFill>
              </a:rPr>
              <a:t>transudate</a:t>
            </a:r>
            <a:r>
              <a:rPr lang="en-US" sz="2000" dirty="0">
                <a:solidFill>
                  <a:schemeClr val="bg1">
                    <a:lumMod val="75000"/>
                  </a:schemeClr>
                </a:solidFill>
              </a:rPr>
              <a:t>, and </a:t>
            </a:r>
            <a:r>
              <a:rPr lang="en-US" sz="2000" dirty="0" err="1">
                <a:solidFill>
                  <a:schemeClr val="bg1">
                    <a:lumMod val="75000"/>
                  </a:schemeClr>
                </a:solidFill>
              </a:rPr>
              <a:t>exudate</a:t>
            </a:r>
            <a:r>
              <a:rPr lang="en-US" sz="2000" dirty="0">
                <a:solidFill>
                  <a:schemeClr val="bg1">
                    <a:lumMod val="75000"/>
                  </a:schemeClr>
                </a:solidFill>
              </a:rPr>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67544" y="692696"/>
            <a:ext cx="8229600" cy="1143000"/>
          </a:xfrm>
        </p:spPr>
        <p:txBody>
          <a:bodyPr lIns="90488" tIns="44450" rIns="90488" bIns="44450">
            <a:normAutofit/>
          </a:bodyPr>
          <a:lstStyle/>
          <a:p>
            <a:pPr fontAlgn="auto">
              <a:spcAft>
                <a:spcPts val="0"/>
              </a:spcAft>
              <a:defRPr/>
            </a:pPr>
            <a:r>
              <a:rPr lang="en-US" dirty="0">
                <a:solidFill>
                  <a:schemeClr val="tx2">
                    <a:lumMod val="90000"/>
                  </a:schemeClr>
                </a:solidFill>
              </a:rPr>
              <a:t>2. Increased Vascular Permeability </a:t>
            </a:r>
            <a:endParaRPr lang="en-US" sz="3600" dirty="0">
              <a:solidFill>
                <a:schemeClr val="accent1"/>
              </a:solidFill>
            </a:endParaRPr>
          </a:p>
        </p:txBody>
      </p:sp>
      <p:sp>
        <p:nvSpPr>
          <p:cNvPr id="46083" name="Rectangle 3"/>
          <p:cNvSpPr>
            <a:spLocks noGrp="1" noChangeArrowheads="1"/>
          </p:cNvSpPr>
          <p:nvPr>
            <p:ph idx="1"/>
          </p:nvPr>
        </p:nvSpPr>
        <p:spPr>
          <a:xfrm>
            <a:off x="990600" y="1676400"/>
            <a:ext cx="6934200" cy="4343400"/>
          </a:xfrm>
        </p:spPr>
        <p:txBody>
          <a:bodyPr lIns="90488" tIns="44450" rIns="90488" bIns="44450"/>
          <a:lstStyle/>
          <a:p>
            <a:pPr>
              <a:buClr>
                <a:srgbClr val="FF3300"/>
              </a:buClr>
              <a:buFont typeface="Wingdings" pitchFamily="2" charset="2"/>
              <a:buChar char="§"/>
            </a:pPr>
            <a:r>
              <a:rPr lang="en-US" dirty="0">
                <a:latin typeface="Arial" pitchFamily="34" charset="0"/>
                <a:cs typeface="Arial" pitchFamily="34" charset="0"/>
              </a:rPr>
              <a:t>A hallmark of acute inflammation</a:t>
            </a:r>
            <a:r>
              <a:rPr lang="en-US" i="1" dirty="0">
                <a:latin typeface="Arial" pitchFamily="34" charset="0"/>
                <a:cs typeface="Arial" pitchFamily="34" charset="0"/>
              </a:rPr>
              <a:t> </a:t>
            </a:r>
            <a:r>
              <a:rPr lang="en-US" dirty="0">
                <a:latin typeface="Arial" pitchFamily="34" charset="0"/>
                <a:cs typeface="Arial" pitchFamily="34" charset="0"/>
              </a:rPr>
              <a:t>(escape of a protein-rich fluid).</a:t>
            </a:r>
          </a:p>
          <a:p>
            <a:pPr lvl="1">
              <a:buClr>
                <a:srgbClr val="FF3300"/>
              </a:buClr>
              <a:buFont typeface="Wingdings" pitchFamily="2" charset="2"/>
              <a:buChar char="§"/>
            </a:pPr>
            <a:r>
              <a:rPr lang="en-US" dirty="0"/>
              <a:t> induced by histamine, </a:t>
            </a:r>
            <a:r>
              <a:rPr lang="en-US" dirty="0" err="1"/>
              <a:t>kinins</a:t>
            </a:r>
            <a:r>
              <a:rPr lang="en-US" dirty="0"/>
              <a:t>, and other mediators</a:t>
            </a:r>
            <a:endParaRPr lang="en-US" dirty="0">
              <a:latin typeface="Arial" pitchFamily="34" charset="0"/>
              <a:cs typeface="Arial" pitchFamily="34" charset="0"/>
            </a:endParaRPr>
          </a:p>
          <a:p>
            <a:pPr>
              <a:buClr>
                <a:srgbClr val="FF3300"/>
              </a:buClr>
              <a:buNone/>
            </a:pPr>
            <a:r>
              <a:rPr lang="en-US" dirty="0">
                <a:latin typeface="Arial" pitchFamily="34" charset="0"/>
                <a:cs typeface="Arial" pitchFamily="34" charset="0"/>
              </a:rPr>
              <a:t> </a:t>
            </a:r>
          </a:p>
          <a:p>
            <a:pPr>
              <a:buClr>
                <a:srgbClr val="FF3300"/>
              </a:buClr>
              <a:buFont typeface="Wingdings" pitchFamily="2" charset="2"/>
              <a:buChar char="§"/>
            </a:pPr>
            <a:r>
              <a:rPr lang="en-US" dirty="0">
                <a:latin typeface="Arial" pitchFamily="34" charset="0"/>
                <a:cs typeface="Arial" pitchFamily="34" charset="0"/>
              </a:rPr>
              <a:t>It affects </a:t>
            </a:r>
            <a:r>
              <a:rPr lang="en-US" sz="2000" dirty="0">
                <a:solidFill>
                  <a:schemeClr val="accent1">
                    <a:lumMod val="75000"/>
                  </a:schemeClr>
                </a:solidFill>
                <a:latin typeface="Arial" pitchFamily="34" charset="0"/>
                <a:cs typeface="Arial" pitchFamily="34" charset="0"/>
              </a:rPr>
              <a:t>small </a:t>
            </a:r>
            <a:r>
              <a:rPr lang="en-US" dirty="0">
                <a:solidFill>
                  <a:schemeClr val="accent1">
                    <a:lumMod val="75000"/>
                  </a:schemeClr>
                </a:solidFill>
                <a:latin typeface="Arial" pitchFamily="34" charset="0"/>
                <a:cs typeface="Arial" pitchFamily="34" charset="0"/>
              </a:rPr>
              <a:t>&amp; medium size </a:t>
            </a:r>
            <a:r>
              <a:rPr lang="en-US" dirty="0" err="1">
                <a:solidFill>
                  <a:schemeClr val="accent1">
                    <a:lumMod val="75000"/>
                  </a:schemeClr>
                </a:solidFill>
                <a:latin typeface="Arial" pitchFamily="34" charset="0"/>
                <a:cs typeface="Arial" pitchFamily="34" charset="0"/>
              </a:rPr>
              <a:t>venules</a:t>
            </a:r>
            <a:r>
              <a:rPr lang="en-US" dirty="0">
                <a:solidFill>
                  <a:schemeClr val="accent1"/>
                </a:solidFill>
                <a:latin typeface="Arial" pitchFamily="34" charset="0"/>
                <a:cs typeface="Arial" pitchFamily="34" charset="0"/>
              </a:rPr>
              <a:t>, </a:t>
            </a:r>
            <a:r>
              <a:rPr lang="en-US" dirty="0">
                <a:latin typeface="Arial" pitchFamily="34" charset="0"/>
                <a:cs typeface="Arial" pitchFamily="34" charset="0"/>
              </a:rPr>
              <a:t>through gaps between endothelial cells</a:t>
            </a:r>
          </a:p>
        </p:txBody>
      </p:sp>
      <p:sp>
        <p:nvSpPr>
          <p:cNvPr id="4" name="Slide Number Placeholder 3"/>
          <p:cNvSpPr>
            <a:spLocks noGrp="1"/>
          </p:cNvSpPr>
          <p:nvPr>
            <p:ph type="sldNum" sz="quarter" idx="12"/>
          </p:nvPr>
        </p:nvSpPr>
        <p:spPr/>
        <p:txBody>
          <a:bodyPr/>
          <a:lstStyle/>
          <a:p>
            <a:fld id="{35100B4B-F5D2-44DD-9A19-A980681504E0}" type="slidenum">
              <a:rPr lang="en-US" smtClean="0"/>
              <a:pPr/>
              <a:t>31</a:t>
            </a:fld>
            <a:endParaRPr lang="en-US"/>
          </a:p>
        </p:txBody>
      </p:sp>
      <p:sp>
        <p:nvSpPr>
          <p:cNvPr id="5" name="Rectangle 4"/>
          <p:cNvSpPr/>
          <p:nvPr/>
        </p:nvSpPr>
        <p:spPr>
          <a:xfrm>
            <a:off x="3419872" y="476672"/>
            <a:ext cx="2454518" cy="461665"/>
          </a:xfrm>
          <a:prstGeom prst="rect">
            <a:avLst/>
          </a:prstGeom>
        </p:spPr>
        <p:txBody>
          <a:bodyPr wrap="none">
            <a:spAutoFit/>
          </a:bodyPr>
          <a:lstStyle/>
          <a:p>
            <a:pPr algn="ctr"/>
            <a:r>
              <a:rPr lang="en-US" sz="2400" dirty="0">
                <a:solidFill>
                  <a:srgbClr val="FF0000"/>
                </a:solidFill>
                <a:latin typeface="Aharoni" pitchFamily="2" charset="-79"/>
                <a:cs typeface="Aharoni" pitchFamily="2" charset="-79"/>
              </a:rPr>
              <a:t>Vascular Events</a:t>
            </a:r>
            <a:endParaRPr lang="en-US" sz="2000" dirty="0">
              <a:solidFill>
                <a:srgbClr val="FF0000"/>
              </a:solidFill>
              <a:latin typeface="Aharoni" pitchFamily="2" charset="-79"/>
              <a:cs typeface="Aharoni" pitchFamily="2" charset="-79"/>
            </a:endParaRPr>
          </a:p>
        </p:txBody>
      </p:sp>
      <p:sp>
        <p:nvSpPr>
          <p:cNvPr id="6" name="Rectangle 5"/>
          <p:cNvSpPr/>
          <p:nvPr/>
        </p:nvSpPr>
        <p:spPr>
          <a:xfrm>
            <a:off x="0" y="0"/>
            <a:ext cx="6084168"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a:t>6. Know the mechanisms of increased vascular permeability</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395536" y="620688"/>
            <a:ext cx="5184576" cy="6237312"/>
          </a:xfrm>
          <a:prstGeom prst="rect">
            <a:avLst/>
          </a:prstGeom>
          <a:noFill/>
          <a:ln w="9525">
            <a:noFill/>
            <a:miter lim="800000"/>
            <a:headEnd/>
            <a:tailEnd/>
          </a:ln>
        </p:spPr>
      </p:pic>
      <p:sp>
        <p:nvSpPr>
          <p:cNvPr id="3" name="Rectangle 2"/>
          <p:cNvSpPr/>
          <p:nvPr/>
        </p:nvSpPr>
        <p:spPr>
          <a:xfrm>
            <a:off x="5508104" y="476672"/>
            <a:ext cx="3456384" cy="163121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000" b="1" dirty="0"/>
              <a:t>Principal mechanisms of increased vascular permeability in inflammation and their features and underlying causes</a:t>
            </a:r>
            <a:endParaRPr lang="ar-SA" sz="2000" b="1" dirty="0"/>
          </a:p>
        </p:txBody>
      </p:sp>
      <p:sp>
        <p:nvSpPr>
          <p:cNvPr id="4" name="Rectangle 3"/>
          <p:cNvSpPr/>
          <p:nvPr/>
        </p:nvSpPr>
        <p:spPr>
          <a:xfrm>
            <a:off x="6732240" y="3429000"/>
            <a:ext cx="979755"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dirty="0" err="1">
                <a:solidFill>
                  <a:schemeClr val="accent1">
                    <a:lumMod val="75000"/>
                  </a:schemeClr>
                </a:solidFill>
                <a:latin typeface="Arial" pitchFamily="34" charset="0"/>
                <a:cs typeface="Arial" pitchFamily="34" charset="0"/>
              </a:rPr>
              <a:t>venules</a:t>
            </a:r>
            <a:endParaRPr lang="ar-SA" dirty="0"/>
          </a:p>
        </p:txBody>
      </p:sp>
      <p:sp>
        <p:nvSpPr>
          <p:cNvPr id="5" name="Rectangle 4"/>
          <p:cNvSpPr/>
          <p:nvPr/>
        </p:nvSpPr>
        <p:spPr>
          <a:xfrm>
            <a:off x="6156176" y="5229200"/>
            <a:ext cx="259228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err="1">
                <a:solidFill>
                  <a:schemeClr val="accent1">
                    <a:lumMod val="75000"/>
                  </a:schemeClr>
                </a:solidFill>
                <a:latin typeface="Arial" pitchFamily="34" charset="0"/>
                <a:cs typeface="Arial" pitchFamily="34" charset="0"/>
              </a:rPr>
              <a:t>Arteriols</a:t>
            </a:r>
            <a:r>
              <a:rPr lang="en-US" dirty="0">
                <a:solidFill>
                  <a:schemeClr val="accent1">
                    <a:lumMod val="75000"/>
                  </a:schemeClr>
                </a:solidFill>
                <a:latin typeface="Arial" pitchFamily="34" charset="0"/>
                <a:cs typeface="Arial" pitchFamily="34" charset="0"/>
              </a:rPr>
              <a:t>, capillaries and </a:t>
            </a:r>
            <a:r>
              <a:rPr lang="en-US" dirty="0" err="1">
                <a:solidFill>
                  <a:schemeClr val="accent1">
                    <a:lumMod val="75000"/>
                  </a:schemeClr>
                </a:solidFill>
                <a:latin typeface="Arial" pitchFamily="34" charset="0"/>
                <a:cs typeface="Arial" pitchFamily="34" charset="0"/>
              </a:rPr>
              <a:t>venules</a:t>
            </a:r>
            <a:r>
              <a:rPr lang="en-US" dirty="0">
                <a:solidFill>
                  <a:schemeClr val="accent1">
                    <a:lumMod val="75000"/>
                  </a:schemeClr>
                </a:solidFill>
                <a:latin typeface="Arial" pitchFamily="34" charset="0"/>
                <a:cs typeface="Arial" pitchFamily="34" charset="0"/>
              </a:rPr>
              <a:t> </a:t>
            </a:r>
            <a:endParaRPr lang="ar-SA" dirty="0"/>
          </a:p>
        </p:txBody>
      </p:sp>
      <p:sp>
        <p:nvSpPr>
          <p:cNvPr id="6" name="Rectangle 5"/>
          <p:cNvSpPr/>
          <p:nvPr/>
        </p:nvSpPr>
        <p:spPr>
          <a:xfrm>
            <a:off x="0" y="0"/>
            <a:ext cx="6084168"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a:t>6. Know the mechanisms of increased vascular permeability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0" y="2362200"/>
            <a:ext cx="5715000" cy="4495800"/>
          </a:xfrm>
        </p:spPr>
        <p:txBody>
          <a:bodyPr>
            <a:normAutofit/>
          </a:bodyPr>
          <a:lstStyle/>
          <a:p>
            <a:pPr marL="594360" indent="-457200" fontAlgn="auto">
              <a:lnSpc>
                <a:spcPct val="90000"/>
              </a:lnSpc>
              <a:spcAft>
                <a:spcPts val="0"/>
              </a:spcAft>
              <a:buSzPct val="66000"/>
              <a:buFont typeface="Wingdings" pitchFamily="2" charset="2"/>
              <a:buChar char="Ø"/>
              <a:defRPr/>
            </a:pPr>
            <a:r>
              <a:rPr lang="en-US" sz="2400" i="1" dirty="0"/>
              <a:t>Endothelial cell contraction  </a:t>
            </a:r>
            <a:r>
              <a:rPr lang="en-US" sz="2000" dirty="0">
                <a:solidFill>
                  <a:srgbClr val="00B0F0"/>
                </a:solidFill>
              </a:rPr>
              <a:t>15-30 min</a:t>
            </a:r>
            <a:endParaRPr lang="en-US" sz="2000" i="1" dirty="0">
              <a:solidFill>
                <a:srgbClr val="00B0F0"/>
              </a:solidFill>
            </a:endParaRPr>
          </a:p>
          <a:p>
            <a:pPr marL="594360" indent="-457200" fontAlgn="auto">
              <a:lnSpc>
                <a:spcPct val="90000"/>
              </a:lnSpc>
              <a:spcAft>
                <a:spcPts val="0"/>
              </a:spcAft>
              <a:buSzPct val="66000"/>
              <a:buFont typeface="Wingdings" pitchFamily="2" charset="2"/>
              <a:buChar char="Ø"/>
              <a:defRPr/>
            </a:pPr>
            <a:r>
              <a:rPr lang="en-US" sz="2400" i="1" dirty="0"/>
              <a:t>Endothelial injury</a:t>
            </a:r>
          </a:p>
          <a:p>
            <a:pPr marL="914400" lvl="1" indent="-457200" fontAlgn="auto">
              <a:lnSpc>
                <a:spcPct val="90000"/>
              </a:lnSpc>
              <a:spcAft>
                <a:spcPts val="0"/>
              </a:spcAft>
              <a:buSzPct val="66000"/>
              <a:buFont typeface="Wingdings" pitchFamily="2" charset="2"/>
              <a:buChar char="Ø"/>
              <a:defRPr/>
            </a:pPr>
            <a:r>
              <a:rPr lang="en-US" sz="2000" i="1" dirty="0"/>
              <a:t>immediate sustained response   </a:t>
            </a:r>
            <a:r>
              <a:rPr lang="en-US" sz="2000" dirty="0">
                <a:solidFill>
                  <a:srgbClr val="00B0F0"/>
                </a:solidFill>
              </a:rPr>
              <a:t>6-24 hours</a:t>
            </a:r>
          </a:p>
          <a:p>
            <a:pPr marL="914400" lvl="1" indent="-457200" fontAlgn="auto">
              <a:lnSpc>
                <a:spcPct val="90000"/>
              </a:lnSpc>
              <a:spcAft>
                <a:spcPts val="0"/>
              </a:spcAft>
              <a:buSzPct val="66000"/>
              <a:buFont typeface="Wingdings" pitchFamily="2" charset="2"/>
              <a:buChar char="Ø"/>
              <a:defRPr/>
            </a:pPr>
            <a:r>
              <a:rPr lang="en-US" sz="2000" i="1" dirty="0"/>
              <a:t>delayed prolonged leakage </a:t>
            </a:r>
            <a:r>
              <a:rPr lang="en-US" sz="2000" i="1" dirty="0">
                <a:solidFill>
                  <a:srgbClr val="00B0F0"/>
                </a:solidFill>
              </a:rPr>
              <a:t>  1</a:t>
            </a:r>
            <a:r>
              <a:rPr lang="en-US" sz="2000" dirty="0">
                <a:solidFill>
                  <a:srgbClr val="00B0F0"/>
                </a:solidFill>
              </a:rPr>
              <a:t>2 hours- days</a:t>
            </a:r>
            <a:endParaRPr lang="en-US" sz="2000" i="1" dirty="0"/>
          </a:p>
          <a:p>
            <a:pPr marL="594360" indent="-457200" fontAlgn="auto">
              <a:lnSpc>
                <a:spcPct val="90000"/>
              </a:lnSpc>
              <a:spcAft>
                <a:spcPts val="0"/>
              </a:spcAft>
              <a:buSzPct val="66000"/>
              <a:buFont typeface="Wingdings" pitchFamily="2" charset="2"/>
              <a:buChar char="Ø"/>
              <a:defRPr/>
            </a:pPr>
            <a:r>
              <a:rPr lang="en-US" sz="2400" i="1" dirty="0"/>
              <a:t>Leukocyte-mediated endothelial injury</a:t>
            </a:r>
          </a:p>
          <a:p>
            <a:pPr marL="594360" indent="-457200" fontAlgn="auto">
              <a:lnSpc>
                <a:spcPct val="90000"/>
              </a:lnSpc>
              <a:spcAft>
                <a:spcPts val="0"/>
              </a:spcAft>
              <a:buSzPct val="66000"/>
              <a:buFont typeface="Wingdings" pitchFamily="2" charset="2"/>
              <a:buChar char="Ø"/>
              <a:defRPr/>
            </a:pPr>
            <a:r>
              <a:rPr lang="en-US" sz="2400" i="1" dirty="0" err="1"/>
              <a:t>Transcytosis</a:t>
            </a:r>
            <a:r>
              <a:rPr lang="en-US" sz="2400" i="1" dirty="0"/>
              <a:t>  (occurs via channels formed by fusion of intracellular vesicles)</a:t>
            </a:r>
          </a:p>
          <a:p>
            <a:pPr marL="594360" indent="-457200" fontAlgn="auto">
              <a:lnSpc>
                <a:spcPct val="90000"/>
              </a:lnSpc>
              <a:spcAft>
                <a:spcPts val="0"/>
              </a:spcAft>
              <a:buSzPct val="66000"/>
              <a:buFont typeface="Wingdings" pitchFamily="2" charset="2"/>
              <a:buChar char="Ø"/>
              <a:defRPr/>
            </a:pPr>
            <a:r>
              <a:rPr lang="en-US" sz="2400" i="1" dirty="0"/>
              <a:t>Leakage from new blood vessels</a:t>
            </a:r>
          </a:p>
          <a:p>
            <a:pPr marL="548640" indent="-411480" fontAlgn="auto">
              <a:lnSpc>
                <a:spcPct val="90000"/>
              </a:lnSpc>
              <a:spcAft>
                <a:spcPts val="0"/>
              </a:spcAft>
              <a:buFont typeface="Wingdings 2"/>
              <a:buNone/>
              <a:defRPr/>
            </a:pPr>
            <a:endParaRPr lang="en-US" sz="2400" i="1" dirty="0"/>
          </a:p>
        </p:txBody>
      </p:sp>
      <p:sp>
        <p:nvSpPr>
          <p:cNvPr id="5" name="Slide Number Placeholder 4"/>
          <p:cNvSpPr>
            <a:spLocks noGrp="1"/>
          </p:cNvSpPr>
          <p:nvPr>
            <p:ph type="sldNum" sz="quarter" idx="12"/>
          </p:nvPr>
        </p:nvSpPr>
        <p:spPr/>
        <p:txBody>
          <a:bodyPr/>
          <a:lstStyle/>
          <a:p>
            <a:fld id="{35100B4B-F5D2-44DD-9A19-A980681504E0}" type="slidenum">
              <a:rPr lang="en-US" smtClean="0"/>
              <a:pPr/>
              <a:t>33</a:t>
            </a:fld>
            <a:endParaRPr lang="en-US"/>
          </a:p>
        </p:txBody>
      </p:sp>
      <p:pic>
        <p:nvPicPr>
          <p:cNvPr id="68611" name="Picture 5" descr="d:\Inetpub\ombroot\content\0721601871\graphics\fullsize\S01871-002-f004.jpg"/>
          <p:cNvPicPr>
            <a:picLocks noChangeAspect="1" noChangeArrowheads="1"/>
          </p:cNvPicPr>
          <p:nvPr/>
        </p:nvPicPr>
        <p:blipFill>
          <a:blip r:embed="rId3" cstate="print"/>
          <a:srcRect b="2193"/>
          <a:stretch>
            <a:fillRect/>
          </a:stretch>
        </p:blipFill>
        <p:spPr bwMode="auto">
          <a:xfrm>
            <a:off x="5436096" y="432048"/>
            <a:ext cx="3528392" cy="6425952"/>
          </a:xfrm>
          <a:prstGeom prst="rect">
            <a:avLst/>
          </a:prstGeom>
          <a:noFill/>
          <a:ln w="9525">
            <a:solidFill>
              <a:schemeClr val="tx1"/>
            </a:solidFill>
            <a:miter lim="800000"/>
            <a:headEnd/>
            <a:tailEnd/>
          </a:ln>
        </p:spPr>
      </p:pic>
      <p:sp>
        <p:nvSpPr>
          <p:cNvPr id="68612" name="TextBox 3"/>
          <p:cNvSpPr txBox="1">
            <a:spLocks noChangeArrowheads="1"/>
          </p:cNvSpPr>
          <p:nvPr/>
        </p:nvSpPr>
        <p:spPr bwMode="auto">
          <a:xfrm>
            <a:off x="178296" y="674693"/>
            <a:ext cx="5257800" cy="954107"/>
          </a:xfrm>
          <a:prstGeom prst="rect">
            <a:avLst/>
          </a:prstGeom>
          <a:noFill/>
          <a:ln w="9525">
            <a:noFill/>
            <a:miter lim="800000"/>
            <a:headEnd/>
            <a:tailEnd/>
          </a:ln>
        </p:spPr>
        <p:txBody>
          <a:bodyPr wrap="square">
            <a:spAutoFit/>
          </a:bodyPr>
          <a:lstStyle/>
          <a:p>
            <a:pPr algn="ctr"/>
            <a:r>
              <a:rPr lang="en-US" sz="2800" b="1" dirty="0">
                <a:solidFill>
                  <a:schemeClr val="tx2">
                    <a:lumMod val="50000"/>
                  </a:schemeClr>
                </a:solidFill>
                <a:latin typeface="Book Antiqua" pitchFamily="18" charset="0"/>
              </a:rPr>
              <a:t>Mechanisms lead to increased vascular permeability</a:t>
            </a:r>
          </a:p>
        </p:txBody>
      </p:sp>
      <p:sp>
        <p:nvSpPr>
          <p:cNvPr id="6" name="Rectangle 5"/>
          <p:cNvSpPr/>
          <p:nvPr/>
        </p:nvSpPr>
        <p:spPr>
          <a:xfrm>
            <a:off x="0" y="0"/>
            <a:ext cx="6084168"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a:t>6. Know the mechanisms of increased vascular permeability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40962">
                                            <p:txEl>
                                              <p:pRg st="1" end="1"/>
                                            </p:tx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40962">
                                            <p:txEl>
                                              <p:pRg st="2" end="2"/>
                                            </p:txEl>
                                          </p:spTgt>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4096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500"/>
                                  </p:stCondLst>
                                  <p:childTnLst>
                                    <p:set>
                                      <p:cBhvr>
                                        <p:cTn id="22"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500"/>
                                  </p:stCondLst>
                                  <p:childTnLst>
                                    <p:set>
                                      <p:cBhvr>
                                        <p:cTn id="26" dur="1" fill="hold">
                                          <p:stCondLst>
                                            <p:cond delay="0"/>
                                          </p:stCondLst>
                                        </p:cTn>
                                        <p:tgtEl>
                                          <p:spTgt spid="409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a:t>Upon completion of these lectures, the student should:</a:t>
            </a:r>
          </a:p>
          <a:p>
            <a:pPr marL="651510" lvl="0" indent="-514350">
              <a:buFont typeface="+mj-lt"/>
              <a:buAutoNum type="arabicPeriod"/>
            </a:pPr>
            <a:r>
              <a:rPr lang="en-US" sz="1800" b="1" dirty="0">
                <a:solidFill>
                  <a:schemeClr val="bg1">
                    <a:lumMod val="75000"/>
                  </a:schemeClr>
                </a:solidFill>
              </a:rPr>
              <a:t>Define inflammation.</a:t>
            </a:r>
          </a:p>
          <a:p>
            <a:pPr marL="651510" lvl="0" indent="-514350">
              <a:buFont typeface="+mj-lt"/>
              <a:buAutoNum type="arabicPeriod"/>
            </a:pPr>
            <a:r>
              <a:rPr lang="en-US" sz="2000" dirty="0">
                <a:solidFill>
                  <a:schemeClr val="bg1">
                    <a:lumMod val="75000"/>
                  </a:schemeClr>
                </a:solidFill>
              </a:rPr>
              <a:t>List cells  &amp; molecules that play important roles in inflammation</a:t>
            </a:r>
          </a:p>
          <a:p>
            <a:pPr marL="651510" lvl="0" indent="-514350">
              <a:buFont typeface="+mj-lt"/>
              <a:buAutoNum type="arabicPeriod"/>
            </a:pPr>
            <a:r>
              <a:rPr lang="en-US" sz="2000" dirty="0">
                <a:solidFill>
                  <a:schemeClr val="bg1">
                    <a:lumMod val="75000"/>
                  </a:schemeClr>
                </a:solidFill>
              </a:rPr>
              <a:t>Compare between acute and chronic inflammation</a:t>
            </a:r>
          </a:p>
          <a:p>
            <a:pPr marL="651510" indent="-514350">
              <a:buFont typeface="+mj-lt"/>
              <a:buAutoNum type="arabicPeriod"/>
            </a:pPr>
            <a:r>
              <a:rPr lang="en-US" sz="2000" dirty="0">
                <a:solidFill>
                  <a:schemeClr val="bg1">
                    <a:lumMod val="75000"/>
                  </a:schemeClr>
                </a:solidFill>
              </a:rPr>
              <a:t>Recognize the cardinal signs of inflammation.</a:t>
            </a:r>
          </a:p>
          <a:p>
            <a:pPr marL="651510" lvl="0" indent="-514350">
              <a:buFont typeface="+mj-lt"/>
              <a:buAutoNum type="arabicPeriod"/>
            </a:pPr>
            <a:r>
              <a:rPr lang="en-US" sz="2000" dirty="0">
                <a:solidFill>
                  <a:schemeClr val="bg1">
                    <a:lumMod val="75000"/>
                  </a:schemeClr>
                </a:solidFill>
              </a:rPr>
              <a:t>Describe the sequence of vascular changes in acute inflammation (</a:t>
            </a:r>
            <a:r>
              <a:rPr lang="en-US" sz="2000" dirty="0" err="1">
                <a:solidFill>
                  <a:schemeClr val="bg1">
                    <a:lumMod val="75000"/>
                  </a:schemeClr>
                </a:solidFill>
              </a:rPr>
              <a:t>vasodilation</a:t>
            </a:r>
            <a:r>
              <a:rPr lang="en-US" sz="2000" dirty="0">
                <a:solidFill>
                  <a:schemeClr val="bg1">
                    <a:lumMod val="75000"/>
                  </a:schemeClr>
                </a:solidFill>
              </a:rPr>
              <a:t>, increased permeability) and their purpose.</a:t>
            </a:r>
          </a:p>
          <a:p>
            <a:pPr marL="651510" lvl="0" indent="-514350">
              <a:buFont typeface="+mj-lt"/>
              <a:buAutoNum type="arabicPeriod"/>
            </a:pPr>
            <a:r>
              <a:rPr lang="en-US" sz="2000" dirty="0">
                <a:solidFill>
                  <a:schemeClr val="bg1">
                    <a:lumMod val="75000"/>
                  </a:schemeClr>
                </a:solidFill>
              </a:rPr>
              <a:t> Know the mechanisms </a:t>
            </a:r>
            <a:r>
              <a:rPr lang="en-US" sz="2000" dirty="0">
                <a:solidFill>
                  <a:schemeClr val="bg1">
                    <a:lumMod val="50000"/>
                    <a:lumOff val="50000"/>
                  </a:schemeClr>
                </a:solidFill>
              </a:rPr>
              <a:t>of increased vascular permeability. </a:t>
            </a:r>
          </a:p>
          <a:p>
            <a:pPr marL="651510" lvl="0" indent="-514350">
              <a:buFont typeface="+mj-lt"/>
              <a:buAutoNum type="arabicPeriod"/>
            </a:pPr>
            <a:r>
              <a:rPr lang="en-US" dirty="0">
                <a:solidFill>
                  <a:srgbClr val="FF0000"/>
                </a:solidFill>
              </a:rPr>
              <a:t>Compare normal capillary exchanges with exchange during inflammatory response.  </a:t>
            </a:r>
          </a:p>
          <a:p>
            <a:pPr marL="651510" lvl="0" indent="-514350">
              <a:buFont typeface="+mj-lt"/>
              <a:buAutoNum type="arabicPeriod"/>
            </a:pPr>
            <a:r>
              <a:rPr lang="en-US" sz="2000" dirty="0">
                <a:solidFill>
                  <a:schemeClr val="bg1">
                    <a:lumMod val="75000"/>
                  </a:schemeClr>
                </a:solidFill>
              </a:rPr>
              <a:t>Define the terms edema, </a:t>
            </a:r>
            <a:r>
              <a:rPr lang="en-US" sz="2000" dirty="0" err="1">
                <a:solidFill>
                  <a:schemeClr val="bg1">
                    <a:lumMod val="75000"/>
                  </a:schemeClr>
                </a:solidFill>
              </a:rPr>
              <a:t>transudate</a:t>
            </a:r>
            <a:r>
              <a:rPr lang="en-US" sz="2000" dirty="0">
                <a:solidFill>
                  <a:schemeClr val="bg1">
                    <a:lumMod val="75000"/>
                  </a:schemeClr>
                </a:solidFill>
              </a:rPr>
              <a:t>, and </a:t>
            </a:r>
            <a:r>
              <a:rPr lang="en-US" sz="2000" dirty="0" err="1">
                <a:solidFill>
                  <a:schemeClr val="bg1">
                    <a:lumMod val="75000"/>
                  </a:schemeClr>
                </a:solidFill>
              </a:rPr>
              <a:t>exudate</a:t>
            </a:r>
            <a:r>
              <a:rPr lang="en-US" sz="2000" dirty="0">
                <a:solidFill>
                  <a:schemeClr val="bg1">
                    <a:lumMod val="75000"/>
                  </a:schemeClr>
                </a:solidFill>
              </a:rPr>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003003"/>
          <p:cNvPicPr>
            <a:picLocks noGrp="1" noChangeAspect="1" noChangeArrowheads="1"/>
          </p:cNvPicPr>
          <p:nvPr>
            <p:ph idx="1"/>
          </p:nvPr>
        </p:nvPicPr>
        <p:blipFill>
          <a:blip r:embed="rId3" cstate="print">
            <a:lum bright="-6000" contrast="18000"/>
          </a:blip>
          <a:srcRect/>
          <a:stretch>
            <a:fillRect/>
          </a:stretch>
        </p:blipFill>
        <p:spPr bwMode="auto">
          <a:xfrm>
            <a:off x="3851920" y="1916832"/>
            <a:ext cx="4929222" cy="4708525"/>
          </a:xfrm>
          <a:prstGeom prst="rect">
            <a:avLst/>
          </a:prstGeom>
          <a:noFill/>
          <a:ln w="9525">
            <a:noFill/>
            <a:miter lim="800000"/>
            <a:headEnd/>
            <a:tailEnd/>
          </a:ln>
        </p:spPr>
      </p:pic>
      <p:sp>
        <p:nvSpPr>
          <p:cNvPr id="5" name="TextBox 4"/>
          <p:cNvSpPr txBox="1"/>
          <p:nvPr/>
        </p:nvSpPr>
        <p:spPr>
          <a:xfrm>
            <a:off x="1043608" y="548680"/>
            <a:ext cx="728667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r>
              <a:rPr lang="en-US" dirty="0">
                <a:latin typeface="Tahoma" pitchFamily="34" charset="0"/>
                <a:cs typeface="Tahoma" pitchFamily="34" charset="0"/>
              </a:rPr>
              <a:t> </a:t>
            </a:r>
            <a:r>
              <a:rPr lang="en-US" sz="2400" dirty="0">
                <a:latin typeface="Batang" pitchFamily="18" charset="-127"/>
                <a:ea typeface="Batang" pitchFamily="18" charset="-127"/>
                <a:cs typeface="Shruti" pitchFamily="34" charset="0"/>
              </a:rPr>
              <a:t>Increased blood volume lead to increased local hydrostatic pressure leading to transudation of  protein-poor fluid into the </a:t>
            </a:r>
            <a:r>
              <a:rPr lang="en-US" sz="2400" dirty="0" err="1">
                <a:latin typeface="Batang" pitchFamily="18" charset="-127"/>
                <a:ea typeface="Batang" pitchFamily="18" charset="-127"/>
                <a:cs typeface="Shruti" pitchFamily="34" charset="0"/>
              </a:rPr>
              <a:t>extravascular</a:t>
            </a:r>
            <a:r>
              <a:rPr lang="en-US" sz="2400" dirty="0">
                <a:latin typeface="Batang" pitchFamily="18" charset="-127"/>
                <a:ea typeface="Batang" pitchFamily="18" charset="-127"/>
                <a:cs typeface="Shruti" pitchFamily="34" charset="0"/>
              </a:rPr>
              <a:t> space.</a:t>
            </a:r>
          </a:p>
        </p:txBody>
      </p:sp>
      <p:sp>
        <p:nvSpPr>
          <p:cNvPr id="6" name="Rectangle 5"/>
          <p:cNvSpPr/>
          <p:nvPr/>
        </p:nvSpPr>
        <p:spPr>
          <a:xfrm>
            <a:off x="251520" y="2132856"/>
            <a:ext cx="3289683" cy="52322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sz="2800" dirty="0">
                <a:solidFill>
                  <a:schemeClr val="tx2">
                    <a:lumMod val="90000"/>
                  </a:schemeClr>
                </a:solidFill>
              </a:rPr>
              <a:t>What is the edema?</a:t>
            </a:r>
            <a:endParaRPr lang="en-US" sz="2800" dirty="0"/>
          </a:p>
        </p:txBody>
      </p:sp>
      <p:sp>
        <p:nvSpPr>
          <p:cNvPr id="7" name="Rectangle 6"/>
          <p:cNvSpPr/>
          <p:nvPr/>
        </p:nvSpPr>
        <p:spPr>
          <a:xfrm>
            <a:off x="0" y="3212976"/>
            <a:ext cx="3857620" cy="181588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000" dirty="0"/>
              <a:t>denotes an excess of fluid in the    interstitial or serous cavities</a:t>
            </a:r>
          </a:p>
          <a:p>
            <a:pPr algn="ctr"/>
            <a:endParaRPr lang="en-US" sz="2000" dirty="0"/>
          </a:p>
          <a:p>
            <a:pPr algn="l" rtl="0">
              <a:buClr>
                <a:srgbClr val="FF0000"/>
              </a:buClr>
              <a:buFont typeface="Arial" pitchFamily="34" charset="0"/>
              <a:buChar char="•"/>
            </a:pPr>
            <a:r>
              <a:rPr lang="en-US" sz="2000" dirty="0"/>
              <a:t>  </a:t>
            </a:r>
            <a:r>
              <a:rPr lang="en-US" sz="2400" dirty="0"/>
              <a:t>It can be either an </a:t>
            </a:r>
            <a:r>
              <a:rPr lang="en-US" sz="2800" b="1" dirty="0" err="1">
                <a:solidFill>
                  <a:srgbClr val="FFFF00"/>
                </a:solidFill>
              </a:rPr>
              <a:t>exudate</a:t>
            </a:r>
            <a:r>
              <a:rPr lang="en-US" sz="2400" b="1" dirty="0">
                <a:solidFill>
                  <a:srgbClr val="FFFF00"/>
                </a:solidFill>
              </a:rPr>
              <a:t> </a:t>
            </a:r>
            <a:r>
              <a:rPr lang="en-US" sz="2400" b="1" dirty="0"/>
              <a:t>or a </a:t>
            </a:r>
            <a:r>
              <a:rPr lang="en-US" sz="2800" b="1" dirty="0" err="1">
                <a:solidFill>
                  <a:srgbClr val="FFFF00"/>
                </a:solidFill>
              </a:rPr>
              <a:t>transudate</a:t>
            </a:r>
            <a:r>
              <a:rPr lang="en-US" sz="2800" dirty="0">
                <a:solidFill>
                  <a:srgbClr val="FFFF00"/>
                </a:solidFill>
              </a:rPr>
              <a:t> </a:t>
            </a:r>
            <a:endParaRPr lang="en-US" sz="2400" dirty="0">
              <a:solidFill>
                <a:srgbClr val="FFFF00"/>
              </a:solidFill>
            </a:endParaRPr>
          </a:p>
        </p:txBody>
      </p:sp>
      <p:sp>
        <p:nvSpPr>
          <p:cNvPr id="8" name="Rectangle 7"/>
          <p:cNvSpPr/>
          <p:nvPr/>
        </p:nvSpPr>
        <p:spPr>
          <a:xfrm>
            <a:off x="0" y="-27384"/>
            <a:ext cx="83884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a:t>7. Compare normal capillary exchanges with exchange during inflammatory response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50112" y="188640"/>
            <a:ext cx="8986384" cy="6597352"/>
          </a:xfrm>
          <a:prstGeom prst="rect">
            <a:avLst/>
          </a:prstGeom>
          <a:noFill/>
          <a:ln w="9525">
            <a:noFill/>
            <a:miter lim="800000"/>
            <a:headEnd/>
            <a:tailEnd/>
          </a:ln>
        </p:spPr>
      </p:pic>
      <p:sp>
        <p:nvSpPr>
          <p:cNvPr id="3" name="Rectangle 2"/>
          <p:cNvSpPr/>
          <p:nvPr/>
        </p:nvSpPr>
        <p:spPr>
          <a:xfrm>
            <a:off x="0" y="-27384"/>
            <a:ext cx="83884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a:t>7. Compare normal capillary exchanges with exchange during inflammatory response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a:t>Upon completion of these lectures, the student should:</a:t>
            </a:r>
          </a:p>
          <a:p>
            <a:pPr marL="651510" lvl="0" indent="-514350">
              <a:buFont typeface="+mj-lt"/>
              <a:buAutoNum type="arabicPeriod"/>
            </a:pPr>
            <a:r>
              <a:rPr lang="en-US" sz="1800" b="1" dirty="0">
                <a:solidFill>
                  <a:schemeClr val="bg1">
                    <a:lumMod val="75000"/>
                  </a:schemeClr>
                </a:solidFill>
              </a:rPr>
              <a:t>Define inflammation.</a:t>
            </a:r>
          </a:p>
          <a:p>
            <a:pPr marL="651510" lvl="0" indent="-514350">
              <a:buFont typeface="+mj-lt"/>
              <a:buAutoNum type="arabicPeriod"/>
            </a:pPr>
            <a:r>
              <a:rPr lang="en-US" sz="2000" dirty="0">
                <a:solidFill>
                  <a:schemeClr val="bg1">
                    <a:lumMod val="75000"/>
                  </a:schemeClr>
                </a:solidFill>
              </a:rPr>
              <a:t>List cells  &amp; molecules that play important roles in inflammation</a:t>
            </a:r>
          </a:p>
          <a:p>
            <a:pPr marL="651510" lvl="0" indent="-514350">
              <a:buFont typeface="+mj-lt"/>
              <a:buAutoNum type="arabicPeriod"/>
            </a:pPr>
            <a:r>
              <a:rPr lang="en-US" sz="2000" dirty="0">
                <a:solidFill>
                  <a:schemeClr val="bg1">
                    <a:lumMod val="75000"/>
                  </a:schemeClr>
                </a:solidFill>
              </a:rPr>
              <a:t>Compare between acute and chronic inflammation</a:t>
            </a:r>
          </a:p>
          <a:p>
            <a:pPr marL="651510" indent="-514350">
              <a:buFont typeface="+mj-lt"/>
              <a:buAutoNum type="arabicPeriod"/>
            </a:pPr>
            <a:r>
              <a:rPr lang="en-US" sz="2000" dirty="0">
                <a:solidFill>
                  <a:schemeClr val="bg1">
                    <a:lumMod val="75000"/>
                  </a:schemeClr>
                </a:solidFill>
              </a:rPr>
              <a:t>Recognize the cardinal signs of inflammation.</a:t>
            </a:r>
          </a:p>
          <a:p>
            <a:pPr marL="651510" lvl="0" indent="-514350">
              <a:buFont typeface="+mj-lt"/>
              <a:buAutoNum type="arabicPeriod"/>
            </a:pPr>
            <a:r>
              <a:rPr lang="en-US" sz="2000" dirty="0">
                <a:solidFill>
                  <a:schemeClr val="bg1">
                    <a:lumMod val="75000"/>
                  </a:schemeClr>
                </a:solidFill>
              </a:rPr>
              <a:t>Describe the sequence of vascular changes in acute inflammation (</a:t>
            </a:r>
            <a:r>
              <a:rPr lang="en-US" sz="2000" dirty="0" err="1">
                <a:solidFill>
                  <a:schemeClr val="bg1">
                    <a:lumMod val="75000"/>
                  </a:schemeClr>
                </a:solidFill>
              </a:rPr>
              <a:t>vasodilation</a:t>
            </a:r>
            <a:r>
              <a:rPr lang="en-US" sz="2000" dirty="0">
                <a:solidFill>
                  <a:schemeClr val="bg1">
                    <a:lumMod val="75000"/>
                  </a:schemeClr>
                </a:solidFill>
              </a:rPr>
              <a:t>, increased permeability) and their purpose.</a:t>
            </a:r>
          </a:p>
          <a:p>
            <a:pPr marL="651510" lvl="0" indent="-514350">
              <a:buFont typeface="+mj-lt"/>
              <a:buAutoNum type="arabicPeriod"/>
            </a:pPr>
            <a:r>
              <a:rPr lang="en-US" sz="2000" dirty="0">
                <a:solidFill>
                  <a:schemeClr val="bg1">
                    <a:lumMod val="75000"/>
                  </a:schemeClr>
                </a:solidFill>
              </a:rPr>
              <a:t> Know the mechanisms of increased vascular permeability. </a:t>
            </a:r>
          </a:p>
          <a:p>
            <a:pPr marL="651510" lvl="0" indent="-514350">
              <a:buFont typeface="+mj-lt"/>
              <a:buAutoNum type="arabicPeriod"/>
            </a:pPr>
            <a:r>
              <a:rPr lang="en-US" sz="2000" dirty="0">
                <a:solidFill>
                  <a:schemeClr val="bg1">
                    <a:lumMod val="75000"/>
                  </a:schemeClr>
                </a:solidFill>
              </a:rPr>
              <a:t>Compare normal capillary exchanges with exchange during inflammatory response.  </a:t>
            </a:r>
          </a:p>
          <a:p>
            <a:pPr marL="651510" lvl="0" indent="-514350">
              <a:buFont typeface="+mj-lt"/>
              <a:buAutoNum type="arabicPeriod"/>
            </a:pPr>
            <a:r>
              <a:rPr lang="en-US" dirty="0">
                <a:solidFill>
                  <a:srgbClr val="FF0000"/>
                </a:solidFill>
              </a:rPr>
              <a:t>Define the terms edema, </a:t>
            </a:r>
            <a:r>
              <a:rPr lang="en-US" dirty="0" err="1">
                <a:solidFill>
                  <a:srgbClr val="FF0000"/>
                </a:solidFill>
              </a:rPr>
              <a:t>transudate</a:t>
            </a:r>
            <a:r>
              <a:rPr lang="en-US" dirty="0">
                <a:solidFill>
                  <a:srgbClr val="FF0000"/>
                </a:solidFill>
              </a:rPr>
              <a:t>, and </a:t>
            </a:r>
            <a:r>
              <a:rPr lang="en-US" dirty="0" err="1">
                <a:solidFill>
                  <a:srgbClr val="FF0000"/>
                </a:solidFill>
              </a:rPr>
              <a:t>exudate</a:t>
            </a:r>
            <a:r>
              <a:rPr lang="en-US" dirty="0">
                <a:solidFill>
                  <a:srgbClr val="FF0000"/>
                </a:solidFill>
              </a:rPr>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8229600" cy="1143000"/>
          </a:xfrm>
        </p:spPr>
        <p:txBody>
          <a:bodyPr>
            <a:normAutofit fontScale="90000"/>
          </a:bodyPr>
          <a:lstStyle/>
          <a:p>
            <a:pPr fontAlgn="auto">
              <a:spcAft>
                <a:spcPts val="0"/>
              </a:spcAft>
              <a:defRPr/>
            </a:pPr>
            <a:r>
              <a:rPr lang="en-US" sz="2400" dirty="0"/>
              <a:t>Edema </a:t>
            </a:r>
            <a:r>
              <a:rPr lang="en-US" sz="2800" dirty="0"/>
              <a:t>is defined as an excess of fluid in the interstitial space.</a:t>
            </a:r>
            <a:br>
              <a:rPr lang="en-US" sz="2800" dirty="0"/>
            </a:br>
            <a:r>
              <a:rPr lang="en-US" sz="2700" dirty="0">
                <a:solidFill>
                  <a:schemeClr val="tx2">
                    <a:lumMod val="90000"/>
                  </a:schemeClr>
                </a:solidFill>
              </a:rPr>
              <a:t>What is the difference between </a:t>
            </a:r>
            <a:r>
              <a:rPr lang="en-US" sz="2700" dirty="0" err="1">
                <a:solidFill>
                  <a:schemeClr val="tx2">
                    <a:lumMod val="90000"/>
                  </a:schemeClr>
                </a:solidFill>
              </a:rPr>
              <a:t>transudates</a:t>
            </a:r>
            <a:r>
              <a:rPr lang="en-US" sz="2700" dirty="0">
                <a:solidFill>
                  <a:schemeClr val="tx2">
                    <a:lumMod val="90000"/>
                  </a:schemeClr>
                </a:solidFill>
              </a:rPr>
              <a:t> and exudates?</a:t>
            </a:r>
            <a:br>
              <a:rPr lang="en-US" dirty="0">
                <a:solidFill>
                  <a:schemeClr val="tx2">
                    <a:lumMod val="90000"/>
                  </a:schemeClr>
                </a:solidFill>
              </a:rPr>
            </a:br>
            <a:endParaRPr lang="en-US" dirty="0">
              <a:solidFill>
                <a:schemeClr val="tx2">
                  <a:lumMod val="90000"/>
                </a:schemeClr>
              </a:solidFill>
            </a:endParaRPr>
          </a:p>
        </p:txBody>
      </p:sp>
      <p:sp>
        <p:nvSpPr>
          <p:cNvPr id="4" name="TextBox 3"/>
          <p:cNvSpPr txBox="1"/>
          <p:nvPr/>
        </p:nvSpPr>
        <p:spPr>
          <a:xfrm>
            <a:off x="4572000" y="1484784"/>
            <a:ext cx="4357718" cy="452431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buFont typeface="Wingdings 2" pitchFamily="18" charset="2"/>
              <a:buNone/>
            </a:pPr>
            <a:endParaRPr lang="ar-SA" sz="2400" dirty="0">
              <a:latin typeface="Arial" pitchFamily="34" charset="0"/>
              <a:cs typeface="Arial" pitchFamily="34" charset="0"/>
            </a:endParaRPr>
          </a:p>
          <a:p>
            <a:pPr algn="ctr">
              <a:buFont typeface="Wingdings 2" pitchFamily="18" charset="2"/>
              <a:buNone/>
            </a:pPr>
            <a:endParaRPr lang="ar-SA" sz="2400" dirty="0">
              <a:latin typeface="Arial" pitchFamily="34" charset="0"/>
              <a:cs typeface="Arial" pitchFamily="34" charset="0"/>
            </a:endParaRPr>
          </a:p>
          <a:p>
            <a:pPr algn="ctr">
              <a:buFont typeface="Wingdings 2" pitchFamily="18" charset="2"/>
              <a:buNone/>
            </a:pPr>
            <a:r>
              <a:rPr lang="en-US" sz="2400" dirty="0">
                <a:latin typeface="Arial" pitchFamily="34" charset="0"/>
                <a:cs typeface="Arial" pitchFamily="34" charset="0"/>
              </a:rPr>
              <a:t>An inflammatory </a:t>
            </a:r>
            <a:r>
              <a:rPr lang="en-US" sz="2400" dirty="0" err="1">
                <a:latin typeface="Arial" pitchFamily="34" charset="0"/>
                <a:cs typeface="Arial" pitchFamily="34" charset="0"/>
              </a:rPr>
              <a:t>extravascular</a:t>
            </a:r>
            <a:r>
              <a:rPr lang="en-US" sz="2400" dirty="0">
                <a:latin typeface="Arial" pitchFamily="34" charset="0"/>
                <a:cs typeface="Arial" pitchFamily="34" charset="0"/>
              </a:rPr>
              <a:t> fluid that has a high protein concentration, cellular debris, and a specific gravity above 1.020</a:t>
            </a:r>
          </a:p>
          <a:p>
            <a:pPr algn="ctr"/>
            <a:endParaRPr lang="en-US" sz="2400" dirty="0">
              <a:latin typeface="Arial" pitchFamily="34" charset="0"/>
              <a:cs typeface="Arial" pitchFamily="34" charset="0"/>
            </a:endParaRPr>
          </a:p>
          <a:p>
            <a:pPr algn="ctr"/>
            <a:r>
              <a:rPr lang="en-US" sz="2400" dirty="0">
                <a:latin typeface="Arial" pitchFamily="34" charset="0"/>
                <a:cs typeface="Arial" pitchFamily="34" charset="0"/>
              </a:rPr>
              <a:t> It implies significant alteration in the normal permeability of small blood vessels in the area of injury</a:t>
            </a:r>
            <a:r>
              <a:rPr lang="en-US" dirty="0">
                <a:latin typeface="Arial" pitchFamily="34" charset="0"/>
                <a:cs typeface="Arial" pitchFamily="34" charset="0"/>
              </a:rPr>
              <a:t> </a:t>
            </a:r>
          </a:p>
        </p:txBody>
      </p:sp>
      <p:sp>
        <p:nvSpPr>
          <p:cNvPr id="5" name="TextBox 4"/>
          <p:cNvSpPr txBox="1"/>
          <p:nvPr/>
        </p:nvSpPr>
        <p:spPr>
          <a:xfrm>
            <a:off x="251520" y="1549934"/>
            <a:ext cx="4142264" cy="432733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lnSpc>
                <a:spcPct val="80000"/>
              </a:lnSpc>
            </a:pPr>
            <a:endParaRPr lang="en-US" sz="2800" b="1" dirty="0">
              <a:solidFill>
                <a:schemeClr val="bg1"/>
              </a:solidFill>
              <a:latin typeface="Arial" pitchFamily="34" charset="0"/>
              <a:cs typeface="Arial" pitchFamily="34" charset="0"/>
            </a:endParaRPr>
          </a:p>
          <a:p>
            <a:pPr algn="ctr">
              <a:lnSpc>
                <a:spcPct val="80000"/>
              </a:lnSpc>
            </a:pPr>
            <a:endParaRPr lang="en-US" sz="2800" b="1" dirty="0">
              <a:solidFill>
                <a:schemeClr val="bg1"/>
              </a:solidFill>
              <a:latin typeface="Arial" pitchFamily="34" charset="0"/>
              <a:cs typeface="Arial" pitchFamily="34" charset="0"/>
            </a:endParaRPr>
          </a:p>
          <a:p>
            <a:pPr algn="ctr">
              <a:lnSpc>
                <a:spcPct val="80000"/>
              </a:lnSpc>
            </a:pPr>
            <a:r>
              <a:rPr lang="en-US" sz="2400" dirty="0">
                <a:cs typeface="Arial" charset="0"/>
              </a:rPr>
              <a:t>   </a:t>
            </a:r>
            <a:r>
              <a:rPr lang="en-US" sz="2400" dirty="0">
                <a:latin typeface="Arial" pitchFamily="34" charset="0"/>
                <a:cs typeface="Arial" pitchFamily="34" charset="0"/>
              </a:rPr>
              <a:t>is a fluid with low protein content and a specific gravity of less than 1.012</a:t>
            </a:r>
          </a:p>
          <a:p>
            <a:pPr algn="ctr">
              <a:lnSpc>
                <a:spcPct val="80000"/>
              </a:lnSpc>
            </a:pPr>
            <a:endParaRPr lang="en-US" sz="2400" dirty="0">
              <a:latin typeface="Arial" pitchFamily="34" charset="0"/>
              <a:cs typeface="Arial" pitchFamily="34" charset="0"/>
            </a:endParaRPr>
          </a:p>
          <a:p>
            <a:pPr algn="ctr">
              <a:lnSpc>
                <a:spcPct val="80000"/>
              </a:lnSpc>
            </a:pPr>
            <a:r>
              <a:rPr lang="en-US" sz="2400" dirty="0">
                <a:latin typeface="Arial" pitchFamily="34" charset="0"/>
                <a:cs typeface="Arial" pitchFamily="34" charset="0"/>
              </a:rPr>
              <a:t>It is essentially an </a:t>
            </a:r>
            <a:r>
              <a:rPr lang="en-US" sz="2400" dirty="0" err="1">
                <a:latin typeface="Arial" pitchFamily="34" charset="0"/>
                <a:cs typeface="Arial" pitchFamily="34" charset="0"/>
              </a:rPr>
              <a:t>ultrafiltrate</a:t>
            </a:r>
            <a:r>
              <a:rPr lang="en-US" sz="2400" dirty="0">
                <a:latin typeface="Arial" pitchFamily="34" charset="0"/>
                <a:cs typeface="Arial" pitchFamily="34" charset="0"/>
              </a:rPr>
              <a:t> of blood plasma that results from osmotic or hydrostatic imbalance across the vessel wall </a:t>
            </a:r>
          </a:p>
          <a:p>
            <a:pPr algn="ctr">
              <a:lnSpc>
                <a:spcPct val="80000"/>
              </a:lnSpc>
            </a:pPr>
            <a:endParaRPr lang="en-US" sz="2400" dirty="0">
              <a:latin typeface="Arial" pitchFamily="34" charset="0"/>
              <a:cs typeface="Arial" pitchFamily="34" charset="0"/>
            </a:endParaRPr>
          </a:p>
          <a:p>
            <a:pPr algn="ctr">
              <a:lnSpc>
                <a:spcPct val="80000"/>
              </a:lnSpc>
            </a:pPr>
            <a:r>
              <a:rPr lang="en-US" sz="2400" dirty="0">
                <a:latin typeface="Arial" pitchFamily="34" charset="0"/>
                <a:cs typeface="Arial" pitchFamily="34" charset="0"/>
              </a:rPr>
              <a:t>without an increase in vascular permeability</a:t>
            </a:r>
            <a:endParaRPr lang="en-US" sz="2400" dirty="0">
              <a:cs typeface="Arial" charset="0"/>
            </a:endParaRPr>
          </a:p>
        </p:txBody>
      </p:sp>
      <p:sp>
        <p:nvSpPr>
          <p:cNvPr id="6" name="TextBox 5"/>
          <p:cNvSpPr txBox="1"/>
          <p:nvPr/>
        </p:nvSpPr>
        <p:spPr>
          <a:xfrm>
            <a:off x="1115616" y="1628800"/>
            <a:ext cx="2104487" cy="523220"/>
          </a:xfrm>
          <a:prstGeom prst="rect">
            <a:avLst/>
          </a:prstGeom>
        </p:spPr>
        <p:style>
          <a:lnRef idx="2">
            <a:schemeClr val="accent4"/>
          </a:lnRef>
          <a:fillRef idx="1">
            <a:schemeClr val="lt1"/>
          </a:fillRef>
          <a:effectRef idx="0">
            <a:schemeClr val="accent4"/>
          </a:effectRef>
          <a:fontRef idx="minor">
            <a:schemeClr val="dk1"/>
          </a:fontRef>
        </p:style>
        <p:txBody>
          <a:bodyPr wrap="none" rtlCol="1">
            <a:spAutoFit/>
          </a:bodyPr>
          <a:lstStyle/>
          <a:p>
            <a:r>
              <a:rPr lang="en-US" sz="2800" b="1" dirty="0" err="1">
                <a:latin typeface="Arial" pitchFamily="34" charset="0"/>
                <a:cs typeface="Arial" pitchFamily="34" charset="0"/>
              </a:rPr>
              <a:t>Transudate</a:t>
            </a:r>
            <a:endParaRPr lang="ar-SA" sz="2800" dirty="0"/>
          </a:p>
        </p:txBody>
      </p:sp>
      <p:sp>
        <p:nvSpPr>
          <p:cNvPr id="7" name="TextBox 6"/>
          <p:cNvSpPr txBox="1"/>
          <p:nvPr/>
        </p:nvSpPr>
        <p:spPr>
          <a:xfrm>
            <a:off x="5724216" y="1628800"/>
            <a:ext cx="1584088" cy="523220"/>
          </a:xfrm>
          <a:prstGeom prst="rect">
            <a:avLst/>
          </a:prstGeom>
        </p:spPr>
        <p:style>
          <a:lnRef idx="2">
            <a:schemeClr val="accent1"/>
          </a:lnRef>
          <a:fillRef idx="1">
            <a:schemeClr val="lt1"/>
          </a:fillRef>
          <a:effectRef idx="0">
            <a:schemeClr val="accent1"/>
          </a:effectRef>
          <a:fontRef idx="minor">
            <a:schemeClr val="dk1"/>
          </a:fontRef>
        </p:style>
        <p:txBody>
          <a:bodyPr wrap="none" rtlCol="1">
            <a:spAutoFit/>
          </a:bodyPr>
          <a:lstStyle/>
          <a:p>
            <a:r>
              <a:rPr lang="en-US" sz="2800" b="1" dirty="0" err="1">
                <a:solidFill>
                  <a:schemeClr val="tx1"/>
                </a:solidFill>
                <a:latin typeface="Arial" pitchFamily="34" charset="0"/>
                <a:cs typeface="Arial" pitchFamily="34" charset="0"/>
              </a:rPr>
              <a:t>Exudate</a:t>
            </a:r>
            <a:endParaRPr lang="en-US" sz="2800" b="1" dirty="0">
              <a:solidFill>
                <a:schemeClr val="tx1"/>
              </a:solidFill>
              <a:latin typeface="Arial" pitchFamily="34" charset="0"/>
              <a:cs typeface="Arial" pitchFamily="34" charset="0"/>
            </a:endParaRPr>
          </a:p>
        </p:txBody>
      </p:sp>
      <p:sp>
        <p:nvSpPr>
          <p:cNvPr id="8" name="Rectangle 7"/>
          <p:cNvSpPr/>
          <p:nvPr/>
        </p:nvSpPr>
        <p:spPr>
          <a:xfrm>
            <a:off x="251520" y="0"/>
            <a:ext cx="572412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a:r>
              <a:rPr lang="en-US" dirty="0"/>
              <a:t>8. Define the terms edema, </a:t>
            </a:r>
            <a:r>
              <a:rPr lang="en-US" dirty="0" err="1"/>
              <a:t>transudate</a:t>
            </a:r>
            <a:r>
              <a:rPr lang="en-US" dirty="0"/>
              <a:t>, and </a:t>
            </a:r>
            <a:r>
              <a:rPr lang="en-US" dirty="0" err="1"/>
              <a:t>exudate</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u="sng" dirty="0"/>
              <a:t>TAKE HOME MESSAGES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Inflammation, the local response of the </a:t>
            </a:r>
            <a:r>
              <a:rPr lang="en-US" dirty="0" err="1"/>
              <a:t>vascularised</a:t>
            </a:r>
            <a:r>
              <a:rPr lang="en-US" dirty="0"/>
              <a:t> living tissue to injury. </a:t>
            </a:r>
          </a:p>
          <a:p>
            <a:pPr lvl="0"/>
            <a:r>
              <a:rPr lang="en-US" dirty="0"/>
              <a:t> Could be acute or chronic.</a:t>
            </a:r>
          </a:p>
          <a:p>
            <a:pPr lvl="0"/>
            <a:r>
              <a:rPr lang="en-US" dirty="0"/>
              <a:t>Several cells &amp; molecules that play important roles in inflammation.</a:t>
            </a:r>
          </a:p>
          <a:p>
            <a:pPr lvl="0"/>
            <a:r>
              <a:rPr lang="en-US" dirty="0"/>
              <a:t>Inflammation has vascular and cellular events to eliminate the cause.</a:t>
            </a:r>
          </a:p>
          <a:p>
            <a:pPr lvl="0"/>
            <a:r>
              <a:rPr lang="en-US" dirty="0"/>
              <a:t>Vascular events include </a:t>
            </a:r>
            <a:r>
              <a:rPr lang="en-US" dirty="0" err="1"/>
              <a:t>vasodilation</a:t>
            </a:r>
            <a:r>
              <a:rPr lang="en-US" dirty="0"/>
              <a:t> and increased permeability to deliver a protein rich fluid to the site of inflammation.</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own Arrow Callout 14"/>
          <p:cNvSpPr/>
          <p:nvPr/>
        </p:nvSpPr>
        <p:spPr>
          <a:xfrm>
            <a:off x="3059832" y="908720"/>
            <a:ext cx="2592288" cy="86409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a:t>Injury</a:t>
            </a:r>
            <a:endParaRPr lang="ar-SA" sz="3600" dirty="0"/>
          </a:p>
        </p:txBody>
      </p:sp>
      <p:sp>
        <p:nvSpPr>
          <p:cNvPr id="16" name="Down Arrow Callout 15"/>
          <p:cNvSpPr/>
          <p:nvPr/>
        </p:nvSpPr>
        <p:spPr>
          <a:xfrm>
            <a:off x="2555776" y="2132856"/>
            <a:ext cx="3600400" cy="86409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a:t>Tissue damage</a:t>
            </a:r>
            <a:endParaRPr lang="ar-SA" sz="3600" dirty="0"/>
          </a:p>
        </p:txBody>
      </p:sp>
      <p:sp>
        <p:nvSpPr>
          <p:cNvPr id="17" name="Down Arrow Callout 16"/>
          <p:cNvSpPr/>
          <p:nvPr/>
        </p:nvSpPr>
        <p:spPr>
          <a:xfrm>
            <a:off x="1979712" y="3356992"/>
            <a:ext cx="4968552" cy="86409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a:t>Tissue response</a:t>
            </a:r>
            <a:endParaRPr lang="ar-SA" sz="3600" dirty="0"/>
          </a:p>
        </p:txBody>
      </p:sp>
      <p:sp>
        <p:nvSpPr>
          <p:cNvPr id="18" name="Down Arrow Callout 17"/>
          <p:cNvSpPr/>
          <p:nvPr/>
        </p:nvSpPr>
        <p:spPr>
          <a:xfrm>
            <a:off x="1043608" y="4365104"/>
            <a:ext cx="6552728" cy="1296144"/>
          </a:xfrm>
          <a:prstGeom prst="downArrowCallout">
            <a:avLst>
              <a:gd name="adj1" fmla="val 20135"/>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Eliminates the effect of injury  (pathogen and necrotic tissue)   </a:t>
            </a:r>
            <a:endParaRPr lang="ar-SA" sz="3200" dirty="0"/>
          </a:p>
        </p:txBody>
      </p:sp>
      <p:sp>
        <p:nvSpPr>
          <p:cNvPr id="20" name="TextBox 19"/>
          <p:cNvSpPr txBox="1"/>
          <p:nvPr/>
        </p:nvSpPr>
        <p:spPr>
          <a:xfrm>
            <a:off x="3491880" y="5733256"/>
            <a:ext cx="168828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1">
            <a:spAutoFit/>
          </a:bodyPr>
          <a:lstStyle/>
          <a:p>
            <a:r>
              <a:rPr lang="en-US" sz="4000" dirty="0"/>
              <a:t>Repair</a:t>
            </a:r>
            <a:endParaRPr lang="ar-SA" sz="4000" dirty="0"/>
          </a:p>
        </p:txBody>
      </p:sp>
      <p:sp>
        <p:nvSpPr>
          <p:cNvPr id="7" name="TextBox 6"/>
          <p:cNvSpPr txBox="1"/>
          <p:nvPr/>
        </p:nvSpPr>
        <p:spPr>
          <a:xfrm>
            <a:off x="6444208" y="188640"/>
            <a:ext cx="2304256" cy="2554545"/>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lvl="0" algn="l"/>
            <a:r>
              <a:rPr lang="en-US" sz="2000" b="1" dirty="0"/>
              <a:t>Infection.</a:t>
            </a:r>
          </a:p>
          <a:p>
            <a:pPr lvl="0" algn="l"/>
            <a:r>
              <a:rPr lang="en-US" sz="2000" b="1" dirty="0"/>
              <a:t>Trauma.</a:t>
            </a:r>
          </a:p>
          <a:p>
            <a:pPr lvl="0" algn="l"/>
            <a:r>
              <a:rPr lang="en-US" sz="2000" b="1" dirty="0"/>
              <a:t>Physical injury (burns).</a:t>
            </a:r>
          </a:p>
          <a:p>
            <a:pPr lvl="0" algn="l"/>
            <a:r>
              <a:rPr lang="en-US" sz="2000" b="1" dirty="0"/>
              <a:t>Chemical injury.</a:t>
            </a:r>
          </a:p>
          <a:p>
            <a:pPr lvl="0" algn="l"/>
            <a:r>
              <a:rPr lang="en-US" sz="2000" b="1" dirty="0"/>
              <a:t>Immunological injury (AID).</a:t>
            </a:r>
          </a:p>
          <a:p>
            <a:pPr lvl="0" algn="l"/>
            <a:r>
              <a:rPr lang="en-US" sz="2000" b="1" dirty="0"/>
              <a:t>Tissue death (MI).</a:t>
            </a:r>
          </a:p>
        </p:txBody>
      </p:sp>
      <p:sp>
        <p:nvSpPr>
          <p:cNvPr id="8" name="Rectangle 7"/>
          <p:cNvSpPr/>
          <p:nvPr/>
        </p:nvSpPr>
        <p:spPr>
          <a:xfrm>
            <a:off x="0" y="44624"/>
            <a:ext cx="2876557"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651510" lvl="0" indent="-514350" algn="l" rtl="0">
              <a:buFont typeface="+mj-lt"/>
              <a:buAutoNum type="arabicPeriod"/>
            </a:pPr>
            <a:r>
              <a:rPr lang="en-US" b="1" dirty="0"/>
              <a:t>Define inflammation.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Inflammation?</a:t>
            </a:r>
          </a:p>
        </p:txBody>
      </p:sp>
      <p:sp>
        <p:nvSpPr>
          <p:cNvPr id="3" name="Content Placeholder 2"/>
          <p:cNvSpPr>
            <a:spLocks noGrp="1"/>
          </p:cNvSpPr>
          <p:nvPr>
            <p:ph idx="1"/>
          </p:nvPr>
        </p:nvSpPr>
        <p:spPr>
          <a:xfrm>
            <a:off x="467544" y="1196752"/>
            <a:ext cx="8229600" cy="5184576"/>
          </a:xfrm>
        </p:spPr>
        <p:txBody>
          <a:bodyPr>
            <a:normAutofit/>
          </a:bodyPr>
          <a:lstStyle/>
          <a:p>
            <a:pPr marL="548640" lvl="1" indent="-411480">
              <a:buSzPct val="65000"/>
              <a:buFont typeface="Wingdings 2"/>
              <a:buChar char=""/>
            </a:pPr>
            <a:r>
              <a:rPr lang="en-US" sz="2800" dirty="0"/>
              <a:t>Inflammation is a local response of the </a:t>
            </a:r>
            <a:r>
              <a:rPr lang="en-US" sz="2800" dirty="0" err="1"/>
              <a:t>vascularized</a:t>
            </a:r>
            <a:r>
              <a:rPr lang="en-US" sz="2800" dirty="0"/>
              <a:t> living tissue to infection and damaged tissue </a:t>
            </a:r>
            <a:r>
              <a:rPr lang="en-US" dirty="0"/>
              <a:t>that brings cells and molecules of host defense from the circulation to the sites where they are needed</a:t>
            </a:r>
          </a:p>
          <a:p>
            <a:pPr marL="548640" lvl="1" indent="-411480">
              <a:buSzPct val="65000"/>
              <a:buFont typeface="Wingdings 2"/>
              <a:buChar char=""/>
            </a:pPr>
            <a:endParaRPr lang="en-US" sz="3600" dirty="0"/>
          </a:p>
          <a:p>
            <a:pPr>
              <a:buNone/>
            </a:pPr>
            <a:endParaRPr lang="en-US" dirty="0"/>
          </a:p>
          <a:p>
            <a:pPr>
              <a:buNone/>
            </a:pPr>
            <a:r>
              <a:rPr lang="en-US" dirty="0">
                <a:sym typeface="Wingdings" pitchFamily="2" charset="2"/>
              </a:rPr>
              <a:t> </a:t>
            </a:r>
            <a:r>
              <a:rPr lang="en-US" dirty="0"/>
              <a:t>Therefore, Inflammation is part of a broader protective response </a:t>
            </a:r>
            <a:r>
              <a:rPr lang="en-US" i="1" dirty="0"/>
              <a:t>(innate immunity )</a:t>
            </a:r>
            <a:r>
              <a:rPr lang="en-US" dirty="0"/>
              <a:t> </a:t>
            </a:r>
          </a:p>
          <a:p>
            <a:pPr lvl="1"/>
            <a:endParaRPr lang="en-US" b="1" dirty="0"/>
          </a:p>
        </p:txBody>
      </p:sp>
      <p:sp>
        <p:nvSpPr>
          <p:cNvPr id="4" name="Slide Number Placeholder 3"/>
          <p:cNvSpPr>
            <a:spLocks noGrp="1"/>
          </p:cNvSpPr>
          <p:nvPr>
            <p:ph type="sldNum" sz="quarter" idx="12"/>
          </p:nvPr>
        </p:nvSpPr>
        <p:spPr/>
        <p:txBody>
          <a:bodyPr/>
          <a:lstStyle/>
          <a:p>
            <a:fld id="{35100B4B-F5D2-44DD-9A19-A980681504E0}" type="slidenum">
              <a:rPr lang="en-US" smtClean="0"/>
              <a:pPr/>
              <a:t>5</a:t>
            </a:fld>
            <a:endParaRPr lang="en-US"/>
          </a:p>
        </p:txBody>
      </p:sp>
      <p:sp>
        <p:nvSpPr>
          <p:cNvPr id="6" name="TextBox 5"/>
          <p:cNvSpPr txBox="1"/>
          <p:nvPr/>
        </p:nvSpPr>
        <p:spPr>
          <a:xfrm>
            <a:off x="467544" y="3140968"/>
            <a:ext cx="8280920"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marL="0" lvl="1" algn="l"/>
            <a:r>
              <a:rPr lang="en-US" sz="2800" b="1" dirty="0"/>
              <a:t>The aim: to localize and eliminate the causative agent, limit tissue injury and restore tissue to normality</a:t>
            </a:r>
            <a:endParaRPr lang="ar-SA" b="1" dirty="0"/>
          </a:p>
        </p:txBody>
      </p:sp>
      <p:sp>
        <p:nvSpPr>
          <p:cNvPr id="7" name="Rectangle 6"/>
          <p:cNvSpPr/>
          <p:nvPr/>
        </p:nvSpPr>
        <p:spPr>
          <a:xfrm>
            <a:off x="0" y="35332"/>
            <a:ext cx="2876557"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651510" lvl="0" indent="-514350" algn="l" rtl="0">
              <a:buFont typeface="+mj-lt"/>
              <a:buAutoNum type="arabicPeriod"/>
            </a:pPr>
            <a:r>
              <a:rPr lang="en-US" b="1" dirty="0"/>
              <a:t>Define inflammation.</a:t>
            </a:r>
          </a:p>
        </p:txBody>
      </p:sp>
      <p:sp>
        <p:nvSpPr>
          <p:cNvPr id="8" name="Rectangle 7"/>
          <p:cNvSpPr/>
          <p:nvPr/>
        </p:nvSpPr>
        <p:spPr>
          <a:xfrm>
            <a:off x="1943708" y="5343376"/>
            <a:ext cx="5328592"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a:r>
              <a:rPr lang="en-US" sz="2000" b="1" dirty="0"/>
              <a:t>The suffix “its” is added to the base word to state the condition as in appendix/appendicitis</a:t>
            </a:r>
            <a:endParaRPr lang="ar-SA"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Inflammation</a:t>
            </a:r>
          </a:p>
        </p:txBody>
      </p:sp>
      <p:sp>
        <p:nvSpPr>
          <p:cNvPr id="3" name="Content Placeholder 2"/>
          <p:cNvSpPr>
            <a:spLocks noGrp="1"/>
          </p:cNvSpPr>
          <p:nvPr>
            <p:ph idx="1"/>
          </p:nvPr>
        </p:nvSpPr>
        <p:spPr>
          <a:xfrm>
            <a:off x="381000" y="1758617"/>
            <a:ext cx="8691594" cy="4838735"/>
          </a:xfrm>
        </p:spPr>
        <p:txBody>
          <a:bodyPr/>
          <a:lstStyle/>
          <a:p>
            <a:r>
              <a:rPr lang="en-US" dirty="0"/>
              <a:t>Inflammation is terminated when the offending agent is eliminated and the secreted mediators are broken down or dissipated. </a:t>
            </a:r>
          </a:p>
          <a:p>
            <a:endParaRPr lang="en-US" dirty="0"/>
          </a:p>
        </p:txBody>
      </p:sp>
      <p:sp>
        <p:nvSpPr>
          <p:cNvPr id="4" name="Slide Number Placeholder 3"/>
          <p:cNvSpPr>
            <a:spLocks noGrp="1"/>
          </p:cNvSpPr>
          <p:nvPr>
            <p:ph type="sldNum" sz="quarter" idx="12"/>
          </p:nvPr>
        </p:nvSpPr>
        <p:spPr/>
        <p:txBody>
          <a:bodyPr/>
          <a:lstStyle/>
          <a:p>
            <a:fld id="{35100B4B-F5D2-44DD-9A19-A980681504E0}" type="slidenum">
              <a:rPr lang="en-US" smtClean="0"/>
              <a:pPr/>
              <a:t>6</a:t>
            </a:fld>
            <a:endParaRPr lang="en-US"/>
          </a:p>
        </p:txBody>
      </p:sp>
      <p:sp>
        <p:nvSpPr>
          <p:cNvPr id="5" name="TextBox 4"/>
          <p:cNvSpPr txBox="1"/>
          <p:nvPr/>
        </p:nvSpPr>
        <p:spPr>
          <a:xfrm>
            <a:off x="539552" y="3645024"/>
            <a:ext cx="8064896" cy="1661993"/>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marL="0" lvl="1" algn="l"/>
            <a:r>
              <a:rPr lang="en-US" sz="2800" dirty="0"/>
              <a:t>There are active anti-inflammatory mechanisms that serve to control the response and prevent it from causing excessive damage to the host. </a:t>
            </a:r>
          </a:p>
          <a:p>
            <a:endParaRPr lang="ar-SA" dirty="0"/>
          </a:p>
        </p:txBody>
      </p:sp>
      <p:sp>
        <p:nvSpPr>
          <p:cNvPr id="6" name="Rectangle 5"/>
          <p:cNvSpPr/>
          <p:nvPr/>
        </p:nvSpPr>
        <p:spPr>
          <a:xfrm>
            <a:off x="0" y="35332"/>
            <a:ext cx="2876557"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651510" lvl="0" indent="-514350" algn="l" rtl="0">
              <a:buFont typeface="+mj-lt"/>
              <a:buAutoNum type="arabicPeriod"/>
            </a:pPr>
            <a:r>
              <a:rPr lang="en-US" b="1" dirty="0"/>
              <a:t>Define inflammation.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5816" y="0"/>
            <a:ext cx="4248472" cy="692696"/>
          </a:xfrm>
        </p:spPr>
        <p:txBody>
          <a:bodyPr>
            <a:normAutofit/>
          </a:bodyPr>
          <a:lstStyle/>
          <a:p>
            <a:pPr fontAlgn="base">
              <a:buNone/>
            </a:pPr>
            <a:r>
              <a:rPr lang="en-US" b="1" dirty="0">
                <a:solidFill>
                  <a:srgbClr val="FF0000"/>
                </a:solidFill>
              </a:rPr>
              <a:t>Steps of inflammation</a:t>
            </a:r>
          </a:p>
        </p:txBody>
      </p:sp>
      <p:sp>
        <p:nvSpPr>
          <p:cNvPr id="4" name="Rectangle 3"/>
          <p:cNvSpPr/>
          <p:nvPr/>
        </p:nvSpPr>
        <p:spPr>
          <a:xfrm>
            <a:off x="0" y="35332"/>
            <a:ext cx="2876557"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651510" lvl="0" indent="-514350" algn="l" rtl="0">
              <a:buFont typeface="+mj-lt"/>
              <a:buAutoNum type="arabicPeriod"/>
            </a:pPr>
            <a:r>
              <a:rPr lang="en-US" b="1" dirty="0"/>
              <a:t>Define inflammation.</a:t>
            </a:r>
          </a:p>
        </p:txBody>
      </p:sp>
      <p:sp>
        <p:nvSpPr>
          <p:cNvPr id="5" name="TextBox 4"/>
          <p:cNvSpPr txBox="1"/>
          <p:nvPr/>
        </p:nvSpPr>
        <p:spPr>
          <a:xfrm>
            <a:off x="611560" y="692696"/>
            <a:ext cx="8064897" cy="95410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800" b="1" dirty="0"/>
              <a:t>The offending agent is recognized by host cells and molecules</a:t>
            </a:r>
            <a:r>
              <a:rPr lang="en-US" sz="2000" dirty="0"/>
              <a:t>.</a:t>
            </a:r>
          </a:p>
        </p:txBody>
      </p:sp>
      <p:sp>
        <p:nvSpPr>
          <p:cNvPr id="6" name="Down Arrow 5"/>
          <p:cNvSpPr/>
          <p:nvPr/>
        </p:nvSpPr>
        <p:spPr>
          <a:xfrm>
            <a:off x="4427984" y="1628800"/>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95536" y="2060848"/>
            <a:ext cx="828092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dirty="0"/>
              <a:t>Leukocytes and plasma proteins are recruited from the circulation to the site where the offending agent</a:t>
            </a:r>
          </a:p>
        </p:txBody>
      </p:sp>
      <p:sp>
        <p:nvSpPr>
          <p:cNvPr id="9" name="Down Arrow 8"/>
          <p:cNvSpPr/>
          <p:nvPr/>
        </p:nvSpPr>
        <p:spPr>
          <a:xfrm>
            <a:off x="4355976" y="2996952"/>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3528" y="3356992"/>
            <a:ext cx="8352928"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514350" indent="-514350" algn="ctr" fontAlgn="base"/>
            <a:r>
              <a:rPr lang="en-US" sz="2800" b="1" dirty="0"/>
              <a:t>The leukocytes and proteins are activated to destroy and eliminate the offending substance.</a:t>
            </a:r>
          </a:p>
        </p:txBody>
      </p:sp>
      <p:sp>
        <p:nvSpPr>
          <p:cNvPr id="11" name="Down Arrow 10"/>
          <p:cNvSpPr/>
          <p:nvPr/>
        </p:nvSpPr>
        <p:spPr>
          <a:xfrm>
            <a:off x="4283968" y="4365104"/>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95536" y="4725144"/>
            <a:ext cx="8064896"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514350" indent="-514350" algn="ctr" fontAlgn="base"/>
            <a:r>
              <a:rPr lang="en-US" sz="2800" b="1" dirty="0"/>
              <a:t>The reaction is controlled and terminated</a:t>
            </a:r>
            <a:r>
              <a:rPr lang="en-US" dirty="0"/>
              <a:t>.</a:t>
            </a:r>
          </a:p>
        </p:txBody>
      </p:sp>
      <p:sp>
        <p:nvSpPr>
          <p:cNvPr id="13" name="Down Arrow 12"/>
          <p:cNvSpPr/>
          <p:nvPr/>
        </p:nvSpPr>
        <p:spPr>
          <a:xfrm>
            <a:off x="4283968" y="5301208"/>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979712" y="5661248"/>
            <a:ext cx="4864730"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marL="514350" indent="-514350" fontAlgn="base"/>
            <a:r>
              <a:rPr lang="en-US" sz="2800" b="1" dirty="0"/>
              <a:t>The damaged tissue is repaired</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yimg.com/g/images/spaceball.gif"/>
          <p:cNvPicPr>
            <a:picLocks noChangeAspect="1" noChangeArrowheads="1"/>
          </p:cNvPicPr>
          <p:nvPr/>
        </p:nvPicPr>
        <p:blipFill>
          <a:blip r:embed="rId3"/>
          <a:srcRect/>
          <a:stretch>
            <a:fillRect/>
          </a:stretch>
        </p:blipFill>
        <p:spPr bwMode="auto">
          <a:xfrm>
            <a:off x="63500" y="-1743075"/>
            <a:ext cx="4762500" cy="3590925"/>
          </a:xfrm>
          <a:prstGeom prst="rect">
            <a:avLst/>
          </a:prstGeom>
          <a:noFill/>
        </p:spPr>
      </p:pic>
      <p:pic>
        <p:nvPicPr>
          <p:cNvPr id="2052" name="Picture 4" descr="http://l.yimg.com/g/images/spaceball.gif"/>
          <p:cNvPicPr>
            <a:picLocks noChangeAspect="1" noChangeArrowheads="1"/>
          </p:cNvPicPr>
          <p:nvPr/>
        </p:nvPicPr>
        <p:blipFill>
          <a:blip r:embed="rId3"/>
          <a:srcRect/>
          <a:stretch>
            <a:fillRect/>
          </a:stretch>
        </p:blipFill>
        <p:spPr bwMode="auto">
          <a:xfrm>
            <a:off x="63500" y="-1743075"/>
            <a:ext cx="4762500" cy="3590925"/>
          </a:xfrm>
          <a:prstGeom prst="rect">
            <a:avLst/>
          </a:prstGeom>
          <a:noFill/>
        </p:spPr>
      </p:pic>
      <p:pic>
        <p:nvPicPr>
          <p:cNvPr id="2054" name="Picture 6" descr="http://l.yimg.com/g/images/spaceball.gif"/>
          <p:cNvPicPr>
            <a:picLocks noChangeAspect="1" noChangeArrowheads="1"/>
          </p:cNvPicPr>
          <p:nvPr/>
        </p:nvPicPr>
        <p:blipFill>
          <a:blip r:embed="rId3"/>
          <a:srcRect/>
          <a:stretch>
            <a:fillRect/>
          </a:stretch>
        </p:blipFill>
        <p:spPr bwMode="auto">
          <a:xfrm>
            <a:off x="63500" y="-1743075"/>
            <a:ext cx="4762500" cy="3590925"/>
          </a:xfrm>
          <a:prstGeom prst="rect">
            <a:avLst/>
          </a:prstGeom>
          <a:noFill/>
        </p:spPr>
      </p:pic>
      <p:pic>
        <p:nvPicPr>
          <p:cNvPr id="1026" name="Picture 2"/>
          <p:cNvPicPr>
            <a:picLocks noChangeAspect="1" noChangeArrowheads="1"/>
          </p:cNvPicPr>
          <p:nvPr/>
        </p:nvPicPr>
        <p:blipFill>
          <a:blip r:embed="rId4" cstate="print">
            <a:lum bright="-5000" contrast="7000"/>
          </a:blip>
          <a:srcRect/>
          <a:stretch>
            <a:fillRect/>
          </a:stretch>
        </p:blipFill>
        <p:spPr bwMode="auto">
          <a:xfrm>
            <a:off x="2267744" y="91757"/>
            <a:ext cx="6210449" cy="6073547"/>
          </a:xfrm>
          <a:prstGeom prst="rect">
            <a:avLst/>
          </a:prstGeom>
          <a:noFill/>
          <a:ln w="9525">
            <a:noFill/>
            <a:miter lim="800000"/>
            <a:headEnd/>
            <a:tailEnd/>
          </a:ln>
        </p:spPr>
      </p:pic>
      <p:sp>
        <p:nvSpPr>
          <p:cNvPr id="8" name="Rectangle 7"/>
          <p:cNvSpPr/>
          <p:nvPr/>
        </p:nvSpPr>
        <p:spPr>
          <a:xfrm>
            <a:off x="0" y="35332"/>
            <a:ext cx="2876557"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651510" lvl="0" indent="-514350" algn="l" rtl="0">
              <a:buFont typeface="+mj-lt"/>
              <a:buAutoNum type="arabicPeriod"/>
            </a:pPr>
            <a:r>
              <a:rPr lang="en-US" b="1" dirty="0"/>
              <a:t>Define inflammation.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Can inflammation be harmful ! ?</a:t>
            </a:r>
          </a:p>
        </p:txBody>
      </p:sp>
      <p:sp>
        <p:nvSpPr>
          <p:cNvPr id="3" name="Content Placeholder 2"/>
          <p:cNvSpPr>
            <a:spLocks noGrp="1"/>
          </p:cNvSpPr>
          <p:nvPr>
            <p:ph idx="1"/>
          </p:nvPr>
        </p:nvSpPr>
        <p:spPr/>
        <p:txBody>
          <a:bodyPr/>
          <a:lstStyle/>
          <a:p>
            <a:r>
              <a:rPr lang="en-US" dirty="0"/>
              <a:t>Inflammation can induce harm:</a:t>
            </a:r>
          </a:p>
          <a:p>
            <a:pPr>
              <a:buNone/>
            </a:pPr>
            <a:r>
              <a:rPr lang="en-US" sz="2800" dirty="0">
                <a:latin typeface="Tahoma" pitchFamily="34" charset="0"/>
                <a:cs typeface="Tahoma" pitchFamily="34" charset="0"/>
              </a:rPr>
              <a:t> e.g.  anaphylactic reaction</a:t>
            </a:r>
          </a:p>
          <a:p>
            <a:pPr>
              <a:buNone/>
            </a:pPr>
            <a:r>
              <a:rPr lang="en-US" sz="2800" dirty="0">
                <a:latin typeface="Tahoma" pitchFamily="34" charset="0"/>
                <a:cs typeface="Tahoma" pitchFamily="34" charset="0"/>
              </a:rPr>
              <a:t>		 rheumatoid arthritis</a:t>
            </a:r>
          </a:p>
          <a:p>
            <a:pPr>
              <a:buNone/>
            </a:pPr>
            <a:r>
              <a:rPr lang="en-US" sz="2800" dirty="0">
                <a:latin typeface="Tahoma" pitchFamily="34" charset="0"/>
                <a:cs typeface="Tahoma" pitchFamily="34" charset="0"/>
              </a:rPr>
              <a:t>		 atherosclerosis </a:t>
            </a:r>
          </a:p>
          <a:p>
            <a:pPr>
              <a:buNone/>
            </a:pPr>
            <a:r>
              <a:rPr lang="en-US" sz="2800" dirty="0">
                <a:latin typeface="Tahoma" pitchFamily="34" charset="0"/>
                <a:cs typeface="Tahoma" pitchFamily="34" charset="0"/>
              </a:rPr>
              <a:t>		 </a:t>
            </a:r>
          </a:p>
          <a:p>
            <a:pPr>
              <a:buNone/>
            </a:pPr>
            <a:endParaRPr lang="en-US" sz="2800" dirty="0">
              <a:latin typeface="Tahoma" pitchFamily="34" charset="0"/>
              <a:cs typeface="Tahoma" pitchFamily="34" charset="0"/>
            </a:endParaRPr>
          </a:p>
          <a:p>
            <a:pPr lvl="1"/>
            <a:endParaRPr lang="en-US" dirty="0"/>
          </a:p>
        </p:txBody>
      </p:sp>
      <p:sp>
        <p:nvSpPr>
          <p:cNvPr id="4" name="Slide Number Placeholder 3"/>
          <p:cNvSpPr>
            <a:spLocks noGrp="1"/>
          </p:cNvSpPr>
          <p:nvPr>
            <p:ph type="sldNum" sz="quarter" idx="12"/>
          </p:nvPr>
        </p:nvSpPr>
        <p:spPr/>
        <p:txBody>
          <a:bodyPr/>
          <a:lstStyle/>
          <a:p>
            <a:fld id="{35100B4B-F5D2-44DD-9A19-A980681504E0}" type="slidenum">
              <a:rPr lang="en-US" smtClean="0"/>
              <a:pPr/>
              <a:t>9</a:t>
            </a:fld>
            <a:endParaRPr lang="en-US"/>
          </a:p>
        </p:txBody>
      </p:sp>
      <p:sp>
        <p:nvSpPr>
          <p:cNvPr id="5" name="Rectangle 4"/>
          <p:cNvSpPr/>
          <p:nvPr/>
        </p:nvSpPr>
        <p:spPr>
          <a:xfrm>
            <a:off x="0" y="35332"/>
            <a:ext cx="2876557"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651510" lvl="0" indent="-514350" algn="l" rtl="0">
              <a:buFont typeface="+mj-lt"/>
              <a:buAutoNum type="arabicPeriod"/>
            </a:pPr>
            <a:r>
              <a:rPr lang="en-US" b="1" dirty="0"/>
              <a:t>Define inflammation.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lide(fromBottom)">
                                      <p:cBhvr>
                                        <p:cTn id="13" dur="500"/>
                                        <p:tgtEl>
                                          <p:spTgt spid="3">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lide(fromBottom)">
                                      <p:cBhvr>
                                        <p:cTn id="16" dur="500"/>
                                        <p:tgtEl>
                                          <p:spTgt spid="3">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lide(fromBottom)">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4807</TotalTime>
  <Words>1888</Words>
  <Application>Microsoft Office PowerPoint</Application>
  <PresentationFormat>On-screen Show (4:3)</PresentationFormat>
  <Paragraphs>326</Paragraphs>
  <Slides>40</Slides>
  <Notes>28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40</vt:i4>
      </vt:variant>
    </vt:vector>
  </HeadingPairs>
  <TitlesOfParts>
    <vt:vector size="55" baseType="lpstr">
      <vt:lpstr>Batang</vt:lpstr>
      <vt:lpstr>Aharoni</vt:lpstr>
      <vt:lpstr>Arial</vt:lpstr>
      <vt:lpstr>Book Antiqua</vt:lpstr>
      <vt:lpstr>Calibri</vt:lpstr>
      <vt:lpstr>Century Gothic</vt:lpstr>
      <vt:lpstr>Monotype Sorts</vt:lpstr>
      <vt:lpstr>Shruti</vt:lpstr>
      <vt:lpstr>Tahoma</vt:lpstr>
      <vt:lpstr>Times New Roman</vt:lpstr>
      <vt:lpstr>Times New Roman (Arabic)</vt:lpstr>
      <vt:lpstr>Traditional Arabic</vt:lpstr>
      <vt:lpstr>Wingdings</vt:lpstr>
      <vt:lpstr>Wingdings 2</vt:lpstr>
      <vt:lpstr>Office Theme</vt:lpstr>
      <vt:lpstr>PowerPoint Presentation</vt:lpstr>
      <vt:lpstr>Learning Objectives:</vt:lpstr>
      <vt:lpstr>Reference book and the relevant page numbers..</vt:lpstr>
      <vt:lpstr>PowerPoint Presentation</vt:lpstr>
      <vt:lpstr>What is Inflammation?</vt:lpstr>
      <vt:lpstr>Inflammation</vt:lpstr>
      <vt:lpstr>PowerPoint Presentation</vt:lpstr>
      <vt:lpstr>PowerPoint Presentation</vt:lpstr>
      <vt:lpstr>Can inflammation be harmful ! ?</vt:lpstr>
      <vt:lpstr>Learning Objectives:</vt:lpstr>
      <vt:lpstr> </vt:lpstr>
      <vt:lpstr>Chemical Mediators</vt:lpstr>
      <vt:lpstr>PowerPoint Presentation</vt:lpstr>
      <vt:lpstr>Learning Objectives:</vt:lpstr>
      <vt:lpstr>TYPES OF Inflammation</vt:lpstr>
      <vt:lpstr>Features of acute and chronic inflammation</vt:lpstr>
      <vt:lpstr>Acute inflammation</vt:lpstr>
      <vt:lpstr>The outcome of acute inflammation</vt:lpstr>
      <vt:lpstr>Learning Objectives:</vt:lpstr>
      <vt:lpstr>Clinical Features</vt:lpstr>
      <vt:lpstr>PowerPoint Presentation</vt:lpstr>
      <vt:lpstr>Learning Objectives:</vt:lpstr>
      <vt:lpstr>Events of acute Inflammation</vt:lpstr>
      <vt:lpstr>Events of acute Inflammation</vt:lpstr>
      <vt:lpstr>PowerPoint Presentation</vt:lpstr>
      <vt:lpstr>PowerPoint Presentation</vt:lpstr>
      <vt:lpstr>PowerPoint Presentation</vt:lpstr>
      <vt:lpstr>Phases of changes in Vascular Caliber and Flow</vt:lpstr>
      <vt:lpstr>Slowing of the circulation</vt:lpstr>
      <vt:lpstr>Learning Objectives:</vt:lpstr>
      <vt:lpstr>2. Increased Vascular Permeability </vt:lpstr>
      <vt:lpstr>PowerPoint Presentation</vt:lpstr>
      <vt:lpstr>PowerPoint Presentation</vt:lpstr>
      <vt:lpstr>Learning Objectives:</vt:lpstr>
      <vt:lpstr>PowerPoint Presentation</vt:lpstr>
      <vt:lpstr>PowerPoint Presentation</vt:lpstr>
      <vt:lpstr>Learning Objectives:</vt:lpstr>
      <vt:lpstr>Edema is defined as an excess of fluid in the interstitial space. What is the difference between transudates and exudates? </vt:lpstr>
      <vt:lpstr>TAKE HOME MESSAGES</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Dr.Maha</dc:creator>
  <cp:lastModifiedBy>Dana Al-Kadi</cp:lastModifiedBy>
  <cp:revision>27</cp:revision>
  <dcterms:created xsi:type="dcterms:W3CDTF">2013-09-30T13:08:44Z</dcterms:created>
  <dcterms:modified xsi:type="dcterms:W3CDTF">2017-10-17T11:03:30Z</dcterms:modified>
</cp:coreProperties>
</file>