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60" r:id="rId5"/>
    <p:sldId id="261" r:id="rId6"/>
    <p:sldId id="262" r:id="rId7"/>
    <p:sldId id="263" r:id="rId8"/>
    <p:sldId id="296"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7" autoAdjust="0"/>
    <p:restoredTop sz="94660"/>
  </p:normalViewPr>
  <p:slideViewPr>
    <p:cSldViewPr>
      <p:cViewPr varScale="1">
        <p:scale>
          <a:sx n="86" d="100"/>
          <a:sy n="86" d="100"/>
        </p:scale>
        <p:origin x="939"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5797E3-EB23-4715-923E-7FA9414A8531}" type="datetimeFigureOut">
              <a:rPr lang="en-US" smtClean="0"/>
              <a:t>10/22/2017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B2522D-720B-4101-B7F1-EB7ED7B99E9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dirty="0"/>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16</a:t>
            </a:fld>
            <a:endParaRPr lang="en-GB"/>
          </a:p>
        </p:txBody>
      </p:sp>
    </p:spTree>
    <p:extLst>
      <p:ext uri="{BB962C8B-B14F-4D97-AF65-F5344CB8AC3E}">
        <p14:creationId xmlns:p14="http://schemas.microsoft.com/office/powerpoint/2010/main" val="63232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val="392873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366888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32</a:t>
            </a:fld>
            <a:endParaRPr lang="en-US"/>
          </a:p>
        </p:txBody>
      </p:sp>
    </p:spTree>
    <p:extLst>
      <p:ext uri="{BB962C8B-B14F-4D97-AF65-F5344CB8AC3E}">
        <p14:creationId xmlns:p14="http://schemas.microsoft.com/office/powerpoint/2010/main" val="150986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38</a:t>
            </a:fld>
            <a:endParaRPr lang="en-US"/>
          </a:p>
        </p:txBody>
      </p:sp>
    </p:spTree>
    <p:extLst>
      <p:ext uri="{BB962C8B-B14F-4D97-AF65-F5344CB8AC3E}">
        <p14:creationId xmlns:p14="http://schemas.microsoft.com/office/powerpoint/2010/main" val="224380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39</a:t>
            </a:fld>
            <a:endParaRPr lang="en-US"/>
          </a:p>
        </p:txBody>
      </p:sp>
    </p:spTree>
    <p:extLst>
      <p:ext uri="{BB962C8B-B14F-4D97-AF65-F5344CB8AC3E}">
        <p14:creationId xmlns:p14="http://schemas.microsoft.com/office/powerpoint/2010/main" val="14743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CF9C6D-AB99-4FCF-8B02-C59DBB3964FE}"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CF9C6D-AB99-4FCF-8B02-C59DBB3964FE}"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CF9C6D-AB99-4FCF-8B02-C59DBB3964FE}"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474367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CF9C6D-AB99-4FCF-8B02-C59DBB3964FE}"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CF9C6D-AB99-4FCF-8B02-C59DBB3964FE}"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CF9C6D-AB99-4FCF-8B02-C59DBB3964FE}"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CF9C6D-AB99-4FCF-8B02-C59DBB3964FE}" type="datetimeFigureOut">
              <a:rPr lang="en-US" smtClean="0"/>
              <a:t>10/22/2017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CF9C6D-AB99-4FCF-8B02-C59DBB3964FE}" type="datetimeFigureOut">
              <a:rPr lang="en-US" smtClean="0"/>
              <a:t>10/22/2017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F9C6D-AB99-4FCF-8B02-C59DBB3964FE}" type="datetimeFigureOut">
              <a:rPr lang="en-US" smtClean="0"/>
              <a:t>10/22/2017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CF9C6D-AB99-4FCF-8B02-C59DBB3964FE}"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CF9C6D-AB99-4FCF-8B02-C59DBB3964FE}"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D4CAE-D3DB-46D2-83E7-E31BF7019EC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F9C6D-AB99-4FCF-8B02-C59DBB3964FE}" type="datetimeFigureOut">
              <a:rPr lang="en-US" smtClean="0"/>
              <a:t>10/22/2017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D4CAE-D3DB-46D2-83E7-E31BF7019EC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upload.wikimedia.org/wikipedia/commons/1/1f/Acute_Appendicitis,_HE_1.jp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upload.wikimedia.org/wikipedia/commons/d/dc/Acute_Appendicitis,_HE_2.jpg" TargetMode="Externa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sa/url?sa=i&amp;rct=j&amp;q=acute+appendicitis+histopathology&amp;source=images&amp;cd=&amp;cad=rja&amp;docid=HK2ulxslGeWx-M&amp;tbnid=Kc_y63w6Xz_5IM:&amp;ved=0CAUQjRw&amp;url=http://www.uaz.edu.mx/histo/pathology/ed/ch_13/c13_s49.htm&amp;ei=9fcfUZDqNsKDhQewo4HgBg&amp;psig=AFQjCNHobZ2jSXOgsaaX9xauQNZVExztvA&amp;ust=136113590954543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m.sa/url?sa=i&amp;source=images&amp;cd=&amp;cad=rja&amp;docid=PmHbAoQtvSvdZM&amp;tbnid=RzLl6FtZsRlJmM:&amp;ved=0CAgQjRwwAA&amp;url=http://tw.myblog.yahoo.com/skindr-wang/photo?pid=0&amp;next=1251&amp;fid=24&amp;ei=NRogUfmiGuWL4gTHiYD4AQ&amp;psig=AFQjCNEyJDOo1iLyxWsLZPDGk8Jb7g9TTg&amp;ust=1361144757536257"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46415"/>
            <a:ext cx="6629400" cy="2000264"/>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t="100000"/>
            </a:path>
            <a:tileRect r="-100000" b="-100000"/>
          </a:gradFill>
          <a:ln cap="rnd">
            <a:solidFill>
              <a:schemeClr val="bg1"/>
            </a:solidFill>
          </a:ln>
        </p:spPr>
        <p:txBody>
          <a:bodyPr>
            <a:noAutofit/>
          </a:bodyPr>
          <a:lstStyle/>
          <a:p>
            <a:pPr algn="ctr"/>
            <a:r>
              <a:rPr lang="en-US" sz="5400" b="1" i="1" dirty="0">
                <a:solidFill>
                  <a:schemeClr val="accent1">
                    <a:lumMod val="20000"/>
                    <a:lumOff val="80000"/>
                  </a:schemeClr>
                </a:solidFill>
                <a:effectLst>
                  <a:outerShdw blurRad="38100" dist="38100" dir="2700000" algn="tl">
                    <a:srgbClr val="000000">
                      <a:alpha val="43137"/>
                    </a:srgbClr>
                  </a:outerShdw>
                </a:effectLst>
              </a:rPr>
              <a:t> Inflammation  </a:t>
            </a:r>
          </a:p>
        </p:txBody>
      </p:sp>
      <p:sp>
        <p:nvSpPr>
          <p:cNvPr id="3" name="TextBox 2"/>
          <p:cNvSpPr txBox="1"/>
          <p:nvPr/>
        </p:nvSpPr>
        <p:spPr>
          <a:xfrm>
            <a:off x="2571736" y="357166"/>
            <a:ext cx="4088496" cy="923330"/>
          </a:xfrm>
          <a:prstGeom prst="rect">
            <a:avLst/>
          </a:prstGeom>
          <a:noFill/>
          <a:ln>
            <a:noFill/>
          </a:ln>
        </p:spPr>
        <p:txBody>
          <a:bodyPr wrap="square" rtlCol="0">
            <a:spAutoFit/>
          </a:bodyPr>
          <a:lstStyle/>
          <a:p>
            <a:pPr algn="ctr"/>
            <a:r>
              <a:rPr lang="en-US" sz="4800" b="1" i="1" dirty="0">
                <a:effectLst>
                  <a:outerShdw blurRad="38100" dist="38100" dir="2700000" algn="tl">
                    <a:srgbClr val="000000">
                      <a:alpha val="43137"/>
                    </a:srgbClr>
                  </a:outerShdw>
                </a:effectLst>
              </a:rPr>
              <a:t>PRACTICAL</a:t>
            </a:r>
            <a:r>
              <a:rPr lang="en-US" sz="5400" b="1" i="1" dirty="0">
                <a:solidFill>
                  <a:srgbClr val="FFC000"/>
                </a:solidFill>
                <a:effectLst>
                  <a:outerShdw blurRad="38100" dist="38100" dir="2700000" algn="tl">
                    <a:srgbClr val="000000">
                      <a:alpha val="43137"/>
                    </a:srgbClr>
                  </a:outerShdw>
                </a:effectLst>
              </a:rPr>
              <a:t>   </a:t>
            </a:r>
            <a:r>
              <a:rPr lang="en-US" sz="5400" b="1" i="1" dirty="0">
                <a:effectLst>
                  <a:outerShdw blurRad="38100" dist="38100" dir="2700000" algn="tl">
                    <a:srgbClr val="000000">
                      <a:alpha val="43137"/>
                    </a:srgbClr>
                  </a:outerShdw>
                </a:effectLst>
              </a:rPr>
              <a:t>2</a:t>
            </a:r>
          </a:p>
        </p:txBody>
      </p:sp>
      <p:sp>
        <p:nvSpPr>
          <p:cNvPr id="5" name="Title 1"/>
          <p:cNvSpPr txBox="1">
            <a:spLocks/>
          </p:cNvSpPr>
          <p:nvPr/>
        </p:nvSpPr>
        <p:spPr>
          <a:xfrm>
            <a:off x="683568" y="4012598"/>
            <a:ext cx="7643866" cy="1000132"/>
          </a:xfrm>
          <a:prstGeom prst="rect">
            <a:avLst/>
          </a:prstGeom>
        </p:spPr>
        <p:style>
          <a:lnRef idx="0">
            <a:schemeClr val="accent1"/>
          </a:lnRef>
          <a:fillRef idx="3">
            <a:schemeClr val="accent1"/>
          </a:fillRef>
          <a:effectRef idx="3">
            <a:schemeClr val="accent1"/>
          </a:effectRef>
          <a:fontRef idx="minor">
            <a:schemeClr val="lt1"/>
          </a:fontRef>
        </p:style>
        <p:txBody>
          <a:bodyPr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rPr>
              <a:t> I - Acute Inflammation</a:t>
            </a:r>
          </a:p>
        </p:txBody>
      </p:sp>
      <p:sp>
        <p:nvSpPr>
          <p:cNvPr id="6" name="TextBox 5"/>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6210305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Gross</a:t>
            </a:r>
          </a:p>
        </p:txBody>
      </p:sp>
      <p:pic>
        <p:nvPicPr>
          <p:cNvPr id="188418" name="Picture 2" descr="http://library.med.utah.edu/WebPath/jpeg5/CV046.jpg"/>
          <p:cNvPicPr>
            <a:picLocks noChangeAspect="1" noChangeArrowheads="1"/>
          </p:cNvPicPr>
          <p:nvPr/>
        </p:nvPicPr>
        <p:blipFill>
          <a:blip r:embed="rId2" cstate="print"/>
          <a:srcRect/>
          <a:stretch>
            <a:fillRect/>
          </a:stretch>
        </p:blipFill>
        <p:spPr bwMode="auto">
          <a:xfrm>
            <a:off x="2643174" y="857232"/>
            <a:ext cx="3929090" cy="4587992"/>
          </a:xfrm>
          <a:prstGeom prst="rect">
            <a:avLst/>
          </a:prstGeom>
          <a:noFill/>
          <a:ln w="28575">
            <a:solidFill>
              <a:schemeClr val="tx1"/>
            </a:solidFill>
          </a:ln>
        </p:spPr>
      </p:pic>
      <p:sp>
        <p:nvSpPr>
          <p:cNvPr id="7" name="Rectangle 6"/>
          <p:cNvSpPr/>
          <p:nvPr/>
        </p:nvSpPr>
        <p:spPr>
          <a:xfrm>
            <a:off x="357158" y="5445224"/>
            <a:ext cx="7929618" cy="1323439"/>
          </a:xfrm>
          <a:prstGeom prst="rect">
            <a:avLst/>
          </a:prstGeom>
        </p:spPr>
        <p:txBody>
          <a:bodyPr wrap="square">
            <a:spAutoFit/>
          </a:bodyPr>
          <a:lstStyle/>
          <a:p>
            <a:pPr algn="ctr"/>
            <a:r>
              <a:rPr lang="en-US" sz="2000" b="1" i="1" dirty="0"/>
              <a:t>Serous fluid at the bottom of the pericardial cavity (arrow) is visible. The epicardial surface appears roughened, compared to its normal glistening appearance; due to the strands of pink-tan fibrin that have formed</a:t>
            </a:r>
          </a:p>
        </p:txBody>
      </p:sp>
      <p:cxnSp>
        <p:nvCxnSpPr>
          <p:cNvPr id="11" name="Straight Arrow Connector 10"/>
          <p:cNvCxnSpPr/>
          <p:nvPr/>
        </p:nvCxnSpPr>
        <p:spPr>
          <a:xfrm flipV="1">
            <a:off x="2786050" y="4005064"/>
            <a:ext cx="785818" cy="7143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2894222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48" y="5357826"/>
            <a:ext cx="7500990" cy="1200329"/>
          </a:xfrm>
          <a:prstGeom prst="rect">
            <a:avLst/>
          </a:prstGeom>
        </p:spPr>
        <p:txBody>
          <a:bodyPr wrap="square">
            <a:spAutoFit/>
          </a:bodyPr>
          <a:lstStyle/>
          <a:p>
            <a:pPr algn="ctr"/>
            <a:r>
              <a:rPr lang="en-US" b="1" i="1" dirty="0"/>
              <a:t>The fibrinous exudate is seen to consist of pink strands of fibrin gutting from the pericardial surface at the upper right</a:t>
            </a:r>
            <a:r>
              <a:rPr lang="ar-SA" b="1" i="1" dirty="0"/>
              <a:t>. </a:t>
            </a:r>
            <a:r>
              <a:rPr lang="en-US" b="1" i="1" dirty="0"/>
              <a:t>The exudate on the surface is shown enlarged in the inset.  Note a considerable number of erythrocytes trapped in the mesh of fibrin threads.  </a:t>
            </a:r>
          </a:p>
        </p:txBody>
      </p:sp>
      <p:sp>
        <p:nvSpPr>
          <p:cNvPr id="5" name="Rounded Rectangle 4"/>
          <p:cNvSpPr/>
          <p:nvPr/>
        </p:nvSpPr>
        <p:spPr>
          <a:xfrm>
            <a:off x="1557090" y="0"/>
            <a:ext cx="5758110" cy="7620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Microscopically</a:t>
            </a:r>
          </a:p>
        </p:txBody>
      </p:sp>
      <p:pic>
        <p:nvPicPr>
          <p:cNvPr id="307202" name="Picture 2" descr="http://www.vetmed.vt.edu/education/Curriculum/VM8304/vet%20pathology/INFLAMMATION%20LAB/INFLAMMATION%20LAB_files/image024.jpg"/>
          <p:cNvPicPr>
            <a:picLocks noChangeAspect="1" noChangeArrowheads="1"/>
          </p:cNvPicPr>
          <p:nvPr/>
        </p:nvPicPr>
        <p:blipFill>
          <a:blip r:embed="rId2" cstate="print"/>
          <a:srcRect/>
          <a:stretch>
            <a:fillRect/>
          </a:stretch>
        </p:blipFill>
        <p:spPr bwMode="auto">
          <a:xfrm>
            <a:off x="571472" y="762000"/>
            <a:ext cx="7858180" cy="457203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7" name="TextBox 6"/>
          <p:cNvSpPr txBox="1"/>
          <p:nvPr/>
        </p:nvSpPr>
        <p:spPr>
          <a:xfrm>
            <a:off x="714348" y="304800"/>
            <a:ext cx="657252" cy="369332"/>
          </a:xfrm>
          <a:prstGeom prst="rect">
            <a:avLst/>
          </a:prstGeom>
          <a:noFill/>
        </p:spPr>
        <p:txBody>
          <a:bodyPr wrap="square" rtlCol="0">
            <a:spAutoFit/>
          </a:bodyPr>
          <a:lstStyle/>
          <a:p>
            <a:r>
              <a:rPr lang="en-US" dirty="0"/>
              <a:t>Right</a:t>
            </a:r>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a:t>Left</a:t>
            </a:r>
          </a:p>
        </p:txBody>
      </p:sp>
    </p:spTree>
    <p:extLst>
      <p:ext uri="{BB962C8B-B14F-4D97-AF65-F5344CB8AC3E}">
        <p14:creationId xmlns:p14="http://schemas.microsoft.com/office/powerpoint/2010/main" val="9970362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C:\Documents and Settings\Mr. Amer Shafie\My Documents\My Pictures\fibrinous_pericarditis.jpg"/>
          <p:cNvPicPr>
            <a:picLocks noGrp="1" noChangeAspect="1" noChangeArrowheads="1"/>
          </p:cNvPicPr>
          <p:nvPr>
            <p:ph sz="quarter" idx="1"/>
          </p:nvPr>
        </p:nvPicPr>
        <p:blipFill>
          <a:blip r:embed="rId2" cstate="print"/>
          <a:stretch>
            <a:fillRect/>
          </a:stretch>
        </p:blipFill>
        <p:spPr bwMode="auto">
          <a:xfrm>
            <a:off x="500034" y="857232"/>
            <a:ext cx="7929618" cy="4857784"/>
          </a:xfrm>
          <a:prstGeom prst="rect">
            <a:avLst/>
          </a:prstGeom>
          <a:noFill/>
          <a:ln w="28575">
            <a:solidFill>
              <a:srgbClr val="7030A0"/>
            </a:solidFill>
          </a:ln>
        </p:spPr>
      </p:pic>
      <p:sp>
        <p:nvSpPr>
          <p:cNvPr id="5" name="Rectangle 4"/>
          <p:cNvSpPr/>
          <p:nvPr/>
        </p:nvSpPr>
        <p:spPr>
          <a:xfrm>
            <a:off x="571472" y="5786454"/>
            <a:ext cx="7786742" cy="1015663"/>
          </a:xfrm>
          <a:prstGeom prst="rect">
            <a:avLst/>
          </a:prstGeom>
        </p:spPr>
        <p:txBody>
          <a:bodyPr wrap="square">
            <a:spAutoFit/>
          </a:bodyPr>
          <a:lstStyle/>
          <a:p>
            <a:pPr algn="ctr"/>
            <a:r>
              <a:rPr lang="en-US" sz="2000" b="1" i="1" dirty="0"/>
              <a:t>The pericardium is distorted by thick irregular layer </a:t>
            </a:r>
          </a:p>
          <a:p>
            <a:pPr algn="ctr"/>
            <a:r>
              <a:rPr lang="en-US" sz="2000" b="1" i="1" dirty="0"/>
              <a:t>of pinkish fibrinous exudate with some red cells and inflammatory cells</a:t>
            </a:r>
            <a:endParaRPr lang="en-US" sz="2000"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LPF</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5371940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C:\Documents and Settings\Mr. Amer Shafie\My Documents\My Pictures\fibrinous_pericarditis_detail.jpg"/>
          <p:cNvPicPr>
            <a:picLocks noGrp="1" noChangeAspect="1" noChangeArrowheads="1"/>
          </p:cNvPicPr>
          <p:nvPr>
            <p:ph sz="quarter" idx="1"/>
          </p:nvPr>
        </p:nvPicPr>
        <p:blipFill>
          <a:blip r:embed="rId2" cstate="print"/>
          <a:stretch>
            <a:fillRect/>
          </a:stretch>
        </p:blipFill>
        <p:spPr bwMode="auto">
          <a:xfrm>
            <a:off x="571472" y="857232"/>
            <a:ext cx="7858180" cy="4786346"/>
          </a:xfrm>
          <a:prstGeom prst="rect">
            <a:avLst/>
          </a:prstGeom>
          <a:noFill/>
          <a:ln w="28575">
            <a:solidFill>
              <a:srgbClr val="7030A0"/>
            </a:solidFill>
          </a:ln>
        </p:spPr>
      </p:pic>
      <p:sp>
        <p:nvSpPr>
          <p:cNvPr id="4" name="Rectangle 3"/>
          <p:cNvSpPr/>
          <p:nvPr/>
        </p:nvSpPr>
        <p:spPr>
          <a:xfrm>
            <a:off x="642910" y="5715016"/>
            <a:ext cx="7429552" cy="1015663"/>
          </a:xfrm>
          <a:prstGeom prst="rect">
            <a:avLst/>
          </a:prstGeom>
        </p:spPr>
        <p:txBody>
          <a:bodyPr wrap="square">
            <a:spAutoFit/>
          </a:bodyPr>
          <a:lstStyle/>
          <a:p>
            <a:pPr marL="534988" indent="-534988" algn="ctr" fontAlgn="auto">
              <a:spcBef>
                <a:spcPts val="0"/>
              </a:spcBef>
              <a:spcAft>
                <a:spcPts val="0"/>
              </a:spcAft>
              <a:defRPr/>
            </a:pPr>
            <a:r>
              <a:rPr lang="en-US" sz="2000" b="1" i="1" dirty="0"/>
              <a:t>The subpericardial layer is thickened by edema and shows dilated blood vessels, chronic inflammatory cells and areas of calcification.</a:t>
            </a:r>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HPF</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58452422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209800"/>
            <a:ext cx="7000924" cy="1071570"/>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b="1" i="1" dirty="0">
                <a:solidFill>
                  <a:srgbClr val="FFFF00"/>
                </a:solidFill>
                <a:effectLst>
                  <a:outerShdw blurRad="38100" dist="38100" dir="2700000" algn="tl">
                    <a:srgbClr val="000000">
                      <a:alpha val="43137"/>
                    </a:srgbClr>
                  </a:outerShdw>
                </a:effectLst>
              </a:rPr>
              <a:t>2- Acute Appendicitis</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8793856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library.med.utah.edu/WebPath/jpeg4/GI192.jpg"/>
          <p:cNvPicPr>
            <a:picLocks noChangeAspect="1" noChangeArrowheads="1"/>
          </p:cNvPicPr>
          <p:nvPr/>
        </p:nvPicPr>
        <p:blipFill>
          <a:blip r:embed="rId2" cstate="print"/>
          <a:srcRect/>
          <a:stretch>
            <a:fillRect/>
          </a:stretch>
        </p:blipFill>
        <p:spPr bwMode="auto">
          <a:xfrm>
            <a:off x="500034" y="1071546"/>
            <a:ext cx="7880626" cy="4643470"/>
          </a:xfrm>
          <a:prstGeom prst="rect">
            <a:avLst/>
          </a:prstGeom>
          <a:noFill/>
          <a:ln w="28575">
            <a:solidFill>
              <a:srgbClr val="00642D"/>
            </a:solidFill>
          </a:ln>
        </p:spPr>
      </p:pic>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Appendix - Gross</a:t>
            </a:r>
          </a:p>
        </p:txBody>
      </p:sp>
      <p:sp>
        <p:nvSpPr>
          <p:cNvPr id="6" name="Rectangle 5"/>
          <p:cNvSpPr/>
          <p:nvPr/>
        </p:nvSpPr>
        <p:spPr>
          <a:xfrm>
            <a:off x="357158" y="5786454"/>
            <a:ext cx="8072494" cy="707886"/>
          </a:xfrm>
          <a:prstGeom prst="rect">
            <a:avLst/>
          </a:prstGeom>
        </p:spPr>
        <p:txBody>
          <a:bodyPr wrap="square">
            <a:spAutoFit/>
          </a:bodyPr>
          <a:lstStyle/>
          <a:p>
            <a:pPr algn="ctr"/>
            <a:r>
              <a:rPr lang="en-US" sz="2000" b="1" i="1" dirty="0"/>
              <a:t>This is the normal appearance of the appendix against </a:t>
            </a:r>
          </a:p>
          <a:p>
            <a:pPr algn="ctr"/>
            <a:r>
              <a:rPr lang="en-US" sz="2000" b="1" i="1" dirty="0"/>
              <a:t>the background of the caecum.</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8222659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Gross</a:t>
            </a:r>
          </a:p>
        </p:txBody>
      </p:sp>
      <p:pic>
        <p:nvPicPr>
          <p:cNvPr id="182273" name="Picture 1"/>
          <p:cNvPicPr>
            <a:picLocks noChangeAspect="1" noChangeArrowheads="1"/>
          </p:cNvPicPr>
          <p:nvPr/>
        </p:nvPicPr>
        <p:blipFill>
          <a:blip r:embed="rId3" cstate="print"/>
          <a:srcRect/>
          <a:stretch>
            <a:fillRect/>
          </a:stretch>
        </p:blipFill>
        <p:spPr bwMode="auto">
          <a:xfrm>
            <a:off x="642910" y="1071546"/>
            <a:ext cx="7786742" cy="4286280"/>
          </a:xfrm>
          <a:prstGeom prst="rect">
            <a:avLst/>
          </a:prstGeom>
          <a:noFill/>
          <a:ln w="28575">
            <a:solidFill>
              <a:srgbClr val="00642D"/>
            </a:solidFill>
            <a:miter lim="800000"/>
            <a:headEnd/>
            <a:tailEnd/>
          </a:ln>
          <a:effectLst/>
        </p:spPr>
      </p:pic>
      <p:sp>
        <p:nvSpPr>
          <p:cNvPr id="8" name="Rectangle 7"/>
          <p:cNvSpPr/>
          <p:nvPr/>
        </p:nvSpPr>
        <p:spPr>
          <a:xfrm>
            <a:off x="571472" y="5463147"/>
            <a:ext cx="7715304" cy="1323439"/>
          </a:xfrm>
          <a:prstGeom prst="rect">
            <a:avLst/>
          </a:prstGeom>
        </p:spPr>
        <p:txBody>
          <a:bodyPr wrap="square">
            <a:spAutoFit/>
          </a:bodyPr>
          <a:lstStyle/>
          <a:p>
            <a:pPr algn="ctr"/>
            <a:r>
              <a:rPr lang="en-US" sz="2000" b="1" i="1" dirty="0"/>
              <a:t>Seen here is acute appendicitis with yellow to tan exudate and hyperemia, including the periappendiceal fat superiorly, rather than a smooth, glistening pale tan serosal surface</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56389855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2" cstate="print"/>
          <a:srcRect/>
          <a:stretch>
            <a:fillRect/>
          </a:stretch>
        </p:blipFill>
        <p:spPr bwMode="auto">
          <a:xfrm>
            <a:off x="770865" y="1000108"/>
            <a:ext cx="7503435" cy="3714776"/>
          </a:xfrm>
          <a:prstGeom prst="rect">
            <a:avLst/>
          </a:prstGeom>
          <a:noFill/>
          <a:ln w="9525">
            <a:solidFill>
              <a:srgbClr val="00642D"/>
            </a:solidFill>
            <a:miter lim="800000"/>
            <a:headEnd/>
            <a:tailEnd/>
          </a:ln>
        </p:spPr>
      </p:pic>
      <p:sp>
        <p:nvSpPr>
          <p:cNvPr id="4" name="Rounded Rectangle 3"/>
          <p:cNvSpPr/>
          <p:nvPr/>
        </p:nvSpPr>
        <p:spPr>
          <a:xfrm>
            <a:off x="714348" y="214290"/>
            <a:ext cx="7572428"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Longitudinal section</a:t>
            </a:r>
          </a:p>
        </p:txBody>
      </p:sp>
      <p:sp>
        <p:nvSpPr>
          <p:cNvPr id="5" name="Rectangle 4"/>
          <p:cNvSpPr/>
          <p:nvPr/>
        </p:nvSpPr>
        <p:spPr>
          <a:xfrm>
            <a:off x="571472" y="4786322"/>
            <a:ext cx="7572428" cy="1938992"/>
          </a:xfrm>
          <a:prstGeom prst="rect">
            <a:avLst/>
          </a:prstGeom>
        </p:spPr>
        <p:txBody>
          <a:bodyPr wrap="square">
            <a:spAutoFit/>
          </a:bodyPr>
          <a:lstStyle/>
          <a:p>
            <a:pPr algn="ctr"/>
            <a:r>
              <a:rPr lang="en-US" sz="2000" b="1" i="1" dirty="0"/>
              <a:t>A case of acute appendicitis : The organ is enlarged and sausage-like (botuliform). This longitudinal section shows the angry red inflamed mucosa with its irregular luminal surface. This appendix does not show late complications, like transmural necrosis, perforation, and abscess formation</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60115072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1" name="Picture 3"/>
          <p:cNvPicPr>
            <a:picLocks noChangeAspect="1" noChangeArrowheads="1"/>
          </p:cNvPicPr>
          <p:nvPr/>
        </p:nvPicPr>
        <p:blipFill>
          <a:blip r:embed="rId2" cstate="print"/>
          <a:srcRect/>
          <a:stretch>
            <a:fillRect/>
          </a:stretch>
        </p:blipFill>
        <p:spPr bwMode="auto">
          <a:xfrm>
            <a:off x="1214414" y="1081106"/>
            <a:ext cx="6786610" cy="4991100"/>
          </a:xfrm>
          <a:prstGeom prst="rect">
            <a:avLst/>
          </a:prstGeom>
          <a:noFill/>
          <a:ln w="9525">
            <a:solidFill>
              <a:schemeClr val="bg1"/>
            </a:solidFill>
            <a:miter lim="800000"/>
            <a:headEnd/>
            <a:tailEnd/>
          </a:ln>
          <a:effectLst/>
        </p:spPr>
      </p:pic>
      <p:sp>
        <p:nvSpPr>
          <p:cNvPr id="4" name="Rounded Rectangle 3"/>
          <p:cNvSpPr/>
          <p:nvPr/>
        </p:nvSpPr>
        <p:spPr>
          <a:xfrm>
            <a:off x="1071538" y="214290"/>
            <a:ext cx="707236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LPF of the cut section</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4937347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File:Acute Appendicitis, HE 1.jpg">
            <a:hlinkClick r:id="rId2"/>
          </p:cNvPr>
          <p:cNvPicPr>
            <a:picLocks noChangeAspect="1" noChangeArrowheads="1"/>
          </p:cNvPicPr>
          <p:nvPr/>
        </p:nvPicPr>
        <p:blipFill>
          <a:blip r:embed="rId3" cstate="print"/>
          <a:srcRect/>
          <a:stretch>
            <a:fillRect/>
          </a:stretch>
        </p:blipFill>
        <p:spPr bwMode="auto">
          <a:xfrm>
            <a:off x="571472" y="928670"/>
            <a:ext cx="7786742" cy="4857784"/>
          </a:xfrm>
          <a:prstGeom prst="rect">
            <a:avLst/>
          </a:prstGeom>
          <a:noFill/>
          <a:ln w="28575">
            <a:solidFill>
              <a:schemeClr val="tx1"/>
            </a:solidFill>
          </a:ln>
        </p:spPr>
      </p:pic>
      <p:sp>
        <p:nvSpPr>
          <p:cNvPr id="3" name="TextBox 2"/>
          <p:cNvSpPr txBox="1"/>
          <p:nvPr/>
        </p:nvSpPr>
        <p:spPr>
          <a:xfrm>
            <a:off x="5929322" y="5264363"/>
            <a:ext cx="2214578" cy="307777"/>
          </a:xfrm>
          <a:prstGeom prst="rect">
            <a:avLst/>
          </a:prstGeom>
          <a:noFill/>
        </p:spPr>
        <p:txBody>
          <a:bodyPr wrap="square" rtlCol="0">
            <a:spAutoFit/>
          </a:bodyPr>
          <a:lstStyle/>
          <a:p>
            <a:r>
              <a:rPr lang="en-US" sz="1400" b="1" i="1" dirty="0"/>
              <a:t>Smooth Muscle layer</a:t>
            </a:r>
          </a:p>
        </p:txBody>
      </p:sp>
      <p:sp>
        <p:nvSpPr>
          <p:cNvPr id="4" name="Rounded Rectangle 3"/>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LPF</a:t>
            </a:r>
          </a:p>
        </p:txBody>
      </p:sp>
      <p:cxnSp>
        <p:nvCxnSpPr>
          <p:cNvPr id="16" name="Straight Arrow Connector 15"/>
          <p:cNvCxnSpPr/>
          <p:nvPr/>
        </p:nvCxnSpPr>
        <p:spPr>
          <a:xfrm rot="16200000" flipV="1">
            <a:off x="6858016" y="5000636"/>
            <a:ext cx="357190" cy="214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0496" y="3571876"/>
            <a:ext cx="2143140" cy="923330"/>
          </a:xfrm>
          <a:prstGeom prst="rect">
            <a:avLst/>
          </a:prstGeom>
          <a:noFill/>
        </p:spPr>
        <p:txBody>
          <a:bodyPr wrap="square" rtlCol="0">
            <a:spAutoFit/>
          </a:bodyPr>
          <a:lstStyle/>
          <a:p>
            <a:pPr algn="ctr"/>
            <a:r>
              <a:rPr lang="en-US" b="1" i="1" dirty="0"/>
              <a:t>Scattered Neutrophils in the epithelium</a:t>
            </a:r>
          </a:p>
        </p:txBody>
      </p:sp>
      <p:cxnSp>
        <p:nvCxnSpPr>
          <p:cNvPr id="21" name="Straight Arrow Connector 20"/>
          <p:cNvCxnSpPr/>
          <p:nvPr/>
        </p:nvCxnSpPr>
        <p:spPr>
          <a:xfrm rot="16200000" flipV="1">
            <a:off x="4001290" y="3144042"/>
            <a:ext cx="785818" cy="69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643306" y="3000372"/>
            <a:ext cx="785818" cy="571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57422" y="5072074"/>
            <a:ext cx="1500198" cy="646331"/>
          </a:xfrm>
          <a:prstGeom prst="rect">
            <a:avLst/>
          </a:prstGeom>
          <a:noFill/>
        </p:spPr>
        <p:txBody>
          <a:bodyPr wrap="square" rtlCol="0">
            <a:spAutoFit/>
          </a:bodyPr>
          <a:lstStyle/>
          <a:p>
            <a:pPr algn="ctr"/>
            <a:r>
              <a:rPr lang="en-US" b="1" i="1" dirty="0">
                <a:solidFill>
                  <a:schemeClr val="tx1">
                    <a:lumMod val="95000"/>
                    <a:lumOff val="5000"/>
                  </a:schemeClr>
                </a:solidFill>
              </a:rPr>
              <a:t>Lymph Follicle</a:t>
            </a:r>
          </a:p>
        </p:txBody>
      </p:sp>
      <p:sp>
        <p:nvSpPr>
          <p:cNvPr id="27" name="TextBox 26"/>
          <p:cNvSpPr txBox="1"/>
          <p:nvPr/>
        </p:nvSpPr>
        <p:spPr>
          <a:xfrm>
            <a:off x="571472" y="3143248"/>
            <a:ext cx="1285884" cy="646331"/>
          </a:xfrm>
          <a:prstGeom prst="rect">
            <a:avLst/>
          </a:prstGeom>
          <a:noFill/>
        </p:spPr>
        <p:txBody>
          <a:bodyPr wrap="square" rtlCol="0">
            <a:spAutoFit/>
          </a:bodyPr>
          <a:lstStyle/>
          <a:p>
            <a:pPr algn="ctr"/>
            <a:r>
              <a:rPr lang="en-US" b="1" i="1" dirty="0">
                <a:solidFill>
                  <a:schemeClr val="tx1">
                    <a:lumMod val="95000"/>
                    <a:lumOff val="5000"/>
                  </a:schemeClr>
                </a:solidFill>
              </a:rPr>
              <a:t>Luminal </a:t>
            </a:r>
          </a:p>
          <a:p>
            <a:pPr algn="ctr"/>
            <a:r>
              <a:rPr lang="en-US" b="1" i="1" dirty="0">
                <a:solidFill>
                  <a:schemeClr val="tx1">
                    <a:lumMod val="95000"/>
                    <a:lumOff val="5000"/>
                  </a:schemeClr>
                </a:solidFill>
              </a:rPr>
              <a:t>Debris</a:t>
            </a:r>
          </a:p>
        </p:txBody>
      </p:sp>
      <p:cxnSp>
        <p:nvCxnSpPr>
          <p:cNvPr id="29" name="Straight Arrow Connector 28"/>
          <p:cNvCxnSpPr/>
          <p:nvPr/>
        </p:nvCxnSpPr>
        <p:spPr>
          <a:xfrm flipV="1">
            <a:off x="7215206" y="5000636"/>
            <a:ext cx="357190" cy="285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9" name="TextBox 1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6101931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31.gif"/>
          <p:cNvPicPr/>
          <p:nvPr/>
        </p:nvPicPr>
        <p:blipFill>
          <a:blip r:embed="rId2" cstate="print"/>
          <a:srcRect/>
          <a:stretch>
            <a:fillRect/>
          </a:stretch>
        </p:blipFill>
        <p:spPr bwMode="auto">
          <a:xfrm>
            <a:off x="642910" y="928670"/>
            <a:ext cx="7643866" cy="4156514"/>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Pathogenesis of Exudation </a:t>
            </a:r>
          </a:p>
        </p:txBody>
      </p:sp>
      <p:sp>
        <p:nvSpPr>
          <p:cNvPr id="1025" name="Rectangle 1"/>
          <p:cNvSpPr>
            <a:spLocks noChangeArrowheads="1"/>
          </p:cNvSpPr>
          <p:nvPr/>
        </p:nvSpPr>
        <p:spPr bwMode="auto">
          <a:xfrm>
            <a:off x="428596" y="5223683"/>
            <a:ext cx="800105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b="1" i="1" u="none" strike="noStrike" cap="none" normalizeH="0" baseline="0" dirty="0">
                <a:ln>
                  <a:noFill/>
                </a:ln>
                <a:solidFill>
                  <a:srgbClr val="000000"/>
                </a:solidFill>
                <a:effectLst/>
                <a:ea typeface="Times New Roman" pitchFamily="18" charset="0"/>
                <a:cs typeface="Arial" pitchFamily="34" charset="0"/>
              </a:rPr>
              <a:t>The process of exudation, aided by endothelial cell contraction and vasodilation, which typically is most pronounced in venules.</a:t>
            </a:r>
          </a:p>
          <a:p>
            <a:pPr lvl="0" algn="ctr" fontAlgn="base">
              <a:spcBef>
                <a:spcPct val="0"/>
              </a:spcBef>
              <a:spcAft>
                <a:spcPct val="0"/>
              </a:spcAft>
            </a:pPr>
            <a:r>
              <a:rPr lang="en-US" b="1" i="1" dirty="0"/>
              <a:t>Collection of fluid in a space is a transudate. If this fluid is protein-rich and has many cells then it becomes an exudate.</a:t>
            </a:r>
            <a:r>
              <a:rPr kumimoji="0" lang="en-US" b="1" i="1" u="none" strike="noStrike" cap="none" normalizeH="0" baseline="0" dirty="0">
                <a:ln>
                  <a:noFill/>
                </a:ln>
                <a:solidFill>
                  <a:srgbClr val="000000"/>
                </a:solidFill>
                <a:effectLst/>
                <a:ea typeface="Times New Roman" pitchFamily="18" charset="0"/>
                <a:cs typeface="Arial" pitchFamily="34" charset="0"/>
              </a:rPr>
              <a:t> </a:t>
            </a:r>
            <a:endParaRPr kumimoji="0" lang="en-US" b="1" i="1" u="none" strike="noStrike" cap="none" normalizeH="0" baseline="0" dirty="0">
              <a:ln>
                <a:noFill/>
              </a:ln>
              <a:solidFill>
                <a:schemeClr val="tx1"/>
              </a:solidFill>
              <a:effectLst/>
              <a:cs typeface="Arial" pitchFamily="34" charset="0"/>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6789687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File:Acute Appendicitis, HE 2.jpg">
            <a:hlinkClick r:id="rId2"/>
          </p:cNvPr>
          <p:cNvPicPr>
            <a:picLocks noChangeAspect="1" noChangeArrowheads="1"/>
          </p:cNvPicPr>
          <p:nvPr/>
        </p:nvPicPr>
        <p:blipFill>
          <a:blip r:embed="rId3" cstate="print"/>
          <a:srcRect/>
          <a:stretch>
            <a:fillRect/>
          </a:stretch>
        </p:blipFill>
        <p:spPr bwMode="auto">
          <a:xfrm>
            <a:off x="428596" y="928670"/>
            <a:ext cx="7286676" cy="4286280"/>
          </a:xfrm>
          <a:prstGeom prst="rect">
            <a:avLst/>
          </a:prstGeom>
          <a:noFill/>
          <a:ln w="28575">
            <a:solidFill>
              <a:schemeClr val="tx1"/>
            </a:solidFill>
          </a:ln>
        </p:spPr>
      </p:pic>
      <p:sp>
        <p:nvSpPr>
          <p:cNvPr id="3" name="Rounded Rectangle 2"/>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HPF</a:t>
            </a:r>
          </a:p>
        </p:txBody>
      </p:sp>
      <p:sp>
        <p:nvSpPr>
          <p:cNvPr id="4" name="TextBox 3"/>
          <p:cNvSpPr txBox="1"/>
          <p:nvPr/>
        </p:nvSpPr>
        <p:spPr>
          <a:xfrm>
            <a:off x="1000100" y="5429264"/>
            <a:ext cx="6143668" cy="400110"/>
          </a:xfrm>
          <a:prstGeom prst="rect">
            <a:avLst/>
          </a:prstGeom>
          <a:noFill/>
        </p:spPr>
        <p:txBody>
          <a:bodyPr wrap="square" rtlCol="0">
            <a:spAutoFit/>
          </a:bodyPr>
          <a:lstStyle/>
          <a:p>
            <a:pPr algn="ctr"/>
            <a:r>
              <a:rPr lang="en-US" sz="2000" b="1" i="1" dirty="0"/>
              <a:t>Scattered Neutrophils in the crypt epithelium</a:t>
            </a:r>
          </a:p>
        </p:txBody>
      </p:sp>
      <p:cxnSp>
        <p:nvCxnSpPr>
          <p:cNvPr id="8" name="Straight Arrow Connector 7"/>
          <p:cNvCxnSpPr/>
          <p:nvPr/>
        </p:nvCxnSpPr>
        <p:spPr>
          <a:xfrm rot="5400000" flipH="1" flipV="1">
            <a:off x="3643310" y="3500434"/>
            <a:ext cx="1000125" cy="1428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3143240" y="4143380"/>
            <a:ext cx="71438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3348" name="Picture 4" descr="Acute Appendicitis, HE 3.jpg"/>
          <p:cNvPicPr>
            <a:picLocks noChangeAspect="1" noChangeArrowheads="1"/>
          </p:cNvPicPr>
          <p:nvPr/>
        </p:nvPicPr>
        <p:blipFill>
          <a:blip r:embed="rId4" cstate="print"/>
          <a:srcRect/>
          <a:stretch>
            <a:fillRect/>
          </a:stretch>
        </p:blipFill>
        <p:spPr bwMode="auto">
          <a:xfrm>
            <a:off x="5214942" y="2071678"/>
            <a:ext cx="3429024" cy="2643206"/>
          </a:xfrm>
          <a:prstGeom prst="rect">
            <a:avLst/>
          </a:prstGeom>
          <a:noFill/>
          <a:ln w="57150">
            <a:solidFill>
              <a:schemeClr val="tx1"/>
            </a:solidFill>
          </a:ln>
        </p:spPr>
      </p:pic>
      <p:cxnSp>
        <p:nvCxnSpPr>
          <p:cNvPr id="19" name="Straight Arrow Connector 18"/>
          <p:cNvCxnSpPr/>
          <p:nvPr/>
        </p:nvCxnSpPr>
        <p:spPr>
          <a:xfrm rot="5400000" flipH="1" flipV="1">
            <a:off x="6465901" y="367903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6108711" y="389255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5537207" y="3749677"/>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4" name="TextBox 13"/>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1151446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http://www.uaz.edu.mx/histo/pathology/ed/ch_13/c13_s49.jpg">
            <a:hlinkClick r:id="rId3"/>
          </p:cNvPr>
          <p:cNvPicPr>
            <a:picLocks noChangeAspect="1" noChangeArrowheads="1"/>
          </p:cNvPicPr>
          <p:nvPr/>
        </p:nvPicPr>
        <p:blipFill>
          <a:blip r:embed="rId4" cstate="print"/>
          <a:srcRect/>
          <a:stretch>
            <a:fillRect/>
          </a:stretch>
        </p:blipFill>
        <p:spPr bwMode="auto">
          <a:xfrm>
            <a:off x="714348" y="1000108"/>
            <a:ext cx="7620027" cy="4762517"/>
          </a:xfrm>
          <a:prstGeom prst="rect">
            <a:avLst/>
          </a:prstGeom>
          <a:noFill/>
          <a:ln w="28575">
            <a:solidFill>
              <a:srgbClr val="FF0000"/>
            </a:solidFill>
          </a:ln>
        </p:spPr>
      </p:pic>
      <p:sp>
        <p:nvSpPr>
          <p:cNvPr id="5" name="Rectangle 4"/>
          <p:cNvSpPr/>
          <p:nvPr/>
        </p:nvSpPr>
        <p:spPr>
          <a:xfrm>
            <a:off x="714348" y="5786454"/>
            <a:ext cx="7358114" cy="1015663"/>
          </a:xfrm>
          <a:prstGeom prst="rect">
            <a:avLst/>
          </a:prstGeom>
        </p:spPr>
        <p:txBody>
          <a:bodyPr wrap="square">
            <a:spAutoFit/>
          </a:bodyPr>
          <a:lstStyle/>
          <a:p>
            <a:pPr algn="ctr"/>
            <a:r>
              <a:rPr lang="en-US" sz="2000" b="1" i="1" dirty="0"/>
              <a:t>This slide shows the muscle layer of the appendix which is permeated with numerous polymorphonuclear leukocytes</a:t>
            </a:r>
          </a:p>
        </p:txBody>
      </p:sp>
      <p:sp>
        <p:nvSpPr>
          <p:cNvPr id="7" name="Rounded Rectangle 6"/>
          <p:cNvSpPr/>
          <p:nvPr/>
        </p:nvSpPr>
        <p:spPr>
          <a:xfrm>
            <a:off x="1571604"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Acute Appendicitis – Histopathology</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69715738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214554"/>
            <a:ext cx="7406640" cy="1138246"/>
          </a:xfrm>
        </p:spPr>
        <p:style>
          <a:lnRef idx="0">
            <a:schemeClr val="dk1"/>
          </a:lnRef>
          <a:fillRef idx="3">
            <a:schemeClr val="dk1"/>
          </a:fillRef>
          <a:effectRef idx="3">
            <a:schemeClr val="dk1"/>
          </a:effectRef>
          <a:fontRef idx="minor">
            <a:schemeClr val="lt1"/>
          </a:fontRef>
        </p:style>
        <p:txBody>
          <a:bodyPr>
            <a:normAutofit/>
          </a:bodyPr>
          <a:lstStyle/>
          <a:p>
            <a:pPr algn="ctr"/>
            <a:r>
              <a:rPr lang="en-US" sz="5400" b="1" i="1" dirty="0">
                <a:solidFill>
                  <a:srgbClr val="FFFF00"/>
                </a:solidFill>
                <a:effectLst>
                  <a:outerShdw blurRad="38100" dist="38100" dir="2700000" algn="tl">
                    <a:srgbClr val="000000">
                      <a:alpha val="43137"/>
                    </a:srgbClr>
                  </a:outerShdw>
                </a:effectLst>
              </a:rPr>
              <a:t>3- Acute Cholecystitis</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2849741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755576" y="1004942"/>
            <a:ext cx="7632847" cy="4756643"/>
          </a:xfrm>
          <a:prstGeom prst="rect">
            <a:avLst/>
          </a:prstGeom>
          <a:noFill/>
          <a:ln w="9525">
            <a:noFill/>
            <a:miter lim="800000"/>
            <a:headEnd/>
            <a:tailEnd/>
          </a:ln>
        </p:spPr>
      </p:pic>
      <p:sp>
        <p:nvSpPr>
          <p:cNvPr id="7" name="Rounded Rectangle 6"/>
          <p:cNvSpPr/>
          <p:nvPr/>
        </p:nvSpPr>
        <p:spPr>
          <a:xfrm>
            <a:off x="971600" y="4381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Cholecystitis – Gross</a:t>
            </a:r>
          </a:p>
        </p:txBody>
      </p:sp>
      <p:sp>
        <p:nvSpPr>
          <p:cNvPr id="10" name="Rectangle 9"/>
          <p:cNvSpPr/>
          <p:nvPr/>
        </p:nvSpPr>
        <p:spPr>
          <a:xfrm>
            <a:off x="611560" y="5805264"/>
            <a:ext cx="7560840" cy="646331"/>
          </a:xfrm>
          <a:prstGeom prst="rect">
            <a:avLst/>
          </a:prstGeom>
        </p:spPr>
        <p:txBody>
          <a:bodyPr wrap="square">
            <a:spAutoFit/>
          </a:bodyPr>
          <a:lstStyle/>
          <a:p>
            <a:pPr algn="ctr"/>
            <a:r>
              <a:rPr lang="en-US" b="1" i="1" dirty="0" err="1"/>
              <a:t>Mucocele</a:t>
            </a:r>
            <a:r>
              <a:rPr lang="en-US" b="1" i="1" dirty="0"/>
              <a:t>, stone obstructed the neck , distended , aspiration done and removed by lap </a:t>
            </a:r>
            <a:r>
              <a:rPr lang="en-US" b="1" i="1" dirty="0" err="1"/>
              <a:t>chole</a:t>
            </a:r>
            <a:endParaRPr lang="en-US" b="1" i="1" dirty="0"/>
          </a:p>
        </p:txBody>
      </p: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5062875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library.med.utah.edu/WebPath/jpeg4/GI106.jpg"/>
          <p:cNvPicPr/>
          <p:nvPr/>
        </p:nvPicPr>
        <p:blipFill>
          <a:blip r:embed="rId2" cstate="print"/>
          <a:srcRect/>
          <a:stretch>
            <a:fillRect/>
          </a:stretch>
        </p:blipFill>
        <p:spPr bwMode="auto">
          <a:xfrm>
            <a:off x="642910" y="928671"/>
            <a:ext cx="7786742" cy="4572031"/>
          </a:xfrm>
          <a:prstGeom prst="rect">
            <a:avLst/>
          </a:prstGeom>
          <a:noFill/>
          <a:ln w="28575">
            <a:solidFill>
              <a:schemeClr val="tx1"/>
            </a:solidFill>
            <a:miter lim="800000"/>
            <a:headEnd/>
            <a:tailEnd/>
          </a:ln>
        </p:spPr>
      </p:pic>
      <p:sp>
        <p:nvSpPr>
          <p:cNvPr id="4" name="Rectangle 3"/>
          <p:cNvSpPr/>
          <p:nvPr/>
        </p:nvSpPr>
        <p:spPr>
          <a:xfrm>
            <a:off x="428596" y="5534585"/>
            <a:ext cx="8072494" cy="1323439"/>
          </a:xfrm>
          <a:prstGeom prst="rect">
            <a:avLst/>
          </a:prstGeom>
        </p:spPr>
        <p:txBody>
          <a:bodyPr wrap="square">
            <a:spAutoFit/>
          </a:bodyPr>
          <a:lstStyle/>
          <a:p>
            <a:pPr algn="ctr"/>
            <a:r>
              <a:rPr lang="en-US" sz="2000" b="1" i="1" dirty="0"/>
              <a:t>The neutrophils are seen infiltrating the mucosa and submucosa of the gallbladder in this patient with acute cholecystitis and right upper quadrant abdominal pain with tenderness on palpation</a:t>
            </a:r>
          </a:p>
        </p:txBody>
      </p:sp>
      <p:sp>
        <p:nvSpPr>
          <p:cNvPr id="5" name="Rounded Rectangle 4"/>
          <p:cNvSpPr/>
          <p:nvPr/>
        </p:nvSpPr>
        <p:spPr>
          <a:xfrm>
            <a:off x="1071538" y="2857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Cholecystitis – Histopathology HPF</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03078599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2456882"/>
            <a:ext cx="7406640" cy="1276918"/>
          </a:xfrm>
        </p:spPr>
        <p:style>
          <a:lnRef idx="0">
            <a:schemeClr val="dk1"/>
          </a:lnRef>
          <a:fillRef idx="3">
            <a:schemeClr val="dk1"/>
          </a:fillRef>
          <a:effectRef idx="3">
            <a:schemeClr val="dk1"/>
          </a:effectRef>
          <a:fontRef idx="minor">
            <a:schemeClr val="lt1"/>
          </a:fontRef>
        </p:style>
        <p:txBody>
          <a:bodyPr>
            <a:normAutofit/>
          </a:bodyPr>
          <a:lstStyle/>
          <a:p>
            <a:pPr algn="ctr"/>
            <a:r>
              <a:rPr lang="en-US" sz="5400" b="1" i="1" dirty="0">
                <a:solidFill>
                  <a:srgbClr val="FFFF00"/>
                </a:solidFill>
                <a:effectLst>
                  <a:outerShdw blurRad="38100" dist="38100" dir="2700000" algn="tl">
                    <a:srgbClr val="000000">
                      <a:alpha val="43137"/>
                    </a:srgbClr>
                  </a:outerShdw>
                </a:effectLst>
              </a:rPr>
              <a:t>4- Skin Pilonidal Sinus</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97783132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Foreign Body Reaction (Pilonidal Sinus)</a:t>
            </a:r>
          </a:p>
        </p:txBody>
      </p:sp>
      <p:pic>
        <p:nvPicPr>
          <p:cNvPr id="169987" name="Picture 3"/>
          <p:cNvPicPr>
            <a:picLocks noChangeAspect="1" noChangeArrowheads="1"/>
          </p:cNvPicPr>
          <p:nvPr/>
        </p:nvPicPr>
        <p:blipFill>
          <a:blip r:embed="rId2" cstate="print"/>
          <a:srcRect/>
          <a:stretch>
            <a:fillRect/>
          </a:stretch>
        </p:blipFill>
        <p:spPr bwMode="auto">
          <a:xfrm>
            <a:off x="428596" y="1142984"/>
            <a:ext cx="3929090" cy="3357585"/>
          </a:xfrm>
          <a:prstGeom prst="rect">
            <a:avLst/>
          </a:prstGeom>
          <a:noFill/>
          <a:ln w="28575">
            <a:solidFill>
              <a:schemeClr val="tx1"/>
            </a:solidFill>
            <a:miter lim="800000"/>
            <a:headEnd/>
            <a:tailEnd/>
          </a:ln>
          <a:effectLst/>
        </p:spPr>
      </p:pic>
      <p:sp>
        <p:nvSpPr>
          <p:cNvPr id="8" name="Rectangle 7"/>
          <p:cNvSpPr/>
          <p:nvPr/>
        </p:nvSpPr>
        <p:spPr>
          <a:xfrm>
            <a:off x="214282" y="4786322"/>
            <a:ext cx="8143932" cy="1323439"/>
          </a:xfrm>
          <a:prstGeom prst="rect">
            <a:avLst/>
          </a:prstGeom>
        </p:spPr>
        <p:txBody>
          <a:bodyPr wrap="square">
            <a:spAutoFit/>
          </a:bodyPr>
          <a:lstStyle/>
          <a:p>
            <a:pPr algn="ctr"/>
            <a:r>
              <a:rPr lang="en-US" sz="2000" b="1" i="1" dirty="0"/>
              <a:t>A pilonidal sinus is a sinus tract which commonly contains hairs. It occurs under the skin between the buttocks (the natal cleft) a short distance above the anus. Usually runs vertical between the buttocks and rarely occurring outside the coccygeal region.</a:t>
            </a:r>
          </a:p>
        </p:txBody>
      </p:sp>
      <p:pic>
        <p:nvPicPr>
          <p:cNvPr id="169989" name="Picture 5"/>
          <p:cNvPicPr>
            <a:picLocks noChangeAspect="1" noChangeArrowheads="1"/>
          </p:cNvPicPr>
          <p:nvPr/>
        </p:nvPicPr>
        <p:blipFill>
          <a:blip r:embed="rId3" cstate="print"/>
          <a:srcRect/>
          <a:stretch>
            <a:fillRect/>
          </a:stretch>
        </p:blipFill>
        <p:spPr bwMode="auto">
          <a:xfrm>
            <a:off x="4643438" y="1142984"/>
            <a:ext cx="3886201" cy="3357586"/>
          </a:xfrm>
          <a:prstGeom prst="rect">
            <a:avLst/>
          </a:prstGeom>
          <a:noFill/>
          <a:ln w="28575">
            <a:solidFill>
              <a:schemeClr val="tx1"/>
            </a:solidFill>
            <a:miter lim="800000"/>
            <a:headEnd/>
            <a:tailEnd/>
          </a:ln>
          <a:effectLst/>
        </p:spPr>
      </p:pic>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981803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http://www.humpath.com/IMG/jpg/pilonidal_sinus_04_1.jpg"/>
          <p:cNvPicPr>
            <a:picLocks noChangeAspect="1" noChangeArrowheads="1"/>
          </p:cNvPicPr>
          <p:nvPr/>
        </p:nvPicPr>
        <p:blipFill>
          <a:blip r:embed="rId2" cstate="print"/>
          <a:srcRect/>
          <a:stretch>
            <a:fillRect/>
          </a:stretch>
        </p:blipFill>
        <p:spPr bwMode="auto">
          <a:xfrm>
            <a:off x="357158" y="1089679"/>
            <a:ext cx="4071966" cy="4053833"/>
          </a:xfrm>
          <a:prstGeom prst="rect">
            <a:avLst/>
          </a:prstGeom>
          <a:noFill/>
          <a:ln w="28575">
            <a:solidFill>
              <a:schemeClr val="tx1"/>
            </a:solidFill>
          </a:ln>
        </p:spPr>
      </p:pic>
      <p:pic>
        <p:nvPicPr>
          <p:cNvPr id="3"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4643438" y="1071546"/>
            <a:ext cx="3857652" cy="4030874"/>
          </a:xfrm>
          <a:prstGeom prst="rect">
            <a:avLst/>
          </a:prstGeom>
          <a:noFill/>
          <a:ln w="28575">
            <a:solidFill>
              <a:schemeClr val="tx1"/>
            </a:solidFill>
            <a:miter lim="800000"/>
            <a:headEnd/>
            <a:tailEnd/>
          </a:ln>
        </p:spPr>
      </p:pic>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Foreign Body Reaction (Pilonidal Sinus)</a:t>
            </a:r>
          </a:p>
        </p:txBody>
      </p:sp>
      <p:sp>
        <p:nvSpPr>
          <p:cNvPr id="5" name="TextBox 4"/>
          <p:cNvSpPr txBox="1"/>
          <p:nvPr/>
        </p:nvSpPr>
        <p:spPr>
          <a:xfrm>
            <a:off x="1000100" y="5429264"/>
            <a:ext cx="6500858" cy="400110"/>
          </a:xfrm>
          <a:prstGeom prst="rect">
            <a:avLst/>
          </a:prstGeom>
          <a:noFill/>
        </p:spPr>
        <p:txBody>
          <a:bodyPr wrap="square" rtlCol="0">
            <a:spAutoFit/>
          </a:bodyPr>
          <a:lstStyle/>
          <a:p>
            <a:pPr algn="ctr"/>
            <a:r>
              <a:rPr lang="en-US" sz="2000" b="1" i="1" dirty="0"/>
              <a:t>Surgically excised pilonidal sinus tracts</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94556831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http://blog.yimg.com/2/DBjAjeN7s59ri3UwzNZdPsXsnsNm.WVZBovrrtkHi6cxsrnpEkewlw--/52/l/YyZhJEo5rTjKgIzDVrF5nQ.jpg">
            <a:hlinkClick r:id="rId2"/>
          </p:cNvPr>
          <p:cNvPicPr>
            <a:picLocks noChangeAspect="1" noChangeArrowheads="1"/>
          </p:cNvPicPr>
          <p:nvPr/>
        </p:nvPicPr>
        <p:blipFill>
          <a:blip r:embed="rId3" cstate="print"/>
          <a:srcRect/>
          <a:stretch>
            <a:fillRect/>
          </a:stretch>
        </p:blipFill>
        <p:spPr bwMode="auto">
          <a:xfrm>
            <a:off x="714348" y="1000108"/>
            <a:ext cx="7620020" cy="4624396"/>
          </a:xfrm>
          <a:prstGeom prst="rect">
            <a:avLst/>
          </a:prstGeom>
          <a:noFill/>
          <a:ln w="28575">
            <a:solidFill>
              <a:schemeClr val="tx1"/>
            </a:solidFill>
          </a:ln>
        </p:spPr>
      </p:pic>
      <p:sp>
        <p:nvSpPr>
          <p:cNvPr id="4" name="Rectangle 3"/>
          <p:cNvSpPr/>
          <p:nvPr/>
        </p:nvSpPr>
        <p:spPr>
          <a:xfrm>
            <a:off x="714348" y="5786454"/>
            <a:ext cx="7500990" cy="1015663"/>
          </a:xfrm>
          <a:prstGeom prst="rect">
            <a:avLst/>
          </a:prstGeom>
        </p:spPr>
        <p:txBody>
          <a:bodyPr wrap="square">
            <a:spAutoFit/>
          </a:bodyPr>
          <a:lstStyle/>
          <a:p>
            <a:pPr algn="ctr"/>
            <a:r>
              <a:rPr lang="en-US" sz="2000" b="1" i="1" dirty="0"/>
              <a:t>The lumen of the sinus and wall contain large number of hair shafts with foreign body giant cells, lymphocytes , macrophages &amp; neutrophils </a:t>
            </a:r>
            <a:endParaRPr lang="en-US" sz="2000" dirty="0"/>
          </a:p>
        </p:txBody>
      </p:sp>
      <p:sp>
        <p:nvSpPr>
          <p:cNvPr id="6" name="Rounded Rectangle 5"/>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Pilonidal Sinus – Histopathology LPF</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96862920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438400"/>
            <a:ext cx="7929618" cy="1000132"/>
          </a:xfrm>
        </p:spPr>
        <p:style>
          <a:lnRef idx="0">
            <a:schemeClr val="accent5"/>
          </a:lnRef>
          <a:fillRef idx="3">
            <a:schemeClr val="accent5"/>
          </a:fillRef>
          <a:effectRef idx="3">
            <a:schemeClr val="accent5"/>
          </a:effectRef>
          <a:fontRef idx="minor">
            <a:schemeClr val="lt1"/>
          </a:fontRef>
        </p:style>
        <p:txBody>
          <a:bodyPr>
            <a:noAutofit/>
          </a:bodyPr>
          <a:lstStyle/>
          <a:p>
            <a:pPr algn="ctr"/>
            <a:r>
              <a:rPr lang="en-US" sz="5400" b="1" i="1" dirty="0">
                <a:solidFill>
                  <a:srgbClr val="FFFF00"/>
                </a:solidFill>
                <a:effectLst>
                  <a:outerShdw blurRad="38100" dist="38100" dir="2700000" algn="tl">
                    <a:srgbClr val="000000">
                      <a:alpha val="43137"/>
                    </a:srgbClr>
                  </a:outerShdw>
                </a:effectLst>
              </a:rPr>
              <a:t>II - Chronic Inflammation</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674551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06.jpg"/>
          <p:cNvPicPr/>
          <p:nvPr/>
        </p:nvPicPr>
        <p:blipFill>
          <a:blip r:embed="rId2" cstate="print"/>
          <a:srcRect/>
          <a:stretch>
            <a:fillRect/>
          </a:stretch>
        </p:blipFill>
        <p:spPr bwMode="auto">
          <a:xfrm>
            <a:off x="714348" y="857232"/>
            <a:ext cx="7500990" cy="4732008"/>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Exudation in the Alveolar Space </a:t>
            </a:r>
          </a:p>
        </p:txBody>
      </p:sp>
      <p:sp>
        <p:nvSpPr>
          <p:cNvPr id="6" name="Rectangle 5"/>
          <p:cNvSpPr/>
          <p:nvPr/>
        </p:nvSpPr>
        <p:spPr>
          <a:xfrm>
            <a:off x="714348" y="5589240"/>
            <a:ext cx="7362852" cy="923330"/>
          </a:xfrm>
          <a:prstGeom prst="rect">
            <a:avLst/>
          </a:prstGeom>
        </p:spPr>
        <p:txBody>
          <a:bodyPr wrap="square">
            <a:spAutoFit/>
          </a:bodyPr>
          <a:lstStyle/>
          <a:p>
            <a:pPr algn="ctr"/>
            <a:r>
              <a:rPr lang="en-US" b="1" i="1" dirty="0"/>
              <a:t>Here is vasodilation with exudation that has led to an outpouring of fluid with fibrin into the alveolar spaces along with PMN's indicative of an acute bronchopneumonia of the lung, </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7879272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752600"/>
            <a:ext cx="7406640" cy="1472184"/>
          </a:xfrm>
        </p:spPr>
        <p:style>
          <a:lnRef idx="0">
            <a:schemeClr val="dk1"/>
          </a:lnRef>
          <a:fillRef idx="1003">
            <a:schemeClr val="dk1"/>
          </a:fillRef>
          <a:effectRef idx="3">
            <a:schemeClr val="dk1"/>
          </a:effectRef>
          <a:fontRef idx="minor">
            <a:schemeClr val="lt1"/>
          </a:fontRef>
        </p:style>
        <p:txBody>
          <a:bodyPr>
            <a:noAutofit/>
          </a:bodyPr>
          <a:lstStyle/>
          <a:p>
            <a:pPr algn="ctr"/>
            <a:r>
              <a:rPr lang="en-US" sz="4800" b="1" i="1" dirty="0">
                <a:solidFill>
                  <a:srgbClr val="FFC000"/>
                </a:solidFill>
                <a:effectLst>
                  <a:outerShdw blurRad="38100" dist="38100" dir="2700000" algn="tl">
                    <a:srgbClr val="000000">
                      <a:alpha val="43137"/>
                    </a:srgbClr>
                  </a:outerShdw>
                </a:effectLst>
              </a:rPr>
              <a:t>1- Chronic cholecystitis </a:t>
            </a:r>
            <a:br>
              <a:rPr lang="en-US" sz="4800" b="1" i="1" dirty="0">
                <a:solidFill>
                  <a:srgbClr val="FFC000"/>
                </a:solidFill>
                <a:effectLst>
                  <a:outerShdw blurRad="38100" dist="38100" dir="2700000" algn="tl">
                    <a:srgbClr val="000000">
                      <a:alpha val="43137"/>
                    </a:srgbClr>
                  </a:outerShdw>
                </a:effectLst>
              </a:rPr>
            </a:br>
            <a:r>
              <a:rPr lang="en-US" sz="4800" b="1" i="1" dirty="0">
                <a:solidFill>
                  <a:srgbClr val="FFC000"/>
                </a:solidFill>
                <a:effectLst>
                  <a:outerShdw blurRad="38100" dist="38100" dir="2700000" algn="tl">
                    <a:srgbClr val="000000">
                      <a:alpha val="43137"/>
                    </a:srgbClr>
                  </a:outerShdw>
                </a:effectLst>
              </a:rPr>
              <a:t>with stones</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0081802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Gallbladder with Papillary Adenocarcinoma (gross)"/>
          <p:cNvPicPr>
            <a:picLocks noChangeAspect="1" noChangeArrowheads="1"/>
          </p:cNvPicPr>
          <p:nvPr/>
        </p:nvPicPr>
        <p:blipFill>
          <a:blip r:embed="rId3" cstate="print"/>
          <a:srcRect/>
          <a:stretch>
            <a:fillRect/>
          </a:stretch>
        </p:blipFill>
        <p:spPr bwMode="auto">
          <a:xfrm>
            <a:off x="785786" y="1071546"/>
            <a:ext cx="7440694" cy="4357718"/>
          </a:xfrm>
          <a:prstGeom prst="rect">
            <a:avLst/>
          </a:prstGeom>
          <a:noFill/>
          <a:ln w="28575">
            <a:solidFill>
              <a:schemeClr val="tx1"/>
            </a:solidFill>
          </a:ln>
        </p:spPr>
      </p:pic>
      <p:sp>
        <p:nvSpPr>
          <p:cNvPr id="4" name="Rectangle 3"/>
          <p:cNvSpPr/>
          <p:nvPr/>
        </p:nvSpPr>
        <p:spPr>
          <a:xfrm>
            <a:off x="785786" y="5463147"/>
            <a:ext cx="7358114" cy="1015663"/>
          </a:xfrm>
          <a:prstGeom prst="rect">
            <a:avLst/>
          </a:prstGeom>
        </p:spPr>
        <p:txBody>
          <a:bodyPr wrap="square">
            <a:spAutoFit/>
          </a:bodyPr>
          <a:lstStyle/>
          <a:p>
            <a:pPr algn="ctr"/>
            <a:r>
              <a:rPr lang="en-US" sz="2000" b="1" i="1" dirty="0"/>
              <a:t>Gross appearance of gallbladder after sectioning longitudinally. </a:t>
            </a:r>
          </a:p>
          <a:p>
            <a:pPr algn="ctr"/>
            <a:r>
              <a:rPr lang="en-US" sz="2000" b="1" i="1" dirty="0"/>
              <a:t>Notice thickness of gall bladder wall, abundant polyhedric stones and small papillary tumor in the cystic duct. </a:t>
            </a:r>
          </a:p>
        </p:txBody>
      </p:sp>
      <p:sp>
        <p:nvSpPr>
          <p:cNvPr id="5" name="Rounded Rectangle 4"/>
          <p:cNvSpPr/>
          <p:nvPr/>
        </p:nvSpPr>
        <p:spPr>
          <a:xfrm>
            <a:off x="1428728" y="357166"/>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cholecystitis with Gall Stones</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22247739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357158" y="785808"/>
            <a:ext cx="8143932" cy="4700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cholecystitis - Histopathology</a:t>
            </a:r>
          </a:p>
        </p:txBody>
      </p:sp>
      <p:sp>
        <p:nvSpPr>
          <p:cNvPr id="6" name="Rectangle 5"/>
          <p:cNvSpPr/>
          <p:nvPr/>
        </p:nvSpPr>
        <p:spPr>
          <a:xfrm>
            <a:off x="357158" y="5638800"/>
            <a:ext cx="7643842" cy="923330"/>
          </a:xfrm>
          <a:prstGeom prst="rect">
            <a:avLst/>
          </a:prstGeom>
        </p:spPr>
        <p:txBody>
          <a:bodyPr wrap="square">
            <a:spAutoFit/>
          </a:bodyPr>
          <a:lstStyle/>
          <a:p>
            <a:pPr marL="533400" indent="-533400" algn="ctr"/>
            <a:r>
              <a:rPr lang="en-US" b="1" i="1" dirty="0"/>
              <a:t>Irregular mucosal folds and foci of ulceration in mucosa. Wall is penetrated by mucosal glands which are present in muscle coat ( Rokitansky- Aschoff sinuses). All layers show chronic inflammatory cells infiltration and fibrosis. </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71836292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oac.med.jhmi.edu/pathconcepts/Images/Liver/111B/main.jpg"/>
          <p:cNvPicPr>
            <a:picLocks noChangeAspect="1" noChangeArrowheads="1"/>
          </p:cNvPicPr>
          <p:nvPr/>
        </p:nvPicPr>
        <p:blipFill>
          <a:blip r:embed="rId2" cstate="print"/>
          <a:srcRect/>
          <a:stretch>
            <a:fillRect/>
          </a:stretch>
        </p:blipFill>
        <p:spPr bwMode="auto">
          <a:xfrm>
            <a:off x="500034" y="785794"/>
            <a:ext cx="7929618" cy="4071966"/>
          </a:xfrm>
          <a:prstGeom prst="rect">
            <a:avLst/>
          </a:prstGeom>
          <a:noFill/>
          <a:ln w="28575">
            <a:solidFill>
              <a:schemeClr val="tx1"/>
            </a:solidFill>
          </a:ln>
        </p:spPr>
      </p:pic>
      <p:sp>
        <p:nvSpPr>
          <p:cNvPr id="4" name="Rectangle 3"/>
          <p:cNvSpPr/>
          <p:nvPr/>
        </p:nvSpPr>
        <p:spPr>
          <a:xfrm>
            <a:off x="571472" y="4857760"/>
            <a:ext cx="7786742" cy="1477328"/>
          </a:xfrm>
          <a:prstGeom prst="rect">
            <a:avLst/>
          </a:prstGeom>
        </p:spPr>
        <p:txBody>
          <a:bodyPr wrap="square">
            <a:spAutoFit/>
          </a:bodyPr>
          <a:lstStyle/>
          <a:p>
            <a:pPr algn="ctr"/>
            <a:r>
              <a:rPr lang="en-US" b="1" i="1" dirty="0"/>
              <a:t>The mucosa is atrophic, with a single layer of flattened epithelium. There is proteinaceous fluid adherent to the mucosal surface, with some bile stained orange-brown crystals toward the upper left in the lumen. The lamina propria shows fibrosis and contains a mononuclear cell infiltrate (small dark blue nuclei). </a:t>
            </a:r>
          </a:p>
          <a:p>
            <a:pPr algn="ctr"/>
            <a:r>
              <a:rPr lang="en-US" b="1" i="1" dirty="0"/>
              <a:t>The muscle is hypertrophied compared to normal gallbladder. </a:t>
            </a:r>
          </a:p>
        </p:txBody>
      </p:sp>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Chronic cholecystitis - Histopathology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9929849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457968" cy="1233494"/>
          </a:xfrm>
        </p:spPr>
        <p:style>
          <a:lnRef idx="0">
            <a:scrgbClr r="0" g="0" b="0"/>
          </a:lnRef>
          <a:fillRef idx="1003">
            <a:schemeClr val="dk1"/>
          </a:fillRef>
          <a:effectRef idx="0">
            <a:scrgbClr r="0" g="0" b="0"/>
          </a:effectRef>
          <a:fontRef idx="major"/>
        </p:style>
        <p:txBody>
          <a:bodyPr>
            <a:normAutofit/>
          </a:bodyPr>
          <a:lstStyle/>
          <a:p>
            <a:r>
              <a:rPr lang="en-US" sz="5400" b="1" i="1" dirty="0">
                <a:solidFill>
                  <a:srgbClr val="FFC000"/>
                </a:solidFill>
                <a:effectLst>
                  <a:outerShdw blurRad="38100" dist="38100" dir="2700000" algn="tl">
                    <a:srgbClr val="000000">
                      <a:alpha val="43137"/>
                    </a:srgbClr>
                  </a:outerShdw>
                </a:effectLst>
              </a:rPr>
              <a:t>2- Brain abscess</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40709963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library.med.utah.edu/WebPath/jpeg5/CNS070.jpg"/>
          <p:cNvPicPr>
            <a:picLocks noChangeAspect="1" noChangeArrowheads="1"/>
          </p:cNvPicPr>
          <p:nvPr/>
        </p:nvPicPr>
        <p:blipFill>
          <a:blip r:embed="rId2" cstate="print"/>
          <a:srcRect/>
          <a:stretch>
            <a:fillRect/>
          </a:stretch>
        </p:blipFill>
        <p:spPr bwMode="auto">
          <a:xfrm>
            <a:off x="838200" y="685800"/>
            <a:ext cx="7608912" cy="4719096"/>
          </a:xfrm>
          <a:prstGeom prst="rect">
            <a:avLst/>
          </a:prstGeom>
          <a:noFill/>
          <a:ln>
            <a:solidFill>
              <a:srgbClr val="FF0000"/>
            </a:solidFill>
          </a:ln>
        </p:spPr>
      </p:pic>
      <p:sp>
        <p:nvSpPr>
          <p:cNvPr id="4" name="Rectangle 3"/>
          <p:cNvSpPr/>
          <p:nvPr/>
        </p:nvSpPr>
        <p:spPr>
          <a:xfrm>
            <a:off x="914400" y="5408056"/>
            <a:ext cx="7315200" cy="1200329"/>
          </a:xfrm>
          <a:prstGeom prst="rect">
            <a:avLst/>
          </a:prstGeom>
        </p:spPr>
        <p:txBody>
          <a:bodyPr wrap="square">
            <a:spAutoFit/>
          </a:bodyPr>
          <a:lstStyle/>
          <a:p>
            <a:pPr algn="ctr"/>
            <a:r>
              <a:rPr lang="en-US" b="1" i="1" dirty="0"/>
              <a:t>CT of a cerebral abscess. There is a liquefactive center with yellow pus surrounded by a thin wall. Abscesses usually result from hematogenous spread of bacterial infection, but may also occur from direct penetrating trauma or extension from adjacent infection in sinuses</a:t>
            </a:r>
          </a:p>
        </p:txBody>
      </p:sp>
      <p:sp>
        <p:nvSpPr>
          <p:cNvPr id="5" name="Rounded Rectangle 4"/>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Brain Abscess - gross</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10" name="Freeform 9"/>
          <p:cNvSpPr/>
          <p:nvPr/>
        </p:nvSpPr>
        <p:spPr>
          <a:xfrm>
            <a:off x="3939702" y="1609701"/>
            <a:ext cx="1817878" cy="1989533"/>
          </a:xfrm>
          <a:custGeom>
            <a:avLst/>
            <a:gdLst>
              <a:gd name="connsiteX0" fmla="*/ 758758 w 1817878"/>
              <a:gd name="connsiteY0" fmla="*/ 481746 h 1989533"/>
              <a:gd name="connsiteX1" fmla="*/ 758758 w 1817878"/>
              <a:gd name="connsiteY1" fmla="*/ 481746 h 1989533"/>
              <a:gd name="connsiteX2" fmla="*/ 826851 w 1817878"/>
              <a:gd name="connsiteY2" fmla="*/ 345559 h 1989533"/>
              <a:gd name="connsiteX3" fmla="*/ 846307 w 1817878"/>
              <a:gd name="connsiteY3" fmla="*/ 316376 h 1989533"/>
              <a:gd name="connsiteX4" fmla="*/ 894945 w 1817878"/>
              <a:gd name="connsiteY4" fmla="*/ 277465 h 1989533"/>
              <a:gd name="connsiteX5" fmla="*/ 914400 w 1817878"/>
              <a:gd name="connsiteY5" fmla="*/ 248282 h 1989533"/>
              <a:gd name="connsiteX6" fmla="*/ 953311 w 1817878"/>
              <a:gd name="connsiteY6" fmla="*/ 209371 h 1989533"/>
              <a:gd name="connsiteX7" fmla="*/ 1001949 w 1817878"/>
              <a:gd name="connsiteY7" fmla="*/ 160733 h 1989533"/>
              <a:gd name="connsiteX8" fmla="*/ 1021404 w 1817878"/>
              <a:gd name="connsiteY8" fmla="*/ 131550 h 1989533"/>
              <a:gd name="connsiteX9" fmla="*/ 1070043 w 1817878"/>
              <a:gd name="connsiteY9" fmla="*/ 92639 h 1989533"/>
              <a:gd name="connsiteX10" fmla="*/ 1118681 w 1817878"/>
              <a:gd name="connsiteY10" fmla="*/ 44001 h 1989533"/>
              <a:gd name="connsiteX11" fmla="*/ 1167319 w 1817878"/>
              <a:gd name="connsiteY11" fmla="*/ 5090 h 1989533"/>
              <a:gd name="connsiteX12" fmla="*/ 1293779 w 1817878"/>
              <a:gd name="connsiteY12" fmla="*/ 24546 h 1989533"/>
              <a:gd name="connsiteX13" fmla="*/ 1322962 w 1817878"/>
              <a:gd name="connsiteY13" fmla="*/ 34273 h 1989533"/>
              <a:gd name="connsiteX14" fmla="*/ 1400783 w 1817878"/>
              <a:gd name="connsiteY14" fmla="*/ 73184 h 1989533"/>
              <a:gd name="connsiteX15" fmla="*/ 1439694 w 1817878"/>
              <a:gd name="connsiteY15" fmla="*/ 102367 h 1989533"/>
              <a:gd name="connsiteX16" fmla="*/ 1507787 w 1817878"/>
              <a:gd name="connsiteY16" fmla="*/ 131550 h 1989533"/>
              <a:gd name="connsiteX17" fmla="*/ 1546698 w 1817878"/>
              <a:gd name="connsiteY17" fmla="*/ 170461 h 1989533"/>
              <a:gd name="connsiteX18" fmla="*/ 1605064 w 1817878"/>
              <a:gd name="connsiteY18" fmla="*/ 189916 h 1989533"/>
              <a:gd name="connsiteX19" fmla="*/ 1692613 w 1817878"/>
              <a:gd name="connsiteY19" fmla="*/ 287193 h 1989533"/>
              <a:gd name="connsiteX20" fmla="*/ 1721796 w 1817878"/>
              <a:gd name="connsiteY20" fmla="*/ 316376 h 1989533"/>
              <a:gd name="connsiteX21" fmla="*/ 1750979 w 1817878"/>
              <a:gd name="connsiteY21" fmla="*/ 345559 h 1989533"/>
              <a:gd name="connsiteX22" fmla="*/ 1780162 w 1817878"/>
              <a:gd name="connsiteY22" fmla="*/ 403925 h 1989533"/>
              <a:gd name="connsiteX23" fmla="*/ 1809345 w 1817878"/>
              <a:gd name="connsiteY23" fmla="*/ 462290 h 1989533"/>
              <a:gd name="connsiteX24" fmla="*/ 1799617 w 1817878"/>
              <a:gd name="connsiteY24" fmla="*/ 598478 h 1989533"/>
              <a:gd name="connsiteX25" fmla="*/ 1789889 w 1817878"/>
              <a:gd name="connsiteY25" fmla="*/ 637388 h 1989533"/>
              <a:gd name="connsiteX26" fmla="*/ 1770434 w 1817878"/>
              <a:gd name="connsiteY26" fmla="*/ 734665 h 1989533"/>
              <a:gd name="connsiteX27" fmla="*/ 1760707 w 1817878"/>
              <a:gd name="connsiteY27" fmla="*/ 1055678 h 1989533"/>
              <a:gd name="connsiteX28" fmla="*/ 1750979 w 1817878"/>
              <a:gd name="connsiteY28" fmla="*/ 1094588 h 1989533"/>
              <a:gd name="connsiteX29" fmla="*/ 1731524 w 1817878"/>
              <a:gd name="connsiteY29" fmla="*/ 1152954 h 1989533"/>
              <a:gd name="connsiteX30" fmla="*/ 1721796 w 1817878"/>
              <a:gd name="connsiteY30" fmla="*/ 1182137 h 1989533"/>
              <a:gd name="connsiteX31" fmla="*/ 1712068 w 1817878"/>
              <a:gd name="connsiteY31" fmla="*/ 1221048 h 1989533"/>
              <a:gd name="connsiteX32" fmla="*/ 1692613 w 1817878"/>
              <a:gd name="connsiteY32" fmla="*/ 1298869 h 1989533"/>
              <a:gd name="connsiteX33" fmla="*/ 1682885 w 1817878"/>
              <a:gd name="connsiteY33" fmla="*/ 1337780 h 1989533"/>
              <a:gd name="connsiteX34" fmla="*/ 1663430 w 1817878"/>
              <a:gd name="connsiteY34" fmla="*/ 1366963 h 1989533"/>
              <a:gd name="connsiteX35" fmla="*/ 1634247 w 1817878"/>
              <a:gd name="connsiteY35" fmla="*/ 1444784 h 1989533"/>
              <a:gd name="connsiteX36" fmla="*/ 1624519 w 1817878"/>
              <a:gd name="connsiteY36" fmla="*/ 1483695 h 1989533"/>
              <a:gd name="connsiteX37" fmla="*/ 1536970 w 1817878"/>
              <a:gd name="connsiteY37" fmla="*/ 1590699 h 1989533"/>
              <a:gd name="connsiteX38" fmla="*/ 1507787 w 1817878"/>
              <a:gd name="connsiteY38" fmla="*/ 1619882 h 1989533"/>
              <a:gd name="connsiteX39" fmla="*/ 1478604 w 1817878"/>
              <a:gd name="connsiteY39" fmla="*/ 1649065 h 1989533"/>
              <a:gd name="connsiteX40" fmla="*/ 1449421 w 1817878"/>
              <a:gd name="connsiteY40" fmla="*/ 1678248 h 1989533"/>
              <a:gd name="connsiteX41" fmla="*/ 1391055 w 1817878"/>
              <a:gd name="connsiteY41" fmla="*/ 1717159 h 1989533"/>
              <a:gd name="connsiteX42" fmla="*/ 1322962 w 1817878"/>
              <a:gd name="connsiteY42" fmla="*/ 1756069 h 1989533"/>
              <a:gd name="connsiteX43" fmla="*/ 1254868 w 1817878"/>
              <a:gd name="connsiteY43" fmla="*/ 1833890 h 1989533"/>
              <a:gd name="connsiteX44" fmla="*/ 1235413 w 1817878"/>
              <a:gd name="connsiteY44" fmla="*/ 1853346 h 1989533"/>
              <a:gd name="connsiteX45" fmla="*/ 1196502 w 1817878"/>
              <a:gd name="connsiteY45" fmla="*/ 1901984 h 1989533"/>
              <a:gd name="connsiteX46" fmla="*/ 1099226 w 1817878"/>
              <a:gd name="connsiteY46" fmla="*/ 1960350 h 1989533"/>
              <a:gd name="connsiteX47" fmla="*/ 1070043 w 1817878"/>
              <a:gd name="connsiteY47" fmla="*/ 1970078 h 1989533"/>
              <a:gd name="connsiteX48" fmla="*/ 982494 w 1817878"/>
              <a:gd name="connsiteY48" fmla="*/ 1989533 h 1989533"/>
              <a:gd name="connsiteX49" fmla="*/ 486383 w 1817878"/>
              <a:gd name="connsiteY49" fmla="*/ 1979805 h 1989533"/>
              <a:gd name="connsiteX50" fmla="*/ 428017 w 1817878"/>
              <a:gd name="connsiteY50" fmla="*/ 1970078 h 1989533"/>
              <a:gd name="connsiteX51" fmla="*/ 272375 w 1817878"/>
              <a:gd name="connsiteY51" fmla="*/ 1911712 h 1989533"/>
              <a:gd name="connsiteX52" fmla="*/ 243192 w 1817878"/>
              <a:gd name="connsiteY52" fmla="*/ 1892256 h 1989533"/>
              <a:gd name="connsiteX53" fmla="*/ 165370 w 1817878"/>
              <a:gd name="connsiteY53" fmla="*/ 1814435 h 1989533"/>
              <a:gd name="connsiteX54" fmla="*/ 136187 w 1817878"/>
              <a:gd name="connsiteY54" fmla="*/ 1785252 h 1989533"/>
              <a:gd name="connsiteX55" fmla="*/ 107004 w 1817878"/>
              <a:gd name="connsiteY55" fmla="*/ 1756069 h 1989533"/>
              <a:gd name="connsiteX56" fmla="*/ 48638 w 1817878"/>
              <a:gd name="connsiteY56" fmla="*/ 1678248 h 1989533"/>
              <a:gd name="connsiteX57" fmla="*/ 38911 w 1817878"/>
              <a:gd name="connsiteY57" fmla="*/ 1629610 h 1989533"/>
              <a:gd name="connsiteX58" fmla="*/ 29183 w 1817878"/>
              <a:gd name="connsiteY58" fmla="*/ 1600427 h 1989533"/>
              <a:gd name="connsiteX59" fmla="*/ 19455 w 1817878"/>
              <a:gd name="connsiteY59" fmla="*/ 1464239 h 1989533"/>
              <a:gd name="connsiteX60" fmla="*/ 0 w 1817878"/>
              <a:gd name="connsiteY60" fmla="*/ 1347508 h 1989533"/>
              <a:gd name="connsiteX61" fmla="*/ 9728 w 1817878"/>
              <a:gd name="connsiteY61" fmla="*/ 1104316 h 1989533"/>
              <a:gd name="connsiteX62" fmla="*/ 29183 w 1817878"/>
              <a:gd name="connsiteY62" fmla="*/ 1036222 h 1989533"/>
              <a:gd name="connsiteX63" fmla="*/ 48638 w 1817878"/>
              <a:gd name="connsiteY63" fmla="*/ 958401 h 1989533"/>
              <a:gd name="connsiteX64" fmla="*/ 68094 w 1817878"/>
              <a:gd name="connsiteY64" fmla="*/ 890308 h 1989533"/>
              <a:gd name="connsiteX65" fmla="*/ 87549 w 1817878"/>
              <a:gd name="connsiteY65" fmla="*/ 851397 h 1989533"/>
              <a:gd name="connsiteX66" fmla="*/ 97277 w 1817878"/>
              <a:gd name="connsiteY66" fmla="*/ 822214 h 1989533"/>
              <a:gd name="connsiteX67" fmla="*/ 126460 w 1817878"/>
              <a:gd name="connsiteY67" fmla="*/ 783303 h 1989533"/>
              <a:gd name="connsiteX68" fmla="*/ 145915 w 1817878"/>
              <a:gd name="connsiteY68" fmla="*/ 754120 h 1989533"/>
              <a:gd name="connsiteX69" fmla="*/ 175098 w 1817878"/>
              <a:gd name="connsiteY69" fmla="*/ 724937 h 1989533"/>
              <a:gd name="connsiteX70" fmla="*/ 214009 w 1817878"/>
              <a:gd name="connsiteY70" fmla="*/ 666571 h 1989533"/>
              <a:gd name="connsiteX71" fmla="*/ 233464 w 1817878"/>
              <a:gd name="connsiteY71" fmla="*/ 637388 h 1989533"/>
              <a:gd name="connsiteX72" fmla="*/ 262647 w 1817878"/>
              <a:gd name="connsiteY72" fmla="*/ 617933 h 1989533"/>
              <a:gd name="connsiteX73" fmla="*/ 282102 w 1817878"/>
              <a:gd name="connsiteY73" fmla="*/ 588750 h 1989533"/>
              <a:gd name="connsiteX74" fmla="*/ 321013 w 1817878"/>
              <a:gd name="connsiteY74" fmla="*/ 549839 h 1989533"/>
              <a:gd name="connsiteX75" fmla="*/ 340468 w 1817878"/>
              <a:gd name="connsiteY75" fmla="*/ 520656 h 1989533"/>
              <a:gd name="connsiteX76" fmla="*/ 369651 w 1817878"/>
              <a:gd name="connsiteY76" fmla="*/ 510929 h 1989533"/>
              <a:gd name="connsiteX77" fmla="*/ 418289 w 1817878"/>
              <a:gd name="connsiteY77" fmla="*/ 472018 h 1989533"/>
              <a:gd name="connsiteX78" fmla="*/ 437745 w 1817878"/>
              <a:gd name="connsiteY78" fmla="*/ 452563 h 1989533"/>
              <a:gd name="connsiteX79" fmla="*/ 496111 w 1817878"/>
              <a:gd name="connsiteY79" fmla="*/ 433108 h 1989533"/>
              <a:gd name="connsiteX80" fmla="*/ 525294 w 1817878"/>
              <a:gd name="connsiteY80" fmla="*/ 413652 h 1989533"/>
              <a:gd name="connsiteX81" fmla="*/ 603115 w 1817878"/>
              <a:gd name="connsiteY81" fmla="*/ 394197 h 1989533"/>
              <a:gd name="connsiteX82" fmla="*/ 749030 w 1817878"/>
              <a:gd name="connsiteY82" fmla="*/ 403925 h 1989533"/>
              <a:gd name="connsiteX83" fmla="*/ 778213 w 1817878"/>
              <a:gd name="connsiteY83" fmla="*/ 413652 h 1989533"/>
              <a:gd name="connsiteX84" fmla="*/ 807396 w 1817878"/>
              <a:gd name="connsiteY84" fmla="*/ 433108 h 1989533"/>
              <a:gd name="connsiteX85" fmla="*/ 826851 w 1817878"/>
              <a:gd name="connsiteY85" fmla="*/ 296920 h 19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17878" h="1989533">
                <a:moveTo>
                  <a:pt x="758758" y="481746"/>
                </a:moveTo>
                <a:lnTo>
                  <a:pt x="758758" y="481746"/>
                </a:lnTo>
                <a:cubicBezTo>
                  <a:pt x="796150" y="382035"/>
                  <a:pt x="772575" y="426973"/>
                  <a:pt x="826851" y="345559"/>
                </a:cubicBezTo>
                <a:cubicBezTo>
                  <a:pt x="833336" y="335831"/>
                  <a:pt x="836579" y="322861"/>
                  <a:pt x="846307" y="316376"/>
                </a:cubicBezTo>
                <a:cubicBezTo>
                  <a:pt x="867971" y="301932"/>
                  <a:pt x="879106" y="297263"/>
                  <a:pt x="894945" y="277465"/>
                </a:cubicBezTo>
                <a:cubicBezTo>
                  <a:pt x="902248" y="268336"/>
                  <a:pt x="906792" y="257159"/>
                  <a:pt x="914400" y="248282"/>
                </a:cubicBezTo>
                <a:cubicBezTo>
                  <a:pt x="926337" y="234355"/>
                  <a:pt x="941374" y="223298"/>
                  <a:pt x="953311" y="209371"/>
                </a:cubicBezTo>
                <a:cubicBezTo>
                  <a:pt x="996545" y="158931"/>
                  <a:pt x="945745" y="198202"/>
                  <a:pt x="1001949" y="160733"/>
                </a:cubicBezTo>
                <a:cubicBezTo>
                  <a:pt x="1008434" y="151005"/>
                  <a:pt x="1014101" y="140679"/>
                  <a:pt x="1021404" y="131550"/>
                </a:cubicBezTo>
                <a:cubicBezTo>
                  <a:pt x="1037243" y="111751"/>
                  <a:pt x="1048378" y="107083"/>
                  <a:pt x="1070043" y="92639"/>
                </a:cubicBezTo>
                <a:cubicBezTo>
                  <a:pt x="1121923" y="14818"/>
                  <a:pt x="1053830" y="108852"/>
                  <a:pt x="1118681" y="44001"/>
                </a:cubicBezTo>
                <a:cubicBezTo>
                  <a:pt x="1162682" y="0"/>
                  <a:pt x="1110505" y="24029"/>
                  <a:pt x="1167319" y="5090"/>
                </a:cubicBezTo>
                <a:cubicBezTo>
                  <a:pt x="1237888" y="12931"/>
                  <a:pt x="1240164" y="9228"/>
                  <a:pt x="1293779" y="24546"/>
                </a:cubicBezTo>
                <a:cubicBezTo>
                  <a:pt x="1303638" y="27363"/>
                  <a:pt x="1313627" y="30030"/>
                  <a:pt x="1322962" y="34273"/>
                </a:cubicBezTo>
                <a:cubicBezTo>
                  <a:pt x="1349365" y="46274"/>
                  <a:pt x="1377581" y="55783"/>
                  <a:pt x="1400783" y="73184"/>
                </a:cubicBezTo>
                <a:cubicBezTo>
                  <a:pt x="1413753" y="82912"/>
                  <a:pt x="1425946" y="93774"/>
                  <a:pt x="1439694" y="102367"/>
                </a:cubicBezTo>
                <a:cubicBezTo>
                  <a:pt x="1467168" y="119538"/>
                  <a:pt x="1479419" y="122094"/>
                  <a:pt x="1507787" y="131550"/>
                </a:cubicBezTo>
                <a:cubicBezTo>
                  <a:pt x="1520757" y="144520"/>
                  <a:pt x="1529296" y="164661"/>
                  <a:pt x="1546698" y="170461"/>
                </a:cubicBezTo>
                <a:lnTo>
                  <a:pt x="1605064" y="189916"/>
                </a:lnTo>
                <a:cubicBezTo>
                  <a:pt x="1650755" y="250838"/>
                  <a:pt x="1622783" y="217363"/>
                  <a:pt x="1692613" y="287193"/>
                </a:cubicBezTo>
                <a:lnTo>
                  <a:pt x="1721796" y="316376"/>
                </a:lnTo>
                <a:cubicBezTo>
                  <a:pt x="1731524" y="326104"/>
                  <a:pt x="1743348" y="334112"/>
                  <a:pt x="1750979" y="345559"/>
                </a:cubicBezTo>
                <a:cubicBezTo>
                  <a:pt x="1806734" y="429193"/>
                  <a:pt x="1739888" y="323377"/>
                  <a:pt x="1780162" y="403925"/>
                </a:cubicBezTo>
                <a:cubicBezTo>
                  <a:pt x="1817878" y="479357"/>
                  <a:pt x="1784892" y="388938"/>
                  <a:pt x="1809345" y="462290"/>
                </a:cubicBezTo>
                <a:cubicBezTo>
                  <a:pt x="1806102" y="507686"/>
                  <a:pt x="1804643" y="553245"/>
                  <a:pt x="1799617" y="598478"/>
                </a:cubicBezTo>
                <a:cubicBezTo>
                  <a:pt x="1798141" y="611765"/>
                  <a:pt x="1792511" y="624278"/>
                  <a:pt x="1789889" y="637388"/>
                </a:cubicBezTo>
                <a:cubicBezTo>
                  <a:pt x="1766037" y="756649"/>
                  <a:pt x="1793031" y="644281"/>
                  <a:pt x="1770434" y="734665"/>
                </a:cubicBezTo>
                <a:cubicBezTo>
                  <a:pt x="1767192" y="841669"/>
                  <a:pt x="1766485" y="948781"/>
                  <a:pt x="1760707" y="1055678"/>
                </a:cubicBezTo>
                <a:cubicBezTo>
                  <a:pt x="1759985" y="1069028"/>
                  <a:pt x="1754821" y="1081783"/>
                  <a:pt x="1750979" y="1094588"/>
                </a:cubicBezTo>
                <a:cubicBezTo>
                  <a:pt x="1745086" y="1114231"/>
                  <a:pt x="1738009" y="1133499"/>
                  <a:pt x="1731524" y="1152954"/>
                </a:cubicBezTo>
                <a:cubicBezTo>
                  <a:pt x="1728281" y="1162682"/>
                  <a:pt x="1724283" y="1172189"/>
                  <a:pt x="1721796" y="1182137"/>
                </a:cubicBezTo>
                <a:cubicBezTo>
                  <a:pt x="1718553" y="1195107"/>
                  <a:pt x="1714968" y="1207997"/>
                  <a:pt x="1712068" y="1221048"/>
                </a:cubicBezTo>
                <a:cubicBezTo>
                  <a:pt x="1682404" y="1354540"/>
                  <a:pt x="1718687" y="1207611"/>
                  <a:pt x="1692613" y="1298869"/>
                </a:cubicBezTo>
                <a:cubicBezTo>
                  <a:pt x="1688940" y="1311724"/>
                  <a:pt x="1688151" y="1325491"/>
                  <a:pt x="1682885" y="1337780"/>
                </a:cubicBezTo>
                <a:cubicBezTo>
                  <a:pt x="1678280" y="1348526"/>
                  <a:pt x="1669915" y="1357235"/>
                  <a:pt x="1663430" y="1366963"/>
                </a:cubicBezTo>
                <a:cubicBezTo>
                  <a:pt x="1638459" y="1466842"/>
                  <a:pt x="1672399" y="1343044"/>
                  <a:pt x="1634247" y="1444784"/>
                </a:cubicBezTo>
                <a:cubicBezTo>
                  <a:pt x="1629553" y="1457302"/>
                  <a:pt x="1630498" y="1471737"/>
                  <a:pt x="1624519" y="1483695"/>
                </a:cubicBezTo>
                <a:cubicBezTo>
                  <a:pt x="1598703" y="1535327"/>
                  <a:pt x="1576831" y="1550838"/>
                  <a:pt x="1536970" y="1590699"/>
                </a:cubicBezTo>
                <a:lnTo>
                  <a:pt x="1507787" y="1619882"/>
                </a:lnTo>
                <a:lnTo>
                  <a:pt x="1478604" y="1649065"/>
                </a:lnTo>
                <a:cubicBezTo>
                  <a:pt x="1468876" y="1658793"/>
                  <a:pt x="1460867" y="1670617"/>
                  <a:pt x="1449421" y="1678248"/>
                </a:cubicBezTo>
                <a:cubicBezTo>
                  <a:pt x="1429966" y="1691218"/>
                  <a:pt x="1411969" y="1706702"/>
                  <a:pt x="1391055" y="1717159"/>
                </a:cubicBezTo>
                <a:cubicBezTo>
                  <a:pt x="1368976" y="1728199"/>
                  <a:pt x="1342210" y="1739571"/>
                  <a:pt x="1322962" y="1756069"/>
                </a:cubicBezTo>
                <a:cubicBezTo>
                  <a:pt x="1275899" y="1796409"/>
                  <a:pt x="1292130" y="1789176"/>
                  <a:pt x="1254868" y="1833890"/>
                </a:cubicBezTo>
                <a:cubicBezTo>
                  <a:pt x="1248997" y="1840936"/>
                  <a:pt x="1241142" y="1846184"/>
                  <a:pt x="1235413" y="1853346"/>
                </a:cubicBezTo>
                <a:cubicBezTo>
                  <a:pt x="1216266" y="1877280"/>
                  <a:pt x="1219992" y="1884366"/>
                  <a:pt x="1196502" y="1901984"/>
                </a:cubicBezTo>
                <a:cubicBezTo>
                  <a:pt x="1165765" y="1925037"/>
                  <a:pt x="1134433" y="1945261"/>
                  <a:pt x="1099226" y="1960350"/>
                </a:cubicBezTo>
                <a:cubicBezTo>
                  <a:pt x="1089801" y="1964389"/>
                  <a:pt x="1079902" y="1967261"/>
                  <a:pt x="1070043" y="1970078"/>
                </a:cubicBezTo>
                <a:cubicBezTo>
                  <a:pt x="1038000" y="1979233"/>
                  <a:pt x="1015911" y="1982849"/>
                  <a:pt x="982494" y="1989533"/>
                </a:cubicBezTo>
                <a:lnTo>
                  <a:pt x="486383" y="1979805"/>
                </a:lnTo>
                <a:cubicBezTo>
                  <a:pt x="466671" y="1979113"/>
                  <a:pt x="447303" y="1974211"/>
                  <a:pt x="428017" y="1970078"/>
                </a:cubicBezTo>
                <a:cubicBezTo>
                  <a:pt x="364988" y="1956572"/>
                  <a:pt x="327550" y="1948497"/>
                  <a:pt x="272375" y="1911712"/>
                </a:cubicBezTo>
                <a:cubicBezTo>
                  <a:pt x="262647" y="1905227"/>
                  <a:pt x="251991" y="1899955"/>
                  <a:pt x="243192" y="1892256"/>
                </a:cubicBezTo>
                <a:cubicBezTo>
                  <a:pt x="243182" y="1892248"/>
                  <a:pt x="175752" y="1824817"/>
                  <a:pt x="165370" y="1814435"/>
                </a:cubicBezTo>
                <a:lnTo>
                  <a:pt x="136187" y="1785252"/>
                </a:lnTo>
                <a:cubicBezTo>
                  <a:pt x="126459" y="1775524"/>
                  <a:pt x="114635" y="1767516"/>
                  <a:pt x="107004" y="1756069"/>
                </a:cubicBezTo>
                <a:cubicBezTo>
                  <a:pt x="63007" y="1690072"/>
                  <a:pt x="84628" y="1714236"/>
                  <a:pt x="48638" y="1678248"/>
                </a:cubicBezTo>
                <a:cubicBezTo>
                  <a:pt x="45396" y="1662035"/>
                  <a:pt x="42921" y="1645650"/>
                  <a:pt x="38911" y="1629610"/>
                </a:cubicBezTo>
                <a:cubicBezTo>
                  <a:pt x="36424" y="1619662"/>
                  <a:pt x="30381" y="1610611"/>
                  <a:pt x="29183" y="1600427"/>
                </a:cubicBezTo>
                <a:cubicBezTo>
                  <a:pt x="23865" y="1555227"/>
                  <a:pt x="23770" y="1509546"/>
                  <a:pt x="19455" y="1464239"/>
                </a:cubicBezTo>
                <a:cubicBezTo>
                  <a:pt x="15067" y="1418161"/>
                  <a:pt x="8689" y="1390951"/>
                  <a:pt x="0" y="1347508"/>
                </a:cubicBezTo>
                <a:cubicBezTo>
                  <a:pt x="3243" y="1266444"/>
                  <a:pt x="4146" y="1185253"/>
                  <a:pt x="9728" y="1104316"/>
                </a:cubicBezTo>
                <a:cubicBezTo>
                  <a:pt x="11224" y="1082623"/>
                  <a:pt x="23447" y="1057253"/>
                  <a:pt x="29183" y="1036222"/>
                </a:cubicBezTo>
                <a:cubicBezTo>
                  <a:pt x="36218" y="1010426"/>
                  <a:pt x="42153" y="984341"/>
                  <a:pt x="48638" y="958401"/>
                </a:cubicBezTo>
                <a:cubicBezTo>
                  <a:pt x="53575" y="938651"/>
                  <a:pt x="59719" y="909849"/>
                  <a:pt x="68094" y="890308"/>
                </a:cubicBezTo>
                <a:cubicBezTo>
                  <a:pt x="73806" y="876979"/>
                  <a:pt x="81837" y="864726"/>
                  <a:pt x="87549" y="851397"/>
                </a:cubicBezTo>
                <a:cubicBezTo>
                  <a:pt x="91588" y="841972"/>
                  <a:pt x="92190" y="831117"/>
                  <a:pt x="97277" y="822214"/>
                </a:cubicBezTo>
                <a:cubicBezTo>
                  <a:pt x="105321" y="808137"/>
                  <a:pt x="117037" y="796496"/>
                  <a:pt x="126460" y="783303"/>
                </a:cubicBezTo>
                <a:cubicBezTo>
                  <a:pt x="133255" y="773789"/>
                  <a:pt x="138431" y="763101"/>
                  <a:pt x="145915" y="754120"/>
                </a:cubicBezTo>
                <a:cubicBezTo>
                  <a:pt x="154722" y="743552"/>
                  <a:pt x="166652" y="735796"/>
                  <a:pt x="175098" y="724937"/>
                </a:cubicBezTo>
                <a:cubicBezTo>
                  <a:pt x="189453" y="706480"/>
                  <a:pt x="201039" y="686026"/>
                  <a:pt x="214009" y="666571"/>
                </a:cubicBezTo>
                <a:cubicBezTo>
                  <a:pt x="220494" y="656843"/>
                  <a:pt x="223736" y="643873"/>
                  <a:pt x="233464" y="637388"/>
                </a:cubicBezTo>
                <a:lnTo>
                  <a:pt x="262647" y="617933"/>
                </a:lnTo>
                <a:cubicBezTo>
                  <a:pt x="269132" y="608205"/>
                  <a:pt x="274494" y="597627"/>
                  <a:pt x="282102" y="588750"/>
                </a:cubicBezTo>
                <a:cubicBezTo>
                  <a:pt x="294039" y="574823"/>
                  <a:pt x="310838" y="565101"/>
                  <a:pt x="321013" y="549839"/>
                </a:cubicBezTo>
                <a:cubicBezTo>
                  <a:pt x="327498" y="540111"/>
                  <a:pt x="331339" y="527959"/>
                  <a:pt x="340468" y="520656"/>
                </a:cubicBezTo>
                <a:cubicBezTo>
                  <a:pt x="348475" y="514251"/>
                  <a:pt x="359923" y="514171"/>
                  <a:pt x="369651" y="510929"/>
                </a:cubicBezTo>
                <a:cubicBezTo>
                  <a:pt x="408401" y="452806"/>
                  <a:pt x="366083" y="503342"/>
                  <a:pt x="418289" y="472018"/>
                </a:cubicBezTo>
                <a:cubicBezTo>
                  <a:pt x="426153" y="467299"/>
                  <a:pt x="429542" y="456664"/>
                  <a:pt x="437745" y="452563"/>
                </a:cubicBezTo>
                <a:cubicBezTo>
                  <a:pt x="456088" y="443392"/>
                  <a:pt x="496111" y="433108"/>
                  <a:pt x="496111" y="433108"/>
                </a:cubicBezTo>
                <a:cubicBezTo>
                  <a:pt x="505839" y="426623"/>
                  <a:pt x="514307" y="417647"/>
                  <a:pt x="525294" y="413652"/>
                </a:cubicBezTo>
                <a:cubicBezTo>
                  <a:pt x="550423" y="404514"/>
                  <a:pt x="603115" y="394197"/>
                  <a:pt x="603115" y="394197"/>
                </a:cubicBezTo>
                <a:cubicBezTo>
                  <a:pt x="651753" y="397440"/>
                  <a:pt x="700582" y="398542"/>
                  <a:pt x="749030" y="403925"/>
                </a:cubicBezTo>
                <a:cubicBezTo>
                  <a:pt x="759221" y="405057"/>
                  <a:pt x="769042" y="409066"/>
                  <a:pt x="778213" y="413652"/>
                </a:cubicBezTo>
                <a:cubicBezTo>
                  <a:pt x="788670" y="418881"/>
                  <a:pt x="807396" y="433108"/>
                  <a:pt x="807396" y="433108"/>
                </a:cubicBezTo>
                <a:lnTo>
                  <a:pt x="826851" y="296920"/>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2590800" y="1905000"/>
            <a:ext cx="1600200" cy="99060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Central cavity</a:t>
            </a:r>
          </a:p>
        </p:txBody>
      </p:sp>
      <p:sp>
        <p:nvSpPr>
          <p:cNvPr id="12" name="TextBox 11"/>
          <p:cNvSpPr txBox="1"/>
          <p:nvPr/>
        </p:nvSpPr>
        <p:spPr>
          <a:xfrm>
            <a:off x="6096000" y="1009471"/>
            <a:ext cx="22860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Cavity  contains </a:t>
            </a:r>
            <a:r>
              <a:rPr lang="en-US" dirty="0" err="1"/>
              <a:t>neutrophils</a:t>
            </a:r>
            <a:r>
              <a:rPr lang="en-US" dirty="0"/>
              <a:t>, necrotic cells, bacteria and </a:t>
            </a:r>
            <a:r>
              <a:rPr lang="en-US" dirty="0" err="1"/>
              <a:t>fibrinous</a:t>
            </a:r>
            <a:r>
              <a:rPr lang="en-US" dirty="0"/>
              <a:t> material</a:t>
            </a:r>
          </a:p>
        </p:txBody>
      </p:sp>
    </p:spTree>
    <p:extLst>
      <p:ext uri="{BB962C8B-B14F-4D97-AF65-F5344CB8AC3E}">
        <p14:creationId xmlns:p14="http://schemas.microsoft.com/office/powerpoint/2010/main" val="3932223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Brain Abscess - microscopy </a:t>
            </a:r>
          </a:p>
        </p:txBody>
      </p:sp>
      <p:pic>
        <p:nvPicPr>
          <p:cNvPr id="313346" name="Picture 2" descr="http://library.med.utah.edu/WebPath/jpeg5/CNS071.jpg"/>
          <p:cNvPicPr>
            <a:picLocks noChangeAspect="1" noChangeArrowheads="1"/>
          </p:cNvPicPr>
          <p:nvPr/>
        </p:nvPicPr>
        <p:blipFill>
          <a:blip r:embed="rId2" cstate="print"/>
          <a:srcRect/>
          <a:stretch>
            <a:fillRect/>
          </a:stretch>
        </p:blipFill>
        <p:spPr bwMode="auto">
          <a:xfrm>
            <a:off x="611560" y="762000"/>
            <a:ext cx="7680920" cy="4726810"/>
          </a:xfrm>
          <a:prstGeom prst="rect">
            <a:avLst/>
          </a:prstGeom>
          <a:noFill/>
          <a:ln w="28575">
            <a:solidFill>
              <a:schemeClr val="tx1"/>
            </a:solidFill>
          </a:ln>
        </p:spPr>
      </p:pic>
      <p:sp>
        <p:nvSpPr>
          <p:cNvPr id="4" name="Rectangle 3"/>
          <p:cNvSpPr/>
          <p:nvPr/>
        </p:nvSpPr>
        <p:spPr>
          <a:xfrm>
            <a:off x="467544" y="5561945"/>
            <a:ext cx="7920880" cy="1015663"/>
          </a:xfrm>
          <a:prstGeom prst="rect">
            <a:avLst/>
          </a:prstGeom>
        </p:spPr>
        <p:txBody>
          <a:bodyPr wrap="square">
            <a:spAutoFit/>
          </a:bodyPr>
          <a:lstStyle/>
          <a:p>
            <a:pPr algn="ctr"/>
            <a:r>
              <a:rPr lang="en-US" sz="2000" b="1" i="1" dirty="0"/>
              <a:t>This trichrome stain demonstrates the light blue connective tissue in the wall of an organizing cerebral abscess. Normal brain is at the right and the center of the abscess at the left.</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11" name="TextBox 10"/>
          <p:cNvSpPr txBox="1"/>
          <p:nvPr/>
        </p:nvSpPr>
        <p:spPr>
          <a:xfrm>
            <a:off x="685800" y="4343400"/>
            <a:ext cx="3962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i="1" dirty="0"/>
              <a:t>Center of the abscess: </a:t>
            </a:r>
          </a:p>
          <a:p>
            <a:r>
              <a:rPr lang="en-US" dirty="0"/>
              <a:t>Cavity  contains </a:t>
            </a:r>
            <a:r>
              <a:rPr lang="en-US" dirty="0" err="1"/>
              <a:t>neutrophils</a:t>
            </a:r>
            <a:r>
              <a:rPr lang="en-US" dirty="0"/>
              <a:t>, necrotic cells, bacteria and </a:t>
            </a:r>
            <a:r>
              <a:rPr lang="en-US" dirty="0" err="1"/>
              <a:t>fibrinous</a:t>
            </a:r>
            <a:r>
              <a:rPr lang="en-US" dirty="0"/>
              <a:t> material</a:t>
            </a:r>
          </a:p>
        </p:txBody>
      </p:sp>
      <p:cxnSp>
        <p:nvCxnSpPr>
          <p:cNvPr id="13" name="Straight Arrow Connector 12"/>
          <p:cNvCxnSpPr/>
          <p:nvPr/>
        </p:nvCxnSpPr>
        <p:spPr>
          <a:xfrm flipV="1">
            <a:off x="2438400" y="3962400"/>
            <a:ext cx="0" cy="381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873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357430"/>
            <a:ext cx="7406640" cy="1472184"/>
          </a:xfrm>
        </p:spPr>
        <p:style>
          <a:lnRef idx="0">
            <a:scrgbClr r="0" g="0" b="0"/>
          </a:lnRef>
          <a:fillRef idx="1003">
            <a:schemeClr val="dk1"/>
          </a:fillRef>
          <a:effectRef idx="0">
            <a:scrgbClr r="0" g="0" b="0"/>
          </a:effectRef>
          <a:fontRef idx="major"/>
        </p:style>
        <p:txBody>
          <a:bodyPr>
            <a:normAutofit/>
          </a:bodyPr>
          <a:lstStyle/>
          <a:p>
            <a:pPr algn="ctr"/>
            <a:r>
              <a:rPr lang="en-US" sz="5400" b="1" i="1" dirty="0">
                <a:solidFill>
                  <a:srgbClr val="FFC000"/>
                </a:solidFill>
                <a:effectLst>
                  <a:outerShdw blurRad="38100" dist="38100" dir="2700000" algn="tl">
                    <a:srgbClr val="000000">
                      <a:alpha val="43137"/>
                    </a:srgbClr>
                  </a:outerShdw>
                </a:effectLst>
              </a:rPr>
              <a:t>3 - Granulation tissue</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12160998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4 b"/>
          <p:cNvPicPr>
            <a:picLocks noChangeAspect="1" noChangeArrowheads="1"/>
          </p:cNvPicPr>
          <p:nvPr/>
        </p:nvPicPr>
        <p:blipFill>
          <a:blip r:embed="rId3" cstate="print">
            <a:lum bright="20000" contrast="30000"/>
          </a:blip>
          <a:srcRect/>
          <a:stretch>
            <a:fillRect/>
          </a:stretch>
        </p:blipFill>
        <p:spPr bwMode="auto">
          <a:xfrm>
            <a:off x="467544" y="877888"/>
            <a:ext cx="7992888"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Granulation Tissue - LPF</a:t>
            </a:r>
          </a:p>
        </p:txBody>
      </p:sp>
      <p:sp>
        <p:nvSpPr>
          <p:cNvPr id="6" name="Rectangle 5"/>
          <p:cNvSpPr/>
          <p:nvPr/>
        </p:nvSpPr>
        <p:spPr>
          <a:xfrm>
            <a:off x="609600" y="5517232"/>
            <a:ext cx="7715272" cy="1015663"/>
          </a:xfrm>
          <a:prstGeom prst="rect">
            <a:avLst/>
          </a:prstGeom>
        </p:spPr>
        <p:txBody>
          <a:bodyPr wrap="square">
            <a:spAutoFit/>
          </a:bodyPr>
          <a:lstStyle/>
          <a:p>
            <a:pPr marL="534988" indent="-534988" algn="ctr"/>
            <a:r>
              <a:rPr lang="en-US" sz="2000" b="1" i="1" dirty="0"/>
              <a:t>Section of fragments of edematous, loose connective tissue shows  many small newly formed capillaries lined by plump endothelial cells. Proliferation of fibroblasts is seen</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01865400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4 c"/>
          <p:cNvPicPr>
            <a:picLocks noChangeAspect="1" noChangeArrowheads="1"/>
          </p:cNvPicPr>
          <p:nvPr/>
        </p:nvPicPr>
        <p:blipFill>
          <a:blip r:embed="rId3" cstate="print"/>
          <a:srcRect/>
          <a:stretch>
            <a:fillRect/>
          </a:stretch>
        </p:blipFill>
        <p:spPr bwMode="auto">
          <a:xfrm>
            <a:off x="467544" y="764704"/>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16496" y="5517232"/>
            <a:ext cx="7889304" cy="1015663"/>
          </a:xfrm>
          <a:prstGeom prst="rect">
            <a:avLst/>
          </a:prstGeom>
        </p:spPr>
        <p:txBody>
          <a:bodyPr wrap="square">
            <a:spAutoFit/>
          </a:bodyPr>
          <a:lstStyle/>
          <a:p>
            <a:pPr marL="534988" indent="-534988" algn="ctr"/>
            <a:r>
              <a:rPr lang="en-US" sz="2000" b="1" i="1" dirty="0"/>
              <a:t>Inflammatory cells including macrophages, lymphocytes, plasma cells and neutrophils in the oedematous stroma.</a:t>
            </a:r>
          </a:p>
          <a:p>
            <a:pPr marL="534988" indent="-534988" algn="ctr"/>
            <a:r>
              <a:rPr lang="en-US" sz="2000" b="1" i="1" dirty="0"/>
              <a:t>Pink homogenous collagen fibers may be identified.</a:t>
            </a:r>
          </a:p>
        </p:txBody>
      </p:sp>
      <p:sp>
        <p:nvSpPr>
          <p:cNvPr id="6" name="Rounded Rectangle 5"/>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Granulation Tissue - HPF</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9273694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08.jpg"/>
          <p:cNvPicPr/>
          <p:nvPr/>
        </p:nvPicPr>
        <p:blipFill>
          <a:blip r:embed="rId2" cstate="print"/>
          <a:srcRect/>
          <a:stretch>
            <a:fillRect/>
          </a:stretch>
        </p:blipFill>
        <p:spPr bwMode="auto">
          <a:xfrm>
            <a:off x="571472" y="857232"/>
            <a:ext cx="7786742" cy="4786345"/>
          </a:xfrm>
          <a:prstGeom prst="rect">
            <a:avLst/>
          </a:prstGeom>
          <a:noFill/>
          <a:ln w="28575">
            <a:solidFill>
              <a:schemeClr val="tx1"/>
            </a:solidFill>
            <a:miter lim="800000"/>
            <a:headEnd/>
            <a:tailEnd/>
          </a:ln>
        </p:spPr>
      </p:pic>
      <p:sp>
        <p:nvSpPr>
          <p:cNvPr id="5" name="Rounded Rectangle 4"/>
          <p:cNvSpPr/>
          <p:nvPr/>
        </p:nvSpPr>
        <p:spPr>
          <a:xfrm>
            <a:off x="857224" y="214290"/>
            <a:ext cx="7358114"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Exudation of Fibrin in Acute Inflammation</a:t>
            </a:r>
          </a:p>
        </p:txBody>
      </p:sp>
      <p:sp>
        <p:nvSpPr>
          <p:cNvPr id="305153" name="Rectangle 1"/>
          <p:cNvSpPr>
            <a:spLocks noChangeArrowheads="1"/>
          </p:cNvSpPr>
          <p:nvPr/>
        </p:nvSpPr>
        <p:spPr bwMode="auto">
          <a:xfrm>
            <a:off x="571472" y="5643578"/>
            <a:ext cx="757855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a:ln>
                  <a:noFill/>
                </a:ln>
                <a:solidFill>
                  <a:srgbClr val="000000"/>
                </a:solidFill>
                <a:effectLst/>
                <a:ea typeface="Times New Roman" pitchFamily="18" charset="0"/>
                <a:cs typeface="Arial" pitchFamily="34" charset="0"/>
              </a:rPr>
              <a:t>Here is an example of the fibrin mesh in fluid with PMN's that has formed  in the area of acute inflammation. It is this fluid collection that produces the "tumor" or swelling aspect of acute inflammation</a:t>
            </a:r>
            <a:r>
              <a:rPr kumimoji="0" lang="en-US" b="1" i="1" u="none" strike="noStrike" cap="none" normalizeH="0" baseline="0" dirty="0">
                <a:ln>
                  <a:noFill/>
                </a:ln>
                <a:solidFill>
                  <a:srgbClr val="FF0000"/>
                </a:solidFill>
                <a:effectLst/>
                <a:ea typeface="Times New Roman" pitchFamily="18" charset="0"/>
                <a:cs typeface="Arial" pitchFamily="34" charset="0"/>
              </a:rPr>
              <a:t>.</a:t>
            </a:r>
            <a:r>
              <a:rPr kumimoji="0" lang="en-US" b="1" i="1" u="none" strike="noStrike" cap="none" normalizeH="0" baseline="0" dirty="0">
                <a:ln>
                  <a:noFill/>
                </a:ln>
                <a:solidFill>
                  <a:schemeClr val="tx1"/>
                </a:solidFill>
                <a:effectLst/>
                <a:cs typeface="Arial" pitchFamily="34" charset="0"/>
              </a:rPr>
              <a:t> </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89537368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524000"/>
            <a:ext cx="5904656" cy="1107996"/>
          </a:xfrm>
          <a:prstGeom prst="rect">
            <a:avLst/>
          </a:prstGeom>
          <a:noFill/>
        </p:spPr>
        <p:txBody>
          <a:bodyPr wrap="square" rtlCol="0">
            <a:spAutoFit/>
          </a:bodyPr>
          <a:lstStyle/>
          <a:p>
            <a:pPr algn="ctr"/>
            <a:r>
              <a:rPr lang="en-US" sz="6600" b="1" i="1" dirty="0">
                <a:solidFill>
                  <a:srgbClr val="00B0F0"/>
                </a:solidFill>
                <a:effectLst>
                  <a:outerShdw blurRad="38100" dist="38100" dir="2700000" algn="tl">
                    <a:srgbClr val="000000">
                      <a:alpha val="43137"/>
                    </a:srgbClr>
                  </a:outerShdw>
                </a:effectLst>
              </a:rPr>
              <a:t>GOOD LUCK</a:t>
            </a:r>
          </a:p>
        </p:txBody>
      </p:sp>
    </p:spTree>
    <p:extLst>
      <p:ext uri="{BB962C8B-B14F-4D97-AF65-F5344CB8AC3E}">
        <p14:creationId xmlns:p14="http://schemas.microsoft.com/office/powerpoint/2010/main" val="30369124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3/SKIN117.jpg"/>
          <p:cNvPicPr/>
          <p:nvPr/>
        </p:nvPicPr>
        <p:blipFill>
          <a:blip r:embed="rId2" cstate="print"/>
          <a:srcRect/>
          <a:stretch>
            <a:fillRect/>
          </a:stretch>
        </p:blipFill>
        <p:spPr bwMode="auto">
          <a:xfrm>
            <a:off x="571472" y="857232"/>
            <a:ext cx="7858180" cy="4515984"/>
          </a:xfrm>
          <a:prstGeom prst="rect">
            <a:avLst/>
          </a:prstGeom>
          <a:noFill/>
          <a:ln w="28575">
            <a:solidFill>
              <a:schemeClr val="tx1"/>
            </a:solidFill>
            <a:miter lim="800000"/>
            <a:headEnd/>
            <a:tailEnd/>
          </a:ln>
        </p:spPr>
      </p:pic>
      <p:sp>
        <p:nvSpPr>
          <p:cNvPr id="5" name="Rounded Rectangle 4"/>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Inflammation with Necrosis - LPF</a:t>
            </a:r>
          </a:p>
        </p:txBody>
      </p:sp>
      <p:sp>
        <p:nvSpPr>
          <p:cNvPr id="6" name="Rectangle 5"/>
          <p:cNvSpPr/>
          <p:nvPr/>
        </p:nvSpPr>
        <p:spPr>
          <a:xfrm>
            <a:off x="571472" y="5373216"/>
            <a:ext cx="7581928" cy="923330"/>
          </a:xfrm>
          <a:prstGeom prst="rect">
            <a:avLst/>
          </a:prstGeom>
        </p:spPr>
        <p:txBody>
          <a:bodyPr wrap="square">
            <a:spAutoFit/>
          </a:bodyPr>
          <a:lstStyle/>
          <a:p>
            <a:pPr algn="ctr"/>
            <a:r>
              <a:rPr lang="en-US" b="1" i="1" dirty="0"/>
              <a:t>The vasculitis shown here demonstrates the destruction that can accompany the acute inflammatory process and the interplay with the coagulation mechanism. The arterial wall is undergoing necrosis, and there is thrombus formation in the lumen</a:t>
            </a:r>
            <a:r>
              <a:rPr lang="ar-SA" b="1" i="1" dirty="0"/>
              <a:t>.</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36047191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Inflammation with Necrosis - HPF</a:t>
            </a:r>
          </a:p>
        </p:txBody>
      </p:sp>
      <p:pic>
        <p:nvPicPr>
          <p:cNvPr id="5" name="Picture 4" descr="http://library.med.utah.edu/WebPath/jpeg3/SKIN119.jpg"/>
          <p:cNvPicPr/>
          <p:nvPr/>
        </p:nvPicPr>
        <p:blipFill>
          <a:blip r:embed="rId2" cstate="print"/>
          <a:srcRect/>
          <a:stretch>
            <a:fillRect/>
          </a:stretch>
        </p:blipFill>
        <p:spPr bwMode="auto">
          <a:xfrm>
            <a:off x="500034" y="857232"/>
            <a:ext cx="7929618" cy="4714908"/>
          </a:xfrm>
          <a:prstGeom prst="rect">
            <a:avLst/>
          </a:prstGeom>
          <a:noFill/>
          <a:ln w="28575">
            <a:solidFill>
              <a:schemeClr val="tx1"/>
            </a:solidFill>
            <a:miter lim="800000"/>
            <a:headEnd/>
            <a:tailEnd/>
          </a:ln>
        </p:spPr>
      </p:pic>
      <p:sp>
        <p:nvSpPr>
          <p:cNvPr id="6" name="Rectangle 5"/>
          <p:cNvSpPr/>
          <p:nvPr/>
        </p:nvSpPr>
        <p:spPr>
          <a:xfrm>
            <a:off x="428596" y="5586257"/>
            <a:ext cx="7929618" cy="1200329"/>
          </a:xfrm>
          <a:prstGeom prst="rect">
            <a:avLst/>
          </a:prstGeom>
        </p:spPr>
        <p:txBody>
          <a:bodyPr wrap="square">
            <a:spAutoFit/>
          </a:bodyPr>
          <a:lstStyle/>
          <a:p>
            <a:pPr algn="ctr"/>
            <a:r>
              <a:rPr lang="en-US" b="1" i="1" dirty="0"/>
              <a:t>At higher magnification, vasculitis with arterial wall necrosis is seen. Note the fragmented remains of neutrophilic nuclei (karyorrhexis). Acute inflammation is a non-selective process that can lead to tissue destruction</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3441269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643866" cy="1143008"/>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b="1" i="1" dirty="0">
                <a:solidFill>
                  <a:srgbClr val="FFFF00"/>
                </a:solidFill>
                <a:effectLst>
                  <a:outerShdw blurRad="38100" dist="38100" dir="2700000" algn="tl">
                    <a:srgbClr val="000000">
                      <a:alpha val="43137"/>
                    </a:srgbClr>
                  </a:outerShdw>
                </a:effectLst>
              </a:rPr>
              <a:t>1- Fibrinous Pericarditis</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pic>
        <p:nvPicPr>
          <p:cNvPr id="51202" name="Picture 2" descr="نتيجة بحث الصور عن ‪pericardium‬‏"/>
          <p:cNvPicPr>
            <a:picLocks noChangeAspect="1" noChangeArrowheads="1"/>
          </p:cNvPicPr>
          <p:nvPr/>
        </p:nvPicPr>
        <p:blipFill>
          <a:blip r:embed="rId2" cstate="print"/>
          <a:srcRect/>
          <a:stretch>
            <a:fillRect/>
          </a:stretch>
        </p:blipFill>
        <p:spPr bwMode="auto">
          <a:xfrm>
            <a:off x="1905000" y="1443859"/>
            <a:ext cx="4953000" cy="5414141"/>
          </a:xfrm>
          <a:prstGeom prst="rect">
            <a:avLst/>
          </a:prstGeom>
          <a:noFill/>
        </p:spPr>
      </p:pic>
    </p:spTree>
    <p:extLst>
      <p:ext uri="{BB962C8B-B14F-4D97-AF65-F5344CB8AC3E}">
        <p14:creationId xmlns:p14="http://schemas.microsoft.com/office/powerpoint/2010/main" val="26926472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style>
          <a:lnRef idx="1">
            <a:schemeClr val="accent1"/>
          </a:lnRef>
          <a:fillRef idx="3">
            <a:schemeClr val="accent1"/>
          </a:fillRef>
          <a:effectRef idx="2">
            <a:schemeClr val="accent1"/>
          </a:effectRef>
          <a:fontRef idx="minor">
            <a:schemeClr val="lt1"/>
          </a:fontRef>
        </p:style>
        <p:txBody>
          <a:bodyPr/>
          <a:lstStyle/>
          <a:p>
            <a:r>
              <a:rPr lang="en-US" dirty="0"/>
              <a:t>Normal pericardium</a:t>
            </a:r>
          </a:p>
        </p:txBody>
      </p:sp>
      <p:sp>
        <p:nvSpPr>
          <p:cNvPr id="3" name="Content Placeholder 2"/>
          <p:cNvSpPr>
            <a:spLocks noGrp="1"/>
          </p:cNvSpPr>
          <p:nvPr>
            <p:ph idx="1"/>
          </p:nvPr>
        </p:nvSpPr>
        <p:spPr/>
        <p:txBody>
          <a:bodyPr/>
          <a:lstStyle/>
          <a:p>
            <a:endParaRPr lang="en-US"/>
          </a:p>
        </p:txBody>
      </p:sp>
      <p:pic>
        <p:nvPicPr>
          <p:cNvPr id="61442" name="Picture 2" descr="نتيجة بحث الصور عن ‪pericardium‬‏"/>
          <p:cNvPicPr>
            <a:picLocks noChangeAspect="1" noChangeArrowheads="1"/>
          </p:cNvPicPr>
          <p:nvPr/>
        </p:nvPicPr>
        <p:blipFill>
          <a:blip r:embed="rId2" cstate="print"/>
          <a:srcRect/>
          <a:stretch>
            <a:fillRect/>
          </a:stretch>
        </p:blipFill>
        <p:spPr bwMode="auto">
          <a:xfrm>
            <a:off x="1143000" y="1524000"/>
            <a:ext cx="6705600" cy="445876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5/CV045.jpg"/>
          <p:cNvPicPr/>
          <p:nvPr/>
        </p:nvPicPr>
        <p:blipFill>
          <a:blip r:embed="rId2" cstate="print"/>
          <a:srcRect/>
          <a:stretch>
            <a:fillRect/>
          </a:stretch>
        </p:blipFill>
        <p:spPr bwMode="auto">
          <a:xfrm>
            <a:off x="2143108" y="857232"/>
            <a:ext cx="4500594" cy="4732008"/>
          </a:xfrm>
          <a:prstGeom prst="rect">
            <a:avLst/>
          </a:prstGeom>
          <a:noFill/>
          <a:ln w="28575">
            <a:solidFill>
              <a:schemeClr val="tx1"/>
            </a:solidFill>
            <a:miter lim="800000"/>
            <a:headEnd/>
            <a:tailEnd/>
          </a:ln>
        </p:spPr>
      </p:pic>
      <p:sp>
        <p:nvSpPr>
          <p:cNvPr id="6" name="Rectangle 5"/>
          <p:cNvSpPr/>
          <p:nvPr/>
        </p:nvSpPr>
        <p:spPr>
          <a:xfrm>
            <a:off x="500034" y="5661248"/>
            <a:ext cx="7715304" cy="1015663"/>
          </a:xfrm>
          <a:prstGeom prst="rect">
            <a:avLst/>
          </a:prstGeom>
        </p:spPr>
        <p:txBody>
          <a:bodyPr wrap="square">
            <a:spAutoFit/>
          </a:bodyPr>
          <a:lstStyle/>
          <a:p>
            <a:pPr algn="ctr"/>
            <a:r>
              <a:rPr lang="en-US" sz="2000" b="1" i="1" dirty="0"/>
              <a:t>Here, the pericardial cavity has been opened to reveal </a:t>
            </a:r>
          </a:p>
          <a:p>
            <a:pPr algn="ctr"/>
            <a:r>
              <a:rPr lang="en-US" sz="2000" b="1" i="1" dirty="0"/>
              <a:t>a fibrinous pericarditis with strands of stringy pale fibrin between visceral and parietal pericardium</a:t>
            </a:r>
          </a:p>
        </p:txBody>
      </p:sp>
      <p:sp>
        <p:nvSpPr>
          <p:cNvPr id="7" name="Rounded Rectangle 6"/>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Fibrinous Pericarditis - Gross</a:t>
            </a:r>
          </a:p>
        </p:txBody>
      </p:sp>
      <p:cxnSp>
        <p:nvCxnSpPr>
          <p:cNvPr id="9" name="Straight Arrow Connector 8"/>
          <p:cNvCxnSpPr/>
          <p:nvPr/>
        </p:nvCxnSpPr>
        <p:spPr>
          <a:xfrm rot="10800000">
            <a:off x="5572132" y="3933056"/>
            <a:ext cx="642942" cy="3571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321971792"/>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1269</Words>
  <Application>Microsoft Office PowerPoint</Application>
  <PresentationFormat>On-screen Show (4:3)</PresentationFormat>
  <Paragraphs>169</Paragraphs>
  <Slides>40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Goudy Old Style</vt:lpstr>
      <vt:lpstr>Times New Roman</vt:lpstr>
      <vt:lpstr>Office Theme</vt:lpstr>
      <vt:lpstr> Inflammation  </vt:lpstr>
      <vt:lpstr>PowerPoint Presentation</vt:lpstr>
      <vt:lpstr>PowerPoint Presentation</vt:lpstr>
      <vt:lpstr>PowerPoint Presentation</vt:lpstr>
      <vt:lpstr>PowerPoint Presentation</vt:lpstr>
      <vt:lpstr>PowerPoint Presentation</vt:lpstr>
      <vt:lpstr>1- Fibrinous Pericarditis</vt:lpstr>
      <vt:lpstr>Normal pericardium</vt:lpstr>
      <vt:lpstr>PowerPoint Presentation</vt:lpstr>
      <vt:lpstr>PowerPoint Presentation</vt:lpstr>
      <vt:lpstr>PowerPoint Presentation</vt:lpstr>
      <vt:lpstr>PowerPoint Presentation</vt:lpstr>
      <vt:lpstr>PowerPoint Presentation</vt:lpstr>
      <vt:lpstr>2- Acute Appendicitis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Acute Cholecystitis</vt:lpstr>
      <vt:lpstr>PowerPoint Presentation</vt:lpstr>
      <vt:lpstr>PowerPoint Presentation</vt:lpstr>
      <vt:lpstr>4- Skin Pilonidal Sinus</vt:lpstr>
      <vt:lpstr>PowerPoint Presentation</vt:lpstr>
      <vt:lpstr>PowerPoint Presentation</vt:lpstr>
      <vt:lpstr>PowerPoint Presentation</vt:lpstr>
      <vt:lpstr>II - Chronic Inflammation</vt:lpstr>
      <vt:lpstr>1- Chronic cholecystitis  with stones</vt:lpstr>
      <vt:lpstr>PowerPoint Presentation</vt:lpstr>
      <vt:lpstr>PowerPoint Presentation</vt:lpstr>
      <vt:lpstr>PowerPoint Presentation</vt:lpstr>
      <vt:lpstr>2- Brain abscess</vt:lpstr>
      <vt:lpstr>PowerPoint Presentation</vt:lpstr>
      <vt:lpstr>PowerPoint Presentation</vt:lpstr>
      <vt:lpstr>3 - Granulation tissue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Inflammation  </dc:title>
  <dc:creator>Maha Arafah</dc:creator>
  <cp:lastModifiedBy>Dana Al-Kadi</cp:lastModifiedBy>
  <cp:revision>4</cp:revision>
  <dcterms:created xsi:type="dcterms:W3CDTF">2017-10-21T08:18:49Z</dcterms:created>
  <dcterms:modified xsi:type="dcterms:W3CDTF">2017-10-21T21:25:14Z</dcterms:modified>
</cp:coreProperties>
</file>