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11" r:id="rId2"/>
    <p:sldId id="369" r:id="rId3"/>
    <p:sldId id="412" r:id="rId4"/>
    <p:sldId id="416" r:id="rId5"/>
    <p:sldId id="275" r:id="rId6"/>
    <p:sldId id="400" r:id="rId7"/>
    <p:sldId id="404" r:id="rId8"/>
    <p:sldId id="419" r:id="rId9"/>
    <p:sldId id="420" r:id="rId10"/>
    <p:sldId id="421" r:id="rId11"/>
    <p:sldId id="422" r:id="rId12"/>
    <p:sldId id="427" r:id="rId13"/>
    <p:sldId id="423" r:id="rId14"/>
    <p:sldId id="424" r:id="rId15"/>
    <p:sldId id="425" r:id="rId16"/>
    <p:sldId id="410" r:id="rId17"/>
    <p:sldId id="429" r:id="rId18"/>
    <p:sldId id="430" r:id="rId19"/>
    <p:sldId id="431" r:id="rId20"/>
    <p:sldId id="432" r:id="rId21"/>
    <p:sldId id="433" r:id="rId22"/>
    <p:sldId id="426" r:id="rId23"/>
    <p:sldId id="434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F0066"/>
    <a:srgbClr val="00CC99"/>
    <a:srgbClr val="FA00B9"/>
    <a:srgbClr val="5100C8"/>
    <a:srgbClr val="FF00FF"/>
    <a:srgbClr val="EBE2F2"/>
    <a:srgbClr val="FFE5FF"/>
    <a:srgbClr val="7B48A2"/>
    <a:srgbClr val="DBC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20" d="100"/>
          <a:sy n="20" d="100"/>
        </p:scale>
        <p:origin x="320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FC63C-2F67-412C-B2B1-0B3FFE960C9E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01110-AB8C-4187-8990-CF74EE5DA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49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2C86BA-C06B-4BFD-ACCF-82E7ABE99C32}" type="datetimeFigureOut">
              <a:rPr lang="en-US"/>
              <a:pPr>
                <a:defRPr/>
              </a:pPr>
              <a:t>11/3/2017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FA2C1D7-C971-42FE-A045-C29984E2A4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925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A2C1D7-C971-42FE-A045-C29984E2A462}" type="slidenum">
              <a:rPr lang="ar-SA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21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latin typeface="Arial Narrow" pitchFamily="34" charset="0"/>
              </a:rPr>
              <a:t>leading to cellular destruction via the membrane attack complexes (MAC)</a:t>
            </a:r>
          </a:p>
          <a:p>
            <a:endParaRPr lang="en-US" sz="1200" b="1" dirty="0">
              <a:latin typeface="Arial Narrow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A2C1D7-C971-42FE-A045-C29984E2A462}" type="slidenum">
              <a:rPr lang="ar-SA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5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Isoniazid is metabolized in man at extremely variable rates, and the rate is under genetic control.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A2C1D7-C971-42FE-A045-C29984E2A462}" type="slidenum">
              <a:rPr lang="ar-SA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4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F07E8-FC06-4B11-ABE5-E2A2C62658A3}" type="datetimeFigureOut">
              <a:rPr lang="en-US"/>
              <a:pPr>
                <a:defRPr/>
              </a:pPr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5FDF9-25BF-4526-8413-8CC2AAD13C7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48DA9-2FD7-421C-B8B4-8ADE807B6EB3}" type="datetimeFigureOut">
              <a:rPr lang="en-US"/>
              <a:pPr>
                <a:defRPr/>
              </a:pPr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F584-2479-412E-B3BA-F0677780DFA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F63C2-1971-45B5-8F19-E82830D92755}" type="datetimeFigureOut">
              <a:rPr lang="en-US"/>
              <a:pPr>
                <a:defRPr/>
              </a:pPr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2AC39-2DB6-40F8-A3A4-7898DC8054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3CB51-33BC-48A2-A3C4-E1810E60A83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BDC56-3E8A-4EBE-B7F6-A60E665510A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75C9D-D634-4BE6-B8C9-05C9C9F4023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217B0-1A62-4CBF-8FF7-7B05CCD189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FDDA-C9CA-4B70-B1E8-377DB247625E}" type="datetimeFigureOut">
              <a:rPr lang="en-US"/>
              <a:pPr>
                <a:defRPr/>
              </a:pPr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8DC6-D3CE-4518-997C-6CDBA0A8892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40561-1877-4E4B-9D48-CC44B364BA5A}" type="datetimeFigureOut">
              <a:rPr lang="en-US"/>
              <a:pPr>
                <a:defRPr/>
              </a:pPr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AF9B-D776-4347-BB1A-ECA63DD9CB2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9ACFC-EBDB-4774-AEE3-7434292772FB}" type="datetimeFigureOut">
              <a:rPr lang="en-US"/>
              <a:pPr>
                <a:defRPr/>
              </a:pPr>
              <a:t>11/3/2017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D7CC7-FBDF-480B-A357-C6391F34C31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4F078-DCF6-454B-AF12-AC65099C3FDA}" type="datetimeFigureOut">
              <a:rPr lang="en-US"/>
              <a:pPr>
                <a:defRPr/>
              </a:pPr>
              <a:t>11/3/2017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4E00-481F-495C-A5DC-9BC636E27D7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97DC5-A5B6-4BE4-B1F7-1A9BA9D42469}" type="datetimeFigureOut">
              <a:rPr lang="en-US"/>
              <a:pPr>
                <a:defRPr/>
              </a:pPr>
              <a:t>11/3/2017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01D54-F728-4B1D-815B-24FCC53106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333B-25FF-431C-A291-21818927A64E}" type="datetimeFigureOut">
              <a:rPr lang="en-US"/>
              <a:pPr>
                <a:defRPr/>
              </a:pPr>
              <a:t>11/3/2017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72F35-961D-4A70-BC8E-31AA8E888EC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9E377-FAD8-4F55-BAF4-7FD04CBC10C5}" type="datetimeFigureOut">
              <a:rPr lang="en-US"/>
              <a:pPr>
                <a:defRPr/>
              </a:pPr>
              <a:t>11/3/2017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552DA-E8BB-47C1-9801-17F413804A7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95A67-AAF6-4A52-8822-821C007D9D0B}" type="datetimeFigureOut">
              <a:rPr lang="en-US"/>
              <a:pPr>
                <a:defRPr/>
              </a:pPr>
              <a:t>11/3/2017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DCE05-0EEE-4FA9-9E3B-0BC67C02747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0F84DC-8C69-4CB0-8B2A-58E02388FB7E}" type="datetimeFigureOut">
              <a:rPr lang="en-US"/>
              <a:pPr>
                <a:defRPr/>
              </a:pPr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37B6BE0-E4C1-4F56-8FC8-2B6DC44EBB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www.google.com.eg/url?sa=i&amp;rct=j&amp;q=&amp;esrc=s&amp;source=images&amp;cd=&amp;cad=rja&amp;uact=8&amp;ved=0CAcQjRxqFQoTCJKF6Zb58MgCFcc3FAod8IQHZg&amp;url=http://acediets.com/?page_id=99&amp;psig=AFQjCNFPN6lMc-QSgjjzcucfck9Gl1y7Zg&amp;ust=1446526445618032" TargetMode="Externa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hyperlink" Target="http://www.google.com.eg/url?sa=i&amp;rct=j&amp;q=&amp;esrc=s&amp;source=images&amp;cd=&amp;cad=rja&amp;uact=8&amp;ved=0CAcQjRxqFQoTCK6sr-aY3cgCFQntFAodAfgIMA&amp;url=http://australianmuseum.net.au/image/fur-seal-illustration&amp;psig=AFQjCNHMS_Ao3OOFhK12_-YQxx9zkmopOA&amp;ust=144584772270013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.eg/url?sa=i&amp;rct=j&amp;q=&amp;esrc=s&amp;source=images&amp;cd=&amp;cad=rja&amp;uact=8&amp;ved=0CAcQjRxqFQoTCJe2-sT37sgCFcTFFAoda_cHaw&amp;url=https://www.boundless.com/biology/textbooks/boundless-biology-textbook/structure-and-function-of-plasma-membranes-5/bulk-transport-67/endocytosis-339-11476/&amp;psig=AFQjCNGutze6M393s1fAeZ3V4565eNu2DA&amp;ust=1446457275740272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eg/url?sa=i&amp;rct=j&amp;q=&amp;esrc=s&amp;source=images&amp;cd=&amp;cad=rja&amp;uact=8&amp;ved=0ahUKEwibouv-xfnWAhWHfxoKHTXnAyYQjRwIBw&amp;url=http://over-count.weebly.com/side-effects-of-taking-otc-drugs.html&amp;psig=AOvVaw15tJ6D2JHCZaw4RGP08Hf7&amp;ust=1508393975476555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14400" y="0"/>
            <a:ext cx="100584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0" y="304800"/>
            <a:ext cx="2187172" cy="3276600"/>
          </a:xfrm>
          <a:prstGeom prst="rect">
            <a:avLst/>
          </a:prstGeom>
          <a:noFill/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716088"/>
            <a:ext cx="30480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914400"/>
            <a:ext cx="8305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PHARMACdYNAMICS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 IV</a:t>
            </a:r>
          </a:p>
        </p:txBody>
      </p:sp>
      <p:pic>
        <p:nvPicPr>
          <p:cNvPr id="10" name="Picture 2" descr="MECHANISM OF DRUG ACTION&#10;&#10;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981200"/>
            <a:ext cx="6108700" cy="45783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3810000"/>
            <a:ext cx="8839200" cy="2308324"/>
          </a:xfrm>
          <a:prstGeom prst="rect">
            <a:avLst/>
          </a:prstGeom>
          <a:solidFill>
            <a:srgbClr val="FFFFFF"/>
          </a:solidFill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Algerian" pitchFamily="82" charset="0"/>
              </a:rPr>
              <a:t>TOLERANCE / DESENSITIZATION  </a:t>
            </a:r>
          </a:p>
          <a:p>
            <a:pPr algn="ctr"/>
            <a:r>
              <a:rPr lang="en-US" sz="4800" dirty="0">
                <a:solidFill>
                  <a:srgbClr val="002060"/>
                </a:solidFill>
                <a:latin typeface="Algerian" pitchFamily="82" charset="0"/>
              </a:rPr>
              <a:t>&amp;ADVERSE DRUG REACTIONS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4800" y="2743200"/>
            <a:ext cx="3886200" cy="138499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A consequence of the primary effect of the drug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5638800"/>
            <a:ext cx="3962400" cy="86793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5100C8"/>
                </a:solidFill>
              </a:rPr>
              <a:t>Bleeding from </a:t>
            </a:r>
            <a:r>
              <a:rPr lang="en-US" sz="2800" b="1" dirty="0" err="1">
                <a:solidFill>
                  <a:srgbClr val="5100C8"/>
                </a:solidFill>
              </a:rPr>
              <a:t>warfarin</a:t>
            </a:r>
            <a:endParaRPr lang="en-US" sz="2800" b="1" dirty="0">
              <a:solidFill>
                <a:srgbClr val="5100C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905000"/>
            <a:ext cx="21336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itchFamily="34" charset="0"/>
              </a:rPr>
              <a:t>80% of ADRs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2286000"/>
            <a:ext cx="5410200" cy="138499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Is the ADR quantitatively or </a:t>
            </a:r>
            <a:r>
              <a:rPr lang="en-US" sz="2800" dirty="0" err="1"/>
              <a:t>qualitativel</a:t>
            </a:r>
            <a:r>
              <a:rPr lang="en-US" sz="2800" dirty="0"/>
              <a:t> different from the primary effect?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22860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Is it predictable?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4343400"/>
            <a:ext cx="4114800" cy="95410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e.g. Hypoglycemia from hypoglycemic drugs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667000"/>
            <a:ext cx="39719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57200" y="304800"/>
            <a:ext cx="16764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Type 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95600" y="304800"/>
            <a:ext cx="26670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Augmented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" y="27432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How is it treated?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" y="24384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How mortal is it 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800" y="2362200"/>
            <a:ext cx="47244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Is the incidence high or low?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" y="22860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Is it dose dependent?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2362200"/>
            <a:ext cx="5486400" cy="1815882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Idiosyncratic reactions are drug reactions that occur rarely and unpredictably amongst the population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6172200"/>
            <a:ext cx="5029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Quinine</a:t>
            </a:r>
            <a:r>
              <a:rPr lang="en-US" sz="2800" b="1" dirty="0">
                <a:solidFill>
                  <a:srgbClr val="EE00EE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800" b="1" dirty="0">
                <a:latin typeface="Arial Narrow" pitchFamily="34" charset="0"/>
                <a:sym typeface="Wingdings 3"/>
              </a:rPr>
              <a:t> </a:t>
            </a:r>
            <a:r>
              <a:rPr lang="en-US" sz="2800" b="1" dirty="0">
                <a:solidFill>
                  <a:srgbClr val="EE00EE"/>
                </a:solidFill>
                <a:latin typeface="Arial Narrow" pitchFamily="34" charset="0"/>
                <a:sym typeface="Wingdings 3"/>
              </a:rPr>
              <a:t>Thrombocytopenia</a:t>
            </a:r>
            <a:r>
              <a:rPr lang="en-US" sz="2800" dirty="0">
                <a:solidFill>
                  <a:srgbClr val="EE00EE"/>
                </a:solidFill>
                <a:latin typeface="Arial Narrow" pitchFamily="34" charset="0"/>
              </a:rPr>
              <a:t>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1219200"/>
            <a:ext cx="6248400" cy="1077218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latin typeface="Arial Narrow" pitchFamily="34" charset="0"/>
              </a:rPr>
              <a:t>Occurs different to known drug pharmacological effect[</a:t>
            </a:r>
            <a:r>
              <a:rPr lang="en-US" sz="3200" b="1" dirty="0" err="1">
                <a:solidFill>
                  <a:srgbClr val="5100C8"/>
                </a:solidFill>
                <a:latin typeface="Arial Narrow" pitchFamily="34" charset="0"/>
              </a:rPr>
              <a:t>idiosyncrotic</a:t>
            </a:r>
            <a:r>
              <a:rPr lang="en-US" sz="3200" b="1" dirty="0">
                <a:solidFill>
                  <a:srgbClr val="5100C8"/>
                </a:solidFill>
                <a:latin typeface="Arial Narrow" pitchFamily="34" charset="0"/>
              </a:rPr>
              <a:t> </a:t>
            </a:r>
            <a:r>
              <a:rPr lang="en-US" sz="3200" b="1" dirty="0">
                <a:latin typeface="Arial Narrow" pitchFamily="34" charset="0"/>
              </a:rPr>
              <a:t>]  </a:t>
            </a:r>
            <a:endParaRPr lang="en-US" sz="32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228600"/>
            <a:ext cx="16002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Type 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4200" y="228600"/>
            <a:ext cx="20574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bizarre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66800" y="19812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Is it predictable?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6800" y="2667000"/>
            <a:ext cx="3886200" cy="2246769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Is the ADR quantitatively or </a:t>
            </a:r>
            <a:r>
              <a:rPr lang="en-US" sz="2800" dirty="0" err="1"/>
              <a:t>qualitativel</a:t>
            </a:r>
            <a:r>
              <a:rPr lang="en-US" sz="2800" dirty="0"/>
              <a:t> different from the primary effect?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66800" y="28194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Is it dose dependent?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6800" y="2667000"/>
            <a:ext cx="3886200" cy="95410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/>
              <a:t>Is the incidence high or low?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066800" y="27432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How mortal is it 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90600" y="30480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How is it treated?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800" y="5562600"/>
            <a:ext cx="5029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E00EE"/>
                </a:solidFill>
                <a:latin typeface="Arial Narrow" pitchFamily="34" charset="0"/>
                <a:sym typeface="Wingdings 3"/>
              </a:rPr>
              <a:t>Penicillin</a:t>
            </a:r>
            <a:r>
              <a:rPr lang="en-US" sz="2800" b="1" dirty="0">
                <a:latin typeface="Arial Narrow" pitchFamily="34" charset="0"/>
                <a:sym typeface="Wingdings 3"/>
              </a:rPr>
              <a:t> </a:t>
            </a:r>
            <a:r>
              <a:rPr lang="en-US" sz="2800" b="1" dirty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Anaphylactic shock</a:t>
            </a:r>
            <a:endParaRPr lang="en-US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581400"/>
            <a:ext cx="373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304800" y="4114800"/>
            <a:ext cx="5029200" cy="138499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Usually due to [1]</a:t>
            </a:r>
            <a:r>
              <a:rPr lang="en-US" sz="2800" b="1" u="sng" dirty="0">
                <a:solidFill>
                  <a:srgbClr val="FF0000"/>
                </a:solidFill>
              </a:rPr>
              <a:t>immunological response</a:t>
            </a:r>
            <a:r>
              <a:rPr lang="en-US" sz="2800" dirty="0"/>
              <a:t> or [2]</a:t>
            </a:r>
            <a:r>
              <a:rPr lang="en-US" sz="2800" b="1" dirty="0">
                <a:solidFill>
                  <a:srgbClr val="6600FF"/>
                </a:solidFill>
              </a:rPr>
              <a:t>patient’s genetic defect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1" animBg="1"/>
      <p:bldP spid="22" grpId="2" animBg="1"/>
      <p:bldP spid="24" grpId="0" animBg="1"/>
      <p:bldP spid="2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-4" y="-4"/>
            <a:chExt cx="5768" cy="4328"/>
          </a:xfrm>
          <a:gradFill>
            <a:gsLst>
              <a:gs pos="45000">
                <a:schemeClr val="bg1">
                  <a:alpha val="81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89000">
                <a:schemeClr val="accent1">
                  <a:tint val="23500"/>
                  <a:satMod val="160000"/>
                  <a:alpha val="53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39469"/>
            <a:ext cx="9144000" cy="646331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Calibri" pitchFamily="34" charset="0"/>
              </a:rPr>
              <a:t>Comparison between type  A &amp; B -ADRs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551174"/>
              </p:ext>
            </p:extLst>
          </p:nvPr>
        </p:nvGraphicFramePr>
        <p:xfrm>
          <a:off x="76200" y="685800"/>
          <a:ext cx="8991600" cy="5619182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endParaRPr lang="en-US" sz="2000" b="0" baseline="0" dirty="0">
                        <a:solidFill>
                          <a:srgbClr val="F600F6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400" b="1" kern="1200" dirty="0">
                          <a:solidFill>
                            <a:srgbClr val="FF00FF"/>
                          </a:solidFill>
                          <a:latin typeface="+mn-lt"/>
                          <a:ea typeface="+mn-ea"/>
                          <a:cs typeface="+mn-cs"/>
                        </a:rPr>
                        <a:t>Type A  Augmentation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400" b="1" kern="1200" dirty="0">
                          <a:solidFill>
                            <a:srgbClr val="FF00FF"/>
                          </a:solidFill>
                          <a:latin typeface="+mn-lt"/>
                          <a:ea typeface="+mn-ea"/>
                          <a:cs typeface="+mn-cs"/>
                        </a:rPr>
                        <a:t>Type B  Idiosyncratic</a:t>
                      </a:r>
                      <a:endParaRPr lang="en-US" sz="2200" b="0" u="none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1800" b="1" baseline="0" dirty="0">
                          <a:solidFill>
                            <a:srgbClr val="FA00FA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Pharmacological predictability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No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1800" b="1" baseline="0" dirty="0">
                          <a:solidFill>
                            <a:srgbClr val="FA00FA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baseline="0" dirty="0">
                          <a:solidFill>
                            <a:srgbClr val="FA00FA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Nature</a:t>
                      </a:r>
                      <a:endParaRPr lang="en-US" sz="1800" b="1" baseline="0" dirty="0">
                        <a:solidFill>
                          <a:srgbClr val="FA00FA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Quantitative [ extension of pharmacology effect 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Qualitative [ immune or genetic base]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1800" b="1" baseline="0" dirty="0">
                          <a:solidFill>
                            <a:srgbClr val="FA00FA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baseline="0" dirty="0">
                          <a:solidFill>
                            <a:srgbClr val="FA00FA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Dose- dependent </a:t>
                      </a:r>
                      <a:endParaRPr lang="en-US" sz="1800" b="1" baseline="0" dirty="0">
                        <a:solidFill>
                          <a:srgbClr val="FA00FA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Yes (dose response relationship present)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No (dose response relationship absent)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1" baseline="0" dirty="0">
                          <a:solidFill>
                            <a:srgbClr val="FA00FA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Onset of symptoms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Usually Rapid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Usually delayed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1" baseline="0" dirty="0">
                          <a:solidFill>
                            <a:srgbClr val="FA00FA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Mortality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82090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1" baseline="0" dirty="0">
                          <a:solidFill>
                            <a:srgbClr val="FA00FA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Treatment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Dose adjustment or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Substitute by &gt;  selective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+ Antagonize unwanted effect of 1</a:t>
                      </a:r>
                      <a:r>
                        <a:rPr lang="en-US" sz="2200" b="1" baseline="3000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st</a:t>
                      </a: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drug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Stop drug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+  Symptomatic treatment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03290">
                <a:tc>
                  <a:txBody>
                    <a:bodyPr/>
                    <a:lstStyle/>
                    <a:p>
                      <a:pPr marL="0" marR="0" indent="0" algn="justLow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000" b="1" baseline="0" dirty="0">
                          <a:solidFill>
                            <a:srgbClr val="FA00FA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Example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Arial Narrow" pitchFamily="34" charset="0"/>
                        </a:rPr>
                        <a:t>Bradycardia</a:t>
                      </a:r>
                      <a:r>
                        <a:rPr lang="en-US" sz="2000" b="1" dirty="0">
                          <a:latin typeface="Arial Narrow" pitchFamily="34" charset="0"/>
                        </a:rPr>
                        <a:t> </a:t>
                      </a:r>
                      <a:r>
                        <a:rPr lang="en-US" sz="2000" b="1" dirty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>
                          <a:solidFill>
                            <a:srgbClr val="6600FF"/>
                          </a:solidFill>
                          <a:latin typeface="Arial Narrow" pitchFamily="34" charset="0"/>
                          <a:sym typeface="Symbol" pitchFamily="18" charset="2"/>
                        </a:rPr>
                        <a:t></a:t>
                      </a:r>
                      <a:r>
                        <a:rPr lang="en-US" sz="2000" b="1" dirty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- ADR Blockers </a:t>
                      </a:r>
                    </a:p>
                    <a:p>
                      <a:r>
                        <a:rPr lang="en-US" sz="2000" b="1" dirty="0">
                          <a:latin typeface="Arial Narrow" pitchFamily="34" charset="0"/>
                        </a:rPr>
                        <a:t>Hemorrhage </a:t>
                      </a:r>
                      <a:r>
                        <a:rPr lang="en-US" sz="2000" b="1" dirty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err="1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Warfarin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Arial Narrow" pitchFamily="34" charset="0"/>
                        </a:rPr>
                        <a:t>Apnea </a:t>
                      </a:r>
                      <a:r>
                        <a:rPr lang="en-US" sz="2000" b="1" dirty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err="1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succinylcholine</a:t>
                      </a:r>
                      <a:r>
                        <a:rPr lang="en-US" sz="2000" b="1" dirty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2000" b="1" dirty="0">
                          <a:latin typeface="Arial Narrow" pitchFamily="34" charset="0"/>
                        </a:rPr>
                        <a:t>Thrombocytopenia </a:t>
                      </a:r>
                      <a:r>
                        <a:rPr lang="en-US" sz="2000" b="1" dirty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Quinine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053238"/>
      </p:ext>
    </p:extLst>
  </p:cSld>
  <p:clrMapOvr>
    <a:masterClrMapping/>
  </p:clrMapOvr>
  <p:transition spd="med">
    <p:checke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" y="4876800"/>
            <a:ext cx="3657600" cy="621132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800" b="1" dirty="0">
                <a:solidFill>
                  <a:srgbClr val="EE00EE"/>
                </a:solidFill>
                <a:latin typeface="Arial Narrow" pitchFamily="34" charset="0"/>
              </a:rPr>
              <a:t>Osteoporosis </a:t>
            </a:r>
            <a:r>
              <a:rPr lang="en-US" sz="2800" b="1" dirty="0">
                <a:latin typeface="Arial Narrow" pitchFamily="34" charset="0"/>
                <a:sym typeface="Wingdings 3"/>
              </a:rPr>
              <a:t> ch</a:t>
            </a:r>
            <a:r>
              <a:rPr lang="en-US" sz="2800" b="1" dirty="0">
                <a:latin typeface="Arial Narrow" pitchFamily="34" charset="0"/>
              </a:rPr>
              <a:t>ronic</a:t>
            </a:r>
          </a:p>
          <a:p>
            <a:pPr>
              <a:lnSpc>
                <a:spcPts val="2000"/>
              </a:lnSpc>
            </a:pPr>
            <a:r>
              <a:rPr lang="en-US" sz="2800" b="1" dirty="0"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6600FF"/>
                </a:solidFill>
                <a:latin typeface="Arial Narrow" pitchFamily="34" charset="0"/>
              </a:rPr>
              <a:t>corticosteroid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b="1" dirty="0">
                <a:latin typeface="Arial Narrow" pitchFamily="34" charset="0"/>
              </a:rPr>
              <a:t>intake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990600"/>
            <a:ext cx="15240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Type 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0400" y="990600"/>
            <a:ext cx="22860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Algerian" pitchFamily="82" charset="0"/>
              </a:rPr>
              <a:t>COntinued</a:t>
            </a:r>
            <a:endParaRPr lang="en-US" sz="3200" dirty="0"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5122" name="Picture 2" descr="http://strictlynononsense.com/acediets/wp-content/uploads/2011/06/Osteoporosis-bon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2057400"/>
            <a:ext cx="4038600" cy="46291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1000" y="2438400"/>
            <a:ext cx="3886200" cy="95410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Occurs during chronic drug administration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57200" y="3200400"/>
            <a:ext cx="3886200" cy="95410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Refers to carcinogenic and </a:t>
            </a:r>
            <a:r>
              <a:rPr lang="en-US" sz="2800" dirty="0" err="1"/>
              <a:t>teratogenic</a:t>
            </a:r>
            <a:r>
              <a:rPr lang="en-US" sz="2800" dirty="0"/>
              <a:t> effects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152400"/>
            <a:ext cx="1752600" cy="535531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  <a:latin typeface="Algerian" pitchFamily="82" charset="0"/>
              </a:rPr>
              <a:t>Type 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76600" y="228600"/>
            <a:ext cx="2133600" cy="535531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FFFF00"/>
                </a:solidFill>
                <a:latin typeface="Algerian" pitchFamily="82" charset="0"/>
              </a:rPr>
              <a:t>delayed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4572000"/>
            <a:ext cx="5715000" cy="95410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err="1"/>
              <a:t>Teratogenicity</a:t>
            </a:r>
            <a:r>
              <a:rPr lang="en-US" sz="2800" dirty="0" err="1">
                <a:latin typeface="Calibri"/>
              </a:rPr>
              <a:t>→Retinoids</a:t>
            </a:r>
            <a:endParaRPr lang="en-US" sz="2800" dirty="0">
              <a:latin typeface="Calibri"/>
            </a:endParaRPr>
          </a:p>
          <a:p>
            <a:r>
              <a:rPr lang="en-US" sz="2800" dirty="0">
                <a:latin typeface="Calibri"/>
              </a:rPr>
              <a:t>Carcinogenicity→ </a:t>
            </a:r>
            <a:r>
              <a:rPr lang="en-US" sz="2800" dirty="0" err="1">
                <a:latin typeface="Calibri"/>
              </a:rPr>
              <a:t>Tobacoo</a:t>
            </a:r>
            <a:r>
              <a:rPr lang="en-US" sz="2800" dirty="0">
                <a:latin typeface="Calibri"/>
              </a:rPr>
              <a:t> smoking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1676400"/>
            <a:ext cx="6324600" cy="95410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Occurs after long period of time even after drug stoppage (delayed in onset)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352800"/>
            <a:ext cx="2514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" y="3048000"/>
            <a:ext cx="5257800" cy="37427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800" b="1" dirty="0">
                <a:solidFill>
                  <a:srgbClr val="6600FF"/>
                </a:solidFill>
                <a:latin typeface="Arial Narrow" pitchFamily="34" charset="0"/>
              </a:rPr>
              <a:t>Morphine</a:t>
            </a:r>
            <a:r>
              <a:rPr lang="en-US" sz="2800" b="1" dirty="0">
                <a:latin typeface="Arial Narrow" pitchFamily="34" charset="0"/>
                <a:sym typeface="Wingdings 3"/>
              </a:rPr>
              <a:t> </a:t>
            </a:r>
            <a:r>
              <a:rPr lang="en-US" sz="2800" b="1" dirty="0">
                <a:solidFill>
                  <a:srgbClr val="EE00EE"/>
                </a:solidFill>
                <a:latin typeface="Arial Narrow" pitchFamily="34" charset="0"/>
              </a:rPr>
              <a:t>Withdrawal syndrome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981200"/>
            <a:ext cx="6096000" cy="630942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800" b="1" dirty="0">
                <a:latin typeface="Arial Narrow" pitchFamily="34" charset="0"/>
                <a:cs typeface="Aharoni" pitchFamily="2" charset="-79"/>
              </a:rPr>
              <a:t>Occurs after </a:t>
            </a:r>
            <a:r>
              <a:rPr lang="en-US" sz="2800" b="1" u="sng" dirty="0">
                <a:latin typeface="Arial Narrow" pitchFamily="34" charset="0"/>
                <a:cs typeface="Aharoni" pitchFamily="2" charset="-79"/>
              </a:rPr>
              <a:t>sudden stoppage</a:t>
            </a:r>
            <a:r>
              <a:rPr lang="en-US" sz="2800" b="1" dirty="0">
                <a:latin typeface="Arial Narrow" pitchFamily="34" charset="0"/>
                <a:cs typeface="Aharoni" pitchFamily="2" charset="-79"/>
              </a:rPr>
              <a:t> of chronic drug use due to existing adaptive changes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228600"/>
            <a:ext cx="1676400" cy="535531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  <a:latin typeface="Algerian" pitchFamily="82" charset="0"/>
              </a:rPr>
              <a:t>Type 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0400" y="228600"/>
            <a:ext cx="2362200" cy="535531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FFFF00"/>
                </a:solidFill>
                <a:latin typeface="Algerian" pitchFamily="82" charset="0"/>
              </a:rPr>
              <a:t>End of use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5562600"/>
            <a:ext cx="6858000" cy="36163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800" b="1" dirty="0">
                <a:solidFill>
                  <a:srgbClr val="EE00EE"/>
                </a:solidFill>
                <a:latin typeface="Arial Narrow" pitchFamily="34" charset="0"/>
              </a:rPr>
              <a:t>Withdrawal of diazepam</a:t>
            </a:r>
            <a:r>
              <a:rPr lang="en-US" sz="2800" b="1" dirty="0">
                <a:latin typeface="Arial Narrow" pitchFamily="34" charset="0"/>
                <a:sym typeface="Wingdings 3"/>
              </a:rPr>
              <a:t> </a:t>
            </a:r>
            <a:r>
              <a:rPr lang="en-US" sz="2800" b="1" dirty="0">
                <a:solidFill>
                  <a:srgbClr val="EE00EE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6600FF"/>
                </a:solidFill>
                <a:latin typeface="Arial Narrow" pitchFamily="34" charset="0"/>
              </a:rPr>
              <a:t>anxiety, insomnia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3657600"/>
            <a:ext cx="5367618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 </a:t>
            </a:r>
            <a:r>
              <a:rPr lang="en-US" sz="2800" b="1" dirty="0">
                <a:solidFill>
                  <a:srgbClr val="FF0000"/>
                </a:solidFill>
              </a:rPr>
              <a:t>Body ache, insomnia, diarrhea, goose flesh, lacrimation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6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  TYPE B</a:t>
            </a:r>
          </a:p>
        </p:txBody>
      </p:sp>
      <p:sp>
        <p:nvSpPr>
          <p:cNvPr id="42017" name="Rectangle 33"/>
          <p:cNvSpPr>
            <a:spLocks noChangeArrowheads="1"/>
          </p:cNvSpPr>
          <p:nvPr/>
        </p:nvSpPr>
        <p:spPr bwMode="auto">
          <a:xfrm>
            <a:off x="0" y="816858"/>
            <a:ext cx="18288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1</a:t>
            </a:r>
            <a:r>
              <a:rPr lang="en-US" sz="2200" b="1" baseline="30000" dirty="0">
                <a:solidFill>
                  <a:srgbClr val="5100C8"/>
                </a:solidFill>
                <a:latin typeface="Arial Narrow" pitchFamily="34" charset="0"/>
              </a:rPr>
              <a:t>st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 exposure to a drug</a:t>
            </a:r>
            <a:r>
              <a:rPr lang="en-US" sz="2200" dirty="0">
                <a:latin typeface="Arial Narrow" pitchFamily="34" charset="0"/>
              </a:rPr>
              <a:t> </a:t>
            </a:r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4114800" y="838200"/>
            <a:ext cx="157638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Repeated exposures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063342" y="1036804"/>
            <a:ext cx="2954655" cy="400110"/>
          </a:xfrm>
          <a:prstGeom prst="rect">
            <a:avLst/>
          </a:prstGeom>
          <a:solidFill>
            <a:srgbClr val="FFE5FF"/>
          </a:solidFill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Bernard MT Condensed" pitchFamily="18" charset="0"/>
              </a:rPr>
              <a:t>HYPERSENSITIVITY REACTION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09800" y="1045030"/>
            <a:ext cx="1524000" cy="400110"/>
          </a:xfrm>
          <a:prstGeom prst="rect">
            <a:avLst/>
          </a:prstGeom>
          <a:solidFill>
            <a:srgbClr val="FFE5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Bernard MT Condensed" pitchFamily="18" charset="0"/>
              </a:rPr>
              <a:t>Sensitization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1676400" y="1066800"/>
            <a:ext cx="533400" cy="381000"/>
          </a:xfrm>
          <a:prstGeom prst="rightArrow">
            <a:avLst/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Curved Up Arrow 32"/>
          <p:cNvSpPr/>
          <p:nvPr/>
        </p:nvSpPr>
        <p:spPr>
          <a:xfrm rot="2879632" flipV="1">
            <a:off x="7368804" y="357363"/>
            <a:ext cx="838200" cy="457200"/>
          </a:xfrm>
          <a:prstGeom prst="curvedUpArrow">
            <a:avLst>
              <a:gd name="adj1" fmla="val 42793"/>
              <a:gd name="adj2" fmla="val 91667"/>
              <a:gd name="adj3" fmla="val 51191"/>
            </a:avLst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28600" y="1447800"/>
            <a:ext cx="8686800" cy="1812925"/>
            <a:chOff x="228600" y="1022350"/>
            <a:chExt cx="8686800" cy="1812925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 rot="5400000">
              <a:off x="989806" y="1761331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 bwMode="auto">
            <a:xfrm rot="5400000">
              <a:off x="5259388" y="1751012"/>
              <a:ext cx="304800" cy="3175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 bwMode="auto">
            <a:xfrm rot="5400000">
              <a:off x="7543006" y="178355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Line 14"/>
            <p:cNvSpPr>
              <a:spLocks noChangeShapeType="1"/>
            </p:cNvSpPr>
            <p:nvPr/>
          </p:nvSpPr>
          <p:spPr bwMode="auto">
            <a:xfrm>
              <a:off x="1143000" y="1631950"/>
              <a:ext cx="6553200" cy="0"/>
            </a:xfrm>
            <a:prstGeom prst="line">
              <a:avLst/>
            </a:prstGeom>
            <a:noFill/>
            <a:ln w="57150">
              <a:solidFill>
                <a:srgbClr val="5100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2" name="Straight Arrow Connector 26"/>
            <p:cNvCxnSpPr/>
            <p:nvPr/>
          </p:nvCxnSpPr>
          <p:spPr bwMode="auto">
            <a:xfrm rot="5400000">
              <a:off x="2972594" y="1761331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28600" y="1920875"/>
              <a:ext cx="19050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</a:t>
              </a:r>
            </a:p>
            <a:p>
              <a:pPr algn="ctr">
                <a:defRPr/>
              </a:pPr>
              <a:r>
                <a:rPr lang="en-US" sz="2600" dirty="0" err="1">
                  <a:solidFill>
                    <a:srgbClr val="FF00FF"/>
                  </a:solidFill>
                  <a:latin typeface="Bernard MT Condensed" pitchFamily="18" charset="0"/>
                </a:rPr>
                <a:t>Anaphylaxsis</a:t>
              </a:r>
              <a:endParaRPr lang="en-US" sz="2600" dirty="0">
                <a:solidFill>
                  <a:srgbClr val="FF00FF"/>
                </a:solidFill>
                <a:latin typeface="Bernard MT Condensed" pitchFamily="18" charset="0"/>
              </a:endParaRPr>
            </a:p>
          </p:txBody>
        </p:sp>
        <p:sp>
          <p:nvSpPr>
            <p:cNvPr id="44" name="TextBox 49"/>
            <p:cNvSpPr txBox="1"/>
            <p:nvPr/>
          </p:nvSpPr>
          <p:spPr>
            <a:xfrm>
              <a:off x="4114800" y="1920875"/>
              <a:ext cx="2438400" cy="89255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TYPE III</a:t>
              </a:r>
            </a:p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Immune complex</a:t>
              </a:r>
            </a:p>
          </p:txBody>
        </p:sp>
        <p:sp>
          <p:nvSpPr>
            <p:cNvPr id="45" name="TextBox 49"/>
            <p:cNvSpPr txBox="1"/>
            <p:nvPr/>
          </p:nvSpPr>
          <p:spPr>
            <a:xfrm>
              <a:off x="6781800" y="1920875"/>
              <a:ext cx="21336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IV</a:t>
              </a:r>
            </a:p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Cell mediated</a:t>
              </a:r>
            </a:p>
          </p:txBody>
        </p:sp>
        <p:sp>
          <p:nvSpPr>
            <p:cNvPr id="46" name="Line 20"/>
            <p:cNvSpPr>
              <a:spLocks noChangeShapeType="1"/>
            </p:cNvSpPr>
            <p:nvPr/>
          </p:nvSpPr>
          <p:spPr bwMode="auto">
            <a:xfrm>
              <a:off x="7696200" y="1022350"/>
              <a:ext cx="0" cy="609600"/>
            </a:xfrm>
            <a:prstGeom prst="line">
              <a:avLst/>
            </a:prstGeom>
            <a:noFill/>
            <a:ln w="57150">
              <a:solidFill>
                <a:srgbClr val="5100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49"/>
            <p:cNvSpPr txBox="1"/>
            <p:nvPr/>
          </p:nvSpPr>
          <p:spPr>
            <a:xfrm>
              <a:off x="2438400" y="1920875"/>
              <a:ext cx="1371600" cy="91440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II</a:t>
              </a:r>
            </a:p>
            <a:p>
              <a:pPr algn="ctr">
                <a:defRPr/>
              </a:pPr>
              <a:r>
                <a:rPr lang="en-US" sz="2600" dirty="0" err="1">
                  <a:solidFill>
                    <a:srgbClr val="FF00FF"/>
                  </a:solidFill>
                  <a:latin typeface="Bernard MT Condensed" pitchFamily="18" charset="0"/>
                </a:rPr>
                <a:t>Cytotoxic</a:t>
              </a:r>
              <a:endParaRPr lang="en-US" sz="2600" dirty="0">
                <a:solidFill>
                  <a:srgbClr val="FF00FF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48" name="Right Arrow 47"/>
          <p:cNvSpPr/>
          <p:nvPr/>
        </p:nvSpPr>
        <p:spPr>
          <a:xfrm>
            <a:off x="5486400" y="1066800"/>
            <a:ext cx="533400" cy="381000"/>
          </a:xfrm>
          <a:prstGeom prst="rightArrow">
            <a:avLst/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981200" y="152400"/>
            <a:ext cx="5312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 Narrow" pitchFamily="34" charset="0"/>
              </a:rPr>
              <a:t>[1] If due to immunological response</a:t>
            </a:r>
            <a:endParaRPr lang="en-US" sz="2800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7" grpId="0"/>
      <p:bldP spid="42018" grpId="0"/>
      <p:bldP spid="16" grpId="0" animBg="1"/>
      <p:bldP spid="20" grpId="0" animBg="1"/>
      <p:bldP spid="21" grpId="0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800" b="1"/>
            </a:br>
            <a:br>
              <a:rPr lang="en-US" sz="3800"/>
            </a:br>
            <a:endParaRPr lang="en-US" sz="380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289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Type I </a:t>
            </a:r>
            <a:r>
              <a:rPr lang="en-US" b="1" dirty="0">
                <a:solidFill>
                  <a:srgbClr val="FF0000"/>
                </a:solidFill>
              </a:rPr>
              <a:t>hypersensitivity: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Anaphylactic</a:t>
            </a:r>
          </a:p>
          <a:p>
            <a:pPr marL="0" indent="0">
              <a:buNone/>
            </a:pPr>
            <a:endParaRPr lang="en-US" sz="2400" b="1" dirty="0">
              <a:latin typeface="Arial Narrow" pitchFamily="34" charset="0"/>
            </a:endParaRPr>
          </a:p>
          <a:p>
            <a:r>
              <a:rPr lang="en-US" sz="2400" b="1" dirty="0">
                <a:latin typeface="Arial Narrow" pitchFamily="34" charset="0"/>
              </a:rPr>
              <a:t>Type I hypersensitivity is an allergic reaction provoked by re-exposure to a specific  </a:t>
            </a: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</a:rPr>
              <a:t>antigen</a:t>
            </a:r>
          </a:p>
          <a:p>
            <a:endParaRPr lang="en-US" sz="2400" b="1" dirty="0">
              <a:solidFill>
                <a:srgbClr val="FF00FF"/>
              </a:solidFill>
              <a:latin typeface="Arial Narrow" pitchFamily="34" charset="0"/>
            </a:endParaRPr>
          </a:p>
          <a:p>
            <a:r>
              <a:rPr lang="en-US" sz="2400" b="1" dirty="0">
                <a:latin typeface="Arial Narrow" pitchFamily="34" charset="0"/>
              </a:rPr>
              <a:t>Fast response which occurs in </a:t>
            </a:r>
            <a:r>
              <a:rPr lang="en-US" sz="2400" b="1" dirty="0">
                <a:solidFill>
                  <a:srgbClr val="FA00FA"/>
                </a:solidFill>
                <a:latin typeface="Arial Narrow" pitchFamily="34" charset="0"/>
              </a:rPr>
              <a:t>minutes</a:t>
            </a:r>
            <a:r>
              <a:rPr lang="en-US" sz="2400" b="1" dirty="0">
                <a:latin typeface="Arial Narrow" pitchFamily="34" charset="0"/>
              </a:rPr>
              <a:t>, rather than multiple hours or days. The reaction usually takes 15 - 30 minutes from the time of exposure to the antigen.</a:t>
            </a:r>
          </a:p>
          <a:p>
            <a:pPr marL="0" indent="0">
              <a:buNone/>
            </a:pPr>
            <a:endParaRPr lang="en-US" sz="2400" b="1" dirty="0">
              <a:latin typeface="Arial Narrow" pitchFamily="34" charset="0"/>
            </a:endParaRPr>
          </a:p>
          <a:p>
            <a:r>
              <a:rPr lang="en-US" sz="2400" b="1" dirty="0">
                <a:latin typeface="Arial Narrow" pitchFamily="34" charset="0"/>
              </a:rPr>
              <a:t>The reaction is mediated by </a:t>
            </a:r>
            <a:r>
              <a:rPr lang="en-US" sz="2400" b="1" dirty="0" err="1">
                <a:solidFill>
                  <a:srgbClr val="FF00FF"/>
                </a:solidFill>
                <a:latin typeface="Arial Narrow" pitchFamily="34" charset="0"/>
              </a:rPr>
              <a:t>IgE</a:t>
            </a: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</a:rPr>
              <a:t> antibodies</a:t>
            </a:r>
            <a:r>
              <a:rPr lang="en-US" sz="2400" b="1" dirty="0">
                <a:latin typeface="Arial Narrow" pitchFamily="34" charset="0"/>
              </a:rPr>
              <a:t> and produced by the immediate release of histamine, serotonin, </a:t>
            </a:r>
            <a:r>
              <a:rPr lang="en-US" sz="2400" b="1" dirty="0" err="1">
                <a:latin typeface="Arial Narrow" pitchFamily="34" charset="0"/>
              </a:rPr>
              <a:t>leukotrienes</a:t>
            </a:r>
            <a:r>
              <a:rPr lang="en-US" sz="2400" b="1" dirty="0">
                <a:latin typeface="Arial Narrow" pitchFamily="34" charset="0"/>
              </a:rPr>
              <a:t> from tissue 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mast cells or blood basophils</a:t>
            </a:r>
          </a:p>
          <a:p>
            <a:endParaRPr lang="en-US" sz="2400" b="1" dirty="0">
              <a:latin typeface="Arial Narrow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endParaRPr lang="en-US" sz="2400" b="1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 Narrow" pitchFamily="34" charset="0"/>
              </a:rPr>
              <a:t>  </a:t>
            </a:r>
            <a:endParaRPr lang="en-US" sz="24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318250" y="2527300"/>
            <a:ext cx="2063750" cy="3632200"/>
            <a:chOff x="304800" y="2743200"/>
            <a:chExt cx="2063750" cy="3632200"/>
          </a:xfrm>
        </p:grpSpPr>
        <p:sp>
          <p:nvSpPr>
            <p:cNvPr id="5" name="Oval 4"/>
            <p:cNvSpPr/>
            <p:nvPr/>
          </p:nvSpPr>
          <p:spPr>
            <a:xfrm>
              <a:off x="533400" y="3048000"/>
              <a:ext cx="1371600" cy="1219200"/>
            </a:xfrm>
            <a:prstGeom prst="ellipse">
              <a:avLst/>
            </a:prstGeom>
            <a:solidFill>
              <a:srgbClr val="EBE2F2"/>
            </a:solidFill>
            <a:ln>
              <a:solidFill>
                <a:srgbClr val="EBE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D1D1D1"/>
                </a:clrFrom>
                <a:clrTo>
                  <a:srgbClr val="D1D1D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2743200"/>
              <a:ext cx="2063750" cy="3632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34"/>
            <p:cNvSpPr txBox="1">
              <a:spLocks noChangeArrowheads="1"/>
            </p:cNvSpPr>
            <p:nvPr/>
          </p:nvSpPr>
          <p:spPr bwMode="auto">
            <a:xfrm>
              <a:off x="457200" y="4343400"/>
              <a:ext cx="762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Arial Narrow" pitchFamily="34" charset="0"/>
                </a:rPr>
                <a:t>IgE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92786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Arial Narrow" pitchFamily="34" charset="0"/>
              </a:rPr>
              <a:t>The reaction may be either local or systemic. Symptoms vary from mild irritation to sudden death from anaphylactic shock.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>
                <a:latin typeface="Arial Narrow" pitchFamily="34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dirty="0">
                <a:latin typeface="Arial Narrow" pitchFamily="34" charset="0"/>
              </a:rPr>
              <a:t>    </a:t>
            </a:r>
            <a:r>
              <a:rPr lang="en-US" sz="2400" b="1" dirty="0">
                <a:solidFill>
                  <a:srgbClr val="FF3300"/>
                </a:solidFill>
              </a:rPr>
              <a:t>Some examples:</a:t>
            </a:r>
          </a:p>
          <a:p>
            <a:r>
              <a:rPr lang="en-US" sz="2400" b="1" dirty="0"/>
              <a:t> Allergic asthma </a:t>
            </a:r>
          </a:p>
          <a:p>
            <a:r>
              <a:rPr lang="en-US" sz="2400" b="1" dirty="0"/>
              <a:t>Allergic conjunctivitis </a:t>
            </a:r>
          </a:p>
          <a:p>
            <a:r>
              <a:rPr lang="en-US" sz="2400" b="1" dirty="0"/>
              <a:t>Allergic rhinitis  "hay fever" </a:t>
            </a:r>
          </a:p>
          <a:p>
            <a:r>
              <a:rPr lang="en-US" sz="2400" b="1" dirty="0" err="1"/>
              <a:t>Urticaria</a:t>
            </a:r>
            <a:r>
              <a:rPr lang="en-US" sz="2400" b="1" dirty="0"/>
              <a:t> (hives</a:t>
            </a:r>
            <a:r>
              <a:rPr lang="en-US" sz="2400" dirty="0"/>
              <a:t>)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Anaphylaxis</a:t>
            </a:r>
          </a:p>
          <a:p>
            <a:endParaRPr lang="en-US" sz="2400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b="1" dirty="0">
              <a:latin typeface="Arial Narrow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5100C8"/>
                </a:solidFill>
                <a:latin typeface="Arial Narrow" pitchFamily="34" charset="0"/>
              </a:rPr>
              <a:t>- may be caused by</a:t>
            </a:r>
            <a:r>
              <a:rPr lang="en-US" sz="2400" b="1" u="sng" dirty="0">
                <a:solidFill>
                  <a:srgbClr val="5100C8"/>
                </a:solidFill>
                <a:latin typeface="Arial Narrow" pitchFamily="34" charset="0"/>
              </a:rPr>
              <a:t> Penicillin</a:t>
            </a:r>
            <a:r>
              <a:rPr lang="en-US" sz="2400" b="1" dirty="0">
                <a:solidFill>
                  <a:srgbClr val="5100C8"/>
                </a:solidFill>
                <a:latin typeface="Arial Narrow" pitchFamily="34" charset="0"/>
              </a:rPr>
              <a:t>, Streptomycin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 </a:t>
            </a:r>
          </a:p>
          <a:p>
            <a:endParaRPr lang="en-US" sz="2400" dirty="0"/>
          </a:p>
          <a:p>
            <a:pPr>
              <a:lnSpc>
                <a:spcPct val="90000"/>
              </a:lnSpc>
            </a:pPr>
            <a:endParaRPr lang="en-US" sz="2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262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800" b="1"/>
            </a:br>
            <a:br>
              <a:rPr lang="en-US" sz="3800"/>
            </a:br>
            <a:endParaRPr lang="en-US" sz="380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8534400" cy="5289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Type II </a:t>
            </a:r>
            <a:r>
              <a:rPr lang="en-US" sz="3600" b="1" dirty="0">
                <a:solidFill>
                  <a:srgbClr val="FF0000"/>
                </a:solidFill>
              </a:rPr>
              <a:t>hypersensitivity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: Cytotoxic</a:t>
            </a:r>
            <a:r>
              <a:rPr lang="en-US" sz="3600" dirty="0">
                <a:solidFill>
                  <a:srgbClr val="FF3300"/>
                </a:solidFill>
              </a:rPr>
              <a:t> </a:t>
            </a:r>
            <a:r>
              <a:rPr lang="en-US" dirty="0"/>
              <a:t> </a:t>
            </a:r>
            <a:endParaRPr lang="en-US" sz="2400" b="1" dirty="0">
              <a:latin typeface="Arial Narrow" pitchFamily="34" charset="0"/>
            </a:endParaRPr>
          </a:p>
          <a:p>
            <a:endParaRPr lang="en-US" sz="1600" b="1" dirty="0">
              <a:latin typeface="Arial Narrow" pitchFamily="34" charset="0"/>
            </a:endParaRPr>
          </a:p>
          <a:p>
            <a:r>
              <a:rPr lang="en-US" sz="2400" b="1" dirty="0">
                <a:latin typeface="Arial Narrow" pitchFamily="34" charset="0"/>
              </a:rPr>
              <a:t>Antibody-dependent </a:t>
            </a:r>
          </a:p>
          <a:p>
            <a:endParaRPr lang="en-US" sz="1400" b="1" dirty="0">
              <a:latin typeface="Arial Narrow" pitchFamily="34" charset="0"/>
            </a:endParaRPr>
          </a:p>
          <a:p>
            <a:r>
              <a:rPr lang="en-US" sz="2400" b="1" dirty="0">
                <a:latin typeface="Arial Narrow" pitchFamily="34" charset="0"/>
              </a:rPr>
              <a:t>The antigens may be 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endogenous</a:t>
            </a:r>
            <a:r>
              <a:rPr lang="en-US" sz="2400" b="1" dirty="0">
                <a:latin typeface="Arial Narrow" pitchFamily="34" charset="0"/>
              </a:rPr>
              <a:t> or 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exogenous</a:t>
            </a:r>
            <a:r>
              <a:rPr lang="en-US" sz="2400" b="1" dirty="0">
                <a:latin typeface="Arial Narrow" pitchFamily="34" charset="0"/>
              </a:rPr>
              <a:t>                chemicals (</a:t>
            </a:r>
            <a:r>
              <a:rPr lang="en-US" sz="2400" b="1" dirty="0" err="1">
                <a:latin typeface="Arial Narrow" pitchFamily="34" charset="0"/>
              </a:rPr>
              <a:t>haptens</a:t>
            </a:r>
            <a:r>
              <a:rPr lang="en-US" sz="2400" b="1" dirty="0">
                <a:latin typeface="Arial Narrow" pitchFamily="34" charset="0"/>
              </a:rPr>
              <a:t>) which can attach to cell membranes</a:t>
            </a:r>
          </a:p>
          <a:p>
            <a:endParaRPr lang="en-US" sz="2400" b="1" dirty="0">
              <a:latin typeface="Arial Narrow" pitchFamily="34" charset="0"/>
            </a:endParaRPr>
          </a:p>
          <a:p>
            <a:r>
              <a:rPr lang="en-US" sz="2400" b="1" dirty="0">
                <a:latin typeface="Arial Narrow" pitchFamily="34" charset="0"/>
              </a:rPr>
              <a:t>The antibodies (</a:t>
            </a:r>
            <a:r>
              <a:rPr lang="en-US" sz="2400" b="1" dirty="0">
                <a:solidFill>
                  <a:srgbClr val="FA00FA"/>
                </a:solidFill>
                <a:latin typeface="Arial Narrow" pitchFamily="34" charset="0"/>
              </a:rPr>
              <a:t>IgM or IgG</a:t>
            </a:r>
            <a:r>
              <a:rPr lang="en-US" sz="2400" b="1" dirty="0">
                <a:latin typeface="Arial Narrow" pitchFamily="34" charset="0"/>
              </a:rPr>
              <a:t>)  produced by the immune  response bind to 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antigens</a:t>
            </a:r>
            <a:r>
              <a:rPr lang="en-US" sz="2400" b="1" dirty="0">
                <a:latin typeface="Arial Narrow" pitchFamily="34" charset="0"/>
              </a:rPr>
              <a:t> on the patient's own cell  surfaces that is perceived by the immune system as foreign, leading to cellular destruction.</a:t>
            </a:r>
          </a:p>
          <a:p>
            <a:endParaRPr lang="en-US" sz="1400" b="1" dirty="0">
              <a:latin typeface="Arial Narrow" pitchFamily="34" charset="0"/>
            </a:endParaRPr>
          </a:p>
          <a:p>
            <a:r>
              <a:rPr lang="en-US" sz="2400" b="1" dirty="0">
                <a:latin typeface="Arial Narrow" pitchFamily="34" charset="0"/>
              </a:rPr>
              <a:t>The reaction takes hours to a day</a:t>
            </a:r>
          </a:p>
          <a:p>
            <a:pPr marL="0" indent="0">
              <a:buNone/>
            </a:pPr>
            <a:endParaRPr lang="en-US" sz="1400" b="1" dirty="0">
              <a:latin typeface="Arial Narrow" pitchFamily="34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Examples: </a:t>
            </a:r>
            <a:r>
              <a:rPr lang="en-US" sz="2400" b="1" dirty="0">
                <a:latin typeface="Arial Narrow" pitchFamily="34" charset="0"/>
              </a:rPr>
              <a:t>Drug-induced </a:t>
            </a:r>
            <a:r>
              <a:rPr lang="en-US" sz="2400" b="1" dirty="0" err="1">
                <a:latin typeface="Arial Narrow" pitchFamily="34" charset="0"/>
              </a:rPr>
              <a:t>haemolytic</a:t>
            </a:r>
            <a:r>
              <a:rPr lang="en-US" sz="2400" b="1" dirty="0">
                <a:latin typeface="Arial Narrow" pitchFamily="34" charset="0"/>
              </a:rPr>
              <a:t> anemia , </a:t>
            </a:r>
            <a:r>
              <a:rPr lang="en-US" sz="2400" b="1" u="sng" dirty="0">
                <a:latin typeface="Arial Narrow" pitchFamily="34" charset="0"/>
              </a:rPr>
              <a:t>thrombocytopenia 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5100C8"/>
                </a:solidFill>
                <a:latin typeface="Arial Narrow" pitchFamily="34" charset="0"/>
              </a:rPr>
              <a:t>      by Penicillin, </a:t>
            </a:r>
            <a:r>
              <a:rPr lang="en-US" sz="2400" b="1" u="sng" dirty="0">
                <a:solidFill>
                  <a:srgbClr val="5100C8"/>
                </a:solidFill>
                <a:latin typeface="Arial Narrow" pitchFamily="34" charset="0"/>
              </a:rPr>
              <a:t>Quinidine</a:t>
            </a:r>
          </a:p>
          <a:p>
            <a:endParaRPr lang="en-US" sz="2400" b="1" dirty="0">
              <a:latin typeface="Arial Narrow" pitchFamily="34" charset="0"/>
            </a:endParaRPr>
          </a:p>
          <a:p>
            <a:endParaRPr lang="en-US" sz="2400" b="1" dirty="0">
              <a:latin typeface="Arial Narrow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endParaRPr lang="en-US" sz="2400" b="1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 Narrow" pitchFamily="34" charset="0"/>
              </a:rPr>
              <a:t>  </a:t>
            </a:r>
            <a:endParaRPr lang="en-US" sz="2400" dirty="0"/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7314117" y="57633"/>
            <a:ext cx="1677483" cy="2955073"/>
            <a:chOff x="2665412" y="2895600"/>
            <a:chExt cx="1906588" cy="3644900"/>
          </a:xfrm>
        </p:grpSpPr>
        <p:sp>
          <p:nvSpPr>
            <p:cNvPr id="5" name="Oval 4"/>
            <p:cNvSpPr/>
            <p:nvPr/>
          </p:nvSpPr>
          <p:spPr>
            <a:xfrm>
              <a:off x="3006725" y="5562600"/>
              <a:ext cx="685800" cy="609600"/>
            </a:xfrm>
            <a:prstGeom prst="ellipse">
              <a:avLst/>
            </a:prstGeom>
            <a:solidFill>
              <a:srgbClr val="EBE2F2"/>
            </a:solidFill>
            <a:ln>
              <a:solidFill>
                <a:srgbClr val="EBE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930525" y="3429000"/>
              <a:ext cx="838200" cy="914400"/>
            </a:xfrm>
            <a:prstGeom prst="ellipse">
              <a:avLst/>
            </a:prstGeom>
            <a:solidFill>
              <a:srgbClr val="EBE2F2"/>
            </a:solidFill>
            <a:ln>
              <a:solidFill>
                <a:srgbClr val="EBE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D1D1D1"/>
                </a:clrFrom>
                <a:clrTo>
                  <a:srgbClr val="D1D1D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65412" y="2895600"/>
              <a:ext cx="1906588" cy="36449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35"/>
            <p:cNvSpPr txBox="1">
              <a:spLocks noChangeArrowheads="1"/>
            </p:cNvSpPr>
            <p:nvPr/>
          </p:nvSpPr>
          <p:spPr bwMode="auto">
            <a:xfrm>
              <a:off x="2969129" y="4495800"/>
              <a:ext cx="762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latin typeface="Arial Narrow" pitchFamily="34" charset="0"/>
                </a:rPr>
                <a:t>IgG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66170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514600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09600" y="15240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Thalidomide crisis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2438400"/>
            <a:ext cx="5029200" cy="1815882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Thalidomide was marketed in 1958 in West Germany as a hypnotic &amp; as for morning sickness during pregnancy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6096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66"/>
                </a:solidFill>
              </a:rPr>
              <a:t>Phocomelia</a:t>
            </a:r>
            <a:endParaRPr lang="en-US" sz="2800" b="1" dirty="0">
              <a:solidFill>
                <a:srgbClr val="FF006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685800"/>
            <a:ext cx="2457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نتيجة بحث الصور عن ‪thalidomide‬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495800"/>
            <a:ext cx="2362200" cy="20574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33400" y="4648200"/>
            <a:ext cx="4953000" cy="138499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In 1961 a report of out break of </a:t>
            </a:r>
            <a:r>
              <a:rPr lang="en-US" sz="2800" dirty="0" err="1">
                <a:solidFill>
                  <a:srgbClr val="FF0000"/>
                </a:solidFill>
              </a:rPr>
              <a:t>phocomelia</a:t>
            </a:r>
            <a:r>
              <a:rPr lang="en-US" sz="2800" dirty="0"/>
              <a:t> in the </a:t>
            </a:r>
            <a:r>
              <a:rPr lang="en-US" sz="2800" dirty="0" err="1"/>
              <a:t>neoborn</a:t>
            </a:r>
            <a:r>
              <a:rPr lang="en-US" sz="2800" dirty="0"/>
              <a:t> babies(40000-100000 cases)</a:t>
            </a:r>
          </a:p>
        </p:txBody>
      </p:sp>
      <p:pic>
        <p:nvPicPr>
          <p:cNvPr id="19458" name="Picture 2" descr="https://encrypted-tbn2.gstatic.com/images?q=tbn:ANd9GcQPPiDruXShs41-b4rS6Z41sISMW67GAnY_j1j0YZiX3wsx5OAwuQ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2209800"/>
            <a:ext cx="2990850" cy="230822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33400" y="2743200"/>
            <a:ext cx="47244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Algerian" pitchFamily="82" charset="0"/>
              </a:rPr>
              <a:t>Iatrogenic disease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7" grpId="1" animBg="1"/>
      <p:bldP spid="17" grpId="2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800" b="1"/>
            </a:br>
            <a:br>
              <a:rPr lang="en-US" sz="3800"/>
            </a:br>
            <a:endParaRPr lang="en-US" sz="380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289550"/>
          </a:xfrm>
        </p:spPr>
        <p:txBody>
          <a:bodyPr/>
          <a:lstStyle/>
          <a:p>
            <a:pPr>
              <a:buNone/>
            </a:pPr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Type III </a:t>
            </a:r>
            <a:r>
              <a:rPr lang="en-US" sz="3600" b="1" dirty="0">
                <a:solidFill>
                  <a:srgbClr val="FF0000"/>
                </a:solidFill>
              </a:rPr>
              <a:t>hypersensitivity </a:t>
            </a:r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</a:rPr>
              <a:t>Immune complex </a:t>
            </a:r>
            <a:r>
              <a:rPr lang="en-US" dirty="0"/>
              <a:t> </a:t>
            </a:r>
            <a:endParaRPr lang="en-US" sz="2400" b="1" dirty="0"/>
          </a:p>
          <a:p>
            <a:r>
              <a:rPr lang="en-US" sz="2400" b="1" dirty="0"/>
              <a:t>Soluble immune complexes (aggregations of antigens and </a:t>
            </a:r>
            <a:r>
              <a:rPr lang="en-US" sz="2400" b="1" dirty="0" err="1">
                <a:solidFill>
                  <a:srgbClr val="FA00FA"/>
                </a:solidFill>
                <a:latin typeface="Arial Narrow" pitchFamily="34" charset="0"/>
              </a:rPr>
              <a:t>IgG</a:t>
            </a:r>
            <a:r>
              <a:rPr lang="en-US" sz="2400" b="1" dirty="0">
                <a:solidFill>
                  <a:srgbClr val="FA00FA"/>
                </a:solidFill>
                <a:latin typeface="Arial Narrow" pitchFamily="34" charset="0"/>
              </a:rPr>
              <a:t> and </a:t>
            </a:r>
            <a:r>
              <a:rPr lang="en-US" sz="2400" b="1" dirty="0" err="1">
                <a:solidFill>
                  <a:srgbClr val="FA00FA"/>
                </a:solidFill>
                <a:latin typeface="Arial Narrow" pitchFamily="34" charset="0"/>
              </a:rPr>
              <a:t>IgM</a:t>
            </a:r>
            <a:r>
              <a:rPr lang="en-US" sz="2400" b="1" dirty="0">
                <a:solidFill>
                  <a:srgbClr val="FA00FA"/>
                </a:solidFill>
                <a:latin typeface="Arial Narrow" pitchFamily="34" charset="0"/>
              </a:rPr>
              <a:t> </a:t>
            </a:r>
            <a:r>
              <a:rPr lang="en-US" sz="2400" b="1" dirty="0"/>
              <a:t>antibodies) form in the blood, are not completely removed by macrophages and are deposited in various tissues (typically the skin, kidney and joints)</a:t>
            </a: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sz="2400" dirty="0"/>
              <a:t> </a:t>
            </a:r>
          </a:p>
          <a:p>
            <a:r>
              <a:rPr lang="en-US" sz="2400" b="1" dirty="0"/>
              <a:t>The reaction takes hours to days to develop </a:t>
            </a:r>
          </a:p>
          <a:p>
            <a:pPr marL="0" indent="0">
              <a:buNone/>
            </a:pPr>
            <a:endParaRPr lang="en-US" sz="2400" b="1" dirty="0">
              <a:latin typeface="Arial Narrow" pitchFamily="34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Example:</a:t>
            </a: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  </a:t>
            </a:r>
            <a:r>
              <a:rPr lang="en-US" sz="2400" b="1" dirty="0">
                <a:latin typeface="Arial Narrow" pitchFamily="34" charset="0"/>
              </a:rPr>
              <a:t>Serum sickness </a:t>
            </a:r>
            <a:r>
              <a:rPr lang="en-US" sz="2400" b="1" i="1" dirty="0">
                <a:latin typeface="Arial Narrow" pitchFamily="34" charset="0"/>
              </a:rPr>
              <a:t>(</a:t>
            </a:r>
            <a:r>
              <a:rPr lang="en-US" sz="2400" b="1" i="1" dirty="0">
                <a:latin typeface="Arial Narrow" pitchFamily="34" charset="0"/>
                <a:sym typeface="Symbol" pitchFamily="18" charset="2"/>
              </a:rPr>
              <a:t>fever, arthritis, </a:t>
            </a:r>
          </a:p>
          <a:p>
            <a:pPr marL="0" indent="0">
              <a:buNone/>
            </a:pPr>
            <a:r>
              <a:rPr lang="en-US" sz="2400" b="1" i="1" dirty="0">
                <a:latin typeface="Arial Narrow" pitchFamily="34" charset="0"/>
                <a:sym typeface="Symbol" pitchFamily="18" charset="2"/>
              </a:rPr>
              <a:t>  enlarged lymph nodes, </a:t>
            </a:r>
            <a:r>
              <a:rPr lang="en-US" sz="2400" b="1" i="1" dirty="0" err="1">
                <a:latin typeface="Arial Narrow" pitchFamily="34" charset="0"/>
                <a:sym typeface="Symbol" pitchFamily="18" charset="2"/>
              </a:rPr>
              <a:t>urticaria</a:t>
            </a:r>
            <a:r>
              <a:rPr lang="en-US" sz="2400" b="1" i="1" dirty="0">
                <a:latin typeface="Arial Narrow" pitchFamily="34" charset="0"/>
                <a:sym typeface="Symbol" pitchFamily="18" charset="2"/>
              </a:rPr>
              <a:t>)</a:t>
            </a:r>
            <a:r>
              <a:rPr lang="en-US" sz="2400" b="1" dirty="0">
                <a:latin typeface="Arial Narrow" pitchFamily="34" charset="0"/>
                <a:sym typeface="Symbol" pitchFamily="18" charset="2"/>
              </a:rPr>
              <a:t> </a:t>
            </a:r>
          </a:p>
          <a:p>
            <a:pPr marL="0" indent="0">
              <a:buNone/>
            </a:pPr>
            <a:endParaRPr lang="en-US" sz="2400" b="1" dirty="0">
              <a:latin typeface="Arial Narrow" pitchFamily="34" charset="0"/>
              <a:sym typeface="Symbol" pitchFamily="18" charset="2"/>
            </a:endParaRPr>
          </a:p>
          <a:p>
            <a:r>
              <a:rPr lang="en-US" sz="2400" b="1" dirty="0">
                <a:latin typeface="Arial Narrow" pitchFamily="34" charset="0"/>
                <a:sym typeface="Symbol" pitchFamily="18" charset="2"/>
              </a:rPr>
              <a:t>by </a:t>
            </a:r>
            <a:r>
              <a:rPr lang="en-US" sz="2400" b="1" u="sng" dirty="0"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400" b="1" u="sng" dirty="0" err="1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Sulphonamides</a:t>
            </a:r>
            <a:r>
              <a:rPr lang="en-US" sz="2400" b="1" dirty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, Penicillin, Streptomycin</a:t>
            </a:r>
            <a:endParaRPr lang="en-US" sz="2400" b="1" dirty="0">
              <a:solidFill>
                <a:srgbClr val="5100C8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400" dirty="0">
              <a:solidFill>
                <a:srgbClr val="0000FF"/>
              </a:solidFill>
              <a:latin typeface="Comic Sans MS" pitchFamily="66" charset="0"/>
            </a:endParaRPr>
          </a:p>
          <a:p>
            <a:endParaRPr lang="en-US" sz="2400" b="1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 Narrow" pitchFamily="34" charset="0"/>
              </a:rPr>
              <a:t>  </a:t>
            </a:r>
            <a:endParaRPr lang="en-US" sz="24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324600" y="3048000"/>
            <a:ext cx="2371499" cy="3605213"/>
            <a:chOff x="4800600" y="3048000"/>
            <a:chExt cx="1933575" cy="3605213"/>
          </a:xfrm>
        </p:grpSpPr>
        <p:sp>
          <p:nvSpPr>
            <p:cNvPr id="5" name="Oval 4"/>
            <p:cNvSpPr/>
            <p:nvPr/>
          </p:nvSpPr>
          <p:spPr>
            <a:xfrm>
              <a:off x="5437188" y="3608388"/>
              <a:ext cx="838200" cy="838200"/>
            </a:xfrm>
            <a:prstGeom prst="ellipse">
              <a:avLst/>
            </a:prstGeom>
            <a:solidFill>
              <a:srgbClr val="EBE2F2"/>
            </a:solidFill>
            <a:ln>
              <a:solidFill>
                <a:srgbClr val="EBE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D1D1D1"/>
                </a:clrFrom>
                <a:clrTo>
                  <a:srgbClr val="D1D1D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0600" y="3048000"/>
              <a:ext cx="1933575" cy="3605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36"/>
            <p:cNvSpPr txBox="1">
              <a:spLocks noChangeArrowheads="1"/>
            </p:cNvSpPr>
            <p:nvPr/>
          </p:nvSpPr>
          <p:spPr bwMode="auto">
            <a:xfrm>
              <a:off x="5105400" y="4572000"/>
              <a:ext cx="76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Arial Narrow" pitchFamily="34" charset="0"/>
                </a:rPr>
                <a:t>IgG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0892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5263"/>
            <a:ext cx="8686800" cy="5365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b="1" dirty="0">
                <a:solidFill>
                  <a:srgbClr val="FF0000"/>
                </a:solidFill>
              </a:rPr>
              <a:t>Type IV Hypersensitivity: Cell-mediated</a:t>
            </a:r>
          </a:p>
          <a:p>
            <a:pPr>
              <a:buFont typeface="Wingdings" pitchFamily="2" charset="2"/>
              <a:buNone/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</a:p>
          <a:p>
            <a:r>
              <a:rPr lang="en-US" sz="2800" b="1" dirty="0"/>
              <a:t>also known as </a:t>
            </a:r>
            <a:r>
              <a:rPr lang="en-US" sz="2800" b="1" u="sng" dirty="0">
                <a:solidFill>
                  <a:srgbClr val="FF0000"/>
                </a:solidFill>
              </a:rPr>
              <a:t>delayed type</a:t>
            </a:r>
            <a:r>
              <a:rPr lang="en-US" sz="2800" b="1" u="sng" dirty="0"/>
              <a:t> </a:t>
            </a:r>
            <a:r>
              <a:rPr lang="en-US" sz="2800" b="1" dirty="0"/>
              <a:t>hypersensitivity as the reaction takes two to three days to develop.</a:t>
            </a:r>
          </a:p>
          <a:p>
            <a:endParaRPr lang="en-US" sz="1100" b="1" dirty="0"/>
          </a:p>
          <a:p>
            <a:r>
              <a:rPr lang="en-US" sz="2800" b="1" dirty="0"/>
              <a:t> Unlike the other types, it is </a:t>
            </a:r>
            <a:r>
              <a:rPr lang="en-US" sz="2800" b="1" dirty="0">
                <a:solidFill>
                  <a:srgbClr val="FA00FA"/>
                </a:solidFill>
                <a:latin typeface="Arial Narrow" pitchFamily="34" charset="0"/>
              </a:rPr>
              <a:t>not antibody- mediated </a:t>
            </a:r>
            <a:r>
              <a:rPr lang="en-US" sz="2800" b="1" dirty="0"/>
              <a:t>but rather is a type of cell-mediated response.</a:t>
            </a:r>
          </a:p>
          <a:p>
            <a:pPr marL="0" indent="0">
              <a:buNone/>
            </a:pPr>
            <a:endParaRPr lang="en-US" sz="11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A00FA"/>
                </a:solidFill>
                <a:latin typeface="Arial Narrow" pitchFamily="34" charset="0"/>
              </a:rPr>
              <a:t>Cytotoxic T cells  </a:t>
            </a:r>
            <a:r>
              <a:rPr lang="en-US" sz="2800" b="1" dirty="0"/>
              <a:t>cause direct damage</a:t>
            </a:r>
          </a:p>
          <a:p>
            <a:pPr marL="0" indent="0">
              <a:buNone/>
            </a:pPr>
            <a:r>
              <a:rPr lang="en-US" sz="2800" b="1" dirty="0"/>
              <a:t>  whereas </a:t>
            </a:r>
            <a:r>
              <a:rPr lang="en-US" sz="2800" b="1" dirty="0">
                <a:solidFill>
                  <a:srgbClr val="FA00FA"/>
                </a:solidFill>
                <a:latin typeface="Arial Narrow" pitchFamily="34" charset="0"/>
              </a:rPr>
              <a:t>helper T cells </a:t>
            </a:r>
            <a:r>
              <a:rPr lang="en-US" sz="2800" b="1" dirty="0"/>
              <a:t>secrete cytokines </a:t>
            </a:r>
          </a:p>
          <a:p>
            <a:pPr marL="0" indent="0">
              <a:buNone/>
            </a:pPr>
            <a:r>
              <a:rPr lang="en-US" sz="2800" b="1" dirty="0">
                <a:latin typeface="Arial Narrow" pitchFamily="34" charset="0"/>
              </a:rPr>
              <a:t>      that attracts inflammatory cell infiltrate </a:t>
            </a:r>
          </a:p>
          <a:p>
            <a:endParaRPr lang="en-US" sz="1100" b="1" dirty="0">
              <a:latin typeface="Arial Narrow" pitchFamily="34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Example : </a:t>
            </a:r>
            <a:r>
              <a:rPr lang="en-US" sz="2800" b="1" dirty="0">
                <a:latin typeface="Arial Narrow" pitchFamily="34" charset="0"/>
                <a:sym typeface="Symbol" pitchFamily="18" charset="2"/>
              </a:rPr>
              <a:t>Contact dermatitis by </a:t>
            </a:r>
            <a:r>
              <a:rPr lang="en-US" sz="2800" b="1" u="sng" dirty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local anesthetics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 creams, anti -histamine creams, topical antibiotics</a:t>
            </a:r>
            <a:endParaRPr lang="en-US" sz="2800" b="1" dirty="0">
              <a:solidFill>
                <a:srgbClr val="5100C8"/>
              </a:solidFill>
              <a:latin typeface="Arial Narrow" pitchFamily="34" charset="0"/>
            </a:endParaRPr>
          </a:p>
          <a:p>
            <a:endParaRPr lang="en-US" sz="2800" b="1" dirty="0">
              <a:latin typeface="Arial Narrow" pitchFamily="34" charset="0"/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6705600" y="3124199"/>
            <a:ext cx="2590800" cy="3579813"/>
            <a:chOff x="7162800" y="3201987"/>
            <a:chExt cx="1828800" cy="3579813"/>
          </a:xfrm>
        </p:grpSpPr>
        <p:sp>
          <p:nvSpPr>
            <p:cNvPr id="4" name="Oval 3"/>
            <p:cNvSpPr/>
            <p:nvPr/>
          </p:nvSpPr>
          <p:spPr>
            <a:xfrm>
              <a:off x="7516813" y="5613400"/>
              <a:ext cx="685800" cy="609600"/>
            </a:xfrm>
            <a:prstGeom prst="ellipse">
              <a:avLst/>
            </a:prstGeom>
            <a:solidFill>
              <a:srgbClr val="EBE2F2"/>
            </a:solidFill>
            <a:ln>
              <a:solidFill>
                <a:srgbClr val="EBE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7620000" y="3582987"/>
              <a:ext cx="1066800" cy="969963"/>
            </a:xfrm>
            <a:prstGeom prst="ellipse">
              <a:avLst/>
            </a:prstGeom>
            <a:solidFill>
              <a:srgbClr val="EBE2F2"/>
            </a:solidFill>
            <a:ln>
              <a:solidFill>
                <a:srgbClr val="EBE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D1D1D1"/>
                </a:clrFrom>
                <a:clrTo>
                  <a:srgbClr val="D1D1D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62800" y="3201987"/>
              <a:ext cx="1828800" cy="3579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6867113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9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6" name="Rectangl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  TYPE B</a:t>
            </a:r>
          </a:p>
        </p:txBody>
      </p:sp>
      <p:sp>
        <p:nvSpPr>
          <p:cNvPr id="33" name="Curved Up Arrow 32"/>
          <p:cNvSpPr/>
          <p:nvPr/>
        </p:nvSpPr>
        <p:spPr>
          <a:xfrm rot="2879632" flipV="1">
            <a:off x="7368804" y="357363"/>
            <a:ext cx="838200" cy="457200"/>
          </a:xfrm>
          <a:prstGeom prst="curvedUpArrow">
            <a:avLst>
              <a:gd name="adj1" fmla="val 42793"/>
              <a:gd name="adj2" fmla="val 91667"/>
              <a:gd name="adj3" fmla="val 51191"/>
            </a:avLst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133600" y="152400"/>
            <a:ext cx="5275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lgerian" pitchFamily="82" charset="0"/>
              </a:rPr>
              <a:t>[2] If due to genetic defect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" y="6019800"/>
            <a:ext cx="7391400" cy="645048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800" b="1" dirty="0">
                <a:solidFill>
                  <a:srgbClr val="CC0000"/>
                </a:solidFill>
              </a:rPr>
              <a:t>Relapse of infection</a:t>
            </a:r>
            <a:r>
              <a:rPr lang="en-US" sz="2800" dirty="0"/>
              <a:t> &amp; </a:t>
            </a:r>
            <a:r>
              <a:rPr lang="en-US" sz="2800" b="1" dirty="0">
                <a:solidFill>
                  <a:srgbClr val="CC0000"/>
                </a:solidFill>
              </a:rPr>
              <a:t>hepatitis </a:t>
            </a:r>
            <a:r>
              <a:rPr lang="en-US" sz="2800" dirty="0"/>
              <a:t> occur  in rapid </a:t>
            </a:r>
            <a:r>
              <a:rPr lang="en-US" sz="2800" dirty="0" err="1"/>
              <a:t>acetylators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200" y="5181600"/>
            <a:ext cx="5257800" cy="645048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800" dirty="0" err="1"/>
              <a:t>Isoniazid</a:t>
            </a:r>
            <a:r>
              <a:rPr lang="en-US" sz="2800" dirty="0"/>
              <a:t> causes </a:t>
            </a:r>
            <a:r>
              <a:rPr lang="en-US" sz="2800" b="1" dirty="0">
                <a:solidFill>
                  <a:srgbClr val="CC0000"/>
                </a:solidFill>
              </a:rPr>
              <a:t>peripheral neuropathy</a:t>
            </a:r>
            <a:r>
              <a:rPr lang="en-US" sz="2800" dirty="0"/>
              <a:t> in slow </a:t>
            </a:r>
            <a:r>
              <a:rPr lang="en-US" sz="2800" dirty="0" err="1"/>
              <a:t>acetylators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1000" y="914400"/>
            <a:ext cx="8305800" cy="118365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800" dirty="0"/>
              <a:t>When </a:t>
            </a:r>
            <a:r>
              <a:rPr lang="en-US" sz="2800" b="1" dirty="0" err="1">
                <a:solidFill>
                  <a:srgbClr val="CC0000"/>
                </a:solidFill>
              </a:rPr>
              <a:t>isoniazid</a:t>
            </a:r>
            <a:r>
              <a:rPr lang="en-US" sz="2800" dirty="0"/>
              <a:t> is given in identical doses /kg, two distinct groups can be identified, a group with low blood level </a:t>
            </a:r>
            <a:r>
              <a:rPr lang="en-US" sz="2800" dirty="0" err="1"/>
              <a:t>acetylate</a:t>
            </a:r>
            <a:r>
              <a:rPr lang="en-US" sz="2800" dirty="0"/>
              <a:t> the drug more rapidly ‘</a:t>
            </a:r>
            <a:r>
              <a:rPr lang="en-US" sz="2800" b="1" dirty="0">
                <a:solidFill>
                  <a:schemeClr val="accent2"/>
                </a:solidFill>
              </a:rPr>
              <a:t>fast </a:t>
            </a:r>
            <a:r>
              <a:rPr lang="en-US" sz="2800" b="1" dirty="0" err="1">
                <a:solidFill>
                  <a:schemeClr val="accent2"/>
                </a:solidFill>
              </a:rPr>
              <a:t>acetylators</a:t>
            </a:r>
            <a:r>
              <a:rPr lang="en-US" sz="2800" b="1" dirty="0">
                <a:solidFill>
                  <a:schemeClr val="accent2"/>
                </a:solidFill>
              </a:rPr>
              <a:t>’</a:t>
            </a:r>
            <a:r>
              <a:rPr lang="en-US" sz="2800" dirty="0"/>
              <a:t> &amp; ‘</a:t>
            </a:r>
            <a:r>
              <a:rPr lang="en-US" sz="2800" b="1" dirty="0">
                <a:solidFill>
                  <a:schemeClr val="accent2"/>
                </a:solidFill>
              </a:rPr>
              <a:t>slow </a:t>
            </a:r>
            <a:r>
              <a:rPr lang="en-US" sz="2800" b="1" dirty="0" err="1">
                <a:solidFill>
                  <a:schemeClr val="accent2"/>
                </a:solidFill>
              </a:rPr>
              <a:t>acetylators</a:t>
            </a:r>
            <a:r>
              <a:rPr lang="en-US" sz="2800" b="1" dirty="0">
                <a:solidFill>
                  <a:schemeClr val="accent2"/>
                </a:solidFill>
              </a:rPr>
              <a:t>’</a:t>
            </a:r>
            <a:endParaRPr lang="en-US" sz="2800" dirty="0">
              <a:latin typeface="Arial Narrow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286000"/>
            <a:ext cx="53054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Rectangle 3"/>
          <p:cNvGrpSpPr>
            <a:grpSpLocks/>
          </p:cNvGrpSpPr>
          <p:nvPr/>
        </p:nvGrpSpPr>
        <p:grpSpPr bwMode="auto">
          <a:xfrm flipH="1" flipV="1"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20482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9E8E0"/>
              </a:clrFrom>
              <a:clrTo>
                <a:srgbClr val="C9E8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2400"/>
            <a:ext cx="34290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429000" y="381000"/>
            <a:ext cx="6400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1200" b="1" cap="none" spc="0" dirty="0">
              <a:ln w="11430"/>
              <a:solidFill>
                <a:srgbClr val="66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  <a:p>
            <a:r>
              <a:rPr lang="en-US" sz="4800" b="1" dirty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29000" y="381000"/>
            <a:ext cx="64770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4800" b="1" cap="none" spc="0" dirty="0">
              <a:ln w="11430"/>
              <a:solidFill>
                <a:srgbClr val="5100C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  <a:p>
            <a:endParaRPr lang="en-US" sz="4800" b="1" dirty="0">
              <a:ln w="11430"/>
              <a:solidFill>
                <a:srgbClr val="5100C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  <a:p>
            <a:endParaRPr lang="en-US" sz="4800" b="1" cap="none" spc="0" dirty="0">
              <a:ln w="11430"/>
              <a:solidFill>
                <a:srgbClr val="5100C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  <a:p>
            <a:endParaRPr lang="en-US" sz="4800" b="1" dirty="0">
              <a:ln w="11430"/>
              <a:solidFill>
                <a:srgbClr val="5100C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  <a:p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G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O</a:t>
            </a:r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O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D LUCK</a:t>
            </a:r>
          </a:p>
          <a:p>
            <a:endParaRPr lang="en-US" sz="4800" b="1" dirty="0">
              <a:ln w="11430"/>
              <a:solidFill>
                <a:srgbClr val="5100C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761332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24600" y="152400"/>
            <a:ext cx="2187172" cy="3276600"/>
          </a:xfrm>
          <a:prstGeom prst="rect">
            <a:avLst/>
          </a:prstGeom>
          <a:noFill/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1752600"/>
            <a:ext cx="32004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4800" y="2286000"/>
            <a:ext cx="67056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>
                <a:solidFill>
                  <a:srgbClr val="07044C"/>
                </a:solidFill>
                <a:latin typeface="Calibri" pitchFamily="34" charset="0"/>
              </a:rPr>
              <a:t>Distinguish difference between  tolerance and desensitization (</a:t>
            </a:r>
            <a:r>
              <a:rPr lang="en-US" sz="2800" b="1" dirty="0" err="1">
                <a:solidFill>
                  <a:srgbClr val="07044C"/>
                </a:solidFill>
                <a:latin typeface="Calibri" pitchFamily="34" charset="0"/>
              </a:rPr>
              <a:t>tachyphylaxis</a:t>
            </a:r>
            <a:r>
              <a:rPr lang="en-US" sz="2800" b="1" dirty="0">
                <a:solidFill>
                  <a:srgbClr val="07044C"/>
                </a:solidFill>
                <a:latin typeface="Calibri" pitchFamily="34" charset="0"/>
              </a:rPr>
              <a:t>) and reasons for their development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685800"/>
            <a:ext cx="60198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lgerian" pitchFamily="82" charset="0"/>
              </a:rPr>
              <a:t>Ilos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4724400"/>
            <a:ext cx="6248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>
                <a:solidFill>
                  <a:srgbClr val="07044C"/>
                </a:solidFill>
                <a:latin typeface="Calibri" pitchFamily="34" charset="0"/>
              </a:rPr>
              <a:t>Recognize patterns of adverse  drug </a:t>
            </a:r>
            <a:br>
              <a:rPr lang="en-US" sz="2800" b="1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800" b="1" dirty="0">
                <a:solidFill>
                  <a:srgbClr val="07044C"/>
                </a:solidFill>
                <a:latin typeface="Calibri" pitchFamily="34" charset="0"/>
              </a:rPr>
              <a:t>    reactions (ADR)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362200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85800" y="2590800"/>
            <a:ext cx="3886200" cy="3108543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Phenomenon of variation in drug response, whereby there is a gradual diminution of the response to the drug when given continuously or repeatedly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838200"/>
            <a:ext cx="68580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lgerian" pitchFamily="82" charset="0"/>
              </a:rPr>
              <a:t>TOLERANCE and DESENSITIZATION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057400"/>
            <a:ext cx="40862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174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456999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" name="TextBox 174"/>
          <p:cNvSpPr txBox="1"/>
          <p:nvPr/>
        </p:nvSpPr>
        <p:spPr>
          <a:xfrm>
            <a:off x="1931574" y="1295400"/>
            <a:ext cx="1828800" cy="1107996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</a:rPr>
              <a:t>Rapid, in the course of few minutes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4903374" y="1295400"/>
            <a:ext cx="1828800" cy="1107996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</a:rPr>
              <a:t>Gradual in the course of few days  to weeks</a:t>
            </a:r>
          </a:p>
        </p:txBody>
      </p:sp>
      <p:sp>
        <p:nvSpPr>
          <p:cNvPr id="177" name="TextBox 30"/>
          <p:cNvSpPr txBox="1">
            <a:spLocks noChangeArrowheads="1"/>
          </p:cNvSpPr>
          <p:nvPr/>
        </p:nvSpPr>
        <p:spPr bwMode="auto">
          <a:xfrm>
            <a:off x="4903788" y="2797175"/>
            <a:ext cx="2133600" cy="46196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Constantia" pitchFamily="18" charset="0"/>
              </a:rPr>
              <a:t>TOLERANCE</a:t>
            </a:r>
          </a:p>
        </p:txBody>
      </p:sp>
      <p:sp>
        <p:nvSpPr>
          <p:cNvPr id="178" name="TextBox 30"/>
          <p:cNvSpPr txBox="1">
            <a:spLocks noChangeArrowheads="1"/>
          </p:cNvSpPr>
          <p:nvPr/>
        </p:nvSpPr>
        <p:spPr bwMode="auto">
          <a:xfrm>
            <a:off x="712788" y="2797175"/>
            <a:ext cx="2971800" cy="83185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Constantia" pitchFamily="18" charset="0"/>
              </a:rPr>
              <a:t>TACHYPHYLAXIS / DESENSITIZATION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1981200" y="175490"/>
            <a:ext cx="5181600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srgbClr val="5100C8"/>
            </a:outerShdw>
            <a:softEdge rad="3175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5100C8"/>
                </a:solidFill>
                <a:latin typeface="Comic Sans MS" pitchFamily="66" charset="0"/>
              </a:rPr>
              <a:t>DIMINUTION OF A RESPONSE</a:t>
            </a:r>
          </a:p>
        </p:txBody>
      </p:sp>
      <p:cxnSp>
        <p:nvCxnSpPr>
          <p:cNvPr id="180" name="Straight Arrow Connector 179"/>
          <p:cNvCxnSpPr/>
          <p:nvPr/>
        </p:nvCxnSpPr>
        <p:spPr>
          <a:xfrm rot="10800000" flipV="1">
            <a:off x="3074988" y="685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rot="10800000" flipH="1" flipV="1">
            <a:off x="4751388" y="685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rot="10800000" flipV="1">
            <a:off x="2998788" y="2209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rot="10800000" flipH="1" flipV="1">
            <a:off x="4903788" y="2209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5334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" name="Rectangle 188"/>
          <p:cNvSpPr>
            <a:spLocks noChangeArrowheads="1"/>
          </p:cNvSpPr>
          <p:nvPr/>
        </p:nvSpPr>
        <p:spPr bwMode="auto">
          <a:xfrm>
            <a:off x="5718175" y="6167437"/>
            <a:ext cx="1520825" cy="461963"/>
          </a:xfrm>
          <a:prstGeom prst="rect">
            <a:avLst/>
          </a:prstGeom>
          <a:solidFill>
            <a:srgbClr val="7B48A2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Arial Narrow" pitchFamily="34" charset="0"/>
              </a:rPr>
              <a:t>Resistance</a:t>
            </a:r>
            <a:endParaRPr lang="en-US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5486400" y="5334000"/>
            <a:ext cx="28686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Arial Narrow" pitchFamily="34" charset="0"/>
              </a:rPr>
              <a:t>Loss of effectiveness of antimicrobial agent</a:t>
            </a:r>
          </a:p>
        </p:txBody>
      </p:sp>
      <p:sp>
        <p:nvSpPr>
          <p:cNvPr id="193" name="5-Point Star 192"/>
          <p:cNvSpPr/>
          <p:nvPr/>
        </p:nvSpPr>
        <p:spPr>
          <a:xfrm>
            <a:off x="3505200" y="4343400"/>
            <a:ext cx="457200" cy="381000"/>
          </a:xfrm>
          <a:prstGeom prst="star5">
            <a:avLst/>
          </a:prstGeom>
          <a:solidFill>
            <a:srgbClr val="7B48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000" y="3962400"/>
            <a:ext cx="3733800" cy="769441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</a:rPr>
              <a:t>These SHOULD BE DISTINGUISHED FROM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429000"/>
            <a:ext cx="4267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555 C 0.00399 -0.01342 0.01805 -0.0213 0.02291 -0.0213 C 0.05399 -0.0213 0.08594 0.10301 0.08594 0.22778 C 0.08594 0.16482 0.10191 0.10301 0.11701 0.10301 C 0.13298 0.10301 0.14809 0.16597 0.14809 0.22778 C 0.14809 0.19676 0.15607 0.16482 0.16406 0.16482 C 0.17205 0.16482 0.18003 0.19583 0.18003 0.22778 C 0.18003 0.21181 0.18403 0.19676 0.18802 0.19676 C 0.19201 0.19676 0.19601 0.2125 0.19601 0.22778 C 0.19601 0.21968 0.19809 0.21181 0.2 0.21181 C 0.20104 0.21181 0.20399 0.21968 0.20399 0.22778 C 0.20399 0.22361 0.20503 0.21968 0.20607 0.21968 C 0.20607 0.22083 0.20816 0.22361 0.20816 0.22778 C 0.20816 0.2257 0.20816 0.22361 0.2092 0.22361 C 0.2092 0.22477 0.21024 0.2257 0.21024 0.22778 C 0.21024 0.22662 0.21024 0.2257 0.21024 0.22477 C 0.21128 0.22477 0.21128 0.2257 0.21128 0.22685 C 0.21232 0.22685 0.21232 0.2257 0.21232 0.22477 C 0.21337 0.22477 0.21337 0.2257 0.21337 0.22685 " pathEditMode="relative" rAng="0" ptsTypes="fffffffffffffffffff">
                                      <p:cBhvr>
                                        <p:cTn id="6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109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78" grpId="0" animBg="1"/>
      <p:bldP spid="189" grpId="0" animBg="1"/>
      <p:bldP spid="1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4478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01613" y="1104900"/>
            <a:ext cx="1703387" cy="1422400"/>
            <a:chOff x="76200" y="2856708"/>
            <a:chExt cx="1447800" cy="1422806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>
              <a:off x="621346" y="3007802"/>
              <a:ext cx="304887" cy="26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 bwMode="auto">
            <a:xfrm>
              <a:off x="76200" y="3187002"/>
              <a:ext cx="1447800" cy="109251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PRE RECEPTOR EVENTS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487615" y="1087438"/>
            <a:ext cx="2019300" cy="1065212"/>
            <a:chOff x="4528008" y="2895600"/>
            <a:chExt cx="2362200" cy="1063982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528008" y="3200048"/>
              <a:ext cx="2362200" cy="75953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EVENTS AT RECEPTORS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7135813" y="1087438"/>
            <a:ext cx="1627187" cy="1398587"/>
            <a:chOff x="7086600" y="2895600"/>
            <a:chExt cx="1752600" cy="1397407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7849955" y="3047016"/>
              <a:ext cx="304543" cy="1710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86600" y="3200143"/>
              <a:ext cx="1752600" cy="109286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POST RECEPTOR EVENTS</a:t>
              </a:r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17475" y="2514600"/>
            <a:ext cx="37687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↓ drug availability at the relevant receptors due to </a:t>
            </a:r>
            <a:r>
              <a:rPr lang="en-US" sz="2200" b="1" dirty="0" err="1">
                <a:latin typeface="Arial Narrow" pitchFamily="34" charset="0"/>
              </a:rPr>
              <a:t>pharmaco</a:t>
            </a:r>
            <a:r>
              <a:rPr lang="en-US" sz="2200" b="1" dirty="0">
                <a:latin typeface="Arial Narrow" pitchFamily="34" charset="0"/>
              </a:rPr>
              <a:t>- kinetic  variables 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17475" y="3549650"/>
            <a:ext cx="457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Drug becomes:</a:t>
            </a:r>
          </a:p>
          <a:p>
            <a:r>
              <a:rPr lang="en-US" sz="2200" b="1" dirty="0">
                <a:latin typeface="Arial Narrow" pitchFamily="34" charset="0"/>
              </a:rPr>
              <a:t>  &gt; metabolized or excreted</a:t>
            </a:r>
          </a:p>
          <a:p>
            <a:r>
              <a:rPr lang="en-US" sz="2200" b="1" dirty="0">
                <a:latin typeface="Arial Narrow" pitchFamily="34" charset="0"/>
              </a:rPr>
              <a:t>  &lt; absorbed </a:t>
            </a:r>
          </a:p>
          <a:p>
            <a:r>
              <a:rPr lang="en-US" sz="2200" b="1" dirty="0">
                <a:latin typeface="Arial Narrow" pitchFamily="34" charset="0"/>
              </a:rPr>
              <a:t>  altered distribution to tissues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791200" y="2514600"/>
            <a:ext cx="3048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200" b="1" dirty="0">
                <a:latin typeface="Arial Narrow" pitchFamily="34" charset="0"/>
                <a:sym typeface="Symbol" pitchFamily="18" charset="2"/>
              </a:rPr>
              <a:t>Nullification of drug response by a physiological </a:t>
            </a:r>
            <a:r>
              <a:rPr lang="en-US" sz="2200" b="1" dirty="0" err="1">
                <a:latin typeface="Arial Narrow" pitchFamily="34" charset="0"/>
                <a:sym typeface="Symbol" pitchFamily="18" charset="2"/>
              </a:rPr>
              <a:t>adaptative</a:t>
            </a:r>
            <a:r>
              <a:rPr lang="en-US" sz="2200" b="1" dirty="0">
                <a:latin typeface="Arial Narrow" pitchFamily="34" charset="0"/>
                <a:sym typeface="Symbol" pitchFamily="18" charset="2"/>
              </a:rPr>
              <a:t> homeostatic response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5105400" y="3886200"/>
            <a:ext cx="38862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Antihypertensive effects of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ACE Is </a:t>
            </a:r>
            <a:r>
              <a:rPr lang="en-US" sz="2200" b="1" dirty="0">
                <a:latin typeface="Arial Narrow" pitchFamily="34" charset="0"/>
              </a:rPr>
              <a:t>become nullified by activation of </a:t>
            </a:r>
            <a:r>
              <a:rPr lang="en-US" sz="2200" b="1" dirty="0" err="1">
                <a:latin typeface="Arial Narrow" pitchFamily="34" charset="0"/>
              </a:rPr>
              <a:t>renin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err="1">
                <a:latin typeface="Arial Narrow" pitchFamily="34" charset="0"/>
              </a:rPr>
              <a:t>angiotensin</a:t>
            </a:r>
            <a:r>
              <a:rPr lang="en-US" sz="2200" b="1" dirty="0">
                <a:latin typeface="Arial Narrow" pitchFamily="34" charset="0"/>
              </a:rPr>
              <a:t> system by </a:t>
            </a:r>
            <a:r>
              <a:rPr lang="en-US" sz="2200" b="1" dirty="0">
                <a:solidFill>
                  <a:srgbClr val="6600FF"/>
                </a:solidFill>
                <a:latin typeface="Arial Narrow" pitchFamily="34" charset="0"/>
              </a:rPr>
              <a:t>NSAIDs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257800" y="6319837"/>
            <a:ext cx="2024062" cy="461963"/>
          </a:xfrm>
          <a:prstGeom prst="rect">
            <a:avLst/>
          </a:prstGeom>
          <a:solidFill>
            <a:srgbClr val="7B48A2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Arial Narrow" pitchFamily="34" charset="0"/>
              </a:rPr>
              <a:t>Refractoriness </a:t>
            </a:r>
            <a:endParaRPr lang="en-US" sz="2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114800" y="5867400"/>
            <a:ext cx="457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LOSS OF THERAPEUTIC EFFICACY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28600" y="5029200"/>
            <a:ext cx="4038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eg</a:t>
            </a:r>
            <a:r>
              <a:rPr lang="en-US" sz="2200" b="1" dirty="0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. Barbiturates </a:t>
            </a:r>
            <a:r>
              <a:rPr lang="en-US" sz="2200" b="1" dirty="0">
                <a:latin typeface="Arial Narrow" pitchFamily="34" charset="0"/>
                <a:sym typeface="Wingdings 3"/>
              </a:rPr>
              <a:t> metabolism of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Contraceptive pills </a:t>
            </a:r>
            <a:r>
              <a:rPr lang="en-US" sz="2200" b="1" dirty="0">
                <a:latin typeface="Arial Narrow" pitchFamily="34" charset="0"/>
                <a:sym typeface="Wingdings 3"/>
              </a:rPr>
              <a:t>=</a:t>
            </a:r>
            <a:r>
              <a:rPr lang="en-US" sz="2200" b="1" dirty="0"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200" b="1" dirty="0">
                <a:latin typeface="Arial Narrow" pitchFamily="34" charset="0"/>
                <a:sym typeface="Wingdings 3"/>
              </a:rPr>
              <a:t> it availability</a:t>
            </a:r>
            <a:endParaRPr lang="en-US" sz="2200" b="1" dirty="0">
              <a:latin typeface="Arial Narrow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0800000" flipV="1">
            <a:off x="5638800" y="51816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819400" y="5791200"/>
            <a:ext cx="1295400" cy="3048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9" grpId="0"/>
      <p:bldP spid="53" grpId="0"/>
      <p:bldP spid="55" grpId="0"/>
      <p:bldP spid="39" grpId="0" animBg="1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432" y="-1270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28600" y="3799219"/>
            <a:ext cx="2667000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>
                <a:latin typeface="Arial Narrow" pitchFamily="34" charset="0"/>
              </a:rPr>
              <a:t>Depletion of mediator  stores  by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amphetamine</a:t>
            </a:r>
            <a:endParaRPr lang="en-US" sz="22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pic>
        <p:nvPicPr>
          <p:cNvPr id="42" name="Picture 2" descr="http://scientopia.org/img-archive/scicurious/img_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22" y="3429000"/>
            <a:ext cx="3266378" cy="3124200"/>
          </a:xfrm>
          <a:prstGeom prst="rect">
            <a:avLst/>
          </a:prstGeom>
          <a:noFill/>
        </p:spPr>
      </p:pic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2954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01613" y="1104901"/>
            <a:ext cx="1703387" cy="1350159"/>
            <a:chOff x="76200" y="2856708"/>
            <a:chExt cx="1447800" cy="1350544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>
              <a:off x="621346" y="3007802"/>
              <a:ext cx="304887" cy="26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 bwMode="auto">
            <a:xfrm>
              <a:off x="76200" y="3187002"/>
              <a:ext cx="1447800" cy="102025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PRE RECEPTOR EVENTS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543300" y="1087437"/>
            <a:ext cx="2019300" cy="1065213"/>
            <a:chOff x="4610779" y="2895599"/>
            <a:chExt cx="2362200" cy="1063983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610779" y="3200048"/>
              <a:ext cx="2362200" cy="75953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EVENTS AT RECEPTORS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7135813" y="1087438"/>
            <a:ext cx="1627187" cy="1324760"/>
            <a:chOff x="7086600" y="2895599"/>
            <a:chExt cx="1752600" cy="1323642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7849955" y="3047016"/>
              <a:ext cx="304543" cy="1710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86600" y="3200143"/>
              <a:ext cx="1752600" cy="1019098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r"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POST RECEPTOR EVENTS</a:t>
              </a: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5562602" y="2133602"/>
            <a:ext cx="3124198" cy="1543048"/>
            <a:chOff x="1991414" y="3733802"/>
            <a:chExt cx="3124198" cy="1543048"/>
          </a:xfrm>
        </p:grpSpPr>
        <p:sp>
          <p:nvSpPr>
            <p:cNvPr id="52" name="TextBox 51"/>
            <p:cNvSpPr txBox="1"/>
            <p:nvPr/>
          </p:nvSpPr>
          <p:spPr>
            <a:xfrm>
              <a:off x="2982012" y="4495800"/>
              <a:ext cx="2133600" cy="78105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DOWN REGULATION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1991414" y="3733802"/>
              <a:ext cx="1142998" cy="91439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3581400" y="2209800"/>
            <a:ext cx="1752600" cy="1612105"/>
            <a:chOff x="6096000" y="2896474"/>
            <a:chExt cx="1752600" cy="1612386"/>
          </a:xfrm>
        </p:grpSpPr>
        <p:cxnSp>
          <p:nvCxnSpPr>
            <p:cNvPr id="57" name="Straight Arrow Connector 56"/>
            <p:cNvCxnSpPr/>
            <p:nvPr/>
          </p:nvCxnSpPr>
          <p:spPr bwMode="auto">
            <a:xfrm rot="5400000">
              <a:off x="6591227" y="3314853"/>
              <a:ext cx="838346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 bwMode="auto">
            <a:xfrm>
              <a:off x="6096000" y="3718148"/>
              <a:ext cx="1752600" cy="79071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BINDING ALTERATION</a:t>
              </a:r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381000" y="2133599"/>
            <a:ext cx="3200400" cy="1676402"/>
            <a:chOff x="761568" y="2293445"/>
            <a:chExt cx="3126407" cy="1676342"/>
          </a:xfrm>
        </p:grpSpPr>
        <p:sp>
          <p:nvSpPr>
            <p:cNvPr id="61" name="TextBox 60"/>
            <p:cNvSpPr txBox="1"/>
            <p:nvPr/>
          </p:nvSpPr>
          <p:spPr bwMode="auto">
            <a:xfrm>
              <a:off x="761568" y="3200373"/>
              <a:ext cx="1981475" cy="76941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EXHUSTION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OF  MEDIATORS</a:t>
              </a:r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 rot="10800000" flipV="1">
              <a:off x="2514413" y="2293445"/>
              <a:ext cx="1373562" cy="98312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505200" y="3810000"/>
            <a:ext cx="2819400" cy="297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>
                <a:latin typeface="Arial Narrow" pitchFamily="34" charset="0"/>
              </a:rPr>
              <a:t>1-Phosphorylation of receptors i.e. Tight binding of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ß-</a:t>
            </a:r>
            <a:r>
              <a:rPr lang="en-US" sz="2400" b="1" dirty="0" err="1">
                <a:solidFill>
                  <a:srgbClr val="6600FF"/>
                </a:solidFill>
                <a:latin typeface="Arial Narrow" pitchFamily="34" charset="0"/>
              </a:rPr>
              <a:t>adrenoceptors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 agonists  </a:t>
            </a:r>
            <a:r>
              <a:rPr lang="en-US" sz="2200" b="1" dirty="0">
                <a:latin typeface="Arial Narrow" pitchFamily="34" charset="0"/>
              </a:rPr>
              <a:t>→</a:t>
            </a:r>
            <a:r>
              <a:rPr lang="en-US" sz="2200" b="1" dirty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solidFill>
                  <a:srgbClr val="6600FF"/>
                </a:solidFill>
                <a:latin typeface="Calibri" pitchFamily="34" charset="0"/>
              </a:rPr>
              <a:t>↓ </a:t>
            </a:r>
            <a:r>
              <a:rPr lang="en-US" sz="2200" b="1" dirty="0">
                <a:latin typeface="Arial Narrow" pitchFamily="34" charset="0"/>
              </a:rPr>
              <a:t> activation of AC</a:t>
            </a:r>
          </a:p>
          <a:p>
            <a:pPr>
              <a:lnSpc>
                <a:spcPts val="2500"/>
              </a:lnSpc>
            </a:pPr>
            <a:r>
              <a:rPr lang="en-US" sz="2200" b="1" dirty="0">
                <a:latin typeface="Arial Narrow" pitchFamily="34" charset="0"/>
              </a:rPr>
              <a:t>2-Desenzitiation of Ach- receptors</a:t>
            </a:r>
          </a:p>
          <a:p>
            <a:pPr>
              <a:lnSpc>
                <a:spcPts val="2500"/>
              </a:lnSpc>
            </a:pPr>
            <a:r>
              <a:rPr lang="en-US" sz="2200" b="1" dirty="0">
                <a:solidFill>
                  <a:srgbClr val="00B050"/>
                </a:solidFill>
                <a:latin typeface="Arial Narrow" pitchFamily="34" charset="0"/>
              </a:rPr>
              <a:t>[Functional defect]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6553200" y="3733800"/>
            <a:ext cx="2438400" cy="265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200" b="1" dirty="0">
                <a:latin typeface="Calibri" pitchFamily="34" charset="0"/>
              </a:rPr>
              <a:t>↓ </a:t>
            </a:r>
            <a:r>
              <a:rPr lang="en-US" sz="2200" b="1" dirty="0">
                <a:latin typeface="Arial Narrow" pitchFamily="34" charset="0"/>
              </a:rPr>
              <a:t>Number of receptors.</a:t>
            </a:r>
          </a:p>
          <a:p>
            <a:pPr algn="ctr">
              <a:lnSpc>
                <a:spcPts val="2500"/>
              </a:lnSpc>
            </a:pPr>
            <a:r>
              <a:rPr lang="en-US" sz="2400" b="1" dirty="0" err="1">
                <a:solidFill>
                  <a:srgbClr val="6600FF"/>
                </a:solidFill>
                <a:latin typeface="Arial Narrow" pitchFamily="34" charset="0"/>
              </a:rPr>
              <a:t>Isoprenaline</a:t>
            </a:r>
            <a:r>
              <a:rPr lang="en-US" sz="2200" b="1" dirty="0">
                <a:latin typeface="Arial Narrow" pitchFamily="34" charset="0"/>
              </a:rPr>
              <a:t> activation to </a:t>
            </a:r>
            <a:r>
              <a:rPr lang="en-US" sz="2200" b="1" dirty="0">
                <a:latin typeface="Symbol" pitchFamily="18" charset="2"/>
              </a:rPr>
              <a:t>b</a:t>
            </a:r>
            <a:r>
              <a:rPr lang="en-US" sz="2200" b="1" dirty="0">
                <a:latin typeface="Arial Narrow" pitchFamily="34" charset="0"/>
              </a:rPr>
              <a:t> receptors </a:t>
            </a:r>
            <a:r>
              <a:rPr lang="en-US" sz="2200" b="1" dirty="0">
                <a:latin typeface="Calibri" pitchFamily="34" charset="0"/>
              </a:rPr>
              <a:t>→↑ receptor recycling by </a:t>
            </a:r>
            <a:r>
              <a:rPr lang="en-US" sz="2200" b="1" dirty="0" err="1">
                <a:latin typeface="Calibri" pitchFamily="34" charset="0"/>
              </a:rPr>
              <a:t>endocytosis</a:t>
            </a:r>
            <a:r>
              <a:rPr lang="en-US" sz="2200" b="1" dirty="0">
                <a:latin typeface="Calibri" pitchFamily="34" charset="0"/>
              </a:rPr>
              <a:t> </a:t>
            </a:r>
            <a:r>
              <a:rPr lang="en-US" sz="2200" b="1" dirty="0">
                <a:solidFill>
                  <a:srgbClr val="00B050"/>
                </a:solidFill>
                <a:latin typeface="Calibri" pitchFamily="34" charset="0"/>
              </a:rPr>
              <a:t>[Structural defect]</a:t>
            </a:r>
            <a:endParaRPr lang="en-US" sz="2200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581400"/>
            <a:ext cx="6553200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figures.boundless.com/18645/large/figure-05-04-03.jp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2114550"/>
            <a:ext cx="3581400" cy="47434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" y="3200400"/>
            <a:ext cx="3962400" cy="203132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US" sz="2800" b="1" dirty="0">
                <a:solidFill>
                  <a:srgbClr val="5100C8"/>
                </a:solidFill>
              </a:rPr>
              <a:t>Harmful or seriously</a:t>
            </a:r>
            <a:r>
              <a:rPr lang="en-US" sz="2800" dirty="0">
                <a:solidFill>
                  <a:srgbClr val="5100C8"/>
                </a:solidFill>
              </a:rPr>
              <a:t> unpleasant effects occurring at doses intended for </a:t>
            </a:r>
            <a:r>
              <a:rPr lang="en-US" sz="2800" b="1" dirty="0">
                <a:solidFill>
                  <a:srgbClr val="5100C8"/>
                </a:solidFill>
              </a:rPr>
              <a:t>therapeutic effects.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1219200"/>
            <a:ext cx="6096000" cy="1077218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ADVERSE DRUG REACTIONS [ADRs]</a:t>
            </a:r>
          </a:p>
        </p:txBody>
      </p:sp>
      <p:pic>
        <p:nvPicPr>
          <p:cNvPr id="10242" name="Picture 2" descr="صورة ذات صلة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2590800"/>
            <a:ext cx="4133850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2286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81000" y="457200"/>
            <a:ext cx="5867400" cy="535531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  <a:latin typeface="Algerian" pitchFamily="82" charset="0"/>
              </a:rPr>
              <a:t>Types of </a:t>
            </a:r>
            <a:r>
              <a:rPr lang="en-US" sz="3200" b="1" dirty="0" err="1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143000"/>
            <a:ext cx="6096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12551</TotalTime>
  <Words>1151</Words>
  <Application>Microsoft Office PowerPoint</Application>
  <PresentationFormat>عرض على الشاشة (4:3)</PresentationFormat>
  <Paragraphs>226</Paragraphs>
  <Slides>23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8" baseType="lpstr">
      <vt:lpstr>Aharoni</vt:lpstr>
      <vt:lpstr>Algerian</vt:lpstr>
      <vt:lpstr>Arial</vt:lpstr>
      <vt:lpstr>Arial Narrow</vt:lpstr>
      <vt:lpstr>Berlin Sans FB Demi</vt:lpstr>
      <vt:lpstr>Bernard MT Condensed</vt:lpstr>
      <vt:lpstr>Britannic Bold</vt:lpstr>
      <vt:lpstr>Calibri</vt:lpstr>
      <vt:lpstr>Comic Sans MS</vt:lpstr>
      <vt:lpstr>Constantia</vt:lpstr>
      <vt:lpstr>Symbol</vt:lpstr>
      <vt:lpstr>Times New Roman</vt:lpstr>
      <vt:lpstr>Wingdings</vt:lpstr>
      <vt:lpstr>Wingdings 3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 </vt:lpstr>
      <vt:lpstr>عرض تقديمي في PowerPoint</vt:lpstr>
      <vt:lpstr>  </vt:lpstr>
      <vt:lpstr>  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WINAM06052017</cp:lastModifiedBy>
  <cp:revision>635</cp:revision>
  <dcterms:created xsi:type="dcterms:W3CDTF">2010-09-28T15:47:12Z</dcterms:created>
  <dcterms:modified xsi:type="dcterms:W3CDTF">2017-11-03T12:37:31Z</dcterms:modified>
</cp:coreProperties>
</file>