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66800" y="495300"/>
            <a:ext cx="8077199" cy="586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810250" y="1706626"/>
            <a:ext cx="438150" cy="511175"/>
          </a:xfrm>
          <a:custGeom>
            <a:avLst/>
            <a:gdLst/>
            <a:ahLst/>
            <a:cxnLst/>
            <a:rect l="l" t="t" r="r" b="b"/>
            <a:pathLst>
              <a:path w="438150" h="511175">
                <a:moveTo>
                  <a:pt x="438150" y="511175"/>
                </a:moveTo>
                <a:lnTo>
                  <a:pt x="231775" y="511175"/>
                </a:lnTo>
                <a:lnTo>
                  <a:pt x="0" y="0"/>
                </a:lnTo>
              </a:path>
            </a:pathLst>
          </a:custGeom>
          <a:ln w="15875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950075" y="1782826"/>
            <a:ext cx="396875" cy="434975"/>
          </a:xfrm>
          <a:custGeom>
            <a:avLst/>
            <a:gdLst/>
            <a:ahLst/>
            <a:cxnLst/>
            <a:rect l="l" t="t" r="r" b="b"/>
            <a:pathLst>
              <a:path w="396875" h="434975">
                <a:moveTo>
                  <a:pt x="0" y="434975"/>
                </a:moveTo>
                <a:lnTo>
                  <a:pt x="206375" y="434975"/>
                </a:lnTo>
                <a:lnTo>
                  <a:pt x="396875" y="0"/>
                </a:lnTo>
              </a:path>
            </a:pathLst>
          </a:custGeom>
          <a:ln w="15875">
            <a:solidFill>
              <a:srgbClr val="22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6287" y="133858"/>
            <a:ext cx="7691424" cy="1114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537" y="1219200"/>
            <a:ext cx="8062925" cy="4164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127" y="2427096"/>
            <a:ext cx="5547995" cy="92392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0" spc="-645">
                <a:latin typeface="Times New Roman"/>
                <a:cs typeface="Times New Roman"/>
              </a:rPr>
              <a:t>ميحرلا  </a:t>
            </a:r>
            <a:r>
              <a:rPr dirty="0" sz="6000" spc="-220">
                <a:latin typeface="Times New Roman"/>
                <a:cs typeface="Times New Roman"/>
              </a:rPr>
              <a:t>نمحرلا </a:t>
            </a:r>
            <a:r>
              <a:rPr dirty="0" sz="6000" spc="-915">
                <a:latin typeface="Times New Roman"/>
                <a:cs typeface="Times New Roman"/>
              </a:rPr>
              <a:t>الله </a:t>
            </a:r>
            <a:r>
              <a:rPr dirty="0" sz="6000" spc="-625">
                <a:latin typeface="Times New Roman"/>
                <a:cs typeface="Times New Roman"/>
              </a:rPr>
              <a:t> </a:t>
            </a:r>
            <a:r>
              <a:rPr dirty="0" sz="6000" spc="-1340">
                <a:latin typeface="Times New Roman"/>
                <a:cs typeface="Times New Roman"/>
              </a:rPr>
              <a:t>مسب</a:t>
            </a:r>
            <a:endParaRPr sz="6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88" y="0"/>
            <a:ext cx="9142349" cy="6854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7878" rIns="0" bIns="0" rtlCol="0" vert="horz">
            <a:spAutoFit/>
          </a:bodyPr>
          <a:lstStyle/>
          <a:p>
            <a:pPr marL="425450">
              <a:lnSpc>
                <a:spcPct val="100000"/>
              </a:lnSpc>
            </a:pPr>
            <a:r>
              <a:rPr dirty="0" sz="4000" spc="-5">
                <a:solidFill>
                  <a:srgbClr val="001F5F"/>
                </a:solidFill>
              </a:rPr>
              <a:t>Inheritance </a:t>
            </a:r>
            <a:r>
              <a:rPr dirty="0" sz="4000">
                <a:solidFill>
                  <a:srgbClr val="001F5F"/>
                </a:solidFill>
              </a:rPr>
              <a:t>of blood</a:t>
            </a:r>
            <a:r>
              <a:rPr dirty="0" sz="4000" spc="-45">
                <a:solidFill>
                  <a:srgbClr val="001F5F"/>
                </a:solidFill>
              </a:rPr>
              <a:t> </a:t>
            </a:r>
            <a:r>
              <a:rPr dirty="0" sz="4000">
                <a:solidFill>
                  <a:srgbClr val="001F5F"/>
                </a:solidFill>
              </a:rPr>
              <a:t>groups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26591" y="1936090"/>
          <a:ext cx="6405880" cy="2484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2453"/>
                <a:gridCol w="2198899"/>
                <a:gridCol w="3064444"/>
              </a:tblGrid>
              <a:tr h="510495">
                <a:tc>
                  <a:txBody>
                    <a:bodyPr/>
                    <a:lstStyle/>
                    <a:p>
                      <a:pPr marL="22225">
                        <a:lnSpc>
                          <a:spcPts val="3665"/>
                        </a:lnSpc>
                      </a:pPr>
                      <a:r>
                        <a:rPr dirty="0" sz="3200" spc="-10" b="1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Blood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3665"/>
                        </a:lnSpc>
                      </a:pPr>
                      <a:r>
                        <a:rPr dirty="0" sz="3200" spc="-5" b="1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group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57275">
                        <a:lnSpc>
                          <a:spcPts val="3665"/>
                        </a:lnSpc>
                      </a:pPr>
                      <a:r>
                        <a:rPr dirty="0" sz="3200" spc="-10" b="1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Genotypes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</a:tr>
              <a:tr h="487845">
                <a:tc>
                  <a:txBody>
                    <a:bodyPr/>
                    <a:lstStyle/>
                    <a:p>
                      <a:pPr marL="360680">
                        <a:lnSpc>
                          <a:spcPts val="3490"/>
                        </a:lnSpc>
                      </a:pPr>
                      <a:r>
                        <a:rPr dirty="0" sz="32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35380">
                        <a:lnSpc>
                          <a:spcPts val="3490"/>
                        </a:lnSpc>
                      </a:pPr>
                      <a:r>
                        <a:rPr dirty="0" sz="3200" spc="-1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AA,</a:t>
                      </a:r>
                      <a:r>
                        <a:rPr dirty="0" sz="3200" spc="-8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3200" spc="-1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AO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</a:tr>
              <a:tr h="487965">
                <a:tc>
                  <a:txBody>
                    <a:bodyPr/>
                    <a:lstStyle/>
                    <a:p>
                      <a:pPr marL="360680">
                        <a:lnSpc>
                          <a:spcPts val="3490"/>
                        </a:lnSpc>
                      </a:pPr>
                      <a:r>
                        <a:rPr dirty="0" sz="32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B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50620">
                        <a:lnSpc>
                          <a:spcPts val="3490"/>
                        </a:lnSpc>
                      </a:pPr>
                      <a:r>
                        <a:rPr dirty="0" sz="3200" spc="-1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BB,</a:t>
                      </a:r>
                      <a:r>
                        <a:rPr dirty="0" sz="3200" spc="-1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3200" spc="-1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BO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</a:tr>
              <a:tr h="487927">
                <a:tc>
                  <a:txBody>
                    <a:bodyPr/>
                    <a:lstStyle/>
                    <a:p>
                      <a:pPr marL="360680">
                        <a:lnSpc>
                          <a:spcPts val="3490"/>
                        </a:lnSpc>
                      </a:pPr>
                      <a:r>
                        <a:rPr dirty="0" sz="32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O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3490"/>
                        </a:lnSpc>
                      </a:pPr>
                      <a:r>
                        <a:rPr dirty="0" sz="3200" spc="-1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OO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</a:tr>
              <a:tr h="510000">
                <a:tc>
                  <a:txBody>
                    <a:bodyPr/>
                    <a:lstStyle/>
                    <a:p>
                      <a:pPr marL="360680">
                        <a:lnSpc>
                          <a:spcPts val="3490"/>
                        </a:lnSpc>
                      </a:pPr>
                      <a:r>
                        <a:rPr dirty="0" sz="3200" spc="-2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AB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3180">
                        <a:lnSpc>
                          <a:spcPts val="3490"/>
                        </a:lnSpc>
                      </a:pPr>
                      <a:r>
                        <a:rPr dirty="0" sz="3200" spc="-2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AB</a:t>
                      </a:r>
                      <a:endParaRPr sz="3200">
                        <a:latin typeface="Comic Sans MS"/>
                        <a:cs typeface="Comic Sans MS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88644" y="4887341"/>
            <a:ext cx="7158990" cy="1189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">
              <a:lnSpc>
                <a:spcPts val="3510"/>
              </a:lnSpc>
            </a:pP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Uses of</a:t>
            </a:r>
            <a:r>
              <a:rPr dirty="0" sz="3200" spc="-3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genotypes:</a:t>
            </a:r>
            <a:endParaRPr sz="3200">
              <a:latin typeface="Comic Sans MS"/>
              <a:cs typeface="Comic Sans MS"/>
            </a:endParaRPr>
          </a:p>
          <a:p>
            <a:pPr marL="469900" indent="-457200">
              <a:lnSpc>
                <a:spcPts val="2695"/>
              </a:lnSpc>
              <a:buFont typeface="Arial"/>
              <a:buChar char="•"/>
              <a:tabLst>
                <a:tab pos="469900" algn="l"/>
              </a:tabLst>
            </a:pP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Sorting disputes in paternal</a:t>
            </a:r>
            <a:r>
              <a:rPr dirty="0" sz="2800" spc="-19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dispute</a:t>
            </a:r>
            <a:endParaRPr sz="2800">
              <a:latin typeface="Comic Sans MS"/>
              <a:cs typeface="Comic Sans MS"/>
            </a:endParaRPr>
          </a:p>
          <a:p>
            <a:pPr marL="469900" indent="-457200">
              <a:lnSpc>
                <a:spcPts val="3025"/>
              </a:lnSpc>
              <a:buFont typeface="Arial"/>
              <a:buChar char="•"/>
              <a:tabLst>
                <a:tab pos="469900" algn="l"/>
              </a:tabLst>
            </a:pP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Frequency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of ABO has 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ethnic</a:t>
            </a:r>
            <a:r>
              <a:rPr dirty="0" sz="2800" spc="-53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variation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5372" y="1858136"/>
            <a:ext cx="6225540" cy="2211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ts val="3354"/>
              </a:lnSpc>
              <a:buFont typeface="Arial"/>
              <a:buChar char="•"/>
              <a:tabLst>
                <a:tab pos="470534" algn="l"/>
                <a:tab pos="1707514" algn="l"/>
                <a:tab pos="2963545" algn="l"/>
                <a:tab pos="4021454" algn="l"/>
                <a:tab pos="4759325" algn="l"/>
                <a:tab pos="5857240" algn="l"/>
              </a:tabLst>
            </a:pP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Bloo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d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t</a:t>
            </a:r>
            <a:r>
              <a:rPr dirty="0" sz="2800" spc="-20" b="1">
                <a:solidFill>
                  <a:srgbClr val="001F5F"/>
                </a:solidFill>
                <a:latin typeface="Comic Sans MS"/>
                <a:cs typeface="Comic Sans MS"/>
              </a:rPr>
              <a:t>y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p</a:t>
            </a:r>
            <a:r>
              <a:rPr dirty="0" sz="2800" spc="-10" b="1">
                <a:solidFill>
                  <a:srgbClr val="001F5F"/>
                </a:solidFill>
                <a:latin typeface="Comic Sans MS"/>
                <a:cs typeface="Comic Sans MS"/>
              </a:rPr>
              <a:t>e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s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2800" spc="-30" b="1">
                <a:solidFill>
                  <a:srgbClr val="001F5F"/>
                </a:solidFill>
                <a:latin typeface="Comic Sans MS"/>
                <a:cs typeface="Comic Sans MS"/>
              </a:rPr>
              <a:t>c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a</a:t>
            </a:r>
            <a:r>
              <a:rPr dirty="0" sz="2800" spc="-35" b="1">
                <a:solidFill>
                  <a:srgbClr val="001F5F"/>
                </a:solidFill>
                <a:latin typeface="Comic Sans MS"/>
                <a:cs typeface="Comic Sans MS"/>
              </a:rPr>
              <a:t>n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t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2800" spc="-10" b="1">
                <a:solidFill>
                  <a:srgbClr val="001F5F"/>
                </a:solidFill>
                <a:latin typeface="Comic Sans MS"/>
                <a:cs typeface="Comic Sans MS"/>
              </a:rPr>
              <a:t>b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e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used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to</a:t>
            </a:r>
            <a:endParaRPr sz="2800">
              <a:latin typeface="Comic Sans MS"/>
              <a:cs typeface="Comic Sans MS"/>
            </a:endParaRPr>
          </a:p>
          <a:p>
            <a:pPr marL="469900">
              <a:lnSpc>
                <a:spcPts val="3835"/>
              </a:lnSpc>
            </a:pP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prove</a:t>
            </a:r>
            <a:r>
              <a:rPr dirty="0" sz="2800" spc="-8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paternity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9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70534" algn="l"/>
                <a:tab pos="2024380" algn="l"/>
                <a:tab pos="3597910" algn="l"/>
                <a:tab pos="4808220" algn="l"/>
              </a:tabLst>
            </a:pP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Blood	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types	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can	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disprove</a:t>
            </a:r>
            <a:endParaRPr sz="2800">
              <a:latin typeface="Comic Sans MS"/>
              <a:cs typeface="Comic Sans MS"/>
            </a:endParaRPr>
          </a:p>
          <a:p>
            <a:pPr marL="469900">
              <a:lnSpc>
                <a:spcPct val="100000"/>
              </a:lnSpc>
            </a:pP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paternity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71192" y="1025778"/>
            <a:ext cx="4543425" cy="42672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 u="heavy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800" u="heavy">
                <a:solidFill>
                  <a:srgbClr val="001F5F"/>
                </a:solidFill>
                <a:latin typeface="Arial"/>
                <a:cs typeface="Arial"/>
              </a:rPr>
              <a:t>Question </a:t>
            </a:r>
            <a:r>
              <a:rPr dirty="0" sz="2800" spc="-5" u="heavy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2800" spc="-50" u="heavy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-10" u="heavy">
                <a:solidFill>
                  <a:srgbClr val="001F5F"/>
                </a:solidFill>
                <a:latin typeface="Arial"/>
                <a:cs typeface="Arial"/>
              </a:rPr>
              <a:t>paternity?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3250" y="2584450"/>
          <a:ext cx="4083050" cy="3060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</a:tblGrid>
              <a:tr h="1143000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400" spc="-10" b="1">
                          <a:latin typeface="Arial"/>
                          <a:cs typeface="Arial"/>
                        </a:rPr>
                        <a:t>Phenotype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2400" b="1">
                          <a:latin typeface="Arial"/>
                          <a:cs typeface="Arial"/>
                        </a:rPr>
                        <a:t>Possible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algn="ctr" marR="76835">
                        <a:lnSpc>
                          <a:spcPct val="100000"/>
                        </a:lnSpc>
                      </a:pPr>
                      <a:r>
                        <a:rPr dirty="0" sz="2400" spc="-10" b="1">
                          <a:latin typeface="Arial"/>
                          <a:cs typeface="Arial"/>
                        </a:rPr>
                        <a:t>genotype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400" b="1">
                          <a:latin typeface="Arial"/>
                          <a:cs typeface="Arial"/>
                        </a:rPr>
                        <a:t>Nora:A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400" spc="-3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AA </a:t>
                      </a:r>
                      <a:r>
                        <a:rPr dirty="0" sz="24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2400" spc="-17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8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400" spc="-10" b="1">
                          <a:latin typeface="Arial"/>
                          <a:cs typeface="Arial"/>
                        </a:rPr>
                        <a:t>Ahmad:B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2400" spc="-5" b="1">
                          <a:latin typeface="Arial"/>
                          <a:cs typeface="Arial"/>
                        </a:rPr>
                        <a:t>BB or</a:t>
                      </a:r>
                      <a:r>
                        <a:rPr dirty="0" sz="24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spc="-5" b="1">
                          <a:latin typeface="Arial"/>
                          <a:cs typeface="Arial"/>
                        </a:rPr>
                        <a:t>BO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2400" spc="-15" b="1">
                          <a:latin typeface="Arial"/>
                          <a:cs typeface="Arial"/>
                        </a:rPr>
                        <a:t>Baby:</a:t>
                      </a:r>
                      <a:r>
                        <a:rPr dirty="0" sz="2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400" b="1">
                          <a:latin typeface="Arial"/>
                          <a:cs typeface="Arial"/>
                        </a:rPr>
                        <a:t>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2400" b="1">
                          <a:latin typeface="Arial"/>
                          <a:cs typeface="Arial"/>
                        </a:rPr>
                        <a:t>OO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36244" y="263397"/>
            <a:ext cx="8307070" cy="20599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55065">
              <a:lnSpc>
                <a:spcPct val="100000"/>
              </a:lnSpc>
            </a:pPr>
            <a:r>
              <a:rPr dirty="0" sz="2800" b="1" u="heavy">
                <a:solidFill>
                  <a:srgbClr val="FF0000"/>
                </a:solidFill>
                <a:latin typeface="Arial"/>
                <a:cs typeface="Arial"/>
              </a:rPr>
              <a:t>2. </a:t>
            </a:r>
            <a:r>
              <a:rPr dirty="0" sz="2800" spc="-5" b="1" u="heavy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dirty="0" sz="2800" b="1" u="heavy">
                <a:solidFill>
                  <a:srgbClr val="FF0000"/>
                </a:solidFill>
                <a:latin typeface="Arial"/>
                <a:cs typeface="Arial"/>
              </a:rPr>
              <a:t>Question </a:t>
            </a:r>
            <a:r>
              <a:rPr dirty="0" sz="2800" spc="-5" b="1" u="heavy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dirty="0" sz="2800" spc="-45" b="1" u="heavy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10" b="1" u="heavy">
                <a:solidFill>
                  <a:srgbClr val="FF0000"/>
                </a:solidFill>
                <a:latin typeface="Arial"/>
                <a:cs typeface="Arial"/>
              </a:rPr>
              <a:t>paternity?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2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800" spc="5" b="1">
                <a:latin typeface="Comic Sans MS"/>
                <a:cs typeface="Comic Sans MS"/>
              </a:rPr>
              <a:t>Nora </a:t>
            </a:r>
            <a:r>
              <a:rPr dirty="0" sz="2800" spc="-5" b="1">
                <a:latin typeface="Comic Sans MS"/>
                <a:cs typeface="Comic Sans MS"/>
              </a:rPr>
              <a:t>blood </a:t>
            </a:r>
            <a:r>
              <a:rPr dirty="0" sz="2800" b="1" u="heavy">
                <a:latin typeface="Comic Sans MS"/>
                <a:cs typeface="Comic Sans MS"/>
              </a:rPr>
              <a:t>(type </a:t>
            </a:r>
            <a:r>
              <a:rPr dirty="0" sz="2800" spc="-5" b="1" u="heavy">
                <a:latin typeface="Comic Sans MS"/>
                <a:cs typeface="Comic Sans MS"/>
              </a:rPr>
              <a:t>A) </a:t>
            </a:r>
            <a:r>
              <a:rPr dirty="0" sz="2800" spc="5" b="1">
                <a:latin typeface="Comic Sans MS"/>
                <a:cs typeface="Comic Sans MS"/>
              </a:rPr>
              <a:t>and </a:t>
            </a:r>
            <a:r>
              <a:rPr dirty="0" sz="2800" spc="-5" b="1">
                <a:latin typeface="Comic Sans MS"/>
                <a:cs typeface="Comic Sans MS"/>
              </a:rPr>
              <a:t>Ahmad </a:t>
            </a:r>
            <a:r>
              <a:rPr dirty="0" sz="2800" b="1">
                <a:latin typeface="Comic Sans MS"/>
                <a:cs typeface="Comic Sans MS"/>
              </a:rPr>
              <a:t>blood </a:t>
            </a:r>
            <a:r>
              <a:rPr dirty="0" sz="2800" b="1" u="heavy">
                <a:latin typeface="Comic Sans MS"/>
                <a:cs typeface="Comic Sans MS"/>
              </a:rPr>
              <a:t>(type </a:t>
            </a:r>
            <a:r>
              <a:rPr dirty="0" sz="2800" spc="5" b="1" u="heavy">
                <a:latin typeface="Comic Sans MS"/>
                <a:cs typeface="Comic Sans MS"/>
              </a:rPr>
              <a:t>B)  </a:t>
            </a:r>
            <a:r>
              <a:rPr dirty="0" sz="2800" b="1">
                <a:latin typeface="Comic Sans MS"/>
                <a:cs typeface="Comic Sans MS"/>
              </a:rPr>
              <a:t>Have </a:t>
            </a:r>
            <a:r>
              <a:rPr dirty="0" sz="2800" spc="5" b="1">
                <a:latin typeface="Comic Sans MS"/>
                <a:cs typeface="Comic Sans MS"/>
              </a:rPr>
              <a:t>a </a:t>
            </a:r>
            <a:r>
              <a:rPr dirty="0" sz="2800" spc="-10" b="1">
                <a:latin typeface="Comic Sans MS"/>
                <a:cs typeface="Comic Sans MS"/>
              </a:rPr>
              <a:t>baby </a:t>
            </a:r>
            <a:r>
              <a:rPr dirty="0" sz="2800" spc="-5" b="1">
                <a:latin typeface="Comic Sans MS"/>
                <a:cs typeface="Comic Sans MS"/>
              </a:rPr>
              <a:t>(blood </a:t>
            </a:r>
            <a:r>
              <a:rPr dirty="0" sz="2800" spc="-5" b="1" u="heavy">
                <a:latin typeface="Comic Sans MS"/>
                <a:cs typeface="Comic Sans MS"/>
              </a:rPr>
              <a:t>type O</a:t>
            </a:r>
            <a:r>
              <a:rPr dirty="0" sz="2800" spc="-5" b="1">
                <a:latin typeface="Comic Sans MS"/>
                <a:cs typeface="Comic Sans MS"/>
              </a:rPr>
              <a:t>) </a:t>
            </a:r>
            <a:r>
              <a:rPr dirty="0" sz="2800" b="1">
                <a:latin typeface="Comic Sans MS"/>
                <a:cs typeface="Comic Sans MS"/>
              </a:rPr>
              <a:t>Can </a:t>
            </a:r>
            <a:r>
              <a:rPr dirty="0" sz="2800" spc="-5" b="1">
                <a:latin typeface="Comic Sans MS"/>
                <a:cs typeface="Comic Sans MS"/>
              </a:rPr>
              <a:t>Ahmad be the  </a:t>
            </a:r>
            <a:r>
              <a:rPr dirty="0" sz="2800" b="1">
                <a:latin typeface="Comic Sans MS"/>
                <a:cs typeface="Comic Sans MS"/>
              </a:rPr>
              <a:t>father?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09712" y="1433512"/>
          <a:ext cx="6139180" cy="4107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030224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800" spc="5" b="1">
                          <a:latin typeface="Arial"/>
                          <a:cs typeface="Arial"/>
                        </a:rPr>
                        <a:t>Parent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800" spc="-10" b="1">
                          <a:latin typeface="Arial"/>
                          <a:cs typeface="Arial"/>
                        </a:rPr>
                        <a:t>Allele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80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80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80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80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800" spc="-55" b="1">
                          <a:latin typeface="Arial"/>
                          <a:cs typeface="Arial"/>
                        </a:rPr>
                        <a:t>AA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800" spc="-80" b="1">
                          <a:latin typeface="Arial"/>
                          <a:cs typeface="Arial"/>
                        </a:rPr>
                        <a:t>AB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800" spc="-80" b="1">
                          <a:latin typeface="Arial"/>
                          <a:cs typeface="Arial"/>
                        </a:rPr>
                        <a:t>AO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80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800" spc="-80" b="1">
                          <a:latin typeface="Arial"/>
                          <a:cs typeface="Arial"/>
                        </a:rPr>
                        <a:t>AB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800" spc="-10" b="1">
                          <a:latin typeface="Arial"/>
                          <a:cs typeface="Arial"/>
                        </a:rPr>
                        <a:t>BB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2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800" spc="-5" b="1">
                          <a:latin typeface="Arial"/>
                          <a:cs typeface="Arial"/>
                        </a:rPr>
                        <a:t>BO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16126"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800" b="1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800" spc="-80" b="1">
                          <a:latin typeface="Arial"/>
                          <a:cs typeface="Arial"/>
                        </a:rPr>
                        <a:t>AO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800" spc="-10" b="1">
                          <a:latin typeface="Arial"/>
                          <a:cs typeface="Arial"/>
                        </a:rPr>
                        <a:t>BO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800" spc="5" b="1">
                          <a:latin typeface="Arial"/>
                          <a:cs typeface="Arial"/>
                        </a:rPr>
                        <a:t>OO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36371" rIns="0" bIns="0" rtlCol="0" vert="horz">
            <a:spAutoFit/>
          </a:bodyPr>
          <a:lstStyle/>
          <a:p>
            <a:pPr marL="895985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Possible Blood </a:t>
            </a:r>
            <a:r>
              <a:rPr dirty="0" sz="2400" spc="-15">
                <a:latin typeface="Times New Roman"/>
                <a:cs typeface="Times New Roman"/>
              </a:rPr>
              <a:t>group</a:t>
            </a:r>
            <a:r>
              <a:rPr dirty="0" sz="2400" spc="-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Genotypes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0800" y="19431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71601" y="42799"/>
                </a:lnTo>
                <a:lnTo>
                  <a:pt x="317500" y="42799"/>
                </a:lnTo>
                <a:lnTo>
                  <a:pt x="317500" y="33274"/>
                </a:lnTo>
                <a:lnTo>
                  <a:pt x="371348" y="33274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04800" y="42799"/>
                </a:lnTo>
                <a:lnTo>
                  <a:pt x="304800" y="33274"/>
                </a:lnTo>
                <a:close/>
              </a:path>
              <a:path w="381000" h="76200">
                <a:moveTo>
                  <a:pt x="371348" y="33274"/>
                </a:moveTo>
                <a:lnTo>
                  <a:pt x="317500" y="33274"/>
                </a:lnTo>
                <a:lnTo>
                  <a:pt x="317500" y="42799"/>
                </a:lnTo>
                <a:lnTo>
                  <a:pt x="371601" y="42799"/>
                </a:lnTo>
                <a:lnTo>
                  <a:pt x="381000" y="38100"/>
                </a:lnTo>
                <a:lnTo>
                  <a:pt x="371348" y="3327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52700" y="198120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33396" y="381000"/>
                </a:moveTo>
                <a:lnTo>
                  <a:pt x="0" y="381000"/>
                </a:lnTo>
                <a:lnTo>
                  <a:pt x="38100" y="457200"/>
                </a:lnTo>
                <a:lnTo>
                  <a:pt x="69850" y="393700"/>
                </a:lnTo>
                <a:lnTo>
                  <a:pt x="33400" y="393700"/>
                </a:lnTo>
                <a:lnTo>
                  <a:pt x="33396" y="381000"/>
                </a:lnTo>
                <a:close/>
              </a:path>
              <a:path w="76200" h="457200">
                <a:moveTo>
                  <a:pt x="42799" y="0"/>
                </a:moveTo>
                <a:lnTo>
                  <a:pt x="33274" y="0"/>
                </a:lnTo>
                <a:lnTo>
                  <a:pt x="33400" y="393700"/>
                </a:lnTo>
                <a:lnTo>
                  <a:pt x="42925" y="393700"/>
                </a:lnTo>
                <a:lnTo>
                  <a:pt x="42799" y="0"/>
                </a:lnTo>
                <a:close/>
              </a:path>
              <a:path w="76200" h="457200">
                <a:moveTo>
                  <a:pt x="76200" y="381000"/>
                </a:moveTo>
                <a:lnTo>
                  <a:pt x="42921" y="381000"/>
                </a:lnTo>
                <a:lnTo>
                  <a:pt x="42925" y="393700"/>
                </a:lnTo>
                <a:lnTo>
                  <a:pt x="69850" y="393700"/>
                </a:lnTo>
                <a:lnTo>
                  <a:pt x="76200" y="381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491997"/>
            <a:ext cx="3534410" cy="43815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 ABO </a:t>
            </a:r>
            <a:r>
              <a:rPr dirty="0" sz="2800" spc="5">
                <a:solidFill>
                  <a:srgbClr val="001F5F"/>
                </a:solidFill>
                <a:latin typeface="Times New Roman"/>
                <a:cs typeface="Times New Roman"/>
              </a:rPr>
              <a:t>blood</a:t>
            </a:r>
            <a:r>
              <a:rPr dirty="0" sz="2800" spc="-2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groups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6491" y="1286890"/>
            <a:ext cx="8495030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9230" indent="-176530">
              <a:lnSpc>
                <a:spcPct val="100000"/>
              </a:lnSpc>
              <a:buChar char="•"/>
              <a:tabLst>
                <a:tab pos="189865" algn="l"/>
              </a:tabLst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table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shows the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four ABO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phenotypes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("blood groups“) and</a:t>
            </a:r>
            <a:r>
              <a:rPr dirty="0" sz="2400" spc="5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genotypes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that give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rise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them.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68337" y="2802668"/>
          <a:ext cx="7828915" cy="3831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1138"/>
                <a:gridCol w="1607191"/>
                <a:gridCol w="3214370"/>
                <a:gridCol w="1852262"/>
              </a:tblGrid>
              <a:tr h="19344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1845"/>
                        </a:spcBef>
                      </a:pPr>
                      <a:r>
                        <a:rPr dirty="0" sz="2400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Blood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dirty="0" sz="2400" spc="-15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Group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42368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4925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1845"/>
                        </a:spcBef>
                      </a:pPr>
                      <a:r>
                        <a:rPr dirty="0" sz="2400" spc="-5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Antigens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dirty="0" sz="2400" spc="-5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2400" spc="-70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RBCs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4925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2400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Antibodies in</a:t>
                      </a:r>
                      <a:r>
                        <a:rPr dirty="0" sz="2400" spc="-90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Serum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4925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2400" b="1">
                          <a:solidFill>
                            <a:srgbClr val="CC3399"/>
                          </a:solidFill>
                          <a:latin typeface="Times New Roman"/>
                          <a:cs typeface="Times New Roman"/>
                        </a:rPr>
                        <a:t>Genotypes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42356">
                      <a:solidFill>
                        <a:srgbClr val="9F9F9F"/>
                      </a:solidFill>
                      <a:prstDash val="solid"/>
                    </a:lnR>
                    <a:lnT w="34925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457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42368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Anti-B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43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2400" spc="-5" i="1">
                          <a:latin typeface="Times New Roman"/>
                          <a:cs typeface="Times New Roman"/>
                        </a:rPr>
                        <a:t>AA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4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i="1">
                          <a:latin typeface="Times New Roman"/>
                          <a:cs typeface="Times New Roman"/>
                        </a:rPr>
                        <a:t>AO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42356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4571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42368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Anti-A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43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5" i="1">
                          <a:latin typeface="Times New Roman"/>
                          <a:cs typeface="Times New Roman"/>
                        </a:rPr>
                        <a:t>BB </a:t>
                      </a:r>
                      <a:r>
                        <a:rPr dirty="0" sz="240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dirty="0" sz="2400" spc="-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10" i="1">
                          <a:latin typeface="Times New Roman"/>
                          <a:cs typeface="Times New Roman"/>
                        </a:rPr>
                        <a:t>BO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42356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10" b="1">
                          <a:latin typeface="Times New Roman"/>
                          <a:cs typeface="Times New Roman"/>
                        </a:rPr>
                        <a:t>AB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42368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dirty="0" sz="24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b="1"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Neither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5" i="1">
                          <a:latin typeface="Times New Roman"/>
                          <a:cs typeface="Times New Roman"/>
                        </a:rPr>
                        <a:t>AB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42356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4818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b="1">
                          <a:latin typeface="Times New Roman"/>
                          <a:cs typeface="Times New Roman"/>
                        </a:rPr>
                        <a:t>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42368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52325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Neither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52325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5060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5">
                          <a:latin typeface="Times New Roman"/>
                          <a:cs typeface="Times New Roman"/>
                        </a:rPr>
                        <a:t>Anti-A and</a:t>
                      </a:r>
                      <a:r>
                        <a:rPr dirty="0" sz="240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400" spc="-5">
                          <a:latin typeface="Times New Roman"/>
                          <a:cs typeface="Times New Roman"/>
                        </a:rPr>
                        <a:t>anti-B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52325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400" spc="-10" i="1">
                          <a:latin typeface="Times New Roman"/>
                          <a:cs typeface="Times New Roman"/>
                        </a:rPr>
                        <a:t>OO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42356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52325">
                      <a:solidFill>
                        <a:srgbClr val="9F9F9F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4432" rIns="0" bIns="0" rtlCol="0" vert="horz">
            <a:spAutoFit/>
          </a:bodyPr>
          <a:lstStyle/>
          <a:p>
            <a:pPr marL="817244">
              <a:lnSpc>
                <a:spcPct val="100000"/>
              </a:lnSpc>
            </a:pPr>
            <a:r>
              <a:rPr dirty="0"/>
              <a:t>2. </a:t>
            </a:r>
            <a:r>
              <a:rPr dirty="0" spc="-5"/>
              <a:t>Rhesus (Rh) Blood</a:t>
            </a:r>
            <a:r>
              <a:rPr dirty="0" spc="-100"/>
              <a:t> </a:t>
            </a:r>
            <a:r>
              <a:rPr dirty="0"/>
              <a:t>Group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025778"/>
            <a:ext cx="8074025" cy="5165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b="1">
                <a:solidFill>
                  <a:srgbClr val="001F5F"/>
                </a:solidFill>
                <a:latin typeface="Comic Sans MS"/>
                <a:cs typeface="Comic Sans MS"/>
              </a:rPr>
              <a:t>Determined</a:t>
            </a:r>
            <a:r>
              <a:rPr dirty="0" sz="4000" spc="-7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4000" spc="-5" b="1">
                <a:solidFill>
                  <a:srgbClr val="001F5F"/>
                </a:solidFill>
                <a:latin typeface="Comic Sans MS"/>
                <a:cs typeface="Comic Sans MS"/>
              </a:rPr>
              <a:t>by:</a:t>
            </a:r>
            <a:endParaRPr sz="4000">
              <a:latin typeface="Comic Sans MS"/>
              <a:cs typeface="Comic Sans MS"/>
            </a:endParaRPr>
          </a:p>
          <a:p>
            <a:pPr marL="356870" marR="5080" indent="-344170">
              <a:lnSpc>
                <a:spcPts val="3460"/>
              </a:lnSpc>
              <a:spcBef>
                <a:spcPts val="875"/>
              </a:spcBef>
              <a:buFont typeface="Comic Sans MS"/>
              <a:buChar char="•"/>
              <a:tabLst>
                <a:tab pos="357505" algn="l"/>
                <a:tab pos="2393315" algn="l"/>
                <a:tab pos="3131185" algn="l"/>
                <a:tab pos="5000625" algn="l"/>
                <a:tab pos="5747385" algn="l"/>
                <a:tab pos="6732270" algn="l"/>
              </a:tabLst>
            </a:pP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Pres</a:t>
            </a:r>
            <a:r>
              <a:rPr dirty="0" sz="3200" spc="-20" b="1">
                <a:solidFill>
                  <a:srgbClr val="001F5F"/>
                </a:solidFill>
                <a:latin typeface="Comic Sans MS"/>
                <a:cs typeface="Comic Sans MS"/>
              </a:rPr>
              <a:t>e</a:t>
            </a:r>
            <a:r>
              <a:rPr dirty="0" sz="3200" spc="20" b="1">
                <a:solidFill>
                  <a:srgbClr val="001F5F"/>
                </a:solidFill>
                <a:latin typeface="Comic Sans MS"/>
                <a:cs typeface="Comic Sans MS"/>
              </a:rPr>
              <a:t>n</a:t>
            </a:r>
            <a:r>
              <a:rPr dirty="0" sz="3200" spc="-15" b="1">
                <a:solidFill>
                  <a:srgbClr val="001F5F"/>
                </a:solidFill>
                <a:latin typeface="Comic Sans MS"/>
                <a:cs typeface="Comic Sans MS"/>
              </a:rPr>
              <a:t>c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e</a:t>
            </a:r>
            <a:r>
              <a:rPr dirty="0" sz="32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3200" spc="10" b="1">
                <a:solidFill>
                  <a:srgbClr val="001F5F"/>
                </a:solidFill>
                <a:latin typeface="Comic Sans MS"/>
                <a:cs typeface="Comic Sans MS"/>
              </a:rPr>
              <a:t>o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r</a:t>
            </a:r>
            <a:r>
              <a:rPr dirty="0" sz="32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3200" spc="10" b="1">
                <a:solidFill>
                  <a:srgbClr val="001F5F"/>
                </a:solidFill>
                <a:latin typeface="Comic Sans MS"/>
                <a:cs typeface="Comic Sans MS"/>
              </a:rPr>
              <a:t>a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bsen</a:t>
            </a:r>
            <a:r>
              <a:rPr dirty="0" sz="3200" spc="5" b="1">
                <a:solidFill>
                  <a:srgbClr val="001F5F"/>
                </a:solidFill>
                <a:latin typeface="Comic Sans MS"/>
                <a:cs typeface="Comic Sans MS"/>
              </a:rPr>
              <a:t>c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e</a:t>
            </a:r>
            <a:r>
              <a:rPr dirty="0" sz="32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of</a:t>
            </a:r>
            <a:r>
              <a:rPr dirty="0" sz="32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t</a:t>
            </a:r>
            <a:r>
              <a:rPr dirty="0" sz="3200" spc="25" b="1">
                <a:solidFill>
                  <a:srgbClr val="001F5F"/>
                </a:solidFill>
                <a:latin typeface="Comic Sans MS"/>
                <a:cs typeface="Comic Sans MS"/>
              </a:rPr>
              <a:t>h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e</a:t>
            </a:r>
            <a:r>
              <a:rPr dirty="0" sz="3200" b="1">
                <a:solidFill>
                  <a:srgbClr val="001F5F"/>
                </a:solidFill>
                <a:latin typeface="Comic Sans MS"/>
                <a:cs typeface="Comic Sans MS"/>
              </a:rPr>
              <a:t>	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Rh</a:t>
            </a:r>
            <a:r>
              <a:rPr dirty="0" sz="3200" spc="-20" b="1">
                <a:solidFill>
                  <a:srgbClr val="001F5F"/>
                </a:solidFill>
                <a:latin typeface="Comic Sans MS"/>
                <a:cs typeface="Comic Sans MS"/>
              </a:rPr>
              <a:t>e</a:t>
            </a:r>
            <a:r>
              <a:rPr dirty="0" sz="3200" spc="20" b="1">
                <a:solidFill>
                  <a:srgbClr val="001F5F"/>
                </a:solidFill>
                <a:latin typeface="Comic Sans MS"/>
                <a:cs typeface="Comic Sans MS"/>
              </a:rPr>
              <a:t>s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us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antigen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(D)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on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the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surface of</a:t>
            </a:r>
            <a:r>
              <a:rPr dirty="0" sz="3200" spc="8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RBC: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omic Sans MS"/>
              <a:buChar char="•"/>
            </a:pPr>
            <a:endParaRPr sz="395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buFont typeface="Comic Sans MS"/>
              <a:buChar char="–"/>
              <a:tabLst>
                <a:tab pos="756920" algn="l"/>
              </a:tabLst>
            </a:pP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Presence of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D (individual is</a:t>
            </a:r>
            <a:r>
              <a:rPr dirty="0" sz="3200" spc="9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Rh+ve)</a:t>
            </a:r>
            <a:endParaRPr sz="3200">
              <a:latin typeface="Comic Sans MS"/>
              <a:cs typeface="Comic Sans MS"/>
            </a:endParaRPr>
          </a:p>
          <a:p>
            <a:pPr lvl="1" marL="756285" indent="-286385">
              <a:lnSpc>
                <a:spcPct val="100000"/>
              </a:lnSpc>
              <a:spcBef>
                <a:spcPts val="385"/>
              </a:spcBef>
              <a:buFont typeface="Comic Sans MS"/>
              <a:buChar char="–"/>
              <a:tabLst>
                <a:tab pos="756920" algn="l"/>
                <a:tab pos="3790315" algn="l"/>
                <a:tab pos="4820285" algn="l"/>
                <a:tab pos="5793105" algn="l"/>
              </a:tabLst>
            </a:pP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Absence</a:t>
            </a:r>
            <a:r>
              <a:rPr dirty="0" sz="3200" spc="118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of</a:t>
            </a:r>
            <a:r>
              <a:rPr dirty="0" sz="3200" spc="112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D	(	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‘	‘ ‘</a:t>
            </a:r>
            <a:r>
              <a:rPr dirty="0" sz="3200" spc="-6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Rh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–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ve)</a:t>
            </a:r>
            <a:endParaRPr sz="3200">
              <a:latin typeface="Comic Sans MS"/>
              <a:cs typeface="Comic Sans MS"/>
            </a:endParaRPr>
          </a:p>
          <a:p>
            <a:pPr lvl="1">
              <a:lnSpc>
                <a:spcPct val="100000"/>
              </a:lnSpc>
              <a:spcBef>
                <a:spcPts val="47"/>
              </a:spcBef>
              <a:buClr>
                <a:srgbClr val="001F5F"/>
              </a:buClr>
              <a:buFont typeface="Comic Sans MS"/>
              <a:buChar char="–"/>
            </a:pPr>
            <a:endParaRPr sz="2950">
              <a:latin typeface="Times New Roman"/>
              <a:cs typeface="Times New Roman"/>
            </a:endParaRPr>
          </a:p>
          <a:p>
            <a:pPr marL="356870" marR="4634865" indent="-344170">
              <a:lnSpc>
                <a:spcPct val="110100"/>
              </a:lnSpc>
              <a:buFont typeface="Comic Sans MS"/>
              <a:buChar char="•"/>
              <a:tabLst>
                <a:tab pos="357505" algn="l"/>
              </a:tabLst>
            </a:pPr>
            <a:r>
              <a:rPr dirty="0" sz="3000" spc="-5" b="1">
                <a:solidFill>
                  <a:srgbClr val="001F5F"/>
                </a:solidFill>
                <a:latin typeface="Comic Sans MS"/>
                <a:cs typeface="Comic Sans MS"/>
              </a:rPr>
              <a:t>Rhesus </a:t>
            </a:r>
            <a:r>
              <a:rPr dirty="0" sz="3000" spc="-10" b="1">
                <a:solidFill>
                  <a:srgbClr val="001F5F"/>
                </a:solidFill>
                <a:latin typeface="Comic Sans MS"/>
                <a:cs typeface="Comic Sans MS"/>
              </a:rPr>
              <a:t>antigens:  </a:t>
            </a:r>
            <a:r>
              <a:rPr dirty="0" sz="3000" spc="-10" b="1">
                <a:solidFill>
                  <a:srgbClr val="001F5F"/>
                </a:solidFill>
                <a:latin typeface="Comic Sans MS"/>
                <a:cs typeface="Comic Sans MS"/>
              </a:rPr>
              <a:t>Dd, </a:t>
            </a:r>
            <a:r>
              <a:rPr dirty="0" sz="3000" spc="-5" b="1">
                <a:solidFill>
                  <a:srgbClr val="001F5F"/>
                </a:solidFill>
                <a:latin typeface="Comic Sans MS"/>
                <a:cs typeface="Comic Sans MS"/>
              </a:rPr>
              <a:t>Cc,</a:t>
            </a:r>
            <a:r>
              <a:rPr dirty="0" sz="3000" spc="-7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000" spc="-5" b="1">
                <a:solidFill>
                  <a:srgbClr val="001F5F"/>
                </a:solidFill>
                <a:latin typeface="Comic Sans MS"/>
                <a:cs typeface="Comic Sans MS"/>
              </a:rPr>
              <a:t>Ee</a:t>
            </a:r>
            <a:endParaRPr sz="3000">
              <a:latin typeface="Comic Sans MS"/>
              <a:cs typeface="Comic Sans MS"/>
            </a:endParaRPr>
          </a:p>
          <a:p>
            <a:pPr marL="356870">
              <a:lnSpc>
                <a:spcPct val="100000"/>
              </a:lnSpc>
              <a:spcBef>
                <a:spcPts val="360"/>
              </a:spcBef>
            </a:pPr>
            <a:r>
              <a:rPr dirty="0" sz="3000" spc="-10" b="1">
                <a:solidFill>
                  <a:srgbClr val="001F5F"/>
                </a:solidFill>
                <a:latin typeface="Comic Sans MS"/>
                <a:cs typeface="Comic Sans MS"/>
              </a:rPr>
              <a:t>Clinically </a:t>
            </a:r>
            <a:r>
              <a:rPr dirty="0" sz="3000" b="1">
                <a:solidFill>
                  <a:srgbClr val="001F5F"/>
                </a:solidFill>
                <a:latin typeface="Comic Sans MS"/>
                <a:cs typeface="Comic Sans MS"/>
              </a:rPr>
              <a:t>most </a:t>
            </a:r>
            <a:r>
              <a:rPr dirty="0" sz="3000" spc="-5" b="1">
                <a:solidFill>
                  <a:srgbClr val="001F5F"/>
                </a:solidFill>
                <a:latin typeface="Comic Sans MS"/>
                <a:cs typeface="Comic Sans MS"/>
              </a:rPr>
              <a:t>important is </a:t>
            </a:r>
            <a:r>
              <a:rPr dirty="0" sz="3000" b="1">
                <a:solidFill>
                  <a:srgbClr val="001F5F"/>
                </a:solidFill>
                <a:latin typeface="Comic Sans MS"/>
                <a:cs typeface="Comic Sans MS"/>
              </a:rPr>
              <a:t>D</a:t>
            </a:r>
            <a:endParaRPr sz="3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49122" rIns="0" bIns="0" rtlCol="0" vert="horz">
            <a:spAutoFit/>
          </a:bodyPr>
          <a:lstStyle/>
          <a:p>
            <a:pPr marL="554990">
              <a:lnSpc>
                <a:spcPct val="100000"/>
              </a:lnSpc>
            </a:pPr>
            <a:r>
              <a:rPr dirty="0" sz="4400" spc="-10"/>
              <a:t>Rhesus (Rh) Blood</a:t>
            </a:r>
            <a:r>
              <a:rPr dirty="0" sz="4400" spc="10"/>
              <a:t> </a:t>
            </a:r>
            <a:r>
              <a:rPr dirty="0" sz="4400" spc="-10"/>
              <a:t>Group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244" y="1547495"/>
            <a:ext cx="8194675" cy="3579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solidFill>
                  <a:srgbClr val="001F5F"/>
                </a:solidFill>
                <a:latin typeface="Comic Sans MS"/>
                <a:cs typeface="Comic Sans MS"/>
              </a:rPr>
              <a:t>Anti-D </a:t>
            </a:r>
            <a:r>
              <a:rPr dirty="0" sz="3600" spc="-5" b="1">
                <a:solidFill>
                  <a:srgbClr val="001F5F"/>
                </a:solidFill>
                <a:latin typeface="Comic Sans MS"/>
                <a:cs typeface="Comic Sans MS"/>
              </a:rPr>
              <a:t>antibody</a:t>
            </a:r>
            <a:r>
              <a:rPr dirty="0" sz="3600" spc="-4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600" spc="-5" b="1">
                <a:solidFill>
                  <a:srgbClr val="001F5F"/>
                </a:solidFill>
                <a:latin typeface="Comic Sans MS"/>
                <a:cs typeface="Comic Sans MS"/>
              </a:rPr>
              <a:t>(agglutinin):</a:t>
            </a:r>
            <a:endParaRPr sz="3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600" b="1">
                <a:solidFill>
                  <a:srgbClr val="001F5F"/>
                </a:solidFill>
                <a:latin typeface="Comic Sans MS"/>
                <a:cs typeface="Comic Sans MS"/>
              </a:rPr>
              <a:t>-Is not</a:t>
            </a:r>
            <a:r>
              <a:rPr dirty="0" sz="3600" spc="-2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600" spc="-5" b="1">
                <a:solidFill>
                  <a:srgbClr val="001F5F"/>
                </a:solidFill>
                <a:latin typeface="Comic Sans MS"/>
                <a:cs typeface="Comic Sans MS"/>
              </a:rPr>
              <a:t>naturally-occurring</a:t>
            </a:r>
            <a:endParaRPr sz="3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3600" b="1">
                <a:solidFill>
                  <a:srgbClr val="001F5F"/>
                </a:solidFill>
                <a:latin typeface="Comic Sans MS"/>
                <a:cs typeface="Comic Sans MS"/>
              </a:rPr>
              <a:t>-Can </a:t>
            </a:r>
            <a:r>
              <a:rPr dirty="0" sz="3600" spc="-5" b="1">
                <a:solidFill>
                  <a:srgbClr val="001F5F"/>
                </a:solidFill>
                <a:latin typeface="Comic Sans MS"/>
                <a:cs typeface="Comic Sans MS"/>
              </a:rPr>
              <a:t>be </a:t>
            </a:r>
            <a:r>
              <a:rPr dirty="0" sz="3600" b="1">
                <a:solidFill>
                  <a:srgbClr val="001F5F"/>
                </a:solidFill>
                <a:latin typeface="Comic Sans MS"/>
                <a:cs typeface="Comic Sans MS"/>
              </a:rPr>
              <a:t>acquired</a:t>
            </a:r>
            <a:r>
              <a:rPr dirty="0" sz="3600" spc="-114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600" spc="-5" b="1">
                <a:solidFill>
                  <a:srgbClr val="001F5F"/>
                </a:solidFill>
                <a:latin typeface="Comic Sans MS"/>
                <a:cs typeface="Comic Sans MS"/>
              </a:rPr>
              <a:t>by:</a:t>
            </a:r>
            <a:endParaRPr sz="3600">
              <a:latin typeface="Comic Sans MS"/>
              <a:cs typeface="Comic Sans MS"/>
            </a:endParaRPr>
          </a:p>
          <a:p>
            <a:pPr marL="1280795" marR="1190625" indent="-810895">
              <a:lnSpc>
                <a:spcPts val="3070"/>
              </a:lnSpc>
              <a:spcBef>
                <a:spcPts val="760"/>
              </a:spcBef>
              <a:buAutoNum type="romanLcPeriod"/>
              <a:tabLst>
                <a:tab pos="831215" algn="l"/>
              </a:tabLst>
            </a:pP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Transfusion of Rh-ve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individual 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with Rh+ve</a:t>
            </a:r>
            <a:r>
              <a:rPr dirty="0" sz="3200" spc="-3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blood</a:t>
            </a:r>
            <a:endParaRPr sz="3200">
              <a:latin typeface="Comic Sans MS"/>
              <a:cs typeface="Comic Sans MS"/>
            </a:endParaRPr>
          </a:p>
          <a:p>
            <a:pPr marL="942975" indent="-473075">
              <a:lnSpc>
                <a:spcPct val="100000"/>
              </a:lnSpc>
              <a:spcBef>
                <a:spcPts val="25"/>
              </a:spcBef>
              <a:buAutoNum type="romanLcPeriod"/>
              <a:tabLst>
                <a:tab pos="943610" algn="l"/>
              </a:tabLst>
            </a:pP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Rh-ve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pregnancy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with Rh+ve</a:t>
            </a:r>
            <a:r>
              <a:rPr dirty="0" sz="3200" spc="10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faetus.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2000" y="3581400"/>
            <a:ext cx="7924800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82159" y="1707388"/>
            <a:ext cx="3157855" cy="1530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5">
                <a:latin typeface="Verdana"/>
                <a:cs typeface="Verdana"/>
              </a:rPr>
              <a:t>According </a:t>
            </a:r>
            <a:r>
              <a:rPr dirty="0" sz="2000" spc="-10">
                <a:latin typeface="Verdana"/>
                <a:cs typeface="Verdana"/>
              </a:rPr>
              <a:t>to </a:t>
            </a:r>
            <a:r>
              <a:rPr dirty="0" sz="2000" spc="-20">
                <a:latin typeface="Verdana"/>
                <a:cs typeface="Verdana"/>
              </a:rPr>
              <a:t>above  </a:t>
            </a:r>
            <a:r>
              <a:rPr dirty="0" sz="2000" spc="-5">
                <a:latin typeface="Verdana"/>
                <a:cs typeface="Verdana"/>
              </a:rPr>
              <a:t>blood grouping</a:t>
            </a:r>
            <a:r>
              <a:rPr dirty="0" sz="2000" spc="-40">
                <a:latin typeface="Verdana"/>
                <a:cs typeface="Verdana"/>
              </a:rPr>
              <a:t> </a:t>
            </a:r>
            <a:r>
              <a:rPr dirty="0" sz="2000" spc="-10">
                <a:latin typeface="Verdana"/>
                <a:cs typeface="Verdana"/>
              </a:rPr>
              <a:t>systems,  </a:t>
            </a:r>
            <a:r>
              <a:rPr dirty="0" sz="2000" spc="-20">
                <a:latin typeface="Verdana"/>
                <a:cs typeface="Verdana"/>
              </a:rPr>
              <a:t>you </a:t>
            </a:r>
            <a:r>
              <a:rPr dirty="0" sz="2000" spc="-10">
                <a:latin typeface="Verdana"/>
                <a:cs typeface="Verdana"/>
              </a:rPr>
              <a:t>can </a:t>
            </a:r>
            <a:r>
              <a:rPr dirty="0" sz="2000" spc="-5">
                <a:latin typeface="Verdana"/>
                <a:cs typeface="Verdana"/>
              </a:rPr>
              <a:t>belong </a:t>
            </a:r>
            <a:r>
              <a:rPr dirty="0" sz="2000" spc="-10">
                <a:latin typeface="Verdana"/>
                <a:cs typeface="Verdana"/>
              </a:rPr>
              <a:t>to </a:t>
            </a:r>
            <a:r>
              <a:rPr dirty="0" sz="2000" spc="-5">
                <a:latin typeface="Verdana"/>
                <a:cs typeface="Verdana"/>
              </a:rPr>
              <a:t>either  </a:t>
            </a:r>
            <a:r>
              <a:rPr dirty="0" sz="2000" spc="-10">
                <a:latin typeface="Verdana"/>
                <a:cs typeface="Verdana"/>
              </a:rPr>
              <a:t>of </a:t>
            </a:r>
            <a:r>
              <a:rPr dirty="0" sz="2000">
                <a:latin typeface="Verdana"/>
                <a:cs typeface="Verdana"/>
              </a:rPr>
              <a:t>following </a:t>
            </a:r>
            <a:r>
              <a:rPr dirty="0" sz="2000" spc="-5">
                <a:latin typeface="Verdana"/>
                <a:cs typeface="Verdana"/>
              </a:rPr>
              <a:t>8 blood  </a:t>
            </a:r>
            <a:r>
              <a:rPr dirty="0" sz="2000" spc="-5">
                <a:latin typeface="Verdana"/>
                <a:cs typeface="Verdana"/>
              </a:rPr>
              <a:t>groups: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2444" y="614807"/>
            <a:ext cx="6268085" cy="7359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Verdana"/>
                <a:cs typeface="Verdana"/>
              </a:rPr>
              <a:t>Do </a:t>
            </a:r>
            <a:r>
              <a:rPr dirty="0" sz="2400">
                <a:latin typeface="Verdana"/>
                <a:cs typeface="Verdana"/>
              </a:rPr>
              <a:t>you </a:t>
            </a:r>
            <a:r>
              <a:rPr dirty="0" sz="2400" spc="-5">
                <a:latin typeface="Verdana"/>
                <a:cs typeface="Verdana"/>
              </a:rPr>
              <a:t>know which blood </a:t>
            </a:r>
            <a:r>
              <a:rPr dirty="0" sz="2400">
                <a:latin typeface="Verdana"/>
                <a:cs typeface="Verdana"/>
              </a:rPr>
              <a:t>group </a:t>
            </a:r>
            <a:r>
              <a:rPr dirty="0" sz="2400" spc="-5">
                <a:latin typeface="Verdana"/>
                <a:cs typeface="Verdana"/>
              </a:rPr>
              <a:t>you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Verdana"/>
                <a:cs typeface="Verdana"/>
              </a:rPr>
              <a:t>belong</a:t>
            </a:r>
            <a:r>
              <a:rPr dirty="0" sz="2400" spc="-70">
                <a:latin typeface="Verdana"/>
                <a:cs typeface="Verdana"/>
              </a:rPr>
              <a:t> </a:t>
            </a:r>
            <a:r>
              <a:rPr dirty="0" sz="2400">
                <a:latin typeface="Verdana"/>
                <a:cs typeface="Verdana"/>
              </a:rPr>
              <a:t>to?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07670" rIns="0" bIns="0" rtlCol="0" vert="horz">
            <a:spAutoFit/>
          </a:bodyPr>
          <a:lstStyle/>
          <a:p>
            <a:pPr marL="135890">
              <a:lnSpc>
                <a:spcPct val="100000"/>
              </a:lnSpc>
            </a:pPr>
            <a:r>
              <a:rPr dirty="0" sz="4400" spc="-10"/>
              <a:t>Importance </a:t>
            </a:r>
            <a:r>
              <a:rPr dirty="0" sz="4400" spc="-5"/>
              <a:t>of </a:t>
            </a:r>
            <a:r>
              <a:rPr dirty="0" sz="4400" spc="-10"/>
              <a:t>blood</a:t>
            </a:r>
            <a:r>
              <a:rPr dirty="0" sz="4400" spc="35"/>
              <a:t> </a:t>
            </a:r>
            <a:r>
              <a:rPr dirty="0" sz="4400" spc="-5"/>
              <a:t>groups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04722" y="1938528"/>
            <a:ext cx="6353810" cy="1773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5465" indent="-532765">
              <a:lnSpc>
                <a:spcPct val="100000"/>
              </a:lnSpc>
              <a:buAutoNum type="arabicPeriod"/>
              <a:tabLst>
                <a:tab pos="546100" algn="l"/>
              </a:tabLst>
            </a:pPr>
            <a:r>
              <a:rPr dirty="0" sz="3600" spc="-5" b="1">
                <a:latin typeface="Comic Sans MS"/>
                <a:cs typeface="Comic Sans MS"/>
              </a:rPr>
              <a:t>Blood</a:t>
            </a:r>
            <a:r>
              <a:rPr dirty="0" sz="3600" spc="-65" b="1">
                <a:latin typeface="Comic Sans MS"/>
                <a:cs typeface="Comic Sans MS"/>
              </a:rPr>
              <a:t> </a:t>
            </a:r>
            <a:r>
              <a:rPr dirty="0" sz="3600" spc="-5" b="1">
                <a:latin typeface="Comic Sans MS"/>
                <a:cs typeface="Comic Sans MS"/>
              </a:rPr>
              <a:t>Transfusion.</a:t>
            </a:r>
            <a:endParaRPr sz="3600">
              <a:latin typeface="Comic Sans MS"/>
              <a:cs typeface="Comic Sans MS"/>
            </a:endParaRPr>
          </a:p>
          <a:p>
            <a:pPr marL="545465" marR="5080" indent="-532765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546100" algn="l"/>
              </a:tabLst>
            </a:pPr>
            <a:r>
              <a:rPr dirty="0" sz="3600" spc="-5" b="1">
                <a:latin typeface="Comic Sans MS"/>
                <a:cs typeface="Comic Sans MS"/>
              </a:rPr>
              <a:t>Rh incompatibilty </a:t>
            </a:r>
            <a:r>
              <a:rPr dirty="0" sz="3600" b="1">
                <a:latin typeface="Comic Sans MS"/>
                <a:cs typeface="Comic Sans MS"/>
              </a:rPr>
              <a:t>between  </a:t>
            </a:r>
            <a:r>
              <a:rPr dirty="0" sz="3600" b="1">
                <a:latin typeface="Comic Sans MS"/>
                <a:cs typeface="Comic Sans MS"/>
              </a:rPr>
              <a:t>mother </a:t>
            </a:r>
            <a:r>
              <a:rPr dirty="0" sz="3600" spc="-5" b="1">
                <a:latin typeface="Comic Sans MS"/>
                <a:cs typeface="Comic Sans MS"/>
              </a:rPr>
              <a:t>and</a:t>
            </a:r>
            <a:r>
              <a:rPr dirty="0" sz="3600" spc="-100" b="1">
                <a:latin typeface="Comic Sans MS"/>
                <a:cs typeface="Comic Sans MS"/>
              </a:rPr>
              <a:t> </a:t>
            </a:r>
            <a:r>
              <a:rPr dirty="0" sz="3600" spc="-5" b="1">
                <a:latin typeface="Comic Sans MS"/>
                <a:cs typeface="Comic Sans MS"/>
              </a:rPr>
              <a:t>fetus</a:t>
            </a:r>
            <a:endParaRPr sz="3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32861" y="3722370"/>
            <a:ext cx="4163695" cy="143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1270">
              <a:lnSpc>
                <a:spcPct val="120000"/>
              </a:lnSpc>
            </a:pPr>
            <a:r>
              <a:rPr dirty="0" sz="2600" spc="-5" b="1">
                <a:solidFill>
                  <a:srgbClr val="001F5F"/>
                </a:solidFill>
                <a:latin typeface="Arial"/>
                <a:cs typeface="Arial"/>
              </a:rPr>
              <a:t>Dr. </a:t>
            </a:r>
            <a:r>
              <a:rPr dirty="0" sz="2600" spc="-20" b="1">
                <a:solidFill>
                  <a:srgbClr val="001F5F"/>
                </a:solidFill>
                <a:latin typeface="Arial"/>
                <a:cs typeface="Arial"/>
              </a:rPr>
              <a:t>Abeer </a:t>
            </a:r>
            <a:r>
              <a:rPr dirty="0" sz="2600" spc="-15" b="1">
                <a:solidFill>
                  <a:srgbClr val="001F5F"/>
                </a:solidFill>
                <a:latin typeface="Arial"/>
                <a:cs typeface="Arial"/>
              </a:rPr>
              <a:t>Al-Ghumlas  </a:t>
            </a:r>
            <a:r>
              <a:rPr dirty="0" sz="2600" spc="-5" b="1">
                <a:solidFill>
                  <a:srgbClr val="001F5F"/>
                </a:solidFill>
                <a:latin typeface="Arial"/>
                <a:cs typeface="Arial"/>
              </a:rPr>
              <a:t>M.B.B.S., </a:t>
            </a:r>
            <a:r>
              <a:rPr dirty="0" sz="2600" b="1">
                <a:solidFill>
                  <a:srgbClr val="001F5F"/>
                </a:solidFill>
                <a:latin typeface="Arial"/>
                <a:cs typeface="Arial"/>
              </a:rPr>
              <a:t>MSc.</a:t>
            </a:r>
            <a:r>
              <a:rPr dirty="0" sz="2600" spc="-4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Physiology 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Ph-D.</a:t>
            </a:r>
            <a:r>
              <a:rPr dirty="0" sz="2600" spc="-6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001F5F"/>
                </a:solidFill>
                <a:latin typeface="Arial"/>
                <a:cs typeface="Arial"/>
              </a:rPr>
              <a:t>Physiology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6908" y="6553200"/>
            <a:ext cx="106045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40">
                <a:solidFill>
                  <a:srgbClr val="889BA3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8048" y="1380744"/>
            <a:ext cx="5379720" cy="1737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52447" y="1524000"/>
            <a:ext cx="5091176" cy="1450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8579" rIns="0" bIns="0" rtlCol="0" vert="horz">
            <a:spAutoFit/>
          </a:bodyPr>
          <a:lstStyle/>
          <a:p>
            <a:pPr marL="60960">
              <a:lnSpc>
                <a:spcPct val="100000"/>
              </a:lnSpc>
            </a:pPr>
            <a:r>
              <a:rPr dirty="0" sz="4000"/>
              <a:t>Blood tests before</a:t>
            </a:r>
            <a:r>
              <a:rPr dirty="0" sz="4000" spc="-80"/>
              <a:t> </a:t>
            </a:r>
            <a:r>
              <a:rPr dirty="0" sz="4000" spc="-5"/>
              <a:t>transfusion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6244" y="2219197"/>
            <a:ext cx="8187055" cy="1357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0" indent="-533400">
              <a:lnSpc>
                <a:spcPct val="100000"/>
              </a:lnSpc>
              <a:buAutoNum type="arabicPeriod"/>
              <a:tabLst>
                <a:tab pos="546100" algn="l"/>
              </a:tabLst>
            </a:pPr>
            <a:r>
              <a:rPr dirty="0" sz="3200" spc="-10" b="1">
                <a:latin typeface="Comic Sans MS"/>
                <a:cs typeface="Comic Sans MS"/>
              </a:rPr>
              <a:t>Blood </a:t>
            </a:r>
            <a:r>
              <a:rPr dirty="0" sz="3200" spc="-5" b="1">
                <a:latin typeface="Comic Sans MS"/>
                <a:cs typeface="Comic Sans MS"/>
              </a:rPr>
              <a:t>group type of patient</a:t>
            </a:r>
            <a:r>
              <a:rPr dirty="0" sz="3200" spc="35" b="1">
                <a:latin typeface="Comic Sans MS"/>
                <a:cs typeface="Comic Sans MS"/>
              </a:rPr>
              <a:t> </a:t>
            </a:r>
            <a:r>
              <a:rPr dirty="0" sz="3200" spc="-10" b="1">
                <a:latin typeface="Comic Sans MS"/>
                <a:cs typeface="Comic Sans MS"/>
              </a:rPr>
              <a:t>(recipient)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Comic Sans MS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SzPct val="75000"/>
              <a:buAutoNum type="arabicPeriod"/>
              <a:tabLst>
                <a:tab pos="546100" algn="l"/>
              </a:tabLst>
            </a:pPr>
            <a:r>
              <a:rPr dirty="0" sz="3200" spc="-5" b="1">
                <a:latin typeface="Comic Sans MS"/>
                <a:cs typeface="Comic Sans MS"/>
              </a:rPr>
              <a:t>Cross-matching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8579" rIns="0" bIns="0" rtlCol="0" vert="horz">
            <a:spAutoFit/>
          </a:bodyPr>
          <a:lstStyle/>
          <a:p>
            <a:pPr marL="60960">
              <a:lnSpc>
                <a:spcPct val="100000"/>
              </a:lnSpc>
            </a:pPr>
            <a:r>
              <a:rPr dirty="0" sz="4000">
                <a:solidFill>
                  <a:srgbClr val="000000"/>
                </a:solidFill>
              </a:rPr>
              <a:t>Blood tests before</a:t>
            </a:r>
            <a:r>
              <a:rPr dirty="0" sz="4000" spc="-80">
                <a:solidFill>
                  <a:srgbClr val="000000"/>
                </a:solidFill>
              </a:rPr>
              <a:t> </a:t>
            </a:r>
            <a:r>
              <a:rPr dirty="0" sz="4000" spc="-5">
                <a:solidFill>
                  <a:srgbClr val="000000"/>
                </a:solidFill>
              </a:rPr>
              <a:t>transfusion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667000" y="1905000"/>
            <a:ext cx="1600200" cy="1219200"/>
          </a:xfrm>
          <a:custGeom>
            <a:avLst/>
            <a:gdLst/>
            <a:ahLst/>
            <a:cxnLst/>
            <a:rect l="l" t="t" r="r" b="b"/>
            <a:pathLst>
              <a:path w="1600200" h="1219200">
                <a:moveTo>
                  <a:pt x="800100" y="0"/>
                </a:moveTo>
                <a:lnTo>
                  <a:pt x="745325" y="1406"/>
                </a:lnTo>
                <a:lnTo>
                  <a:pt x="691541" y="5564"/>
                </a:lnTo>
                <a:lnTo>
                  <a:pt x="638866" y="12384"/>
                </a:lnTo>
                <a:lnTo>
                  <a:pt x="587419" y="21775"/>
                </a:lnTo>
                <a:lnTo>
                  <a:pt x="537319" y="33645"/>
                </a:lnTo>
                <a:lnTo>
                  <a:pt x="488686" y="47904"/>
                </a:lnTo>
                <a:lnTo>
                  <a:pt x="441638" y="64462"/>
                </a:lnTo>
                <a:lnTo>
                  <a:pt x="396296" y="83227"/>
                </a:lnTo>
                <a:lnTo>
                  <a:pt x="352778" y="104108"/>
                </a:lnTo>
                <a:lnTo>
                  <a:pt x="311204" y="127016"/>
                </a:lnTo>
                <a:lnTo>
                  <a:pt x="271692" y="151859"/>
                </a:lnTo>
                <a:lnTo>
                  <a:pt x="234362" y="178546"/>
                </a:lnTo>
                <a:lnTo>
                  <a:pt x="199334" y="206986"/>
                </a:lnTo>
                <a:lnTo>
                  <a:pt x="166726" y="237089"/>
                </a:lnTo>
                <a:lnTo>
                  <a:pt x="136657" y="268764"/>
                </a:lnTo>
                <a:lnTo>
                  <a:pt x="109248" y="301921"/>
                </a:lnTo>
                <a:lnTo>
                  <a:pt x="84616" y="336468"/>
                </a:lnTo>
                <a:lnTo>
                  <a:pt x="62882" y="372314"/>
                </a:lnTo>
                <a:lnTo>
                  <a:pt x="44165" y="409369"/>
                </a:lnTo>
                <a:lnTo>
                  <a:pt x="28583" y="447542"/>
                </a:lnTo>
                <a:lnTo>
                  <a:pt x="16257" y="486743"/>
                </a:lnTo>
                <a:lnTo>
                  <a:pt x="7304" y="526880"/>
                </a:lnTo>
                <a:lnTo>
                  <a:pt x="1846" y="567862"/>
                </a:lnTo>
                <a:lnTo>
                  <a:pt x="0" y="609600"/>
                </a:lnTo>
                <a:lnTo>
                  <a:pt x="1846" y="651337"/>
                </a:lnTo>
                <a:lnTo>
                  <a:pt x="7304" y="692319"/>
                </a:lnTo>
                <a:lnTo>
                  <a:pt x="16257" y="732456"/>
                </a:lnTo>
                <a:lnTo>
                  <a:pt x="28583" y="771657"/>
                </a:lnTo>
                <a:lnTo>
                  <a:pt x="44165" y="809830"/>
                </a:lnTo>
                <a:lnTo>
                  <a:pt x="62882" y="846885"/>
                </a:lnTo>
                <a:lnTo>
                  <a:pt x="84616" y="882731"/>
                </a:lnTo>
                <a:lnTo>
                  <a:pt x="109248" y="917278"/>
                </a:lnTo>
                <a:lnTo>
                  <a:pt x="136657" y="950435"/>
                </a:lnTo>
                <a:lnTo>
                  <a:pt x="166726" y="982110"/>
                </a:lnTo>
                <a:lnTo>
                  <a:pt x="199334" y="1012213"/>
                </a:lnTo>
                <a:lnTo>
                  <a:pt x="234362" y="1040653"/>
                </a:lnTo>
                <a:lnTo>
                  <a:pt x="271692" y="1067340"/>
                </a:lnTo>
                <a:lnTo>
                  <a:pt x="311204" y="1092183"/>
                </a:lnTo>
                <a:lnTo>
                  <a:pt x="352778" y="1115091"/>
                </a:lnTo>
                <a:lnTo>
                  <a:pt x="396296" y="1135972"/>
                </a:lnTo>
                <a:lnTo>
                  <a:pt x="441638" y="1154737"/>
                </a:lnTo>
                <a:lnTo>
                  <a:pt x="488686" y="1171295"/>
                </a:lnTo>
                <a:lnTo>
                  <a:pt x="537319" y="1185554"/>
                </a:lnTo>
                <a:lnTo>
                  <a:pt x="587419" y="1197424"/>
                </a:lnTo>
                <a:lnTo>
                  <a:pt x="638866" y="1206815"/>
                </a:lnTo>
                <a:lnTo>
                  <a:pt x="691541" y="1213635"/>
                </a:lnTo>
                <a:lnTo>
                  <a:pt x="745325" y="1217793"/>
                </a:lnTo>
                <a:lnTo>
                  <a:pt x="800100" y="1219200"/>
                </a:lnTo>
                <a:lnTo>
                  <a:pt x="854874" y="1217793"/>
                </a:lnTo>
                <a:lnTo>
                  <a:pt x="908658" y="1213635"/>
                </a:lnTo>
                <a:lnTo>
                  <a:pt x="961333" y="1206815"/>
                </a:lnTo>
                <a:lnTo>
                  <a:pt x="1012780" y="1197424"/>
                </a:lnTo>
                <a:lnTo>
                  <a:pt x="1062880" y="1185554"/>
                </a:lnTo>
                <a:lnTo>
                  <a:pt x="1111513" y="1171295"/>
                </a:lnTo>
                <a:lnTo>
                  <a:pt x="1158561" y="1154737"/>
                </a:lnTo>
                <a:lnTo>
                  <a:pt x="1203903" y="1135972"/>
                </a:lnTo>
                <a:lnTo>
                  <a:pt x="1247421" y="1115091"/>
                </a:lnTo>
                <a:lnTo>
                  <a:pt x="1288995" y="1092183"/>
                </a:lnTo>
                <a:lnTo>
                  <a:pt x="1328507" y="1067340"/>
                </a:lnTo>
                <a:lnTo>
                  <a:pt x="1365837" y="1040653"/>
                </a:lnTo>
                <a:lnTo>
                  <a:pt x="1400865" y="1012213"/>
                </a:lnTo>
                <a:lnTo>
                  <a:pt x="1433473" y="982110"/>
                </a:lnTo>
                <a:lnTo>
                  <a:pt x="1463542" y="950435"/>
                </a:lnTo>
                <a:lnTo>
                  <a:pt x="1490951" y="917278"/>
                </a:lnTo>
                <a:lnTo>
                  <a:pt x="1515583" y="882731"/>
                </a:lnTo>
                <a:lnTo>
                  <a:pt x="1537317" y="846885"/>
                </a:lnTo>
                <a:lnTo>
                  <a:pt x="1556034" y="809830"/>
                </a:lnTo>
                <a:lnTo>
                  <a:pt x="1571616" y="771657"/>
                </a:lnTo>
                <a:lnTo>
                  <a:pt x="1583942" y="732456"/>
                </a:lnTo>
                <a:lnTo>
                  <a:pt x="1592895" y="692319"/>
                </a:lnTo>
                <a:lnTo>
                  <a:pt x="1598353" y="651337"/>
                </a:lnTo>
                <a:lnTo>
                  <a:pt x="1600200" y="609600"/>
                </a:lnTo>
                <a:lnTo>
                  <a:pt x="1598353" y="567862"/>
                </a:lnTo>
                <a:lnTo>
                  <a:pt x="1592895" y="526880"/>
                </a:lnTo>
                <a:lnTo>
                  <a:pt x="1583942" y="486743"/>
                </a:lnTo>
                <a:lnTo>
                  <a:pt x="1571616" y="447542"/>
                </a:lnTo>
                <a:lnTo>
                  <a:pt x="1556034" y="409369"/>
                </a:lnTo>
                <a:lnTo>
                  <a:pt x="1537317" y="372314"/>
                </a:lnTo>
                <a:lnTo>
                  <a:pt x="1515583" y="336468"/>
                </a:lnTo>
                <a:lnTo>
                  <a:pt x="1490951" y="301921"/>
                </a:lnTo>
                <a:lnTo>
                  <a:pt x="1463542" y="268764"/>
                </a:lnTo>
                <a:lnTo>
                  <a:pt x="1433473" y="237089"/>
                </a:lnTo>
                <a:lnTo>
                  <a:pt x="1400865" y="206986"/>
                </a:lnTo>
                <a:lnTo>
                  <a:pt x="1365837" y="178546"/>
                </a:lnTo>
                <a:lnTo>
                  <a:pt x="1328507" y="151859"/>
                </a:lnTo>
                <a:lnTo>
                  <a:pt x="1288995" y="127016"/>
                </a:lnTo>
                <a:lnTo>
                  <a:pt x="1247421" y="104108"/>
                </a:lnTo>
                <a:lnTo>
                  <a:pt x="1203903" y="83227"/>
                </a:lnTo>
                <a:lnTo>
                  <a:pt x="1158561" y="64462"/>
                </a:lnTo>
                <a:lnTo>
                  <a:pt x="1111513" y="47904"/>
                </a:lnTo>
                <a:lnTo>
                  <a:pt x="1062880" y="33645"/>
                </a:lnTo>
                <a:lnTo>
                  <a:pt x="1012780" y="21775"/>
                </a:lnTo>
                <a:lnTo>
                  <a:pt x="961333" y="12384"/>
                </a:lnTo>
                <a:lnTo>
                  <a:pt x="908658" y="5564"/>
                </a:lnTo>
                <a:lnTo>
                  <a:pt x="854874" y="1406"/>
                </a:lnTo>
                <a:lnTo>
                  <a:pt x="8001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67000" y="1905000"/>
            <a:ext cx="1600200" cy="1219200"/>
          </a:xfrm>
          <a:custGeom>
            <a:avLst/>
            <a:gdLst/>
            <a:ahLst/>
            <a:cxnLst/>
            <a:rect l="l" t="t" r="r" b="b"/>
            <a:pathLst>
              <a:path w="1600200" h="1219200">
                <a:moveTo>
                  <a:pt x="0" y="609600"/>
                </a:moveTo>
                <a:lnTo>
                  <a:pt x="1846" y="567862"/>
                </a:lnTo>
                <a:lnTo>
                  <a:pt x="7304" y="526880"/>
                </a:lnTo>
                <a:lnTo>
                  <a:pt x="16257" y="486743"/>
                </a:lnTo>
                <a:lnTo>
                  <a:pt x="28583" y="447542"/>
                </a:lnTo>
                <a:lnTo>
                  <a:pt x="44165" y="409369"/>
                </a:lnTo>
                <a:lnTo>
                  <a:pt x="62882" y="372314"/>
                </a:lnTo>
                <a:lnTo>
                  <a:pt x="84616" y="336468"/>
                </a:lnTo>
                <a:lnTo>
                  <a:pt x="109248" y="301921"/>
                </a:lnTo>
                <a:lnTo>
                  <a:pt x="136657" y="268764"/>
                </a:lnTo>
                <a:lnTo>
                  <a:pt x="166726" y="237089"/>
                </a:lnTo>
                <a:lnTo>
                  <a:pt x="199334" y="206986"/>
                </a:lnTo>
                <a:lnTo>
                  <a:pt x="234362" y="178546"/>
                </a:lnTo>
                <a:lnTo>
                  <a:pt x="271692" y="151859"/>
                </a:lnTo>
                <a:lnTo>
                  <a:pt x="311204" y="127016"/>
                </a:lnTo>
                <a:lnTo>
                  <a:pt x="352778" y="104108"/>
                </a:lnTo>
                <a:lnTo>
                  <a:pt x="396296" y="83227"/>
                </a:lnTo>
                <a:lnTo>
                  <a:pt x="441638" y="64462"/>
                </a:lnTo>
                <a:lnTo>
                  <a:pt x="488686" y="47904"/>
                </a:lnTo>
                <a:lnTo>
                  <a:pt x="537319" y="33645"/>
                </a:lnTo>
                <a:lnTo>
                  <a:pt x="587419" y="21775"/>
                </a:lnTo>
                <a:lnTo>
                  <a:pt x="638866" y="12384"/>
                </a:lnTo>
                <a:lnTo>
                  <a:pt x="691541" y="5564"/>
                </a:lnTo>
                <a:lnTo>
                  <a:pt x="745325" y="1406"/>
                </a:lnTo>
                <a:lnTo>
                  <a:pt x="800100" y="0"/>
                </a:lnTo>
                <a:lnTo>
                  <a:pt x="854874" y="1406"/>
                </a:lnTo>
                <a:lnTo>
                  <a:pt x="908658" y="5564"/>
                </a:lnTo>
                <a:lnTo>
                  <a:pt x="961333" y="12384"/>
                </a:lnTo>
                <a:lnTo>
                  <a:pt x="1012780" y="21775"/>
                </a:lnTo>
                <a:lnTo>
                  <a:pt x="1062880" y="33645"/>
                </a:lnTo>
                <a:lnTo>
                  <a:pt x="1111513" y="47904"/>
                </a:lnTo>
                <a:lnTo>
                  <a:pt x="1158561" y="64462"/>
                </a:lnTo>
                <a:lnTo>
                  <a:pt x="1203903" y="83227"/>
                </a:lnTo>
                <a:lnTo>
                  <a:pt x="1247421" y="104108"/>
                </a:lnTo>
                <a:lnTo>
                  <a:pt x="1288995" y="127016"/>
                </a:lnTo>
                <a:lnTo>
                  <a:pt x="1328507" y="151859"/>
                </a:lnTo>
                <a:lnTo>
                  <a:pt x="1365837" y="178546"/>
                </a:lnTo>
                <a:lnTo>
                  <a:pt x="1400865" y="206986"/>
                </a:lnTo>
                <a:lnTo>
                  <a:pt x="1433473" y="237089"/>
                </a:lnTo>
                <a:lnTo>
                  <a:pt x="1463542" y="268764"/>
                </a:lnTo>
                <a:lnTo>
                  <a:pt x="1490951" y="301921"/>
                </a:lnTo>
                <a:lnTo>
                  <a:pt x="1515583" y="336468"/>
                </a:lnTo>
                <a:lnTo>
                  <a:pt x="1537317" y="372314"/>
                </a:lnTo>
                <a:lnTo>
                  <a:pt x="1556034" y="409369"/>
                </a:lnTo>
                <a:lnTo>
                  <a:pt x="1571616" y="447542"/>
                </a:lnTo>
                <a:lnTo>
                  <a:pt x="1583942" y="486743"/>
                </a:lnTo>
                <a:lnTo>
                  <a:pt x="1592895" y="526880"/>
                </a:lnTo>
                <a:lnTo>
                  <a:pt x="1598353" y="567862"/>
                </a:lnTo>
                <a:lnTo>
                  <a:pt x="1600200" y="609600"/>
                </a:lnTo>
                <a:lnTo>
                  <a:pt x="1598353" y="651337"/>
                </a:lnTo>
                <a:lnTo>
                  <a:pt x="1592895" y="692319"/>
                </a:lnTo>
                <a:lnTo>
                  <a:pt x="1583942" y="732456"/>
                </a:lnTo>
                <a:lnTo>
                  <a:pt x="1571616" y="771657"/>
                </a:lnTo>
                <a:lnTo>
                  <a:pt x="1556034" y="809830"/>
                </a:lnTo>
                <a:lnTo>
                  <a:pt x="1537317" y="846885"/>
                </a:lnTo>
                <a:lnTo>
                  <a:pt x="1515583" y="882731"/>
                </a:lnTo>
                <a:lnTo>
                  <a:pt x="1490951" y="917278"/>
                </a:lnTo>
                <a:lnTo>
                  <a:pt x="1463542" y="950435"/>
                </a:lnTo>
                <a:lnTo>
                  <a:pt x="1433473" y="982110"/>
                </a:lnTo>
                <a:lnTo>
                  <a:pt x="1400865" y="1012213"/>
                </a:lnTo>
                <a:lnTo>
                  <a:pt x="1365837" y="1040653"/>
                </a:lnTo>
                <a:lnTo>
                  <a:pt x="1328507" y="1067340"/>
                </a:lnTo>
                <a:lnTo>
                  <a:pt x="1288995" y="1092183"/>
                </a:lnTo>
                <a:lnTo>
                  <a:pt x="1247421" y="1115091"/>
                </a:lnTo>
                <a:lnTo>
                  <a:pt x="1203903" y="1135972"/>
                </a:lnTo>
                <a:lnTo>
                  <a:pt x="1158561" y="1154737"/>
                </a:lnTo>
                <a:lnTo>
                  <a:pt x="1111513" y="1171295"/>
                </a:lnTo>
                <a:lnTo>
                  <a:pt x="1062880" y="1185554"/>
                </a:lnTo>
                <a:lnTo>
                  <a:pt x="1012780" y="1197424"/>
                </a:lnTo>
                <a:lnTo>
                  <a:pt x="961333" y="1206815"/>
                </a:lnTo>
                <a:lnTo>
                  <a:pt x="908658" y="1213635"/>
                </a:lnTo>
                <a:lnTo>
                  <a:pt x="854874" y="1217793"/>
                </a:lnTo>
                <a:lnTo>
                  <a:pt x="800100" y="1219200"/>
                </a:lnTo>
                <a:lnTo>
                  <a:pt x="745325" y="1217793"/>
                </a:lnTo>
                <a:lnTo>
                  <a:pt x="691541" y="1213635"/>
                </a:lnTo>
                <a:lnTo>
                  <a:pt x="638866" y="1206815"/>
                </a:lnTo>
                <a:lnTo>
                  <a:pt x="587419" y="1197424"/>
                </a:lnTo>
                <a:lnTo>
                  <a:pt x="537319" y="1185554"/>
                </a:lnTo>
                <a:lnTo>
                  <a:pt x="488686" y="1171295"/>
                </a:lnTo>
                <a:lnTo>
                  <a:pt x="441638" y="1154737"/>
                </a:lnTo>
                <a:lnTo>
                  <a:pt x="396296" y="1135972"/>
                </a:lnTo>
                <a:lnTo>
                  <a:pt x="352778" y="1115091"/>
                </a:lnTo>
                <a:lnTo>
                  <a:pt x="311204" y="1092183"/>
                </a:lnTo>
                <a:lnTo>
                  <a:pt x="271692" y="1067340"/>
                </a:lnTo>
                <a:lnTo>
                  <a:pt x="234362" y="1040653"/>
                </a:lnTo>
                <a:lnTo>
                  <a:pt x="199334" y="1012213"/>
                </a:lnTo>
                <a:lnTo>
                  <a:pt x="166726" y="982110"/>
                </a:lnTo>
                <a:lnTo>
                  <a:pt x="136657" y="950435"/>
                </a:lnTo>
                <a:lnTo>
                  <a:pt x="109248" y="917278"/>
                </a:lnTo>
                <a:lnTo>
                  <a:pt x="84616" y="882731"/>
                </a:lnTo>
                <a:lnTo>
                  <a:pt x="62882" y="846885"/>
                </a:lnTo>
                <a:lnTo>
                  <a:pt x="44165" y="809830"/>
                </a:lnTo>
                <a:lnTo>
                  <a:pt x="28583" y="771657"/>
                </a:lnTo>
                <a:lnTo>
                  <a:pt x="16257" y="732456"/>
                </a:lnTo>
                <a:lnTo>
                  <a:pt x="7304" y="692319"/>
                </a:lnTo>
                <a:lnTo>
                  <a:pt x="1846" y="651337"/>
                </a:lnTo>
                <a:lnTo>
                  <a:pt x="0" y="609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923413" y="2097913"/>
            <a:ext cx="1033780" cy="833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drop</a:t>
            </a:r>
            <a:r>
              <a:rPr dirty="0" sz="1800" spc="-4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 patient  </a:t>
            </a: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RBC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47800" y="34290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762000" y="0"/>
                </a:moveTo>
                <a:lnTo>
                  <a:pt x="699499" y="1262"/>
                </a:lnTo>
                <a:lnTo>
                  <a:pt x="638390" y="4986"/>
                </a:lnTo>
                <a:lnTo>
                  <a:pt x="578870" y="11071"/>
                </a:lnTo>
                <a:lnTo>
                  <a:pt x="521134" y="19421"/>
                </a:lnTo>
                <a:lnTo>
                  <a:pt x="465379" y="29938"/>
                </a:lnTo>
                <a:lnTo>
                  <a:pt x="411800" y="42523"/>
                </a:lnTo>
                <a:lnTo>
                  <a:pt x="360594" y="57078"/>
                </a:lnTo>
                <a:lnTo>
                  <a:pt x="311956" y="73505"/>
                </a:lnTo>
                <a:lnTo>
                  <a:pt x="266083" y="91707"/>
                </a:lnTo>
                <a:lnTo>
                  <a:pt x="223170" y="111585"/>
                </a:lnTo>
                <a:lnTo>
                  <a:pt x="183414" y="133041"/>
                </a:lnTo>
                <a:lnTo>
                  <a:pt x="147011" y="155978"/>
                </a:lnTo>
                <a:lnTo>
                  <a:pt x="114156" y="180297"/>
                </a:lnTo>
                <a:lnTo>
                  <a:pt x="85046" y="205900"/>
                </a:lnTo>
                <a:lnTo>
                  <a:pt x="38843" y="260567"/>
                </a:lnTo>
                <a:lnTo>
                  <a:pt x="9972" y="319195"/>
                </a:lnTo>
                <a:lnTo>
                  <a:pt x="0" y="381000"/>
                </a:lnTo>
                <a:lnTo>
                  <a:pt x="2525" y="412250"/>
                </a:lnTo>
                <a:lnTo>
                  <a:pt x="22143" y="472564"/>
                </a:lnTo>
                <a:lnTo>
                  <a:pt x="59876" y="529310"/>
                </a:lnTo>
                <a:lnTo>
                  <a:pt x="114156" y="581702"/>
                </a:lnTo>
                <a:lnTo>
                  <a:pt x="147011" y="606021"/>
                </a:lnTo>
                <a:lnTo>
                  <a:pt x="183414" y="628958"/>
                </a:lnTo>
                <a:lnTo>
                  <a:pt x="223170" y="650414"/>
                </a:lnTo>
                <a:lnTo>
                  <a:pt x="266083" y="670292"/>
                </a:lnTo>
                <a:lnTo>
                  <a:pt x="311956" y="688494"/>
                </a:lnTo>
                <a:lnTo>
                  <a:pt x="360594" y="704921"/>
                </a:lnTo>
                <a:lnTo>
                  <a:pt x="411800" y="719476"/>
                </a:lnTo>
                <a:lnTo>
                  <a:pt x="465379" y="732061"/>
                </a:lnTo>
                <a:lnTo>
                  <a:pt x="521134" y="742578"/>
                </a:lnTo>
                <a:lnTo>
                  <a:pt x="578870" y="750928"/>
                </a:lnTo>
                <a:lnTo>
                  <a:pt x="638390" y="757013"/>
                </a:lnTo>
                <a:lnTo>
                  <a:pt x="699499" y="760737"/>
                </a:lnTo>
                <a:lnTo>
                  <a:pt x="762000" y="762000"/>
                </a:lnTo>
                <a:lnTo>
                  <a:pt x="824500" y="760737"/>
                </a:lnTo>
                <a:lnTo>
                  <a:pt x="885609" y="757013"/>
                </a:lnTo>
                <a:lnTo>
                  <a:pt x="945129" y="750928"/>
                </a:lnTo>
                <a:lnTo>
                  <a:pt x="1002865" y="742578"/>
                </a:lnTo>
                <a:lnTo>
                  <a:pt x="1058620" y="732061"/>
                </a:lnTo>
                <a:lnTo>
                  <a:pt x="1112199" y="719476"/>
                </a:lnTo>
                <a:lnTo>
                  <a:pt x="1163405" y="704921"/>
                </a:lnTo>
                <a:lnTo>
                  <a:pt x="1212043" y="688494"/>
                </a:lnTo>
                <a:lnTo>
                  <a:pt x="1257916" y="670292"/>
                </a:lnTo>
                <a:lnTo>
                  <a:pt x="1300829" y="650414"/>
                </a:lnTo>
                <a:lnTo>
                  <a:pt x="1340585" y="628958"/>
                </a:lnTo>
                <a:lnTo>
                  <a:pt x="1376988" y="606021"/>
                </a:lnTo>
                <a:lnTo>
                  <a:pt x="1409843" y="581702"/>
                </a:lnTo>
                <a:lnTo>
                  <a:pt x="1438953" y="556099"/>
                </a:lnTo>
                <a:lnTo>
                  <a:pt x="1485156" y="501432"/>
                </a:lnTo>
                <a:lnTo>
                  <a:pt x="1514027" y="442804"/>
                </a:lnTo>
                <a:lnTo>
                  <a:pt x="1524000" y="381000"/>
                </a:lnTo>
                <a:lnTo>
                  <a:pt x="1521474" y="349749"/>
                </a:lnTo>
                <a:lnTo>
                  <a:pt x="1501856" y="289435"/>
                </a:lnTo>
                <a:lnTo>
                  <a:pt x="1464123" y="232689"/>
                </a:lnTo>
                <a:lnTo>
                  <a:pt x="1409843" y="180297"/>
                </a:lnTo>
                <a:lnTo>
                  <a:pt x="1376988" y="155978"/>
                </a:lnTo>
                <a:lnTo>
                  <a:pt x="1340585" y="133041"/>
                </a:lnTo>
                <a:lnTo>
                  <a:pt x="1300829" y="111585"/>
                </a:lnTo>
                <a:lnTo>
                  <a:pt x="1257916" y="91707"/>
                </a:lnTo>
                <a:lnTo>
                  <a:pt x="1212043" y="73505"/>
                </a:lnTo>
                <a:lnTo>
                  <a:pt x="1163405" y="57078"/>
                </a:lnTo>
                <a:lnTo>
                  <a:pt x="1112199" y="42523"/>
                </a:lnTo>
                <a:lnTo>
                  <a:pt x="1058620" y="29938"/>
                </a:lnTo>
                <a:lnTo>
                  <a:pt x="1002865" y="19421"/>
                </a:lnTo>
                <a:lnTo>
                  <a:pt x="945129" y="11071"/>
                </a:lnTo>
                <a:lnTo>
                  <a:pt x="885609" y="4986"/>
                </a:lnTo>
                <a:lnTo>
                  <a:pt x="824500" y="1262"/>
                </a:lnTo>
                <a:lnTo>
                  <a:pt x="7620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47800" y="34290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381000"/>
                </a:moveTo>
                <a:lnTo>
                  <a:pt x="9972" y="319195"/>
                </a:lnTo>
                <a:lnTo>
                  <a:pt x="38843" y="260567"/>
                </a:lnTo>
                <a:lnTo>
                  <a:pt x="85046" y="205900"/>
                </a:lnTo>
                <a:lnTo>
                  <a:pt x="114156" y="180297"/>
                </a:lnTo>
                <a:lnTo>
                  <a:pt x="147011" y="155978"/>
                </a:lnTo>
                <a:lnTo>
                  <a:pt x="183414" y="133041"/>
                </a:lnTo>
                <a:lnTo>
                  <a:pt x="223170" y="111585"/>
                </a:lnTo>
                <a:lnTo>
                  <a:pt x="266083" y="91707"/>
                </a:lnTo>
                <a:lnTo>
                  <a:pt x="311956" y="73505"/>
                </a:lnTo>
                <a:lnTo>
                  <a:pt x="360594" y="57078"/>
                </a:lnTo>
                <a:lnTo>
                  <a:pt x="411800" y="42523"/>
                </a:lnTo>
                <a:lnTo>
                  <a:pt x="465379" y="29938"/>
                </a:lnTo>
                <a:lnTo>
                  <a:pt x="521134" y="19421"/>
                </a:lnTo>
                <a:lnTo>
                  <a:pt x="578870" y="11071"/>
                </a:lnTo>
                <a:lnTo>
                  <a:pt x="638390" y="4986"/>
                </a:lnTo>
                <a:lnTo>
                  <a:pt x="699499" y="1262"/>
                </a:lnTo>
                <a:lnTo>
                  <a:pt x="762000" y="0"/>
                </a:lnTo>
                <a:lnTo>
                  <a:pt x="824500" y="1262"/>
                </a:lnTo>
                <a:lnTo>
                  <a:pt x="885609" y="4986"/>
                </a:lnTo>
                <a:lnTo>
                  <a:pt x="945129" y="11071"/>
                </a:lnTo>
                <a:lnTo>
                  <a:pt x="1002865" y="19421"/>
                </a:lnTo>
                <a:lnTo>
                  <a:pt x="1058620" y="29938"/>
                </a:lnTo>
                <a:lnTo>
                  <a:pt x="1112199" y="42523"/>
                </a:lnTo>
                <a:lnTo>
                  <a:pt x="1163405" y="57078"/>
                </a:lnTo>
                <a:lnTo>
                  <a:pt x="1212043" y="73505"/>
                </a:lnTo>
                <a:lnTo>
                  <a:pt x="1257916" y="91707"/>
                </a:lnTo>
                <a:lnTo>
                  <a:pt x="1300829" y="111585"/>
                </a:lnTo>
                <a:lnTo>
                  <a:pt x="1340585" y="133041"/>
                </a:lnTo>
                <a:lnTo>
                  <a:pt x="1376988" y="155978"/>
                </a:lnTo>
                <a:lnTo>
                  <a:pt x="1409843" y="180297"/>
                </a:lnTo>
                <a:lnTo>
                  <a:pt x="1438953" y="205900"/>
                </a:lnTo>
                <a:lnTo>
                  <a:pt x="1485156" y="260567"/>
                </a:lnTo>
                <a:lnTo>
                  <a:pt x="1514027" y="319195"/>
                </a:lnTo>
                <a:lnTo>
                  <a:pt x="1524000" y="381000"/>
                </a:lnTo>
                <a:lnTo>
                  <a:pt x="1521474" y="412250"/>
                </a:lnTo>
                <a:lnTo>
                  <a:pt x="1501856" y="472564"/>
                </a:lnTo>
                <a:lnTo>
                  <a:pt x="1464123" y="529310"/>
                </a:lnTo>
                <a:lnTo>
                  <a:pt x="1409843" y="581702"/>
                </a:lnTo>
                <a:lnTo>
                  <a:pt x="1376988" y="606021"/>
                </a:lnTo>
                <a:lnTo>
                  <a:pt x="1340585" y="628958"/>
                </a:lnTo>
                <a:lnTo>
                  <a:pt x="1300829" y="650414"/>
                </a:lnTo>
                <a:lnTo>
                  <a:pt x="1257916" y="670292"/>
                </a:lnTo>
                <a:lnTo>
                  <a:pt x="1212043" y="688494"/>
                </a:lnTo>
                <a:lnTo>
                  <a:pt x="1163405" y="704921"/>
                </a:lnTo>
                <a:lnTo>
                  <a:pt x="1112199" y="719476"/>
                </a:lnTo>
                <a:lnTo>
                  <a:pt x="1058620" y="732061"/>
                </a:lnTo>
                <a:lnTo>
                  <a:pt x="1002865" y="742578"/>
                </a:lnTo>
                <a:lnTo>
                  <a:pt x="945129" y="750928"/>
                </a:lnTo>
                <a:lnTo>
                  <a:pt x="885609" y="757013"/>
                </a:lnTo>
                <a:lnTo>
                  <a:pt x="824500" y="760737"/>
                </a:lnTo>
                <a:lnTo>
                  <a:pt x="762000" y="762000"/>
                </a:lnTo>
                <a:lnTo>
                  <a:pt x="699499" y="760737"/>
                </a:lnTo>
                <a:lnTo>
                  <a:pt x="638390" y="757013"/>
                </a:lnTo>
                <a:lnTo>
                  <a:pt x="578870" y="750928"/>
                </a:lnTo>
                <a:lnTo>
                  <a:pt x="521134" y="742578"/>
                </a:lnTo>
                <a:lnTo>
                  <a:pt x="465379" y="732061"/>
                </a:lnTo>
                <a:lnTo>
                  <a:pt x="411800" y="719476"/>
                </a:lnTo>
                <a:lnTo>
                  <a:pt x="360594" y="704921"/>
                </a:lnTo>
                <a:lnTo>
                  <a:pt x="311956" y="688494"/>
                </a:lnTo>
                <a:lnTo>
                  <a:pt x="266083" y="670292"/>
                </a:lnTo>
                <a:lnTo>
                  <a:pt x="223170" y="650414"/>
                </a:lnTo>
                <a:lnTo>
                  <a:pt x="183414" y="628958"/>
                </a:lnTo>
                <a:lnTo>
                  <a:pt x="147011" y="606021"/>
                </a:lnTo>
                <a:lnTo>
                  <a:pt x="114156" y="581702"/>
                </a:lnTo>
                <a:lnTo>
                  <a:pt x="85046" y="556099"/>
                </a:lnTo>
                <a:lnTo>
                  <a:pt x="38843" y="501432"/>
                </a:lnTo>
                <a:lnTo>
                  <a:pt x="9972" y="442804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860550" y="3668521"/>
            <a:ext cx="70929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30" b="1">
                <a:latin typeface="Arial"/>
                <a:cs typeface="Arial"/>
              </a:rPr>
              <a:t>A</a:t>
            </a:r>
            <a:r>
              <a:rPr dirty="0" sz="1800" b="1">
                <a:latin typeface="Arial"/>
                <a:cs typeface="Arial"/>
              </a:rPr>
              <a:t>nt</a:t>
            </a:r>
            <a:r>
              <a:rPr dirty="0" sz="1800" spc="5" b="1">
                <a:latin typeface="Arial"/>
                <a:cs typeface="Arial"/>
              </a:rPr>
              <a:t>i</a:t>
            </a:r>
            <a:r>
              <a:rPr dirty="0" sz="1800" spc="-5" b="1">
                <a:latin typeface="Arial"/>
                <a:cs typeface="Arial"/>
              </a:rPr>
              <a:t>-</a:t>
            </a:r>
            <a:r>
              <a:rPr dirty="0" sz="1800" b="1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00400" y="34290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723900" y="0"/>
                </a:moveTo>
                <a:lnTo>
                  <a:pt x="661439" y="1398"/>
                </a:lnTo>
                <a:lnTo>
                  <a:pt x="600454" y="5517"/>
                </a:lnTo>
                <a:lnTo>
                  <a:pt x="541161" y="12242"/>
                </a:lnTo>
                <a:lnTo>
                  <a:pt x="483779" y="21459"/>
                </a:lnTo>
                <a:lnTo>
                  <a:pt x="428524" y="33053"/>
                </a:lnTo>
                <a:lnTo>
                  <a:pt x="375613" y="46911"/>
                </a:lnTo>
                <a:lnTo>
                  <a:pt x="325264" y="62917"/>
                </a:lnTo>
                <a:lnTo>
                  <a:pt x="277694" y="80958"/>
                </a:lnTo>
                <a:lnTo>
                  <a:pt x="233121" y="100920"/>
                </a:lnTo>
                <a:lnTo>
                  <a:pt x="191762" y="122687"/>
                </a:lnTo>
                <a:lnTo>
                  <a:pt x="153833" y="146146"/>
                </a:lnTo>
                <a:lnTo>
                  <a:pt x="119553" y="171183"/>
                </a:lnTo>
                <a:lnTo>
                  <a:pt x="89139" y="197682"/>
                </a:lnTo>
                <a:lnTo>
                  <a:pt x="62807" y="225530"/>
                </a:lnTo>
                <a:lnTo>
                  <a:pt x="23262" y="284815"/>
                </a:lnTo>
                <a:lnTo>
                  <a:pt x="2657" y="348123"/>
                </a:lnTo>
                <a:lnTo>
                  <a:pt x="0" y="381000"/>
                </a:lnTo>
                <a:lnTo>
                  <a:pt x="2657" y="413876"/>
                </a:lnTo>
                <a:lnTo>
                  <a:pt x="23262" y="477184"/>
                </a:lnTo>
                <a:lnTo>
                  <a:pt x="62807" y="536469"/>
                </a:lnTo>
                <a:lnTo>
                  <a:pt x="89139" y="564317"/>
                </a:lnTo>
                <a:lnTo>
                  <a:pt x="119553" y="590816"/>
                </a:lnTo>
                <a:lnTo>
                  <a:pt x="153833" y="615853"/>
                </a:lnTo>
                <a:lnTo>
                  <a:pt x="191762" y="639312"/>
                </a:lnTo>
                <a:lnTo>
                  <a:pt x="233121" y="661079"/>
                </a:lnTo>
                <a:lnTo>
                  <a:pt x="277694" y="681041"/>
                </a:lnTo>
                <a:lnTo>
                  <a:pt x="325264" y="699082"/>
                </a:lnTo>
                <a:lnTo>
                  <a:pt x="375613" y="715088"/>
                </a:lnTo>
                <a:lnTo>
                  <a:pt x="428524" y="728946"/>
                </a:lnTo>
                <a:lnTo>
                  <a:pt x="483779" y="740540"/>
                </a:lnTo>
                <a:lnTo>
                  <a:pt x="541161" y="749757"/>
                </a:lnTo>
                <a:lnTo>
                  <a:pt x="600454" y="756482"/>
                </a:lnTo>
                <a:lnTo>
                  <a:pt x="661439" y="760601"/>
                </a:lnTo>
                <a:lnTo>
                  <a:pt x="723900" y="762000"/>
                </a:lnTo>
                <a:lnTo>
                  <a:pt x="786360" y="760601"/>
                </a:lnTo>
                <a:lnTo>
                  <a:pt x="847345" y="756482"/>
                </a:lnTo>
                <a:lnTo>
                  <a:pt x="906638" y="749757"/>
                </a:lnTo>
                <a:lnTo>
                  <a:pt x="964020" y="740540"/>
                </a:lnTo>
                <a:lnTo>
                  <a:pt x="1019275" y="728946"/>
                </a:lnTo>
                <a:lnTo>
                  <a:pt x="1072186" y="715088"/>
                </a:lnTo>
                <a:lnTo>
                  <a:pt x="1122535" y="699082"/>
                </a:lnTo>
                <a:lnTo>
                  <a:pt x="1170105" y="681041"/>
                </a:lnTo>
                <a:lnTo>
                  <a:pt x="1214678" y="661079"/>
                </a:lnTo>
                <a:lnTo>
                  <a:pt x="1256037" y="639312"/>
                </a:lnTo>
                <a:lnTo>
                  <a:pt x="1293966" y="615853"/>
                </a:lnTo>
                <a:lnTo>
                  <a:pt x="1328246" y="590816"/>
                </a:lnTo>
                <a:lnTo>
                  <a:pt x="1358660" y="564317"/>
                </a:lnTo>
                <a:lnTo>
                  <a:pt x="1384992" y="536469"/>
                </a:lnTo>
                <a:lnTo>
                  <a:pt x="1424537" y="477184"/>
                </a:lnTo>
                <a:lnTo>
                  <a:pt x="1445142" y="413876"/>
                </a:lnTo>
                <a:lnTo>
                  <a:pt x="1447800" y="381000"/>
                </a:lnTo>
                <a:lnTo>
                  <a:pt x="1445142" y="348123"/>
                </a:lnTo>
                <a:lnTo>
                  <a:pt x="1424537" y="284815"/>
                </a:lnTo>
                <a:lnTo>
                  <a:pt x="1384992" y="225530"/>
                </a:lnTo>
                <a:lnTo>
                  <a:pt x="1358660" y="197682"/>
                </a:lnTo>
                <a:lnTo>
                  <a:pt x="1328246" y="171183"/>
                </a:lnTo>
                <a:lnTo>
                  <a:pt x="1293966" y="146146"/>
                </a:lnTo>
                <a:lnTo>
                  <a:pt x="1256037" y="122687"/>
                </a:lnTo>
                <a:lnTo>
                  <a:pt x="1214678" y="100920"/>
                </a:lnTo>
                <a:lnTo>
                  <a:pt x="1170105" y="80958"/>
                </a:lnTo>
                <a:lnTo>
                  <a:pt x="1122535" y="62917"/>
                </a:lnTo>
                <a:lnTo>
                  <a:pt x="1072186" y="46911"/>
                </a:lnTo>
                <a:lnTo>
                  <a:pt x="1019275" y="33053"/>
                </a:lnTo>
                <a:lnTo>
                  <a:pt x="964020" y="21459"/>
                </a:lnTo>
                <a:lnTo>
                  <a:pt x="906638" y="12242"/>
                </a:lnTo>
                <a:lnTo>
                  <a:pt x="847345" y="5517"/>
                </a:lnTo>
                <a:lnTo>
                  <a:pt x="786360" y="1398"/>
                </a:lnTo>
                <a:lnTo>
                  <a:pt x="7239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00400" y="34290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0" y="381000"/>
                </a:moveTo>
                <a:lnTo>
                  <a:pt x="10483" y="316023"/>
                </a:lnTo>
                <a:lnTo>
                  <a:pt x="40776" y="254612"/>
                </a:lnTo>
                <a:lnTo>
                  <a:pt x="89139" y="197682"/>
                </a:lnTo>
                <a:lnTo>
                  <a:pt x="119553" y="171183"/>
                </a:lnTo>
                <a:lnTo>
                  <a:pt x="153833" y="146146"/>
                </a:lnTo>
                <a:lnTo>
                  <a:pt x="191762" y="122687"/>
                </a:lnTo>
                <a:lnTo>
                  <a:pt x="233121" y="100920"/>
                </a:lnTo>
                <a:lnTo>
                  <a:pt x="277694" y="80958"/>
                </a:lnTo>
                <a:lnTo>
                  <a:pt x="325264" y="62917"/>
                </a:lnTo>
                <a:lnTo>
                  <a:pt x="375613" y="46911"/>
                </a:lnTo>
                <a:lnTo>
                  <a:pt x="428524" y="33053"/>
                </a:lnTo>
                <a:lnTo>
                  <a:pt x="483779" y="21459"/>
                </a:lnTo>
                <a:lnTo>
                  <a:pt x="541161" y="12242"/>
                </a:lnTo>
                <a:lnTo>
                  <a:pt x="600454" y="5517"/>
                </a:lnTo>
                <a:lnTo>
                  <a:pt x="661439" y="1398"/>
                </a:lnTo>
                <a:lnTo>
                  <a:pt x="723900" y="0"/>
                </a:lnTo>
                <a:lnTo>
                  <a:pt x="786360" y="1398"/>
                </a:lnTo>
                <a:lnTo>
                  <a:pt x="847345" y="5517"/>
                </a:lnTo>
                <a:lnTo>
                  <a:pt x="906638" y="12242"/>
                </a:lnTo>
                <a:lnTo>
                  <a:pt x="964020" y="21459"/>
                </a:lnTo>
                <a:lnTo>
                  <a:pt x="1019275" y="33053"/>
                </a:lnTo>
                <a:lnTo>
                  <a:pt x="1072186" y="46911"/>
                </a:lnTo>
                <a:lnTo>
                  <a:pt x="1122535" y="62917"/>
                </a:lnTo>
                <a:lnTo>
                  <a:pt x="1170105" y="80958"/>
                </a:lnTo>
                <a:lnTo>
                  <a:pt x="1214678" y="100920"/>
                </a:lnTo>
                <a:lnTo>
                  <a:pt x="1256037" y="122687"/>
                </a:lnTo>
                <a:lnTo>
                  <a:pt x="1293966" y="146146"/>
                </a:lnTo>
                <a:lnTo>
                  <a:pt x="1328246" y="171183"/>
                </a:lnTo>
                <a:lnTo>
                  <a:pt x="1358660" y="197682"/>
                </a:lnTo>
                <a:lnTo>
                  <a:pt x="1384992" y="225530"/>
                </a:lnTo>
                <a:lnTo>
                  <a:pt x="1424537" y="284815"/>
                </a:lnTo>
                <a:lnTo>
                  <a:pt x="1445142" y="348123"/>
                </a:lnTo>
                <a:lnTo>
                  <a:pt x="1447800" y="381000"/>
                </a:lnTo>
                <a:lnTo>
                  <a:pt x="1445142" y="413876"/>
                </a:lnTo>
                <a:lnTo>
                  <a:pt x="1424537" y="477184"/>
                </a:lnTo>
                <a:lnTo>
                  <a:pt x="1384992" y="536469"/>
                </a:lnTo>
                <a:lnTo>
                  <a:pt x="1358660" y="564317"/>
                </a:lnTo>
                <a:lnTo>
                  <a:pt x="1328246" y="590816"/>
                </a:lnTo>
                <a:lnTo>
                  <a:pt x="1293966" y="615853"/>
                </a:lnTo>
                <a:lnTo>
                  <a:pt x="1256037" y="639312"/>
                </a:lnTo>
                <a:lnTo>
                  <a:pt x="1214678" y="661079"/>
                </a:lnTo>
                <a:lnTo>
                  <a:pt x="1170105" y="681041"/>
                </a:lnTo>
                <a:lnTo>
                  <a:pt x="1122535" y="699082"/>
                </a:lnTo>
                <a:lnTo>
                  <a:pt x="1072186" y="715088"/>
                </a:lnTo>
                <a:lnTo>
                  <a:pt x="1019275" y="728946"/>
                </a:lnTo>
                <a:lnTo>
                  <a:pt x="964020" y="740540"/>
                </a:lnTo>
                <a:lnTo>
                  <a:pt x="906638" y="749757"/>
                </a:lnTo>
                <a:lnTo>
                  <a:pt x="847345" y="756482"/>
                </a:lnTo>
                <a:lnTo>
                  <a:pt x="786360" y="760601"/>
                </a:lnTo>
                <a:lnTo>
                  <a:pt x="723900" y="762000"/>
                </a:lnTo>
                <a:lnTo>
                  <a:pt x="661439" y="760601"/>
                </a:lnTo>
                <a:lnTo>
                  <a:pt x="600454" y="756482"/>
                </a:lnTo>
                <a:lnTo>
                  <a:pt x="541161" y="749757"/>
                </a:lnTo>
                <a:lnTo>
                  <a:pt x="483779" y="740540"/>
                </a:lnTo>
                <a:lnTo>
                  <a:pt x="428524" y="728946"/>
                </a:lnTo>
                <a:lnTo>
                  <a:pt x="375613" y="715088"/>
                </a:lnTo>
                <a:lnTo>
                  <a:pt x="325264" y="699082"/>
                </a:lnTo>
                <a:lnTo>
                  <a:pt x="277694" y="681041"/>
                </a:lnTo>
                <a:lnTo>
                  <a:pt x="233121" y="661079"/>
                </a:lnTo>
                <a:lnTo>
                  <a:pt x="191762" y="639312"/>
                </a:lnTo>
                <a:lnTo>
                  <a:pt x="153833" y="615853"/>
                </a:lnTo>
                <a:lnTo>
                  <a:pt x="119553" y="590816"/>
                </a:lnTo>
                <a:lnTo>
                  <a:pt x="89139" y="564317"/>
                </a:lnTo>
                <a:lnTo>
                  <a:pt x="62807" y="536469"/>
                </a:lnTo>
                <a:lnTo>
                  <a:pt x="23262" y="477184"/>
                </a:lnTo>
                <a:lnTo>
                  <a:pt x="2657" y="413876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575050" y="3668521"/>
            <a:ext cx="70929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30" b="1">
                <a:latin typeface="Arial"/>
                <a:cs typeface="Arial"/>
              </a:rPr>
              <a:t>A</a:t>
            </a:r>
            <a:r>
              <a:rPr dirty="0" sz="1800" b="1">
                <a:latin typeface="Arial"/>
                <a:cs typeface="Arial"/>
              </a:rPr>
              <a:t>nt</a:t>
            </a:r>
            <a:r>
              <a:rPr dirty="0" sz="1800" spc="5" b="1">
                <a:latin typeface="Arial"/>
                <a:cs typeface="Arial"/>
              </a:rPr>
              <a:t>i</a:t>
            </a:r>
            <a:r>
              <a:rPr dirty="0" sz="1800" spc="-5" b="1">
                <a:latin typeface="Arial"/>
                <a:cs typeface="Arial"/>
              </a:rPr>
              <a:t>-</a:t>
            </a:r>
            <a:r>
              <a:rPr dirty="0" sz="1800" b="1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29200" y="34290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762000" y="0"/>
                </a:moveTo>
                <a:lnTo>
                  <a:pt x="699499" y="1262"/>
                </a:lnTo>
                <a:lnTo>
                  <a:pt x="638390" y="4986"/>
                </a:lnTo>
                <a:lnTo>
                  <a:pt x="578870" y="11071"/>
                </a:lnTo>
                <a:lnTo>
                  <a:pt x="521134" y="19421"/>
                </a:lnTo>
                <a:lnTo>
                  <a:pt x="465379" y="29938"/>
                </a:lnTo>
                <a:lnTo>
                  <a:pt x="411800" y="42523"/>
                </a:lnTo>
                <a:lnTo>
                  <a:pt x="360594" y="57078"/>
                </a:lnTo>
                <a:lnTo>
                  <a:pt x="311956" y="73505"/>
                </a:lnTo>
                <a:lnTo>
                  <a:pt x="266083" y="91707"/>
                </a:lnTo>
                <a:lnTo>
                  <a:pt x="223170" y="111585"/>
                </a:lnTo>
                <a:lnTo>
                  <a:pt x="183414" y="133041"/>
                </a:lnTo>
                <a:lnTo>
                  <a:pt x="147011" y="155978"/>
                </a:lnTo>
                <a:lnTo>
                  <a:pt x="114156" y="180297"/>
                </a:lnTo>
                <a:lnTo>
                  <a:pt x="85046" y="205900"/>
                </a:lnTo>
                <a:lnTo>
                  <a:pt x="38843" y="260567"/>
                </a:lnTo>
                <a:lnTo>
                  <a:pt x="9972" y="319195"/>
                </a:lnTo>
                <a:lnTo>
                  <a:pt x="0" y="381000"/>
                </a:lnTo>
                <a:lnTo>
                  <a:pt x="2525" y="412250"/>
                </a:lnTo>
                <a:lnTo>
                  <a:pt x="22143" y="472564"/>
                </a:lnTo>
                <a:lnTo>
                  <a:pt x="59876" y="529310"/>
                </a:lnTo>
                <a:lnTo>
                  <a:pt x="114156" y="581702"/>
                </a:lnTo>
                <a:lnTo>
                  <a:pt x="147011" y="606021"/>
                </a:lnTo>
                <a:lnTo>
                  <a:pt x="183414" y="628958"/>
                </a:lnTo>
                <a:lnTo>
                  <a:pt x="223170" y="650414"/>
                </a:lnTo>
                <a:lnTo>
                  <a:pt x="266083" y="670292"/>
                </a:lnTo>
                <a:lnTo>
                  <a:pt x="311956" y="688494"/>
                </a:lnTo>
                <a:lnTo>
                  <a:pt x="360594" y="704921"/>
                </a:lnTo>
                <a:lnTo>
                  <a:pt x="411800" y="719476"/>
                </a:lnTo>
                <a:lnTo>
                  <a:pt x="465379" y="732061"/>
                </a:lnTo>
                <a:lnTo>
                  <a:pt x="521134" y="742578"/>
                </a:lnTo>
                <a:lnTo>
                  <a:pt x="578870" y="750928"/>
                </a:lnTo>
                <a:lnTo>
                  <a:pt x="638390" y="757013"/>
                </a:lnTo>
                <a:lnTo>
                  <a:pt x="699499" y="760737"/>
                </a:lnTo>
                <a:lnTo>
                  <a:pt x="762000" y="762000"/>
                </a:lnTo>
                <a:lnTo>
                  <a:pt x="824500" y="760737"/>
                </a:lnTo>
                <a:lnTo>
                  <a:pt x="885609" y="757013"/>
                </a:lnTo>
                <a:lnTo>
                  <a:pt x="945129" y="750928"/>
                </a:lnTo>
                <a:lnTo>
                  <a:pt x="1002865" y="742578"/>
                </a:lnTo>
                <a:lnTo>
                  <a:pt x="1058620" y="732061"/>
                </a:lnTo>
                <a:lnTo>
                  <a:pt x="1112199" y="719476"/>
                </a:lnTo>
                <a:lnTo>
                  <a:pt x="1163405" y="704921"/>
                </a:lnTo>
                <a:lnTo>
                  <a:pt x="1212043" y="688494"/>
                </a:lnTo>
                <a:lnTo>
                  <a:pt x="1257916" y="670292"/>
                </a:lnTo>
                <a:lnTo>
                  <a:pt x="1300829" y="650414"/>
                </a:lnTo>
                <a:lnTo>
                  <a:pt x="1340585" y="628958"/>
                </a:lnTo>
                <a:lnTo>
                  <a:pt x="1376988" y="606021"/>
                </a:lnTo>
                <a:lnTo>
                  <a:pt x="1409843" y="581702"/>
                </a:lnTo>
                <a:lnTo>
                  <a:pt x="1438953" y="556099"/>
                </a:lnTo>
                <a:lnTo>
                  <a:pt x="1485156" y="501432"/>
                </a:lnTo>
                <a:lnTo>
                  <a:pt x="1514027" y="442804"/>
                </a:lnTo>
                <a:lnTo>
                  <a:pt x="1524000" y="381000"/>
                </a:lnTo>
                <a:lnTo>
                  <a:pt x="1521474" y="349749"/>
                </a:lnTo>
                <a:lnTo>
                  <a:pt x="1501856" y="289435"/>
                </a:lnTo>
                <a:lnTo>
                  <a:pt x="1464123" y="232689"/>
                </a:lnTo>
                <a:lnTo>
                  <a:pt x="1409843" y="180297"/>
                </a:lnTo>
                <a:lnTo>
                  <a:pt x="1376988" y="155978"/>
                </a:lnTo>
                <a:lnTo>
                  <a:pt x="1340585" y="133041"/>
                </a:lnTo>
                <a:lnTo>
                  <a:pt x="1300829" y="111585"/>
                </a:lnTo>
                <a:lnTo>
                  <a:pt x="1257916" y="91707"/>
                </a:lnTo>
                <a:lnTo>
                  <a:pt x="1212043" y="73505"/>
                </a:lnTo>
                <a:lnTo>
                  <a:pt x="1163405" y="57078"/>
                </a:lnTo>
                <a:lnTo>
                  <a:pt x="1112199" y="42523"/>
                </a:lnTo>
                <a:lnTo>
                  <a:pt x="1058620" y="29938"/>
                </a:lnTo>
                <a:lnTo>
                  <a:pt x="1002865" y="19421"/>
                </a:lnTo>
                <a:lnTo>
                  <a:pt x="945129" y="11071"/>
                </a:lnTo>
                <a:lnTo>
                  <a:pt x="885609" y="4986"/>
                </a:lnTo>
                <a:lnTo>
                  <a:pt x="824500" y="1262"/>
                </a:lnTo>
                <a:lnTo>
                  <a:pt x="762000" y="0"/>
                </a:lnTo>
                <a:close/>
              </a:path>
            </a:pathLst>
          </a:custGeom>
          <a:solidFill>
            <a:srgbClr val="FF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029200" y="3429000"/>
            <a:ext cx="1524000" cy="762000"/>
          </a:xfrm>
          <a:custGeom>
            <a:avLst/>
            <a:gdLst/>
            <a:ahLst/>
            <a:cxnLst/>
            <a:rect l="l" t="t" r="r" b="b"/>
            <a:pathLst>
              <a:path w="1524000" h="762000">
                <a:moveTo>
                  <a:pt x="0" y="381000"/>
                </a:moveTo>
                <a:lnTo>
                  <a:pt x="9972" y="319195"/>
                </a:lnTo>
                <a:lnTo>
                  <a:pt x="38843" y="260567"/>
                </a:lnTo>
                <a:lnTo>
                  <a:pt x="85046" y="205900"/>
                </a:lnTo>
                <a:lnTo>
                  <a:pt x="114156" y="180297"/>
                </a:lnTo>
                <a:lnTo>
                  <a:pt x="147011" y="155978"/>
                </a:lnTo>
                <a:lnTo>
                  <a:pt x="183414" y="133041"/>
                </a:lnTo>
                <a:lnTo>
                  <a:pt x="223170" y="111585"/>
                </a:lnTo>
                <a:lnTo>
                  <a:pt x="266083" y="91707"/>
                </a:lnTo>
                <a:lnTo>
                  <a:pt x="311956" y="73505"/>
                </a:lnTo>
                <a:lnTo>
                  <a:pt x="360594" y="57078"/>
                </a:lnTo>
                <a:lnTo>
                  <a:pt x="411800" y="42523"/>
                </a:lnTo>
                <a:lnTo>
                  <a:pt x="465379" y="29938"/>
                </a:lnTo>
                <a:lnTo>
                  <a:pt x="521134" y="19421"/>
                </a:lnTo>
                <a:lnTo>
                  <a:pt x="578870" y="11071"/>
                </a:lnTo>
                <a:lnTo>
                  <a:pt x="638390" y="4986"/>
                </a:lnTo>
                <a:lnTo>
                  <a:pt x="699499" y="1262"/>
                </a:lnTo>
                <a:lnTo>
                  <a:pt x="762000" y="0"/>
                </a:lnTo>
                <a:lnTo>
                  <a:pt x="824500" y="1262"/>
                </a:lnTo>
                <a:lnTo>
                  <a:pt x="885609" y="4986"/>
                </a:lnTo>
                <a:lnTo>
                  <a:pt x="945129" y="11071"/>
                </a:lnTo>
                <a:lnTo>
                  <a:pt x="1002865" y="19421"/>
                </a:lnTo>
                <a:lnTo>
                  <a:pt x="1058620" y="29938"/>
                </a:lnTo>
                <a:lnTo>
                  <a:pt x="1112199" y="42523"/>
                </a:lnTo>
                <a:lnTo>
                  <a:pt x="1163405" y="57078"/>
                </a:lnTo>
                <a:lnTo>
                  <a:pt x="1212043" y="73505"/>
                </a:lnTo>
                <a:lnTo>
                  <a:pt x="1257916" y="91707"/>
                </a:lnTo>
                <a:lnTo>
                  <a:pt x="1300829" y="111585"/>
                </a:lnTo>
                <a:lnTo>
                  <a:pt x="1340585" y="133041"/>
                </a:lnTo>
                <a:lnTo>
                  <a:pt x="1376988" y="155978"/>
                </a:lnTo>
                <a:lnTo>
                  <a:pt x="1409843" y="180297"/>
                </a:lnTo>
                <a:lnTo>
                  <a:pt x="1438953" y="205900"/>
                </a:lnTo>
                <a:lnTo>
                  <a:pt x="1485156" y="260567"/>
                </a:lnTo>
                <a:lnTo>
                  <a:pt x="1514027" y="319195"/>
                </a:lnTo>
                <a:lnTo>
                  <a:pt x="1524000" y="381000"/>
                </a:lnTo>
                <a:lnTo>
                  <a:pt x="1521474" y="412250"/>
                </a:lnTo>
                <a:lnTo>
                  <a:pt x="1501856" y="472564"/>
                </a:lnTo>
                <a:lnTo>
                  <a:pt x="1464123" y="529310"/>
                </a:lnTo>
                <a:lnTo>
                  <a:pt x="1409843" y="581702"/>
                </a:lnTo>
                <a:lnTo>
                  <a:pt x="1376988" y="606021"/>
                </a:lnTo>
                <a:lnTo>
                  <a:pt x="1340585" y="628958"/>
                </a:lnTo>
                <a:lnTo>
                  <a:pt x="1300829" y="650414"/>
                </a:lnTo>
                <a:lnTo>
                  <a:pt x="1257916" y="670292"/>
                </a:lnTo>
                <a:lnTo>
                  <a:pt x="1212043" y="688494"/>
                </a:lnTo>
                <a:lnTo>
                  <a:pt x="1163405" y="704921"/>
                </a:lnTo>
                <a:lnTo>
                  <a:pt x="1112199" y="719476"/>
                </a:lnTo>
                <a:lnTo>
                  <a:pt x="1058620" y="732061"/>
                </a:lnTo>
                <a:lnTo>
                  <a:pt x="1002865" y="742578"/>
                </a:lnTo>
                <a:lnTo>
                  <a:pt x="945129" y="750928"/>
                </a:lnTo>
                <a:lnTo>
                  <a:pt x="885609" y="757013"/>
                </a:lnTo>
                <a:lnTo>
                  <a:pt x="824500" y="760737"/>
                </a:lnTo>
                <a:lnTo>
                  <a:pt x="762000" y="762000"/>
                </a:lnTo>
                <a:lnTo>
                  <a:pt x="699499" y="760737"/>
                </a:lnTo>
                <a:lnTo>
                  <a:pt x="638390" y="757013"/>
                </a:lnTo>
                <a:lnTo>
                  <a:pt x="578870" y="750928"/>
                </a:lnTo>
                <a:lnTo>
                  <a:pt x="521134" y="742578"/>
                </a:lnTo>
                <a:lnTo>
                  <a:pt x="465379" y="732061"/>
                </a:lnTo>
                <a:lnTo>
                  <a:pt x="411800" y="719476"/>
                </a:lnTo>
                <a:lnTo>
                  <a:pt x="360594" y="704921"/>
                </a:lnTo>
                <a:lnTo>
                  <a:pt x="311956" y="688494"/>
                </a:lnTo>
                <a:lnTo>
                  <a:pt x="266083" y="670292"/>
                </a:lnTo>
                <a:lnTo>
                  <a:pt x="223170" y="650414"/>
                </a:lnTo>
                <a:lnTo>
                  <a:pt x="183414" y="628958"/>
                </a:lnTo>
                <a:lnTo>
                  <a:pt x="147011" y="606021"/>
                </a:lnTo>
                <a:lnTo>
                  <a:pt x="114156" y="581702"/>
                </a:lnTo>
                <a:lnTo>
                  <a:pt x="85046" y="556099"/>
                </a:lnTo>
                <a:lnTo>
                  <a:pt x="38843" y="501432"/>
                </a:lnTo>
                <a:lnTo>
                  <a:pt x="9972" y="442804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443220" y="3668521"/>
            <a:ext cx="70929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30" b="1">
                <a:latin typeface="Arial"/>
                <a:cs typeface="Arial"/>
              </a:rPr>
              <a:t>A</a:t>
            </a:r>
            <a:r>
              <a:rPr dirty="0" sz="1800" b="1">
                <a:latin typeface="Arial"/>
                <a:cs typeface="Arial"/>
              </a:rPr>
              <a:t>nt</a:t>
            </a:r>
            <a:r>
              <a:rPr dirty="0" sz="1800" spc="5" b="1">
                <a:latin typeface="Arial"/>
                <a:cs typeface="Arial"/>
              </a:rPr>
              <a:t>i</a:t>
            </a:r>
            <a:r>
              <a:rPr dirty="0" sz="1800" spc="-5" b="1">
                <a:latin typeface="Arial"/>
                <a:cs typeface="Arial"/>
              </a:rPr>
              <a:t>-</a:t>
            </a:r>
            <a:r>
              <a:rPr dirty="0" sz="1800" b="1"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590800" y="2801111"/>
            <a:ext cx="490855" cy="856615"/>
          </a:xfrm>
          <a:custGeom>
            <a:avLst/>
            <a:gdLst/>
            <a:ahLst/>
            <a:cxnLst/>
            <a:rect l="l" t="t" r="r" b="b"/>
            <a:pathLst>
              <a:path w="490855" h="856614">
                <a:moveTo>
                  <a:pt x="9143" y="601090"/>
                </a:moveTo>
                <a:lnTo>
                  <a:pt x="0" y="856488"/>
                </a:lnTo>
                <a:lnTo>
                  <a:pt x="209804" y="710564"/>
                </a:lnTo>
                <a:lnTo>
                  <a:pt x="204217" y="707516"/>
                </a:lnTo>
                <a:lnTo>
                  <a:pt x="124713" y="707516"/>
                </a:lnTo>
                <a:lnTo>
                  <a:pt x="57785" y="670940"/>
                </a:lnTo>
                <a:lnTo>
                  <a:pt x="75993" y="637562"/>
                </a:lnTo>
                <a:lnTo>
                  <a:pt x="9143" y="601090"/>
                </a:lnTo>
                <a:close/>
              </a:path>
              <a:path w="490855" h="856614">
                <a:moveTo>
                  <a:pt x="75993" y="637562"/>
                </a:moveTo>
                <a:lnTo>
                  <a:pt x="57785" y="670940"/>
                </a:lnTo>
                <a:lnTo>
                  <a:pt x="124713" y="707516"/>
                </a:lnTo>
                <a:lnTo>
                  <a:pt x="142943" y="674088"/>
                </a:lnTo>
                <a:lnTo>
                  <a:pt x="75993" y="637562"/>
                </a:lnTo>
                <a:close/>
              </a:path>
              <a:path w="490855" h="856614">
                <a:moveTo>
                  <a:pt x="142943" y="674088"/>
                </a:moveTo>
                <a:lnTo>
                  <a:pt x="124713" y="707516"/>
                </a:lnTo>
                <a:lnTo>
                  <a:pt x="204217" y="707516"/>
                </a:lnTo>
                <a:lnTo>
                  <a:pt x="142943" y="674088"/>
                </a:lnTo>
                <a:close/>
              </a:path>
              <a:path w="490855" h="856614">
                <a:moveTo>
                  <a:pt x="423799" y="0"/>
                </a:moveTo>
                <a:lnTo>
                  <a:pt x="75993" y="637562"/>
                </a:lnTo>
                <a:lnTo>
                  <a:pt x="142943" y="674088"/>
                </a:lnTo>
                <a:lnTo>
                  <a:pt x="490600" y="36575"/>
                </a:lnTo>
                <a:lnTo>
                  <a:pt x="4237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68242" y="2962529"/>
            <a:ext cx="245110" cy="619125"/>
          </a:xfrm>
          <a:custGeom>
            <a:avLst/>
            <a:gdLst/>
            <a:ahLst/>
            <a:cxnLst/>
            <a:rect l="l" t="t" r="r" b="b"/>
            <a:pathLst>
              <a:path w="245110" h="619125">
                <a:moveTo>
                  <a:pt x="96916" y="406322"/>
                </a:moveTo>
                <a:lnTo>
                  <a:pt x="22987" y="424815"/>
                </a:lnTo>
                <a:lnTo>
                  <a:pt x="189357" y="618871"/>
                </a:lnTo>
                <a:lnTo>
                  <a:pt x="228389" y="443357"/>
                </a:lnTo>
                <a:lnTo>
                  <a:pt x="106172" y="443357"/>
                </a:lnTo>
                <a:lnTo>
                  <a:pt x="96916" y="406322"/>
                </a:lnTo>
                <a:close/>
              </a:path>
              <a:path w="245110" h="619125">
                <a:moveTo>
                  <a:pt x="170842" y="387829"/>
                </a:moveTo>
                <a:lnTo>
                  <a:pt x="96916" y="406322"/>
                </a:lnTo>
                <a:lnTo>
                  <a:pt x="106172" y="443357"/>
                </a:lnTo>
                <a:lnTo>
                  <a:pt x="180086" y="424815"/>
                </a:lnTo>
                <a:lnTo>
                  <a:pt x="170842" y="387829"/>
                </a:lnTo>
                <a:close/>
              </a:path>
              <a:path w="245110" h="619125">
                <a:moveTo>
                  <a:pt x="244856" y="369316"/>
                </a:moveTo>
                <a:lnTo>
                  <a:pt x="170842" y="387829"/>
                </a:lnTo>
                <a:lnTo>
                  <a:pt x="180086" y="424815"/>
                </a:lnTo>
                <a:lnTo>
                  <a:pt x="106172" y="443357"/>
                </a:lnTo>
                <a:lnTo>
                  <a:pt x="228389" y="443357"/>
                </a:lnTo>
                <a:lnTo>
                  <a:pt x="244856" y="369316"/>
                </a:lnTo>
                <a:close/>
              </a:path>
              <a:path w="245110" h="619125">
                <a:moveTo>
                  <a:pt x="73914" y="0"/>
                </a:moveTo>
                <a:lnTo>
                  <a:pt x="0" y="18542"/>
                </a:lnTo>
                <a:lnTo>
                  <a:pt x="96916" y="406322"/>
                </a:lnTo>
                <a:lnTo>
                  <a:pt x="170842" y="387829"/>
                </a:lnTo>
                <a:lnTo>
                  <a:pt x="7391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090161" y="2714117"/>
            <a:ext cx="1015365" cy="867410"/>
          </a:xfrm>
          <a:custGeom>
            <a:avLst/>
            <a:gdLst/>
            <a:ahLst/>
            <a:cxnLst/>
            <a:rect l="l" t="t" r="r" b="b"/>
            <a:pathLst>
              <a:path w="1015364" h="867410">
                <a:moveTo>
                  <a:pt x="816111" y="748703"/>
                </a:moveTo>
                <a:lnTo>
                  <a:pt x="766952" y="806831"/>
                </a:lnTo>
                <a:lnTo>
                  <a:pt x="1015238" y="867283"/>
                </a:lnTo>
                <a:lnTo>
                  <a:pt x="974953" y="773303"/>
                </a:lnTo>
                <a:lnTo>
                  <a:pt x="845185" y="773303"/>
                </a:lnTo>
                <a:lnTo>
                  <a:pt x="816111" y="748703"/>
                </a:lnTo>
                <a:close/>
              </a:path>
              <a:path w="1015364" h="867410">
                <a:moveTo>
                  <a:pt x="865338" y="690495"/>
                </a:moveTo>
                <a:lnTo>
                  <a:pt x="816111" y="748703"/>
                </a:lnTo>
                <a:lnTo>
                  <a:pt x="845185" y="773303"/>
                </a:lnTo>
                <a:lnTo>
                  <a:pt x="894461" y="715137"/>
                </a:lnTo>
                <a:lnTo>
                  <a:pt x="865338" y="690495"/>
                </a:lnTo>
                <a:close/>
              </a:path>
              <a:path w="1015364" h="867410">
                <a:moveTo>
                  <a:pt x="914526" y="632333"/>
                </a:moveTo>
                <a:lnTo>
                  <a:pt x="865338" y="690495"/>
                </a:lnTo>
                <a:lnTo>
                  <a:pt x="894461" y="715137"/>
                </a:lnTo>
                <a:lnTo>
                  <a:pt x="845185" y="773303"/>
                </a:lnTo>
                <a:lnTo>
                  <a:pt x="974953" y="773303"/>
                </a:lnTo>
                <a:lnTo>
                  <a:pt x="914526" y="632333"/>
                </a:lnTo>
                <a:close/>
              </a:path>
              <a:path w="1015364" h="867410">
                <a:moveTo>
                  <a:pt x="49275" y="0"/>
                </a:moveTo>
                <a:lnTo>
                  <a:pt x="0" y="58166"/>
                </a:lnTo>
                <a:lnTo>
                  <a:pt x="816111" y="748703"/>
                </a:lnTo>
                <a:lnTo>
                  <a:pt x="865338" y="690495"/>
                </a:lnTo>
                <a:lnTo>
                  <a:pt x="4927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94132" rIns="0" bIns="0" rtlCol="0" vert="horz">
            <a:spAutoFit/>
          </a:bodyPr>
          <a:lstStyle/>
          <a:p>
            <a:pPr marL="5463540">
              <a:lnSpc>
                <a:spcPct val="100000"/>
              </a:lnSpc>
            </a:pPr>
            <a:r>
              <a:rPr dirty="0" sz="1800" spc="-5" b="1">
                <a:solidFill>
                  <a:srgbClr val="221F1F"/>
                </a:solidFill>
                <a:latin typeface="Arial Black"/>
                <a:cs typeface="Arial Black"/>
              </a:rPr>
              <a:t>S</a:t>
            </a:r>
            <a:r>
              <a:rPr dirty="0" sz="1800" spc="-10" b="1">
                <a:solidFill>
                  <a:srgbClr val="221F1F"/>
                </a:solidFill>
                <a:latin typeface="Arial Black"/>
                <a:cs typeface="Arial Black"/>
              </a:rPr>
              <a:t>e</a:t>
            </a:r>
            <a:r>
              <a:rPr dirty="0" sz="1800" spc="60" b="1">
                <a:solidFill>
                  <a:srgbClr val="221F1F"/>
                </a:solidFill>
                <a:latin typeface="Arial Black"/>
                <a:cs typeface="Arial Black"/>
              </a:rPr>
              <a:t>r</a:t>
            </a:r>
            <a:r>
              <a:rPr dirty="0" sz="1800" b="1">
                <a:solidFill>
                  <a:srgbClr val="221F1F"/>
                </a:solidFill>
                <a:latin typeface="Arial Black"/>
                <a:cs typeface="Arial Black"/>
              </a:rPr>
              <a:t>um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9926" y="656590"/>
            <a:ext cx="786130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solidFill>
                  <a:srgbClr val="221F1F"/>
                </a:solidFill>
                <a:latin typeface="Arial Black"/>
                <a:cs typeface="Arial Black"/>
              </a:rPr>
              <a:t>A</a:t>
            </a:r>
            <a:r>
              <a:rPr dirty="0" sz="1800" b="1">
                <a:solidFill>
                  <a:srgbClr val="221F1F"/>
                </a:solidFill>
                <a:latin typeface="Arial Black"/>
                <a:cs typeface="Arial Black"/>
              </a:rPr>
              <a:t>n</a:t>
            </a:r>
            <a:r>
              <a:rPr dirty="0" sz="1800" spc="-10" b="1">
                <a:solidFill>
                  <a:srgbClr val="221F1F"/>
                </a:solidFill>
                <a:latin typeface="Arial Black"/>
                <a:cs typeface="Arial Black"/>
              </a:rPr>
              <a:t>t</a:t>
            </a:r>
            <a:r>
              <a:rPr dirty="0" sz="1800" b="1">
                <a:solidFill>
                  <a:srgbClr val="221F1F"/>
                </a:solidFill>
                <a:latin typeface="Arial Black"/>
                <a:cs typeface="Arial Black"/>
              </a:rPr>
              <a:t>i-A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72910" y="2085721"/>
            <a:ext cx="64579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solidFill>
                  <a:srgbClr val="221F1F"/>
                </a:solidFill>
                <a:latin typeface="Arial"/>
                <a:cs typeface="Arial"/>
              </a:rPr>
              <a:t>RBCs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33335" y="656590"/>
            <a:ext cx="786130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221F1F"/>
                </a:solidFill>
                <a:latin typeface="Arial Black"/>
                <a:cs typeface="Arial Black"/>
              </a:rPr>
              <a:t>A</a:t>
            </a:r>
            <a:r>
              <a:rPr dirty="0" sz="1800" b="1">
                <a:solidFill>
                  <a:srgbClr val="221F1F"/>
                </a:solidFill>
                <a:latin typeface="Arial Black"/>
                <a:cs typeface="Arial Black"/>
              </a:rPr>
              <a:t>n</a:t>
            </a:r>
            <a:r>
              <a:rPr dirty="0" sz="1800" spc="-10" b="1">
                <a:solidFill>
                  <a:srgbClr val="221F1F"/>
                </a:solidFill>
                <a:latin typeface="Arial Black"/>
                <a:cs typeface="Arial Black"/>
              </a:rPr>
              <a:t>t</a:t>
            </a:r>
            <a:r>
              <a:rPr dirty="0" sz="1800" spc="-5" b="1">
                <a:solidFill>
                  <a:srgbClr val="221F1F"/>
                </a:solidFill>
                <a:latin typeface="Arial Black"/>
                <a:cs typeface="Arial Black"/>
              </a:rPr>
              <a:t>i</a:t>
            </a:r>
            <a:r>
              <a:rPr dirty="0" sz="1800" b="1">
                <a:solidFill>
                  <a:srgbClr val="221F1F"/>
                </a:solidFill>
                <a:latin typeface="Arial Black"/>
                <a:cs typeface="Arial Black"/>
              </a:rPr>
              <a:t>-B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6885" y="1086195"/>
            <a:ext cx="2571750" cy="1116965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800" spc="-10" b="1">
                <a:solidFill>
                  <a:srgbClr val="221F1F"/>
                </a:solidFill>
                <a:latin typeface="Arial Black"/>
                <a:cs typeface="Arial Black"/>
              </a:rPr>
              <a:t>Type </a:t>
            </a:r>
            <a:r>
              <a:rPr dirty="0" sz="1800" b="1">
                <a:solidFill>
                  <a:srgbClr val="221F1F"/>
                </a:solidFill>
                <a:latin typeface="Arial Black"/>
                <a:cs typeface="Arial Black"/>
              </a:rPr>
              <a:t>AB</a:t>
            </a:r>
            <a:r>
              <a:rPr dirty="0" sz="1800" spc="-85" b="1">
                <a:solidFill>
                  <a:srgbClr val="221F1F"/>
                </a:solidFill>
                <a:latin typeface="Arial Black"/>
                <a:cs typeface="Arial Black"/>
              </a:rPr>
              <a:t>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(contains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agglutinogens A and</a:t>
            </a:r>
            <a:r>
              <a:rPr dirty="0" sz="1800" spc="-28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B; 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agglutinates </a:t>
            </a:r>
            <a:r>
              <a:rPr dirty="0" sz="1800" spc="5" b="1">
                <a:solidFill>
                  <a:srgbClr val="221F1F"/>
                </a:solidFill>
                <a:latin typeface="Arial"/>
                <a:cs typeface="Arial"/>
              </a:rPr>
              <a:t>with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both 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sera)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46885" y="434340"/>
            <a:ext cx="2372995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solidFill>
                  <a:srgbClr val="221F1F"/>
                </a:solidFill>
                <a:latin typeface="Arial Black"/>
                <a:cs typeface="Arial Black"/>
              </a:rPr>
              <a:t>Blood being</a:t>
            </a:r>
            <a:r>
              <a:rPr dirty="0" sz="1800" spc="-55" b="1">
                <a:solidFill>
                  <a:srgbClr val="221F1F"/>
                </a:solidFill>
                <a:latin typeface="Arial Black"/>
                <a:cs typeface="Arial Black"/>
              </a:rPr>
              <a:t> </a:t>
            </a:r>
            <a:r>
              <a:rPr dirty="0" sz="1800" spc="-5" b="1">
                <a:solidFill>
                  <a:srgbClr val="221F1F"/>
                </a:solidFill>
                <a:latin typeface="Arial Black"/>
                <a:cs typeface="Arial Black"/>
              </a:rPr>
              <a:t>tested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46885" y="2635387"/>
            <a:ext cx="2674620" cy="843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200"/>
              </a:lnSpc>
            </a:pPr>
            <a:r>
              <a:rPr dirty="0" sz="1800" spc="-10" b="1">
                <a:solidFill>
                  <a:srgbClr val="221F1F"/>
                </a:solidFill>
                <a:latin typeface="Arial Black"/>
                <a:cs typeface="Arial Black"/>
              </a:rPr>
              <a:t>Type </a:t>
            </a:r>
            <a:r>
              <a:rPr dirty="0" sz="1800" b="1">
                <a:solidFill>
                  <a:srgbClr val="221F1F"/>
                </a:solidFill>
                <a:latin typeface="Arial Black"/>
                <a:cs typeface="Arial Black"/>
              </a:rPr>
              <a:t>A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(contains  agglutinogen </a:t>
            </a:r>
            <a:r>
              <a:rPr dirty="0" sz="1800" spc="-20" b="1">
                <a:solidFill>
                  <a:srgbClr val="221F1F"/>
                </a:solidFill>
                <a:latin typeface="Arial"/>
                <a:cs typeface="Arial"/>
              </a:rPr>
              <a:t>A; 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agglutinates </a:t>
            </a:r>
            <a:r>
              <a:rPr dirty="0" sz="1800" spc="10" b="1">
                <a:solidFill>
                  <a:srgbClr val="221F1F"/>
                </a:solidFill>
                <a:latin typeface="Arial"/>
                <a:cs typeface="Arial"/>
              </a:rPr>
              <a:t>with</a:t>
            </a:r>
            <a:r>
              <a:rPr dirty="0" sz="1800" spc="-19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221F1F"/>
                </a:solidFill>
                <a:latin typeface="Arial"/>
                <a:cs typeface="Arial"/>
              </a:rPr>
              <a:t>anti-A)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6885" y="4017020"/>
            <a:ext cx="2680335" cy="843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1200"/>
              </a:lnSpc>
            </a:pPr>
            <a:r>
              <a:rPr dirty="0" sz="1800" spc="-10" b="1">
                <a:solidFill>
                  <a:srgbClr val="221F1F"/>
                </a:solidFill>
                <a:latin typeface="Arial Black"/>
                <a:cs typeface="Arial Black"/>
              </a:rPr>
              <a:t>Type </a:t>
            </a:r>
            <a:r>
              <a:rPr dirty="0" sz="1800" b="1">
                <a:solidFill>
                  <a:srgbClr val="221F1F"/>
                </a:solidFill>
                <a:latin typeface="Arial Black"/>
                <a:cs typeface="Arial Black"/>
              </a:rPr>
              <a:t>B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(contains  agglutinogen B;  agglutinates </a:t>
            </a:r>
            <a:r>
              <a:rPr dirty="0" sz="1800" spc="5" b="1">
                <a:solidFill>
                  <a:srgbClr val="221F1F"/>
                </a:solidFill>
                <a:latin typeface="Arial"/>
                <a:cs typeface="Arial"/>
              </a:rPr>
              <a:t>with</a:t>
            </a:r>
            <a:r>
              <a:rPr dirty="0" sz="1800" spc="-14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anti-B)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46885" y="5326979"/>
            <a:ext cx="2678430" cy="1116330"/>
          </a:xfrm>
          <a:prstGeom prst="rect">
            <a:avLst/>
          </a:prstGeom>
        </p:spPr>
        <p:txBody>
          <a:bodyPr wrap="square" lIns="0" tIns="19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800" spc="-10" b="1">
                <a:solidFill>
                  <a:srgbClr val="221F1F"/>
                </a:solidFill>
                <a:latin typeface="Arial Black"/>
                <a:cs typeface="Arial Black"/>
              </a:rPr>
              <a:t>Type </a:t>
            </a:r>
            <a:r>
              <a:rPr dirty="0" sz="1800" b="1">
                <a:solidFill>
                  <a:srgbClr val="221F1F"/>
                </a:solidFill>
                <a:latin typeface="Arial Black"/>
                <a:cs typeface="Arial Black"/>
              </a:rPr>
              <a:t>O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(contains</a:t>
            </a:r>
            <a:r>
              <a:rPr dirty="0" sz="1800" spc="-22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no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45"/>
              </a:spcBef>
            </a:pP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agglutinogens; does</a:t>
            </a:r>
            <a:r>
              <a:rPr dirty="0" sz="1800" spc="-135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not 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agglutinate </a:t>
            </a:r>
            <a:r>
              <a:rPr dirty="0" sz="1800" spc="10" b="1">
                <a:solidFill>
                  <a:srgbClr val="221F1F"/>
                </a:solidFill>
                <a:latin typeface="Arial"/>
                <a:cs typeface="Arial"/>
              </a:rPr>
              <a:t>with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either  </a:t>
            </a:r>
            <a:r>
              <a:rPr dirty="0" sz="1800" b="1">
                <a:solidFill>
                  <a:srgbClr val="221F1F"/>
                </a:solidFill>
                <a:latin typeface="Arial"/>
                <a:cs typeface="Arial"/>
              </a:rPr>
              <a:t>serum)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1634" rIns="0" bIns="0" rtlCol="0" vert="horz">
            <a:spAutoFit/>
          </a:bodyPr>
          <a:lstStyle/>
          <a:p>
            <a:pPr marL="60960">
              <a:lnSpc>
                <a:spcPct val="100000"/>
              </a:lnSpc>
            </a:pPr>
            <a:r>
              <a:rPr dirty="0" sz="4000">
                <a:solidFill>
                  <a:srgbClr val="000000"/>
                </a:solidFill>
              </a:rPr>
              <a:t>Blood tests before</a:t>
            </a:r>
            <a:r>
              <a:rPr dirty="0" sz="4000" spc="-80">
                <a:solidFill>
                  <a:srgbClr val="000000"/>
                </a:solidFill>
              </a:rPr>
              <a:t> </a:t>
            </a:r>
            <a:r>
              <a:rPr dirty="0" sz="4000" spc="-5">
                <a:solidFill>
                  <a:srgbClr val="000000"/>
                </a:solidFill>
              </a:rPr>
              <a:t>transfusion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366264" y="2287270"/>
            <a:ext cx="4257040" cy="3371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0960">
              <a:lnSpc>
                <a:spcPct val="100000"/>
              </a:lnSpc>
              <a:tabLst>
                <a:tab pos="594360" algn="l"/>
              </a:tabLst>
            </a:pPr>
            <a:r>
              <a:rPr dirty="0" sz="2400" spc="-5" b="1">
                <a:latin typeface="Comic Sans MS"/>
                <a:cs typeface="Comic Sans MS"/>
              </a:rPr>
              <a:t>2.	</a:t>
            </a:r>
            <a:r>
              <a:rPr dirty="0" sz="3600" b="1">
                <a:latin typeface="Comic Sans MS"/>
                <a:cs typeface="Comic Sans MS"/>
              </a:rPr>
              <a:t>Cross-matching:</a:t>
            </a:r>
            <a:endParaRPr sz="36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750">
              <a:latin typeface="Times New Roman"/>
              <a:cs typeface="Times New Roman"/>
            </a:endParaRPr>
          </a:p>
          <a:p>
            <a:pPr algn="ctr" marL="4445">
              <a:lnSpc>
                <a:spcPts val="4315"/>
              </a:lnSpc>
            </a:pPr>
            <a:r>
              <a:rPr dirty="0" sz="3600" spc="-5" b="1">
                <a:latin typeface="Comic Sans MS"/>
                <a:cs typeface="Comic Sans MS"/>
              </a:rPr>
              <a:t>donor</a:t>
            </a:r>
            <a:r>
              <a:rPr dirty="0" sz="3600" spc="-105" b="1">
                <a:latin typeface="Comic Sans MS"/>
                <a:cs typeface="Comic Sans MS"/>
              </a:rPr>
              <a:t> </a:t>
            </a:r>
            <a:r>
              <a:rPr dirty="0" sz="3600" b="1">
                <a:latin typeface="Comic Sans MS"/>
                <a:cs typeface="Comic Sans MS"/>
              </a:rPr>
              <a:t>cells</a:t>
            </a:r>
            <a:endParaRPr sz="3600">
              <a:latin typeface="Comic Sans MS"/>
              <a:cs typeface="Comic Sans MS"/>
            </a:endParaRPr>
          </a:p>
          <a:p>
            <a:pPr algn="ctr" marL="6350">
              <a:lnSpc>
                <a:spcPts val="4795"/>
              </a:lnSpc>
            </a:pPr>
            <a:r>
              <a:rPr dirty="0" sz="4000" spc="5" b="1">
                <a:latin typeface="Comic Sans MS"/>
                <a:cs typeface="Comic Sans MS"/>
              </a:rPr>
              <a:t>+</a:t>
            </a:r>
            <a:endParaRPr sz="4000">
              <a:latin typeface="Comic Sans MS"/>
              <a:cs typeface="Comic Sans MS"/>
            </a:endParaRPr>
          </a:p>
          <a:p>
            <a:pPr algn="ctr" marL="12700" marR="5080">
              <a:lnSpc>
                <a:spcPct val="100000"/>
              </a:lnSpc>
              <a:spcBef>
                <a:spcPts val="15"/>
              </a:spcBef>
            </a:pPr>
            <a:r>
              <a:rPr dirty="0" sz="3600" spc="-5" b="1">
                <a:latin typeface="Comic Sans MS"/>
                <a:cs typeface="Comic Sans MS"/>
              </a:rPr>
              <a:t>recipients</a:t>
            </a:r>
            <a:r>
              <a:rPr dirty="0" sz="3600" spc="-55" b="1">
                <a:latin typeface="Comic Sans MS"/>
                <a:cs typeface="Comic Sans MS"/>
              </a:rPr>
              <a:t> </a:t>
            </a:r>
            <a:r>
              <a:rPr dirty="0" sz="3600" spc="-5" b="1">
                <a:latin typeface="Comic Sans MS"/>
                <a:cs typeface="Comic Sans MS"/>
              </a:rPr>
              <a:t>(patient)  </a:t>
            </a:r>
            <a:r>
              <a:rPr dirty="0" sz="3600" b="1">
                <a:latin typeface="Comic Sans MS"/>
                <a:cs typeface="Comic Sans MS"/>
              </a:rPr>
              <a:t>serum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96000" y="2743200"/>
            <a:ext cx="1905000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48400" y="5181600"/>
            <a:ext cx="1828800" cy="1219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83479" y="2447544"/>
            <a:ext cx="1036320" cy="1060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992751" y="2444623"/>
            <a:ext cx="992505" cy="1016000"/>
          </a:xfrm>
          <a:custGeom>
            <a:avLst/>
            <a:gdLst/>
            <a:ahLst/>
            <a:cxnLst/>
            <a:rect l="l" t="t" r="r" b="b"/>
            <a:pathLst>
              <a:path w="992504" h="1016000">
                <a:moveTo>
                  <a:pt x="496188" y="0"/>
                </a:moveTo>
                <a:lnTo>
                  <a:pt x="448398" y="2325"/>
                </a:lnTo>
                <a:lnTo>
                  <a:pt x="401893" y="9160"/>
                </a:lnTo>
                <a:lnTo>
                  <a:pt x="356883" y="20291"/>
                </a:lnTo>
                <a:lnTo>
                  <a:pt x="313574" y="35505"/>
                </a:lnTo>
                <a:lnTo>
                  <a:pt x="272175" y="54588"/>
                </a:lnTo>
                <a:lnTo>
                  <a:pt x="232894" y="77329"/>
                </a:lnTo>
                <a:lnTo>
                  <a:pt x="195938" y="103513"/>
                </a:lnTo>
                <a:lnTo>
                  <a:pt x="161516" y="132928"/>
                </a:lnTo>
                <a:lnTo>
                  <a:pt x="129834" y="165360"/>
                </a:lnTo>
                <a:lnTo>
                  <a:pt x="101101" y="200596"/>
                </a:lnTo>
                <a:lnTo>
                  <a:pt x="75525" y="238424"/>
                </a:lnTo>
                <a:lnTo>
                  <a:pt x="53314" y="278630"/>
                </a:lnTo>
                <a:lnTo>
                  <a:pt x="34675" y="321001"/>
                </a:lnTo>
                <a:lnTo>
                  <a:pt x="19816" y="365324"/>
                </a:lnTo>
                <a:lnTo>
                  <a:pt x="8945" y="411385"/>
                </a:lnTo>
                <a:lnTo>
                  <a:pt x="2271" y="458973"/>
                </a:lnTo>
                <a:lnTo>
                  <a:pt x="0" y="507873"/>
                </a:lnTo>
                <a:lnTo>
                  <a:pt x="2271" y="556792"/>
                </a:lnTo>
                <a:lnTo>
                  <a:pt x="8945" y="604395"/>
                </a:lnTo>
                <a:lnTo>
                  <a:pt x="19816" y="650467"/>
                </a:lnTo>
                <a:lnTo>
                  <a:pt x="34675" y="694797"/>
                </a:lnTo>
                <a:lnTo>
                  <a:pt x="53314" y="737171"/>
                </a:lnTo>
                <a:lnTo>
                  <a:pt x="75525" y="777377"/>
                </a:lnTo>
                <a:lnTo>
                  <a:pt x="101101" y="815203"/>
                </a:lnTo>
                <a:lnTo>
                  <a:pt x="129834" y="850435"/>
                </a:lnTo>
                <a:lnTo>
                  <a:pt x="161516" y="882862"/>
                </a:lnTo>
                <a:lnTo>
                  <a:pt x="195938" y="912270"/>
                </a:lnTo>
                <a:lnTo>
                  <a:pt x="232894" y="938447"/>
                </a:lnTo>
                <a:lnTo>
                  <a:pt x="272175" y="961180"/>
                </a:lnTo>
                <a:lnTo>
                  <a:pt x="313574" y="980256"/>
                </a:lnTo>
                <a:lnTo>
                  <a:pt x="356883" y="995464"/>
                </a:lnTo>
                <a:lnTo>
                  <a:pt x="401893" y="1006590"/>
                </a:lnTo>
                <a:lnTo>
                  <a:pt x="448398" y="1013421"/>
                </a:lnTo>
                <a:lnTo>
                  <a:pt x="496188" y="1015746"/>
                </a:lnTo>
                <a:lnTo>
                  <a:pt x="543958" y="1013421"/>
                </a:lnTo>
                <a:lnTo>
                  <a:pt x="590444" y="1006590"/>
                </a:lnTo>
                <a:lnTo>
                  <a:pt x="635438" y="995464"/>
                </a:lnTo>
                <a:lnTo>
                  <a:pt x="678733" y="980256"/>
                </a:lnTo>
                <a:lnTo>
                  <a:pt x="720119" y="961180"/>
                </a:lnTo>
                <a:lnTo>
                  <a:pt x="759390" y="938447"/>
                </a:lnTo>
                <a:lnTo>
                  <a:pt x="796338" y="912270"/>
                </a:lnTo>
                <a:lnTo>
                  <a:pt x="830753" y="882862"/>
                </a:lnTo>
                <a:lnTo>
                  <a:pt x="862429" y="850435"/>
                </a:lnTo>
                <a:lnTo>
                  <a:pt x="891157" y="815203"/>
                </a:lnTo>
                <a:lnTo>
                  <a:pt x="916730" y="777377"/>
                </a:lnTo>
                <a:lnTo>
                  <a:pt x="938939" y="737171"/>
                </a:lnTo>
                <a:lnTo>
                  <a:pt x="957577" y="694797"/>
                </a:lnTo>
                <a:lnTo>
                  <a:pt x="972434" y="650467"/>
                </a:lnTo>
                <a:lnTo>
                  <a:pt x="983305" y="604395"/>
                </a:lnTo>
                <a:lnTo>
                  <a:pt x="989979" y="556792"/>
                </a:lnTo>
                <a:lnTo>
                  <a:pt x="992251" y="507873"/>
                </a:lnTo>
                <a:lnTo>
                  <a:pt x="989979" y="458973"/>
                </a:lnTo>
                <a:lnTo>
                  <a:pt x="983305" y="411385"/>
                </a:lnTo>
                <a:lnTo>
                  <a:pt x="972434" y="365324"/>
                </a:lnTo>
                <a:lnTo>
                  <a:pt x="957577" y="321001"/>
                </a:lnTo>
                <a:lnTo>
                  <a:pt x="938939" y="278630"/>
                </a:lnTo>
                <a:lnTo>
                  <a:pt x="916730" y="238424"/>
                </a:lnTo>
                <a:lnTo>
                  <a:pt x="891157" y="200596"/>
                </a:lnTo>
                <a:lnTo>
                  <a:pt x="862429" y="165360"/>
                </a:lnTo>
                <a:lnTo>
                  <a:pt x="830753" y="132928"/>
                </a:lnTo>
                <a:lnTo>
                  <a:pt x="796338" y="103513"/>
                </a:lnTo>
                <a:lnTo>
                  <a:pt x="759390" y="77329"/>
                </a:lnTo>
                <a:lnTo>
                  <a:pt x="720119" y="54588"/>
                </a:lnTo>
                <a:lnTo>
                  <a:pt x="678733" y="35505"/>
                </a:lnTo>
                <a:lnTo>
                  <a:pt x="635438" y="20291"/>
                </a:lnTo>
                <a:lnTo>
                  <a:pt x="590444" y="9160"/>
                </a:lnTo>
                <a:lnTo>
                  <a:pt x="543958" y="2325"/>
                </a:lnTo>
                <a:lnTo>
                  <a:pt x="496188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92751" y="2444623"/>
            <a:ext cx="992505" cy="1016000"/>
          </a:xfrm>
          <a:custGeom>
            <a:avLst/>
            <a:gdLst/>
            <a:ahLst/>
            <a:cxnLst/>
            <a:rect l="l" t="t" r="r" b="b"/>
            <a:pathLst>
              <a:path w="992504" h="1016000">
                <a:moveTo>
                  <a:pt x="0" y="507873"/>
                </a:moveTo>
                <a:lnTo>
                  <a:pt x="2271" y="458973"/>
                </a:lnTo>
                <a:lnTo>
                  <a:pt x="8945" y="411385"/>
                </a:lnTo>
                <a:lnTo>
                  <a:pt x="19816" y="365324"/>
                </a:lnTo>
                <a:lnTo>
                  <a:pt x="34675" y="321001"/>
                </a:lnTo>
                <a:lnTo>
                  <a:pt x="53314" y="278630"/>
                </a:lnTo>
                <a:lnTo>
                  <a:pt x="75525" y="238424"/>
                </a:lnTo>
                <a:lnTo>
                  <a:pt x="101101" y="200596"/>
                </a:lnTo>
                <a:lnTo>
                  <a:pt x="129834" y="165360"/>
                </a:lnTo>
                <a:lnTo>
                  <a:pt x="161516" y="132928"/>
                </a:lnTo>
                <a:lnTo>
                  <a:pt x="195938" y="103513"/>
                </a:lnTo>
                <a:lnTo>
                  <a:pt x="232894" y="77329"/>
                </a:lnTo>
                <a:lnTo>
                  <a:pt x="272175" y="54588"/>
                </a:lnTo>
                <a:lnTo>
                  <a:pt x="313574" y="35505"/>
                </a:lnTo>
                <a:lnTo>
                  <a:pt x="356883" y="20291"/>
                </a:lnTo>
                <a:lnTo>
                  <a:pt x="401893" y="9160"/>
                </a:lnTo>
                <a:lnTo>
                  <a:pt x="448398" y="2325"/>
                </a:lnTo>
                <a:lnTo>
                  <a:pt x="496188" y="0"/>
                </a:lnTo>
                <a:lnTo>
                  <a:pt x="543958" y="2325"/>
                </a:lnTo>
                <a:lnTo>
                  <a:pt x="590444" y="9160"/>
                </a:lnTo>
                <a:lnTo>
                  <a:pt x="635438" y="20291"/>
                </a:lnTo>
                <a:lnTo>
                  <a:pt x="678733" y="35505"/>
                </a:lnTo>
                <a:lnTo>
                  <a:pt x="720119" y="54588"/>
                </a:lnTo>
                <a:lnTo>
                  <a:pt x="759390" y="77329"/>
                </a:lnTo>
                <a:lnTo>
                  <a:pt x="796338" y="103513"/>
                </a:lnTo>
                <a:lnTo>
                  <a:pt x="830753" y="132928"/>
                </a:lnTo>
                <a:lnTo>
                  <a:pt x="862429" y="165360"/>
                </a:lnTo>
                <a:lnTo>
                  <a:pt x="891157" y="200596"/>
                </a:lnTo>
                <a:lnTo>
                  <a:pt x="916730" y="238424"/>
                </a:lnTo>
                <a:lnTo>
                  <a:pt x="938939" y="278630"/>
                </a:lnTo>
                <a:lnTo>
                  <a:pt x="957577" y="321001"/>
                </a:lnTo>
                <a:lnTo>
                  <a:pt x="972434" y="365324"/>
                </a:lnTo>
                <a:lnTo>
                  <a:pt x="983305" y="411385"/>
                </a:lnTo>
                <a:lnTo>
                  <a:pt x="989979" y="458973"/>
                </a:lnTo>
                <a:lnTo>
                  <a:pt x="992251" y="507873"/>
                </a:lnTo>
                <a:lnTo>
                  <a:pt x="989979" y="556792"/>
                </a:lnTo>
                <a:lnTo>
                  <a:pt x="983305" y="604395"/>
                </a:lnTo>
                <a:lnTo>
                  <a:pt x="972434" y="650467"/>
                </a:lnTo>
                <a:lnTo>
                  <a:pt x="957577" y="694797"/>
                </a:lnTo>
                <a:lnTo>
                  <a:pt x="938939" y="737171"/>
                </a:lnTo>
                <a:lnTo>
                  <a:pt x="916730" y="777377"/>
                </a:lnTo>
                <a:lnTo>
                  <a:pt x="891157" y="815203"/>
                </a:lnTo>
                <a:lnTo>
                  <a:pt x="862429" y="850435"/>
                </a:lnTo>
                <a:lnTo>
                  <a:pt x="830753" y="882862"/>
                </a:lnTo>
                <a:lnTo>
                  <a:pt x="796338" y="912270"/>
                </a:lnTo>
                <a:lnTo>
                  <a:pt x="759390" y="938447"/>
                </a:lnTo>
                <a:lnTo>
                  <a:pt x="720119" y="961180"/>
                </a:lnTo>
                <a:lnTo>
                  <a:pt x="678733" y="980256"/>
                </a:lnTo>
                <a:lnTo>
                  <a:pt x="635438" y="995464"/>
                </a:lnTo>
                <a:lnTo>
                  <a:pt x="590444" y="1006590"/>
                </a:lnTo>
                <a:lnTo>
                  <a:pt x="543958" y="1013421"/>
                </a:lnTo>
                <a:lnTo>
                  <a:pt x="496188" y="1015746"/>
                </a:lnTo>
                <a:lnTo>
                  <a:pt x="448398" y="1013421"/>
                </a:lnTo>
                <a:lnTo>
                  <a:pt x="401893" y="1006590"/>
                </a:lnTo>
                <a:lnTo>
                  <a:pt x="356883" y="995464"/>
                </a:lnTo>
                <a:lnTo>
                  <a:pt x="313574" y="980256"/>
                </a:lnTo>
                <a:lnTo>
                  <a:pt x="272175" y="961180"/>
                </a:lnTo>
                <a:lnTo>
                  <a:pt x="232894" y="938447"/>
                </a:lnTo>
                <a:lnTo>
                  <a:pt x="195938" y="912270"/>
                </a:lnTo>
                <a:lnTo>
                  <a:pt x="161516" y="882862"/>
                </a:lnTo>
                <a:lnTo>
                  <a:pt x="129834" y="850435"/>
                </a:lnTo>
                <a:lnTo>
                  <a:pt x="101101" y="815203"/>
                </a:lnTo>
                <a:lnTo>
                  <a:pt x="75525" y="777377"/>
                </a:lnTo>
                <a:lnTo>
                  <a:pt x="53314" y="737171"/>
                </a:lnTo>
                <a:lnTo>
                  <a:pt x="34675" y="694797"/>
                </a:lnTo>
                <a:lnTo>
                  <a:pt x="19816" y="650467"/>
                </a:lnTo>
                <a:lnTo>
                  <a:pt x="8945" y="604395"/>
                </a:lnTo>
                <a:lnTo>
                  <a:pt x="2271" y="556792"/>
                </a:lnTo>
                <a:lnTo>
                  <a:pt x="0" y="507873"/>
                </a:lnTo>
                <a:close/>
              </a:path>
            </a:pathLst>
          </a:custGeom>
          <a:ln w="38100">
            <a:solidFill>
              <a:srgbClr val="F1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55259" y="2627629"/>
            <a:ext cx="476884" cy="621665"/>
          </a:xfrm>
          <a:custGeom>
            <a:avLst/>
            <a:gdLst/>
            <a:ahLst/>
            <a:cxnLst/>
            <a:rect l="l" t="t" r="r" b="b"/>
            <a:pathLst>
              <a:path w="476885" h="621664">
                <a:moveTo>
                  <a:pt x="423240" y="470789"/>
                </a:moveTo>
                <a:lnTo>
                  <a:pt x="187832" y="470789"/>
                </a:lnTo>
                <a:lnTo>
                  <a:pt x="208786" y="471120"/>
                </a:lnTo>
                <a:lnTo>
                  <a:pt x="227250" y="472106"/>
                </a:lnTo>
                <a:lnTo>
                  <a:pt x="266668" y="480163"/>
                </a:lnTo>
                <a:lnTo>
                  <a:pt x="279526" y="510667"/>
                </a:lnTo>
                <a:lnTo>
                  <a:pt x="278695" y="518358"/>
                </a:lnTo>
                <a:lnTo>
                  <a:pt x="276209" y="524859"/>
                </a:lnTo>
                <a:lnTo>
                  <a:pt x="272079" y="530169"/>
                </a:lnTo>
                <a:lnTo>
                  <a:pt x="266318" y="534289"/>
                </a:lnTo>
                <a:lnTo>
                  <a:pt x="258444" y="538353"/>
                </a:lnTo>
                <a:lnTo>
                  <a:pt x="252984" y="542798"/>
                </a:lnTo>
                <a:lnTo>
                  <a:pt x="247141" y="552450"/>
                </a:lnTo>
                <a:lnTo>
                  <a:pt x="245744" y="559181"/>
                </a:lnTo>
                <a:lnTo>
                  <a:pt x="245801" y="568833"/>
                </a:lnTo>
                <a:lnTo>
                  <a:pt x="263810" y="607028"/>
                </a:lnTo>
                <a:lnTo>
                  <a:pt x="315356" y="619204"/>
                </a:lnTo>
                <a:lnTo>
                  <a:pt x="370713" y="621284"/>
                </a:lnTo>
                <a:lnTo>
                  <a:pt x="396857" y="620422"/>
                </a:lnTo>
                <a:lnTo>
                  <a:pt x="437382" y="613461"/>
                </a:lnTo>
                <a:lnTo>
                  <a:pt x="470312" y="588851"/>
                </a:lnTo>
                <a:lnTo>
                  <a:pt x="476503" y="561340"/>
                </a:lnTo>
                <a:lnTo>
                  <a:pt x="475239" y="549197"/>
                </a:lnTo>
                <a:lnTo>
                  <a:pt x="471439" y="539829"/>
                </a:lnTo>
                <a:lnTo>
                  <a:pt x="465091" y="533247"/>
                </a:lnTo>
                <a:lnTo>
                  <a:pt x="456184" y="529463"/>
                </a:lnTo>
                <a:lnTo>
                  <a:pt x="449325" y="527685"/>
                </a:lnTo>
                <a:lnTo>
                  <a:pt x="444118" y="524256"/>
                </a:lnTo>
                <a:lnTo>
                  <a:pt x="428116" y="487045"/>
                </a:lnTo>
                <a:lnTo>
                  <a:pt x="423240" y="470789"/>
                </a:lnTo>
                <a:close/>
              </a:path>
              <a:path w="476885" h="621664">
                <a:moveTo>
                  <a:pt x="215900" y="0"/>
                </a:moveTo>
                <a:lnTo>
                  <a:pt x="176752" y="17198"/>
                </a:lnTo>
                <a:lnTo>
                  <a:pt x="156172" y="52002"/>
                </a:lnTo>
                <a:lnTo>
                  <a:pt x="151770" y="94152"/>
                </a:lnTo>
                <a:lnTo>
                  <a:pt x="151511" y="111506"/>
                </a:lnTo>
                <a:lnTo>
                  <a:pt x="150889" y="129319"/>
                </a:lnTo>
                <a:lnTo>
                  <a:pt x="143763" y="184023"/>
                </a:lnTo>
                <a:lnTo>
                  <a:pt x="132651" y="230314"/>
                </a:lnTo>
                <a:lnTo>
                  <a:pt x="114300" y="295275"/>
                </a:lnTo>
                <a:lnTo>
                  <a:pt x="74675" y="430530"/>
                </a:lnTo>
                <a:lnTo>
                  <a:pt x="59213" y="479679"/>
                </a:lnTo>
                <a:lnTo>
                  <a:pt x="42515" y="516802"/>
                </a:lnTo>
                <a:lnTo>
                  <a:pt x="12573" y="540512"/>
                </a:lnTo>
                <a:lnTo>
                  <a:pt x="7365" y="545084"/>
                </a:lnTo>
                <a:lnTo>
                  <a:pt x="1524" y="554990"/>
                </a:lnTo>
                <a:lnTo>
                  <a:pt x="0" y="561975"/>
                </a:lnTo>
                <a:lnTo>
                  <a:pt x="0" y="570992"/>
                </a:lnTo>
                <a:lnTo>
                  <a:pt x="19812" y="611251"/>
                </a:lnTo>
                <a:lnTo>
                  <a:pt x="65478" y="620305"/>
                </a:lnTo>
                <a:lnTo>
                  <a:pt x="86740" y="620903"/>
                </a:lnTo>
                <a:lnTo>
                  <a:pt x="121838" y="617642"/>
                </a:lnTo>
                <a:lnTo>
                  <a:pt x="146923" y="607869"/>
                </a:lnTo>
                <a:lnTo>
                  <a:pt x="161982" y="591595"/>
                </a:lnTo>
                <a:lnTo>
                  <a:pt x="167004" y="568833"/>
                </a:lnTo>
                <a:lnTo>
                  <a:pt x="165913" y="558000"/>
                </a:lnTo>
                <a:lnTo>
                  <a:pt x="162655" y="549132"/>
                </a:lnTo>
                <a:lnTo>
                  <a:pt x="157253" y="542240"/>
                </a:lnTo>
                <a:lnTo>
                  <a:pt x="149732" y="537337"/>
                </a:lnTo>
                <a:lnTo>
                  <a:pt x="140969" y="532892"/>
                </a:lnTo>
                <a:lnTo>
                  <a:pt x="135762" y="529844"/>
                </a:lnTo>
                <a:lnTo>
                  <a:pt x="134112" y="527939"/>
                </a:lnTo>
                <a:lnTo>
                  <a:pt x="132587" y="526034"/>
                </a:lnTo>
                <a:lnTo>
                  <a:pt x="131825" y="521843"/>
                </a:lnTo>
                <a:lnTo>
                  <a:pt x="131843" y="508254"/>
                </a:lnTo>
                <a:lnTo>
                  <a:pt x="157892" y="472519"/>
                </a:lnTo>
                <a:lnTo>
                  <a:pt x="187832" y="470789"/>
                </a:lnTo>
                <a:lnTo>
                  <a:pt x="423240" y="470789"/>
                </a:lnTo>
                <a:lnTo>
                  <a:pt x="391466" y="364871"/>
                </a:lnTo>
                <a:lnTo>
                  <a:pt x="170434" y="364871"/>
                </a:lnTo>
                <a:lnTo>
                  <a:pt x="166115" y="361315"/>
                </a:lnTo>
                <a:lnTo>
                  <a:pt x="166115" y="353949"/>
                </a:lnTo>
                <a:lnTo>
                  <a:pt x="166854" y="347329"/>
                </a:lnTo>
                <a:lnTo>
                  <a:pt x="181072" y="288460"/>
                </a:lnTo>
                <a:lnTo>
                  <a:pt x="193690" y="247491"/>
                </a:lnTo>
                <a:lnTo>
                  <a:pt x="202945" y="240157"/>
                </a:lnTo>
                <a:lnTo>
                  <a:pt x="353373" y="240157"/>
                </a:lnTo>
                <a:lnTo>
                  <a:pt x="352944" y="238769"/>
                </a:lnTo>
                <a:lnTo>
                  <a:pt x="332787" y="177837"/>
                </a:lnTo>
                <a:lnTo>
                  <a:pt x="314436" y="126952"/>
                </a:lnTo>
                <a:lnTo>
                  <a:pt x="297894" y="86110"/>
                </a:lnTo>
                <a:lnTo>
                  <a:pt x="270255" y="34544"/>
                </a:lnTo>
                <a:lnTo>
                  <a:pt x="229947" y="2147"/>
                </a:lnTo>
                <a:lnTo>
                  <a:pt x="215900" y="0"/>
                </a:lnTo>
                <a:close/>
              </a:path>
              <a:path w="476885" h="621664">
                <a:moveTo>
                  <a:pt x="353373" y="240157"/>
                </a:moveTo>
                <a:lnTo>
                  <a:pt x="206755" y="240157"/>
                </a:lnTo>
                <a:lnTo>
                  <a:pt x="210312" y="243078"/>
                </a:lnTo>
                <a:lnTo>
                  <a:pt x="213613" y="248920"/>
                </a:lnTo>
                <a:lnTo>
                  <a:pt x="237533" y="309112"/>
                </a:lnTo>
                <a:lnTo>
                  <a:pt x="249359" y="353949"/>
                </a:lnTo>
                <a:lnTo>
                  <a:pt x="249427" y="361442"/>
                </a:lnTo>
                <a:lnTo>
                  <a:pt x="244348" y="364871"/>
                </a:lnTo>
                <a:lnTo>
                  <a:pt x="391466" y="364871"/>
                </a:lnTo>
                <a:lnTo>
                  <a:pt x="374903" y="309753"/>
                </a:lnTo>
                <a:lnTo>
                  <a:pt x="353373" y="2401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21376" y="2867786"/>
            <a:ext cx="83820" cy="125095"/>
          </a:xfrm>
          <a:custGeom>
            <a:avLst/>
            <a:gdLst/>
            <a:ahLst/>
            <a:cxnLst/>
            <a:rect l="l" t="t" r="r" b="b"/>
            <a:pathLst>
              <a:path w="83820" h="125094">
                <a:moveTo>
                  <a:pt x="36829" y="0"/>
                </a:moveTo>
                <a:lnTo>
                  <a:pt x="17351" y="39084"/>
                </a:lnTo>
                <a:lnTo>
                  <a:pt x="6643" y="80502"/>
                </a:lnTo>
                <a:lnTo>
                  <a:pt x="0" y="113791"/>
                </a:lnTo>
                <a:lnTo>
                  <a:pt x="0" y="121158"/>
                </a:lnTo>
                <a:lnTo>
                  <a:pt x="4318" y="124713"/>
                </a:lnTo>
                <a:lnTo>
                  <a:pt x="12953" y="124713"/>
                </a:lnTo>
                <a:lnTo>
                  <a:pt x="26745" y="124713"/>
                </a:lnTo>
                <a:lnTo>
                  <a:pt x="40512" y="124713"/>
                </a:lnTo>
                <a:lnTo>
                  <a:pt x="54280" y="124713"/>
                </a:lnTo>
                <a:lnTo>
                  <a:pt x="68072" y="124713"/>
                </a:lnTo>
                <a:lnTo>
                  <a:pt x="78232" y="124713"/>
                </a:lnTo>
                <a:lnTo>
                  <a:pt x="83312" y="121285"/>
                </a:lnTo>
                <a:lnTo>
                  <a:pt x="83312" y="114300"/>
                </a:lnTo>
                <a:lnTo>
                  <a:pt x="81982" y="104439"/>
                </a:lnTo>
                <a:lnTo>
                  <a:pt x="62229" y="43307"/>
                </a:lnTo>
                <a:lnTo>
                  <a:pt x="44196" y="2921"/>
                </a:lnTo>
                <a:lnTo>
                  <a:pt x="40639" y="0"/>
                </a:lnTo>
                <a:lnTo>
                  <a:pt x="36829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55259" y="2627629"/>
            <a:ext cx="476884" cy="621665"/>
          </a:xfrm>
          <a:custGeom>
            <a:avLst/>
            <a:gdLst/>
            <a:ahLst/>
            <a:cxnLst/>
            <a:rect l="l" t="t" r="r" b="b"/>
            <a:pathLst>
              <a:path w="476885" h="621664">
                <a:moveTo>
                  <a:pt x="215900" y="0"/>
                </a:moveTo>
                <a:lnTo>
                  <a:pt x="257137" y="19395"/>
                </a:lnTo>
                <a:lnTo>
                  <a:pt x="283167" y="55309"/>
                </a:lnTo>
                <a:lnTo>
                  <a:pt x="314436" y="126952"/>
                </a:lnTo>
                <a:lnTo>
                  <a:pt x="332787" y="177837"/>
                </a:lnTo>
                <a:lnTo>
                  <a:pt x="352944" y="238769"/>
                </a:lnTo>
                <a:lnTo>
                  <a:pt x="374903" y="309753"/>
                </a:lnTo>
                <a:lnTo>
                  <a:pt x="388219" y="354046"/>
                </a:lnTo>
                <a:lnTo>
                  <a:pt x="401510" y="398351"/>
                </a:lnTo>
                <a:lnTo>
                  <a:pt x="414801" y="442680"/>
                </a:lnTo>
                <a:lnTo>
                  <a:pt x="428116" y="487045"/>
                </a:lnTo>
                <a:lnTo>
                  <a:pt x="444118" y="524256"/>
                </a:lnTo>
                <a:lnTo>
                  <a:pt x="456184" y="529463"/>
                </a:lnTo>
                <a:lnTo>
                  <a:pt x="465091" y="533247"/>
                </a:lnTo>
                <a:lnTo>
                  <a:pt x="471439" y="539829"/>
                </a:lnTo>
                <a:lnTo>
                  <a:pt x="475239" y="549197"/>
                </a:lnTo>
                <a:lnTo>
                  <a:pt x="476503" y="561340"/>
                </a:lnTo>
                <a:lnTo>
                  <a:pt x="474956" y="576220"/>
                </a:lnTo>
                <a:lnTo>
                  <a:pt x="451738" y="607314"/>
                </a:lnTo>
                <a:lnTo>
                  <a:pt x="396857" y="620422"/>
                </a:lnTo>
                <a:lnTo>
                  <a:pt x="370713" y="621284"/>
                </a:lnTo>
                <a:lnTo>
                  <a:pt x="340969" y="620762"/>
                </a:lnTo>
                <a:lnTo>
                  <a:pt x="315356" y="619204"/>
                </a:lnTo>
                <a:lnTo>
                  <a:pt x="276478" y="613029"/>
                </a:lnTo>
                <a:lnTo>
                  <a:pt x="247824" y="583771"/>
                </a:lnTo>
                <a:lnTo>
                  <a:pt x="245744" y="567944"/>
                </a:lnTo>
                <a:lnTo>
                  <a:pt x="245744" y="559181"/>
                </a:lnTo>
                <a:lnTo>
                  <a:pt x="247141" y="552450"/>
                </a:lnTo>
                <a:lnTo>
                  <a:pt x="250062" y="547624"/>
                </a:lnTo>
                <a:lnTo>
                  <a:pt x="252984" y="542798"/>
                </a:lnTo>
                <a:lnTo>
                  <a:pt x="258444" y="538353"/>
                </a:lnTo>
                <a:lnTo>
                  <a:pt x="266318" y="534289"/>
                </a:lnTo>
                <a:lnTo>
                  <a:pt x="272079" y="530169"/>
                </a:lnTo>
                <a:lnTo>
                  <a:pt x="276209" y="524859"/>
                </a:lnTo>
                <a:lnTo>
                  <a:pt x="278695" y="518358"/>
                </a:lnTo>
                <a:lnTo>
                  <a:pt x="279526" y="510667"/>
                </a:lnTo>
                <a:lnTo>
                  <a:pt x="278098" y="497498"/>
                </a:lnTo>
                <a:lnTo>
                  <a:pt x="243214" y="473735"/>
                </a:lnTo>
                <a:lnTo>
                  <a:pt x="187832" y="470789"/>
                </a:lnTo>
                <a:lnTo>
                  <a:pt x="170969" y="471219"/>
                </a:lnTo>
                <a:lnTo>
                  <a:pt x="135127" y="493522"/>
                </a:lnTo>
                <a:lnTo>
                  <a:pt x="131825" y="508381"/>
                </a:lnTo>
                <a:lnTo>
                  <a:pt x="131825" y="515366"/>
                </a:lnTo>
                <a:lnTo>
                  <a:pt x="131825" y="521843"/>
                </a:lnTo>
                <a:lnTo>
                  <a:pt x="149732" y="537337"/>
                </a:lnTo>
                <a:lnTo>
                  <a:pt x="157253" y="542240"/>
                </a:lnTo>
                <a:lnTo>
                  <a:pt x="162655" y="549132"/>
                </a:lnTo>
                <a:lnTo>
                  <a:pt x="165913" y="558000"/>
                </a:lnTo>
                <a:lnTo>
                  <a:pt x="167004" y="568833"/>
                </a:lnTo>
                <a:lnTo>
                  <a:pt x="161982" y="591595"/>
                </a:lnTo>
                <a:lnTo>
                  <a:pt x="146923" y="607869"/>
                </a:lnTo>
                <a:lnTo>
                  <a:pt x="121838" y="617642"/>
                </a:lnTo>
                <a:lnTo>
                  <a:pt x="86740" y="620903"/>
                </a:lnTo>
                <a:lnTo>
                  <a:pt x="65478" y="620305"/>
                </a:lnTo>
                <a:lnTo>
                  <a:pt x="19812" y="611251"/>
                </a:lnTo>
                <a:lnTo>
                  <a:pt x="0" y="570992"/>
                </a:lnTo>
                <a:lnTo>
                  <a:pt x="0" y="561975"/>
                </a:lnTo>
                <a:lnTo>
                  <a:pt x="20065" y="536448"/>
                </a:lnTo>
                <a:lnTo>
                  <a:pt x="28660" y="530899"/>
                </a:lnTo>
                <a:lnTo>
                  <a:pt x="52994" y="496538"/>
                </a:lnTo>
                <a:lnTo>
                  <a:pt x="66432" y="457676"/>
                </a:lnTo>
                <a:lnTo>
                  <a:pt x="84582" y="396716"/>
                </a:lnTo>
                <a:lnTo>
                  <a:pt x="94487" y="362902"/>
                </a:lnTo>
                <a:lnTo>
                  <a:pt x="104393" y="329088"/>
                </a:lnTo>
                <a:lnTo>
                  <a:pt x="124368" y="260461"/>
                </a:lnTo>
                <a:lnTo>
                  <a:pt x="139124" y="204835"/>
                </a:lnTo>
                <a:lnTo>
                  <a:pt x="147028" y="165566"/>
                </a:lnTo>
                <a:lnTo>
                  <a:pt x="151511" y="111506"/>
                </a:lnTo>
                <a:lnTo>
                  <a:pt x="151770" y="94152"/>
                </a:lnTo>
                <a:lnTo>
                  <a:pt x="152352" y="79644"/>
                </a:lnTo>
                <a:lnTo>
                  <a:pt x="162129" y="37627"/>
                </a:lnTo>
                <a:lnTo>
                  <a:pt x="188467" y="7635"/>
                </a:lnTo>
                <a:lnTo>
                  <a:pt x="201517" y="1906"/>
                </a:lnTo>
                <a:lnTo>
                  <a:pt x="21590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04176" y="2447544"/>
            <a:ext cx="1036320" cy="1060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14970" y="2444623"/>
            <a:ext cx="992505" cy="1016000"/>
          </a:xfrm>
          <a:custGeom>
            <a:avLst/>
            <a:gdLst/>
            <a:ahLst/>
            <a:cxnLst/>
            <a:rect l="l" t="t" r="r" b="b"/>
            <a:pathLst>
              <a:path w="992504" h="1016000">
                <a:moveTo>
                  <a:pt x="496061" y="0"/>
                </a:moveTo>
                <a:lnTo>
                  <a:pt x="448292" y="2325"/>
                </a:lnTo>
                <a:lnTo>
                  <a:pt x="401806" y="9160"/>
                </a:lnTo>
                <a:lnTo>
                  <a:pt x="356812" y="20291"/>
                </a:lnTo>
                <a:lnTo>
                  <a:pt x="313517" y="35505"/>
                </a:lnTo>
                <a:lnTo>
                  <a:pt x="272131" y="54588"/>
                </a:lnTo>
                <a:lnTo>
                  <a:pt x="232860" y="77329"/>
                </a:lnTo>
                <a:lnTo>
                  <a:pt x="195912" y="103513"/>
                </a:lnTo>
                <a:lnTo>
                  <a:pt x="161497" y="132928"/>
                </a:lnTo>
                <a:lnTo>
                  <a:pt x="129821" y="165360"/>
                </a:lnTo>
                <a:lnTo>
                  <a:pt x="101093" y="200596"/>
                </a:lnTo>
                <a:lnTo>
                  <a:pt x="75520" y="238424"/>
                </a:lnTo>
                <a:lnTo>
                  <a:pt x="53311" y="278630"/>
                </a:lnTo>
                <a:lnTo>
                  <a:pt x="34673" y="321001"/>
                </a:lnTo>
                <a:lnTo>
                  <a:pt x="19816" y="365324"/>
                </a:lnTo>
                <a:lnTo>
                  <a:pt x="8945" y="411385"/>
                </a:lnTo>
                <a:lnTo>
                  <a:pt x="2271" y="458973"/>
                </a:lnTo>
                <a:lnTo>
                  <a:pt x="0" y="507873"/>
                </a:lnTo>
                <a:lnTo>
                  <a:pt x="2271" y="556792"/>
                </a:lnTo>
                <a:lnTo>
                  <a:pt x="8945" y="604395"/>
                </a:lnTo>
                <a:lnTo>
                  <a:pt x="19816" y="650467"/>
                </a:lnTo>
                <a:lnTo>
                  <a:pt x="34673" y="694797"/>
                </a:lnTo>
                <a:lnTo>
                  <a:pt x="53311" y="737171"/>
                </a:lnTo>
                <a:lnTo>
                  <a:pt x="75520" y="777377"/>
                </a:lnTo>
                <a:lnTo>
                  <a:pt x="101093" y="815203"/>
                </a:lnTo>
                <a:lnTo>
                  <a:pt x="129821" y="850435"/>
                </a:lnTo>
                <a:lnTo>
                  <a:pt x="161497" y="882862"/>
                </a:lnTo>
                <a:lnTo>
                  <a:pt x="195912" y="912270"/>
                </a:lnTo>
                <a:lnTo>
                  <a:pt x="232860" y="938447"/>
                </a:lnTo>
                <a:lnTo>
                  <a:pt x="272131" y="961180"/>
                </a:lnTo>
                <a:lnTo>
                  <a:pt x="313517" y="980256"/>
                </a:lnTo>
                <a:lnTo>
                  <a:pt x="356812" y="995464"/>
                </a:lnTo>
                <a:lnTo>
                  <a:pt x="401806" y="1006590"/>
                </a:lnTo>
                <a:lnTo>
                  <a:pt x="448292" y="1013421"/>
                </a:lnTo>
                <a:lnTo>
                  <a:pt x="496061" y="1015746"/>
                </a:lnTo>
                <a:lnTo>
                  <a:pt x="543852" y="1013421"/>
                </a:lnTo>
                <a:lnTo>
                  <a:pt x="590357" y="1006590"/>
                </a:lnTo>
                <a:lnTo>
                  <a:pt x="635367" y="995464"/>
                </a:lnTo>
                <a:lnTo>
                  <a:pt x="678676" y="980256"/>
                </a:lnTo>
                <a:lnTo>
                  <a:pt x="720075" y="961180"/>
                </a:lnTo>
                <a:lnTo>
                  <a:pt x="759356" y="938447"/>
                </a:lnTo>
                <a:lnTo>
                  <a:pt x="796312" y="912270"/>
                </a:lnTo>
                <a:lnTo>
                  <a:pt x="830734" y="882862"/>
                </a:lnTo>
                <a:lnTo>
                  <a:pt x="862416" y="850435"/>
                </a:lnTo>
                <a:lnTo>
                  <a:pt x="891149" y="815203"/>
                </a:lnTo>
                <a:lnTo>
                  <a:pt x="916725" y="777377"/>
                </a:lnTo>
                <a:lnTo>
                  <a:pt x="938936" y="737171"/>
                </a:lnTo>
                <a:lnTo>
                  <a:pt x="957575" y="694797"/>
                </a:lnTo>
                <a:lnTo>
                  <a:pt x="972434" y="650467"/>
                </a:lnTo>
                <a:lnTo>
                  <a:pt x="983305" y="604395"/>
                </a:lnTo>
                <a:lnTo>
                  <a:pt x="989979" y="556792"/>
                </a:lnTo>
                <a:lnTo>
                  <a:pt x="992251" y="507873"/>
                </a:lnTo>
                <a:lnTo>
                  <a:pt x="989979" y="458973"/>
                </a:lnTo>
                <a:lnTo>
                  <a:pt x="983305" y="411385"/>
                </a:lnTo>
                <a:lnTo>
                  <a:pt x="972434" y="365324"/>
                </a:lnTo>
                <a:lnTo>
                  <a:pt x="957575" y="321001"/>
                </a:lnTo>
                <a:lnTo>
                  <a:pt x="938936" y="278630"/>
                </a:lnTo>
                <a:lnTo>
                  <a:pt x="916725" y="238424"/>
                </a:lnTo>
                <a:lnTo>
                  <a:pt x="891149" y="200596"/>
                </a:lnTo>
                <a:lnTo>
                  <a:pt x="862416" y="165360"/>
                </a:lnTo>
                <a:lnTo>
                  <a:pt x="830734" y="132928"/>
                </a:lnTo>
                <a:lnTo>
                  <a:pt x="796312" y="103513"/>
                </a:lnTo>
                <a:lnTo>
                  <a:pt x="759356" y="77329"/>
                </a:lnTo>
                <a:lnTo>
                  <a:pt x="720075" y="54588"/>
                </a:lnTo>
                <a:lnTo>
                  <a:pt x="678676" y="35505"/>
                </a:lnTo>
                <a:lnTo>
                  <a:pt x="635367" y="20291"/>
                </a:lnTo>
                <a:lnTo>
                  <a:pt x="590357" y="9160"/>
                </a:lnTo>
                <a:lnTo>
                  <a:pt x="543852" y="2325"/>
                </a:lnTo>
                <a:lnTo>
                  <a:pt x="49606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14970" y="2444623"/>
            <a:ext cx="992505" cy="1016000"/>
          </a:xfrm>
          <a:custGeom>
            <a:avLst/>
            <a:gdLst/>
            <a:ahLst/>
            <a:cxnLst/>
            <a:rect l="l" t="t" r="r" b="b"/>
            <a:pathLst>
              <a:path w="992504" h="1016000">
                <a:moveTo>
                  <a:pt x="0" y="507873"/>
                </a:moveTo>
                <a:lnTo>
                  <a:pt x="2271" y="458973"/>
                </a:lnTo>
                <a:lnTo>
                  <a:pt x="8945" y="411385"/>
                </a:lnTo>
                <a:lnTo>
                  <a:pt x="19816" y="365324"/>
                </a:lnTo>
                <a:lnTo>
                  <a:pt x="34673" y="321001"/>
                </a:lnTo>
                <a:lnTo>
                  <a:pt x="53311" y="278630"/>
                </a:lnTo>
                <a:lnTo>
                  <a:pt x="75520" y="238424"/>
                </a:lnTo>
                <a:lnTo>
                  <a:pt x="101093" y="200596"/>
                </a:lnTo>
                <a:lnTo>
                  <a:pt x="129821" y="165360"/>
                </a:lnTo>
                <a:lnTo>
                  <a:pt x="161497" y="132928"/>
                </a:lnTo>
                <a:lnTo>
                  <a:pt x="195912" y="103513"/>
                </a:lnTo>
                <a:lnTo>
                  <a:pt x="232860" y="77329"/>
                </a:lnTo>
                <a:lnTo>
                  <a:pt x="272131" y="54588"/>
                </a:lnTo>
                <a:lnTo>
                  <a:pt x="313517" y="35505"/>
                </a:lnTo>
                <a:lnTo>
                  <a:pt x="356812" y="20291"/>
                </a:lnTo>
                <a:lnTo>
                  <a:pt x="401806" y="9160"/>
                </a:lnTo>
                <a:lnTo>
                  <a:pt x="448292" y="2325"/>
                </a:lnTo>
                <a:lnTo>
                  <a:pt x="496061" y="0"/>
                </a:lnTo>
                <a:lnTo>
                  <a:pt x="543852" y="2325"/>
                </a:lnTo>
                <a:lnTo>
                  <a:pt x="590357" y="9160"/>
                </a:lnTo>
                <a:lnTo>
                  <a:pt x="635367" y="20291"/>
                </a:lnTo>
                <a:lnTo>
                  <a:pt x="678676" y="35505"/>
                </a:lnTo>
                <a:lnTo>
                  <a:pt x="720075" y="54588"/>
                </a:lnTo>
                <a:lnTo>
                  <a:pt x="759356" y="77329"/>
                </a:lnTo>
                <a:lnTo>
                  <a:pt x="796312" y="103513"/>
                </a:lnTo>
                <a:lnTo>
                  <a:pt x="830734" y="132928"/>
                </a:lnTo>
                <a:lnTo>
                  <a:pt x="862416" y="165360"/>
                </a:lnTo>
                <a:lnTo>
                  <a:pt x="891149" y="200596"/>
                </a:lnTo>
                <a:lnTo>
                  <a:pt x="916725" y="238424"/>
                </a:lnTo>
                <a:lnTo>
                  <a:pt x="938936" y="278630"/>
                </a:lnTo>
                <a:lnTo>
                  <a:pt x="957575" y="321001"/>
                </a:lnTo>
                <a:lnTo>
                  <a:pt x="972434" y="365324"/>
                </a:lnTo>
                <a:lnTo>
                  <a:pt x="983305" y="411385"/>
                </a:lnTo>
                <a:lnTo>
                  <a:pt x="989979" y="458973"/>
                </a:lnTo>
                <a:lnTo>
                  <a:pt x="992251" y="507873"/>
                </a:lnTo>
                <a:lnTo>
                  <a:pt x="989979" y="556792"/>
                </a:lnTo>
                <a:lnTo>
                  <a:pt x="983305" y="604395"/>
                </a:lnTo>
                <a:lnTo>
                  <a:pt x="972434" y="650467"/>
                </a:lnTo>
                <a:lnTo>
                  <a:pt x="957575" y="694797"/>
                </a:lnTo>
                <a:lnTo>
                  <a:pt x="938936" y="737171"/>
                </a:lnTo>
                <a:lnTo>
                  <a:pt x="916725" y="777377"/>
                </a:lnTo>
                <a:lnTo>
                  <a:pt x="891149" y="815203"/>
                </a:lnTo>
                <a:lnTo>
                  <a:pt x="862416" y="850435"/>
                </a:lnTo>
                <a:lnTo>
                  <a:pt x="830734" y="882862"/>
                </a:lnTo>
                <a:lnTo>
                  <a:pt x="796312" y="912270"/>
                </a:lnTo>
                <a:lnTo>
                  <a:pt x="759356" y="938447"/>
                </a:lnTo>
                <a:lnTo>
                  <a:pt x="720075" y="961180"/>
                </a:lnTo>
                <a:lnTo>
                  <a:pt x="678676" y="980256"/>
                </a:lnTo>
                <a:lnTo>
                  <a:pt x="635367" y="995464"/>
                </a:lnTo>
                <a:lnTo>
                  <a:pt x="590357" y="1006590"/>
                </a:lnTo>
                <a:lnTo>
                  <a:pt x="543852" y="1013421"/>
                </a:lnTo>
                <a:lnTo>
                  <a:pt x="496061" y="1015746"/>
                </a:lnTo>
                <a:lnTo>
                  <a:pt x="448292" y="1013421"/>
                </a:lnTo>
                <a:lnTo>
                  <a:pt x="401806" y="1006590"/>
                </a:lnTo>
                <a:lnTo>
                  <a:pt x="356812" y="995464"/>
                </a:lnTo>
                <a:lnTo>
                  <a:pt x="313517" y="980256"/>
                </a:lnTo>
                <a:lnTo>
                  <a:pt x="272131" y="961180"/>
                </a:lnTo>
                <a:lnTo>
                  <a:pt x="232860" y="938447"/>
                </a:lnTo>
                <a:lnTo>
                  <a:pt x="195912" y="912270"/>
                </a:lnTo>
                <a:lnTo>
                  <a:pt x="161497" y="882862"/>
                </a:lnTo>
                <a:lnTo>
                  <a:pt x="129821" y="850435"/>
                </a:lnTo>
                <a:lnTo>
                  <a:pt x="101093" y="815203"/>
                </a:lnTo>
                <a:lnTo>
                  <a:pt x="75520" y="777377"/>
                </a:lnTo>
                <a:lnTo>
                  <a:pt x="53311" y="737171"/>
                </a:lnTo>
                <a:lnTo>
                  <a:pt x="34673" y="694797"/>
                </a:lnTo>
                <a:lnTo>
                  <a:pt x="19816" y="650467"/>
                </a:lnTo>
                <a:lnTo>
                  <a:pt x="8945" y="604395"/>
                </a:lnTo>
                <a:lnTo>
                  <a:pt x="2271" y="556792"/>
                </a:lnTo>
                <a:lnTo>
                  <a:pt x="0" y="507873"/>
                </a:lnTo>
                <a:close/>
              </a:path>
            </a:pathLst>
          </a:custGeom>
          <a:ln w="38100">
            <a:solidFill>
              <a:srgbClr val="F1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14436" y="2645410"/>
            <a:ext cx="476884" cy="621665"/>
          </a:xfrm>
          <a:custGeom>
            <a:avLst/>
            <a:gdLst/>
            <a:ahLst/>
            <a:cxnLst/>
            <a:rect l="l" t="t" r="r" b="b"/>
            <a:pathLst>
              <a:path w="476884" h="621664">
                <a:moveTo>
                  <a:pt x="49149" y="507"/>
                </a:moveTo>
                <a:lnTo>
                  <a:pt x="9225" y="19817"/>
                </a:lnTo>
                <a:lnTo>
                  <a:pt x="1778" y="45338"/>
                </a:lnTo>
                <a:lnTo>
                  <a:pt x="3161" y="56772"/>
                </a:lnTo>
                <a:lnTo>
                  <a:pt x="7318" y="66706"/>
                </a:lnTo>
                <a:lnTo>
                  <a:pt x="14261" y="75164"/>
                </a:lnTo>
                <a:lnTo>
                  <a:pt x="24003" y="82168"/>
                </a:lnTo>
                <a:lnTo>
                  <a:pt x="32670" y="88169"/>
                </a:lnTo>
                <a:lnTo>
                  <a:pt x="39624" y="94932"/>
                </a:lnTo>
                <a:lnTo>
                  <a:pt x="52276" y="136858"/>
                </a:lnTo>
                <a:lnTo>
                  <a:pt x="53518" y="196889"/>
                </a:lnTo>
                <a:lnTo>
                  <a:pt x="53405" y="221106"/>
                </a:lnTo>
                <a:lnTo>
                  <a:pt x="52595" y="286003"/>
                </a:lnTo>
                <a:lnTo>
                  <a:pt x="51289" y="336261"/>
                </a:lnTo>
                <a:lnTo>
                  <a:pt x="49513" y="380900"/>
                </a:lnTo>
                <a:lnTo>
                  <a:pt x="47244" y="421893"/>
                </a:lnTo>
                <a:lnTo>
                  <a:pt x="42989" y="473805"/>
                </a:lnTo>
                <a:lnTo>
                  <a:pt x="36851" y="512768"/>
                </a:lnTo>
                <a:lnTo>
                  <a:pt x="18035" y="539120"/>
                </a:lnTo>
                <a:lnTo>
                  <a:pt x="11953" y="545226"/>
                </a:lnTo>
                <a:lnTo>
                  <a:pt x="7339" y="550417"/>
                </a:lnTo>
                <a:lnTo>
                  <a:pt x="4445" y="554354"/>
                </a:lnTo>
                <a:lnTo>
                  <a:pt x="1524" y="559180"/>
                </a:lnTo>
                <a:lnTo>
                  <a:pt x="0" y="565785"/>
                </a:lnTo>
                <a:lnTo>
                  <a:pt x="0" y="574166"/>
                </a:lnTo>
                <a:lnTo>
                  <a:pt x="18428" y="613535"/>
                </a:lnTo>
                <a:lnTo>
                  <a:pt x="44450" y="621411"/>
                </a:lnTo>
                <a:lnTo>
                  <a:pt x="49404" y="621268"/>
                </a:lnTo>
                <a:lnTo>
                  <a:pt x="55705" y="620839"/>
                </a:lnTo>
                <a:lnTo>
                  <a:pt x="63363" y="620125"/>
                </a:lnTo>
                <a:lnTo>
                  <a:pt x="72390" y="619125"/>
                </a:lnTo>
                <a:lnTo>
                  <a:pt x="84941" y="618243"/>
                </a:lnTo>
                <a:lnTo>
                  <a:pt x="100695" y="617505"/>
                </a:lnTo>
                <a:lnTo>
                  <a:pt x="119663" y="616910"/>
                </a:lnTo>
                <a:lnTo>
                  <a:pt x="186944" y="615950"/>
                </a:lnTo>
                <a:lnTo>
                  <a:pt x="347325" y="615950"/>
                </a:lnTo>
                <a:lnTo>
                  <a:pt x="383174" y="603281"/>
                </a:lnTo>
                <a:lnTo>
                  <a:pt x="414978" y="581255"/>
                </a:lnTo>
                <a:lnTo>
                  <a:pt x="441198" y="550417"/>
                </a:lnTo>
                <a:lnTo>
                  <a:pt x="454114" y="527430"/>
                </a:lnTo>
                <a:lnTo>
                  <a:pt x="242443" y="527430"/>
                </a:lnTo>
                <a:lnTo>
                  <a:pt x="233537" y="526236"/>
                </a:lnTo>
                <a:lnTo>
                  <a:pt x="211788" y="478932"/>
                </a:lnTo>
                <a:lnTo>
                  <a:pt x="210217" y="432180"/>
                </a:lnTo>
                <a:lnTo>
                  <a:pt x="210185" y="387223"/>
                </a:lnTo>
                <a:lnTo>
                  <a:pt x="210542" y="376916"/>
                </a:lnTo>
                <a:lnTo>
                  <a:pt x="226568" y="347725"/>
                </a:lnTo>
                <a:lnTo>
                  <a:pt x="456798" y="347725"/>
                </a:lnTo>
                <a:lnTo>
                  <a:pt x="453263" y="340994"/>
                </a:lnTo>
                <a:lnTo>
                  <a:pt x="429466" y="310991"/>
                </a:lnTo>
                <a:lnTo>
                  <a:pt x="393700" y="286003"/>
                </a:lnTo>
                <a:lnTo>
                  <a:pt x="389001" y="279780"/>
                </a:lnTo>
                <a:lnTo>
                  <a:pt x="389001" y="272288"/>
                </a:lnTo>
                <a:lnTo>
                  <a:pt x="389737" y="266981"/>
                </a:lnTo>
                <a:lnTo>
                  <a:pt x="391937" y="261365"/>
                </a:lnTo>
                <a:lnTo>
                  <a:pt x="392173" y="260985"/>
                </a:lnTo>
                <a:lnTo>
                  <a:pt x="221996" y="260985"/>
                </a:lnTo>
                <a:lnTo>
                  <a:pt x="210185" y="221106"/>
                </a:lnTo>
                <a:lnTo>
                  <a:pt x="210307" y="123987"/>
                </a:lnTo>
                <a:lnTo>
                  <a:pt x="223139" y="88011"/>
                </a:lnTo>
                <a:lnTo>
                  <a:pt x="428998" y="88011"/>
                </a:lnTo>
                <a:lnTo>
                  <a:pt x="428482" y="85804"/>
                </a:lnTo>
                <a:lnTo>
                  <a:pt x="403733" y="42290"/>
                </a:lnTo>
                <a:lnTo>
                  <a:pt x="369371" y="15323"/>
                </a:lnTo>
                <a:lnTo>
                  <a:pt x="330841" y="3555"/>
                </a:lnTo>
                <a:lnTo>
                  <a:pt x="142494" y="3555"/>
                </a:lnTo>
                <a:lnTo>
                  <a:pt x="125634" y="3456"/>
                </a:lnTo>
                <a:lnTo>
                  <a:pt x="109347" y="3143"/>
                </a:lnTo>
                <a:lnTo>
                  <a:pt x="93630" y="2591"/>
                </a:lnTo>
                <a:lnTo>
                  <a:pt x="78486" y="1777"/>
                </a:lnTo>
                <a:lnTo>
                  <a:pt x="69955" y="1204"/>
                </a:lnTo>
                <a:lnTo>
                  <a:pt x="62245" y="809"/>
                </a:lnTo>
                <a:lnTo>
                  <a:pt x="55322" y="581"/>
                </a:lnTo>
                <a:lnTo>
                  <a:pt x="49149" y="507"/>
                </a:lnTo>
                <a:close/>
              </a:path>
              <a:path w="476884" h="621664">
                <a:moveTo>
                  <a:pt x="347325" y="615950"/>
                </a:moveTo>
                <a:lnTo>
                  <a:pt x="186944" y="615950"/>
                </a:lnTo>
                <a:lnTo>
                  <a:pt x="294237" y="620760"/>
                </a:lnTo>
                <a:lnTo>
                  <a:pt x="302768" y="620902"/>
                </a:lnTo>
                <a:lnTo>
                  <a:pt x="345775" y="616497"/>
                </a:lnTo>
                <a:lnTo>
                  <a:pt x="347325" y="615950"/>
                </a:lnTo>
                <a:close/>
              </a:path>
              <a:path w="476884" h="621664">
                <a:moveTo>
                  <a:pt x="456798" y="347725"/>
                </a:moveTo>
                <a:lnTo>
                  <a:pt x="236474" y="347725"/>
                </a:lnTo>
                <a:lnTo>
                  <a:pt x="261477" y="353964"/>
                </a:lnTo>
                <a:lnTo>
                  <a:pt x="279336" y="372681"/>
                </a:lnTo>
                <a:lnTo>
                  <a:pt x="290052" y="403875"/>
                </a:lnTo>
                <a:lnTo>
                  <a:pt x="293624" y="447548"/>
                </a:lnTo>
                <a:lnTo>
                  <a:pt x="290431" y="482478"/>
                </a:lnTo>
                <a:lnTo>
                  <a:pt x="280844" y="507444"/>
                </a:lnTo>
                <a:lnTo>
                  <a:pt x="264852" y="522432"/>
                </a:lnTo>
                <a:lnTo>
                  <a:pt x="242443" y="527430"/>
                </a:lnTo>
                <a:lnTo>
                  <a:pt x="454114" y="527430"/>
                </a:lnTo>
                <a:lnTo>
                  <a:pt x="456626" y="522960"/>
                </a:lnTo>
                <a:lnTo>
                  <a:pt x="467661" y="494109"/>
                </a:lnTo>
                <a:lnTo>
                  <a:pt x="474291" y="463853"/>
                </a:lnTo>
                <a:lnTo>
                  <a:pt x="476504" y="432180"/>
                </a:lnTo>
                <a:lnTo>
                  <a:pt x="475051" y="405967"/>
                </a:lnTo>
                <a:lnTo>
                  <a:pt x="470693" y="382015"/>
                </a:lnTo>
                <a:lnTo>
                  <a:pt x="463430" y="360350"/>
                </a:lnTo>
                <a:lnTo>
                  <a:pt x="456798" y="347725"/>
                </a:lnTo>
                <a:close/>
              </a:path>
              <a:path w="476884" h="621664">
                <a:moveTo>
                  <a:pt x="428998" y="88011"/>
                </a:moveTo>
                <a:lnTo>
                  <a:pt x="231013" y="88011"/>
                </a:lnTo>
                <a:lnTo>
                  <a:pt x="241516" y="89463"/>
                </a:lnTo>
                <a:lnTo>
                  <a:pt x="250745" y="93821"/>
                </a:lnTo>
                <a:lnTo>
                  <a:pt x="274462" y="139128"/>
                </a:lnTo>
                <a:lnTo>
                  <a:pt x="277495" y="176529"/>
                </a:lnTo>
                <a:lnTo>
                  <a:pt x="276756" y="196889"/>
                </a:lnTo>
                <a:lnTo>
                  <a:pt x="265684" y="240537"/>
                </a:lnTo>
                <a:lnTo>
                  <a:pt x="228981" y="260985"/>
                </a:lnTo>
                <a:lnTo>
                  <a:pt x="392173" y="260985"/>
                </a:lnTo>
                <a:lnTo>
                  <a:pt x="395591" y="255464"/>
                </a:lnTo>
                <a:lnTo>
                  <a:pt x="408548" y="239791"/>
                </a:lnTo>
                <a:lnTo>
                  <a:pt x="415544" y="228822"/>
                </a:lnTo>
                <a:lnTo>
                  <a:pt x="431234" y="187598"/>
                </a:lnTo>
                <a:lnTo>
                  <a:pt x="436753" y="141986"/>
                </a:lnTo>
                <a:lnTo>
                  <a:pt x="434683" y="112317"/>
                </a:lnTo>
                <a:lnTo>
                  <a:pt x="428998" y="88011"/>
                </a:lnTo>
                <a:close/>
              </a:path>
              <a:path w="476884" h="621664">
                <a:moveTo>
                  <a:pt x="283845" y="0"/>
                </a:moveTo>
                <a:lnTo>
                  <a:pt x="274151" y="49"/>
                </a:lnTo>
                <a:lnTo>
                  <a:pt x="263921" y="206"/>
                </a:lnTo>
                <a:lnTo>
                  <a:pt x="158136" y="3389"/>
                </a:lnTo>
                <a:lnTo>
                  <a:pt x="142494" y="3555"/>
                </a:lnTo>
                <a:lnTo>
                  <a:pt x="330841" y="3555"/>
                </a:lnTo>
                <a:lnTo>
                  <a:pt x="324310" y="2397"/>
                </a:lnTo>
                <a:lnTo>
                  <a:pt x="305155" y="597"/>
                </a:lnTo>
                <a:lnTo>
                  <a:pt x="28384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024621" y="2993135"/>
            <a:ext cx="83820" cy="179705"/>
          </a:xfrm>
          <a:custGeom>
            <a:avLst/>
            <a:gdLst/>
            <a:ahLst/>
            <a:cxnLst/>
            <a:rect l="l" t="t" r="r" b="b"/>
            <a:pathLst>
              <a:path w="83820" h="179705">
                <a:moveTo>
                  <a:pt x="26288" y="0"/>
                </a:moveTo>
                <a:lnTo>
                  <a:pt x="16382" y="0"/>
                </a:lnTo>
                <a:lnTo>
                  <a:pt x="9525" y="2921"/>
                </a:lnTo>
                <a:lnTo>
                  <a:pt x="0" y="39497"/>
                </a:lnTo>
                <a:lnTo>
                  <a:pt x="0" y="50184"/>
                </a:lnTo>
                <a:lnTo>
                  <a:pt x="0" y="60896"/>
                </a:lnTo>
                <a:lnTo>
                  <a:pt x="0" y="71608"/>
                </a:lnTo>
                <a:lnTo>
                  <a:pt x="0" y="82296"/>
                </a:lnTo>
                <a:lnTo>
                  <a:pt x="402" y="109198"/>
                </a:lnTo>
                <a:lnTo>
                  <a:pt x="3589" y="148286"/>
                </a:lnTo>
                <a:lnTo>
                  <a:pt x="32257" y="179704"/>
                </a:lnTo>
                <a:lnTo>
                  <a:pt x="54667" y="174706"/>
                </a:lnTo>
                <a:lnTo>
                  <a:pt x="70659" y="159718"/>
                </a:lnTo>
                <a:lnTo>
                  <a:pt x="80246" y="134752"/>
                </a:lnTo>
                <a:lnTo>
                  <a:pt x="83438" y="99822"/>
                </a:lnTo>
                <a:lnTo>
                  <a:pt x="79867" y="56149"/>
                </a:lnTo>
                <a:lnTo>
                  <a:pt x="69151" y="24955"/>
                </a:lnTo>
                <a:lnTo>
                  <a:pt x="51292" y="6238"/>
                </a:lnTo>
                <a:lnTo>
                  <a:pt x="2628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024621" y="2733420"/>
            <a:ext cx="67310" cy="173355"/>
          </a:xfrm>
          <a:custGeom>
            <a:avLst/>
            <a:gdLst/>
            <a:ahLst/>
            <a:cxnLst/>
            <a:rect l="l" t="t" r="r" b="b"/>
            <a:pathLst>
              <a:path w="67309" h="173355">
                <a:moveTo>
                  <a:pt x="20827" y="0"/>
                </a:moveTo>
                <a:lnTo>
                  <a:pt x="12953" y="0"/>
                </a:lnTo>
                <a:lnTo>
                  <a:pt x="7493" y="2920"/>
                </a:lnTo>
                <a:lnTo>
                  <a:pt x="0" y="40512"/>
                </a:lnTo>
                <a:lnTo>
                  <a:pt x="0" y="63658"/>
                </a:lnTo>
                <a:lnTo>
                  <a:pt x="0" y="86804"/>
                </a:lnTo>
                <a:lnTo>
                  <a:pt x="0" y="109950"/>
                </a:lnTo>
                <a:lnTo>
                  <a:pt x="0" y="133095"/>
                </a:lnTo>
                <a:lnTo>
                  <a:pt x="261" y="143242"/>
                </a:lnTo>
                <a:lnTo>
                  <a:pt x="11810" y="172974"/>
                </a:lnTo>
                <a:lnTo>
                  <a:pt x="18796" y="172974"/>
                </a:lnTo>
                <a:lnTo>
                  <a:pt x="55499" y="152526"/>
                </a:lnTo>
                <a:lnTo>
                  <a:pt x="66571" y="108878"/>
                </a:lnTo>
                <a:lnTo>
                  <a:pt x="67309" y="88518"/>
                </a:lnTo>
                <a:lnTo>
                  <a:pt x="66549" y="68639"/>
                </a:lnTo>
                <a:lnTo>
                  <a:pt x="55245" y="23240"/>
                </a:lnTo>
                <a:lnTo>
                  <a:pt x="31331" y="1452"/>
                </a:lnTo>
                <a:lnTo>
                  <a:pt x="20827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814436" y="2645410"/>
            <a:ext cx="476884" cy="621665"/>
          </a:xfrm>
          <a:custGeom>
            <a:avLst/>
            <a:gdLst/>
            <a:ahLst/>
            <a:cxnLst/>
            <a:rect l="l" t="t" r="r" b="b"/>
            <a:pathLst>
              <a:path w="476884" h="621664">
                <a:moveTo>
                  <a:pt x="283845" y="0"/>
                </a:moveTo>
                <a:lnTo>
                  <a:pt x="324310" y="2397"/>
                </a:lnTo>
                <a:lnTo>
                  <a:pt x="369371" y="15323"/>
                </a:lnTo>
                <a:lnTo>
                  <a:pt x="403733" y="42290"/>
                </a:lnTo>
                <a:lnTo>
                  <a:pt x="428482" y="85804"/>
                </a:lnTo>
                <a:lnTo>
                  <a:pt x="436753" y="141986"/>
                </a:lnTo>
                <a:lnTo>
                  <a:pt x="436135" y="157396"/>
                </a:lnTo>
                <a:lnTo>
                  <a:pt x="426974" y="202437"/>
                </a:lnTo>
                <a:lnTo>
                  <a:pt x="408543" y="239799"/>
                </a:lnTo>
                <a:lnTo>
                  <a:pt x="400685" y="249300"/>
                </a:lnTo>
                <a:lnTo>
                  <a:pt x="395591" y="255464"/>
                </a:lnTo>
                <a:lnTo>
                  <a:pt x="391937" y="261365"/>
                </a:lnTo>
                <a:lnTo>
                  <a:pt x="389737" y="266981"/>
                </a:lnTo>
                <a:lnTo>
                  <a:pt x="389001" y="272288"/>
                </a:lnTo>
                <a:lnTo>
                  <a:pt x="389001" y="279780"/>
                </a:lnTo>
                <a:lnTo>
                  <a:pt x="393700" y="286003"/>
                </a:lnTo>
                <a:lnTo>
                  <a:pt x="403098" y="291084"/>
                </a:lnTo>
                <a:lnTo>
                  <a:pt x="416597" y="299775"/>
                </a:lnTo>
                <a:lnTo>
                  <a:pt x="453263" y="340994"/>
                </a:lnTo>
                <a:lnTo>
                  <a:pt x="470693" y="382015"/>
                </a:lnTo>
                <a:lnTo>
                  <a:pt x="476504" y="432180"/>
                </a:lnTo>
                <a:lnTo>
                  <a:pt x="474291" y="463853"/>
                </a:lnTo>
                <a:lnTo>
                  <a:pt x="456626" y="522960"/>
                </a:lnTo>
                <a:lnTo>
                  <a:pt x="414978" y="581255"/>
                </a:lnTo>
                <a:lnTo>
                  <a:pt x="383174" y="603281"/>
                </a:lnTo>
                <a:lnTo>
                  <a:pt x="345775" y="616497"/>
                </a:lnTo>
                <a:lnTo>
                  <a:pt x="302768" y="620902"/>
                </a:lnTo>
                <a:lnTo>
                  <a:pt x="294237" y="620760"/>
                </a:lnTo>
                <a:lnTo>
                  <a:pt x="241427" y="618616"/>
                </a:lnTo>
                <a:lnTo>
                  <a:pt x="194135" y="616277"/>
                </a:lnTo>
                <a:lnTo>
                  <a:pt x="186944" y="615950"/>
                </a:lnTo>
                <a:lnTo>
                  <a:pt x="141859" y="616457"/>
                </a:lnTo>
                <a:lnTo>
                  <a:pt x="100695" y="617505"/>
                </a:lnTo>
                <a:lnTo>
                  <a:pt x="63363" y="620125"/>
                </a:lnTo>
                <a:lnTo>
                  <a:pt x="55705" y="620839"/>
                </a:lnTo>
                <a:lnTo>
                  <a:pt x="49404" y="621268"/>
                </a:lnTo>
                <a:lnTo>
                  <a:pt x="44450" y="621411"/>
                </a:lnTo>
                <a:lnTo>
                  <a:pt x="34760" y="620531"/>
                </a:lnTo>
                <a:lnTo>
                  <a:pt x="26082" y="617902"/>
                </a:lnTo>
                <a:lnTo>
                  <a:pt x="738" y="583527"/>
                </a:lnTo>
                <a:lnTo>
                  <a:pt x="0" y="574166"/>
                </a:lnTo>
                <a:lnTo>
                  <a:pt x="0" y="565785"/>
                </a:lnTo>
                <a:lnTo>
                  <a:pt x="25654" y="532002"/>
                </a:lnTo>
                <a:lnTo>
                  <a:pt x="30132" y="526829"/>
                </a:lnTo>
                <a:lnTo>
                  <a:pt x="42989" y="473805"/>
                </a:lnTo>
                <a:lnTo>
                  <a:pt x="47244" y="421893"/>
                </a:lnTo>
                <a:lnTo>
                  <a:pt x="49513" y="380900"/>
                </a:lnTo>
                <a:lnTo>
                  <a:pt x="51289" y="336261"/>
                </a:lnTo>
                <a:lnTo>
                  <a:pt x="52565" y="287989"/>
                </a:lnTo>
                <a:lnTo>
                  <a:pt x="53335" y="236096"/>
                </a:lnTo>
                <a:lnTo>
                  <a:pt x="53594" y="180593"/>
                </a:lnTo>
                <a:lnTo>
                  <a:pt x="53262" y="156517"/>
                </a:lnTo>
                <a:lnTo>
                  <a:pt x="48387" y="110743"/>
                </a:lnTo>
                <a:lnTo>
                  <a:pt x="24003" y="82168"/>
                </a:lnTo>
                <a:lnTo>
                  <a:pt x="14261" y="75164"/>
                </a:lnTo>
                <a:lnTo>
                  <a:pt x="7318" y="66706"/>
                </a:lnTo>
                <a:lnTo>
                  <a:pt x="3161" y="56772"/>
                </a:lnTo>
                <a:lnTo>
                  <a:pt x="1778" y="45338"/>
                </a:lnTo>
                <a:lnTo>
                  <a:pt x="2609" y="35958"/>
                </a:lnTo>
                <a:lnTo>
                  <a:pt x="30210" y="3651"/>
                </a:lnTo>
                <a:lnTo>
                  <a:pt x="49149" y="507"/>
                </a:lnTo>
                <a:lnTo>
                  <a:pt x="55322" y="581"/>
                </a:lnTo>
                <a:lnTo>
                  <a:pt x="62245" y="809"/>
                </a:lnTo>
                <a:lnTo>
                  <a:pt x="69955" y="1204"/>
                </a:lnTo>
                <a:lnTo>
                  <a:pt x="78486" y="1777"/>
                </a:lnTo>
                <a:lnTo>
                  <a:pt x="93630" y="2591"/>
                </a:lnTo>
                <a:lnTo>
                  <a:pt x="109347" y="3143"/>
                </a:lnTo>
                <a:lnTo>
                  <a:pt x="125634" y="3456"/>
                </a:lnTo>
                <a:lnTo>
                  <a:pt x="142494" y="3555"/>
                </a:lnTo>
                <a:lnTo>
                  <a:pt x="158136" y="3389"/>
                </a:lnTo>
                <a:lnTo>
                  <a:pt x="179911" y="2889"/>
                </a:lnTo>
                <a:lnTo>
                  <a:pt x="207805" y="2055"/>
                </a:lnTo>
                <a:lnTo>
                  <a:pt x="241808" y="888"/>
                </a:lnTo>
                <a:lnTo>
                  <a:pt x="253144" y="482"/>
                </a:lnTo>
                <a:lnTo>
                  <a:pt x="263921" y="206"/>
                </a:lnTo>
                <a:lnTo>
                  <a:pt x="274151" y="49"/>
                </a:lnTo>
                <a:lnTo>
                  <a:pt x="283845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248400" y="1167383"/>
            <a:ext cx="1033272" cy="1060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57925" y="1163955"/>
            <a:ext cx="988694" cy="1016000"/>
          </a:xfrm>
          <a:custGeom>
            <a:avLst/>
            <a:gdLst/>
            <a:ahLst/>
            <a:cxnLst/>
            <a:rect l="l" t="t" r="r" b="b"/>
            <a:pathLst>
              <a:path w="988695" h="1016000">
                <a:moveTo>
                  <a:pt x="494410" y="0"/>
                </a:moveTo>
                <a:lnTo>
                  <a:pt x="446796" y="2324"/>
                </a:lnTo>
                <a:lnTo>
                  <a:pt x="400462" y="9155"/>
                </a:lnTo>
                <a:lnTo>
                  <a:pt x="355616" y="20281"/>
                </a:lnTo>
                <a:lnTo>
                  <a:pt x="312465" y="35489"/>
                </a:lnTo>
                <a:lnTo>
                  <a:pt x="271215" y="54565"/>
                </a:lnTo>
                <a:lnTo>
                  <a:pt x="232075" y="77298"/>
                </a:lnTo>
                <a:lnTo>
                  <a:pt x="195251" y="103475"/>
                </a:lnTo>
                <a:lnTo>
                  <a:pt x="160950" y="132883"/>
                </a:lnTo>
                <a:lnTo>
                  <a:pt x="129381" y="165310"/>
                </a:lnTo>
                <a:lnTo>
                  <a:pt x="100749" y="200542"/>
                </a:lnTo>
                <a:lnTo>
                  <a:pt x="75263" y="238368"/>
                </a:lnTo>
                <a:lnTo>
                  <a:pt x="53129" y="278574"/>
                </a:lnTo>
                <a:lnTo>
                  <a:pt x="34555" y="320948"/>
                </a:lnTo>
                <a:lnTo>
                  <a:pt x="19748" y="365278"/>
                </a:lnTo>
                <a:lnTo>
                  <a:pt x="8915" y="411350"/>
                </a:lnTo>
                <a:lnTo>
                  <a:pt x="2263" y="458953"/>
                </a:lnTo>
                <a:lnTo>
                  <a:pt x="0" y="507873"/>
                </a:lnTo>
                <a:lnTo>
                  <a:pt x="2263" y="556772"/>
                </a:lnTo>
                <a:lnTo>
                  <a:pt x="8915" y="604360"/>
                </a:lnTo>
                <a:lnTo>
                  <a:pt x="19748" y="650421"/>
                </a:lnTo>
                <a:lnTo>
                  <a:pt x="34555" y="694744"/>
                </a:lnTo>
                <a:lnTo>
                  <a:pt x="53129" y="737115"/>
                </a:lnTo>
                <a:lnTo>
                  <a:pt x="75263" y="777321"/>
                </a:lnTo>
                <a:lnTo>
                  <a:pt x="100749" y="815149"/>
                </a:lnTo>
                <a:lnTo>
                  <a:pt x="129381" y="850385"/>
                </a:lnTo>
                <a:lnTo>
                  <a:pt x="160950" y="882817"/>
                </a:lnTo>
                <a:lnTo>
                  <a:pt x="195251" y="912232"/>
                </a:lnTo>
                <a:lnTo>
                  <a:pt x="232075" y="938416"/>
                </a:lnTo>
                <a:lnTo>
                  <a:pt x="271215" y="961157"/>
                </a:lnTo>
                <a:lnTo>
                  <a:pt x="312465" y="980240"/>
                </a:lnTo>
                <a:lnTo>
                  <a:pt x="355616" y="995454"/>
                </a:lnTo>
                <a:lnTo>
                  <a:pt x="400462" y="1006585"/>
                </a:lnTo>
                <a:lnTo>
                  <a:pt x="446796" y="1013420"/>
                </a:lnTo>
                <a:lnTo>
                  <a:pt x="494410" y="1015746"/>
                </a:lnTo>
                <a:lnTo>
                  <a:pt x="542023" y="1013420"/>
                </a:lnTo>
                <a:lnTo>
                  <a:pt x="588354" y="1006585"/>
                </a:lnTo>
                <a:lnTo>
                  <a:pt x="633194" y="995454"/>
                </a:lnTo>
                <a:lnTo>
                  <a:pt x="676339" y="980240"/>
                </a:lnTo>
                <a:lnTo>
                  <a:pt x="717579" y="961157"/>
                </a:lnTo>
                <a:lnTo>
                  <a:pt x="756710" y="938416"/>
                </a:lnTo>
                <a:lnTo>
                  <a:pt x="793523" y="912232"/>
                </a:lnTo>
                <a:lnTo>
                  <a:pt x="827813" y="882817"/>
                </a:lnTo>
                <a:lnTo>
                  <a:pt x="859371" y="850385"/>
                </a:lnTo>
                <a:lnTo>
                  <a:pt x="887992" y="815149"/>
                </a:lnTo>
                <a:lnTo>
                  <a:pt x="913467" y="777321"/>
                </a:lnTo>
                <a:lnTo>
                  <a:pt x="935591" y="737115"/>
                </a:lnTo>
                <a:lnTo>
                  <a:pt x="954157" y="694744"/>
                </a:lnTo>
                <a:lnTo>
                  <a:pt x="968957" y="650421"/>
                </a:lnTo>
                <a:lnTo>
                  <a:pt x="979784" y="604360"/>
                </a:lnTo>
                <a:lnTo>
                  <a:pt x="986432" y="556772"/>
                </a:lnTo>
                <a:lnTo>
                  <a:pt x="988695" y="507873"/>
                </a:lnTo>
                <a:lnTo>
                  <a:pt x="986432" y="458953"/>
                </a:lnTo>
                <a:lnTo>
                  <a:pt x="979784" y="411350"/>
                </a:lnTo>
                <a:lnTo>
                  <a:pt x="968957" y="365278"/>
                </a:lnTo>
                <a:lnTo>
                  <a:pt x="954157" y="320948"/>
                </a:lnTo>
                <a:lnTo>
                  <a:pt x="935591" y="278574"/>
                </a:lnTo>
                <a:lnTo>
                  <a:pt x="913467" y="238368"/>
                </a:lnTo>
                <a:lnTo>
                  <a:pt x="887992" y="200542"/>
                </a:lnTo>
                <a:lnTo>
                  <a:pt x="859371" y="165310"/>
                </a:lnTo>
                <a:lnTo>
                  <a:pt x="827813" y="132883"/>
                </a:lnTo>
                <a:lnTo>
                  <a:pt x="793523" y="103475"/>
                </a:lnTo>
                <a:lnTo>
                  <a:pt x="756710" y="77298"/>
                </a:lnTo>
                <a:lnTo>
                  <a:pt x="717579" y="54565"/>
                </a:lnTo>
                <a:lnTo>
                  <a:pt x="676339" y="35489"/>
                </a:lnTo>
                <a:lnTo>
                  <a:pt x="633194" y="20281"/>
                </a:lnTo>
                <a:lnTo>
                  <a:pt x="588354" y="9155"/>
                </a:lnTo>
                <a:lnTo>
                  <a:pt x="542023" y="2324"/>
                </a:lnTo>
                <a:lnTo>
                  <a:pt x="49441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257925" y="1163955"/>
            <a:ext cx="988694" cy="1016000"/>
          </a:xfrm>
          <a:custGeom>
            <a:avLst/>
            <a:gdLst/>
            <a:ahLst/>
            <a:cxnLst/>
            <a:rect l="l" t="t" r="r" b="b"/>
            <a:pathLst>
              <a:path w="988695" h="1016000">
                <a:moveTo>
                  <a:pt x="0" y="507873"/>
                </a:moveTo>
                <a:lnTo>
                  <a:pt x="2263" y="458953"/>
                </a:lnTo>
                <a:lnTo>
                  <a:pt x="8915" y="411350"/>
                </a:lnTo>
                <a:lnTo>
                  <a:pt x="19748" y="365278"/>
                </a:lnTo>
                <a:lnTo>
                  <a:pt x="34555" y="320948"/>
                </a:lnTo>
                <a:lnTo>
                  <a:pt x="53129" y="278574"/>
                </a:lnTo>
                <a:lnTo>
                  <a:pt x="75263" y="238368"/>
                </a:lnTo>
                <a:lnTo>
                  <a:pt x="100749" y="200542"/>
                </a:lnTo>
                <a:lnTo>
                  <a:pt x="129381" y="165310"/>
                </a:lnTo>
                <a:lnTo>
                  <a:pt x="160950" y="132883"/>
                </a:lnTo>
                <a:lnTo>
                  <a:pt x="195251" y="103475"/>
                </a:lnTo>
                <a:lnTo>
                  <a:pt x="232075" y="77298"/>
                </a:lnTo>
                <a:lnTo>
                  <a:pt x="271215" y="54565"/>
                </a:lnTo>
                <a:lnTo>
                  <a:pt x="312465" y="35489"/>
                </a:lnTo>
                <a:lnTo>
                  <a:pt x="355616" y="20281"/>
                </a:lnTo>
                <a:lnTo>
                  <a:pt x="400462" y="9155"/>
                </a:lnTo>
                <a:lnTo>
                  <a:pt x="446796" y="2324"/>
                </a:lnTo>
                <a:lnTo>
                  <a:pt x="494410" y="0"/>
                </a:lnTo>
                <a:lnTo>
                  <a:pt x="542023" y="2324"/>
                </a:lnTo>
                <a:lnTo>
                  <a:pt x="588354" y="9155"/>
                </a:lnTo>
                <a:lnTo>
                  <a:pt x="633194" y="20281"/>
                </a:lnTo>
                <a:lnTo>
                  <a:pt x="676339" y="35489"/>
                </a:lnTo>
                <a:lnTo>
                  <a:pt x="717579" y="54565"/>
                </a:lnTo>
                <a:lnTo>
                  <a:pt x="756710" y="77298"/>
                </a:lnTo>
                <a:lnTo>
                  <a:pt x="793523" y="103475"/>
                </a:lnTo>
                <a:lnTo>
                  <a:pt x="827813" y="132883"/>
                </a:lnTo>
                <a:lnTo>
                  <a:pt x="859371" y="165310"/>
                </a:lnTo>
                <a:lnTo>
                  <a:pt x="887992" y="200542"/>
                </a:lnTo>
                <a:lnTo>
                  <a:pt x="913467" y="238368"/>
                </a:lnTo>
                <a:lnTo>
                  <a:pt x="935591" y="278574"/>
                </a:lnTo>
                <a:lnTo>
                  <a:pt x="954157" y="320948"/>
                </a:lnTo>
                <a:lnTo>
                  <a:pt x="968957" y="365278"/>
                </a:lnTo>
                <a:lnTo>
                  <a:pt x="979784" y="411350"/>
                </a:lnTo>
                <a:lnTo>
                  <a:pt x="986432" y="458953"/>
                </a:lnTo>
                <a:lnTo>
                  <a:pt x="988695" y="507873"/>
                </a:lnTo>
                <a:lnTo>
                  <a:pt x="986432" y="556772"/>
                </a:lnTo>
                <a:lnTo>
                  <a:pt x="979784" y="604360"/>
                </a:lnTo>
                <a:lnTo>
                  <a:pt x="968957" y="650421"/>
                </a:lnTo>
                <a:lnTo>
                  <a:pt x="954157" y="694744"/>
                </a:lnTo>
                <a:lnTo>
                  <a:pt x="935591" y="737115"/>
                </a:lnTo>
                <a:lnTo>
                  <a:pt x="913467" y="777321"/>
                </a:lnTo>
                <a:lnTo>
                  <a:pt x="887992" y="815149"/>
                </a:lnTo>
                <a:lnTo>
                  <a:pt x="859371" y="850385"/>
                </a:lnTo>
                <a:lnTo>
                  <a:pt x="827813" y="882817"/>
                </a:lnTo>
                <a:lnTo>
                  <a:pt x="793523" y="912232"/>
                </a:lnTo>
                <a:lnTo>
                  <a:pt x="756710" y="938416"/>
                </a:lnTo>
                <a:lnTo>
                  <a:pt x="717579" y="961157"/>
                </a:lnTo>
                <a:lnTo>
                  <a:pt x="676339" y="980240"/>
                </a:lnTo>
                <a:lnTo>
                  <a:pt x="633194" y="995454"/>
                </a:lnTo>
                <a:lnTo>
                  <a:pt x="588354" y="1006585"/>
                </a:lnTo>
                <a:lnTo>
                  <a:pt x="542023" y="1013420"/>
                </a:lnTo>
                <a:lnTo>
                  <a:pt x="494410" y="1015746"/>
                </a:lnTo>
                <a:lnTo>
                  <a:pt x="446796" y="1013420"/>
                </a:lnTo>
                <a:lnTo>
                  <a:pt x="400462" y="1006585"/>
                </a:lnTo>
                <a:lnTo>
                  <a:pt x="355616" y="995454"/>
                </a:lnTo>
                <a:lnTo>
                  <a:pt x="312465" y="980240"/>
                </a:lnTo>
                <a:lnTo>
                  <a:pt x="271215" y="961157"/>
                </a:lnTo>
                <a:lnTo>
                  <a:pt x="232075" y="938416"/>
                </a:lnTo>
                <a:lnTo>
                  <a:pt x="195251" y="912232"/>
                </a:lnTo>
                <a:lnTo>
                  <a:pt x="160950" y="882817"/>
                </a:lnTo>
                <a:lnTo>
                  <a:pt x="129381" y="850385"/>
                </a:lnTo>
                <a:lnTo>
                  <a:pt x="100749" y="815149"/>
                </a:lnTo>
                <a:lnTo>
                  <a:pt x="75263" y="777321"/>
                </a:lnTo>
                <a:lnTo>
                  <a:pt x="53129" y="737115"/>
                </a:lnTo>
                <a:lnTo>
                  <a:pt x="34555" y="694744"/>
                </a:lnTo>
                <a:lnTo>
                  <a:pt x="19748" y="650421"/>
                </a:lnTo>
                <a:lnTo>
                  <a:pt x="8915" y="604360"/>
                </a:lnTo>
                <a:lnTo>
                  <a:pt x="2263" y="556772"/>
                </a:lnTo>
                <a:lnTo>
                  <a:pt x="0" y="507873"/>
                </a:lnTo>
                <a:close/>
              </a:path>
            </a:pathLst>
          </a:custGeom>
          <a:ln w="38100">
            <a:solidFill>
              <a:srgbClr val="F1F1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516896" y="1345275"/>
            <a:ext cx="478155" cy="619760"/>
          </a:xfrm>
          <a:custGeom>
            <a:avLst/>
            <a:gdLst/>
            <a:ahLst/>
            <a:cxnLst/>
            <a:rect l="l" t="t" r="r" b="b"/>
            <a:pathLst>
              <a:path w="478154" h="619760">
                <a:moveTo>
                  <a:pt x="250116" y="0"/>
                </a:moveTo>
                <a:lnTo>
                  <a:pt x="201158" y="6199"/>
                </a:lnTo>
                <a:lnTo>
                  <a:pt x="145603" y="29325"/>
                </a:lnTo>
                <a:lnTo>
                  <a:pt x="89025" y="75616"/>
                </a:lnTo>
                <a:lnTo>
                  <a:pt x="64879" y="106334"/>
                </a:lnTo>
                <a:lnTo>
                  <a:pt x="41779" y="145409"/>
                </a:lnTo>
                <a:lnTo>
                  <a:pt x="23715" y="188138"/>
                </a:lnTo>
                <a:lnTo>
                  <a:pt x="10675" y="234511"/>
                </a:lnTo>
                <a:lnTo>
                  <a:pt x="2649" y="284515"/>
                </a:lnTo>
                <a:lnTo>
                  <a:pt x="0" y="328356"/>
                </a:lnTo>
                <a:lnTo>
                  <a:pt x="1744" y="370732"/>
                </a:lnTo>
                <a:lnTo>
                  <a:pt x="7846" y="411656"/>
                </a:lnTo>
                <a:lnTo>
                  <a:pt x="18270" y="451139"/>
                </a:lnTo>
                <a:lnTo>
                  <a:pt x="33168" y="489128"/>
                </a:lnTo>
                <a:lnTo>
                  <a:pt x="51782" y="522434"/>
                </a:lnTo>
                <a:lnTo>
                  <a:pt x="100508" y="575774"/>
                </a:lnTo>
                <a:lnTo>
                  <a:pt x="149111" y="604714"/>
                </a:lnTo>
                <a:lnTo>
                  <a:pt x="201785" y="618271"/>
                </a:lnTo>
                <a:lnTo>
                  <a:pt x="222742" y="619394"/>
                </a:lnTo>
                <a:lnTo>
                  <a:pt x="243901" y="618208"/>
                </a:lnTo>
                <a:lnTo>
                  <a:pt x="286875" y="609000"/>
                </a:lnTo>
                <a:lnTo>
                  <a:pt x="352066" y="575726"/>
                </a:lnTo>
                <a:lnTo>
                  <a:pt x="406382" y="521878"/>
                </a:lnTo>
                <a:lnTo>
                  <a:pt x="424925" y="493811"/>
                </a:lnTo>
                <a:lnTo>
                  <a:pt x="243822" y="493811"/>
                </a:lnTo>
                <a:lnTo>
                  <a:pt x="236511" y="492261"/>
                </a:lnTo>
                <a:lnTo>
                  <a:pt x="204293" y="461887"/>
                </a:lnTo>
                <a:lnTo>
                  <a:pt x="187624" y="414543"/>
                </a:lnTo>
                <a:lnTo>
                  <a:pt x="175432" y="355211"/>
                </a:lnTo>
                <a:lnTo>
                  <a:pt x="168050" y="290994"/>
                </a:lnTo>
                <a:lnTo>
                  <a:pt x="166669" y="261100"/>
                </a:lnTo>
                <a:lnTo>
                  <a:pt x="166907" y="233324"/>
                </a:lnTo>
                <a:lnTo>
                  <a:pt x="171263" y="191579"/>
                </a:lnTo>
                <a:lnTo>
                  <a:pt x="186926" y="151038"/>
                </a:lnTo>
                <a:lnTo>
                  <a:pt x="219733" y="123660"/>
                </a:lnTo>
                <a:lnTo>
                  <a:pt x="232519" y="122971"/>
                </a:lnTo>
                <a:lnTo>
                  <a:pt x="436619" y="122971"/>
                </a:lnTo>
                <a:lnTo>
                  <a:pt x="428003" y="106199"/>
                </a:lnTo>
                <a:lnTo>
                  <a:pt x="382359" y="49168"/>
                </a:lnTo>
                <a:lnTo>
                  <a:pt x="350311" y="25499"/>
                </a:lnTo>
                <a:lnTo>
                  <a:pt x="314834" y="9544"/>
                </a:lnTo>
                <a:lnTo>
                  <a:pt x="275953" y="1305"/>
                </a:lnTo>
                <a:lnTo>
                  <a:pt x="250116" y="0"/>
                </a:lnTo>
                <a:close/>
              </a:path>
              <a:path w="478154" h="619760">
                <a:moveTo>
                  <a:pt x="436619" y="122971"/>
                </a:moveTo>
                <a:lnTo>
                  <a:pt x="232519" y="122971"/>
                </a:lnTo>
                <a:lnTo>
                  <a:pt x="240403" y="125188"/>
                </a:lnTo>
                <a:lnTo>
                  <a:pt x="248060" y="129178"/>
                </a:lnTo>
                <a:lnTo>
                  <a:pt x="275603" y="162167"/>
                </a:lnTo>
                <a:lnTo>
                  <a:pt x="292919" y="210879"/>
                </a:lnTo>
                <a:lnTo>
                  <a:pt x="303309" y="264600"/>
                </a:lnTo>
                <a:lnTo>
                  <a:pt x="308977" y="325205"/>
                </a:lnTo>
                <a:lnTo>
                  <a:pt x="309735" y="354508"/>
                </a:lnTo>
                <a:lnTo>
                  <a:pt x="309064" y="382597"/>
                </a:lnTo>
                <a:lnTo>
                  <a:pt x="303940" y="428678"/>
                </a:lnTo>
                <a:lnTo>
                  <a:pt x="285224" y="473237"/>
                </a:lnTo>
                <a:lnTo>
                  <a:pt x="243822" y="493811"/>
                </a:lnTo>
                <a:lnTo>
                  <a:pt x="424925" y="493811"/>
                </a:lnTo>
                <a:lnTo>
                  <a:pt x="452689" y="439487"/>
                </a:lnTo>
                <a:lnTo>
                  <a:pt x="467014" y="393219"/>
                </a:lnTo>
                <a:lnTo>
                  <a:pt x="475470" y="343570"/>
                </a:lnTo>
                <a:lnTo>
                  <a:pt x="477635" y="308617"/>
                </a:lnTo>
                <a:lnTo>
                  <a:pt x="476692" y="273307"/>
                </a:lnTo>
                <a:lnTo>
                  <a:pt x="472630" y="237664"/>
                </a:lnTo>
                <a:lnTo>
                  <a:pt x="465437" y="201711"/>
                </a:lnTo>
                <a:lnTo>
                  <a:pt x="455245" y="166778"/>
                </a:lnTo>
                <a:lnTo>
                  <a:pt x="442767" y="134941"/>
                </a:lnTo>
                <a:lnTo>
                  <a:pt x="436619" y="1229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683565" y="1468247"/>
            <a:ext cx="143510" cy="370840"/>
          </a:xfrm>
          <a:custGeom>
            <a:avLst/>
            <a:gdLst/>
            <a:ahLst/>
            <a:cxnLst/>
            <a:rect l="l" t="t" r="r" b="b"/>
            <a:pathLst>
              <a:path w="143509" h="370839">
                <a:moveTo>
                  <a:pt x="65849" y="0"/>
                </a:moveTo>
                <a:lnTo>
                  <a:pt x="30255" y="14733"/>
                </a:lnTo>
                <a:lnTo>
                  <a:pt x="8461" y="53816"/>
                </a:lnTo>
                <a:lnTo>
                  <a:pt x="238" y="110353"/>
                </a:lnTo>
                <a:lnTo>
                  <a:pt x="0" y="138128"/>
                </a:lnTo>
                <a:lnTo>
                  <a:pt x="1381" y="168022"/>
                </a:lnTo>
                <a:lnTo>
                  <a:pt x="8763" y="232239"/>
                </a:lnTo>
                <a:lnTo>
                  <a:pt x="20954" y="291572"/>
                </a:lnTo>
                <a:lnTo>
                  <a:pt x="32837" y="329285"/>
                </a:lnTo>
                <a:lnTo>
                  <a:pt x="55935" y="361428"/>
                </a:lnTo>
                <a:lnTo>
                  <a:pt x="77152" y="370839"/>
                </a:lnTo>
                <a:lnTo>
                  <a:pt x="88747" y="370554"/>
                </a:lnTo>
                <a:lnTo>
                  <a:pt x="126412" y="337571"/>
                </a:lnTo>
                <a:lnTo>
                  <a:pt x="140271" y="286512"/>
                </a:lnTo>
                <a:lnTo>
                  <a:pt x="143065" y="231536"/>
                </a:lnTo>
                <a:lnTo>
                  <a:pt x="142307" y="202233"/>
                </a:lnTo>
                <a:lnTo>
                  <a:pt x="136640" y="141628"/>
                </a:lnTo>
                <a:lnTo>
                  <a:pt x="126249" y="87907"/>
                </a:lnTo>
                <a:lnTo>
                  <a:pt x="114434" y="51044"/>
                </a:lnTo>
                <a:lnTo>
                  <a:pt x="88834" y="11983"/>
                </a:lnTo>
                <a:lnTo>
                  <a:pt x="65849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16896" y="1345275"/>
            <a:ext cx="478155" cy="619760"/>
          </a:xfrm>
          <a:custGeom>
            <a:avLst/>
            <a:gdLst/>
            <a:ahLst/>
            <a:cxnLst/>
            <a:rect l="l" t="t" r="r" b="b"/>
            <a:pathLst>
              <a:path w="478154" h="619760">
                <a:moveTo>
                  <a:pt x="275953" y="1305"/>
                </a:moveTo>
                <a:lnTo>
                  <a:pt x="314834" y="9544"/>
                </a:lnTo>
                <a:lnTo>
                  <a:pt x="350311" y="25499"/>
                </a:lnTo>
                <a:lnTo>
                  <a:pt x="382359" y="49168"/>
                </a:lnTo>
                <a:lnTo>
                  <a:pt x="410954" y="80553"/>
                </a:lnTo>
                <a:lnTo>
                  <a:pt x="442767" y="134941"/>
                </a:lnTo>
                <a:lnTo>
                  <a:pt x="465437" y="201711"/>
                </a:lnTo>
                <a:lnTo>
                  <a:pt x="476692" y="273307"/>
                </a:lnTo>
                <a:lnTo>
                  <a:pt x="477635" y="308617"/>
                </a:lnTo>
                <a:lnTo>
                  <a:pt x="475470" y="343570"/>
                </a:lnTo>
                <a:lnTo>
                  <a:pt x="467014" y="393219"/>
                </a:lnTo>
                <a:lnTo>
                  <a:pt x="452689" y="439487"/>
                </a:lnTo>
                <a:lnTo>
                  <a:pt x="432482" y="482373"/>
                </a:lnTo>
                <a:lnTo>
                  <a:pt x="406382" y="521878"/>
                </a:lnTo>
                <a:lnTo>
                  <a:pt x="380547" y="551404"/>
                </a:lnTo>
                <a:lnTo>
                  <a:pt x="320782" y="594977"/>
                </a:lnTo>
                <a:lnTo>
                  <a:pt x="265275" y="614735"/>
                </a:lnTo>
                <a:lnTo>
                  <a:pt x="222742" y="619394"/>
                </a:lnTo>
                <a:lnTo>
                  <a:pt x="201785" y="618271"/>
                </a:lnTo>
                <a:lnTo>
                  <a:pt x="149111" y="604714"/>
                </a:lnTo>
                <a:lnTo>
                  <a:pt x="100439" y="575726"/>
                </a:lnTo>
                <a:lnTo>
                  <a:pt x="51782" y="522434"/>
                </a:lnTo>
                <a:lnTo>
                  <a:pt x="33127" y="489055"/>
                </a:lnTo>
                <a:lnTo>
                  <a:pt x="18270" y="451139"/>
                </a:lnTo>
                <a:lnTo>
                  <a:pt x="7846" y="411656"/>
                </a:lnTo>
                <a:lnTo>
                  <a:pt x="1744" y="370732"/>
                </a:lnTo>
                <a:lnTo>
                  <a:pt x="0" y="328356"/>
                </a:lnTo>
                <a:lnTo>
                  <a:pt x="2649" y="284515"/>
                </a:lnTo>
                <a:lnTo>
                  <a:pt x="10675" y="234511"/>
                </a:lnTo>
                <a:lnTo>
                  <a:pt x="23715" y="188138"/>
                </a:lnTo>
                <a:lnTo>
                  <a:pt x="41779" y="145409"/>
                </a:lnTo>
                <a:lnTo>
                  <a:pt x="64879" y="106334"/>
                </a:lnTo>
                <a:lnTo>
                  <a:pt x="89025" y="75616"/>
                </a:lnTo>
                <a:lnTo>
                  <a:pt x="145603" y="29325"/>
                </a:lnTo>
                <a:lnTo>
                  <a:pt x="201158" y="6199"/>
                </a:lnTo>
                <a:lnTo>
                  <a:pt x="250116" y="0"/>
                </a:lnTo>
                <a:lnTo>
                  <a:pt x="275953" y="130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45352" y="3910584"/>
            <a:ext cx="1033272" cy="1060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36284" y="2052447"/>
            <a:ext cx="1852930" cy="28907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435732" y="805307"/>
            <a:ext cx="1751964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13155" algn="l"/>
              </a:tabLst>
            </a:pPr>
            <a:r>
              <a:rPr dirty="0" sz="2400" spc="-5" b="1">
                <a:latin typeface="Verdana"/>
                <a:cs typeface="Verdana"/>
              </a:rPr>
              <a:t>gi</a:t>
            </a:r>
            <a:r>
              <a:rPr dirty="0" sz="2400" spc="20" b="1">
                <a:latin typeface="Verdana"/>
                <a:cs typeface="Verdana"/>
              </a:rPr>
              <a:t>v</a:t>
            </a:r>
            <a:r>
              <a:rPr dirty="0" sz="2400" b="1">
                <a:latin typeface="Verdana"/>
                <a:cs typeface="Verdana"/>
              </a:rPr>
              <a:t>e</a:t>
            </a:r>
            <a:r>
              <a:rPr dirty="0" sz="2400" b="1">
                <a:latin typeface="Verdana"/>
                <a:cs typeface="Verdana"/>
              </a:rPr>
              <a:t>	</a:t>
            </a:r>
            <a:r>
              <a:rPr dirty="0" sz="2400" b="1">
                <a:latin typeface="Verdana"/>
                <a:cs typeface="Verdana"/>
              </a:rPr>
              <a:t>you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307340" y="805307"/>
            <a:ext cx="1778000" cy="73596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62050" algn="l"/>
              </a:tabLst>
            </a:pPr>
            <a:r>
              <a:rPr dirty="0" sz="2400" spc="-5">
                <a:solidFill>
                  <a:srgbClr val="000000"/>
                </a:solidFill>
                <a:latin typeface="Verdana"/>
                <a:cs typeface="Verdana"/>
              </a:rPr>
              <a:t>Wh</a:t>
            </a:r>
            <a:r>
              <a:rPr dirty="0" sz="2400">
                <a:solidFill>
                  <a:srgbClr val="000000"/>
                </a:solidFill>
                <a:latin typeface="Verdana"/>
                <a:cs typeface="Verdana"/>
              </a:rPr>
              <a:t>o</a:t>
            </a:r>
            <a:r>
              <a:rPr dirty="0" sz="2400">
                <a:solidFill>
                  <a:srgbClr val="000000"/>
                </a:solidFill>
                <a:latin typeface="Verdana"/>
                <a:cs typeface="Verdana"/>
              </a:rPr>
              <a:t>	</a:t>
            </a:r>
            <a:r>
              <a:rPr dirty="0" sz="2400">
                <a:solidFill>
                  <a:srgbClr val="000000"/>
                </a:solidFill>
                <a:latin typeface="Verdana"/>
                <a:cs typeface="Verdana"/>
              </a:rPr>
              <a:t>can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000000"/>
                </a:solidFill>
                <a:latin typeface="Verdana"/>
                <a:cs typeface="Verdana"/>
              </a:rPr>
              <a:t>blood?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7340" y="2210053"/>
            <a:ext cx="3881120" cy="36633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000" spc="-10">
                <a:latin typeface="Verdana"/>
                <a:cs typeface="Verdana"/>
              </a:rPr>
              <a:t>People </a:t>
            </a:r>
            <a:r>
              <a:rPr dirty="0" sz="2000">
                <a:latin typeface="Verdana"/>
                <a:cs typeface="Verdana"/>
              </a:rPr>
              <a:t>with </a:t>
            </a:r>
            <a:r>
              <a:rPr dirty="0" sz="2000" spc="-5" b="1">
                <a:latin typeface="Verdana"/>
                <a:cs typeface="Verdana"/>
              </a:rPr>
              <a:t>TYPE O </a:t>
            </a:r>
            <a:r>
              <a:rPr dirty="0" sz="2000" spc="-10">
                <a:latin typeface="Verdana"/>
                <a:cs typeface="Verdana"/>
              </a:rPr>
              <a:t>blood </a:t>
            </a:r>
            <a:r>
              <a:rPr dirty="0" sz="2000">
                <a:latin typeface="Verdana"/>
                <a:cs typeface="Verdana"/>
              </a:rPr>
              <a:t>are  </a:t>
            </a:r>
            <a:r>
              <a:rPr dirty="0" sz="2000" spc="-5">
                <a:latin typeface="Verdana"/>
                <a:cs typeface="Verdana"/>
              </a:rPr>
              <a:t>called </a:t>
            </a:r>
            <a:r>
              <a:rPr dirty="0" sz="2000" b="1" u="heavy">
                <a:latin typeface="Verdana"/>
                <a:cs typeface="Verdana"/>
              </a:rPr>
              <a:t>Universal Donors,  </a:t>
            </a:r>
            <a:r>
              <a:rPr dirty="0" sz="2000" spc="-5">
                <a:latin typeface="Verdana"/>
                <a:cs typeface="Verdana"/>
              </a:rPr>
              <a:t>because </a:t>
            </a:r>
            <a:r>
              <a:rPr dirty="0" sz="2000">
                <a:latin typeface="Verdana"/>
                <a:cs typeface="Verdana"/>
              </a:rPr>
              <a:t>they </a:t>
            </a:r>
            <a:r>
              <a:rPr dirty="0" sz="2000" spc="-5">
                <a:latin typeface="Verdana"/>
                <a:cs typeface="Verdana"/>
              </a:rPr>
              <a:t>can give blood  </a:t>
            </a:r>
            <a:r>
              <a:rPr dirty="0" sz="2000" spc="-5">
                <a:latin typeface="Verdana"/>
                <a:cs typeface="Verdana"/>
              </a:rPr>
              <a:t>to any blood</a:t>
            </a:r>
            <a:r>
              <a:rPr dirty="0" sz="2000" spc="-85">
                <a:latin typeface="Verdana"/>
                <a:cs typeface="Verdana"/>
              </a:rPr>
              <a:t> </a:t>
            </a:r>
            <a:r>
              <a:rPr dirty="0" sz="2000" spc="-5">
                <a:latin typeface="Verdana"/>
                <a:cs typeface="Verdana"/>
              </a:rPr>
              <a:t>type.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000" spc="-15">
                <a:latin typeface="Verdana"/>
                <a:cs typeface="Verdana"/>
              </a:rPr>
              <a:t>People </a:t>
            </a:r>
            <a:r>
              <a:rPr dirty="0" sz="2000">
                <a:latin typeface="Verdana"/>
                <a:cs typeface="Verdana"/>
              </a:rPr>
              <a:t>with </a:t>
            </a:r>
            <a:r>
              <a:rPr dirty="0" sz="2000" spc="-10">
                <a:latin typeface="Verdana"/>
                <a:cs typeface="Verdana"/>
              </a:rPr>
              <a:t>TYPE </a:t>
            </a:r>
            <a:r>
              <a:rPr dirty="0" sz="2000" b="1">
                <a:latin typeface="Verdana"/>
                <a:cs typeface="Verdana"/>
              </a:rPr>
              <a:t>AB </a:t>
            </a:r>
            <a:r>
              <a:rPr dirty="0" sz="2000" spc="-5">
                <a:latin typeface="Verdana"/>
                <a:cs typeface="Verdana"/>
              </a:rPr>
              <a:t>blood  are </a:t>
            </a:r>
            <a:r>
              <a:rPr dirty="0" sz="2000">
                <a:latin typeface="Verdana"/>
                <a:cs typeface="Verdana"/>
              </a:rPr>
              <a:t>called </a:t>
            </a:r>
            <a:r>
              <a:rPr dirty="0" sz="2000" b="1" u="heavy">
                <a:latin typeface="Verdana"/>
                <a:cs typeface="Verdana"/>
              </a:rPr>
              <a:t>Universal  </a:t>
            </a:r>
            <a:r>
              <a:rPr dirty="0" sz="2000" spc="-5" b="1" u="heavy">
                <a:latin typeface="Verdana"/>
                <a:cs typeface="Verdana"/>
              </a:rPr>
              <a:t>Recipients, </a:t>
            </a:r>
            <a:r>
              <a:rPr dirty="0" sz="2000" spc="-5">
                <a:latin typeface="Verdana"/>
                <a:cs typeface="Verdana"/>
              </a:rPr>
              <a:t>because they  can </a:t>
            </a:r>
            <a:r>
              <a:rPr dirty="0" sz="2000" spc="-10">
                <a:latin typeface="Verdana"/>
                <a:cs typeface="Verdana"/>
              </a:rPr>
              <a:t>receive </a:t>
            </a:r>
            <a:r>
              <a:rPr dirty="0" sz="2000" spc="-5">
                <a:latin typeface="Verdana"/>
                <a:cs typeface="Verdana"/>
              </a:rPr>
              <a:t>any blood</a:t>
            </a:r>
            <a:r>
              <a:rPr dirty="0" sz="2000" spc="-15">
                <a:latin typeface="Verdana"/>
                <a:cs typeface="Verdana"/>
              </a:rPr>
              <a:t> </a:t>
            </a:r>
            <a:r>
              <a:rPr dirty="0" sz="2000" spc="-10">
                <a:latin typeface="Verdana"/>
                <a:cs typeface="Verdana"/>
              </a:rPr>
              <a:t>type.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000" spc="-5">
                <a:latin typeface="Verdana"/>
                <a:cs typeface="Verdana"/>
              </a:rPr>
              <a:t>Rh </a:t>
            </a:r>
            <a:r>
              <a:rPr dirty="0" sz="2000" spc="-10">
                <a:latin typeface="Verdana"/>
                <a:cs typeface="Verdana"/>
              </a:rPr>
              <a:t>+ </a:t>
            </a:r>
            <a:r>
              <a:rPr dirty="0" sz="2000" spc="-10">
                <a:latin typeface="Wingdings"/>
                <a:cs typeface="Wingdings"/>
              </a:rPr>
              <a:t>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Verdana"/>
                <a:cs typeface="Verdana"/>
              </a:rPr>
              <a:t>Can </a:t>
            </a:r>
            <a:r>
              <a:rPr dirty="0" sz="2000" spc="-15">
                <a:latin typeface="Verdana"/>
                <a:cs typeface="Verdana"/>
              </a:rPr>
              <a:t>receive </a:t>
            </a:r>
            <a:r>
              <a:rPr dirty="0" sz="2000" spc="-10">
                <a:latin typeface="Verdana"/>
                <a:cs typeface="Verdana"/>
              </a:rPr>
              <a:t>+ or</a:t>
            </a:r>
            <a:r>
              <a:rPr dirty="0" sz="2000" spc="260">
                <a:latin typeface="Verdana"/>
                <a:cs typeface="Verdana"/>
              </a:rPr>
              <a:t> </a:t>
            </a:r>
            <a:r>
              <a:rPr dirty="0" sz="2000" spc="-5">
                <a:latin typeface="Verdana"/>
                <a:cs typeface="Verdana"/>
              </a:rPr>
              <a:t>-</a:t>
            </a:r>
            <a:endParaRPr sz="2000">
              <a:latin typeface="Verdana"/>
              <a:cs typeface="Verdana"/>
            </a:endParaRPr>
          </a:p>
          <a:p>
            <a:pPr algn="just" marL="12700">
              <a:lnSpc>
                <a:spcPct val="100000"/>
              </a:lnSpc>
            </a:pPr>
            <a:r>
              <a:rPr dirty="0" sz="2000" spc="-5">
                <a:latin typeface="Verdana"/>
                <a:cs typeface="Verdana"/>
              </a:rPr>
              <a:t>Rh - </a:t>
            </a:r>
            <a:r>
              <a:rPr dirty="0" sz="2000" spc="-10">
                <a:latin typeface="Wingdings"/>
                <a:cs typeface="Wingdings"/>
              </a:rPr>
              <a:t>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Verdana"/>
                <a:cs typeface="Verdana"/>
              </a:rPr>
              <a:t>Can </a:t>
            </a:r>
            <a:r>
              <a:rPr dirty="0" sz="2000">
                <a:latin typeface="Verdana"/>
                <a:cs typeface="Verdana"/>
              </a:rPr>
              <a:t>only </a:t>
            </a:r>
            <a:r>
              <a:rPr dirty="0" sz="2000" spc="-10">
                <a:latin typeface="Verdana"/>
                <a:cs typeface="Verdana"/>
              </a:rPr>
              <a:t>receive</a:t>
            </a:r>
            <a:r>
              <a:rPr dirty="0" sz="2000" spc="170">
                <a:latin typeface="Verdana"/>
                <a:cs typeface="Verdana"/>
              </a:rPr>
              <a:t> </a:t>
            </a:r>
            <a:r>
              <a:rPr dirty="0" sz="2000" spc="-5">
                <a:latin typeface="Verdana"/>
                <a:cs typeface="Verdana"/>
              </a:rPr>
              <a:t>-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19979" y="375063"/>
          <a:ext cx="8818245" cy="6031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4411"/>
                <a:gridCol w="1754314"/>
                <a:gridCol w="1754314"/>
                <a:gridCol w="1754250"/>
                <a:gridCol w="1764538"/>
              </a:tblGrid>
              <a:tr h="1162712">
                <a:tc>
                  <a:txBody>
                    <a:bodyPr/>
                    <a:lstStyle/>
                    <a:p>
                      <a:pPr marL="477520">
                        <a:lnSpc>
                          <a:spcPts val="2375"/>
                        </a:lnSpc>
                        <a:spcBef>
                          <a:spcPts val="340"/>
                        </a:spcBef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Blood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447040">
                        <a:lnSpc>
                          <a:spcPts val="2375"/>
                        </a:lnSpc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Group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724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2646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000" spc="-15" b="1">
                          <a:latin typeface="Verdana"/>
                          <a:cs typeface="Verdana"/>
                        </a:rPr>
                        <a:t>Antigens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2646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2000" spc="-15" b="1">
                          <a:latin typeface="Verdana"/>
                          <a:cs typeface="Verdana"/>
                        </a:rPr>
                        <a:t>Antibodies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2646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68605">
                        <a:lnSpc>
                          <a:spcPts val="2375"/>
                        </a:lnSpc>
                        <a:spcBef>
                          <a:spcPts val="340"/>
                        </a:spcBef>
                      </a:pPr>
                      <a:r>
                        <a:rPr dirty="0" sz="2000" spc="-15" b="1">
                          <a:latin typeface="Verdana"/>
                          <a:cs typeface="Verdana"/>
                        </a:rPr>
                        <a:t>Can</a:t>
                      </a:r>
                      <a:r>
                        <a:rPr dirty="0" sz="2000" spc="-5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10" b="1">
                          <a:latin typeface="Verdana"/>
                          <a:cs typeface="Verdana"/>
                        </a:rPr>
                        <a:t>give</a:t>
                      </a:r>
                      <a:endParaRPr sz="2000">
                        <a:latin typeface="Verdana"/>
                        <a:cs typeface="Verdana"/>
                      </a:endParaRPr>
                    </a:p>
                    <a:p>
                      <a:pPr marL="290195">
                        <a:lnSpc>
                          <a:spcPts val="2375"/>
                        </a:lnSpc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blood</a:t>
                      </a:r>
                      <a:r>
                        <a:rPr dirty="0" sz="2000" spc="-3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 b="1">
                          <a:latin typeface="Verdana"/>
                          <a:cs typeface="Verdana"/>
                        </a:rPr>
                        <a:t>to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2608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L="99060" marR="92710" indent="635">
                        <a:lnSpc>
                          <a:spcPct val="99000"/>
                        </a:lnSpc>
                        <a:spcBef>
                          <a:spcPts val="365"/>
                        </a:spcBef>
                      </a:pPr>
                      <a:r>
                        <a:rPr dirty="0" sz="2000" spc="-15" b="1">
                          <a:latin typeface="Verdana"/>
                          <a:cs typeface="Verdana"/>
                        </a:rPr>
                        <a:t>Can  receive  </a:t>
                      </a:r>
                      <a:r>
                        <a:rPr dirty="0" sz="2000" spc="-10" b="1">
                          <a:latin typeface="Verdana"/>
                          <a:cs typeface="Verdana"/>
                        </a:rPr>
                        <a:t>blood</a:t>
                      </a:r>
                      <a:r>
                        <a:rPr dirty="0" sz="2000" spc="-3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10" b="1">
                          <a:latin typeface="Verdana"/>
                          <a:cs typeface="Verdana"/>
                        </a:rPr>
                        <a:t>from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17368">
                      <a:solidFill>
                        <a:srgbClr val="9F9F9F"/>
                      </a:solidFill>
                      <a:prstDash val="solid"/>
                    </a:lnR>
                    <a:lnT w="32608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569709">
                <a:tc gridSpan="3">
                  <a:txBody>
                    <a:bodyPr/>
                    <a:lstStyle/>
                    <a:p>
                      <a:pPr/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111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2608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17368">
                      <a:solidFill>
                        <a:srgbClr val="9F9F9F"/>
                      </a:solidFill>
                      <a:prstDash val="solid"/>
                    </a:lnR>
                    <a:lnT w="32608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062869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-15" b="1">
                          <a:latin typeface="Verdana"/>
                          <a:cs typeface="Verdana"/>
                        </a:rPr>
                        <a:t>AB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724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and</a:t>
                      </a:r>
                      <a:r>
                        <a:rPr dirty="0" sz="2000" spc="-4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10" b="1">
                          <a:latin typeface="Verdana"/>
                          <a:cs typeface="Verdana"/>
                        </a:rPr>
                        <a:t>B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None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-15" b="1">
                          <a:latin typeface="Verdana"/>
                          <a:cs typeface="Verdana"/>
                        </a:rPr>
                        <a:t>AB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AB,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A, </a:t>
                      </a:r>
                      <a:r>
                        <a:rPr dirty="0" sz="2000" spc="-5" b="1">
                          <a:latin typeface="Verdana"/>
                          <a:cs typeface="Verdana"/>
                        </a:rPr>
                        <a:t>B, </a:t>
                      </a:r>
                      <a:r>
                        <a:rPr dirty="0" sz="2000" spc="-10" b="1">
                          <a:latin typeface="Verdana"/>
                          <a:cs typeface="Verdana"/>
                        </a:rPr>
                        <a:t>O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17368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062863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b="1">
                          <a:latin typeface="Verdana"/>
                          <a:cs typeface="Verdana"/>
                        </a:rPr>
                        <a:t>A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724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b="1">
                          <a:latin typeface="Verdana"/>
                          <a:cs typeface="Verdana"/>
                        </a:rPr>
                        <a:t>A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b="1">
                          <a:latin typeface="Verdana"/>
                          <a:cs typeface="Verdana"/>
                        </a:rPr>
                        <a:t>B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and</a:t>
                      </a:r>
                      <a:r>
                        <a:rPr dirty="0" sz="2000" spc="-4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AB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and</a:t>
                      </a:r>
                      <a:r>
                        <a:rPr dirty="0" sz="2000" spc="-4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10" b="1">
                          <a:latin typeface="Verdana"/>
                          <a:cs typeface="Verdana"/>
                        </a:rPr>
                        <a:t>O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17368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062869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 b="1">
                          <a:latin typeface="Verdana"/>
                          <a:cs typeface="Verdana"/>
                        </a:rPr>
                        <a:t>B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724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 b="1">
                          <a:latin typeface="Verdana"/>
                          <a:cs typeface="Verdana"/>
                        </a:rPr>
                        <a:t>B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 b="1">
                          <a:latin typeface="Verdana"/>
                          <a:cs typeface="Verdana"/>
                        </a:rPr>
                        <a:t>A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 spc="-5" b="1">
                          <a:latin typeface="Verdana"/>
                          <a:cs typeface="Verdana"/>
                        </a:rPr>
                        <a:t>B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and</a:t>
                      </a:r>
                      <a:r>
                        <a:rPr dirty="0" sz="2000" spc="-5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AB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2000" spc="-5" b="1">
                          <a:latin typeface="Verdana"/>
                          <a:cs typeface="Verdana"/>
                        </a:rPr>
                        <a:t>B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and</a:t>
                      </a:r>
                      <a:r>
                        <a:rPr dirty="0" sz="2000" spc="-60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5" b="1">
                          <a:latin typeface="Verdana"/>
                          <a:cs typeface="Verdana"/>
                        </a:rPr>
                        <a:t>O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17368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051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077648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b="1">
                          <a:latin typeface="Verdana"/>
                          <a:cs typeface="Verdana"/>
                        </a:rPr>
                        <a:t>O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724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259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None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259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A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and</a:t>
                      </a:r>
                      <a:r>
                        <a:rPr dirty="0" sz="2000" spc="-45" b="1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2000" spc="-10" b="1">
                          <a:latin typeface="Verdana"/>
                          <a:cs typeface="Verdana"/>
                        </a:rPr>
                        <a:t>B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259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spc="-10" b="1">
                          <a:latin typeface="Verdana"/>
                          <a:cs typeface="Verdana"/>
                        </a:rPr>
                        <a:t>AB, </a:t>
                      </a:r>
                      <a:r>
                        <a:rPr dirty="0" sz="2000" spc="-15" b="1">
                          <a:latin typeface="Verdana"/>
                          <a:cs typeface="Verdana"/>
                        </a:rPr>
                        <a:t>A, </a:t>
                      </a:r>
                      <a:r>
                        <a:rPr dirty="0" sz="2000" spc="-5" b="1">
                          <a:latin typeface="Verdana"/>
                          <a:cs typeface="Verdana"/>
                        </a:rPr>
                        <a:t>B, </a:t>
                      </a:r>
                      <a:r>
                        <a:rPr dirty="0" sz="2000" spc="-10" b="1">
                          <a:latin typeface="Verdana"/>
                          <a:cs typeface="Verdana"/>
                        </a:rPr>
                        <a:t>O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3051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259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2000" b="1">
                          <a:latin typeface="Verdana"/>
                          <a:cs typeface="Verdana"/>
                        </a:rPr>
                        <a:t>O</a:t>
                      </a:r>
                      <a:endParaRPr sz="200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3051">
                      <a:solidFill>
                        <a:srgbClr val="9F9F9F"/>
                      </a:solidFill>
                      <a:prstDash val="solid"/>
                    </a:lnL>
                    <a:lnR w="17368">
                      <a:solidFill>
                        <a:srgbClr val="9F9F9F"/>
                      </a:solidFill>
                      <a:prstDash val="solid"/>
                    </a:lnR>
                    <a:lnT w="3051">
                      <a:solidFill>
                        <a:srgbClr val="9F9F9F"/>
                      </a:solidFill>
                      <a:prstDash val="solid"/>
                    </a:lnT>
                    <a:lnB w="3259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739" y="354838"/>
            <a:ext cx="5503545" cy="121983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4000"/>
              <a:t>Complications of</a:t>
            </a:r>
            <a:r>
              <a:rPr dirty="0" sz="4000" spc="-90"/>
              <a:t> </a:t>
            </a:r>
            <a:r>
              <a:rPr dirty="0" sz="4000" spc="-5"/>
              <a:t>blood</a:t>
            </a:r>
            <a:endParaRPr sz="4000"/>
          </a:p>
          <a:p>
            <a:pPr algn="ctr" marL="6350">
              <a:lnSpc>
                <a:spcPct val="100000"/>
              </a:lnSpc>
            </a:pPr>
            <a:r>
              <a:rPr dirty="0" sz="4000" spc="-5"/>
              <a:t>transfusion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6244" y="1859152"/>
            <a:ext cx="8178800" cy="4586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0" indent="-533400">
              <a:lnSpc>
                <a:spcPts val="2690"/>
              </a:lnSpc>
              <a:buAutoNum type="arabicPeriod"/>
              <a:tabLst>
                <a:tab pos="546100" algn="l"/>
              </a:tabLst>
            </a:pPr>
            <a:r>
              <a:rPr dirty="0" sz="3200" spc="-10" b="1">
                <a:latin typeface="Comic Sans MS"/>
                <a:cs typeface="Comic Sans MS"/>
              </a:rPr>
              <a:t>Immune reaction: Incompatible</a:t>
            </a:r>
            <a:r>
              <a:rPr dirty="0" sz="3200" spc="135" b="1">
                <a:latin typeface="Comic Sans MS"/>
                <a:cs typeface="Comic Sans MS"/>
              </a:rPr>
              <a:t> </a:t>
            </a:r>
            <a:r>
              <a:rPr dirty="0" sz="3200" spc="-10" b="1">
                <a:latin typeface="Comic Sans MS"/>
                <a:cs typeface="Comic Sans MS"/>
              </a:rPr>
              <a:t>blood</a:t>
            </a:r>
            <a:endParaRPr sz="3200">
              <a:latin typeface="Comic Sans MS"/>
              <a:cs typeface="Comic Sans MS"/>
            </a:endParaRPr>
          </a:p>
          <a:p>
            <a:pPr marL="546100" marR="372110">
              <a:lnSpc>
                <a:spcPct val="80000"/>
              </a:lnSpc>
              <a:spcBef>
                <a:spcPts val="385"/>
              </a:spcBef>
            </a:pPr>
            <a:r>
              <a:rPr dirty="0" sz="3200" spc="-5" b="1">
                <a:latin typeface="Comic Sans MS"/>
                <a:cs typeface="Comic Sans MS"/>
              </a:rPr>
              <a:t>transfusion </a:t>
            </a:r>
            <a:r>
              <a:rPr dirty="0" sz="3200" spc="-10" b="1">
                <a:latin typeface="Comic Sans MS"/>
                <a:cs typeface="Comic Sans MS"/>
              </a:rPr>
              <a:t>leading to </a:t>
            </a:r>
            <a:r>
              <a:rPr dirty="0" sz="3200" spc="-15" b="1">
                <a:latin typeface="Comic Sans MS"/>
                <a:cs typeface="Comic Sans MS"/>
              </a:rPr>
              <a:t>immediate </a:t>
            </a:r>
            <a:r>
              <a:rPr dirty="0" sz="3200" spc="-5" b="1">
                <a:latin typeface="Comic Sans MS"/>
                <a:cs typeface="Comic Sans MS"/>
              </a:rPr>
              <a:t>or  </a:t>
            </a:r>
            <a:r>
              <a:rPr dirty="0" sz="3200" spc="-10" b="1">
                <a:latin typeface="Comic Sans MS"/>
                <a:cs typeface="Comic Sans MS"/>
              </a:rPr>
              <a:t>delayed reaction, fever, </a:t>
            </a:r>
            <a:r>
              <a:rPr dirty="0" sz="3200" spc="-5" b="1">
                <a:latin typeface="Comic Sans MS"/>
                <a:cs typeface="Comic Sans MS"/>
              </a:rPr>
              <a:t>haemolysis,  </a:t>
            </a:r>
            <a:r>
              <a:rPr dirty="0" sz="3200" spc="-10" b="1">
                <a:latin typeface="Comic Sans MS"/>
                <a:cs typeface="Comic Sans MS"/>
              </a:rPr>
              <a:t>allergic</a:t>
            </a:r>
            <a:r>
              <a:rPr dirty="0" sz="3200" spc="-45" b="1">
                <a:latin typeface="Comic Sans MS"/>
                <a:cs typeface="Comic Sans MS"/>
              </a:rPr>
              <a:t> </a:t>
            </a:r>
            <a:r>
              <a:rPr dirty="0" sz="3200" spc="-10" b="1">
                <a:latin typeface="Comic Sans MS"/>
                <a:cs typeface="Comic Sans MS"/>
              </a:rPr>
              <a:t>reaction</a:t>
            </a:r>
            <a:endParaRPr sz="3200">
              <a:latin typeface="Comic Sans MS"/>
              <a:cs typeface="Comic Sans MS"/>
            </a:endParaRPr>
          </a:p>
          <a:p>
            <a:pPr marL="546100" indent="-533400">
              <a:lnSpc>
                <a:spcPts val="3454"/>
              </a:lnSpc>
              <a:buAutoNum type="arabicPeriod" startAt="2"/>
              <a:tabLst>
                <a:tab pos="546100" algn="l"/>
              </a:tabLst>
            </a:pPr>
            <a:r>
              <a:rPr dirty="0" sz="3200" spc="-5" b="1">
                <a:solidFill>
                  <a:srgbClr val="00AF50"/>
                </a:solidFill>
                <a:latin typeface="Comic Sans MS"/>
                <a:cs typeface="Comic Sans MS"/>
              </a:rPr>
              <a:t>Transmission of </a:t>
            </a:r>
            <a:r>
              <a:rPr dirty="0" sz="3200" spc="-10" b="1">
                <a:solidFill>
                  <a:srgbClr val="00AF50"/>
                </a:solidFill>
                <a:latin typeface="Comic Sans MS"/>
                <a:cs typeface="Comic Sans MS"/>
              </a:rPr>
              <a:t>diseases</a:t>
            </a:r>
            <a:r>
              <a:rPr dirty="0" sz="3200" spc="70" b="1">
                <a:solidFill>
                  <a:srgbClr val="00AF50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AF50"/>
                </a:solidFill>
                <a:latin typeface="Comic Sans MS"/>
                <a:cs typeface="Comic Sans MS"/>
              </a:rPr>
              <a:t>(e.g.mlaria,</a:t>
            </a:r>
            <a:endParaRPr sz="3200">
              <a:latin typeface="Comic Sans MS"/>
              <a:cs typeface="Comic Sans MS"/>
            </a:endParaRPr>
          </a:p>
          <a:p>
            <a:pPr marL="546100">
              <a:lnSpc>
                <a:spcPts val="3454"/>
              </a:lnSpc>
            </a:pPr>
            <a:r>
              <a:rPr dirty="0" sz="3200" spc="-10" b="1">
                <a:solidFill>
                  <a:srgbClr val="00AF50"/>
                </a:solidFill>
                <a:latin typeface="Comic Sans MS"/>
                <a:cs typeface="Comic Sans MS"/>
              </a:rPr>
              <a:t>syphilis, viral </a:t>
            </a:r>
            <a:r>
              <a:rPr dirty="0" sz="3200" spc="-5" b="1">
                <a:solidFill>
                  <a:srgbClr val="00AF50"/>
                </a:solidFill>
                <a:latin typeface="Comic Sans MS"/>
                <a:cs typeface="Comic Sans MS"/>
              </a:rPr>
              <a:t>hepatitis, </a:t>
            </a:r>
            <a:r>
              <a:rPr dirty="0" sz="3200" spc="-10" b="1">
                <a:solidFill>
                  <a:srgbClr val="00AF50"/>
                </a:solidFill>
                <a:latin typeface="Comic Sans MS"/>
                <a:cs typeface="Comic Sans MS"/>
              </a:rPr>
              <a:t>AIDS</a:t>
            </a:r>
            <a:r>
              <a:rPr dirty="0" sz="3200" spc="125" b="1">
                <a:solidFill>
                  <a:srgbClr val="00AF50"/>
                </a:solidFill>
                <a:latin typeface="Comic Sans MS"/>
                <a:cs typeface="Comic Sans MS"/>
              </a:rPr>
              <a:t> </a:t>
            </a:r>
            <a:r>
              <a:rPr dirty="0" sz="3200" spc="-10" b="1">
                <a:solidFill>
                  <a:srgbClr val="00AF50"/>
                </a:solidFill>
                <a:latin typeface="Comic Sans MS"/>
                <a:cs typeface="Comic Sans MS"/>
              </a:rPr>
              <a:t>virus)</a:t>
            </a:r>
            <a:endParaRPr sz="3200">
              <a:latin typeface="Comic Sans MS"/>
              <a:cs typeface="Comic Sans MS"/>
            </a:endParaRPr>
          </a:p>
          <a:p>
            <a:pPr marL="546100" marR="1115060" indent="-533400">
              <a:lnSpc>
                <a:spcPts val="3070"/>
              </a:lnSpc>
              <a:spcBef>
                <a:spcPts val="745"/>
              </a:spcBef>
              <a:buAutoNum type="arabicPeriod" startAt="3"/>
              <a:tabLst>
                <a:tab pos="546100" algn="l"/>
              </a:tabLst>
            </a:pPr>
            <a:r>
              <a:rPr dirty="0" sz="3200" spc="-10" b="1">
                <a:latin typeface="Comic Sans MS"/>
                <a:cs typeface="Comic Sans MS"/>
              </a:rPr>
              <a:t>Acute kidney </a:t>
            </a:r>
            <a:r>
              <a:rPr dirty="0" sz="3200" spc="-5" b="1">
                <a:latin typeface="Comic Sans MS"/>
                <a:cs typeface="Comic Sans MS"/>
              </a:rPr>
              <a:t>failure </a:t>
            </a:r>
            <a:r>
              <a:rPr dirty="0" sz="3200" spc="-10" b="1">
                <a:latin typeface="Comic Sans MS"/>
                <a:cs typeface="Comic Sans MS"/>
              </a:rPr>
              <a:t>(reaction to  </a:t>
            </a:r>
            <a:r>
              <a:rPr dirty="0" sz="3200" spc="-10" b="1">
                <a:latin typeface="Comic Sans MS"/>
                <a:cs typeface="Comic Sans MS"/>
              </a:rPr>
              <a:t>mismatched</a:t>
            </a:r>
            <a:r>
              <a:rPr dirty="0" sz="3200" spc="25" b="1">
                <a:latin typeface="Comic Sans MS"/>
                <a:cs typeface="Comic Sans MS"/>
              </a:rPr>
              <a:t> </a:t>
            </a:r>
            <a:r>
              <a:rPr dirty="0" sz="3200" spc="-5" b="1">
                <a:latin typeface="Comic Sans MS"/>
                <a:cs typeface="Comic Sans MS"/>
              </a:rPr>
              <a:t>transfusions)</a:t>
            </a:r>
            <a:endParaRPr sz="3200">
              <a:latin typeface="Comic Sans MS"/>
              <a:cs typeface="Comic Sans MS"/>
            </a:endParaRPr>
          </a:p>
          <a:p>
            <a:pPr marL="546100" marR="5080" indent="-533400">
              <a:lnSpc>
                <a:spcPct val="80000"/>
              </a:lnSpc>
              <a:spcBef>
                <a:spcPts val="795"/>
              </a:spcBef>
              <a:buAutoNum type="arabicPeriod" startAt="3"/>
              <a:tabLst>
                <a:tab pos="546100" algn="l"/>
              </a:tabLst>
            </a:pPr>
            <a:r>
              <a:rPr dirty="0" sz="3200" spc="-5" b="1">
                <a:solidFill>
                  <a:srgbClr val="00AF50"/>
                </a:solidFill>
                <a:latin typeface="Comic Sans MS"/>
                <a:cs typeface="Comic Sans MS"/>
              </a:rPr>
              <a:t>Iron </a:t>
            </a:r>
            <a:r>
              <a:rPr dirty="0" sz="3200" spc="-10" b="1">
                <a:solidFill>
                  <a:srgbClr val="00AF50"/>
                </a:solidFill>
                <a:latin typeface="Comic Sans MS"/>
                <a:cs typeface="Comic Sans MS"/>
              </a:rPr>
              <a:t>overload due </a:t>
            </a:r>
            <a:r>
              <a:rPr dirty="0" sz="3200" b="1">
                <a:solidFill>
                  <a:srgbClr val="00AF50"/>
                </a:solidFill>
                <a:latin typeface="Comic Sans MS"/>
                <a:cs typeface="Comic Sans MS"/>
              </a:rPr>
              <a:t>to </a:t>
            </a:r>
            <a:r>
              <a:rPr dirty="0" sz="3200" spc="-5" b="1">
                <a:solidFill>
                  <a:srgbClr val="00AF50"/>
                </a:solidFill>
                <a:latin typeface="Comic Sans MS"/>
                <a:cs typeface="Comic Sans MS"/>
              </a:rPr>
              <a:t>multi-transfusion  </a:t>
            </a:r>
            <a:r>
              <a:rPr dirty="0" sz="3200" spc="-5" b="1">
                <a:solidFill>
                  <a:srgbClr val="00AF50"/>
                </a:solidFill>
                <a:latin typeface="Comic Sans MS"/>
                <a:cs typeface="Comic Sans MS"/>
              </a:rPr>
              <a:t>in case of </a:t>
            </a:r>
            <a:r>
              <a:rPr dirty="0" sz="3200" spc="-10" b="1">
                <a:solidFill>
                  <a:srgbClr val="00AF50"/>
                </a:solidFill>
                <a:latin typeface="Comic Sans MS"/>
                <a:cs typeface="Comic Sans MS"/>
              </a:rPr>
              <a:t>sickle </a:t>
            </a:r>
            <a:r>
              <a:rPr dirty="0" sz="3200" spc="-15" b="1">
                <a:solidFill>
                  <a:srgbClr val="00AF50"/>
                </a:solidFill>
                <a:latin typeface="Comic Sans MS"/>
                <a:cs typeface="Comic Sans MS"/>
              </a:rPr>
              <a:t>cell </a:t>
            </a:r>
            <a:r>
              <a:rPr dirty="0" sz="3200" spc="-10" b="1">
                <a:solidFill>
                  <a:srgbClr val="00AF50"/>
                </a:solidFill>
                <a:latin typeface="Comic Sans MS"/>
                <a:cs typeface="Comic Sans MS"/>
              </a:rPr>
              <a:t>anemia </a:t>
            </a:r>
            <a:r>
              <a:rPr dirty="0" sz="3200" spc="-5" b="1">
                <a:solidFill>
                  <a:srgbClr val="00AF50"/>
                </a:solidFill>
                <a:latin typeface="Comic Sans MS"/>
                <a:cs typeface="Comic Sans MS"/>
              </a:rPr>
              <a:t>and  </a:t>
            </a:r>
            <a:r>
              <a:rPr dirty="0" sz="3200" spc="-10" b="1">
                <a:solidFill>
                  <a:srgbClr val="00AF50"/>
                </a:solidFill>
                <a:latin typeface="Comic Sans MS"/>
                <a:cs typeface="Comic Sans MS"/>
              </a:rPr>
              <a:t>thalassemia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85545">
              <a:lnSpc>
                <a:spcPct val="100000"/>
              </a:lnSpc>
            </a:pPr>
            <a:r>
              <a:rPr dirty="0" sz="4000" b="0">
                <a:solidFill>
                  <a:srgbClr val="001F5F"/>
                </a:solidFill>
                <a:latin typeface="Comic Sans MS"/>
                <a:cs typeface="Comic Sans MS"/>
              </a:rPr>
              <a:t>Agglutination</a:t>
            </a:r>
            <a:r>
              <a:rPr dirty="0" sz="4000" spc="-95" b="0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4000" b="0">
                <a:solidFill>
                  <a:srgbClr val="001F5F"/>
                </a:solidFill>
                <a:latin typeface="Comic Sans MS"/>
                <a:cs typeface="Comic Sans MS"/>
              </a:rPr>
              <a:t>Reaction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984248"/>
            <a:ext cx="9144000" cy="5873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57400" y="1981200"/>
            <a:ext cx="1371600" cy="1143000"/>
          </a:xfrm>
          <a:custGeom>
            <a:avLst/>
            <a:gdLst/>
            <a:ahLst/>
            <a:cxnLst/>
            <a:rect l="l" t="t" r="r" b="b"/>
            <a:pathLst>
              <a:path w="1371600" h="1143000">
                <a:moveTo>
                  <a:pt x="0" y="571500"/>
                </a:moveTo>
                <a:lnTo>
                  <a:pt x="1881" y="528852"/>
                </a:lnTo>
                <a:lnTo>
                  <a:pt x="7436" y="487055"/>
                </a:lnTo>
                <a:lnTo>
                  <a:pt x="16533" y="446220"/>
                </a:lnTo>
                <a:lnTo>
                  <a:pt x="29039" y="406456"/>
                </a:lnTo>
                <a:lnTo>
                  <a:pt x="44821" y="367874"/>
                </a:lnTo>
                <a:lnTo>
                  <a:pt x="63746" y="330585"/>
                </a:lnTo>
                <a:lnTo>
                  <a:pt x="85683" y="294699"/>
                </a:lnTo>
                <a:lnTo>
                  <a:pt x="110497" y="260328"/>
                </a:lnTo>
                <a:lnTo>
                  <a:pt x="138057" y="227580"/>
                </a:lnTo>
                <a:lnTo>
                  <a:pt x="168229" y="196568"/>
                </a:lnTo>
                <a:lnTo>
                  <a:pt x="200882" y="167401"/>
                </a:lnTo>
                <a:lnTo>
                  <a:pt x="235882" y="140191"/>
                </a:lnTo>
                <a:lnTo>
                  <a:pt x="273096" y="115047"/>
                </a:lnTo>
                <a:lnTo>
                  <a:pt x="312393" y="92081"/>
                </a:lnTo>
                <a:lnTo>
                  <a:pt x="353639" y="71402"/>
                </a:lnTo>
                <a:lnTo>
                  <a:pt x="396702" y="53122"/>
                </a:lnTo>
                <a:lnTo>
                  <a:pt x="441449" y="37351"/>
                </a:lnTo>
                <a:lnTo>
                  <a:pt x="487747" y="24199"/>
                </a:lnTo>
                <a:lnTo>
                  <a:pt x="535464" y="13778"/>
                </a:lnTo>
                <a:lnTo>
                  <a:pt x="584467" y="6197"/>
                </a:lnTo>
                <a:lnTo>
                  <a:pt x="634623" y="1567"/>
                </a:lnTo>
                <a:lnTo>
                  <a:pt x="685800" y="0"/>
                </a:lnTo>
                <a:lnTo>
                  <a:pt x="736976" y="1567"/>
                </a:lnTo>
                <a:lnTo>
                  <a:pt x="787132" y="6197"/>
                </a:lnTo>
                <a:lnTo>
                  <a:pt x="836135" y="13778"/>
                </a:lnTo>
                <a:lnTo>
                  <a:pt x="883852" y="24199"/>
                </a:lnTo>
                <a:lnTo>
                  <a:pt x="930150" y="37351"/>
                </a:lnTo>
                <a:lnTo>
                  <a:pt x="974897" y="53122"/>
                </a:lnTo>
                <a:lnTo>
                  <a:pt x="1017960" y="71402"/>
                </a:lnTo>
                <a:lnTo>
                  <a:pt x="1059206" y="92081"/>
                </a:lnTo>
                <a:lnTo>
                  <a:pt x="1098503" y="115047"/>
                </a:lnTo>
                <a:lnTo>
                  <a:pt x="1135717" y="140191"/>
                </a:lnTo>
                <a:lnTo>
                  <a:pt x="1170717" y="167401"/>
                </a:lnTo>
                <a:lnTo>
                  <a:pt x="1203370" y="196568"/>
                </a:lnTo>
                <a:lnTo>
                  <a:pt x="1233542" y="227580"/>
                </a:lnTo>
                <a:lnTo>
                  <a:pt x="1261102" y="260328"/>
                </a:lnTo>
                <a:lnTo>
                  <a:pt x="1285916" y="294699"/>
                </a:lnTo>
                <a:lnTo>
                  <a:pt x="1307853" y="330585"/>
                </a:lnTo>
                <a:lnTo>
                  <a:pt x="1326778" y="367874"/>
                </a:lnTo>
                <a:lnTo>
                  <a:pt x="1342560" y="406456"/>
                </a:lnTo>
                <a:lnTo>
                  <a:pt x="1355066" y="446220"/>
                </a:lnTo>
                <a:lnTo>
                  <a:pt x="1364163" y="487055"/>
                </a:lnTo>
                <a:lnTo>
                  <a:pt x="1369718" y="528852"/>
                </a:lnTo>
                <a:lnTo>
                  <a:pt x="1371600" y="571500"/>
                </a:lnTo>
                <a:lnTo>
                  <a:pt x="1369718" y="614147"/>
                </a:lnTo>
                <a:lnTo>
                  <a:pt x="1364163" y="655944"/>
                </a:lnTo>
                <a:lnTo>
                  <a:pt x="1355066" y="696779"/>
                </a:lnTo>
                <a:lnTo>
                  <a:pt x="1342560" y="736543"/>
                </a:lnTo>
                <a:lnTo>
                  <a:pt x="1326778" y="775125"/>
                </a:lnTo>
                <a:lnTo>
                  <a:pt x="1307853" y="812414"/>
                </a:lnTo>
                <a:lnTo>
                  <a:pt x="1285916" y="848300"/>
                </a:lnTo>
                <a:lnTo>
                  <a:pt x="1261102" y="882671"/>
                </a:lnTo>
                <a:lnTo>
                  <a:pt x="1233542" y="915419"/>
                </a:lnTo>
                <a:lnTo>
                  <a:pt x="1203370" y="946431"/>
                </a:lnTo>
                <a:lnTo>
                  <a:pt x="1170717" y="975598"/>
                </a:lnTo>
                <a:lnTo>
                  <a:pt x="1135717" y="1002808"/>
                </a:lnTo>
                <a:lnTo>
                  <a:pt x="1098503" y="1027952"/>
                </a:lnTo>
                <a:lnTo>
                  <a:pt x="1059206" y="1050918"/>
                </a:lnTo>
                <a:lnTo>
                  <a:pt x="1017960" y="1071597"/>
                </a:lnTo>
                <a:lnTo>
                  <a:pt x="974897" y="1089877"/>
                </a:lnTo>
                <a:lnTo>
                  <a:pt x="930150" y="1105648"/>
                </a:lnTo>
                <a:lnTo>
                  <a:pt x="883852" y="1118800"/>
                </a:lnTo>
                <a:lnTo>
                  <a:pt x="836135" y="1129221"/>
                </a:lnTo>
                <a:lnTo>
                  <a:pt x="787132" y="1136802"/>
                </a:lnTo>
                <a:lnTo>
                  <a:pt x="736976" y="1141432"/>
                </a:lnTo>
                <a:lnTo>
                  <a:pt x="685800" y="1143000"/>
                </a:lnTo>
                <a:lnTo>
                  <a:pt x="634623" y="1141432"/>
                </a:lnTo>
                <a:lnTo>
                  <a:pt x="584467" y="1136802"/>
                </a:lnTo>
                <a:lnTo>
                  <a:pt x="535464" y="1129221"/>
                </a:lnTo>
                <a:lnTo>
                  <a:pt x="487747" y="1118800"/>
                </a:lnTo>
                <a:lnTo>
                  <a:pt x="441449" y="1105648"/>
                </a:lnTo>
                <a:lnTo>
                  <a:pt x="396702" y="1089877"/>
                </a:lnTo>
                <a:lnTo>
                  <a:pt x="353639" y="1071597"/>
                </a:lnTo>
                <a:lnTo>
                  <a:pt x="312393" y="1050918"/>
                </a:lnTo>
                <a:lnTo>
                  <a:pt x="273096" y="1027952"/>
                </a:lnTo>
                <a:lnTo>
                  <a:pt x="235882" y="1002808"/>
                </a:lnTo>
                <a:lnTo>
                  <a:pt x="200882" y="975598"/>
                </a:lnTo>
                <a:lnTo>
                  <a:pt x="168229" y="946431"/>
                </a:lnTo>
                <a:lnTo>
                  <a:pt x="138057" y="915419"/>
                </a:lnTo>
                <a:lnTo>
                  <a:pt x="110497" y="882671"/>
                </a:lnTo>
                <a:lnTo>
                  <a:pt x="85683" y="848300"/>
                </a:lnTo>
                <a:lnTo>
                  <a:pt x="63746" y="812414"/>
                </a:lnTo>
                <a:lnTo>
                  <a:pt x="44821" y="775125"/>
                </a:lnTo>
                <a:lnTo>
                  <a:pt x="29039" y="736543"/>
                </a:lnTo>
                <a:lnTo>
                  <a:pt x="16533" y="696779"/>
                </a:lnTo>
                <a:lnTo>
                  <a:pt x="7436" y="655944"/>
                </a:lnTo>
                <a:lnTo>
                  <a:pt x="1881" y="614147"/>
                </a:lnTo>
                <a:lnTo>
                  <a:pt x="0" y="5715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81200" y="5105400"/>
            <a:ext cx="1371600" cy="1143000"/>
          </a:xfrm>
          <a:custGeom>
            <a:avLst/>
            <a:gdLst/>
            <a:ahLst/>
            <a:cxnLst/>
            <a:rect l="l" t="t" r="r" b="b"/>
            <a:pathLst>
              <a:path w="1371600" h="1143000">
                <a:moveTo>
                  <a:pt x="0" y="571500"/>
                </a:moveTo>
                <a:lnTo>
                  <a:pt x="1881" y="528852"/>
                </a:lnTo>
                <a:lnTo>
                  <a:pt x="7436" y="487055"/>
                </a:lnTo>
                <a:lnTo>
                  <a:pt x="16533" y="446220"/>
                </a:lnTo>
                <a:lnTo>
                  <a:pt x="29039" y="406456"/>
                </a:lnTo>
                <a:lnTo>
                  <a:pt x="44821" y="367874"/>
                </a:lnTo>
                <a:lnTo>
                  <a:pt x="63746" y="330585"/>
                </a:lnTo>
                <a:lnTo>
                  <a:pt x="85683" y="294699"/>
                </a:lnTo>
                <a:lnTo>
                  <a:pt x="110497" y="260328"/>
                </a:lnTo>
                <a:lnTo>
                  <a:pt x="138057" y="227580"/>
                </a:lnTo>
                <a:lnTo>
                  <a:pt x="168229" y="196568"/>
                </a:lnTo>
                <a:lnTo>
                  <a:pt x="200882" y="167401"/>
                </a:lnTo>
                <a:lnTo>
                  <a:pt x="235882" y="140191"/>
                </a:lnTo>
                <a:lnTo>
                  <a:pt x="273096" y="115047"/>
                </a:lnTo>
                <a:lnTo>
                  <a:pt x="312393" y="92081"/>
                </a:lnTo>
                <a:lnTo>
                  <a:pt x="353639" y="71402"/>
                </a:lnTo>
                <a:lnTo>
                  <a:pt x="396702" y="53122"/>
                </a:lnTo>
                <a:lnTo>
                  <a:pt x="441449" y="37351"/>
                </a:lnTo>
                <a:lnTo>
                  <a:pt x="487747" y="24199"/>
                </a:lnTo>
                <a:lnTo>
                  <a:pt x="535464" y="13778"/>
                </a:lnTo>
                <a:lnTo>
                  <a:pt x="584467" y="6197"/>
                </a:lnTo>
                <a:lnTo>
                  <a:pt x="634623" y="1567"/>
                </a:lnTo>
                <a:lnTo>
                  <a:pt x="685800" y="0"/>
                </a:lnTo>
                <a:lnTo>
                  <a:pt x="736976" y="1567"/>
                </a:lnTo>
                <a:lnTo>
                  <a:pt x="787132" y="6197"/>
                </a:lnTo>
                <a:lnTo>
                  <a:pt x="836135" y="13778"/>
                </a:lnTo>
                <a:lnTo>
                  <a:pt x="883852" y="24199"/>
                </a:lnTo>
                <a:lnTo>
                  <a:pt x="930150" y="37351"/>
                </a:lnTo>
                <a:lnTo>
                  <a:pt x="974897" y="53122"/>
                </a:lnTo>
                <a:lnTo>
                  <a:pt x="1017960" y="71402"/>
                </a:lnTo>
                <a:lnTo>
                  <a:pt x="1059206" y="92081"/>
                </a:lnTo>
                <a:lnTo>
                  <a:pt x="1098503" y="115047"/>
                </a:lnTo>
                <a:lnTo>
                  <a:pt x="1135717" y="140191"/>
                </a:lnTo>
                <a:lnTo>
                  <a:pt x="1170717" y="167401"/>
                </a:lnTo>
                <a:lnTo>
                  <a:pt x="1203370" y="196568"/>
                </a:lnTo>
                <a:lnTo>
                  <a:pt x="1233542" y="227580"/>
                </a:lnTo>
                <a:lnTo>
                  <a:pt x="1261102" y="260328"/>
                </a:lnTo>
                <a:lnTo>
                  <a:pt x="1285916" y="294699"/>
                </a:lnTo>
                <a:lnTo>
                  <a:pt x="1307853" y="330585"/>
                </a:lnTo>
                <a:lnTo>
                  <a:pt x="1326778" y="367874"/>
                </a:lnTo>
                <a:lnTo>
                  <a:pt x="1342560" y="406456"/>
                </a:lnTo>
                <a:lnTo>
                  <a:pt x="1355066" y="446220"/>
                </a:lnTo>
                <a:lnTo>
                  <a:pt x="1364163" y="487055"/>
                </a:lnTo>
                <a:lnTo>
                  <a:pt x="1369718" y="528852"/>
                </a:lnTo>
                <a:lnTo>
                  <a:pt x="1371600" y="571500"/>
                </a:lnTo>
                <a:lnTo>
                  <a:pt x="1369718" y="614152"/>
                </a:lnTo>
                <a:lnTo>
                  <a:pt x="1364163" y="655952"/>
                </a:lnTo>
                <a:lnTo>
                  <a:pt x="1355066" y="696791"/>
                </a:lnTo>
                <a:lnTo>
                  <a:pt x="1342560" y="736557"/>
                </a:lnTo>
                <a:lnTo>
                  <a:pt x="1326778" y="775141"/>
                </a:lnTo>
                <a:lnTo>
                  <a:pt x="1307853" y="812431"/>
                </a:lnTo>
                <a:lnTo>
                  <a:pt x="1285916" y="848317"/>
                </a:lnTo>
                <a:lnTo>
                  <a:pt x="1261102" y="882688"/>
                </a:lnTo>
                <a:lnTo>
                  <a:pt x="1233542" y="915435"/>
                </a:lnTo>
                <a:lnTo>
                  <a:pt x="1203370" y="946446"/>
                </a:lnTo>
                <a:lnTo>
                  <a:pt x="1170717" y="975612"/>
                </a:lnTo>
                <a:lnTo>
                  <a:pt x="1135717" y="1002821"/>
                </a:lnTo>
                <a:lnTo>
                  <a:pt x="1098503" y="1027963"/>
                </a:lnTo>
                <a:lnTo>
                  <a:pt x="1059206" y="1050928"/>
                </a:lnTo>
                <a:lnTo>
                  <a:pt x="1017960" y="1071605"/>
                </a:lnTo>
                <a:lnTo>
                  <a:pt x="974897" y="1089883"/>
                </a:lnTo>
                <a:lnTo>
                  <a:pt x="930150" y="1105653"/>
                </a:lnTo>
                <a:lnTo>
                  <a:pt x="883852" y="1118803"/>
                </a:lnTo>
                <a:lnTo>
                  <a:pt x="836135" y="1129223"/>
                </a:lnTo>
                <a:lnTo>
                  <a:pt x="787132" y="1136803"/>
                </a:lnTo>
                <a:lnTo>
                  <a:pt x="736976" y="1141432"/>
                </a:lnTo>
                <a:lnTo>
                  <a:pt x="685800" y="1143000"/>
                </a:lnTo>
                <a:lnTo>
                  <a:pt x="634623" y="1141432"/>
                </a:lnTo>
                <a:lnTo>
                  <a:pt x="584467" y="1136803"/>
                </a:lnTo>
                <a:lnTo>
                  <a:pt x="535464" y="1129223"/>
                </a:lnTo>
                <a:lnTo>
                  <a:pt x="487747" y="1118803"/>
                </a:lnTo>
                <a:lnTo>
                  <a:pt x="441449" y="1105653"/>
                </a:lnTo>
                <a:lnTo>
                  <a:pt x="396702" y="1089883"/>
                </a:lnTo>
                <a:lnTo>
                  <a:pt x="353639" y="1071605"/>
                </a:lnTo>
                <a:lnTo>
                  <a:pt x="312393" y="1050928"/>
                </a:lnTo>
                <a:lnTo>
                  <a:pt x="273096" y="1027963"/>
                </a:lnTo>
                <a:lnTo>
                  <a:pt x="235882" y="1002821"/>
                </a:lnTo>
                <a:lnTo>
                  <a:pt x="200882" y="975612"/>
                </a:lnTo>
                <a:lnTo>
                  <a:pt x="168229" y="946446"/>
                </a:lnTo>
                <a:lnTo>
                  <a:pt x="138057" y="915435"/>
                </a:lnTo>
                <a:lnTo>
                  <a:pt x="110497" y="882688"/>
                </a:lnTo>
                <a:lnTo>
                  <a:pt x="85683" y="848317"/>
                </a:lnTo>
                <a:lnTo>
                  <a:pt x="63746" y="812431"/>
                </a:lnTo>
                <a:lnTo>
                  <a:pt x="44821" y="775141"/>
                </a:lnTo>
                <a:lnTo>
                  <a:pt x="29039" y="736557"/>
                </a:lnTo>
                <a:lnTo>
                  <a:pt x="16533" y="696791"/>
                </a:lnTo>
                <a:lnTo>
                  <a:pt x="7436" y="655952"/>
                </a:lnTo>
                <a:lnTo>
                  <a:pt x="1881" y="614152"/>
                </a:lnTo>
                <a:lnTo>
                  <a:pt x="0" y="571500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33800" y="251460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33800" y="27432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35451" y="5562600"/>
            <a:ext cx="1371600" cy="0"/>
          </a:xfrm>
          <a:custGeom>
            <a:avLst/>
            <a:gdLst/>
            <a:ahLst/>
            <a:cxnLst/>
            <a:rect l="l" t="t" r="r" b="b"/>
            <a:pathLst>
              <a:path w="1371600" h="0">
                <a:moveTo>
                  <a:pt x="0" y="0"/>
                </a:moveTo>
                <a:lnTo>
                  <a:pt x="137160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35451" y="57912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81800" y="5562600"/>
            <a:ext cx="1905000" cy="685800"/>
          </a:xfrm>
          <a:custGeom>
            <a:avLst/>
            <a:gdLst/>
            <a:ahLst/>
            <a:cxnLst/>
            <a:rect l="l" t="t" r="r" b="b"/>
            <a:pathLst>
              <a:path w="1905000" h="685800">
                <a:moveTo>
                  <a:pt x="0" y="342900"/>
                </a:moveTo>
                <a:lnTo>
                  <a:pt x="9459" y="294386"/>
                </a:lnTo>
                <a:lnTo>
                  <a:pt x="36976" y="247964"/>
                </a:lnTo>
                <a:lnTo>
                  <a:pt x="81263" y="204098"/>
                </a:lnTo>
                <a:lnTo>
                  <a:pt x="141029" y="163251"/>
                </a:lnTo>
                <a:lnTo>
                  <a:pt x="176313" y="144105"/>
                </a:lnTo>
                <a:lnTo>
                  <a:pt x="214984" y="125888"/>
                </a:lnTo>
                <a:lnTo>
                  <a:pt x="256880" y="108658"/>
                </a:lnTo>
                <a:lnTo>
                  <a:pt x="301839" y="92473"/>
                </a:lnTo>
                <a:lnTo>
                  <a:pt x="349702" y="77391"/>
                </a:lnTo>
                <a:lnTo>
                  <a:pt x="400305" y="63470"/>
                </a:lnTo>
                <a:lnTo>
                  <a:pt x="453489" y="50768"/>
                </a:lnTo>
                <a:lnTo>
                  <a:pt x="509091" y="39343"/>
                </a:lnTo>
                <a:lnTo>
                  <a:pt x="566952" y="29253"/>
                </a:lnTo>
                <a:lnTo>
                  <a:pt x="626909" y="20556"/>
                </a:lnTo>
                <a:lnTo>
                  <a:pt x="688801" y="13310"/>
                </a:lnTo>
                <a:lnTo>
                  <a:pt x="752467" y="7574"/>
                </a:lnTo>
                <a:lnTo>
                  <a:pt x="817747" y="3405"/>
                </a:lnTo>
                <a:lnTo>
                  <a:pt x="884478" y="860"/>
                </a:lnTo>
                <a:lnTo>
                  <a:pt x="952500" y="0"/>
                </a:lnTo>
                <a:lnTo>
                  <a:pt x="1020521" y="860"/>
                </a:lnTo>
                <a:lnTo>
                  <a:pt x="1087252" y="3405"/>
                </a:lnTo>
                <a:lnTo>
                  <a:pt x="1152532" y="7574"/>
                </a:lnTo>
                <a:lnTo>
                  <a:pt x="1216198" y="13310"/>
                </a:lnTo>
                <a:lnTo>
                  <a:pt x="1278090" y="20556"/>
                </a:lnTo>
                <a:lnTo>
                  <a:pt x="1338047" y="29253"/>
                </a:lnTo>
                <a:lnTo>
                  <a:pt x="1395908" y="39343"/>
                </a:lnTo>
                <a:lnTo>
                  <a:pt x="1451510" y="50768"/>
                </a:lnTo>
                <a:lnTo>
                  <a:pt x="1504694" y="63470"/>
                </a:lnTo>
                <a:lnTo>
                  <a:pt x="1555297" y="77391"/>
                </a:lnTo>
                <a:lnTo>
                  <a:pt x="1603160" y="92473"/>
                </a:lnTo>
                <a:lnTo>
                  <a:pt x="1648119" y="108658"/>
                </a:lnTo>
                <a:lnTo>
                  <a:pt x="1690015" y="125888"/>
                </a:lnTo>
                <a:lnTo>
                  <a:pt x="1728686" y="144105"/>
                </a:lnTo>
                <a:lnTo>
                  <a:pt x="1763970" y="163251"/>
                </a:lnTo>
                <a:lnTo>
                  <a:pt x="1823736" y="204098"/>
                </a:lnTo>
                <a:lnTo>
                  <a:pt x="1868023" y="247964"/>
                </a:lnTo>
                <a:lnTo>
                  <a:pt x="1895540" y="294386"/>
                </a:lnTo>
                <a:lnTo>
                  <a:pt x="1905000" y="342900"/>
                </a:lnTo>
                <a:lnTo>
                  <a:pt x="1902608" y="367388"/>
                </a:lnTo>
                <a:lnTo>
                  <a:pt x="1883958" y="414914"/>
                </a:lnTo>
                <a:lnTo>
                  <a:pt x="1847895" y="460116"/>
                </a:lnTo>
                <a:lnTo>
                  <a:pt x="1795708" y="502531"/>
                </a:lnTo>
                <a:lnTo>
                  <a:pt x="1728686" y="541694"/>
                </a:lnTo>
                <a:lnTo>
                  <a:pt x="1690015" y="559911"/>
                </a:lnTo>
                <a:lnTo>
                  <a:pt x="1648119" y="577141"/>
                </a:lnTo>
                <a:lnTo>
                  <a:pt x="1603160" y="593326"/>
                </a:lnTo>
                <a:lnTo>
                  <a:pt x="1555297" y="608408"/>
                </a:lnTo>
                <a:lnTo>
                  <a:pt x="1504694" y="622329"/>
                </a:lnTo>
                <a:lnTo>
                  <a:pt x="1451510" y="635031"/>
                </a:lnTo>
                <a:lnTo>
                  <a:pt x="1395908" y="646456"/>
                </a:lnTo>
                <a:lnTo>
                  <a:pt x="1338047" y="656546"/>
                </a:lnTo>
                <a:lnTo>
                  <a:pt x="1278090" y="665243"/>
                </a:lnTo>
                <a:lnTo>
                  <a:pt x="1216198" y="672489"/>
                </a:lnTo>
                <a:lnTo>
                  <a:pt x="1152532" y="678225"/>
                </a:lnTo>
                <a:lnTo>
                  <a:pt x="1087252" y="682394"/>
                </a:lnTo>
                <a:lnTo>
                  <a:pt x="1020521" y="684939"/>
                </a:lnTo>
                <a:lnTo>
                  <a:pt x="952500" y="685800"/>
                </a:lnTo>
                <a:lnTo>
                  <a:pt x="884478" y="684939"/>
                </a:lnTo>
                <a:lnTo>
                  <a:pt x="817747" y="682394"/>
                </a:lnTo>
                <a:lnTo>
                  <a:pt x="752467" y="678225"/>
                </a:lnTo>
                <a:lnTo>
                  <a:pt x="688801" y="672489"/>
                </a:lnTo>
                <a:lnTo>
                  <a:pt x="626909" y="665243"/>
                </a:lnTo>
                <a:lnTo>
                  <a:pt x="566952" y="656546"/>
                </a:lnTo>
                <a:lnTo>
                  <a:pt x="509091" y="646456"/>
                </a:lnTo>
                <a:lnTo>
                  <a:pt x="453489" y="635031"/>
                </a:lnTo>
                <a:lnTo>
                  <a:pt x="400305" y="622329"/>
                </a:lnTo>
                <a:lnTo>
                  <a:pt x="349702" y="608408"/>
                </a:lnTo>
                <a:lnTo>
                  <a:pt x="301839" y="593326"/>
                </a:lnTo>
                <a:lnTo>
                  <a:pt x="256880" y="577141"/>
                </a:lnTo>
                <a:lnTo>
                  <a:pt x="214984" y="559911"/>
                </a:lnTo>
                <a:lnTo>
                  <a:pt x="176313" y="541694"/>
                </a:lnTo>
                <a:lnTo>
                  <a:pt x="141029" y="522548"/>
                </a:lnTo>
                <a:lnTo>
                  <a:pt x="81263" y="481701"/>
                </a:lnTo>
                <a:lnTo>
                  <a:pt x="36976" y="437835"/>
                </a:lnTo>
                <a:lnTo>
                  <a:pt x="9459" y="391413"/>
                </a:lnTo>
                <a:lnTo>
                  <a:pt x="0" y="342900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81800" y="2628900"/>
            <a:ext cx="1905000" cy="800100"/>
          </a:xfrm>
          <a:custGeom>
            <a:avLst/>
            <a:gdLst/>
            <a:ahLst/>
            <a:cxnLst/>
            <a:rect l="l" t="t" r="r" b="b"/>
            <a:pathLst>
              <a:path w="1905000" h="800100">
                <a:moveTo>
                  <a:pt x="0" y="400050"/>
                </a:moveTo>
                <a:lnTo>
                  <a:pt x="8695" y="345757"/>
                </a:lnTo>
                <a:lnTo>
                  <a:pt x="34025" y="293687"/>
                </a:lnTo>
                <a:lnTo>
                  <a:pt x="74854" y="244316"/>
                </a:lnTo>
                <a:lnTo>
                  <a:pt x="130048" y="198120"/>
                </a:lnTo>
                <a:lnTo>
                  <a:pt x="162676" y="176361"/>
                </a:lnTo>
                <a:lnTo>
                  <a:pt x="198470" y="155575"/>
                </a:lnTo>
                <a:lnTo>
                  <a:pt x="237288" y="135820"/>
                </a:lnTo>
                <a:lnTo>
                  <a:pt x="278987" y="117157"/>
                </a:lnTo>
                <a:lnTo>
                  <a:pt x="323426" y="99645"/>
                </a:lnTo>
                <a:lnTo>
                  <a:pt x="370462" y="83343"/>
                </a:lnTo>
                <a:lnTo>
                  <a:pt x="419955" y="68312"/>
                </a:lnTo>
                <a:lnTo>
                  <a:pt x="471762" y="54610"/>
                </a:lnTo>
                <a:lnTo>
                  <a:pt x="525741" y="42296"/>
                </a:lnTo>
                <a:lnTo>
                  <a:pt x="581751" y="31432"/>
                </a:lnTo>
                <a:lnTo>
                  <a:pt x="639649" y="22076"/>
                </a:lnTo>
                <a:lnTo>
                  <a:pt x="699293" y="14287"/>
                </a:lnTo>
                <a:lnTo>
                  <a:pt x="760542" y="8126"/>
                </a:lnTo>
                <a:lnTo>
                  <a:pt x="823255" y="3651"/>
                </a:lnTo>
                <a:lnTo>
                  <a:pt x="887287" y="922"/>
                </a:lnTo>
                <a:lnTo>
                  <a:pt x="952500" y="0"/>
                </a:lnTo>
                <a:lnTo>
                  <a:pt x="1017712" y="922"/>
                </a:lnTo>
                <a:lnTo>
                  <a:pt x="1081744" y="3651"/>
                </a:lnTo>
                <a:lnTo>
                  <a:pt x="1144457" y="8126"/>
                </a:lnTo>
                <a:lnTo>
                  <a:pt x="1205706" y="14287"/>
                </a:lnTo>
                <a:lnTo>
                  <a:pt x="1265350" y="22076"/>
                </a:lnTo>
                <a:lnTo>
                  <a:pt x="1323248" y="31432"/>
                </a:lnTo>
                <a:lnTo>
                  <a:pt x="1379258" y="42296"/>
                </a:lnTo>
                <a:lnTo>
                  <a:pt x="1433237" y="54610"/>
                </a:lnTo>
                <a:lnTo>
                  <a:pt x="1485044" y="68312"/>
                </a:lnTo>
                <a:lnTo>
                  <a:pt x="1534537" y="83343"/>
                </a:lnTo>
                <a:lnTo>
                  <a:pt x="1581573" y="99645"/>
                </a:lnTo>
                <a:lnTo>
                  <a:pt x="1626012" y="117157"/>
                </a:lnTo>
                <a:lnTo>
                  <a:pt x="1667711" y="135820"/>
                </a:lnTo>
                <a:lnTo>
                  <a:pt x="1706529" y="155575"/>
                </a:lnTo>
                <a:lnTo>
                  <a:pt x="1742323" y="176361"/>
                </a:lnTo>
                <a:lnTo>
                  <a:pt x="1774952" y="198120"/>
                </a:lnTo>
                <a:lnTo>
                  <a:pt x="1830145" y="244316"/>
                </a:lnTo>
                <a:lnTo>
                  <a:pt x="1870974" y="293687"/>
                </a:lnTo>
                <a:lnTo>
                  <a:pt x="1896304" y="345757"/>
                </a:lnTo>
                <a:lnTo>
                  <a:pt x="1905000" y="400050"/>
                </a:lnTo>
                <a:lnTo>
                  <a:pt x="1902802" y="427444"/>
                </a:lnTo>
                <a:lnTo>
                  <a:pt x="1885647" y="480685"/>
                </a:lnTo>
                <a:lnTo>
                  <a:pt x="1852426" y="531465"/>
                </a:lnTo>
                <a:lnTo>
                  <a:pt x="1804273" y="579308"/>
                </a:lnTo>
                <a:lnTo>
                  <a:pt x="1742323" y="623738"/>
                </a:lnTo>
                <a:lnTo>
                  <a:pt x="1706529" y="644525"/>
                </a:lnTo>
                <a:lnTo>
                  <a:pt x="1667711" y="664279"/>
                </a:lnTo>
                <a:lnTo>
                  <a:pt x="1626012" y="682942"/>
                </a:lnTo>
                <a:lnTo>
                  <a:pt x="1581573" y="700454"/>
                </a:lnTo>
                <a:lnTo>
                  <a:pt x="1534537" y="716756"/>
                </a:lnTo>
                <a:lnTo>
                  <a:pt x="1485044" y="731787"/>
                </a:lnTo>
                <a:lnTo>
                  <a:pt x="1433237" y="745489"/>
                </a:lnTo>
                <a:lnTo>
                  <a:pt x="1379258" y="757803"/>
                </a:lnTo>
                <a:lnTo>
                  <a:pt x="1323248" y="768667"/>
                </a:lnTo>
                <a:lnTo>
                  <a:pt x="1265350" y="778023"/>
                </a:lnTo>
                <a:lnTo>
                  <a:pt x="1205706" y="785812"/>
                </a:lnTo>
                <a:lnTo>
                  <a:pt x="1144457" y="791973"/>
                </a:lnTo>
                <a:lnTo>
                  <a:pt x="1081744" y="796448"/>
                </a:lnTo>
                <a:lnTo>
                  <a:pt x="1017712" y="799177"/>
                </a:lnTo>
                <a:lnTo>
                  <a:pt x="952500" y="800100"/>
                </a:lnTo>
                <a:lnTo>
                  <a:pt x="887287" y="799177"/>
                </a:lnTo>
                <a:lnTo>
                  <a:pt x="823255" y="796448"/>
                </a:lnTo>
                <a:lnTo>
                  <a:pt x="760542" y="791973"/>
                </a:lnTo>
                <a:lnTo>
                  <a:pt x="699293" y="785812"/>
                </a:lnTo>
                <a:lnTo>
                  <a:pt x="639649" y="778023"/>
                </a:lnTo>
                <a:lnTo>
                  <a:pt x="581751" y="768667"/>
                </a:lnTo>
                <a:lnTo>
                  <a:pt x="525741" y="757803"/>
                </a:lnTo>
                <a:lnTo>
                  <a:pt x="471762" y="745489"/>
                </a:lnTo>
                <a:lnTo>
                  <a:pt x="419955" y="731787"/>
                </a:lnTo>
                <a:lnTo>
                  <a:pt x="370462" y="716756"/>
                </a:lnTo>
                <a:lnTo>
                  <a:pt x="323426" y="700454"/>
                </a:lnTo>
                <a:lnTo>
                  <a:pt x="278987" y="682942"/>
                </a:lnTo>
                <a:lnTo>
                  <a:pt x="237288" y="664279"/>
                </a:lnTo>
                <a:lnTo>
                  <a:pt x="198470" y="644525"/>
                </a:lnTo>
                <a:lnTo>
                  <a:pt x="162676" y="623738"/>
                </a:lnTo>
                <a:lnTo>
                  <a:pt x="130047" y="601979"/>
                </a:lnTo>
                <a:lnTo>
                  <a:pt x="74854" y="555783"/>
                </a:lnTo>
                <a:lnTo>
                  <a:pt x="34025" y="506412"/>
                </a:lnTo>
                <a:lnTo>
                  <a:pt x="8695" y="454342"/>
                </a:lnTo>
                <a:lnTo>
                  <a:pt x="0" y="400050"/>
                </a:lnTo>
                <a:close/>
              </a:path>
            </a:pathLst>
          </a:custGeom>
          <a:ln w="381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292" y="326390"/>
            <a:ext cx="8070850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Agglutination </a:t>
            </a:r>
            <a:r>
              <a:rPr dirty="0" spc="-5"/>
              <a:t>in transfusion</a:t>
            </a:r>
            <a:r>
              <a:rPr dirty="0" spc="-85"/>
              <a:t> </a:t>
            </a:r>
            <a:r>
              <a:rPr dirty="0" spc="-5"/>
              <a:t>reaction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246251"/>
            <a:ext cx="7618095" cy="4895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870" marR="699770" indent="-344170">
              <a:lnSpc>
                <a:spcPct val="100000"/>
              </a:lnSpc>
              <a:buFont typeface="Comic Sans MS"/>
              <a:buChar char="•"/>
              <a:tabLst>
                <a:tab pos="357505" algn="l"/>
              </a:tabLst>
            </a:pPr>
            <a:r>
              <a:rPr dirty="0" sz="3200" spc="-10" b="1">
                <a:latin typeface="Comic Sans MS"/>
                <a:cs typeface="Comic Sans MS"/>
              </a:rPr>
              <a:t>If </a:t>
            </a:r>
            <a:r>
              <a:rPr dirty="0" sz="3200" spc="-5" b="1">
                <a:latin typeface="Comic Sans MS"/>
                <a:cs typeface="Comic Sans MS"/>
              </a:rPr>
              <a:t>a </a:t>
            </a:r>
            <a:r>
              <a:rPr dirty="0" sz="3200" spc="-10" b="1">
                <a:latin typeface="Comic Sans MS"/>
                <a:cs typeface="Comic Sans MS"/>
              </a:rPr>
              <a:t>patient </a:t>
            </a:r>
            <a:r>
              <a:rPr dirty="0" sz="3200" spc="-5" b="1">
                <a:latin typeface="Comic Sans MS"/>
                <a:cs typeface="Comic Sans MS"/>
              </a:rPr>
              <a:t>of blood group </a:t>
            </a:r>
            <a:r>
              <a:rPr dirty="0" sz="3200" spc="-10" b="1">
                <a:latin typeface="Comic Sans MS"/>
                <a:cs typeface="Comic Sans MS"/>
              </a:rPr>
              <a:t>A  </a:t>
            </a:r>
            <a:r>
              <a:rPr dirty="0" sz="3200" spc="-5" b="1">
                <a:latin typeface="Comic Sans MS"/>
                <a:cs typeface="Comic Sans MS"/>
              </a:rPr>
              <a:t>transfused </a:t>
            </a:r>
            <a:r>
              <a:rPr dirty="0" sz="3200" spc="-10" b="1">
                <a:latin typeface="Comic Sans MS"/>
                <a:cs typeface="Comic Sans MS"/>
              </a:rPr>
              <a:t>with blood </a:t>
            </a:r>
            <a:r>
              <a:rPr dirty="0" sz="3200" spc="-5" b="1">
                <a:latin typeface="Comic Sans MS"/>
                <a:cs typeface="Comic Sans MS"/>
              </a:rPr>
              <a:t>of </a:t>
            </a:r>
            <a:r>
              <a:rPr dirty="0" sz="3200" spc="-10" b="1">
                <a:latin typeface="Comic Sans MS"/>
                <a:cs typeface="Comic Sans MS"/>
              </a:rPr>
              <a:t>group</a:t>
            </a:r>
            <a:r>
              <a:rPr dirty="0" sz="3200" spc="60" b="1">
                <a:latin typeface="Comic Sans MS"/>
                <a:cs typeface="Comic Sans MS"/>
              </a:rPr>
              <a:t> </a:t>
            </a:r>
            <a:r>
              <a:rPr dirty="0" sz="3200" spc="-5" b="1">
                <a:latin typeface="Comic Sans MS"/>
                <a:cs typeface="Comic Sans MS"/>
              </a:rPr>
              <a:t>B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Comic Sans MS"/>
              <a:buChar char="•"/>
            </a:pPr>
            <a:endParaRPr sz="4650">
              <a:latin typeface="Times New Roman"/>
              <a:cs typeface="Times New Roman"/>
            </a:endParaRPr>
          </a:p>
          <a:p>
            <a:pPr marL="356870" marR="5080" indent="-344170">
              <a:lnSpc>
                <a:spcPct val="100000"/>
              </a:lnSpc>
              <a:buFont typeface="Comic Sans MS"/>
              <a:buChar char="•"/>
              <a:tabLst>
                <a:tab pos="357505" algn="l"/>
              </a:tabLst>
            </a:pPr>
            <a:r>
              <a:rPr dirty="0" sz="3200" spc="-5" b="1">
                <a:latin typeface="Comic Sans MS"/>
                <a:cs typeface="Comic Sans MS"/>
              </a:rPr>
              <a:t>The anti-B in plasma </a:t>
            </a:r>
            <a:r>
              <a:rPr dirty="0" sz="3200" spc="-10" b="1">
                <a:latin typeface="Comic Sans MS"/>
                <a:cs typeface="Comic Sans MS"/>
              </a:rPr>
              <a:t>will </a:t>
            </a:r>
            <a:r>
              <a:rPr dirty="0" sz="3200" spc="-5" b="1">
                <a:latin typeface="Comic Sans MS"/>
                <a:cs typeface="Comic Sans MS"/>
              </a:rPr>
              <a:t>agglutinate  </a:t>
            </a:r>
            <a:r>
              <a:rPr dirty="0" sz="3200" spc="-10" b="1">
                <a:latin typeface="Comic Sans MS"/>
                <a:cs typeface="Comic Sans MS"/>
              </a:rPr>
              <a:t>the </a:t>
            </a:r>
            <a:r>
              <a:rPr dirty="0" sz="3200" spc="-5" b="1">
                <a:latin typeface="Comic Sans MS"/>
                <a:cs typeface="Comic Sans MS"/>
              </a:rPr>
              <a:t>transfused group B</a:t>
            </a:r>
            <a:r>
              <a:rPr dirty="0" sz="3200" b="1">
                <a:latin typeface="Comic Sans MS"/>
                <a:cs typeface="Comic Sans MS"/>
              </a:rPr>
              <a:t> </a:t>
            </a:r>
            <a:r>
              <a:rPr dirty="0" sz="3200" spc="-15" b="1">
                <a:latin typeface="Comic Sans MS"/>
                <a:cs typeface="Comic Sans MS"/>
              </a:rPr>
              <a:t>cells:</a:t>
            </a:r>
            <a:endParaRPr sz="3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3200" spc="-15" b="1">
                <a:latin typeface="Comic Sans MS"/>
                <a:cs typeface="Comic Sans MS"/>
              </a:rPr>
              <a:t>Outcome:</a:t>
            </a:r>
            <a:endParaRPr sz="3200">
              <a:latin typeface="Comic Sans MS"/>
              <a:cs typeface="Comic Sans MS"/>
            </a:endParaRPr>
          </a:p>
          <a:p>
            <a:pPr lvl="1" marL="756285" indent="-286385">
              <a:lnSpc>
                <a:spcPct val="100000"/>
              </a:lnSpc>
              <a:spcBef>
                <a:spcPts val="770"/>
              </a:spcBef>
              <a:buFont typeface="Comic Sans MS"/>
              <a:buChar char="–"/>
              <a:tabLst>
                <a:tab pos="756920" algn="l"/>
              </a:tabLst>
            </a:pPr>
            <a:r>
              <a:rPr dirty="0" sz="3200" spc="-10">
                <a:latin typeface="Comic Sans MS"/>
                <a:cs typeface="Comic Sans MS"/>
              </a:rPr>
              <a:t>The clumped cells plug small</a:t>
            </a:r>
            <a:r>
              <a:rPr dirty="0" sz="3200" spc="160">
                <a:latin typeface="Comic Sans MS"/>
                <a:cs typeface="Comic Sans MS"/>
              </a:rPr>
              <a:t> </a:t>
            </a:r>
            <a:r>
              <a:rPr dirty="0" sz="3200" spc="-10">
                <a:latin typeface="Comic Sans MS"/>
                <a:cs typeface="Comic Sans MS"/>
              </a:rPr>
              <a:t>blood</a:t>
            </a:r>
            <a:endParaRPr sz="3200">
              <a:latin typeface="Comic Sans MS"/>
              <a:cs typeface="Comic Sans MS"/>
            </a:endParaRPr>
          </a:p>
          <a:p>
            <a:pPr marL="756285">
              <a:lnSpc>
                <a:spcPct val="100000"/>
              </a:lnSpc>
            </a:pPr>
            <a:r>
              <a:rPr dirty="0" sz="3200" spc="-5">
                <a:latin typeface="Comic Sans MS"/>
                <a:cs typeface="Comic Sans MS"/>
              </a:rPr>
              <a:t>vessels </a:t>
            </a:r>
            <a:r>
              <a:rPr dirty="0" sz="3200" spc="-10">
                <a:latin typeface="Comic Sans MS"/>
                <a:cs typeface="Comic Sans MS"/>
              </a:rPr>
              <a:t>(kidney </a:t>
            </a:r>
            <a:r>
              <a:rPr dirty="0" sz="3200" spc="-5">
                <a:latin typeface="Comic Sans MS"/>
                <a:cs typeface="Comic Sans MS"/>
              </a:rPr>
              <a:t>shut</a:t>
            </a:r>
            <a:r>
              <a:rPr dirty="0" sz="3200" spc="25">
                <a:latin typeface="Comic Sans MS"/>
                <a:cs typeface="Comic Sans MS"/>
              </a:rPr>
              <a:t> </a:t>
            </a:r>
            <a:r>
              <a:rPr dirty="0" sz="3200" spc="-10">
                <a:latin typeface="Comic Sans MS"/>
                <a:cs typeface="Comic Sans MS"/>
              </a:rPr>
              <a:t>down)</a:t>
            </a:r>
            <a:endParaRPr sz="3200">
              <a:latin typeface="Comic Sans MS"/>
              <a:cs typeface="Comic Sans MS"/>
            </a:endParaRPr>
          </a:p>
          <a:p>
            <a:pPr lvl="1" marL="756285" indent="-286385">
              <a:lnSpc>
                <a:spcPct val="100000"/>
              </a:lnSpc>
              <a:spcBef>
                <a:spcPts val="770"/>
              </a:spcBef>
              <a:buFont typeface="Comic Sans MS"/>
              <a:buChar char="–"/>
              <a:tabLst>
                <a:tab pos="756920" algn="l"/>
              </a:tabLst>
            </a:pPr>
            <a:r>
              <a:rPr dirty="0" sz="3200" spc="-10">
                <a:latin typeface="Comic Sans MS"/>
                <a:cs typeface="Comic Sans MS"/>
              </a:rPr>
              <a:t>Sometimes immediate</a:t>
            </a:r>
            <a:r>
              <a:rPr dirty="0" sz="3200" spc="95">
                <a:latin typeface="Comic Sans MS"/>
                <a:cs typeface="Comic Sans MS"/>
              </a:rPr>
              <a:t> </a:t>
            </a:r>
            <a:r>
              <a:rPr dirty="0" sz="3200" spc="-10">
                <a:latin typeface="Comic Sans MS"/>
                <a:cs typeface="Comic Sans MS"/>
              </a:rPr>
              <a:t>hemolysis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07670" rIns="0" bIns="0" rtlCol="0" vert="horz">
            <a:spAutoFit/>
          </a:bodyPr>
          <a:lstStyle/>
          <a:p>
            <a:pPr marL="135890">
              <a:lnSpc>
                <a:spcPct val="100000"/>
              </a:lnSpc>
            </a:pPr>
            <a:r>
              <a:rPr dirty="0" sz="4400" spc="-10"/>
              <a:t>Importance </a:t>
            </a:r>
            <a:r>
              <a:rPr dirty="0" sz="4400" spc="-5"/>
              <a:t>of </a:t>
            </a:r>
            <a:r>
              <a:rPr dirty="0" sz="4400" spc="-10"/>
              <a:t>blood</a:t>
            </a:r>
            <a:r>
              <a:rPr dirty="0" sz="4400" spc="35"/>
              <a:t> </a:t>
            </a:r>
            <a:r>
              <a:rPr dirty="0" sz="4400" spc="-5"/>
              <a:t>groups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04722" y="1938528"/>
            <a:ext cx="6353810" cy="1773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5465" indent="-532765">
              <a:lnSpc>
                <a:spcPct val="100000"/>
              </a:lnSpc>
              <a:buAutoNum type="arabicPeriod"/>
              <a:tabLst>
                <a:tab pos="546100" algn="l"/>
              </a:tabLst>
            </a:pPr>
            <a:r>
              <a:rPr dirty="0" sz="3600" spc="-5" b="1">
                <a:latin typeface="Comic Sans MS"/>
                <a:cs typeface="Comic Sans MS"/>
              </a:rPr>
              <a:t>Blood</a:t>
            </a:r>
            <a:r>
              <a:rPr dirty="0" sz="3600" spc="-65" b="1">
                <a:latin typeface="Comic Sans MS"/>
                <a:cs typeface="Comic Sans MS"/>
              </a:rPr>
              <a:t> </a:t>
            </a:r>
            <a:r>
              <a:rPr dirty="0" sz="3600" spc="-5" b="1">
                <a:latin typeface="Comic Sans MS"/>
                <a:cs typeface="Comic Sans MS"/>
              </a:rPr>
              <a:t>Transfusion.</a:t>
            </a:r>
            <a:endParaRPr sz="3600">
              <a:latin typeface="Comic Sans MS"/>
              <a:cs typeface="Comic Sans MS"/>
            </a:endParaRPr>
          </a:p>
          <a:p>
            <a:pPr marL="545465" marR="5080" indent="-532765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546100" algn="l"/>
              </a:tabLst>
            </a:pPr>
            <a:r>
              <a:rPr dirty="0" sz="3600" spc="-5" b="1">
                <a:latin typeface="Comic Sans MS"/>
                <a:cs typeface="Comic Sans MS"/>
              </a:rPr>
              <a:t>Rh incompatibilty </a:t>
            </a:r>
            <a:r>
              <a:rPr dirty="0" sz="3600" b="1">
                <a:latin typeface="Comic Sans MS"/>
                <a:cs typeface="Comic Sans MS"/>
              </a:rPr>
              <a:t>between  </a:t>
            </a:r>
            <a:r>
              <a:rPr dirty="0" sz="3600" b="1">
                <a:latin typeface="Comic Sans MS"/>
                <a:cs typeface="Comic Sans MS"/>
              </a:rPr>
              <a:t>mother </a:t>
            </a:r>
            <a:r>
              <a:rPr dirty="0" sz="3600" spc="-5" b="1">
                <a:latin typeface="Comic Sans MS"/>
                <a:cs typeface="Comic Sans MS"/>
              </a:rPr>
              <a:t>and</a:t>
            </a:r>
            <a:r>
              <a:rPr dirty="0" sz="3600" spc="-100" b="1">
                <a:latin typeface="Comic Sans MS"/>
                <a:cs typeface="Comic Sans MS"/>
              </a:rPr>
              <a:t> </a:t>
            </a:r>
            <a:r>
              <a:rPr dirty="0" sz="3600" spc="-5" b="1">
                <a:latin typeface="Comic Sans MS"/>
                <a:cs typeface="Comic Sans MS"/>
              </a:rPr>
              <a:t>fetus</a:t>
            </a:r>
            <a:endParaRPr sz="3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414905">
              <a:lnSpc>
                <a:spcPct val="100000"/>
              </a:lnSpc>
            </a:pPr>
            <a:r>
              <a:rPr dirty="0" sz="4400" spc="-10"/>
              <a:t>Ob</a:t>
            </a:r>
            <a:r>
              <a:rPr dirty="0" sz="4400"/>
              <a:t>j</a:t>
            </a:r>
            <a:r>
              <a:rPr dirty="0" sz="4400" spc="-10"/>
              <a:t>ec</a:t>
            </a:r>
            <a:r>
              <a:rPr dirty="0" sz="4400" spc="-25"/>
              <a:t>t</a:t>
            </a:r>
            <a:r>
              <a:rPr dirty="0" sz="4400" spc="-10"/>
              <a:t>iv</a:t>
            </a:r>
            <a:r>
              <a:rPr dirty="0" sz="4400" spc="-20"/>
              <a:t>e</a:t>
            </a:r>
            <a:r>
              <a:rPr dirty="0" sz="4400" spc="-5"/>
              <a:t>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844" y="1703704"/>
            <a:ext cx="6903720" cy="418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At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the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end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of this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lecture</a:t>
            </a:r>
            <a:r>
              <a:rPr dirty="0" sz="3200" spc="7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student</a:t>
            </a:r>
            <a:endParaRPr sz="3200">
              <a:latin typeface="Comic Sans MS"/>
              <a:cs typeface="Comic Sans MS"/>
            </a:endParaRPr>
          </a:p>
          <a:p>
            <a:pPr marL="356870">
              <a:lnSpc>
                <a:spcPct val="100000"/>
              </a:lnSpc>
            </a:pP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should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be able to:</a:t>
            </a:r>
            <a:endParaRPr sz="3200">
              <a:latin typeface="Comic Sans MS"/>
              <a:cs typeface="Comic Sans MS"/>
            </a:endParaRPr>
          </a:p>
          <a:p>
            <a:pPr marL="12700" marR="452120">
              <a:lnSpc>
                <a:spcPct val="120000"/>
              </a:lnSpc>
              <a:spcBef>
                <a:spcPts val="15"/>
              </a:spcBef>
            </a:pP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1.Describe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ABO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blood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groups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types 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2.Recognize Agglutinin in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plasma 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3.Recognize transfusion</a:t>
            </a:r>
            <a:r>
              <a:rPr dirty="0" sz="2800" spc="-15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reactions</a:t>
            </a:r>
            <a:endParaRPr sz="2800">
              <a:latin typeface="Comic Sans MS"/>
              <a:cs typeface="Comic Sans MS"/>
            </a:endParaRPr>
          </a:p>
          <a:p>
            <a:pPr marL="527685" indent="-514984">
              <a:lnSpc>
                <a:spcPct val="100000"/>
              </a:lnSpc>
              <a:spcBef>
                <a:spcPts val="755"/>
              </a:spcBef>
              <a:buAutoNum type="arabicPeriod" startAt="4"/>
              <a:tabLst>
                <a:tab pos="436245" algn="l"/>
              </a:tabLst>
            </a:pP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Describe Rhesus blood</a:t>
            </a:r>
            <a:r>
              <a:rPr dirty="0" sz="3200" spc="7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groups.</a:t>
            </a:r>
            <a:endParaRPr sz="3200">
              <a:latin typeface="Comic Sans MS"/>
              <a:cs typeface="Comic Sans MS"/>
            </a:endParaRPr>
          </a:p>
          <a:p>
            <a:pPr marL="527685" marR="607060" indent="-514984">
              <a:lnSpc>
                <a:spcPct val="100000"/>
              </a:lnSpc>
              <a:spcBef>
                <a:spcPts val="770"/>
              </a:spcBef>
              <a:buAutoNum type="arabicPeriod" startAt="4"/>
              <a:tabLst>
                <a:tab pos="528320" algn="l"/>
              </a:tabLst>
            </a:pP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Describe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causes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of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hemolytic 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disease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of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the</a:t>
            </a:r>
            <a:r>
              <a:rPr dirty="0" sz="3200" spc="3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newborn.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5866" y="1690370"/>
            <a:ext cx="5192395" cy="2213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0650" marR="56515" indent="-1320800">
              <a:lnSpc>
                <a:spcPct val="100000"/>
              </a:lnSpc>
            </a:pPr>
            <a:r>
              <a:rPr dirty="0" sz="4800" spc="-5" b="1">
                <a:latin typeface="Comic Sans MS"/>
                <a:cs typeface="Comic Sans MS"/>
              </a:rPr>
              <a:t>Rh</a:t>
            </a:r>
            <a:r>
              <a:rPr dirty="0" sz="4800" spc="-80" b="1">
                <a:latin typeface="Comic Sans MS"/>
                <a:cs typeface="Comic Sans MS"/>
              </a:rPr>
              <a:t> </a:t>
            </a:r>
            <a:r>
              <a:rPr dirty="0" sz="4800" b="1">
                <a:latin typeface="Comic Sans MS"/>
                <a:cs typeface="Comic Sans MS"/>
              </a:rPr>
              <a:t>incompatibilty  </a:t>
            </a:r>
            <a:r>
              <a:rPr dirty="0" sz="4800" spc="-5" b="1">
                <a:latin typeface="Comic Sans MS"/>
                <a:cs typeface="Comic Sans MS"/>
              </a:rPr>
              <a:t>between</a:t>
            </a:r>
            <a:endParaRPr sz="4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4800" spc="-5" b="1">
                <a:latin typeface="Comic Sans MS"/>
                <a:cs typeface="Comic Sans MS"/>
              </a:rPr>
              <a:t>mother </a:t>
            </a:r>
            <a:r>
              <a:rPr dirty="0" sz="4800" b="1">
                <a:latin typeface="Comic Sans MS"/>
                <a:cs typeface="Comic Sans MS"/>
              </a:rPr>
              <a:t>and</a:t>
            </a:r>
            <a:r>
              <a:rPr dirty="0" sz="4800" spc="-60" b="1">
                <a:latin typeface="Comic Sans MS"/>
                <a:cs typeface="Comic Sans MS"/>
              </a:rPr>
              <a:t> </a:t>
            </a:r>
            <a:r>
              <a:rPr dirty="0" sz="4800" spc="-5" b="1">
                <a:latin typeface="Comic Sans MS"/>
                <a:cs typeface="Comic Sans MS"/>
              </a:rPr>
              <a:t>fetus</a:t>
            </a:r>
            <a:endParaRPr sz="4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9301" y="3733889"/>
            <a:ext cx="3791086" cy="2647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09800" y="228600"/>
            <a:ext cx="4957699" cy="335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09800" y="228600"/>
            <a:ext cx="3124200" cy="304800"/>
          </a:xfrm>
          <a:custGeom>
            <a:avLst/>
            <a:gdLst/>
            <a:ahLst/>
            <a:cxnLst/>
            <a:rect l="l" t="t" r="r" b="b"/>
            <a:pathLst>
              <a:path w="3124200" h="304800">
                <a:moveTo>
                  <a:pt x="307340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304800"/>
                </a:lnTo>
                <a:lnTo>
                  <a:pt x="3124200" y="304800"/>
                </a:lnTo>
                <a:lnTo>
                  <a:pt x="3124200" y="50800"/>
                </a:lnTo>
                <a:lnTo>
                  <a:pt x="3120209" y="31021"/>
                </a:lnTo>
                <a:lnTo>
                  <a:pt x="3109325" y="14874"/>
                </a:lnTo>
                <a:lnTo>
                  <a:pt x="3093178" y="3990"/>
                </a:lnTo>
                <a:lnTo>
                  <a:pt x="3073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09800" y="228600"/>
            <a:ext cx="3124200" cy="304800"/>
          </a:xfrm>
          <a:custGeom>
            <a:avLst/>
            <a:gdLst/>
            <a:ahLst/>
            <a:cxnLst/>
            <a:rect l="l" t="t" r="r" b="b"/>
            <a:pathLst>
              <a:path w="3124200" h="304800">
                <a:moveTo>
                  <a:pt x="50800" y="0"/>
                </a:moveTo>
                <a:lnTo>
                  <a:pt x="3073400" y="0"/>
                </a:lnTo>
                <a:lnTo>
                  <a:pt x="3093178" y="3990"/>
                </a:lnTo>
                <a:lnTo>
                  <a:pt x="3109325" y="14874"/>
                </a:lnTo>
                <a:lnTo>
                  <a:pt x="3120209" y="31021"/>
                </a:lnTo>
                <a:lnTo>
                  <a:pt x="3124200" y="50800"/>
                </a:lnTo>
                <a:lnTo>
                  <a:pt x="3124200" y="304800"/>
                </a:lnTo>
                <a:lnTo>
                  <a:pt x="0" y="304800"/>
                </a:lnTo>
                <a:lnTo>
                  <a:pt x="0" y="50800"/>
                </a:lnTo>
                <a:lnTo>
                  <a:pt x="3990" y="31021"/>
                </a:lnTo>
                <a:lnTo>
                  <a:pt x="14874" y="14874"/>
                </a:lnTo>
                <a:lnTo>
                  <a:pt x="31021" y="3990"/>
                </a:lnTo>
                <a:lnTo>
                  <a:pt x="5080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200" y="381000"/>
            <a:ext cx="6705600" cy="586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61539" y="1704975"/>
            <a:ext cx="838200" cy="963294"/>
          </a:xfrm>
          <a:custGeom>
            <a:avLst/>
            <a:gdLst/>
            <a:ahLst/>
            <a:cxnLst/>
            <a:rect l="l" t="t" r="r" b="b"/>
            <a:pathLst>
              <a:path w="838200" h="963294">
                <a:moveTo>
                  <a:pt x="0" y="481329"/>
                </a:moveTo>
                <a:lnTo>
                  <a:pt x="2458" y="428887"/>
                </a:lnTo>
                <a:lnTo>
                  <a:pt x="9663" y="378079"/>
                </a:lnTo>
                <a:lnTo>
                  <a:pt x="21358" y="329200"/>
                </a:lnTo>
                <a:lnTo>
                  <a:pt x="37288" y="282543"/>
                </a:lnTo>
                <a:lnTo>
                  <a:pt x="57197" y="238402"/>
                </a:lnTo>
                <a:lnTo>
                  <a:pt x="80828" y="197071"/>
                </a:lnTo>
                <a:lnTo>
                  <a:pt x="107928" y="158843"/>
                </a:lnTo>
                <a:lnTo>
                  <a:pt x="138238" y="124013"/>
                </a:lnTo>
                <a:lnTo>
                  <a:pt x="171504" y="92874"/>
                </a:lnTo>
                <a:lnTo>
                  <a:pt x="207470" y="65720"/>
                </a:lnTo>
                <a:lnTo>
                  <a:pt x="245881" y="42844"/>
                </a:lnTo>
                <a:lnTo>
                  <a:pt x="286479" y="24540"/>
                </a:lnTo>
                <a:lnTo>
                  <a:pt x="329010" y="11102"/>
                </a:lnTo>
                <a:lnTo>
                  <a:pt x="373217" y="2824"/>
                </a:lnTo>
                <a:lnTo>
                  <a:pt x="418846" y="0"/>
                </a:lnTo>
                <a:lnTo>
                  <a:pt x="464474" y="2824"/>
                </a:lnTo>
                <a:lnTo>
                  <a:pt x="508681" y="11102"/>
                </a:lnTo>
                <a:lnTo>
                  <a:pt x="551212" y="24540"/>
                </a:lnTo>
                <a:lnTo>
                  <a:pt x="591810" y="42844"/>
                </a:lnTo>
                <a:lnTo>
                  <a:pt x="630221" y="65720"/>
                </a:lnTo>
                <a:lnTo>
                  <a:pt x="666187" y="92874"/>
                </a:lnTo>
                <a:lnTo>
                  <a:pt x="699453" y="124013"/>
                </a:lnTo>
                <a:lnTo>
                  <a:pt x="729763" y="158843"/>
                </a:lnTo>
                <a:lnTo>
                  <a:pt x="756863" y="197071"/>
                </a:lnTo>
                <a:lnTo>
                  <a:pt x="780494" y="238402"/>
                </a:lnTo>
                <a:lnTo>
                  <a:pt x="800403" y="282543"/>
                </a:lnTo>
                <a:lnTo>
                  <a:pt x="816333" y="329200"/>
                </a:lnTo>
                <a:lnTo>
                  <a:pt x="828028" y="378079"/>
                </a:lnTo>
                <a:lnTo>
                  <a:pt x="835233" y="428887"/>
                </a:lnTo>
                <a:lnTo>
                  <a:pt x="837692" y="481329"/>
                </a:lnTo>
                <a:lnTo>
                  <a:pt x="835233" y="533796"/>
                </a:lnTo>
                <a:lnTo>
                  <a:pt x="828028" y="584624"/>
                </a:lnTo>
                <a:lnTo>
                  <a:pt x="816333" y="633521"/>
                </a:lnTo>
                <a:lnTo>
                  <a:pt x="800403" y="680193"/>
                </a:lnTo>
                <a:lnTo>
                  <a:pt x="780494" y="724346"/>
                </a:lnTo>
                <a:lnTo>
                  <a:pt x="756863" y="765688"/>
                </a:lnTo>
                <a:lnTo>
                  <a:pt x="729763" y="803923"/>
                </a:lnTo>
                <a:lnTo>
                  <a:pt x="699453" y="838760"/>
                </a:lnTo>
                <a:lnTo>
                  <a:pt x="666187" y="869904"/>
                </a:lnTo>
                <a:lnTo>
                  <a:pt x="630221" y="897062"/>
                </a:lnTo>
                <a:lnTo>
                  <a:pt x="591810" y="919940"/>
                </a:lnTo>
                <a:lnTo>
                  <a:pt x="551212" y="938245"/>
                </a:lnTo>
                <a:lnTo>
                  <a:pt x="508681" y="951684"/>
                </a:lnTo>
                <a:lnTo>
                  <a:pt x="464474" y="959962"/>
                </a:lnTo>
                <a:lnTo>
                  <a:pt x="418846" y="962787"/>
                </a:lnTo>
                <a:lnTo>
                  <a:pt x="373217" y="959962"/>
                </a:lnTo>
                <a:lnTo>
                  <a:pt x="329010" y="951684"/>
                </a:lnTo>
                <a:lnTo>
                  <a:pt x="286479" y="938245"/>
                </a:lnTo>
                <a:lnTo>
                  <a:pt x="245881" y="919940"/>
                </a:lnTo>
                <a:lnTo>
                  <a:pt x="207470" y="897062"/>
                </a:lnTo>
                <a:lnTo>
                  <a:pt x="171504" y="869904"/>
                </a:lnTo>
                <a:lnTo>
                  <a:pt x="138238" y="838760"/>
                </a:lnTo>
                <a:lnTo>
                  <a:pt x="107928" y="803923"/>
                </a:lnTo>
                <a:lnTo>
                  <a:pt x="80828" y="765688"/>
                </a:lnTo>
                <a:lnTo>
                  <a:pt x="57197" y="724346"/>
                </a:lnTo>
                <a:lnTo>
                  <a:pt x="37288" y="680193"/>
                </a:lnTo>
                <a:lnTo>
                  <a:pt x="21358" y="633521"/>
                </a:lnTo>
                <a:lnTo>
                  <a:pt x="9663" y="584624"/>
                </a:lnTo>
                <a:lnTo>
                  <a:pt x="2458" y="533796"/>
                </a:lnTo>
                <a:lnTo>
                  <a:pt x="0" y="481329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89808" y="3630688"/>
            <a:ext cx="628650" cy="1203960"/>
          </a:xfrm>
          <a:custGeom>
            <a:avLst/>
            <a:gdLst/>
            <a:ahLst/>
            <a:cxnLst/>
            <a:rect l="l" t="t" r="r" b="b"/>
            <a:pathLst>
              <a:path w="628650" h="1203960">
                <a:moveTo>
                  <a:pt x="0" y="1203566"/>
                </a:moveTo>
                <a:lnTo>
                  <a:pt x="628243" y="1203566"/>
                </a:lnTo>
                <a:lnTo>
                  <a:pt x="628243" y="0"/>
                </a:lnTo>
                <a:lnTo>
                  <a:pt x="0" y="0"/>
                </a:lnTo>
                <a:lnTo>
                  <a:pt x="0" y="1203566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465065" y="3269615"/>
            <a:ext cx="1256665" cy="963294"/>
          </a:xfrm>
          <a:custGeom>
            <a:avLst/>
            <a:gdLst/>
            <a:ahLst/>
            <a:cxnLst/>
            <a:rect l="l" t="t" r="r" b="b"/>
            <a:pathLst>
              <a:path w="1256664" h="963295">
                <a:moveTo>
                  <a:pt x="0" y="481330"/>
                </a:moveTo>
                <a:lnTo>
                  <a:pt x="2306" y="439801"/>
                </a:lnTo>
                <a:lnTo>
                  <a:pt x="9099" y="399254"/>
                </a:lnTo>
                <a:lnTo>
                  <a:pt x="20190" y="359831"/>
                </a:lnTo>
                <a:lnTo>
                  <a:pt x="35391" y="321678"/>
                </a:lnTo>
                <a:lnTo>
                  <a:pt x="54512" y="284938"/>
                </a:lnTo>
                <a:lnTo>
                  <a:pt x="77366" y="249758"/>
                </a:lnTo>
                <a:lnTo>
                  <a:pt x="103764" y="216280"/>
                </a:lnTo>
                <a:lnTo>
                  <a:pt x="133516" y="184650"/>
                </a:lnTo>
                <a:lnTo>
                  <a:pt x="166435" y="155012"/>
                </a:lnTo>
                <a:lnTo>
                  <a:pt x="202331" y="127511"/>
                </a:lnTo>
                <a:lnTo>
                  <a:pt x="241017" y="102291"/>
                </a:lnTo>
                <a:lnTo>
                  <a:pt x="282302" y="79497"/>
                </a:lnTo>
                <a:lnTo>
                  <a:pt x="326000" y="59273"/>
                </a:lnTo>
                <a:lnTo>
                  <a:pt x="371921" y="41764"/>
                </a:lnTo>
                <a:lnTo>
                  <a:pt x="419876" y="27114"/>
                </a:lnTo>
                <a:lnTo>
                  <a:pt x="469677" y="15468"/>
                </a:lnTo>
                <a:lnTo>
                  <a:pt x="521135" y="6971"/>
                </a:lnTo>
                <a:lnTo>
                  <a:pt x="574062" y="1766"/>
                </a:lnTo>
                <a:lnTo>
                  <a:pt x="628269" y="0"/>
                </a:lnTo>
                <a:lnTo>
                  <a:pt x="682475" y="1766"/>
                </a:lnTo>
                <a:lnTo>
                  <a:pt x="735402" y="6971"/>
                </a:lnTo>
                <a:lnTo>
                  <a:pt x="786860" y="15468"/>
                </a:lnTo>
                <a:lnTo>
                  <a:pt x="836661" y="27114"/>
                </a:lnTo>
                <a:lnTo>
                  <a:pt x="884616" y="41764"/>
                </a:lnTo>
                <a:lnTo>
                  <a:pt x="930537" y="59273"/>
                </a:lnTo>
                <a:lnTo>
                  <a:pt x="974235" y="79497"/>
                </a:lnTo>
                <a:lnTo>
                  <a:pt x="1015520" y="102291"/>
                </a:lnTo>
                <a:lnTo>
                  <a:pt x="1054206" y="127511"/>
                </a:lnTo>
                <a:lnTo>
                  <a:pt x="1090102" y="155012"/>
                </a:lnTo>
                <a:lnTo>
                  <a:pt x="1123021" y="184650"/>
                </a:lnTo>
                <a:lnTo>
                  <a:pt x="1152773" y="216280"/>
                </a:lnTo>
                <a:lnTo>
                  <a:pt x="1179171" y="249758"/>
                </a:lnTo>
                <a:lnTo>
                  <a:pt x="1202025" y="284938"/>
                </a:lnTo>
                <a:lnTo>
                  <a:pt x="1221146" y="321678"/>
                </a:lnTo>
                <a:lnTo>
                  <a:pt x="1236347" y="359831"/>
                </a:lnTo>
                <a:lnTo>
                  <a:pt x="1247438" y="399254"/>
                </a:lnTo>
                <a:lnTo>
                  <a:pt x="1254231" y="439801"/>
                </a:lnTo>
                <a:lnTo>
                  <a:pt x="1256538" y="481330"/>
                </a:lnTo>
                <a:lnTo>
                  <a:pt x="1254231" y="522877"/>
                </a:lnTo>
                <a:lnTo>
                  <a:pt x="1247438" y="563441"/>
                </a:lnTo>
                <a:lnTo>
                  <a:pt x="1236347" y="602879"/>
                </a:lnTo>
                <a:lnTo>
                  <a:pt x="1221146" y="641046"/>
                </a:lnTo>
                <a:lnTo>
                  <a:pt x="1202025" y="677797"/>
                </a:lnTo>
                <a:lnTo>
                  <a:pt x="1179171" y="712988"/>
                </a:lnTo>
                <a:lnTo>
                  <a:pt x="1152773" y="746474"/>
                </a:lnTo>
                <a:lnTo>
                  <a:pt x="1123021" y="778111"/>
                </a:lnTo>
                <a:lnTo>
                  <a:pt x="1090102" y="807755"/>
                </a:lnTo>
                <a:lnTo>
                  <a:pt x="1054206" y="835262"/>
                </a:lnTo>
                <a:lnTo>
                  <a:pt x="1015520" y="860486"/>
                </a:lnTo>
                <a:lnTo>
                  <a:pt x="974235" y="883283"/>
                </a:lnTo>
                <a:lnTo>
                  <a:pt x="930537" y="903509"/>
                </a:lnTo>
                <a:lnTo>
                  <a:pt x="884616" y="921020"/>
                </a:lnTo>
                <a:lnTo>
                  <a:pt x="836661" y="935671"/>
                </a:lnTo>
                <a:lnTo>
                  <a:pt x="786860" y="947317"/>
                </a:lnTo>
                <a:lnTo>
                  <a:pt x="735402" y="955815"/>
                </a:lnTo>
                <a:lnTo>
                  <a:pt x="682475" y="961020"/>
                </a:lnTo>
                <a:lnTo>
                  <a:pt x="628269" y="962787"/>
                </a:lnTo>
                <a:lnTo>
                  <a:pt x="574062" y="961020"/>
                </a:lnTo>
                <a:lnTo>
                  <a:pt x="521135" y="955815"/>
                </a:lnTo>
                <a:lnTo>
                  <a:pt x="469677" y="947317"/>
                </a:lnTo>
                <a:lnTo>
                  <a:pt x="419876" y="935671"/>
                </a:lnTo>
                <a:lnTo>
                  <a:pt x="371921" y="921020"/>
                </a:lnTo>
                <a:lnTo>
                  <a:pt x="326000" y="903509"/>
                </a:lnTo>
                <a:lnTo>
                  <a:pt x="282302" y="883283"/>
                </a:lnTo>
                <a:lnTo>
                  <a:pt x="241017" y="860486"/>
                </a:lnTo>
                <a:lnTo>
                  <a:pt x="202331" y="835262"/>
                </a:lnTo>
                <a:lnTo>
                  <a:pt x="166435" y="807755"/>
                </a:lnTo>
                <a:lnTo>
                  <a:pt x="133516" y="778111"/>
                </a:lnTo>
                <a:lnTo>
                  <a:pt x="103764" y="746474"/>
                </a:lnTo>
                <a:lnTo>
                  <a:pt x="77366" y="712988"/>
                </a:lnTo>
                <a:lnTo>
                  <a:pt x="54512" y="677797"/>
                </a:lnTo>
                <a:lnTo>
                  <a:pt x="35391" y="641046"/>
                </a:lnTo>
                <a:lnTo>
                  <a:pt x="20190" y="602879"/>
                </a:lnTo>
                <a:lnTo>
                  <a:pt x="9099" y="563441"/>
                </a:lnTo>
                <a:lnTo>
                  <a:pt x="2306" y="522877"/>
                </a:lnTo>
                <a:lnTo>
                  <a:pt x="0" y="481330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810625" cy="6854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810625" cy="6854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702" y="0"/>
            <a:ext cx="7571740" cy="10979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pc="-5"/>
              <a:t>Rh incompatibilty </a:t>
            </a:r>
            <a:r>
              <a:rPr dirty="0"/>
              <a:t>between</a:t>
            </a:r>
            <a:r>
              <a:rPr dirty="0" spc="-50"/>
              <a:t> </a:t>
            </a:r>
            <a:r>
              <a:rPr dirty="0"/>
              <a:t>mother</a:t>
            </a:r>
          </a:p>
          <a:p>
            <a:pPr algn="ctr" marL="3810">
              <a:lnSpc>
                <a:spcPct val="100000"/>
              </a:lnSpc>
            </a:pPr>
            <a:r>
              <a:rPr dirty="0" spc="-5"/>
              <a:t>and</a:t>
            </a:r>
            <a:r>
              <a:rPr dirty="0" spc="-65"/>
              <a:t> </a:t>
            </a:r>
            <a:r>
              <a:rPr dirty="0" spc="-10"/>
              <a:t>fetus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28650" indent="-609600">
              <a:lnSpc>
                <a:spcPct val="100000"/>
              </a:lnSpc>
              <a:buFont typeface="Comic Sans MS"/>
              <a:buChar char="•"/>
              <a:tabLst>
                <a:tab pos="629920" algn="l"/>
                <a:tab pos="4135754" algn="l"/>
              </a:tabLst>
            </a:pPr>
            <a:r>
              <a:rPr dirty="0"/>
              <a:t>Mother </a:t>
            </a:r>
            <a:r>
              <a:rPr dirty="0" spc="950"/>
              <a:t> </a:t>
            </a:r>
            <a:r>
              <a:rPr dirty="0"/>
              <a:t>Rh-ve	</a:t>
            </a:r>
            <a:r>
              <a:rPr dirty="0" spc="-5"/>
              <a:t>first </a:t>
            </a:r>
            <a:r>
              <a:rPr dirty="0"/>
              <a:t>Rh+ve</a:t>
            </a:r>
            <a:r>
              <a:rPr dirty="0" spc="-110"/>
              <a:t> </a:t>
            </a:r>
            <a:r>
              <a:rPr dirty="0"/>
              <a:t>baby</a:t>
            </a:r>
            <a:r>
              <a:rPr dirty="0" b="0">
                <a:latin typeface="Comic Sans MS"/>
                <a:cs typeface="Comic Sans MS"/>
              </a:rPr>
              <a:t>:</a:t>
            </a:r>
          </a:p>
          <a:p>
            <a:pPr marL="628650" indent="-609600">
              <a:lnSpc>
                <a:spcPct val="100000"/>
              </a:lnSpc>
              <a:spcBef>
                <a:spcPts val="860"/>
              </a:spcBef>
              <a:buFont typeface="Comic Sans MS"/>
              <a:buChar char="•"/>
              <a:tabLst>
                <a:tab pos="629920" algn="l"/>
              </a:tabLst>
            </a:pPr>
            <a:r>
              <a:rPr dirty="0" spc="-5"/>
              <a:t>At</a:t>
            </a:r>
            <a:r>
              <a:rPr dirty="0" spc="-80"/>
              <a:t> </a:t>
            </a:r>
            <a:r>
              <a:rPr dirty="0" spc="-5"/>
              <a:t>delivery</a:t>
            </a:r>
          </a:p>
          <a:p>
            <a:pPr marL="1009650" marR="527685" indent="-533400">
              <a:lnSpc>
                <a:spcPct val="100000"/>
              </a:lnSpc>
              <a:spcBef>
                <a:spcPts val="810"/>
              </a:spcBef>
              <a:tabLst>
                <a:tab pos="1010285" algn="l"/>
              </a:tabLst>
            </a:pPr>
            <a:r>
              <a:rPr dirty="0" sz="3200" spc="-5" b="0">
                <a:latin typeface="Comic Sans MS"/>
                <a:cs typeface="Comic Sans MS"/>
              </a:rPr>
              <a:t>–	</a:t>
            </a:r>
            <a:r>
              <a:rPr dirty="0" sz="3200" spc="-5"/>
              <a:t>Fetal </a:t>
            </a:r>
            <a:r>
              <a:rPr dirty="0" sz="3200" spc="-10"/>
              <a:t>Rh+ RBC </a:t>
            </a:r>
            <a:r>
              <a:rPr dirty="0" sz="3200" spc="-5"/>
              <a:t>cross</a:t>
            </a:r>
            <a:r>
              <a:rPr dirty="0" sz="3200" spc="35"/>
              <a:t> </a:t>
            </a:r>
            <a:r>
              <a:rPr dirty="0" sz="3200" spc="-10"/>
              <a:t>to</a:t>
            </a:r>
            <a:r>
              <a:rPr dirty="0" sz="3200" spc="-5"/>
              <a:t> maternal </a:t>
            </a:r>
            <a:r>
              <a:rPr dirty="0" sz="3200" spc="-5"/>
              <a:t> </a:t>
            </a:r>
            <a:r>
              <a:rPr dirty="0" sz="3200" spc="-10"/>
              <a:t>blood</a:t>
            </a:r>
            <a:endParaRPr sz="3200">
              <a:latin typeface="Comic Sans MS"/>
              <a:cs typeface="Comic Sans MS"/>
            </a:endParaRPr>
          </a:p>
          <a:p>
            <a:pPr marL="628650" marR="408940" indent="-609600">
              <a:lnSpc>
                <a:spcPct val="100000"/>
              </a:lnSpc>
              <a:spcBef>
                <a:spcPts val="825"/>
              </a:spcBef>
              <a:buFont typeface="Comic Sans MS"/>
              <a:buChar char="•"/>
              <a:tabLst>
                <a:tab pos="629920" algn="l"/>
              </a:tabLst>
            </a:pPr>
            <a:r>
              <a:rPr dirty="0" spc="-5"/>
              <a:t>The </a:t>
            </a:r>
            <a:r>
              <a:rPr dirty="0"/>
              <a:t>mother </a:t>
            </a:r>
            <a:r>
              <a:rPr dirty="0" spc="-5"/>
              <a:t>will develop </a:t>
            </a:r>
            <a:r>
              <a:rPr dirty="0" spc="5"/>
              <a:t>Anti-D  </a:t>
            </a:r>
            <a:r>
              <a:rPr dirty="0" spc="-5"/>
              <a:t>after</a:t>
            </a:r>
            <a:r>
              <a:rPr dirty="0" spc="-80"/>
              <a:t> </a:t>
            </a:r>
            <a:r>
              <a:rPr dirty="0" spc="-5"/>
              <a:t>delivery.</a:t>
            </a:r>
          </a:p>
          <a:p>
            <a:pPr marL="628650" indent="-609600">
              <a:lnSpc>
                <a:spcPct val="100000"/>
              </a:lnSpc>
              <a:spcBef>
                <a:spcPts val="865"/>
              </a:spcBef>
              <a:buFont typeface="Comic Sans MS"/>
              <a:buChar char="•"/>
              <a:tabLst>
                <a:tab pos="629920" algn="l"/>
              </a:tabLst>
            </a:pPr>
            <a:r>
              <a:rPr dirty="0"/>
              <a:t>First child </a:t>
            </a:r>
            <a:r>
              <a:rPr dirty="0" spc="-5"/>
              <a:t>escapes </a:t>
            </a:r>
            <a:r>
              <a:rPr dirty="0"/>
              <a:t>&amp; </a:t>
            </a:r>
            <a:r>
              <a:rPr dirty="0" spc="-5"/>
              <a:t>is</a:t>
            </a:r>
            <a:r>
              <a:rPr dirty="0" spc="-95"/>
              <a:t> </a:t>
            </a:r>
            <a:r>
              <a:rPr dirty="0"/>
              <a:t>safe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7122" y="5777788"/>
            <a:ext cx="6962140" cy="747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Comic Sans MS"/>
                <a:cs typeface="Comic Sans MS"/>
              </a:rPr>
              <a:t>(If </a:t>
            </a:r>
            <a:r>
              <a:rPr dirty="0" sz="2400" spc="-5" b="1">
                <a:latin typeface="Comic Sans MS"/>
                <a:cs typeface="Comic Sans MS"/>
              </a:rPr>
              <a:t>the mother is transfused with Rh+ve</a:t>
            </a:r>
            <a:r>
              <a:rPr dirty="0" sz="2400" spc="-100" b="1">
                <a:latin typeface="Comic Sans MS"/>
                <a:cs typeface="Comic Sans MS"/>
              </a:rPr>
              <a:t> </a:t>
            </a:r>
            <a:r>
              <a:rPr dirty="0" sz="2400" spc="-5" b="1">
                <a:latin typeface="Comic Sans MS"/>
                <a:cs typeface="Comic Sans MS"/>
              </a:rPr>
              <a:t>blood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latin typeface="Comic Sans MS"/>
                <a:cs typeface="Comic Sans MS"/>
              </a:rPr>
              <a:t>before, first child </a:t>
            </a:r>
            <a:r>
              <a:rPr dirty="0" sz="2400" spc="-10" b="1">
                <a:latin typeface="Comic Sans MS"/>
                <a:cs typeface="Comic Sans MS"/>
              </a:rPr>
              <a:t>will be</a:t>
            </a:r>
            <a:r>
              <a:rPr dirty="0" sz="2400" spc="-15" b="1">
                <a:latin typeface="Comic Sans MS"/>
                <a:cs typeface="Comic Sans MS"/>
              </a:rPr>
              <a:t> </a:t>
            </a:r>
            <a:r>
              <a:rPr dirty="0" sz="2400" spc="-5" b="1">
                <a:latin typeface="Comic Sans MS"/>
                <a:cs typeface="Comic Sans MS"/>
              </a:rPr>
              <a:t>affected)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18110">
              <a:lnSpc>
                <a:spcPct val="100000"/>
              </a:lnSpc>
            </a:pPr>
            <a:r>
              <a:rPr dirty="0" spc="-5"/>
              <a:t>Rh incompatibilty </a:t>
            </a:r>
            <a:r>
              <a:rPr dirty="0"/>
              <a:t>between</a:t>
            </a:r>
            <a:r>
              <a:rPr dirty="0" spc="-40"/>
              <a:t> </a:t>
            </a:r>
            <a:r>
              <a:rPr dirty="0"/>
              <a:t>mother</a:t>
            </a:r>
          </a:p>
          <a:p>
            <a:pPr algn="ctr" marL="123825">
              <a:lnSpc>
                <a:spcPct val="100000"/>
              </a:lnSpc>
            </a:pPr>
            <a:r>
              <a:rPr dirty="0"/>
              <a:t>and</a:t>
            </a:r>
            <a:r>
              <a:rPr dirty="0" spc="-75"/>
              <a:t> </a:t>
            </a:r>
            <a:r>
              <a:rPr dirty="0" spc="-5"/>
              <a:t>fetus-</a:t>
            </a:r>
            <a:r>
              <a:rPr dirty="0" sz="2400" spc="-5"/>
              <a:t>cont.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47217" y="1867153"/>
            <a:ext cx="6638290" cy="4603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indent="-609600">
              <a:lnSpc>
                <a:spcPct val="100000"/>
              </a:lnSpc>
              <a:buFont typeface="Comic Sans MS"/>
              <a:buChar char="•"/>
              <a:tabLst>
                <a:tab pos="622935" algn="l"/>
              </a:tabLst>
            </a:pPr>
            <a:r>
              <a:rPr dirty="0" sz="3600" spc="-5" b="1">
                <a:latin typeface="Comic Sans MS"/>
                <a:cs typeface="Comic Sans MS"/>
              </a:rPr>
              <a:t>Second</a:t>
            </a:r>
            <a:r>
              <a:rPr dirty="0" sz="3600" spc="-55" b="1">
                <a:latin typeface="Comic Sans MS"/>
                <a:cs typeface="Comic Sans MS"/>
              </a:rPr>
              <a:t> </a:t>
            </a:r>
            <a:r>
              <a:rPr dirty="0" sz="3600" spc="-10" b="1">
                <a:latin typeface="Comic Sans MS"/>
                <a:cs typeface="Comic Sans MS"/>
              </a:rPr>
              <a:t>fetus</a:t>
            </a:r>
            <a:endParaRPr sz="3600">
              <a:latin typeface="Comic Sans MS"/>
              <a:cs typeface="Comic Sans MS"/>
            </a:endParaRPr>
          </a:p>
          <a:p>
            <a:pPr lvl="1" marL="1003300" indent="-533400">
              <a:lnSpc>
                <a:spcPct val="100000"/>
              </a:lnSpc>
              <a:spcBef>
                <a:spcPts val="805"/>
              </a:spcBef>
              <a:buFont typeface="Comic Sans MS"/>
              <a:buChar char="–"/>
              <a:tabLst>
                <a:tab pos="1003935" algn="l"/>
              </a:tabLst>
            </a:pPr>
            <a:r>
              <a:rPr dirty="0" sz="3200" spc="-10" b="1">
                <a:latin typeface="Comic Sans MS"/>
                <a:cs typeface="Comic Sans MS"/>
              </a:rPr>
              <a:t>If</a:t>
            </a:r>
            <a:r>
              <a:rPr dirty="0" sz="3200" spc="-100" b="1">
                <a:latin typeface="Comic Sans MS"/>
                <a:cs typeface="Comic Sans MS"/>
              </a:rPr>
              <a:t> </a:t>
            </a:r>
            <a:r>
              <a:rPr dirty="0" sz="3200" spc="-10" b="1">
                <a:latin typeface="Comic Sans MS"/>
                <a:cs typeface="Comic Sans MS"/>
              </a:rPr>
              <a:t>Rh+ve</a:t>
            </a:r>
            <a:endParaRPr sz="3200">
              <a:latin typeface="Comic Sans MS"/>
              <a:cs typeface="Comic Sans MS"/>
            </a:endParaRPr>
          </a:p>
          <a:p>
            <a:pPr lvl="1" marL="1003300" indent="-533400">
              <a:lnSpc>
                <a:spcPct val="100000"/>
              </a:lnSpc>
              <a:spcBef>
                <a:spcPts val="770"/>
              </a:spcBef>
              <a:buFont typeface="Comic Sans MS"/>
              <a:buChar char="–"/>
              <a:tabLst>
                <a:tab pos="1003935" algn="l"/>
              </a:tabLst>
            </a:pPr>
            <a:r>
              <a:rPr dirty="0" sz="3200" spc="-10" b="1">
                <a:latin typeface="Comic Sans MS"/>
                <a:cs typeface="Comic Sans MS"/>
              </a:rPr>
              <a:t>Anti-D </a:t>
            </a:r>
            <a:r>
              <a:rPr dirty="0" sz="3200" spc="-5" b="1">
                <a:latin typeface="Comic Sans MS"/>
                <a:cs typeface="Comic Sans MS"/>
              </a:rPr>
              <a:t>crosses </a:t>
            </a:r>
            <a:r>
              <a:rPr dirty="0" sz="3200" spc="-10" b="1">
                <a:latin typeface="Comic Sans MS"/>
                <a:cs typeface="Comic Sans MS"/>
              </a:rPr>
              <a:t>placenta</a:t>
            </a:r>
            <a:r>
              <a:rPr dirty="0" sz="3200" spc="50" b="1">
                <a:latin typeface="Comic Sans MS"/>
                <a:cs typeface="Comic Sans MS"/>
              </a:rPr>
              <a:t> </a:t>
            </a:r>
            <a:r>
              <a:rPr dirty="0" sz="3200" spc="-5" b="1">
                <a:latin typeface="Comic Sans MS"/>
                <a:cs typeface="Comic Sans MS"/>
              </a:rPr>
              <a:t>and</a:t>
            </a:r>
            <a:endParaRPr sz="3200">
              <a:latin typeface="Comic Sans MS"/>
              <a:cs typeface="Comic Sans MS"/>
            </a:endParaRPr>
          </a:p>
          <a:p>
            <a:pPr marL="1003300">
              <a:lnSpc>
                <a:spcPct val="100000"/>
              </a:lnSpc>
            </a:pPr>
            <a:r>
              <a:rPr dirty="0" sz="3200" spc="-5" b="1">
                <a:latin typeface="Comic Sans MS"/>
                <a:cs typeface="Comic Sans MS"/>
              </a:rPr>
              <a:t>destroys </a:t>
            </a:r>
            <a:r>
              <a:rPr dirty="0" sz="3200" spc="-10" b="1">
                <a:latin typeface="Comic Sans MS"/>
                <a:cs typeface="Comic Sans MS"/>
              </a:rPr>
              <a:t>fetal Rh+</a:t>
            </a:r>
            <a:r>
              <a:rPr dirty="0" sz="3200" spc="-5" b="1">
                <a:latin typeface="Comic Sans MS"/>
                <a:cs typeface="Comic Sans MS"/>
              </a:rPr>
              <a:t> </a:t>
            </a:r>
            <a:r>
              <a:rPr dirty="0" sz="3200" spc="-10" b="1">
                <a:latin typeface="Comic Sans MS"/>
                <a:cs typeface="Comic Sans MS"/>
              </a:rPr>
              <a:t>RBC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4650">
              <a:latin typeface="Times New Roman"/>
              <a:cs typeface="Times New Roman"/>
            </a:endParaRPr>
          </a:p>
          <a:p>
            <a:pPr lvl="1" marL="1003300" indent="-533400">
              <a:lnSpc>
                <a:spcPct val="100000"/>
              </a:lnSpc>
              <a:buFont typeface="Comic Sans MS"/>
              <a:buChar char="–"/>
              <a:tabLst>
                <a:tab pos="1003935" algn="l"/>
              </a:tabLst>
            </a:pPr>
            <a:r>
              <a:rPr dirty="0" sz="3200" spc="-10" b="1">
                <a:latin typeface="Comic Sans MS"/>
                <a:cs typeface="Comic Sans MS"/>
              </a:rPr>
              <a:t>Outcome?</a:t>
            </a:r>
            <a:endParaRPr sz="3200">
              <a:latin typeface="Comic Sans MS"/>
              <a:cs typeface="Comic Sans MS"/>
            </a:endParaRPr>
          </a:p>
          <a:p>
            <a:pPr marL="1003300" marR="528955" indent="-533400">
              <a:lnSpc>
                <a:spcPct val="100000"/>
              </a:lnSpc>
              <a:spcBef>
                <a:spcPts val="825"/>
              </a:spcBef>
              <a:tabLst>
                <a:tab pos="5364480" algn="l"/>
              </a:tabLst>
            </a:pPr>
            <a:r>
              <a:rPr dirty="0" sz="3600" spc="-5" b="1">
                <a:latin typeface="Comic Sans MS"/>
                <a:cs typeface="Comic Sans MS"/>
              </a:rPr>
              <a:t>Hem</a:t>
            </a:r>
            <a:r>
              <a:rPr dirty="0" sz="3600" spc="5" b="1">
                <a:latin typeface="Comic Sans MS"/>
                <a:cs typeface="Comic Sans MS"/>
              </a:rPr>
              <a:t>o</a:t>
            </a:r>
            <a:r>
              <a:rPr dirty="0" sz="3600" b="1">
                <a:latin typeface="Comic Sans MS"/>
                <a:cs typeface="Comic Sans MS"/>
              </a:rPr>
              <a:t>lytic</a:t>
            </a:r>
            <a:r>
              <a:rPr dirty="0" sz="3600" spc="-25" b="1">
                <a:latin typeface="Comic Sans MS"/>
                <a:cs typeface="Comic Sans MS"/>
              </a:rPr>
              <a:t> </a:t>
            </a:r>
            <a:r>
              <a:rPr dirty="0" sz="3600" b="1">
                <a:latin typeface="Comic Sans MS"/>
                <a:cs typeface="Comic Sans MS"/>
              </a:rPr>
              <a:t>Dise</a:t>
            </a:r>
            <a:r>
              <a:rPr dirty="0" sz="3600" spc="-20" b="1">
                <a:latin typeface="Comic Sans MS"/>
                <a:cs typeface="Comic Sans MS"/>
              </a:rPr>
              <a:t>a</a:t>
            </a:r>
            <a:r>
              <a:rPr dirty="0" sz="3600" b="1">
                <a:latin typeface="Comic Sans MS"/>
                <a:cs typeface="Comic Sans MS"/>
              </a:rPr>
              <a:t>se</a:t>
            </a:r>
            <a:r>
              <a:rPr dirty="0" sz="3600" spc="20" b="1">
                <a:latin typeface="Comic Sans MS"/>
                <a:cs typeface="Comic Sans MS"/>
              </a:rPr>
              <a:t> </a:t>
            </a:r>
            <a:r>
              <a:rPr dirty="0" sz="3600" b="1">
                <a:latin typeface="Comic Sans MS"/>
                <a:cs typeface="Comic Sans MS"/>
              </a:rPr>
              <a:t>of	</a:t>
            </a:r>
            <a:r>
              <a:rPr dirty="0" sz="3600" spc="-5" b="1">
                <a:latin typeface="Comic Sans MS"/>
                <a:cs typeface="Comic Sans MS"/>
              </a:rPr>
              <a:t>t</a:t>
            </a:r>
            <a:r>
              <a:rPr dirty="0" sz="3600" spc="5" b="1">
                <a:latin typeface="Comic Sans MS"/>
                <a:cs typeface="Comic Sans MS"/>
              </a:rPr>
              <a:t>h</a:t>
            </a:r>
            <a:r>
              <a:rPr dirty="0" sz="3600" b="1">
                <a:latin typeface="Comic Sans MS"/>
                <a:cs typeface="Comic Sans MS"/>
              </a:rPr>
              <a:t>e </a:t>
            </a:r>
            <a:r>
              <a:rPr dirty="0" sz="3600" b="1">
                <a:latin typeface="Comic Sans MS"/>
                <a:cs typeface="Comic Sans MS"/>
              </a:rPr>
              <a:t> </a:t>
            </a:r>
            <a:r>
              <a:rPr dirty="0" sz="3600" spc="-5" b="1">
                <a:latin typeface="Comic Sans MS"/>
                <a:cs typeface="Comic Sans MS"/>
              </a:rPr>
              <a:t>newborn</a:t>
            </a:r>
            <a:endParaRPr sz="3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6883" y="70865"/>
            <a:ext cx="6292850" cy="12369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4000"/>
              <a:t>Hemolytic Disease </a:t>
            </a:r>
            <a:r>
              <a:rPr dirty="0" sz="4000" spc="5"/>
              <a:t>of</a:t>
            </a:r>
            <a:r>
              <a:rPr dirty="0" sz="4000" spc="-70"/>
              <a:t> </a:t>
            </a:r>
            <a:r>
              <a:rPr dirty="0" sz="4000"/>
              <a:t>the</a:t>
            </a:r>
            <a:endParaRPr sz="4000"/>
          </a:p>
          <a:p>
            <a:pPr algn="ctr">
              <a:lnSpc>
                <a:spcPct val="100000"/>
              </a:lnSpc>
            </a:pPr>
            <a:r>
              <a:rPr dirty="0" sz="4000" spc="-5"/>
              <a:t>newborn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47217" y="1867153"/>
            <a:ext cx="8004175" cy="403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indent="-609600">
              <a:lnSpc>
                <a:spcPct val="100000"/>
              </a:lnSpc>
              <a:buAutoNum type="arabicPeriod"/>
              <a:tabLst>
                <a:tab pos="622935" algn="l"/>
              </a:tabLst>
            </a:pPr>
            <a:r>
              <a:rPr dirty="0" sz="3600" spc="-5" b="1">
                <a:latin typeface="Comic Sans MS"/>
                <a:cs typeface="Comic Sans MS"/>
              </a:rPr>
              <a:t>Hemolytic</a:t>
            </a:r>
            <a:r>
              <a:rPr dirty="0" sz="3600" spc="-75" b="1">
                <a:latin typeface="Comic Sans MS"/>
                <a:cs typeface="Comic Sans MS"/>
              </a:rPr>
              <a:t> </a:t>
            </a:r>
            <a:r>
              <a:rPr dirty="0" sz="3600" spc="-5" b="1">
                <a:latin typeface="Comic Sans MS"/>
                <a:cs typeface="Comic Sans MS"/>
              </a:rPr>
              <a:t>anemia:</a:t>
            </a:r>
            <a:endParaRPr sz="3600">
              <a:latin typeface="Comic Sans MS"/>
              <a:cs typeface="Comic Sans MS"/>
            </a:endParaRPr>
          </a:p>
          <a:p>
            <a:pPr marL="469900">
              <a:lnSpc>
                <a:spcPct val="100000"/>
              </a:lnSpc>
              <a:spcBef>
                <a:spcPts val="805"/>
              </a:spcBef>
              <a:tabLst>
                <a:tab pos="1003300" algn="l"/>
              </a:tabLst>
            </a:pPr>
            <a:r>
              <a:rPr dirty="0" sz="3200" spc="-5">
                <a:latin typeface="Comic Sans MS"/>
                <a:cs typeface="Comic Sans MS"/>
              </a:rPr>
              <a:t>–	</a:t>
            </a:r>
            <a:r>
              <a:rPr dirty="0" sz="3200" spc="-10" b="1">
                <a:latin typeface="Comic Sans MS"/>
                <a:cs typeface="Comic Sans MS"/>
              </a:rPr>
              <a:t>If</a:t>
            </a:r>
            <a:r>
              <a:rPr dirty="0" sz="3200" spc="-95" b="1">
                <a:latin typeface="Comic Sans MS"/>
                <a:cs typeface="Comic Sans MS"/>
              </a:rPr>
              <a:t> </a:t>
            </a:r>
            <a:r>
              <a:rPr dirty="0" sz="3200" spc="-5" b="1">
                <a:latin typeface="Comic Sans MS"/>
                <a:cs typeface="Comic Sans MS"/>
              </a:rPr>
              <a:t>severe:</a:t>
            </a:r>
            <a:endParaRPr sz="3200">
              <a:latin typeface="Comic Sans MS"/>
              <a:cs typeface="Comic Sans MS"/>
            </a:endParaRPr>
          </a:p>
          <a:p>
            <a:pPr marL="1003300" marR="5080">
              <a:lnSpc>
                <a:spcPct val="111100"/>
              </a:lnSpc>
              <a:spcBef>
                <a:spcPts val="345"/>
              </a:spcBef>
            </a:pPr>
            <a:r>
              <a:rPr dirty="0" sz="3200" spc="-10" b="1">
                <a:latin typeface="Comic Sans MS"/>
                <a:cs typeface="Comic Sans MS"/>
              </a:rPr>
              <a:t>treated with exchange </a:t>
            </a:r>
            <a:r>
              <a:rPr dirty="0" sz="3200" spc="-5" b="1">
                <a:latin typeface="Comic Sans MS"/>
                <a:cs typeface="Comic Sans MS"/>
              </a:rPr>
              <a:t>transfusion:  </a:t>
            </a:r>
            <a:r>
              <a:rPr dirty="0" sz="3100" spc="-10" b="1">
                <a:latin typeface="Comic Sans MS"/>
                <a:cs typeface="Comic Sans MS"/>
              </a:rPr>
              <a:t>Replace </a:t>
            </a:r>
            <a:r>
              <a:rPr dirty="0" sz="3100" b="1">
                <a:latin typeface="Comic Sans MS"/>
                <a:cs typeface="Comic Sans MS"/>
              </a:rPr>
              <a:t>baby blood </a:t>
            </a:r>
            <a:r>
              <a:rPr dirty="0" sz="3100" spc="-10" b="1">
                <a:latin typeface="Comic Sans MS"/>
                <a:cs typeface="Comic Sans MS"/>
              </a:rPr>
              <a:t>with </a:t>
            </a:r>
            <a:r>
              <a:rPr dirty="0" sz="3100" spc="5" b="1">
                <a:latin typeface="Comic Sans MS"/>
                <a:cs typeface="Comic Sans MS"/>
              </a:rPr>
              <a:t>Rh-ve </a:t>
            </a:r>
            <a:r>
              <a:rPr dirty="0" sz="3100" spc="-10" b="1">
                <a:latin typeface="Comic Sans MS"/>
                <a:cs typeface="Comic Sans MS"/>
              </a:rPr>
              <a:t>RBC  </a:t>
            </a:r>
            <a:r>
              <a:rPr dirty="0" sz="3100" spc="-10" b="1">
                <a:latin typeface="Comic Sans MS"/>
                <a:cs typeface="Comic Sans MS"/>
              </a:rPr>
              <a:t>(several</a:t>
            </a:r>
            <a:r>
              <a:rPr dirty="0" sz="3100" spc="-20" b="1">
                <a:latin typeface="Comic Sans MS"/>
                <a:cs typeface="Comic Sans MS"/>
              </a:rPr>
              <a:t> </a:t>
            </a:r>
            <a:r>
              <a:rPr dirty="0" sz="3100" spc="-5" b="1">
                <a:latin typeface="Comic Sans MS"/>
                <a:cs typeface="Comic Sans MS"/>
              </a:rPr>
              <a:t>times)</a:t>
            </a:r>
            <a:endParaRPr sz="31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1889"/>
              </a:spcBef>
              <a:buAutoNum type="arabicPeriod" startAt="2"/>
              <a:tabLst>
                <a:tab pos="622935" algn="l"/>
              </a:tabLst>
            </a:pPr>
            <a:r>
              <a:rPr dirty="0" sz="3600" spc="-5" b="1">
                <a:latin typeface="Comic Sans MS"/>
                <a:cs typeface="Comic Sans MS"/>
              </a:rPr>
              <a:t>Hydrobs fetalis (death in</a:t>
            </a:r>
            <a:r>
              <a:rPr dirty="0" sz="3600" spc="-65" b="1">
                <a:latin typeface="Comic Sans MS"/>
                <a:cs typeface="Comic Sans MS"/>
              </a:rPr>
              <a:t> </a:t>
            </a:r>
            <a:r>
              <a:rPr dirty="0" sz="3600" b="1">
                <a:latin typeface="Comic Sans MS"/>
                <a:cs typeface="Comic Sans MS"/>
              </a:rPr>
              <a:t>utero)</a:t>
            </a:r>
            <a:endParaRPr sz="3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90800" y="381000"/>
            <a:ext cx="38100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585973" y="376174"/>
            <a:ext cx="3819525" cy="3971925"/>
          </a:xfrm>
          <a:custGeom>
            <a:avLst/>
            <a:gdLst/>
            <a:ahLst/>
            <a:cxnLst/>
            <a:rect l="l" t="t" r="r" b="b"/>
            <a:pathLst>
              <a:path w="3819525" h="3971925">
                <a:moveTo>
                  <a:pt x="0" y="3971925"/>
                </a:moveTo>
                <a:lnTo>
                  <a:pt x="3819525" y="3971925"/>
                </a:lnTo>
                <a:lnTo>
                  <a:pt x="3819525" y="0"/>
                </a:lnTo>
                <a:lnTo>
                  <a:pt x="0" y="0"/>
                </a:lnTo>
                <a:lnTo>
                  <a:pt x="0" y="3971925"/>
                </a:lnTo>
                <a:close/>
              </a:path>
            </a:pathLst>
          </a:custGeom>
          <a:ln w="9525">
            <a:solidFill>
              <a:srgbClr val="BADFE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522979" y="4556252"/>
            <a:ext cx="238633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001F5F"/>
                </a:solidFill>
                <a:latin typeface="Arial"/>
                <a:cs typeface="Arial"/>
              </a:rPr>
              <a:t>Hydrops</a:t>
            </a:r>
            <a:r>
              <a:rPr dirty="0" sz="28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fetalis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6883" y="70865"/>
            <a:ext cx="6292850" cy="12369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4000"/>
              <a:t>Hemolytic Disease </a:t>
            </a:r>
            <a:r>
              <a:rPr dirty="0" sz="4000" spc="5"/>
              <a:t>of</a:t>
            </a:r>
            <a:r>
              <a:rPr dirty="0" sz="4000" spc="-70"/>
              <a:t> </a:t>
            </a:r>
            <a:r>
              <a:rPr dirty="0" sz="4000"/>
              <a:t>the</a:t>
            </a:r>
            <a:endParaRPr sz="4000"/>
          </a:p>
          <a:p>
            <a:pPr algn="ctr">
              <a:lnSpc>
                <a:spcPct val="100000"/>
              </a:lnSpc>
            </a:pPr>
            <a:r>
              <a:rPr dirty="0" sz="4000" spc="-5"/>
              <a:t>newborn-</a:t>
            </a:r>
            <a:r>
              <a:rPr dirty="0" sz="2400" spc="-5"/>
              <a:t>cont.</a:t>
            </a:r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31825" rIns="0" bIns="0" rtlCol="0" vert="horz">
            <a:spAutoFit/>
          </a:bodyPr>
          <a:lstStyle/>
          <a:p>
            <a:pPr marL="8255">
              <a:lnSpc>
                <a:spcPct val="100000"/>
              </a:lnSpc>
            </a:pPr>
            <a:r>
              <a:rPr dirty="0"/>
              <a:t>Prevention:</a:t>
            </a:r>
          </a:p>
          <a:p>
            <a:pPr marL="617855" indent="-609600">
              <a:lnSpc>
                <a:spcPct val="100000"/>
              </a:lnSpc>
              <a:spcBef>
                <a:spcPts val="810"/>
              </a:spcBef>
              <a:buFont typeface="Comic Sans MS"/>
              <a:buChar char="•"/>
              <a:tabLst>
                <a:tab pos="617855" algn="l"/>
              </a:tabLst>
            </a:pPr>
            <a:r>
              <a:rPr dirty="0" sz="3200" spc="-10"/>
              <a:t>Injecting </a:t>
            </a:r>
            <a:r>
              <a:rPr dirty="0" sz="3200" spc="-5"/>
              <a:t>the</a:t>
            </a:r>
            <a:r>
              <a:rPr dirty="0" sz="3200"/>
              <a:t> </a:t>
            </a:r>
            <a:r>
              <a:rPr dirty="0" sz="3200" spc="-10"/>
              <a:t>mother</a:t>
            </a:r>
            <a:endParaRPr sz="3200"/>
          </a:p>
          <a:p>
            <a:pPr marL="617855">
              <a:lnSpc>
                <a:spcPct val="100000"/>
              </a:lnSpc>
            </a:pPr>
            <a:r>
              <a:rPr dirty="0" sz="3200" spc="-10"/>
              <a:t>with </a:t>
            </a:r>
            <a:r>
              <a:rPr dirty="0" sz="3200" spc="-5"/>
              <a:t>anti-D</a:t>
            </a:r>
            <a:r>
              <a:rPr dirty="0" sz="3200"/>
              <a:t> </a:t>
            </a:r>
            <a:r>
              <a:rPr dirty="0" sz="3200" spc="-15"/>
              <a:t>immediately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145844" y="3478529"/>
            <a:ext cx="1753235" cy="504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latin typeface="Comic Sans MS"/>
                <a:cs typeface="Comic Sans MS"/>
              </a:rPr>
              <a:t>after</a:t>
            </a:r>
            <a:r>
              <a:rPr dirty="0" sz="3200" spc="-80" b="1">
                <a:latin typeface="Comic Sans MS"/>
                <a:cs typeface="Comic Sans MS"/>
              </a:rPr>
              <a:t> </a:t>
            </a:r>
            <a:r>
              <a:rPr dirty="0" sz="3200" b="1">
                <a:latin typeface="Comic Sans MS"/>
                <a:cs typeface="Comic Sans MS"/>
              </a:rPr>
              <a:t>1</a:t>
            </a:r>
            <a:r>
              <a:rPr dirty="0" baseline="25132" sz="3150" b="1">
                <a:latin typeface="Comic Sans MS"/>
                <a:cs typeface="Comic Sans MS"/>
              </a:rPr>
              <a:t>st</a:t>
            </a:r>
            <a:endParaRPr baseline="25132" sz="315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1429" y="3478529"/>
            <a:ext cx="1902460" cy="504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 b="1">
                <a:latin typeface="Comic Sans MS"/>
                <a:cs typeface="Comic Sans MS"/>
              </a:rPr>
              <a:t>childbirth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4649342"/>
            <a:ext cx="2528570" cy="504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indent="-609600">
              <a:lnSpc>
                <a:spcPct val="100000"/>
              </a:lnSpc>
              <a:buFont typeface="Comic Sans MS"/>
              <a:buChar char="•"/>
              <a:tabLst>
                <a:tab pos="622300" algn="l"/>
              </a:tabLst>
            </a:pPr>
            <a:r>
              <a:rPr dirty="0" sz="3200" spc="-10" b="1">
                <a:latin typeface="Comic Sans MS"/>
                <a:cs typeface="Comic Sans MS"/>
              </a:rPr>
              <a:t>Antenatal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19450" y="4750942"/>
            <a:ext cx="2750185" cy="381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Comic Sans MS"/>
                <a:cs typeface="Comic Sans MS"/>
              </a:rPr>
              <a:t>(during</a:t>
            </a:r>
            <a:r>
              <a:rPr dirty="0" sz="2400" spc="-80" b="1">
                <a:latin typeface="Comic Sans MS"/>
                <a:cs typeface="Comic Sans MS"/>
              </a:rPr>
              <a:t> </a:t>
            </a:r>
            <a:r>
              <a:rPr dirty="0" sz="2400" spc="-5" b="1">
                <a:latin typeface="Comic Sans MS"/>
                <a:cs typeface="Comic Sans MS"/>
              </a:rPr>
              <a:t>pregnancY)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5844" y="5137277"/>
            <a:ext cx="2213610" cy="504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latin typeface="Comic Sans MS"/>
                <a:cs typeface="Comic Sans MS"/>
              </a:rPr>
              <a:t>proph</a:t>
            </a:r>
            <a:r>
              <a:rPr dirty="0" sz="3200" b="1">
                <a:latin typeface="Comic Sans MS"/>
                <a:cs typeface="Comic Sans MS"/>
              </a:rPr>
              <a:t>y</a:t>
            </a:r>
            <a:r>
              <a:rPr dirty="0" sz="3200" spc="-15" b="1">
                <a:latin typeface="Comic Sans MS"/>
                <a:cs typeface="Comic Sans MS"/>
              </a:rPr>
              <a:t>l</a:t>
            </a:r>
            <a:r>
              <a:rPr dirty="0" sz="3200" spc="-5" b="1">
                <a:latin typeface="Comic Sans MS"/>
                <a:cs typeface="Comic Sans MS"/>
              </a:rPr>
              <a:t>a</a:t>
            </a:r>
            <a:r>
              <a:rPr dirty="0" sz="3200" b="1">
                <a:latin typeface="Comic Sans MS"/>
                <a:cs typeface="Comic Sans MS"/>
              </a:rPr>
              <a:t>x</a:t>
            </a:r>
            <a:r>
              <a:rPr dirty="0" sz="3200" spc="-10" b="1">
                <a:latin typeface="Comic Sans MS"/>
                <a:cs typeface="Comic Sans MS"/>
              </a:rPr>
              <a:t>is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24600" y="2133600"/>
            <a:ext cx="2266950" cy="2019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06983" rIns="0" bIns="0" rtlCol="0" vert="horz">
            <a:spAutoFit/>
          </a:bodyPr>
          <a:lstStyle/>
          <a:p>
            <a:pPr marL="1736089">
              <a:lnSpc>
                <a:spcPct val="100000"/>
              </a:lnSpc>
            </a:pPr>
            <a:r>
              <a:rPr dirty="0" sz="4000" spc="-5"/>
              <a:t>BLOOD</a:t>
            </a:r>
            <a:r>
              <a:rPr dirty="0" sz="4000" spc="-80"/>
              <a:t> </a:t>
            </a:r>
            <a:r>
              <a:rPr dirty="0" sz="4000"/>
              <a:t>GROUPS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6244" y="1622425"/>
            <a:ext cx="7473950" cy="38658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buFont typeface="Comic Sans MS"/>
              <a:buChar char="•"/>
              <a:tabLst>
                <a:tab pos="357505" algn="l"/>
              </a:tabLst>
            </a:pPr>
            <a:r>
              <a:rPr dirty="0" sz="3600" b="1">
                <a:solidFill>
                  <a:srgbClr val="001F5F"/>
                </a:solidFill>
                <a:latin typeface="Comic Sans MS"/>
                <a:cs typeface="Comic Sans MS"/>
              </a:rPr>
              <a:t>Determined</a:t>
            </a:r>
            <a:r>
              <a:rPr dirty="0" sz="3600" spc="-114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600" spc="-5" b="1">
                <a:solidFill>
                  <a:srgbClr val="001F5F"/>
                </a:solidFill>
                <a:latin typeface="Comic Sans MS"/>
                <a:cs typeface="Comic Sans MS"/>
              </a:rPr>
              <a:t>by:</a:t>
            </a:r>
            <a:endParaRPr sz="3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Antigens (glycoprotein)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on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the surface</a:t>
            </a:r>
            <a:r>
              <a:rPr dirty="0" sz="2800" spc="-229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RBC</a:t>
            </a:r>
            <a:endParaRPr sz="28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spcBef>
                <a:spcPts val="1625"/>
              </a:spcBef>
              <a:buFont typeface="Comic Sans MS"/>
              <a:buChar char="•"/>
              <a:tabLst>
                <a:tab pos="357505" algn="l"/>
              </a:tabLst>
            </a:pPr>
            <a:r>
              <a:rPr dirty="0" sz="3600" b="1">
                <a:solidFill>
                  <a:srgbClr val="001F5F"/>
                </a:solidFill>
                <a:latin typeface="Comic Sans MS"/>
                <a:cs typeface="Comic Sans MS"/>
              </a:rPr>
              <a:t>The chief </a:t>
            </a:r>
            <a:r>
              <a:rPr dirty="0" sz="3600" spc="-5" b="1">
                <a:solidFill>
                  <a:srgbClr val="001F5F"/>
                </a:solidFill>
                <a:latin typeface="Comic Sans MS"/>
                <a:cs typeface="Comic Sans MS"/>
              </a:rPr>
              <a:t>blood </a:t>
            </a:r>
            <a:r>
              <a:rPr dirty="0" sz="3600" b="1">
                <a:solidFill>
                  <a:srgbClr val="001F5F"/>
                </a:solidFill>
                <a:latin typeface="Comic Sans MS"/>
                <a:cs typeface="Comic Sans MS"/>
              </a:rPr>
              <a:t>groups</a:t>
            </a:r>
            <a:r>
              <a:rPr dirty="0" sz="3600" spc="-13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600" b="1">
                <a:solidFill>
                  <a:srgbClr val="001F5F"/>
                </a:solidFill>
                <a:latin typeface="Comic Sans MS"/>
                <a:cs typeface="Comic Sans MS"/>
              </a:rPr>
              <a:t>are:</a:t>
            </a:r>
            <a:endParaRPr sz="3600">
              <a:latin typeface="Comic Sans MS"/>
              <a:cs typeface="Comic Sans MS"/>
            </a:endParaRPr>
          </a:p>
          <a:p>
            <a:pPr marL="356870">
              <a:lnSpc>
                <a:spcPct val="100000"/>
              </a:lnSpc>
              <a:spcBef>
                <a:spcPts val="805"/>
              </a:spcBef>
            </a:pPr>
            <a:r>
              <a:rPr dirty="0" sz="3200" spc="-10" b="1">
                <a:solidFill>
                  <a:srgbClr val="001F5F"/>
                </a:solidFill>
                <a:latin typeface="Comic Sans MS"/>
                <a:cs typeface="Comic Sans MS"/>
              </a:rPr>
              <a:t>Clinically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most</a:t>
            </a:r>
            <a:r>
              <a:rPr dirty="0" sz="3200" spc="2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5" b="1">
                <a:solidFill>
                  <a:srgbClr val="001F5F"/>
                </a:solidFill>
                <a:latin typeface="Comic Sans MS"/>
                <a:cs typeface="Comic Sans MS"/>
              </a:rPr>
              <a:t>significant</a:t>
            </a:r>
            <a:endParaRPr sz="3200">
              <a:latin typeface="Comic Sans MS"/>
              <a:cs typeface="Comic Sans MS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1.A-B-O</a:t>
            </a:r>
            <a:r>
              <a:rPr dirty="0" sz="2800" spc="-7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System</a:t>
            </a:r>
            <a:endParaRPr sz="2800">
              <a:latin typeface="Comic Sans MS"/>
              <a:cs typeface="Comic Sans MS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</a:pP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2.Rh (Rhesus)</a:t>
            </a:r>
            <a:r>
              <a:rPr dirty="0" sz="2800" spc="-16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System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8400" y="2286000"/>
            <a:ext cx="36576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64157" y="1066863"/>
            <a:ext cx="5170170" cy="584835"/>
          </a:xfrm>
          <a:custGeom>
            <a:avLst/>
            <a:gdLst/>
            <a:ahLst/>
            <a:cxnLst/>
            <a:rect l="l" t="t" r="r" b="b"/>
            <a:pathLst>
              <a:path w="5170170" h="584835">
                <a:moveTo>
                  <a:pt x="0" y="584771"/>
                </a:moveTo>
                <a:lnTo>
                  <a:pt x="5170043" y="584771"/>
                </a:lnTo>
                <a:lnTo>
                  <a:pt x="5170043" y="0"/>
                </a:lnTo>
                <a:lnTo>
                  <a:pt x="0" y="0"/>
                </a:lnTo>
                <a:lnTo>
                  <a:pt x="0" y="584771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64157" y="1066863"/>
            <a:ext cx="5170170" cy="584835"/>
          </a:xfrm>
          <a:custGeom>
            <a:avLst/>
            <a:gdLst/>
            <a:ahLst/>
            <a:cxnLst/>
            <a:rect l="l" t="t" r="r" b="b"/>
            <a:pathLst>
              <a:path w="5170170" h="584835">
                <a:moveTo>
                  <a:pt x="0" y="584771"/>
                </a:moveTo>
                <a:lnTo>
                  <a:pt x="5170043" y="584771"/>
                </a:lnTo>
                <a:lnTo>
                  <a:pt x="5170043" y="0"/>
                </a:lnTo>
                <a:lnTo>
                  <a:pt x="0" y="0"/>
                </a:lnTo>
                <a:lnTo>
                  <a:pt x="0" y="584771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81148" y="1102995"/>
            <a:ext cx="4279900" cy="54800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7975" algn="l"/>
                <a:tab pos="673735" algn="l"/>
                <a:tab pos="1176655" algn="l"/>
                <a:tab pos="2935605" algn="l"/>
              </a:tabLst>
            </a:pPr>
            <a:r>
              <a:rPr dirty="0" baseline="-3472" sz="4800">
                <a:solidFill>
                  <a:srgbClr val="FFFFFF"/>
                </a:solidFill>
                <a:latin typeface="Arial"/>
                <a:cs typeface="Arial"/>
              </a:rPr>
              <a:t>َ	</a:t>
            </a:r>
            <a:r>
              <a:rPr dirty="0" sz="3200" spc="-1120">
                <a:solidFill>
                  <a:srgbClr val="FFFFFF"/>
                </a:solidFill>
                <a:latin typeface="Arial"/>
                <a:cs typeface="Arial"/>
              </a:rPr>
              <a:t>س</a:t>
            </a:r>
            <a:r>
              <a:rPr dirty="0" baseline="-6944" sz="4800" spc="-1679">
                <a:solidFill>
                  <a:srgbClr val="FFFFFF"/>
                </a:solidFill>
                <a:latin typeface="Arial"/>
                <a:cs typeface="Arial"/>
              </a:rPr>
              <a:t>َ	</a:t>
            </a:r>
            <a:r>
              <a:rPr dirty="0" sz="3200" spc="-375">
                <a:solidFill>
                  <a:srgbClr val="FFFFFF"/>
                </a:solidFill>
                <a:latin typeface="Arial"/>
                <a:cs typeface="Arial"/>
              </a:rPr>
              <a:t>انلا</a:t>
            </a:r>
            <a:r>
              <a:rPr dirty="0" baseline="5208" sz="4800" spc="-562">
                <a:solidFill>
                  <a:srgbClr val="FFFFFF"/>
                </a:solidFill>
                <a:latin typeface="Arial"/>
                <a:cs typeface="Arial"/>
              </a:rPr>
              <a:t>َّ	</a:t>
            </a:r>
            <a:r>
              <a:rPr dirty="0" sz="3200" spc="-755">
                <a:solidFill>
                  <a:srgbClr val="FFFFFF"/>
                </a:solidFill>
                <a:latin typeface="Arial"/>
                <a:cs typeface="Arial"/>
              </a:rPr>
              <a:t>ايح</a:t>
            </a:r>
            <a:r>
              <a:rPr dirty="0" baseline="-3472" sz="4800" spc="-1132">
                <a:solidFill>
                  <a:srgbClr val="FFFFFF"/>
                </a:solidFill>
                <a:latin typeface="Arial"/>
                <a:cs typeface="Arial"/>
              </a:rPr>
              <a:t>َ          </a:t>
            </a:r>
            <a:r>
              <a:rPr dirty="0" baseline="-2604" sz="4800">
                <a:solidFill>
                  <a:srgbClr val="FFFFFF"/>
                </a:solidFill>
                <a:latin typeface="Arial"/>
                <a:cs typeface="Arial"/>
              </a:rPr>
              <a:t>ْ </a:t>
            </a:r>
            <a:r>
              <a:rPr dirty="0" baseline="10416" sz="4800" spc="-7">
                <a:solidFill>
                  <a:srgbClr val="FFFFFF"/>
                </a:solidFill>
                <a:latin typeface="Arial"/>
                <a:cs typeface="Arial"/>
              </a:rPr>
              <a:t>َ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أ </a:t>
            </a:r>
            <a:r>
              <a:rPr dirty="0" sz="3200" spc="-285">
                <a:solidFill>
                  <a:srgbClr val="FFFFFF"/>
                </a:solidFill>
                <a:latin typeface="Arial"/>
                <a:cs typeface="Arial"/>
              </a:rPr>
              <a:t>ام</a:t>
            </a:r>
            <a:r>
              <a:rPr dirty="0" baseline="-6944" sz="4800" spc="-427">
                <a:solidFill>
                  <a:srgbClr val="FFFFFF"/>
                </a:solidFill>
                <a:latin typeface="Arial"/>
                <a:cs typeface="Arial"/>
              </a:rPr>
              <a:t>َ  </a:t>
            </a:r>
            <a:r>
              <a:rPr dirty="0" baseline="5208" sz="4800" spc="-577">
                <a:solidFill>
                  <a:srgbClr val="FFFFFF"/>
                </a:solidFill>
                <a:latin typeface="Arial"/>
                <a:cs typeface="Arial"/>
              </a:rPr>
              <a:t>َّ</a:t>
            </a:r>
            <a:r>
              <a:rPr dirty="0" sz="3200" spc="-385">
                <a:solidFill>
                  <a:srgbClr val="FFFFFF"/>
                </a:solidFill>
                <a:latin typeface="Arial"/>
                <a:cs typeface="Arial"/>
              </a:rPr>
              <a:t>ن</a:t>
            </a:r>
            <a:r>
              <a:rPr dirty="0" baseline="10416" sz="4800" spc="-577">
                <a:solidFill>
                  <a:srgbClr val="FFFFFF"/>
                </a:solidFill>
                <a:latin typeface="Arial"/>
                <a:cs typeface="Arial"/>
              </a:rPr>
              <a:t>َ</a:t>
            </a:r>
            <a:r>
              <a:rPr dirty="0" sz="3200" spc="-385">
                <a:solidFill>
                  <a:srgbClr val="FFFFFF"/>
                </a:solidFill>
                <a:latin typeface="Arial"/>
                <a:cs typeface="Arial"/>
              </a:rPr>
              <a:t>أكَ </a:t>
            </a:r>
            <a:r>
              <a:rPr dirty="0" sz="32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9548" sz="4800" spc="-1095">
                <a:solidFill>
                  <a:srgbClr val="FFFFFF"/>
                </a:solidFill>
                <a:latin typeface="Arial"/>
                <a:cs typeface="Arial"/>
              </a:rPr>
              <a:t>َ</a:t>
            </a:r>
            <a:r>
              <a:rPr dirty="0" sz="3200" spc="-730">
                <a:solidFill>
                  <a:srgbClr val="FFFFFF"/>
                </a:solidFill>
                <a:latin typeface="Arial"/>
                <a:cs typeface="Arial"/>
              </a:rPr>
              <a:t>ف     </a:t>
            </a:r>
            <a:r>
              <a:rPr dirty="0" sz="3200" spc="-6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330">
                <a:solidFill>
                  <a:srgbClr val="FFFFFF"/>
                </a:solidFill>
                <a:latin typeface="Arial"/>
                <a:cs typeface="Arial"/>
              </a:rPr>
              <a:t>اه</a:t>
            </a:r>
            <a:r>
              <a:rPr dirty="0" baseline="1736" sz="4800" spc="-494">
                <a:solidFill>
                  <a:srgbClr val="FFFFFF"/>
                </a:solidFill>
                <a:latin typeface="Arial"/>
                <a:cs typeface="Arial"/>
              </a:rPr>
              <a:t>َ	</a:t>
            </a:r>
            <a:r>
              <a:rPr dirty="0" sz="3200" spc="-755">
                <a:solidFill>
                  <a:srgbClr val="FFFFFF"/>
                </a:solidFill>
                <a:latin typeface="Arial"/>
                <a:cs typeface="Arial"/>
              </a:rPr>
              <a:t>ايح</a:t>
            </a:r>
            <a:r>
              <a:rPr dirty="0" baseline="-3472" sz="4800" spc="-1132">
                <a:solidFill>
                  <a:srgbClr val="FFFFFF"/>
                </a:solidFill>
                <a:latin typeface="Arial"/>
                <a:cs typeface="Arial"/>
              </a:rPr>
              <a:t>َ         </a:t>
            </a:r>
            <a:r>
              <a:rPr dirty="0" baseline="-2604" sz="4800">
                <a:solidFill>
                  <a:srgbClr val="FFFFFF"/>
                </a:solidFill>
                <a:latin typeface="Arial"/>
                <a:cs typeface="Arial"/>
              </a:rPr>
              <a:t>ْ </a:t>
            </a:r>
            <a:r>
              <a:rPr dirty="0" baseline="10416" sz="4800" spc="-7">
                <a:solidFill>
                  <a:srgbClr val="FFFFFF"/>
                </a:solidFill>
                <a:latin typeface="Arial"/>
                <a:cs typeface="Arial"/>
              </a:rPr>
              <a:t>َ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أ </a:t>
            </a:r>
            <a:r>
              <a:rPr dirty="0" sz="3200" spc="-650">
                <a:solidFill>
                  <a:srgbClr val="FFFFFF"/>
                </a:solidFill>
                <a:latin typeface="Arial"/>
                <a:cs typeface="Arial"/>
              </a:rPr>
              <a:t>ن</a:t>
            </a:r>
            <a:r>
              <a:rPr dirty="0" baseline="1736" sz="4800" spc="-975">
                <a:solidFill>
                  <a:srgbClr val="FFFFFF"/>
                </a:solidFill>
                <a:latin typeface="Arial"/>
                <a:cs typeface="Arial"/>
              </a:rPr>
              <a:t>ْ      </a:t>
            </a:r>
            <a:r>
              <a:rPr dirty="0" baseline="1736" sz="4800" spc="-9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450">
                <a:solidFill>
                  <a:srgbClr val="FFFFFF"/>
                </a:solidFill>
                <a:latin typeface="Arial"/>
                <a:cs typeface="Arial"/>
              </a:rPr>
              <a:t>م</a:t>
            </a:r>
            <a:r>
              <a:rPr dirty="0" baseline="-6944" sz="4800" spc="-675">
                <a:solidFill>
                  <a:srgbClr val="FFFFFF"/>
                </a:solidFill>
                <a:latin typeface="Arial"/>
                <a:cs typeface="Arial"/>
              </a:rPr>
              <a:t>َ </a:t>
            </a:r>
            <a:r>
              <a:rPr dirty="0" baseline="-6944" sz="4800" spc="-4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495">
                <a:solidFill>
                  <a:srgbClr val="FFFFFF"/>
                </a:solidFill>
                <a:latin typeface="Arial"/>
                <a:cs typeface="Arial"/>
              </a:rPr>
              <a:t>و</a:t>
            </a:r>
            <a:r>
              <a:rPr dirty="0" baseline="-6076" sz="4800" spc="-742">
                <a:solidFill>
                  <a:srgbClr val="FFFFFF"/>
                </a:solidFill>
                <a:latin typeface="Arial"/>
                <a:cs typeface="Arial"/>
              </a:rPr>
              <a:t>َ </a:t>
            </a:r>
            <a:r>
              <a:rPr dirty="0" baseline="-6076" sz="4800" spc="172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8395" y="1102995"/>
            <a:ext cx="708660" cy="5327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370" b="1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3200" spc="-370" b="1">
                <a:solidFill>
                  <a:srgbClr val="FFFFFF"/>
                </a:solidFill>
                <a:latin typeface="Arial"/>
                <a:cs typeface="Arial"/>
              </a:rPr>
              <a:t>ا</a:t>
            </a:r>
            <a:r>
              <a:rPr dirty="0" baseline="-5208" sz="4800" spc="-555" b="1">
                <a:solidFill>
                  <a:srgbClr val="FFFFFF"/>
                </a:solidFill>
                <a:latin typeface="Arial"/>
                <a:cs typeface="Arial"/>
              </a:rPr>
              <a:t>ً</a:t>
            </a:r>
            <a:r>
              <a:rPr dirty="0" sz="3200" spc="-370" b="1">
                <a:solidFill>
                  <a:srgbClr val="FFFFFF"/>
                </a:solidFill>
                <a:latin typeface="Arial"/>
                <a:cs typeface="Arial"/>
              </a:rPr>
              <a:t>عيم</a:t>
            </a:r>
            <a:r>
              <a:rPr dirty="0" baseline="-1736" sz="4800" spc="-555" b="1">
                <a:solidFill>
                  <a:srgbClr val="FFFFFF"/>
                </a:solidFill>
                <a:latin typeface="Arial"/>
                <a:cs typeface="Arial"/>
              </a:rPr>
              <a:t>ِ</a:t>
            </a:r>
            <a:r>
              <a:rPr dirty="0" baseline="-1736" sz="4800" spc="-7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200" spc="-1590" b="1">
                <a:solidFill>
                  <a:srgbClr val="FFFFFF"/>
                </a:solidFill>
                <a:latin typeface="Arial"/>
                <a:cs typeface="Arial"/>
              </a:rPr>
              <a:t>ج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7743" y="1648967"/>
            <a:ext cx="8107680" cy="3322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6012" y="1412875"/>
            <a:ext cx="1442085" cy="1511300"/>
          </a:xfrm>
          <a:custGeom>
            <a:avLst/>
            <a:gdLst/>
            <a:ahLst/>
            <a:cxnLst/>
            <a:rect l="l" t="t" r="r" b="b"/>
            <a:pathLst>
              <a:path w="1442085" h="1511300">
                <a:moveTo>
                  <a:pt x="720788" y="0"/>
                </a:moveTo>
                <a:lnTo>
                  <a:pt x="673389" y="1607"/>
                </a:lnTo>
                <a:lnTo>
                  <a:pt x="626809" y="6363"/>
                </a:lnTo>
                <a:lnTo>
                  <a:pt x="581145" y="14167"/>
                </a:lnTo>
                <a:lnTo>
                  <a:pt x="536489" y="24921"/>
                </a:lnTo>
                <a:lnTo>
                  <a:pt x="492938" y="38524"/>
                </a:lnTo>
                <a:lnTo>
                  <a:pt x="450587" y="54878"/>
                </a:lnTo>
                <a:lnTo>
                  <a:pt x="409529" y="73881"/>
                </a:lnTo>
                <a:lnTo>
                  <a:pt x="369861" y="95436"/>
                </a:lnTo>
                <a:lnTo>
                  <a:pt x="331677" y="119442"/>
                </a:lnTo>
                <a:lnTo>
                  <a:pt x="295072" y="145800"/>
                </a:lnTo>
                <a:lnTo>
                  <a:pt x="260140" y="174409"/>
                </a:lnTo>
                <a:lnTo>
                  <a:pt x="226978" y="205172"/>
                </a:lnTo>
                <a:lnTo>
                  <a:pt x="195679" y="237987"/>
                </a:lnTo>
                <a:lnTo>
                  <a:pt x="166338" y="272755"/>
                </a:lnTo>
                <a:lnTo>
                  <a:pt x="139051" y="309378"/>
                </a:lnTo>
                <a:lnTo>
                  <a:pt x="113913" y="347754"/>
                </a:lnTo>
                <a:lnTo>
                  <a:pt x="91017" y="387785"/>
                </a:lnTo>
                <a:lnTo>
                  <a:pt x="70460" y="429371"/>
                </a:lnTo>
                <a:lnTo>
                  <a:pt x="52336" y="472413"/>
                </a:lnTo>
                <a:lnTo>
                  <a:pt x="36740" y="516810"/>
                </a:lnTo>
                <a:lnTo>
                  <a:pt x="23766" y="562464"/>
                </a:lnTo>
                <a:lnTo>
                  <a:pt x="13511" y="609274"/>
                </a:lnTo>
                <a:lnTo>
                  <a:pt x="6068" y="657142"/>
                </a:lnTo>
                <a:lnTo>
                  <a:pt x="1532" y="705967"/>
                </a:lnTo>
                <a:lnTo>
                  <a:pt x="0" y="755650"/>
                </a:lnTo>
                <a:lnTo>
                  <a:pt x="1532" y="805332"/>
                </a:lnTo>
                <a:lnTo>
                  <a:pt x="6068" y="854157"/>
                </a:lnTo>
                <a:lnTo>
                  <a:pt x="13511" y="902025"/>
                </a:lnTo>
                <a:lnTo>
                  <a:pt x="23766" y="948835"/>
                </a:lnTo>
                <a:lnTo>
                  <a:pt x="36740" y="994489"/>
                </a:lnTo>
                <a:lnTo>
                  <a:pt x="52336" y="1038886"/>
                </a:lnTo>
                <a:lnTo>
                  <a:pt x="70460" y="1081928"/>
                </a:lnTo>
                <a:lnTo>
                  <a:pt x="91017" y="1123514"/>
                </a:lnTo>
                <a:lnTo>
                  <a:pt x="113913" y="1163545"/>
                </a:lnTo>
                <a:lnTo>
                  <a:pt x="139051" y="1201921"/>
                </a:lnTo>
                <a:lnTo>
                  <a:pt x="166338" y="1238544"/>
                </a:lnTo>
                <a:lnTo>
                  <a:pt x="195679" y="1273312"/>
                </a:lnTo>
                <a:lnTo>
                  <a:pt x="226978" y="1306127"/>
                </a:lnTo>
                <a:lnTo>
                  <a:pt x="260140" y="1336890"/>
                </a:lnTo>
                <a:lnTo>
                  <a:pt x="295072" y="1365499"/>
                </a:lnTo>
                <a:lnTo>
                  <a:pt x="331677" y="1391857"/>
                </a:lnTo>
                <a:lnTo>
                  <a:pt x="369861" y="1415863"/>
                </a:lnTo>
                <a:lnTo>
                  <a:pt x="409529" y="1437418"/>
                </a:lnTo>
                <a:lnTo>
                  <a:pt x="450587" y="1456421"/>
                </a:lnTo>
                <a:lnTo>
                  <a:pt x="492938" y="1472775"/>
                </a:lnTo>
                <a:lnTo>
                  <a:pt x="536489" y="1486378"/>
                </a:lnTo>
                <a:lnTo>
                  <a:pt x="581145" y="1497132"/>
                </a:lnTo>
                <a:lnTo>
                  <a:pt x="626809" y="1504936"/>
                </a:lnTo>
                <a:lnTo>
                  <a:pt x="673389" y="1509692"/>
                </a:lnTo>
                <a:lnTo>
                  <a:pt x="720788" y="1511300"/>
                </a:lnTo>
                <a:lnTo>
                  <a:pt x="768173" y="1509692"/>
                </a:lnTo>
                <a:lnTo>
                  <a:pt x="814740" y="1504936"/>
                </a:lnTo>
                <a:lnTo>
                  <a:pt x="860394" y="1497132"/>
                </a:lnTo>
                <a:lnTo>
                  <a:pt x="905039" y="1486378"/>
                </a:lnTo>
                <a:lnTo>
                  <a:pt x="948582" y="1472775"/>
                </a:lnTo>
                <a:lnTo>
                  <a:pt x="990927" y="1456421"/>
                </a:lnTo>
                <a:lnTo>
                  <a:pt x="1031979" y="1437418"/>
                </a:lnTo>
                <a:lnTo>
                  <a:pt x="1071643" y="1415863"/>
                </a:lnTo>
                <a:lnTo>
                  <a:pt x="1109824" y="1391857"/>
                </a:lnTo>
                <a:lnTo>
                  <a:pt x="1146427" y="1365499"/>
                </a:lnTo>
                <a:lnTo>
                  <a:pt x="1181357" y="1336890"/>
                </a:lnTo>
                <a:lnTo>
                  <a:pt x="1214519" y="1306127"/>
                </a:lnTo>
                <a:lnTo>
                  <a:pt x="1245818" y="1273312"/>
                </a:lnTo>
                <a:lnTo>
                  <a:pt x="1275159" y="1238544"/>
                </a:lnTo>
                <a:lnTo>
                  <a:pt x="1302447" y="1201921"/>
                </a:lnTo>
                <a:lnTo>
                  <a:pt x="1327587" y="1163545"/>
                </a:lnTo>
                <a:lnTo>
                  <a:pt x="1350484" y="1123514"/>
                </a:lnTo>
                <a:lnTo>
                  <a:pt x="1371043" y="1081928"/>
                </a:lnTo>
                <a:lnTo>
                  <a:pt x="1389169" y="1038886"/>
                </a:lnTo>
                <a:lnTo>
                  <a:pt x="1404767" y="994489"/>
                </a:lnTo>
                <a:lnTo>
                  <a:pt x="1417742" y="948835"/>
                </a:lnTo>
                <a:lnTo>
                  <a:pt x="1428000" y="902025"/>
                </a:lnTo>
                <a:lnTo>
                  <a:pt x="1435444" y="854157"/>
                </a:lnTo>
                <a:lnTo>
                  <a:pt x="1439980" y="805332"/>
                </a:lnTo>
                <a:lnTo>
                  <a:pt x="1441513" y="755650"/>
                </a:lnTo>
                <a:lnTo>
                  <a:pt x="1439980" y="705967"/>
                </a:lnTo>
                <a:lnTo>
                  <a:pt x="1435444" y="657142"/>
                </a:lnTo>
                <a:lnTo>
                  <a:pt x="1428000" y="609274"/>
                </a:lnTo>
                <a:lnTo>
                  <a:pt x="1417742" y="562464"/>
                </a:lnTo>
                <a:lnTo>
                  <a:pt x="1404767" y="516810"/>
                </a:lnTo>
                <a:lnTo>
                  <a:pt x="1389169" y="472413"/>
                </a:lnTo>
                <a:lnTo>
                  <a:pt x="1371043" y="429371"/>
                </a:lnTo>
                <a:lnTo>
                  <a:pt x="1350484" y="387785"/>
                </a:lnTo>
                <a:lnTo>
                  <a:pt x="1327587" y="347754"/>
                </a:lnTo>
                <a:lnTo>
                  <a:pt x="1302447" y="309378"/>
                </a:lnTo>
                <a:lnTo>
                  <a:pt x="1275159" y="272755"/>
                </a:lnTo>
                <a:lnTo>
                  <a:pt x="1245818" y="237987"/>
                </a:lnTo>
                <a:lnTo>
                  <a:pt x="1214519" y="205172"/>
                </a:lnTo>
                <a:lnTo>
                  <a:pt x="1181357" y="174409"/>
                </a:lnTo>
                <a:lnTo>
                  <a:pt x="1146427" y="145800"/>
                </a:lnTo>
                <a:lnTo>
                  <a:pt x="1109824" y="119442"/>
                </a:lnTo>
                <a:lnTo>
                  <a:pt x="1071643" y="95436"/>
                </a:lnTo>
                <a:lnTo>
                  <a:pt x="1031979" y="73881"/>
                </a:lnTo>
                <a:lnTo>
                  <a:pt x="990927" y="54878"/>
                </a:lnTo>
                <a:lnTo>
                  <a:pt x="948582" y="38524"/>
                </a:lnTo>
                <a:lnTo>
                  <a:pt x="905039" y="24921"/>
                </a:lnTo>
                <a:lnTo>
                  <a:pt x="860394" y="14167"/>
                </a:lnTo>
                <a:lnTo>
                  <a:pt x="814740" y="6363"/>
                </a:lnTo>
                <a:lnTo>
                  <a:pt x="768173" y="1607"/>
                </a:lnTo>
                <a:lnTo>
                  <a:pt x="7207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16012" y="1412875"/>
            <a:ext cx="1442085" cy="1511300"/>
          </a:xfrm>
          <a:custGeom>
            <a:avLst/>
            <a:gdLst/>
            <a:ahLst/>
            <a:cxnLst/>
            <a:rect l="l" t="t" r="r" b="b"/>
            <a:pathLst>
              <a:path w="1442085" h="1511300">
                <a:moveTo>
                  <a:pt x="0" y="755650"/>
                </a:moveTo>
                <a:lnTo>
                  <a:pt x="1532" y="705967"/>
                </a:lnTo>
                <a:lnTo>
                  <a:pt x="6068" y="657142"/>
                </a:lnTo>
                <a:lnTo>
                  <a:pt x="13511" y="609274"/>
                </a:lnTo>
                <a:lnTo>
                  <a:pt x="23766" y="562464"/>
                </a:lnTo>
                <a:lnTo>
                  <a:pt x="36740" y="516810"/>
                </a:lnTo>
                <a:lnTo>
                  <a:pt x="52336" y="472413"/>
                </a:lnTo>
                <a:lnTo>
                  <a:pt x="70460" y="429371"/>
                </a:lnTo>
                <a:lnTo>
                  <a:pt x="91017" y="387785"/>
                </a:lnTo>
                <a:lnTo>
                  <a:pt x="113913" y="347754"/>
                </a:lnTo>
                <a:lnTo>
                  <a:pt x="139051" y="309378"/>
                </a:lnTo>
                <a:lnTo>
                  <a:pt x="166338" y="272755"/>
                </a:lnTo>
                <a:lnTo>
                  <a:pt x="195679" y="237987"/>
                </a:lnTo>
                <a:lnTo>
                  <a:pt x="226978" y="205172"/>
                </a:lnTo>
                <a:lnTo>
                  <a:pt x="260140" y="174409"/>
                </a:lnTo>
                <a:lnTo>
                  <a:pt x="295072" y="145800"/>
                </a:lnTo>
                <a:lnTo>
                  <a:pt x="331677" y="119442"/>
                </a:lnTo>
                <a:lnTo>
                  <a:pt x="369861" y="95436"/>
                </a:lnTo>
                <a:lnTo>
                  <a:pt x="409529" y="73881"/>
                </a:lnTo>
                <a:lnTo>
                  <a:pt x="450587" y="54878"/>
                </a:lnTo>
                <a:lnTo>
                  <a:pt x="492938" y="38524"/>
                </a:lnTo>
                <a:lnTo>
                  <a:pt x="536489" y="24921"/>
                </a:lnTo>
                <a:lnTo>
                  <a:pt x="581145" y="14167"/>
                </a:lnTo>
                <a:lnTo>
                  <a:pt x="626809" y="6363"/>
                </a:lnTo>
                <a:lnTo>
                  <a:pt x="673389" y="1607"/>
                </a:lnTo>
                <a:lnTo>
                  <a:pt x="720788" y="0"/>
                </a:lnTo>
                <a:lnTo>
                  <a:pt x="768173" y="1607"/>
                </a:lnTo>
                <a:lnTo>
                  <a:pt x="814740" y="6363"/>
                </a:lnTo>
                <a:lnTo>
                  <a:pt x="860394" y="14167"/>
                </a:lnTo>
                <a:lnTo>
                  <a:pt x="905039" y="24921"/>
                </a:lnTo>
                <a:lnTo>
                  <a:pt x="948582" y="38524"/>
                </a:lnTo>
                <a:lnTo>
                  <a:pt x="990927" y="54878"/>
                </a:lnTo>
                <a:lnTo>
                  <a:pt x="1031979" y="73881"/>
                </a:lnTo>
                <a:lnTo>
                  <a:pt x="1071643" y="95436"/>
                </a:lnTo>
                <a:lnTo>
                  <a:pt x="1109824" y="119442"/>
                </a:lnTo>
                <a:lnTo>
                  <a:pt x="1146427" y="145800"/>
                </a:lnTo>
                <a:lnTo>
                  <a:pt x="1181357" y="174409"/>
                </a:lnTo>
                <a:lnTo>
                  <a:pt x="1214519" y="205172"/>
                </a:lnTo>
                <a:lnTo>
                  <a:pt x="1245818" y="237987"/>
                </a:lnTo>
                <a:lnTo>
                  <a:pt x="1275159" y="272755"/>
                </a:lnTo>
                <a:lnTo>
                  <a:pt x="1302447" y="309378"/>
                </a:lnTo>
                <a:lnTo>
                  <a:pt x="1327587" y="347754"/>
                </a:lnTo>
                <a:lnTo>
                  <a:pt x="1350484" y="387785"/>
                </a:lnTo>
                <a:lnTo>
                  <a:pt x="1371043" y="429371"/>
                </a:lnTo>
                <a:lnTo>
                  <a:pt x="1389169" y="472413"/>
                </a:lnTo>
                <a:lnTo>
                  <a:pt x="1404767" y="516810"/>
                </a:lnTo>
                <a:lnTo>
                  <a:pt x="1417742" y="562464"/>
                </a:lnTo>
                <a:lnTo>
                  <a:pt x="1428000" y="609274"/>
                </a:lnTo>
                <a:lnTo>
                  <a:pt x="1435444" y="657142"/>
                </a:lnTo>
                <a:lnTo>
                  <a:pt x="1439980" y="705967"/>
                </a:lnTo>
                <a:lnTo>
                  <a:pt x="1441513" y="755650"/>
                </a:lnTo>
                <a:lnTo>
                  <a:pt x="1439980" y="805332"/>
                </a:lnTo>
                <a:lnTo>
                  <a:pt x="1435444" y="854157"/>
                </a:lnTo>
                <a:lnTo>
                  <a:pt x="1428000" y="902025"/>
                </a:lnTo>
                <a:lnTo>
                  <a:pt x="1417742" y="948835"/>
                </a:lnTo>
                <a:lnTo>
                  <a:pt x="1404767" y="994489"/>
                </a:lnTo>
                <a:lnTo>
                  <a:pt x="1389169" y="1038886"/>
                </a:lnTo>
                <a:lnTo>
                  <a:pt x="1371043" y="1081928"/>
                </a:lnTo>
                <a:lnTo>
                  <a:pt x="1350484" y="1123514"/>
                </a:lnTo>
                <a:lnTo>
                  <a:pt x="1327587" y="1163545"/>
                </a:lnTo>
                <a:lnTo>
                  <a:pt x="1302447" y="1201921"/>
                </a:lnTo>
                <a:lnTo>
                  <a:pt x="1275159" y="1238544"/>
                </a:lnTo>
                <a:lnTo>
                  <a:pt x="1245818" y="1273312"/>
                </a:lnTo>
                <a:lnTo>
                  <a:pt x="1214519" y="1306127"/>
                </a:lnTo>
                <a:lnTo>
                  <a:pt x="1181357" y="1336890"/>
                </a:lnTo>
                <a:lnTo>
                  <a:pt x="1146427" y="1365499"/>
                </a:lnTo>
                <a:lnTo>
                  <a:pt x="1109824" y="1391857"/>
                </a:lnTo>
                <a:lnTo>
                  <a:pt x="1071643" y="1415863"/>
                </a:lnTo>
                <a:lnTo>
                  <a:pt x="1031979" y="1437418"/>
                </a:lnTo>
                <a:lnTo>
                  <a:pt x="990927" y="1456421"/>
                </a:lnTo>
                <a:lnTo>
                  <a:pt x="948582" y="1472775"/>
                </a:lnTo>
                <a:lnTo>
                  <a:pt x="905039" y="1486378"/>
                </a:lnTo>
                <a:lnTo>
                  <a:pt x="860394" y="1497132"/>
                </a:lnTo>
                <a:lnTo>
                  <a:pt x="814740" y="1504936"/>
                </a:lnTo>
                <a:lnTo>
                  <a:pt x="768173" y="1509692"/>
                </a:lnTo>
                <a:lnTo>
                  <a:pt x="720788" y="1511300"/>
                </a:lnTo>
                <a:lnTo>
                  <a:pt x="673389" y="1509692"/>
                </a:lnTo>
                <a:lnTo>
                  <a:pt x="626809" y="1504936"/>
                </a:lnTo>
                <a:lnTo>
                  <a:pt x="581145" y="1497132"/>
                </a:lnTo>
                <a:lnTo>
                  <a:pt x="536489" y="1486378"/>
                </a:lnTo>
                <a:lnTo>
                  <a:pt x="492938" y="1472775"/>
                </a:lnTo>
                <a:lnTo>
                  <a:pt x="450587" y="1456421"/>
                </a:lnTo>
                <a:lnTo>
                  <a:pt x="409529" y="1437418"/>
                </a:lnTo>
                <a:lnTo>
                  <a:pt x="369861" y="1415863"/>
                </a:lnTo>
                <a:lnTo>
                  <a:pt x="331677" y="1391857"/>
                </a:lnTo>
                <a:lnTo>
                  <a:pt x="295072" y="1365499"/>
                </a:lnTo>
                <a:lnTo>
                  <a:pt x="260140" y="1336890"/>
                </a:lnTo>
                <a:lnTo>
                  <a:pt x="226978" y="1306127"/>
                </a:lnTo>
                <a:lnTo>
                  <a:pt x="195679" y="1273312"/>
                </a:lnTo>
                <a:lnTo>
                  <a:pt x="166338" y="1238544"/>
                </a:lnTo>
                <a:lnTo>
                  <a:pt x="139051" y="1201921"/>
                </a:lnTo>
                <a:lnTo>
                  <a:pt x="113913" y="1163545"/>
                </a:lnTo>
                <a:lnTo>
                  <a:pt x="91017" y="1123514"/>
                </a:lnTo>
                <a:lnTo>
                  <a:pt x="70460" y="1081928"/>
                </a:lnTo>
                <a:lnTo>
                  <a:pt x="52336" y="1038886"/>
                </a:lnTo>
                <a:lnTo>
                  <a:pt x="36740" y="994489"/>
                </a:lnTo>
                <a:lnTo>
                  <a:pt x="23766" y="948835"/>
                </a:lnTo>
                <a:lnTo>
                  <a:pt x="13511" y="902025"/>
                </a:lnTo>
                <a:lnTo>
                  <a:pt x="6068" y="854157"/>
                </a:lnTo>
                <a:lnTo>
                  <a:pt x="1532" y="805332"/>
                </a:lnTo>
                <a:lnTo>
                  <a:pt x="0" y="7556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30274" y="1977516"/>
            <a:ext cx="123126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Group</a:t>
            </a:r>
            <a:r>
              <a:rPr dirty="0" sz="2400" spc="-21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24075" y="1628775"/>
            <a:ext cx="360680" cy="215900"/>
          </a:xfrm>
          <a:custGeom>
            <a:avLst/>
            <a:gdLst/>
            <a:ahLst/>
            <a:cxnLst/>
            <a:rect l="l" t="t" r="r" b="b"/>
            <a:pathLst>
              <a:path w="360680" h="215900">
                <a:moveTo>
                  <a:pt x="0" y="215900"/>
                </a:moveTo>
                <a:lnTo>
                  <a:pt x="360362" y="215900"/>
                </a:lnTo>
                <a:lnTo>
                  <a:pt x="360362" y="0"/>
                </a:lnTo>
                <a:lnTo>
                  <a:pt x="0" y="0"/>
                </a:lnTo>
                <a:lnTo>
                  <a:pt x="0" y="2159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88845" y="1545590"/>
            <a:ext cx="24574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58887" y="4221226"/>
            <a:ext cx="1442085" cy="1511300"/>
          </a:xfrm>
          <a:custGeom>
            <a:avLst/>
            <a:gdLst/>
            <a:ahLst/>
            <a:cxnLst/>
            <a:rect l="l" t="t" r="r" b="b"/>
            <a:pathLst>
              <a:path w="1442085" h="1511300">
                <a:moveTo>
                  <a:pt x="720788" y="0"/>
                </a:moveTo>
                <a:lnTo>
                  <a:pt x="673389" y="1606"/>
                </a:lnTo>
                <a:lnTo>
                  <a:pt x="626809" y="6360"/>
                </a:lnTo>
                <a:lnTo>
                  <a:pt x="581145" y="14162"/>
                </a:lnTo>
                <a:lnTo>
                  <a:pt x="536489" y="24913"/>
                </a:lnTo>
                <a:lnTo>
                  <a:pt x="492938" y="38512"/>
                </a:lnTo>
                <a:lnTo>
                  <a:pt x="450587" y="54861"/>
                </a:lnTo>
                <a:lnTo>
                  <a:pt x="409529" y="73860"/>
                </a:lnTo>
                <a:lnTo>
                  <a:pt x="369861" y="95409"/>
                </a:lnTo>
                <a:lnTo>
                  <a:pt x="331677" y="119410"/>
                </a:lnTo>
                <a:lnTo>
                  <a:pt x="295072" y="145763"/>
                </a:lnTo>
                <a:lnTo>
                  <a:pt x="260140" y="174368"/>
                </a:lnTo>
                <a:lnTo>
                  <a:pt x="226978" y="205126"/>
                </a:lnTo>
                <a:lnTo>
                  <a:pt x="195679" y="237937"/>
                </a:lnTo>
                <a:lnTo>
                  <a:pt x="166338" y="272703"/>
                </a:lnTo>
                <a:lnTo>
                  <a:pt x="139051" y="309323"/>
                </a:lnTo>
                <a:lnTo>
                  <a:pt x="113913" y="347698"/>
                </a:lnTo>
                <a:lnTo>
                  <a:pt x="91017" y="387729"/>
                </a:lnTo>
                <a:lnTo>
                  <a:pt x="70460" y="429316"/>
                </a:lnTo>
                <a:lnTo>
                  <a:pt x="52336" y="472360"/>
                </a:lnTo>
                <a:lnTo>
                  <a:pt x="36740" y="516761"/>
                </a:lnTo>
                <a:lnTo>
                  <a:pt x="23766" y="562421"/>
                </a:lnTo>
                <a:lnTo>
                  <a:pt x="13511" y="609239"/>
                </a:lnTo>
                <a:lnTo>
                  <a:pt x="6068" y="657116"/>
                </a:lnTo>
                <a:lnTo>
                  <a:pt x="1532" y="705953"/>
                </a:lnTo>
                <a:lnTo>
                  <a:pt x="0" y="755650"/>
                </a:lnTo>
                <a:lnTo>
                  <a:pt x="1532" y="805332"/>
                </a:lnTo>
                <a:lnTo>
                  <a:pt x="6068" y="854156"/>
                </a:lnTo>
                <a:lnTo>
                  <a:pt x="13511" y="902022"/>
                </a:lnTo>
                <a:lnTo>
                  <a:pt x="23766" y="948831"/>
                </a:lnTo>
                <a:lnTo>
                  <a:pt x="36740" y="994482"/>
                </a:lnTo>
                <a:lnTo>
                  <a:pt x="52336" y="1038877"/>
                </a:lnTo>
                <a:lnTo>
                  <a:pt x="70460" y="1081916"/>
                </a:lnTo>
                <a:lnTo>
                  <a:pt x="91017" y="1123498"/>
                </a:lnTo>
                <a:lnTo>
                  <a:pt x="113913" y="1163526"/>
                </a:lnTo>
                <a:lnTo>
                  <a:pt x="139051" y="1201899"/>
                </a:lnTo>
                <a:lnTo>
                  <a:pt x="166338" y="1238518"/>
                </a:lnTo>
                <a:lnTo>
                  <a:pt x="195679" y="1273282"/>
                </a:lnTo>
                <a:lnTo>
                  <a:pt x="226978" y="1306094"/>
                </a:lnTo>
                <a:lnTo>
                  <a:pt x="260140" y="1336852"/>
                </a:lnTo>
                <a:lnTo>
                  <a:pt x="295072" y="1365458"/>
                </a:lnTo>
                <a:lnTo>
                  <a:pt x="331677" y="1391812"/>
                </a:lnTo>
                <a:lnTo>
                  <a:pt x="369861" y="1415815"/>
                </a:lnTo>
                <a:lnTo>
                  <a:pt x="409529" y="1437366"/>
                </a:lnTo>
                <a:lnTo>
                  <a:pt x="450587" y="1456367"/>
                </a:lnTo>
                <a:lnTo>
                  <a:pt x="492938" y="1472718"/>
                </a:lnTo>
                <a:lnTo>
                  <a:pt x="536489" y="1486319"/>
                </a:lnTo>
                <a:lnTo>
                  <a:pt x="581145" y="1497071"/>
                </a:lnTo>
                <a:lnTo>
                  <a:pt x="626809" y="1504874"/>
                </a:lnTo>
                <a:lnTo>
                  <a:pt x="673389" y="1509629"/>
                </a:lnTo>
                <a:lnTo>
                  <a:pt x="720788" y="1511236"/>
                </a:lnTo>
                <a:lnTo>
                  <a:pt x="768173" y="1509629"/>
                </a:lnTo>
                <a:lnTo>
                  <a:pt x="814740" y="1504874"/>
                </a:lnTo>
                <a:lnTo>
                  <a:pt x="860394" y="1497071"/>
                </a:lnTo>
                <a:lnTo>
                  <a:pt x="905039" y="1486319"/>
                </a:lnTo>
                <a:lnTo>
                  <a:pt x="948582" y="1472718"/>
                </a:lnTo>
                <a:lnTo>
                  <a:pt x="990927" y="1456367"/>
                </a:lnTo>
                <a:lnTo>
                  <a:pt x="1031979" y="1437366"/>
                </a:lnTo>
                <a:lnTo>
                  <a:pt x="1071643" y="1415815"/>
                </a:lnTo>
                <a:lnTo>
                  <a:pt x="1109824" y="1391812"/>
                </a:lnTo>
                <a:lnTo>
                  <a:pt x="1146427" y="1365458"/>
                </a:lnTo>
                <a:lnTo>
                  <a:pt x="1181357" y="1336852"/>
                </a:lnTo>
                <a:lnTo>
                  <a:pt x="1214519" y="1306094"/>
                </a:lnTo>
                <a:lnTo>
                  <a:pt x="1245818" y="1273282"/>
                </a:lnTo>
                <a:lnTo>
                  <a:pt x="1275159" y="1238518"/>
                </a:lnTo>
                <a:lnTo>
                  <a:pt x="1302447" y="1201899"/>
                </a:lnTo>
                <a:lnTo>
                  <a:pt x="1327587" y="1163526"/>
                </a:lnTo>
                <a:lnTo>
                  <a:pt x="1350484" y="1123498"/>
                </a:lnTo>
                <a:lnTo>
                  <a:pt x="1371043" y="1081916"/>
                </a:lnTo>
                <a:lnTo>
                  <a:pt x="1389169" y="1038877"/>
                </a:lnTo>
                <a:lnTo>
                  <a:pt x="1404767" y="994482"/>
                </a:lnTo>
                <a:lnTo>
                  <a:pt x="1417742" y="948831"/>
                </a:lnTo>
                <a:lnTo>
                  <a:pt x="1428000" y="902022"/>
                </a:lnTo>
                <a:lnTo>
                  <a:pt x="1435444" y="854156"/>
                </a:lnTo>
                <a:lnTo>
                  <a:pt x="1439980" y="805332"/>
                </a:lnTo>
                <a:lnTo>
                  <a:pt x="1441513" y="755650"/>
                </a:lnTo>
                <a:lnTo>
                  <a:pt x="1439980" y="705953"/>
                </a:lnTo>
                <a:lnTo>
                  <a:pt x="1435444" y="657116"/>
                </a:lnTo>
                <a:lnTo>
                  <a:pt x="1428000" y="609239"/>
                </a:lnTo>
                <a:lnTo>
                  <a:pt x="1417742" y="562421"/>
                </a:lnTo>
                <a:lnTo>
                  <a:pt x="1404767" y="516761"/>
                </a:lnTo>
                <a:lnTo>
                  <a:pt x="1389169" y="472360"/>
                </a:lnTo>
                <a:lnTo>
                  <a:pt x="1371043" y="429316"/>
                </a:lnTo>
                <a:lnTo>
                  <a:pt x="1350484" y="387729"/>
                </a:lnTo>
                <a:lnTo>
                  <a:pt x="1327587" y="347698"/>
                </a:lnTo>
                <a:lnTo>
                  <a:pt x="1302447" y="309323"/>
                </a:lnTo>
                <a:lnTo>
                  <a:pt x="1275159" y="272703"/>
                </a:lnTo>
                <a:lnTo>
                  <a:pt x="1245818" y="237937"/>
                </a:lnTo>
                <a:lnTo>
                  <a:pt x="1214519" y="205126"/>
                </a:lnTo>
                <a:lnTo>
                  <a:pt x="1181357" y="174368"/>
                </a:lnTo>
                <a:lnTo>
                  <a:pt x="1146427" y="145763"/>
                </a:lnTo>
                <a:lnTo>
                  <a:pt x="1109824" y="119410"/>
                </a:lnTo>
                <a:lnTo>
                  <a:pt x="1071643" y="95409"/>
                </a:lnTo>
                <a:lnTo>
                  <a:pt x="1031979" y="73860"/>
                </a:lnTo>
                <a:lnTo>
                  <a:pt x="990927" y="54861"/>
                </a:lnTo>
                <a:lnTo>
                  <a:pt x="948582" y="38512"/>
                </a:lnTo>
                <a:lnTo>
                  <a:pt x="905039" y="24913"/>
                </a:lnTo>
                <a:lnTo>
                  <a:pt x="860394" y="14162"/>
                </a:lnTo>
                <a:lnTo>
                  <a:pt x="814740" y="6360"/>
                </a:lnTo>
                <a:lnTo>
                  <a:pt x="768173" y="1606"/>
                </a:lnTo>
                <a:lnTo>
                  <a:pt x="7207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58887" y="4221226"/>
            <a:ext cx="1442085" cy="1511300"/>
          </a:xfrm>
          <a:custGeom>
            <a:avLst/>
            <a:gdLst/>
            <a:ahLst/>
            <a:cxnLst/>
            <a:rect l="l" t="t" r="r" b="b"/>
            <a:pathLst>
              <a:path w="1442085" h="1511300">
                <a:moveTo>
                  <a:pt x="0" y="755650"/>
                </a:moveTo>
                <a:lnTo>
                  <a:pt x="1532" y="705953"/>
                </a:lnTo>
                <a:lnTo>
                  <a:pt x="6068" y="657116"/>
                </a:lnTo>
                <a:lnTo>
                  <a:pt x="13511" y="609239"/>
                </a:lnTo>
                <a:lnTo>
                  <a:pt x="23766" y="562421"/>
                </a:lnTo>
                <a:lnTo>
                  <a:pt x="36740" y="516761"/>
                </a:lnTo>
                <a:lnTo>
                  <a:pt x="52336" y="472360"/>
                </a:lnTo>
                <a:lnTo>
                  <a:pt x="70460" y="429316"/>
                </a:lnTo>
                <a:lnTo>
                  <a:pt x="91017" y="387729"/>
                </a:lnTo>
                <a:lnTo>
                  <a:pt x="113913" y="347698"/>
                </a:lnTo>
                <a:lnTo>
                  <a:pt x="139051" y="309323"/>
                </a:lnTo>
                <a:lnTo>
                  <a:pt x="166338" y="272703"/>
                </a:lnTo>
                <a:lnTo>
                  <a:pt x="195679" y="237937"/>
                </a:lnTo>
                <a:lnTo>
                  <a:pt x="226978" y="205126"/>
                </a:lnTo>
                <a:lnTo>
                  <a:pt x="260140" y="174368"/>
                </a:lnTo>
                <a:lnTo>
                  <a:pt x="295072" y="145763"/>
                </a:lnTo>
                <a:lnTo>
                  <a:pt x="331677" y="119410"/>
                </a:lnTo>
                <a:lnTo>
                  <a:pt x="369861" y="95409"/>
                </a:lnTo>
                <a:lnTo>
                  <a:pt x="409529" y="73860"/>
                </a:lnTo>
                <a:lnTo>
                  <a:pt x="450587" y="54861"/>
                </a:lnTo>
                <a:lnTo>
                  <a:pt x="492938" y="38512"/>
                </a:lnTo>
                <a:lnTo>
                  <a:pt x="536489" y="24913"/>
                </a:lnTo>
                <a:lnTo>
                  <a:pt x="581145" y="14162"/>
                </a:lnTo>
                <a:lnTo>
                  <a:pt x="626809" y="6360"/>
                </a:lnTo>
                <a:lnTo>
                  <a:pt x="673389" y="1606"/>
                </a:lnTo>
                <a:lnTo>
                  <a:pt x="720788" y="0"/>
                </a:lnTo>
                <a:lnTo>
                  <a:pt x="768173" y="1606"/>
                </a:lnTo>
                <a:lnTo>
                  <a:pt x="814740" y="6360"/>
                </a:lnTo>
                <a:lnTo>
                  <a:pt x="860394" y="14162"/>
                </a:lnTo>
                <a:lnTo>
                  <a:pt x="905039" y="24913"/>
                </a:lnTo>
                <a:lnTo>
                  <a:pt x="948582" y="38512"/>
                </a:lnTo>
                <a:lnTo>
                  <a:pt x="990927" y="54861"/>
                </a:lnTo>
                <a:lnTo>
                  <a:pt x="1031979" y="73860"/>
                </a:lnTo>
                <a:lnTo>
                  <a:pt x="1071643" y="95409"/>
                </a:lnTo>
                <a:lnTo>
                  <a:pt x="1109824" y="119410"/>
                </a:lnTo>
                <a:lnTo>
                  <a:pt x="1146427" y="145763"/>
                </a:lnTo>
                <a:lnTo>
                  <a:pt x="1181357" y="174368"/>
                </a:lnTo>
                <a:lnTo>
                  <a:pt x="1214519" y="205126"/>
                </a:lnTo>
                <a:lnTo>
                  <a:pt x="1245818" y="237937"/>
                </a:lnTo>
                <a:lnTo>
                  <a:pt x="1275159" y="272703"/>
                </a:lnTo>
                <a:lnTo>
                  <a:pt x="1302447" y="309323"/>
                </a:lnTo>
                <a:lnTo>
                  <a:pt x="1327587" y="347698"/>
                </a:lnTo>
                <a:lnTo>
                  <a:pt x="1350484" y="387729"/>
                </a:lnTo>
                <a:lnTo>
                  <a:pt x="1371043" y="429316"/>
                </a:lnTo>
                <a:lnTo>
                  <a:pt x="1389169" y="472360"/>
                </a:lnTo>
                <a:lnTo>
                  <a:pt x="1404767" y="516761"/>
                </a:lnTo>
                <a:lnTo>
                  <a:pt x="1417742" y="562421"/>
                </a:lnTo>
                <a:lnTo>
                  <a:pt x="1428000" y="609239"/>
                </a:lnTo>
                <a:lnTo>
                  <a:pt x="1435444" y="657116"/>
                </a:lnTo>
                <a:lnTo>
                  <a:pt x="1439980" y="705953"/>
                </a:lnTo>
                <a:lnTo>
                  <a:pt x="1441513" y="755650"/>
                </a:lnTo>
                <a:lnTo>
                  <a:pt x="1439980" y="805332"/>
                </a:lnTo>
                <a:lnTo>
                  <a:pt x="1435444" y="854156"/>
                </a:lnTo>
                <a:lnTo>
                  <a:pt x="1428000" y="902022"/>
                </a:lnTo>
                <a:lnTo>
                  <a:pt x="1417742" y="948831"/>
                </a:lnTo>
                <a:lnTo>
                  <a:pt x="1404767" y="994482"/>
                </a:lnTo>
                <a:lnTo>
                  <a:pt x="1389169" y="1038877"/>
                </a:lnTo>
                <a:lnTo>
                  <a:pt x="1371043" y="1081916"/>
                </a:lnTo>
                <a:lnTo>
                  <a:pt x="1350484" y="1123498"/>
                </a:lnTo>
                <a:lnTo>
                  <a:pt x="1327587" y="1163526"/>
                </a:lnTo>
                <a:lnTo>
                  <a:pt x="1302447" y="1201899"/>
                </a:lnTo>
                <a:lnTo>
                  <a:pt x="1275159" y="1238518"/>
                </a:lnTo>
                <a:lnTo>
                  <a:pt x="1245818" y="1273282"/>
                </a:lnTo>
                <a:lnTo>
                  <a:pt x="1214519" y="1306094"/>
                </a:lnTo>
                <a:lnTo>
                  <a:pt x="1181357" y="1336852"/>
                </a:lnTo>
                <a:lnTo>
                  <a:pt x="1146427" y="1365458"/>
                </a:lnTo>
                <a:lnTo>
                  <a:pt x="1109824" y="1391812"/>
                </a:lnTo>
                <a:lnTo>
                  <a:pt x="1071643" y="1415815"/>
                </a:lnTo>
                <a:lnTo>
                  <a:pt x="1031979" y="1437366"/>
                </a:lnTo>
                <a:lnTo>
                  <a:pt x="990927" y="1456367"/>
                </a:lnTo>
                <a:lnTo>
                  <a:pt x="948582" y="1472718"/>
                </a:lnTo>
                <a:lnTo>
                  <a:pt x="905039" y="1486319"/>
                </a:lnTo>
                <a:lnTo>
                  <a:pt x="860394" y="1497071"/>
                </a:lnTo>
                <a:lnTo>
                  <a:pt x="814740" y="1504874"/>
                </a:lnTo>
                <a:lnTo>
                  <a:pt x="768173" y="1509629"/>
                </a:lnTo>
                <a:lnTo>
                  <a:pt x="720788" y="1511236"/>
                </a:lnTo>
                <a:lnTo>
                  <a:pt x="673389" y="1509629"/>
                </a:lnTo>
                <a:lnTo>
                  <a:pt x="626809" y="1504874"/>
                </a:lnTo>
                <a:lnTo>
                  <a:pt x="581145" y="1497071"/>
                </a:lnTo>
                <a:lnTo>
                  <a:pt x="536489" y="1486319"/>
                </a:lnTo>
                <a:lnTo>
                  <a:pt x="492938" y="1472718"/>
                </a:lnTo>
                <a:lnTo>
                  <a:pt x="450587" y="1456367"/>
                </a:lnTo>
                <a:lnTo>
                  <a:pt x="409529" y="1437366"/>
                </a:lnTo>
                <a:lnTo>
                  <a:pt x="369861" y="1415815"/>
                </a:lnTo>
                <a:lnTo>
                  <a:pt x="331677" y="1391812"/>
                </a:lnTo>
                <a:lnTo>
                  <a:pt x="295072" y="1365458"/>
                </a:lnTo>
                <a:lnTo>
                  <a:pt x="260140" y="1336852"/>
                </a:lnTo>
                <a:lnTo>
                  <a:pt x="226978" y="1306094"/>
                </a:lnTo>
                <a:lnTo>
                  <a:pt x="195679" y="1273282"/>
                </a:lnTo>
                <a:lnTo>
                  <a:pt x="166338" y="1238518"/>
                </a:lnTo>
                <a:lnTo>
                  <a:pt x="139051" y="1201899"/>
                </a:lnTo>
                <a:lnTo>
                  <a:pt x="113913" y="1163526"/>
                </a:lnTo>
                <a:lnTo>
                  <a:pt x="91017" y="1123498"/>
                </a:lnTo>
                <a:lnTo>
                  <a:pt x="70460" y="1081916"/>
                </a:lnTo>
                <a:lnTo>
                  <a:pt x="52336" y="1038877"/>
                </a:lnTo>
                <a:lnTo>
                  <a:pt x="36740" y="994482"/>
                </a:lnTo>
                <a:lnTo>
                  <a:pt x="23766" y="948831"/>
                </a:lnTo>
                <a:lnTo>
                  <a:pt x="13511" y="902022"/>
                </a:lnTo>
                <a:lnTo>
                  <a:pt x="6068" y="854156"/>
                </a:lnTo>
                <a:lnTo>
                  <a:pt x="1532" y="805332"/>
                </a:lnTo>
                <a:lnTo>
                  <a:pt x="0" y="7556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38800" y="4051300"/>
            <a:ext cx="1441450" cy="1511300"/>
          </a:xfrm>
          <a:custGeom>
            <a:avLst/>
            <a:gdLst/>
            <a:ahLst/>
            <a:cxnLst/>
            <a:rect l="l" t="t" r="r" b="b"/>
            <a:pathLst>
              <a:path w="1441450" h="1511300">
                <a:moveTo>
                  <a:pt x="720725" y="0"/>
                </a:moveTo>
                <a:lnTo>
                  <a:pt x="673340" y="1607"/>
                </a:lnTo>
                <a:lnTo>
                  <a:pt x="626773" y="6363"/>
                </a:lnTo>
                <a:lnTo>
                  <a:pt x="581119" y="14167"/>
                </a:lnTo>
                <a:lnTo>
                  <a:pt x="536473" y="24921"/>
                </a:lnTo>
                <a:lnTo>
                  <a:pt x="492930" y="38524"/>
                </a:lnTo>
                <a:lnTo>
                  <a:pt x="450585" y="54878"/>
                </a:lnTo>
                <a:lnTo>
                  <a:pt x="409533" y="73881"/>
                </a:lnTo>
                <a:lnTo>
                  <a:pt x="369869" y="95436"/>
                </a:lnTo>
                <a:lnTo>
                  <a:pt x="331688" y="119442"/>
                </a:lnTo>
                <a:lnTo>
                  <a:pt x="295086" y="145800"/>
                </a:lnTo>
                <a:lnTo>
                  <a:pt x="260156" y="174409"/>
                </a:lnTo>
                <a:lnTo>
                  <a:pt x="226994" y="205172"/>
                </a:lnTo>
                <a:lnTo>
                  <a:pt x="195695" y="237987"/>
                </a:lnTo>
                <a:lnTo>
                  <a:pt x="166354" y="272755"/>
                </a:lnTo>
                <a:lnTo>
                  <a:pt x="139066" y="309378"/>
                </a:lnTo>
                <a:lnTo>
                  <a:pt x="113925" y="347754"/>
                </a:lnTo>
                <a:lnTo>
                  <a:pt x="91028" y="387785"/>
                </a:lnTo>
                <a:lnTo>
                  <a:pt x="70469" y="429371"/>
                </a:lnTo>
                <a:lnTo>
                  <a:pt x="52343" y="472413"/>
                </a:lnTo>
                <a:lnTo>
                  <a:pt x="36745" y="516810"/>
                </a:lnTo>
                <a:lnTo>
                  <a:pt x="23770" y="562464"/>
                </a:lnTo>
                <a:lnTo>
                  <a:pt x="13513" y="609274"/>
                </a:lnTo>
                <a:lnTo>
                  <a:pt x="6069" y="657142"/>
                </a:lnTo>
                <a:lnTo>
                  <a:pt x="1533" y="705967"/>
                </a:lnTo>
                <a:lnTo>
                  <a:pt x="0" y="755650"/>
                </a:lnTo>
                <a:lnTo>
                  <a:pt x="1533" y="805332"/>
                </a:lnTo>
                <a:lnTo>
                  <a:pt x="6069" y="854157"/>
                </a:lnTo>
                <a:lnTo>
                  <a:pt x="13513" y="902025"/>
                </a:lnTo>
                <a:lnTo>
                  <a:pt x="23770" y="948835"/>
                </a:lnTo>
                <a:lnTo>
                  <a:pt x="36745" y="994489"/>
                </a:lnTo>
                <a:lnTo>
                  <a:pt x="52343" y="1038886"/>
                </a:lnTo>
                <a:lnTo>
                  <a:pt x="70469" y="1081928"/>
                </a:lnTo>
                <a:lnTo>
                  <a:pt x="91028" y="1123514"/>
                </a:lnTo>
                <a:lnTo>
                  <a:pt x="113925" y="1163545"/>
                </a:lnTo>
                <a:lnTo>
                  <a:pt x="139066" y="1201921"/>
                </a:lnTo>
                <a:lnTo>
                  <a:pt x="166354" y="1238544"/>
                </a:lnTo>
                <a:lnTo>
                  <a:pt x="195695" y="1273312"/>
                </a:lnTo>
                <a:lnTo>
                  <a:pt x="226994" y="1306127"/>
                </a:lnTo>
                <a:lnTo>
                  <a:pt x="260156" y="1336890"/>
                </a:lnTo>
                <a:lnTo>
                  <a:pt x="295086" y="1365499"/>
                </a:lnTo>
                <a:lnTo>
                  <a:pt x="331688" y="1391857"/>
                </a:lnTo>
                <a:lnTo>
                  <a:pt x="369869" y="1415863"/>
                </a:lnTo>
                <a:lnTo>
                  <a:pt x="409533" y="1437418"/>
                </a:lnTo>
                <a:lnTo>
                  <a:pt x="450585" y="1456421"/>
                </a:lnTo>
                <a:lnTo>
                  <a:pt x="492930" y="1472775"/>
                </a:lnTo>
                <a:lnTo>
                  <a:pt x="536473" y="1486378"/>
                </a:lnTo>
                <a:lnTo>
                  <a:pt x="581119" y="1497132"/>
                </a:lnTo>
                <a:lnTo>
                  <a:pt x="626773" y="1504936"/>
                </a:lnTo>
                <a:lnTo>
                  <a:pt x="673340" y="1509692"/>
                </a:lnTo>
                <a:lnTo>
                  <a:pt x="720725" y="1511300"/>
                </a:lnTo>
                <a:lnTo>
                  <a:pt x="768109" y="1509692"/>
                </a:lnTo>
                <a:lnTo>
                  <a:pt x="814676" y="1504936"/>
                </a:lnTo>
                <a:lnTo>
                  <a:pt x="860330" y="1497132"/>
                </a:lnTo>
                <a:lnTo>
                  <a:pt x="904976" y="1486378"/>
                </a:lnTo>
                <a:lnTo>
                  <a:pt x="948519" y="1472775"/>
                </a:lnTo>
                <a:lnTo>
                  <a:pt x="990864" y="1456421"/>
                </a:lnTo>
                <a:lnTo>
                  <a:pt x="1031916" y="1437418"/>
                </a:lnTo>
                <a:lnTo>
                  <a:pt x="1071580" y="1415863"/>
                </a:lnTo>
                <a:lnTo>
                  <a:pt x="1109761" y="1391857"/>
                </a:lnTo>
                <a:lnTo>
                  <a:pt x="1146363" y="1365499"/>
                </a:lnTo>
                <a:lnTo>
                  <a:pt x="1181293" y="1336890"/>
                </a:lnTo>
                <a:lnTo>
                  <a:pt x="1214455" y="1306127"/>
                </a:lnTo>
                <a:lnTo>
                  <a:pt x="1245754" y="1273312"/>
                </a:lnTo>
                <a:lnTo>
                  <a:pt x="1275095" y="1238544"/>
                </a:lnTo>
                <a:lnTo>
                  <a:pt x="1302383" y="1201921"/>
                </a:lnTo>
                <a:lnTo>
                  <a:pt x="1327524" y="1163545"/>
                </a:lnTo>
                <a:lnTo>
                  <a:pt x="1350421" y="1123514"/>
                </a:lnTo>
                <a:lnTo>
                  <a:pt x="1370980" y="1081928"/>
                </a:lnTo>
                <a:lnTo>
                  <a:pt x="1389106" y="1038886"/>
                </a:lnTo>
                <a:lnTo>
                  <a:pt x="1404704" y="994489"/>
                </a:lnTo>
                <a:lnTo>
                  <a:pt x="1417679" y="948835"/>
                </a:lnTo>
                <a:lnTo>
                  <a:pt x="1427936" y="902025"/>
                </a:lnTo>
                <a:lnTo>
                  <a:pt x="1435380" y="854157"/>
                </a:lnTo>
                <a:lnTo>
                  <a:pt x="1439916" y="805332"/>
                </a:lnTo>
                <a:lnTo>
                  <a:pt x="1441450" y="755650"/>
                </a:lnTo>
                <a:lnTo>
                  <a:pt x="1439916" y="705967"/>
                </a:lnTo>
                <a:lnTo>
                  <a:pt x="1435380" y="657142"/>
                </a:lnTo>
                <a:lnTo>
                  <a:pt x="1427936" y="609274"/>
                </a:lnTo>
                <a:lnTo>
                  <a:pt x="1417679" y="562464"/>
                </a:lnTo>
                <a:lnTo>
                  <a:pt x="1404704" y="516810"/>
                </a:lnTo>
                <a:lnTo>
                  <a:pt x="1389106" y="472413"/>
                </a:lnTo>
                <a:lnTo>
                  <a:pt x="1370980" y="429371"/>
                </a:lnTo>
                <a:lnTo>
                  <a:pt x="1350421" y="387785"/>
                </a:lnTo>
                <a:lnTo>
                  <a:pt x="1327524" y="347754"/>
                </a:lnTo>
                <a:lnTo>
                  <a:pt x="1302383" y="309378"/>
                </a:lnTo>
                <a:lnTo>
                  <a:pt x="1275095" y="272755"/>
                </a:lnTo>
                <a:lnTo>
                  <a:pt x="1245754" y="237987"/>
                </a:lnTo>
                <a:lnTo>
                  <a:pt x="1214455" y="205172"/>
                </a:lnTo>
                <a:lnTo>
                  <a:pt x="1181293" y="174409"/>
                </a:lnTo>
                <a:lnTo>
                  <a:pt x="1146363" y="145800"/>
                </a:lnTo>
                <a:lnTo>
                  <a:pt x="1109761" y="119442"/>
                </a:lnTo>
                <a:lnTo>
                  <a:pt x="1071580" y="95436"/>
                </a:lnTo>
                <a:lnTo>
                  <a:pt x="1031916" y="73881"/>
                </a:lnTo>
                <a:lnTo>
                  <a:pt x="990864" y="54878"/>
                </a:lnTo>
                <a:lnTo>
                  <a:pt x="948519" y="38524"/>
                </a:lnTo>
                <a:lnTo>
                  <a:pt x="904976" y="24921"/>
                </a:lnTo>
                <a:lnTo>
                  <a:pt x="860330" y="14167"/>
                </a:lnTo>
                <a:lnTo>
                  <a:pt x="814676" y="6363"/>
                </a:lnTo>
                <a:lnTo>
                  <a:pt x="768109" y="1607"/>
                </a:lnTo>
                <a:lnTo>
                  <a:pt x="7207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638800" y="4051300"/>
            <a:ext cx="1441450" cy="1511300"/>
          </a:xfrm>
          <a:custGeom>
            <a:avLst/>
            <a:gdLst/>
            <a:ahLst/>
            <a:cxnLst/>
            <a:rect l="l" t="t" r="r" b="b"/>
            <a:pathLst>
              <a:path w="1441450" h="1511300">
                <a:moveTo>
                  <a:pt x="0" y="755650"/>
                </a:moveTo>
                <a:lnTo>
                  <a:pt x="1533" y="705967"/>
                </a:lnTo>
                <a:lnTo>
                  <a:pt x="6069" y="657142"/>
                </a:lnTo>
                <a:lnTo>
                  <a:pt x="13513" y="609274"/>
                </a:lnTo>
                <a:lnTo>
                  <a:pt x="23770" y="562464"/>
                </a:lnTo>
                <a:lnTo>
                  <a:pt x="36745" y="516810"/>
                </a:lnTo>
                <a:lnTo>
                  <a:pt x="52343" y="472413"/>
                </a:lnTo>
                <a:lnTo>
                  <a:pt x="70469" y="429371"/>
                </a:lnTo>
                <a:lnTo>
                  <a:pt x="91028" y="387785"/>
                </a:lnTo>
                <a:lnTo>
                  <a:pt x="113925" y="347754"/>
                </a:lnTo>
                <a:lnTo>
                  <a:pt x="139066" y="309378"/>
                </a:lnTo>
                <a:lnTo>
                  <a:pt x="166354" y="272755"/>
                </a:lnTo>
                <a:lnTo>
                  <a:pt x="195695" y="237987"/>
                </a:lnTo>
                <a:lnTo>
                  <a:pt x="226994" y="205172"/>
                </a:lnTo>
                <a:lnTo>
                  <a:pt x="260156" y="174409"/>
                </a:lnTo>
                <a:lnTo>
                  <a:pt x="295086" y="145800"/>
                </a:lnTo>
                <a:lnTo>
                  <a:pt x="331688" y="119442"/>
                </a:lnTo>
                <a:lnTo>
                  <a:pt x="369869" y="95436"/>
                </a:lnTo>
                <a:lnTo>
                  <a:pt x="409533" y="73881"/>
                </a:lnTo>
                <a:lnTo>
                  <a:pt x="450585" y="54878"/>
                </a:lnTo>
                <a:lnTo>
                  <a:pt x="492930" y="38524"/>
                </a:lnTo>
                <a:lnTo>
                  <a:pt x="536473" y="24921"/>
                </a:lnTo>
                <a:lnTo>
                  <a:pt x="581119" y="14167"/>
                </a:lnTo>
                <a:lnTo>
                  <a:pt x="626773" y="6363"/>
                </a:lnTo>
                <a:lnTo>
                  <a:pt x="673340" y="1607"/>
                </a:lnTo>
                <a:lnTo>
                  <a:pt x="720725" y="0"/>
                </a:lnTo>
                <a:lnTo>
                  <a:pt x="768109" y="1607"/>
                </a:lnTo>
                <a:lnTo>
                  <a:pt x="814676" y="6363"/>
                </a:lnTo>
                <a:lnTo>
                  <a:pt x="860330" y="14167"/>
                </a:lnTo>
                <a:lnTo>
                  <a:pt x="904976" y="24921"/>
                </a:lnTo>
                <a:lnTo>
                  <a:pt x="948519" y="38524"/>
                </a:lnTo>
                <a:lnTo>
                  <a:pt x="990864" y="54878"/>
                </a:lnTo>
                <a:lnTo>
                  <a:pt x="1031916" y="73881"/>
                </a:lnTo>
                <a:lnTo>
                  <a:pt x="1071580" y="95436"/>
                </a:lnTo>
                <a:lnTo>
                  <a:pt x="1109761" y="119442"/>
                </a:lnTo>
                <a:lnTo>
                  <a:pt x="1146363" y="145800"/>
                </a:lnTo>
                <a:lnTo>
                  <a:pt x="1181293" y="174409"/>
                </a:lnTo>
                <a:lnTo>
                  <a:pt x="1214455" y="205172"/>
                </a:lnTo>
                <a:lnTo>
                  <a:pt x="1245754" y="237987"/>
                </a:lnTo>
                <a:lnTo>
                  <a:pt x="1275095" y="272755"/>
                </a:lnTo>
                <a:lnTo>
                  <a:pt x="1302383" y="309378"/>
                </a:lnTo>
                <a:lnTo>
                  <a:pt x="1327524" y="347754"/>
                </a:lnTo>
                <a:lnTo>
                  <a:pt x="1350421" y="387785"/>
                </a:lnTo>
                <a:lnTo>
                  <a:pt x="1370980" y="429371"/>
                </a:lnTo>
                <a:lnTo>
                  <a:pt x="1389106" y="472413"/>
                </a:lnTo>
                <a:lnTo>
                  <a:pt x="1404704" y="516810"/>
                </a:lnTo>
                <a:lnTo>
                  <a:pt x="1417679" y="562464"/>
                </a:lnTo>
                <a:lnTo>
                  <a:pt x="1427936" y="609274"/>
                </a:lnTo>
                <a:lnTo>
                  <a:pt x="1435380" y="657142"/>
                </a:lnTo>
                <a:lnTo>
                  <a:pt x="1439916" y="705967"/>
                </a:lnTo>
                <a:lnTo>
                  <a:pt x="1441450" y="755650"/>
                </a:lnTo>
                <a:lnTo>
                  <a:pt x="1439916" y="805332"/>
                </a:lnTo>
                <a:lnTo>
                  <a:pt x="1435380" y="854157"/>
                </a:lnTo>
                <a:lnTo>
                  <a:pt x="1427936" y="902025"/>
                </a:lnTo>
                <a:lnTo>
                  <a:pt x="1417679" y="948835"/>
                </a:lnTo>
                <a:lnTo>
                  <a:pt x="1404704" y="994489"/>
                </a:lnTo>
                <a:lnTo>
                  <a:pt x="1389106" y="1038886"/>
                </a:lnTo>
                <a:lnTo>
                  <a:pt x="1370980" y="1081928"/>
                </a:lnTo>
                <a:lnTo>
                  <a:pt x="1350421" y="1123514"/>
                </a:lnTo>
                <a:lnTo>
                  <a:pt x="1327524" y="1163545"/>
                </a:lnTo>
                <a:lnTo>
                  <a:pt x="1302383" y="1201921"/>
                </a:lnTo>
                <a:lnTo>
                  <a:pt x="1275095" y="1238544"/>
                </a:lnTo>
                <a:lnTo>
                  <a:pt x="1245754" y="1273312"/>
                </a:lnTo>
                <a:lnTo>
                  <a:pt x="1214455" y="1306127"/>
                </a:lnTo>
                <a:lnTo>
                  <a:pt x="1181293" y="1336890"/>
                </a:lnTo>
                <a:lnTo>
                  <a:pt x="1146363" y="1365499"/>
                </a:lnTo>
                <a:lnTo>
                  <a:pt x="1109761" y="1391857"/>
                </a:lnTo>
                <a:lnTo>
                  <a:pt x="1071580" y="1415863"/>
                </a:lnTo>
                <a:lnTo>
                  <a:pt x="1031916" y="1437418"/>
                </a:lnTo>
                <a:lnTo>
                  <a:pt x="990864" y="1456421"/>
                </a:lnTo>
                <a:lnTo>
                  <a:pt x="948519" y="1472775"/>
                </a:lnTo>
                <a:lnTo>
                  <a:pt x="904976" y="1486378"/>
                </a:lnTo>
                <a:lnTo>
                  <a:pt x="860330" y="1497132"/>
                </a:lnTo>
                <a:lnTo>
                  <a:pt x="814676" y="1504936"/>
                </a:lnTo>
                <a:lnTo>
                  <a:pt x="768109" y="1509692"/>
                </a:lnTo>
                <a:lnTo>
                  <a:pt x="720725" y="1511300"/>
                </a:lnTo>
                <a:lnTo>
                  <a:pt x="673340" y="1509692"/>
                </a:lnTo>
                <a:lnTo>
                  <a:pt x="626773" y="1504936"/>
                </a:lnTo>
                <a:lnTo>
                  <a:pt x="581119" y="1497132"/>
                </a:lnTo>
                <a:lnTo>
                  <a:pt x="536473" y="1486378"/>
                </a:lnTo>
                <a:lnTo>
                  <a:pt x="492930" y="1472775"/>
                </a:lnTo>
                <a:lnTo>
                  <a:pt x="450585" y="1456421"/>
                </a:lnTo>
                <a:lnTo>
                  <a:pt x="409533" y="1437418"/>
                </a:lnTo>
                <a:lnTo>
                  <a:pt x="369869" y="1415863"/>
                </a:lnTo>
                <a:lnTo>
                  <a:pt x="331688" y="1391857"/>
                </a:lnTo>
                <a:lnTo>
                  <a:pt x="295086" y="1365499"/>
                </a:lnTo>
                <a:lnTo>
                  <a:pt x="260156" y="1336890"/>
                </a:lnTo>
                <a:lnTo>
                  <a:pt x="226994" y="1306127"/>
                </a:lnTo>
                <a:lnTo>
                  <a:pt x="195695" y="1273312"/>
                </a:lnTo>
                <a:lnTo>
                  <a:pt x="166354" y="1238544"/>
                </a:lnTo>
                <a:lnTo>
                  <a:pt x="139066" y="1201921"/>
                </a:lnTo>
                <a:lnTo>
                  <a:pt x="113925" y="1163545"/>
                </a:lnTo>
                <a:lnTo>
                  <a:pt x="91028" y="1123514"/>
                </a:lnTo>
                <a:lnTo>
                  <a:pt x="70469" y="1081928"/>
                </a:lnTo>
                <a:lnTo>
                  <a:pt x="52343" y="1038886"/>
                </a:lnTo>
                <a:lnTo>
                  <a:pt x="36745" y="994489"/>
                </a:lnTo>
                <a:lnTo>
                  <a:pt x="23770" y="948835"/>
                </a:lnTo>
                <a:lnTo>
                  <a:pt x="13513" y="902025"/>
                </a:lnTo>
                <a:lnTo>
                  <a:pt x="6069" y="854157"/>
                </a:lnTo>
                <a:lnTo>
                  <a:pt x="1533" y="805332"/>
                </a:lnTo>
                <a:lnTo>
                  <a:pt x="0" y="7556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776086" y="4617084"/>
            <a:ext cx="117919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Group</a:t>
            </a:r>
            <a:r>
              <a:rPr dirty="0" sz="2400" spc="-29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00"/>
                </a:solidFill>
                <a:latin typeface="Arial"/>
                <a:cs typeface="Arial"/>
              </a:rPr>
              <a:t>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64226" y="1268475"/>
            <a:ext cx="1441450" cy="1511300"/>
          </a:xfrm>
          <a:custGeom>
            <a:avLst/>
            <a:gdLst/>
            <a:ahLst/>
            <a:cxnLst/>
            <a:rect l="l" t="t" r="r" b="b"/>
            <a:pathLst>
              <a:path w="1441450" h="1511300">
                <a:moveTo>
                  <a:pt x="720725" y="0"/>
                </a:moveTo>
                <a:lnTo>
                  <a:pt x="673326" y="1606"/>
                </a:lnTo>
                <a:lnTo>
                  <a:pt x="626747" y="6360"/>
                </a:lnTo>
                <a:lnTo>
                  <a:pt x="581084" y="14162"/>
                </a:lnTo>
                <a:lnTo>
                  <a:pt x="536430" y="24913"/>
                </a:lnTo>
                <a:lnTo>
                  <a:pt x="492881" y="38512"/>
                </a:lnTo>
                <a:lnTo>
                  <a:pt x="450532" y="54861"/>
                </a:lnTo>
                <a:lnTo>
                  <a:pt x="409478" y="73860"/>
                </a:lnTo>
                <a:lnTo>
                  <a:pt x="369813" y="95409"/>
                </a:lnTo>
                <a:lnTo>
                  <a:pt x="331632" y="119410"/>
                </a:lnTo>
                <a:lnTo>
                  <a:pt x="295031" y="145763"/>
                </a:lnTo>
                <a:lnTo>
                  <a:pt x="260103" y="174368"/>
                </a:lnTo>
                <a:lnTo>
                  <a:pt x="226944" y="205126"/>
                </a:lnTo>
                <a:lnTo>
                  <a:pt x="195649" y="237937"/>
                </a:lnTo>
                <a:lnTo>
                  <a:pt x="166312" y="272703"/>
                </a:lnTo>
                <a:lnTo>
                  <a:pt x="139029" y="309323"/>
                </a:lnTo>
                <a:lnTo>
                  <a:pt x="113894" y="347698"/>
                </a:lnTo>
                <a:lnTo>
                  <a:pt x="91002" y="387729"/>
                </a:lnTo>
                <a:lnTo>
                  <a:pt x="70448" y="429316"/>
                </a:lnTo>
                <a:lnTo>
                  <a:pt x="52327" y="472360"/>
                </a:lnTo>
                <a:lnTo>
                  <a:pt x="36733" y="516761"/>
                </a:lnTo>
                <a:lnTo>
                  <a:pt x="23762" y="562421"/>
                </a:lnTo>
                <a:lnTo>
                  <a:pt x="13508" y="609239"/>
                </a:lnTo>
                <a:lnTo>
                  <a:pt x="6067" y="657116"/>
                </a:lnTo>
                <a:lnTo>
                  <a:pt x="1532" y="705953"/>
                </a:lnTo>
                <a:lnTo>
                  <a:pt x="0" y="755650"/>
                </a:lnTo>
                <a:lnTo>
                  <a:pt x="1532" y="805332"/>
                </a:lnTo>
                <a:lnTo>
                  <a:pt x="6067" y="854155"/>
                </a:lnTo>
                <a:lnTo>
                  <a:pt x="13508" y="902020"/>
                </a:lnTo>
                <a:lnTo>
                  <a:pt x="23762" y="948826"/>
                </a:lnTo>
                <a:lnTo>
                  <a:pt x="36733" y="994476"/>
                </a:lnTo>
                <a:lnTo>
                  <a:pt x="52327" y="1038868"/>
                </a:lnTo>
                <a:lnTo>
                  <a:pt x="70448" y="1081903"/>
                </a:lnTo>
                <a:lnTo>
                  <a:pt x="91002" y="1123483"/>
                </a:lnTo>
                <a:lnTo>
                  <a:pt x="113894" y="1163507"/>
                </a:lnTo>
                <a:lnTo>
                  <a:pt x="139029" y="1201877"/>
                </a:lnTo>
                <a:lnTo>
                  <a:pt x="166312" y="1238492"/>
                </a:lnTo>
                <a:lnTo>
                  <a:pt x="195649" y="1273253"/>
                </a:lnTo>
                <a:lnTo>
                  <a:pt x="226944" y="1306060"/>
                </a:lnTo>
                <a:lnTo>
                  <a:pt x="260103" y="1336815"/>
                </a:lnTo>
                <a:lnTo>
                  <a:pt x="295031" y="1365417"/>
                </a:lnTo>
                <a:lnTo>
                  <a:pt x="331632" y="1391768"/>
                </a:lnTo>
                <a:lnTo>
                  <a:pt x="369813" y="1415767"/>
                </a:lnTo>
                <a:lnTo>
                  <a:pt x="409478" y="1437315"/>
                </a:lnTo>
                <a:lnTo>
                  <a:pt x="450532" y="1456313"/>
                </a:lnTo>
                <a:lnTo>
                  <a:pt x="492881" y="1472661"/>
                </a:lnTo>
                <a:lnTo>
                  <a:pt x="536430" y="1486260"/>
                </a:lnTo>
                <a:lnTo>
                  <a:pt x="581084" y="1497010"/>
                </a:lnTo>
                <a:lnTo>
                  <a:pt x="626747" y="1504812"/>
                </a:lnTo>
                <a:lnTo>
                  <a:pt x="673326" y="1509566"/>
                </a:lnTo>
                <a:lnTo>
                  <a:pt x="720725" y="1511173"/>
                </a:lnTo>
                <a:lnTo>
                  <a:pt x="768109" y="1509566"/>
                </a:lnTo>
                <a:lnTo>
                  <a:pt x="814676" y="1504812"/>
                </a:lnTo>
                <a:lnTo>
                  <a:pt x="860330" y="1497010"/>
                </a:lnTo>
                <a:lnTo>
                  <a:pt x="904976" y="1486260"/>
                </a:lnTo>
                <a:lnTo>
                  <a:pt x="948519" y="1472661"/>
                </a:lnTo>
                <a:lnTo>
                  <a:pt x="990864" y="1456313"/>
                </a:lnTo>
                <a:lnTo>
                  <a:pt x="1031916" y="1437315"/>
                </a:lnTo>
                <a:lnTo>
                  <a:pt x="1071580" y="1415767"/>
                </a:lnTo>
                <a:lnTo>
                  <a:pt x="1109761" y="1391768"/>
                </a:lnTo>
                <a:lnTo>
                  <a:pt x="1146363" y="1365417"/>
                </a:lnTo>
                <a:lnTo>
                  <a:pt x="1181293" y="1336815"/>
                </a:lnTo>
                <a:lnTo>
                  <a:pt x="1214455" y="1306060"/>
                </a:lnTo>
                <a:lnTo>
                  <a:pt x="1245754" y="1273253"/>
                </a:lnTo>
                <a:lnTo>
                  <a:pt x="1275095" y="1238492"/>
                </a:lnTo>
                <a:lnTo>
                  <a:pt x="1302383" y="1201877"/>
                </a:lnTo>
                <a:lnTo>
                  <a:pt x="1327524" y="1163507"/>
                </a:lnTo>
                <a:lnTo>
                  <a:pt x="1350421" y="1123483"/>
                </a:lnTo>
                <a:lnTo>
                  <a:pt x="1370980" y="1081903"/>
                </a:lnTo>
                <a:lnTo>
                  <a:pt x="1389106" y="1038868"/>
                </a:lnTo>
                <a:lnTo>
                  <a:pt x="1404704" y="994476"/>
                </a:lnTo>
                <a:lnTo>
                  <a:pt x="1417679" y="948826"/>
                </a:lnTo>
                <a:lnTo>
                  <a:pt x="1427936" y="902020"/>
                </a:lnTo>
                <a:lnTo>
                  <a:pt x="1435380" y="854155"/>
                </a:lnTo>
                <a:lnTo>
                  <a:pt x="1439916" y="805332"/>
                </a:lnTo>
                <a:lnTo>
                  <a:pt x="1441450" y="755650"/>
                </a:lnTo>
                <a:lnTo>
                  <a:pt x="1439916" y="705953"/>
                </a:lnTo>
                <a:lnTo>
                  <a:pt x="1435380" y="657116"/>
                </a:lnTo>
                <a:lnTo>
                  <a:pt x="1427936" y="609239"/>
                </a:lnTo>
                <a:lnTo>
                  <a:pt x="1417679" y="562421"/>
                </a:lnTo>
                <a:lnTo>
                  <a:pt x="1404704" y="516761"/>
                </a:lnTo>
                <a:lnTo>
                  <a:pt x="1389106" y="472360"/>
                </a:lnTo>
                <a:lnTo>
                  <a:pt x="1370980" y="429316"/>
                </a:lnTo>
                <a:lnTo>
                  <a:pt x="1350421" y="387729"/>
                </a:lnTo>
                <a:lnTo>
                  <a:pt x="1327524" y="347698"/>
                </a:lnTo>
                <a:lnTo>
                  <a:pt x="1302383" y="309323"/>
                </a:lnTo>
                <a:lnTo>
                  <a:pt x="1275095" y="272703"/>
                </a:lnTo>
                <a:lnTo>
                  <a:pt x="1245754" y="237937"/>
                </a:lnTo>
                <a:lnTo>
                  <a:pt x="1214455" y="205126"/>
                </a:lnTo>
                <a:lnTo>
                  <a:pt x="1181293" y="174368"/>
                </a:lnTo>
                <a:lnTo>
                  <a:pt x="1146363" y="145763"/>
                </a:lnTo>
                <a:lnTo>
                  <a:pt x="1109761" y="119410"/>
                </a:lnTo>
                <a:lnTo>
                  <a:pt x="1071580" y="95409"/>
                </a:lnTo>
                <a:lnTo>
                  <a:pt x="1031916" y="73860"/>
                </a:lnTo>
                <a:lnTo>
                  <a:pt x="990864" y="54861"/>
                </a:lnTo>
                <a:lnTo>
                  <a:pt x="948519" y="38512"/>
                </a:lnTo>
                <a:lnTo>
                  <a:pt x="904976" y="24913"/>
                </a:lnTo>
                <a:lnTo>
                  <a:pt x="860330" y="14162"/>
                </a:lnTo>
                <a:lnTo>
                  <a:pt x="814676" y="6360"/>
                </a:lnTo>
                <a:lnTo>
                  <a:pt x="768109" y="1606"/>
                </a:lnTo>
                <a:lnTo>
                  <a:pt x="7207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364226" y="1268475"/>
            <a:ext cx="1441450" cy="1511300"/>
          </a:xfrm>
          <a:custGeom>
            <a:avLst/>
            <a:gdLst/>
            <a:ahLst/>
            <a:cxnLst/>
            <a:rect l="l" t="t" r="r" b="b"/>
            <a:pathLst>
              <a:path w="1441450" h="1511300">
                <a:moveTo>
                  <a:pt x="0" y="755650"/>
                </a:moveTo>
                <a:lnTo>
                  <a:pt x="1532" y="705953"/>
                </a:lnTo>
                <a:lnTo>
                  <a:pt x="6067" y="657116"/>
                </a:lnTo>
                <a:lnTo>
                  <a:pt x="13508" y="609239"/>
                </a:lnTo>
                <a:lnTo>
                  <a:pt x="23762" y="562421"/>
                </a:lnTo>
                <a:lnTo>
                  <a:pt x="36733" y="516761"/>
                </a:lnTo>
                <a:lnTo>
                  <a:pt x="52327" y="472360"/>
                </a:lnTo>
                <a:lnTo>
                  <a:pt x="70448" y="429316"/>
                </a:lnTo>
                <a:lnTo>
                  <a:pt x="91002" y="387729"/>
                </a:lnTo>
                <a:lnTo>
                  <a:pt x="113894" y="347698"/>
                </a:lnTo>
                <a:lnTo>
                  <a:pt x="139029" y="309323"/>
                </a:lnTo>
                <a:lnTo>
                  <a:pt x="166312" y="272703"/>
                </a:lnTo>
                <a:lnTo>
                  <a:pt x="195649" y="237937"/>
                </a:lnTo>
                <a:lnTo>
                  <a:pt x="226944" y="205126"/>
                </a:lnTo>
                <a:lnTo>
                  <a:pt x="260103" y="174368"/>
                </a:lnTo>
                <a:lnTo>
                  <a:pt x="295031" y="145763"/>
                </a:lnTo>
                <a:lnTo>
                  <a:pt x="331632" y="119410"/>
                </a:lnTo>
                <a:lnTo>
                  <a:pt x="369813" y="95409"/>
                </a:lnTo>
                <a:lnTo>
                  <a:pt x="409478" y="73860"/>
                </a:lnTo>
                <a:lnTo>
                  <a:pt x="450532" y="54861"/>
                </a:lnTo>
                <a:lnTo>
                  <a:pt x="492881" y="38512"/>
                </a:lnTo>
                <a:lnTo>
                  <a:pt x="536430" y="24913"/>
                </a:lnTo>
                <a:lnTo>
                  <a:pt x="581084" y="14162"/>
                </a:lnTo>
                <a:lnTo>
                  <a:pt x="626747" y="6360"/>
                </a:lnTo>
                <a:lnTo>
                  <a:pt x="673326" y="1606"/>
                </a:lnTo>
                <a:lnTo>
                  <a:pt x="720725" y="0"/>
                </a:lnTo>
                <a:lnTo>
                  <a:pt x="768109" y="1606"/>
                </a:lnTo>
                <a:lnTo>
                  <a:pt x="814676" y="6360"/>
                </a:lnTo>
                <a:lnTo>
                  <a:pt x="860330" y="14162"/>
                </a:lnTo>
                <a:lnTo>
                  <a:pt x="904976" y="24913"/>
                </a:lnTo>
                <a:lnTo>
                  <a:pt x="948519" y="38512"/>
                </a:lnTo>
                <a:lnTo>
                  <a:pt x="990864" y="54861"/>
                </a:lnTo>
                <a:lnTo>
                  <a:pt x="1031916" y="73860"/>
                </a:lnTo>
                <a:lnTo>
                  <a:pt x="1071580" y="95409"/>
                </a:lnTo>
                <a:lnTo>
                  <a:pt x="1109761" y="119410"/>
                </a:lnTo>
                <a:lnTo>
                  <a:pt x="1146363" y="145763"/>
                </a:lnTo>
                <a:lnTo>
                  <a:pt x="1181293" y="174368"/>
                </a:lnTo>
                <a:lnTo>
                  <a:pt x="1214455" y="205126"/>
                </a:lnTo>
                <a:lnTo>
                  <a:pt x="1245754" y="237937"/>
                </a:lnTo>
                <a:lnTo>
                  <a:pt x="1275095" y="272703"/>
                </a:lnTo>
                <a:lnTo>
                  <a:pt x="1302383" y="309323"/>
                </a:lnTo>
                <a:lnTo>
                  <a:pt x="1327524" y="347698"/>
                </a:lnTo>
                <a:lnTo>
                  <a:pt x="1350421" y="387729"/>
                </a:lnTo>
                <a:lnTo>
                  <a:pt x="1370980" y="429316"/>
                </a:lnTo>
                <a:lnTo>
                  <a:pt x="1389106" y="472360"/>
                </a:lnTo>
                <a:lnTo>
                  <a:pt x="1404704" y="516761"/>
                </a:lnTo>
                <a:lnTo>
                  <a:pt x="1417679" y="562421"/>
                </a:lnTo>
                <a:lnTo>
                  <a:pt x="1427936" y="609239"/>
                </a:lnTo>
                <a:lnTo>
                  <a:pt x="1435380" y="657116"/>
                </a:lnTo>
                <a:lnTo>
                  <a:pt x="1439916" y="705953"/>
                </a:lnTo>
                <a:lnTo>
                  <a:pt x="1441450" y="755650"/>
                </a:lnTo>
                <a:lnTo>
                  <a:pt x="1439916" y="805332"/>
                </a:lnTo>
                <a:lnTo>
                  <a:pt x="1435380" y="854155"/>
                </a:lnTo>
                <a:lnTo>
                  <a:pt x="1427936" y="902020"/>
                </a:lnTo>
                <a:lnTo>
                  <a:pt x="1417679" y="948826"/>
                </a:lnTo>
                <a:lnTo>
                  <a:pt x="1404704" y="994476"/>
                </a:lnTo>
                <a:lnTo>
                  <a:pt x="1389106" y="1038868"/>
                </a:lnTo>
                <a:lnTo>
                  <a:pt x="1370980" y="1081903"/>
                </a:lnTo>
                <a:lnTo>
                  <a:pt x="1350421" y="1123483"/>
                </a:lnTo>
                <a:lnTo>
                  <a:pt x="1327524" y="1163507"/>
                </a:lnTo>
                <a:lnTo>
                  <a:pt x="1302383" y="1201877"/>
                </a:lnTo>
                <a:lnTo>
                  <a:pt x="1275095" y="1238492"/>
                </a:lnTo>
                <a:lnTo>
                  <a:pt x="1245754" y="1273253"/>
                </a:lnTo>
                <a:lnTo>
                  <a:pt x="1214455" y="1306060"/>
                </a:lnTo>
                <a:lnTo>
                  <a:pt x="1181293" y="1336815"/>
                </a:lnTo>
                <a:lnTo>
                  <a:pt x="1146363" y="1365417"/>
                </a:lnTo>
                <a:lnTo>
                  <a:pt x="1109761" y="1391768"/>
                </a:lnTo>
                <a:lnTo>
                  <a:pt x="1071580" y="1415767"/>
                </a:lnTo>
                <a:lnTo>
                  <a:pt x="1031916" y="1437315"/>
                </a:lnTo>
                <a:lnTo>
                  <a:pt x="990864" y="1456313"/>
                </a:lnTo>
                <a:lnTo>
                  <a:pt x="948519" y="1472661"/>
                </a:lnTo>
                <a:lnTo>
                  <a:pt x="904976" y="1486260"/>
                </a:lnTo>
                <a:lnTo>
                  <a:pt x="860330" y="1497010"/>
                </a:lnTo>
                <a:lnTo>
                  <a:pt x="814676" y="1504812"/>
                </a:lnTo>
                <a:lnTo>
                  <a:pt x="768109" y="1509566"/>
                </a:lnTo>
                <a:lnTo>
                  <a:pt x="720725" y="1511173"/>
                </a:lnTo>
                <a:lnTo>
                  <a:pt x="673326" y="1509566"/>
                </a:lnTo>
                <a:lnTo>
                  <a:pt x="626747" y="1504812"/>
                </a:lnTo>
                <a:lnTo>
                  <a:pt x="581084" y="1497010"/>
                </a:lnTo>
                <a:lnTo>
                  <a:pt x="536430" y="1486260"/>
                </a:lnTo>
                <a:lnTo>
                  <a:pt x="492881" y="1472661"/>
                </a:lnTo>
                <a:lnTo>
                  <a:pt x="450532" y="1456313"/>
                </a:lnTo>
                <a:lnTo>
                  <a:pt x="409478" y="1437315"/>
                </a:lnTo>
                <a:lnTo>
                  <a:pt x="369813" y="1415767"/>
                </a:lnTo>
                <a:lnTo>
                  <a:pt x="331632" y="1391768"/>
                </a:lnTo>
                <a:lnTo>
                  <a:pt x="295031" y="1365417"/>
                </a:lnTo>
                <a:lnTo>
                  <a:pt x="260103" y="1336815"/>
                </a:lnTo>
                <a:lnTo>
                  <a:pt x="226944" y="1306060"/>
                </a:lnTo>
                <a:lnTo>
                  <a:pt x="195649" y="1273253"/>
                </a:lnTo>
                <a:lnTo>
                  <a:pt x="166312" y="1238492"/>
                </a:lnTo>
                <a:lnTo>
                  <a:pt x="139029" y="1201877"/>
                </a:lnTo>
                <a:lnTo>
                  <a:pt x="113894" y="1163507"/>
                </a:lnTo>
                <a:lnTo>
                  <a:pt x="91002" y="1123483"/>
                </a:lnTo>
                <a:lnTo>
                  <a:pt x="70448" y="1081903"/>
                </a:lnTo>
                <a:lnTo>
                  <a:pt x="52327" y="1038868"/>
                </a:lnTo>
                <a:lnTo>
                  <a:pt x="36733" y="994476"/>
                </a:lnTo>
                <a:lnTo>
                  <a:pt x="23762" y="948826"/>
                </a:lnTo>
                <a:lnTo>
                  <a:pt x="13508" y="902020"/>
                </a:lnTo>
                <a:lnTo>
                  <a:pt x="6067" y="854155"/>
                </a:lnTo>
                <a:lnTo>
                  <a:pt x="1532" y="805332"/>
                </a:lnTo>
                <a:lnTo>
                  <a:pt x="0" y="7556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467603" y="1833117"/>
            <a:ext cx="124269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Group</a:t>
            </a:r>
            <a:r>
              <a:rPr dirty="0" sz="2400" spc="-12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43726" y="1484312"/>
            <a:ext cx="431800" cy="360680"/>
          </a:xfrm>
          <a:prstGeom prst="rect">
            <a:avLst/>
          </a:prstGeom>
          <a:solidFill>
            <a:srgbClr val="BADFE2"/>
          </a:solidFill>
        </p:spPr>
        <p:txBody>
          <a:bodyPr wrap="square" lIns="0" tIns="0" rIns="0" bIns="0" rtlCol="0" vert="horz">
            <a:spAutoFit/>
          </a:bodyPr>
          <a:lstStyle/>
          <a:p>
            <a:pPr marL="112395">
              <a:lnSpc>
                <a:spcPts val="2795"/>
              </a:lnSpc>
            </a:pPr>
            <a:r>
              <a:rPr dirty="0" sz="2400" b="1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79676" y="4076636"/>
            <a:ext cx="360680" cy="360680"/>
          </a:xfrm>
          <a:prstGeom prst="rect">
            <a:avLst/>
          </a:prstGeom>
          <a:solidFill>
            <a:srgbClr val="BADFE2"/>
          </a:solidFill>
        </p:spPr>
        <p:txBody>
          <a:bodyPr wrap="square" lIns="0" tIns="0" rIns="0" bIns="0" rtlCol="0" vert="horz">
            <a:spAutoFit/>
          </a:bodyPr>
          <a:lstStyle/>
          <a:p>
            <a:pPr marL="76835">
              <a:lnSpc>
                <a:spcPts val="2805"/>
              </a:lnSpc>
            </a:pPr>
            <a:r>
              <a:rPr dirty="0" sz="2400" b="1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54351" y="4437062"/>
            <a:ext cx="433705" cy="360680"/>
          </a:xfrm>
          <a:custGeom>
            <a:avLst/>
            <a:gdLst/>
            <a:ahLst/>
            <a:cxnLst/>
            <a:rect l="l" t="t" r="r" b="b"/>
            <a:pathLst>
              <a:path w="433705" h="360679">
                <a:moveTo>
                  <a:pt x="0" y="360362"/>
                </a:moveTo>
                <a:lnTo>
                  <a:pt x="433387" y="360362"/>
                </a:lnTo>
                <a:lnTo>
                  <a:pt x="433387" y="0"/>
                </a:lnTo>
                <a:lnTo>
                  <a:pt x="0" y="0"/>
                </a:lnTo>
                <a:lnTo>
                  <a:pt x="0" y="360362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45819" y="4427220"/>
            <a:ext cx="1552575" cy="707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2400" spc="-5" b="1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Group A</a:t>
            </a:r>
            <a:r>
              <a:rPr dirty="0" sz="2000" spc="-245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FFFF00"/>
                </a:solidFill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1282" rIns="0" bIns="0" rtlCol="0" vert="horz">
            <a:spAutoFit/>
          </a:bodyPr>
          <a:lstStyle/>
          <a:p>
            <a:pPr marL="1126490">
              <a:lnSpc>
                <a:spcPct val="100000"/>
              </a:lnSpc>
            </a:pPr>
            <a:r>
              <a:rPr dirty="0" sz="4400" spc="-10"/>
              <a:t>1.The ABO</a:t>
            </a:r>
            <a:r>
              <a:rPr dirty="0" sz="4400" spc="-15"/>
              <a:t> </a:t>
            </a:r>
            <a:r>
              <a:rPr dirty="0" sz="4400" spc="-10"/>
              <a:t>system: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4939" y="1877314"/>
            <a:ext cx="4578985" cy="2235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870" marR="5080" indent="-344170">
              <a:lnSpc>
                <a:spcPct val="100000"/>
              </a:lnSpc>
              <a:buFont typeface="Comic Sans MS"/>
              <a:buChar char="•"/>
              <a:tabLst>
                <a:tab pos="357505" algn="l"/>
              </a:tabLst>
            </a:pP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Depends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on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whether</a:t>
            </a:r>
            <a:r>
              <a:rPr dirty="0" sz="2800" spc="-14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the  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red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cells contain one, 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both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or 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neither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of 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the 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two blood</a:t>
            </a:r>
            <a:r>
              <a:rPr dirty="0" sz="2800" spc="-8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antigens:</a:t>
            </a:r>
            <a:endParaRPr sz="2800">
              <a:latin typeface="Comic Sans MS"/>
              <a:cs typeface="Comic Sans MS"/>
            </a:endParaRPr>
          </a:p>
          <a:p>
            <a:pPr marL="1082675">
              <a:lnSpc>
                <a:spcPct val="100000"/>
              </a:lnSpc>
              <a:spcBef>
                <a:spcPts val="670"/>
              </a:spcBef>
            </a:pP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A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and</a:t>
            </a:r>
            <a:r>
              <a:rPr dirty="0" sz="2800" spc="-14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spc="-5" b="1">
                <a:solidFill>
                  <a:srgbClr val="001F5F"/>
                </a:solidFill>
                <a:latin typeface="Comic Sans MS"/>
                <a:cs typeface="Comic Sans MS"/>
              </a:rPr>
              <a:t>B.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5207253"/>
            <a:ext cx="4373880" cy="955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buFont typeface="Comic Sans MS"/>
              <a:buChar char="•"/>
              <a:tabLst>
                <a:tab pos="357505" algn="l"/>
              </a:tabLst>
            </a:pP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Four main ABO</a:t>
            </a:r>
            <a:r>
              <a:rPr dirty="0" sz="2800" spc="-185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groups:</a:t>
            </a:r>
            <a:endParaRPr sz="2800">
              <a:latin typeface="Comic Sans MS"/>
              <a:cs typeface="Comic Sans MS"/>
            </a:endParaRPr>
          </a:p>
          <a:p>
            <a:pPr marL="927100">
              <a:lnSpc>
                <a:spcPct val="100000"/>
              </a:lnSpc>
              <a:spcBef>
                <a:spcPts val="670"/>
              </a:spcBef>
            </a:pP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A, </a:t>
            </a:r>
            <a:r>
              <a:rPr dirty="0" sz="2800" b="1">
                <a:solidFill>
                  <a:srgbClr val="001F5F"/>
                </a:solidFill>
                <a:latin typeface="Comic Sans MS"/>
                <a:cs typeface="Comic Sans MS"/>
              </a:rPr>
              <a:t>B, AB,</a:t>
            </a:r>
            <a:r>
              <a:rPr dirty="0" sz="2800" spc="-160" b="1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2800" spc="5" b="1">
                <a:solidFill>
                  <a:srgbClr val="001F5F"/>
                </a:solidFill>
                <a:latin typeface="Comic Sans MS"/>
                <a:cs typeface="Comic Sans MS"/>
              </a:rPr>
              <a:t>O</a:t>
            </a:r>
            <a:endParaRPr sz="2800">
              <a:latin typeface="Comic Sans MS"/>
              <a:cs typeface="Comic Sans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07279" y="1685544"/>
            <a:ext cx="4050791" cy="4834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972050" y="1752600"/>
            <a:ext cx="3867150" cy="464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953000" y="1733550"/>
            <a:ext cx="3905250" cy="4686300"/>
          </a:xfrm>
          <a:custGeom>
            <a:avLst/>
            <a:gdLst/>
            <a:ahLst/>
            <a:cxnLst/>
            <a:rect l="l" t="t" r="r" b="b"/>
            <a:pathLst>
              <a:path w="3905250" h="4686300">
                <a:moveTo>
                  <a:pt x="0" y="4686300"/>
                </a:moveTo>
                <a:lnTo>
                  <a:pt x="3905250" y="4686300"/>
                </a:lnTo>
                <a:lnTo>
                  <a:pt x="3905250" y="0"/>
                </a:lnTo>
                <a:lnTo>
                  <a:pt x="0" y="0"/>
                </a:lnTo>
                <a:lnTo>
                  <a:pt x="0" y="46863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22325" y="1479613"/>
          <a:ext cx="6711950" cy="4264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2088"/>
                <a:gridCol w="2233549"/>
                <a:gridCol w="2232025"/>
              </a:tblGrid>
              <a:tr h="749300"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GroupBlood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Agglutinogen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25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400" spc="-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Agglutinin</a:t>
                      </a:r>
                      <a:endParaRPr sz="24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28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  <a:p>
                      <a:pPr algn="ctr" marL="868044" marR="857885" indent="-1270">
                        <a:lnSpc>
                          <a:spcPts val="6720"/>
                        </a:lnSpc>
                        <a:spcBef>
                          <a:spcPts val="785"/>
                        </a:spcBef>
                      </a:pPr>
                      <a:r>
                        <a:rPr dirty="0" sz="2800" spc="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B  </a:t>
                      </a:r>
                      <a:r>
                        <a:rPr dirty="0" sz="2800" spc="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AB </a:t>
                      </a:r>
                      <a:r>
                        <a:rPr dirty="0" sz="2800" spc="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spc="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O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28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28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B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2800" spc="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 &amp;</a:t>
                      </a:r>
                      <a:r>
                        <a:rPr dirty="0" sz="2800" spc="-12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spc="5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B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9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2800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-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28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Anti-B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8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Anti-A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28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-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9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z="28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Anti</a:t>
                      </a:r>
                      <a:r>
                        <a:rPr dirty="0" sz="2800" spc="-1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dirty="0" sz="2800" b="1">
                          <a:solidFill>
                            <a:srgbClr val="001F5F"/>
                          </a:solidFill>
                          <a:latin typeface="Comic Sans MS"/>
                          <a:cs typeface="Comic Sans MS"/>
                        </a:rPr>
                        <a:t>A+B</a:t>
                      </a:r>
                      <a:endParaRPr sz="2800">
                        <a:latin typeface="Comic Sans MS"/>
                        <a:cs typeface="Comic Sans MS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03350" y="404875"/>
            <a:ext cx="5184775" cy="863600"/>
          </a:xfrm>
          <a:prstGeom prst="rect"/>
          <a:solidFill>
            <a:srgbClr val="0066FF"/>
          </a:solidFill>
          <a:ln w="9525">
            <a:solidFill>
              <a:srgbClr val="000000"/>
            </a:solidFill>
          </a:ln>
        </p:spPr>
        <p:txBody>
          <a:bodyPr wrap="square" lIns="0" tIns="196215" rIns="0" bIns="0" rtlCol="0" vert="horz">
            <a:spAutoFit/>
          </a:bodyPr>
          <a:lstStyle/>
          <a:p>
            <a:pPr marL="648970">
              <a:lnSpc>
                <a:spcPct val="100000"/>
              </a:lnSpc>
              <a:spcBef>
                <a:spcPts val="1545"/>
              </a:spcBef>
            </a:pPr>
            <a:r>
              <a:rPr dirty="0" sz="2800">
                <a:solidFill>
                  <a:srgbClr val="FFFF00"/>
                </a:solidFill>
              </a:rPr>
              <a:t>The </a:t>
            </a:r>
            <a:r>
              <a:rPr dirty="0" sz="2800" spc="5">
                <a:solidFill>
                  <a:srgbClr val="FFFF00"/>
                </a:solidFill>
              </a:rPr>
              <a:t>ABO Blood</a:t>
            </a:r>
            <a:r>
              <a:rPr dirty="0" sz="2800" spc="-190">
                <a:solidFill>
                  <a:srgbClr val="FFFF00"/>
                </a:solidFill>
              </a:rPr>
              <a:t> </a:t>
            </a:r>
            <a:r>
              <a:rPr dirty="0" sz="2800" spc="5">
                <a:solidFill>
                  <a:srgbClr val="FFFF00"/>
                </a:solidFill>
              </a:rPr>
              <a:t>groups</a:t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51282" rIns="0" bIns="0" rtlCol="0" vert="horz">
            <a:spAutoFit/>
          </a:bodyPr>
          <a:lstStyle/>
          <a:p>
            <a:pPr marL="1092835">
              <a:lnSpc>
                <a:spcPct val="100000"/>
              </a:lnSpc>
            </a:pPr>
            <a:r>
              <a:rPr dirty="0" sz="4400" spc="-5"/>
              <a:t>The </a:t>
            </a:r>
            <a:r>
              <a:rPr dirty="0" sz="4400" spc="-10"/>
              <a:t>ABO </a:t>
            </a:r>
            <a:r>
              <a:rPr dirty="0" sz="4400" spc="-5"/>
              <a:t>system</a:t>
            </a:r>
            <a:r>
              <a:rPr dirty="0" sz="2000" spc="-5"/>
              <a:t>-</a:t>
            </a:r>
            <a:r>
              <a:rPr dirty="0" sz="2000"/>
              <a:t> </a:t>
            </a:r>
            <a:r>
              <a:rPr dirty="0" sz="2000" spc="-10"/>
              <a:t>cont.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36244" y="1870202"/>
            <a:ext cx="7945120" cy="3375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58165" indent="-545465">
              <a:lnSpc>
                <a:spcPct val="100000"/>
              </a:lnSpc>
              <a:buClr>
                <a:srgbClr val="001F5F"/>
              </a:buClr>
              <a:buFont typeface="Wingdings"/>
              <a:buChar char=""/>
              <a:tabLst>
                <a:tab pos="558800" algn="l"/>
              </a:tabLst>
            </a:pPr>
            <a:r>
              <a:rPr dirty="0" sz="3600">
                <a:solidFill>
                  <a:srgbClr val="FF0000"/>
                </a:solidFill>
                <a:latin typeface="Comic Sans MS"/>
                <a:cs typeface="Comic Sans MS"/>
              </a:rPr>
              <a:t>Anti-A &amp;</a:t>
            </a:r>
            <a:r>
              <a:rPr dirty="0" sz="3600" spc="-9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dirty="0" sz="3600" spc="-5">
                <a:solidFill>
                  <a:srgbClr val="FF0000"/>
                </a:solidFill>
                <a:latin typeface="Comic Sans MS"/>
                <a:cs typeface="Comic Sans MS"/>
              </a:rPr>
              <a:t>Anti-B:</a:t>
            </a:r>
            <a:endParaRPr sz="3600">
              <a:latin typeface="Comic Sans MS"/>
              <a:cs typeface="Comic Sans MS"/>
            </a:endParaRPr>
          </a:p>
          <a:p>
            <a:pPr marL="356870" marR="1713230" indent="-344170">
              <a:lnSpc>
                <a:spcPct val="101000"/>
              </a:lnSpc>
              <a:spcBef>
                <a:spcPts val="819"/>
              </a:spcBef>
              <a:buFont typeface="Comic Sans MS"/>
              <a:buChar char="•"/>
              <a:tabLst>
                <a:tab pos="631825" algn="l"/>
              </a:tabLst>
            </a:pPr>
            <a:r>
              <a:rPr dirty="0" sz="3600">
                <a:solidFill>
                  <a:srgbClr val="001F5F"/>
                </a:solidFill>
                <a:latin typeface="Comic Sans MS"/>
                <a:cs typeface="Comic Sans MS"/>
              </a:rPr>
              <a:t>They are </a:t>
            </a:r>
            <a:r>
              <a:rPr dirty="0" sz="3200" spc="-10">
                <a:solidFill>
                  <a:srgbClr val="001F5F"/>
                </a:solidFill>
                <a:latin typeface="Comic Sans MS"/>
                <a:cs typeface="Comic Sans MS"/>
              </a:rPr>
              <a:t>naturally </a:t>
            </a:r>
            <a:r>
              <a:rPr dirty="0" sz="3200" spc="-5">
                <a:solidFill>
                  <a:srgbClr val="001F5F"/>
                </a:solidFill>
                <a:latin typeface="Comic Sans MS"/>
                <a:cs typeface="Comic Sans MS"/>
              </a:rPr>
              <a:t>occurring  </a:t>
            </a:r>
            <a:r>
              <a:rPr dirty="0" sz="3200" spc="-10">
                <a:solidFill>
                  <a:srgbClr val="001F5F"/>
                </a:solidFill>
                <a:latin typeface="Comic Sans MS"/>
                <a:cs typeface="Comic Sans MS"/>
              </a:rPr>
              <a:t>antibodies.</a:t>
            </a:r>
            <a:endParaRPr sz="3200">
              <a:latin typeface="Comic Sans MS"/>
              <a:cs typeface="Comic Sans MS"/>
            </a:endParaRPr>
          </a:p>
          <a:p>
            <a:pPr marL="356870" indent="-344170">
              <a:lnSpc>
                <a:spcPct val="100000"/>
              </a:lnSpc>
              <a:spcBef>
                <a:spcPts val="765"/>
              </a:spcBef>
              <a:buFont typeface="Comic Sans MS"/>
              <a:buChar char="•"/>
              <a:tabLst>
                <a:tab pos="357505" algn="l"/>
              </a:tabLst>
            </a:pPr>
            <a:r>
              <a:rPr dirty="0" sz="3200" spc="-5">
                <a:solidFill>
                  <a:srgbClr val="001F5F"/>
                </a:solidFill>
                <a:latin typeface="Comic Sans MS"/>
                <a:cs typeface="Comic Sans MS"/>
              </a:rPr>
              <a:t>Not present at </a:t>
            </a:r>
            <a:r>
              <a:rPr dirty="0" sz="3200" spc="-10">
                <a:solidFill>
                  <a:srgbClr val="001F5F"/>
                </a:solidFill>
                <a:latin typeface="Comic Sans MS"/>
                <a:cs typeface="Comic Sans MS"/>
              </a:rPr>
              <a:t>birth, appear</a:t>
            </a:r>
            <a:r>
              <a:rPr dirty="0" sz="3200" spc="135">
                <a:solidFill>
                  <a:srgbClr val="001F5F"/>
                </a:solidFill>
                <a:latin typeface="Comic Sans MS"/>
                <a:cs typeface="Comic Sans MS"/>
              </a:rPr>
              <a:t> </a:t>
            </a:r>
            <a:r>
              <a:rPr dirty="0" sz="3200" spc="-10">
                <a:solidFill>
                  <a:srgbClr val="001F5F"/>
                </a:solidFill>
                <a:latin typeface="Comic Sans MS"/>
                <a:cs typeface="Comic Sans MS"/>
              </a:rPr>
              <a:t>2-8/12</a:t>
            </a:r>
            <a:endParaRPr sz="3200">
              <a:latin typeface="Comic Sans MS"/>
              <a:cs typeface="Comic Sans MS"/>
            </a:endParaRPr>
          </a:p>
          <a:p>
            <a:pPr marL="356870" marR="5080" indent="-344170">
              <a:lnSpc>
                <a:spcPct val="100000"/>
              </a:lnSpc>
              <a:spcBef>
                <a:spcPts val="770"/>
              </a:spcBef>
              <a:buFont typeface="Comic Sans MS"/>
              <a:buChar char="•"/>
              <a:tabLst>
                <a:tab pos="357505" algn="l"/>
              </a:tabLst>
            </a:pPr>
            <a:r>
              <a:rPr dirty="0" sz="3200" spc="-10">
                <a:solidFill>
                  <a:srgbClr val="001F5F"/>
                </a:solidFill>
                <a:latin typeface="Comic Sans MS"/>
                <a:cs typeface="Comic Sans MS"/>
              </a:rPr>
              <a:t>Triggered by A &amp; </a:t>
            </a:r>
            <a:r>
              <a:rPr dirty="0" sz="3200" spc="-5">
                <a:solidFill>
                  <a:srgbClr val="001F5F"/>
                </a:solidFill>
                <a:latin typeface="Comic Sans MS"/>
                <a:cs typeface="Comic Sans MS"/>
              </a:rPr>
              <a:t>B antigens </a:t>
            </a:r>
            <a:r>
              <a:rPr dirty="0" sz="3200" spc="-10">
                <a:solidFill>
                  <a:srgbClr val="001F5F"/>
                </a:solidFill>
                <a:latin typeface="Comic Sans MS"/>
                <a:cs typeface="Comic Sans MS"/>
              </a:rPr>
              <a:t>in </a:t>
            </a:r>
            <a:r>
              <a:rPr dirty="0" sz="3200" spc="-5">
                <a:solidFill>
                  <a:srgbClr val="001F5F"/>
                </a:solidFill>
                <a:latin typeface="Comic Sans MS"/>
                <a:cs typeface="Comic Sans MS"/>
              </a:rPr>
              <a:t>food and  </a:t>
            </a:r>
            <a:r>
              <a:rPr dirty="0" sz="3200" spc="-10">
                <a:solidFill>
                  <a:srgbClr val="001F5F"/>
                </a:solidFill>
                <a:latin typeface="Comic Sans MS"/>
                <a:cs typeface="Comic Sans MS"/>
              </a:rPr>
              <a:t>bacteria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940433"/>
            <a:ext cx="7403465" cy="34245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Agglutinogens: </a:t>
            </a: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Blood group antigens on</a:t>
            </a:r>
            <a:r>
              <a:rPr dirty="0" sz="28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RBC</a:t>
            </a:r>
            <a:endParaRPr sz="2800">
              <a:latin typeface="Arial"/>
              <a:cs typeface="Arial"/>
            </a:endParaRPr>
          </a:p>
          <a:p>
            <a:pPr marL="2277745">
              <a:lnSpc>
                <a:spcPct val="100000"/>
              </a:lnSpc>
            </a:pP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membrane (A and</a:t>
            </a:r>
            <a:r>
              <a:rPr dirty="0" sz="2800" spc="-2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Arial"/>
                <a:cs typeface="Arial"/>
              </a:rPr>
              <a:t>B)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Times New Roman"/>
              <a:cs typeface="Times New Roman"/>
            </a:endParaRPr>
          </a:p>
          <a:p>
            <a:pPr marL="412115" indent="-399415">
              <a:lnSpc>
                <a:spcPct val="100000"/>
              </a:lnSpc>
              <a:buClr>
                <a:srgbClr val="001F5F"/>
              </a:buClr>
              <a:buFont typeface="Arial"/>
              <a:buChar char="•"/>
              <a:tabLst>
                <a:tab pos="412750" algn="l"/>
              </a:tabLst>
            </a:pP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Agglutinin: </a:t>
            </a:r>
            <a:r>
              <a:rPr dirty="0" sz="2800" spc="-5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respective antibody </a:t>
            </a:r>
            <a:r>
              <a:rPr dirty="0" sz="2800" spc="5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dirty="0" sz="2800" spc="-7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 spc="5">
                <a:solidFill>
                  <a:srgbClr val="001F5F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1985010">
              <a:lnSpc>
                <a:spcPct val="100000"/>
              </a:lnSpc>
            </a:pP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antigen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•</a:t>
            </a:r>
            <a:r>
              <a:rPr dirty="0" sz="2800">
                <a:solidFill>
                  <a:srgbClr val="FF0000"/>
                </a:solidFill>
                <a:latin typeface="Arial"/>
                <a:cs typeface="Arial"/>
              </a:rPr>
              <a:t>Agglutination: </a:t>
            </a: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Reaction </a:t>
            </a:r>
            <a:r>
              <a:rPr dirty="0" sz="2800" spc="-5">
                <a:solidFill>
                  <a:srgbClr val="001F5F"/>
                </a:solidFill>
                <a:latin typeface="Arial"/>
                <a:cs typeface="Arial"/>
              </a:rPr>
              <a:t>between</a:t>
            </a:r>
            <a:r>
              <a:rPr dirty="0" sz="2800" spc="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agglutinogen</a:t>
            </a:r>
            <a:endParaRPr sz="2800">
              <a:latin typeface="Arial"/>
              <a:cs typeface="Arial"/>
            </a:endParaRPr>
          </a:p>
          <a:p>
            <a:pPr marL="2473325">
              <a:lnSpc>
                <a:spcPct val="100000"/>
              </a:lnSpc>
            </a:pP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on RBC and </a:t>
            </a:r>
            <a:r>
              <a:rPr dirty="0" sz="2800" spc="5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respective</a:t>
            </a:r>
            <a:r>
              <a:rPr dirty="0" sz="2800" spc="-2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1F5F"/>
                </a:solidFill>
                <a:latin typeface="Arial"/>
                <a:cs typeface="Arial"/>
              </a:rPr>
              <a:t>Ab.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11936" rIns="0" bIns="0" rtlCol="0" vert="horz">
            <a:spAutoFit/>
          </a:bodyPr>
          <a:lstStyle/>
          <a:p>
            <a:pPr marL="2310765">
              <a:lnSpc>
                <a:spcPct val="100000"/>
              </a:lnSpc>
            </a:pPr>
            <a:r>
              <a:rPr dirty="0" sz="3200" spc="-10">
                <a:solidFill>
                  <a:srgbClr val="000000"/>
                </a:solidFill>
                <a:latin typeface="Arial"/>
                <a:cs typeface="Arial"/>
              </a:rPr>
              <a:t>Definitions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ABEER</dc:creator>
  <dc:title>Slide 1</dc:title>
  <dcterms:created xsi:type="dcterms:W3CDTF">2015-10-05T18:02:42Z</dcterms:created>
  <dcterms:modified xsi:type="dcterms:W3CDTF">2015-10-05T18:02:42Z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2015-10-05T00:00:00Z</vt:filetime>
  </property>
</Properties>
</file>