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	<Relationship Id="rId3" Type="http://schemas.openxmlformats.org/officeDocument/2006/relationships/image" Target="../media/image2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	<Relationship Id="rId3" Type="http://schemas.openxmlformats.org/officeDocument/2006/relationships/image" Target="../media/image31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	<Relationship Id="rId3" Type="http://schemas.openxmlformats.org/officeDocument/2006/relationships/image" Target="../media/image34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6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	<Relationship Id="rId3" Type="http://schemas.openxmlformats.org/officeDocument/2006/relationships/image" Target="../media/image3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1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3.jpeg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4.jpeg" />
	<Relationship Id="rId3" Type="http://schemas.openxmlformats.org/officeDocument/2006/relationships/image" Target="../media/image45.jpeg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6.jpeg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7.jpeg" />
	<Relationship Id="rId3" Type="http://schemas.openxmlformats.org/officeDocument/2006/relationships/image" Target="../media/image48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9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6350" y="3714750"/>
            <a:ext cx="7200900" cy="76200"/>
          </a:xfrm>
          <a:custGeom>
            <a:avLst/>
            <a:gdLst>
              <a:gd name="connsiteX0" fmla="*/ 19050 w 7200900"/>
              <a:gd name="connsiteY0" fmla="*/ 19050 h 76200"/>
              <a:gd name="connsiteX1" fmla="*/ 7181850 w 72009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00900" h="76200">
                <a:moveTo>
                  <a:pt x="19050" y="19050"/>
                </a:moveTo>
                <a:lnTo>
                  <a:pt x="71818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30300" y="1739900"/>
            <a:ext cx="6858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							</a:tabLst>
            </a:pP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Substances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60600" y="2349500"/>
            <a:ext cx="46101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							</a:tabLst>
            </a:pP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Through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11500" y="2959100"/>
            <a:ext cx="29083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							</a:tabLst>
            </a:pP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00" y="4076700"/>
            <a:ext cx="1816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96" b="1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Dr.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Maha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Saja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78200" y="4457700"/>
            <a:ext cx="267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Physiology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department,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92600" y="4787900"/>
            <a:ext cx="850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2,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78300" y="5118100"/>
            <a:ext cx="1079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8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Office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89,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76600" y="5461000"/>
            <a:ext cx="2857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Email: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17375e"/>
                </a:solidFill>
                <a:latin typeface="Calibri" pitchFamily="18" charset="0"/>
                <a:cs typeface="Calibri" pitchFamily="18" charset="0"/>
              </a:rPr>
              <a:t>msaja@ksu.edu.sa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17700" y="25400"/>
            <a:ext cx="58166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Fluid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Mosaic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Model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81300" y="520700"/>
            <a:ext cx="4089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Plasma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40195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82800" y="2451100"/>
            <a:ext cx="5473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Movement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(Transport)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65300" y="2946400"/>
            <a:ext cx="6121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Substances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70300" y="3429000"/>
            <a:ext cx="23368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5468" y="1123950"/>
            <a:ext cx="8566582" cy="76200"/>
          </a:xfrm>
          <a:custGeom>
            <a:avLst/>
            <a:gdLst>
              <a:gd name="connsiteX0" fmla="*/ 19050 w 8566582"/>
              <a:gd name="connsiteY0" fmla="*/ 19050 h 76200"/>
              <a:gd name="connsiteX1" fmla="*/ 8547532 w 8566582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66582" h="76200">
                <a:moveTo>
                  <a:pt x="19050" y="19050"/>
                </a:moveTo>
                <a:lnTo>
                  <a:pt x="8547532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70000"/>
            <a:ext cx="1917700" cy="255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1714500"/>
            <a:ext cx="6375400" cy="454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7848600" y="3898900"/>
            <a:ext cx="1612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Alternative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route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88900"/>
            <a:ext cx="71120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8923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Substances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Across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18923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0" y="3721100"/>
            <a:ext cx="2349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Oil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mix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51200" y="1333500"/>
            <a:ext cx="15621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24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Lipid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soluble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substances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40400" y="1346200"/>
            <a:ext cx="17526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90500" algn="l"/>
              </a:tabLst>
            </a:pPr>
            <a:r>
              <a:rPr lang="en-US" altLang="zh-CN" sz="24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soluble</a:t>
            </a:r>
          </a:p>
          <a:p>
            <a:pPr>
              <a:lnSpc>
                <a:spcPts val="28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substances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86100" y="5905500"/>
            <a:ext cx="18415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93700" algn="l"/>
              </a:tabLs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Cross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freely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by</a:t>
            </a:r>
          </a:p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73700" y="5905500"/>
            <a:ext cx="25019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762000" algn="l"/>
              </a:tabLst>
            </a:pP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  <a:p>
            <a:pPr>
              <a:lnSpc>
                <a:spcPts val="2800"/>
              </a:lnSpc>
              <a:tabLst>
                <a:tab pos="762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proteins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84250" y="1593786"/>
            <a:ext cx="7861300" cy="4538726"/>
          </a:xfrm>
          <a:custGeom>
            <a:avLst/>
            <a:gdLst>
              <a:gd name="connsiteX0" fmla="*/ 6350 w 7861300"/>
              <a:gd name="connsiteY0" fmla="*/ 4532376 h 4538726"/>
              <a:gd name="connsiteX1" fmla="*/ 7854950 w 7861300"/>
              <a:gd name="connsiteY1" fmla="*/ 4532376 h 4538726"/>
              <a:gd name="connsiteX2" fmla="*/ 7854950 w 7861300"/>
              <a:gd name="connsiteY2" fmla="*/ 6350 h 4538726"/>
              <a:gd name="connsiteX3" fmla="*/ 6350 w 7861300"/>
              <a:gd name="connsiteY3" fmla="*/ 6350 h 4538726"/>
              <a:gd name="connsiteX4" fmla="*/ 6350 w 7861300"/>
              <a:gd name="connsiteY4" fmla="*/ 4532376 h 4538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61300" h="4538726">
                <a:moveTo>
                  <a:pt x="6350" y="4532376"/>
                </a:moveTo>
                <a:lnTo>
                  <a:pt x="7854950" y="4532376"/>
                </a:lnTo>
                <a:lnTo>
                  <a:pt x="7854950" y="6350"/>
                </a:lnTo>
                <a:lnTo>
                  <a:pt x="6350" y="6350"/>
                </a:lnTo>
                <a:lnTo>
                  <a:pt x="6350" y="45323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71550" y="12001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04900" y="279400"/>
            <a:ext cx="74549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>
							</a:tabLst>
            </a:pPr>
            <a:r>
              <a:rPr lang="en-US" altLang="zh-CN" sz="44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“</a:t>
            </a:r>
            <a:r>
              <a:rPr lang="en-US" altLang="zh-CN" sz="464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Selective</a:t>
            </a:r>
            <a:r>
              <a:rPr lang="en-US" altLang="zh-CN" sz="464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64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Permeability</a:t>
            </a:r>
            <a:r>
              <a:rPr lang="en-US" altLang="zh-CN" sz="44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1587500"/>
            <a:ext cx="55118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selectively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2006600"/>
            <a:ext cx="5664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permeable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”…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i="1" dirty="0" smtClean="0">
                <a:solidFill>
                  <a:srgbClr val="523cd6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i="1" dirty="0" smtClean="0">
                <a:solidFill>
                  <a:srgbClr val="523cd6"/>
                </a:solidFill>
                <a:latin typeface="Calibri" pitchFamily="18" charset="0"/>
                <a:cs typeface="Calibri" pitchFamily="18" charset="0"/>
              </a:rPr>
              <a:t>does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i="1" dirty="0" smtClean="0">
                <a:solidFill>
                  <a:srgbClr val="523cd6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i="1" dirty="0" smtClean="0">
                <a:solidFill>
                  <a:srgbClr val="523cd6"/>
                </a:solidFill>
                <a:latin typeface="Calibri" pitchFamily="18" charset="0"/>
                <a:cs typeface="Calibri" pitchFamily="18" charset="0"/>
              </a:rPr>
              <a:t>mean?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2870200"/>
            <a:ext cx="68707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3289300"/>
            <a:ext cx="34798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4140200"/>
            <a:ext cx="65659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arises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membrane’s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5054600"/>
            <a:ext cx="7099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amount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5486400"/>
            <a:ext cx="44450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leaving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8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16100" y="88900"/>
            <a:ext cx="60325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889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Substances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Move</a:t>
            </a:r>
          </a:p>
          <a:p>
            <a:pPr>
              <a:lnSpc>
                <a:spcPts val="3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Across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42893" y="2638425"/>
            <a:ext cx="2038350" cy="2495550"/>
          </a:xfrm>
          <a:custGeom>
            <a:avLst/>
            <a:gdLst>
              <a:gd name="connsiteX0" fmla="*/ 28575 w 2038350"/>
              <a:gd name="connsiteY0" fmla="*/ 1247775 h 2495550"/>
              <a:gd name="connsiteX1" fmla="*/ 1019175 w 2038350"/>
              <a:gd name="connsiteY1" fmla="*/ 28575 h 2495550"/>
              <a:gd name="connsiteX2" fmla="*/ 2009775 w 2038350"/>
              <a:gd name="connsiteY2" fmla="*/ 1247775 h 2495550"/>
              <a:gd name="connsiteX3" fmla="*/ 1019175 w 2038350"/>
              <a:gd name="connsiteY3" fmla="*/ 2466975 h 2495550"/>
              <a:gd name="connsiteX4" fmla="*/ 28575 w 2038350"/>
              <a:gd name="connsiteY4" fmla="*/ 1247775 h 2495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38350" h="2495550">
                <a:moveTo>
                  <a:pt x="28575" y="1247775"/>
                </a:moveTo>
                <a:cubicBezTo>
                  <a:pt x="28575" y="574420"/>
                  <a:pt x="472059" y="28575"/>
                  <a:pt x="1019175" y="28575"/>
                </a:cubicBezTo>
                <a:cubicBezTo>
                  <a:pt x="1566291" y="28575"/>
                  <a:pt x="2009775" y="574420"/>
                  <a:pt x="2009775" y="1247775"/>
                </a:cubicBezTo>
                <a:cubicBezTo>
                  <a:pt x="2009775" y="1921128"/>
                  <a:pt x="1566291" y="2466975"/>
                  <a:pt x="1019175" y="2466975"/>
                </a:cubicBezTo>
                <a:cubicBezTo>
                  <a:pt x="472059" y="2466975"/>
                  <a:pt x="28575" y="1921128"/>
                  <a:pt x="28575" y="1247775"/>
                </a:cubicBez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ff00ff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58568" y="5473700"/>
            <a:ext cx="2997200" cy="1358898"/>
          </a:xfrm>
          <a:custGeom>
            <a:avLst/>
            <a:gdLst>
              <a:gd name="connsiteX0" fmla="*/ 12700 w 2997200"/>
              <a:gd name="connsiteY0" fmla="*/ 234950 h 1358898"/>
              <a:gd name="connsiteX1" fmla="*/ 234950 w 2997200"/>
              <a:gd name="connsiteY1" fmla="*/ 12700 h 1358898"/>
              <a:gd name="connsiteX2" fmla="*/ 2762250 w 2997200"/>
              <a:gd name="connsiteY2" fmla="*/ 12700 h 1358898"/>
              <a:gd name="connsiteX3" fmla="*/ 2984500 w 2997200"/>
              <a:gd name="connsiteY3" fmla="*/ 234950 h 1358898"/>
              <a:gd name="connsiteX4" fmla="*/ 2984500 w 2997200"/>
              <a:gd name="connsiteY4" fmla="*/ 1123950 h 1358898"/>
              <a:gd name="connsiteX5" fmla="*/ 2762250 w 2997200"/>
              <a:gd name="connsiteY5" fmla="*/ 1346198 h 1358898"/>
              <a:gd name="connsiteX6" fmla="*/ 234950 w 2997200"/>
              <a:gd name="connsiteY6" fmla="*/ 1346198 h 1358898"/>
              <a:gd name="connsiteX7" fmla="*/ 12700 w 2997200"/>
              <a:gd name="connsiteY7" fmla="*/ 1123950 h 1358898"/>
              <a:gd name="connsiteX8" fmla="*/ 12700 w 2997200"/>
              <a:gd name="connsiteY8" fmla="*/ 234950 h 1358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97200" h="1358898">
                <a:moveTo>
                  <a:pt x="12700" y="234950"/>
                </a:moveTo>
                <a:cubicBezTo>
                  <a:pt x="12700" y="112267"/>
                  <a:pt x="112141" y="12700"/>
                  <a:pt x="234950" y="12700"/>
                </a:cubicBezTo>
                <a:lnTo>
                  <a:pt x="2762250" y="12700"/>
                </a:lnTo>
                <a:cubicBezTo>
                  <a:pt x="2884932" y="12700"/>
                  <a:pt x="2984500" y="112267"/>
                  <a:pt x="2984500" y="234950"/>
                </a:cubicBezTo>
                <a:lnTo>
                  <a:pt x="2984500" y="1123950"/>
                </a:lnTo>
                <a:cubicBezTo>
                  <a:pt x="2984500" y="1246695"/>
                  <a:pt x="2884932" y="1346198"/>
                  <a:pt x="2762250" y="1346198"/>
                </a:cubicBezTo>
                <a:lnTo>
                  <a:pt x="234950" y="1346198"/>
                </a:lnTo>
                <a:cubicBezTo>
                  <a:pt x="112141" y="1346198"/>
                  <a:pt x="12700" y="1246695"/>
                  <a:pt x="12700" y="1123950"/>
                </a:cubicBezTo>
                <a:lnTo>
                  <a:pt x="12700" y="23495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137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25700" y="5803900"/>
            <a:ext cx="26416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52400" algn="l"/>
              </a:tabLst>
            </a:pP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1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trans-membrane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</a:t>
            </a:r>
          </a:p>
          <a:p>
            <a:pPr>
              <a:lnSpc>
                <a:spcPts val="2100"/>
              </a:lnSpc>
              <a:tabLst>
                <a:tab pos="152400" algn="l"/>
              </a:tabLst>
            </a:pP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carrier/transporter/channel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47800" y="88900"/>
            <a:ext cx="67564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2954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Substances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Cannot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Cross</a:t>
            </a:r>
          </a:p>
          <a:p>
            <a:pPr>
              <a:lnSpc>
                <a:spcPts val="3800"/>
              </a:lnSpc>
              <a:tabLst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981956" y="3663696"/>
            <a:ext cx="1319784" cy="22859"/>
          </a:xfrm>
          <a:custGeom>
            <a:avLst/>
            <a:gdLst>
              <a:gd name="connsiteX0" fmla="*/ 0 w 1319784"/>
              <a:gd name="connsiteY0" fmla="*/ 11429 h 22859"/>
              <a:gd name="connsiteX1" fmla="*/ 1319784 w 1319784"/>
              <a:gd name="connsiteY1" fmla="*/ 11429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9784" h="22859">
                <a:moveTo>
                  <a:pt x="0" y="11429"/>
                </a:moveTo>
                <a:lnTo>
                  <a:pt x="1319784" y="11429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79500" y="1663700"/>
            <a:ext cx="7404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material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2222500"/>
            <a:ext cx="7048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cellular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compartments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divided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36700" y="3365500"/>
            <a:ext cx="6934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Passive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does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36700" y="4394200"/>
            <a:ext cx="5575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u="sng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796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0" y="304800"/>
            <a:ext cx="5080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1288986"/>
            <a:ext cx="3595751" cy="652462"/>
          </a:xfrm>
          <a:custGeom>
            <a:avLst/>
            <a:gdLst>
              <a:gd name="connsiteX0" fmla="*/ 6350 w 3595751"/>
              <a:gd name="connsiteY0" fmla="*/ 646112 h 652462"/>
              <a:gd name="connsiteX1" fmla="*/ 3589401 w 3595751"/>
              <a:gd name="connsiteY1" fmla="*/ 646112 h 652462"/>
              <a:gd name="connsiteX2" fmla="*/ 3589401 w 3595751"/>
              <a:gd name="connsiteY2" fmla="*/ 6350 h 652462"/>
              <a:gd name="connsiteX3" fmla="*/ 6350 w 3595751"/>
              <a:gd name="connsiteY3" fmla="*/ 6350 h 652462"/>
              <a:gd name="connsiteX4" fmla="*/ 6350 w 35957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5751" h="652462">
                <a:moveTo>
                  <a:pt x="6350" y="646112"/>
                </a:moveTo>
                <a:lnTo>
                  <a:pt x="3589401" y="646112"/>
                </a:lnTo>
                <a:lnTo>
                  <a:pt x="35894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1288986"/>
            <a:ext cx="3595751" cy="652462"/>
          </a:xfrm>
          <a:custGeom>
            <a:avLst/>
            <a:gdLst>
              <a:gd name="connsiteX0" fmla="*/ 6350 w 3595751"/>
              <a:gd name="connsiteY0" fmla="*/ 646112 h 652462"/>
              <a:gd name="connsiteX1" fmla="*/ 3589401 w 3595751"/>
              <a:gd name="connsiteY1" fmla="*/ 646112 h 652462"/>
              <a:gd name="connsiteX2" fmla="*/ 3589401 w 3595751"/>
              <a:gd name="connsiteY2" fmla="*/ 6350 h 652462"/>
              <a:gd name="connsiteX3" fmla="*/ 6350 w 3595751"/>
              <a:gd name="connsiteY3" fmla="*/ 6350 h 652462"/>
              <a:gd name="connsiteX4" fmla="*/ 6350 w 35957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5751" h="652462">
                <a:moveTo>
                  <a:pt x="6350" y="646112"/>
                </a:moveTo>
                <a:lnTo>
                  <a:pt x="3589401" y="646112"/>
                </a:lnTo>
                <a:lnTo>
                  <a:pt x="35894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2350" y="1288986"/>
            <a:ext cx="3860800" cy="652462"/>
          </a:xfrm>
          <a:custGeom>
            <a:avLst/>
            <a:gdLst>
              <a:gd name="connsiteX0" fmla="*/ 6350 w 3860800"/>
              <a:gd name="connsiteY0" fmla="*/ 646112 h 652462"/>
              <a:gd name="connsiteX1" fmla="*/ 3854450 w 3860800"/>
              <a:gd name="connsiteY1" fmla="*/ 646112 h 652462"/>
              <a:gd name="connsiteX2" fmla="*/ 3854450 w 3860800"/>
              <a:gd name="connsiteY2" fmla="*/ 6350 h 652462"/>
              <a:gd name="connsiteX3" fmla="*/ 6350 w 3860800"/>
              <a:gd name="connsiteY3" fmla="*/ 6350 h 652462"/>
              <a:gd name="connsiteX4" fmla="*/ 6350 w 38608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0800" h="652462">
                <a:moveTo>
                  <a:pt x="6350" y="646112"/>
                </a:moveTo>
                <a:lnTo>
                  <a:pt x="3854450" y="646112"/>
                </a:lnTo>
                <a:lnTo>
                  <a:pt x="38544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2350" y="1288986"/>
            <a:ext cx="3860800" cy="652462"/>
          </a:xfrm>
          <a:custGeom>
            <a:avLst/>
            <a:gdLst>
              <a:gd name="connsiteX0" fmla="*/ 6350 w 3860800"/>
              <a:gd name="connsiteY0" fmla="*/ 646112 h 652462"/>
              <a:gd name="connsiteX1" fmla="*/ 3854450 w 3860800"/>
              <a:gd name="connsiteY1" fmla="*/ 646112 h 652462"/>
              <a:gd name="connsiteX2" fmla="*/ 3854450 w 3860800"/>
              <a:gd name="connsiteY2" fmla="*/ 6350 h 652462"/>
              <a:gd name="connsiteX3" fmla="*/ 6350 w 3860800"/>
              <a:gd name="connsiteY3" fmla="*/ 6350 h 652462"/>
              <a:gd name="connsiteX4" fmla="*/ 6350 w 38608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0800" h="652462">
                <a:moveTo>
                  <a:pt x="6350" y="646112"/>
                </a:moveTo>
                <a:lnTo>
                  <a:pt x="3854450" y="646112"/>
                </a:lnTo>
                <a:lnTo>
                  <a:pt x="38544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2127250"/>
            <a:ext cx="3595751" cy="3972052"/>
          </a:xfrm>
          <a:custGeom>
            <a:avLst/>
            <a:gdLst>
              <a:gd name="connsiteX0" fmla="*/ 6350 w 3595751"/>
              <a:gd name="connsiteY0" fmla="*/ 3965702 h 3972052"/>
              <a:gd name="connsiteX1" fmla="*/ 3589401 w 3595751"/>
              <a:gd name="connsiteY1" fmla="*/ 3965702 h 3972052"/>
              <a:gd name="connsiteX2" fmla="*/ 3589401 w 3595751"/>
              <a:gd name="connsiteY2" fmla="*/ 6350 h 3972052"/>
              <a:gd name="connsiteX3" fmla="*/ 6350 w 3595751"/>
              <a:gd name="connsiteY3" fmla="*/ 6350 h 3972052"/>
              <a:gd name="connsiteX4" fmla="*/ 6350 w 3595751"/>
              <a:gd name="connsiteY4" fmla="*/ 3965702 h 397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5751" h="3972052">
                <a:moveTo>
                  <a:pt x="6350" y="3965702"/>
                </a:moveTo>
                <a:lnTo>
                  <a:pt x="3589401" y="3965702"/>
                </a:lnTo>
                <a:lnTo>
                  <a:pt x="3589401" y="6350"/>
                </a:lnTo>
                <a:lnTo>
                  <a:pt x="6350" y="6350"/>
                </a:lnTo>
                <a:lnTo>
                  <a:pt x="6350" y="39657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2350" y="2127250"/>
            <a:ext cx="3860800" cy="3972052"/>
          </a:xfrm>
          <a:custGeom>
            <a:avLst/>
            <a:gdLst>
              <a:gd name="connsiteX0" fmla="*/ 6350 w 3860800"/>
              <a:gd name="connsiteY0" fmla="*/ 3965702 h 3972052"/>
              <a:gd name="connsiteX1" fmla="*/ 3854450 w 3860800"/>
              <a:gd name="connsiteY1" fmla="*/ 3965702 h 3972052"/>
              <a:gd name="connsiteX2" fmla="*/ 3854450 w 3860800"/>
              <a:gd name="connsiteY2" fmla="*/ 6350 h 3972052"/>
              <a:gd name="connsiteX3" fmla="*/ 6350 w 3860800"/>
              <a:gd name="connsiteY3" fmla="*/ 6350 h 3972052"/>
              <a:gd name="connsiteX4" fmla="*/ 6350 w 3860800"/>
              <a:gd name="connsiteY4" fmla="*/ 3965702 h 397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0800" h="3972052">
                <a:moveTo>
                  <a:pt x="6350" y="3965702"/>
                </a:moveTo>
                <a:lnTo>
                  <a:pt x="3854450" y="3965702"/>
                </a:lnTo>
                <a:lnTo>
                  <a:pt x="3854450" y="6350"/>
                </a:lnTo>
                <a:lnTo>
                  <a:pt x="6350" y="6350"/>
                </a:lnTo>
                <a:lnTo>
                  <a:pt x="6350" y="39657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29150" y="1596263"/>
            <a:ext cx="76200" cy="4594987"/>
          </a:xfrm>
          <a:custGeom>
            <a:avLst/>
            <a:gdLst>
              <a:gd name="connsiteX0" fmla="*/ 19050 w 76200"/>
              <a:gd name="connsiteY0" fmla="*/ 19050 h 4594987"/>
              <a:gd name="connsiteX1" fmla="*/ 19050 w 76200"/>
              <a:gd name="connsiteY1" fmla="*/ 4575937 h 45949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594987">
                <a:moveTo>
                  <a:pt x="19050" y="19050"/>
                </a:moveTo>
                <a:lnTo>
                  <a:pt x="19050" y="4575937"/>
                </a:lnTo>
              </a:path>
            </a:pathLst>
          </a:custGeom>
          <a:ln w="381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29150" y="1596263"/>
            <a:ext cx="76200" cy="4594987"/>
          </a:xfrm>
          <a:custGeom>
            <a:avLst/>
            <a:gdLst>
              <a:gd name="connsiteX0" fmla="*/ 19050 w 76200"/>
              <a:gd name="connsiteY0" fmla="*/ 19050 h 4594987"/>
              <a:gd name="connsiteX1" fmla="*/ 19050 w 76200"/>
              <a:gd name="connsiteY1" fmla="*/ 4575937 h 45949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594987">
                <a:moveTo>
                  <a:pt x="19050" y="19050"/>
                </a:moveTo>
                <a:lnTo>
                  <a:pt x="19050" y="4575937"/>
                </a:lnTo>
              </a:path>
            </a:pathLst>
          </a:custGeom>
          <a:ln w="381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1282700"/>
            <a:ext cx="38735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1676400"/>
            <a:ext cx="3111500" cy="424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along</a:t>
            </a:r>
          </a:p>
          <a:p>
            <a:pPr>
              <a:lnSpc>
                <a:spcPts val="25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Does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require</a:t>
            </a:r>
          </a:p>
          <a:p>
            <a:pPr>
              <a:lnSpc>
                <a:spcPts val="25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2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Types:</a:t>
            </a:r>
          </a:p>
          <a:p>
            <a:pPr>
              <a:lnSpc>
                <a:spcPts val="26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Simple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Diffusion.</a:t>
            </a:r>
          </a:p>
          <a:p>
            <a:pPr>
              <a:lnSpc>
                <a:spcPts val="26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Facilitated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Diffusion.</a:t>
            </a:r>
          </a:p>
          <a:p>
            <a:pPr>
              <a:lnSpc>
                <a:spcPts val="2600"/>
              </a:lnSpc>
              <a:tabLst>
                <a:tab pos="342900" algn="l"/>
                <a:tab pos="4064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27600" y="1663700"/>
            <a:ext cx="3619500" cy="386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457200" algn="l"/>
                <a:tab pos="622300" algn="l"/>
              </a:tabLst>
            </a:pPr>
            <a:r>
              <a:rPr lang="en-US" altLang="zh-CN" dirty="0" smtClean="0"/>
              <a:t>			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342900" algn="l"/>
                <a:tab pos="457200" algn="l"/>
                <a:tab pos="6223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against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6223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energy.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622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Types: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6223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Transport.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6223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Secondary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0" y="304800"/>
            <a:ext cx="5080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71550" y="13525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87900" y="2488057"/>
            <a:ext cx="1539366" cy="349630"/>
          </a:xfrm>
          <a:custGeom>
            <a:avLst/>
            <a:gdLst>
              <a:gd name="connsiteX0" fmla="*/ 12700 w 1539366"/>
              <a:gd name="connsiteY0" fmla="*/ 12700 h 349630"/>
              <a:gd name="connsiteX1" fmla="*/ 12700 w 1539366"/>
              <a:gd name="connsiteY1" fmla="*/ 174878 h 349630"/>
              <a:gd name="connsiteX2" fmla="*/ 1526666 w 1539366"/>
              <a:gd name="connsiteY2" fmla="*/ 174878 h 349630"/>
              <a:gd name="connsiteX3" fmla="*/ 1526666 w 1539366"/>
              <a:gd name="connsiteY3" fmla="*/ 336931 h 3496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39366" h="349630">
                <a:moveTo>
                  <a:pt x="12700" y="12700"/>
                </a:moveTo>
                <a:lnTo>
                  <a:pt x="12700" y="174878"/>
                </a:lnTo>
                <a:lnTo>
                  <a:pt x="1526666" y="174878"/>
                </a:lnTo>
                <a:lnTo>
                  <a:pt x="1526666" y="336931"/>
                </a:lnTo>
              </a:path>
            </a:pathLst>
          </a:custGeom>
          <a:ln w="254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56332" y="3584321"/>
            <a:ext cx="251967" cy="1831975"/>
          </a:xfrm>
          <a:custGeom>
            <a:avLst/>
            <a:gdLst>
              <a:gd name="connsiteX0" fmla="*/ 12700 w 251967"/>
              <a:gd name="connsiteY0" fmla="*/ 12700 h 1831975"/>
              <a:gd name="connsiteX1" fmla="*/ 12700 w 251967"/>
              <a:gd name="connsiteY1" fmla="*/ 1819275 h 1831975"/>
              <a:gd name="connsiteX2" fmla="*/ 239267 w 251967"/>
              <a:gd name="connsiteY2" fmla="*/ 1819275 h 1831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1967" h="1831975">
                <a:moveTo>
                  <a:pt x="12700" y="12700"/>
                </a:moveTo>
                <a:lnTo>
                  <a:pt x="12700" y="1819275"/>
                </a:lnTo>
                <a:lnTo>
                  <a:pt x="239267" y="1819275"/>
                </a:lnTo>
              </a:path>
            </a:pathLst>
          </a:custGeom>
          <a:ln w="25400">
            <a:solidFill>
              <a:srgbClr val="9bbb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56332" y="3584321"/>
            <a:ext cx="251967" cy="735710"/>
          </a:xfrm>
          <a:custGeom>
            <a:avLst/>
            <a:gdLst>
              <a:gd name="connsiteX0" fmla="*/ 12700 w 251967"/>
              <a:gd name="connsiteY0" fmla="*/ 12700 h 735710"/>
              <a:gd name="connsiteX1" fmla="*/ 12700 w 251967"/>
              <a:gd name="connsiteY1" fmla="*/ 723010 h 735710"/>
              <a:gd name="connsiteX2" fmla="*/ 239267 w 251967"/>
              <a:gd name="connsiteY2" fmla="*/ 723010 h 735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1967" h="735710">
                <a:moveTo>
                  <a:pt x="12700" y="12700"/>
                </a:moveTo>
                <a:lnTo>
                  <a:pt x="12700" y="723010"/>
                </a:lnTo>
                <a:lnTo>
                  <a:pt x="239267" y="723010"/>
                </a:lnTo>
              </a:path>
            </a:pathLst>
          </a:custGeom>
          <a:ln w="25400">
            <a:solidFill>
              <a:srgbClr val="9bbb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73933" y="2488057"/>
            <a:ext cx="1539366" cy="349630"/>
          </a:xfrm>
          <a:custGeom>
            <a:avLst/>
            <a:gdLst>
              <a:gd name="connsiteX0" fmla="*/ 1526666 w 1539366"/>
              <a:gd name="connsiteY0" fmla="*/ 12700 h 349630"/>
              <a:gd name="connsiteX1" fmla="*/ 1526666 w 1539366"/>
              <a:gd name="connsiteY1" fmla="*/ 174878 h 349630"/>
              <a:gd name="connsiteX2" fmla="*/ 12700 w 1539366"/>
              <a:gd name="connsiteY2" fmla="*/ 174878 h 349630"/>
              <a:gd name="connsiteX3" fmla="*/ 12700 w 1539366"/>
              <a:gd name="connsiteY3" fmla="*/ 336931 h 3496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39366" h="349630">
                <a:moveTo>
                  <a:pt x="1526666" y="12700"/>
                </a:moveTo>
                <a:lnTo>
                  <a:pt x="1526666" y="174878"/>
                </a:lnTo>
                <a:lnTo>
                  <a:pt x="12700" y="174878"/>
                </a:lnTo>
                <a:lnTo>
                  <a:pt x="12700" y="336931"/>
                </a:lnTo>
              </a:path>
            </a:pathLst>
          </a:custGeom>
          <a:ln w="254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59984" y="3803586"/>
            <a:ext cx="1861565" cy="2567305"/>
          </a:xfrm>
          <a:custGeom>
            <a:avLst/>
            <a:gdLst>
              <a:gd name="connsiteX0" fmla="*/ 6350 w 1861565"/>
              <a:gd name="connsiteY0" fmla="*/ 2560955 h 2567305"/>
              <a:gd name="connsiteX1" fmla="*/ 1855215 w 1861565"/>
              <a:gd name="connsiteY1" fmla="*/ 2560955 h 2567305"/>
              <a:gd name="connsiteX2" fmla="*/ 1855215 w 1861565"/>
              <a:gd name="connsiteY2" fmla="*/ 6350 h 2567305"/>
              <a:gd name="connsiteX3" fmla="*/ 6350 w 1861565"/>
              <a:gd name="connsiteY3" fmla="*/ 6350 h 2567305"/>
              <a:gd name="connsiteX4" fmla="*/ 6350 w 1861565"/>
              <a:gd name="connsiteY4" fmla="*/ 2560955 h 25673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1565" h="2567305">
                <a:moveTo>
                  <a:pt x="6350" y="2560955"/>
                </a:moveTo>
                <a:lnTo>
                  <a:pt x="1855215" y="2560955"/>
                </a:lnTo>
                <a:lnTo>
                  <a:pt x="1855215" y="6350"/>
                </a:lnTo>
                <a:lnTo>
                  <a:pt x="6350" y="6350"/>
                </a:lnTo>
                <a:lnTo>
                  <a:pt x="6350" y="25609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68568" y="5036820"/>
            <a:ext cx="643001" cy="16764"/>
          </a:xfrm>
          <a:custGeom>
            <a:avLst/>
            <a:gdLst>
              <a:gd name="connsiteX0" fmla="*/ 0 w 643001"/>
              <a:gd name="connsiteY0" fmla="*/ 0 h 16764"/>
              <a:gd name="connsiteX1" fmla="*/ 321564 w 643001"/>
              <a:gd name="connsiteY1" fmla="*/ 0 h 16764"/>
              <a:gd name="connsiteX2" fmla="*/ 643000 w 643001"/>
              <a:gd name="connsiteY2" fmla="*/ 0 h 16764"/>
              <a:gd name="connsiteX3" fmla="*/ 643000 w 643001"/>
              <a:gd name="connsiteY3" fmla="*/ 16764 h 16764"/>
              <a:gd name="connsiteX4" fmla="*/ 321564 w 643001"/>
              <a:gd name="connsiteY4" fmla="*/ 16764 h 16764"/>
              <a:gd name="connsiteX5" fmla="*/ 0 w 643001"/>
              <a:gd name="connsiteY5" fmla="*/ 16764 h 16764"/>
              <a:gd name="connsiteX6" fmla="*/ 0 w 643001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43001" h="16764">
                <a:moveTo>
                  <a:pt x="0" y="0"/>
                </a:moveTo>
                <a:lnTo>
                  <a:pt x="321564" y="0"/>
                </a:lnTo>
                <a:lnTo>
                  <a:pt x="643000" y="0"/>
                </a:lnTo>
                <a:lnTo>
                  <a:pt x="643000" y="16764"/>
                </a:lnTo>
                <a:lnTo>
                  <a:pt x="321564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61660" y="5341620"/>
            <a:ext cx="1458468" cy="16764"/>
          </a:xfrm>
          <a:custGeom>
            <a:avLst/>
            <a:gdLst>
              <a:gd name="connsiteX0" fmla="*/ 0 w 1458468"/>
              <a:gd name="connsiteY0" fmla="*/ 0 h 16764"/>
              <a:gd name="connsiteX1" fmla="*/ 364617 w 1458468"/>
              <a:gd name="connsiteY1" fmla="*/ 0 h 16764"/>
              <a:gd name="connsiteX2" fmla="*/ 729234 w 1458468"/>
              <a:gd name="connsiteY2" fmla="*/ 0 h 16764"/>
              <a:gd name="connsiteX3" fmla="*/ 1093724 w 1458468"/>
              <a:gd name="connsiteY3" fmla="*/ 0 h 16764"/>
              <a:gd name="connsiteX4" fmla="*/ 1458468 w 1458468"/>
              <a:gd name="connsiteY4" fmla="*/ 0 h 16764"/>
              <a:gd name="connsiteX5" fmla="*/ 1458468 w 1458468"/>
              <a:gd name="connsiteY5" fmla="*/ 16764 h 16764"/>
              <a:gd name="connsiteX6" fmla="*/ 1093724 w 1458468"/>
              <a:gd name="connsiteY6" fmla="*/ 16764 h 16764"/>
              <a:gd name="connsiteX7" fmla="*/ 729234 w 1458468"/>
              <a:gd name="connsiteY7" fmla="*/ 16764 h 16764"/>
              <a:gd name="connsiteX8" fmla="*/ 364617 w 1458468"/>
              <a:gd name="connsiteY8" fmla="*/ 16764 h 16764"/>
              <a:gd name="connsiteX9" fmla="*/ 0 w 1458468"/>
              <a:gd name="connsiteY9" fmla="*/ 16764 h 16764"/>
              <a:gd name="connsiteX10" fmla="*/ 0 w 1458468"/>
              <a:gd name="connsiteY10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458468" h="16764">
                <a:moveTo>
                  <a:pt x="0" y="0"/>
                </a:moveTo>
                <a:lnTo>
                  <a:pt x="364617" y="0"/>
                </a:lnTo>
                <a:lnTo>
                  <a:pt x="729234" y="0"/>
                </a:lnTo>
                <a:lnTo>
                  <a:pt x="1093724" y="0"/>
                </a:lnTo>
                <a:lnTo>
                  <a:pt x="1458468" y="0"/>
                </a:lnTo>
                <a:lnTo>
                  <a:pt x="1458468" y="16764"/>
                </a:lnTo>
                <a:lnTo>
                  <a:pt x="1093724" y="16764"/>
                </a:lnTo>
                <a:lnTo>
                  <a:pt x="729234" y="16764"/>
                </a:lnTo>
                <a:lnTo>
                  <a:pt x="364617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09488" y="5951220"/>
            <a:ext cx="1162812" cy="16764"/>
          </a:xfrm>
          <a:custGeom>
            <a:avLst/>
            <a:gdLst>
              <a:gd name="connsiteX0" fmla="*/ 0 w 1162812"/>
              <a:gd name="connsiteY0" fmla="*/ 0 h 16764"/>
              <a:gd name="connsiteX1" fmla="*/ 387603 w 1162812"/>
              <a:gd name="connsiteY1" fmla="*/ 0 h 16764"/>
              <a:gd name="connsiteX2" fmla="*/ 775207 w 1162812"/>
              <a:gd name="connsiteY2" fmla="*/ 0 h 16764"/>
              <a:gd name="connsiteX3" fmla="*/ 1162812 w 1162812"/>
              <a:gd name="connsiteY3" fmla="*/ 0 h 16764"/>
              <a:gd name="connsiteX4" fmla="*/ 1162812 w 1162812"/>
              <a:gd name="connsiteY4" fmla="*/ 16764 h 16764"/>
              <a:gd name="connsiteX5" fmla="*/ 775207 w 1162812"/>
              <a:gd name="connsiteY5" fmla="*/ 16764 h 16764"/>
              <a:gd name="connsiteX6" fmla="*/ 387603 w 1162812"/>
              <a:gd name="connsiteY6" fmla="*/ 16764 h 16764"/>
              <a:gd name="connsiteX7" fmla="*/ 0 w 1162812"/>
              <a:gd name="connsiteY7" fmla="*/ 16764 h 16764"/>
              <a:gd name="connsiteX8" fmla="*/ 0 w 1162812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62812" h="16764">
                <a:moveTo>
                  <a:pt x="0" y="0"/>
                </a:moveTo>
                <a:lnTo>
                  <a:pt x="387603" y="0"/>
                </a:lnTo>
                <a:lnTo>
                  <a:pt x="775207" y="0"/>
                </a:lnTo>
                <a:lnTo>
                  <a:pt x="1162812" y="0"/>
                </a:lnTo>
                <a:lnTo>
                  <a:pt x="1162812" y="16764"/>
                </a:lnTo>
                <a:lnTo>
                  <a:pt x="775207" y="16764"/>
                </a:lnTo>
                <a:lnTo>
                  <a:pt x="387603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29656" y="6256020"/>
            <a:ext cx="1458340" cy="16764"/>
          </a:xfrm>
          <a:custGeom>
            <a:avLst/>
            <a:gdLst>
              <a:gd name="connsiteX0" fmla="*/ 0 w 1458340"/>
              <a:gd name="connsiteY0" fmla="*/ 0 h 16764"/>
              <a:gd name="connsiteX1" fmla="*/ 364616 w 1458340"/>
              <a:gd name="connsiteY1" fmla="*/ 0 h 16764"/>
              <a:gd name="connsiteX2" fmla="*/ 729234 w 1458340"/>
              <a:gd name="connsiteY2" fmla="*/ 0 h 16764"/>
              <a:gd name="connsiteX3" fmla="*/ 1093850 w 1458340"/>
              <a:gd name="connsiteY3" fmla="*/ 0 h 16764"/>
              <a:gd name="connsiteX4" fmla="*/ 1458340 w 1458340"/>
              <a:gd name="connsiteY4" fmla="*/ 0 h 16764"/>
              <a:gd name="connsiteX5" fmla="*/ 1458340 w 1458340"/>
              <a:gd name="connsiteY5" fmla="*/ 16764 h 16764"/>
              <a:gd name="connsiteX6" fmla="*/ 1093850 w 1458340"/>
              <a:gd name="connsiteY6" fmla="*/ 16764 h 16764"/>
              <a:gd name="connsiteX7" fmla="*/ 729234 w 1458340"/>
              <a:gd name="connsiteY7" fmla="*/ 16764 h 16764"/>
              <a:gd name="connsiteX8" fmla="*/ 364616 w 1458340"/>
              <a:gd name="connsiteY8" fmla="*/ 16764 h 16764"/>
              <a:gd name="connsiteX9" fmla="*/ 0 w 1458340"/>
              <a:gd name="connsiteY9" fmla="*/ 16764 h 16764"/>
              <a:gd name="connsiteX10" fmla="*/ 0 w 1458340"/>
              <a:gd name="connsiteY10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458340" h="16764">
                <a:moveTo>
                  <a:pt x="0" y="0"/>
                </a:moveTo>
                <a:lnTo>
                  <a:pt x="364616" y="0"/>
                </a:lnTo>
                <a:lnTo>
                  <a:pt x="729234" y="0"/>
                </a:lnTo>
                <a:lnTo>
                  <a:pt x="1093850" y="0"/>
                </a:lnTo>
                <a:lnTo>
                  <a:pt x="1458340" y="0"/>
                </a:lnTo>
                <a:lnTo>
                  <a:pt x="1458340" y="16764"/>
                </a:lnTo>
                <a:lnTo>
                  <a:pt x="1093850" y="16764"/>
                </a:lnTo>
                <a:lnTo>
                  <a:pt x="729234" y="16764"/>
                </a:lnTo>
                <a:lnTo>
                  <a:pt x="364616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99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00300" y="0"/>
            <a:ext cx="5003800" cy="255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774700" algn="l"/>
                <a:tab pos="1752600" algn="l"/>
                <a:tab pos="1905000" algn="l"/>
              </a:tabLst>
            </a:pP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Passive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  <a:p>
            <a:pPr>
              <a:lnSpc>
                <a:spcPts val="4800"/>
              </a:lnSpc>
              <a:tabLst>
                <a:tab pos="774700" algn="l"/>
                <a:tab pos="1752600" algn="l"/>
                <a:tab pos="1905000" algn="l"/>
              </a:tabLst>
            </a:pPr>
            <a:r>
              <a:rPr lang="en-US" altLang="zh-CN" dirty="0" smtClean="0"/>
              <a:t>	</a:t>
            </a: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774700" algn="l"/>
                <a:tab pos="1752600" algn="l"/>
                <a:tab pos="1905000" algn="l"/>
              </a:tabLst>
            </a:pPr>
            <a:r>
              <a:rPr lang="en-US" altLang="zh-CN" dirty="0" smtClean="0"/>
              <a:t>			</a:t>
            </a:r>
            <a:r>
              <a:rPr lang="en-US" altLang="zh-CN" sz="26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Passive</a:t>
            </a:r>
          </a:p>
          <a:p>
            <a:pPr>
              <a:lnSpc>
                <a:spcPts val="2800"/>
              </a:lnSpc>
              <a:tabLst>
                <a:tab pos="774700" algn="l"/>
                <a:tab pos="1752600" algn="l"/>
                <a:tab pos="1905000" algn="l"/>
              </a:tabLst>
            </a:pPr>
            <a:r>
              <a:rPr lang="en-US" altLang="zh-CN" dirty="0" smtClean="0"/>
              <a:t>	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79700" y="3136900"/>
            <a:ext cx="1663700" cy="251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92100" algn="l"/>
                <a:tab pos="5334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921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Simple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921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Facilitated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26100" y="3162300"/>
            <a:ext cx="1511300" cy="322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		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Osmosis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Movement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					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</a:p>
          <a:p>
            <a:pPr>
              <a:lnSpc>
                <a:spcPts val="23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</a:t>
            </a:r>
          </a:p>
          <a:p>
            <a:pPr>
              <a:lnSpc>
                <a:spcPts val="2400"/>
              </a:lnSpc>
              <a:tabLst>
                <a:tab pos="25400" algn="l"/>
                <a:tab pos="50800" algn="l"/>
                <a:tab pos="101600" algn="l"/>
                <a:tab pos="127000" algn="l"/>
                <a:tab pos="177800" algn="l"/>
                <a:tab pos="431800" algn="l"/>
              </a:tabLst>
            </a:pP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1593786"/>
            <a:ext cx="3594100" cy="4538726"/>
          </a:xfrm>
          <a:custGeom>
            <a:avLst/>
            <a:gdLst>
              <a:gd name="connsiteX0" fmla="*/ 6350 w 3594100"/>
              <a:gd name="connsiteY0" fmla="*/ 4532376 h 4538726"/>
              <a:gd name="connsiteX1" fmla="*/ 3587750 w 3594100"/>
              <a:gd name="connsiteY1" fmla="*/ 4532376 h 4538726"/>
              <a:gd name="connsiteX2" fmla="*/ 3587750 w 3594100"/>
              <a:gd name="connsiteY2" fmla="*/ 6350 h 4538726"/>
              <a:gd name="connsiteX3" fmla="*/ 6350 w 3594100"/>
              <a:gd name="connsiteY3" fmla="*/ 6350 h 4538726"/>
              <a:gd name="connsiteX4" fmla="*/ 6350 w 3594100"/>
              <a:gd name="connsiteY4" fmla="*/ 4532376 h 4538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4100" h="4538726">
                <a:moveTo>
                  <a:pt x="6350" y="4532376"/>
                </a:moveTo>
                <a:lnTo>
                  <a:pt x="3587750" y="4532376"/>
                </a:lnTo>
                <a:lnTo>
                  <a:pt x="3587750" y="6350"/>
                </a:lnTo>
                <a:lnTo>
                  <a:pt x="6350" y="6350"/>
                </a:lnTo>
                <a:lnTo>
                  <a:pt x="6350" y="45323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8953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56250" y="2221712"/>
            <a:ext cx="1515364" cy="474370"/>
          </a:xfrm>
          <a:custGeom>
            <a:avLst/>
            <a:gdLst>
              <a:gd name="connsiteX0" fmla="*/ 6350 w 1515364"/>
              <a:gd name="connsiteY0" fmla="*/ 468020 h 474370"/>
              <a:gd name="connsiteX1" fmla="*/ 1509014 w 1515364"/>
              <a:gd name="connsiteY1" fmla="*/ 468020 h 474370"/>
              <a:gd name="connsiteX2" fmla="*/ 1509014 w 1515364"/>
              <a:gd name="connsiteY2" fmla="*/ 6350 h 474370"/>
              <a:gd name="connsiteX3" fmla="*/ 6350 w 1515364"/>
              <a:gd name="connsiteY3" fmla="*/ 6350 h 474370"/>
              <a:gd name="connsiteX4" fmla="*/ 6350 w 1515364"/>
              <a:gd name="connsiteY4" fmla="*/ 468020 h 474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15364" h="474370">
                <a:moveTo>
                  <a:pt x="6350" y="468020"/>
                </a:moveTo>
                <a:lnTo>
                  <a:pt x="1509014" y="468020"/>
                </a:lnTo>
                <a:lnTo>
                  <a:pt x="1509014" y="6350"/>
                </a:lnTo>
                <a:lnTo>
                  <a:pt x="6350" y="6350"/>
                </a:lnTo>
                <a:lnTo>
                  <a:pt x="6350" y="4680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315835" y="4359757"/>
            <a:ext cx="1441831" cy="474370"/>
          </a:xfrm>
          <a:custGeom>
            <a:avLst/>
            <a:gdLst>
              <a:gd name="connsiteX0" fmla="*/ 6350 w 1441831"/>
              <a:gd name="connsiteY0" fmla="*/ 468020 h 474370"/>
              <a:gd name="connsiteX1" fmla="*/ 1435481 w 1441831"/>
              <a:gd name="connsiteY1" fmla="*/ 468020 h 474370"/>
              <a:gd name="connsiteX2" fmla="*/ 1435481 w 1441831"/>
              <a:gd name="connsiteY2" fmla="*/ 6350 h 474370"/>
              <a:gd name="connsiteX3" fmla="*/ 6350 w 1441831"/>
              <a:gd name="connsiteY3" fmla="*/ 6350 h 474370"/>
              <a:gd name="connsiteX4" fmla="*/ 6350 w 1441831"/>
              <a:gd name="connsiteY4" fmla="*/ 468020 h 474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1831" h="474370">
                <a:moveTo>
                  <a:pt x="6350" y="468020"/>
                </a:moveTo>
                <a:lnTo>
                  <a:pt x="1435481" y="468020"/>
                </a:lnTo>
                <a:lnTo>
                  <a:pt x="1435481" y="6350"/>
                </a:lnTo>
                <a:lnTo>
                  <a:pt x="6350" y="6350"/>
                </a:lnTo>
                <a:lnTo>
                  <a:pt x="6350" y="4680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99810" y="2756916"/>
            <a:ext cx="142367" cy="108966"/>
          </a:xfrm>
          <a:custGeom>
            <a:avLst/>
            <a:gdLst>
              <a:gd name="connsiteX0" fmla="*/ 130429 w 142367"/>
              <a:gd name="connsiteY0" fmla="*/ 6350 h 108966"/>
              <a:gd name="connsiteX1" fmla="*/ 136017 w 142367"/>
              <a:gd name="connsiteY1" fmla="*/ 14097 h 108966"/>
              <a:gd name="connsiteX2" fmla="*/ 11938 w 142367"/>
              <a:gd name="connsiteY2" fmla="*/ 102616 h 108966"/>
              <a:gd name="connsiteX3" fmla="*/ 6350 w 142367"/>
              <a:gd name="connsiteY3" fmla="*/ 94869 h 108966"/>
              <a:gd name="connsiteX4" fmla="*/ 130429 w 142367"/>
              <a:gd name="connsiteY4" fmla="*/ 6350 h 108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2367" h="108966">
                <a:moveTo>
                  <a:pt x="130429" y="6350"/>
                </a:moveTo>
                <a:lnTo>
                  <a:pt x="136017" y="14097"/>
                </a:lnTo>
                <a:lnTo>
                  <a:pt x="11938" y="102616"/>
                </a:lnTo>
                <a:lnTo>
                  <a:pt x="6350" y="94869"/>
                </a:lnTo>
                <a:lnTo>
                  <a:pt x="130429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10859" y="2772537"/>
            <a:ext cx="147827" cy="116586"/>
          </a:xfrm>
          <a:custGeom>
            <a:avLst/>
            <a:gdLst>
              <a:gd name="connsiteX0" fmla="*/ 130428 w 147827"/>
              <a:gd name="connsiteY0" fmla="*/ 6350 h 116586"/>
              <a:gd name="connsiteX1" fmla="*/ 141477 w 147827"/>
              <a:gd name="connsiteY1" fmla="*/ 21844 h 116586"/>
              <a:gd name="connsiteX2" fmla="*/ 17398 w 147827"/>
              <a:gd name="connsiteY2" fmla="*/ 110236 h 116586"/>
              <a:gd name="connsiteX3" fmla="*/ 6350 w 147827"/>
              <a:gd name="connsiteY3" fmla="*/ 94742 h 116586"/>
              <a:gd name="connsiteX4" fmla="*/ 130428 w 147827"/>
              <a:gd name="connsiteY4" fmla="*/ 6350 h 1165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7827" h="116586">
                <a:moveTo>
                  <a:pt x="130428" y="6350"/>
                </a:moveTo>
                <a:lnTo>
                  <a:pt x="141477" y="21844"/>
                </a:lnTo>
                <a:lnTo>
                  <a:pt x="17398" y="110236"/>
                </a:lnTo>
                <a:lnTo>
                  <a:pt x="6350" y="94742"/>
                </a:lnTo>
                <a:lnTo>
                  <a:pt x="13042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27496" y="2795778"/>
            <a:ext cx="1110614" cy="1459991"/>
          </a:xfrm>
          <a:custGeom>
            <a:avLst/>
            <a:gdLst>
              <a:gd name="connsiteX0" fmla="*/ 130428 w 1110614"/>
              <a:gd name="connsiteY0" fmla="*/ 6350 h 1459991"/>
              <a:gd name="connsiteX1" fmla="*/ 1042161 w 1110614"/>
              <a:gd name="connsiteY1" fmla="*/ 1285367 h 1459991"/>
              <a:gd name="connsiteX2" fmla="*/ 1104264 w 1110614"/>
              <a:gd name="connsiteY2" fmla="*/ 1241043 h 1459991"/>
              <a:gd name="connsiteX3" fmla="*/ 1068577 w 1110614"/>
              <a:gd name="connsiteY3" fmla="*/ 1453642 h 1459991"/>
              <a:gd name="connsiteX4" fmla="*/ 856107 w 1110614"/>
              <a:gd name="connsiteY4" fmla="*/ 1418081 h 1459991"/>
              <a:gd name="connsiteX5" fmla="*/ 918083 w 1110614"/>
              <a:gd name="connsiteY5" fmla="*/ 1373759 h 1459991"/>
              <a:gd name="connsiteX6" fmla="*/ 6350 w 1110614"/>
              <a:gd name="connsiteY6" fmla="*/ 94742 h 1459991"/>
              <a:gd name="connsiteX7" fmla="*/ 130428 w 1110614"/>
              <a:gd name="connsiteY7" fmla="*/ 6350 h 1459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10614" h="1459991">
                <a:moveTo>
                  <a:pt x="130428" y="6350"/>
                </a:moveTo>
                <a:lnTo>
                  <a:pt x="1042161" y="1285367"/>
                </a:lnTo>
                <a:lnTo>
                  <a:pt x="1104264" y="1241043"/>
                </a:lnTo>
                <a:lnTo>
                  <a:pt x="1068577" y="1453642"/>
                </a:lnTo>
                <a:lnTo>
                  <a:pt x="856107" y="1418081"/>
                </a:lnTo>
                <a:lnTo>
                  <a:pt x="918083" y="1373759"/>
                </a:lnTo>
                <a:lnTo>
                  <a:pt x="6350" y="94742"/>
                </a:lnTo>
                <a:lnTo>
                  <a:pt x="13042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98700"/>
            <a:ext cx="29210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1790700"/>
            <a:ext cx="3327400" cy="402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  <a:tab pos="457200" algn="l"/>
              </a:tabLst>
            </a:pPr>
            <a:r>
              <a:rPr lang="en-US" altLang="zh-CN" sz="2796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Diffusion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random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movement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</a:t>
            </a:r>
          </a:p>
          <a:p>
            <a:pPr>
              <a:lnSpc>
                <a:spcPts val="33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2900" algn="l"/>
                <a:tab pos="4572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be: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gr.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gr.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94100" y="88900"/>
            <a:ext cx="24638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							</a:tabLst>
            </a:pP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Diffusion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51500" y="2413000"/>
            <a:ext cx="3200400" cy="243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244600" algn="l"/>
                <a:tab pos="1587500" algn="l"/>
                <a:tab pos="1625600" algn="l"/>
                <a:tab pos="1752600" algn="l"/>
                <a:tab pos="1841500" algn="l"/>
              </a:tabLst>
            </a:pP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High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conc.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244600" algn="l"/>
                <a:tab pos="1587500" algn="l"/>
                <a:tab pos="1625600" algn="l"/>
                <a:tab pos="1752600" algn="l"/>
                <a:tab pos="18415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</a:t>
            </a:r>
          </a:p>
          <a:p>
            <a:pPr>
              <a:lnSpc>
                <a:spcPts val="2100"/>
              </a:lnSpc>
              <a:tabLst>
                <a:tab pos="1244600" algn="l"/>
                <a:tab pos="1587500" algn="l"/>
                <a:tab pos="1625600" algn="l"/>
                <a:tab pos="1752600" algn="l"/>
                <a:tab pos="1841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1800" b="1" i="1" dirty="0" smtClean="0">
                <a:solidFill>
                  <a:srgbClr val="ff00ff"/>
                </a:solidFill>
                <a:latin typeface="Calibri" pitchFamily="18" charset="0"/>
                <a:cs typeface="Calibri" pitchFamily="18" charset="0"/>
              </a:rPr>
              <a:t>down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</a:p>
          <a:p>
            <a:pPr>
              <a:lnSpc>
                <a:spcPts val="2100"/>
              </a:lnSpc>
              <a:tabLst>
                <a:tab pos="1244600" algn="l"/>
                <a:tab pos="1587500" algn="l"/>
                <a:tab pos="1625600" algn="l"/>
                <a:tab pos="1752600" algn="l"/>
                <a:tab pos="1841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</a:p>
          <a:p>
            <a:pPr>
              <a:lnSpc>
                <a:spcPts val="2100"/>
              </a:lnSpc>
              <a:tabLst>
                <a:tab pos="1244600" algn="l"/>
                <a:tab pos="1587500" algn="l"/>
                <a:tab pos="1625600" algn="l"/>
                <a:tab pos="1752600" algn="l"/>
                <a:tab pos="18415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244600" algn="l"/>
                <a:tab pos="1587500" algn="l"/>
                <a:tab pos="1625600" algn="l"/>
                <a:tab pos="1752600" algn="l"/>
                <a:tab pos="18415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i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3333ff"/>
                </a:solidFill>
                <a:latin typeface="Calibri" pitchFamily="18" charset="0"/>
                <a:cs typeface="Calibri" pitchFamily="18" charset="0"/>
              </a:rPr>
              <a:t>conc.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19150" y="10477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09141" y="5976721"/>
            <a:ext cx="6422009" cy="659028"/>
          </a:xfrm>
          <a:custGeom>
            <a:avLst/>
            <a:gdLst>
              <a:gd name="connsiteX0" fmla="*/ 6350 w 6422009"/>
              <a:gd name="connsiteY0" fmla="*/ 652678 h 659028"/>
              <a:gd name="connsiteX1" fmla="*/ 6415659 w 6422009"/>
              <a:gd name="connsiteY1" fmla="*/ 652678 h 659028"/>
              <a:gd name="connsiteX2" fmla="*/ 6415659 w 6422009"/>
              <a:gd name="connsiteY2" fmla="*/ 6350 h 659028"/>
              <a:gd name="connsiteX3" fmla="*/ 6350 w 6422009"/>
              <a:gd name="connsiteY3" fmla="*/ 6350 h 659028"/>
              <a:gd name="connsiteX4" fmla="*/ 6350 w 6422009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22009" h="659028">
                <a:moveTo>
                  <a:pt x="6350" y="652678"/>
                </a:moveTo>
                <a:lnTo>
                  <a:pt x="6415659" y="652678"/>
                </a:lnTo>
                <a:lnTo>
                  <a:pt x="6415659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06931" y="6268059"/>
            <a:ext cx="2638044" cy="15240"/>
          </a:xfrm>
          <a:custGeom>
            <a:avLst/>
            <a:gdLst>
              <a:gd name="connsiteX0" fmla="*/ 0 w 2638044"/>
              <a:gd name="connsiteY0" fmla="*/ 0 h 15240"/>
              <a:gd name="connsiteX1" fmla="*/ 1319022 w 2638044"/>
              <a:gd name="connsiteY1" fmla="*/ 0 h 15240"/>
              <a:gd name="connsiteX2" fmla="*/ 2638044 w 2638044"/>
              <a:gd name="connsiteY2" fmla="*/ 0 h 15240"/>
              <a:gd name="connsiteX3" fmla="*/ 2638044 w 2638044"/>
              <a:gd name="connsiteY3" fmla="*/ 15239 h 15240"/>
              <a:gd name="connsiteX4" fmla="*/ 1319022 w 2638044"/>
              <a:gd name="connsiteY4" fmla="*/ 15239 h 15240"/>
              <a:gd name="connsiteX5" fmla="*/ 0 w 2638044"/>
              <a:gd name="connsiteY5" fmla="*/ 15239 h 15240"/>
              <a:gd name="connsiteX6" fmla="*/ 0 w 2638044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8044" h="15240">
                <a:moveTo>
                  <a:pt x="0" y="0"/>
                </a:moveTo>
                <a:lnTo>
                  <a:pt x="1319022" y="0"/>
                </a:lnTo>
                <a:lnTo>
                  <a:pt x="2638044" y="0"/>
                </a:lnTo>
                <a:lnTo>
                  <a:pt x="2638044" y="15239"/>
                </a:lnTo>
                <a:lnTo>
                  <a:pt x="1319022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79500" y="1181100"/>
            <a:ext cx="5905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session,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students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1447800"/>
            <a:ext cx="6553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fluid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mosaic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1727200"/>
            <a:ext cx="927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2298700"/>
            <a:ext cx="6553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permeability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list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influencing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permeability.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2908300"/>
            <a:ext cx="7353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Differentiate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3200400"/>
            <a:ext cx="2374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3771900"/>
            <a:ext cx="6756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4064000"/>
            <a:ext cx="6807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differences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4864100"/>
            <a:ext cx="6616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5156200"/>
            <a:ext cx="7099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difference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primary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secondary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giving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77800"/>
            <a:ext cx="31623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600"/>
              </a:lnSpc>
              <a:tabLst>
							</a:tabLst>
            </a:pPr>
            <a:r>
              <a:rPr lang="en-US" altLang="zh-CN" sz="42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Objectives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00200" y="6070600"/>
            <a:ext cx="269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lecture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00200" y="6337300"/>
            <a:ext cx="6159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55662" y="146050"/>
            <a:ext cx="3265424" cy="927100"/>
          </a:xfrm>
          <a:custGeom>
            <a:avLst/>
            <a:gdLst>
              <a:gd name="connsiteX0" fmla="*/ 6350 w 3265424"/>
              <a:gd name="connsiteY0" fmla="*/ 920750 h 927100"/>
              <a:gd name="connsiteX1" fmla="*/ 3259074 w 3265424"/>
              <a:gd name="connsiteY1" fmla="*/ 920750 h 927100"/>
              <a:gd name="connsiteX2" fmla="*/ 3259074 w 3265424"/>
              <a:gd name="connsiteY2" fmla="*/ 6350 h 927100"/>
              <a:gd name="connsiteX3" fmla="*/ 6350 w 3265424"/>
              <a:gd name="connsiteY3" fmla="*/ 6350 h 927100"/>
              <a:gd name="connsiteX4" fmla="*/ 6350 w 3265424"/>
              <a:gd name="connsiteY4" fmla="*/ 920750 h 927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65424" h="927100">
                <a:moveTo>
                  <a:pt x="6350" y="920750"/>
                </a:moveTo>
                <a:lnTo>
                  <a:pt x="3259074" y="920750"/>
                </a:lnTo>
                <a:lnTo>
                  <a:pt x="3259074" y="6350"/>
                </a:lnTo>
                <a:lnTo>
                  <a:pt x="6350" y="6350"/>
                </a:lnTo>
                <a:lnTo>
                  <a:pt x="6350" y="920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4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44600" y="241300"/>
            <a:ext cx="24638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							</a:tabLst>
            </a:pP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Diffusion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4400" y="3657562"/>
            <a:ext cx="3505200" cy="1939035"/>
          </a:xfrm>
          <a:custGeom>
            <a:avLst/>
            <a:gdLst>
              <a:gd name="connsiteX0" fmla="*/ 0 w 3505200"/>
              <a:gd name="connsiteY0" fmla="*/ 1939035 h 1939035"/>
              <a:gd name="connsiteX1" fmla="*/ 3505200 w 3505200"/>
              <a:gd name="connsiteY1" fmla="*/ 1939035 h 1939035"/>
              <a:gd name="connsiteX2" fmla="*/ 3505200 w 3505200"/>
              <a:gd name="connsiteY2" fmla="*/ 0 h 1939035"/>
              <a:gd name="connsiteX3" fmla="*/ 0 w 3505200"/>
              <a:gd name="connsiteY3" fmla="*/ 0 h 1939035"/>
              <a:gd name="connsiteX4" fmla="*/ 0 w 3505200"/>
              <a:gd name="connsiteY4" fmla="*/ 1939035 h 1939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05200" h="1939035">
                <a:moveTo>
                  <a:pt x="0" y="1939035"/>
                </a:moveTo>
                <a:lnTo>
                  <a:pt x="3505200" y="1939035"/>
                </a:lnTo>
                <a:lnTo>
                  <a:pt x="3505200" y="0"/>
                </a:lnTo>
                <a:lnTo>
                  <a:pt x="0" y="0"/>
                </a:lnTo>
                <a:lnTo>
                  <a:pt x="0" y="1939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3651212"/>
            <a:ext cx="3517900" cy="1951735"/>
          </a:xfrm>
          <a:custGeom>
            <a:avLst/>
            <a:gdLst>
              <a:gd name="connsiteX0" fmla="*/ 6350 w 3517900"/>
              <a:gd name="connsiteY0" fmla="*/ 1945385 h 1951735"/>
              <a:gd name="connsiteX1" fmla="*/ 3511550 w 3517900"/>
              <a:gd name="connsiteY1" fmla="*/ 1945385 h 1951735"/>
              <a:gd name="connsiteX2" fmla="*/ 3511550 w 3517900"/>
              <a:gd name="connsiteY2" fmla="*/ 6350 h 1951735"/>
              <a:gd name="connsiteX3" fmla="*/ 6350 w 3517900"/>
              <a:gd name="connsiteY3" fmla="*/ 6350 h 1951735"/>
              <a:gd name="connsiteX4" fmla="*/ 6350 w 3517900"/>
              <a:gd name="connsiteY4" fmla="*/ 1945385 h 1951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7900" h="1951735">
                <a:moveTo>
                  <a:pt x="6350" y="1945385"/>
                </a:moveTo>
                <a:lnTo>
                  <a:pt x="3511550" y="1945385"/>
                </a:lnTo>
                <a:lnTo>
                  <a:pt x="3511550" y="6350"/>
                </a:lnTo>
                <a:lnTo>
                  <a:pt x="6350" y="6350"/>
                </a:lnTo>
                <a:lnTo>
                  <a:pt x="6350" y="19453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4400" y="3657562"/>
            <a:ext cx="3505200" cy="1939035"/>
          </a:xfrm>
          <a:custGeom>
            <a:avLst/>
            <a:gdLst>
              <a:gd name="connsiteX0" fmla="*/ 0 w 3505200"/>
              <a:gd name="connsiteY0" fmla="*/ 1939035 h 1939035"/>
              <a:gd name="connsiteX1" fmla="*/ 3505200 w 3505200"/>
              <a:gd name="connsiteY1" fmla="*/ 1939035 h 1939035"/>
              <a:gd name="connsiteX2" fmla="*/ 3505200 w 3505200"/>
              <a:gd name="connsiteY2" fmla="*/ 0 h 1939035"/>
              <a:gd name="connsiteX3" fmla="*/ 0 w 3505200"/>
              <a:gd name="connsiteY3" fmla="*/ 0 h 1939035"/>
              <a:gd name="connsiteX4" fmla="*/ 0 w 3505200"/>
              <a:gd name="connsiteY4" fmla="*/ 1939035 h 1939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05200" h="1939035">
                <a:moveTo>
                  <a:pt x="0" y="1939035"/>
                </a:moveTo>
                <a:lnTo>
                  <a:pt x="3505200" y="1939035"/>
                </a:lnTo>
                <a:lnTo>
                  <a:pt x="3505200" y="0"/>
                </a:lnTo>
                <a:lnTo>
                  <a:pt x="0" y="0"/>
                </a:lnTo>
                <a:lnTo>
                  <a:pt x="0" y="1939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3651212"/>
            <a:ext cx="3517900" cy="1951735"/>
          </a:xfrm>
          <a:custGeom>
            <a:avLst/>
            <a:gdLst>
              <a:gd name="connsiteX0" fmla="*/ 6350 w 3517900"/>
              <a:gd name="connsiteY0" fmla="*/ 1945385 h 1951735"/>
              <a:gd name="connsiteX1" fmla="*/ 3511550 w 3517900"/>
              <a:gd name="connsiteY1" fmla="*/ 1945385 h 1951735"/>
              <a:gd name="connsiteX2" fmla="*/ 3511550 w 3517900"/>
              <a:gd name="connsiteY2" fmla="*/ 6350 h 1951735"/>
              <a:gd name="connsiteX3" fmla="*/ 6350 w 3517900"/>
              <a:gd name="connsiteY3" fmla="*/ 6350 h 1951735"/>
              <a:gd name="connsiteX4" fmla="*/ 6350 w 3517900"/>
              <a:gd name="connsiteY4" fmla="*/ 1945385 h 1951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7900" h="1951735">
                <a:moveTo>
                  <a:pt x="6350" y="1945385"/>
                </a:moveTo>
                <a:lnTo>
                  <a:pt x="3511550" y="1945385"/>
                </a:lnTo>
                <a:lnTo>
                  <a:pt x="3511550" y="6350"/>
                </a:lnTo>
                <a:lnTo>
                  <a:pt x="6350" y="6350"/>
                </a:lnTo>
                <a:lnTo>
                  <a:pt x="6350" y="19453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81600" y="3581450"/>
            <a:ext cx="3505200" cy="3170047"/>
          </a:xfrm>
          <a:custGeom>
            <a:avLst/>
            <a:gdLst>
              <a:gd name="connsiteX0" fmla="*/ 0 w 3505200"/>
              <a:gd name="connsiteY0" fmla="*/ 3170047 h 3170047"/>
              <a:gd name="connsiteX1" fmla="*/ 3505200 w 3505200"/>
              <a:gd name="connsiteY1" fmla="*/ 3170047 h 3170047"/>
              <a:gd name="connsiteX2" fmla="*/ 3505200 w 3505200"/>
              <a:gd name="connsiteY2" fmla="*/ 0 h 3170047"/>
              <a:gd name="connsiteX3" fmla="*/ 0 w 3505200"/>
              <a:gd name="connsiteY3" fmla="*/ 0 h 3170047"/>
              <a:gd name="connsiteX4" fmla="*/ 0 w 3505200"/>
              <a:gd name="connsiteY4" fmla="*/ 3170047 h 3170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05200" h="3170047">
                <a:moveTo>
                  <a:pt x="0" y="3170047"/>
                </a:moveTo>
                <a:lnTo>
                  <a:pt x="3505200" y="3170047"/>
                </a:lnTo>
                <a:lnTo>
                  <a:pt x="3505200" y="0"/>
                </a:lnTo>
                <a:lnTo>
                  <a:pt x="0" y="0"/>
                </a:lnTo>
                <a:lnTo>
                  <a:pt x="0" y="317004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5250" y="3575100"/>
            <a:ext cx="3517900" cy="3182747"/>
          </a:xfrm>
          <a:custGeom>
            <a:avLst/>
            <a:gdLst>
              <a:gd name="connsiteX0" fmla="*/ 6350 w 3517900"/>
              <a:gd name="connsiteY0" fmla="*/ 3176397 h 3182747"/>
              <a:gd name="connsiteX1" fmla="*/ 3511550 w 3517900"/>
              <a:gd name="connsiteY1" fmla="*/ 3176397 h 3182747"/>
              <a:gd name="connsiteX2" fmla="*/ 3511550 w 3517900"/>
              <a:gd name="connsiteY2" fmla="*/ 6350 h 3182747"/>
              <a:gd name="connsiteX3" fmla="*/ 6350 w 3517900"/>
              <a:gd name="connsiteY3" fmla="*/ 6350 h 3182747"/>
              <a:gd name="connsiteX4" fmla="*/ 6350 w 3517900"/>
              <a:gd name="connsiteY4" fmla="*/ 3176397 h 3182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7900" h="3182747">
                <a:moveTo>
                  <a:pt x="6350" y="3176397"/>
                </a:moveTo>
                <a:lnTo>
                  <a:pt x="3511550" y="3176397"/>
                </a:lnTo>
                <a:lnTo>
                  <a:pt x="3511550" y="6350"/>
                </a:lnTo>
                <a:lnTo>
                  <a:pt x="6350" y="6350"/>
                </a:lnTo>
                <a:lnTo>
                  <a:pt x="6350" y="31763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81600" y="3581450"/>
            <a:ext cx="3505200" cy="3170047"/>
          </a:xfrm>
          <a:custGeom>
            <a:avLst/>
            <a:gdLst>
              <a:gd name="connsiteX0" fmla="*/ 0 w 3505200"/>
              <a:gd name="connsiteY0" fmla="*/ 3170047 h 3170047"/>
              <a:gd name="connsiteX1" fmla="*/ 3505200 w 3505200"/>
              <a:gd name="connsiteY1" fmla="*/ 3170047 h 3170047"/>
              <a:gd name="connsiteX2" fmla="*/ 3505200 w 3505200"/>
              <a:gd name="connsiteY2" fmla="*/ 0 h 3170047"/>
              <a:gd name="connsiteX3" fmla="*/ 0 w 3505200"/>
              <a:gd name="connsiteY3" fmla="*/ 0 h 3170047"/>
              <a:gd name="connsiteX4" fmla="*/ 0 w 3505200"/>
              <a:gd name="connsiteY4" fmla="*/ 3170047 h 3170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05200" h="3170047">
                <a:moveTo>
                  <a:pt x="0" y="3170047"/>
                </a:moveTo>
                <a:lnTo>
                  <a:pt x="3505200" y="3170047"/>
                </a:lnTo>
                <a:lnTo>
                  <a:pt x="3505200" y="0"/>
                </a:lnTo>
                <a:lnTo>
                  <a:pt x="0" y="0"/>
                </a:lnTo>
                <a:lnTo>
                  <a:pt x="0" y="317004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5250" y="3575100"/>
            <a:ext cx="3517900" cy="3182747"/>
          </a:xfrm>
          <a:custGeom>
            <a:avLst/>
            <a:gdLst>
              <a:gd name="connsiteX0" fmla="*/ 6350 w 3517900"/>
              <a:gd name="connsiteY0" fmla="*/ 3176397 h 3182747"/>
              <a:gd name="connsiteX1" fmla="*/ 3511550 w 3517900"/>
              <a:gd name="connsiteY1" fmla="*/ 3176397 h 3182747"/>
              <a:gd name="connsiteX2" fmla="*/ 3511550 w 3517900"/>
              <a:gd name="connsiteY2" fmla="*/ 6350 h 3182747"/>
              <a:gd name="connsiteX3" fmla="*/ 6350 w 3517900"/>
              <a:gd name="connsiteY3" fmla="*/ 6350 h 3182747"/>
              <a:gd name="connsiteX4" fmla="*/ 6350 w 3517900"/>
              <a:gd name="connsiteY4" fmla="*/ 3176397 h 3182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7900" h="3182747">
                <a:moveTo>
                  <a:pt x="6350" y="3176397"/>
                </a:moveTo>
                <a:lnTo>
                  <a:pt x="3511550" y="3176397"/>
                </a:lnTo>
                <a:lnTo>
                  <a:pt x="3511550" y="6350"/>
                </a:lnTo>
                <a:lnTo>
                  <a:pt x="6350" y="6350"/>
                </a:lnTo>
                <a:lnTo>
                  <a:pt x="6350" y="31763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69075" y="6027420"/>
            <a:ext cx="1089660" cy="16764"/>
          </a:xfrm>
          <a:custGeom>
            <a:avLst/>
            <a:gdLst>
              <a:gd name="connsiteX0" fmla="*/ 0 w 1089660"/>
              <a:gd name="connsiteY0" fmla="*/ 0 h 16764"/>
              <a:gd name="connsiteX1" fmla="*/ 544830 w 1089660"/>
              <a:gd name="connsiteY1" fmla="*/ 0 h 16764"/>
              <a:gd name="connsiteX2" fmla="*/ 1089659 w 1089660"/>
              <a:gd name="connsiteY2" fmla="*/ 0 h 16764"/>
              <a:gd name="connsiteX3" fmla="*/ 1089659 w 1089660"/>
              <a:gd name="connsiteY3" fmla="*/ 16764 h 16764"/>
              <a:gd name="connsiteX4" fmla="*/ 544830 w 1089660"/>
              <a:gd name="connsiteY4" fmla="*/ 16764 h 16764"/>
              <a:gd name="connsiteX5" fmla="*/ 0 w 1089660"/>
              <a:gd name="connsiteY5" fmla="*/ 16764 h 16764"/>
              <a:gd name="connsiteX6" fmla="*/ 0 w 1089660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89660" h="16764">
                <a:moveTo>
                  <a:pt x="0" y="0"/>
                </a:moveTo>
                <a:lnTo>
                  <a:pt x="544830" y="0"/>
                </a:lnTo>
                <a:lnTo>
                  <a:pt x="1089659" y="0"/>
                </a:lnTo>
                <a:lnTo>
                  <a:pt x="1089659" y="16764"/>
                </a:lnTo>
                <a:lnTo>
                  <a:pt x="544830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8953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22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2844800"/>
            <a:ext cx="3302000" cy="278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50800" algn="l"/>
                <a:tab pos="152400" algn="l"/>
                <a:tab pos="228600" algn="l"/>
                <a:tab pos="2667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35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Simple</a:t>
            </a:r>
            <a:r>
              <a:rPr lang="en-US" altLang="zh-CN" sz="35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  <a:tab pos="152400" algn="l"/>
                <a:tab pos="228600" algn="l"/>
                <a:tab pos="2667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movement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</a:p>
          <a:p>
            <a:pPr>
              <a:lnSpc>
                <a:spcPts val="2400"/>
              </a:lnSpc>
              <a:tabLst>
                <a:tab pos="50800" algn="l"/>
                <a:tab pos="152400" algn="l"/>
                <a:tab pos="228600" algn="l"/>
                <a:tab pos="266700" algn="l"/>
                <a:tab pos="4699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intermolecular</a:t>
            </a:r>
          </a:p>
          <a:p>
            <a:pPr>
              <a:lnSpc>
                <a:spcPts val="2400"/>
              </a:lnSpc>
              <a:tabLst>
                <a:tab pos="50800" algn="l"/>
                <a:tab pos="152400" algn="l"/>
                <a:tab pos="228600" algn="l"/>
                <a:tab pos="266700" algn="l"/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spaces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openings</a:t>
            </a:r>
          </a:p>
          <a:p>
            <a:pPr>
              <a:lnSpc>
                <a:spcPts val="2400"/>
              </a:lnSpc>
              <a:tabLst>
                <a:tab pos="50800" algn="l"/>
                <a:tab pos="152400" algn="l"/>
                <a:tab pos="228600" algn="l"/>
                <a:tab pos="266700" algn="l"/>
                <a:tab pos="4699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(channels)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without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400"/>
              </a:lnSpc>
              <a:tabLst>
                <a:tab pos="50800" algn="l"/>
                <a:tab pos="152400" algn="l"/>
                <a:tab pos="228600" algn="l"/>
                <a:tab pos="266700" algn="l"/>
                <a:tab pos="469900" algn="l"/>
              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necessity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binding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carrier</a:t>
            </a:r>
          </a:p>
          <a:p>
            <a:pPr>
              <a:lnSpc>
                <a:spcPts val="2300"/>
              </a:lnSpc>
              <a:tabLst>
                <a:tab pos="50800" algn="l"/>
                <a:tab pos="152400" algn="l"/>
                <a:tab pos="228600" algn="l"/>
                <a:tab pos="266700" algn="l"/>
                <a:tab pos="4699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protein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70500" y="2641600"/>
            <a:ext cx="3314700" cy="416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			</a:t>
            </a:r>
            <a:r>
              <a:rPr lang="en-US" altLang="zh-CN" sz="350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Facilitated</a:t>
            </a:r>
          </a:p>
          <a:p>
            <a:pPr>
              <a:lnSpc>
                <a:spcPts val="38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				</a:t>
            </a:r>
            <a:r>
              <a:rPr lang="en-US" altLang="zh-CN" sz="35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transported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molecule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binds</a:t>
            </a:r>
          </a:p>
          <a:p>
            <a:pPr>
              <a:lnSpc>
                <a:spcPts val="23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protein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</a:p>
          <a:p>
            <a:pPr>
              <a:lnSpc>
                <a:spcPts val="24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undergoes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conformational</a:t>
            </a:r>
          </a:p>
          <a:p>
            <a:pPr>
              <a:lnSpc>
                <a:spcPts val="24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</a:t>
            </a:r>
          </a:p>
          <a:p>
            <a:pPr>
              <a:lnSpc>
                <a:spcPts val="24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</a:p>
          <a:p>
            <a:pPr>
              <a:lnSpc>
                <a:spcPts val="24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facilitates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passage</a:t>
            </a:r>
          </a:p>
          <a:p>
            <a:pPr>
              <a:lnSpc>
                <a:spcPts val="24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400"/>
              </a:lnSpc>
              <a:tabLst>
                <a:tab pos="50800" algn="l"/>
                <a:tab pos="88900" algn="l"/>
                <a:tab pos="101600" algn="l"/>
                <a:tab pos="177800" algn="l"/>
                <a:tab pos="254000" algn="l"/>
                <a:tab pos="698500" algn="l"/>
                <a:tab pos="812800" algn="l"/>
                <a:tab pos="14732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24100" y="127000"/>
            <a:ext cx="50165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638300" algn="l"/>
              </a:tabLst>
            </a:pP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Types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1638300" algn="l"/>
              </a:tabLst>
            </a:pPr>
            <a:r>
              <a:rPr lang="en-US" altLang="zh-CN" dirty="0" smtClean="0"/>
              <a:t>	</a:t>
            </a:r>
            <a:r>
              <a:rPr lang="en-US" altLang="zh-CN" sz="35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8953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91112" y="1738312"/>
            <a:ext cx="57150" cy="4905375"/>
          </a:xfrm>
          <a:custGeom>
            <a:avLst/>
            <a:gdLst>
              <a:gd name="connsiteX0" fmla="*/ 14287 w 57150"/>
              <a:gd name="connsiteY0" fmla="*/ 14287 h 4905375"/>
              <a:gd name="connsiteX1" fmla="*/ 14287 w 57150"/>
              <a:gd name="connsiteY1" fmla="*/ 4891087 h 4905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50" h="4905375">
                <a:moveTo>
                  <a:pt x="14287" y="14287"/>
                </a:moveTo>
                <a:lnTo>
                  <a:pt x="14287" y="489108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75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324100" y="114300"/>
            <a:ext cx="63627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5003800" algn="l"/>
              </a:tabLst>
            </a:pP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Types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5003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08100" y="4902200"/>
            <a:ext cx="34544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Lipid-soluble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substances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(e.g.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O2,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CO2,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alcohol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interstices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lipid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bilayer.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Water-soluble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substances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(water,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channels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penetrate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way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70500" y="4622800"/>
            <a:ext cx="35941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Also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Carrier-mediated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facilitated”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specific</a:t>
            </a:r>
          </a:p>
          <a:p>
            <a:pPr>
              <a:lnSpc>
                <a:spcPts val="2100"/>
              </a:lnSpc>
              <a:tabLst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79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(glucose,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acids).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10477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04303" y="3194011"/>
            <a:ext cx="1183246" cy="936028"/>
          </a:xfrm>
          <a:custGeom>
            <a:avLst/>
            <a:gdLst>
              <a:gd name="connsiteX0" fmla="*/ 6350 w 1183246"/>
              <a:gd name="connsiteY0" fmla="*/ 929678 h 936028"/>
              <a:gd name="connsiteX1" fmla="*/ 1176896 w 1183246"/>
              <a:gd name="connsiteY1" fmla="*/ 929678 h 936028"/>
              <a:gd name="connsiteX2" fmla="*/ 1176896 w 1183246"/>
              <a:gd name="connsiteY2" fmla="*/ 6350 h 936028"/>
              <a:gd name="connsiteX3" fmla="*/ 6350 w 1183246"/>
              <a:gd name="connsiteY3" fmla="*/ 6350 h 936028"/>
              <a:gd name="connsiteX4" fmla="*/ 6350 w 1183246"/>
              <a:gd name="connsiteY4" fmla="*/ 929678 h 93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83246" h="936028">
                <a:moveTo>
                  <a:pt x="6350" y="929678"/>
                </a:moveTo>
                <a:lnTo>
                  <a:pt x="1176896" y="929678"/>
                </a:lnTo>
                <a:lnTo>
                  <a:pt x="1176896" y="6350"/>
                </a:lnTo>
                <a:lnTo>
                  <a:pt x="6350" y="6350"/>
                </a:lnTo>
                <a:lnTo>
                  <a:pt x="6350" y="929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94050" y="6165852"/>
            <a:ext cx="4127500" cy="659028"/>
          </a:xfrm>
          <a:custGeom>
            <a:avLst/>
            <a:gdLst>
              <a:gd name="connsiteX0" fmla="*/ 6350 w 4127500"/>
              <a:gd name="connsiteY0" fmla="*/ 652678 h 659028"/>
              <a:gd name="connsiteX1" fmla="*/ 4121150 w 4127500"/>
              <a:gd name="connsiteY1" fmla="*/ 652678 h 659028"/>
              <a:gd name="connsiteX2" fmla="*/ 4121150 w 4127500"/>
              <a:gd name="connsiteY2" fmla="*/ 6350 h 659028"/>
              <a:gd name="connsiteX3" fmla="*/ 6350 w 4127500"/>
              <a:gd name="connsiteY3" fmla="*/ 6350 h 659028"/>
              <a:gd name="connsiteX4" fmla="*/ 6350 w 4127500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27500" h="659028">
                <a:moveTo>
                  <a:pt x="6350" y="652678"/>
                </a:moveTo>
                <a:lnTo>
                  <a:pt x="4121150" y="652678"/>
                </a:lnTo>
                <a:lnTo>
                  <a:pt x="4121150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66050" y="2889250"/>
            <a:ext cx="1308100" cy="1767078"/>
          </a:xfrm>
          <a:custGeom>
            <a:avLst/>
            <a:gdLst>
              <a:gd name="connsiteX0" fmla="*/ 6350 w 1308100"/>
              <a:gd name="connsiteY0" fmla="*/ 1760728 h 1767078"/>
              <a:gd name="connsiteX1" fmla="*/ 1301750 w 1308100"/>
              <a:gd name="connsiteY1" fmla="*/ 1760728 h 1767078"/>
              <a:gd name="connsiteX2" fmla="*/ 1301750 w 1308100"/>
              <a:gd name="connsiteY2" fmla="*/ 6350 h 1767078"/>
              <a:gd name="connsiteX3" fmla="*/ 6350 w 1308100"/>
              <a:gd name="connsiteY3" fmla="*/ 6350 h 1767078"/>
              <a:gd name="connsiteX4" fmla="*/ 6350 w 1308100"/>
              <a:gd name="connsiteY4" fmla="*/ 1760728 h 1767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8100" h="1767078">
                <a:moveTo>
                  <a:pt x="6350" y="1760728"/>
                </a:moveTo>
                <a:lnTo>
                  <a:pt x="1301750" y="1760728"/>
                </a:lnTo>
                <a:lnTo>
                  <a:pt x="1301750" y="6350"/>
                </a:lnTo>
                <a:lnTo>
                  <a:pt x="6350" y="6350"/>
                </a:lnTo>
                <a:lnTo>
                  <a:pt x="6350" y="176072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6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31900" y="-25400"/>
            <a:ext cx="71882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1308100" algn="l"/>
                <a:tab pos="2489200" algn="l"/>
              </a:tabLst>
            </a:pP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General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Steps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for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Facilitated</a:t>
            </a:r>
          </a:p>
          <a:p>
            <a:pPr>
              <a:lnSpc>
                <a:spcPts val="4300"/>
              </a:lnSpc>
              <a:tabLst>
                <a:tab pos="1308100" algn="l"/>
                <a:tab pos="24892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Diffusion</a:t>
            </a:r>
          </a:p>
          <a:p>
            <a:pPr>
              <a:lnSpc>
                <a:spcPts val="3200"/>
              </a:lnSpc>
              <a:tabLst>
                <a:tab pos="1308100" algn="l"/>
                <a:tab pos="2489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(Or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any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carrier-mediated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3314700"/>
            <a:ext cx="9017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Solute-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binding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70300" y="6273800"/>
            <a:ext cx="3162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01600" algn="l"/>
              </a:tabLst>
            </a:pPr>
            <a:r>
              <a:rPr lang="en-US" altLang="zh-CN" sz="1800" b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conformation</a:t>
            </a:r>
          </a:p>
          <a:p>
            <a:pPr>
              <a:lnSpc>
                <a:spcPts val="21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allowing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61300" y="3035300"/>
            <a:ext cx="10287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b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Release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solute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opposite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1528762"/>
            <a:ext cx="3595751" cy="652462"/>
          </a:xfrm>
          <a:custGeom>
            <a:avLst/>
            <a:gdLst>
              <a:gd name="connsiteX0" fmla="*/ 6350 w 3595751"/>
              <a:gd name="connsiteY0" fmla="*/ 646112 h 652462"/>
              <a:gd name="connsiteX1" fmla="*/ 3589401 w 3595751"/>
              <a:gd name="connsiteY1" fmla="*/ 646112 h 652462"/>
              <a:gd name="connsiteX2" fmla="*/ 3589401 w 3595751"/>
              <a:gd name="connsiteY2" fmla="*/ 6350 h 652462"/>
              <a:gd name="connsiteX3" fmla="*/ 6350 w 3595751"/>
              <a:gd name="connsiteY3" fmla="*/ 6350 h 652462"/>
              <a:gd name="connsiteX4" fmla="*/ 6350 w 35957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5751" h="652462">
                <a:moveTo>
                  <a:pt x="6350" y="646112"/>
                </a:moveTo>
                <a:lnTo>
                  <a:pt x="3589401" y="646112"/>
                </a:lnTo>
                <a:lnTo>
                  <a:pt x="35894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1528762"/>
            <a:ext cx="3595751" cy="652462"/>
          </a:xfrm>
          <a:custGeom>
            <a:avLst/>
            <a:gdLst>
              <a:gd name="connsiteX0" fmla="*/ 6350 w 3595751"/>
              <a:gd name="connsiteY0" fmla="*/ 646112 h 652462"/>
              <a:gd name="connsiteX1" fmla="*/ 3589401 w 3595751"/>
              <a:gd name="connsiteY1" fmla="*/ 646112 h 652462"/>
              <a:gd name="connsiteX2" fmla="*/ 3589401 w 3595751"/>
              <a:gd name="connsiteY2" fmla="*/ 6350 h 652462"/>
              <a:gd name="connsiteX3" fmla="*/ 6350 w 3595751"/>
              <a:gd name="connsiteY3" fmla="*/ 6350 h 652462"/>
              <a:gd name="connsiteX4" fmla="*/ 6350 w 35957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5751" h="652462">
                <a:moveTo>
                  <a:pt x="6350" y="646112"/>
                </a:moveTo>
                <a:lnTo>
                  <a:pt x="3589401" y="646112"/>
                </a:lnTo>
                <a:lnTo>
                  <a:pt x="35894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2350" y="1528762"/>
            <a:ext cx="3860800" cy="652462"/>
          </a:xfrm>
          <a:custGeom>
            <a:avLst/>
            <a:gdLst>
              <a:gd name="connsiteX0" fmla="*/ 6350 w 3860800"/>
              <a:gd name="connsiteY0" fmla="*/ 646112 h 652462"/>
              <a:gd name="connsiteX1" fmla="*/ 3854450 w 3860800"/>
              <a:gd name="connsiteY1" fmla="*/ 646112 h 652462"/>
              <a:gd name="connsiteX2" fmla="*/ 3854450 w 3860800"/>
              <a:gd name="connsiteY2" fmla="*/ 6350 h 652462"/>
              <a:gd name="connsiteX3" fmla="*/ 6350 w 3860800"/>
              <a:gd name="connsiteY3" fmla="*/ 6350 h 652462"/>
              <a:gd name="connsiteX4" fmla="*/ 6350 w 38608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0800" h="652462">
                <a:moveTo>
                  <a:pt x="6350" y="646112"/>
                </a:moveTo>
                <a:lnTo>
                  <a:pt x="3854450" y="646112"/>
                </a:lnTo>
                <a:lnTo>
                  <a:pt x="38544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2350" y="1528762"/>
            <a:ext cx="3860800" cy="652462"/>
          </a:xfrm>
          <a:custGeom>
            <a:avLst/>
            <a:gdLst>
              <a:gd name="connsiteX0" fmla="*/ 6350 w 3860800"/>
              <a:gd name="connsiteY0" fmla="*/ 646112 h 652462"/>
              <a:gd name="connsiteX1" fmla="*/ 3854450 w 3860800"/>
              <a:gd name="connsiteY1" fmla="*/ 646112 h 652462"/>
              <a:gd name="connsiteX2" fmla="*/ 3854450 w 3860800"/>
              <a:gd name="connsiteY2" fmla="*/ 6350 h 652462"/>
              <a:gd name="connsiteX3" fmla="*/ 6350 w 3860800"/>
              <a:gd name="connsiteY3" fmla="*/ 6350 h 652462"/>
              <a:gd name="connsiteX4" fmla="*/ 6350 w 38608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0800" h="652462">
                <a:moveTo>
                  <a:pt x="6350" y="646112"/>
                </a:moveTo>
                <a:lnTo>
                  <a:pt x="3854450" y="646112"/>
                </a:lnTo>
                <a:lnTo>
                  <a:pt x="38544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4400" y="2297049"/>
            <a:ext cx="3581400" cy="3951351"/>
          </a:xfrm>
          <a:custGeom>
            <a:avLst/>
            <a:gdLst>
              <a:gd name="connsiteX0" fmla="*/ 0 w 3581400"/>
              <a:gd name="connsiteY0" fmla="*/ 3951351 h 3951351"/>
              <a:gd name="connsiteX1" fmla="*/ 3581400 w 3581400"/>
              <a:gd name="connsiteY1" fmla="*/ 3951351 h 3951351"/>
              <a:gd name="connsiteX2" fmla="*/ 3581400 w 3581400"/>
              <a:gd name="connsiteY2" fmla="*/ 0 h 3951351"/>
              <a:gd name="connsiteX3" fmla="*/ 0 w 3581400"/>
              <a:gd name="connsiteY3" fmla="*/ 0 h 3951351"/>
              <a:gd name="connsiteX4" fmla="*/ 0 w 3581400"/>
              <a:gd name="connsiteY4" fmla="*/ 3951351 h 3951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81400" h="3951351">
                <a:moveTo>
                  <a:pt x="0" y="3951351"/>
                </a:moveTo>
                <a:lnTo>
                  <a:pt x="3581400" y="3951351"/>
                </a:lnTo>
                <a:lnTo>
                  <a:pt x="3581400" y="0"/>
                </a:lnTo>
                <a:lnTo>
                  <a:pt x="0" y="0"/>
                </a:lnTo>
                <a:lnTo>
                  <a:pt x="0" y="395135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1700" y="2284349"/>
            <a:ext cx="3606800" cy="3976751"/>
          </a:xfrm>
          <a:custGeom>
            <a:avLst/>
            <a:gdLst>
              <a:gd name="connsiteX0" fmla="*/ 12700 w 3606800"/>
              <a:gd name="connsiteY0" fmla="*/ 3964051 h 3976751"/>
              <a:gd name="connsiteX1" fmla="*/ 3594100 w 3606800"/>
              <a:gd name="connsiteY1" fmla="*/ 3964051 h 3976751"/>
              <a:gd name="connsiteX2" fmla="*/ 3594100 w 3606800"/>
              <a:gd name="connsiteY2" fmla="*/ 12700 h 3976751"/>
              <a:gd name="connsiteX3" fmla="*/ 12700 w 3606800"/>
              <a:gd name="connsiteY3" fmla="*/ 12700 h 3976751"/>
              <a:gd name="connsiteX4" fmla="*/ 12700 w 3606800"/>
              <a:gd name="connsiteY4" fmla="*/ 3964051 h 3976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6800" h="3976751">
                <a:moveTo>
                  <a:pt x="12700" y="3964051"/>
                </a:moveTo>
                <a:lnTo>
                  <a:pt x="3594100" y="3964051"/>
                </a:lnTo>
                <a:lnTo>
                  <a:pt x="3594100" y="12700"/>
                </a:lnTo>
                <a:lnTo>
                  <a:pt x="12700" y="12700"/>
                </a:lnTo>
                <a:lnTo>
                  <a:pt x="12700" y="396405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4f81b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97425" y="2297049"/>
            <a:ext cx="4041775" cy="3951351"/>
          </a:xfrm>
          <a:custGeom>
            <a:avLst/>
            <a:gdLst>
              <a:gd name="connsiteX0" fmla="*/ 0 w 4041775"/>
              <a:gd name="connsiteY0" fmla="*/ 3951351 h 3951351"/>
              <a:gd name="connsiteX1" fmla="*/ 4041775 w 4041775"/>
              <a:gd name="connsiteY1" fmla="*/ 3951351 h 3951351"/>
              <a:gd name="connsiteX2" fmla="*/ 4041775 w 4041775"/>
              <a:gd name="connsiteY2" fmla="*/ 0 h 3951351"/>
              <a:gd name="connsiteX3" fmla="*/ 0 w 4041775"/>
              <a:gd name="connsiteY3" fmla="*/ 0 h 3951351"/>
              <a:gd name="connsiteX4" fmla="*/ 0 w 4041775"/>
              <a:gd name="connsiteY4" fmla="*/ 3951351 h 3951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41775" h="3951351">
                <a:moveTo>
                  <a:pt x="0" y="3951351"/>
                </a:moveTo>
                <a:lnTo>
                  <a:pt x="4041775" y="3951351"/>
                </a:lnTo>
                <a:lnTo>
                  <a:pt x="4041775" y="0"/>
                </a:lnTo>
                <a:lnTo>
                  <a:pt x="0" y="0"/>
                </a:lnTo>
                <a:lnTo>
                  <a:pt x="0" y="395135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84725" y="2284349"/>
            <a:ext cx="4067175" cy="3976751"/>
          </a:xfrm>
          <a:custGeom>
            <a:avLst/>
            <a:gdLst>
              <a:gd name="connsiteX0" fmla="*/ 12700 w 4067175"/>
              <a:gd name="connsiteY0" fmla="*/ 3964051 h 3976751"/>
              <a:gd name="connsiteX1" fmla="*/ 4054475 w 4067175"/>
              <a:gd name="connsiteY1" fmla="*/ 3964051 h 3976751"/>
              <a:gd name="connsiteX2" fmla="*/ 4054475 w 4067175"/>
              <a:gd name="connsiteY2" fmla="*/ 12700 h 3976751"/>
              <a:gd name="connsiteX3" fmla="*/ 12700 w 4067175"/>
              <a:gd name="connsiteY3" fmla="*/ 12700 h 3976751"/>
              <a:gd name="connsiteX4" fmla="*/ 12700 w 4067175"/>
              <a:gd name="connsiteY4" fmla="*/ 3964051 h 3976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67175" h="3976751">
                <a:moveTo>
                  <a:pt x="12700" y="3964051"/>
                </a:moveTo>
                <a:lnTo>
                  <a:pt x="4054475" y="3964051"/>
                </a:lnTo>
                <a:lnTo>
                  <a:pt x="4054475" y="12700"/>
                </a:lnTo>
                <a:lnTo>
                  <a:pt x="12700" y="12700"/>
                </a:lnTo>
                <a:lnTo>
                  <a:pt x="12700" y="396405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4f81b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31765" y="5662104"/>
            <a:ext cx="495300" cy="19811"/>
          </a:xfrm>
          <a:custGeom>
            <a:avLst/>
            <a:gdLst>
              <a:gd name="connsiteX0" fmla="*/ 0 w 495300"/>
              <a:gd name="connsiteY0" fmla="*/ 9905 h 19811"/>
              <a:gd name="connsiteX1" fmla="*/ 495300 w 495300"/>
              <a:gd name="connsiteY1" fmla="*/ 9905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5300" h="19811">
                <a:moveTo>
                  <a:pt x="0" y="9905"/>
                </a:moveTo>
                <a:lnTo>
                  <a:pt x="495300" y="9905"/>
                </a:lnTo>
              </a:path>
            </a:pathLst>
          </a:custGeom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27499" y="2110613"/>
            <a:ext cx="76200" cy="4309237"/>
          </a:xfrm>
          <a:custGeom>
            <a:avLst/>
            <a:gdLst>
              <a:gd name="connsiteX0" fmla="*/ 20701 w 76200"/>
              <a:gd name="connsiteY0" fmla="*/ 19050 h 4309237"/>
              <a:gd name="connsiteX1" fmla="*/ 19050 w 76200"/>
              <a:gd name="connsiteY1" fmla="*/ 4290187 h 4309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309237">
                <a:moveTo>
                  <a:pt x="20701" y="19050"/>
                </a:moveTo>
                <a:lnTo>
                  <a:pt x="19050" y="4290187"/>
                </a:lnTo>
              </a:path>
            </a:pathLst>
          </a:custGeom>
          <a:ln w="381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27499" y="2110613"/>
            <a:ext cx="76200" cy="4309237"/>
          </a:xfrm>
          <a:custGeom>
            <a:avLst/>
            <a:gdLst>
              <a:gd name="connsiteX0" fmla="*/ 20701 w 76200"/>
              <a:gd name="connsiteY0" fmla="*/ 19050 h 4309237"/>
              <a:gd name="connsiteX1" fmla="*/ 19050 w 76200"/>
              <a:gd name="connsiteY1" fmla="*/ 4290187 h 4309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309237">
                <a:moveTo>
                  <a:pt x="20701" y="19050"/>
                </a:moveTo>
                <a:lnTo>
                  <a:pt x="19050" y="4290187"/>
                </a:lnTo>
              </a:path>
            </a:pathLst>
          </a:custGeom>
          <a:ln w="381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2763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1524000"/>
            <a:ext cx="38735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17600" y="1790700"/>
            <a:ext cx="3149600" cy="208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14300" algn="l"/>
                <a:tab pos="215900" algn="l"/>
                <a:tab pos="3302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Simple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14300" algn="l"/>
                <a:tab pos="215900" algn="l"/>
                <a:tab pos="3302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2800"/>
              </a:lnSpc>
              <a:tabLst>
                <a:tab pos="114300" algn="l"/>
                <a:tab pos="215900" algn="l"/>
                <a:tab pos="330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proportionately</a:t>
            </a:r>
          </a:p>
          <a:p>
            <a:pPr>
              <a:lnSpc>
                <a:spcPts val="2800"/>
              </a:lnSpc>
              <a:tabLst>
                <a:tab pos="114300" algn="l"/>
                <a:tab pos="215900" algn="l"/>
                <a:tab pos="330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14300" algn="l"/>
                <a:tab pos="215900" algn="l"/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89500" y="1866900"/>
            <a:ext cx="38354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Facilitated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03200" algn="l"/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proportionately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until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reaches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maximum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(T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max)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3100"/>
              </a:lnSpc>
              <a:tabLst>
                <a:tab pos="203200" algn="l"/>
                <a:tab pos="3429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max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u="sng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does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500"/>
              </a:lnSpc>
              <a:tabLst>
                <a:tab pos="2032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57300" y="165100"/>
            <a:ext cx="71374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What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difference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between</a:t>
            </a:r>
          </a:p>
          <a:p>
            <a:pPr>
              <a:lnSpc>
                <a:spcPts val="3800"/>
              </a:lnSpc>
              <a:tabLst>
                <a:tab pos="88900" algn="l"/>
              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simple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facilitated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diffusion?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36650" y="4760214"/>
            <a:ext cx="7861300" cy="1951735"/>
          </a:xfrm>
          <a:custGeom>
            <a:avLst/>
            <a:gdLst>
              <a:gd name="connsiteX0" fmla="*/ 6350 w 7861300"/>
              <a:gd name="connsiteY0" fmla="*/ 1945385 h 1951735"/>
              <a:gd name="connsiteX1" fmla="*/ 7854950 w 7861300"/>
              <a:gd name="connsiteY1" fmla="*/ 1945385 h 1951735"/>
              <a:gd name="connsiteX2" fmla="*/ 7854950 w 7861300"/>
              <a:gd name="connsiteY2" fmla="*/ 6350 h 1951735"/>
              <a:gd name="connsiteX3" fmla="*/ 6350 w 7861300"/>
              <a:gd name="connsiteY3" fmla="*/ 6350 h 1951735"/>
              <a:gd name="connsiteX4" fmla="*/ 6350 w 7861300"/>
              <a:gd name="connsiteY4" fmla="*/ 1945385 h 1951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61300" h="1951735">
                <a:moveTo>
                  <a:pt x="6350" y="1945385"/>
                </a:moveTo>
                <a:lnTo>
                  <a:pt x="7854950" y="1945385"/>
                </a:lnTo>
                <a:lnTo>
                  <a:pt x="7854950" y="6350"/>
                </a:lnTo>
                <a:lnTo>
                  <a:pt x="6350" y="6350"/>
                </a:lnTo>
                <a:lnTo>
                  <a:pt x="6350" y="19453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0960" y="2097659"/>
            <a:ext cx="1868551" cy="1490091"/>
          </a:xfrm>
          <a:custGeom>
            <a:avLst/>
            <a:gdLst>
              <a:gd name="connsiteX0" fmla="*/ 6350 w 1868551"/>
              <a:gd name="connsiteY0" fmla="*/ 1483741 h 1490091"/>
              <a:gd name="connsiteX1" fmla="*/ 1862201 w 1868551"/>
              <a:gd name="connsiteY1" fmla="*/ 1483741 h 1490091"/>
              <a:gd name="connsiteX2" fmla="*/ 1862201 w 1868551"/>
              <a:gd name="connsiteY2" fmla="*/ 6350 h 1490091"/>
              <a:gd name="connsiteX3" fmla="*/ 6350 w 1868551"/>
              <a:gd name="connsiteY3" fmla="*/ 6350 h 1490091"/>
              <a:gd name="connsiteX4" fmla="*/ 6350 w 1868551"/>
              <a:gd name="connsiteY4" fmla="*/ 1483741 h 1490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8551" h="1490091">
                <a:moveTo>
                  <a:pt x="6350" y="1483741"/>
                </a:moveTo>
                <a:lnTo>
                  <a:pt x="1862201" y="1483741"/>
                </a:lnTo>
                <a:lnTo>
                  <a:pt x="1862201" y="6350"/>
                </a:lnTo>
                <a:lnTo>
                  <a:pt x="6350" y="6350"/>
                </a:lnTo>
                <a:lnTo>
                  <a:pt x="6350" y="148374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757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46200" y="4876800"/>
            <a:ext cx="7404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0734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facilitated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diffusion</a:t>
            </a:r>
          </a:p>
          <a:p>
            <a:pPr>
              <a:lnSpc>
                <a:spcPts val="2400"/>
              </a:lnSpc>
              <a:tabLst>
                <a:tab pos="3073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i="1" u="sng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depends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u="sng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60600" y="5473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1.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17800" y="5473700"/>
            <a:ext cx="514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solute-binding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sites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carrier.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57785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32000" y="5803900"/>
            <a:ext cx="65151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65100" algn="l"/>
                <a:tab pos="24638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protein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molecule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undergo</a:t>
            </a:r>
          </a:p>
          <a:p>
            <a:pPr>
              <a:lnSpc>
                <a:spcPts val="2300"/>
              </a:lnSpc>
              <a:tabLst>
                <a:tab pos="165100" algn="l"/>
                <a:tab pos="2463800" algn="l"/>
              </a:tabLst>
            </a:pP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conformational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change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back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forth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bound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300"/>
              </a:lnSpc>
              <a:tabLst>
                <a:tab pos="165100" algn="l"/>
                <a:tab pos="24638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unbound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state.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2235200"/>
            <a:ext cx="15494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8100" algn="l"/>
                <a:tab pos="762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  <a:p>
            <a:pPr>
              <a:lnSpc>
                <a:spcPts val="2100"/>
              </a:lnSpc>
              <a:tabLst>
                <a:tab pos="38100" algn="l"/>
                <a:tab pos="762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maximum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38100" algn="l"/>
                <a:tab pos="76200" algn="l"/>
                <a:tab pos="457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</a:p>
          <a:p>
            <a:pPr>
              <a:lnSpc>
                <a:spcPts val="2100"/>
              </a:lnSpc>
              <a:tabLst>
                <a:tab pos="38100" algn="l"/>
                <a:tab pos="76200" algn="l"/>
                <a:tab pos="457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saturation</a:t>
            </a:r>
          </a:p>
          <a:p>
            <a:pPr>
              <a:lnSpc>
                <a:spcPts val="2100"/>
              </a:lnSpc>
              <a:tabLst>
                <a:tab pos="38100" algn="l"/>
                <a:tab pos="762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2173224"/>
            <a:ext cx="3746500" cy="4538726"/>
          </a:xfrm>
          <a:custGeom>
            <a:avLst/>
            <a:gdLst>
              <a:gd name="connsiteX0" fmla="*/ 6350 w 3746500"/>
              <a:gd name="connsiteY0" fmla="*/ 4532376 h 4538726"/>
              <a:gd name="connsiteX1" fmla="*/ 3740150 w 3746500"/>
              <a:gd name="connsiteY1" fmla="*/ 4532376 h 4538726"/>
              <a:gd name="connsiteX2" fmla="*/ 3740150 w 3746500"/>
              <a:gd name="connsiteY2" fmla="*/ 6350 h 4538726"/>
              <a:gd name="connsiteX3" fmla="*/ 6350 w 3746500"/>
              <a:gd name="connsiteY3" fmla="*/ 6350 h 4538726"/>
              <a:gd name="connsiteX4" fmla="*/ 6350 w 3746500"/>
              <a:gd name="connsiteY4" fmla="*/ 4532376 h 4538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46500" h="4538726">
                <a:moveTo>
                  <a:pt x="6350" y="4532376"/>
                </a:moveTo>
                <a:lnTo>
                  <a:pt x="3740150" y="4532376"/>
                </a:lnTo>
                <a:lnTo>
                  <a:pt x="3740150" y="6350"/>
                </a:lnTo>
                <a:lnTo>
                  <a:pt x="6350" y="6350"/>
                </a:lnTo>
                <a:lnTo>
                  <a:pt x="6350" y="45323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2763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87422" y="1441437"/>
            <a:ext cx="4276979" cy="382028"/>
          </a:xfrm>
          <a:custGeom>
            <a:avLst/>
            <a:gdLst>
              <a:gd name="connsiteX0" fmla="*/ 6350 w 4276979"/>
              <a:gd name="connsiteY0" fmla="*/ 375678 h 382028"/>
              <a:gd name="connsiteX1" fmla="*/ 4270629 w 4276979"/>
              <a:gd name="connsiteY1" fmla="*/ 375678 h 382028"/>
              <a:gd name="connsiteX2" fmla="*/ 4270629 w 4276979"/>
              <a:gd name="connsiteY2" fmla="*/ 6350 h 382028"/>
              <a:gd name="connsiteX3" fmla="*/ 6350 w 4276979"/>
              <a:gd name="connsiteY3" fmla="*/ 6350 h 382028"/>
              <a:gd name="connsiteX4" fmla="*/ 6350 w 4276979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76979" h="382028">
                <a:moveTo>
                  <a:pt x="6350" y="375678"/>
                </a:moveTo>
                <a:lnTo>
                  <a:pt x="4270629" y="375678"/>
                </a:lnTo>
                <a:lnTo>
                  <a:pt x="4270629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f497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197100"/>
            <a:ext cx="4216400" cy="452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97000" y="3086100"/>
            <a:ext cx="1778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17700" y="3086100"/>
            <a:ext cx="22606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Temperature.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Size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Solubility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lipids.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Thickness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406900"/>
            <a:ext cx="2159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2.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3.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11300" y="4419600"/>
            <a:ext cx="19304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area.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C1-C2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gradient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8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difference: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5549900"/>
            <a:ext cx="1778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a.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b.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17700" y="5549900"/>
            <a:ext cx="24257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difference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Electrical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difference.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8600"/>
            <a:ext cx="6616700" cy="281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508000" algn="l"/>
                <a:tab pos="1016000" algn="l"/>
                <a:tab pos="1625600" algn="l"/>
                <a:tab pos="28448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Factors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Affecting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508000" algn="l"/>
                <a:tab pos="1016000" algn="l"/>
                <a:tab pos="1625600" algn="l"/>
                <a:tab pos="2844800" algn="l"/>
              </a:tabLst>
            </a:pPr>
            <a:r>
              <a:rPr lang="en-US" altLang="zh-CN" dirty="0" smtClean="0"/>
              <a:t>			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Diffusion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08000" algn="l"/>
                <a:tab pos="1016000" algn="l"/>
                <a:tab pos="1625600" algn="l"/>
                <a:tab pos="2844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������������������������������������������������������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(������������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������������)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508000" algn="l"/>
                <a:tab pos="1016000" algn="l"/>
                <a:tab pos="1625600" algn="l"/>
                <a:tab pos="2844800" algn="l"/>
              </a:tabLst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Permeability</a:t>
            </a:r>
          </a:p>
          <a:p>
            <a:pPr>
              <a:lnSpc>
                <a:spcPts val="2800"/>
              </a:lnSpc>
              <a:tabLst>
                <a:tab pos="508000" algn="l"/>
                <a:tab pos="1016000" algn="l"/>
                <a:tab pos="1625600" algn="l"/>
                <a:tab pos="2844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coefficient.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48740" y="3974592"/>
            <a:ext cx="2714244" cy="24384"/>
          </a:xfrm>
          <a:custGeom>
            <a:avLst/>
            <a:gdLst>
              <a:gd name="connsiteX0" fmla="*/ 0 w 2714244"/>
              <a:gd name="connsiteY0" fmla="*/ 0 h 24384"/>
              <a:gd name="connsiteX1" fmla="*/ 1357122 w 2714244"/>
              <a:gd name="connsiteY1" fmla="*/ 0 h 24384"/>
              <a:gd name="connsiteX2" fmla="*/ 2714244 w 2714244"/>
              <a:gd name="connsiteY2" fmla="*/ 0 h 24384"/>
              <a:gd name="connsiteX3" fmla="*/ 2714244 w 2714244"/>
              <a:gd name="connsiteY3" fmla="*/ 24384 h 24384"/>
              <a:gd name="connsiteX4" fmla="*/ 1357122 w 2714244"/>
              <a:gd name="connsiteY4" fmla="*/ 24384 h 24384"/>
              <a:gd name="connsiteX5" fmla="*/ 0 w 2714244"/>
              <a:gd name="connsiteY5" fmla="*/ 24384 h 24384"/>
              <a:gd name="connsiteX6" fmla="*/ 0 w 2714244"/>
              <a:gd name="connsiteY6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714244" h="24384">
                <a:moveTo>
                  <a:pt x="0" y="0"/>
                </a:moveTo>
                <a:lnTo>
                  <a:pt x="1357122" y="0"/>
                </a:lnTo>
                <a:lnTo>
                  <a:pt x="2714244" y="0"/>
                </a:lnTo>
                <a:lnTo>
                  <a:pt x="2714244" y="24384"/>
                </a:lnTo>
                <a:lnTo>
                  <a:pt x="1357122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6600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60500" y="4165600"/>
            <a:ext cx="1778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2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82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4127500"/>
            <a:ext cx="67310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like: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sodium,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potassium,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calcium,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iron,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iodine,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hydrogen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ions.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Amino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acids,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glucose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sugars.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664200"/>
            <a:ext cx="88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5613400"/>
            <a:ext cx="5905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protein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95300"/>
            <a:ext cx="6769100" cy="364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342900" algn="l"/>
                <a:tab pos="19685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42900" algn="l"/>
                <a:tab pos="1968500" algn="l"/>
              </a:tabLst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moves</a:t>
            </a:r>
          </a:p>
          <a:p>
            <a:pPr>
              <a:lnSpc>
                <a:spcPts val="2800"/>
              </a:lnSpc>
              <a:tabLst>
                <a:tab pos="342900" algn="l"/>
                <a:tab pos="1968500" algn="l"/>
              </a:tabLst>
            </a:pPr>
            <a:r>
              <a:rPr lang="en-US" altLang="zh-CN" dirty="0" smtClean="0"/>
              <a:t>	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30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uphill”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u="sng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against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342900" algn="l"/>
                <a:tab pos="19685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(or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electrical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342900" algn="l"/>
                <a:tab pos="19685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342900" algn="l"/>
                <a:tab pos="1968500" algn="l"/>
              </a:tabLst>
            </a:pPr>
            <a:r>
              <a:rPr lang="en-US" altLang="zh-CN" sz="300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2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include</a:t>
            </a:r>
            <a:r>
              <a:rPr lang="en-US" altLang="zh-CN" sz="30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93850" y="4670361"/>
            <a:ext cx="2661284" cy="412813"/>
          </a:xfrm>
          <a:custGeom>
            <a:avLst/>
            <a:gdLst>
              <a:gd name="connsiteX0" fmla="*/ 6350 w 2661284"/>
              <a:gd name="connsiteY0" fmla="*/ 406463 h 412813"/>
              <a:gd name="connsiteX1" fmla="*/ 2654934 w 2661284"/>
              <a:gd name="connsiteY1" fmla="*/ 406463 h 412813"/>
              <a:gd name="connsiteX2" fmla="*/ 2654934 w 2661284"/>
              <a:gd name="connsiteY2" fmla="*/ 6350 h 412813"/>
              <a:gd name="connsiteX3" fmla="*/ 6350 w 2661284"/>
              <a:gd name="connsiteY3" fmla="*/ 6350 h 412813"/>
              <a:gd name="connsiteX4" fmla="*/ 6350 w 2661284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61284" h="412813">
                <a:moveTo>
                  <a:pt x="6350" y="406463"/>
                </a:moveTo>
                <a:lnTo>
                  <a:pt x="2654934" y="406463"/>
                </a:lnTo>
                <a:lnTo>
                  <a:pt x="2654934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89850" y="3270212"/>
            <a:ext cx="1384300" cy="1028357"/>
          </a:xfrm>
          <a:custGeom>
            <a:avLst/>
            <a:gdLst>
              <a:gd name="connsiteX0" fmla="*/ 6350 w 1384300"/>
              <a:gd name="connsiteY0" fmla="*/ 1022007 h 1028357"/>
              <a:gd name="connsiteX1" fmla="*/ 1377950 w 1384300"/>
              <a:gd name="connsiteY1" fmla="*/ 1022007 h 1028357"/>
              <a:gd name="connsiteX2" fmla="*/ 1377950 w 1384300"/>
              <a:gd name="connsiteY2" fmla="*/ 6350 h 1028357"/>
              <a:gd name="connsiteX3" fmla="*/ 6350 w 1384300"/>
              <a:gd name="connsiteY3" fmla="*/ 6350 h 1028357"/>
              <a:gd name="connsiteX4" fmla="*/ 6350 w 1384300"/>
              <a:gd name="connsiteY4" fmla="*/ 1022007 h 10283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4300" h="1028357">
                <a:moveTo>
                  <a:pt x="6350" y="1022007"/>
                </a:moveTo>
                <a:lnTo>
                  <a:pt x="1377950" y="1022007"/>
                </a:lnTo>
                <a:lnTo>
                  <a:pt x="1377950" y="6350"/>
                </a:lnTo>
                <a:lnTo>
                  <a:pt x="6350" y="6350"/>
                </a:lnTo>
                <a:lnTo>
                  <a:pt x="6350" y="10220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042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041900" y="3517900"/>
            <a:ext cx="24511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82600" algn="l"/>
                <a:tab pos="584200" algn="l"/>
              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Secondary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Active</a:t>
            </a:r>
          </a:p>
          <a:p>
            <a:pPr>
              <a:lnSpc>
                <a:spcPts val="2600"/>
              </a:lnSpc>
              <a:tabLst>
                <a:tab pos="4826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482600" algn="l"/>
                <a:tab pos="5842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Co-transport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0" y="6019800"/>
            <a:ext cx="2667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Counter-transport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444500"/>
            <a:ext cx="7340600" cy="220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739900" algn="l"/>
                <a:tab pos="2044700" algn="l"/>
                <a:tab pos="24511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739900" algn="l"/>
                <a:tab pos="2044700" algn="l"/>
                <a:tab pos="2451100" algn="l"/>
              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According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</a:p>
          <a:p>
            <a:pPr>
              <a:lnSpc>
                <a:spcPts val="2800"/>
              </a:lnSpc>
              <a:tabLst>
                <a:tab pos="1739900" algn="l"/>
                <a:tab pos="2044700" algn="l"/>
                <a:tab pos="24511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divided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739900" algn="l"/>
                <a:tab pos="2044700" algn="l"/>
                <a:tab pos="24511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89100" y="3505200"/>
            <a:ext cx="24384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79400" algn="l"/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Primary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Active</a:t>
            </a:r>
          </a:p>
          <a:p>
            <a:pPr>
              <a:lnSpc>
                <a:spcPts val="2600"/>
              </a:lnSpc>
              <a:tabLst>
                <a:tab pos="2794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79400" algn="l"/>
                <a:tab pos="5969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86700" y="3390900"/>
            <a:ext cx="9652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88900" algn="l"/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Indirect</a:t>
            </a:r>
          </a:p>
          <a:p>
            <a:pPr>
              <a:lnSpc>
                <a:spcPts val="2400"/>
              </a:lnSpc>
              <a:tabLst>
                <a:tab pos="88900" algn="l"/>
                <a:tab pos="127000" algn="l"/>
              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300"/>
              </a:lnSpc>
              <a:tabLst>
                <a:tab pos="889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1593786"/>
            <a:ext cx="3443351" cy="652462"/>
          </a:xfrm>
          <a:custGeom>
            <a:avLst/>
            <a:gdLst>
              <a:gd name="connsiteX0" fmla="*/ 6350 w 3443351"/>
              <a:gd name="connsiteY0" fmla="*/ 646112 h 652462"/>
              <a:gd name="connsiteX1" fmla="*/ 3437001 w 3443351"/>
              <a:gd name="connsiteY1" fmla="*/ 646112 h 652462"/>
              <a:gd name="connsiteX2" fmla="*/ 3437001 w 3443351"/>
              <a:gd name="connsiteY2" fmla="*/ 6350 h 652462"/>
              <a:gd name="connsiteX3" fmla="*/ 6350 w 3443351"/>
              <a:gd name="connsiteY3" fmla="*/ 6350 h 652462"/>
              <a:gd name="connsiteX4" fmla="*/ 6350 w 34433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3351" h="652462">
                <a:moveTo>
                  <a:pt x="6350" y="646112"/>
                </a:moveTo>
                <a:lnTo>
                  <a:pt x="3437001" y="646112"/>
                </a:lnTo>
                <a:lnTo>
                  <a:pt x="34370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1593786"/>
            <a:ext cx="3443351" cy="652462"/>
          </a:xfrm>
          <a:custGeom>
            <a:avLst/>
            <a:gdLst>
              <a:gd name="connsiteX0" fmla="*/ 6350 w 3443351"/>
              <a:gd name="connsiteY0" fmla="*/ 646112 h 652462"/>
              <a:gd name="connsiteX1" fmla="*/ 3437001 w 3443351"/>
              <a:gd name="connsiteY1" fmla="*/ 646112 h 652462"/>
              <a:gd name="connsiteX2" fmla="*/ 3437001 w 3443351"/>
              <a:gd name="connsiteY2" fmla="*/ 6350 h 652462"/>
              <a:gd name="connsiteX3" fmla="*/ 6350 w 3443351"/>
              <a:gd name="connsiteY3" fmla="*/ 6350 h 652462"/>
              <a:gd name="connsiteX4" fmla="*/ 6350 w 3443351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3351" h="652462">
                <a:moveTo>
                  <a:pt x="6350" y="646112"/>
                </a:moveTo>
                <a:lnTo>
                  <a:pt x="3437001" y="646112"/>
                </a:lnTo>
                <a:lnTo>
                  <a:pt x="3437001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70450" y="1593786"/>
            <a:ext cx="3749675" cy="652462"/>
          </a:xfrm>
          <a:custGeom>
            <a:avLst/>
            <a:gdLst>
              <a:gd name="connsiteX0" fmla="*/ 6350 w 3749675"/>
              <a:gd name="connsiteY0" fmla="*/ 646112 h 652462"/>
              <a:gd name="connsiteX1" fmla="*/ 3743325 w 3749675"/>
              <a:gd name="connsiteY1" fmla="*/ 646112 h 652462"/>
              <a:gd name="connsiteX2" fmla="*/ 3743325 w 3749675"/>
              <a:gd name="connsiteY2" fmla="*/ 6350 h 652462"/>
              <a:gd name="connsiteX3" fmla="*/ 6350 w 3749675"/>
              <a:gd name="connsiteY3" fmla="*/ 6350 h 652462"/>
              <a:gd name="connsiteX4" fmla="*/ 6350 w 3749675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49675" h="652462">
                <a:moveTo>
                  <a:pt x="6350" y="646112"/>
                </a:moveTo>
                <a:lnTo>
                  <a:pt x="3743325" y="646112"/>
                </a:lnTo>
                <a:lnTo>
                  <a:pt x="3743325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70450" y="1593786"/>
            <a:ext cx="3749675" cy="652462"/>
          </a:xfrm>
          <a:custGeom>
            <a:avLst/>
            <a:gdLst>
              <a:gd name="connsiteX0" fmla="*/ 6350 w 3749675"/>
              <a:gd name="connsiteY0" fmla="*/ 646112 h 652462"/>
              <a:gd name="connsiteX1" fmla="*/ 3743325 w 3749675"/>
              <a:gd name="connsiteY1" fmla="*/ 646112 h 652462"/>
              <a:gd name="connsiteX2" fmla="*/ 3743325 w 3749675"/>
              <a:gd name="connsiteY2" fmla="*/ 6350 h 652462"/>
              <a:gd name="connsiteX3" fmla="*/ 6350 w 3749675"/>
              <a:gd name="connsiteY3" fmla="*/ 6350 h 652462"/>
              <a:gd name="connsiteX4" fmla="*/ 6350 w 3749675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49675" h="652462">
                <a:moveTo>
                  <a:pt x="6350" y="646112"/>
                </a:moveTo>
                <a:lnTo>
                  <a:pt x="3743325" y="646112"/>
                </a:lnTo>
                <a:lnTo>
                  <a:pt x="3743325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e4b4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2443099"/>
            <a:ext cx="3441700" cy="3964051"/>
          </a:xfrm>
          <a:custGeom>
            <a:avLst/>
            <a:gdLst>
              <a:gd name="connsiteX0" fmla="*/ 6350 w 3441700"/>
              <a:gd name="connsiteY0" fmla="*/ 3957701 h 3964051"/>
              <a:gd name="connsiteX1" fmla="*/ 3435350 w 3441700"/>
              <a:gd name="connsiteY1" fmla="*/ 3957701 h 3964051"/>
              <a:gd name="connsiteX2" fmla="*/ 3435350 w 3441700"/>
              <a:gd name="connsiteY2" fmla="*/ 6350 h 3964051"/>
              <a:gd name="connsiteX3" fmla="*/ 6350 w 3441700"/>
              <a:gd name="connsiteY3" fmla="*/ 6350 h 3964051"/>
              <a:gd name="connsiteX4" fmla="*/ 6350 w 3441700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1700" h="3964051">
                <a:moveTo>
                  <a:pt x="6350" y="3957701"/>
                </a:moveTo>
                <a:lnTo>
                  <a:pt x="3435350" y="3957701"/>
                </a:lnTo>
                <a:lnTo>
                  <a:pt x="3435350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32350" y="2443099"/>
            <a:ext cx="3860800" cy="3964051"/>
          </a:xfrm>
          <a:custGeom>
            <a:avLst/>
            <a:gdLst>
              <a:gd name="connsiteX0" fmla="*/ 6350 w 3860800"/>
              <a:gd name="connsiteY0" fmla="*/ 3957701 h 3964051"/>
              <a:gd name="connsiteX1" fmla="*/ 3854450 w 3860800"/>
              <a:gd name="connsiteY1" fmla="*/ 3957701 h 3964051"/>
              <a:gd name="connsiteX2" fmla="*/ 3854450 w 3860800"/>
              <a:gd name="connsiteY2" fmla="*/ 6350 h 3964051"/>
              <a:gd name="connsiteX3" fmla="*/ 6350 w 3860800"/>
              <a:gd name="connsiteY3" fmla="*/ 6350 h 3964051"/>
              <a:gd name="connsiteX4" fmla="*/ 6350 w 3860800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60800" h="3964051">
                <a:moveTo>
                  <a:pt x="6350" y="3957701"/>
                </a:moveTo>
                <a:lnTo>
                  <a:pt x="3854450" y="3957701"/>
                </a:lnTo>
                <a:lnTo>
                  <a:pt x="3854450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52950" y="1733550"/>
            <a:ext cx="76200" cy="4762500"/>
          </a:xfrm>
          <a:custGeom>
            <a:avLst/>
            <a:gdLst>
              <a:gd name="connsiteX0" fmla="*/ 19050 w 76200"/>
              <a:gd name="connsiteY0" fmla="*/ 19050 h 4762500"/>
              <a:gd name="connsiteX1" fmla="*/ 19050 w 76200"/>
              <a:gd name="connsiteY1" fmla="*/ 4743450 h 4762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762500">
                <a:moveTo>
                  <a:pt x="19050" y="19050"/>
                </a:moveTo>
                <a:lnTo>
                  <a:pt x="19050" y="4743450"/>
                </a:lnTo>
              </a:path>
            </a:pathLst>
          </a:custGeom>
          <a:ln w="381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52950" y="1733550"/>
            <a:ext cx="76200" cy="4762500"/>
          </a:xfrm>
          <a:custGeom>
            <a:avLst/>
            <a:gdLst>
              <a:gd name="connsiteX0" fmla="*/ 19050 w 76200"/>
              <a:gd name="connsiteY0" fmla="*/ 19050 h 4762500"/>
              <a:gd name="connsiteX1" fmla="*/ 19050 w 76200"/>
              <a:gd name="connsiteY1" fmla="*/ 4743450 h 4762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762500">
                <a:moveTo>
                  <a:pt x="19050" y="19050"/>
                </a:moveTo>
                <a:lnTo>
                  <a:pt x="19050" y="4743450"/>
                </a:lnTo>
              </a:path>
            </a:pathLst>
          </a:custGeom>
          <a:ln w="381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100" y="1587500"/>
            <a:ext cx="37592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1981200"/>
            <a:ext cx="3149600" cy="441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		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derived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198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directly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breakdown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adenosine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triphosphate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(ATP)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high-energy</a:t>
            </a:r>
          </a:p>
          <a:p>
            <a:pPr>
              <a:lnSpc>
                <a:spcPts val="23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phosphate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compound.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2196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main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18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Sodium-potassium</a:t>
            </a:r>
          </a:p>
          <a:p>
            <a:pPr>
              <a:lnSpc>
                <a:spcPts val="20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			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ATPase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pump.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18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Calcium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ATPase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</a:t>
            </a:r>
          </a:p>
          <a:p>
            <a:pPr>
              <a:lnSpc>
                <a:spcPts val="2500"/>
              </a:lnSpc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1898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Hydrogen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ATPase</a:t>
            </a:r>
            <a:r>
              <a:rPr lang="en-US" altLang="zh-CN" sz="1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27600" y="1930400"/>
            <a:ext cx="3467100" cy="284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  <a:tab pos="5461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derived</a:t>
            </a:r>
          </a:p>
          <a:p>
            <a:pPr>
              <a:lnSpc>
                <a:spcPts val="2800"/>
              </a:lnSpc>
              <a:tabLst>
                <a:tab pos="3429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indirectly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3429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3429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electrochemical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</a:p>
          <a:p>
            <a:pPr>
              <a:lnSpc>
                <a:spcPts val="2800"/>
              </a:lnSpc>
              <a:tabLst>
                <a:tab pos="3429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primary</a:t>
            </a:r>
          </a:p>
          <a:p>
            <a:pPr>
              <a:lnSpc>
                <a:spcPts val="2800"/>
              </a:lnSpc>
              <a:tabLst>
                <a:tab pos="3429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43100" y="381000"/>
            <a:ext cx="57658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Types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76350" y="3714750"/>
            <a:ext cx="7200900" cy="76200"/>
          </a:xfrm>
          <a:custGeom>
            <a:avLst/>
            <a:gdLst>
              <a:gd name="connsiteX0" fmla="*/ 19050 w 7200900"/>
              <a:gd name="connsiteY0" fmla="*/ 19050 h 76200"/>
              <a:gd name="connsiteX1" fmla="*/ 7181850 w 72009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00900" h="76200">
                <a:moveTo>
                  <a:pt x="19050" y="19050"/>
                </a:moveTo>
                <a:lnTo>
                  <a:pt x="71818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51000" y="2171700"/>
            <a:ext cx="61214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600"/>
              </a:lnSpc>
              <a:tabLst>
							</a:tabLst>
            </a:pPr>
            <a:r>
              <a:rPr lang="en-US" altLang="zh-CN" sz="42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Structure</a:t>
            </a:r>
            <a:r>
              <a:rPr lang="en-US" altLang="zh-CN" sz="4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4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4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2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49600" y="2819400"/>
            <a:ext cx="31242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600"/>
              </a:lnSpc>
              <a:tabLst>
							</a:tabLst>
            </a:pPr>
            <a:r>
              <a:rPr lang="en-US" altLang="zh-CN" sz="42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36650" y="4735449"/>
            <a:ext cx="7556500" cy="1747901"/>
          </a:xfrm>
          <a:custGeom>
            <a:avLst/>
            <a:gdLst>
              <a:gd name="connsiteX0" fmla="*/ 6350 w 7556500"/>
              <a:gd name="connsiteY0" fmla="*/ 1741551 h 1747901"/>
              <a:gd name="connsiteX1" fmla="*/ 7550150 w 7556500"/>
              <a:gd name="connsiteY1" fmla="*/ 1741551 h 1747901"/>
              <a:gd name="connsiteX2" fmla="*/ 7550150 w 7556500"/>
              <a:gd name="connsiteY2" fmla="*/ 6350 h 1747901"/>
              <a:gd name="connsiteX3" fmla="*/ 6350 w 7556500"/>
              <a:gd name="connsiteY3" fmla="*/ 6350 h 1747901"/>
              <a:gd name="connsiteX4" fmla="*/ 6350 w 7556500"/>
              <a:gd name="connsiteY4" fmla="*/ 1741551 h 1747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56500" h="1747901">
                <a:moveTo>
                  <a:pt x="6350" y="1741551"/>
                </a:moveTo>
                <a:lnTo>
                  <a:pt x="7550150" y="1741551"/>
                </a:lnTo>
                <a:lnTo>
                  <a:pt x="7550150" y="6350"/>
                </a:lnTo>
                <a:lnTo>
                  <a:pt x="6350" y="6350"/>
                </a:lnTo>
                <a:lnTo>
                  <a:pt x="6350" y="174155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34440" y="5586095"/>
            <a:ext cx="2311908" cy="12255"/>
          </a:xfrm>
          <a:custGeom>
            <a:avLst/>
            <a:gdLst>
              <a:gd name="connsiteX0" fmla="*/ 0 w 2311908"/>
              <a:gd name="connsiteY0" fmla="*/ 0 h 12255"/>
              <a:gd name="connsiteX1" fmla="*/ 1155954 w 2311908"/>
              <a:gd name="connsiteY1" fmla="*/ 0 h 12255"/>
              <a:gd name="connsiteX2" fmla="*/ 2311908 w 2311908"/>
              <a:gd name="connsiteY2" fmla="*/ 0 h 12255"/>
              <a:gd name="connsiteX3" fmla="*/ 2311908 w 2311908"/>
              <a:gd name="connsiteY3" fmla="*/ 12255 h 12255"/>
              <a:gd name="connsiteX4" fmla="*/ 1155954 w 2311908"/>
              <a:gd name="connsiteY4" fmla="*/ 12255 h 12255"/>
              <a:gd name="connsiteX5" fmla="*/ 0 w 2311908"/>
              <a:gd name="connsiteY5" fmla="*/ 12255 h 12255"/>
              <a:gd name="connsiteX6" fmla="*/ 0 w 2311908"/>
              <a:gd name="connsiteY6" fmla="*/ 0 h 12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11908" h="12255">
                <a:moveTo>
                  <a:pt x="0" y="0"/>
                </a:moveTo>
                <a:lnTo>
                  <a:pt x="1155954" y="0"/>
                </a:lnTo>
                <a:lnTo>
                  <a:pt x="2311908" y="0"/>
                </a:lnTo>
                <a:lnTo>
                  <a:pt x="2311908" y="12255"/>
                </a:lnTo>
                <a:lnTo>
                  <a:pt x="1155954" y="12255"/>
                </a:lnTo>
                <a:lnTo>
                  <a:pt x="0" y="1225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11239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1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31900" y="4800600"/>
            <a:ext cx="69596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u="sng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sodium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u="sng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potassium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5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both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against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5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importance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5638800"/>
            <a:ext cx="635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74800" y="5664200"/>
            <a:ext cx="5880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Maintaining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differences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across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Establishes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negative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electrical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voltage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inside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basis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signal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transmission.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32000" y="381000"/>
            <a:ext cx="5600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Primary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4565612"/>
            <a:ext cx="7785100" cy="1978405"/>
          </a:xfrm>
          <a:custGeom>
            <a:avLst/>
            <a:gdLst>
              <a:gd name="connsiteX0" fmla="*/ 6350 w 7785100"/>
              <a:gd name="connsiteY0" fmla="*/ 1972055 h 1978405"/>
              <a:gd name="connsiteX1" fmla="*/ 7778750 w 7785100"/>
              <a:gd name="connsiteY1" fmla="*/ 1972055 h 1978405"/>
              <a:gd name="connsiteX2" fmla="*/ 7778750 w 7785100"/>
              <a:gd name="connsiteY2" fmla="*/ 6350 h 1978405"/>
              <a:gd name="connsiteX3" fmla="*/ 6350 w 7785100"/>
              <a:gd name="connsiteY3" fmla="*/ 6350 h 1978405"/>
              <a:gd name="connsiteX4" fmla="*/ 6350 w 7785100"/>
              <a:gd name="connsiteY4" fmla="*/ 1972055 h 19784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85100" h="1978405">
                <a:moveTo>
                  <a:pt x="6350" y="1972055"/>
                </a:moveTo>
                <a:lnTo>
                  <a:pt x="7778750" y="1972055"/>
                </a:lnTo>
                <a:lnTo>
                  <a:pt x="7778750" y="6350"/>
                </a:lnTo>
                <a:lnTo>
                  <a:pt x="6350" y="6350"/>
                </a:lnTo>
                <a:lnTo>
                  <a:pt x="6350" y="19720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8953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9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4724400"/>
            <a:ext cx="73279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457200" algn="l"/>
                <a:tab pos="736600" algn="l"/>
                <a:tab pos="30099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H</a:t>
            </a:r>
            <a:r>
              <a:rPr lang="en-US" altLang="zh-CN" sz="12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18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-ATPase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Pump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3009900" algn="l"/>
              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Present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in:</a:t>
            </a:r>
          </a:p>
          <a:p>
            <a:pPr>
              <a:lnSpc>
                <a:spcPts val="2100"/>
              </a:lnSpc>
              <a:tabLst>
                <a:tab pos="457200" algn="l"/>
                <a:tab pos="736600" algn="l"/>
                <a:tab pos="3009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Parietal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stomach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secretion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HCl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stomach.</a:t>
            </a:r>
          </a:p>
          <a:p>
            <a:pPr>
              <a:lnSpc>
                <a:spcPts val="2100"/>
              </a:lnSpc>
              <a:tabLst>
                <a:tab pos="457200" algn="l"/>
                <a:tab pos="736600" algn="l"/>
                <a:tab pos="3009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Intercalated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tubules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→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excretion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457200" algn="l"/>
                <a:tab pos="736600" algn="l"/>
                <a:tab pos="3009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body.</a:t>
            </a:r>
          </a:p>
          <a:p>
            <a:pPr>
              <a:lnSpc>
                <a:spcPts val="2300"/>
              </a:lnSpc>
              <a:tabLst>
                <a:tab pos="457200" algn="l"/>
                <a:tab pos="736600" algn="l"/>
                <a:tab pos="30099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</a:t>
            </a:r>
            <a:r>
              <a:rPr lang="en-US" altLang="zh-CN" sz="12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lumen.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32000" y="152400"/>
            <a:ext cx="5600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Primary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8953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32000" y="152400"/>
            <a:ext cx="5600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Primary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19500" y="1282700"/>
            <a:ext cx="2565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7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Ca</a:t>
            </a:r>
            <a:r>
              <a:rPr lang="en-US" altLang="zh-CN" sz="18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+2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ATPase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Pump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1689100"/>
            <a:ext cx="181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Present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25600" y="2159000"/>
            <a:ext cx="51689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Sarcoplasmic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reticulum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Mitochondria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25600" y="2946400"/>
            <a:ext cx="3263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3810000"/>
            <a:ext cx="703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Maintains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+2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inside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9715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787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14500" y="-12700"/>
            <a:ext cx="6235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Secondary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57600" y="469900"/>
            <a:ext cx="233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4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(Co-transport)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90800" y="1130300"/>
            <a:ext cx="4114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Derives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indirectly…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How?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8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14500" y="50800"/>
            <a:ext cx="62357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Secondary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25800" y="546100"/>
            <a:ext cx="321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402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(Counter-transport)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1528762"/>
            <a:ext cx="3441700" cy="652462"/>
          </a:xfrm>
          <a:custGeom>
            <a:avLst/>
            <a:gdLst>
              <a:gd name="connsiteX0" fmla="*/ 6350 w 3441700"/>
              <a:gd name="connsiteY0" fmla="*/ 646112 h 652462"/>
              <a:gd name="connsiteX1" fmla="*/ 3435350 w 3441700"/>
              <a:gd name="connsiteY1" fmla="*/ 646112 h 652462"/>
              <a:gd name="connsiteX2" fmla="*/ 3435350 w 3441700"/>
              <a:gd name="connsiteY2" fmla="*/ 6350 h 652462"/>
              <a:gd name="connsiteX3" fmla="*/ 6350 w 3441700"/>
              <a:gd name="connsiteY3" fmla="*/ 6350 h 652462"/>
              <a:gd name="connsiteX4" fmla="*/ 6350 w 34417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1700" h="652462">
                <a:moveTo>
                  <a:pt x="6350" y="646112"/>
                </a:moveTo>
                <a:lnTo>
                  <a:pt x="3435350" y="646112"/>
                </a:lnTo>
                <a:lnTo>
                  <a:pt x="34353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d60a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1528762"/>
            <a:ext cx="3441700" cy="652462"/>
          </a:xfrm>
          <a:custGeom>
            <a:avLst/>
            <a:gdLst>
              <a:gd name="connsiteX0" fmla="*/ 6350 w 3441700"/>
              <a:gd name="connsiteY0" fmla="*/ 646112 h 652462"/>
              <a:gd name="connsiteX1" fmla="*/ 3435350 w 3441700"/>
              <a:gd name="connsiteY1" fmla="*/ 646112 h 652462"/>
              <a:gd name="connsiteX2" fmla="*/ 3435350 w 3441700"/>
              <a:gd name="connsiteY2" fmla="*/ 6350 h 652462"/>
              <a:gd name="connsiteX3" fmla="*/ 6350 w 3441700"/>
              <a:gd name="connsiteY3" fmla="*/ 6350 h 652462"/>
              <a:gd name="connsiteX4" fmla="*/ 6350 w 34417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1700" h="652462">
                <a:moveTo>
                  <a:pt x="6350" y="646112"/>
                </a:moveTo>
                <a:lnTo>
                  <a:pt x="3435350" y="646112"/>
                </a:lnTo>
                <a:lnTo>
                  <a:pt x="34353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d60a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22850" y="1528762"/>
            <a:ext cx="3670300" cy="652462"/>
          </a:xfrm>
          <a:custGeom>
            <a:avLst/>
            <a:gdLst>
              <a:gd name="connsiteX0" fmla="*/ 6350 w 3670300"/>
              <a:gd name="connsiteY0" fmla="*/ 646112 h 652462"/>
              <a:gd name="connsiteX1" fmla="*/ 3663950 w 3670300"/>
              <a:gd name="connsiteY1" fmla="*/ 646112 h 652462"/>
              <a:gd name="connsiteX2" fmla="*/ 3663950 w 3670300"/>
              <a:gd name="connsiteY2" fmla="*/ 6350 h 652462"/>
              <a:gd name="connsiteX3" fmla="*/ 6350 w 3670300"/>
              <a:gd name="connsiteY3" fmla="*/ 6350 h 652462"/>
              <a:gd name="connsiteX4" fmla="*/ 6350 w 36703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70300" h="652462">
                <a:moveTo>
                  <a:pt x="6350" y="646112"/>
                </a:moveTo>
                <a:lnTo>
                  <a:pt x="3663950" y="646112"/>
                </a:lnTo>
                <a:lnTo>
                  <a:pt x="36639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d60a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22850" y="1528762"/>
            <a:ext cx="3670300" cy="652462"/>
          </a:xfrm>
          <a:custGeom>
            <a:avLst/>
            <a:gdLst>
              <a:gd name="connsiteX0" fmla="*/ 6350 w 3670300"/>
              <a:gd name="connsiteY0" fmla="*/ 646112 h 652462"/>
              <a:gd name="connsiteX1" fmla="*/ 3663950 w 3670300"/>
              <a:gd name="connsiteY1" fmla="*/ 646112 h 652462"/>
              <a:gd name="connsiteX2" fmla="*/ 3663950 w 3670300"/>
              <a:gd name="connsiteY2" fmla="*/ 6350 h 652462"/>
              <a:gd name="connsiteX3" fmla="*/ 6350 w 3670300"/>
              <a:gd name="connsiteY3" fmla="*/ 6350 h 652462"/>
              <a:gd name="connsiteX4" fmla="*/ 6350 w 367030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70300" h="652462">
                <a:moveTo>
                  <a:pt x="6350" y="646112"/>
                </a:moveTo>
                <a:lnTo>
                  <a:pt x="3663950" y="646112"/>
                </a:lnTo>
                <a:lnTo>
                  <a:pt x="366395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d60a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2290699"/>
            <a:ext cx="3441700" cy="3964051"/>
          </a:xfrm>
          <a:custGeom>
            <a:avLst/>
            <a:gdLst>
              <a:gd name="connsiteX0" fmla="*/ 6350 w 3441700"/>
              <a:gd name="connsiteY0" fmla="*/ 3957701 h 3964051"/>
              <a:gd name="connsiteX1" fmla="*/ 3435350 w 3441700"/>
              <a:gd name="connsiteY1" fmla="*/ 3957701 h 3964051"/>
              <a:gd name="connsiteX2" fmla="*/ 3435350 w 3441700"/>
              <a:gd name="connsiteY2" fmla="*/ 6350 h 3964051"/>
              <a:gd name="connsiteX3" fmla="*/ 6350 w 3441700"/>
              <a:gd name="connsiteY3" fmla="*/ 6350 h 3964051"/>
              <a:gd name="connsiteX4" fmla="*/ 6350 w 3441700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1700" h="3964051">
                <a:moveTo>
                  <a:pt x="6350" y="3957701"/>
                </a:moveTo>
                <a:lnTo>
                  <a:pt x="3435350" y="3957701"/>
                </a:lnTo>
                <a:lnTo>
                  <a:pt x="3435350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04a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48740" y="4418457"/>
            <a:ext cx="1280160" cy="19811"/>
          </a:xfrm>
          <a:custGeom>
            <a:avLst/>
            <a:gdLst>
              <a:gd name="connsiteX0" fmla="*/ 0 w 1280160"/>
              <a:gd name="connsiteY0" fmla="*/ 0 h 19811"/>
              <a:gd name="connsiteX1" fmla="*/ 640080 w 1280160"/>
              <a:gd name="connsiteY1" fmla="*/ 0 h 19811"/>
              <a:gd name="connsiteX2" fmla="*/ 1280160 w 1280160"/>
              <a:gd name="connsiteY2" fmla="*/ 0 h 19811"/>
              <a:gd name="connsiteX3" fmla="*/ 1280160 w 1280160"/>
              <a:gd name="connsiteY3" fmla="*/ 19811 h 19811"/>
              <a:gd name="connsiteX4" fmla="*/ 640080 w 1280160"/>
              <a:gd name="connsiteY4" fmla="*/ 19811 h 19811"/>
              <a:gd name="connsiteX5" fmla="*/ 0 w 1280160"/>
              <a:gd name="connsiteY5" fmla="*/ 19811 h 19811"/>
              <a:gd name="connsiteX6" fmla="*/ 0 w 1280160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80160" h="19811">
                <a:moveTo>
                  <a:pt x="0" y="0"/>
                </a:moveTo>
                <a:lnTo>
                  <a:pt x="640080" y="0"/>
                </a:lnTo>
                <a:lnTo>
                  <a:pt x="1280160" y="0"/>
                </a:lnTo>
                <a:lnTo>
                  <a:pt x="1280160" y="19811"/>
                </a:lnTo>
                <a:lnTo>
                  <a:pt x="640080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6600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22850" y="2290699"/>
            <a:ext cx="3670300" cy="3964051"/>
          </a:xfrm>
          <a:custGeom>
            <a:avLst/>
            <a:gdLst>
              <a:gd name="connsiteX0" fmla="*/ 6350 w 3670300"/>
              <a:gd name="connsiteY0" fmla="*/ 3957701 h 3964051"/>
              <a:gd name="connsiteX1" fmla="*/ 3663950 w 3670300"/>
              <a:gd name="connsiteY1" fmla="*/ 3957701 h 3964051"/>
              <a:gd name="connsiteX2" fmla="*/ 3663950 w 3670300"/>
              <a:gd name="connsiteY2" fmla="*/ 6350 h 3964051"/>
              <a:gd name="connsiteX3" fmla="*/ 6350 w 3670300"/>
              <a:gd name="connsiteY3" fmla="*/ 6350 h 3964051"/>
              <a:gd name="connsiteX4" fmla="*/ 6350 w 3670300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70300" h="3964051">
                <a:moveTo>
                  <a:pt x="6350" y="3957701"/>
                </a:moveTo>
                <a:lnTo>
                  <a:pt x="3663950" y="3957701"/>
                </a:lnTo>
                <a:lnTo>
                  <a:pt x="3663950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04a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63540" y="4637913"/>
            <a:ext cx="1280159" cy="19811"/>
          </a:xfrm>
          <a:custGeom>
            <a:avLst/>
            <a:gdLst>
              <a:gd name="connsiteX0" fmla="*/ 0 w 1280159"/>
              <a:gd name="connsiteY0" fmla="*/ 0 h 19811"/>
              <a:gd name="connsiteX1" fmla="*/ 640079 w 1280159"/>
              <a:gd name="connsiteY1" fmla="*/ 0 h 19811"/>
              <a:gd name="connsiteX2" fmla="*/ 1280159 w 1280159"/>
              <a:gd name="connsiteY2" fmla="*/ 0 h 19811"/>
              <a:gd name="connsiteX3" fmla="*/ 1280159 w 1280159"/>
              <a:gd name="connsiteY3" fmla="*/ 19811 h 19811"/>
              <a:gd name="connsiteX4" fmla="*/ 640079 w 1280159"/>
              <a:gd name="connsiteY4" fmla="*/ 19811 h 19811"/>
              <a:gd name="connsiteX5" fmla="*/ 0 w 1280159"/>
              <a:gd name="connsiteY5" fmla="*/ 19811 h 19811"/>
              <a:gd name="connsiteX6" fmla="*/ 0 w 1280159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80159" h="19811">
                <a:moveTo>
                  <a:pt x="0" y="0"/>
                </a:moveTo>
                <a:lnTo>
                  <a:pt x="640079" y="0"/>
                </a:lnTo>
                <a:lnTo>
                  <a:pt x="1280159" y="0"/>
                </a:lnTo>
                <a:lnTo>
                  <a:pt x="1280159" y="19811"/>
                </a:lnTo>
                <a:lnTo>
                  <a:pt x="640079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6600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9715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05350" y="1504950"/>
            <a:ext cx="76200" cy="4914900"/>
          </a:xfrm>
          <a:custGeom>
            <a:avLst/>
            <a:gdLst>
              <a:gd name="connsiteX0" fmla="*/ 19050 w 76200"/>
              <a:gd name="connsiteY0" fmla="*/ 19050 h 4914900"/>
              <a:gd name="connsiteX1" fmla="*/ 19050 w 76200"/>
              <a:gd name="connsiteY1" fmla="*/ 4895850 h 4914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914900">
                <a:moveTo>
                  <a:pt x="19050" y="19050"/>
                </a:moveTo>
                <a:lnTo>
                  <a:pt x="19050" y="4895850"/>
                </a:lnTo>
              </a:path>
            </a:pathLst>
          </a:custGeom>
          <a:ln w="381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05350" y="1504950"/>
            <a:ext cx="76200" cy="4914900"/>
          </a:xfrm>
          <a:custGeom>
            <a:avLst/>
            <a:gdLst>
              <a:gd name="connsiteX0" fmla="*/ 19050 w 76200"/>
              <a:gd name="connsiteY0" fmla="*/ 19050 h 4914900"/>
              <a:gd name="connsiteX1" fmla="*/ 19050 w 76200"/>
              <a:gd name="connsiteY1" fmla="*/ 4895850 h 4914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4914900">
                <a:moveTo>
                  <a:pt x="19050" y="19050"/>
                </a:moveTo>
                <a:lnTo>
                  <a:pt x="19050" y="4895850"/>
                </a:lnTo>
              </a:path>
            </a:pathLst>
          </a:custGeom>
          <a:ln w="381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1524000"/>
            <a:ext cx="36830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1854200"/>
            <a:ext cx="3225800" cy="412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Co-Transport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substances</a:t>
            </a:r>
          </a:p>
          <a:p>
            <a:pPr>
              <a:lnSpc>
                <a:spcPts val="25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transported</a:t>
            </a:r>
          </a:p>
          <a:p>
            <a:pPr>
              <a:lnSpc>
                <a:spcPts val="25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together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</a:p>
          <a:p>
            <a:pPr>
              <a:lnSpc>
                <a:spcPts val="25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Examples;</a:t>
            </a:r>
          </a:p>
          <a:p>
            <a:pPr>
              <a:lnSpc>
                <a:spcPts val="24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33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-glucose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co-transporter</a:t>
            </a:r>
          </a:p>
          <a:p>
            <a:pPr>
              <a:lnSpc>
                <a:spcPts val="25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(PCT)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33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-amino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co-</a:t>
            </a:r>
          </a:p>
          <a:p>
            <a:pPr>
              <a:lnSpc>
                <a:spcPts val="2500"/>
              </a:lnSpc>
              <a:tabLst>
                <a:tab pos="114300" algn="l"/>
                <a:tab pos="342900" algn="l"/>
                <a:tab pos="393700" algn="l"/>
                <a:tab pos="5334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(PCT)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18100" y="1854200"/>
            <a:ext cx="3441700" cy="411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Counter-Transport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28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opposite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sz="240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i="1" dirty="0" smtClean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Examples;</a:t>
            </a:r>
          </a:p>
          <a:p>
            <a:pPr>
              <a:lnSpc>
                <a:spcPts val="26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33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-H</a:t>
            </a:r>
            <a:r>
              <a:rPr lang="en-US" altLang="zh-CN" sz="133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counter-transporter</a:t>
            </a:r>
          </a:p>
          <a:p>
            <a:pPr>
              <a:lnSpc>
                <a:spcPts val="27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(PCT)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14300" algn="l"/>
                <a:tab pos="190500" algn="l"/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33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-Ca</a:t>
            </a:r>
            <a:r>
              <a:rPr lang="en-US" altLang="zh-CN" sz="133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+2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counter-transporter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41500" y="12700"/>
            <a:ext cx="59690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905000" algn="l"/>
              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Types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Secondary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Active</a:t>
            </a:r>
          </a:p>
          <a:p>
            <a:pPr>
              <a:lnSpc>
                <a:spcPts val="3800"/>
              </a:lnSpc>
              <a:tabLst>
                <a:tab pos="19050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Transport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98900" y="6578600"/>
            <a:ext cx="4953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N.B.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PCT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proximal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convoluted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tubules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kidney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471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822700" y="228600"/>
            <a:ext cx="20066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Revision!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371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51000"/>
            <a:ext cx="3746500" cy="3695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822700" y="228600"/>
            <a:ext cx="20066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Revision!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0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12001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27100" y="3759200"/>
            <a:ext cx="31623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4572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Composed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of:</a:t>
            </a:r>
          </a:p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Lipids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(42%)</a:t>
            </a:r>
          </a:p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(55%)</a:t>
            </a:r>
          </a:p>
          <a:p>
            <a:pPr>
              <a:lnSpc>
                <a:spcPts val="34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Carbohydrates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(3%)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63500"/>
            <a:ext cx="67437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054100" algn="l"/>
                <a:tab pos="24511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Structure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</a:p>
          <a:p>
            <a:pPr>
              <a:lnSpc>
                <a:spcPts val="4800"/>
              </a:lnSpc>
              <a:tabLst>
                <a:tab pos="1054100" algn="l"/>
                <a:tab pos="2451100" algn="l"/>
              </a:tabLst>
            </a:pPr>
            <a:r>
              <a:rPr lang="en-US" altLang="zh-CN" dirty="0" smtClean="0"/>
              <a:t>		</a:t>
            </a:r>
            <a:r>
              <a:rPr lang="en-US" altLang="zh-CN" sz="3998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1054100" algn="l"/>
                <a:tab pos="24511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plasma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054100" algn="l"/>
                <a:tab pos="24511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Thickness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7.5-10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37100" y="3708400"/>
            <a:ext cx="21336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Phospholipids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(25%)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2004" b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Cholesterol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(13%)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lipids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984807"/>
                </a:solidFill>
                <a:latin typeface="Calibri" pitchFamily="18" charset="0"/>
                <a:cs typeface="Calibri" pitchFamily="18" charset="0"/>
              </a:rPr>
              <a:t>(4%)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03600" y="6565900"/>
            <a:ext cx="5575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Chapter-2)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10477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1511300"/>
            <a:ext cx="3886200" cy="482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1320800"/>
            <a:ext cx="3378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1727200"/>
            <a:ext cx="1689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lipid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bilayer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552700"/>
            <a:ext cx="38354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abundant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lipid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959100"/>
            <a:ext cx="195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phospholipids.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71900"/>
            <a:ext cx="3657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phospholipid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4178300"/>
            <a:ext cx="2032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4559300"/>
            <a:ext cx="2946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70c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Hydrophilic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(phosphate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4902200"/>
            <a:ext cx="508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5232400"/>
            <a:ext cx="2946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953735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953735"/>
                </a:solidFill>
                <a:latin typeface="Calibri" pitchFamily="18" charset="0"/>
                <a:cs typeface="Calibri" pitchFamily="18" charset="0"/>
              </a:rPr>
              <a:t>Hydrophobic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(fatty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5575300"/>
            <a:ext cx="508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08100" y="266700"/>
            <a:ext cx="7023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Structure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03600" y="6565900"/>
            <a:ext cx="5575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Chapter-2)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5350" y="9715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42516" y="2178050"/>
            <a:ext cx="1046734" cy="444500"/>
          </a:xfrm>
          <a:custGeom>
            <a:avLst/>
            <a:gdLst>
              <a:gd name="connsiteX0" fmla="*/ 1034034 w 1046734"/>
              <a:gd name="connsiteY0" fmla="*/ 12700 h 444500"/>
              <a:gd name="connsiteX1" fmla="*/ 1034034 w 1046734"/>
              <a:gd name="connsiteY1" fmla="*/ 222250 h 444500"/>
              <a:gd name="connsiteX2" fmla="*/ 12700 w 1046734"/>
              <a:gd name="connsiteY2" fmla="*/ 222250 h 444500"/>
              <a:gd name="connsiteX3" fmla="*/ 12700 w 1046734"/>
              <a:gd name="connsiteY3" fmla="*/ 431800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46734" h="444500">
                <a:moveTo>
                  <a:pt x="1034034" y="12700"/>
                </a:moveTo>
                <a:lnTo>
                  <a:pt x="1034034" y="222250"/>
                </a:lnTo>
                <a:lnTo>
                  <a:pt x="12700" y="222250"/>
                </a:lnTo>
                <a:lnTo>
                  <a:pt x="12700" y="431800"/>
                </a:lnTo>
              </a:path>
            </a:pathLst>
          </a:custGeom>
          <a:ln w="25400">
            <a:solidFill>
              <a:srgbClr val="4bac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63850" y="2178050"/>
            <a:ext cx="1046734" cy="444500"/>
          </a:xfrm>
          <a:custGeom>
            <a:avLst/>
            <a:gdLst>
              <a:gd name="connsiteX0" fmla="*/ 12700 w 1046734"/>
              <a:gd name="connsiteY0" fmla="*/ 12700 h 444500"/>
              <a:gd name="connsiteX1" fmla="*/ 12700 w 1046734"/>
              <a:gd name="connsiteY1" fmla="*/ 222250 h 444500"/>
              <a:gd name="connsiteX2" fmla="*/ 1034034 w 1046734"/>
              <a:gd name="connsiteY2" fmla="*/ 222250 h 444500"/>
              <a:gd name="connsiteX3" fmla="*/ 1034034 w 1046734"/>
              <a:gd name="connsiteY3" fmla="*/ 431800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46734" h="444500">
                <a:moveTo>
                  <a:pt x="12700" y="12700"/>
                </a:moveTo>
                <a:lnTo>
                  <a:pt x="12700" y="222250"/>
                </a:lnTo>
                <a:lnTo>
                  <a:pt x="1034034" y="222250"/>
                </a:lnTo>
                <a:lnTo>
                  <a:pt x="1034034" y="431800"/>
                </a:lnTo>
              </a:path>
            </a:pathLst>
          </a:custGeom>
          <a:ln w="25400">
            <a:solidFill>
              <a:srgbClr val="4bacc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84250" y="3803599"/>
            <a:ext cx="1689100" cy="2659634"/>
          </a:xfrm>
          <a:custGeom>
            <a:avLst/>
            <a:gdLst>
              <a:gd name="connsiteX0" fmla="*/ 6350 w 1689100"/>
              <a:gd name="connsiteY0" fmla="*/ 2653283 h 2659634"/>
              <a:gd name="connsiteX1" fmla="*/ 1682750 w 1689100"/>
              <a:gd name="connsiteY1" fmla="*/ 2653283 h 2659634"/>
              <a:gd name="connsiteX2" fmla="*/ 1682750 w 1689100"/>
              <a:gd name="connsiteY2" fmla="*/ 6350 h 2659634"/>
              <a:gd name="connsiteX3" fmla="*/ 6350 w 1689100"/>
              <a:gd name="connsiteY3" fmla="*/ 6350 h 2659634"/>
              <a:gd name="connsiteX4" fmla="*/ 6350 w 1689100"/>
              <a:gd name="connsiteY4" fmla="*/ 2653283 h 2659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9100" h="2659634">
                <a:moveTo>
                  <a:pt x="6350" y="2653283"/>
                </a:moveTo>
                <a:lnTo>
                  <a:pt x="1682750" y="2653283"/>
                </a:lnTo>
                <a:lnTo>
                  <a:pt x="1682750" y="6350"/>
                </a:lnTo>
                <a:lnTo>
                  <a:pt x="6350" y="6350"/>
                </a:lnTo>
                <a:lnTo>
                  <a:pt x="6350" y="265328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aac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84250" y="3803599"/>
            <a:ext cx="1689100" cy="2659634"/>
          </a:xfrm>
          <a:custGeom>
            <a:avLst/>
            <a:gdLst>
              <a:gd name="connsiteX0" fmla="*/ 6350 w 1689100"/>
              <a:gd name="connsiteY0" fmla="*/ 2653283 h 2659634"/>
              <a:gd name="connsiteX1" fmla="*/ 1682750 w 1689100"/>
              <a:gd name="connsiteY1" fmla="*/ 2653283 h 2659634"/>
              <a:gd name="connsiteX2" fmla="*/ 1682750 w 1689100"/>
              <a:gd name="connsiteY2" fmla="*/ 6350 h 2659634"/>
              <a:gd name="connsiteX3" fmla="*/ 6350 w 1689100"/>
              <a:gd name="connsiteY3" fmla="*/ 6350 h 2659634"/>
              <a:gd name="connsiteX4" fmla="*/ 6350 w 1689100"/>
              <a:gd name="connsiteY4" fmla="*/ 2653283 h 26596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9100" h="2659634">
                <a:moveTo>
                  <a:pt x="6350" y="2653283"/>
                </a:moveTo>
                <a:lnTo>
                  <a:pt x="1682750" y="2653283"/>
                </a:lnTo>
                <a:lnTo>
                  <a:pt x="1682750" y="6350"/>
                </a:lnTo>
                <a:lnTo>
                  <a:pt x="6350" y="6350"/>
                </a:lnTo>
                <a:lnTo>
                  <a:pt x="6350" y="265328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aac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82040" y="5044440"/>
            <a:ext cx="1014984" cy="13715"/>
          </a:xfrm>
          <a:custGeom>
            <a:avLst/>
            <a:gdLst>
              <a:gd name="connsiteX0" fmla="*/ 0 w 1014984"/>
              <a:gd name="connsiteY0" fmla="*/ 0 h 13715"/>
              <a:gd name="connsiteX1" fmla="*/ 338328 w 1014984"/>
              <a:gd name="connsiteY1" fmla="*/ 0 h 13715"/>
              <a:gd name="connsiteX2" fmla="*/ 676656 w 1014984"/>
              <a:gd name="connsiteY2" fmla="*/ 0 h 13715"/>
              <a:gd name="connsiteX3" fmla="*/ 1014984 w 1014984"/>
              <a:gd name="connsiteY3" fmla="*/ 0 h 13715"/>
              <a:gd name="connsiteX4" fmla="*/ 1014984 w 1014984"/>
              <a:gd name="connsiteY4" fmla="*/ 13715 h 13715"/>
              <a:gd name="connsiteX5" fmla="*/ 676656 w 1014984"/>
              <a:gd name="connsiteY5" fmla="*/ 13715 h 13715"/>
              <a:gd name="connsiteX6" fmla="*/ 338328 w 1014984"/>
              <a:gd name="connsiteY6" fmla="*/ 13715 h 13715"/>
              <a:gd name="connsiteX7" fmla="*/ 0 w 1014984"/>
              <a:gd name="connsiteY7" fmla="*/ 13715 h 13715"/>
              <a:gd name="connsiteX8" fmla="*/ 0 w 1014984"/>
              <a:gd name="connsiteY8" fmla="*/ 0 h 13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14984" h="13715">
                <a:moveTo>
                  <a:pt x="0" y="0"/>
                </a:moveTo>
                <a:lnTo>
                  <a:pt x="338328" y="0"/>
                </a:lnTo>
                <a:lnTo>
                  <a:pt x="676656" y="0"/>
                </a:lnTo>
                <a:lnTo>
                  <a:pt x="1014984" y="0"/>
                </a:lnTo>
                <a:lnTo>
                  <a:pt x="1014984" y="13715"/>
                </a:lnTo>
                <a:lnTo>
                  <a:pt x="676656" y="13715"/>
                </a:lnTo>
                <a:lnTo>
                  <a:pt x="338328" y="13715"/>
                </a:lnTo>
                <a:lnTo>
                  <a:pt x="0" y="1371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17850" y="3803650"/>
            <a:ext cx="1689100" cy="2074799"/>
          </a:xfrm>
          <a:custGeom>
            <a:avLst/>
            <a:gdLst>
              <a:gd name="connsiteX0" fmla="*/ 6350 w 1689100"/>
              <a:gd name="connsiteY0" fmla="*/ 2068449 h 2074799"/>
              <a:gd name="connsiteX1" fmla="*/ 1682750 w 1689100"/>
              <a:gd name="connsiteY1" fmla="*/ 2068449 h 2074799"/>
              <a:gd name="connsiteX2" fmla="*/ 1682750 w 1689100"/>
              <a:gd name="connsiteY2" fmla="*/ 6350 h 2074799"/>
              <a:gd name="connsiteX3" fmla="*/ 6350 w 1689100"/>
              <a:gd name="connsiteY3" fmla="*/ 6350 h 2074799"/>
              <a:gd name="connsiteX4" fmla="*/ 6350 w 1689100"/>
              <a:gd name="connsiteY4" fmla="*/ 2068449 h 2074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9100" h="2074799">
                <a:moveTo>
                  <a:pt x="6350" y="2068449"/>
                </a:moveTo>
                <a:lnTo>
                  <a:pt x="1682750" y="2068449"/>
                </a:lnTo>
                <a:lnTo>
                  <a:pt x="1682750" y="6350"/>
                </a:lnTo>
                <a:lnTo>
                  <a:pt x="6350" y="6350"/>
                </a:lnTo>
                <a:lnTo>
                  <a:pt x="6350" y="206844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aac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17850" y="3803650"/>
            <a:ext cx="1689100" cy="2074799"/>
          </a:xfrm>
          <a:custGeom>
            <a:avLst/>
            <a:gdLst>
              <a:gd name="connsiteX0" fmla="*/ 6350 w 1689100"/>
              <a:gd name="connsiteY0" fmla="*/ 2068449 h 2074799"/>
              <a:gd name="connsiteX1" fmla="*/ 1682750 w 1689100"/>
              <a:gd name="connsiteY1" fmla="*/ 2068449 h 2074799"/>
              <a:gd name="connsiteX2" fmla="*/ 1682750 w 1689100"/>
              <a:gd name="connsiteY2" fmla="*/ 6350 h 2074799"/>
              <a:gd name="connsiteX3" fmla="*/ 6350 w 1689100"/>
              <a:gd name="connsiteY3" fmla="*/ 6350 h 2074799"/>
              <a:gd name="connsiteX4" fmla="*/ 6350 w 1689100"/>
              <a:gd name="connsiteY4" fmla="*/ 2068449 h 2074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9100" h="2074799">
                <a:moveTo>
                  <a:pt x="6350" y="2068449"/>
                </a:moveTo>
                <a:lnTo>
                  <a:pt x="1682750" y="2068449"/>
                </a:lnTo>
                <a:lnTo>
                  <a:pt x="1682750" y="6350"/>
                </a:lnTo>
                <a:lnTo>
                  <a:pt x="6350" y="6350"/>
                </a:lnTo>
                <a:lnTo>
                  <a:pt x="6350" y="206844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aac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15640" y="5044440"/>
            <a:ext cx="1014984" cy="13715"/>
          </a:xfrm>
          <a:custGeom>
            <a:avLst/>
            <a:gdLst>
              <a:gd name="connsiteX0" fmla="*/ 0 w 1014984"/>
              <a:gd name="connsiteY0" fmla="*/ 0 h 13715"/>
              <a:gd name="connsiteX1" fmla="*/ 338328 w 1014984"/>
              <a:gd name="connsiteY1" fmla="*/ 0 h 13715"/>
              <a:gd name="connsiteX2" fmla="*/ 676656 w 1014984"/>
              <a:gd name="connsiteY2" fmla="*/ 0 h 13715"/>
              <a:gd name="connsiteX3" fmla="*/ 1014984 w 1014984"/>
              <a:gd name="connsiteY3" fmla="*/ 0 h 13715"/>
              <a:gd name="connsiteX4" fmla="*/ 1014984 w 1014984"/>
              <a:gd name="connsiteY4" fmla="*/ 13715 h 13715"/>
              <a:gd name="connsiteX5" fmla="*/ 676656 w 1014984"/>
              <a:gd name="connsiteY5" fmla="*/ 13715 h 13715"/>
              <a:gd name="connsiteX6" fmla="*/ 338328 w 1014984"/>
              <a:gd name="connsiteY6" fmla="*/ 13715 h 13715"/>
              <a:gd name="connsiteX7" fmla="*/ 0 w 1014984"/>
              <a:gd name="connsiteY7" fmla="*/ 13715 h 13715"/>
              <a:gd name="connsiteX8" fmla="*/ 0 w 1014984"/>
              <a:gd name="connsiteY8" fmla="*/ 0 h 13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14984" h="13715">
                <a:moveTo>
                  <a:pt x="0" y="0"/>
                </a:moveTo>
                <a:lnTo>
                  <a:pt x="338328" y="0"/>
                </a:lnTo>
                <a:lnTo>
                  <a:pt x="676656" y="0"/>
                </a:lnTo>
                <a:lnTo>
                  <a:pt x="1014984" y="0"/>
                </a:lnTo>
                <a:lnTo>
                  <a:pt x="1014984" y="13715"/>
                </a:lnTo>
                <a:lnTo>
                  <a:pt x="676656" y="13715"/>
                </a:lnTo>
                <a:lnTo>
                  <a:pt x="338328" y="13715"/>
                </a:lnTo>
                <a:lnTo>
                  <a:pt x="0" y="1371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33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2120900"/>
            <a:ext cx="4064000" cy="314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08100" y="317500"/>
            <a:ext cx="7023100" cy="170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927100" algn="l"/>
                <a:tab pos="1079500" algn="l"/>
              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Structure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927100" algn="l"/>
                <a:tab pos="1079500" algn="l"/>
              </a:tabLst>
            </a:pPr>
            <a:r>
              <a:rPr lang="en-US" altLang="zh-CN" dirty="0" smtClean="0"/>
              <a:t>	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  <a:p>
            <a:pPr>
              <a:lnSpc>
                <a:spcPts val="2400"/>
              </a:lnSpc>
              <a:tabLst>
                <a:tab pos="927100" algn="l"/>
                <a:tab pos="10795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3073400"/>
            <a:ext cx="13208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Integral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302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Span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3302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thickness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3302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30200" algn="l"/>
              </a:tabLst>
            </a:pPr>
            <a:r>
              <a:rPr lang="en-US" altLang="zh-CN" sz="15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Function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5143500"/>
            <a:ext cx="13970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42900" algn="l"/>
              </a:tabLst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(or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pores).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proteins.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Receptors.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13100" y="3073400"/>
            <a:ext cx="12954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Peripheral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1900"/>
              </a:lnSpc>
              <a:tabLst>
                <a:tab pos="88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1900"/>
              </a:lnSpc>
              <a:tabLst>
                <a:tab pos="88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88900" algn="l"/>
              </a:tabLst>
            </a:pPr>
            <a:r>
              <a:rPr lang="en-US" altLang="zh-CN" sz="15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Function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13100" y="5092700"/>
            <a:ext cx="63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03600" y="5168900"/>
            <a:ext cx="55753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Enzymes.</a:t>
            </a:r>
          </a:p>
          <a:p>
            <a:pPr>
              <a:lnSpc>
                <a:spcPts val="19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Adhesion</a:t>
            </a:r>
          </a:p>
          <a:p>
            <a:pPr>
              <a:lnSpc>
                <a:spcPts val="19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Chapter-2)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4400" y="4343413"/>
            <a:ext cx="2438400" cy="2246757"/>
          </a:xfrm>
          <a:custGeom>
            <a:avLst/>
            <a:gdLst>
              <a:gd name="connsiteX0" fmla="*/ 0 w 2438400"/>
              <a:gd name="connsiteY0" fmla="*/ 2246757 h 2246757"/>
              <a:gd name="connsiteX1" fmla="*/ 2438400 w 2438400"/>
              <a:gd name="connsiteY1" fmla="*/ 2246757 h 2246757"/>
              <a:gd name="connsiteX2" fmla="*/ 2438400 w 2438400"/>
              <a:gd name="connsiteY2" fmla="*/ 0 h 2246757"/>
              <a:gd name="connsiteX3" fmla="*/ 0 w 2438400"/>
              <a:gd name="connsiteY3" fmla="*/ 0 h 2246757"/>
              <a:gd name="connsiteX4" fmla="*/ 0 w 2438400"/>
              <a:gd name="connsiteY4" fmla="*/ 2246757 h 22467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" h="2246757">
                <a:moveTo>
                  <a:pt x="0" y="2246757"/>
                </a:moveTo>
                <a:lnTo>
                  <a:pt x="2438400" y="2246757"/>
                </a:lnTo>
                <a:lnTo>
                  <a:pt x="2438400" y="0"/>
                </a:lnTo>
                <a:lnTo>
                  <a:pt x="0" y="0"/>
                </a:lnTo>
                <a:lnTo>
                  <a:pt x="0" y="224675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4337063"/>
            <a:ext cx="2451100" cy="2259457"/>
          </a:xfrm>
          <a:custGeom>
            <a:avLst/>
            <a:gdLst>
              <a:gd name="connsiteX0" fmla="*/ 6350 w 2451100"/>
              <a:gd name="connsiteY0" fmla="*/ 2253107 h 2259457"/>
              <a:gd name="connsiteX1" fmla="*/ 2444750 w 2451100"/>
              <a:gd name="connsiteY1" fmla="*/ 2253107 h 2259457"/>
              <a:gd name="connsiteX2" fmla="*/ 2444750 w 2451100"/>
              <a:gd name="connsiteY2" fmla="*/ 6350 h 2259457"/>
              <a:gd name="connsiteX3" fmla="*/ 6350 w 2451100"/>
              <a:gd name="connsiteY3" fmla="*/ 6350 h 2259457"/>
              <a:gd name="connsiteX4" fmla="*/ 6350 w 2451100"/>
              <a:gd name="connsiteY4" fmla="*/ 2253107 h 2259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51100" h="2259457">
                <a:moveTo>
                  <a:pt x="6350" y="2253107"/>
                </a:moveTo>
                <a:lnTo>
                  <a:pt x="2444750" y="2253107"/>
                </a:lnTo>
                <a:lnTo>
                  <a:pt x="2444750" y="6350"/>
                </a:lnTo>
                <a:lnTo>
                  <a:pt x="6350" y="6350"/>
                </a:lnTo>
                <a:lnTo>
                  <a:pt x="6350" y="22531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19600" y="4337177"/>
            <a:ext cx="3505200" cy="2216023"/>
          </a:xfrm>
          <a:custGeom>
            <a:avLst/>
            <a:gdLst>
              <a:gd name="connsiteX0" fmla="*/ 0 w 3505200"/>
              <a:gd name="connsiteY0" fmla="*/ 2216023 h 2216023"/>
              <a:gd name="connsiteX1" fmla="*/ 3505200 w 3505200"/>
              <a:gd name="connsiteY1" fmla="*/ 2216023 h 2216023"/>
              <a:gd name="connsiteX2" fmla="*/ 3505200 w 3505200"/>
              <a:gd name="connsiteY2" fmla="*/ 0 h 2216023"/>
              <a:gd name="connsiteX3" fmla="*/ 0 w 3505200"/>
              <a:gd name="connsiteY3" fmla="*/ 0 h 2216023"/>
              <a:gd name="connsiteX4" fmla="*/ 0 w 3505200"/>
              <a:gd name="connsiteY4" fmla="*/ 2216023 h 2216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05200" h="2216023">
                <a:moveTo>
                  <a:pt x="0" y="2216023"/>
                </a:moveTo>
                <a:lnTo>
                  <a:pt x="3505200" y="2216023"/>
                </a:lnTo>
                <a:lnTo>
                  <a:pt x="3505200" y="0"/>
                </a:lnTo>
                <a:lnTo>
                  <a:pt x="0" y="0"/>
                </a:lnTo>
                <a:lnTo>
                  <a:pt x="0" y="221602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13250" y="4330827"/>
            <a:ext cx="3517900" cy="2228723"/>
          </a:xfrm>
          <a:custGeom>
            <a:avLst/>
            <a:gdLst>
              <a:gd name="connsiteX0" fmla="*/ 6350 w 3517900"/>
              <a:gd name="connsiteY0" fmla="*/ 2222373 h 2228723"/>
              <a:gd name="connsiteX1" fmla="*/ 3511550 w 3517900"/>
              <a:gd name="connsiteY1" fmla="*/ 2222373 h 2228723"/>
              <a:gd name="connsiteX2" fmla="*/ 3511550 w 3517900"/>
              <a:gd name="connsiteY2" fmla="*/ 6350 h 2228723"/>
              <a:gd name="connsiteX3" fmla="*/ 6350 w 3517900"/>
              <a:gd name="connsiteY3" fmla="*/ 6350 h 2228723"/>
              <a:gd name="connsiteX4" fmla="*/ 6350 w 3517900"/>
              <a:gd name="connsiteY4" fmla="*/ 2222373 h 2228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17900" h="2228723">
                <a:moveTo>
                  <a:pt x="6350" y="2222373"/>
                </a:moveTo>
                <a:lnTo>
                  <a:pt x="3511550" y="2222373"/>
                </a:lnTo>
                <a:lnTo>
                  <a:pt x="3511550" y="6350"/>
                </a:lnTo>
                <a:lnTo>
                  <a:pt x="6350" y="6350"/>
                </a:lnTo>
                <a:lnTo>
                  <a:pt x="6350" y="222237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9715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99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66800" y="4508500"/>
            <a:ext cx="2120900" cy="208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65100" algn="l"/>
                <a:tab pos="177800" algn="l"/>
                <a:tab pos="215900" algn="l"/>
                <a:tab pos="2413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</a:p>
          <a:p>
            <a:pPr>
              <a:lnSpc>
                <a:spcPts val="2400"/>
              </a:lnSpc>
              <a:tabLst>
                <a:tab pos="165100" algn="l"/>
                <a:tab pos="177800" algn="l"/>
                <a:tab pos="215900" algn="l"/>
                <a:tab pos="2413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pores</a:t>
            </a:r>
          </a:p>
          <a:p>
            <a:pPr>
              <a:lnSpc>
                <a:spcPts val="2400"/>
              </a:lnSpc>
              <a:tabLst>
                <a:tab pos="165100" algn="l"/>
                <a:tab pos="177800" algn="l"/>
                <a:tab pos="215900" algn="l"/>
                <a:tab pos="241300" algn="l"/>
                <a:tab pos="2921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</a:p>
          <a:p>
            <a:pPr>
              <a:lnSpc>
                <a:spcPts val="2300"/>
              </a:lnSpc>
              <a:tabLst>
                <a:tab pos="165100" algn="l"/>
                <a:tab pos="177800" algn="l"/>
                <a:tab pos="215900" algn="l"/>
                <a:tab pos="2413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165100" algn="l"/>
                <a:tab pos="177800" algn="l"/>
                <a:tab pos="215900" algn="l"/>
                <a:tab pos="241300" algn="l"/>
                <a:tab pos="2921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appropriate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size</a:t>
            </a:r>
          </a:p>
          <a:p>
            <a:pPr>
              <a:lnSpc>
                <a:spcPts val="2400"/>
              </a:lnSpc>
              <a:tabLst>
                <a:tab pos="165100" algn="l"/>
                <a:tab pos="177800" algn="l"/>
                <a:tab pos="215900" algn="l"/>
                <a:tab pos="241300" algn="l"/>
                <a:tab pos="2921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</a:p>
          <a:p>
            <a:pPr>
              <a:lnSpc>
                <a:spcPts val="2300"/>
              </a:lnSpc>
              <a:tabLst>
                <a:tab pos="165100" algn="l"/>
                <a:tab pos="177800" algn="l"/>
                <a:tab pos="215900" algn="l"/>
                <a:tab pos="241300" algn="l"/>
                <a:tab pos="2921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0" y="4483100"/>
            <a:ext cx="31750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  <a:tab pos="76200" algn="l"/>
                <a:tab pos="127000" algn="l"/>
                <a:tab pos="152400" algn="l"/>
                <a:tab pos="1905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selectively</a:t>
            </a:r>
          </a:p>
          <a:p>
            <a:pPr>
              <a:lnSpc>
                <a:spcPts val="2400"/>
              </a:lnSpc>
              <a:tabLst>
                <a:tab pos="38100" algn="l"/>
                <a:tab pos="76200" algn="l"/>
                <a:tab pos="127000" algn="l"/>
                <a:tab pos="152400" algn="l"/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</a:p>
          <a:p>
            <a:pPr>
              <a:lnSpc>
                <a:spcPts val="2400"/>
              </a:lnSpc>
              <a:tabLst>
                <a:tab pos="38100" algn="l"/>
                <a:tab pos="76200" algn="l"/>
                <a:tab pos="127000" algn="l"/>
                <a:tab pos="152400" algn="l"/>
                <a:tab pos="1905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undergo</a:t>
            </a:r>
          </a:p>
          <a:p>
            <a:pPr>
              <a:lnSpc>
                <a:spcPts val="2400"/>
              </a:lnSpc>
              <a:tabLst>
                <a:tab pos="38100" algn="l"/>
                <a:tab pos="76200" algn="l"/>
                <a:tab pos="127000" algn="l"/>
                <a:tab pos="152400" algn="l"/>
                <a:tab pos="1905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conformational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2400"/>
              </a:lnSpc>
              <a:tabLst>
                <a:tab pos="38100" algn="l"/>
                <a:tab pos="76200" algn="l"/>
                <a:tab pos="127000" algn="l"/>
                <a:tab pos="152400" algn="l"/>
                <a:tab pos="190500" algn="l"/>
              </a:tabLst>
            </a:pPr>
            <a:r>
              <a:rPr lang="en-US" altLang="zh-CN" dirty="0" smtClean="0"/>
              <a:t>			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release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38100" algn="l"/>
                <a:tab pos="76200" algn="l"/>
                <a:tab pos="127000" algn="l"/>
                <a:tab pos="152400" algn="l"/>
                <a:tab pos="190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01800" y="266700"/>
            <a:ext cx="6248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Channel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vs.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Carrier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Proteins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1739900"/>
            <a:ext cx="2590800" cy="3454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1206500"/>
            <a:ext cx="4114800" cy="411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295400" y="609600"/>
            <a:ext cx="1828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							</a:tabLst>
            </a:pPr>
            <a:r>
              <a:rPr lang="en-US" altLang="zh-CN" sz="3602" b="1" dirty="0" smtClean="0">
                <a:solidFill>
                  <a:srgbClr val="ff0000"/>
                </a:solidFill>
                <a:latin typeface="Arial Rounded MT Bold" pitchFamily="18" charset="0"/>
                <a:cs typeface="Arial Rounded MT Bold" pitchFamily="18" charset="0"/>
              </a:rPr>
              <a:t>Channel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80100" y="596900"/>
            <a:ext cx="1600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							</a:tabLst>
            </a:pPr>
            <a:r>
              <a:rPr lang="en-US" altLang="zh-CN" sz="3602" b="1" dirty="0" smtClean="0">
                <a:solidFill>
                  <a:srgbClr val="ff0000"/>
                </a:solidFill>
                <a:latin typeface="Arial Rounded MT Bold" pitchFamily="18" charset="0"/>
                <a:cs typeface="Arial Rounded MT Bold" pitchFamily="18" charset="0"/>
              </a:rPr>
              <a:t>Carrier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84250" y="4337050"/>
            <a:ext cx="7937500" cy="2374900"/>
          </a:xfrm>
          <a:custGeom>
            <a:avLst/>
            <a:gdLst>
              <a:gd name="connsiteX0" fmla="*/ 6350 w 7937500"/>
              <a:gd name="connsiteY0" fmla="*/ 2368550 h 2374900"/>
              <a:gd name="connsiteX1" fmla="*/ 7931150 w 7937500"/>
              <a:gd name="connsiteY1" fmla="*/ 2368550 h 2374900"/>
              <a:gd name="connsiteX2" fmla="*/ 7931150 w 7937500"/>
              <a:gd name="connsiteY2" fmla="*/ 6350 h 2374900"/>
              <a:gd name="connsiteX3" fmla="*/ 6350 w 7937500"/>
              <a:gd name="connsiteY3" fmla="*/ 6350 h 2374900"/>
              <a:gd name="connsiteX4" fmla="*/ 6350 w 7937500"/>
              <a:gd name="connsiteY4" fmla="*/ 2368550 h 2374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37500" h="2374900">
                <a:moveTo>
                  <a:pt x="6350" y="2368550"/>
                </a:moveTo>
                <a:lnTo>
                  <a:pt x="7931150" y="2368550"/>
                </a:lnTo>
                <a:lnTo>
                  <a:pt x="7931150" y="6350"/>
                </a:lnTo>
                <a:lnTo>
                  <a:pt x="6350" y="6350"/>
                </a:lnTo>
                <a:lnTo>
                  <a:pt x="6350" y="23685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5350" y="971550"/>
            <a:ext cx="7886700" cy="76200"/>
          </a:xfrm>
          <a:custGeom>
            <a:avLst/>
            <a:gdLst>
              <a:gd name="connsiteX0" fmla="*/ 19050 w 7886700"/>
              <a:gd name="connsiteY0" fmla="*/ 19050 h 76200"/>
              <a:gd name="connsiteX1" fmla="*/ 7867650 w 78867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00" h="76200">
                <a:moveTo>
                  <a:pt x="19050" y="19050"/>
                </a:moveTo>
                <a:lnTo>
                  <a:pt x="7867650" y="19050"/>
                </a:lnTo>
              </a:path>
            </a:pathLst>
          </a:custGeom>
          <a:ln w="381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06640" y="1732788"/>
            <a:ext cx="1057655" cy="15239"/>
          </a:xfrm>
          <a:custGeom>
            <a:avLst/>
            <a:gdLst>
              <a:gd name="connsiteX0" fmla="*/ 0 w 1057655"/>
              <a:gd name="connsiteY0" fmla="*/ 0 h 15239"/>
              <a:gd name="connsiteX1" fmla="*/ 352552 w 1057655"/>
              <a:gd name="connsiteY1" fmla="*/ 0 h 15239"/>
              <a:gd name="connsiteX2" fmla="*/ 705103 w 1057655"/>
              <a:gd name="connsiteY2" fmla="*/ 0 h 15239"/>
              <a:gd name="connsiteX3" fmla="*/ 1057655 w 1057655"/>
              <a:gd name="connsiteY3" fmla="*/ 0 h 15239"/>
              <a:gd name="connsiteX4" fmla="*/ 1057655 w 1057655"/>
              <a:gd name="connsiteY4" fmla="*/ 15239 h 15239"/>
              <a:gd name="connsiteX5" fmla="*/ 705103 w 1057655"/>
              <a:gd name="connsiteY5" fmla="*/ 15239 h 15239"/>
              <a:gd name="connsiteX6" fmla="*/ 352552 w 1057655"/>
              <a:gd name="connsiteY6" fmla="*/ 15239 h 15239"/>
              <a:gd name="connsiteX7" fmla="*/ 0 w 1057655"/>
              <a:gd name="connsiteY7" fmla="*/ 15239 h 15239"/>
              <a:gd name="connsiteX8" fmla="*/ 0 w 1057655"/>
              <a:gd name="connsiteY8" fmla="*/ 0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57655" h="15239">
                <a:moveTo>
                  <a:pt x="0" y="0"/>
                </a:moveTo>
                <a:lnTo>
                  <a:pt x="352552" y="0"/>
                </a:lnTo>
                <a:lnTo>
                  <a:pt x="705103" y="0"/>
                </a:lnTo>
                <a:lnTo>
                  <a:pt x="1057655" y="0"/>
                </a:lnTo>
                <a:lnTo>
                  <a:pt x="1057655" y="15239"/>
                </a:lnTo>
                <a:lnTo>
                  <a:pt x="705103" y="15239"/>
                </a:lnTo>
                <a:lnTo>
                  <a:pt x="352552" y="15239"/>
                </a:lnTo>
                <a:lnTo>
                  <a:pt x="0" y="15239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06640" y="2007107"/>
            <a:ext cx="568452" cy="15240"/>
          </a:xfrm>
          <a:custGeom>
            <a:avLst/>
            <a:gdLst>
              <a:gd name="connsiteX0" fmla="*/ 0 w 568452"/>
              <a:gd name="connsiteY0" fmla="*/ 0 h 15240"/>
              <a:gd name="connsiteX1" fmla="*/ 284226 w 568452"/>
              <a:gd name="connsiteY1" fmla="*/ 0 h 15240"/>
              <a:gd name="connsiteX2" fmla="*/ 568452 w 568452"/>
              <a:gd name="connsiteY2" fmla="*/ 0 h 15240"/>
              <a:gd name="connsiteX3" fmla="*/ 568452 w 568452"/>
              <a:gd name="connsiteY3" fmla="*/ 15240 h 15240"/>
              <a:gd name="connsiteX4" fmla="*/ 284226 w 568452"/>
              <a:gd name="connsiteY4" fmla="*/ 15240 h 15240"/>
              <a:gd name="connsiteX5" fmla="*/ 0 w 568452"/>
              <a:gd name="connsiteY5" fmla="*/ 15240 h 15240"/>
              <a:gd name="connsiteX6" fmla="*/ 0 w 568452"/>
              <a:gd name="connsiteY6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68452" h="15240">
                <a:moveTo>
                  <a:pt x="0" y="0"/>
                </a:moveTo>
                <a:lnTo>
                  <a:pt x="284226" y="0"/>
                </a:lnTo>
                <a:lnTo>
                  <a:pt x="568452" y="0"/>
                </a:lnTo>
                <a:lnTo>
                  <a:pt x="568452" y="15240"/>
                </a:lnTo>
                <a:lnTo>
                  <a:pt x="284226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517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79500" y="4432300"/>
            <a:ext cx="7683500" cy="226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342900" algn="l"/>
                <a:tab pos="4572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Carbohydrates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(CHOs)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invariably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1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Glycoproteins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Lipids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Glycolipids</a:t>
            </a:r>
          </a:p>
          <a:p>
            <a:pPr>
              <a:lnSpc>
                <a:spcPts val="3400"/>
              </a:lnSpc>
              <a:tabLst>
                <a:tab pos="342900" algn="l"/>
                <a:tab pos="457200" algn="l"/>
              </a:tabLst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Carbohydrate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protrude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outside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loose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carbohydrate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</a:t>
            </a:r>
            <a:r>
              <a:rPr lang="en-US" altLang="zh-CN" sz="2604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glycocalyx</a:t>
            </a:r>
            <a:r>
              <a:rPr lang="en-US" altLang="zh-CN" sz="26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08100" y="368300"/>
            <a:ext cx="7429500" cy="314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6096000" algn="l"/>
                <a:tab pos="6375400" algn="l"/>
              </a:tabLst>
            </a:pP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Structure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Cell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Membrane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096000" algn="l"/>
                <a:tab pos="637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Function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100"/>
              </a:lnSpc>
              <a:tabLst>
                <a:tab pos="6096000" algn="l"/>
                <a:tab pos="637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CHOs:</a:t>
            </a:r>
          </a:p>
          <a:p>
            <a:pPr>
              <a:lnSpc>
                <a:spcPts val="2100"/>
              </a:lnSpc>
              <a:tabLst>
                <a:tab pos="6096000" algn="l"/>
                <a:tab pos="63754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Receptors.</a:t>
            </a:r>
          </a:p>
          <a:p>
            <a:pPr>
              <a:lnSpc>
                <a:spcPts val="2100"/>
              </a:lnSpc>
              <a:tabLst>
                <a:tab pos="6096000" algn="l"/>
                <a:tab pos="637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Cell-to-cell</a:t>
            </a:r>
          </a:p>
          <a:p>
            <a:pPr>
              <a:lnSpc>
                <a:spcPts val="2100"/>
              </a:lnSpc>
              <a:tabLst>
                <a:tab pos="6096000" algn="l"/>
                <a:tab pos="6375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interaction.</a:t>
            </a:r>
          </a:p>
          <a:p>
            <a:pPr>
              <a:lnSpc>
                <a:spcPts val="2100"/>
              </a:lnSpc>
              <a:tabLst>
                <a:tab pos="6096000" algn="l"/>
                <a:tab pos="637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Immune</a:t>
            </a:r>
          </a:p>
          <a:p>
            <a:pPr>
              <a:lnSpc>
                <a:spcPts val="2100"/>
              </a:lnSpc>
              <a:tabLst>
                <a:tab pos="6096000" algn="l"/>
                <a:tab pos="6375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