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0" r:id="rId3"/>
    <p:sldId id="257" r:id="rId4"/>
    <p:sldId id="258" r:id="rId5"/>
    <p:sldId id="272" r:id="rId6"/>
    <p:sldId id="269" r:id="rId7"/>
    <p:sldId id="271" r:id="rId8"/>
    <p:sldId id="260" r:id="rId9"/>
    <p:sldId id="274" r:id="rId10"/>
    <p:sldId id="261" r:id="rId11"/>
    <p:sldId id="262" r:id="rId12"/>
    <p:sldId id="263" r:id="rId13"/>
    <p:sldId id="264" r:id="rId14"/>
    <p:sldId id="266" r:id="rId15"/>
    <p:sldId id="273" r:id="rId16"/>
    <p:sldId id="267" r:id="rId17"/>
    <p:sldId id="268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0401D-0593-4838-9D51-F9B196CF0E30}" type="doc">
      <dgm:prSet loTypeId="urn:microsoft.com/office/officeart/2005/8/layout/hierarchy6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6D13A43-00B8-4A7A-903D-E5B96A5FC7E8}">
      <dgm:prSet phldrT="[Text]" custT="1"/>
      <dgm:spPr/>
      <dgm:t>
        <a:bodyPr/>
        <a:lstStyle/>
        <a:p>
          <a:r>
            <a:rPr lang="en-US" sz="2800" b="1" dirty="0" smtClean="0"/>
            <a:t>Edema</a:t>
          </a:r>
          <a:endParaRPr lang="en-US" sz="2800" b="1" dirty="0"/>
        </a:p>
      </dgm:t>
    </dgm:pt>
    <dgm:pt modelId="{6CF4930B-F52C-49A2-8D4F-283BF233DD4A}" type="parTrans" cxnId="{5E8C1140-8AC9-4EFE-A734-393DE4A4511A}">
      <dgm:prSet/>
      <dgm:spPr/>
      <dgm:t>
        <a:bodyPr/>
        <a:lstStyle/>
        <a:p>
          <a:endParaRPr lang="en-US"/>
        </a:p>
      </dgm:t>
    </dgm:pt>
    <dgm:pt modelId="{2F310F18-5758-4239-8104-D39839B44526}" type="sibTrans" cxnId="{5E8C1140-8AC9-4EFE-A734-393DE4A4511A}">
      <dgm:prSet/>
      <dgm:spPr/>
      <dgm:t>
        <a:bodyPr/>
        <a:lstStyle/>
        <a:p>
          <a:endParaRPr lang="en-US"/>
        </a:p>
      </dgm:t>
    </dgm:pt>
    <dgm:pt modelId="{B851DFC7-E618-4658-B0C0-29722A19DE33}">
      <dgm:prSet phldrT="[Text]" custT="1"/>
      <dgm:spPr/>
      <dgm:t>
        <a:bodyPr/>
        <a:lstStyle/>
        <a:p>
          <a:r>
            <a:rPr lang="en-US" sz="2800" b="1" dirty="0" smtClean="0"/>
            <a:t>Intracellular</a:t>
          </a:r>
          <a:endParaRPr lang="en-US" sz="2800" b="1" dirty="0"/>
        </a:p>
      </dgm:t>
    </dgm:pt>
    <dgm:pt modelId="{75F32019-BC0E-4746-AE43-DC7740E1A290}" type="parTrans" cxnId="{18096A79-8E12-404A-A49A-569ABE96A09B}">
      <dgm:prSet/>
      <dgm:spPr/>
      <dgm:t>
        <a:bodyPr/>
        <a:lstStyle/>
        <a:p>
          <a:endParaRPr lang="en-US"/>
        </a:p>
      </dgm:t>
    </dgm:pt>
    <dgm:pt modelId="{EBDCF135-5961-49D6-996C-0891A264ECF3}" type="sibTrans" cxnId="{18096A79-8E12-404A-A49A-569ABE96A09B}">
      <dgm:prSet/>
      <dgm:spPr/>
      <dgm:t>
        <a:bodyPr/>
        <a:lstStyle/>
        <a:p>
          <a:endParaRPr lang="en-US"/>
        </a:p>
      </dgm:t>
    </dgm:pt>
    <dgm:pt modelId="{C4E09051-0225-4E59-8ADB-4838048966CA}">
      <dgm:prSet phldrT="[Text]" custT="1"/>
      <dgm:spPr/>
      <dgm:t>
        <a:bodyPr/>
        <a:lstStyle/>
        <a:p>
          <a:r>
            <a:rPr lang="en-US" sz="2800" b="1" dirty="0" smtClean="0"/>
            <a:t>Extracellular</a:t>
          </a:r>
          <a:endParaRPr lang="en-US" sz="2800" b="1" dirty="0"/>
        </a:p>
      </dgm:t>
    </dgm:pt>
    <dgm:pt modelId="{0AE6B499-5D45-470D-B6EE-ACDDFF13477A}" type="parTrans" cxnId="{02880BC0-A04A-426A-AEAF-AFA0DE0444AF}">
      <dgm:prSet/>
      <dgm:spPr/>
      <dgm:t>
        <a:bodyPr/>
        <a:lstStyle/>
        <a:p>
          <a:endParaRPr lang="en-US"/>
        </a:p>
      </dgm:t>
    </dgm:pt>
    <dgm:pt modelId="{28685DAF-87C3-463C-8C38-2B64ED1F5D76}" type="sibTrans" cxnId="{02880BC0-A04A-426A-AEAF-AFA0DE0444AF}">
      <dgm:prSet/>
      <dgm:spPr/>
      <dgm:t>
        <a:bodyPr/>
        <a:lstStyle/>
        <a:p>
          <a:endParaRPr lang="en-US"/>
        </a:p>
      </dgm:t>
    </dgm:pt>
    <dgm:pt modelId="{E60FA532-BBA4-4099-9567-C5CDEE8E53AC}" type="pres">
      <dgm:prSet presAssocID="{02E0401D-0593-4838-9D51-F9B196CF0E3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3E67B9-4A74-47A2-8260-AFA42A723D6B}" type="pres">
      <dgm:prSet presAssocID="{02E0401D-0593-4838-9D51-F9B196CF0E30}" presName="hierFlow" presStyleCnt="0"/>
      <dgm:spPr/>
    </dgm:pt>
    <dgm:pt modelId="{8DEB8B22-A424-4D54-8BF9-EE888DD94442}" type="pres">
      <dgm:prSet presAssocID="{02E0401D-0593-4838-9D51-F9B196CF0E3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7F835D7-8E20-4812-8E1A-C1ABE466A5F1}" type="pres">
      <dgm:prSet presAssocID="{96D13A43-00B8-4A7A-903D-E5B96A5FC7E8}" presName="Name14" presStyleCnt="0"/>
      <dgm:spPr/>
    </dgm:pt>
    <dgm:pt modelId="{B419B5E6-1C77-4E64-8A7E-FBD3A1D76524}" type="pres">
      <dgm:prSet presAssocID="{96D13A43-00B8-4A7A-903D-E5B96A5FC7E8}" presName="level1Shape" presStyleLbl="node0" presStyleIdx="0" presStyleCnt="1" custScaleX="147756" custScaleY="58240" custLinFactNeighborY="119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DB1770-5863-4C2E-A48D-EAEC35C25212}" type="pres">
      <dgm:prSet presAssocID="{96D13A43-00B8-4A7A-903D-E5B96A5FC7E8}" presName="hierChild2" presStyleCnt="0"/>
      <dgm:spPr/>
    </dgm:pt>
    <dgm:pt modelId="{102CB783-1EC0-4452-B0E4-037A0DDB172A}" type="pres">
      <dgm:prSet presAssocID="{75F32019-BC0E-4746-AE43-DC7740E1A29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EC933B2F-3354-4D91-B1F4-B0902425EC98}" type="pres">
      <dgm:prSet presAssocID="{B851DFC7-E618-4658-B0C0-29722A19DE33}" presName="Name21" presStyleCnt="0"/>
      <dgm:spPr/>
    </dgm:pt>
    <dgm:pt modelId="{B915E3CE-9008-4D3A-BBB9-8E5AEBEF3B7D}" type="pres">
      <dgm:prSet presAssocID="{B851DFC7-E618-4658-B0C0-29722A19DE33}" presName="level2Shape" presStyleLbl="node2" presStyleIdx="0" presStyleCnt="2" custScaleX="174938" custScaleY="40927"/>
      <dgm:spPr/>
      <dgm:t>
        <a:bodyPr/>
        <a:lstStyle/>
        <a:p>
          <a:endParaRPr lang="en-US"/>
        </a:p>
      </dgm:t>
    </dgm:pt>
    <dgm:pt modelId="{9D21E614-09BA-4DE1-A26E-7B954282CC23}" type="pres">
      <dgm:prSet presAssocID="{B851DFC7-E618-4658-B0C0-29722A19DE33}" presName="hierChild3" presStyleCnt="0"/>
      <dgm:spPr/>
    </dgm:pt>
    <dgm:pt modelId="{3B81123D-8102-4E37-BC33-04ADC159C7C2}" type="pres">
      <dgm:prSet presAssocID="{0AE6B499-5D45-470D-B6EE-ACDDFF13477A}" presName="Name19" presStyleLbl="parChTrans1D2" presStyleIdx="1" presStyleCnt="2"/>
      <dgm:spPr/>
      <dgm:t>
        <a:bodyPr/>
        <a:lstStyle/>
        <a:p>
          <a:endParaRPr lang="en-US"/>
        </a:p>
      </dgm:t>
    </dgm:pt>
    <dgm:pt modelId="{D6976E54-834C-45F3-B369-58A3A50E65F4}" type="pres">
      <dgm:prSet presAssocID="{C4E09051-0225-4E59-8ADB-4838048966CA}" presName="Name21" presStyleCnt="0"/>
      <dgm:spPr/>
    </dgm:pt>
    <dgm:pt modelId="{5ABF4B60-9CF7-4975-891D-2C04EAF0FAA4}" type="pres">
      <dgm:prSet presAssocID="{C4E09051-0225-4E59-8ADB-4838048966CA}" presName="level2Shape" presStyleLbl="node2" presStyleIdx="1" presStyleCnt="2" custScaleX="174938" custScaleY="40927"/>
      <dgm:spPr/>
      <dgm:t>
        <a:bodyPr/>
        <a:lstStyle/>
        <a:p>
          <a:endParaRPr lang="en-US"/>
        </a:p>
      </dgm:t>
    </dgm:pt>
    <dgm:pt modelId="{3110F985-E100-4071-83DD-534B5381A9F9}" type="pres">
      <dgm:prSet presAssocID="{C4E09051-0225-4E59-8ADB-4838048966CA}" presName="hierChild3" presStyleCnt="0"/>
      <dgm:spPr/>
    </dgm:pt>
    <dgm:pt modelId="{E1D10ED2-B888-4B4C-BE56-CC1FFF6AFE3F}" type="pres">
      <dgm:prSet presAssocID="{02E0401D-0593-4838-9D51-F9B196CF0E30}" presName="bgShapesFlow" presStyleCnt="0"/>
      <dgm:spPr/>
    </dgm:pt>
  </dgm:ptLst>
  <dgm:cxnLst>
    <dgm:cxn modelId="{02880BC0-A04A-426A-AEAF-AFA0DE0444AF}" srcId="{96D13A43-00B8-4A7A-903D-E5B96A5FC7E8}" destId="{C4E09051-0225-4E59-8ADB-4838048966CA}" srcOrd="1" destOrd="0" parTransId="{0AE6B499-5D45-470D-B6EE-ACDDFF13477A}" sibTransId="{28685DAF-87C3-463C-8C38-2B64ED1F5D76}"/>
    <dgm:cxn modelId="{5E8C1140-8AC9-4EFE-A734-393DE4A4511A}" srcId="{02E0401D-0593-4838-9D51-F9B196CF0E30}" destId="{96D13A43-00B8-4A7A-903D-E5B96A5FC7E8}" srcOrd="0" destOrd="0" parTransId="{6CF4930B-F52C-49A2-8D4F-283BF233DD4A}" sibTransId="{2F310F18-5758-4239-8104-D39839B44526}"/>
    <dgm:cxn modelId="{18096A79-8E12-404A-A49A-569ABE96A09B}" srcId="{96D13A43-00B8-4A7A-903D-E5B96A5FC7E8}" destId="{B851DFC7-E618-4658-B0C0-29722A19DE33}" srcOrd="0" destOrd="0" parTransId="{75F32019-BC0E-4746-AE43-DC7740E1A290}" sibTransId="{EBDCF135-5961-49D6-996C-0891A264ECF3}"/>
    <dgm:cxn modelId="{C432A4CA-612C-40BB-B33B-E855B3CC06C8}" type="presOf" srcId="{0AE6B499-5D45-470D-B6EE-ACDDFF13477A}" destId="{3B81123D-8102-4E37-BC33-04ADC159C7C2}" srcOrd="0" destOrd="0" presId="urn:microsoft.com/office/officeart/2005/8/layout/hierarchy6"/>
    <dgm:cxn modelId="{9192DAFE-DE4E-4187-96C5-977A46E240DC}" type="presOf" srcId="{02E0401D-0593-4838-9D51-F9B196CF0E30}" destId="{E60FA532-BBA4-4099-9567-C5CDEE8E53AC}" srcOrd="0" destOrd="0" presId="urn:microsoft.com/office/officeart/2005/8/layout/hierarchy6"/>
    <dgm:cxn modelId="{098DA9A9-CB1B-472D-8B19-EB3B26E1C6B9}" type="presOf" srcId="{C4E09051-0225-4E59-8ADB-4838048966CA}" destId="{5ABF4B60-9CF7-4975-891D-2C04EAF0FAA4}" srcOrd="0" destOrd="0" presId="urn:microsoft.com/office/officeart/2005/8/layout/hierarchy6"/>
    <dgm:cxn modelId="{839C678B-DC2C-4D2A-AB58-C64FA2AB7345}" type="presOf" srcId="{96D13A43-00B8-4A7A-903D-E5B96A5FC7E8}" destId="{B419B5E6-1C77-4E64-8A7E-FBD3A1D76524}" srcOrd="0" destOrd="0" presId="urn:microsoft.com/office/officeart/2005/8/layout/hierarchy6"/>
    <dgm:cxn modelId="{4540492E-FFF9-40E8-A13C-DB30CAA9456D}" type="presOf" srcId="{75F32019-BC0E-4746-AE43-DC7740E1A290}" destId="{102CB783-1EC0-4452-B0E4-037A0DDB172A}" srcOrd="0" destOrd="0" presId="urn:microsoft.com/office/officeart/2005/8/layout/hierarchy6"/>
    <dgm:cxn modelId="{62103E69-D6F3-4D57-978F-2A9A06E4987B}" type="presOf" srcId="{B851DFC7-E618-4658-B0C0-29722A19DE33}" destId="{B915E3CE-9008-4D3A-BBB9-8E5AEBEF3B7D}" srcOrd="0" destOrd="0" presId="urn:microsoft.com/office/officeart/2005/8/layout/hierarchy6"/>
    <dgm:cxn modelId="{5C638F81-3B78-4DE8-BFBB-891B2F8CF27A}" type="presParOf" srcId="{E60FA532-BBA4-4099-9567-C5CDEE8E53AC}" destId="{863E67B9-4A74-47A2-8260-AFA42A723D6B}" srcOrd="0" destOrd="0" presId="urn:microsoft.com/office/officeart/2005/8/layout/hierarchy6"/>
    <dgm:cxn modelId="{BE97EA96-1F6A-492B-A1ED-C985BD56E3DA}" type="presParOf" srcId="{863E67B9-4A74-47A2-8260-AFA42A723D6B}" destId="{8DEB8B22-A424-4D54-8BF9-EE888DD94442}" srcOrd="0" destOrd="0" presId="urn:microsoft.com/office/officeart/2005/8/layout/hierarchy6"/>
    <dgm:cxn modelId="{7240F491-588D-41E2-894A-DF0D357F3BAE}" type="presParOf" srcId="{8DEB8B22-A424-4D54-8BF9-EE888DD94442}" destId="{77F835D7-8E20-4812-8E1A-C1ABE466A5F1}" srcOrd="0" destOrd="0" presId="urn:microsoft.com/office/officeart/2005/8/layout/hierarchy6"/>
    <dgm:cxn modelId="{A731F542-2DAC-4B53-B5EC-A9D4032B39A3}" type="presParOf" srcId="{77F835D7-8E20-4812-8E1A-C1ABE466A5F1}" destId="{B419B5E6-1C77-4E64-8A7E-FBD3A1D76524}" srcOrd="0" destOrd="0" presId="urn:microsoft.com/office/officeart/2005/8/layout/hierarchy6"/>
    <dgm:cxn modelId="{D373FE3B-DA76-4C09-92AE-5F996668DBA1}" type="presParOf" srcId="{77F835D7-8E20-4812-8E1A-C1ABE466A5F1}" destId="{DFDB1770-5863-4C2E-A48D-EAEC35C25212}" srcOrd="1" destOrd="0" presId="urn:microsoft.com/office/officeart/2005/8/layout/hierarchy6"/>
    <dgm:cxn modelId="{AA486D23-6F80-4E88-BEF5-5DF1B026653E}" type="presParOf" srcId="{DFDB1770-5863-4C2E-A48D-EAEC35C25212}" destId="{102CB783-1EC0-4452-B0E4-037A0DDB172A}" srcOrd="0" destOrd="0" presId="urn:microsoft.com/office/officeart/2005/8/layout/hierarchy6"/>
    <dgm:cxn modelId="{0B7B4AD3-E0BE-4FB4-AC4E-0AA7BCA26F4B}" type="presParOf" srcId="{DFDB1770-5863-4C2E-A48D-EAEC35C25212}" destId="{EC933B2F-3354-4D91-B1F4-B0902425EC98}" srcOrd="1" destOrd="0" presId="urn:microsoft.com/office/officeart/2005/8/layout/hierarchy6"/>
    <dgm:cxn modelId="{0CD6603A-4D11-4046-B050-D3D82D5D1A7C}" type="presParOf" srcId="{EC933B2F-3354-4D91-B1F4-B0902425EC98}" destId="{B915E3CE-9008-4D3A-BBB9-8E5AEBEF3B7D}" srcOrd="0" destOrd="0" presId="urn:microsoft.com/office/officeart/2005/8/layout/hierarchy6"/>
    <dgm:cxn modelId="{764493F9-4588-4D8E-8057-1F420A233304}" type="presParOf" srcId="{EC933B2F-3354-4D91-B1F4-B0902425EC98}" destId="{9D21E614-09BA-4DE1-A26E-7B954282CC23}" srcOrd="1" destOrd="0" presId="urn:microsoft.com/office/officeart/2005/8/layout/hierarchy6"/>
    <dgm:cxn modelId="{9DB8D311-6FBA-43FE-B347-CABBF5B741A5}" type="presParOf" srcId="{DFDB1770-5863-4C2E-A48D-EAEC35C25212}" destId="{3B81123D-8102-4E37-BC33-04ADC159C7C2}" srcOrd="2" destOrd="0" presId="urn:microsoft.com/office/officeart/2005/8/layout/hierarchy6"/>
    <dgm:cxn modelId="{15FDDACB-76EE-42A0-8A39-A056D9C7CC63}" type="presParOf" srcId="{DFDB1770-5863-4C2E-A48D-EAEC35C25212}" destId="{D6976E54-834C-45F3-B369-58A3A50E65F4}" srcOrd="3" destOrd="0" presId="urn:microsoft.com/office/officeart/2005/8/layout/hierarchy6"/>
    <dgm:cxn modelId="{9AD1DB85-A932-4248-BFF8-8159022B21D9}" type="presParOf" srcId="{D6976E54-834C-45F3-B369-58A3A50E65F4}" destId="{5ABF4B60-9CF7-4975-891D-2C04EAF0FAA4}" srcOrd="0" destOrd="0" presId="urn:microsoft.com/office/officeart/2005/8/layout/hierarchy6"/>
    <dgm:cxn modelId="{BC180C98-470D-4808-84F4-C8CCA6F62EFA}" type="presParOf" srcId="{D6976E54-834C-45F3-B369-58A3A50E65F4}" destId="{3110F985-E100-4071-83DD-534B5381A9F9}" srcOrd="1" destOrd="0" presId="urn:microsoft.com/office/officeart/2005/8/layout/hierarchy6"/>
    <dgm:cxn modelId="{22FE4B91-29C8-4BEB-BC0A-6E861806979B}" type="presParOf" srcId="{E60FA532-BBA4-4099-9567-C5CDEE8E53AC}" destId="{E1D10ED2-B888-4B4C-BE56-CC1FFF6AFE3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9B5E6-1C77-4E64-8A7E-FBD3A1D76524}">
      <dsp:nvSpPr>
        <dsp:cNvPr id="0" name=""/>
        <dsp:cNvSpPr/>
      </dsp:nvSpPr>
      <dsp:spPr>
        <a:xfrm>
          <a:off x="2310329" y="359105"/>
          <a:ext cx="2940180" cy="772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Edema</a:t>
          </a:r>
          <a:endParaRPr lang="en-US" sz="2800" b="1" kern="1200" dirty="0"/>
        </a:p>
      </dsp:txBody>
      <dsp:txXfrm>
        <a:off x="2332958" y="381734"/>
        <a:ext cx="2894922" cy="727349"/>
      </dsp:txXfrm>
    </dsp:sp>
    <dsp:sp modelId="{102CB783-1EC0-4452-B0E4-037A0DDB172A}">
      <dsp:nvSpPr>
        <dsp:cNvPr id="0" name=""/>
        <dsp:cNvSpPr/>
      </dsp:nvSpPr>
      <dsp:spPr>
        <a:xfrm>
          <a:off x="1741400" y="1131712"/>
          <a:ext cx="2039019" cy="372454"/>
        </a:xfrm>
        <a:custGeom>
          <a:avLst/>
          <a:gdLst/>
          <a:ahLst/>
          <a:cxnLst/>
          <a:rect l="0" t="0" r="0" b="0"/>
          <a:pathLst>
            <a:path>
              <a:moveTo>
                <a:pt x="2039019" y="0"/>
              </a:moveTo>
              <a:lnTo>
                <a:pt x="2039019" y="186227"/>
              </a:lnTo>
              <a:lnTo>
                <a:pt x="0" y="186227"/>
              </a:lnTo>
              <a:lnTo>
                <a:pt x="0" y="3724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E3CE-9008-4D3A-BBB9-8E5AEBEF3B7D}">
      <dsp:nvSpPr>
        <dsp:cNvPr id="0" name=""/>
        <dsp:cNvSpPr/>
      </dsp:nvSpPr>
      <dsp:spPr>
        <a:xfrm>
          <a:off x="864" y="1504167"/>
          <a:ext cx="3481072" cy="542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Intracellular</a:t>
          </a:r>
          <a:endParaRPr lang="en-US" sz="2800" b="1" kern="1200" dirty="0"/>
        </a:p>
      </dsp:txBody>
      <dsp:txXfrm>
        <a:off x="16766" y="1520069"/>
        <a:ext cx="3449268" cy="511130"/>
      </dsp:txXfrm>
    </dsp:sp>
    <dsp:sp modelId="{3B81123D-8102-4E37-BC33-04ADC159C7C2}">
      <dsp:nvSpPr>
        <dsp:cNvPr id="0" name=""/>
        <dsp:cNvSpPr/>
      </dsp:nvSpPr>
      <dsp:spPr>
        <a:xfrm>
          <a:off x="3780419" y="1131712"/>
          <a:ext cx="2039019" cy="37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27"/>
              </a:lnTo>
              <a:lnTo>
                <a:pt x="2039019" y="186227"/>
              </a:lnTo>
              <a:lnTo>
                <a:pt x="2039019" y="3724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F4B60-9CF7-4975-891D-2C04EAF0FAA4}">
      <dsp:nvSpPr>
        <dsp:cNvPr id="0" name=""/>
        <dsp:cNvSpPr/>
      </dsp:nvSpPr>
      <dsp:spPr>
        <a:xfrm>
          <a:off x="4078903" y="1504167"/>
          <a:ext cx="3481072" cy="542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Extracellular</a:t>
          </a:r>
          <a:endParaRPr lang="en-US" sz="2800" b="1" kern="1200" dirty="0"/>
        </a:p>
      </dsp:txBody>
      <dsp:txXfrm>
        <a:off x="4094805" y="1520069"/>
        <a:ext cx="3449268" cy="511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5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4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0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1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8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7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4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.sa/url?sa=i&amp;rct=j&amp;q=&amp;esrc=s&amp;source=images&amp;cd=&amp;cad=rja&amp;uact=8&amp;ved=0ahUKEwi7rsKesb7WAhVM1BoKHRwMDs8QjRwIBw&amp;url=http://accessmedicine.mhmedical.com/content.aspx?bookid%3D1088%26sectionid%3D61698622&amp;psig=AFQjCNHq6ZCdZ2CCfGktn4_t3p3KjmA6Ig&amp;ust=1506361759261328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ahUKEwiK6on_pqrWAhVELhoKHUOfBJIQjRwIBw&amp;url=http://www.biogetica.com/is-edema-treatment-a-cure&amp;psig=AFQjCNHHw2AizfnrfflC027E6qYEBf8Drw&amp;ust=150567166135597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41365" y="2204864"/>
            <a:ext cx="77724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660033"/>
                </a:solidFill>
                <a:latin typeface="Arial Black" panose="020B0A04020102020204" pitchFamily="34" charset="0"/>
              </a:rPr>
              <a:t>E</a:t>
            </a: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dema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75656" y="3429000"/>
            <a:ext cx="6984776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1524000" y="364502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Dr. </a:t>
            </a:r>
            <a:r>
              <a:rPr lang="en-US" sz="3600" b="1" dirty="0" err="1" smtClean="0">
                <a:solidFill>
                  <a:srgbClr val="002060"/>
                </a:solidFill>
              </a:rPr>
              <a:t>Maha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Saja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Physiology department,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Level 2,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Office 89,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Email: msaja@ksu.edu.sa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3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53981" y="1066800"/>
            <a:ext cx="5613139" cy="6771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Starling Forces</a:t>
            </a:r>
          </a:p>
          <a:p>
            <a:pPr algn="ctr"/>
            <a:r>
              <a:rPr lang="en-US" dirty="0" smtClean="0"/>
              <a:t>Forces that control movement of fluid in/out of a capillary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9" idx="2"/>
          </p:cNvCxnSpPr>
          <p:nvPr/>
        </p:nvCxnSpPr>
        <p:spPr>
          <a:xfrm flipH="1">
            <a:off x="2819401" y="1743908"/>
            <a:ext cx="1841150" cy="770692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60551" y="1760344"/>
            <a:ext cx="1816448" cy="754256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9490" y="2678668"/>
            <a:ext cx="245753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Hydrostatic</a:t>
            </a:r>
            <a:r>
              <a:rPr lang="en-US" dirty="0" smtClean="0"/>
              <a:t> pressure (P)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08751" y="2664813"/>
            <a:ext cx="370954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Colloid osmotic (oncotic)</a:t>
            </a:r>
            <a:r>
              <a:rPr lang="en-US" dirty="0" smtClean="0"/>
              <a:t> pressure (</a:t>
            </a:r>
            <a:r>
              <a:rPr lang="en-US" dirty="0" smtClean="0">
                <a:latin typeface="Bookman Old Style"/>
              </a:rPr>
              <a:t>)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371600" y="4419600"/>
            <a:ext cx="2133600" cy="1295400"/>
            <a:chOff x="990600" y="4038600"/>
            <a:chExt cx="2133600" cy="1295400"/>
          </a:xfrm>
        </p:grpSpPr>
        <p:sp>
          <p:nvSpPr>
            <p:cNvPr id="21" name="Can 20"/>
            <p:cNvSpPr/>
            <p:nvPr/>
          </p:nvSpPr>
          <p:spPr>
            <a:xfrm rot="5400000">
              <a:off x="1409700" y="3619500"/>
              <a:ext cx="1295400" cy="2133600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364285" y="40386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600200" y="40386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1828800" y="40386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057400" y="40386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286000" y="40386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514600" y="40386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371600" y="48768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600200" y="48768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828800" y="48768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057400" y="48768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286000" y="48768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14600" y="4876800"/>
              <a:ext cx="0" cy="38100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066801" y="3200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pressure exerted by blood (water) on the walls of the blood vessel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43000" y="6172200"/>
            <a:ext cx="221246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Pushes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fluid </a:t>
            </a:r>
            <a:r>
              <a:rPr lang="en-US" b="1" i="1" dirty="0" smtClean="0">
                <a:solidFill>
                  <a:srgbClr val="FF0000"/>
                </a:solidFill>
              </a:rPr>
              <a:t>OUTSIDE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105400" y="3124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osmotic pressure created by the non-diffusible plasma proteins inside the blood vessel</a:t>
            </a:r>
            <a:endParaRPr lang="en-US" dirty="0"/>
          </a:p>
        </p:txBody>
      </p:sp>
      <p:sp>
        <p:nvSpPr>
          <p:cNvPr id="44" name="Can 43"/>
          <p:cNvSpPr/>
          <p:nvPr/>
        </p:nvSpPr>
        <p:spPr>
          <a:xfrm rot="5400000">
            <a:off x="5981700" y="4000500"/>
            <a:ext cx="1295400" cy="2133600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19800" y="4705350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791200" y="5010150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929745" y="5314950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362699" y="4907973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286500" y="521017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11191" y="551497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650182" y="465772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923809" y="492009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23809" y="5516707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792191" y="519112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012873" y="5564332"/>
            <a:ext cx="0" cy="381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324600" y="5562600"/>
            <a:ext cx="0" cy="381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146222" y="4265468"/>
            <a:ext cx="10391" cy="392257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6792191" y="5524500"/>
            <a:ext cx="0" cy="381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315200" y="5524500"/>
            <a:ext cx="0" cy="381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390409" y="4267200"/>
            <a:ext cx="10391" cy="392257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695209" y="4267200"/>
            <a:ext cx="10391" cy="392257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076209" y="4267200"/>
            <a:ext cx="10391" cy="392257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665619" y="6172200"/>
            <a:ext cx="20569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Pulls</a:t>
            </a:r>
            <a:r>
              <a:rPr lang="en-US" dirty="0" smtClean="0"/>
              <a:t> fluid </a:t>
            </a:r>
            <a:r>
              <a:rPr lang="en-US" b="1" i="1" dirty="0" smtClean="0">
                <a:solidFill>
                  <a:srgbClr val="0070C0"/>
                </a:solidFill>
              </a:rPr>
              <a:t>INSIDE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806896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Starling Forces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3608" y="4553288"/>
            <a:ext cx="7920880" cy="197205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Four primary forces determine whether fluid moves in or out of blood “</a:t>
            </a:r>
            <a:r>
              <a:rPr lang="en-GB" b="1" i="1" dirty="0" smtClean="0">
                <a:solidFill>
                  <a:schemeClr val="accent2">
                    <a:lumMod val="75000"/>
                  </a:schemeClr>
                </a:solidFill>
              </a:rPr>
              <a:t>Starling forces</a:t>
            </a:r>
            <a:r>
              <a:rPr lang="en-GB" dirty="0" smtClean="0"/>
              <a:t>”:</a:t>
            </a:r>
          </a:p>
          <a:p>
            <a:pPr lvl="1"/>
            <a:r>
              <a:rPr lang="en-GB" dirty="0" smtClean="0"/>
              <a:t>Capillary “</a:t>
            </a:r>
            <a:r>
              <a:rPr lang="en-GB" b="1" i="1" dirty="0" smtClean="0">
                <a:solidFill>
                  <a:srgbClr val="0070C0"/>
                </a:solidFill>
              </a:rPr>
              <a:t>hydrostatic</a:t>
            </a:r>
            <a:r>
              <a:rPr lang="en-GB" dirty="0" smtClean="0"/>
              <a:t>” </a:t>
            </a:r>
            <a:r>
              <a:rPr lang="en-GB" dirty="0"/>
              <a:t>pressure → </a:t>
            </a:r>
            <a:r>
              <a:rPr lang="en-GB" dirty="0" smtClean="0"/>
              <a:t>out of blood</a:t>
            </a:r>
            <a:r>
              <a:rPr lang="en-GB" dirty="0" smtClean="0">
                <a:latin typeface="Calibri"/>
              </a:rPr>
              <a:t>.</a:t>
            </a:r>
            <a:endParaRPr lang="en-GB" dirty="0" smtClean="0"/>
          </a:p>
          <a:p>
            <a:pPr lvl="1"/>
            <a:r>
              <a:rPr lang="en-GB" dirty="0" smtClean="0"/>
              <a:t>IF “</a:t>
            </a:r>
            <a:r>
              <a:rPr lang="en-GB" b="1" i="1" dirty="0" smtClean="0">
                <a:solidFill>
                  <a:srgbClr val="0070C0"/>
                </a:solidFill>
              </a:rPr>
              <a:t>hydrostatic</a:t>
            </a:r>
            <a:r>
              <a:rPr lang="en-GB" dirty="0"/>
              <a:t>” </a:t>
            </a:r>
            <a:r>
              <a:rPr lang="en-GB" dirty="0" smtClean="0"/>
              <a:t>pressure → into blood if +</a:t>
            </a:r>
            <a:r>
              <a:rPr lang="en-GB" dirty="0" err="1" smtClean="0"/>
              <a:t>ve</a:t>
            </a:r>
            <a:r>
              <a:rPr lang="en-GB" dirty="0" smtClean="0"/>
              <a:t> and out of blood if -</a:t>
            </a:r>
            <a:r>
              <a:rPr lang="en-GB" dirty="0" err="1" smtClean="0"/>
              <a:t>ve</a:t>
            </a:r>
            <a:r>
              <a:rPr lang="en-GB" dirty="0" smtClean="0"/>
              <a:t>. </a:t>
            </a:r>
          </a:p>
          <a:p>
            <a:pPr lvl="1"/>
            <a:r>
              <a:rPr lang="en-GB" dirty="0" smtClean="0"/>
              <a:t>Plasma </a:t>
            </a:r>
            <a:r>
              <a:rPr lang="en-GB" b="1" i="1" dirty="0" smtClean="0">
                <a:solidFill>
                  <a:srgbClr val="00B050"/>
                </a:solidFill>
              </a:rPr>
              <a:t>colloid osmotic</a:t>
            </a:r>
            <a:r>
              <a:rPr lang="en-GB" dirty="0"/>
              <a:t> </a:t>
            </a:r>
            <a:r>
              <a:rPr lang="en-GB" dirty="0" smtClean="0"/>
              <a:t>pressure → into blood.</a:t>
            </a:r>
          </a:p>
          <a:p>
            <a:pPr lvl="1"/>
            <a:r>
              <a:rPr lang="en-GB" dirty="0" smtClean="0"/>
              <a:t>IF </a:t>
            </a:r>
            <a:r>
              <a:rPr lang="en-GB" b="1" i="1" dirty="0" smtClean="0">
                <a:solidFill>
                  <a:srgbClr val="00B050"/>
                </a:solidFill>
              </a:rPr>
              <a:t>colloid osmotic </a:t>
            </a:r>
            <a:r>
              <a:rPr lang="en-GB" dirty="0" smtClean="0"/>
              <a:t>pressure → out of blood.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1268760"/>
            <a:ext cx="7704856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1568931"/>
            <a:ext cx="5110163" cy="262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06896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Starling Forces Acting Across Capillary Membrane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Capillary </a:t>
            </a:r>
            <a:r>
              <a:rPr lang="en-GB" b="1" i="1" dirty="0" smtClean="0">
                <a:solidFill>
                  <a:srgbClr val="0070C0"/>
                </a:solidFill>
              </a:rPr>
              <a:t>hydrostatic pressure (Pc)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Arterial end = 30 mmHg</a:t>
            </a:r>
          </a:p>
          <a:p>
            <a:pPr lvl="1"/>
            <a:r>
              <a:rPr lang="en-GB" dirty="0" smtClean="0"/>
              <a:t>Venous end = 10 mmHg (usually 15-25 mmHg less than arterial end).</a:t>
            </a:r>
          </a:p>
          <a:p>
            <a:pPr lvl="1"/>
            <a:endParaRPr lang="en-GB" dirty="0"/>
          </a:p>
          <a:p>
            <a:r>
              <a:rPr lang="en-GB" dirty="0" smtClean="0"/>
              <a:t>IF </a:t>
            </a:r>
            <a:r>
              <a:rPr lang="en-GB" b="1" i="1" dirty="0" smtClean="0">
                <a:solidFill>
                  <a:srgbClr val="0070C0"/>
                </a:solidFill>
              </a:rPr>
              <a:t>hydrostatic pressure (</a:t>
            </a:r>
            <a:r>
              <a:rPr lang="en-GB" b="1" i="1" dirty="0" err="1" smtClean="0">
                <a:solidFill>
                  <a:srgbClr val="0070C0"/>
                </a:solidFill>
              </a:rPr>
              <a:t>P</a:t>
            </a:r>
            <a:r>
              <a:rPr lang="en-GB" sz="2600" b="1" i="1" dirty="0" err="1" smtClean="0">
                <a:solidFill>
                  <a:srgbClr val="0070C0"/>
                </a:solidFill>
              </a:rPr>
              <a:t>if</a:t>
            </a:r>
            <a:r>
              <a:rPr lang="en-GB" b="1" i="1" dirty="0" smtClean="0">
                <a:solidFill>
                  <a:srgbClr val="0070C0"/>
                </a:solidFill>
              </a:rPr>
              <a:t>) </a:t>
            </a:r>
            <a:r>
              <a:rPr lang="en-GB" dirty="0" smtClean="0"/>
              <a:t>is usually </a:t>
            </a:r>
            <a:r>
              <a:rPr lang="en-GB" dirty="0" err="1" smtClean="0"/>
              <a:t>subatmospheric</a:t>
            </a:r>
            <a:r>
              <a:rPr lang="en-GB" dirty="0" smtClean="0"/>
              <a:t> in loose connective tissue (≈ -3 mmHg). Because </a:t>
            </a:r>
            <a:r>
              <a:rPr lang="en-GB" dirty="0" err="1" smtClean="0"/>
              <a:t>P</a:t>
            </a:r>
            <a:r>
              <a:rPr lang="en-GB" sz="2600" dirty="0" err="1" smtClean="0"/>
              <a:t>if</a:t>
            </a:r>
            <a:r>
              <a:rPr lang="en-GB" dirty="0" smtClean="0"/>
              <a:t> is negative it will actually favour filtration rather than oppose it. </a:t>
            </a:r>
          </a:p>
          <a:p>
            <a:endParaRPr lang="en-GB" dirty="0"/>
          </a:p>
          <a:p>
            <a:r>
              <a:rPr lang="en-GB" dirty="0" smtClean="0"/>
              <a:t>Plasma </a:t>
            </a:r>
            <a:r>
              <a:rPr lang="en-GB" b="1" i="1" dirty="0" smtClean="0">
                <a:solidFill>
                  <a:srgbClr val="00B050"/>
                </a:solidFill>
              </a:rPr>
              <a:t>colloid osmotic pressure (</a:t>
            </a:r>
            <a:r>
              <a:rPr lang="el-GR" b="1" i="1" dirty="0" smtClean="0">
                <a:solidFill>
                  <a:srgbClr val="00B050"/>
                </a:solidFill>
                <a:latin typeface="Arial"/>
                <a:cs typeface="Arial"/>
              </a:rPr>
              <a:t>π</a:t>
            </a:r>
            <a:r>
              <a:rPr lang="en-GB" sz="2300" b="1" i="1" dirty="0" smtClean="0">
                <a:solidFill>
                  <a:srgbClr val="00B050"/>
                </a:solidFill>
                <a:latin typeface="Arial"/>
                <a:cs typeface="Arial"/>
              </a:rPr>
              <a:t>p</a:t>
            </a:r>
            <a:r>
              <a:rPr lang="en-GB" b="1" i="1" dirty="0" smtClean="0">
                <a:solidFill>
                  <a:srgbClr val="00B050"/>
                </a:solidFill>
                <a:latin typeface="Arial"/>
                <a:cs typeface="Arial"/>
              </a:rPr>
              <a:t>)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= 28 mmHg.</a:t>
            </a:r>
          </a:p>
          <a:p>
            <a:endParaRPr lang="en-GB" dirty="0"/>
          </a:p>
          <a:p>
            <a:r>
              <a:rPr lang="en-GB" dirty="0" smtClean="0"/>
              <a:t>IF </a:t>
            </a:r>
            <a:r>
              <a:rPr lang="en-GB" b="1" i="1" dirty="0" smtClean="0">
                <a:solidFill>
                  <a:srgbClr val="00B050"/>
                </a:solidFill>
              </a:rPr>
              <a:t>colloid osmotic pressure (</a:t>
            </a:r>
            <a:r>
              <a:rPr lang="el-GR" b="1" i="1" dirty="0" smtClean="0">
                <a:solidFill>
                  <a:srgbClr val="00B050"/>
                </a:solidFill>
                <a:latin typeface="Arial"/>
                <a:cs typeface="Arial"/>
              </a:rPr>
              <a:t>π</a:t>
            </a:r>
            <a:r>
              <a:rPr lang="en-GB" sz="2300" b="1" i="1" dirty="0" smtClean="0">
                <a:solidFill>
                  <a:srgbClr val="00B050"/>
                </a:solidFill>
                <a:latin typeface="Arial"/>
                <a:cs typeface="Arial"/>
              </a:rPr>
              <a:t>if</a:t>
            </a:r>
            <a:r>
              <a:rPr lang="en-GB" b="1" i="1" dirty="0" smtClean="0">
                <a:solidFill>
                  <a:srgbClr val="00B050"/>
                </a:solidFill>
                <a:latin typeface="Arial"/>
                <a:cs typeface="Arial"/>
              </a:rPr>
              <a:t>)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= 8 mmHg.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340768"/>
            <a:ext cx="7776864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06896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Starling Forces Acting Across Capillary Membrane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5536"/>
            <a:ext cx="813764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43608" y="1052736"/>
            <a:ext cx="771939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06896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8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Forces that Determine Fluid Movement through Capillary Membrane</a:t>
            </a:r>
            <a:endParaRPr lang="en-US" sz="2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219200"/>
            <a:ext cx="2448272" cy="51816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 smtClean="0"/>
              <a:t>The reabsorption pressure causes 9/10 of the filtered fluid to be reabsorbed while 1/10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remains in the IF.. </a:t>
            </a:r>
            <a:r>
              <a:rPr lang="en-GB" sz="2000" b="1" i="1" dirty="0" smtClean="0">
                <a:solidFill>
                  <a:srgbClr val="FF0000"/>
                </a:solidFill>
              </a:rPr>
              <a:t>What happens to this 1/10</a:t>
            </a:r>
            <a:r>
              <a:rPr lang="en-GB" sz="2000" b="1" i="1" baseline="30000" dirty="0" smtClean="0">
                <a:solidFill>
                  <a:srgbClr val="FF0000"/>
                </a:solidFill>
              </a:rPr>
              <a:t>th</a:t>
            </a:r>
            <a:r>
              <a:rPr lang="en-GB" sz="2000" b="1" i="1" dirty="0" smtClean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GB" sz="2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GB" sz="20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000" dirty="0" smtClean="0"/>
              <a:t>The total quantity of lymph ≈ 2-3L/day.</a:t>
            </a:r>
          </a:p>
          <a:p>
            <a:pPr marL="0" indent="0" algn="ctr">
              <a:buNone/>
            </a:pPr>
            <a:endParaRPr lang="en-GB" sz="2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908720"/>
            <a:ext cx="7920880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29" y="1381633"/>
            <a:ext cx="5591175" cy="501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06896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The Lymphatic System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438846"/>
            <a:ext cx="7000453" cy="637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71600" y="836712"/>
            <a:ext cx="7920880" cy="0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806896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6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Summary</a:t>
            </a:r>
            <a:endParaRPr lang="en-US" sz="36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412776"/>
            <a:ext cx="3524200" cy="4713387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Edema = excessive accumulation of fluids in the EC space.</a:t>
            </a:r>
          </a:p>
          <a:p>
            <a:endParaRPr lang="en-US" sz="2400" dirty="0"/>
          </a:p>
          <a:p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Two main reasons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Abnormal leakage of fluid from plasma to interstitial space.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Failure of lymphatic uptake.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38" y="2350740"/>
            <a:ext cx="42862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90657" y="5181600"/>
            <a:ext cx="9156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Edema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572000"/>
            <a:ext cx="90281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↑↑ fluid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81799" y="4876800"/>
            <a:ext cx="1" cy="24026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Arrow 10"/>
          <p:cNvSpPr/>
          <p:nvPr/>
        </p:nvSpPr>
        <p:spPr>
          <a:xfrm>
            <a:off x="7391400" y="4729452"/>
            <a:ext cx="762000" cy="5334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5365484"/>
            <a:ext cx="140294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↑↑ filtration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752754" y="4495800"/>
            <a:ext cx="267046" cy="194156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69428" y="4876800"/>
            <a:ext cx="12234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↓↓ uptake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6896" y="44624"/>
            <a:ext cx="8229600" cy="1183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Edema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71600" y="1124744"/>
            <a:ext cx="7848872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744416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Increase capillary filtration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204864"/>
            <a:ext cx="3744416" cy="4392488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Increased capillary pressure</a:t>
            </a:r>
          </a:p>
          <a:p>
            <a:pPr lvl="1"/>
            <a:r>
              <a:rPr lang="en-US" dirty="0" smtClean="0"/>
              <a:t>Kidney failure</a:t>
            </a:r>
          </a:p>
          <a:p>
            <a:pPr lvl="1"/>
            <a:r>
              <a:rPr lang="en-US" dirty="0" smtClean="0"/>
              <a:t>Heart failure.</a:t>
            </a:r>
          </a:p>
          <a:p>
            <a:pPr lvl="1"/>
            <a:r>
              <a:rPr lang="en-US" dirty="0" smtClean="0"/>
              <a:t>Venous obstruction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Decreased plasma oncotic pressure</a:t>
            </a:r>
          </a:p>
          <a:p>
            <a:pPr lvl="1"/>
            <a:r>
              <a:rPr lang="en-US" dirty="0" smtClean="0"/>
              <a:t>Loss of proteins (</a:t>
            </a:r>
            <a:r>
              <a:rPr lang="en-US" dirty="0" err="1" smtClean="0"/>
              <a:t>nephrotic</a:t>
            </a:r>
            <a:r>
              <a:rPr lang="en-US" dirty="0" smtClean="0"/>
              <a:t> syndrome, burns).</a:t>
            </a:r>
          </a:p>
          <a:p>
            <a:pPr lvl="1"/>
            <a:r>
              <a:rPr lang="en-US" dirty="0" smtClean="0"/>
              <a:t>Inability to synthesize proteins (liver failure, malnutrition).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Increased capillary permeability</a:t>
            </a:r>
          </a:p>
          <a:p>
            <a:pPr lvl="1"/>
            <a:r>
              <a:rPr lang="en-US" dirty="0" smtClean="0"/>
              <a:t>Inflammation</a:t>
            </a:r>
          </a:p>
          <a:p>
            <a:pPr lvl="1"/>
            <a:r>
              <a:rPr lang="en-US" dirty="0" smtClean="0"/>
              <a:t>Infection.</a:t>
            </a:r>
          </a:p>
          <a:p>
            <a:pPr lvl="1"/>
            <a:r>
              <a:rPr lang="en-US" dirty="0" smtClean="0"/>
              <a:t>Immune reactions.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825751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Decrease lymph uptake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6" y="2174874"/>
            <a:ext cx="3825751" cy="4422477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Lymphatic obstruction</a:t>
            </a:r>
          </a:p>
          <a:p>
            <a:pPr lvl="1"/>
            <a:r>
              <a:rPr lang="en-US" dirty="0" smtClean="0"/>
              <a:t>Infection (</a:t>
            </a:r>
            <a:r>
              <a:rPr lang="en-US" dirty="0" err="1" smtClean="0"/>
              <a:t>filaria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Surgery.</a:t>
            </a:r>
          </a:p>
          <a:p>
            <a:pPr lvl="1"/>
            <a:r>
              <a:rPr lang="en-US" dirty="0" smtClean="0"/>
              <a:t>Congenital absence.</a:t>
            </a:r>
          </a:p>
          <a:p>
            <a:pPr lvl="1"/>
            <a:r>
              <a:rPr lang="en-US" dirty="0" smtClean="0"/>
              <a:t>Cancer.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6896" y="44624"/>
            <a:ext cx="8229600" cy="1183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Edema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8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2" y="956193"/>
            <a:ext cx="7586020" cy="58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06896" y="44624"/>
            <a:ext cx="8229600" cy="1183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Edema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08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06896" y="2852936"/>
            <a:ext cx="8229600" cy="1183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Thank you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7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560840" cy="4525963"/>
          </a:xfrm>
        </p:spPr>
        <p:txBody>
          <a:bodyPr/>
          <a:lstStyle/>
          <a:p>
            <a:r>
              <a:rPr lang="en-US" dirty="0" smtClean="0"/>
              <a:t>Define edema and describe its different types.</a:t>
            </a:r>
          </a:p>
          <a:p>
            <a:r>
              <a:rPr lang="en-US" dirty="0" smtClean="0"/>
              <a:t>Discuss and describe the Starling forces governing fluid exchange across capillary walls.</a:t>
            </a:r>
          </a:p>
          <a:p>
            <a:r>
              <a:rPr lang="en-US" dirty="0" smtClean="0"/>
              <a:t>Link changes in hydrostatic and osmotic pressures to the pathogenesis of edema.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470" y="5805264"/>
            <a:ext cx="796102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FF0000"/>
                </a:solidFill>
              </a:rPr>
              <a:t>Study source for this lecture</a:t>
            </a:r>
            <a:r>
              <a:rPr lang="en-GB" dirty="0" smtClean="0"/>
              <a:t>: </a:t>
            </a:r>
          </a:p>
          <a:p>
            <a:r>
              <a:rPr lang="en-GB" dirty="0"/>
              <a:t>(</a:t>
            </a:r>
            <a:r>
              <a:rPr lang="en-GB" dirty="0" smtClean="0"/>
              <a:t>Guyton &amp; Hall Textbook of Medical Physiology, 13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, pages: 316-320 &amp; 191-201)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2920" y="85268"/>
            <a:ext cx="7653536" cy="82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Objectives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17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4583851"/>
            <a:ext cx="7723584" cy="158145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+mj-lt"/>
              </a:rPr>
              <a:t>What is “</a:t>
            </a:r>
            <a:r>
              <a:rPr lang="en-GB" b="1" i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edema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”?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 smtClean="0">
                <a:latin typeface="+mj-lt"/>
              </a:rPr>
              <a:t>Edema</a:t>
            </a:r>
            <a:r>
              <a:rPr lang="en-GB" dirty="0" smtClean="0">
                <a:latin typeface="+mj-lt"/>
              </a:rPr>
              <a:t> = swelling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</a:rPr>
              <a:t>The presence of abnormally large amounts of fluid in the intercellular  tissue spaces of the body.</a:t>
            </a:r>
          </a:p>
          <a:p>
            <a:pPr marL="457200" lvl="1" indent="0">
              <a:buNone/>
            </a:pPr>
            <a:endParaRPr lang="en-GB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81642"/>
            <a:ext cx="2571750" cy="328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06896" y="85268"/>
            <a:ext cx="8229600" cy="82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660033"/>
                </a:solidFill>
                <a:latin typeface="Arial Black" panose="020B0A04020102020204" pitchFamily="34" charset="0"/>
              </a:rPr>
              <a:t>E</a:t>
            </a: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dema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87477" y="6444044"/>
            <a:ext cx="4221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(Dorland’s illustrated medical dictionary, 28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</a:t>
            </a:r>
            <a:r>
              <a:rPr lang="en-GB" sz="1600" dirty="0" err="1" smtClean="0"/>
              <a:t>ed</a:t>
            </a:r>
            <a:r>
              <a:rPr lang="en-GB" sz="1600" dirty="0" smtClean="0"/>
              <a:t>)</a:t>
            </a:r>
            <a:endParaRPr lang="en-US" sz="1600" dirty="0"/>
          </a:p>
        </p:txBody>
      </p:sp>
      <p:pic>
        <p:nvPicPr>
          <p:cNvPr id="4" name="Picture 2" descr="Image result for edem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7"/>
            <a:ext cx="3766564" cy="336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06896" y="85268"/>
            <a:ext cx="8229600" cy="82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Types of </a:t>
            </a:r>
            <a:r>
              <a:rPr lang="en-GB" b="1" dirty="0" err="1">
                <a:solidFill>
                  <a:srgbClr val="660033"/>
                </a:solidFill>
                <a:latin typeface="Arial Black" panose="020B0A04020102020204" pitchFamily="34" charset="0"/>
              </a:rPr>
              <a:t>E</a:t>
            </a: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dema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4636830"/>
              </p:ext>
            </p:extLst>
          </p:nvPr>
        </p:nvGraphicFramePr>
        <p:xfrm>
          <a:off x="1115616" y="1628800"/>
          <a:ext cx="7560840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3717032"/>
            <a:ext cx="3168352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More common clinically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Due to accumulation of fluid in the extracellular </a:t>
            </a:r>
            <a:r>
              <a:rPr lang="en-US" dirty="0" smtClean="0">
                <a:solidFill>
                  <a:prstClr val="black"/>
                </a:solidFill>
              </a:rPr>
              <a:t>space.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Can be caused by many conditions.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717032"/>
            <a:ext cx="3240360" cy="23083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Due to intracellular swelling.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>
                <a:solidFill>
                  <a:prstClr val="black"/>
                </a:solidFill>
              </a:rPr>
              <a:t>Caused by: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</a:rPr>
              <a:t>Hyponatremia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Depressed metabolism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Lack of nutrition to the cells.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Inflammation.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15616" y="1052736"/>
            <a:ext cx="7560840" cy="86409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-GB" sz="2400" dirty="0" err="1" smtClean="0">
                <a:latin typeface="+mj-lt"/>
              </a:rPr>
              <a:t>Edema</a:t>
            </a:r>
            <a:r>
              <a:rPr lang="en-GB" sz="2400" dirty="0" smtClean="0">
                <a:latin typeface="+mj-lt"/>
              </a:rPr>
              <a:t> occurs mainly in the ECF compartment, but it can involve the ICF compartment as well.</a:t>
            </a:r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6546830"/>
            <a:ext cx="5830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(Guyton &amp; Hall Textbook of Medical Physiology; 13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</a:t>
            </a:r>
            <a:r>
              <a:rPr lang="en-GB" sz="1600" dirty="0" err="1" smtClean="0"/>
              <a:t>ed</a:t>
            </a:r>
            <a:r>
              <a:rPr lang="en-GB" sz="1600" dirty="0" smtClean="0"/>
              <a:t>, Chapter 25)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411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571184" cy="51845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Extracellular edema = the abnormal accumulation of fluid in intercellular tissue space (i.e. interstitial space).</a:t>
            </a:r>
          </a:p>
          <a:p>
            <a:endParaRPr lang="en-US" dirty="0"/>
          </a:p>
          <a:p>
            <a:r>
              <a:rPr lang="en-US" dirty="0" smtClean="0"/>
              <a:t>Normally, fluid is constantly moving in &amp; out of the interstitial space to allow ECF to distribute between plasma and IF.</a:t>
            </a:r>
          </a:p>
          <a:p>
            <a:endParaRPr lang="en-US" dirty="0"/>
          </a:p>
          <a:p>
            <a:r>
              <a:rPr lang="en-US" dirty="0" smtClean="0"/>
              <a:t>This process happens without fluid accumulating between the cells.</a:t>
            </a:r>
          </a:p>
          <a:p>
            <a:endParaRPr lang="en-US" dirty="0"/>
          </a:p>
          <a:p>
            <a:r>
              <a:rPr lang="en-US" dirty="0" smtClean="0"/>
              <a:t>What happens to cause fluid to accumulate between the cells leading to edema?</a:t>
            </a:r>
          </a:p>
          <a:p>
            <a:endParaRPr lang="en-US" dirty="0"/>
          </a:p>
          <a:p>
            <a:r>
              <a:rPr lang="en-US" dirty="0" smtClean="0"/>
              <a:t>To understand EC edema one must first understand how fluid exchange occurs between capillaries and tissue cells.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6896" y="85268"/>
            <a:ext cx="8229600" cy="82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Extracellular </a:t>
            </a:r>
            <a:r>
              <a:rPr lang="en-GB" b="1" dirty="0" err="1" smtClean="0">
                <a:solidFill>
                  <a:srgbClr val="660033"/>
                </a:solidFill>
                <a:latin typeface="Arial Black" panose="020B0A04020102020204" pitchFamily="34" charset="0"/>
              </a:rPr>
              <a:t>Edema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89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6896" y="2852936"/>
            <a:ext cx="8229600" cy="118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GB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Fluid Exchange Between Blood &amp; Interstitial Fluid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4077072"/>
            <a:ext cx="7848872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5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1556792"/>
            <a:ext cx="3312368" cy="452596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Fluid exchange between blood and tissue cells occurs at the level of the capillaries.</a:t>
            </a:r>
          </a:p>
          <a:p>
            <a:endParaRPr lang="en-US" dirty="0"/>
          </a:p>
          <a:p>
            <a:r>
              <a:rPr lang="en-US" dirty="0" smtClean="0"/>
              <a:t>The capillaries are the smallest blood vessels in our vascular tree.</a:t>
            </a:r>
          </a:p>
          <a:p>
            <a:endParaRPr lang="en-US" dirty="0"/>
          </a:p>
          <a:p>
            <a:r>
              <a:rPr lang="en-US" dirty="0" smtClean="0"/>
              <a:t>These vessels are very small and have a very thin wall allowing easy exchange of fluid across the walls.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28" y="1412776"/>
            <a:ext cx="2981909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6896" y="44624"/>
            <a:ext cx="8229600" cy="1183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Fluid Exchange Between Blood &amp; Interstitial Fluid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1268760"/>
            <a:ext cx="7848872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93" y="3667967"/>
            <a:ext cx="4744011" cy="31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8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15616" y="90872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06896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Fluid Filtration </a:t>
            </a:r>
            <a:r>
              <a:rPr lang="en-GB" sz="3200" b="1" dirty="0">
                <a:solidFill>
                  <a:srgbClr val="660033"/>
                </a:solidFill>
                <a:latin typeface="Arial Black" panose="020B0A04020102020204" pitchFamily="34" charset="0"/>
              </a:rPr>
              <a:t>A</a:t>
            </a: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cross Capillaries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61771"/>
            <a:ext cx="4464496" cy="3930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2155" y="1429723"/>
            <a:ext cx="346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blood passes through capillaries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5269954"/>
            <a:ext cx="1440160" cy="120032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Fluid filters from plasma to </a:t>
            </a:r>
            <a:r>
              <a:rPr lang="en-US" dirty="0" err="1" smtClean="0"/>
              <a:t>interstitium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192032"/>
            <a:ext cx="1440160" cy="147732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Fluid is reabsorbed from </a:t>
            </a:r>
            <a:r>
              <a:rPr lang="en-US" dirty="0" err="1" smtClean="0"/>
              <a:t>interstitium</a:t>
            </a:r>
            <a:r>
              <a:rPr lang="en-US" dirty="0" smtClean="0"/>
              <a:t> into plasma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052736"/>
            <a:ext cx="194912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In simple words!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2704852"/>
            <a:ext cx="2088232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How does this process happen?</a:t>
            </a: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OR</a:t>
            </a:r>
          </a:p>
          <a:p>
            <a:pPr algn="ctr"/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What are the mechanisms controlling fluid exchange across capillaries?</a:t>
            </a:r>
            <a:endParaRPr lang="en-US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5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600201"/>
            <a:ext cx="7560840" cy="161277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Movement of fluids across capillary walls depends on the balance of starling forces acting across the capillary wall.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340768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806896" y="2606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Factors Controlling Fluid Filtration </a:t>
            </a:r>
            <a:r>
              <a:rPr lang="en-GB" sz="3200" b="1" dirty="0">
                <a:solidFill>
                  <a:srgbClr val="660033"/>
                </a:solidFill>
                <a:latin typeface="Arial Black" panose="020B0A04020102020204" pitchFamily="34" charset="0"/>
              </a:rPr>
              <a:t>A</a:t>
            </a:r>
            <a:r>
              <a:rPr lang="en-GB" sz="3200" b="1" dirty="0" smtClean="0">
                <a:solidFill>
                  <a:srgbClr val="660033"/>
                </a:solidFill>
                <a:latin typeface="Arial Black" panose="020B0A04020102020204" pitchFamily="34" charset="0"/>
              </a:rPr>
              <a:t>cross Capillary Walls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274" y="4293096"/>
            <a:ext cx="7342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starling forces?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3450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777</Words>
  <Application>Microsoft Office PowerPoint</Application>
  <PresentationFormat>On-screen Show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Saja</dc:creator>
  <cp:lastModifiedBy>ksu</cp:lastModifiedBy>
  <cp:revision>59</cp:revision>
  <dcterms:created xsi:type="dcterms:W3CDTF">2017-09-15T11:05:12Z</dcterms:created>
  <dcterms:modified xsi:type="dcterms:W3CDTF">2017-09-25T06:02:04Z</dcterms:modified>
</cp:coreProperties>
</file>