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sldIdLst>
    <p:sldId id="256" r:id="rId2"/>
    <p:sldId id="344" r:id="rId3"/>
    <p:sldId id="390" r:id="rId4"/>
    <p:sldId id="345" r:id="rId5"/>
    <p:sldId id="346" r:id="rId6"/>
    <p:sldId id="347" r:id="rId7"/>
    <p:sldId id="348" r:id="rId8"/>
    <p:sldId id="349" r:id="rId9"/>
    <p:sldId id="367" r:id="rId10"/>
    <p:sldId id="379" r:id="rId11"/>
    <p:sldId id="380" r:id="rId12"/>
    <p:sldId id="381" r:id="rId13"/>
    <p:sldId id="382" r:id="rId14"/>
    <p:sldId id="350" r:id="rId15"/>
    <p:sldId id="351" r:id="rId16"/>
    <p:sldId id="352" r:id="rId17"/>
    <p:sldId id="386" r:id="rId18"/>
    <p:sldId id="384" r:id="rId19"/>
    <p:sldId id="385" r:id="rId20"/>
    <p:sldId id="354" r:id="rId21"/>
    <p:sldId id="355" r:id="rId22"/>
    <p:sldId id="387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89" r:id="rId31"/>
    <p:sldId id="36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3333FF"/>
    <a:srgbClr val="000000"/>
    <a:srgbClr val="FABA88"/>
    <a:srgbClr val="62602A"/>
    <a:srgbClr val="D31E1F"/>
    <a:srgbClr val="F40CCD"/>
    <a:srgbClr val="FF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21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1813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3956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4230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3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67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5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7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56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4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58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98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46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2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8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2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3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6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5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9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9513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5409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NERVOUS SYSTEM</a:t>
            </a:r>
          </a:p>
        </p:txBody>
      </p:sp>
      <p:pic>
        <p:nvPicPr>
          <p:cNvPr id="1028" name="Picture 4" descr="http://sciencenetlinks.com/interactives/alcohol/ebook/images/impair_imag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32" y="1343890"/>
            <a:ext cx="4004252" cy="40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93532" y="5348142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Khaleel Alyahya, PhD, </a:t>
            </a: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MSs, MEd</a:t>
            </a:r>
            <a:endParaRPr lang="en-US" sz="1800" b="1" dirty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College of Medicine </a:t>
            </a:r>
            <a:endParaRPr lang="en-US" sz="1800" b="1" dirty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@</a:t>
            </a:r>
            <a:r>
              <a:rPr lang="en-US" sz="1800" b="1" dirty="0" err="1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khaleelya</a:t>
            </a:r>
            <a:endParaRPr lang="en-US" sz="1800" b="1" dirty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14" y="1112974"/>
            <a:ext cx="4862945" cy="5551061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Information is passed between neurons at specialized regions called synapses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There is a single cell body from which a variable number of branching processes emerge.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Most of these processes are receptive in function and are known as dendrites.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One of the processes leaving the cell body is called the axon which carries information away from the cell body.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At the end of the axon, specializations called terminal buttons occur.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Here information is transferred to the dendrites of other neurons.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NEURONS</a:t>
            </a:r>
          </a:p>
        </p:txBody>
      </p:sp>
      <p:pic>
        <p:nvPicPr>
          <p:cNvPr id="87042" name="Picture 2" descr="http://www.medanimations.com/images/neuronsyn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270" y="1435099"/>
            <a:ext cx="4256425" cy="31923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04640"/>
            <a:ext cx="5041900" cy="4356100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Transmission of information between neurons almost always occurs by chemical rather than electrical means.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Action potential causes release of specific chemical that are stored in synaptic vesicles in the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presynaptic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ending.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These chemicals are known as neurotransmitters and diffuse across the narrow gap between pre- and postsynaptic membranes to bind to receptors on the postsynaptic cell.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NEURONS</a:t>
            </a:r>
          </a:p>
        </p:txBody>
      </p:sp>
      <p:pic>
        <p:nvPicPr>
          <p:cNvPr id="2050" name="Picture 2" descr="http://wps.prenhall.com/wps/media/objects/1928/1974895/f04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5" y="1138525"/>
            <a:ext cx="3768436" cy="40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8" y="1092200"/>
            <a:ext cx="8825347" cy="2400300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FF3300"/>
                </a:solidFill>
                <a:effectLst/>
                <a:latin typeface="Adobe Arabic" pitchFamily="18" charset="-78"/>
                <a:cs typeface="Adobe Arabic" pitchFamily="18" charset="-78"/>
              </a:rPr>
              <a:t>Neuroglia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, or glia cells constitute the other major cellular component of the nervous system.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It is a specialized </a:t>
            </a:r>
            <a:r>
              <a:rPr lang="en-US" sz="2000" b="1" dirty="0">
                <a:solidFill>
                  <a:srgbClr val="FF3300"/>
                </a:solidFill>
                <a:effectLst/>
                <a:latin typeface="Adobe Arabic" pitchFamily="18" charset="-78"/>
                <a:cs typeface="Adobe Arabic" pitchFamily="18" charset="-78"/>
              </a:rPr>
              <a:t>connective tissue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for the nervous system.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Unlike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neurones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2000" b="1" dirty="0">
                <a:solidFill>
                  <a:srgbClr val="FF3300"/>
                </a:solidFill>
                <a:effectLst/>
                <a:latin typeface="Adobe Arabic" pitchFamily="18" charset="-78"/>
                <a:cs typeface="Adobe Arabic" pitchFamily="18" charset="-78"/>
              </a:rPr>
              <a:t>neuroglia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do not have a direct role in information processing but they are essential for the normal functioning of nerve cells.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NEUROGLIA</a:t>
            </a:r>
          </a:p>
        </p:txBody>
      </p:sp>
      <p:pic>
        <p:nvPicPr>
          <p:cNvPr id="89090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688" y="3679104"/>
            <a:ext cx="5254893" cy="3100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14" y="828953"/>
            <a:ext cx="8936185" cy="32997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81000" lvl="0" indent="-381000" algn="just" eaLnBrk="1" hangingPunct="1">
              <a:buNone/>
              <a:defRPr/>
            </a:pPr>
            <a:r>
              <a:rPr lang="en-US" sz="2000" b="1" dirty="0" smtClean="0">
                <a:effectLst/>
              </a:rPr>
              <a:t> 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cs typeface="Arial" pitchFamily="34" charset="0"/>
              </a:rPr>
              <a:t>Three main types of neuroglial cell are recognized:</a:t>
            </a:r>
          </a:p>
          <a:p>
            <a:pPr lvl="0" algn="just" eaLnBrk="1" hangingPunct="1">
              <a:buClr>
                <a:srgbClr val="FF6600"/>
              </a:buClr>
              <a:buFont typeface="Courier New" pitchFamily="49" charset="0"/>
              <a:buChar char="o"/>
              <a:defRPr/>
            </a:pPr>
            <a:r>
              <a:rPr lang="en-US" sz="2000" kern="1200" dirty="0" smtClean="0">
                <a:solidFill>
                  <a:srgbClr val="FF6600"/>
                </a:solidFill>
                <a:effectLst/>
                <a:latin typeface="Bodoni MT Black" pitchFamily="18" charset="0"/>
                <a:cs typeface="Arial" pitchFamily="34" charset="0"/>
              </a:rPr>
              <a:t>Oligodendrocytes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781050" lvl="1" indent="-381000" algn="just" eaLnBrk="1" hangingPunct="1">
              <a:buFont typeface="Wingdings" pitchFamily="2" charset="2"/>
              <a:buChar char="§"/>
              <a:defRPr/>
            </a:pPr>
            <a:r>
              <a:rPr lang="en-US" sz="2000" b="1" kern="1200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they form the myelin sheath that surrounds many neuronal axons, which increase the rate of conduction.</a:t>
            </a:r>
          </a:p>
          <a:p>
            <a:pPr lvl="0" algn="just" eaLnBrk="1" hangingPunct="1">
              <a:buClr>
                <a:srgbClr val="FF6600"/>
              </a:buClr>
              <a:buFont typeface="Courier New" pitchFamily="49" charset="0"/>
              <a:buChar char="o"/>
              <a:defRPr/>
            </a:pP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2000" kern="1200" dirty="0">
                <a:solidFill>
                  <a:srgbClr val="FF6600"/>
                </a:solidFill>
                <a:effectLst/>
                <a:latin typeface="Bodoni MT Black" pitchFamily="18" charset="0"/>
                <a:cs typeface="Arial" pitchFamily="34" charset="0"/>
              </a:rPr>
              <a:t>Microglia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781050" lvl="1" indent="-381000" algn="just" eaLnBrk="1" hangingPunct="1"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have a phagocytic role in response to nervous system damage.</a:t>
            </a:r>
          </a:p>
          <a:p>
            <a:pPr algn="just" eaLnBrk="1" hangingPunct="1">
              <a:buClr>
                <a:srgbClr val="FF6600"/>
              </a:buClr>
              <a:buFont typeface="Courier New" pitchFamily="49" charset="0"/>
              <a:buChar char="o"/>
              <a:defRPr/>
            </a:pPr>
            <a:r>
              <a:rPr lang="en-US" sz="2000" kern="1200" dirty="0">
                <a:solidFill>
                  <a:srgbClr val="FF6600"/>
                </a:solidFill>
                <a:effectLst/>
                <a:latin typeface="Bodoni MT Black" pitchFamily="18" charset="0"/>
                <a:cs typeface="Arial" pitchFamily="34" charset="0"/>
              </a:rPr>
              <a:t>Astrocytes</a:t>
            </a:r>
            <a:r>
              <a:rPr lang="en-US" sz="2000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781050" lvl="1" indent="-381000" algn="just" eaLnBrk="1" hangingPunct="1"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provide biochemical support for endothelial cells that form the blood–brain barrier</a:t>
            </a:r>
          </a:p>
          <a:p>
            <a:pPr marL="381000" lvl="0" indent="-381000" eaLnBrk="1" hangingPunct="1">
              <a:buFontTx/>
              <a:buAutoNum type="arabicPeriod"/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effectLst/>
              <a:latin typeface="Arabic Transparent" pitchFamily="34" charset="0"/>
              <a:cs typeface="Arabic Transparent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rgbClr val="FF3300"/>
              </a:solidFill>
            </a:endParaRPr>
          </a:p>
          <a:p>
            <a:pPr marL="357188" indent="-357188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indent="0" algn="just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sz="2000" kern="1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NEUROGLIA</a:t>
            </a:r>
          </a:p>
        </p:txBody>
      </p:sp>
      <p:pic>
        <p:nvPicPr>
          <p:cNvPr id="8" name="Picture 2" descr="http://4.bp.blogspot.com/_Um_MFFpjTxg/TIiqvJL9pDI/AAAAAAAAAuA/OCtzxC-o5L4/s1600/1_12572349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961" y="4052022"/>
            <a:ext cx="4603173" cy="27158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8850" y="955675"/>
            <a:ext cx="8767330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998609"/>
            <a:ext cx="28448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Cerebrum 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6843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  <a:latin typeface="Bodoni MT Black" pitchFamily="18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odoni MT Black" pitchFamily="18" charset="0"/>
              </a:rPr>
              <a:t>Brainstem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Bodoni MT Black" pitchFamily="18" charset="0"/>
                <a:cs typeface="Arial" charset="0"/>
              </a:rPr>
              <a:t>Diencephalon</a:t>
            </a: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Subthalamus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43969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The largest part of the brain, and has two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hemispheres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The cerebral hemispheres are connected by a thick bundle of nerve fibers called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corpus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callosum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 The surface shows ridges of tissue, called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, separated by grooves called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sulci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Divided into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4 lobes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 by deeper grooves.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549" y="14128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Tissue of Cerebral Hemispheres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90500" y="3569811"/>
            <a:ext cx="8724900" cy="31634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 kumimoji="0" sz="2600" b="1" i="0" u="none" strike="noStrike" kern="0" cap="none" spc="0" normalizeH="0" baseline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defRPr>
            </a:lvl1pPr>
          </a:lstStyle>
          <a:p>
            <a:r>
              <a:rPr lang="en-US" sz="2000" dirty="0"/>
              <a:t>The outermost layer is called gray matter or cortex.</a:t>
            </a:r>
          </a:p>
          <a:p>
            <a:r>
              <a:rPr lang="en-US" sz="2000" dirty="0"/>
              <a:t>Deeper is located the white matter, composed of fiber tracts (bundles of nerve fibers)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	Carrying </a:t>
            </a: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impulses to and from the cortex.</a:t>
            </a:r>
          </a:p>
          <a:p>
            <a:r>
              <a:rPr lang="en-US" sz="2000" dirty="0"/>
              <a:t>Located deep within the white matter are masses of grey matter called the basal nuclei 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They help the motor cortex in the regulation of voluntary motor activities </a:t>
            </a:r>
          </a:p>
        </p:txBody>
      </p:sp>
      <p:pic>
        <p:nvPicPr>
          <p:cNvPr id="6" name="Picture 8" descr="File0525a"/>
          <p:cNvPicPr>
            <a:picLocks noChangeAspect="1" noChangeArrowheads="1"/>
          </p:cNvPicPr>
          <p:nvPr/>
        </p:nvPicPr>
        <p:blipFill>
          <a:blip r:embed="rId3" cstate="print"/>
          <a:srcRect t="35130" r="1254" b="16226"/>
          <a:stretch>
            <a:fillRect/>
          </a:stretch>
        </p:blipFill>
        <p:spPr bwMode="auto">
          <a:xfrm>
            <a:off x="1763713" y="900212"/>
            <a:ext cx="5616575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CEREBLLUM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 kumimoji="0" sz="2600" b="1" i="0" u="none" strike="noStrike" kern="0" cap="none" spc="0" normalizeH="0" baseline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defRPr>
            </a:lvl1pPr>
          </a:lstStyle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6600"/>
                </a:solidFill>
              </a:rPr>
              <a:t>cerebellum</a:t>
            </a:r>
            <a:r>
              <a:rPr lang="en-US" sz="2000" dirty="0"/>
              <a:t> has 2 hemispheres and a convoluted surface. </a:t>
            </a:r>
          </a:p>
          <a:p>
            <a:r>
              <a:rPr lang="en-US" sz="2000" dirty="0"/>
              <a:t>It has an outer cortex made from gray matter and an inner region of white matter. </a:t>
            </a:r>
          </a:p>
          <a:p>
            <a:r>
              <a:rPr lang="en-US" sz="2000" dirty="0"/>
              <a:t>It provides </a:t>
            </a:r>
            <a:r>
              <a:rPr lang="en-US" sz="2000" dirty="0">
                <a:solidFill>
                  <a:srgbClr val="FF6600"/>
                </a:solidFill>
              </a:rPr>
              <a:t>precise coordination </a:t>
            </a:r>
            <a:r>
              <a:rPr lang="en-US" sz="2000" dirty="0"/>
              <a:t>for body movements and helps maintain </a:t>
            </a:r>
            <a:r>
              <a:rPr lang="en-US" sz="2000" dirty="0">
                <a:solidFill>
                  <a:srgbClr val="FF6600"/>
                </a:solidFill>
              </a:rPr>
              <a:t>equilibrium</a:t>
            </a:r>
            <a:r>
              <a:rPr lang="en-US" sz="2000" dirty="0"/>
              <a:t>.</a:t>
            </a: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DIENCEPHALON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 kumimoji="0" sz="2600" b="1" i="0" u="none" strike="noStrike" kern="0" cap="none" spc="0" normalizeH="0" baseline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defRPr>
            </a:lvl1pPr>
          </a:lstStyle>
          <a:p>
            <a:r>
              <a:rPr lang="en-US" sz="2000" dirty="0"/>
              <a:t>Consists of four parts;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Thalamus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Hypothalamus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Subthalamus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Epithalamus</a:t>
            </a:r>
          </a:p>
          <a:p>
            <a:r>
              <a:rPr lang="en-US" sz="2000" dirty="0"/>
              <a:t>Lies between the cerebrum and the brain stem. </a:t>
            </a:r>
          </a:p>
          <a:p>
            <a:r>
              <a:rPr lang="en-US" sz="2000" dirty="0"/>
              <a:t>Regulates visceral activities and the autonomic nervous system.</a:t>
            </a: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BRAIN STEM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Consists of three parts;</a:t>
            </a:r>
          </a:p>
          <a:p>
            <a:pPr marL="800100" lvl="1" indent="-342900" eaLnBrk="0" hangingPunct="0"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Midbrain</a:t>
            </a:r>
          </a:p>
          <a:p>
            <a:pPr marL="800100" lvl="1" indent="-342900" eaLnBrk="0" hangingPunct="0"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Pons</a:t>
            </a:r>
          </a:p>
          <a:p>
            <a:pPr marL="800100" lvl="1" indent="-342900" eaLnBrk="0" hangingPunct="0"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Medulla Oblongata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Produces the rigidly programmed, autonomic behaviors necessary.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Provides the pathway for fibers tracts running between higher and lower neuronal centers.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376363"/>
            <a:ext cx="4446587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Bodoni MT Black" pitchFamily="18" charset="0"/>
              </a:rPr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404939"/>
            <a:ext cx="8785225" cy="49958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i="1" kern="1200" dirty="0">
                <a:solidFill>
                  <a:srgbClr val="C00000"/>
                </a:solidFill>
                <a:effectLst/>
                <a:latin typeface="Adobe Arabic" pitchFamily="18" charset="-78"/>
                <a:cs typeface="Adobe Arabic" pitchFamily="18" charset="-78"/>
              </a:rPr>
              <a:t>At the end of the lecture, students should be able to: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 smtClean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List </a:t>
            </a: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subdivisions of the nervous system.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Define the terms: grey matter, white matter, nucleus, ganglion, tract and nerve.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Define neurons and </a:t>
            </a:r>
            <a:r>
              <a:rPr lang="en-US" sz="2000" b="1" kern="1200" dirty="0" err="1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neuroglia</a:t>
            </a: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List the major parts of the brain.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Identify the external and internal features of spinal cord.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Enumerate the cranial nerves.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Describe the parts and distribution of the spinal nerve.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Define the term dermatome.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b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List the structures protecting the central nervous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CORD</a:t>
            </a:r>
          </a:p>
        </p:txBody>
      </p:sp>
      <p:pic>
        <p:nvPicPr>
          <p:cNvPr id="3" name="Picture 13" descr="see65576_1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1074737"/>
            <a:ext cx="3568700" cy="50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888288" y="396716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16850" y="4373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75300" y="195421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494337" y="3865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04787" y="1066800"/>
            <a:ext cx="4893685" cy="5232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a two-way conduction pathway to the brain &amp; a major reflex center</a:t>
            </a:r>
          </a:p>
          <a:p>
            <a: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42-45 cm long, cylindrical in shape, lies within the vertebral canal.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Extends from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foramen magnum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to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L2 vertebra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Continuous above with medulla oblongata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Caudal tapering end is called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conus medullaris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Has 2 enlargements: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cervical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and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 err="1">
                <a:solidFill>
                  <a:srgbClr val="FF6600"/>
                </a:solidFill>
                <a:latin typeface="Bodoni MT Black" pitchFamily="18" charset="0"/>
                <a:cs typeface="+mn-cs"/>
              </a:rPr>
              <a:t>lumbosacral</a:t>
            </a:r>
            <a:endParaRPr lang="en-US" sz="2000" b="1" kern="0" dirty="0">
              <a:solidFill>
                <a:srgbClr val="FF6600"/>
              </a:solidFill>
              <a:latin typeface="Bodoni MT Black" pitchFamily="18" charset="0"/>
              <a:cs typeface="+mn-cs"/>
            </a:endParaRPr>
          </a:p>
          <a:p>
            <a:pPr marL="457200" marR="0" lvl="0" indent="-4572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Gives rise to 31 pairs of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spinal nerves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Group of spinal nerves at the end of the spinal cord is called </a:t>
            </a:r>
            <a:r>
              <a:rPr lang="en-US" sz="2000" b="1" kern="0" dirty="0" err="1">
                <a:solidFill>
                  <a:srgbClr val="FF6600"/>
                </a:solidFill>
                <a:latin typeface="Bodoni MT Black" pitchFamily="18" charset="0"/>
                <a:cs typeface="+mn-cs"/>
              </a:rPr>
              <a:t>cauda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 </a:t>
            </a:r>
            <a:r>
              <a:rPr lang="en-US" sz="2000" b="1" kern="0" dirty="0" err="1">
                <a:solidFill>
                  <a:srgbClr val="FF6600"/>
                </a:solidFill>
                <a:latin typeface="Bodoni MT Black" pitchFamily="18" charset="0"/>
                <a:cs typeface="+mn-cs"/>
              </a:rPr>
              <a:t>equina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CROSS SECTION OF SPINAL CORD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786" y="1175332"/>
            <a:ext cx="4584700" cy="4914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spinal cord is incompletely divided into two equal parts,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anteriorly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by a short, shallow median fissure and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posteriorly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by a narrow septum, the posterior median septum.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Composed of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grey matter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 the centre surrounded by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white matter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arrangement of grey matter resembles the shape of the letter H, having two posterior, two anterior and two lateral horns/columns.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3" descr="see65576_12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6" y="1676400"/>
            <a:ext cx="4406513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5764" y="473651"/>
            <a:ext cx="8395855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Bodoni MT Black" pitchFamily="18" charset="0"/>
                <a:cs typeface="+mn-cs"/>
              </a:rPr>
              <a:t>Which statement(s) of the following</a:t>
            </a:r>
            <a:r>
              <a:rPr kumimoji="0" lang="en-US" sz="26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Bodoni MT Black" pitchFamily="18" charset="0"/>
                <a:cs typeface="+mn-cs"/>
              </a:rPr>
              <a:t> is TRUE?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Bodoni MT Black" pitchFamily="18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5900" y="1046019"/>
            <a:ext cx="8750300" cy="38723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Nucleus is a group of neurons within the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PNS</a:t>
            </a:r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 the Brain, grey matter located in the centre and surrounded by white matter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Oligodendrocytes they form the myelin sheath that surrounds many neuronal axons, which increase the rate of conduction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Diencephalon provides the pathway for fibers tracts running between higher and lower neuronal centers. </a:t>
            </a: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Information is passed between neurons at specialized regions called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synapses</a:t>
            </a:r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Cerebrum provides precise coordination for body movements and helps maintain equilibrium.</a:t>
            </a: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371600" marR="0" lvl="2" indent="-4572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Image result for WO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55" y="4779824"/>
            <a:ext cx="1817255" cy="19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PEREPHERAL NERVES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288" y="3746872"/>
            <a:ext cx="4087812" cy="1841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31E1F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b="1" kern="0" dirty="0">
                <a:solidFill>
                  <a:srgbClr val="FF0000"/>
                </a:solidFill>
                <a:latin typeface="Bodoni MT Black" pitchFamily="18" charset="0"/>
                <a:cs typeface="+mn-cs"/>
              </a:rPr>
              <a:t>Cranial: 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12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pairs, attached to brain, named, and numbered from1-12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" y="1205285"/>
            <a:ext cx="8267700" cy="12204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May be </a:t>
            </a:r>
            <a:r>
              <a:rPr lang="en-US" sz="2000" kern="0" dirty="0">
                <a:solidFill>
                  <a:srgbClr val="FF3300"/>
                </a:solidFill>
                <a:latin typeface="Bodoni MT Black" pitchFamily="18" charset="0"/>
                <a:cs typeface="+mn-cs"/>
              </a:rPr>
              <a:t>SENSORY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, may be </a:t>
            </a:r>
            <a:r>
              <a:rPr lang="en-US" sz="2000" kern="0" dirty="0">
                <a:solidFill>
                  <a:srgbClr val="FF3300"/>
                </a:solidFill>
                <a:latin typeface="Bodoni MT Black" pitchFamily="18" charset="0"/>
                <a:cs typeface="+mn-cs"/>
              </a:rPr>
              <a:t>MOTOR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 or could be </a:t>
            </a:r>
            <a:r>
              <a:rPr lang="en-US" sz="2000" kern="0" dirty="0">
                <a:solidFill>
                  <a:srgbClr val="FF3300"/>
                </a:solidFill>
                <a:latin typeface="Bodoni MT Black" pitchFamily="18" charset="0"/>
                <a:cs typeface="+mn-cs"/>
              </a:rPr>
              <a:t>MIXED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Two </a:t>
            </a:r>
            <a:r>
              <a:rPr lang="en-US" sz="2000" kern="0" dirty="0" smtClean="0">
                <a:solidFill>
                  <a:srgbClr val="FF3300"/>
                </a:solidFill>
                <a:latin typeface="Bodoni MT Black" pitchFamily="18" charset="0"/>
                <a:cs typeface="+mn-cs"/>
              </a:rPr>
              <a:t>TYPES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:</a:t>
            </a:r>
            <a:endParaRPr lang="en-US" sz="2000" kern="0" dirty="0">
              <a:solidFill>
                <a:schemeClr val="accent4">
                  <a:lumMod val="25000"/>
                </a:schemeClr>
              </a:solidFill>
              <a:latin typeface="Bodoni MT Black" pitchFamily="18" charset="0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5500" y="3733801"/>
            <a:ext cx="410527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D31E1F"/>
              </a:buClr>
              <a:buFont typeface="Wingdings" pitchFamily="2" charset="2"/>
              <a:buChar char="v"/>
              <a:defRPr/>
            </a:pPr>
            <a:r>
              <a:rPr lang="en-US" sz="2000" b="1" kern="0" dirty="0">
                <a:solidFill>
                  <a:srgbClr val="FF0000"/>
                </a:solidFill>
                <a:latin typeface="Bodoni MT Black" pitchFamily="18" charset="0"/>
                <a:cs typeface="+mn-cs"/>
              </a:rPr>
              <a:t>Spinal: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  <a:cs typeface="+mn-cs"/>
              </a:rPr>
              <a:t>31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pairs, attached to spinal cord named and numbered according to the region of the spinal cord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2324100" y="24384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350000" y="24257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CRANIAL NERVES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4940" y="858543"/>
            <a:ext cx="3960813" cy="5016758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   12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airs</a:t>
            </a:r>
            <a:endParaRPr lang="en-US" sz="20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4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pairs are mixed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trigeminal </a:t>
            </a: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n. (5th)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facial </a:t>
            </a: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n. (7th)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glossopharyngeal </a:t>
            </a: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n. (9th)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vagus</a:t>
            </a:r>
            <a:r>
              <a:rPr lang="en-US" sz="2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n. (10th)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5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pairs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are motor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occulomotor</a:t>
            </a: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n. (3rd)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trochlear</a:t>
            </a: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n. (4th)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abducent</a:t>
            </a: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n. (6th)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accessory n. (11th)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CC"/>
                </a:solidFill>
                <a:latin typeface="Adobe Arabic" pitchFamily="18" charset="-78"/>
                <a:cs typeface="Adobe Arabic" pitchFamily="18" charset="-78"/>
              </a:rPr>
              <a:t> hypoglossal n. (12th)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3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pairs are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sensory</a:t>
            </a:r>
            <a:endParaRPr lang="en-US" sz="2000" b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olfactory n. (1st)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optic n. (2nd)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vestibulocochlear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n. (8th)</a:t>
            </a:r>
          </a:p>
        </p:txBody>
      </p:sp>
      <p:pic>
        <p:nvPicPr>
          <p:cNvPr id="2050" name="Picture 2" descr="http://www.andreaurist.com/portfolio/wp-content/uploads/2011/08/brain_nerve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44" y="858543"/>
            <a:ext cx="4865956" cy="35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NERVES &amp; NERVE PLEXUES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2403" y="1052513"/>
            <a:ext cx="4545012" cy="5545137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txBody>
          <a:bodyPr/>
          <a:lstStyle/>
          <a:p>
            <a:pPr marL="342900" marR="0" lvl="0" indent="-342900" defTabSz="914400" eaLnBrk="0" latinLnBrk="0" hangingPunct="0">
              <a:lnSpc>
                <a:spcPct val="100000"/>
              </a:lnSpc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31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Pairs</a:t>
            </a:r>
          </a:p>
          <a:p>
            <a:pPr marL="457200" marR="0" lvl="0" indent="-457200" defTabSz="914400" eaLnBrk="0" latinLnBrk="0" hangingPunct="0">
              <a:lnSpc>
                <a:spcPct val="100000"/>
              </a:lnSpc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spinal nerve is attached by two roots: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D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orsal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 (sensory)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Ventral (motor)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Dorsal root bears a sensory ganglion</a:t>
            </a:r>
          </a:p>
          <a:p>
            <a:pPr marL="457200" indent="-457200" eaLnBrk="0" hangingPunct="0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spinal nerve exits from the intervertebral foramen and divides into a dorsal and ventral ramus</a:t>
            </a:r>
          </a:p>
          <a:p>
            <a:pPr marL="457200" indent="-457200" eaLnBrk="0" hangingPunct="0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rami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contain both sensory and motor fibers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11" descr="C:\Users\user\Pictures\Picture1h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08050"/>
            <a:ext cx="260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classconnection.s3.amazonaws.com/242/flashcards/1063242/jpg/picture71325638804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87264"/>
            <a:ext cx="4087091" cy="29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NERVES &amp; NERVE PLEXUES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4788" y="1314450"/>
            <a:ext cx="4227512" cy="4130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dorsal </a:t>
            </a:r>
            <a:r>
              <a:rPr lang="en-US" sz="2000" b="1" kern="0" dirty="0" err="1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rami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are distributed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individually.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Supply </a:t>
            </a:r>
            <a:r>
              <a:rPr lang="en-US" sz="2000" b="1" kern="0" dirty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the skin and muscles of the back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ventral rami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form 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plexuses </a:t>
            </a:r>
            <a:endParaRPr lang="en-US" sz="2000" b="1" kern="0" dirty="0">
              <a:solidFill>
                <a:schemeClr val="tx1">
                  <a:lumMod val="5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Except </a:t>
            </a:r>
            <a:r>
              <a:rPr lang="en-US" sz="2000" b="1" kern="0" dirty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in thoracic region where they form the intercostal </a:t>
            </a:r>
            <a:r>
              <a:rPr lang="en-US" sz="2000" b="1" kern="0" dirty="0" smtClean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nerves</a:t>
            </a:r>
            <a:endParaRPr lang="en-US" sz="2000" b="1" kern="0" dirty="0">
              <a:solidFill>
                <a:schemeClr val="tx1">
                  <a:lumMod val="5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Supply </a:t>
            </a:r>
            <a:r>
              <a:rPr lang="en-US" sz="2000" b="1" kern="0" dirty="0">
                <a:solidFill>
                  <a:schemeClr val="tx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the anterior part of the body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8" name="Picture 2" descr="http://classroom.sdmesa.edu/eschmid/F10.02.L.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70" y="1231330"/>
            <a:ext cx="4057908" cy="49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DERMATOME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109919" y="1261486"/>
            <a:ext cx="8783060" cy="9968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Dermatome is a segment of skin supplied by one spinal nerve.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122" name="Picture 2" descr="http://tlccrx.com/wp-content/uploads/2013/11/Dermat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9" y="2258291"/>
            <a:ext cx="6107368" cy="428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PROTECTION OF CNS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32063" y="875143"/>
            <a:ext cx="6985000" cy="31992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THE CNS IS PROTECTED BY: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doni MT Black" pitchFamily="18" charset="0"/>
                <a:cs typeface="+mn-cs"/>
              </a:rPr>
              <a:t>Skull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and the </a:t>
            </a:r>
            <a:r>
              <a:rPr lang="en-US" sz="2000" b="1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vertebral column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(bone)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Meninges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(membranes): 3 layers</a:t>
            </a:r>
          </a:p>
          <a:p>
            <a:pPr marL="1257300" lvl="3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dura mater (outermost)</a:t>
            </a:r>
          </a:p>
          <a:p>
            <a:pPr lvl="3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arachnoid mater (middle</a:t>
            </a:r>
          </a:p>
          <a:p>
            <a:pPr lvl="3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b="1" kern="0" dirty="0" err="1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pia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 mater (innermost)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Cerebrospinal fluid 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in the subarachnoid space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1999" y="3852788"/>
            <a:ext cx="3993282" cy="2911835"/>
            <a:chOff x="4571999" y="3852788"/>
            <a:chExt cx="3993282" cy="2911835"/>
          </a:xfrm>
        </p:grpSpPr>
        <p:pic>
          <p:nvPicPr>
            <p:cNvPr id="6148" name="Picture 4" descr="https://image3.slideserve.com/5389311/figure-12-24-meninges-dura-mater-arachnoid-mater-and-pia-mater-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836" y="3852788"/>
              <a:ext cx="3882445" cy="291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1999" y="3881650"/>
              <a:ext cx="3796145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6150" name="Picture 6" descr="http://teachmeanatomy.info/wp-content/uploads/Overview-of-the-Meninges-of-the-Br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7" y="4304447"/>
            <a:ext cx="3568988" cy="24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CEREBRAL FLUID</a:t>
            </a:r>
          </a:p>
        </p:txBody>
      </p:sp>
      <p:pic>
        <p:nvPicPr>
          <p:cNvPr id="3" name="Picture 8" descr="File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4076" y="1063238"/>
            <a:ext cx="4912158" cy="420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6238" y="995784"/>
            <a:ext cx="4020853" cy="4781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CSF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is constantly produced by the 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choroid plexuses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inside the ventricles of brain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CSF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 is constantly drained into the </a:t>
            </a:r>
            <a:r>
              <a:rPr lang="en-US" sz="2000" b="1" kern="0" dirty="0" err="1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dural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 sinuses 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through the arachnoid villi. </a:t>
            </a:r>
            <a:endParaRPr lang="en-US" sz="2000" b="1" kern="0" dirty="0" smtClean="0">
              <a:solidFill>
                <a:sysClr val="windowText" lastClr="0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Most of the 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CSF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 drains from the </a:t>
            </a: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ventricles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 into the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subarachoid</a:t>
            </a:r>
            <a:r>
              <a:rPr lang="en-US" sz="2000" b="1" kern="0" dirty="0">
                <a:solidFill>
                  <a:sysClr val="windowText" lastClr="000000"/>
                </a:solidFill>
                <a:latin typeface="Adobe Arabic" pitchFamily="18" charset="-78"/>
                <a:cs typeface="Adobe Arabic" pitchFamily="18" charset="-78"/>
              </a:rPr>
              <a:t> space around the brain and spinal cord. A little amount flows down in the central canal of the spinal cord.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endParaRPr lang="en-US" sz="2000" b="1" kern="0" dirty="0" smtClean="0">
              <a:solidFill>
                <a:sysClr val="windowText" lastClr="0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endParaRPr lang="en-US" sz="2000" b="1" kern="0" dirty="0">
              <a:solidFill>
                <a:sysClr val="windowText" lastClr="0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endParaRPr lang="en-US" sz="2000" b="1" kern="0" dirty="0" smtClean="0">
              <a:solidFill>
                <a:sysClr val="windowText" lastClr="0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endParaRPr lang="en-US" sz="2000" b="1" kern="0" dirty="0">
              <a:solidFill>
                <a:sysClr val="windowText" lastClr="0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endParaRPr lang="en-US" sz="2000" b="1" kern="0" dirty="0" smtClean="0">
              <a:solidFill>
                <a:sysClr val="windowText" lastClr="00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76" y="3194483"/>
            <a:ext cx="4611927" cy="34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74073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Bodoni MT Black" pitchFamily="18" charset="0"/>
              </a:rPr>
              <a:t>THINKING MINUTE </a:t>
            </a:r>
            <a:endParaRPr lang="en-US" sz="40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pic>
        <p:nvPicPr>
          <p:cNvPr id="1028" name="Picture 4" descr="Image result for car BATTERY CAR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" y="1551707"/>
            <a:ext cx="2256560" cy="23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r BATTERY VS NERVOUS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11" y="1551708"/>
            <a:ext cx="2572578" cy="2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95764" y="473651"/>
            <a:ext cx="8395855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Bodoni MT Black" pitchFamily="18" charset="0"/>
                <a:cs typeface="+mn-cs"/>
              </a:rPr>
              <a:t>Which statement(s) of the following</a:t>
            </a:r>
            <a:r>
              <a:rPr kumimoji="0" lang="en-US" sz="26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Bodoni MT Black" pitchFamily="18" charset="0"/>
                <a:cs typeface="+mn-cs"/>
              </a:rPr>
              <a:t> is </a:t>
            </a:r>
            <a:r>
              <a:rPr lang="en-US" sz="2600" kern="0" dirty="0">
                <a:solidFill>
                  <a:srgbClr val="FF6600"/>
                </a:solidFill>
                <a:latin typeface="Bodoni MT Black" pitchFamily="18" charset="0"/>
              </a:rPr>
              <a:t>FALSE</a:t>
            </a:r>
            <a:r>
              <a:rPr kumimoji="0" lang="en-US" sz="26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Bodoni MT Black" pitchFamily="18" charset="0"/>
                <a:cs typeface="+mn-cs"/>
              </a:rPr>
              <a:t>?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Bodoni MT Black" pitchFamily="18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5900" y="1046019"/>
            <a:ext cx="8750300" cy="34012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457200" indent="-457200" algn="just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spinal nerve exits from the intervertebral foramen and divides into a dorsal and ventral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ramus.</a:t>
            </a:r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dorsal rami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form plexuses .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Dermatome is a segment of skin supplied by one spinal nerve.</a:t>
            </a: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CSF is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produced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by the choroid plexuses inside the ventricles of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brain.</a:t>
            </a:r>
          </a:p>
          <a:p>
            <a:pPr marL="457200" indent="-4572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rami contain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only sensory fibers.</a:t>
            </a:r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just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CSF is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drained 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into the </a:t>
            </a:r>
            <a:r>
              <a:rPr lang="en-US" sz="2000" b="1" kern="0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dural</a:t>
            </a:r>
            <a:r>
              <a:rPr lang="en-US" sz="2000" b="1" kern="0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sinuses through the </a:t>
            </a:r>
            <a:r>
              <a:rPr lang="en-US" sz="2000" b="1" kern="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arachnoid villi. </a:t>
            </a:r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lnSpc>
                <a:spcPct val="80000"/>
              </a:lnSpc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371600" marR="0" lvl="2" indent="-4572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Image result for WO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6" y="4447309"/>
            <a:ext cx="20193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48729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QUESTIONS?</a:t>
            </a:r>
            <a:endParaRPr lang="en-US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FUNCTIONS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450" y="1293813"/>
            <a:ext cx="4486275" cy="523167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Tx/>
              <a:buNone/>
              <a:defRPr/>
            </a:pPr>
            <a:r>
              <a:rPr lang="en-US" sz="2000" b="1" i="1" kern="1200" dirty="0">
                <a:solidFill>
                  <a:schemeClr val="accent4">
                    <a:lumMod val="25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The nervous system has 3 functions: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3300"/>
                </a:solidFill>
                <a:effectLst/>
                <a:latin typeface="Bodoni MT Black" pitchFamily="18" charset="0"/>
              </a:rPr>
              <a:t>Collection of Sensory Input</a:t>
            </a:r>
          </a:p>
          <a:p>
            <a:pPr lvl="1" algn="just" eaLnBrk="1" hangingPunct="1"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Identifies changes occurring inside and outside the body by using sensory receptors. These changes are called stimuli</a:t>
            </a: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3300"/>
                </a:solidFill>
                <a:effectLst/>
                <a:latin typeface="Bodoni MT Black" pitchFamily="18" charset="0"/>
                <a:ea typeface="+mn-ea"/>
              </a:rPr>
              <a:t>Integration</a:t>
            </a:r>
            <a:endParaRPr lang="en-US" sz="2000" dirty="0">
              <a:solidFill>
                <a:srgbClr val="FF3300"/>
              </a:solidFill>
              <a:effectLst/>
              <a:latin typeface="Bodoni MT Black" pitchFamily="18" charset="0"/>
              <a:ea typeface="+mn-ea"/>
            </a:endParaRPr>
          </a:p>
          <a:p>
            <a:pPr lvl="1" algn="just" eaLnBrk="1" hangingPunct="1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Processes, analyses &amp; interprets these changes and makes decisions</a:t>
            </a: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3300"/>
                </a:solidFill>
                <a:effectLst/>
                <a:latin typeface="Bodoni MT Black" pitchFamily="18" charset="0"/>
                <a:ea typeface="+mn-ea"/>
              </a:rPr>
              <a:t>Motor </a:t>
            </a:r>
            <a:r>
              <a:rPr lang="en-US" sz="2000" dirty="0" smtClean="0">
                <a:solidFill>
                  <a:srgbClr val="FF3300"/>
                </a:solidFill>
                <a:effectLst/>
                <a:latin typeface="Bodoni MT Black" pitchFamily="18" charset="0"/>
                <a:ea typeface="+mn-ea"/>
              </a:rPr>
              <a:t>Output</a:t>
            </a:r>
            <a:endParaRPr lang="en-US" sz="2000" dirty="0">
              <a:solidFill>
                <a:srgbClr val="FF3300"/>
              </a:solidFill>
              <a:effectLst/>
              <a:latin typeface="Bodoni MT Black" pitchFamily="18" charset="0"/>
              <a:ea typeface="+mn-ea"/>
            </a:endParaRPr>
          </a:p>
          <a:p>
            <a:pPr lvl="1" algn="just" eaLnBrk="1" hangingPunct="1"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It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then effects a response by activating muscles or glands (effectors) via motor output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 descr="http://www.austincc.edu/apreview/NursingPics/CNSPics/nervoussystemov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91" y="1515320"/>
            <a:ext cx="4375020" cy="30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ORGANIZATION</a:t>
            </a:r>
          </a:p>
        </p:txBody>
      </p:sp>
      <p:pic>
        <p:nvPicPr>
          <p:cNvPr id="5" name="Picture 5" descr="File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730" y="1182840"/>
            <a:ext cx="365014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7800" y="1412874"/>
            <a:ext cx="5613400" cy="45307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uLnTx/>
                <a:uFillTx/>
                <a:latin typeface="Bodoni MT Black" pitchFamily="18" charset="0"/>
                <a:cs typeface="+mn-cs"/>
              </a:rPr>
              <a:t>STRUCTURAL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Central Nervous System (CNS)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Brain &amp; Spinal Cord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kern="0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Peripheral Nervous System (PNS)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Nerves &amp; Ganglia</a:t>
            </a:r>
          </a:p>
          <a:p>
            <a:pPr marL="1371600" lvl="2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B0F0"/>
                </a:solidFill>
                <a:latin typeface="Adobe Arabic" pitchFamily="18" charset="-78"/>
                <a:cs typeface="Adobe Arabic" pitchFamily="18" charset="-78"/>
              </a:rPr>
              <a:t>Cranial nerves</a:t>
            </a:r>
          </a:p>
          <a:p>
            <a:pPr marL="1371600" lvl="2" indent="-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Adobe Arabic" pitchFamily="18" charset="-78"/>
                <a:cs typeface="Adobe Arabic" pitchFamily="18" charset="-78"/>
              </a:rPr>
              <a:t>Spinal nerves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ORGANIZATION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3190" y="1412875"/>
            <a:ext cx="4927600" cy="3248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3300"/>
                </a:solidFill>
                <a:latin typeface="Bodoni MT Black" pitchFamily="18" charset="0"/>
                <a:cs typeface="+mn-cs"/>
              </a:rPr>
              <a:t>FUNCTIONAL</a:t>
            </a:r>
          </a:p>
          <a:p>
            <a:pPr marL="457200" indent="-4572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b="1" kern="0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Sensory Division (Afferent)</a:t>
            </a:r>
          </a:p>
          <a:p>
            <a:pPr marL="457200" marR="0" lvl="0" indent="-457200" defTabSz="914400" eaLnBrk="0" latinLnBrk="0" hangingPunct="0">
              <a:lnSpc>
                <a:spcPct val="100000"/>
              </a:lnSpc>
              <a:spcBef>
                <a:spcPct val="20000"/>
              </a:spcBef>
              <a:buSzTx/>
              <a:buFont typeface="Courier New" pitchFamily="49" charset="0"/>
              <a:buChar char="o"/>
              <a:tabLst/>
              <a:defRPr/>
            </a:pPr>
            <a:r>
              <a:rPr lang="en-US" sz="2000" b="1" kern="0" dirty="0">
                <a:solidFill>
                  <a:schemeClr val="accent4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Motor Division (Efferent)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Autonomic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FF6600"/>
                </a:solidFill>
                <a:latin typeface="Adobe Arabic" pitchFamily="18" charset="-78"/>
                <a:cs typeface="Adobe Arabic" pitchFamily="18" charset="-78"/>
              </a:rPr>
              <a:t>Somatic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cs typeface="+mn-cs"/>
            </a:endParaRPr>
          </a:p>
        </p:txBody>
      </p:sp>
      <p:pic>
        <p:nvPicPr>
          <p:cNvPr id="47106" name="Picture 2" descr="http://what-when-how.com/wp-content/uploads/2012/08/tmp696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1" y="1082675"/>
            <a:ext cx="3987800" cy="536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NERVOUS TISSUE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5915" y="828675"/>
            <a:ext cx="8051800" cy="542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Nervous tissue is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Bodoni MT Black" pitchFamily="18" charset="0"/>
                <a:cs typeface="+mn-cs"/>
              </a:rPr>
              <a:t> organized as: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Bodoni MT Black" pitchFamily="18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cs typeface="+mn-cs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021" b="12453"/>
          <a:stretch>
            <a:fillRect/>
          </a:stretch>
        </p:blipFill>
        <p:spPr>
          <a:xfrm>
            <a:off x="1166489" y="3159003"/>
            <a:ext cx="6542411" cy="340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2372" y="1493838"/>
            <a:ext cx="417642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000" dirty="0">
                <a:solidFill>
                  <a:srgbClr val="C00000"/>
                </a:solidFill>
                <a:latin typeface="Bodoni MT Black" pitchFamily="18" charset="0"/>
              </a:rPr>
              <a:t>Grey matter: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which contains the cell bodies &amp; the processes of the neurons, the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neuroglia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and the blood vessels.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25833" y="1493838"/>
            <a:ext cx="4293471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</a:rPr>
              <a:t>White matter: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which contains the processes of the neurons (no cell bodies), the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neuroglia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and the blood vessels.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300" y="2471738"/>
            <a:ext cx="3000664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Nucleus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neurons within the CNS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900" y="2565400"/>
            <a:ext cx="3251200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Ganglion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neurons outside the CNS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0193" y="5612571"/>
            <a:ext cx="3584430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Tract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nerve fibers (axons) within the CNS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293" y="5596505"/>
            <a:ext cx="3084512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Nerve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nerve fibers (axons) outside the CNS</a:t>
            </a: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22238"/>
            <a:ext cx="3097213" cy="226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338138"/>
            <a:ext cx="2447925" cy="2170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5" cstate="print"/>
          <a:srcRect l="8217" r="1393" b="6761"/>
          <a:stretch>
            <a:fillRect/>
          </a:stretch>
        </p:blipFill>
        <p:spPr bwMode="auto">
          <a:xfrm>
            <a:off x="917575" y="3625851"/>
            <a:ext cx="2409825" cy="1874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478" y="3657600"/>
            <a:ext cx="2007171" cy="194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346200"/>
            <a:ext cx="4813300" cy="40386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kern="1200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It is the basic structural (anatomical), functional and embryological unit of the nervous system.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1200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The human nervous system is estimated to contain about 10</a:t>
            </a:r>
            <a:r>
              <a:rPr lang="en-US" sz="2000" b="1" kern="1200" baseline="30000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10</a:t>
            </a:r>
            <a:r>
              <a:rPr lang="en-US" sz="2000" b="1" kern="1200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. </a:t>
            </a:r>
          </a:p>
          <a:p>
            <a:pPr lvl="0"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kern="1200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The functions of the neuron is to receive incoming information from sensory receptors or from other neurons and to transmit information to other neurons or effector organs. </a:t>
            </a: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000" b="1" kern="1200" dirty="0" smtClean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NEURONS</a:t>
            </a:r>
          </a:p>
        </p:txBody>
      </p:sp>
      <p:pic>
        <p:nvPicPr>
          <p:cNvPr id="25602" name="Picture 2" descr="http://www.proprofs.com/flashcards/upload/a493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879" y="1196974"/>
            <a:ext cx="3992033" cy="299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5747</TotalTime>
  <Words>1562</Words>
  <Application>Microsoft Office PowerPoint</Application>
  <PresentationFormat>On-screen Show (4:3)</PresentationFormat>
  <Paragraphs>259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Adobe Arabic</vt:lpstr>
      <vt:lpstr>Arabic Transparent</vt:lpstr>
      <vt:lpstr>Arial</vt:lpstr>
      <vt:lpstr>Bodoni MT Black</vt:lpstr>
      <vt:lpstr>Calibri</vt:lpstr>
      <vt:lpstr>Courier New</vt:lpstr>
      <vt:lpstr>Garamond</vt:lpstr>
      <vt:lpstr>Wingdings</vt:lpstr>
      <vt:lpstr>Teamwork</vt:lpstr>
      <vt:lpstr>PowerPoint Presentation</vt:lpstr>
      <vt:lpstr>OBJECTIVES</vt:lpstr>
      <vt:lpstr>THINKING MINUTE </vt:lpstr>
      <vt:lpstr>FUNCTIONS</vt:lpstr>
      <vt:lpstr>ORGANIZATION</vt:lpstr>
      <vt:lpstr>ORGANIZATION</vt:lpstr>
      <vt:lpstr>NERVOUS TISSUE</vt:lpstr>
      <vt:lpstr>PowerPoint Presentation</vt:lpstr>
      <vt:lpstr>NEURONS</vt:lpstr>
      <vt:lpstr>NEURONS</vt:lpstr>
      <vt:lpstr>NEURONS</vt:lpstr>
      <vt:lpstr>NEUROGLIA</vt:lpstr>
      <vt:lpstr>NEUROGLIA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Khaleel Alyahya</cp:lastModifiedBy>
  <cp:revision>129</cp:revision>
  <dcterms:created xsi:type="dcterms:W3CDTF">2005-03-12T06:42:31Z</dcterms:created>
  <dcterms:modified xsi:type="dcterms:W3CDTF">2017-09-26T04:54:05Z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