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3"/>
  </p:notesMasterIdLst>
  <p:sldIdLst>
    <p:sldId id="428" r:id="rId2"/>
    <p:sldId id="408" r:id="rId3"/>
    <p:sldId id="344" r:id="rId4"/>
    <p:sldId id="350" r:id="rId5"/>
    <p:sldId id="388" r:id="rId6"/>
    <p:sldId id="389" r:id="rId7"/>
    <p:sldId id="390" r:id="rId8"/>
    <p:sldId id="391" r:id="rId9"/>
    <p:sldId id="392" r:id="rId10"/>
    <p:sldId id="394" r:id="rId11"/>
    <p:sldId id="393" r:id="rId12"/>
    <p:sldId id="395" r:id="rId13"/>
    <p:sldId id="411" r:id="rId14"/>
    <p:sldId id="412" r:id="rId15"/>
    <p:sldId id="426" r:id="rId16"/>
    <p:sldId id="427" r:id="rId17"/>
    <p:sldId id="396" r:id="rId18"/>
    <p:sldId id="397" r:id="rId19"/>
    <p:sldId id="398" r:id="rId20"/>
    <p:sldId id="399" r:id="rId21"/>
    <p:sldId id="400" r:id="rId22"/>
    <p:sldId id="401" r:id="rId23"/>
    <p:sldId id="402" r:id="rId24"/>
    <p:sldId id="403" r:id="rId25"/>
    <p:sldId id="404" r:id="rId26"/>
    <p:sldId id="413" r:id="rId27"/>
    <p:sldId id="414" r:id="rId28"/>
    <p:sldId id="415" r:id="rId29"/>
    <p:sldId id="417" r:id="rId30"/>
    <p:sldId id="406" r:id="rId31"/>
    <p:sldId id="416" r:id="rId32"/>
    <p:sldId id="419" r:id="rId33"/>
    <p:sldId id="420" r:id="rId34"/>
    <p:sldId id="421" r:id="rId35"/>
    <p:sldId id="422" r:id="rId36"/>
    <p:sldId id="424" r:id="rId37"/>
    <p:sldId id="425" r:id="rId38"/>
    <p:sldId id="423" r:id="rId39"/>
    <p:sldId id="386" r:id="rId40"/>
    <p:sldId id="387" r:id="rId41"/>
    <p:sldId id="410" r:id="rId42"/>
  </p:sldIdLst>
  <p:sldSz cx="9144000" cy="6858000" type="screen4x3"/>
  <p:notesSz cx="6858000" cy="9144000"/>
  <p:defaultTextStyle>
    <a:defPPr>
      <a:defRPr lang="en-US"/>
    </a:defPPr>
    <a:lvl1pPr algn="l" rtl="0" fontAlgn="base">
      <a:spcBef>
        <a:spcPct val="0"/>
      </a:spcBef>
      <a:spcAft>
        <a:spcPct val="0"/>
      </a:spcAft>
      <a:defRPr sz="1000" kern="1200">
        <a:solidFill>
          <a:srgbClr val="000000"/>
        </a:solidFill>
        <a:latin typeface="Garamond" pitchFamily="18" charset="0"/>
        <a:ea typeface="+mn-ea"/>
        <a:cs typeface="Arial" pitchFamily="34" charset="0"/>
      </a:defRPr>
    </a:lvl1pPr>
    <a:lvl2pPr marL="457200" algn="l" rtl="0" fontAlgn="base">
      <a:spcBef>
        <a:spcPct val="0"/>
      </a:spcBef>
      <a:spcAft>
        <a:spcPct val="0"/>
      </a:spcAft>
      <a:defRPr sz="1000" kern="1200">
        <a:solidFill>
          <a:srgbClr val="000000"/>
        </a:solidFill>
        <a:latin typeface="Garamond" pitchFamily="18" charset="0"/>
        <a:ea typeface="+mn-ea"/>
        <a:cs typeface="Arial" pitchFamily="34" charset="0"/>
      </a:defRPr>
    </a:lvl2pPr>
    <a:lvl3pPr marL="914400" algn="l" rtl="0" fontAlgn="base">
      <a:spcBef>
        <a:spcPct val="0"/>
      </a:spcBef>
      <a:spcAft>
        <a:spcPct val="0"/>
      </a:spcAft>
      <a:defRPr sz="1000" kern="1200">
        <a:solidFill>
          <a:srgbClr val="000000"/>
        </a:solidFill>
        <a:latin typeface="Garamond" pitchFamily="18" charset="0"/>
        <a:ea typeface="+mn-ea"/>
        <a:cs typeface="Arial" pitchFamily="34" charset="0"/>
      </a:defRPr>
    </a:lvl3pPr>
    <a:lvl4pPr marL="1371600" algn="l" rtl="0" fontAlgn="base">
      <a:spcBef>
        <a:spcPct val="0"/>
      </a:spcBef>
      <a:spcAft>
        <a:spcPct val="0"/>
      </a:spcAft>
      <a:defRPr sz="1000" kern="1200">
        <a:solidFill>
          <a:srgbClr val="000000"/>
        </a:solidFill>
        <a:latin typeface="Garamond" pitchFamily="18" charset="0"/>
        <a:ea typeface="+mn-ea"/>
        <a:cs typeface="Arial" pitchFamily="34" charset="0"/>
      </a:defRPr>
    </a:lvl4pPr>
    <a:lvl5pPr marL="1828800" algn="l" rtl="0" fontAlgn="base">
      <a:spcBef>
        <a:spcPct val="0"/>
      </a:spcBef>
      <a:spcAft>
        <a:spcPct val="0"/>
      </a:spcAft>
      <a:defRPr sz="1000" kern="1200">
        <a:solidFill>
          <a:srgbClr val="000000"/>
        </a:solidFill>
        <a:latin typeface="Garamond" pitchFamily="18" charset="0"/>
        <a:ea typeface="+mn-ea"/>
        <a:cs typeface="Arial" pitchFamily="34" charset="0"/>
      </a:defRPr>
    </a:lvl5pPr>
    <a:lvl6pPr marL="2286000" algn="r" defTabSz="914400" rtl="1" eaLnBrk="1" latinLnBrk="0" hangingPunct="1">
      <a:defRPr sz="1000" kern="1200">
        <a:solidFill>
          <a:srgbClr val="000000"/>
        </a:solidFill>
        <a:latin typeface="Garamond" pitchFamily="18" charset="0"/>
        <a:ea typeface="+mn-ea"/>
        <a:cs typeface="Arial" pitchFamily="34" charset="0"/>
      </a:defRPr>
    </a:lvl6pPr>
    <a:lvl7pPr marL="2743200" algn="r" defTabSz="914400" rtl="1" eaLnBrk="1" latinLnBrk="0" hangingPunct="1">
      <a:defRPr sz="1000" kern="1200">
        <a:solidFill>
          <a:srgbClr val="000000"/>
        </a:solidFill>
        <a:latin typeface="Garamond" pitchFamily="18" charset="0"/>
        <a:ea typeface="+mn-ea"/>
        <a:cs typeface="Arial" pitchFamily="34" charset="0"/>
      </a:defRPr>
    </a:lvl7pPr>
    <a:lvl8pPr marL="3200400" algn="r" defTabSz="914400" rtl="1" eaLnBrk="1" latinLnBrk="0" hangingPunct="1">
      <a:defRPr sz="1000" kern="1200">
        <a:solidFill>
          <a:srgbClr val="000000"/>
        </a:solidFill>
        <a:latin typeface="Garamond" pitchFamily="18" charset="0"/>
        <a:ea typeface="+mn-ea"/>
        <a:cs typeface="Arial" pitchFamily="34" charset="0"/>
      </a:defRPr>
    </a:lvl8pPr>
    <a:lvl9pPr marL="3657600" algn="r" defTabSz="914400" rtl="1" eaLnBrk="1" latinLnBrk="0" hangingPunct="1">
      <a:defRPr sz="1000" kern="1200">
        <a:solidFill>
          <a:srgbClr val="000000"/>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03A"/>
    <a:srgbClr val="000000"/>
    <a:srgbClr val="0000FF"/>
    <a:srgbClr val="FF6600"/>
    <a:srgbClr val="3366FF"/>
    <a:srgbClr val="FF6699"/>
    <a:srgbClr val="CC3300"/>
    <a:srgbClr val="313A4F"/>
    <a:srgbClr val="0080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92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4677EB69-8FCD-4913-AEF0-CA1E816E9EDA}" type="datetimeFigureOut">
              <a:rPr lang="en-US"/>
              <a:pPr>
                <a:defRPr/>
              </a:pPr>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28154492-D4BC-4ECB-962F-F2AFC481CBBE}" type="slidenum">
              <a:rPr lang="en-US"/>
              <a:pPr>
                <a:defRPr/>
              </a:pPr>
              <a:t>‹#›</a:t>
            </a:fld>
            <a:endParaRPr lang="en-US"/>
          </a:p>
        </p:txBody>
      </p:sp>
    </p:spTree>
    <p:extLst>
      <p:ext uri="{BB962C8B-B14F-4D97-AF65-F5344CB8AC3E}">
        <p14:creationId xmlns:p14="http://schemas.microsoft.com/office/powerpoint/2010/main" val="595068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dirty="0" smtClean="0">
              <a:cs typeface="Arial" pitchFamily="34" charset="0"/>
            </a:endParaRPr>
          </a:p>
        </p:txBody>
      </p:sp>
    </p:spTree>
    <p:extLst>
      <p:ext uri="{BB962C8B-B14F-4D97-AF65-F5344CB8AC3E}">
        <p14:creationId xmlns:p14="http://schemas.microsoft.com/office/powerpoint/2010/main" val="221822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10</a:t>
            </a:fld>
            <a:endParaRPr lang="en-US"/>
          </a:p>
        </p:txBody>
      </p:sp>
    </p:spTree>
    <p:extLst>
      <p:ext uri="{BB962C8B-B14F-4D97-AF65-F5344CB8AC3E}">
        <p14:creationId xmlns:p14="http://schemas.microsoft.com/office/powerpoint/2010/main" val="98333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11</a:t>
            </a:fld>
            <a:endParaRPr lang="en-US"/>
          </a:p>
        </p:txBody>
      </p:sp>
    </p:spTree>
    <p:extLst>
      <p:ext uri="{BB962C8B-B14F-4D97-AF65-F5344CB8AC3E}">
        <p14:creationId xmlns:p14="http://schemas.microsoft.com/office/powerpoint/2010/main" val="379761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12</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13</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14</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15</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16</a:t>
            </a:fld>
            <a:endParaRPr lang="en-US"/>
          </a:p>
        </p:txBody>
      </p:sp>
    </p:spTree>
    <p:extLst>
      <p:ext uri="{BB962C8B-B14F-4D97-AF65-F5344CB8AC3E}">
        <p14:creationId xmlns:p14="http://schemas.microsoft.com/office/powerpoint/2010/main" val="58588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17</a:t>
            </a:fld>
            <a:endParaRPr lang="en-US"/>
          </a:p>
        </p:txBody>
      </p:sp>
    </p:spTree>
    <p:extLst>
      <p:ext uri="{BB962C8B-B14F-4D97-AF65-F5344CB8AC3E}">
        <p14:creationId xmlns:p14="http://schemas.microsoft.com/office/powerpoint/2010/main" val="373530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18</a:t>
            </a:fld>
            <a:endParaRPr lang="en-US"/>
          </a:p>
        </p:txBody>
      </p:sp>
    </p:spTree>
    <p:extLst>
      <p:ext uri="{BB962C8B-B14F-4D97-AF65-F5344CB8AC3E}">
        <p14:creationId xmlns:p14="http://schemas.microsoft.com/office/powerpoint/2010/main" val="388478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19</a:t>
            </a:fld>
            <a:endParaRPr lang="en-US"/>
          </a:p>
        </p:txBody>
      </p:sp>
    </p:spTree>
    <p:extLst>
      <p:ext uri="{BB962C8B-B14F-4D97-AF65-F5344CB8AC3E}">
        <p14:creationId xmlns:p14="http://schemas.microsoft.com/office/powerpoint/2010/main" val="154140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a:t>
            </a:fld>
            <a:endParaRPr lang="en-US"/>
          </a:p>
        </p:txBody>
      </p:sp>
    </p:spTree>
    <p:extLst>
      <p:ext uri="{BB962C8B-B14F-4D97-AF65-F5344CB8AC3E}">
        <p14:creationId xmlns:p14="http://schemas.microsoft.com/office/powerpoint/2010/main" val="207456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20</a:t>
            </a:fld>
            <a:endParaRPr lang="en-US"/>
          </a:p>
        </p:txBody>
      </p:sp>
    </p:spTree>
    <p:extLst>
      <p:ext uri="{BB962C8B-B14F-4D97-AF65-F5344CB8AC3E}">
        <p14:creationId xmlns:p14="http://schemas.microsoft.com/office/powerpoint/2010/main" val="3398912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21</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22</a:t>
            </a:fld>
            <a:endParaRPr lang="en-US"/>
          </a:p>
        </p:txBody>
      </p:sp>
    </p:spTree>
    <p:extLst>
      <p:ext uri="{BB962C8B-B14F-4D97-AF65-F5344CB8AC3E}">
        <p14:creationId xmlns:p14="http://schemas.microsoft.com/office/powerpoint/2010/main" val="354568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23</a:t>
            </a:fld>
            <a:endParaRPr lang="en-US"/>
          </a:p>
        </p:txBody>
      </p:sp>
    </p:spTree>
    <p:extLst>
      <p:ext uri="{BB962C8B-B14F-4D97-AF65-F5344CB8AC3E}">
        <p14:creationId xmlns:p14="http://schemas.microsoft.com/office/powerpoint/2010/main" val="305040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24</a:t>
            </a:fld>
            <a:endParaRPr lang="en-US"/>
          </a:p>
        </p:txBody>
      </p:sp>
    </p:spTree>
    <p:extLst>
      <p:ext uri="{BB962C8B-B14F-4D97-AF65-F5344CB8AC3E}">
        <p14:creationId xmlns:p14="http://schemas.microsoft.com/office/powerpoint/2010/main" val="4063614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25</a:t>
            </a:fld>
            <a:endParaRPr lang="en-US"/>
          </a:p>
        </p:txBody>
      </p:sp>
    </p:spTree>
    <p:extLst>
      <p:ext uri="{BB962C8B-B14F-4D97-AF65-F5344CB8AC3E}">
        <p14:creationId xmlns:p14="http://schemas.microsoft.com/office/powerpoint/2010/main" val="3062673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26</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27</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28</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29</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dirty="0" smtClean="0"/>
          </a:p>
        </p:txBody>
      </p:sp>
      <p:sp>
        <p:nvSpPr>
          <p:cNvPr id="4" name="Slide Number Placeholder 3"/>
          <p:cNvSpPr>
            <a:spLocks noGrp="1"/>
          </p:cNvSpPr>
          <p:nvPr>
            <p:ph type="sldNum" sz="quarter" idx="5"/>
          </p:nvPr>
        </p:nvSpPr>
        <p:spPr/>
        <p:txBody>
          <a:bodyPr/>
          <a:lstStyle/>
          <a:p>
            <a:pPr>
              <a:defRPr/>
            </a:pPr>
            <a:fld id="{59EBCA38-0D20-456D-9C75-0F545BB4435F}" type="slidenum">
              <a:rPr lang="en-US" smtClean="0"/>
              <a:pPr>
                <a:defRPr/>
              </a:pPr>
              <a:t>3</a:t>
            </a:fld>
            <a:endParaRPr lang="en-US" dirty="0"/>
          </a:p>
        </p:txBody>
      </p:sp>
    </p:spTree>
    <p:extLst>
      <p:ext uri="{BB962C8B-B14F-4D97-AF65-F5344CB8AC3E}">
        <p14:creationId xmlns:p14="http://schemas.microsoft.com/office/powerpoint/2010/main" val="285896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30</a:t>
            </a:fld>
            <a:endParaRPr lang="en-US"/>
          </a:p>
        </p:txBody>
      </p:sp>
    </p:spTree>
    <p:extLst>
      <p:ext uri="{BB962C8B-B14F-4D97-AF65-F5344CB8AC3E}">
        <p14:creationId xmlns:p14="http://schemas.microsoft.com/office/powerpoint/2010/main" val="2757747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31</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32</a:t>
            </a:fld>
            <a:endParaRPr lang="en-US" dirty="0" smtClean="0">
              <a:cs typeface="Arial" pitchFamily="34" charset="0"/>
            </a:endParaRPr>
          </a:p>
        </p:txBody>
      </p:sp>
    </p:spTree>
    <p:extLst>
      <p:ext uri="{BB962C8B-B14F-4D97-AF65-F5344CB8AC3E}">
        <p14:creationId xmlns:p14="http://schemas.microsoft.com/office/powerpoint/2010/main" val="2218221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33</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34</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35</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36</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38</a:t>
            </a:fld>
            <a:endParaRPr lang="en-US"/>
          </a:p>
        </p:txBody>
      </p:sp>
    </p:spTree>
    <p:extLst>
      <p:ext uri="{BB962C8B-B14F-4D97-AF65-F5344CB8AC3E}">
        <p14:creationId xmlns:p14="http://schemas.microsoft.com/office/powerpoint/2010/main" val="1695128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39</a:t>
            </a:fld>
            <a:endParaRPr lang="en-US"/>
          </a:p>
        </p:txBody>
      </p:sp>
    </p:spTree>
    <p:extLst>
      <p:ext uri="{BB962C8B-B14F-4D97-AF65-F5344CB8AC3E}">
        <p14:creationId xmlns:p14="http://schemas.microsoft.com/office/powerpoint/2010/main" val="1824589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40</a:t>
            </a:fld>
            <a:endParaRPr lang="en-US"/>
          </a:p>
        </p:txBody>
      </p:sp>
    </p:spTree>
    <p:extLst>
      <p:ext uri="{BB962C8B-B14F-4D97-AF65-F5344CB8AC3E}">
        <p14:creationId xmlns:p14="http://schemas.microsoft.com/office/powerpoint/2010/main" val="269074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4</a:t>
            </a:fld>
            <a:endParaRPr lang="en-US"/>
          </a:p>
        </p:txBody>
      </p:sp>
    </p:spTree>
    <p:extLst>
      <p:ext uri="{BB962C8B-B14F-4D97-AF65-F5344CB8AC3E}">
        <p14:creationId xmlns:p14="http://schemas.microsoft.com/office/powerpoint/2010/main" val="4182393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72C76942-4C9F-4D7B-9E7B-4D97D5337C37}" type="slidenum">
              <a:rPr lang="en-US" smtClean="0"/>
              <a:pPr>
                <a:defRPr/>
              </a:pPr>
              <a:t>41</a:t>
            </a:fld>
            <a:endParaRPr lang="en-US"/>
          </a:p>
        </p:txBody>
      </p:sp>
    </p:spTree>
    <p:extLst>
      <p:ext uri="{BB962C8B-B14F-4D97-AF65-F5344CB8AC3E}">
        <p14:creationId xmlns:p14="http://schemas.microsoft.com/office/powerpoint/2010/main" val="396051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5</a:t>
            </a:fld>
            <a:endParaRPr lang="en-US"/>
          </a:p>
        </p:txBody>
      </p:sp>
    </p:spTree>
    <p:extLst>
      <p:ext uri="{BB962C8B-B14F-4D97-AF65-F5344CB8AC3E}">
        <p14:creationId xmlns:p14="http://schemas.microsoft.com/office/powerpoint/2010/main" val="201158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6</a:t>
            </a:fld>
            <a:endParaRPr lang="en-US"/>
          </a:p>
        </p:txBody>
      </p:sp>
    </p:spTree>
    <p:extLst>
      <p:ext uri="{BB962C8B-B14F-4D97-AF65-F5344CB8AC3E}">
        <p14:creationId xmlns:p14="http://schemas.microsoft.com/office/powerpoint/2010/main" val="200062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7</a:t>
            </a:fld>
            <a:endParaRPr lang="en-US"/>
          </a:p>
        </p:txBody>
      </p:sp>
    </p:spTree>
    <p:extLst>
      <p:ext uri="{BB962C8B-B14F-4D97-AF65-F5344CB8AC3E}">
        <p14:creationId xmlns:p14="http://schemas.microsoft.com/office/powerpoint/2010/main" val="18339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8</a:t>
            </a:fld>
            <a:endParaRPr lang="en-US"/>
          </a:p>
        </p:txBody>
      </p:sp>
    </p:spTree>
    <p:extLst>
      <p:ext uri="{BB962C8B-B14F-4D97-AF65-F5344CB8AC3E}">
        <p14:creationId xmlns:p14="http://schemas.microsoft.com/office/powerpoint/2010/main" val="404804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9</a:t>
            </a:fld>
            <a:endParaRPr lang="en-US"/>
          </a:p>
        </p:txBody>
      </p:sp>
    </p:spTree>
    <p:extLst>
      <p:ext uri="{BB962C8B-B14F-4D97-AF65-F5344CB8AC3E}">
        <p14:creationId xmlns:p14="http://schemas.microsoft.com/office/powerpoint/2010/main" val="301698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cs typeface="Arial"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cs typeface="Arial"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cs typeface="Arial"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cs typeface="Arial"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cs typeface="Arial"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cs typeface="Arial"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cs typeface="Arial" charset="0"/>
              </a:endParaRPr>
            </a:p>
          </p:txBody>
        </p:sp>
      </p:grpSp>
      <p:sp>
        <p:nvSpPr>
          <p:cNvPr id="718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18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E25FDAA3-6A61-474C-AEEF-DBC0D844190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53E0DD8-C082-4351-B251-DCCC67A5BE3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DC212D6-644A-47E2-BB29-665AF1B85A00}"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79D3CD3-750C-4832-85B9-E5E81B448C2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40EADB88-E77D-4643-B79D-175C19448493}"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F04C493-0893-4C90-8191-57F6B3DBA5F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A5AEDB9-AF3E-418E-8EAA-BF3AB014C86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24F1D9F9-7890-423C-886E-F292D1553098}"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D60B38F3-2A00-45F2-9651-B72C59843DB1}"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9F94F914-D1A9-47BC-94C2-5809A992E970}"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99A05EA-B199-4DCE-B0F5-5DFAADD9A1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515DF92-631F-48C5-949D-9A36A292BA0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61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cs typeface="Arial" charset="0"/>
              </a:endParaRPr>
            </a:p>
          </p:txBody>
        </p:sp>
        <p:sp>
          <p:nvSpPr>
            <p:cNvPr id="614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cs typeface="Arial" charset="0"/>
              </a:endParaRPr>
            </a:p>
          </p:txBody>
        </p:sp>
        <p:sp>
          <p:nvSpPr>
            <p:cNvPr id="614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cs typeface="Arial" charset="0"/>
              </a:endParaRPr>
            </a:p>
          </p:txBody>
        </p:sp>
        <p:sp>
          <p:nvSpPr>
            <p:cNvPr id="615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615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615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cs typeface="Arial" charset="0"/>
              </a:endParaRPr>
            </a:p>
          </p:txBody>
        </p:sp>
        <p:sp>
          <p:nvSpPr>
            <p:cNvPr id="615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cs typeface="Arial" charset="0"/>
              </a:endParaRPr>
            </a:p>
          </p:txBody>
        </p:sp>
        <p:sp>
          <p:nvSpPr>
            <p:cNvPr id="615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cs typeface="Arial" charset="0"/>
              </a:endParaRPr>
            </a:p>
          </p:txBody>
        </p:sp>
        <p:sp>
          <p:nvSpPr>
            <p:cNvPr id="615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cs typeface="Arial" charset="0"/>
              </a:endParaRPr>
            </a:p>
          </p:txBody>
        </p:sp>
        <p:sp>
          <p:nvSpPr>
            <p:cNvPr id="615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6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6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cs typeface="Arial" charset="0"/>
              </a:endParaRPr>
            </a:p>
          </p:txBody>
        </p:sp>
      </p:grpSp>
      <p:sp>
        <p:nvSpPr>
          <p:cNvPr id="6162"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63"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Arial" charset="0"/>
              </a:defRPr>
            </a:lvl1pPr>
          </a:lstStyle>
          <a:p>
            <a:pPr>
              <a:defRPr/>
            </a:pPr>
            <a:endParaRPr lang="en-US"/>
          </a:p>
        </p:txBody>
      </p:sp>
      <p:sp>
        <p:nvSpPr>
          <p:cNvPr id="616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cs typeface="Arial" charset="0"/>
              </a:defRPr>
            </a:lvl1pPr>
          </a:lstStyle>
          <a:p>
            <a:pPr>
              <a:defRPr/>
            </a:pPr>
            <a:endParaRPr lang="en-US"/>
          </a:p>
        </p:txBody>
      </p:sp>
      <p:sp>
        <p:nvSpPr>
          <p:cNvPr id="6165"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Arial" charset="0"/>
              </a:defRPr>
            </a:lvl1pPr>
          </a:lstStyle>
          <a:p>
            <a:pPr>
              <a:defRPr/>
            </a:pPr>
            <a:fld id="{267F9945-BA73-4FEB-86B7-8730A7720BB9}" type="slidenum">
              <a:rPr lang="ar-SA"/>
              <a:pPr>
                <a:defRPr/>
              </a:pPr>
              <a:t>‹#›</a:t>
            </a:fld>
            <a:endParaRPr lang="en-US"/>
          </a:p>
        </p:txBody>
      </p:sp>
      <p:sp>
        <p:nvSpPr>
          <p:cNvPr id="6166"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55"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3462337" y="5368273"/>
            <a:ext cx="3616036" cy="1219200"/>
          </a:xfrm>
          <a:prstGeom prst="rect">
            <a:avLst/>
          </a:prstGeom>
          <a:noFill/>
          <a:ln w="9525">
            <a:noFill/>
            <a:miter lim="800000"/>
            <a:headEnd/>
            <a:tailEnd/>
          </a:ln>
        </p:spPr>
        <p:txBody>
          <a:bodyPr anchor="ctr"/>
          <a:lstStyle/>
          <a:p>
            <a:pPr>
              <a:defRPr/>
            </a:pPr>
            <a:r>
              <a:rPr lang="en-US" sz="1800" b="1" dirty="0">
                <a:solidFill>
                  <a:schemeClr val="tx2">
                    <a:lumMod val="60000"/>
                    <a:lumOff val="40000"/>
                  </a:schemeClr>
                </a:solidFill>
                <a:latin typeface="Calibri" pitchFamily="34" charset="0"/>
                <a:ea typeface="+mj-ea"/>
                <a:cs typeface="+mj-cs"/>
              </a:rPr>
              <a:t>Khaleel Alyahya, PhD, MEd</a:t>
            </a:r>
          </a:p>
          <a:p>
            <a:pPr>
              <a:defRPr/>
            </a:pPr>
            <a:r>
              <a:rPr lang="en-US" sz="1800" b="1" dirty="0">
                <a:solidFill>
                  <a:schemeClr val="tx2">
                    <a:lumMod val="60000"/>
                    <a:lumOff val="40000"/>
                  </a:schemeClr>
                </a:solidFill>
                <a:latin typeface="Calibri" pitchFamily="34" charset="0"/>
                <a:ea typeface="+mj-ea"/>
                <a:cs typeface="+mj-cs"/>
              </a:rPr>
              <a:t>King Saud University</a:t>
            </a:r>
          </a:p>
          <a:p>
            <a:pPr>
              <a:defRPr/>
            </a:pPr>
            <a:r>
              <a:rPr lang="en-US" sz="1800" b="1" dirty="0">
                <a:solidFill>
                  <a:schemeClr val="tx2">
                    <a:lumMod val="60000"/>
                    <a:lumOff val="40000"/>
                  </a:schemeClr>
                </a:solidFill>
                <a:latin typeface="Calibri" pitchFamily="34" charset="0"/>
                <a:ea typeface="+mj-ea"/>
                <a:cs typeface="+mj-cs"/>
              </a:rPr>
              <a:t>School of Medicine</a:t>
            </a:r>
          </a:p>
          <a:p>
            <a:pPr>
              <a:defRPr/>
            </a:pPr>
            <a:r>
              <a:rPr lang="en-US" sz="1800" b="1" dirty="0">
                <a:solidFill>
                  <a:schemeClr val="tx2">
                    <a:lumMod val="60000"/>
                    <a:lumOff val="40000"/>
                  </a:schemeClr>
                </a:solidFill>
                <a:latin typeface="Calibri" pitchFamily="34" charset="0"/>
                <a:ea typeface="+mj-ea"/>
                <a:cs typeface="+mj-cs"/>
              </a:rPr>
              <a:t>@khaleelya</a:t>
            </a:r>
          </a:p>
        </p:txBody>
      </p:sp>
      <p:pic>
        <p:nvPicPr>
          <p:cNvPr id="1026" name="Picture 2" descr="Image result for Cardiovascula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28" y="1022750"/>
            <a:ext cx="5742305" cy="43067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0" y="0"/>
            <a:ext cx="9144000" cy="2045501"/>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chemeClr val="accent4">
                    <a:lumMod val="75000"/>
                  </a:schemeClr>
                </a:solidFill>
                <a:effectLst>
                  <a:outerShdw blurRad="38100" dist="38100" dir="2700000" algn="tl">
                    <a:srgbClr val="000000"/>
                  </a:outerShdw>
                </a:effectLst>
                <a:uLnTx/>
                <a:uFillTx/>
                <a:latin typeface="Bodoni MT Black" pitchFamily="18" charset="0"/>
                <a:ea typeface="+mj-ea"/>
                <a:cs typeface="+mj-cs"/>
              </a:rPr>
              <a:t>CARDIOVASCULAR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chemeClr val="accent4">
                    <a:lumMod val="75000"/>
                  </a:schemeClr>
                </a:solidFill>
                <a:effectLst>
                  <a:outerShdw blurRad="38100" dist="38100" dir="2700000" algn="tl">
                    <a:srgbClr val="000000"/>
                  </a:outerShdw>
                </a:effectLst>
                <a:uLnTx/>
                <a:uFillTx/>
                <a:latin typeface="Bodoni MT Black" pitchFamily="18" charset="0"/>
                <a:ea typeface="+mj-ea"/>
                <a:cs typeface="+mj-cs"/>
              </a:rPr>
              <a:t> 				</a:t>
            </a:r>
            <a:r>
              <a:rPr kumimoji="0" lang="en-US" sz="5400" b="1" i="0" u="none" strike="noStrike" kern="0" cap="none" spc="0" normalizeH="0" noProof="0" dirty="0" smtClean="0">
                <a:ln>
                  <a:noFill/>
                </a:ln>
                <a:solidFill>
                  <a:schemeClr val="accent4">
                    <a:lumMod val="75000"/>
                  </a:schemeClr>
                </a:solidFill>
                <a:effectLst>
                  <a:outerShdw blurRad="38100" dist="38100" dir="2700000" algn="tl">
                    <a:srgbClr val="000000"/>
                  </a:outerShdw>
                </a:effectLst>
                <a:uLnTx/>
                <a:uFillTx/>
                <a:latin typeface="Bodoni MT Black" pitchFamily="18" charset="0"/>
                <a:ea typeface="+mj-ea"/>
                <a:cs typeface="+mj-cs"/>
              </a:rPr>
              <a:t>  </a:t>
            </a:r>
            <a:r>
              <a:rPr kumimoji="0" lang="en-US" sz="5400" b="1" i="0" u="none" strike="noStrike" kern="0" cap="none" spc="0" normalizeH="0" baseline="0" noProof="0" dirty="0" smtClean="0">
                <a:ln>
                  <a:noFill/>
                </a:ln>
                <a:solidFill>
                  <a:schemeClr val="accent4">
                    <a:lumMod val="75000"/>
                  </a:schemeClr>
                </a:solidFill>
                <a:effectLst>
                  <a:outerShdw blurRad="38100" dist="38100" dir="2700000" algn="tl">
                    <a:srgbClr val="000000"/>
                  </a:outerShdw>
                </a:effectLst>
                <a:uLnTx/>
                <a:uFillTx/>
                <a:latin typeface="Bodoni MT Black" pitchFamily="18" charset="0"/>
                <a:ea typeface="+mj-ea"/>
                <a:cs typeface="+mj-cs"/>
              </a:rPr>
              <a:t>SYSTEM</a:t>
            </a:r>
          </a:p>
        </p:txBody>
      </p:sp>
    </p:spTree>
    <p:extLst>
      <p:ext uri="{BB962C8B-B14F-4D97-AF65-F5344CB8AC3E}">
        <p14:creationId xmlns:p14="http://schemas.microsoft.com/office/powerpoint/2010/main" val="2131603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36525" y="1599207"/>
            <a:ext cx="4960131" cy="2467828"/>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a:ln w="11430"/>
                <a:solidFill>
                  <a:srgbClr val="C00000"/>
                </a:solidFill>
                <a:effectLst/>
                <a:latin typeface="Bodoni MT Black" pitchFamily="18" charset="0"/>
              </a:rPr>
              <a:t> </a:t>
            </a:r>
            <a:r>
              <a:rPr lang="en-US" sz="2000" b="1" dirty="0">
                <a:ln w="11430"/>
                <a:solidFill>
                  <a:srgbClr val="000000"/>
                </a:solidFill>
                <a:effectLst/>
                <a:latin typeface="Bodoni MT Black" pitchFamily="18" charset="0"/>
              </a:rPr>
              <a:t>The heart has </a:t>
            </a:r>
            <a:r>
              <a:rPr lang="en-US" sz="2000" b="1" dirty="0" smtClean="0">
                <a:ln w="11430"/>
                <a:solidFill>
                  <a:srgbClr val="C00000"/>
                </a:solidFill>
                <a:effectLst/>
                <a:latin typeface="Bodoni MT Black" pitchFamily="18" charset="0"/>
              </a:rPr>
              <a:t>FOUR VALVES:</a:t>
            </a:r>
            <a:endParaRPr lang="en-US" sz="2000" b="1" dirty="0">
              <a:ln w="11430"/>
              <a:solidFill>
                <a:srgbClr val="C00000"/>
              </a:solidFill>
              <a:effectLst/>
              <a:latin typeface="Bodoni MT Black" pitchFamily="18" charset="0"/>
            </a:endParaRP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Two </a:t>
            </a:r>
            <a:r>
              <a:rPr lang="en-US" sz="2000" dirty="0" err="1">
                <a:solidFill>
                  <a:schemeClr val="accent4">
                    <a:lumMod val="25000"/>
                  </a:schemeClr>
                </a:solidFill>
                <a:effectLst/>
                <a:latin typeface="Bodoni MT Black" pitchFamily="18" charset="0"/>
              </a:rPr>
              <a:t>Atrio</a:t>
            </a:r>
            <a:r>
              <a:rPr lang="en-US" sz="2000" dirty="0">
                <a:solidFill>
                  <a:schemeClr val="accent4">
                    <a:lumMod val="25000"/>
                  </a:schemeClr>
                </a:solidFill>
                <a:effectLst/>
                <a:latin typeface="Bodoni MT Black" pitchFamily="18" charset="0"/>
              </a:rPr>
              <a:t>-Ventricular valves.</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One Aortic Semilunar valve.</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One Pulmonary Semilunar valve.</a:t>
            </a:r>
          </a:p>
          <a:p>
            <a:pPr marL="0" indent="0" algn="just" eaLnBrk="1" fontAlgn="auto" hangingPunct="1">
              <a:spcAft>
                <a:spcPts val="0"/>
              </a:spcAft>
              <a:buClr>
                <a:schemeClr val="accent3"/>
              </a:buClr>
              <a:buNone/>
            </a:pPr>
            <a:endParaRPr lang="en-US" sz="2000" b="1" dirty="0">
              <a:ln w="11430"/>
              <a:solidFill>
                <a:srgbClr val="C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VALVES OF THE HEART</a:t>
            </a:r>
          </a:p>
        </p:txBody>
      </p:sp>
      <p:pic>
        <p:nvPicPr>
          <p:cNvPr id="34818" name="Picture 2" descr="http://www.mainlinehealth.org/stw/images/125495.jpg"/>
          <p:cNvPicPr>
            <a:picLocks noChangeAspect="1" noChangeArrowheads="1"/>
          </p:cNvPicPr>
          <p:nvPr/>
        </p:nvPicPr>
        <p:blipFill>
          <a:blip r:embed="rId3" cstate="print"/>
          <a:srcRect/>
          <a:stretch>
            <a:fillRect/>
          </a:stretch>
        </p:blipFill>
        <p:spPr bwMode="auto">
          <a:xfrm>
            <a:off x="5246557" y="1484025"/>
            <a:ext cx="3741917" cy="37419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6"/>
            <a:ext cx="4929620" cy="3118182"/>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 ATRIOVENTRICULAR VALVES:</a:t>
            </a:r>
          </a:p>
          <a:p>
            <a:pPr lvl="1" indent="-342900" algn="just" eaLnBrk="1" fontAlgn="auto" hangingPunct="1">
              <a:spcAft>
                <a:spcPts val="0"/>
              </a:spcAft>
              <a:buFont typeface="Courier New" pitchFamily="49" charset="0"/>
              <a:buChar char="o"/>
            </a:pPr>
            <a:r>
              <a:rPr lang="en-US" sz="2000" dirty="0" smtClean="0">
                <a:solidFill>
                  <a:schemeClr val="accent4">
                    <a:lumMod val="25000"/>
                  </a:schemeClr>
                </a:solidFill>
                <a:effectLst/>
                <a:latin typeface="Bodoni MT Black" pitchFamily="18" charset="0"/>
              </a:rPr>
              <a:t>Valves </a:t>
            </a:r>
            <a:r>
              <a:rPr lang="en-US" sz="2000" dirty="0">
                <a:solidFill>
                  <a:schemeClr val="accent4">
                    <a:lumMod val="25000"/>
                  </a:schemeClr>
                </a:solidFill>
                <a:effectLst/>
                <a:latin typeface="Bodoni MT Black" pitchFamily="18" charset="0"/>
              </a:rPr>
              <a:t>between atria &amp; ventricles.</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They allow the blood to flow in one direction from the atria to the ventricles.</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Right AVV (</a:t>
            </a:r>
            <a:r>
              <a:rPr lang="en-US" sz="2000" dirty="0">
                <a:solidFill>
                  <a:srgbClr val="FF6600"/>
                </a:solidFill>
                <a:effectLst/>
                <a:latin typeface="Bodoni MT Black" pitchFamily="18" charset="0"/>
              </a:rPr>
              <a:t>Tricuspid</a:t>
            </a:r>
            <a:r>
              <a:rPr lang="en-US" sz="2000" dirty="0">
                <a:solidFill>
                  <a:schemeClr val="accent4">
                    <a:lumMod val="25000"/>
                  </a:schemeClr>
                </a:solidFill>
                <a:effectLst/>
                <a:latin typeface="Bodoni MT Black" pitchFamily="18" charset="0"/>
              </a:rPr>
              <a:t>).</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Left AVV (</a:t>
            </a:r>
            <a:r>
              <a:rPr lang="en-US" sz="2000" dirty="0">
                <a:solidFill>
                  <a:srgbClr val="FF6600"/>
                </a:solidFill>
                <a:effectLst/>
                <a:latin typeface="Bodoni MT Black" pitchFamily="18" charset="0"/>
              </a:rPr>
              <a:t>Bicuspid</a:t>
            </a:r>
            <a:r>
              <a:rPr lang="en-US" sz="2000" dirty="0">
                <a:solidFill>
                  <a:schemeClr val="accent4">
                    <a:lumMod val="25000"/>
                  </a:schemeClr>
                </a:solidFill>
                <a:effectLst/>
                <a:latin typeface="Bodoni MT Black" pitchFamily="18" charset="0"/>
              </a:rPr>
              <a:t>).</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VALVES OF THE HEART</a:t>
            </a:r>
          </a:p>
        </p:txBody>
      </p:sp>
      <p:pic>
        <p:nvPicPr>
          <p:cNvPr id="6" name="Picture 2" descr="http://www.mainlinehealth.org/stw/images/125495.jpg"/>
          <p:cNvPicPr>
            <a:picLocks noChangeAspect="1" noChangeArrowheads="1"/>
          </p:cNvPicPr>
          <p:nvPr/>
        </p:nvPicPr>
        <p:blipFill>
          <a:blip r:embed="rId3" cstate="print"/>
          <a:srcRect/>
          <a:stretch>
            <a:fillRect/>
          </a:stretch>
        </p:blipFill>
        <p:spPr bwMode="auto">
          <a:xfrm>
            <a:off x="5246557" y="1484025"/>
            <a:ext cx="3741917" cy="37419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5"/>
            <a:ext cx="4943475" cy="3602470"/>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SEMILUNAR VALVES </a:t>
            </a:r>
          </a:p>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(AORTIC &amp; PULMONARY):</a:t>
            </a:r>
          </a:p>
          <a:p>
            <a:pPr lvl="1" indent="-342900" algn="just" eaLnBrk="1" fontAlgn="auto" hangingPunct="1">
              <a:spcAft>
                <a:spcPts val="0"/>
              </a:spcAft>
              <a:buFont typeface="Courier New" pitchFamily="49" charset="0"/>
              <a:buChar char="o"/>
            </a:pPr>
            <a:r>
              <a:rPr lang="en-US" sz="2000" dirty="0" smtClean="0">
                <a:solidFill>
                  <a:schemeClr val="accent4">
                    <a:lumMod val="25000"/>
                  </a:schemeClr>
                </a:solidFill>
                <a:effectLst/>
                <a:latin typeface="Bodoni MT Black" pitchFamily="18" charset="0"/>
              </a:rPr>
              <a:t>Between </a:t>
            </a:r>
            <a:r>
              <a:rPr lang="en-US" sz="2000" dirty="0">
                <a:solidFill>
                  <a:schemeClr val="accent4">
                    <a:lumMod val="25000"/>
                  </a:schemeClr>
                </a:solidFill>
                <a:effectLst/>
                <a:latin typeface="Bodoni MT Black" pitchFamily="18" charset="0"/>
              </a:rPr>
              <a:t>the right and left ventricles and the great arteries leaving the heart.</a:t>
            </a:r>
            <a:endParaRPr lang="ar-SA" sz="2000" dirty="0">
              <a:solidFill>
                <a:schemeClr val="accent4">
                  <a:lumMod val="25000"/>
                </a:schemeClr>
              </a:solidFill>
              <a:effectLst/>
              <a:latin typeface="Bodoni MT Black" pitchFamily="18" charset="0"/>
            </a:endParaRPr>
          </a:p>
          <a:p>
            <a:pPr lvl="2">
              <a:buClr>
                <a:srgbClr val="008080"/>
              </a:buClr>
            </a:pPr>
            <a:r>
              <a:rPr lang="en-US" sz="1800" b="1" dirty="0">
                <a:solidFill>
                  <a:srgbClr val="008080"/>
                </a:solidFill>
                <a:effectLst/>
                <a:latin typeface="Bodoni MT Black" pitchFamily="18" charset="0"/>
              </a:rPr>
              <a:t>Aortic Semilunar Valve</a:t>
            </a:r>
          </a:p>
          <a:p>
            <a:pPr lvl="2">
              <a:buClr>
                <a:srgbClr val="008080"/>
              </a:buClr>
            </a:pPr>
            <a:r>
              <a:rPr lang="en-US" sz="1800" b="1" dirty="0">
                <a:solidFill>
                  <a:srgbClr val="008080"/>
                </a:solidFill>
                <a:effectLst/>
                <a:latin typeface="Bodoni MT Black" pitchFamily="18" charset="0"/>
              </a:rPr>
              <a:t>Pulmonary Semilunar Valve</a:t>
            </a:r>
          </a:p>
          <a:p>
            <a:pPr lvl="1" indent="-342900" algn="just" eaLnBrk="1" fontAlgn="auto" hangingPunct="1">
              <a:spcAft>
                <a:spcPts val="0"/>
              </a:spcAft>
              <a:buFont typeface="Courier New" pitchFamily="49" charset="0"/>
              <a:buChar char="o"/>
            </a:pPr>
            <a:r>
              <a:rPr lang="en-US" sz="2000" dirty="0">
                <a:solidFill>
                  <a:schemeClr val="accent4">
                    <a:lumMod val="25000"/>
                  </a:schemeClr>
                </a:solidFill>
                <a:effectLst/>
                <a:latin typeface="Bodoni MT Black" pitchFamily="18" charset="0"/>
              </a:rPr>
              <a:t>They allow the flow of blood from the ventricles to these arteries.</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VALVES OF THE HEART</a:t>
            </a:r>
          </a:p>
        </p:txBody>
      </p:sp>
      <p:pic>
        <p:nvPicPr>
          <p:cNvPr id="7" name="Picture 2" descr="http://www.mainlinehealth.org/stw/images/125495.jpg"/>
          <p:cNvPicPr>
            <a:picLocks noChangeAspect="1" noChangeArrowheads="1"/>
          </p:cNvPicPr>
          <p:nvPr/>
        </p:nvPicPr>
        <p:blipFill>
          <a:blip r:embed="rId3" cstate="print"/>
          <a:srcRect/>
          <a:stretch>
            <a:fillRect/>
          </a:stretch>
        </p:blipFill>
        <p:spPr bwMode="auto">
          <a:xfrm>
            <a:off x="5246557" y="1484025"/>
            <a:ext cx="3741917" cy="37419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0" y="858687"/>
            <a:ext cx="5456093" cy="5874617"/>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CORONARY CIRCULATION</a:t>
            </a:r>
          </a:p>
          <a:p>
            <a:pPr lvl="1" indent="-342900" algn="just" eaLnBrk="1" fontAlgn="auto" hangingPunct="1">
              <a:spcAft>
                <a:spcPts val="0"/>
              </a:spcAft>
              <a:buClr>
                <a:schemeClr val="accent3"/>
              </a:buClr>
              <a:buFont typeface="Courier New" pitchFamily="49" charset="0"/>
              <a:buChar char="o"/>
            </a:pPr>
            <a:r>
              <a:rPr lang="en-US" sz="2000" dirty="0" smtClean="0">
                <a:solidFill>
                  <a:schemeClr val="accent4">
                    <a:lumMod val="25000"/>
                  </a:schemeClr>
                </a:solidFill>
                <a:effectLst/>
                <a:latin typeface="Bodoni MT Black" pitchFamily="18" charset="0"/>
              </a:rPr>
              <a:t>The </a:t>
            </a:r>
            <a:r>
              <a:rPr lang="en-US" sz="2000" dirty="0">
                <a:solidFill>
                  <a:schemeClr val="accent4">
                    <a:lumMod val="25000"/>
                  </a:schemeClr>
                </a:solidFill>
                <a:effectLst/>
                <a:latin typeface="Bodoni MT Black" pitchFamily="18" charset="0"/>
              </a:rPr>
              <a:t>heart has its own </a:t>
            </a:r>
            <a:r>
              <a:rPr lang="en-US" sz="2000" dirty="0" smtClean="0">
                <a:solidFill>
                  <a:schemeClr val="accent4">
                    <a:lumMod val="25000"/>
                  </a:schemeClr>
                </a:solidFill>
                <a:effectLst/>
                <a:latin typeface="Bodoni MT Black" pitchFamily="18" charset="0"/>
              </a:rPr>
              <a:t>blood </a:t>
            </a:r>
            <a:r>
              <a:rPr lang="en-US" sz="2000" dirty="0">
                <a:solidFill>
                  <a:schemeClr val="accent4">
                    <a:lumMod val="25000"/>
                  </a:schemeClr>
                </a:solidFill>
                <a:effectLst/>
                <a:latin typeface="Bodoni MT Black" pitchFamily="18" charset="0"/>
              </a:rPr>
              <a:t>vessels that provide the myocardium with the oxygen and nutrients necessary to </a:t>
            </a:r>
            <a:r>
              <a:rPr lang="en-US" sz="2000" dirty="0" smtClean="0">
                <a:solidFill>
                  <a:schemeClr val="accent4">
                    <a:lumMod val="25000"/>
                  </a:schemeClr>
                </a:solidFill>
                <a:effectLst/>
                <a:latin typeface="Bodoni MT Black" pitchFamily="18" charset="0"/>
              </a:rPr>
              <a:t>be able to pump </a:t>
            </a:r>
            <a:r>
              <a:rPr lang="en-US" sz="2000" dirty="0">
                <a:solidFill>
                  <a:schemeClr val="accent4">
                    <a:lumMod val="25000"/>
                  </a:schemeClr>
                </a:solidFill>
                <a:effectLst/>
                <a:latin typeface="Bodoni MT Black" pitchFamily="18" charset="0"/>
              </a:rPr>
              <a:t>blood </a:t>
            </a:r>
            <a:r>
              <a:rPr lang="en-US" sz="2000" dirty="0" smtClean="0">
                <a:solidFill>
                  <a:schemeClr val="accent4">
                    <a:lumMod val="25000"/>
                  </a:schemeClr>
                </a:solidFill>
                <a:effectLst/>
                <a:latin typeface="Bodoni MT Black" pitchFamily="18" charset="0"/>
              </a:rPr>
              <a:t>to the </a:t>
            </a:r>
            <a:r>
              <a:rPr lang="en-US" sz="2000" dirty="0">
                <a:solidFill>
                  <a:schemeClr val="accent4">
                    <a:lumMod val="25000"/>
                  </a:schemeClr>
                </a:solidFill>
                <a:effectLst/>
                <a:latin typeface="Bodoni MT Black" pitchFamily="18" charset="0"/>
              </a:rPr>
              <a:t>body. </a:t>
            </a:r>
          </a:p>
          <a:p>
            <a:pPr lvl="1" indent="-342900" algn="just" eaLnBrk="1" fontAlgn="auto" hangingPunct="1">
              <a:spcAft>
                <a:spcPts val="0"/>
              </a:spcAft>
              <a:buClr>
                <a:schemeClr val="accent3"/>
              </a:buClr>
              <a:buFont typeface="Courier New" pitchFamily="49" charset="0"/>
              <a:buChar char="o"/>
            </a:pPr>
            <a:r>
              <a:rPr lang="en-US" sz="2000" dirty="0">
                <a:solidFill>
                  <a:schemeClr val="accent4">
                    <a:lumMod val="25000"/>
                  </a:schemeClr>
                </a:solidFill>
                <a:effectLst/>
                <a:latin typeface="Bodoni MT Black" pitchFamily="18" charset="0"/>
              </a:rPr>
              <a:t>The left and right coronary arteries branch off from the aorta and provide blood to the left and right sides of the heart. </a:t>
            </a:r>
          </a:p>
          <a:p>
            <a:pPr lvl="1" indent="-342900" algn="just" eaLnBrk="1" fontAlgn="auto" hangingPunct="1">
              <a:spcAft>
                <a:spcPts val="0"/>
              </a:spcAft>
              <a:buClr>
                <a:schemeClr val="accent3"/>
              </a:buClr>
              <a:buFont typeface="Courier New" pitchFamily="49" charset="0"/>
              <a:buChar char="o"/>
            </a:pPr>
            <a:r>
              <a:rPr lang="en-US" sz="2000" dirty="0">
                <a:solidFill>
                  <a:schemeClr val="accent4">
                    <a:lumMod val="25000"/>
                  </a:schemeClr>
                </a:solidFill>
                <a:effectLst/>
                <a:latin typeface="Bodoni MT Black" pitchFamily="18" charset="0"/>
              </a:rPr>
              <a:t>The coronary sinus is a vein on the posterior side of the heart that returns deoxygenated blood from the myocardium to the vena </a:t>
            </a:r>
            <a:r>
              <a:rPr lang="en-US" sz="2000" dirty="0" smtClean="0">
                <a:solidFill>
                  <a:schemeClr val="accent4">
                    <a:lumMod val="25000"/>
                  </a:schemeClr>
                </a:solidFill>
                <a:effectLst/>
                <a:latin typeface="Bodoni MT Black" pitchFamily="18" charset="0"/>
              </a:rPr>
              <a:t>cava.</a:t>
            </a:r>
          </a:p>
          <a:p>
            <a:pPr lvl="1" indent="-342900" algn="just" eaLnBrk="1" fontAlgn="auto" hangingPunct="1">
              <a:spcAft>
                <a:spcPts val="0"/>
              </a:spcAft>
              <a:buClr>
                <a:schemeClr val="accent3"/>
              </a:buClr>
              <a:buFont typeface="Courier New" pitchFamily="49" charset="0"/>
              <a:buChar char="o"/>
            </a:pPr>
            <a:r>
              <a:rPr lang="en-US" sz="2000" dirty="0" smtClean="0">
                <a:solidFill>
                  <a:schemeClr val="accent4">
                    <a:lumMod val="25000"/>
                  </a:schemeClr>
                </a:solidFill>
                <a:effectLst/>
                <a:latin typeface="Bodoni MT Black" pitchFamily="18" charset="0"/>
              </a:rPr>
              <a:t>Great, middle and small coronary veins drain into coronary sinus.</a:t>
            </a:r>
          </a:p>
          <a:p>
            <a:pPr lvl="1" indent="-342900" algn="just" eaLnBrk="1" fontAlgn="auto" hangingPunct="1">
              <a:spcAft>
                <a:spcPts val="0"/>
              </a:spcAft>
              <a:buClr>
                <a:schemeClr val="accent3"/>
              </a:buClr>
              <a:buFont typeface="Courier New" pitchFamily="49" charset="0"/>
              <a:buChar char="o"/>
            </a:pPr>
            <a:r>
              <a:rPr lang="en-US" sz="2000" dirty="0" smtClean="0">
                <a:solidFill>
                  <a:schemeClr val="accent4">
                    <a:lumMod val="25000"/>
                  </a:schemeClr>
                </a:solidFill>
                <a:effectLst/>
                <a:latin typeface="Bodoni MT Black" pitchFamily="18" charset="0"/>
              </a:rPr>
              <a:t>Coronary sinus drains into right atrium.</a:t>
            </a:r>
            <a:endParaRPr lang="en-US" sz="2000" dirty="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a:solidFill>
                  <a:srgbClr val="9999FF"/>
                </a:solidFill>
                <a:effectLst>
                  <a:outerShdw blurRad="38100" dist="38100" dir="2700000" algn="tl">
                    <a:srgbClr val="000000"/>
                  </a:outerShdw>
                </a:effectLst>
                <a:latin typeface="Bodoni MT Black" pitchFamily="18" charset="0"/>
              </a:rPr>
              <a:t>BLOOD CIRCULATION OF THE HEART</a:t>
            </a:r>
          </a:p>
        </p:txBody>
      </p:sp>
      <p:pic>
        <p:nvPicPr>
          <p:cNvPr id="1028" name="Picture 4" descr="Image result for Coronary Circu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159" y="1343277"/>
            <a:ext cx="3446606" cy="25849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a/a9/Blausen_0261_CoronaryVessels_Posterior.png/800px-Blausen_0261_CoronaryVessels_Posteri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2889" y="3896524"/>
            <a:ext cx="3030166" cy="275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21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smtClean="0">
                <a:solidFill>
                  <a:srgbClr val="9999FF"/>
                </a:solidFill>
                <a:effectLst>
                  <a:outerShdw blurRad="38100" dist="38100" dir="2700000" algn="tl">
                    <a:srgbClr val="000000"/>
                  </a:outerShdw>
                </a:effectLst>
                <a:latin typeface="Bodoni MT Black" pitchFamily="18" charset="0"/>
                <a:ea typeface="+mj-ea"/>
                <a:cs typeface="+mj-cs"/>
              </a:rPr>
              <a:t>BLOOD CIRCULATION OF </a:t>
            </a:r>
            <a:r>
              <a:rPr lang="en-US" sz="3200" b="1" dirty="0">
                <a:solidFill>
                  <a:srgbClr val="9999FF"/>
                </a:solidFill>
                <a:effectLst>
                  <a:outerShdw blurRad="38100" dist="38100" dir="2700000" algn="tl">
                    <a:srgbClr val="000000"/>
                  </a:outerShdw>
                </a:effectLst>
                <a:latin typeface="Bodoni MT Black" pitchFamily="18" charset="0"/>
                <a:ea typeface="+mj-ea"/>
                <a:cs typeface="+mj-cs"/>
              </a:rPr>
              <a:t>THE HEART</a:t>
            </a:r>
          </a:p>
        </p:txBody>
      </p:sp>
      <p:pic>
        <p:nvPicPr>
          <p:cNvPr id="2050" name="Picture 2" descr="Image result for Coronary Circ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34" y="1677327"/>
            <a:ext cx="8064912" cy="439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547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 y="1528178"/>
            <a:ext cx="4973781" cy="2591095"/>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VISCERAL MOTOR INNERVATION </a:t>
            </a:r>
          </a:p>
          <a:p>
            <a:pPr algn="just" eaLnBrk="1" hangingPunct="1">
              <a:buClrTx/>
              <a:buFont typeface="Courier New" pitchFamily="49" charset="0"/>
              <a:buChar char="o"/>
            </a:pPr>
            <a:r>
              <a:rPr lang="en-US" sz="2000" dirty="0">
                <a:solidFill>
                  <a:schemeClr val="accent4">
                    <a:lumMod val="25000"/>
                  </a:schemeClr>
                </a:solidFill>
                <a:effectLst/>
                <a:latin typeface="Bodoni MT Black" pitchFamily="18" charset="0"/>
              </a:rPr>
              <a:t>The heart receives visceral motor </a:t>
            </a:r>
            <a:r>
              <a:rPr lang="en-US" sz="2000" dirty="0" smtClean="0">
                <a:solidFill>
                  <a:schemeClr val="accent4">
                    <a:lumMod val="25000"/>
                  </a:schemeClr>
                </a:solidFill>
                <a:effectLst/>
                <a:latin typeface="Bodoni MT Black" pitchFamily="18" charset="0"/>
              </a:rPr>
              <a:t>innervations, by:</a:t>
            </a:r>
            <a:endParaRPr lang="en-US" sz="2000" dirty="0">
              <a:solidFill>
                <a:schemeClr val="accent4">
                  <a:lumMod val="25000"/>
                </a:schemeClr>
              </a:solidFill>
              <a:effectLst/>
              <a:latin typeface="Bodoni MT Black" pitchFamily="18" charset="0"/>
            </a:endParaRPr>
          </a:p>
          <a:p>
            <a:pPr lvl="1" eaLnBrk="1" hangingPunct="1"/>
            <a:r>
              <a:rPr lang="en-US" sz="2000" dirty="0">
                <a:solidFill>
                  <a:srgbClr val="FFC000"/>
                </a:solidFill>
                <a:effectLst/>
                <a:latin typeface="Bodoni MT Black" pitchFamily="18" charset="0"/>
              </a:rPr>
              <a:t>Sympathetic (speeds up)</a:t>
            </a:r>
          </a:p>
          <a:p>
            <a:pPr lvl="1" eaLnBrk="1" hangingPunct="1"/>
            <a:r>
              <a:rPr lang="en-US" sz="2000" dirty="0">
                <a:solidFill>
                  <a:srgbClr val="FFC000"/>
                </a:solidFill>
                <a:effectLst/>
                <a:latin typeface="Bodoni MT Black" pitchFamily="18" charset="0"/>
              </a:rPr>
              <a:t>Parasympathetic (slows down</a:t>
            </a:r>
            <a:r>
              <a:rPr lang="en-US" sz="2000" dirty="0" smtClean="0">
                <a:solidFill>
                  <a:srgbClr val="FFC000"/>
                </a:solidFill>
                <a:effectLst/>
                <a:latin typeface="Bodoni MT Black" pitchFamily="18" charset="0"/>
              </a:rPr>
              <a:t>)</a:t>
            </a:r>
            <a:endParaRPr lang="en-US" sz="2000" dirty="0">
              <a:solidFill>
                <a:srgbClr val="FFC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smtClean="0">
                <a:solidFill>
                  <a:srgbClr val="9999FF"/>
                </a:solidFill>
                <a:effectLst>
                  <a:outerShdw blurRad="38100" dist="38100" dir="2700000" algn="tl">
                    <a:srgbClr val="000000"/>
                  </a:outerShdw>
                </a:effectLst>
                <a:latin typeface="Bodoni MT Black" pitchFamily="18" charset="0"/>
              </a:rPr>
              <a:t>INNERVATION OF </a:t>
            </a:r>
            <a:r>
              <a:rPr lang="en-US" sz="3200" b="1" dirty="0">
                <a:solidFill>
                  <a:srgbClr val="9999FF"/>
                </a:solidFill>
                <a:effectLst>
                  <a:outerShdw blurRad="38100" dist="38100" dir="2700000" algn="tl">
                    <a:srgbClr val="000000"/>
                  </a:outerShdw>
                </a:effectLst>
                <a:latin typeface="Bodoni MT Black" pitchFamily="18" charset="0"/>
              </a:rPr>
              <a:t>THE HEART</a:t>
            </a:r>
          </a:p>
        </p:txBody>
      </p:sp>
      <p:pic>
        <p:nvPicPr>
          <p:cNvPr id="1026" name="Picture 2" descr="Image result for INNERVATION OF THE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327" y="1560656"/>
            <a:ext cx="3898617" cy="465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43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 y="1482141"/>
            <a:ext cx="5527965" cy="4018114"/>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eaLnBrk="1" hangingPunct="1">
              <a:lnSpc>
                <a:spcPct val="90000"/>
              </a:lnSpc>
              <a:buClr>
                <a:srgbClr val="000000"/>
              </a:buClr>
              <a:buFont typeface="Courier New" pitchFamily="49" charset="0"/>
              <a:buChar char="o"/>
            </a:pPr>
            <a:r>
              <a:rPr lang="en-US" sz="2000" dirty="0" smtClean="0">
                <a:solidFill>
                  <a:srgbClr val="C00000"/>
                </a:solidFill>
                <a:effectLst/>
                <a:latin typeface="Bodoni MT Black" pitchFamily="18" charset="0"/>
              </a:rPr>
              <a:t>Systemic Circulation;</a:t>
            </a:r>
            <a:r>
              <a:rPr lang="en-US" sz="2000" dirty="0" smtClean="0">
                <a:solidFill>
                  <a:schemeClr val="accent4">
                    <a:lumMod val="25000"/>
                  </a:schemeClr>
                </a:solidFill>
                <a:effectLst/>
                <a:latin typeface="Bodoni MT Black" pitchFamily="18" charset="0"/>
              </a:rPr>
              <a:t> </a:t>
            </a:r>
            <a:r>
              <a:rPr lang="en-US" sz="2000" dirty="0">
                <a:solidFill>
                  <a:schemeClr val="accent4">
                    <a:lumMod val="25000"/>
                  </a:schemeClr>
                </a:solidFill>
                <a:effectLst/>
                <a:latin typeface="Bodoni MT Black" pitchFamily="18" charset="0"/>
              </a:rPr>
              <a:t>the flow of blood between the heart and </a:t>
            </a:r>
            <a:r>
              <a:rPr lang="en-US" sz="2000" dirty="0" smtClean="0">
                <a:solidFill>
                  <a:schemeClr val="accent4">
                    <a:lumMod val="25000"/>
                  </a:schemeClr>
                </a:solidFill>
                <a:effectLst/>
                <a:latin typeface="Bodoni MT Black" pitchFamily="18" charset="0"/>
              </a:rPr>
              <a:t>the </a:t>
            </a:r>
            <a:r>
              <a:rPr lang="en-US" sz="2000" dirty="0">
                <a:solidFill>
                  <a:schemeClr val="accent4">
                    <a:lumMod val="25000"/>
                  </a:schemeClr>
                </a:solidFill>
                <a:effectLst/>
                <a:latin typeface="Bodoni MT Black" pitchFamily="18" charset="0"/>
              </a:rPr>
              <a:t>cells of the body</a:t>
            </a:r>
            <a:r>
              <a:rPr lang="en-US" sz="2000" dirty="0" smtClean="0">
                <a:solidFill>
                  <a:schemeClr val="accent4">
                    <a:lumMod val="25000"/>
                  </a:schemeClr>
                </a:solidFill>
                <a:effectLst/>
                <a:latin typeface="Bodoni MT Black" pitchFamily="18" charset="0"/>
              </a:rPr>
              <a:t>.</a:t>
            </a:r>
          </a:p>
          <a:p>
            <a:pPr algn="just" eaLnBrk="1" hangingPunct="1">
              <a:lnSpc>
                <a:spcPct val="90000"/>
              </a:lnSpc>
              <a:buClr>
                <a:srgbClr val="000000"/>
              </a:buClr>
              <a:buFont typeface="Courier New" pitchFamily="49" charset="0"/>
              <a:buChar char="o"/>
            </a:pPr>
            <a:endParaRPr lang="en-US" sz="2000" dirty="0">
              <a:solidFill>
                <a:schemeClr val="accent4">
                  <a:lumMod val="25000"/>
                </a:schemeClr>
              </a:solidFill>
              <a:effectLst/>
              <a:latin typeface="Bodoni MT Black" pitchFamily="18" charset="0"/>
            </a:endParaRPr>
          </a:p>
          <a:p>
            <a:pPr algn="just" eaLnBrk="1" hangingPunct="1">
              <a:lnSpc>
                <a:spcPct val="90000"/>
              </a:lnSpc>
              <a:buClr>
                <a:srgbClr val="000000"/>
              </a:buClr>
              <a:buFont typeface="Courier New" pitchFamily="49" charset="0"/>
              <a:buChar char="o"/>
            </a:pPr>
            <a:r>
              <a:rPr lang="en-US" sz="2000" dirty="0">
                <a:solidFill>
                  <a:srgbClr val="C00000"/>
                </a:solidFill>
                <a:effectLst/>
                <a:latin typeface="Bodoni MT Black" pitchFamily="18" charset="0"/>
              </a:rPr>
              <a:t>Pulmonary </a:t>
            </a:r>
            <a:r>
              <a:rPr lang="en-US" sz="2000" dirty="0" smtClean="0">
                <a:solidFill>
                  <a:srgbClr val="C00000"/>
                </a:solidFill>
                <a:effectLst/>
                <a:latin typeface="Bodoni MT Black" pitchFamily="18" charset="0"/>
              </a:rPr>
              <a:t>Circulation</a:t>
            </a:r>
            <a:r>
              <a:rPr lang="en-US" sz="2000" dirty="0">
                <a:solidFill>
                  <a:srgbClr val="C00000"/>
                </a:solidFill>
                <a:effectLst/>
                <a:latin typeface="Bodoni MT Black" pitchFamily="18" charset="0"/>
              </a:rPr>
              <a:t>; </a:t>
            </a:r>
            <a:r>
              <a:rPr lang="en-US" sz="2000" dirty="0">
                <a:solidFill>
                  <a:schemeClr val="accent4">
                    <a:lumMod val="25000"/>
                  </a:schemeClr>
                </a:solidFill>
                <a:effectLst/>
                <a:latin typeface="Bodoni MT Black" pitchFamily="18" charset="0"/>
              </a:rPr>
              <a:t>the flow of blood between the heart and lungs</a:t>
            </a:r>
            <a:r>
              <a:rPr lang="en-US" sz="2000" dirty="0" smtClean="0">
                <a:solidFill>
                  <a:schemeClr val="accent4">
                    <a:lumMod val="25000"/>
                  </a:schemeClr>
                </a:solidFill>
                <a:effectLst/>
                <a:latin typeface="Bodoni MT Black" pitchFamily="18" charset="0"/>
              </a:rPr>
              <a:t>.</a:t>
            </a:r>
          </a:p>
          <a:p>
            <a:pPr algn="just" eaLnBrk="1" hangingPunct="1">
              <a:lnSpc>
                <a:spcPct val="90000"/>
              </a:lnSpc>
              <a:buClr>
                <a:srgbClr val="000000"/>
              </a:buClr>
              <a:buFont typeface="Courier New" pitchFamily="49" charset="0"/>
              <a:buChar char="o"/>
            </a:pPr>
            <a:endParaRPr lang="en-US" sz="2000" dirty="0">
              <a:solidFill>
                <a:schemeClr val="accent4">
                  <a:lumMod val="25000"/>
                </a:schemeClr>
              </a:solidFill>
              <a:effectLst/>
              <a:latin typeface="Bodoni MT Black" pitchFamily="18" charset="0"/>
            </a:endParaRPr>
          </a:p>
          <a:p>
            <a:pPr algn="just" eaLnBrk="1" hangingPunct="1">
              <a:lnSpc>
                <a:spcPct val="90000"/>
              </a:lnSpc>
              <a:buClr>
                <a:srgbClr val="000000"/>
              </a:buClr>
              <a:buFont typeface="Courier New" pitchFamily="49" charset="0"/>
              <a:buChar char="o"/>
            </a:pPr>
            <a:r>
              <a:rPr lang="en-US" sz="2000" dirty="0">
                <a:solidFill>
                  <a:srgbClr val="0000FF"/>
                </a:solidFill>
                <a:effectLst/>
                <a:latin typeface="Bodoni MT Black" pitchFamily="18" charset="0"/>
              </a:rPr>
              <a:t>Hepatic Portal </a:t>
            </a:r>
            <a:r>
              <a:rPr lang="en-US" sz="2000" dirty="0" smtClean="0">
                <a:solidFill>
                  <a:srgbClr val="0000FF"/>
                </a:solidFill>
                <a:effectLst/>
                <a:latin typeface="Bodoni MT Black" pitchFamily="18" charset="0"/>
              </a:rPr>
              <a:t>Circulation</a:t>
            </a:r>
            <a:r>
              <a:rPr lang="en-US" sz="2000" dirty="0">
                <a:solidFill>
                  <a:srgbClr val="0000FF"/>
                </a:solidFill>
                <a:effectLst/>
                <a:latin typeface="Bodoni MT Black" pitchFamily="18" charset="0"/>
              </a:rPr>
              <a:t>; </a:t>
            </a:r>
            <a:r>
              <a:rPr lang="en-US" sz="2000" dirty="0">
                <a:solidFill>
                  <a:schemeClr val="accent4">
                    <a:lumMod val="25000"/>
                  </a:schemeClr>
                </a:solidFill>
                <a:effectLst/>
                <a:latin typeface="Bodoni MT Black" pitchFamily="18" charset="0"/>
              </a:rPr>
              <a:t>blood flows from GIT to the liver via portal vein then to systemic circulation via IVC </a:t>
            </a:r>
          </a:p>
          <a:p>
            <a:pPr algn="just" eaLnBrk="1" hangingPunct="1">
              <a:lnSpc>
                <a:spcPct val="90000"/>
              </a:lnSpc>
              <a:buClr>
                <a:srgbClr val="000000"/>
              </a:buClr>
              <a:buFont typeface="Courier New" pitchFamily="49" charset="0"/>
              <a:buChar char="o"/>
            </a:pPr>
            <a:endParaRPr lang="en-US" sz="2000" dirty="0">
              <a:solidFill>
                <a:schemeClr val="accent4">
                  <a:lumMod val="25000"/>
                </a:schemeClr>
              </a:solidFill>
              <a:effectLst/>
              <a:latin typeface="Bodoni MT Black" pitchFamily="18" charset="0"/>
            </a:endParaRPr>
          </a:p>
          <a:p>
            <a:pPr algn="just" eaLnBrk="1" hangingPunct="1">
              <a:lnSpc>
                <a:spcPct val="90000"/>
              </a:lnSpc>
              <a:buClr>
                <a:srgbClr val="000000"/>
              </a:buClr>
              <a:buFont typeface="Courier New" pitchFamily="49" charset="0"/>
              <a:buChar char="o"/>
            </a:pPr>
            <a:endParaRPr lang="en-US" sz="2000" dirty="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a:solidFill>
                  <a:srgbClr val="9999FF"/>
                </a:solidFill>
                <a:effectLst>
                  <a:outerShdw blurRad="38100" dist="38100" dir="2700000" algn="tl">
                    <a:srgbClr val="000000"/>
                  </a:outerShdw>
                </a:effectLst>
                <a:latin typeface="Bodoni MT Black" pitchFamily="18" charset="0"/>
              </a:rPr>
              <a:t>BLOOD </a:t>
            </a:r>
            <a:r>
              <a:rPr lang="en-US" sz="3200" b="1" dirty="0" smtClean="0">
                <a:solidFill>
                  <a:srgbClr val="9999FF"/>
                </a:solidFill>
                <a:effectLst>
                  <a:outerShdw blurRad="38100" dist="38100" dir="2700000" algn="tl">
                    <a:srgbClr val="000000"/>
                  </a:outerShdw>
                </a:effectLst>
                <a:latin typeface="Bodoni MT Black" pitchFamily="18" charset="0"/>
              </a:rPr>
              <a:t>CIRCULATION</a:t>
            </a:r>
            <a:endParaRPr lang="en-US" sz="3200" b="1" dirty="0">
              <a:solidFill>
                <a:srgbClr val="9999FF"/>
              </a:solidFill>
              <a:effectLst>
                <a:outerShdw blurRad="38100" dist="38100" dir="2700000" algn="tl">
                  <a:srgbClr val="000000"/>
                </a:outerShdw>
              </a:effectLst>
              <a:latin typeface="Bodoni MT Black" pitchFamily="18" charset="0"/>
            </a:endParaRPr>
          </a:p>
        </p:txBody>
      </p:sp>
      <p:pic>
        <p:nvPicPr>
          <p:cNvPr id="6146" name="Picture 2" descr="Image result for Cardiovascular System blood circul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951" y="1411718"/>
            <a:ext cx="2811957" cy="275846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Hepatic Portal Circul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Hepatic Portal Circul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Hepatic Portal Circul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Image result for Hepatic Portal Circul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7976" y="4271239"/>
            <a:ext cx="2478932" cy="246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66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58016" y="1232760"/>
            <a:ext cx="4681144" cy="5257748"/>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smtClean="0">
                <a:ln w="11430"/>
                <a:solidFill>
                  <a:srgbClr val="C00000"/>
                </a:solidFill>
                <a:effectLst/>
                <a:latin typeface="Bodoni MT Black" pitchFamily="18" charset="0"/>
              </a:rPr>
              <a:t> ARTERIES: </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Thick </a:t>
            </a:r>
            <a:r>
              <a:rPr lang="en-US" sz="1800" dirty="0">
                <a:solidFill>
                  <a:schemeClr val="accent4">
                    <a:lumMod val="25000"/>
                  </a:schemeClr>
                </a:solidFill>
                <a:effectLst/>
                <a:latin typeface="Bodoni MT Black" pitchFamily="18" charset="0"/>
              </a:rPr>
              <a:t>walls.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Do not have valves.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The smallest arteries are arterioles.</a:t>
            </a:r>
          </a:p>
          <a:p>
            <a:pPr marL="0" indent="0" algn="just" eaLnBrk="1" fontAlgn="auto" hangingPunct="1">
              <a:spcAft>
                <a:spcPts val="0"/>
              </a:spcAft>
              <a:buClr>
                <a:schemeClr val="accent3"/>
              </a:buClr>
              <a:buNone/>
            </a:pPr>
            <a:r>
              <a:rPr lang="en-US" sz="2000" b="1" dirty="0" smtClean="0">
                <a:ln w="11430"/>
                <a:solidFill>
                  <a:srgbClr val="0000FF"/>
                </a:solidFill>
                <a:effectLst/>
                <a:latin typeface="Bodoni MT Black" pitchFamily="18" charset="0"/>
              </a:rPr>
              <a:t> VEINS: </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Thin </a:t>
            </a:r>
            <a:r>
              <a:rPr lang="en-US" sz="1800" dirty="0">
                <a:solidFill>
                  <a:schemeClr val="accent4">
                    <a:lumMod val="25000"/>
                  </a:schemeClr>
                </a:solidFill>
                <a:effectLst/>
                <a:latin typeface="Bodoni MT Black" pitchFamily="18" charset="0"/>
              </a:rPr>
              <a:t>walls.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Many of them possess valves.</a:t>
            </a:r>
          </a:p>
          <a:p>
            <a:pPr lvl="1" indent="-342900" algn="just" eaLnBrk="1" fontAlgn="auto" hangingPunct="1">
              <a:spcAft>
                <a:spcPts val="0"/>
              </a:spcAft>
              <a:buFont typeface="Courier New" pitchFamily="49" charset="0"/>
              <a:buChar char="o"/>
            </a:pPr>
            <a:r>
              <a:rPr lang="en-US" sz="1800" dirty="0">
                <a:solidFill>
                  <a:schemeClr val="accent4">
                    <a:lumMod val="25000"/>
                  </a:schemeClr>
                </a:solidFill>
                <a:effectLst/>
                <a:latin typeface="Bodoni MT Black" pitchFamily="18" charset="0"/>
              </a:rPr>
              <a:t>The smallest veins are venules.</a:t>
            </a:r>
          </a:p>
          <a:p>
            <a:pPr marL="0" indent="0" algn="just" eaLnBrk="1" fontAlgn="auto" hangingPunct="1">
              <a:spcAft>
                <a:spcPts val="0"/>
              </a:spcAft>
              <a:buClr>
                <a:schemeClr val="accent3"/>
              </a:buClr>
              <a:buNone/>
            </a:pPr>
            <a:r>
              <a:rPr lang="en-US" sz="2000" b="1" dirty="0" smtClean="0">
                <a:ln w="11430"/>
                <a:solidFill>
                  <a:srgbClr val="FF6699"/>
                </a:solidFill>
                <a:effectLst/>
                <a:latin typeface="Bodoni MT Black" pitchFamily="18" charset="0"/>
              </a:rPr>
              <a:t> CAPILLARIES</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Connect</a:t>
            </a:r>
            <a:r>
              <a:rPr lang="en-US" sz="1800" dirty="0">
                <a:solidFill>
                  <a:schemeClr val="accent4">
                    <a:lumMod val="25000"/>
                  </a:schemeClr>
                </a:solidFill>
                <a:effectLst/>
                <a:latin typeface="Bodoni MT Black" pitchFamily="18" charset="0"/>
              </a:rPr>
              <a:t> arterioles and venules.</a:t>
            </a:r>
          </a:p>
          <a:p>
            <a:pPr lvl="1" indent="-342900" algn="just" eaLnBrk="1" fontAlgn="auto" hangingPunct="1">
              <a:spcAft>
                <a:spcPts val="0"/>
              </a:spcAft>
              <a:buFont typeface="Courier New" pitchFamily="49" charset="0"/>
              <a:buChar char="o"/>
            </a:pPr>
            <a:r>
              <a:rPr lang="en-US" sz="1800" dirty="0" smtClean="0">
                <a:solidFill>
                  <a:schemeClr val="accent4">
                    <a:lumMod val="25000"/>
                  </a:schemeClr>
                </a:solidFill>
                <a:effectLst/>
                <a:latin typeface="Bodoni MT Black" pitchFamily="18" charset="0"/>
              </a:rPr>
              <a:t>Help </a:t>
            </a:r>
            <a:r>
              <a:rPr lang="en-US" sz="1800" dirty="0">
                <a:solidFill>
                  <a:schemeClr val="accent4">
                    <a:lumMod val="25000"/>
                  </a:schemeClr>
                </a:solidFill>
                <a:effectLst/>
                <a:latin typeface="Bodoni MT Black" pitchFamily="18" charset="0"/>
              </a:rPr>
              <a:t>to enable the exchange of water, oxygen and other nutrients between blood and the tissues.</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BLOOD VESSELS</a:t>
            </a:r>
          </a:p>
        </p:txBody>
      </p:sp>
      <p:pic>
        <p:nvPicPr>
          <p:cNvPr id="28676" name="Picture 4" descr="http://dev.cdli.ca/bio2201-04/unit03/section02/lesson02/blood%20vessel.JPG"/>
          <p:cNvPicPr>
            <a:picLocks noChangeAspect="1" noChangeArrowheads="1"/>
          </p:cNvPicPr>
          <p:nvPr/>
        </p:nvPicPr>
        <p:blipFill>
          <a:blip r:embed="rId3" cstate="print"/>
          <a:srcRect/>
          <a:stretch>
            <a:fillRect/>
          </a:stretch>
        </p:blipFill>
        <p:spPr bwMode="auto">
          <a:xfrm>
            <a:off x="4766870" y="1673091"/>
            <a:ext cx="4272197" cy="279223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 y="1163250"/>
            <a:ext cx="5527965" cy="5098990"/>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eaLnBrk="1" fontAlgn="auto" hangingPunct="1">
              <a:spcAft>
                <a:spcPts val="0"/>
              </a:spcAft>
              <a:buClrTx/>
              <a:buFont typeface="Wingdings" pitchFamily="2" charset="2"/>
              <a:buChar char="q"/>
            </a:pPr>
            <a:r>
              <a:rPr lang="en-US" sz="2000" b="1" dirty="0">
                <a:ln w="11430"/>
                <a:solidFill>
                  <a:schemeClr val="bg1">
                    <a:lumMod val="50000"/>
                  </a:schemeClr>
                </a:solidFill>
                <a:effectLst/>
                <a:latin typeface="Bodoni MT Black" pitchFamily="18" charset="0"/>
              </a:rPr>
              <a:t>They transport blood from the heart and distribute it to the various tissues of the body through their branches.</a:t>
            </a:r>
          </a:p>
          <a:p>
            <a:pPr algn="just" eaLnBrk="1" fontAlgn="auto" hangingPunct="1">
              <a:spcAft>
                <a:spcPts val="0"/>
              </a:spcAft>
              <a:buClrTx/>
              <a:buFont typeface="Wingdings" pitchFamily="2" charset="2"/>
              <a:buChar char="q"/>
            </a:pPr>
            <a:r>
              <a:rPr lang="en-US" sz="2000" b="1" dirty="0">
                <a:ln w="11430"/>
                <a:solidFill>
                  <a:schemeClr val="bg1">
                    <a:lumMod val="50000"/>
                  </a:schemeClr>
                </a:solidFill>
                <a:effectLst/>
                <a:latin typeface="Bodoni MT Black" pitchFamily="18" charset="0"/>
              </a:rPr>
              <a:t>Carry oxygenated blood away from the heart. </a:t>
            </a:r>
          </a:p>
          <a:p>
            <a:pPr lvl="1" indent="-342900" algn="just" eaLnBrk="1" fontAlgn="auto" hangingPunct="1">
              <a:spcAft>
                <a:spcPts val="0"/>
              </a:spcAft>
              <a:buClr>
                <a:srgbClr val="C00000"/>
              </a:buClr>
              <a:buFont typeface="Courier New" pitchFamily="49" charset="0"/>
              <a:buChar char="o"/>
            </a:pPr>
            <a:r>
              <a:rPr lang="en-US" sz="1800" dirty="0" smtClean="0">
                <a:solidFill>
                  <a:srgbClr val="FF6600"/>
                </a:solidFill>
                <a:effectLst/>
                <a:latin typeface="Bodoni MT Black" pitchFamily="18" charset="0"/>
              </a:rPr>
              <a:t> TWO EXCEPTIONS:</a:t>
            </a:r>
          </a:p>
          <a:p>
            <a:pPr lvl="2" algn="just">
              <a:buFont typeface="Wingdings" pitchFamily="2" charset="2"/>
              <a:buChar char="§"/>
            </a:pPr>
            <a:r>
              <a:rPr lang="en-US" dirty="0" smtClean="0"/>
              <a:t> </a:t>
            </a:r>
            <a:r>
              <a:rPr lang="en-US" sz="2000" dirty="0" smtClean="0">
                <a:solidFill>
                  <a:schemeClr val="accent3">
                    <a:lumMod val="50000"/>
                  </a:schemeClr>
                </a:solidFill>
                <a:effectLst/>
                <a:latin typeface="Bodoni MT Black" pitchFamily="18" charset="0"/>
              </a:rPr>
              <a:t>The</a:t>
            </a:r>
            <a:r>
              <a:rPr lang="en-US" sz="2000" dirty="0">
                <a:solidFill>
                  <a:schemeClr val="accent3">
                    <a:lumMod val="50000"/>
                  </a:schemeClr>
                </a:solidFill>
                <a:effectLst/>
                <a:latin typeface="Bodoni MT Black" pitchFamily="18" charset="0"/>
              </a:rPr>
              <a:t> pulmonary arteries.</a:t>
            </a:r>
          </a:p>
          <a:p>
            <a:pPr marL="1371600" lvl="3" indent="0" algn="just">
              <a:buNone/>
            </a:pPr>
            <a:r>
              <a:rPr lang="en-US" sz="1800" dirty="0" smtClean="0">
                <a:solidFill>
                  <a:schemeClr val="accent3">
                    <a:lumMod val="75000"/>
                  </a:schemeClr>
                </a:solidFill>
                <a:effectLst/>
                <a:latin typeface="Bodoni MT Black" pitchFamily="18" charset="0"/>
              </a:rPr>
              <a:t>Carries deoxygenated</a:t>
            </a:r>
            <a:r>
              <a:rPr lang="en-US" sz="1800" dirty="0">
                <a:solidFill>
                  <a:schemeClr val="accent3">
                    <a:lumMod val="75000"/>
                  </a:schemeClr>
                </a:solidFill>
                <a:effectLst/>
                <a:latin typeface="Bodoni MT Black" pitchFamily="18" charset="0"/>
              </a:rPr>
              <a:t> blood </a:t>
            </a:r>
            <a:r>
              <a:rPr lang="en-US" sz="1800" dirty="0" smtClean="0">
                <a:solidFill>
                  <a:schemeClr val="accent3">
                    <a:lumMod val="75000"/>
                  </a:schemeClr>
                </a:solidFill>
                <a:effectLst/>
                <a:latin typeface="Bodoni MT Black" pitchFamily="18" charset="0"/>
              </a:rPr>
              <a:t>from </a:t>
            </a:r>
            <a:r>
              <a:rPr lang="en-US" sz="1800" dirty="0">
                <a:solidFill>
                  <a:schemeClr val="accent3">
                    <a:lumMod val="75000"/>
                  </a:schemeClr>
                </a:solidFill>
                <a:effectLst/>
                <a:latin typeface="Bodoni MT Black" pitchFamily="18" charset="0"/>
              </a:rPr>
              <a:t>the heart to the lungs.</a:t>
            </a:r>
          </a:p>
          <a:p>
            <a:pPr lvl="2" algn="just">
              <a:buFont typeface="Wingdings" pitchFamily="2" charset="2"/>
              <a:buChar char="§"/>
            </a:pPr>
            <a:r>
              <a:rPr lang="en-US" dirty="0"/>
              <a:t> </a:t>
            </a:r>
            <a:r>
              <a:rPr lang="en-US" sz="2000" dirty="0">
                <a:solidFill>
                  <a:schemeClr val="accent3">
                    <a:lumMod val="50000"/>
                  </a:schemeClr>
                </a:solidFill>
                <a:effectLst/>
                <a:latin typeface="Bodoni MT Black" pitchFamily="18" charset="0"/>
              </a:rPr>
              <a:t>T</a:t>
            </a:r>
            <a:r>
              <a:rPr lang="en-US" sz="2000" dirty="0" smtClean="0">
                <a:solidFill>
                  <a:schemeClr val="accent3">
                    <a:lumMod val="50000"/>
                  </a:schemeClr>
                </a:solidFill>
                <a:effectLst/>
                <a:latin typeface="Bodoni MT Black" pitchFamily="18" charset="0"/>
              </a:rPr>
              <a:t>he</a:t>
            </a:r>
            <a:r>
              <a:rPr lang="en-US" sz="2000" dirty="0">
                <a:solidFill>
                  <a:schemeClr val="accent3">
                    <a:lumMod val="50000"/>
                  </a:schemeClr>
                </a:solidFill>
                <a:effectLst/>
                <a:latin typeface="Bodoni MT Black" pitchFamily="18" charset="0"/>
              </a:rPr>
              <a:t> umbilical arteries.</a:t>
            </a:r>
          </a:p>
          <a:p>
            <a:pPr marL="1371600" lvl="3" indent="0" algn="just">
              <a:buNone/>
            </a:pPr>
            <a:r>
              <a:rPr lang="en-US" sz="1800" dirty="0">
                <a:solidFill>
                  <a:schemeClr val="accent3">
                    <a:lumMod val="75000"/>
                  </a:schemeClr>
                </a:solidFill>
                <a:effectLst/>
                <a:latin typeface="Bodoni MT Black" pitchFamily="18" charset="0"/>
              </a:rPr>
              <a:t>S</a:t>
            </a:r>
            <a:r>
              <a:rPr lang="en-US" sz="1800" dirty="0" smtClean="0">
                <a:solidFill>
                  <a:schemeClr val="accent3">
                    <a:lumMod val="75000"/>
                  </a:schemeClr>
                </a:solidFill>
                <a:effectLst/>
                <a:latin typeface="Bodoni MT Black" pitchFamily="18" charset="0"/>
              </a:rPr>
              <a:t>upplies</a:t>
            </a:r>
            <a:r>
              <a:rPr lang="en-US" sz="1800" dirty="0">
                <a:solidFill>
                  <a:schemeClr val="accent3">
                    <a:lumMod val="75000"/>
                  </a:schemeClr>
                </a:solidFill>
                <a:effectLst/>
                <a:latin typeface="Bodoni MT Black" pitchFamily="18" charset="0"/>
              </a:rPr>
              <a:t> deoxygenated blood from the fetus to the placenta in the umbilical cord.</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ARTERIES</a:t>
            </a:r>
          </a:p>
        </p:txBody>
      </p:sp>
      <p:pic>
        <p:nvPicPr>
          <p:cNvPr id="8" name="Picture 6" descr="File0655"/>
          <p:cNvPicPr>
            <a:picLocks noChangeAspect="1" noChangeArrowheads="1"/>
          </p:cNvPicPr>
          <p:nvPr/>
        </p:nvPicPr>
        <p:blipFill>
          <a:blip r:embed="rId3" cstate="print"/>
          <a:srcRect l="4159" t="4851" r="9891"/>
          <a:stretch>
            <a:fillRect/>
          </a:stretch>
        </p:blipFill>
        <p:spPr bwMode="auto">
          <a:xfrm>
            <a:off x="5411448" y="1181100"/>
            <a:ext cx="3580151" cy="52327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199" y="1692275"/>
            <a:ext cx="8441331" cy="1270301"/>
          </a:xfrm>
          <a:ln>
            <a:solidFill>
              <a:schemeClr val="tx1"/>
            </a:solidFill>
          </a:ln>
        </p:spPr>
        <p:txBody>
          <a:bodyPr/>
          <a:lstStyle/>
          <a:p>
            <a:pPr algn="just" eaLnBrk="1" hangingPunct="1">
              <a:buClr>
                <a:schemeClr val="accent4">
                  <a:lumMod val="50000"/>
                </a:schemeClr>
              </a:buClr>
              <a:buFont typeface="Courier New" pitchFamily="49" charset="0"/>
              <a:buChar char="o"/>
            </a:pPr>
            <a:r>
              <a:rPr lang="en-US" sz="2200" dirty="0" smtClean="0">
                <a:solidFill>
                  <a:schemeClr val="accent4">
                    <a:lumMod val="25000"/>
                  </a:schemeClr>
                </a:solidFill>
                <a:effectLst/>
                <a:latin typeface="Bodoni MT Black" pitchFamily="18" charset="0"/>
              </a:rPr>
              <a:t>It is the connection of two structures.</a:t>
            </a:r>
          </a:p>
          <a:p>
            <a:pPr algn="just" eaLnBrk="1" hangingPunct="1">
              <a:buClr>
                <a:schemeClr val="accent4">
                  <a:lumMod val="50000"/>
                </a:schemeClr>
              </a:buClr>
              <a:buFont typeface="Courier New" pitchFamily="49" charset="0"/>
              <a:buChar char="o"/>
            </a:pPr>
            <a:r>
              <a:rPr lang="en-US" sz="2200" dirty="0" smtClean="0">
                <a:solidFill>
                  <a:schemeClr val="accent4">
                    <a:lumMod val="25000"/>
                  </a:schemeClr>
                </a:solidFill>
                <a:effectLst/>
                <a:latin typeface="Bodoni MT Black" pitchFamily="18" charset="0"/>
              </a:rPr>
              <a:t>It is the joining of terminal branches of  the arteries. </a:t>
            </a:r>
          </a:p>
          <a:p>
            <a:pPr algn="just" eaLnBrk="1" hangingPunct="1">
              <a:buClr>
                <a:schemeClr val="accent4">
                  <a:lumMod val="50000"/>
                </a:schemeClr>
              </a:buClr>
              <a:buFont typeface="Courier New" pitchFamily="49" charset="0"/>
              <a:buChar char="o"/>
            </a:pPr>
            <a:endParaRPr lang="en-US" sz="22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ANASTOMOSIS</a:t>
            </a:r>
          </a:p>
        </p:txBody>
      </p:sp>
      <p:pic>
        <p:nvPicPr>
          <p:cNvPr id="3074" name="Picture 2" descr="http://upload.wikimedia.org/wikipedia/commons/6/62/Gray5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186" y="2962576"/>
            <a:ext cx="2832545" cy="3450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138" y="574766"/>
            <a:ext cx="4083566" cy="586086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 y="1286171"/>
            <a:ext cx="5347855" cy="4757299"/>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a:buClrTx/>
              <a:buFont typeface="Courier New" pitchFamily="49" charset="0"/>
              <a:buChar char="o"/>
            </a:pPr>
            <a:r>
              <a:rPr lang="en-US" sz="2200" dirty="0">
                <a:solidFill>
                  <a:schemeClr val="bg1">
                    <a:lumMod val="50000"/>
                  </a:schemeClr>
                </a:solidFill>
                <a:effectLst/>
                <a:latin typeface="Bodoni MT Black" pitchFamily="18" charset="0"/>
              </a:rPr>
              <a:t>It is the artery that is the only supply of oxygenated blood to a portion of tissue.</a:t>
            </a:r>
          </a:p>
          <a:p>
            <a:pPr marL="342900" lvl="1" indent="-342900" algn="just">
              <a:buFont typeface="Courier New" pitchFamily="49" charset="0"/>
              <a:buChar char="o"/>
            </a:pPr>
            <a:r>
              <a:rPr lang="en-US" sz="2200" dirty="0">
                <a:solidFill>
                  <a:schemeClr val="bg1">
                    <a:lumMod val="50000"/>
                  </a:schemeClr>
                </a:solidFill>
                <a:effectLst/>
                <a:latin typeface="Bodoni MT Black" pitchFamily="18" charset="0"/>
                <a:ea typeface="+mn-ea"/>
              </a:rPr>
              <a:t>Arteries which do not anastomose with their neighbors are called end arteries. </a:t>
            </a:r>
          </a:p>
          <a:p>
            <a:pPr marL="342900" lvl="1" indent="-342900" algn="just">
              <a:buFont typeface="Courier New" pitchFamily="49" charset="0"/>
              <a:buChar char="o"/>
            </a:pPr>
            <a:r>
              <a:rPr lang="en-US" sz="2200" dirty="0">
                <a:solidFill>
                  <a:schemeClr val="bg1">
                    <a:lumMod val="50000"/>
                  </a:schemeClr>
                </a:solidFill>
                <a:effectLst/>
                <a:latin typeface="Bodoni MT Black" pitchFamily="18" charset="0"/>
                <a:ea typeface="+mn-ea"/>
              </a:rPr>
              <a:t>Examples:</a:t>
            </a:r>
          </a:p>
          <a:p>
            <a:pPr lvl="2" algn="just">
              <a:buClr>
                <a:srgbClr val="313A4F"/>
              </a:buClr>
              <a:buFont typeface="Courier New" pitchFamily="49" charset="0"/>
              <a:buChar char="o"/>
            </a:pPr>
            <a:r>
              <a:rPr lang="en-US" sz="2000" dirty="0">
                <a:solidFill>
                  <a:schemeClr val="accent3">
                    <a:lumMod val="50000"/>
                  </a:schemeClr>
                </a:solidFill>
                <a:effectLst/>
                <a:latin typeface="Bodoni MT Black" pitchFamily="18" charset="0"/>
              </a:rPr>
              <a:t> </a:t>
            </a:r>
            <a:r>
              <a:rPr lang="en-US" sz="2000" dirty="0">
                <a:solidFill>
                  <a:srgbClr val="FF6600"/>
                </a:solidFill>
                <a:effectLst/>
                <a:latin typeface="Bodoni MT Black" pitchFamily="18" charset="0"/>
              </a:rPr>
              <a:t>Splenic artery.</a:t>
            </a:r>
          </a:p>
          <a:p>
            <a:pPr lvl="2" algn="just">
              <a:buClr>
                <a:srgbClr val="313A4F"/>
              </a:buClr>
              <a:buFont typeface="Courier New" pitchFamily="49" charset="0"/>
              <a:buChar char="o"/>
            </a:pPr>
            <a:r>
              <a:rPr lang="en-US" sz="2000" dirty="0">
                <a:solidFill>
                  <a:srgbClr val="FF6600"/>
                </a:solidFill>
                <a:effectLst/>
                <a:latin typeface="Bodoni MT Black" pitchFamily="18" charset="0"/>
              </a:rPr>
              <a:t> Renal artery.</a:t>
            </a:r>
          </a:p>
          <a:p>
            <a:pPr lvl="1" algn="just"/>
            <a:endParaRPr lang="en-US" sz="2200" dirty="0">
              <a:solidFill>
                <a:schemeClr val="accent3">
                  <a:lumMod val="50000"/>
                </a:schemeClr>
              </a:solidFill>
              <a:effectLst/>
              <a:latin typeface="Bodoni MT Black" pitchFamily="18" charset="0"/>
            </a:endParaRPr>
          </a:p>
          <a:p>
            <a:pPr lvl="1" algn="just"/>
            <a:endParaRPr lang="en-US" sz="2200" dirty="0">
              <a:solidFill>
                <a:schemeClr val="accent3">
                  <a:lumMod val="50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END ARTERIES</a:t>
            </a:r>
          </a:p>
        </p:txBody>
      </p:sp>
      <p:pic>
        <p:nvPicPr>
          <p:cNvPr id="4098" name="Picture 2" descr="http://upload.wikimedia.org/wikipedia/commons/thumb/3/3b/Gray533.png/640px-Gray5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635" y="1452431"/>
            <a:ext cx="2921186"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612342" cy="5445811"/>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a:buClr>
                <a:srgbClr val="313A4F"/>
              </a:buClr>
              <a:buFont typeface="Courier New" pitchFamily="49" charset="0"/>
              <a:buChar char="o"/>
            </a:pPr>
            <a:r>
              <a:rPr lang="en-US" sz="2000" dirty="0">
                <a:solidFill>
                  <a:schemeClr val="bg1">
                    <a:lumMod val="50000"/>
                  </a:schemeClr>
                </a:solidFill>
                <a:effectLst/>
                <a:latin typeface="Bodoni MT Black" pitchFamily="18" charset="0"/>
              </a:rPr>
              <a:t>They transport blood back to the heart.</a:t>
            </a:r>
          </a:p>
          <a:p>
            <a:pPr algn="just">
              <a:buClr>
                <a:srgbClr val="313A4F"/>
              </a:buClr>
              <a:buFont typeface="Courier New" pitchFamily="49" charset="0"/>
              <a:buChar char="o"/>
            </a:pPr>
            <a:r>
              <a:rPr lang="en-US" sz="2000" dirty="0">
                <a:solidFill>
                  <a:schemeClr val="bg1">
                    <a:lumMod val="50000"/>
                  </a:schemeClr>
                </a:solidFill>
                <a:effectLst/>
                <a:latin typeface="Bodoni MT Black" pitchFamily="18" charset="0"/>
              </a:rPr>
              <a:t>The smaller veins (Tributries) unite to form larger veins which commonly join with one another to form Venous Plexuses.</a:t>
            </a:r>
          </a:p>
          <a:p>
            <a:pPr algn="just">
              <a:buClr>
                <a:srgbClr val="313A4F"/>
              </a:buClr>
              <a:buFont typeface="Courier New" pitchFamily="49" charset="0"/>
              <a:buChar char="o"/>
            </a:pPr>
            <a:r>
              <a:rPr lang="en-US" sz="2000" dirty="0">
                <a:solidFill>
                  <a:schemeClr val="bg1">
                    <a:lumMod val="50000"/>
                  </a:schemeClr>
                </a:solidFill>
                <a:effectLst/>
                <a:latin typeface="Bodoni MT Black" pitchFamily="18" charset="0"/>
              </a:rPr>
              <a:t>Carry deoxygenated blood toward the heart. </a:t>
            </a:r>
          </a:p>
          <a:p>
            <a:pPr lvl="1" algn="just">
              <a:buFont typeface="Courier New" pitchFamily="49" charset="0"/>
              <a:buChar char="o"/>
            </a:pPr>
            <a:r>
              <a:rPr lang="en-US" sz="2200" dirty="0">
                <a:solidFill>
                  <a:srgbClr val="C00000"/>
                </a:solidFill>
                <a:effectLst/>
                <a:latin typeface="Bodoni MT Black" pitchFamily="18" charset="0"/>
              </a:rPr>
              <a:t> </a:t>
            </a:r>
            <a:r>
              <a:rPr lang="en-US" sz="1800" dirty="0" smtClean="0">
                <a:solidFill>
                  <a:srgbClr val="C00000"/>
                </a:solidFill>
                <a:effectLst/>
                <a:latin typeface="Bodoni MT Black" pitchFamily="18" charset="0"/>
              </a:rPr>
              <a:t>Two Exceptions</a:t>
            </a:r>
            <a:r>
              <a:rPr lang="en-US" sz="1800" dirty="0">
                <a:solidFill>
                  <a:srgbClr val="C00000"/>
                </a:solidFill>
                <a:effectLst/>
                <a:latin typeface="Bodoni MT Black" pitchFamily="18" charset="0"/>
              </a:rPr>
              <a:t>:</a:t>
            </a:r>
          </a:p>
          <a:p>
            <a:pPr lvl="2" algn="just">
              <a:buClr>
                <a:srgbClr val="313A4F"/>
              </a:buClr>
              <a:buFont typeface="Wingdings" pitchFamily="2" charset="2"/>
              <a:buChar char="ü"/>
            </a:pPr>
            <a:r>
              <a:rPr lang="en-US" sz="1800" dirty="0">
                <a:solidFill>
                  <a:schemeClr val="accent3">
                    <a:lumMod val="50000"/>
                  </a:schemeClr>
                </a:solidFill>
                <a:effectLst/>
                <a:latin typeface="Bodoni MT Black" pitchFamily="18" charset="0"/>
              </a:rPr>
              <a:t> the pulmonary veins.</a:t>
            </a:r>
          </a:p>
          <a:p>
            <a:pPr marL="1371600" lvl="3" indent="0" algn="just">
              <a:buNone/>
            </a:pPr>
            <a:r>
              <a:rPr lang="en-US" sz="1800" dirty="0">
                <a:solidFill>
                  <a:schemeClr val="accent3">
                    <a:lumMod val="75000"/>
                  </a:schemeClr>
                </a:solidFill>
                <a:effectLst/>
                <a:latin typeface="Bodoni MT Black" pitchFamily="18" charset="0"/>
              </a:rPr>
              <a:t>receive </a:t>
            </a:r>
            <a:r>
              <a:rPr lang="en-US" sz="1800" dirty="0" smtClean="0">
                <a:solidFill>
                  <a:schemeClr val="accent3">
                    <a:lumMod val="75000"/>
                  </a:schemeClr>
                </a:solidFill>
                <a:effectLst/>
                <a:latin typeface="Bodoni MT Black" pitchFamily="18" charset="0"/>
              </a:rPr>
              <a:t>oxygenated</a:t>
            </a:r>
            <a:r>
              <a:rPr lang="en-US" sz="1800" dirty="0">
                <a:solidFill>
                  <a:schemeClr val="accent3">
                    <a:lumMod val="75000"/>
                  </a:schemeClr>
                </a:solidFill>
                <a:effectLst/>
                <a:latin typeface="Bodoni MT Black" pitchFamily="18" charset="0"/>
              </a:rPr>
              <a:t> blood from the lungs and drain into the left atrium of the heart.</a:t>
            </a:r>
          </a:p>
          <a:p>
            <a:pPr lvl="2" algn="just">
              <a:buClr>
                <a:srgbClr val="313A4F"/>
              </a:buClr>
              <a:buFont typeface="Wingdings" pitchFamily="2" charset="2"/>
              <a:buChar char="ü"/>
            </a:pPr>
            <a:r>
              <a:rPr lang="en-US" sz="1800" dirty="0">
                <a:solidFill>
                  <a:schemeClr val="accent3">
                    <a:lumMod val="50000"/>
                  </a:schemeClr>
                </a:solidFill>
                <a:effectLst/>
                <a:latin typeface="Bodoni MT Black" pitchFamily="18" charset="0"/>
              </a:rPr>
              <a:t> the umbilical veins.</a:t>
            </a:r>
          </a:p>
          <a:p>
            <a:pPr marL="1371600" lvl="3" indent="0" algn="just">
              <a:buNone/>
            </a:pPr>
            <a:r>
              <a:rPr lang="en-US" sz="1800" dirty="0">
                <a:solidFill>
                  <a:schemeClr val="accent3">
                    <a:lumMod val="75000"/>
                  </a:schemeClr>
                </a:solidFill>
                <a:effectLst/>
                <a:latin typeface="Bodoni MT Black" pitchFamily="18" charset="0"/>
              </a:rPr>
              <a:t>carry oxygenated blood from the placenta to the growing fetus.</a:t>
            </a:r>
          </a:p>
          <a:p>
            <a:pPr algn="just"/>
            <a:endParaRPr lang="en-US" dirty="0"/>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VEINS</a:t>
            </a:r>
          </a:p>
        </p:txBody>
      </p:sp>
      <p:pic>
        <p:nvPicPr>
          <p:cNvPr id="5" name="Content Placeholder 6" descr="File0670"/>
          <p:cNvPicPr>
            <a:picLocks noChangeAspect="1" noChangeArrowheads="1"/>
          </p:cNvPicPr>
          <p:nvPr/>
        </p:nvPicPr>
        <p:blipFill>
          <a:blip r:embed="rId3" cstate="print"/>
          <a:srcRect l="2481" t="2328" r="4158" b="1199"/>
          <a:stretch>
            <a:fillRect/>
          </a:stretch>
        </p:blipFill>
        <p:spPr>
          <a:xfrm>
            <a:off x="5738986" y="924661"/>
            <a:ext cx="3276600" cy="51591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199" y="1113114"/>
            <a:ext cx="5022273" cy="4539542"/>
          </a:xfrm>
          <a:ln>
            <a:solidFill>
              <a:schemeClr val="tx1"/>
            </a:solidFill>
          </a:ln>
        </p:spPr>
        <p:txBody>
          <a:bodyPr/>
          <a:lstStyle/>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Two veins  that accompany medium sized deep arteries</a:t>
            </a:r>
          </a:p>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Vena comitans is Latin for accompanying vein.</a:t>
            </a:r>
          </a:p>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They are found in close to arteries so that the pulsations of the artery aid venous return.</a:t>
            </a:r>
          </a:p>
          <a:p>
            <a:pPr algn="just" eaLnBrk="1" hangingPunct="1">
              <a:buClrTx/>
              <a:buFont typeface="Courier New" pitchFamily="49" charset="0"/>
              <a:buChar char="o"/>
            </a:pPr>
            <a:r>
              <a:rPr lang="en-US" sz="2000" dirty="0" smtClean="0">
                <a:solidFill>
                  <a:schemeClr val="accent4">
                    <a:lumMod val="25000"/>
                  </a:schemeClr>
                </a:solidFill>
                <a:effectLst/>
                <a:latin typeface="Bodoni MT Black" pitchFamily="18" charset="0"/>
              </a:rPr>
              <a:t>Venae comitantes are usually found with smaller arteries, especially those in the limbs. </a:t>
            </a:r>
          </a:p>
          <a:p>
            <a:pPr marL="914400" lvl="1" indent="-514350" algn="just" eaLnBrk="1" hangingPunct="1">
              <a:buClr>
                <a:schemeClr val="accent4">
                  <a:lumMod val="50000"/>
                </a:schemeClr>
              </a:buClr>
              <a:buFont typeface="Wingdings" pitchFamily="2" charset="2"/>
              <a:buChar char="§"/>
            </a:pPr>
            <a:r>
              <a:rPr lang="en-US" sz="1800" dirty="0" smtClean="0">
                <a:solidFill>
                  <a:schemeClr val="accent3">
                    <a:lumMod val="75000"/>
                  </a:schemeClr>
                </a:solidFill>
                <a:effectLst/>
                <a:latin typeface="Bodoni MT Black" pitchFamily="18" charset="0"/>
              </a:rPr>
              <a:t>Larger arteries do not have venae comitantes. They usually have a single, similarly sized vein.</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200" b="1" dirty="0">
                <a:solidFill>
                  <a:srgbClr val="9999FF"/>
                </a:solidFill>
                <a:effectLst>
                  <a:outerShdw blurRad="38100" dist="38100" dir="2700000" algn="tl">
                    <a:srgbClr val="000000"/>
                  </a:outerShdw>
                </a:effectLst>
                <a:latin typeface="Bodoni MT Black" pitchFamily="18" charset="0"/>
                <a:ea typeface="+mj-ea"/>
                <a:cs typeface="+mj-cs"/>
              </a:rPr>
              <a:t>DEEP VEINS (VENAE COMITANTES)</a:t>
            </a:r>
          </a:p>
        </p:txBody>
      </p:sp>
      <p:pic>
        <p:nvPicPr>
          <p:cNvPr id="6146" name="Picture 2" descr="http://www.anatomic.us/wp-content/uploads/2013/01/cardioar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81684" y="1247998"/>
            <a:ext cx="3608459" cy="4230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365" y="1288347"/>
            <a:ext cx="4980544" cy="3869075"/>
          </a:xfrm>
          <a:ln>
            <a:solidFill>
              <a:schemeClr val="tx1"/>
            </a:solidFill>
          </a:ln>
        </p:spPr>
        <p:txBody>
          <a:bodyPr/>
          <a:lstStyle/>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Microscopic vessels in the form of a network.</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They connect the Arterioles to the Venules.</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They help to enable the exchange of water, oxygen and many. other nutrients between blood and the tissues.</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CAPILLARIES</a:t>
            </a:r>
          </a:p>
        </p:txBody>
      </p:sp>
      <p:grpSp>
        <p:nvGrpSpPr>
          <p:cNvPr id="4" name="Group 3"/>
          <p:cNvGrpSpPr/>
          <p:nvPr/>
        </p:nvGrpSpPr>
        <p:grpSpPr>
          <a:xfrm>
            <a:off x="5056909" y="1618939"/>
            <a:ext cx="4057111" cy="2957648"/>
            <a:chOff x="4677097" y="1618938"/>
            <a:chExt cx="4436923" cy="3207895"/>
          </a:xfrm>
        </p:grpSpPr>
        <p:pic>
          <p:nvPicPr>
            <p:cNvPr id="16386" name="Picture 2" descr="http://images.wisegeek.com/capillaries-drawing.jpg"/>
            <p:cNvPicPr>
              <a:picLocks noChangeAspect="1" noChangeArrowheads="1"/>
            </p:cNvPicPr>
            <p:nvPr/>
          </p:nvPicPr>
          <p:blipFill>
            <a:blip r:embed="rId3" cstate="print"/>
            <a:srcRect/>
            <a:stretch>
              <a:fillRect/>
            </a:stretch>
          </p:blipFill>
          <p:spPr bwMode="auto">
            <a:xfrm>
              <a:off x="4677097" y="1618938"/>
              <a:ext cx="4436923" cy="3207895"/>
            </a:xfrm>
            <a:prstGeom prst="rect">
              <a:avLst/>
            </a:prstGeom>
            <a:noFill/>
          </p:spPr>
        </p:pic>
        <p:sp>
          <p:nvSpPr>
            <p:cNvPr id="2" name="TextBox 1"/>
            <p:cNvSpPr txBox="1"/>
            <p:nvPr/>
          </p:nvSpPr>
          <p:spPr>
            <a:xfrm>
              <a:off x="7874758" y="4326340"/>
              <a:ext cx="1239262" cy="500493"/>
            </a:xfrm>
            <a:prstGeom prst="rect">
              <a:avLst/>
            </a:prstGeom>
            <a:solidFill>
              <a:schemeClr val="tx1"/>
            </a:solidFill>
            <a:ln>
              <a:solidFill>
                <a:schemeClr val="tx1"/>
              </a:solidFill>
            </a:ln>
          </p:spPr>
          <p:txBody>
            <a:bodyPr wrap="square" rtlCol="0">
              <a:spAutoFit/>
            </a:bodyPr>
            <a:lstStyle/>
            <a:p>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200" y="1692275"/>
            <a:ext cx="4495800" cy="3425825"/>
          </a:xfrm>
          <a:ln>
            <a:solidFill>
              <a:schemeClr val="tx1"/>
            </a:solidFill>
          </a:ln>
        </p:spPr>
        <p:txBody>
          <a:bodyPr/>
          <a:lstStyle/>
          <a:p>
            <a:pPr algn="just" eaLnBrk="1" fontAlgn="auto" hangingPunct="1">
              <a:spcAft>
                <a:spcPts val="0"/>
              </a:spcAft>
              <a:buClr>
                <a:schemeClr val="accent4">
                  <a:lumMod val="10000"/>
                </a:schemeClr>
              </a:buClr>
              <a:buFont typeface="Courier New" pitchFamily="49" charset="0"/>
              <a:buChar char="o"/>
              <a:defRPr/>
            </a:pPr>
            <a:r>
              <a:rPr lang="en-US" sz="2200" dirty="0" smtClean="0">
                <a:solidFill>
                  <a:schemeClr val="accent4">
                    <a:lumMod val="25000"/>
                  </a:schemeClr>
                </a:solidFill>
                <a:effectLst/>
                <a:latin typeface="Bodoni MT Black" pitchFamily="18" charset="0"/>
              </a:rPr>
              <a:t>Direct connections between the arteries and veins without the intervention of capillaries.</a:t>
            </a:r>
          </a:p>
          <a:p>
            <a:pPr algn="just" eaLnBrk="1" fontAlgn="auto" hangingPunct="1">
              <a:spcAft>
                <a:spcPts val="0"/>
              </a:spcAft>
              <a:buClr>
                <a:schemeClr val="accent4">
                  <a:lumMod val="10000"/>
                </a:schemeClr>
              </a:buClr>
              <a:buFont typeface="Courier New" pitchFamily="49" charset="0"/>
              <a:buChar char="o"/>
              <a:defRPr/>
            </a:pPr>
            <a:r>
              <a:rPr lang="en-US" sz="2200" dirty="0" smtClean="0">
                <a:solidFill>
                  <a:schemeClr val="accent4">
                    <a:lumMod val="25000"/>
                  </a:schemeClr>
                </a:solidFill>
                <a:effectLst/>
                <a:latin typeface="Bodoni MT Black" pitchFamily="18" charset="0"/>
              </a:rPr>
              <a:t>Found in tips of the fingers and toes.</a:t>
            </a: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ARTERIOVENOUS ANASTOMOSIS</a:t>
            </a:r>
          </a:p>
        </p:txBody>
      </p:sp>
      <p:pic>
        <p:nvPicPr>
          <p:cNvPr id="6" name="Picture 2" descr="C:\Documents and Settings\User\My Documents\My Pictures\Picture3.jpg"/>
          <p:cNvPicPr>
            <a:picLocks noChangeAspect="1" noChangeArrowheads="1"/>
          </p:cNvPicPr>
          <p:nvPr/>
        </p:nvPicPr>
        <p:blipFill>
          <a:blip r:embed="rId3" cstate="print"/>
          <a:srcRect/>
          <a:stretch>
            <a:fillRect/>
          </a:stretch>
        </p:blipFill>
        <p:spPr>
          <a:xfrm>
            <a:off x="4645025" y="1241268"/>
            <a:ext cx="4359275" cy="4143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200" y="1178495"/>
            <a:ext cx="5286842" cy="5137106"/>
          </a:xfrm>
          <a:ln>
            <a:solidFill>
              <a:schemeClr val="tx1"/>
            </a:solidFill>
          </a:ln>
        </p:spPr>
        <p:txBody>
          <a:bodyPr/>
          <a:lstStyle/>
          <a:p>
            <a:pPr algn="just" eaLnBrk="1" fontAlgn="auto" hangingPunct="1">
              <a:spcAft>
                <a:spcPts val="0"/>
              </a:spcAft>
              <a:buClrTx/>
              <a:buFont typeface="Courier New" pitchFamily="49" charset="0"/>
              <a:buChar char="o"/>
              <a:defRPr/>
            </a:pPr>
            <a:r>
              <a:rPr lang="en-US" sz="2200" dirty="0">
                <a:solidFill>
                  <a:schemeClr val="accent4">
                    <a:lumMod val="25000"/>
                  </a:schemeClr>
                </a:solidFill>
                <a:effectLst/>
                <a:latin typeface="Bodoni MT Black" pitchFamily="18" charset="0"/>
              </a:rPr>
              <a:t>P</a:t>
            </a:r>
            <a:r>
              <a:rPr lang="en-US" sz="2200" dirty="0" smtClean="0">
                <a:solidFill>
                  <a:schemeClr val="accent4">
                    <a:lumMod val="25000"/>
                  </a:schemeClr>
                </a:solidFill>
                <a:effectLst/>
                <a:latin typeface="Bodoni MT Black" pitchFamily="18" charset="0"/>
              </a:rPr>
              <a:t>ortal </a:t>
            </a:r>
            <a:r>
              <a:rPr lang="en-US" sz="2200" dirty="0">
                <a:solidFill>
                  <a:schemeClr val="accent4">
                    <a:lumMod val="25000"/>
                  </a:schemeClr>
                </a:solidFill>
                <a:effectLst/>
                <a:latin typeface="Bodoni MT Black" pitchFamily="18" charset="0"/>
              </a:rPr>
              <a:t>V</a:t>
            </a:r>
            <a:r>
              <a:rPr lang="en-US" sz="2200" dirty="0" smtClean="0">
                <a:solidFill>
                  <a:schemeClr val="accent4">
                    <a:lumMod val="25000"/>
                  </a:schemeClr>
                </a:solidFill>
                <a:effectLst/>
                <a:latin typeface="Bodoni MT Black" pitchFamily="18" charset="0"/>
              </a:rPr>
              <a:t>enous </a:t>
            </a:r>
            <a:r>
              <a:rPr lang="en-US" sz="2200" dirty="0">
                <a:solidFill>
                  <a:schemeClr val="accent4">
                    <a:lumMod val="25000"/>
                  </a:schemeClr>
                </a:solidFill>
                <a:effectLst/>
                <a:latin typeface="Bodoni MT Black" pitchFamily="18" charset="0"/>
              </a:rPr>
              <a:t>S</a:t>
            </a:r>
            <a:r>
              <a:rPr lang="en-US" sz="2200" dirty="0" smtClean="0">
                <a:solidFill>
                  <a:schemeClr val="accent4">
                    <a:lumMod val="25000"/>
                  </a:schemeClr>
                </a:solidFill>
                <a:effectLst/>
                <a:latin typeface="Bodoni MT Black" pitchFamily="18" charset="0"/>
              </a:rPr>
              <a:t>ystem</a:t>
            </a:r>
            <a:r>
              <a:rPr lang="en-US" sz="2200" dirty="0">
                <a:solidFill>
                  <a:schemeClr val="accent4">
                    <a:lumMod val="25000"/>
                  </a:schemeClr>
                </a:solidFill>
                <a:effectLst/>
                <a:latin typeface="Bodoni MT Black" pitchFamily="18" charset="0"/>
              </a:rPr>
              <a:t> occurs when </a:t>
            </a:r>
            <a:r>
              <a:rPr lang="en-US" sz="2200" dirty="0" smtClean="0">
                <a:solidFill>
                  <a:schemeClr val="accent4">
                    <a:lumMod val="25000"/>
                  </a:schemeClr>
                </a:solidFill>
                <a:effectLst/>
                <a:latin typeface="Bodoni MT Black" pitchFamily="18" charset="0"/>
              </a:rPr>
              <a:t>a capillary </a:t>
            </a:r>
            <a:r>
              <a:rPr lang="en-US" sz="2200" dirty="0">
                <a:solidFill>
                  <a:schemeClr val="accent4">
                    <a:lumMod val="25000"/>
                  </a:schemeClr>
                </a:solidFill>
                <a:effectLst/>
                <a:latin typeface="Bodoni MT Black" pitchFamily="18" charset="0"/>
              </a:rPr>
              <a:t>bed pools into another capillary bed through veins, without first going through the heart</a:t>
            </a:r>
            <a:r>
              <a:rPr lang="en-US" sz="2200" dirty="0" smtClean="0">
                <a:solidFill>
                  <a:schemeClr val="accent4">
                    <a:lumMod val="25000"/>
                  </a:schemeClr>
                </a:solidFill>
                <a:effectLst/>
                <a:latin typeface="Bodoni MT Black" pitchFamily="18" charset="0"/>
              </a:rPr>
              <a:t>.</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Veins leaving the gastrointestinal tract do not go direct to the heart.</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They pass to the Portal Vein. </a:t>
            </a:r>
          </a:p>
          <a:p>
            <a:pPr algn="just" eaLnBrk="1" fontAlgn="auto" hangingPunct="1">
              <a:spcAft>
                <a:spcPts val="0"/>
              </a:spcAft>
              <a:buClrTx/>
              <a:buFont typeface="Courier New" pitchFamily="49" charset="0"/>
              <a:buChar char="o"/>
              <a:defRPr/>
            </a:pPr>
            <a:r>
              <a:rPr lang="en-US" sz="2200" dirty="0" smtClean="0">
                <a:solidFill>
                  <a:schemeClr val="accent4">
                    <a:lumMod val="25000"/>
                  </a:schemeClr>
                </a:solidFill>
                <a:effectLst/>
                <a:latin typeface="Bodoni MT Black" pitchFamily="18" charset="0"/>
              </a:rPr>
              <a:t>This vein enters the liver and breaks up again into veins of diminishing size which ultimately join capillary like vessels (Sinusoids).</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PORTAL CIRCULATION SYSTEM</a:t>
            </a:r>
          </a:p>
        </p:txBody>
      </p:sp>
      <p:pic>
        <p:nvPicPr>
          <p:cNvPr id="5" name="Picture 6" descr="Untitled-7"/>
          <p:cNvPicPr>
            <a:picLocks noChangeAspect="1" noChangeArrowheads="1"/>
          </p:cNvPicPr>
          <p:nvPr/>
        </p:nvPicPr>
        <p:blipFill>
          <a:blip r:embed="rId3" cstate="print"/>
          <a:srcRect/>
          <a:stretch>
            <a:fillRect/>
          </a:stretch>
        </p:blipFill>
        <p:spPr>
          <a:xfrm>
            <a:off x="5363042" y="1143399"/>
            <a:ext cx="3712309" cy="52137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459942" cy="5445811"/>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a:buClr>
                <a:srgbClr val="313A4F"/>
              </a:buClr>
              <a:buFont typeface="Courier New" pitchFamily="49" charset="0"/>
              <a:buChar char="o"/>
            </a:pPr>
            <a:r>
              <a:rPr lang="en-US" sz="2000" dirty="0">
                <a:solidFill>
                  <a:srgbClr val="000000"/>
                </a:solidFill>
                <a:effectLst/>
                <a:latin typeface="Bodoni MT Black" pitchFamily="18" charset="0"/>
              </a:rPr>
              <a:t>B</a:t>
            </a:r>
            <a:r>
              <a:rPr lang="en-US" sz="2000" dirty="0" smtClean="0">
                <a:solidFill>
                  <a:srgbClr val="000000"/>
                </a:solidFill>
                <a:effectLst/>
                <a:latin typeface="Bodoni MT Black" pitchFamily="18" charset="0"/>
              </a:rPr>
              <a:t>lood </a:t>
            </a:r>
            <a:r>
              <a:rPr lang="en-US" sz="2000" dirty="0">
                <a:solidFill>
                  <a:srgbClr val="000000"/>
                </a:solidFill>
                <a:effectLst/>
                <a:latin typeface="Bodoni MT Black" pitchFamily="18" charset="0"/>
              </a:rPr>
              <a:t>is the actual carrier of the oxygen and </a:t>
            </a:r>
            <a:r>
              <a:rPr lang="en-US" sz="2000" dirty="0" smtClean="0">
                <a:solidFill>
                  <a:srgbClr val="000000"/>
                </a:solidFill>
                <a:effectLst/>
                <a:latin typeface="Bodoni MT Black" pitchFamily="18" charset="0"/>
              </a:rPr>
              <a:t>nutrients into arteries.</a:t>
            </a:r>
            <a:endParaRPr lang="en-US" dirty="0">
              <a:solidFill>
                <a:srgbClr val="000000"/>
              </a:solidFill>
            </a:endParaRPr>
          </a:p>
          <a:p>
            <a:pPr algn="just">
              <a:buClr>
                <a:srgbClr val="313A4F"/>
              </a:buClr>
              <a:buFont typeface="Courier New" pitchFamily="49" charset="0"/>
              <a:buChar char="o"/>
            </a:pPr>
            <a:r>
              <a:rPr lang="en-US" sz="2000" dirty="0">
                <a:solidFill>
                  <a:srgbClr val="000000"/>
                </a:solidFill>
                <a:effectLst/>
                <a:latin typeface="Bodoni MT Black" pitchFamily="18" charset="0"/>
              </a:rPr>
              <a:t>Blood is made mostly of plasma, which is a yellowish liquid that is 90% water. </a:t>
            </a:r>
            <a:endParaRPr lang="en-US" sz="2000" dirty="0" smtClean="0">
              <a:solidFill>
                <a:srgbClr val="0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Plasma </a:t>
            </a:r>
            <a:r>
              <a:rPr lang="en-US" sz="2000" dirty="0">
                <a:solidFill>
                  <a:srgbClr val="000000"/>
                </a:solidFill>
                <a:effectLst/>
                <a:latin typeface="Bodoni MT Black" pitchFamily="18" charset="0"/>
              </a:rPr>
              <a:t>contains </a:t>
            </a:r>
            <a:r>
              <a:rPr lang="en-US" sz="2000" dirty="0" smtClean="0">
                <a:solidFill>
                  <a:srgbClr val="000000"/>
                </a:solidFill>
                <a:effectLst/>
                <a:latin typeface="Bodoni MT Black" pitchFamily="18" charset="0"/>
              </a:rPr>
              <a:t>also salts</a:t>
            </a:r>
            <a:r>
              <a:rPr lang="en-US" sz="2000" dirty="0">
                <a:solidFill>
                  <a:srgbClr val="000000"/>
                </a:solidFill>
                <a:effectLst/>
                <a:latin typeface="Bodoni MT Black" pitchFamily="18" charset="0"/>
              </a:rPr>
              <a:t>, </a:t>
            </a:r>
            <a:r>
              <a:rPr lang="en-US" sz="2000" dirty="0" smtClean="0">
                <a:solidFill>
                  <a:srgbClr val="000000"/>
                </a:solidFill>
                <a:effectLst/>
                <a:latin typeface="Bodoni MT Black" pitchFamily="18" charset="0"/>
              </a:rPr>
              <a:t>glucose </a:t>
            </a:r>
            <a:r>
              <a:rPr lang="en-US" sz="2000" dirty="0">
                <a:solidFill>
                  <a:srgbClr val="000000"/>
                </a:solidFill>
                <a:effectLst/>
                <a:latin typeface="Bodoni MT Black" pitchFamily="18" charset="0"/>
              </a:rPr>
              <a:t>and other substances. </a:t>
            </a:r>
            <a:endParaRPr lang="en-US" sz="2000" dirty="0" smtClean="0">
              <a:solidFill>
                <a:srgbClr val="0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Most </a:t>
            </a:r>
            <a:r>
              <a:rPr lang="en-US" sz="2000" dirty="0">
                <a:solidFill>
                  <a:srgbClr val="000000"/>
                </a:solidFill>
                <a:effectLst/>
                <a:latin typeface="Bodoni MT Black" pitchFamily="18" charset="0"/>
              </a:rPr>
              <a:t>important, plasma contains proteins that carry important nutrients to the body’s cells and strengthen the body’s immune </a:t>
            </a:r>
            <a:r>
              <a:rPr lang="en-US" sz="2000" dirty="0" smtClean="0">
                <a:solidFill>
                  <a:srgbClr val="000000"/>
                </a:solidFill>
                <a:effectLst/>
                <a:latin typeface="Bodoni MT Black" pitchFamily="18" charset="0"/>
              </a:rPr>
              <a:t>system.</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Blood has main 3 types </a:t>
            </a:r>
            <a:r>
              <a:rPr lang="en-US" sz="2000" dirty="0">
                <a:solidFill>
                  <a:srgbClr val="000000"/>
                </a:solidFill>
                <a:effectLst/>
                <a:latin typeface="Bodoni MT Black" pitchFamily="18" charset="0"/>
              </a:rPr>
              <a:t>of blood cells </a:t>
            </a:r>
            <a:r>
              <a:rPr lang="en-US" sz="2000" dirty="0" smtClean="0">
                <a:solidFill>
                  <a:srgbClr val="000000"/>
                </a:solidFill>
                <a:effectLst/>
                <a:latin typeface="Bodoni MT Black" pitchFamily="18" charset="0"/>
              </a:rPr>
              <a:t>that circulate </a:t>
            </a:r>
            <a:r>
              <a:rPr lang="en-US" sz="2000" dirty="0">
                <a:solidFill>
                  <a:srgbClr val="000000"/>
                </a:solidFill>
                <a:effectLst/>
                <a:latin typeface="Bodoni MT Black" pitchFamily="18" charset="0"/>
              </a:rPr>
              <a:t>with the </a:t>
            </a:r>
            <a:r>
              <a:rPr lang="en-US" sz="2000" dirty="0" smtClean="0">
                <a:solidFill>
                  <a:srgbClr val="000000"/>
                </a:solidFill>
                <a:effectLst/>
                <a:latin typeface="Bodoni MT Black" pitchFamily="18" charset="0"/>
              </a:rPr>
              <a:t>plasma.</a:t>
            </a:r>
            <a:endParaRPr lang="en-US" sz="2000" dirty="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BLOOD</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3074" name="Picture 2" descr="Image result for 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467" y="939805"/>
            <a:ext cx="332117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44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35037" y="947406"/>
            <a:ext cx="5480392" cy="5627563"/>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sz="2000" b="1" dirty="0" smtClean="0">
                <a:ln w="11430"/>
                <a:solidFill>
                  <a:srgbClr val="C00000"/>
                </a:solidFill>
                <a:effectLst/>
                <a:latin typeface="Bodoni MT Black" pitchFamily="18" charset="0"/>
              </a:rPr>
              <a:t>PLATELETS: </a:t>
            </a:r>
            <a:endParaRPr lang="en-US" sz="2000" dirty="0" smtClean="0">
              <a:solidFill>
                <a:srgbClr val="0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Helping </a:t>
            </a:r>
            <a:r>
              <a:rPr lang="en-US" sz="2000" dirty="0">
                <a:solidFill>
                  <a:srgbClr val="000000"/>
                </a:solidFill>
                <a:effectLst/>
                <a:latin typeface="Bodoni MT Black" pitchFamily="18" charset="0"/>
              </a:rPr>
              <a:t>the blood to clot. Clotting stops the blood from flowing out of the body when a vein or artery is broken. Platelets are also </a:t>
            </a:r>
            <a:r>
              <a:rPr lang="en-US" sz="2000" dirty="0" smtClean="0">
                <a:solidFill>
                  <a:srgbClr val="000000"/>
                </a:solidFill>
                <a:effectLst/>
                <a:latin typeface="Bodoni MT Black" pitchFamily="18" charset="0"/>
              </a:rPr>
              <a:t>called</a:t>
            </a:r>
            <a:r>
              <a:rPr lang="en-US" sz="2000" dirty="0">
                <a:solidFill>
                  <a:srgbClr val="000000"/>
                </a:solidFill>
                <a:effectLst/>
                <a:latin typeface="Bodoni MT Black" pitchFamily="18" charset="0"/>
              </a:rPr>
              <a:t> </a:t>
            </a:r>
            <a:r>
              <a:rPr lang="en-US" sz="2000" dirty="0" smtClean="0">
                <a:solidFill>
                  <a:srgbClr val="FF6600"/>
                </a:solidFill>
                <a:effectLst/>
                <a:latin typeface="Bodoni MT Black" pitchFamily="18" charset="0"/>
              </a:rPr>
              <a:t>thrombocytes</a:t>
            </a:r>
            <a:r>
              <a:rPr lang="en-US" sz="2000" dirty="0" smtClean="0">
                <a:solidFill>
                  <a:srgbClr val="000000"/>
                </a:solidFill>
                <a:effectLst/>
              </a:rPr>
              <a:t>.</a:t>
            </a:r>
          </a:p>
          <a:p>
            <a:pPr marL="0" indent="0" algn="just">
              <a:buClr>
                <a:srgbClr val="313A4F"/>
              </a:buClr>
              <a:buNone/>
            </a:pPr>
            <a:r>
              <a:rPr lang="en-US" sz="2000" b="1" dirty="0" smtClean="0">
                <a:ln w="11430"/>
                <a:solidFill>
                  <a:srgbClr val="C00000"/>
                </a:solidFill>
                <a:effectLst/>
                <a:latin typeface="Bodoni MT Black" pitchFamily="18" charset="0"/>
              </a:rPr>
              <a:t>RED BLOOD CELLS</a:t>
            </a:r>
            <a:endParaRPr lang="en-US" sz="2000" dirty="0" smtClean="0">
              <a:solidFill>
                <a:srgbClr val="000000"/>
              </a:solidFill>
              <a:effectLst/>
            </a:endParaRPr>
          </a:p>
          <a:p>
            <a:pPr algn="just">
              <a:buClr>
                <a:srgbClr val="313A4F"/>
              </a:buClr>
              <a:buFont typeface="Courier New" pitchFamily="49" charset="0"/>
              <a:buChar char="o"/>
            </a:pPr>
            <a:r>
              <a:rPr lang="en-US" sz="2000" dirty="0">
                <a:solidFill>
                  <a:srgbClr val="000000"/>
                </a:solidFill>
                <a:effectLst/>
                <a:latin typeface="Bodoni MT Black" pitchFamily="18" charset="0"/>
              </a:rPr>
              <a:t>C</a:t>
            </a:r>
            <a:r>
              <a:rPr lang="en-US" sz="2000" dirty="0" smtClean="0">
                <a:solidFill>
                  <a:srgbClr val="000000"/>
                </a:solidFill>
                <a:effectLst/>
                <a:latin typeface="Bodoni MT Black" pitchFamily="18" charset="0"/>
              </a:rPr>
              <a:t>arry </a:t>
            </a:r>
            <a:r>
              <a:rPr lang="en-US" sz="2000" dirty="0">
                <a:solidFill>
                  <a:srgbClr val="000000"/>
                </a:solidFill>
                <a:effectLst/>
                <a:latin typeface="Bodoni MT Black" pitchFamily="18" charset="0"/>
              </a:rPr>
              <a:t>oxygen. </a:t>
            </a:r>
            <a:r>
              <a:rPr lang="en-US" sz="2000" dirty="0" smtClean="0">
                <a:solidFill>
                  <a:srgbClr val="000000"/>
                </a:solidFill>
                <a:effectLst/>
                <a:latin typeface="Bodoni MT Black" pitchFamily="18" charset="0"/>
              </a:rPr>
              <a:t>A </a:t>
            </a:r>
            <a:r>
              <a:rPr lang="en-US" sz="2000" dirty="0">
                <a:solidFill>
                  <a:srgbClr val="000000"/>
                </a:solidFill>
                <a:effectLst/>
                <a:latin typeface="Bodoni MT Black" pitchFamily="18" charset="0"/>
              </a:rPr>
              <a:t>healthy adult has about 35 trillion of them. </a:t>
            </a:r>
            <a:r>
              <a:rPr lang="en-US" sz="2000" dirty="0" smtClean="0">
                <a:solidFill>
                  <a:srgbClr val="000000"/>
                </a:solidFill>
                <a:effectLst/>
                <a:latin typeface="Bodoni MT Black" pitchFamily="18" charset="0"/>
              </a:rPr>
              <a:t>Red </a:t>
            </a:r>
            <a:r>
              <a:rPr lang="en-US" sz="2000" dirty="0">
                <a:solidFill>
                  <a:srgbClr val="000000"/>
                </a:solidFill>
                <a:effectLst/>
                <a:latin typeface="Bodoni MT Black" pitchFamily="18" charset="0"/>
              </a:rPr>
              <a:t>blood cells are also </a:t>
            </a:r>
            <a:r>
              <a:rPr lang="en-US" sz="2000" dirty="0" err="1">
                <a:solidFill>
                  <a:srgbClr val="FF6600"/>
                </a:solidFill>
                <a:effectLst/>
                <a:latin typeface="Bodoni MT Black" pitchFamily="18" charset="0"/>
              </a:rPr>
              <a:t>callederythrocytes</a:t>
            </a:r>
            <a:r>
              <a:rPr lang="en-US" sz="2000" dirty="0" smtClean="0">
                <a:solidFill>
                  <a:srgbClr val="000000"/>
                </a:solidFill>
                <a:effectLst/>
                <a:latin typeface="Bodoni MT Black" pitchFamily="18" charset="0"/>
              </a:rPr>
              <a:t>.</a:t>
            </a:r>
          </a:p>
          <a:p>
            <a:pPr marL="0" indent="0" algn="just">
              <a:buClr>
                <a:srgbClr val="313A4F"/>
              </a:buClr>
              <a:buNone/>
            </a:pPr>
            <a:r>
              <a:rPr lang="en-US" sz="2000" dirty="0" smtClean="0">
                <a:solidFill>
                  <a:srgbClr val="C00000"/>
                </a:solidFill>
                <a:effectLst/>
                <a:latin typeface="Bodoni MT Black" pitchFamily="18" charset="0"/>
              </a:rPr>
              <a:t>WHITE BLOOD CELLS</a:t>
            </a:r>
            <a:endParaRPr lang="en-US" sz="2000" dirty="0">
              <a:solidFill>
                <a:srgbClr val="C000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These </a:t>
            </a:r>
            <a:r>
              <a:rPr lang="en-US" sz="2000" dirty="0">
                <a:solidFill>
                  <a:srgbClr val="000000"/>
                </a:solidFill>
                <a:effectLst/>
                <a:latin typeface="Bodoni MT Black" pitchFamily="18" charset="0"/>
              </a:rPr>
              <a:t>cells, which come in many shapes and sizes, are vital to the immune </a:t>
            </a:r>
            <a:r>
              <a:rPr lang="en-US" sz="2000" dirty="0" smtClean="0">
                <a:solidFill>
                  <a:srgbClr val="000000"/>
                </a:solidFill>
                <a:effectLst/>
                <a:latin typeface="Bodoni MT Black" pitchFamily="18" charset="0"/>
              </a:rPr>
              <a:t>system against infections. </a:t>
            </a:r>
            <a:r>
              <a:rPr lang="en-US" sz="2000" dirty="0">
                <a:solidFill>
                  <a:srgbClr val="000000"/>
                </a:solidFill>
                <a:effectLst/>
                <a:latin typeface="Bodoni MT Black" pitchFamily="18" charset="0"/>
              </a:rPr>
              <a:t>When the body is fighting off infection, </a:t>
            </a:r>
            <a:r>
              <a:rPr lang="en-US" sz="2000" dirty="0" smtClean="0">
                <a:solidFill>
                  <a:srgbClr val="000000"/>
                </a:solidFill>
                <a:effectLst/>
                <a:latin typeface="Bodoni MT Black" pitchFamily="18" charset="0"/>
              </a:rPr>
              <a:t>they increase. White </a:t>
            </a:r>
            <a:r>
              <a:rPr lang="en-US" sz="2000" dirty="0">
                <a:solidFill>
                  <a:srgbClr val="000000"/>
                </a:solidFill>
                <a:effectLst/>
                <a:latin typeface="Bodoni MT Black" pitchFamily="18" charset="0"/>
              </a:rPr>
              <a:t>blood cells are also called </a:t>
            </a:r>
            <a:r>
              <a:rPr lang="en-US" sz="2000" dirty="0">
                <a:solidFill>
                  <a:srgbClr val="FF6600"/>
                </a:solidFill>
                <a:effectLst/>
                <a:latin typeface="Bodoni MT Black" pitchFamily="18" charset="0"/>
              </a:rPr>
              <a:t>leukocytes</a:t>
            </a:r>
            <a:r>
              <a:rPr lang="en-US" sz="2000" dirty="0">
                <a:solidFill>
                  <a:srgbClr val="000000"/>
                </a:solidFill>
                <a:effectLst/>
                <a:latin typeface="Bodoni MT Black" pitchFamily="18" charset="0"/>
              </a:rPr>
              <a:t>.</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TYPES OF BLOOD CELLS</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4098" name="Picture 2" descr="Image result for BLOOD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657" y="1300017"/>
            <a:ext cx="3404466" cy="255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89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556924" cy="5707392"/>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sz="2000" dirty="0" smtClean="0">
                <a:solidFill>
                  <a:srgbClr val="FF6600"/>
                </a:solidFill>
                <a:effectLst/>
                <a:latin typeface="Bodoni MT Black" pitchFamily="18" charset="0"/>
              </a:rPr>
              <a:t>HEART ATTACK</a:t>
            </a:r>
            <a:r>
              <a:rPr lang="en-US" sz="2000" dirty="0">
                <a:solidFill>
                  <a:srgbClr val="FF6600"/>
                </a:solidFill>
                <a:effectLst/>
                <a:latin typeface="Bodoni MT Black" pitchFamily="18" charset="0"/>
              </a:rPr>
              <a:t> </a:t>
            </a:r>
            <a:endParaRPr lang="en-US" sz="2000" dirty="0" smtClean="0">
              <a:solidFill>
                <a:srgbClr val="FF6600"/>
              </a:solidFill>
              <a:effectLst/>
              <a:latin typeface="Bodoni MT Black" pitchFamily="18" charset="0"/>
            </a:endParaRPr>
          </a:p>
          <a:p>
            <a:pPr algn="just">
              <a:buClr>
                <a:srgbClr val="313A4F"/>
              </a:buClr>
              <a:buFont typeface="Courier New" pitchFamily="49" charset="0"/>
              <a:buChar char="o"/>
            </a:pPr>
            <a:r>
              <a:rPr lang="en-US" sz="2000" dirty="0">
                <a:solidFill>
                  <a:srgbClr val="000000"/>
                </a:solidFill>
                <a:effectLst/>
                <a:latin typeface="Bodoni MT Black" pitchFamily="18" charset="0"/>
              </a:rPr>
              <a:t>O</a:t>
            </a:r>
            <a:r>
              <a:rPr lang="en-US" sz="2000" dirty="0" smtClean="0">
                <a:solidFill>
                  <a:srgbClr val="000000"/>
                </a:solidFill>
                <a:effectLst/>
                <a:latin typeface="Bodoni MT Black" pitchFamily="18" charset="0"/>
              </a:rPr>
              <a:t>ccurs </a:t>
            </a:r>
            <a:r>
              <a:rPr lang="en-US" sz="2000" dirty="0">
                <a:solidFill>
                  <a:srgbClr val="000000"/>
                </a:solidFill>
                <a:effectLst/>
                <a:latin typeface="Bodoni MT Black" pitchFamily="18" charset="0"/>
              </a:rPr>
              <a:t>when </a:t>
            </a:r>
            <a:r>
              <a:rPr lang="en-US" sz="2000" dirty="0" smtClean="0">
                <a:solidFill>
                  <a:srgbClr val="000000"/>
                </a:solidFill>
                <a:effectLst/>
                <a:latin typeface="Bodoni MT Black" pitchFamily="18" charset="0"/>
              </a:rPr>
              <a:t>blood </a:t>
            </a:r>
            <a:r>
              <a:rPr lang="en-US" sz="2000" dirty="0">
                <a:solidFill>
                  <a:srgbClr val="000000"/>
                </a:solidFill>
                <a:effectLst/>
                <a:latin typeface="Bodoni MT Black" pitchFamily="18" charset="0"/>
              </a:rPr>
              <a:t>flow to a part of the heart is blocked by a blood clot. If this clot cuts off the blood flow completely, the part of the heart muscle supplied by that artery begins to die. Most people survive their first heart attack and return to their normal lives to enjoy many more years of productive activity</a:t>
            </a:r>
            <a:r>
              <a:rPr lang="en-US" sz="2000" dirty="0" smtClean="0">
                <a:solidFill>
                  <a:srgbClr val="000000"/>
                </a:solidFill>
                <a:effectLst/>
                <a:latin typeface="Bodoni MT Black" pitchFamily="18" charset="0"/>
              </a:rPr>
              <a:t>.</a:t>
            </a:r>
          </a:p>
          <a:p>
            <a:pPr marL="0" indent="0" algn="just">
              <a:buClr>
                <a:srgbClr val="313A4F"/>
              </a:buClr>
              <a:buNone/>
            </a:pPr>
            <a:r>
              <a:rPr lang="en-US" sz="2000" dirty="0" smtClean="0">
                <a:solidFill>
                  <a:srgbClr val="FF6600"/>
                </a:solidFill>
                <a:effectLst/>
                <a:latin typeface="Bodoni MT Black" pitchFamily="18" charset="0"/>
              </a:rPr>
              <a:t>ISCHEMIC STROKE </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Happens </a:t>
            </a:r>
            <a:r>
              <a:rPr lang="en-US" sz="2000" dirty="0">
                <a:solidFill>
                  <a:srgbClr val="000000"/>
                </a:solidFill>
                <a:effectLst/>
                <a:latin typeface="Bodoni MT Black" pitchFamily="18" charset="0"/>
              </a:rPr>
              <a:t>when a blood vessel that feeds the brain gets blocked, usually from a blood clot. When the blood supply to a part of the brain is shut off, brain cells will die. </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CARDIOVASCULAR DISEASES</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6148" name="Picture 4" descr="Image result for CARDIOVASCULAR DISE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0453" y="1175184"/>
            <a:ext cx="3091874" cy="211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09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51149" y="845808"/>
            <a:ext cx="5556924" cy="5707392"/>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sz="2000" dirty="0" smtClean="0">
                <a:solidFill>
                  <a:srgbClr val="FF6600"/>
                </a:solidFill>
                <a:effectLst/>
                <a:latin typeface="Bodoni MT Black" pitchFamily="18" charset="0"/>
              </a:rPr>
              <a:t>HEMORRHAGIC STROKE </a:t>
            </a:r>
            <a:r>
              <a:rPr lang="en-US" sz="2000" dirty="0">
                <a:solidFill>
                  <a:srgbClr val="FF6600"/>
                </a:solidFill>
                <a:effectLst/>
                <a:latin typeface="Bodoni MT Black" pitchFamily="18" charset="0"/>
              </a:rPr>
              <a:t> </a:t>
            </a:r>
            <a:endParaRPr lang="en-US" sz="2000" dirty="0" smtClean="0">
              <a:solidFill>
                <a:srgbClr val="FF6600"/>
              </a:solidFill>
              <a:effectLst/>
              <a:latin typeface="Bodoni MT Black" pitchFamily="18" charset="0"/>
            </a:endParaRPr>
          </a:p>
          <a:p>
            <a:pPr algn="just">
              <a:buClr>
                <a:srgbClr val="313A4F"/>
              </a:buClr>
              <a:buFont typeface="Courier New" pitchFamily="49" charset="0"/>
              <a:buChar char="o"/>
            </a:pPr>
            <a:r>
              <a:rPr lang="en-US" sz="2000" dirty="0" smtClean="0">
                <a:solidFill>
                  <a:srgbClr val="000000"/>
                </a:solidFill>
                <a:effectLst/>
                <a:latin typeface="Bodoni MT Black" pitchFamily="18" charset="0"/>
              </a:rPr>
              <a:t>Occurs </a:t>
            </a:r>
            <a:r>
              <a:rPr lang="en-US" sz="2000" dirty="0">
                <a:solidFill>
                  <a:srgbClr val="000000"/>
                </a:solidFill>
                <a:effectLst/>
                <a:latin typeface="Bodoni MT Black" pitchFamily="18" charset="0"/>
              </a:rPr>
              <a:t>when a blood vessel within the brain bursts. The most likely cause is uncontrolled hypertension.</a:t>
            </a:r>
          </a:p>
          <a:p>
            <a:pPr marL="0" indent="0" algn="just">
              <a:buClr>
                <a:srgbClr val="313A4F"/>
              </a:buClr>
              <a:buNone/>
            </a:pPr>
            <a:r>
              <a:rPr lang="en-US" sz="2000" dirty="0" smtClean="0">
                <a:solidFill>
                  <a:srgbClr val="FF6600"/>
                </a:solidFill>
                <a:effectLst/>
                <a:latin typeface="Bodoni MT Black" pitchFamily="18" charset="0"/>
              </a:rPr>
              <a:t>HEART FAILURE</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It means </a:t>
            </a:r>
            <a:r>
              <a:rPr lang="en-US" sz="2000" dirty="0">
                <a:solidFill>
                  <a:srgbClr val="000000"/>
                </a:solidFill>
                <a:effectLst/>
                <a:latin typeface="Bodoni MT Black" pitchFamily="18" charset="0"/>
              </a:rPr>
              <a:t>the heart isn't pumping blood as well as it should. The heart keeps working, but the body's need for blood and oxygen isn't being met</a:t>
            </a:r>
            <a:r>
              <a:rPr lang="en-US" sz="2000" dirty="0" smtClean="0">
                <a:solidFill>
                  <a:srgbClr val="000000"/>
                </a:solidFill>
                <a:effectLst/>
                <a:latin typeface="Bodoni MT Black" pitchFamily="18" charset="0"/>
              </a:rPr>
              <a:t>.</a:t>
            </a:r>
          </a:p>
          <a:p>
            <a:pPr marL="0" indent="0" algn="just">
              <a:buClr>
                <a:srgbClr val="313A4F"/>
              </a:buClr>
              <a:buNone/>
            </a:pPr>
            <a:r>
              <a:rPr lang="en-US" sz="2000" dirty="0" smtClean="0">
                <a:solidFill>
                  <a:srgbClr val="FF6600"/>
                </a:solidFill>
                <a:effectLst/>
                <a:latin typeface="Bodoni MT Black" pitchFamily="18" charset="0"/>
              </a:rPr>
              <a:t>ARRHYTHMIA</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This </a:t>
            </a:r>
            <a:r>
              <a:rPr lang="en-US" sz="2000" dirty="0">
                <a:solidFill>
                  <a:srgbClr val="000000"/>
                </a:solidFill>
                <a:effectLst/>
                <a:latin typeface="Bodoni MT Black" pitchFamily="18" charset="0"/>
              </a:rPr>
              <a:t>is an abnormal rhythm of the heart. </a:t>
            </a:r>
            <a:r>
              <a:rPr lang="en-US" sz="2000" dirty="0" smtClean="0">
                <a:solidFill>
                  <a:srgbClr val="000000"/>
                </a:solidFill>
                <a:effectLst/>
                <a:latin typeface="Bodoni MT Black" pitchFamily="18" charset="0"/>
              </a:rPr>
              <a:t>The </a:t>
            </a:r>
            <a:r>
              <a:rPr lang="en-US" sz="2000" dirty="0">
                <a:solidFill>
                  <a:srgbClr val="000000"/>
                </a:solidFill>
                <a:effectLst/>
                <a:latin typeface="Bodoni MT Black" pitchFamily="18" charset="0"/>
              </a:rPr>
              <a:t>heart can beat too slow, too fast or irregularly. </a:t>
            </a:r>
            <a:endParaRPr lang="en-US" sz="2000" dirty="0" smtClean="0">
              <a:solidFill>
                <a:srgbClr val="000000"/>
              </a:solidFill>
              <a:effectLst/>
              <a:latin typeface="Bodoni MT Black" pitchFamily="18" charset="0"/>
            </a:endParaRPr>
          </a:p>
          <a:p>
            <a:pPr marL="0" indent="0" algn="just">
              <a:buClr>
                <a:srgbClr val="313A4F"/>
              </a:buClr>
              <a:buNone/>
            </a:pPr>
            <a:r>
              <a:rPr lang="en-US" sz="2000" dirty="0" smtClean="0">
                <a:solidFill>
                  <a:srgbClr val="FF6600"/>
                </a:solidFill>
                <a:effectLst/>
                <a:latin typeface="Bodoni MT Black" pitchFamily="18" charset="0"/>
              </a:rPr>
              <a:t>HEART VALVE PROBLEMS</a:t>
            </a:r>
          </a:p>
          <a:p>
            <a:pPr algn="just">
              <a:buClr>
                <a:srgbClr val="313A4F"/>
              </a:buClr>
              <a:buFont typeface="Courier New" pitchFamily="49" charset="0"/>
              <a:buChar char="o"/>
            </a:pPr>
            <a:r>
              <a:rPr lang="en-US" sz="2000" dirty="0" smtClean="0">
                <a:solidFill>
                  <a:srgbClr val="000000"/>
                </a:solidFill>
                <a:effectLst/>
                <a:latin typeface="Bodoni MT Black" pitchFamily="18" charset="0"/>
              </a:rPr>
              <a:t>When </a:t>
            </a:r>
            <a:r>
              <a:rPr lang="en-US" sz="2000" dirty="0">
                <a:solidFill>
                  <a:srgbClr val="000000"/>
                </a:solidFill>
                <a:effectLst/>
                <a:latin typeface="Bodoni MT Black" pitchFamily="18" charset="0"/>
              </a:rPr>
              <a:t>heart valves don't open enough to allow the blood to flow through as it </a:t>
            </a:r>
            <a:r>
              <a:rPr lang="en-US" sz="2000" dirty="0" smtClean="0">
                <a:solidFill>
                  <a:srgbClr val="000000"/>
                </a:solidFill>
                <a:effectLst/>
                <a:latin typeface="Bodoni MT Black" pitchFamily="18" charset="0"/>
              </a:rPr>
              <a:t>should.</a:t>
            </a:r>
            <a:endParaRPr lang="en-US" sz="2000" dirty="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CARDIOVASCULAR DISEASES</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6146" name="Picture 2" descr="Image result for CARDIOVASCULAR DIS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08809"/>
            <a:ext cx="32766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64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69900" y="20848"/>
            <a:ext cx="8229600" cy="1143000"/>
          </a:xfrm>
        </p:spPr>
        <p:txBody>
          <a:bodyPr/>
          <a:lstStyle/>
          <a:p>
            <a:pPr eaLnBrk="1" fontAlgn="auto" hangingPunct="1">
              <a:spcAft>
                <a:spcPts val="0"/>
              </a:spcAft>
              <a:defRPr/>
            </a:pPr>
            <a:r>
              <a:rPr lang="en-US" sz="3600" kern="1200" dirty="0">
                <a:solidFill>
                  <a:srgbClr val="9999FF"/>
                </a:solidFill>
                <a:latin typeface="Bodoni MT Black" pitchFamily="18" charset="0"/>
              </a:rPr>
              <a:t>OBJECTIVES</a:t>
            </a:r>
          </a:p>
        </p:txBody>
      </p:sp>
      <p:sp>
        <p:nvSpPr>
          <p:cNvPr id="7" name="Content Placeholder 2"/>
          <p:cNvSpPr>
            <a:spLocks noGrp="1"/>
          </p:cNvSpPr>
          <p:nvPr>
            <p:ph idx="1"/>
          </p:nvPr>
        </p:nvSpPr>
        <p:spPr>
          <a:xfrm>
            <a:off x="204788" y="1163639"/>
            <a:ext cx="8785225" cy="5148261"/>
          </a:xfrm>
        </p:spPr>
        <p:txBody>
          <a:bodyPr/>
          <a:lstStyle/>
          <a:p>
            <a:pPr>
              <a:buFont typeface="Wingdings" pitchFamily="2" charset="2"/>
              <a:buNone/>
              <a:defRPr/>
            </a:pPr>
            <a:r>
              <a:rPr lang="en-US" sz="2200" b="1" i="1" dirty="0" smtClean="0">
                <a:solidFill>
                  <a:srgbClr val="FF6600"/>
                </a:solidFill>
                <a:effectLst/>
                <a:latin typeface="Bodoni MT Black" pitchFamily="18" charset="0"/>
              </a:rPr>
              <a:t>At the end of the lecture, students should be able to:</a:t>
            </a:r>
          </a:p>
          <a:p>
            <a:pPr>
              <a:buFont typeface="Wingdings" pitchFamily="2" charset="2"/>
              <a:buNone/>
              <a:defRPr/>
            </a:pPr>
            <a:endParaRPr lang="en-US" sz="2000" b="1" i="1" dirty="0" smtClean="0">
              <a:solidFill>
                <a:schemeClr val="bg1">
                  <a:lumMod val="50000"/>
                </a:schemeClr>
              </a:solidFill>
              <a:effectLst/>
              <a:latin typeface="Calibri" pitchFamily="34" charset="0"/>
            </a:endParaRP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Identify the components of the cardiovascular system.</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Heart  in regard to (position, chambers and valves).</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Blood vessels (Arteries, Veins and Capillaries).</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Portal System.</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Functional and Anatomical end arteries.</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Arteriovenous Anastomosis. </a:t>
            </a:r>
          </a:p>
          <a:p>
            <a:pPr eaLnBrk="1" fontAlgn="auto" hangingPunct="1">
              <a:lnSpc>
                <a:spcPct val="150000"/>
              </a:lnSpc>
              <a:spcBef>
                <a:spcPts val="0"/>
              </a:spcBef>
              <a:spcAft>
                <a:spcPts val="0"/>
              </a:spcAft>
              <a:buClr>
                <a:schemeClr val="accent4">
                  <a:lumMod val="25000"/>
                </a:schemeClr>
              </a:buClr>
              <a:buFont typeface="Courier New" pitchFamily="49" charset="0"/>
              <a:buChar char="o"/>
              <a:defRPr/>
            </a:pPr>
            <a:r>
              <a:rPr lang="en-US" sz="1800" dirty="0" smtClean="0">
                <a:solidFill>
                  <a:schemeClr val="accent3">
                    <a:lumMod val="50000"/>
                  </a:schemeClr>
                </a:solidFill>
                <a:effectLst/>
                <a:latin typeface="Bodoni MT Black" pitchFamily="18" charset="0"/>
              </a:rPr>
              <a:t>Describe the component of the blood and its function. </a:t>
            </a:r>
            <a:endParaRPr lang="ar-SA" sz="1800" dirty="0" smtClean="0">
              <a:solidFill>
                <a:schemeClr val="accent3">
                  <a:lumMod val="50000"/>
                </a:schemeClr>
              </a:solidFill>
              <a:effectLst/>
              <a:latin typeface="Bodoni MT Black" pitchFamily="18" charset="0"/>
            </a:endParaRPr>
          </a:p>
          <a:p>
            <a:pPr lvl="1">
              <a:buFont typeface="Wingdings" pitchFamily="2" charset="2"/>
              <a:buChar char="v"/>
              <a:defRPr/>
            </a:pPr>
            <a:endParaRPr lang="en-US" sz="2000" dirty="0">
              <a:solidFill>
                <a:schemeClr val="bg1">
                  <a:lumMod val="50000"/>
                </a:schemeClr>
              </a:solidFill>
              <a:effectLst/>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76200" y="963107"/>
            <a:ext cx="8890000" cy="5063607"/>
          </a:xfrm>
          <a:ln>
            <a:solidFill>
              <a:schemeClr val="tx1"/>
            </a:solidFill>
          </a:ln>
        </p:spPr>
        <p:txBody>
          <a:bodyPr/>
          <a:lstStyle/>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cardiovascular system is a transporting system.</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It is composed of the heart and blood vessels.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heart is cone shaped, covered by pericardium and composed of four chambers.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blood vessels are the arteries, veins and capillaries.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Arteries transport the blood from the heart.</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terminal branches of the arteries can anastomose with each other freely or be anatomic or functional end arteries.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Veins transport blood back to the heart.</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Capillaries connect the arteries to the veins. </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portal system is composed of two sets of capillaries.</a:t>
            </a:r>
          </a:p>
          <a:p>
            <a:pPr algn="just" eaLnBrk="1" fontAlgn="auto" hangingPunct="1">
              <a:spcBef>
                <a:spcPts val="0"/>
              </a:spcBef>
              <a:spcAft>
                <a:spcPts val="0"/>
              </a:spcAft>
              <a:buClr>
                <a:schemeClr val="accent3"/>
              </a:buClr>
              <a:buFont typeface="Courier New" pitchFamily="49" charset="0"/>
              <a:buChar char="o"/>
              <a:defRPr/>
            </a:pPr>
            <a:r>
              <a:rPr lang="en-US" sz="2200" dirty="0" smtClean="0">
                <a:solidFill>
                  <a:schemeClr val="accent4">
                    <a:lumMod val="25000"/>
                  </a:schemeClr>
                </a:solidFill>
                <a:effectLst/>
                <a:latin typeface="Bodoni MT Black" pitchFamily="18" charset="0"/>
              </a:rPr>
              <a:t>The veins from the GIT go first to the liver through the portal vein.</a:t>
            </a:r>
          </a:p>
          <a:p>
            <a:pPr algn="just" eaLnBrk="1" fontAlgn="auto" hangingPunct="1">
              <a:spcBef>
                <a:spcPts val="0"/>
              </a:spcBef>
              <a:spcAft>
                <a:spcPts val="0"/>
              </a:spcAft>
              <a:buClr>
                <a:schemeClr val="accent3"/>
              </a:buClr>
              <a:buFont typeface="Courier New" pitchFamily="49" charset="0"/>
              <a:buChar char="o"/>
              <a:defRPr/>
            </a:pPr>
            <a:r>
              <a:rPr lang="en-US" sz="2200" dirty="0">
                <a:solidFill>
                  <a:schemeClr val="accent4">
                    <a:lumMod val="25000"/>
                  </a:schemeClr>
                </a:solidFill>
                <a:effectLst/>
                <a:latin typeface="Bodoni MT Black" pitchFamily="18" charset="0"/>
              </a:rPr>
              <a:t>Blood is the actual carrier of the oxygen and nutrients into arteries.</a:t>
            </a:r>
          </a:p>
          <a:p>
            <a:pPr algn="just" eaLnBrk="1" fontAlgn="auto" hangingPunct="1">
              <a:spcBef>
                <a:spcPts val="0"/>
              </a:spcBef>
              <a:spcAft>
                <a:spcPts val="0"/>
              </a:spcAft>
              <a:buClr>
                <a:schemeClr val="accent3"/>
              </a:buClr>
              <a:buFont typeface="Courier New" pitchFamily="49" charset="0"/>
              <a:buChar char="o"/>
              <a:defRPr/>
            </a:pPr>
            <a:endParaRPr lang="en-US" sz="2200" dirty="0" smtClean="0">
              <a:solidFill>
                <a:schemeClr val="accent4">
                  <a:lumMod val="25000"/>
                </a:schemeClr>
              </a:solidFill>
              <a:effectLst/>
              <a:latin typeface="Bodoni MT Black" pitchFamily="18" charset="0"/>
            </a:endParaRPr>
          </a:p>
          <a:p>
            <a:pPr algn="just" eaLnBrk="1" fontAlgn="auto" hangingPunct="1">
              <a:spcAft>
                <a:spcPts val="0"/>
              </a:spcAft>
              <a:buClr>
                <a:schemeClr val="accent3"/>
              </a:buClr>
              <a:buFont typeface="Courier New" pitchFamily="49" charset="0"/>
              <a:buChar char="o"/>
              <a:defRPr/>
            </a:pPr>
            <a:endParaRPr lang="en-US" sz="22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SUMMARY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65004" y="1413845"/>
            <a:ext cx="4988887" cy="2714810"/>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a:buClr>
                <a:srgbClr val="313A4F"/>
              </a:buClr>
              <a:buNone/>
            </a:pPr>
            <a:r>
              <a:rPr lang="en-US" dirty="0" smtClean="0">
                <a:solidFill>
                  <a:srgbClr val="000000"/>
                </a:solidFill>
                <a:effectLst/>
                <a:latin typeface="Bodoni MT Black" pitchFamily="18" charset="0"/>
              </a:rPr>
              <a:t>Change </a:t>
            </a:r>
            <a:r>
              <a:rPr lang="en-US" dirty="0">
                <a:solidFill>
                  <a:srgbClr val="000000"/>
                </a:solidFill>
                <a:effectLst/>
                <a:latin typeface="Bodoni MT Black" pitchFamily="18" charset="0"/>
              </a:rPr>
              <a:t>l</a:t>
            </a:r>
            <a:r>
              <a:rPr lang="en-US" dirty="0" smtClean="0">
                <a:solidFill>
                  <a:srgbClr val="000000"/>
                </a:solidFill>
                <a:effectLst/>
                <a:latin typeface="Bodoni MT Black" pitchFamily="18" charset="0"/>
              </a:rPr>
              <a:t>ife style ..</a:t>
            </a:r>
          </a:p>
          <a:p>
            <a:pPr marL="0" indent="0" algn="just">
              <a:buClr>
                <a:srgbClr val="313A4F"/>
              </a:buClr>
              <a:buNone/>
            </a:pPr>
            <a:r>
              <a:rPr lang="en-US" dirty="0" smtClean="0">
                <a:solidFill>
                  <a:srgbClr val="000000"/>
                </a:solidFill>
                <a:effectLst/>
                <a:latin typeface="Bodoni MT Black" pitchFamily="18" charset="0"/>
              </a:rPr>
              <a:t>Eat well and healthy ..</a:t>
            </a:r>
          </a:p>
          <a:p>
            <a:pPr marL="0" indent="0" algn="just">
              <a:buClr>
                <a:srgbClr val="313A4F"/>
              </a:buClr>
              <a:buNone/>
            </a:pPr>
            <a:r>
              <a:rPr lang="en-US" dirty="0" smtClean="0">
                <a:solidFill>
                  <a:srgbClr val="000000"/>
                </a:solidFill>
                <a:effectLst/>
                <a:latin typeface="Bodoni MT Black" pitchFamily="18" charset="0"/>
              </a:rPr>
              <a:t>Go to gym ..</a:t>
            </a:r>
          </a:p>
          <a:p>
            <a:pPr marL="0" indent="0" algn="just">
              <a:buClr>
                <a:srgbClr val="313A4F"/>
              </a:buClr>
              <a:buNone/>
            </a:pPr>
            <a:endParaRPr lang="en-US" dirty="0" smtClean="0">
              <a:solidFill>
                <a:srgbClr val="000000"/>
              </a:solidFill>
              <a:effectLst/>
              <a:latin typeface="Bodoni MT Black" pitchFamily="18" charset="0"/>
            </a:endParaRPr>
          </a:p>
          <a:p>
            <a:pPr marL="0" indent="0" algn="just">
              <a:buClr>
                <a:srgbClr val="313A4F"/>
              </a:buClr>
              <a:buNone/>
            </a:pPr>
            <a:endParaRPr lang="en-US" dirty="0" smtClean="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HAPPY HEART</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5122" name="Picture 2" descr="Image result for happy healthy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9635" y="1187161"/>
            <a:ext cx="3148157" cy="26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1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fade">
                                      <p:cBhvr>
                                        <p:cTn id="17" dur="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2683056"/>
            <a:ext cx="9144000" cy="87816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9999FF"/>
                </a:solidFill>
                <a:effectLst>
                  <a:outerShdw blurRad="38100" dist="38100" dir="2700000" algn="tl">
                    <a:srgbClr val="000000"/>
                  </a:outerShdw>
                </a:effectLst>
                <a:uLnTx/>
                <a:uFillTx/>
                <a:latin typeface="Bodoni MT Black" pitchFamily="18" charset="0"/>
                <a:ea typeface="+mj-ea"/>
                <a:cs typeface="+mj-cs"/>
              </a:rPr>
              <a:t>LYMPHATIC SYSTEM</a:t>
            </a:r>
          </a:p>
        </p:txBody>
      </p:sp>
    </p:spTree>
    <p:extLst>
      <p:ext uri="{BB962C8B-B14F-4D97-AF65-F5344CB8AC3E}">
        <p14:creationId xmlns:p14="http://schemas.microsoft.com/office/powerpoint/2010/main" val="159041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65004" y="1413845"/>
            <a:ext cx="8424814" cy="2714810"/>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eaLnBrk="1" hangingPunct="1">
              <a:buClrTx/>
              <a:buFont typeface="Courier New" pitchFamily="49" charset="0"/>
              <a:buChar char="o"/>
            </a:pPr>
            <a:r>
              <a:rPr lang="en-US" sz="2800" dirty="0" smtClean="0">
                <a:solidFill>
                  <a:srgbClr val="000000"/>
                </a:solidFill>
                <a:effectLst/>
                <a:latin typeface="Bodoni MT Black" pitchFamily="18" charset="0"/>
                <a:sym typeface="Wingdings" pitchFamily="2" charset="2"/>
              </a:rPr>
              <a:t>It </a:t>
            </a:r>
            <a:r>
              <a:rPr lang="en-US" sz="2800" dirty="0">
                <a:solidFill>
                  <a:srgbClr val="000000"/>
                </a:solidFill>
                <a:effectLst/>
                <a:latin typeface="Bodoni MT Black" pitchFamily="18" charset="0"/>
                <a:sym typeface="Wingdings" pitchFamily="2" charset="2"/>
              </a:rPr>
              <a:t>is the system that is responsible for collecting excess tissue fluid at arteriolar end and returning leaked blood proteins to blood stream .</a:t>
            </a:r>
          </a:p>
          <a:p>
            <a:pPr marL="0" indent="0" algn="just">
              <a:buClr>
                <a:srgbClr val="313A4F"/>
              </a:buClr>
              <a:buNone/>
            </a:pPr>
            <a:endParaRPr lang="en-US" sz="2800" dirty="0" smtClean="0">
              <a:solidFill>
                <a:srgbClr val="000000"/>
              </a:solidFill>
              <a:effectLst/>
              <a:latin typeface="Bodoni MT Black" pitchFamily="18" charset="0"/>
            </a:endParaRPr>
          </a:p>
          <a:p>
            <a:pPr marL="0" indent="0" algn="just">
              <a:buClr>
                <a:srgbClr val="313A4F"/>
              </a:buClr>
              <a:buNone/>
            </a:pPr>
            <a:endParaRPr lang="en-US" sz="2800" dirty="0" smtClean="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9999FF"/>
                </a:solidFill>
                <a:effectLst>
                  <a:outerShdw blurRad="38100" dist="38100" dir="2700000" algn="tl">
                    <a:srgbClr val="000000"/>
                  </a:outerShdw>
                </a:effectLst>
                <a:latin typeface="Bodoni MT Black" pitchFamily="18" charset="0"/>
                <a:ea typeface="+mj-ea"/>
                <a:cs typeface="+mj-cs"/>
              </a:rPr>
              <a:t>LYMPHATIC SYSTEM</a:t>
            </a:r>
            <a:endParaRPr lang="en-US" sz="3600" b="1" dirty="0">
              <a:solidFill>
                <a:srgbClr val="9999FF"/>
              </a:solidFill>
              <a:effectLst>
                <a:outerShdw blurRad="38100" dist="38100" dir="2700000" algn="tl">
                  <a:srgbClr val="000000"/>
                </a:outerShdw>
              </a:effectLst>
              <a:latin typeface="Bodoni MT Black" pitchFamily="18" charset="0"/>
              <a:ea typeface="+mj-ea"/>
              <a:cs typeface="+mj-cs"/>
            </a:endParaRPr>
          </a:p>
        </p:txBody>
      </p:sp>
    </p:spTree>
    <p:extLst>
      <p:ext uri="{BB962C8B-B14F-4D97-AF65-F5344CB8AC3E}">
        <p14:creationId xmlns:p14="http://schemas.microsoft.com/office/powerpoint/2010/main" val="28713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23440" y="1122898"/>
            <a:ext cx="6346633" cy="4017137"/>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algn="just" eaLnBrk="1" hangingPunct="1">
              <a:lnSpc>
                <a:spcPct val="80000"/>
              </a:lnSpc>
              <a:buClrTx/>
              <a:buFont typeface="Courier New" pitchFamily="49" charset="0"/>
              <a:buChar char="o"/>
            </a:pPr>
            <a:r>
              <a:rPr lang="en-US" sz="2000" dirty="0">
                <a:solidFill>
                  <a:srgbClr val="000000"/>
                </a:solidFill>
                <a:effectLst/>
                <a:latin typeface="Bodoni MT Black" pitchFamily="18" charset="0"/>
              </a:rPr>
              <a:t>Lymph- clear fluid from CT around capillaries</a:t>
            </a:r>
          </a:p>
          <a:p>
            <a:pPr algn="just" eaLnBrk="1" hangingPunct="1">
              <a:lnSpc>
                <a:spcPct val="80000"/>
              </a:lnSpc>
              <a:buClrTx/>
              <a:buFont typeface="Courier New" pitchFamily="49" charset="0"/>
              <a:buChar char="o"/>
            </a:pPr>
            <a:r>
              <a:rPr lang="en-US" sz="2000" dirty="0">
                <a:solidFill>
                  <a:srgbClr val="000000"/>
                </a:solidFill>
                <a:effectLst/>
                <a:latin typeface="Bodoni MT Black" pitchFamily="18" charset="0"/>
              </a:rPr>
              <a:t>Lymphatic capillaries (near blood capillaries) </a:t>
            </a:r>
            <a:r>
              <a:rPr lang="en-US" sz="2000" dirty="0">
                <a:solidFill>
                  <a:srgbClr val="000000"/>
                </a:solidFill>
                <a:effectLst/>
                <a:latin typeface="Bodoni MT Black" pitchFamily="18" charset="0"/>
                <a:sym typeface="Wingdings" pitchFamily="2" charset="2"/>
              </a:rPr>
              <a:t></a:t>
            </a:r>
          </a:p>
          <a:p>
            <a:pPr algn="just" eaLnBrk="1" hangingPunct="1">
              <a:lnSpc>
                <a:spcPct val="80000"/>
              </a:lnSpc>
              <a:buClrTx/>
              <a:buFont typeface="Courier New" pitchFamily="49" charset="0"/>
              <a:buChar char="o"/>
            </a:pPr>
            <a:r>
              <a:rPr lang="en-US" sz="2000" dirty="0">
                <a:solidFill>
                  <a:srgbClr val="000000"/>
                </a:solidFill>
                <a:effectLst/>
                <a:latin typeface="Bodoni MT Black" pitchFamily="18" charset="0"/>
                <a:sym typeface="Wingdings" pitchFamily="2" charset="2"/>
              </a:rPr>
              <a:t>Lymph collecting vessels.  </a:t>
            </a:r>
          </a:p>
          <a:p>
            <a:pPr algn="just" eaLnBrk="1" hangingPunct="1">
              <a:lnSpc>
                <a:spcPct val="80000"/>
              </a:lnSpc>
              <a:buClrTx/>
              <a:buFont typeface="Courier New" pitchFamily="49" charset="0"/>
              <a:buChar char="o"/>
            </a:pPr>
            <a:r>
              <a:rPr lang="en-US" sz="2000" dirty="0">
                <a:solidFill>
                  <a:srgbClr val="000000"/>
                </a:solidFill>
                <a:effectLst/>
                <a:latin typeface="Bodoni MT Black" pitchFamily="18" charset="0"/>
                <a:sym typeface="Wingdings" pitchFamily="2" charset="2"/>
              </a:rPr>
              <a:t>Lymph nodes (sit along collecting vessels).</a:t>
            </a:r>
          </a:p>
          <a:p>
            <a:pPr algn="just" eaLnBrk="1" hangingPunct="1">
              <a:lnSpc>
                <a:spcPct val="80000"/>
              </a:lnSpc>
              <a:buClrTx/>
              <a:buFont typeface="Courier New" pitchFamily="49" charset="0"/>
              <a:buChar char="o"/>
            </a:pPr>
            <a:r>
              <a:rPr lang="en-US" sz="2000" dirty="0">
                <a:solidFill>
                  <a:srgbClr val="000000"/>
                </a:solidFill>
                <a:effectLst/>
                <a:latin typeface="Bodoni MT Black" pitchFamily="18" charset="0"/>
                <a:sym typeface="Wingdings" pitchFamily="2" charset="2"/>
              </a:rPr>
              <a:t>Lymphatic trunks (convergence large collecting vessels)</a:t>
            </a:r>
          </a:p>
          <a:p>
            <a:pPr lvl="1" algn="just" eaLnBrk="1" hangingPunct="1">
              <a:lnSpc>
                <a:spcPct val="80000"/>
              </a:lnSpc>
              <a:buFont typeface="Courier New" pitchFamily="49" charset="0"/>
              <a:buChar char="o"/>
            </a:pPr>
            <a:r>
              <a:rPr lang="en-US" sz="2000" dirty="0">
                <a:solidFill>
                  <a:srgbClr val="000000"/>
                </a:solidFill>
                <a:effectLst/>
                <a:latin typeface="Bodoni MT Black" pitchFamily="18" charset="0"/>
                <a:ea typeface="+mn-ea"/>
                <a:sym typeface="Wingdings" pitchFamily="2" charset="2"/>
              </a:rPr>
              <a:t>Lumbar, intestinal, </a:t>
            </a:r>
            <a:r>
              <a:rPr lang="en-US" sz="2000" dirty="0" err="1">
                <a:solidFill>
                  <a:srgbClr val="000000"/>
                </a:solidFill>
                <a:effectLst/>
                <a:latin typeface="Bodoni MT Black" pitchFamily="18" charset="0"/>
                <a:ea typeface="+mn-ea"/>
                <a:sym typeface="Wingdings" pitchFamily="2" charset="2"/>
              </a:rPr>
              <a:t>bronchomediastinal</a:t>
            </a:r>
            <a:r>
              <a:rPr lang="en-US" sz="2000" dirty="0">
                <a:solidFill>
                  <a:srgbClr val="000000"/>
                </a:solidFill>
                <a:effectLst/>
                <a:latin typeface="Bodoni MT Black" pitchFamily="18" charset="0"/>
                <a:ea typeface="+mn-ea"/>
                <a:sym typeface="Wingdings" pitchFamily="2" charset="2"/>
              </a:rPr>
              <a:t>, subclavian, jugular</a:t>
            </a:r>
          </a:p>
          <a:p>
            <a:pPr algn="just" eaLnBrk="1" hangingPunct="1">
              <a:lnSpc>
                <a:spcPct val="80000"/>
              </a:lnSpc>
              <a:buClrTx/>
              <a:buFont typeface="Courier New" pitchFamily="49" charset="0"/>
              <a:buChar char="o"/>
            </a:pPr>
            <a:r>
              <a:rPr lang="en-US" sz="2000" dirty="0">
                <a:solidFill>
                  <a:srgbClr val="000000"/>
                </a:solidFill>
                <a:effectLst/>
                <a:latin typeface="Bodoni MT Black" pitchFamily="18" charset="0"/>
                <a:sym typeface="Wingdings" pitchFamily="2" charset="2"/>
              </a:rPr>
              <a:t>Lymphatic (thoracic) ducts  empty into veins of neck</a:t>
            </a:r>
          </a:p>
          <a:p>
            <a:pPr algn="just">
              <a:buClrTx/>
              <a:buFont typeface="Courier New" pitchFamily="49" charset="0"/>
              <a:buChar char="o"/>
            </a:pPr>
            <a:endParaRPr lang="en-US" sz="2800" dirty="0" smtClean="0">
              <a:solidFill>
                <a:srgbClr val="000000"/>
              </a:solidFill>
              <a:effectLst/>
              <a:latin typeface="Bodoni MT Black" pitchFamily="18" charset="0"/>
            </a:endParaRPr>
          </a:p>
          <a:p>
            <a:pPr algn="just">
              <a:buClrTx/>
              <a:buFont typeface="Courier New" pitchFamily="49" charset="0"/>
              <a:buChar char="o"/>
            </a:pPr>
            <a:endParaRPr lang="en-US" sz="2800" dirty="0" smtClean="0">
              <a:solidFill>
                <a:srgbClr val="000000"/>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200" b="1" dirty="0" smtClean="0">
                <a:solidFill>
                  <a:srgbClr val="9999FF"/>
                </a:solidFill>
                <a:effectLst>
                  <a:outerShdw blurRad="38100" dist="38100" dir="2700000" algn="tl">
                    <a:srgbClr val="000000"/>
                  </a:outerShdw>
                </a:effectLst>
                <a:latin typeface="Bodoni MT Black" pitchFamily="18" charset="0"/>
                <a:ea typeface="+mj-ea"/>
                <a:cs typeface="+mj-cs"/>
              </a:rPr>
              <a:t>LYMPHATIC SYSTEM COMPONENTS</a:t>
            </a:r>
            <a:endParaRPr lang="en-US" sz="3200" b="1" dirty="0">
              <a:solidFill>
                <a:srgbClr val="9999FF"/>
              </a:solidFill>
              <a:effectLst>
                <a:outerShdw blurRad="38100" dist="38100" dir="2700000" algn="tl">
                  <a:srgbClr val="000000"/>
                </a:outerShdw>
              </a:effectLst>
              <a:latin typeface="Bodoni MT Black" pitchFamily="18" charset="0"/>
              <a:ea typeface="+mj-ea"/>
              <a:cs typeface="+mj-cs"/>
            </a:endParaRPr>
          </a:p>
        </p:txBody>
      </p:sp>
    </p:spTree>
    <p:extLst>
      <p:ext uri="{BB962C8B-B14F-4D97-AF65-F5344CB8AC3E}">
        <p14:creationId xmlns:p14="http://schemas.microsoft.com/office/powerpoint/2010/main" val="33293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fade">
                                      <p:cBhvr>
                                        <p:cTn id="17" dur="500"/>
                                        <p:tgtEl>
                                          <p:spTgt spid="18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6">
                                            <p:txEl>
                                              <p:pRg st="3" end="3"/>
                                            </p:txEl>
                                          </p:spTgt>
                                        </p:tgtEl>
                                        <p:attrNameLst>
                                          <p:attrName>style.visibility</p:attrName>
                                        </p:attrNameLst>
                                      </p:cBhvr>
                                      <p:to>
                                        <p:strVal val="visible"/>
                                      </p:to>
                                    </p:set>
                                    <p:animEffect transition="in" filter="fade">
                                      <p:cBhvr>
                                        <p:cTn id="22" dur="500"/>
                                        <p:tgtEl>
                                          <p:spTgt spid="184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6">
                                            <p:txEl>
                                              <p:pRg st="4" end="4"/>
                                            </p:txEl>
                                          </p:spTgt>
                                        </p:tgtEl>
                                        <p:attrNameLst>
                                          <p:attrName>style.visibility</p:attrName>
                                        </p:attrNameLst>
                                      </p:cBhvr>
                                      <p:to>
                                        <p:strVal val="visible"/>
                                      </p:to>
                                    </p:set>
                                    <p:animEffect transition="in" filter="fade">
                                      <p:cBhvr>
                                        <p:cTn id="27" dur="500"/>
                                        <p:tgtEl>
                                          <p:spTgt spid="184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6">
                                            <p:txEl>
                                              <p:pRg st="5" end="5"/>
                                            </p:txEl>
                                          </p:spTgt>
                                        </p:tgtEl>
                                        <p:attrNameLst>
                                          <p:attrName>style.visibility</p:attrName>
                                        </p:attrNameLst>
                                      </p:cBhvr>
                                      <p:to>
                                        <p:strVal val="visible"/>
                                      </p:to>
                                    </p:set>
                                    <p:animEffect transition="in" filter="fade">
                                      <p:cBhvr>
                                        <p:cTn id="32" dur="500"/>
                                        <p:tgtEl>
                                          <p:spTgt spid="184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6">
                                            <p:txEl>
                                              <p:pRg st="6" end="6"/>
                                            </p:txEl>
                                          </p:spTgt>
                                        </p:tgtEl>
                                        <p:attrNameLst>
                                          <p:attrName>style.visibility</p:attrName>
                                        </p:attrNameLst>
                                      </p:cBhvr>
                                      <p:to>
                                        <p:strVal val="visible"/>
                                      </p:to>
                                    </p:set>
                                    <p:animEffect transition="in" filter="fade">
                                      <p:cBhvr>
                                        <p:cTn id="37" dur="500"/>
                                        <p:tgtEl>
                                          <p:spTgt spid="184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25055"/>
          </a:xfrm>
          <a:prstGeom prst="rect">
            <a:avLst/>
          </a:prstGeom>
        </p:spPr>
        <p:txBody>
          <a:bodyPr/>
          <a:lstStyle/>
          <a:p>
            <a:pPr algn="ctr" eaLnBrk="0" hangingPunct="0">
              <a:defRPr/>
            </a:pPr>
            <a:r>
              <a:rPr lang="en-US" sz="3200" b="1" dirty="0" smtClean="0">
                <a:solidFill>
                  <a:srgbClr val="9999FF"/>
                </a:solidFill>
                <a:effectLst>
                  <a:outerShdw blurRad="38100" dist="38100" dir="2700000" algn="tl">
                    <a:srgbClr val="000000"/>
                  </a:outerShdw>
                </a:effectLst>
                <a:latin typeface="Bodoni MT Black" pitchFamily="18" charset="0"/>
                <a:ea typeface="+mj-ea"/>
                <a:cs typeface="+mj-cs"/>
              </a:rPr>
              <a:t>LYMPHATIC SYSTEM CIRCULATION</a:t>
            </a:r>
            <a:endParaRPr lang="en-US" sz="32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4" name="Picture 6" descr="lymphatic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550" y="1196975"/>
            <a:ext cx="7345363" cy="5472113"/>
          </a:xfrm>
          <a:prstGeom prst="rect">
            <a:avLst/>
          </a:prstGeom>
          <a:noFill/>
        </p:spPr>
      </p:pic>
    </p:spTree>
    <p:extLst>
      <p:ext uri="{BB962C8B-B14F-4D97-AF65-F5344CB8AC3E}">
        <p14:creationId xmlns:p14="http://schemas.microsoft.com/office/powerpoint/2010/main" val="486812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25055"/>
          </a:xfrm>
          <a:prstGeom prst="rect">
            <a:avLst/>
          </a:prstGeom>
        </p:spPr>
        <p:txBody>
          <a:bodyPr/>
          <a:lstStyle/>
          <a:p>
            <a:pPr algn="ctr" eaLnBrk="0" hangingPunct="0">
              <a:defRPr/>
            </a:pPr>
            <a:r>
              <a:rPr lang="en-US" sz="3200" b="1" dirty="0" smtClean="0">
                <a:solidFill>
                  <a:srgbClr val="9999FF"/>
                </a:solidFill>
                <a:effectLst>
                  <a:outerShdw blurRad="38100" dist="38100" dir="2700000" algn="tl">
                    <a:srgbClr val="000000"/>
                  </a:outerShdw>
                </a:effectLst>
                <a:latin typeface="Bodoni MT Black" pitchFamily="18" charset="0"/>
                <a:ea typeface="+mj-ea"/>
                <a:cs typeface="+mj-cs"/>
              </a:rPr>
              <a:t>LYMPHATIC SYSTEM CIRCULATION</a:t>
            </a:r>
            <a:endParaRPr lang="en-US" sz="32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5" name="Picture 6" descr="lymph pat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28800" y="1551709"/>
            <a:ext cx="5486400" cy="4114800"/>
          </a:xfrm>
          <a:prstGeom prst="rect">
            <a:avLst/>
          </a:prstGeom>
          <a:noFill/>
        </p:spPr>
      </p:pic>
    </p:spTree>
    <p:extLst>
      <p:ext uri="{BB962C8B-B14F-4D97-AF65-F5344CB8AC3E}">
        <p14:creationId xmlns:p14="http://schemas.microsoft.com/office/powerpoint/2010/main" val="188441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4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58888" y="836613"/>
            <a:ext cx="6842125" cy="5616575"/>
          </a:xfrm>
          <a:prstGeom prst="rect">
            <a:avLst/>
          </a:prstGeom>
          <a:noFill/>
        </p:spPr>
      </p:pic>
      <p:sp>
        <p:nvSpPr>
          <p:cNvPr id="3" name="Rectangle 2"/>
          <p:cNvSpPr/>
          <p:nvPr/>
        </p:nvSpPr>
        <p:spPr>
          <a:xfrm>
            <a:off x="1" y="160908"/>
            <a:ext cx="9144000" cy="584775"/>
          </a:xfrm>
          <a:prstGeom prst="rect">
            <a:avLst/>
          </a:prstGeom>
        </p:spPr>
        <p:txBody>
          <a:bodyPr wrap="square">
            <a:spAutoFit/>
          </a:bodyPr>
          <a:lstStyle/>
          <a:p>
            <a:pPr algn="ctr" eaLnBrk="0" hangingPunct="0">
              <a:defRPr/>
            </a:pPr>
            <a:r>
              <a:rPr lang="en-US" sz="3200" b="1" dirty="0" smtClean="0">
                <a:solidFill>
                  <a:srgbClr val="9999FF"/>
                </a:solidFill>
                <a:effectLst>
                  <a:outerShdw blurRad="38100" dist="38100" dir="2700000" algn="tl">
                    <a:srgbClr val="000000"/>
                  </a:outerShdw>
                </a:effectLst>
                <a:latin typeface="Bodoni MT Black" pitchFamily="18" charset="0"/>
              </a:rPr>
              <a:t>LYMPHNODES</a:t>
            </a:r>
            <a:endParaRPr lang="en-US" sz="3200" b="1" dirty="0">
              <a:solidFill>
                <a:srgbClr val="9999FF"/>
              </a:solidFill>
              <a:effectLst>
                <a:outerShdw blurRad="38100" dist="38100" dir="2700000" algn="tl">
                  <a:srgbClr val="000000"/>
                </a:outerShdw>
              </a:effectLst>
              <a:latin typeface="Bodoni MT Black" pitchFamily="18" charset="0"/>
            </a:endParaRPr>
          </a:p>
        </p:txBody>
      </p:sp>
    </p:spTree>
    <p:extLst>
      <p:ext uri="{BB962C8B-B14F-4D97-AF65-F5344CB8AC3E}">
        <p14:creationId xmlns:p14="http://schemas.microsoft.com/office/powerpoint/2010/main" val="1149535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200" b="1" dirty="0" smtClean="0">
                <a:solidFill>
                  <a:srgbClr val="9999FF"/>
                </a:solidFill>
                <a:effectLst>
                  <a:outerShdw blurRad="38100" dist="38100" dir="2700000" algn="tl">
                    <a:srgbClr val="000000"/>
                  </a:outerShdw>
                </a:effectLst>
                <a:latin typeface="Bodoni MT Black" pitchFamily="18" charset="0"/>
                <a:ea typeface="+mj-ea"/>
                <a:cs typeface="+mj-cs"/>
              </a:rPr>
              <a:t>LYMPHATIC SYSTEM</a:t>
            </a:r>
            <a:endParaRPr lang="en-US" sz="3200" b="1" dirty="0">
              <a:solidFill>
                <a:srgbClr val="9999FF"/>
              </a:solidFill>
              <a:effectLst>
                <a:outerShdw blurRad="38100" dist="38100" dir="2700000" algn="tl">
                  <a:srgbClr val="000000"/>
                </a:outerShdw>
              </a:effectLst>
              <a:latin typeface="Bodoni MT Black" pitchFamily="18" charset="0"/>
              <a:ea typeface="+mj-ea"/>
              <a:cs typeface="+mj-cs"/>
            </a:endParaRPr>
          </a:p>
        </p:txBody>
      </p:sp>
      <p:pic>
        <p:nvPicPr>
          <p:cNvPr id="4" name="Picture 6" descr="FG23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42988" y="1268413"/>
            <a:ext cx="7561262" cy="4827587"/>
          </a:xfrm>
          <a:prstGeom prst="rect">
            <a:avLst/>
          </a:prstGeom>
          <a:noFill/>
        </p:spPr>
      </p:pic>
    </p:spTree>
    <p:extLst>
      <p:ext uri="{BB962C8B-B14F-4D97-AF65-F5344CB8AC3E}">
        <p14:creationId xmlns:p14="http://schemas.microsoft.com/office/powerpoint/2010/main" val="915231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Review Question # 1</a:t>
            </a:r>
          </a:p>
        </p:txBody>
      </p:sp>
      <p:sp>
        <p:nvSpPr>
          <p:cNvPr id="20" name="Rectangle 6"/>
          <p:cNvSpPr txBox="1">
            <a:spLocks noChangeArrowheads="1"/>
          </p:cNvSpPr>
          <p:nvPr/>
        </p:nvSpPr>
        <p:spPr>
          <a:xfrm>
            <a:off x="38100" y="1471613"/>
            <a:ext cx="9105900" cy="3646487"/>
          </a:xfrm>
          <a:prstGeom prst="rect">
            <a:avLst/>
          </a:prstGeom>
          <a:ln>
            <a:solidFill>
              <a:schemeClr val="tx1"/>
            </a:solidFill>
          </a:ln>
        </p:spPr>
        <p:txBody>
          <a:bodyPr/>
          <a:lstStyle/>
          <a:p>
            <a:pPr algn="just">
              <a:buFont typeface="Wingdings" pitchFamily="2" charset="2"/>
              <a:buChar char="v"/>
              <a:defRPr/>
            </a:pPr>
            <a:r>
              <a:rPr lang="en-US" sz="2200" dirty="0" smtClean="0">
                <a:solidFill>
                  <a:srgbClr val="C00000"/>
                </a:solidFill>
                <a:latin typeface="Bodoni MT Black" pitchFamily="18" charset="0"/>
              </a:rPr>
              <a:t> WHICH ONE OF THE FOLLOWING IS NOT TRUE?</a:t>
            </a:r>
          </a:p>
          <a:p>
            <a:pPr algn="just">
              <a:defRPr/>
            </a:pPr>
            <a:endParaRPr lang="en-US" sz="2200" b="1" dirty="0" smtClean="0">
              <a:solidFill>
                <a:srgbClr val="006600"/>
              </a:solidFill>
              <a:latin typeface="Bodoni MT Black" pitchFamily="18" charset="0"/>
            </a:endParaRP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Right atria receive blood from the body.</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The valve between right atrium and right ventricle called “Bicuspid”.</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Left ventricle discharging blood to the body.</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Right ventricle receives blood from right atrium.</a:t>
            </a:r>
          </a:p>
          <a:p>
            <a:pPr marL="914400" lvl="1" indent="-457200" algn="just">
              <a:buFont typeface="+mj-lt"/>
              <a:buAutoNum type="arabicPeriod"/>
              <a:defRPr/>
            </a:pPr>
            <a:r>
              <a:rPr lang="en-US" sz="2200" dirty="0" smtClean="0">
                <a:solidFill>
                  <a:schemeClr val="accent4">
                    <a:lumMod val="25000"/>
                  </a:schemeClr>
                </a:solidFill>
                <a:latin typeface="Bodoni MT Black" pitchFamily="18" charset="0"/>
              </a:rPr>
              <a:t> Valves allow blood to move one way only.</a:t>
            </a:r>
          </a:p>
          <a:p>
            <a:pPr lvl="2" algn="just">
              <a:defRPr/>
            </a:pPr>
            <a:endParaRPr lang="en-US" sz="2400" dirty="0" smtClean="0">
              <a:solidFill>
                <a:schemeClr val="accent4">
                  <a:lumMod val="25000"/>
                </a:schemeClr>
              </a:solidFill>
              <a:latin typeface="Bodoni MT Black" pitchFamily="18" charset="0"/>
            </a:endParaRPr>
          </a:p>
          <a:p>
            <a:pPr marL="274320" indent="-274320" algn="just" eaLnBrk="1" fontAlgn="auto" hangingPunct="1">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Bodoni MT Black" pitchFamily="18" charset="0"/>
            </a:endParaRPr>
          </a:p>
          <a:p>
            <a:pPr marL="731520" lvl="1" indent="-274320" algn="just" fontAlgn="auto">
              <a:spcAft>
                <a:spcPts val="0"/>
              </a:spcAft>
              <a:buClr>
                <a:schemeClr val="accent4">
                  <a:lumMod val="25000"/>
                </a:schemeClr>
              </a:buClr>
              <a:defRPr/>
            </a:pPr>
            <a:endParaRPr lang="en-US" sz="2400" dirty="0" smtClean="0">
              <a:solidFill>
                <a:schemeClr val="accent4">
                  <a:lumMod val="25000"/>
                </a:schemeClr>
              </a:solidFill>
              <a:latin typeface="Bodoni MT Black" pitchFamily="18" charset="0"/>
            </a:endParaRPr>
          </a:p>
          <a:p>
            <a:pPr marL="640080" lvl="1" indent="-246888" algn="just" eaLnBrk="1" fontAlgn="auto" hangingPunct="1">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Bodoni MT Black" pitchFamily="18" charset="0"/>
            </a:endParaRPr>
          </a:p>
          <a:p>
            <a:pPr marL="457200" lvl="0" indent="-457200" algn="just" eaLnBrk="0" hangingPunct="0">
              <a:spcBef>
                <a:spcPct val="20000"/>
              </a:spcBef>
              <a:buClr>
                <a:schemeClr val="accent4">
                  <a:lumMod val="25000"/>
                </a:schemeClr>
              </a:buClr>
              <a:buFont typeface="Wingdings" pitchFamily="2" charset="2"/>
              <a:buChar char="v"/>
              <a:defRPr/>
            </a:pPr>
            <a:endParaRPr kumimoji="0" lang="en-US" sz="2400" i="0" u="none" strike="noStrike" kern="0" cap="none" spc="0" normalizeH="0" baseline="0" noProof="0" dirty="0" smtClean="0">
              <a:ln>
                <a:noFill/>
              </a:ln>
              <a:solidFill>
                <a:schemeClr val="accent4">
                  <a:lumMod val="25000"/>
                </a:schemeClr>
              </a:solidFill>
              <a:uLnTx/>
              <a:uFillTx/>
              <a:latin typeface="Bodoni MT Black" pitchFamily="18" charset="0"/>
              <a:cs typeface="+mn-cs"/>
            </a:endParaRPr>
          </a:p>
          <a:p>
            <a:pPr marL="342900" marR="0" lvl="0" indent="-342900" algn="just" defTabSz="914400" rtl="0" eaLnBrk="0" fontAlgn="base" latinLnBrk="0" hangingPunct="0">
              <a:lnSpc>
                <a:spcPct val="100000"/>
              </a:lnSpc>
              <a:spcBef>
                <a:spcPct val="20000"/>
              </a:spcBef>
              <a:spcAft>
                <a:spcPct val="0"/>
              </a:spcAft>
              <a:buClr>
                <a:schemeClr val="accent4">
                  <a:lumMod val="25000"/>
                </a:schemeClr>
              </a:buClr>
              <a:buSzTx/>
              <a:buFont typeface="Wingdings" pitchFamily="2" charset="2"/>
              <a:buChar char="v"/>
              <a:tabLst/>
              <a:defRPr/>
            </a:pPr>
            <a:endParaRPr kumimoji="0" lang="en-US" sz="2400" i="0" u="none" strike="noStrike" kern="0" cap="none" spc="0" normalizeH="0" baseline="0" noProof="0" dirty="0">
              <a:ln>
                <a:noFill/>
              </a:ln>
              <a:solidFill>
                <a:schemeClr val="accent4">
                  <a:lumMod val="25000"/>
                </a:schemeClr>
              </a:solidFill>
              <a:uLnTx/>
              <a:uFillTx/>
              <a:latin typeface="Bodoni MT Black"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fade">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fade">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59961" y="1425781"/>
            <a:ext cx="6534803" cy="1266825"/>
          </a:xfrm>
          <a:ln>
            <a:solidFill>
              <a:schemeClr val="tx1"/>
            </a:solidFill>
          </a:ln>
        </p:spPr>
        <p:txBody>
          <a:bodyPr/>
          <a:lstStyle/>
          <a:p>
            <a:pPr eaLnBrk="1" fontAlgn="auto" hangingPunct="1">
              <a:spcAft>
                <a:spcPts val="0"/>
              </a:spcAft>
              <a:buClr>
                <a:srgbClr val="C00000"/>
              </a:buClr>
              <a:buFont typeface="Wingdings" pitchFamily="2" charset="2"/>
              <a:buChar char="Ø"/>
              <a:defRPr/>
            </a:pPr>
            <a:r>
              <a:rPr lang="en-US" sz="2400" b="1" dirty="0" smtClean="0">
                <a:solidFill>
                  <a:srgbClr val="C00000"/>
                </a:solidFill>
                <a:effectLst/>
                <a:latin typeface="Bodoni MT Black" pitchFamily="18" charset="0"/>
              </a:rPr>
              <a:t>Pump: </a:t>
            </a:r>
            <a:r>
              <a:rPr lang="en-US" sz="2400" b="1" dirty="0" smtClean="0">
                <a:solidFill>
                  <a:schemeClr val="accent4">
                    <a:lumMod val="25000"/>
                  </a:schemeClr>
                </a:solidFill>
                <a:effectLst/>
                <a:latin typeface="Bodoni MT Black" pitchFamily="18" charset="0"/>
              </a:rPr>
              <a:t>HEART</a:t>
            </a:r>
          </a:p>
          <a:p>
            <a:pPr eaLnBrk="1" fontAlgn="auto" hangingPunct="1">
              <a:spcAft>
                <a:spcPts val="0"/>
              </a:spcAft>
              <a:buClr>
                <a:srgbClr val="C00000"/>
              </a:buClr>
              <a:buFont typeface="Wingdings" pitchFamily="2" charset="2"/>
              <a:buChar char="Ø"/>
              <a:defRPr/>
            </a:pPr>
            <a:r>
              <a:rPr lang="en-US" sz="2400" b="1" dirty="0" smtClean="0">
                <a:solidFill>
                  <a:srgbClr val="C00000"/>
                </a:solidFill>
                <a:effectLst/>
                <a:latin typeface="Bodoni MT Black" pitchFamily="18" charset="0"/>
              </a:rPr>
              <a:t>Network of Tubes: </a:t>
            </a:r>
            <a:r>
              <a:rPr lang="en-US" sz="2400" b="1" dirty="0" smtClean="0">
                <a:solidFill>
                  <a:schemeClr val="accent4">
                    <a:lumMod val="25000"/>
                  </a:schemeClr>
                </a:solidFill>
                <a:effectLst/>
                <a:latin typeface="Bodoni MT Black" pitchFamily="18" charset="0"/>
              </a:rPr>
              <a:t>BLOOD VESSELS</a:t>
            </a:r>
          </a:p>
          <a:p>
            <a:pPr eaLnBrk="1" fontAlgn="auto" hangingPunct="1">
              <a:spcAft>
                <a:spcPts val="0"/>
              </a:spcAft>
              <a:buClr>
                <a:srgbClr val="C00000"/>
              </a:buClr>
              <a:buFont typeface="Wingdings" pitchFamily="2" charset="2"/>
              <a:buChar char="Ø"/>
              <a:defRPr/>
            </a:pPr>
            <a:r>
              <a:rPr lang="en-US" sz="2400" b="1" dirty="0" smtClean="0">
                <a:solidFill>
                  <a:srgbClr val="C00000"/>
                </a:solidFill>
                <a:effectLst/>
                <a:latin typeface="Bodoni MT Black" pitchFamily="18" charset="0"/>
              </a:rPr>
              <a:t>Vehicle:</a:t>
            </a:r>
            <a:r>
              <a:rPr lang="en-US" sz="2400" b="1" dirty="0" smtClean="0">
                <a:solidFill>
                  <a:schemeClr val="accent4">
                    <a:lumMod val="25000"/>
                  </a:schemeClr>
                </a:solidFill>
                <a:effectLst/>
                <a:latin typeface="Bodoni MT Black" pitchFamily="18" charset="0"/>
              </a:rPr>
              <a:t> BLOOD</a:t>
            </a:r>
          </a:p>
          <a:p>
            <a:pPr eaLnBrk="1" hangingPunct="1">
              <a:buClr>
                <a:srgbClr val="C00000"/>
              </a:buClr>
              <a:buFont typeface="Wingdings" pitchFamily="2" charset="2"/>
              <a:buChar char="Ø"/>
              <a:defRPr/>
            </a:pPr>
            <a:endParaRPr lang="en-US" sz="28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CONTENT</a:t>
            </a:r>
          </a:p>
        </p:txBody>
      </p:sp>
      <p:pic>
        <p:nvPicPr>
          <p:cNvPr id="2054" name="Picture 6" descr="https://encrypted-tbn0.gstatic.com/images?q=tbn:ANd9GcTA8FUDvVaVLaQo2Vh32kyRU5h6uh8_9GwFlCUPhZNancWnxFJO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764" y="2643765"/>
            <a:ext cx="2676093" cy="3568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Review Question # 2</a:t>
            </a:r>
          </a:p>
        </p:txBody>
      </p:sp>
      <p:sp>
        <p:nvSpPr>
          <p:cNvPr id="20" name="Rectangle 6"/>
          <p:cNvSpPr txBox="1">
            <a:spLocks noChangeArrowheads="1"/>
          </p:cNvSpPr>
          <p:nvPr/>
        </p:nvSpPr>
        <p:spPr>
          <a:xfrm>
            <a:off x="38100" y="1471613"/>
            <a:ext cx="8864600" cy="4065587"/>
          </a:xfrm>
          <a:prstGeom prst="rect">
            <a:avLst/>
          </a:prstGeom>
          <a:ln>
            <a:solidFill>
              <a:schemeClr val="tx1"/>
            </a:solidFill>
          </a:ln>
        </p:spPr>
        <p:txBody>
          <a:bodyPr/>
          <a:lstStyle>
            <a:defPPr>
              <a:defRPr lang="en-US"/>
            </a:defPPr>
            <a:lvl1pPr algn="just">
              <a:buFont typeface="Wingdings" pitchFamily="2" charset="2"/>
              <a:buChar char="v"/>
              <a:defRPr sz="2200">
                <a:solidFill>
                  <a:srgbClr val="C00000"/>
                </a:solidFill>
                <a:latin typeface="Bodoni MT Black" pitchFamily="18" charset="0"/>
              </a:defRPr>
            </a:lvl1pPr>
            <a:lvl2pPr marL="914400" lvl="1" indent="-457200" algn="just">
              <a:buFont typeface="+mj-lt"/>
              <a:buAutoNum type="arabicPeriod"/>
              <a:defRPr sz="2200">
                <a:solidFill>
                  <a:schemeClr val="accent4">
                    <a:lumMod val="25000"/>
                  </a:schemeClr>
                </a:solidFill>
                <a:latin typeface="Bodoni MT Black" pitchFamily="18" charset="0"/>
              </a:defRPr>
            </a:lvl2pPr>
            <a:lvl3pPr lvl="2" algn="just">
              <a:defRPr sz="2400">
                <a:solidFill>
                  <a:schemeClr val="accent4">
                    <a:lumMod val="25000"/>
                  </a:schemeClr>
                </a:solidFill>
                <a:latin typeface="Bodoni MT Black" pitchFamily="18" charset="0"/>
              </a:defRPr>
            </a:lvl3pPr>
          </a:lstStyle>
          <a:p>
            <a:r>
              <a:rPr lang="en-US" dirty="0" smtClean="0"/>
              <a:t> WHICH STATEMENT OF THE FOLLOWING IS TRUE?</a:t>
            </a:r>
          </a:p>
          <a:p>
            <a:endParaRPr lang="en-US" dirty="0"/>
          </a:p>
          <a:p>
            <a:pPr lvl="1"/>
            <a:r>
              <a:rPr lang="en-US" dirty="0"/>
              <a:t>Arteries transport blood from the heart to the body.</a:t>
            </a:r>
          </a:p>
          <a:p>
            <a:pPr lvl="1"/>
            <a:r>
              <a:rPr lang="en-US" dirty="0"/>
              <a:t>Arteriovanous anastomosis found in tips of the fingers and toes.</a:t>
            </a:r>
          </a:p>
          <a:p>
            <a:pPr lvl="1"/>
            <a:r>
              <a:rPr lang="en-US" dirty="0"/>
              <a:t> Capillaries connect the Arterioles to the Venules.</a:t>
            </a:r>
          </a:p>
          <a:p>
            <a:pPr lvl="1"/>
            <a:r>
              <a:rPr lang="en-US" dirty="0"/>
              <a:t> Anastomosis is the joining of terminal branches of  the arteries.</a:t>
            </a:r>
          </a:p>
          <a:p>
            <a:pPr lvl="1"/>
            <a:r>
              <a:rPr lang="en-US" dirty="0"/>
              <a:t>Veins leaving the gastrointestinal tract do not go direct to the heart.</a:t>
            </a:r>
          </a:p>
          <a:p>
            <a:pPr lvl="1"/>
            <a:endParaRPr lang="en-US" dirty="0"/>
          </a:p>
          <a:p>
            <a:pPr lvl="1"/>
            <a:endParaRPr lang="en-US" dirty="0"/>
          </a:p>
          <a:p>
            <a:pPr lvl="2"/>
            <a:endParaRPr lang="en-US" dirty="0"/>
          </a:p>
          <a:p>
            <a:endParaRPr lang="en-US" dirty="0"/>
          </a:p>
          <a:p>
            <a:pPr lvl="1"/>
            <a:endParaRPr lang="en-US" dirty="0"/>
          </a:p>
          <a:p>
            <a:pPr lvl="1"/>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fade">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fade">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2209800"/>
            <a:ext cx="8229600" cy="1143000"/>
          </a:xfrm>
        </p:spPr>
        <p:txBody>
          <a:bodyPr/>
          <a:lstStyle/>
          <a:p>
            <a:pPr eaLnBrk="1" hangingPunct="1">
              <a:defRPr/>
            </a:pPr>
            <a:r>
              <a:rPr lang="en-US" sz="6000" b="1" dirty="0" smtClean="0">
                <a:solidFill>
                  <a:srgbClr val="3366FF"/>
                </a:solidFill>
                <a:latin typeface="Bodoni MT Black" pitchFamily="18" charset="0"/>
              </a:rPr>
              <a:t>QUESTIONS!</a:t>
            </a:r>
            <a:endParaRPr lang="en-US" sz="6000" b="1" dirty="0">
              <a:solidFill>
                <a:srgbClr val="3366FF"/>
              </a:solidFill>
              <a:latin typeface="Bodoni MT Black" pitchFamily="18" charset="0"/>
            </a:endParaRPr>
          </a:p>
        </p:txBody>
      </p:sp>
    </p:spTree>
    <p:extLst>
      <p:ext uri="{BB962C8B-B14F-4D97-AF65-F5344CB8AC3E}">
        <p14:creationId xmlns:p14="http://schemas.microsoft.com/office/powerpoint/2010/main" val="2994478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111125" y="1412875"/>
            <a:ext cx="4575175" cy="4314825"/>
          </a:xfrm>
          <a:ln>
            <a:solidFill>
              <a:schemeClr val="tx1"/>
            </a:solidFill>
          </a:ln>
        </p:spPr>
        <p:txBody>
          <a:bodyPr/>
          <a:lstStyle/>
          <a:p>
            <a:pPr algn="just" eaLnBrk="1" fontAlgn="auto" hangingPunct="1">
              <a:spcBef>
                <a:spcPts val="0"/>
              </a:spcBef>
              <a:spcAft>
                <a:spcPts val="0"/>
              </a:spcAft>
              <a:buClrTx/>
              <a:buFont typeface="Courier New" pitchFamily="49" charset="0"/>
              <a:buChar char="o"/>
              <a:defRPr/>
            </a:pPr>
            <a:r>
              <a:rPr lang="en-US" sz="2200" dirty="0" smtClean="0">
                <a:solidFill>
                  <a:srgbClr val="313A4F"/>
                </a:solidFill>
                <a:effectLst/>
                <a:latin typeface="Bodoni MT Black" pitchFamily="18" charset="0"/>
              </a:rPr>
              <a:t>It is a transportation system which uses the blood as the transport vehicle.</a:t>
            </a:r>
          </a:p>
          <a:p>
            <a:pPr algn="just" eaLnBrk="1" fontAlgn="auto" hangingPunct="1">
              <a:spcBef>
                <a:spcPts val="0"/>
              </a:spcBef>
              <a:spcAft>
                <a:spcPts val="0"/>
              </a:spcAft>
              <a:buClrTx/>
              <a:buFont typeface="Courier New" pitchFamily="49" charset="0"/>
              <a:buChar char="o"/>
              <a:defRPr/>
            </a:pPr>
            <a:endParaRPr lang="en-US" sz="2200" dirty="0" smtClean="0">
              <a:solidFill>
                <a:srgbClr val="313A4F"/>
              </a:solidFill>
              <a:effectLst/>
              <a:latin typeface="Bodoni MT Black" pitchFamily="18" charset="0"/>
            </a:endParaRPr>
          </a:p>
          <a:p>
            <a:pPr algn="just" eaLnBrk="1" fontAlgn="auto" hangingPunct="1">
              <a:spcBef>
                <a:spcPts val="0"/>
              </a:spcBef>
              <a:spcAft>
                <a:spcPts val="0"/>
              </a:spcAft>
              <a:buClrTx/>
              <a:buFont typeface="Courier New" pitchFamily="49" charset="0"/>
              <a:buChar char="o"/>
              <a:defRPr/>
            </a:pPr>
            <a:r>
              <a:rPr lang="en-US" sz="2200" dirty="0" smtClean="0">
                <a:solidFill>
                  <a:srgbClr val="313A4F"/>
                </a:solidFill>
                <a:effectLst/>
                <a:latin typeface="Bodoni MT Black" pitchFamily="18" charset="0"/>
              </a:rPr>
              <a:t>It carries oxygen, nutrients, cell wastes, hormones and many other substances vital for body homeostasis.</a:t>
            </a:r>
          </a:p>
          <a:p>
            <a:pPr algn="just" eaLnBrk="1" fontAlgn="auto" hangingPunct="1">
              <a:spcBef>
                <a:spcPts val="0"/>
              </a:spcBef>
              <a:spcAft>
                <a:spcPts val="0"/>
              </a:spcAft>
              <a:buClrTx/>
              <a:buFont typeface="Courier New" pitchFamily="49" charset="0"/>
              <a:buChar char="o"/>
              <a:defRPr/>
            </a:pPr>
            <a:endParaRPr lang="en-US" sz="2200" dirty="0" smtClean="0">
              <a:solidFill>
                <a:srgbClr val="313A4F"/>
              </a:solidFill>
              <a:effectLst/>
              <a:latin typeface="Bodoni MT Black" pitchFamily="18" charset="0"/>
            </a:endParaRPr>
          </a:p>
          <a:p>
            <a:pPr algn="just" eaLnBrk="1" fontAlgn="auto" hangingPunct="1">
              <a:spcBef>
                <a:spcPts val="0"/>
              </a:spcBef>
              <a:spcAft>
                <a:spcPts val="0"/>
              </a:spcAft>
              <a:buClrTx/>
              <a:buFont typeface="Courier New" pitchFamily="49" charset="0"/>
              <a:buChar char="o"/>
              <a:defRPr/>
            </a:pPr>
            <a:r>
              <a:rPr lang="en-US" sz="2200" dirty="0" smtClean="0">
                <a:solidFill>
                  <a:srgbClr val="313A4F"/>
                </a:solidFill>
                <a:effectLst/>
                <a:latin typeface="Bodoni MT Black" pitchFamily="18" charset="0"/>
              </a:rPr>
              <a:t>It provides forces to move the blood around the body by the beating Heart.</a:t>
            </a:r>
            <a:endParaRPr lang="ar-SA" sz="2200" dirty="0" smtClean="0">
              <a:solidFill>
                <a:srgbClr val="313A4F"/>
              </a:solidFill>
              <a:effectLst/>
              <a:latin typeface="Bodoni MT Black" pitchFamily="18" charset="0"/>
            </a:endParaRPr>
          </a:p>
          <a:p>
            <a:pPr algn="just" eaLnBrk="1" hangingPunct="1">
              <a:buClrTx/>
              <a:buFont typeface="Courier New" pitchFamily="49" charset="0"/>
              <a:buChar char="o"/>
              <a:defRPr/>
            </a:pPr>
            <a:endParaRPr lang="en-US" sz="2200" dirty="0" smtClean="0">
              <a:solidFill>
                <a:srgbClr val="313A4F"/>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FUNCTIONS</a:t>
            </a:r>
          </a:p>
        </p:txBody>
      </p:sp>
      <p:pic>
        <p:nvPicPr>
          <p:cNvPr id="6" name="Picture 2" descr="http://www.urgomedical.com/content/download/819/3547/version/1/file/venous-system-big-02.jpg"/>
          <p:cNvPicPr>
            <a:picLocks noChangeAspect="1" noChangeArrowheads="1"/>
          </p:cNvPicPr>
          <p:nvPr/>
        </p:nvPicPr>
        <p:blipFill>
          <a:blip r:embed="rId3" cstate="print"/>
          <a:srcRect/>
          <a:stretch>
            <a:fillRect/>
          </a:stretch>
        </p:blipFill>
        <p:spPr bwMode="auto">
          <a:xfrm>
            <a:off x="4820956" y="1454043"/>
            <a:ext cx="4263083" cy="449992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147360"/>
            <a:ext cx="5505606" cy="4530725"/>
          </a:xfrm>
          <a:ln>
            <a:solidFill>
              <a:schemeClr val="tx1"/>
            </a:solidFill>
          </a:ln>
        </p:spPr>
        <p:txBody>
          <a:bodyPr/>
          <a:lstStyle/>
          <a:p>
            <a:pPr algn="just" eaLnBrk="1" fontAlgn="auto" hangingPunct="1">
              <a:spcBef>
                <a:spcPts val="0"/>
              </a:spcBef>
              <a:spcAft>
                <a:spcPts val="0"/>
              </a:spcAft>
              <a:buClrTx/>
              <a:buFont typeface="Courier New" pitchFamily="49" charset="0"/>
              <a:buChar char="o"/>
              <a:defRPr/>
            </a:pPr>
            <a:r>
              <a:rPr lang="en-US" sz="2200" dirty="0">
                <a:solidFill>
                  <a:srgbClr val="313A4F"/>
                </a:solidFill>
                <a:effectLst/>
                <a:latin typeface="Bodoni MT Black" pitchFamily="18" charset="0"/>
              </a:rPr>
              <a:t>It is a hollow, cone shaped muscular pump that keeps circulation going on.</a:t>
            </a:r>
          </a:p>
          <a:p>
            <a:pPr algn="just" eaLnBrk="1" fontAlgn="auto" hangingPunct="1">
              <a:spcBef>
                <a:spcPts val="0"/>
              </a:spcBef>
              <a:spcAft>
                <a:spcPts val="0"/>
              </a:spcAft>
              <a:buClrTx/>
              <a:buFont typeface="Courier New" pitchFamily="49" charset="0"/>
              <a:buChar char="o"/>
              <a:defRPr/>
            </a:pPr>
            <a:r>
              <a:rPr lang="en-US" sz="2200" dirty="0">
                <a:solidFill>
                  <a:srgbClr val="313A4F"/>
                </a:solidFill>
                <a:effectLst/>
                <a:latin typeface="Bodoni MT Black" pitchFamily="18" charset="0"/>
              </a:rPr>
              <a:t>It is the size of hand’s fist of the same person.</a:t>
            </a:r>
          </a:p>
          <a:p>
            <a:pPr algn="just" eaLnBrk="1" fontAlgn="auto" hangingPunct="1">
              <a:spcBef>
                <a:spcPts val="0"/>
              </a:spcBef>
              <a:spcAft>
                <a:spcPts val="0"/>
              </a:spcAft>
              <a:buClrTx/>
              <a:buFont typeface="Courier New" pitchFamily="49" charset="0"/>
              <a:buChar char="o"/>
              <a:defRPr/>
            </a:pPr>
            <a:r>
              <a:rPr lang="en-US" sz="2200" dirty="0">
                <a:solidFill>
                  <a:srgbClr val="313A4F"/>
                </a:solidFill>
                <a:effectLst/>
                <a:latin typeface="Bodoni MT Black" pitchFamily="18" charset="0"/>
              </a:rPr>
              <a:t>It has: </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Apex</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Base</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Surfaces: </a:t>
            </a:r>
          </a:p>
          <a:p>
            <a:pPr lvl="2" algn="just" eaLnBrk="1" hangingPunct="1">
              <a:buClr>
                <a:schemeClr val="accent4">
                  <a:lumMod val="50000"/>
                </a:schemeClr>
              </a:buClr>
              <a:buFont typeface="Wingdings" pitchFamily="2" charset="2"/>
              <a:buChar char="ü"/>
            </a:pPr>
            <a:r>
              <a:rPr lang="en-US" sz="1600" dirty="0" smtClean="0">
                <a:solidFill>
                  <a:schemeClr val="accent3">
                    <a:lumMod val="75000"/>
                  </a:schemeClr>
                </a:solidFill>
                <a:effectLst/>
                <a:latin typeface="Bodoni MT Black" pitchFamily="18" charset="0"/>
                <a:ea typeface="Arial Unicode MS" pitchFamily="34" charset="-128"/>
                <a:cs typeface="Arial Unicode MS" pitchFamily="34" charset="-128"/>
              </a:rPr>
              <a:t>Diaphragmatic &amp; Sternocostal </a:t>
            </a:r>
          </a:p>
          <a:p>
            <a:pPr lvl="1" algn="just" eaLnBrk="1" hangingPunct="1">
              <a:buClr>
                <a:schemeClr val="accent4">
                  <a:lumMod val="50000"/>
                </a:schemeClr>
              </a:buClr>
              <a:buFont typeface="Wingdings" pitchFamily="2" charset="2"/>
              <a:buChar char="Ø"/>
            </a:pPr>
            <a:r>
              <a:rPr lang="en-US" sz="2000" dirty="0" smtClean="0">
                <a:solidFill>
                  <a:srgbClr val="008080"/>
                </a:solidFill>
                <a:effectLst/>
                <a:latin typeface="Bodoni MT Black" pitchFamily="18" charset="0"/>
                <a:ea typeface="Arial Unicode MS" pitchFamily="34" charset="-128"/>
                <a:cs typeface="Arial Unicode MS" pitchFamily="34" charset="-128"/>
              </a:rPr>
              <a:t>Borders: </a:t>
            </a:r>
          </a:p>
          <a:p>
            <a:pPr lvl="2" algn="just" eaLnBrk="1" hangingPunct="1">
              <a:buClr>
                <a:schemeClr val="accent4">
                  <a:lumMod val="50000"/>
                </a:schemeClr>
              </a:buClr>
              <a:buFont typeface="Wingdings" pitchFamily="2" charset="2"/>
              <a:buChar char="ü"/>
            </a:pPr>
            <a:r>
              <a:rPr lang="en-US" sz="1600" dirty="0" smtClean="0">
                <a:solidFill>
                  <a:schemeClr val="accent3">
                    <a:lumMod val="75000"/>
                  </a:schemeClr>
                </a:solidFill>
                <a:effectLst/>
                <a:latin typeface="Bodoni MT Black" pitchFamily="18" charset="0"/>
                <a:ea typeface="Arial Unicode MS" pitchFamily="34" charset="-128"/>
                <a:cs typeface="Arial Unicode MS" pitchFamily="34" charset="-128"/>
              </a:rPr>
              <a:t>Right, Left, Inferior. </a:t>
            </a:r>
          </a:p>
          <a:p>
            <a:pPr algn="just" eaLnBrk="1" hangingPunct="1">
              <a:buFont typeface="Wingdings" pitchFamily="2" charset="2"/>
              <a:buChar char="v"/>
              <a:defRPr/>
            </a:pPr>
            <a:endParaRPr lang="en-US" sz="2200" dirty="0" smtClean="0">
              <a:solidFill>
                <a:schemeClr val="accent4">
                  <a:lumMod val="50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THE HEART</a:t>
            </a:r>
          </a:p>
        </p:txBody>
      </p:sp>
      <p:pic>
        <p:nvPicPr>
          <p:cNvPr id="1026" name="Picture 2" descr="http://classconnection.s3.amazonaws.com/122/flashcards/1423122/png/surfaces133440394467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2880058"/>
            <a:ext cx="4451333" cy="2630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173035"/>
            <a:ext cx="5012748" cy="5352456"/>
          </a:xfrm>
          <a:ln>
            <a:solidFill>
              <a:schemeClr val="tx1"/>
            </a:solidFill>
          </a:ln>
        </p:spPr>
        <p:txBody>
          <a:bodyPr/>
          <a:lstStyle/>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cs typeface="Arabic Transparent" pitchFamily="2" charset="-78"/>
              </a:rPr>
              <a:t>It is located in the  thoracic cavity in a place known as the </a:t>
            </a:r>
            <a:r>
              <a:rPr lang="en-US" sz="2000" b="1" dirty="0" smtClean="0">
                <a:solidFill>
                  <a:srgbClr val="C00000"/>
                </a:solidFill>
                <a:effectLst/>
                <a:latin typeface="Bodoni MT Black" pitchFamily="18" charset="0"/>
                <a:cs typeface="Arabic Transparent" pitchFamily="2" charset="-78"/>
              </a:rPr>
              <a:t>Middle Mediastinum </a:t>
            </a:r>
            <a:r>
              <a:rPr lang="en-US" sz="2000" dirty="0" smtClean="0">
                <a:solidFill>
                  <a:schemeClr val="accent4">
                    <a:lumMod val="25000"/>
                  </a:schemeClr>
                </a:solidFill>
                <a:effectLst/>
                <a:latin typeface="Bodoni MT Black" pitchFamily="18" charset="0"/>
                <a:cs typeface="Arabic Transparent" pitchFamily="2" charset="-78"/>
              </a:rPr>
              <a:t>between the two pleural sacs.</a:t>
            </a:r>
          </a:p>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ea typeface="Arial Unicode MS" pitchFamily="34" charset="-128"/>
                <a:cs typeface="Arabic Transparent" pitchFamily="2" charset="-78"/>
              </a:rPr>
              <a:t>Enclosed by a double sac of serous membrane  </a:t>
            </a:r>
            <a:r>
              <a:rPr lang="en-US" sz="2000" b="1" dirty="0" smtClean="0">
                <a:solidFill>
                  <a:schemeClr val="accent4">
                    <a:lumMod val="25000"/>
                  </a:schemeClr>
                </a:solidFill>
                <a:effectLst/>
                <a:latin typeface="Bodoni MT Black" pitchFamily="18" charset="0"/>
                <a:ea typeface="Arial Unicode MS" pitchFamily="34" charset="-128"/>
                <a:cs typeface="Arabic Transparent" pitchFamily="2" charset="-78"/>
              </a:rPr>
              <a:t>(</a:t>
            </a:r>
            <a:r>
              <a:rPr lang="en-US" sz="2000" b="1" dirty="0" smtClean="0">
                <a:solidFill>
                  <a:srgbClr val="C00000"/>
                </a:solidFill>
                <a:effectLst/>
                <a:latin typeface="Bodoni MT Black" pitchFamily="18" charset="0"/>
                <a:ea typeface="Arial Unicode MS" pitchFamily="34" charset="-128"/>
                <a:cs typeface="Arabic Transparent" pitchFamily="2" charset="-78"/>
              </a:rPr>
              <a:t>Pericardium</a:t>
            </a:r>
            <a:r>
              <a:rPr lang="en-US" sz="2000" b="1" dirty="0" smtClean="0">
                <a:solidFill>
                  <a:schemeClr val="accent4">
                    <a:lumMod val="25000"/>
                  </a:schemeClr>
                </a:solidFill>
                <a:effectLst/>
                <a:latin typeface="Bodoni MT Black" pitchFamily="18" charset="0"/>
                <a:ea typeface="Arial Unicode MS" pitchFamily="34" charset="-128"/>
                <a:cs typeface="Arabic Transparent" pitchFamily="2" charset="-78"/>
              </a:rPr>
              <a:t>).</a:t>
            </a:r>
          </a:p>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cs typeface="Arabic Transparent" pitchFamily="2" charset="-78"/>
              </a:rPr>
              <a:t>2/3 of the heart lies to the left of median plane. </a:t>
            </a:r>
          </a:p>
          <a:p>
            <a:pPr algn="just" eaLnBrk="1" fontAlgn="auto" hangingPunct="1">
              <a:spcAft>
                <a:spcPts val="0"/>
              </a:spcAft>
              <a:buClrTx/>
              <a:buFont typeface="Courier New" pitchFamily="49" charset="0"/>
              <a:buChar char="o"/>
              <a:defRPr/>
            </a:pPr>
            <a:r>
              <a:rPr lang="en-US" sz="2000" dirty="0" smtClean="0">
                <a:solidFill>
                  <a:schemeClr val="accent4">
                    <a:lumMod val="25000"/>
                  </a:schemeClr>
                </a:solidFill>
                <a:effectLst/>
                <a:latin typeface="Bodoni MT Black" pitchFamily="18" charset="0"/>
                <a:ea typeface="Arial Unicode MS" pitchFamily="34" charset="-128"/>
                <a:cs typeface="Arabic Transparent" pitchFamily="2" charset="-78"/>
              </a:rPr>
              <a:t>The </a:t>
            </a:r>
            <a:r>
              <a:rPr lang="en-US" sz="2000" dirty="0">
                <a:solidFill>
                  <a:schemeClr val="accent4">
                    <a:lumMod val="25000"/>
                  </a:schemeClr>
                </a:solidFill>
                <a:effectLst/>
                <a:latin typeface="Bodoni MT Black" pitchFamily="18" charset="0"/>
                <a:ea typeface="Arial Unicode MS" pitchFamily="34" charset="-128"/>
                <a:cs typeface="Arabic Transparent" pitchFamily="2" charset="-78"/>
              </a:rPr>
              <a:t>outer wall of the heart is made up of three layers: </a:t>
            </a:r>
            <a:endParaRPr lang="en-US" sz="2000" dirty="0" smtClean="0">
              <a:solidFill>
                <a:schemeClr val="accent4">
                  <a:lumMod val="25000"/>
                </a:schemeClr>
              </a:solidFill>
              <a:effectLst/>
              <a:latin typeface="Bodoni MT Black" pitchFamily="18" charset="0"/>
              <a:ea typeface="Arial Unicode MS" pitchFamily="34" charset="-128"/>
              <a:cs typeface="Arabic Transparent" pitchFamily="2" charset="-78"/>
            </a:endParaRPr>
          </a:p>
          <a:p>
            <a:pPr marL="685800" lvl="1" algn="just" eaLnBrk="1" fontAlgn="auto" hangingPunct="1">
              <a:spcAft>
                <a:spcPts val="0"/>
              </a:spcAft>
              <a:buClr>
                <a:schemeClr val="accent4">
                  <a:lumMod val="25000"/>
                </a:schemeClr>
              </a:buClr>
              <a:buFont typeface="Wingdings" panose="05000000000000000000" pitchFamily="2" charset="2"/>
              <a:buChar char="Ø"/>
              <a:defRPr/>
            </a:pPr>
            <a:r>
              <a:rPr lang="en-US" sz="2000" dirty="0" smtClean="0">
                <a:solidFill>
                  <a:srgbClr val="008080"/>
                </a:solidFill>
                <a:effectLst/>
                <a:latin typeface="Bodoni MT Black" pitchFamily="18" charset="0"/>
                <a:ea typeface="Arial Unicode MS" pitchFamily="34" charset="-128"/>
                <a:cs typeface="Arabic Transparent" pitchFamily="2" charset="-78"/>
              </a:rPr>
              <a:t>Epicardium.</a:t>
            </a:r>
          </a:p>
          <a:p>
            <a:pPr marL="685800" lvl="1" algn="just" eaLnBrk="1" fontAlgn="auto" hangingPunct="1">
              <a:spcAft>
                <a:spcPts val="0"/>
              </a:spcAft>
              <a:buClr>
                <a:schemeClr val="accent4">
                  <a:lumMod val="25000"/>
                </a:schemeClr>
              </a:buClr>
              <a:buFont typeface="Wingdings" panose="05000000000000000000" pitchFamily="2" charset="2"/>
              <a:buChar char="Ø"/>
              <a:defRPr/>
            </a:pPr>
            <a:r>
              <a:rPr lang="en-US" sz="2000" dirty="0" smtClean="0">
                <a:solidFill>
                  <a:srgbClr val="008080"/>
                </a:solidFill>
                <a:effectLst/>
                <a:latin typeface="Bodoni MT Black" pitchFamily="18" charset="0"/>
                <a:ea typeface="Arial Unicode MS" pitchFamily="34" charset="-128"/>
                <a:cs typeface="Arabic Transparent" pitchFamily="2" charset="-78"/>
              </a:rPr>
              <a:t>Myocardium (muscle </a:t>
            </a:r>
            <a:r>
              <a:rPr lang="en-US" sz="2000" dirty="0">
                <a:solidFill>
                  <a:srgbClr val="008080"/>
                </a:solidFill>
                <a:effectLst/>
                <a:latin typeface="Bodoni MT Black" pitchFamily="18" charset="0"/>
                <a:ea typeface="Arial Unicode MS" pitchFamily="34" charset="-128"/>
                <a:cs typeface="Arabic Transparent" pitchFamily="2" charset="-78"/>
              </a:rPr>
              <a:t>of the heart</a:t>
            </a:r>
            <a:r>
              <a:rPr lang="en-US" sz="2000" dirty="0" smtClean="0">
                <a:solidFill>
                  <a:srgbClr val="008080"/>
                </a:solidFill>
                <a:effectLst/>
                <a:latin typeface="Bodoni MT Black" pitchFamily="18" charset="0"/>
                <a:ea typeface="Arial Unicode MS" pitchFamily="34" charset="-128"/>
                <a:cs typeface="Arabic Transparent" pitchFamily="2" charset="-78"/>
              </a:rPr>
              <a:t>). </a:t>
            </a:r>
          </a:p>
          <a:p>
            <a:pPr marL="685800" lvl="1" algn="just" eaLnBrk="1" fontAlgn="auto" hangingPunct="1">
              <a:spcAft>
                <a:spcPts val="0"/>
              </a:spcAft>
              <a:buClr>
                <a:schemeClr val="accent4">
                  <a:lumMod val="25000"/>
                </a:schemeClr>
              </a:buClr>
              <a:buFont typeface="Wingdings" panose="05000000000000000000" pitchFamily="2" charset="2"/>
              <a:buChar char="Ø"/>
              <a:defRPr/>
            </a:pPr>
            <a:r>
              <a:rPr lang="en-US" sz="2000" dirty="0" smtClean="0">
                <a:solidFill>
                  <a:srgbClr val="008080"/>
                </a:solidFill>
                <a:effectLst/>
                <a:latin typeface="Bodoni MT Black" pitchFamily="18" charset="0"/>
                <a:ea typeface="Arial Unicode MS" pitchFamily="34" charset="-128"/>
                <a:cs typeface="Arabic Transparent" pitchFamily="2" charset="-78"/>
              </a:rPr>
              <a:t>Endocardium</a:t>
            </a:r>
            <a:r>
              <a:rPr lang="en-US" sz="2000" dirty="0">
                <a:solidFill>
                  <a:srgbClr val="008080"/>
                </a:solidFill>
                <a:effectLst/>
                <a:latin typeface="Bodoni MT Black" pitchFamily="18" charset="0"/>
                <a:ea typeface="Arial Unicode MS" pitchFamily="34" charset="-128"/>
                <a:cs typeface="Arabic Transparent" pitchFamily="2" charset="-78"/>
              </a:rPr>
              <a:t>.</a:t>
            </a:r>
          </a:p>
          <a:p>
            <a:pPr algn="just" eaLnBrk="1" hangingPunct="1">
              <a:buClr>
                <a:schemeClr val="accent4">
                  <a:lumMod val="25000"/>
                </a:schemeClr>
              </a:buClr>
              <a:buFont typeface="Wingdings" pitchFamily="2" charset="2"/>
              <a:buChar char="v"/>
              <a:defRPr/>
            </a:pPr>
            <a:endParaRPr lang="en-US" sz="2000" dirty="0">
              <a:solidFill>
                <a:schemeClr val="accent4">
                  <a:lumMod val="25000"/>
                </a:schemeClr>
              </a:solidFill>
              <a:effectLst/>
              <a:latin typeface="Bodoni MT Black" pitchFamily="18" charset="0"/>
              <a:ea typeface="Arial Unicode MS" pitchFamily="34" charset="-128"/>
              <a:cs typeface="Arabic Transparent" pitchFamily="2" charset="-78"/>
            </a:endParaRP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LOCATION OF THE HEART</a:t>
            </a:r>
          </a:p>
        </p:txBody>
      </p:sp>
      <p:pic>
        <p:nvPicPr>
          <p:cNvPr id="40962" name="Picture 2" descr="http://www.anatomy.yalemedicine.org/graphics/unrestricted/grays/jpg/chapter3/F66124-003-f054%20-%20pericardium.jpg"/>
          <p:cNvPicPr>
            <a:picLocks noChangeAspect="1" noChangeArrowheads="1"/>
          </p:cNvPicPr>
          <p:nvPr/>
        </p:nvPicPr>
        <p:blipFill>
          <a:blip r:embed="rId3" cstate="print"/>
          <a:srcRect/>
          <a:stretch>
            <a:fillRect/>
          </a:stretch>
        </p:blipFill>
        <p:spPr bwMode="auto">
          <a:xfrm>
            <a:off x="5347851" y="1202414"/>
            <a:ext cx="3633967" cy="3015981"/>
          </a:xfrm>
          <a:prstGeom prst="rect">
            <a:avLst/>
          </a:prstGeom>
          <a:noFill/>
        </p:spPr>
      </p:pic>
      <p:sp>
        <p:nvSpPr>
          <p:cNvPr id="40964" name="AutoShape 4" descr="data:image/jpeg;base64,/9j/4AAQSkZJRgABAQAAAQABAAD/2wCEAAkGBxQPEBQUEBQWFhQWFBQVFBUUFBQQFhUVFRUWFhQUFBQYHCggGBolHRUUITEiJSkrLi4uFx8zODMsNygtLisBCgoKDg0OGxAQGy8kHyQ3LC8sLCwsLCwsLDQwLCw0LCwsLCwsLCwsLCwsNCwsLCwsLCwsLCwsLDQsLCwsLCwsK//AABEIAMABBgMBIgACEQEDEQH/xAAcAAABBQEBAQAAAAAAAAAAAAAAAQQFBgcDAgj/xABJEAACAQIDBAcDCAYHCAMAAAABAgMAEQQSIQUxQVEGEyIyYXGBB5GhFCNCUnJzsdE0YpKywfAVM0OCk7PhJCU1VKKjwtJjg9P/xAAaAQEAAgMBAAAAAAAAAAAAAAAAAwQBAgUG/8QALhEAAgIBAwIEBQMFAAAAAAAAAAECEQMEEiExQQUTUXEiMmGx4YGRoRUjUsHw/9oADAMBAAIRAxEAPwDcaK5zTLGpZ2CqN7MQoHmTupI51ZiqspZbZgCCVuLi44XFAdaKSigFpKKz/pL0znyzNgOqtBIY26xWkZmUlSbBhlXMrLx3cK1lJRVslw4Z5ZbYI0BjYE1i+0unGOmwT4uOYwHrgqRxpEyqhFxmMiMWbmbgeArQugXS1dqYcsQEnjss8QPdJvlZb65GsbeII4Vk0MH+wbQgPehnew+7kKH4Co8smkmi94fhhKco5Fyq+9MtcXTrFS4UzCRVMcGHzZY1OeZ4hJIWzX7PaXQW461ZPZj0sk2rhpHnRVeOTqyyXCP2VYEKSSpswuLn42GP9FpS2zcYl7lZlPjlMagemlq0L2Bn/YsSOIxRPoYYrfgfdSEm5UZ1OnhDTxklzbRp9JRRUxywooooBaKKKAKKSloAopKWgCiiigCiikoBaKSloBG3VTdlT4mHDwyFiTLFGlpuvmySqsjF5NC6ljlW24ZeJIq5UtAVqTas69tkvZ8UoVY5gQsTlVdlDfOXUBgLa/R30m0duzRX6tRJ827AiGUAnJiHjtrrcxRrbm3iBVmrjE5ZiR3R2R4m+p8hu9/hQFW2ztGe0mjFo0xFljSeMS/7LnRgUa9ixyixvcaEHSnk+2Zw5VUHfZbmOQgD5TDGh0NjeOR23/RvuvVjooCF2FtGaV3WZQAI42VlR4wSZJ0cdonhEjeAkHgSVNUUBHdIsI0+Emjj77xsi6gasLXuaicVsvEdbKUZ8kjR3ZZI4pLCJ1upC2GVyptbXfraxs1FAVtMDimlPWFhGZAbLO18gfE6gixF1fD6C1stuFzL7Ew7RYeNJL5lWzEsZLkHvZjqb7/WntFAFZJ0/wBiHZ+JOJjB+TYh/nQP7KVt5P6rnX7V+YrW6h+l+Jw8WBxDYwAw9WwdeL5tFRf1iSAPEitJwUlTLGl1EsGRTj+3qYxFipNmYpcRhyDzH0JY2sSp87DxBHhUfj+kAkxeNkiQok5vkaxPaRc97ad4MfWn2y9nyPgUZ9So31XMYgV72qjufyM9bHBBzWddej/Jy2TjjAZQu6VQD6Xt+Jq+exbba4fGTYeQgLiArRk6DrUvdL82VtPseNZtNpuryZNL8vT3HhU0eHZT1WNZMTxfqj64oqj+yjpU2PwpjmbNPBlVmO+SNr9XIf1tGU+K341eKtJ2eYlFxdMKKKKyai0UlFALRSUUAUtJRQBS0lFALRSUtAFFJRQC0UleZZAoJPD48gPGgOeIYmyLvO8j6K8T58B7+BrqigAAaACwHgN1c8PGRct3m1PhyUeA/M8a60AtFJRQC0UlFALRRSUAtZf7TtozyJOsTlYoXSJlQlTI7xiUliNSoBAy7tCTfS2oVkm1pet+Vjfmxj/9DPGPgoqfTxuZrLoV32X9J5sA8kfUyzpKFCoraI63swzGwBzENbXRdDam/TfpBisbjHw2JKhIWzhE7isF71/p2uRr42y3qbxePTZmHuAOsYWXwHGqTs75TtHEfMopa+jMqnKTroTuO42152qeccULcuhtj8yUls6mqYFVGz1IFsyjTkfpD0IIrLtsDtHzrRdrT9RAsO4RoE3k3KixJJ1JO+5rNNrSamuDNpzSR7TQqUcMpz7kTK1cmp3hsK0t8o3b/h+YppkPavwNqmSZRy5oqVWXn2P44w7Rj17MgaFh4OMy+udF95r6Er5k6CSKuLiZ2CBZ8OSzEKotMrMSToNFNfQ+E6S4OY2hxeHkPJJ4nPuDVNj6HH16Xm8ehKUtJRUhRFooooAopKWgCikpaAKg+m20pMJgJ5oSBIiqVJAYAl1G479CanKrHtM/4Vivsp/mJWH0N8auaTMwj9pW0L9qVLeEKV62f7Sce0rxSyoGFmS0SAPGeOvEHSqcRcW403xbsUEif1kBzDxT6an019Kr4Mr3fEdrxDRQjDdjVNGu7J6U4yeQxiYZ5IZDh/m4lBxEYL9U5ynRkuRbdkbfoKvGzc2IhSWPES5XUMAUgBFx3WHV6MNxHAg1iOx8YzqrRHK5yzQMb2EiG6HxXMCpHEFhWt9Edpq7dgZYsSrYqFTb5uTNbGQG30lkObxMj/Vq5NU+DhE58ik/5iT9iD/864LgpHb9IkyqdOxBqwuCf6vcN3nflT/EOdFXvNx+qvFvPgPEjheuqKFAA0AFhWgI+HPHOqNKzq0UjdpYxYo0QFiij653+FSVMJv0uL7if9/D0+oBaKSloAopKWgCiiigPLNYEncBc1kWyG6yMyHc7STf4jM9v+o1pHS6cx4DFMveGHly/ayED42rM8VJ1OEsPqgelqtaZdWaTM+6UY9sTOVXXcAOA3Ak+FzWjdBsMuDiJuAyoSL/AEnbQnz1Jqu9DNgh0llmGsui8Csd7qRyJNm9FqcxsM8MBjClwWBzoM1wL27I7QOvl41T1k5Sna6I7fh2OGxpum/t3IjpJtDOx1qkbRmuTUztOUi4NweRBB9x1qr418xA+sfgN9UsGNzmdzX544NPUR70fxxRpHtoQuUcyCdf58KcwbGklzSWIVje98q+hO+n3RjZgnkRdLZgLXtc/lVp6X3gZk4JoLbrV38enguGeInmm25XyUuTYYUa2Pn2q5pAtrMoIr1icex3UzjmY68L20115edSfCuhpcn1Ns9jm23kSTDSMzCMK8RYlmVSSGS51yg5bcsxG4AVpNZx7HOjUuGikxGJUo0wVY42FmWNbnMwOqliRoeCjnYaRXPy1vdEseglLRRUZkSloooApKWigCqz7SY8+y8Sv1lQe+RBVmqt+0W/9GYi2+0dvPrUrWXRm+P50fP4B3HvDTztXJ3yNmG47/41I46G6B+PE1Gya6H+TXOxyvk9bP44UTvQg9fDPhP7XDZsVhObQsbzw+OtmHjerj0XxzWZY9WB+WYYDjNGtsThx95GTYc2c8KzDB7UbBzQYuPv4eQZx9eJ+y6nnvI9avmBktM3yXfmXE4S50v31jJ5EFoz4Ma6UZXD2PK6nH5eSjY9lzLNGsynMJVV1I+oRdAPIH3k86eVWOiOPUs0aX6qVRjMNfQ9XMbzRWJveOUm40yiZF4VZ6yQjCX9Li+4n/fw9P6YTfpcX3E/7+Hp/QCUUtFAFFJS0AlLSUUBXPaJJl2bN4mJP25o1/jVJGDGIORu4qhnvuOmkfrvPh5ird7T1J2a4UXJmwoA5n5TFb42qM2bhcgVN53sfrMRqfy5C3KrGKVQZirkR2zgBm86cTPrXkYMxuwJ4nwrlNZarZFydPTzSVDXaESyKVkUMDwYBh8aq0fQ6H5T1huUC9mIk2DE6kneV3aedT209pRQC80ipfUA3LEc1RQWI8bWquzdNoxKqxRO1yO07LELX3hQGJ38ctbYV8VEeqk3G+xoew8AgZVVEAHAKtt3KmfSDZMLMc0Sa8QoU+9bGmvQ7az4qfISsYyuQVUlrgXtctb4Uy6T7bkgkZRlcDfmDX9CGAHuq9sluqjm7lRBY3outnMB1sexIbrfhZrXHxrZ9ibbwzqkcdojYBYyoQX4KhHZJ8Ab1iuA6XI7ZXidSSFGV1lzXIG4hLanmatOIiKHtaX0s2gPhc9lvIE1Blq0mySEbVo1yiqZsTpO8ahJ1ZwO61x1luTBrZ7c75jpcE6m3YTFJMgeNgyniOfEEbwRyOtQNUDtSUUVgBS0lFAFLRRQBVb9oxtszEHwj/zUqx1W/aOP914n7Kf5qVrL5WSYlc4+6MSxGJATJxN/cdaisRHpcfzzFd8TDfzrzC99D6/nXMjwj2PlbfhGMFixDaq4Kt5HQ1N9EsayIEJ7eFkyX5xk9k+W731EwIBMoPE299PtnFYdqRCQ2ixSiJzyY9gH0JQ1fwy+L3ODr8Vw3ej+/wCTUNn4vqCWTdAWx0QG9sLKcu0YABcnKzCYAb2aIcK0tWBAINwRcEagg7iKyDZeIfD2L6Pg57yX0BhJ6rEg816tmceKKeFaP0V7ELQf8vK8AHKMWeAekTxD0qVKuDkDub9Li+4n/fw9P6YTfpcX3E/7+Hp9WQLRSUUAtFFFAJRRRQFd6ZNdETx6w+ORlUA+sl/7tQuCkJe9O+kmKzSuBu7CekfbJHm0gH/1muWFjyKDxrdPiiWEe7PW0EDjXQ7rioGbASA6Avytvqez5t2/8t9dATqQBa9iPE1G3yTJUYl0x2YyYxsoJEoVxvJzFV6xfABr25AgcKf9GdiZohI6KfngmWRT2iSQPEWGvpVy6V4UPMCtjYWBOozAnMD6MPfUd8pVsuS6sjC9wxXsDS6j6V9NOdc/X+ZCti4fdepd0s/NW18tfY7HBDCyrLHYNG2WVBuuh1ZfMWPrVe6cYyzvbW5uPIi9TuGxAJkOIDlmDbgbZvom9R64WNpozMM4BDCxy903CkMPAedT6TxSWLE1mTbXT29yDUeFzlK8apd/wN9k7NhwQgec5rTRviCLEKCrW9Fawq6LjesEgjcPY9bGgIYEcbkag6jWm8jxzxyRlAxklFrga3UC3lVS2j0cnwbk4cmwv3M0pQcQVvdlHhu8a5uDWea35j5bLccW3hfyT+JYRu6xFgveBtZRzUqeyTv4cK77D6WvBOAwW7C4KmyyhSARIh7p1FnBNr7rXFVOPbbBAHTOAuRWWzKLm5K2Nwb33gVEY3aTGQShQCrABdNLtc3sbC+gtfhc108E3u2mmq06cHKSqu9f91PpvB4lZkV03MOOhBGhUjgQQQRwINdqpHQHa1/mmPe3X4SKv/ki384nJ1arvVpqnRxgooorACiiigCq17ST/urE2+qn+YlWWq17R/8AheJv9VP81KxLoyTF88fdGFpIG/j+dNZlym4roy21H8j86GOYVy0e2fKobO3aU+Ir30vw94c696NlcW3gHQketj6U1n0BHqKl8YeuiXk0ZRvUWvVmPEb9GcrPHfJx/wAk1+pbdmY9cdMGbdi8InWD9coYZfihPrWg9DcUzsC/emweDmb70K8U3uyRj3VhPQDGFJIwd6ErblZq2ros2WXD67jtCH9qaOeIfsXq5LrZ5nuWiX9Li+4n/fw9PqYzfpcX3E/7+Hp9QyFFFFALRSUUAtITbU0tMNuvbDyDdmAjvy6wiO/pmv6UBR55MzgtpezEcjJeZvjKR6CpJX7Nwd/4VGPJ1j5j9I3ty0so9AAPSpHCw2QDwPurKfJYqkgIuWI3qd3gd9dJJxGhk3HcARvPMV7jHV9olcpF7318qhNpYvrX7PcXdWj9SRK+Bs8fWKb7x27+feHuyk/ZqLxuziTniF2HeXg4/wDYcOe7lafkbd1YtY7ue64J8xXhAMxHIkDyvpUmOskHGRjdLFkU48FfjmBALLbxW6n48aWVSRoQ68VYWPvqW2lsxtZIO99JOD+I5N+PHnUGcQDqy+BI7JB4300PgRXOy43B0z0Wl1Ec6tde6O2zMUVJiUaMwZS2piZeIblpUlJt7qnjaW4CZ7MsbsrG5BJKg8L++oJMT1ZJ8CAbc+de8btbrsGIgpzhDGcoI0chGJt9rfXJy4f7l1w6s01mOrlFELtkGfEB4kQpMQ65jlVjmABKW3XNqaHBs8fXYhPmFWQCNFtHHIeyA4HdB7Wu69rmpbbO00XFOZCMsCstw2a7EMqIOYGv7HiKebIw8iYFYXTWRWJBOouTlB8RcaeFXPNeLEnXWl9a5vn16FHIvMnGN3Suuy54/g59D8a8ZVc6ZsqFSWcHeGhZjktoQoOp03762jA4+SaNXWNbH/5DoQbMD2N4II9K+dGkOHdT9RUB8sihh6294HKts6B7WEgyk3EgzD7xQA/7S5G/arsQnvjfoczVYfLn9HyWX5U4ZFdAA7FQQ+axCM+oyj6pp5TPG9+D70/5MtPKyVgooooAqD6bbNkxeAnhhAMjqoUEhb2dSdTu0BqcooZi6dowuL2dbQG+JP8AFj/OvDezfaF9Ik/xo/zrd6Kh8iB0f6rqPp+xgeI9mW0GH9Ul/vo/zr1gvZttJBZok03WmQ6cQda3qitliilRG/EMze51+xgez/ZltGLEO/VJkZswtLHmF9/HnWgbF2fiY3BeBrpi1mNnh7pwfUNbt8TY8t+ulXyuGIGUhxw7w5rx9RvHqONSehSk7djWLPJiFcxsirFIvbMZuXaIi2R2+od/hUjSA33UtDAUUUUAUUUUAVC9KpLRL9tr/wB2KVh8VWpqoLpWl40+049epkI/d+NZQKlEwFvAWqWDGNLtppa1Qybr8v8ASnvWfKIyTuGnmeQrW6RbkRksxkvroNeQogsf5t8K6YhtwG4H8NAT7645eVaJ2TwTQ+S1e0hzG49R5bj/AD/Gm8cprvDMQwNxv47vM+A3+lbQk4szlhuiO0itTfaXR3rhnjIV+ehDeDrx89/ppXU44G2m/hu86dw4i27dUklapleEnF7oOmZttOGTDtlmQqTu+kjfYbj5aHmBXHY2KKzhdSjq4a1rjsGzC/I2rU8Th45VIdQyneCAQfMGq3L0TSJy2GbI2oyvdlsd4DbxpzvXN1Olbi9vP0OrHxNThtyLn1KJNswxyNGgzST4YLIzaiN2lCFgd4UKbf3b8as+0cyRCSHTIsbEb7HKM1gd4vf31EGGbD4iZsSrKlhlkBBQr12ZgWXgFYaGx7FPtpTnCiQXDiUMENu6LkWHAjcRVDUqdxhJfnhGmlSlkbjy2/8AZVNsSZ2uBY5QdN2oBsPKrN7PtqFFFtShDqBvOW5CjzHWR+tVfFAtqLWsu90WxCgbi3hTnolI0U6k2tm1s8ZN1YOB3uWeutpnTrsZ8RxxeFNdUfQ2KcM2HINwZCQeYMEtjTyoDYkjPDhFyN80crsctvm4pIib3+tb31YKsnBCiiigCikpaAKSlooBvHjo2cosiFwSCgdSwIsSCoNxbMvvFdZJAouxAFwLkgasQFGvEkgetVubYMjNPICOs+U9fhxnsADDHC5JC3V2QTJftAB7766jZc4JId9Pk2UNiHawWdnnDAWBJjyru1tbxIFirxLKqC7EKLgXYhRdiFUXPEkgDxNV58Di+rQA/OC3WMJ5LMyhe0q2sA1m7O4X3cRzk2PiCACcwMiuQ08hylMUso33uOqVVtuBX9YmgJ6GRUVmzL1QuwbMMqgXzAncALHXhu4V7xGMjjUNI6IptZmZVBvusT5iq3itmYx7AMMtpFe8znMrx4sKpUi2jSYY35KddAKd7b2RJMqBQLrh5o9XKjO/VZd28dhr0BOyyqguxCi6rckAZmYKoueJJAA4kihZVLFQwLKAWW4uA18pI4A2NvI1XpNnYu+j6CZWv1r6x/LlnK2tp8xmjtx3btac7AwE0Ts2IILNDAjMHL55IzL1j2I7KnOCBw1oCbooooBKYbdizQMQLlLPYC5IQ3dQOZXMPWpCigMsxAKXUndx5+I8Dv8AWnmCDKhNtLG28G9tGt7vdT/bWzhE9gNFByaaGI93T9Q9jyKX31ywU5uDa50FuFR5JbS1F7o2M8bEAqEDSxuRc8tTy402U1LmcdYbC6kXI3X4MLcxTDEYXJqCCCTYcQPGtFLsyfFPszkDXsNb/WuV6S9z4D8f5/hWxYOyHidCeHIcv5/hSh7bj8B+Nc70XrNsxsj3QzxO2ZonIsrLw7wNvO5Hwr3B0nP0oj5hsx91hS4uLMPEU3gwwAJNSblXJUy4q6D/AAe34nYnVeYcW+OqgeZrxtLBYTEQ2ZxHrdWR1Vb8wDdPhUbLhhkWwsbkHypnHgb7hW0oQmuSKDnGVxfJFY/o02vyeWOYa9kMqSeikkHzuPKoPBxvBicsisjAocrAqe9kJAO/RzV2/o1RvNOYcOpGVu0oFwrWdRbXRWuAfGtPIjF3EuT1mWUHGfJpHRCTNhR95IfSRzKPhIKmqr/QvSKVRuSUKPIQQ2qw1s+pyxKKKWsAKSiigCilpKAKKWkoAoopaASilpKAKKWkoApaSigCiiigGm08F1yWFg66oTqAdxDDipFwRyPO1UqUGN2BW2p7J+iQb5T5XGvEEEb60CorbmyuuGZP6wDyzAXsL8CLmx8SDoTWJK1RtCW1lRiN5AU33524GumDtIGG48+Nhy9b01mBU7jcHy3d4EcCDvHD3E+sPiFUkm43m4+Nxy41BKDotb7OWJwzLqNQSQDpe3Mim4bgKlcwZMzAFgLEfq203cef+lREjLfsnTxraDsljP1OgpS1cQ9GetqJd51rtCi2sw1bQetNC9d8CM8ii/G58hRojySVHT5J2CNDZgfG/GmUq2vapRjYnkGqMxJ1NbY2yFDdzXrD7z9lvwrmxrtgxqfst+FTvoasvfQ3uz/fA/8AZi/KrFVe6G9yf7+3/ZiP8asFRy6lUKWkorACiiigClpKKAKKKKAWkoooAooooAooooAooooBaKKKAKKKKAidsbFWftLZX0vfuvbdmtqDyYajxGlVGfAMj5ZARY2G7tNvAVu63A8Du0FX+eQiwXvNoPDmx8B+Q40fJ1yZGAZeIYBr8TmB33OtOvUypNdDM5naPRkKm+86aedNppcx7oHlWhYrYKkfNsV/Vcdanpc5h6G3hUBjejjr/ZkeMR6weqGzegBrKS7EiyepAphLrmvXKSMi9tbU7bBMjWUjN9W5jf1jexr1DCUPziEDiLH+FYpok3r1IsyU7wchQFgNToL13lwqG1nGviDYXrlLh1toxb7Pa99t1Y3RfFGW2eVxJIJPDeLcf5NM5Jbn8KeJhBY5mIJ11B91eHwdtzX8tfwreLimajQCnuDTf6D3nX4XrymFPj+y35VJ7M2czvlQdrx1CA/Tkt8Bx95G3UOSSLT0QjtDI3B5mI/uqkR+MZqdrhg8MsMaou5RbXUnmSeJJuT513rRlcKKKKwAopKWgCiikoBaKSigFooooAoopKAWiiigCiiigIzbG2FwpXMpa6SvoVFhEoZu8RqQdK9/01Ba5lUaKSGNmGa9gV337LC3NSOFdcTgVkljkJN489hpY5wAb3F+A3WptFsRVNw72EplVexZSWZmW+W5UlydSSOFqA7LtWKwLOi97ewI7Je9zu/s3/ZbkaX+lYb26xbnhfXvMu7f3lYeYIppHsBVDhZZVDq6tlKC5ZpGDg5bqwMjWtyF72rwvRqMBhnk7RVgRkGV0nOJRlAW2kjE2III0IoDtgNsRSknum7IMzDMSs0sWijcCYiRz8xXV9t4cC5mS2XNfMLZcgkv+wc3lruprH0dRdRJJfNnv83fN18k5Pdtq0ri1t1vOvI6MxhAmeTKBbel/wBHOG35fqG/n7qAmwaWvMaZQByAHupaA8yxK4swDDkwBHuNMjsWDhGF+7vD78hF6f0tARB6N4c/Rk/x8R/70qdHcONyv/jzn/zqVorNsEd/QUH1T6ySn8Wrm3R3Dn6L+k04/B6laKWCKHRyDk/+NN+Oe9SGGwyRLljUKu+ygDU7yeZ8a7UlYAtFFFAFFFFAFFFFAFFFFAFFFFAFFFFAFJS0lALRRRQCUtFF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66" name="AutoShape 6" descr="data:image/jpeg;base64,/9j/4AAQSkZJRgABAQAAAQABAAD/2wCEAAkGBxQPEBQUEBQWFhQWFBQVFBUUFBQQFhUVFRUWFhQUFBQYHCggGBolHRUUITEiJSkrLi4uFx8zODMsNygtLisBCgoKDg0OGxAQGy8kHyQ3LC8sLCwsLCwsLDQwLCw0LCwsLCwsLCwsLCwsNCwsLCwsLCwsLCwsLDQsLCwsLCwsK//AABEIAMABBgMBIgACEQEDEQH/xAAcAAABBQEBAQAAAAAAAAAAAAAAAQQFBgcDAgj/xABJEAACAQIDBAcDCAYHCAMAAAABAgMAEQQSIQUxQVEGEyIyYXGBB5GhFCNCUnJzsdE0YpKywfAVM0OCk7PhJCU1VKKjwtJjg9P/xAAaAQEAAgMBAAAAAAAAAAAAAAAAAwQBAgUG/8QALhEAAgIBAwIEBQMFAAAAAAAAAAECEQMEEiExQQUTUXEiMmGx4YGRoRUjUsHw/9oADAMBAAIRAxEAPwDcaK5zTLGpZ2CqN7MQoHmTupI51ZiqspZbZgCCVuLi44XFAdaKSigFpKKz/pL0znyzNgOqtBIY26xWkZmUlSbBhlXMrLx3cK1lJRVslw4Z5ZbYI0BjYE1i+0unGOmwT4uOYwHrgqRxpEyqhFxmMiMWbmbgeArQugXS1dqYcsQEnjss8QPdJvlZb65GsbeII4Vk0MH+wbQgPehnew+7kKH4Co8smkmi94fhhKco5Fyq+9MtcXTrFS4UzCRVMcGHzZY1OeZ4hJIWzX7PaXQW461ZPZj0sk2rhpHnRVeOTqyyXCP2VYEKSSpswuLn42GP9FpS2zcYl7lZlPjlMagemlq0L2Bn/YsSOIxRPoYYrfgfdSEm5UZ1OnhDTxklzbRp9JRRUxywooooBaKKKAKKSloAopKWgCiiigCiikoBaKSloBG3VTdlT4mHDwyFiTLFGlpuvmySqsjF5NC6ljlW24ZeJIq5UtAVqTas69tkvZ8UoVY5gQsTlVdlDfOXUBgLa/R30m0duzRX6tRJ827AiGUAnJiHjtrrcxRrbm3iBVmrjE5ZiR3R2R4m+p8hu9/hQFW2ztGe0mjFo0xFljSeMS/7LnRgUa9ixyixvcaEHSnk+2Zw5VUHfZbmOQgD5TDGh0NjeOR23/RvuvVjooCF2FtGaV3WZQAI42VlR4wSZJ0cdonhEjeAkHgSVNUUBHdIsI0+Emjj77xsi6gasLXuaicVsvEdbKUZ8kjR3ZZI4pLCJ1upC2GVyptbXfraxs1FAVtMDimlPWFhGZAbLO18gfE6gixF1fD6C1stuFzL7Ew7RYeNJL5lWzEsZLkHvZjqb7/WntFAFZJ0/wBiHZ+JOJjB+TYh/nQP7KVt5P6rnX7V+YrW6h+l+Jw8WBxDYwAw9WwdeL5tFRf1iSAPEitJwUlTLGl1EsGRTj+3qYxFipNmYpcRhyDzH0JY2sSp87DxBHhUfj+kAkxeNkiQok5vkaxPaRc97ad4MfWn2y9nyPgUZ9So31XMYgV72qjufyM9bHBBzWddej/Jy2TjjAZQu6VQD6Xt+Jq+exbba4fGTYeQgLiArRk6DrUvdL82VtPseNZtNpuryZNL8vT3HhU0eHZT1WNZMTxfqj64oqj+yjpU2PwpjmbNPBlVmO+SNr9XIf1tGU+K341eKtJ2eYlFxdMKKKKyai0UlFALRSUUAUtJRQBS0lFALRSUtAFFJRQC0UleZZAoJPD48gPGgOeIYmyLvO8j6K8T58B7+BrqigAAaACwHgN1c8PGRct3m1PhyUeA/M8a60AtFJRQC0UlFALRRSUAtZf7TtozyJOsTlYoXSJlQlTI7xiUliNSoBAy7tCTfS2oVkm1pet+Vjfmxj/9DPGPgoqfTxuZrLoV32X9J5sA8kfUyzpKFCoraI63swzGwBzENbXRdDam/TfpBisbjHw2JKhIWzhE7isF71/p2uRr42y3qbxePTZmHuAOsYWXwHGqTs75TtHEfMopa+jMqnKTroTuO42152qeccULcuhtj8yUls6mqYFVGz1IFsyjTkfpD0IIrLtsDtHzrRdrT9RAsO4RoE3k3KixJJ1JO+5rNNrSamuDNpzSR7TQqUcMpz7kTK1cmp3hsK0t8o3b/h+YppkPavwNqmSZRy5oqVWXn2P44w7Rj17MgaFh4OMy+udF95r6Er5k6CSKuLiZ2CBZ8OSzEKotMrMSToNFNfQ+E6S4OY2hxeHkPJJ4nPuDVNj6HH16Xm8ehKUtJRUhRFooooAopKWgCikpaAKg+m20pMJgJ5oSBIiqVJAYAl1G479CanKrHtM/4Vivsp/mJWH0N8auaTMwj9pW0L9qVLeEKV62f7Sce0rxSyoGFmS0SAPGeOvEHSqcRcW403xbsUEif1kBzDxT6an019Kr4Mr3fEdrxDRQjDdjVNGu7J6U4yeQxiYZ5IZDh/m4lBxEYL9U5ynRkuRbdkbfoKvGzc2IhSWPES5XUMAUgBFx3WHV6MNxHAg1iOx8YzqrRHK5yzQMb2EiG6HxXMCpHEFhWt9Edpq7dgZYsSrYqFTb5uTNbGQG30lkObxMj/Vq5NU+DhE58ik/5iT9iD/864LgpHb9IkyqdOxBqwuCf6vcN3nflT/EOdFXvNx+qvFvPgPEjheuqKFAA0AFhWgI+HPHOqNKzq0UjdpYxYo0QFiij653+FSVMJv0uL7if9/D0+oBaKSloAopKWgCiiigPLNYEncBc1kWyG6yMyHc7STf4jM9v+o1pHS6cx4DFMveGHly/ayED42rM8VJ1OEsPqgelqtaZdWaTM+6UY9sTOVXXcAOA3Ak+FzWjdBsMuDiJuAyoSL/AEnbQnz1Jqu9DNgh0llmGsui8Csd7qRyJNm9FqcxsM8MBjClwWBzoM1wL27I7QOvl41T1k5Sna6I7fh2OGxpum/t3IjpJtDOx1qkbRmuTUztOUi4NweRBB9x1qr418xA+sfgN9UsGNzmdzX544NPUR70fxxRpHtoQuUcyCdf58KcwbGklzSWIVje98q+hO+n3RjZgnkRdLZgLXtc/lVp6X3gZk4JoLbrV38enguGeInmm25XyUuTYYUa2Pn2q5pAtrMoIr1icex3UzjmY68L20115edSfCuhpcn1Ns9jm23kSTDSMzCMK8RYlmVSSGS51yg5bcsxG4AVpNZx7HOjUuGikxGJUo0wVY42FmWNbnMwOqliRoeCjnYaRXPy1vdEseglLRRUZkSloooApKWigCqz7SY8+y8Sv1lQe+RBVmqt+0W/9GYi2+0dvPrUrWXRm+P50fP4B3HvDTztXJ3yNmG47/41I46G6B+PE1Gya6H+TXOxyvk9bP44UTvQg9fDPhP7XDZsVhObQsbzw+OtmHjerj0XxzWZY9WB+WYYDjNGtsThx95GTYc2c8KzDB7UbBzQYuPv4eQZx9eJ+y6nnvI9avmBktM3yXfmXE4S50v31jJ5EFoz4Ma6UZXD2PK6nH5eSjY9lzLNGsynMJVV1I+oRdAPIH3k86eVWOiOPUs0aX6qVRjMNfQ9XMbzRWJveOUm40yiZF4VZ6yQjCX9Li+4n/fw9P6YTfpcX3E/7+Hp/QCUUtFAFFJS0AlLSUUBXPaJJl2bN4mJP25o1/jVJGDGIORu4qhnvuOmkfrvPh5ird7T1J2a4UXJmwoA5n5TFb42qM2bhcgVN53sfrMRqfy5C3KrGKVQZirkR2zgBm86cTPrXkYMxuwJ4nwrlNZarZFydPTzSVDXaESyKVkUMDwYBh8aq0fQ6H5T1huUC9mIk2DE6kneV3aedT209pRQC80ipfUA3LEc1RQWI8bWquzdNoxKqxRO1yO07LELX3hQGJ38ctbYV8VEeqk3G+xoew8AgZVVEAHAKtt3KmfSDZMLMc0Sa8QoU+9bGmvQ7az4qfISsYyuQVUlrgXtctb4Uy6T7bkgkZRlcDfmDX9CGAHuq9sluqjm7lRBY3outnMB1sexIbrfhZrXHxrZ9ibbwzqkcdojYBYyoQX4KhHZJ8Ab1iuA6XI7ZXidSSFGV1lzXIG4hLanmatOIiKHtaX0s2gPhc9lvIE1Blq0mySEbVo1yiqZsTpO8ahJ1ZwO61x1luTBrZ7c75jpcE6m3YTFJMgeNgyniOfEEbwRyOtQNUDtSUUVgBS0lFAFLRRQBVb9oxtszEHwj/zUqx1W/aOP914n7Kf5qVrL5WSYlc4+6MSxGJATJxN/cdaisRHpcfzzFd8TDfzrzC99D6/nXMjwj2PlbfhGMFixDaq4Kt5HQ1N9EsayIEJ7eFkyX5xk9k+W731EwIBMoPE299PtnFYdqRCQ2ixSiJzyY9gH0JQ1fwy+L3ODr8Vw3ej+/wCTUNn4vqCWTdAWx0QG9sLKcu0YABcnKzCYAb2aIcK0tWBAINwRcEagg7iKyDZeIfD2L6Pg57yX0BhJ6rEg816tmceKKeFaP0V7ELQf8vK8AHKMWeAekTxD0qVKuDkDub9Li+4n/fw9P6YTfpcX3E/7+Hp9WQLRSUUAtFFFAJRRRQFd6ZNdETx6w+ORlUA+sl/7tQuCkJe9O+kmKzSuBu7CekfbJHm0gH/1muWFjyKDxrdPiiWEe7PW0EDjXQ7rioGbASA6Avytvqez5t2/8t9dATqQBa9iPE1G3yTJUYl0x2YyYxsoJEoVxvJzFV6xfABr25AgcKf9GdiZohI6KfngmWRT2iSQPEWGvpVy6V4UPMCtjYWBOozAnMD6MPfUd8pVsuS6sjC9wxXsDS6j6V9NOdc/X+ZCti4fdepd0s/NW18tfY7HBDCyrLHYNG2WVBuuh1ZfMWPrVe6cYyzvbW5uPIi9TuGxAJkOIDlmDbgbZvom9R64WNpozMM4BDCxy903CkMPAedT6TxSWLE1mTbXT29yDUeFzlK8apd/wN9k7NhwQgec5rTRviCLEKCrW9Fawq6LjesEgjcPY9bGgIYEcbkag6jWm8jxzxyRlAxklFrga3UC3lVS2j0cnwbk4cmwv3M0pQcQVvdlHhu8a5uDWea35j5bLccW3hfyT+JYRu6xFgveBtZRzUqeyTv4cK77D6WvBOAwW7C4KmyyhSARIh7p1FnBNr7rXFVOPbbBAHTOAuRWWzKLm5K2Nwb33gVEY3aTGQShQCrABdNLtc3sbC+gtfhc108E3u2mmq06cHKSqu9f91PpvB4lZkV03MOOhBGhUjgQQQRwINdqpHQHa1/mmPe3X4SKv/ki384nJ1arvVpqnRxgooorACiiigCq17ST/urE2+qn+YlWWq17R/8AheJv9VP81KxLoyTF88fdGFpIG/j+dNZlym4roy21H8j86GOYVy0e2fKobO3aU+Ir30vw94c696NlcW3gHQketj6U1n0BHqKl8YeuiXk0ZRvUWvVmPEb9GcrPHfJx/wAk1+pbdmY9cdMGbdi8InWD9coYZfihPrWg9DcUzsC/emweDmb70K8U3uyRj3VhPQDGFJIwd6ErblZq2ros2WXD67jtCH9qaOeIfsXq5LrZ5nuWiX9Li+4n/fw9PqYzfpcX3E/7+Hp9QyFFFFALRSUUAtITbU0tMNuvbDyDdmAjvy6wiO/pmv6UBR55MzgtpezEcjJeZvjKR6CpJX7Nwd/4VGPJ1j5j9I3ty0so9AAPSpHCw2QDwPurKfJYqkgIuWI3qd3gd9dJJxGhk3HcARvPMV7jHV9olcpF7318qhNpYvrX7PcXdWj9SRK+Bs8fWKb7x27+feHuyk/ZqLxuziTniF2HeXg4/wDYcOe7lafkbd1YtY7ue64J8xXhAMxHIkDyvpUmOskHGRjdLFkU48FfjmBALLbxW6n48aWVSRoQ68VYWPvqW2lsxtZIO99JOD+I5N+PHnUGcQDqy+BI7JB4300PgRXOy43B0z0Wl1Ec6tde6O2zMUVJiUaMwZS2piZeIblpUlJt7qnjaW4CZ7MsbsrG5BJKg8L++oJMT1ZJ8CAbc+de8btbrsGIgpzhDGcoI0chGJt9rfXJy4f7l1w6s01mOrlFELtkGfEB4kQpMQ65jlVjmABKW3XNqaHBs8fXYhPmFWQCNFtHHIeyA4HdB7Wu69rmpbbO00XFOZCMsCstw2a7EMqIOYGv7HiKebIw8iYFYXTWRWJBOouTlB8RcaeFXPNeLEnXWl9a5vn16FHIvMnGN3Suuy54/g59D8a8ZVc6ZsqFSWcHeGhZjktoQoOp03762jA4+SaNXWNbH/5DoQbMD2N4II9K+dGkOHdT9RUB8sihh6294HKts6B7WEgyk3EgzD7xQA/7S5G/arsQnvjfoczVYfLn9HyWX5U4ZFdAA7FQQ+axCM+oyj6pp5TPG9+D70/5MtPKyVgooooAqD6bbNkxeAnhhAMjqoUEhb2dSdTu0BqcooZi6dowuL2dbQG+JP8AFj/OvDezfaF9Ik/xo/zrd6Kh8iB0f6rqPp+xgeI9mW0GH9Ul/vo/zr1gvZttJBZok03WmQ6cQda3qitliilRG/EMze51+xgez/ZltGLEO/VJkZswtLHmF9/HnWgbF2fiY3BeBrpi1mNnh7pwfUNbt8TY8t+ulXyuGIGUhxw7w5rx9RvHqONSehSk7djWLPJiFcxsirFIvbMZuXaIi2R2+od/hUjSA33UtDAUUUUAUUUUAVC9KpLRL9tr/wB2KVh8VWpqoLpWl40+049epkI/d+NZQKlEwFvAWqWDGNLtppa1Qybr8v8ASnvWfKIyTuGnmeQrW6RbkRksxkvroNeQogsf5t8K6YhtwG4H8NAT7645eVaJ2TwTQ+S1e0hzG49R5bj/AD/Gm8cprvDMQwNxv47vM+A3+lbQk4szlhuiO0itTfaXR3rhnjIV+ehDeDrx89/ppXU44G2m/hu86dw4i27dUklapleEnF7oOmZttOGTDtlmQqTu+kjfYbj5aHmBXHY2KKzhdSjq4a1rjsGzC/I2rU8Th45VIdQyneCAQfMGq3L0TSJy2GbI2oyvdlsd4DbxpzvXN1Olbi9vP0OrHxNThtyLn1KJNswxyNGgzST4YLIzaiN2lCFgd4UKbf3b8as+0cyRCSHTIsbEb7HKM1gd4vf31EGGbD4iZsSrKlhlkBBQr12ZgWXgFYaGx7FPtpTnCiQXDiUMENu6LkWHAjcRVDUqdxhJfnhGmlSlkbjy2/8AZVNsSZ2uBY5QdN2oBsPKrN7PtqFFFtShDqBvOW5CjzHWR+tVfFAtqLWsu90WxCgbi3hTnolI0U6k2tm1s8ZN1YOB3uWeutpnTrsZ8RxxeFNdUfQ2KcM2HINwZCQeYMEtjTyoDYkjPDhFyN80crsctvm4pIib3+tb31YKsnBCiiigCikpaAKSlooBvHjo2cosiFwSCgdSwIsSCoNxbMvvFdZJAouxAFwLkgasQFGvEkgetVubYMjNPICOs+U9fhxnsADDHC5JC3V2QTJftAB7766jZc4JId9Pk2UNiHawWdnnDAWBJjyru1tbxIFirxLKqC7EKLgXYhRdiFUXPEkgDxNV58Di+rQA/OC3WMJ5LMyhe0q2sA1m7O4X3cRzk2PiCACcwMiuQ08hylMUso33uOqVVtuBX9YmgJ6GRUVmzL1QuwbMMqgXzAncALHXhu4V7xGMjjUNI6IptZmZVBvusT5iq3itmYx7AMMtpFe8znMrx4sKpUi2jSYY35KddAKd7b2RJMqBQLrh5o9XKjO/VZd28dhr0BOyyqguxCi6rckAZmYKoueJJAA4kihZVLFQwLKAWW4uA18pI4A2NvI1XpNnYu+j6CZWv1r6x/LlnK2tp8xmjtx3btac7AwE0Ts2IILNDAjMHL55IzL1j2I7KnOCBw1oCbooooBKYbdizQMQLlLPYC5IQ3dQOZXMPWpCigMsxAKXUndx5+I8Dv8AWnmCDKhNtLG28G9tGt7vdT/bWzhE9gNFByaaGI93T9Q9jyKX31ywU5uDa50FuFR5JbS1F7o2M8bEAqEDSxuRc8tTy402U1LmcdYbC6kXI3X4MLcxTDEYXJqCCCTYcQPGtFLsyfFPszkDXsNb/WuV6S9z4D8f5/hWxYOyHidCeHIcv5/hSh7bj8B+Nc70XrNsxsj3QzxO2ZonIsrLw7wNvO5Hwr3B0nP0oj5hsx91hS4uLMPEU3gwwAJNSblXJUy4q6D/AAe34nYnVeYcW+OqgeZrxtLBYTEQ2ZxHrdWR1Vb8wDdPhUbLhhkWwsbkHypnHgb7hW0oQmuSKDnGVxfJFY/o02vyeWOYa9kMqSeikkHzuPKoPBxvBicsisjAocrAqe9kJAO/RzV2/o1RvNOYcOpGVu0oFwrWdRbXRWuAfGtPIjF3EuT1mWUHGfJpHRCTNhR95IfSRzKPhIKmqr/QvSKVRuSUKPIQQ2qw1s+pyxKKKWsAKSiigCilpKAKKWkoAoopaASilpKAKKWkoApaSigCiiigGm08F1yWFg66oTqAdxDDipFwRyPO1UqUGN2BW2p7J+iQb5T5XGvEEEb60CorbmyuuGZP6wDyzAXsL8CLmx8SDoTWJK1RtCW1lRiN5AU33524GumDtIGG48+Nhy9b01mBU7jcHy3d4EcCDvHD3E+sPiFUkm43m4+Nxy41BKDotb7OWJwzLqNQSQDpe3Mim4bgKlcwZMzAFgLEfq203cef+lREjLfsnTxraDsljP1OgpS1cQ9GetqJd51rtCi2sw1bQetNC9d8CM8ii/G58hRojySVHT5J2CNDZgfG/GmUq2vapRjYnkGqMxJ1NbY2yFDdzXrD7z9lvwrmxrtgxqfst+FTvoasvfQ3uz/fA/8AZi/KrFVe6G9yf7+3/ZiP8asFRy6lUKWkorACiiigClpKKAKKKKAWkoooAooooAooooAooooBaKKKAKKKKAidsbFWftLZX0vfuvbdmtqDyYajxGlVGfAMj5ZARY2G7tNvAVu63A8Du0FX+eQiwXvNoPDmx8B+Q40fJ1yZGAZeIYBr8TmB33OtOvUypNdDM5naPRkKm+86aedNppcx7oHlWhYrYKkfNsV/Vcdanpc5h6G3hUBjejjr/ZkeMR6weqGzegBrKS7EiyepAphLrmvXKSMi9tbU7bBMjWUjN9W5jf1jexr1DCUPziEDiLH+FYpok3r1IsyU7wchQFgNToL13lwqG1nGviDYXrlLh1toxb7Pa99t1Y3RfFGW2eVxJIJPDeLcf5NM5Jbn8KeJhBY5mIJ11B91eHwdtzX8tfwreLimajQCnuDTf6D3nX4XrymFPj+y35VJ7M2czvlQdrx1CA/Tkt8Bx95G3UOSSLT0QjtDI3B5mI/uqkR+MZqdrhg8MsMaou5RbXUnmSeJJuT513rRlcKKKKwAopKWgCiikoBaKSigFooooAoopKAWiiigCiiigIzbG2FwpXMpa6SvoVFhEoZu8RqQdK9/01Ba5lUaKSGNmGa9gV337LC3NSOFdcTgVkljkJN489hpY5wAb3F+A3WptFsRVNw72EplVexZSWZmW+W5UlydSSOFqA7LtWKwLOi97ewI7Je9zu/s3/ZbkaX+lYb26xbnhfXvMu7f3lYeYIppHsBVDhZZVDq6tlKC5ZpGDg5bqwMjWtyF72rwvRqMBhnk7RVgRkGV0nOJRlAW2kjE2III0IoDtgNsRSknum7IMzDMSs0sWijcCYiRz8xXV9t4cC5mS2XNfMLZcgkv+wc3lruprH0dRdRJJfNnv83fN18k5Pdtq0ri1t1vOvI6MxhAmeTKBbel/wBHOG35fqG/n7qAmwaWvMaZQByAHupaA8yxK4swDDkwBHuNMjsWDhGF+7vD78hF6f0tARB6N4c/Rk/x8R/70qdHcONyv/jzn/zqVorNsEd/QUH1T6ySn8Wrm3R3Dn6L+k04/B6laKWCKHRyDk/+NN+Oe9SGGwyRLljUKu+ygDU7yeZ8a7UlYAtFFFAFFFFAFFFFAFFFFAFFFFAFFFFAFJS0lALRRRQCUtFF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68" name="Picture 8" descr="http://www.lausd.k12.ca.us/Figueroa_EL/images/Mystery%20to%20Medicine/pericardium.jpg"/>
          <p:cNvPicPr>
            <a:picLocks noChangeAspect="1" noChangeArrowheads="1"/>
          </p:cNvPicPr>
          <p:nvPr/>
        </p:nvPicPr>
        <p:blipFill>
          <a:blip r:embed="rId4" cstate="print"/>
          <a:srcRect/>
          <a:stretch>
            <a:fillRect/>
          </a:stretch>
        </p:blipFill>
        <p:spPr bwMode="auto">
          <a:xfrm>
            <a:off x="5638805" y="4385509"/>
            <a:ext cx="3054306" cy="224548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5"/>
            <a:ext cx="4968380" cy="4759325"/>
          </a:xfrm>
          <a:ln>
            <a:solidFill>
              <a:schemeClr val="tx1"/>
            </a:solidFill>
          </a:ln>
        </p:spPr>
        <p:txBody>
          <a:bodyPr/>
          <a:lstStyle/>
          <a:p>
            <a:pPr marL="0" indent="0" algn="just" eaLnBrk="1" fontAlgn="auto" hangingPunct="1">
              <a:spcAft>
                <a:spcPts val="0"/>
              </a:spcAft>
              <a:buClr>
                <a:schemeClr val="accent3"/>
              </a:buClr>
              <a:buNone/>
              <a:defRPr/>
            </a:pPr>
            <a:r>
              <a:rPr lang="en-US" sz="2000" b="1" dirty="0" smtClean="0">
                <a:ln w="11430"/>
                <a:solidFill>
                  <a:srgbClr val="C00000"/>
                </a:solidFill>
                <a:effectLst/>
                <a:latin typeface="Bodoni MT Black" pitchFamily="18" charset="0"/>
              </a:rPr>
              <a:t>ATRIA:</a:t>
            </a:r>
            <a:r>
              <a:rPr lang="en-US" sz="2000" b="1" dirty="0" smtClean="0">
                <a:solidFill>
                  <a:srgbClr val="C00000"/>
                </a:solidFill>
                <a:effectLst/>
                <a:latin typeface="Bodoni MT Black" pitchFamily="18" charset="0"/>
              </a:rPr>
              <a:t> </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They are two (Right &amp; Left).</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Superior in position. </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They are the receiving chambers.</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They have thin walls.</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 upper part of each atrium is the Auricle. </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The Right Atrium receives the venous blood coming to the heart.</a:t>
            </a:r>
          </a:p>
          <a:p>
            <a:pPr lvl="1" indent="-342900" algn="just" eaLnBrk="1" fontAlgn="auto" hangingPunct="1">
              <a:spcAft>
                <a:spcPts val="0"/>
              </a:spcAft>
              <a:buFont typeface="Courier New" pitchFamily="49" charset="0"/>
              <a:buChar char="o"/>
              <a:defRPr/>
            </a:pPr>
            <a:r>
              <a:rPr lang="en-US" sz="2000" dirty="0" smtClean="0">
                <a:solidFill>
                  <a:schemeClr val="accent4">
                    <a:lumMod val="25000"/>
                  </a:schemeClr>
                </a:solidFill>
                <a:effectLst/>
                <a:latin typeface="Bodoni MT Black" pitchFamily="18" charset="0"/>
              </a:rPr>
              <a:t>Left Atrium receives arterial blood coming from the lungs.</a:t>
            </a:r>
            <a:endParaRPr lang="ar-SA" sz="2000" dirty="0" smtClean="0">
              <a:solidFill>
                <a:schemeClr val="accent4">
                  <a:lumMod val="25000"/>
                </a:schemeClr>
              </a:solidFill>
              <a:effectLst/>
              <a:latin typeface="Bodoni MT Black" pitchFamily="18" charset="0"/>
            </a:endParaRPr>
          </a:p>
          <a:p>
            <a:pPr algn="just" eaLnBrk="1" hangingPunct="1">
              <a:buClrTx/>
              <a:buFont typeface="Wingdings" pitchFamily="2" charset="2"/>
              <a:buChar char="v"/>
              <a:defRPr/>
            </a:pPr>
            <a:endParaRPr lang="en-US" sz="2000" dirty="0" smtClean="0">
              <a:solidFill>
                <a:schemeClr val="accent4">
                  <a:lumMod val="25000"/>
                </a:schemeClr>
              </a:solidFill>
              <a:effectLst/>
              <a:latin typeface="Bodoni MT Black" pitchFamily="18" charset="0"/>
            </a:endParaRPr>
          </a:p>
        </p:txBody>
      </p:sp>
      <p:sp>
        <p:nvSpPr>
          <p:cNvPr id="16" name="Title 1"/>
          <p:cNvSpPr txBox="1">
            <a:spLocks/>
          </p:cNvSpPr>
          <p:nvPr/>
        </p:nvSpPr>
        <p:spPr>
          <a:xfrm>
            <a:off x="0" y="50800"/>
            <a:ext cx="9144000" cy="736600"/>
          </a:xfrm>
          <a:prstGeom prst="rect">
            <a:avLst/>
          </a:prstGeom>
        </p:spPr>
        <p:txBody>
          <a:bodyPr/>
          <a:lstStyle/>
          <a:p>
            <a:pPr marL="0" marR="0" lvl="0" indent="0" algn="ctr" defTabSz="914400" eaLnBrk="0" latinLnBrk="0" hangingPunct="0">
              <a:lnSpc>
                <a:spcPct val="100000"/>
              </a:lnSpc>
              <a:buClrTx/>
              <a:buSzTx/>
              <a:buFontTx/>
              <a:buNone/>
              <a:tabLst/>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CHAMBERS OF THE HEART</a:t>
            </a:r>
          </a:p>
        </p:txBody>
      </p:sp>
      <p:pic>
        <p:nvPicPr>
          <p:cNvPr id="7" name="Picture 2" descr="http://www.mayoclinic.com/images/image_popup/mcdc7_theheart.jpg"/>
          <p:cNvPicPr>
            <a:picLocks noChangeAspect="1" noChangeArrowheads="1"/>
          </p:cNvPicPr>
          <p:nvPr/>
        </p:nvPicPr>
        <p:blipFill>
          <a:blip r:embed="rId3" cstate="print"/>
          <a:srcRect/>
          <a:stretch>
            <a:fillRect/>
          </a:stretch>
        </p:blipFill>
        <p:spPr bwMode="auto">
          <a:xfrm>
            <a:off x="5054105" y="1501594"/>
            <a:ext cx="3810000" cy="4562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85725" y="1412875"/>
            <a:ext cx="4702175" cy="3743325"/>
          </a:xfr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indent="0" algn="just" eaLnBrk="1" fontAlgn="auto" hangingPunct="1">
              <a:spcAft>
                <a:spcPts val="0"/>
              </a:spcAft>
              <a:buClr>
                <a:schemeClr val="accent3"/>
              </a:buClr>
              <a:buNone/>
            </a:pPr>
            <a:r>
              <a:rPr lang="en-US" sz="2000" b="1" dirty="0">
                <a:ln w="11430"/>
                <a:solidFill>
                  <a:srgbClr val="C00000"/>
                </a:solidFill>
                <a:effectLst/>
                <a:latin typeface="Bodoni MT Black" pitchFamily="18" charset="0"/>
              </a:rPr>
              <a:t> VENTRICLES:</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 inferior chambers. </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They are two (right &amp; left).</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They have thick walls. </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They are the discharging chambers (actual pumps).</a:t>
            </a:r>
          </a:p>
          <a:p>
            <a:pPr lvl="1" indent="-342900" algn="just" eaLnBrk="1" fontAlgn="auto" hangingPunct="1">
              <a:spcAft>
                <a:spcPts val="0"/>
              </a:spcAft>
              <a:buFont typeface="Courier New" pitchFamily="49" charset="0"/>
              <a:buChar char="o"/>
              <a:defRPr/>
            </a:pPr>
            <a:r>
              <a:rPr lang="en-US" sz="2000" dirty="0">
                <a:solidFill>
                  <a:schemeClr val="accent4">
                    <a:lumMod val="25000"/>
                  </a:schemeClr>
                </a:solidFill>
                <a:effectLst/>
                <a:latin typeface="Bodoni MT Black" pitchFamily="18" charset="0"/>
              </a:rPr>
              <a:t>Their contraction propels blood out of the heart into the circulation.</a:t>
            </a:r>
          </a:p>
        </p:txBody>
      </p:sp>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a:solidFill>
                  <a:srgbClr val="9999FF"/>
                </a:solidFill>
                <a:effectLst>
                  <a:outerShdw blurRad="38100" dist="38100" dir="2700000" algn="tl">
                    <a:srgbClr val="000000"/>
                  </a:outerShdw>
                </a:effectLst>
                <a:latin typeface="Bodoni MT Black" pitchFamily="18" charset="0"/>
                <a:ea typeface="+mj-ea"/>
                <a:cs typeface="+mj-cs"/>
              </a:rPr>
              <a:t>CHAMBERS OF THE HEART</a:t>
            </a:r>
          </a:p>
        </p:txBody>
      </p:sp>
      <p:pic>
        <p:nvPicPr>
          <p:cNvPr id="6" name="Picture 2" descr="http://www.mayoclinic.com/images/image_popup/mcdc7_theheart.jpg"/>
          <p:cNvPicPr>
            <a:picLocks noChangeAspect="1" noChangeArrowheads="1"/>
          </p:cNvPicPr>
          <p:nvPr/>
        </p:nvPicPr>
        <p:blipFill>
          <a:blip r:embed="rId3" cstate="print"/>
          <a:srcRect/>
          <a:stretch>
            <a:fillRect/>
          </a:stretch>
        </p:blipFill>
        <p:spPr bwMode="auto">
          <a:xfrm>
            <a:off x="5054105" y="1501594"/>
            <a:ext cx="3810000" cy="45624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0000"/>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0000"/>
            </a:solidFill>
            <a:effectLst/>
            <a:latin typeface="Garamond" pitchFamily="18" charset="0"/>
            <a:cs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6481</TotalTime>
  <Words>1351</Words>
  <Application>Microsoft Office PowerPoint</Application>
  <PresentationFormat>On-screen Show (4:3)</PresentationFormat>
  <Paragraphs>278</Paragraphs>
  <Slides>41</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 Unicode MS</vt:lpstr>
      <vt:lpstr>Arabic Transparent</vt:lpstr>
      <vt:lpstr>Arial</vt:lpstr>
      <vt:lpstr>Bodoni MT Black</vt:lpstr>
      <vt:lpstr>Calibri</vt:lpstr>
      <vt:lpstr>Courier New</vt:lpstr>
      <vt:lpstr>Garamond</vt:lpstr>
      <vt:lpstr>Wingdings</vt:lpstr>
      <vt:lpstr>Teamwork</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 I</dc:title>
  <dc:creator>Prof. Saeed Makarem</dc:creator>
  <cp:lastModifiedBy>Khaleel Alyahya</cp:lastModifiedBy>
  <cp:revision>246</cp:revision>
  <dcterms:created xsi:type="dcterms:W3CDTF">2005-03-12T06:42:31Z</dcterms:created>
  <dcterms:modified xsi:type="dcterms:W3CDTF">2017-10-02T07:31:00Z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ervous System">
    <vt:lpwstr>Prof. Saeed Makarem</vt:lpwstr>
  </property>
</Properties>
</file>