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8" r:id="rId2"/>
    <p:sldId id="259" r:id="rId3"/>
    <p:sldId id="277" r:id="rId4"/>
    <p:sldId id="278" r:id="rId5"/>
    <p:sldId id="288" r:id="rId6"/>
    <p:sldId id="289" r:id="rId7"/>
    <p:sldId id="27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4" r:id="rId20"/>
    <p:sldId id="301" r:id="rId21"/>
    <p:sldId id="280" r:id="rId22"/>
    <p:sldId id="302" r:id="rId23"/>
    <p:sldId id="30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8"/>
    <p:restoredTop sz="94434" autoAdjust="0"/>
  </p:normalViewPr>
  <p:slideViewPr>
    <p:cSldViewPr>
      <p:cViewPr varScale="1">
        <p:scale>
          <a:sx n="102" d="100"/>
          <a:sy n="102" d="100"/>
        </p:scale>
        <p:origin x="7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56B166-CDC3-4A4F-BB26-7A69A4095093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79D5432-C9BC-8A43-BB20-B535CC1EA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43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>
              <a:ea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3691436-B715-3144-863C-DE51997AB56D}" type="slidenum">
              <a:rPr lang="en-US" altLang="en-US">
                <a:latin typeface="Calibri" charset="0"/>
              </a:rPr>
              <a:pPr/>
              <a:t>3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7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49D30-74F7-7C47-A3ED-512E8BE1C48C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6B52-6227-0741-822D-F575102A98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32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67DB5-8B29-3F45-A118-48BAF74E5AA0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8CFB-9088-2A4E-8E34-DBD4EA2F5E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19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AC1D6-62A6-6D4D-B8A5-3FF8307C690D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507-2EAB-7447-93E8-7A006A5512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76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A3A78-D208-4948-9DF8-DD45B23D4C51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21E0-D74E-F34D-B0BF-FFD986F908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59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EDBD8-B16A-2D48-BA06-4A8DFAD5BD4A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C4745-9126-724B-A72B-21B314D517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9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C431D-8269-8641-B493-203A14CEFCFB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8C73-59DB-FE41-88D6-135957F000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63251-1003-924E-B8CC-BBDAF3E5FC5C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81DD-AFC4-D647-9B84-53AD5B8A10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06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B6214-D051-784D-BA99-EEEBEB9A62B5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3BF9-E60F-0D4A-A34B-29C51108B6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15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5048B-0B4C-BC4D-9C91-A0762E05D9EE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6139-0D82-904C-8FD0-08B17D6718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6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5E803-FA21-2D47-AE45-78A17CEB513C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51DF-7359-444F-B422-AD255800A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16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98469-F7B5-0145-AFF4-A8EE449F04CD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C6F8-B500-0044-AF9C-7BF3AC9D34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43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13BC5-CD07-4B4A-BCC5-A1452BC5A5C9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EDA6-CE98-FC49-B673-47282CFCF6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0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7C431D-8269-8641-B493-203A14CEFCFB}" type="datetimeFigureOut">
              <a:rPr lang="en-US" smtClean="0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8C73-59DB-FE41-88D6-135957F000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9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2743200"/>
            <a:ext cx="8039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</a:rPr>
              <a:t>Cell </a:t>
            </a:r>
            <a:r>
              <a:rPr lang="en-US" altLang="en-US" sz="4000" b="1" dirty="0" smtClean="0">
                <a:solidFill>
                  <a:srgbClr val="002060"/>
                </a:solidFill>
              </a:rPr>
              <a:t>Signaling</a:t>
            </a:r>
          </a:p>
          <a:p>
            <a:pPr algn="ctr" eaLnBrk="1" hangingPunct="1"/>
            <a:r>
              <a:rPr lang="en-US" altLang="en-US" sz="4000" b="1" dirty="0" smtClean="0">
                <a:solidFill>
                  <a:srgbClr val="002060"/>
                </a:solidFill>
              </a:rPr>
              <a:t>and</a:t>
            </a:r>
          </a:p>
          <a:p>
            <a:pPr algn="ctr" eaLnBrk="1" hangingPunct="1"/>
            <a:r>
              <a:rPr lang="en-US" altLang="en-US" sz="4000" b="1" dirty="0" smtClean="0">
                <a:solidFill>
                  <a:srgbClr val="002060"/>
                </a:solidFill>
              </a:rPr>
              <a:t>Regulation </a:t>
            </a:r>
            <a:r>
              <a:rPr lang="en-US" altLang="en-US" sz="4000" b="1" dirty="0">
                <a:solidFill>
                  <a:srgbClr val="002060"/>
                </a:solidFill>
              </a:rPr>
              <a:t>of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GTP-</a:t>
            </a:r>
            <a:r>
              <a:rPr lang="en-US" altLang="en-US" sz="2800" b="1" dirty="0" err="1">
                <a:latin typeface="Arial" charset="0"/>
                <a:ea typeface="Arial" charset="0"/>
                <a:cs typeface="Arial" charset="0"/>
              </a:rPr>
              <a:t>Dependant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 Regulatory Proteins</a:t>
            </a:r>
            <a:br>
              <a:rPr lang="en-US" altLang="en-US" sz="2800" b="1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(G-Proteins)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82663" y="2895600"/>
            <a:ext cx="7246937" cy="3758863"/>
            <a:chOff x="982663" y="1789311"/>
            <a:chExt cx="7246937" cy="3758863"/>
          </a:xfrm>
        </p:grpSpPr>
        <p:sp>
          <p:nvSpPr>
            <p:cNvPr id="23" name="TextBox 22"/>
            <p:cNvSpPr txBox="1"/>
            <p:nvPr/>
          </p:nvSpPr>
          <p:spPr>
            <a:xfrm>
              <a:off x="982663" y="1789311"/>
              <a:ext cx="724693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953735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G-Proteins: </a:t>
              </a:r>
              <a:r>
                <a:rPr lang="en-US" altLang="en-US" sz="2000" b="1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	</a:t>
              </a:r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Trimeric membrane proteins (</a:t>
              </a:r>
              <a:r>
                <a:rPr lang="el-GR" altLang="en-US" sz="2000" dirty="0" err="1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αβγ</a:t>
              </a:r>
              <a:r>
                <a:rPr lang="en-US" altLang="en-US" sz="2000" dirty="0" smtClean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 G-stimulatory </a:t>
              </a:r>
            </a:p>
            <a:p>
              <a:pPr eaLnBrk="1" hangingPunct="1"/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altLang="en-US" sz="2000" dirty="0" smtClean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                          (</a:t>
              </a:r>
              <a:r>
                <a:rPr lang="en-US" altLang="en-US" sz="2000" dirty="0" err="1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altLang="en-US" sz="2000" baseline="-25000" dirty="0" err="1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 and G-inhibitory (</a:t>
              </a:r>
              <a:r>
                <a:rPr lang="en-US" altLang="en-US" sz="2000" dirty="0" err="1" smtClean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altLang="en-US" sz="2000" baseline="-25000" dirty="0" err="1" smtClean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r>
                <a:rPr lang="en-US" altLang="en-US" sz="2000" dirty="0" smtClean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 binds </a:t>
              </a:r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to GTP/GDP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 flipV="1">
              <a:off x="3538400" y="3270663"/>
              <a:ext cx="720000" cy="252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537800" y="3262174"/>
              <a:ext cx="720000" cy="252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631950" y="3532049"/>
              <a:ext cx="3168650" cy="101566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Inactive form </a:t>
              </a:r>
            </a:p>
            <a:p>
              <a:pPr algn="ctr" eaLnBrk="1" hangingPunct="1"/>
              <a:r>
                <a:rPr lang="en-US" altLang="en-US" sz="2000" dirty="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Trimeric –bound GDP </a:t>
              </a:r>
            </a:p>
            <a:p>
              <a:pPr algn="ctr" eaLnBrk="1" hangingPunct="1"/>
              <a:r>
                <a:rPr lang="en-US" altLang="en-US" sz="2000" dirty="0">
                  <a:solidFill>
                    <a:srgbClr val="953735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l-GR" altLang="en-US" sz="2000" dirty="0" err="1">
                  <a:solidFill>
                    <a:srgbClr val="953735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αβγ</a:t>
              </a:r>
              <a:r>
                <a:rPr lang="en-US" altLang="en-US" sz="2000" dirty="0">
                  <a:solidFill>
                    <a:srgbClr val="953735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/GDP)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00563" y="3490774"/>
              <a:ext cx="2447925" cy="101566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Active form </a:t>
              </a:r>
            </a:p>
            <a:p>
              <a:pPr algn="ctr" eaLnBrk="1" hangingPunct="1"/>
              <a:r>
                <a:rPr lang="el-GR" altLang="en-US" sz="200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α</a:t>
              </a:r>
              <a:r>
                <a:rPr lang="en-US" altLang="en-US" sz="2000">
                  <a:solidFill>
                    <a:srgbClr val="37609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-bound GTP </a:t>
              </a:r>
            </a:p>
            <a:p>
              <a:pPr algn="ctr" eaLnBrk="1" hangingPunct="1"/>
              <a:r>
                <a:rPr lang="en-US" altLang="en-US" sz="200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l-GR" altLang="en-US" sz="200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α</a:t>
              </a:r>
              <a:r>
                <a:rPr lang="en-US" altLang="en-US" sz="200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/GTP)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63008" y="2852738"/>
              <a:ext cx="24274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Forms of G-Proteins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95135" y="4840288"/>
              <a:ext cx="6241067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en-US" altLang="en-US" sz="200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The </a:t>
              </a:r>
              <a:r>
                <a:rPr lang="el-GR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α</a:t>
              </a:r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-subunit </a:t>
              </a:r>
              <a:r>
                <a:rPr lang="en-US" altLang="en-US" sz="2000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has </a:t>
              </a:r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intrinsic GTPase activity</a:t>
              </a:r>
              <a:r>
                <a:rPr lang="en-US" altLang="en-US" sz="2000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 resulting in </a:t>
              </a:r>
              <a:br>
                <a:rPr lang="en-US" altLang="en-US" sz="2000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altLang="en-US" sz="2000" dirty="0">
                  <a:solidFill>
                    <a:schemeClr val="tx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hydrolysis of GTP into GDP and inactivation of G-proteins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9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Signaling Pathways for </a:t>
            </a:r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Regulation 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of Metabolism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1954" y="2833807"/>
            <a:ext cx="5939446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Two important second messenger systems</a:t>
            </a:r>
            <a:r>
              <a:rPr lang="en-US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Wingdings" charset="2"/>
              <a:buChar char="q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Adenylyl </a:t>
            </a:r>
            <a:r>
              <a:rPr lang="en-US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cyclase system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Wingdings" charset="2"/>
              <a:buChar char="q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Calcium/phosphatidylinositol </a:t>
            </a:r>
            <a:r>
              <a:rPr lang="en-US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8400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Adenylyl 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Cyclase System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19400"/>
            <a:ext cx="8534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Adenylyl cyclase: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Membrane-bound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enzyme, Converts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ATP 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cAMP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Activation/Inhibition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Signal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Hormones or neurotransmitters </a:t>
            </a:r>
            <a:r>
              <a:rPr lang="en-US" sz="2000" dirty="0" smtClean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e.g., Glucagon and </a:t>
            </a:r>
            <a:r>
              <a:rPr lang="en-US" sz="2000" dirty="0" smtClean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epinephrine)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or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Toxins </a:t>
            </a:r>
            <a:r>
              <a:rPr lang="en-US" sz="2000" dirty="0" smtClean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e.g., Cholera and pertussis toxins</a:t>
            </a:r>
            <a:r>
              <a:rPr lang="en-US" sz="2000" dirty="0" smtClean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Receptor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G-protein coupled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receptor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Response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Activation/inhibition of protein kinase 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 (</a:t>
            </a:r>
            <a:r>
              <a:rPr lang="en-US" sz="2000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cAMP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-dependent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         protein </a:t>
            </a: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kinase)</a:t>
            </a:r>
          </a:p>
        </p:txBody>
      </p:sp>
    </p:spTree>
    <p:extLst>
      <p:ext uri="{BB962C8B-B14F-4D97-AF65-F5344CB8AC3E}">
        <p14:creationId xmlns:p14="http://schemas.microsoft.com/office/powerpoint/2010/main" val="12434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1146965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latin typeface="Arial" charset="0"/>
                <a:ea typeface="Arial" charset="0"/>
                <a:cs typeface="Arial" charset="0"/>
              </a:rPr>
              <a:t>Signal Transduction:</a:t>
            </a:r>
            <a:br>
              <a:rPr lang="en-US" b="1">
                <a:latin typeface="Arial" charset="0"/>
                <a:ea typeface="Arial" charset="0"/>
                <a:cs typeface="Arial" charset="0"/>
              </a:rPr>
            </a:br>
            <a:r>
              <a:rPr lang="en-US" b="1">
                <a:latin typeface="Arial" charset="0"/>
                <a:ea typeface="Arial" charset="0"/>
                <a:cs typeface="Arial" charset="0"/>
              </a:rPr>
              <a:t>Adenylyl Cyclase System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2236" y="2970606"/>
            <a:ext cx="9057964" cy="3299880"/>
            <a:chOff x="162236" y="2970606"/>
            <a:chExt cx="9057964" cy="329988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62236" y="2970606"/>
              <a:ext cx="8905564" cy="2591994"/>
              <a:chOff x="-1066800" y="1828800"/>
              <a:chExt cx="11214100" cy="3263900"/>
            </a:xfrm>
          </p:grpSpPr>
          <p:pic>
            <p:nvPicPr>
              <p:cNvPr id="6" name="Picture 5" descr="2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876300" y="1638300"/>
                <a:ext cx="3263900" cy="3644900"/>
              </a:xfrm>
              <a:prstGeom prst="rect">
                <a:avLst/>
              </a:prstGeom>
            </p:spPr>
          </p:pic>
          <p:pic>
            <p:nvPicPr>
              <p:cNvPr id="7" name="Picture 6" descr="2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933700" y="1638300"/>
                <a:ext cx="3238500" cy="3619500"/>
              </a:xfrm>
              <a:prstGeom prst="rect">
                <a:avLst/>
              </a:prstGeom>
            </p:spPr>
          </p:pic>
          <p:pic>
            <p:nvPicPr>
              <p:cNvPr id="8" name="Picture 7" descr="2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743700" y="1638300"/>
                <a:ext cx="3213100" cy="3594100"/>
              </a:xfrm>
              <a:prstGeom prst="rect">
                <a:avLst/>
              </a:prstGeom>
            </p:spPr>
          </p:pic>
        </p:grp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305686" y="5619690"/>
              <a:ext cx="26661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Resting state: No Signal</a:t>
              </a:r>
            </a:p>
          </p:txBody>
        </p:sp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3200400" y="5562600"/>
              <a:ext cx="27959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Ligand/Receptor </a:t>
              </a:r>
              <a:r>
                <a:rPr lang="en-US" altLang="en-US" sz="2000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Binding</a:t>
              </a:r>
              <a:endParaRPr lang="ar-SA" altLang="en-US" sz="2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eaLnBrk="1" hangingPunct="1"/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Activation of </a:t>
              </a:r>
              <a:r>
                <a:rPr lang="en-US" altLang="en-US" sz="2000" dirty="0" err="1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r>
                <a:rPr lang="en-US" altLang="en-US" sz="2000" baseline="-25000" dirty="0" err="1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r>
                <a:rPr lang="en-US" altLang="en-US" sz="2000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-protein</a:t>
              </a:r>
              <a:endParaRPr lang="en-US" alt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914487" y="5562600"/>
              <a:ext cx="33057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Activation of adenylyl cyclase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77565" y="3048000"/>
            <a:ext cx="4199235" cy="918365"/>
          </a:xfrm>
        </p:spPr>
        <p:txBody>
          <a:bodyPr>
            <a:noAutofit/>
          </a:bodyPr>
          <a:lstStyle/>
          <a:p>
            <a:pPr algn="ctr" defTabSz="914400" rtl="1" eaLnBrk="1" latinLnBrk="0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Actions of </a:t>
            </a:r>
            <a:r>
              <a:rPr lang="en-US" altLang="en-US" b="1" dirty="0" err="1" smtClean="0">
                <a:latin typeface="Arial" charset="0"/>
                <a:ea typeface="Arial" charset="0"/>
                <a:cs typeface="Arial" charset="0"/>
              </a:rPr>
              <a:t>cAMP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41758" y="1444388"/>
            <a:ext cx="4668842" cy="5413611"/>
            <a:chOff x="3941758" y="1444388"/>
            <a:chExt cx="4668842" cy="5413611"/>
          </a:xfrm>
        </p:grpSpPr>
        <p:grpSp>
          <p:nvGrpSpPr>
            <p:cNvPr id="4" name="Group 3"/>
            <p:cNvGrpSpPr/>
            <p:nvPr/>
          </p:nvGrpSpPr>
          <p:grpSpPr>
            <a:xfrm>
              <a:off x="5730600" y="1444388"/>
              <a:ext cx="2880000" cy="5413611"/>
              <a:chOff x="4572001" y="1444388"/>
              <a:chExt cx="2880000" cy="5413611"/>
            </a:xfrm>
          </p:grpSpPr>
          <p:pic>
            <p:nvPicPr>
              <p:cNvPr id="12" name="Picture 11" descr="3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305195" y="2711194"/>
                <a:ext cx="5413611" cy="2880000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6297612" y="2633246"/>
                <a:ext cx="1135328" cy="360372"/>
                <a:chOff x="6297612" y="2633246"/>
                <a:chExt cx="1135328" cy="360372"/>
              </a:xfrm>
            </p:grpSpPr>
            <p:sp>
              <p:nvSpPr>
                <p:cNvPr id="1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342142" y="2633246"/>
                  <a:ext cx="28725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>
                      <a:solidFill>
                        <a:schemeClr val="accent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*</a:t>
                  </a:r>
                </a:p>
              </p:txBody>
            </p:sp>
            <p:sp>
              <p:nvSpPr>
                <p:cNvPr id="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781800" y="2655064"/>
                  <a:ext cx="65114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>
                      <a:latin typeface="Times New Roman" charset="0"/>
                      <a:ea typeface="Times New Roman" charset="0"/>
                      <a:cs typeface="Times New Roman" charset="0"/>
                    </a:rPr>
                    <a:t>AMP</a:t>
                  </a: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 bwMode="auto">
                <a:xfrm flipV="1">
                  <a:off x="6297612" y="2866203"/>
                  <a:ext cx="56038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941758" y="6400800"/>
              <a:ext cx="17732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baseline="300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*</a:t>
              </a:r>
              <a:r>
                <a:rPr lang="en-US" altLang="en-US" sz="16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Phosphodiesterase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1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7965" y="152400"/>
            <a:ext cx="3132435" cy="1146965"/>
          </a:xfrm>
        </p:spPr>
        <p:txBody>
          <a:bodyPr>
            <a:noAutofit/>
          </a:bodyPr>
          <a:lstStyle/>
          <a:p>
            <a:pPr algn="ctr" defTabSz="914400" rtl="1" eaLnBrk="1" latinLnBrk="0" hangingPunct="1">
              <a:spcBef>
                <a:spcPct val="0"/>
              </a:spcBef>
              <a:buNone/>
            </a:pPr>
            <a:r>
              <a:rPr lang="en-US" altLang="en-US" b="1" smtClean="0">
                <a:latin typeface="Arial" charset="0"/>
                <a:ea typeface="Arial" charset="0"/>
                <a:cs typeface="Arial" charset="0"/>
              </a:rPr>
              <a:t>Signal Termination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2442" y="1444388"/>
            <a:ext cx="3121713" cy="5413611"/>
            <a:chOff x="5730600" y="1444388"/>
            <a:chExt cx="3121713" cy="5413611"/>
          </a:xfrm>
        </p:grpSpPr>
        <p:grpSp>
          <p:nvGrpSpPr>
            <p:cNvPr id="4" name="Group 3"/>
            <p:cNvGrpSpPr/>
            <p:nvPr/>
          </p:nvGrpSpPr>
          <p:grpSpPr>
            <a:xfrm>
              <a:off x="5730600" y="1444388"/>
              <a:ext cx="2880000" cy="5413611"/>
              <a:chOff x="4572001" y="1444388"/>
              <a:chExt cx="2880000" cy="5413611"/>
            </a:xfrm>
          </p:grpSpPr>
          <p:pic>
            <p:nvPicPr>
              <p:cNvPr id="12" name="Picture 11" descr="3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305195" y="2711194"/>
                <a:ext cx="5413611" cy="2880000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6297612" y="2633246"/>
                <a:ext cx="1135328" cy="360372"/>
                <a:chOff x="6297612" y="2633246"/>
                <a:chExt cx="1135328" cy="360372"/>
              </a:xfrm>
            </p:grpSpPr>
            <p:sp>
              <p:nvSpPr>
                <p:cNvPr id="1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342142" y="2633246"/>
                  <a:ext cx="28725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>
                      <a:solidFill>
                        <a:schemeClr val="accent2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*</a:t>
                  </a:r>
                </a:p>
              </p:txBody>
            </p:sp>
            <p:sp>
              <p:nvSpPr>
                <p:cNvPr id="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781800" y="2655064"/>
                  <a:ext cx="65114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>
                      <a:latin typeface="Times New Roman" charset="0"/>
                      <a:ea typeface="Times New Roman" charset="0"/>
                      <a:cs typeface="Times New Roman" charset="0"/>
                    </a:rPr>
                    <a:t>AMP</a:t>
                  </a: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 bwMode="auto">
                <a:xfrm flipV="1">
                  <a:off x="6297612" y="2866203"/>
                  <a:ext cx="56038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 rot="16200000">
              <a:off x="7796415" y="2850945"/>
              <a:ext cx="17732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baseline="300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*</a:t>
              </a:r>
              <a:r>
                <a:rPr lang="en-US" altLang="en-US" sz="1600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Phosphodiesterase</a:t>
              </a:r>
            </a:p>
          </p:txBody>
        </p:sp>
      </p:grp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124200" y="1447800"/>
            <a:ext cx="6019800" cy="9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Protein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phosphatase</a:t>
            </a:r>
            <a:endParaRPr lang="en-US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Phosphodiesterase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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 ↓</a:t>
            </a:r>
            <a:r>
              <a:rPr lang="en-US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cAMP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 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Inactive protein kinase</a:t>
            </a:r>
          </a:p>
        </p:txBody>
      </p:sp>
      <p:pic>
        <p:nvPicPr>
          <p:cNvPr id="20" name="Picture 19" descr="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1103" y="3122861"/>
            <a:ext cx="257252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770727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G-Protein Coupled </a:t>
            </a:r>
            <a:r>
              <a:rPr lang="en-US" b="1" dirty="0" smtClean="0"/>
              <a:t>Membrane </a:t>
            </a:r>
            <a:r>
              <a:rPr lang="en-US" b="1" dirty="0"/>
              <a:t>Receptor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D:\Arun-Backup\project\Ferrier\Image_Bank\image_bank\images\jpg\figure_8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61" y="2358000"/>
            <a:ext cx="4301539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1443835"/>
            <a:ext cx="8695035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>
                <a:latin typeface="Arial" charset="0"/>
                <a:ea typeface="Arial" charset="0"/>
                <a:cs typeface="Arial" charset="0"/>
              </a:rPr>
              <a:t>Regulation of Glycogen Metabolism by Glucagon:</a:t>
            </a:r>
            <a:br>
              <a:rPr lang="en-US" altLang="en-US" sz="2800" b="1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2800" b="1">
                <a:latin typeface="Arial" charset="0"/>
                <a:ea typeface="Arial" charset="0"/>
                <a:cs typeface="Arial" charset="0"/>
              </a:rPr>
              <a:t>Effects on Glycogen Synthase and Phosphorylase</a:t>
            </a:r>
            <a:endParaRPr lang="en-US" alt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2829664"/>
            <a:ext cx="7885321" cy="3799736"/>
            <a:chOff x="533400" y="1981201"/>
            <a:chExt cx="7885321" cy="3799736"/>
          </a:xfrm>
        </p:grpSpPr>
        <p:grpSp>
          <p:nvGrpSpPr>
            <p:cNvPr id="6" name="Group 5"/>
            <p:cNvGrpSpPr/>
            <p:nvPr/>
          </p:nvGrpSpPr>
          <p:grpSpPr>
            <a:xfrm>
              <a:off x="533400" y="1981201"/>
              <a:ext cx="7885321" cy="3799736"/>
              <a:chOff x="572879" y="1981201"/>
              <a:chExt cx="7885321" cy="379973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572879" y="1981201"/>
                <a:ext cx="7885321" cy="3799736"/>
                <a:chOff x="578931" y="1981235"/>
                <a:chExt cx="7885205" cy="3800103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2337917" y="1981235"/>
                  <a:ext cx="4323557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Hypoglycemia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 secretion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Hepatocyte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Glucagon/receptor binding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Second messenger: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cAMP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Response: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Enzyme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phosphorylation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78931" y="4145204"/>
                  <a:ext cx="2885427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synthase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(Inactive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rPr>
                    <a:t>Inhibition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glycogenesis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108778" y="4149966"/>
                  <a:ext cx="3355358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(Active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Stimulation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glycogenolysis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4" name="Rounded Rectangular Callout 13"/>
                <p:cNvSpPr>
                  <a:spLocks noChangeAspect="1"/>
                </p:cNvSpPr>
                <p:nvPr/>
              </p:nvSpPr>
              <p:spPr>
                <a:xfrm flipV="1">
                  <a:off x="971378" y="4115038"/>
                  <a:ext cx="2152768" cy="828079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Rounded Rectangular Callout 14"/>
                <p:cNvSpPr>
                  <a:spLocks noChangeAspect="1"/>
                </p:cNvSpPr>
                <p:nvPr/>
              </p:nvSpPr>
              <p:spPr>
                <a:xfrm flipH="1" flipV="1">
                  <a:off x="5311630" y="4115038"/>
                  <a:ext cx="2917841" cy="828079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6" name="Group 17"/>
                <p:cNvGrpSpPr>
                  <a:grpSpLocks/>
                </p:cNvGrpSpPr>
                <p:nvPr/>
              </p:nvGrpSpPr>
              <p:grpSpPr bwMode="auto">
                <a:xfrm>
                  <a:off x="1371573" y="3494578"/>
                  <a:ext cx="420172" cy="468045"/>
                  <a:chOff x="1231282" y="3657294"/>
                  <a:chExt cx="309657" cy="309547"/>
                </a:xfrm>
              </p:grpSpPr>
              <p:sp>
                <p:nvSpPr>
                  <p:cNvPr id="20" name="Diamond 19"/>
                  <p:cNvSpPr>
                    <a:spLocks noChangeAspect="1"/>
                  </p:cNvSpPr>
                  <p:nvPr/>
                </p:nvSpPr>
                <p:spPr>
                  <a:xfrm>
                    <a:off x="1231282" y="3657294"/>
                    <a:ext cx="309657" cy="309547"/>
                  </a:xfrm>
                  <a:prstGeom prst="diamond">
                    <a:avLst/>
                  </a:prstGeom>
                  <a:solidFill>
                    <a:srgbClr val="FFFF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1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5030" y="3714730"/>
                    <a:ext cx="240052" cy="244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b="1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P</a:t>
                    </a:r>
                  </a:p>
                </p:txBody>
              </p:sp>
            </p:grpSp>
            <p:cxnSp>
              <p:nvCxnSpPr>
                <p:cNvPr id="17" name="Straight Arrow Connector 16"/>
                <p:cNvCxnSpPr/>
                <p:nvPr/>
              </p:nvCxnSpPr>
              <p:spPr>
                <a:xfrm rot="10800000" flipV="1">
                  <a:off x="2916188" y="3608577"/>
                  <a:ext cx="1223944" cy="431841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4549701" y="3608577"/>
                  <a:ext cx="1144571" cy="438192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rot="5400000">
                  <a:off x="6642664" y="5193749"/>
                  <a:ext cx="432042" cy="1588"/>
                </a:xfrm>
                <a:prstGeom prst="straightConnector1">
                  <a:avLst/>
                </a:prstGeom>
                <a:ln w="3175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Diamond 8"/>
              <p:cNvSpPr>
                <a:spLocks noChangeAspect="1"/>
              </p:cNvSpPr>
              <p:nvPr/>
            </p:nvSpPr>
            <p:spPr bwMode="auto">
              <a:xfrm>
                <a:off x="7162800" y="3494400"/>
                <a:ext cx="420178" cy="468000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TextBox 10"/>
              <p:cNvSpPr txBox="1">
                <a:spLocks noChangeArrowheads="1"/>
              </p:cNvSpPr>
              <p:nvPr/>
            </p:nvSpPr>
            <p:spPr bwMode="auto">
              <a:xfrm>
                <a:off x="7235731" y="3581237"/>
                <a:ext cx="325730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 bwMode="auto">
            <a:xfrm rot="5400000">
              <a:off x="1689793" y="5193406"/>
              <a:ext cx="432000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32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1070765"/>
          </a:xfrm>
        </p:spPr>
        <p:txBody>
          <a:bodyPr>
            <a:noAutofit/>
          </a:bodyPr>
          <a:lstStyle/>
          <a:p>
            <a:pPr algn="ctr"/>
            <a:r>
              <a:rPr lang="en-US" b="1"/>
              <a:t>Pyruvate Kinase Regulation:</a:t>
            </a:r>
            <a:br>
              <a:rPr lang="en-US" b="1"/>
            </a:br>
            <a:r>
              <a:rPr lang="en-US" b="1"/>
              <a:t>Covalent Modification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D:\Arun-Backup\project\Ferrier\Image_Bank\image_bank\images\jpg\figure_8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538000"/>
            <a:ext cx="330431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1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8964" y="1443835"/>
            <a:ext cx="8390235" cy="610820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Calcium/Phosphatidylinositol </a:t>
            </a: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System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089200" y="3333600"/>
            <a:ext cx="2378400" cy="612370"/>
            <a:chOff x="5089200" y="3333600"/>
            <a:chExt cx="2378400" cy="612370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647871" y="3576638"/>
              <a:ext cx="18197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Phospholipase C</a:t>
              </a:r>
            </a:p>
          </p:txBody>
        </p:sp>
        <p:sp>
          <p:nvSpPr>
            <p:cNvPr id="6" name="Curved Down Arrow 5"/>
            <p:cNvSpPr>
              <a:spLocks noChangeAspect="1"/>
            </p:cNvSpPr>
            <p:nvPr/>
          </p:nvSpPr>
          <p:spPr>
            <a:xfrm flipH="1">
              <a:off x="5089200" y="3333600"/>
              <a:ext cx="702000" cy="324000"/>
            </a:xfrm>
            <a:prstGeom prst="curvedDownArrow">
              <a:avLst/>
            </a:prstGeom>
            <a:solidFill>
              <a:schemeClr val="tx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5789" y="2503488"/>
            <a:ext cx="5110974" cy="3343275"/>
            <a:chOff x="735789" y="2503488"/>
            <a:chExt cx="5110974" cy="3343275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35789" y="2997875"/>
              <a:ext cx="2388411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Diacylglycerol 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(DAG)</a:t>
              </a:r>
            </a:p>
            <a:p>
              <a:endPara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endPara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endPara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Inositol Trisphosphate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(IP</a:t>
              </a:r>
              <a:r>
                <a:rPr lang="en-US" b="1" baseline="-25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r>
                <a:rPr lang="en-US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922588" y="2503488"/>
              <a:ext cx="2438400" cy="1295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33700" y="3529013"/>
              <a:ext cx="2913063" cy="2317750"/>
            </a:xfrm>
            <a:custGeom>
              <a:avLst/>
              <a:gdLst>
                <a:gd name="connsiteX0" fmla="*/ 2263 w 2912888"/>
                <a:gd name="connsiteY0" fmla="*/ 437882 h 2318197"/>
                <a:gd name="connsiteX1" fmla="*/ 66657 w 2912888"/>
                <a:gd name="connsiteY1" fmla="*/ 399245 h 2318197"/>
                <a:gd name="connsiteX2" fmla="*/ 143931 w 2912888"/>
                <a:gd name="connsiteY2" fmla="*/ 347730 h 2318197"/>
                <a:gd name="connsiteX3" fmla="*/ 182567 w 2912888"/>
                <a:gd name="connsiteY3" fmla="*/ 334851 h 2318197"/>
                <a:gd name="connsiteX4" fmla="*/ 324235 w 2912888"/>
                <a:gd name="connsiteY4" fmla="*/ 283335 h 2318197"/>
                <a:gd name="connsiteX5" fmla="*/ 568934 w 2912888"/>
                <a:gd name="connsiteY5" fmla="*/ 270457 h 2318197"/>
                <a:gd name="connsiteX6" fmla="*/ 646207 w 2912888"/>
                <a:gd name="connsiteY6" fmla="*/ 257578 h 2318197"/>
                <a:gd name="connsiteX7" fmla="*/ 697722 w 2912888"/>
                <a:gd name="connsiteY7" fmla="*/ 244699 h 2318197"/>
                <a:gd name="connsiteX8" fmla="*/ 800753 w 2912888"/>
                <a:gd name="connsiteY8" fmla="*/ 231820 h 2318197"/>
                <a:gd name="connsiteX9" fmla="*/ 1032573 w 2912888"/>
                <a:gd name="connsiteY9" fmla="*/ 257578 h 2318197"/>
                <a:gd name="connsiteX10" fmla="*/ 1109846 w 2912888"/>
                <a:gd name="connsiteY10" fmla="*/ 321972 h 2318197"/>
                <a:gd name="connsiteX11" fmla="*/ 1212877 w 2912888"/>
                <a:gd name="connsiteY11" fmla="*/ 360609 h 2318197"/>
                <a:gd name="connsiteX12" fmla="*/ 1341666 w 2912888"/>
                <a:gd name="connsiteY12" fmla="*/ 412124 h 2318197"/>
                <a:gd name="connsiteX13" fmla="*/ 1418939 w 2912888"/>
                <a:gd name="connsiteY13" fmla="*/ 425003 h 2318197"/>
                <a:gd name="connsiteX14" fmla="*/ 1728032 w 2912888"/>
                <a:gd name="connsiteY14" fmla="*/ 412124 h 2318197"/>
                <a:gd name="connsiteX15" fmla="*/ 1766669 w 2912888"/>
                <a:gd name="connsiteY15" fmla="*/ 386366 h 2318197"/>
                <a:gd name="connsiteX16" fmla="*/ 1805305 w 2912888"/>
                <a:gd name="connsiteY16" fmla="*/ 373488 h 2318197"/>
                <a:gd name="connsiteX17" fmla="*/ 1843942 w 2912888"/>
                <a:gd name="connsiteY17" fmla="*/ 347730 h 2318197"/>
                <a:gd name="connsiteX18" fmla="*/ 1882579 w 2912888"/>
                <a:gd name="connsiteY18" fmla="*/ 334851 h 2318197"/>
                <a:gd name="connsiteX19" fmla="*/ 1921215 w 2912888"/>
                <a:gd name="connsiteY19" fmla="*/ 296214 h 2318197"/>
                <a:gd name="connsiteX20" fmla="*/ 1959852 w 2912888"/>
                <a:gd name="connsiteY20" fmla="*/ 283335 h 2318197"/>
                <a:gd name="connsiteX21" fmla="*/ 2037125 w 2912888"/>
                <a:gd name="connsiteY21" fmla="*/ 231820 h 2318197"/>
                <a:gd name="connsiteX22" fmla="*/ 2075762 w 2912888"/>
                <a:gd name="connsiteY22" fmla="*/ 206062 h 2318197"/>
                <a:gd name="connsiteX23" fmla="*/ 2114398 w 2912888"/>
                <a:gd name="connsiteY23" fmla="*/ 167426 h 2318197"/>
                <a:gd name="connsiteX24" fmla="*/ 2153035 w 2912888"/>
                <a:gd name="connsiteY24" fmla="*/ 154547 h 2318197"/>
                <a:gd name="connsiteX25" fmla="*/ 2217429 w 2912888"/>
                <a:gd name="connsiteY25" fmla="*/ 90152 h 2318197"/>
                <a:gd name="connsiteX26" fmla="*/ 2256066 w 2912888"/>
                <a:gd name="connsiteY26" fmla="*/ 51516 h 2318197"/>
                <a:gd name="connsiteX27" fmla="*/ 2333339 w 2912888"/>
                <a:gd name="connsiteY27" fmla="*/ 0 h 2318197"/>
                <a:gd name="connsiteX28" fmla="*/ 2475007 w 2912888"/>
                <a:gd name="connsiteY28" fmla="*/ 12879 h 2318197"/>
                <a:gd name="connsiteX29" fmla="*/ 2513643 w 2912888"/>
                <a:gd name="connsiteY29" fmla="*/ 38637 h 2318197"/>
                <a:gd name="connsiteX30" fmla="*/ 2565159 w 2912888"/>
                <a:gd name="connsiteY30" fmla="*/ 64395 h 2318197"/>
                <a:gd name="connsiteX31" fmla="*/ 2681069 w 2912888"/>
                <a:gd name="connsiteY31" fmla="*/ 193183 h 2318197"/>
                <a:gd name="connsiteX32" fmla="*/ 2706826 w 2912888"/>
                <a:gd name="connsiteY32" fmla="*/ 231820 h 2318197"/>
                <a:gd name="connsiteX33" fmla="*/ 2745463 w 2912888"/>
                <a:gd name="connsiteY33" fmla="*/ 309093 h 2318197"/>
                <a:gd name="connsiteX34" fmla="*/ 2784100 w 2912888"/>
                <a:gd name="connsiteY34" fmla="*/ 412124 h 2318197"/>
                <a:gd name="connsiteX35" fmla="*/ 2835615 w 2912888"/>
                <a:gd name="connsiteY35" fmla="*/ 489397 h 2318197"/>
                <a:gd name="connsiteX36" fmla="*/ 2861373 w 2912888"/>
                <a:gd name="connsiteY36" fmla="*/ 605307 h 2318197"/>
                <a:gd name="connsiteX37" fmla="*/ 2887131 w 2912888"/>
                <a:gd name="connsiteY37" fmla="*/ 643944 h 2318197"/>
                <a:gd name="connsiteX38" fmla="*/ 2900010 w 2912888"/>
                <a:gd name="connsiteY38" fmla="*/ 837127 h 2318197"/>
                <a:gd name="connsiteX39" fmla="*/ 2912888 w 2912888"/>
                <a:gd name="connsiteY39" fmla="*/ 914400 h 2318197"/>
                <a:gd name="connsiteX40" fmla="*/ 2900010 w 2912888"/>
                <a:gd name="connsiteY40" fmla="*/ 1275009 h 2318197"/>
                <a:gd name="connsiteX41" fmla="*/ 2887131 w 2912888"/>
                <a:gd name="connsiteY41" fmla="*/ 1326524 h 2318197"/>
                <a:gd name="connsiteX42" fmla="*/ 2809857 w 2912888"/>
                <a:gd name="connsiteY42" fmla="*/ 1442434 h 2318197"/>
                <a:gd name="connsiteX43" fmla="*/ 2758342 w 2912888"/>
                <a:gd name="connsiteY43" fmla="*/ 1519707 h 2318197"/>
                <a:gd name="connsiteX44" fmla="*/ 2681069 w 2912888"/>
                <a:gd name="connsiteY44" fmla="*/ 1596981 h 2318197"/>
                <a:gd name="connsiteX45" fmla="*/ 2668190 w 2912888"/>
                <a:gd name="connsiteY45" fmla="*/ 1635617 h 2318197"/>
                <a:gd name="connsiteX46" fmla="*/ 2629553 w 2912888"/>
                <a:gd name="connsiteY46" fmla="*/ 1674254 h 2318197"/>
                <a:gd name="connsiteX47" fmla="*/ 2552280 w 2912888"/>
                <a:gd name="connsiteY47" fmla="*/ 1725769 h 2318197"/>
                <a:gd name="connsiteX48" fmla="*/ 2513643 w 2912888"/>
                <a:gd name="connsiteY48" fmla="*/ 1751527 h 2318197"/>
                <a:gd name="connsiteX49" fmla="*/ 2436370 w 2912888"/>
                <a:gd name="connsiteY49" fmla="*/ 1803043 h 2318197"/>
                <a:gd name="connsiteX50" fmla="*/ 2397734 w 2912888"/>
                <a:gd name="connsiteY50" fmla="*/ 1828800 h 2318197"/>
                <a:gd name="connsiteX51" fmla="*/ 2346218 w 2912888"/>
                <a:gd name="connsiteY51" fmla="*/ 1854558 h 2318197"/>
                <a:gd name="connsiteX52" fmla="*/ 2307581 w 2912888"/>
                <a:gd name="connsiteY52" fmla="*/ 1880316 h 2318197"/>
                <a:gd name="connsiteX53" fmla="*/ 2230308 w 2912888"/>
                <a:gd name="connsiteY53" fmla="*/ 1906074 h 2318197"/>
                <a:gd name="connsiteX54" fmla="*/ 2191672 w 2912888"/>
                <a:gd name="connsiteY54" fmla="*/ 1931831 h 2318197"/>
                <a:gd name="connsiteX55" fmla="*/ 2114398 w 2912888"/>
                <a:gd name="connsiteY55" fmla="*/ 1957589 h 2318197"/>
                <a:gd name="connsiteX56" fmla="*/ 2062883 w 2912888"/>
                <a:gd name="connsiteY56" fmla="*/ 1983347 h 2318197"/>
                <a:gd name="connsiteX57" fmla="*/ 1985610 w 2912888"/>
                <a:gd name="connsiteY57" fmla="*/ 2034862 h 2318197"/>
                <a:gd name="connsiteX58" fmla="*/ 1934094 w 2912888"/>
                <a:gd name="connsiteY58" fmla="*/ 2047741 h 2318197"/>
                <a:gd name="connsiteX59" fmla="*/ 1882579 w 2912888"/>
                <a:gd name="connsiteY59" fmla="*/ 2073499 h 2318197"/>
                <a:gd name="connsiteX60" fmla="*/ 1805305 w 2912888"/>
                <a:gd name="connsiteY60" fmla="*/ 2099257 h 2318197"/>
                <a:gd name="connsiteX61" fmla="*/ 1728032 w 2912888"/>
                <a:gd name="connsiteY61" fmla="*/ 2137893 h 2318197"/>
                <a:gd name="connsiteX62" fmla="*/ 1612122 w 2912888"/>
                <a:gd name="connsiteY62" fmla="*/ 2189409 h 2318197"/>
                <a:gd name="connsiteX63" fmla="*/ 1457576 w 2912888"/>
                <a:gd name="connsiteY63" fmla="*/ 2240924 h 2318197"/>
                <a:gd name="connsiteX64" fmla="*/ 1380303 w 2912888"/>
                <a:gd name="connsiteY64" fmla="*/ 2266682 h 2318197"/>
                <a:gd name="connsiteX65" fmla="*/ 1341666 w 2912888"/>
                <a:gd name="connsiteY65" fmla="*/ 2292440 h 2318197"/>
                <a:gd name="connsiteX66" fmla="*/ 1109846 w 2912888"/>
                <a:gd name="connsiteY66" fmla="*/ 2318197 h 2318197"/>
                <a:gd name="connsiteX67" fmla="*/ 723480 w 2912888"/>
                <a:gd name="connsiteY67" fmla="*/ 2305319 h 2318197"/>
                <a:gd name="connsiteX68" fmla="*/ 671965 w 2912888"/>
                <a:gd name="connsiteY68" fmla="*/ 2279561 h 2318197"/>
                <a:gd name="connsiteX69" fmla="*/ 633328 w 2912888"/>
                <a:gd name="connsiteY69" fmla="*/ 2266682 h 2318197"/>
                <a:gd name="connsiteX70" fmla="*/ 594691 w 2912888"/>
                <a:gd name="connsiteY70" fmla="*/ 2240924 h 2318197"/>
                <a:gd name="connsiteX71" fmla="*/ 556055 w 2912888"/>
                <a:gd name="connsiteY71" fmla="*/ 2228045 h 2318197"/>
                <a:gd name="connsiteX72" fmla="*/ 440145 w 2912888"/>
                <a:gd name="connsiteY72" fmla="*/ 2137893 h 2318197"/>
                <a:gd name="connsiteX73" fmla="*/ 362872 w 2912888"/>
                <a:gd name="connsiteY73" fmla="*/ 2073499 h 2318197"/>
                <a:gd name="connsiteX74" fmla="*/ 324235 w 2912888"/>
                <a:gd name="connsiteY74" fmla="*/ 1996226 h 2318197"/>
                <a:gd name="connsiteX75" fmla="*/ 298477 w 2912888"/>
                <a:gd name="connsiteY75" fmla="*/ 1944710 h 2318197"/>
                <a:gd name="connsiteX76" fmla="*/ 272719 w 2912888"/>
                <a:gd name="connsiteY76" fmla="*/ 1867437 h 2318197"/>
                <a:gd name="connsiteX77" fmla="*/ 234083 w 2912888"/>
                <a:gd name="connsiteY77" fmla="*/ 1815921 h 2318197"/>
                <a:gd name="connsiteX78" fmla="*/ 208325 w 2912888"/>
                <a:gd name="connsiteY78" fmla="*/ 1777285 h 2318197"/>
                <a:gd name="connsiteX79" fmla="*/ 143931 w 2912888"/>
                <a:gd name="connsiteY79" fmla="*/ 1584102 h 2318197"/>
                <a:gd name="connsiteX80" fmla="*/ 131052 w 2912888"/>
                <a:gd name="connsiteY80" fmla="*/ 1545465 h 2318197"/>
                <a:gd name="connsiteX81" fmla="*/ 118173 w 2912888"/>
                <a:gd name="connsiteY81" fmla="*/ 1506828 h 2318197"/>
                <a:gd name="connsiteX82" fmla="*/ 105294 w 2912888"/>
                <a:gd name="connsiteY82" fmla="*/ 1455313 h 2318197"/>
                <a:gd name="connsiteX83" fmla="*/ 79536 w 2912888"/>
                <a:gd name="connsiteY83" fmla="*/ 1378040 h 2318197"/>
                <a:gd name="connsiteX84" fmla="*/ 53779 w 2912888"/>
                <a:gd name="connsiteY84" fmla="*/ 1287888 h 2318197"/>
                <a:gd name="connsiteX85" fmla="*/ 28021 w 2912888"/>
                <a:gd name="connsiteY85" fmla="*/ 1068947 h 2318197"/>
                <a:gd name="connsiteX86" fmla="*/ 15142 w 2912888"/>
                <a:gd name="connsiteY86" fmla="*/ 901521 h 2318197"/>
                <a:gd name="connsiteX87" fmla="*/ 2263 w 2912888"/>
                <a:gd name="connsiteY87" fmla="*/ 437882 h 23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12888" h="2318197">
                  <a:moveTo>
                    <a:pt x="2263" y="437882"/>
                  </a:moveTo>
                  <a:cubicBezTo>
                    <a:pt x="10849" y="354169"/>
                    <a:pt x="45538" y="412684"/>
                    <a:pt x="66657" y="399245"/>
                  </a:cubicBezTo>
                  <a:cubicBezTo>
                    <a:pt x="92774" y="382625"/>
                    <a:pt x="114563" y="357520"/>
                    <a:pt x="143931" y="347730"/>
                  </a:cubicBezTo>
                  <a:cubicBezTo>
                    <a:pt x="156810" y="343437"/>
                    <a:pt x="170425" y="340922"/>
                    <a:pt x="182567" y="334851"/>
                  </a:cubicBezTo>
                  <a:cubicBezTo>
                    <a:pt x="253254" y="299507"/>
                    <a:pt x="200254" y="289860"/>
                    <a:pt x="324235" y="283335"/>
                  </a:cubicBezTo>
                  <a:lnTo>
                    <a:pt x="568934" y="270457"/>
                  </a:lnTo>
                  <a:cubicBezTo>
                    <a:pt x="594692" y="266164"/>
                    <a:pt x="620601" y="262699"/>
                    <a:pt x="646207" y="257578"/>
                  </a:cubicBezTo>
                  <a:cubicBezTo>
                    <a:pt x="663563" y="254107"/>
                    <a:pt x="680263" y="247609"/>
                    <a:pt x="697722" y="244699"/>
                  </a:cubicBezTo>
                  <a:cubicBezTo>
                    <a:pt x="731862" y="239009"/>
                    <a:pt x="766409" y="236113"/>
                    <a:pt x="800753" y="231820"/>
                  </a:cubicBezTo>
                  <a:cubicBezTo>
                    <a:pt x="878026" y="240406"/>
                    <a:pt x="956197" y="243030"/>
                    <a:pt x="1032573" y="257578"/>
                  </a:cubicBezTo>
                  <a:cubicBezTo>
                    <a:pt x="1057447" y="262316"/>
                    <a:pt x="1094293" y="309011"/>
                    <a:pt x="1109846" y="321972"/>
                  </a:cubicBezTo>
                  <a:cubicBezTo>
                    <a:pt x="1151735" y="356880"/>
                    <a:pt x="1154463" y="348926"/>
                    <a:pt x="1212877" y="360609"/>
                  </a:cubicBezTo>
                  <a:cubicBezTo>
                    <a:pt x="1254915" y="381627"/>
                    <a:pt x="1293926" y="404167"/>
                    <a:pt x="1341666" y="412124"/>
                  </a:cubicBezTo>
                  <a:lnTo>
                    <a:pt x="1418939" y="425003"/>
                  </a:lnTo>
                  <a:cubicBezTo>
                    <a:pt x="1521970" y="420710"/>
                    <a:pt x="1625542" y="423512"/>
                    <a:pt x="1728032" y="412124"/>
                  </a:cubicBezTo>
                  <a:cubicBezTo>
                    <a:pt x="1743416" y="410415"/>
                    <a:pt x="1752824" y="393288"/>
                    <a:pt x="1766669" y="386366"/>
                  </a:cubicBezTo>
                  <a:cubicBezTo>
                    <a:pt x="1778811" y="380295"/>
                    <a:pt x="1792426" y="377781"/>
                    <a:pt x="1805305" y="373488"/>
                  </a:cubicBezTo>
                  <a:cubicBezTo>
                    <a:pt x="1818184" y="364902"/>
                    <a:pt x="1830097" y="354652"/>
                    <a:pt x="1843942" y="347730"/>
                  </a:cubicBezTo>
                  <a:cubicBezTo>
                    <a:pt x="1856084" y="341659"/>
                    <a:pt x="1871283" y="342381"/>
                    <a:pt x="1882579" y="334851"/>
                  </a:cubicBezTo>
                  <a:cubicBezTo>
                    <a:pt x="1897733" y="324748"/>
                    <a:pt x="1906061" y="306317"/>
                    <a:pt x="1921215" y="296214"/>
                  </a:cubicBezTo>
                  <a:cubicBezTo>
                    <a:pt x="1932511" y="288684"/>
                    <a:pt x="1947985" y="289928"/>
                    <a:pt x="1959852" y="283335"/>
                  </a:cubicBezTo>
                  <a:cubicBezTo>
                    <a:pt x="1986913" y="268301"/>
                    <a:pt x="2011367" y="248992"/>
                    <a:pt x="2037125" y="231820"/>
                  </a:cubicBezTo>
                  <a:cubicBezTo>
                    <a:pt x="2050004" y="223234"/>
                    <a:pt x="2064817" y="217007"/>
                    <a:pt x="2075762" y="206062"/>
                  </a:cubicBezTo>
                  <a:cubicBezTo>
                    <a:pt x="2088641" y="193183"/>
                    <a:pt x="2099244" y="177529"/>
                    <a:pt x="2114398" y="167426"/>
                  </a:cubicBezTo>
                  <a:cubicBezTo>
                    <a:pt x="2125694" y="159896"/>
                    <a:pt x="2140156" y="158840"/>
                    <a:pt x="2153035" y="154547"/>
                  </a:cubicBezTo>
                  <a:cubicBezTo>
                    <a:pt x="2200256" y="83715"/>
                    <a:pt x="2153037" y="143812"/>
                    <a:pt x="2217429" y="90152"/>
                  </a:cubicBezTo>
                  <a:cubicBezTo>
                    <a:pt x="2231421" y="78492"/>
                    <a:pt x="2241689" y="62698"/>
                    <a:pt x="2256066" y="51516"/>
                  </a:cubicBezTo>
                  <a:cubicBezTo>
                    <a:pt x="2280502" y="32510"/>
                    <a:pt x="2333339" y="0"/>
                    <a:pt x="2333339" y="0"/>
                  </a:cubicBezTo>
                  <a:cubicBezTo>
                    <a:pt x="2380562" y="4293"/>
                    <a:pt x="2428642" y="2944"/>
                    <a:pt x="2475007" y="12879"/>
                  </a:cubicBezTo>
                  <a:cubicBezTo>
                    <a:pt x="2490142" y="16122"/>
                    <a:pt x="2500204" y="30958"/>
                    <a:pt x="2513643" y="38637"/>
                  </a:cubicBezTo>
                  <a:cubicBezTo>
                    <a:pt x="2530312" y="48162"/>
                    <a:pt x="2550167" y="52402"/>
                    <a:pt x="2565159" y="64395"/>
                  </a:cubicBezTo>
                  <a:cubicBezTo>
                    <a:pt x="2615381" y="104573"/>
                    <a:pt x="2645459" y="143329"/>
                    <a:pt x="2681069" y="193183"/>
                  </a:cubicBezTo>
                  <a:cubicBezTo>
                    <a:pt x="2690066" y="205778"/>
                    <a:pt x="2699904" y="217976"/>
                    <a:pt x="2706826" y="231820"/>
                  </a:cubicBezTo>
                  <a:cubicBezTo>
                    <a:pt x="2760139" y="338448"/>
                    <a:pt x="2671654" y="198383"/>
                    <a:pt x="2745463" y="309093"/>
                  </a:cubicBezTo>
                  <a:cubicBezTo>
                    <a:pt x="2758564" y="361495"/>
                    <a:pt x="2755236" y="364018"/>
                    <a:pt x="2784100" y="412124"/>
                  </a:cubicBezTo>
                  <a:cubicBezTo>
                    <a:pt x="2800027" y="438669"/>
                    <a:pt x="2835615" y="489397"/>
                    <a:pt x="2835615" y="489397"/>
                  </a:cubicBezTo>
                  <a:cubicBezTo>
                    <a:pt x="2837907" y="500859"/>
                    <a:pt x="2854552" y="589391"/>
                    <a:pt x="2861373" y="605307"/>
                  </a:cubicBezTo>
                  <a:cubicBezTo>
                    <a:pt x="2867470" y="619534"/>
                    <a:pt x="2878545" y="631065"/>
                    <a:pt x="2887131" y="643944"/>
                  </a:cubicBezTo>
                  <a:cubicBezTo>
                    <a:pt x="2891424" y="708338"/>
                    <a:pt x="2893891" y="772880"/>
                    <a:pt x="2900010" y="837127"/>
                  </a:cubicBezTo>
                  <a:cubicBezTo>
                    <a:pt x="2902486" y="863122"/>
                    <a:pt x="2912888" y="888287"/>
                    <a:pt x="2912888" y="914400"/>
                  </a:cubicBezTo>
                  <a:cubicBezTo>
                    <a:pt x="2912888" y="1034680"/>
                    <a:pt x="2907513" y="1154964"/>
                    <a:pt x="2900010" y="1275009"/>
                  </a:cubicBezTo>
                  <a:cubicBezTo>
                    <a:pt x="2898906" y="1292675"/>
                    <a:pt x="2892217" y="1309570"/>
                    <a:pt x="2887131" y="1326524"/>
                  </a:cubicBezTo>
                  <a:cubicBezTo>
                    <a:pt x="2858784" y="1421011"/>
                    <a:pt x="2879774" y="1389996"/>
                    <a:pt x="2809857" y="1442434"/>
                  </a:cubicBezTo>
                  <a:cubicBezTo>
                    <a:pt x="2792685" y="1468192"/>
                    <a:pt x="2780232" y="1497817"/>
                    <a:pt x="2758342" y="1519707"/>
                  </a:cubicBezTo>
                  <a:lnTo>
                    <a:pt x="2681069" y="1596981"/>
                  </a:lnTo>
                  <a:cubicBezTo>
                    <a:pt x="2676776" y="1609860"/>
                    <a:pt x="2675720" y="1624322"/>
                    <a:pt x="2668190" y="1635617"/>
                  </a:cubicBezTo>
                  <a:cubicBezTo>
                    <a:pt x="2658087" y="1650772"/>
                    <a:pt x="2643930" y="1663072"/>
                    <a:pt x="2629553" y="1674254"/>
                  </a:cubicBezTo>
                  <a:cubicBezTo>
                    <a:pt x="2605117" y="1693260"/>
                    <a:pt x="2578038" y="1708597"/>
                    <a:pt x="2552280" y="1725769"/>
                  </a:cubicBezTo>
                  <a:lnTo>
                    <a:pt x="2513643" y="1751527"/>
                  </a:lnTo>
                  <a:lnTo>
                    <a:pt x="2436370" y="1803043"/>
                  </a:lnTo>
                  <a:cubicBezTo>
                    <a:pt x="2423491" y="1811629"/>
                    <a:pt x="2411578" y="1821878"/>
                    <a:pt x="2397734" y="1828800"/>
                  </a:cubicBezTo>
                  <a:cubicBezTo>
                    <a:pt x="2380562" y="1837386"/>
                    <a:pt x="2362887" y="1845033"/>
                    <a:pt x="2346218" y="1854558"/>
                  </a:cubicBezTo>
                  <a:cubicBezTo>
                    <a:pt x="2332779" y="1862238"/>
                    <a:pt x="2321726" y="1874029"/>
                    <a:pt x="2307581" y="1880316"/>
                  </a:cubicBezTo>
                  <a:cubicBezTo>
                    <a:pt x="2282770" y="1891343"/>
                    <a:pt x="2252899" y="1891013"/>
                    <a:pt x="2230308" y="1906074"/>
                  </a:cubicBezTo>
                  <a:cubicBezTo>
                    <a:pt x="2217429" y="1914660"/>
                    <a:pt x="2205816" y="1925545"/>
                    <a:pt x="2191672" y="1931831"/>
                  </a:cubicBezTo>
                  <a:cubicBezTo>
                    <a:pt x="2166861" y="1942858"/>
                    <a:pt x="2138683" y="1945446"/>
                    <a:pt x="2114398" y="1957589"/>
                  </a:cubicBezTo>
                  <a:cubicBezTo>
                    <a:pt x="2097226" y="1966175"/>
                    <a:pt x="2079346" y="1973469"/>
                    <a:pt x="2062883" y="1983347"/>
                  </a:cubicBezTo>
                  <a:cubicBezTo>
                    <a:pt x="2036338" y="1999274"/>
                    <a:pt x="2015643" y="2027354"/>
                    <a:pt x="1985610" y="2034862"/>
                  </a:cubicBezTo>
                  <a:lnTo>
                    <a:pt x="1934094" y="2047741"/>
                  </a:lnTo>
                  <a:cubicBezTo>
                    <a:pt x="1916922" y="2056327"/>
                    <a:pt x="1900404" y="2066369"/>
                    <a:pt x="1882579" y="2073499"/>
                  </a:cubicBezTo>
                  <a:cubicBezTo>
                    <a:pt x="1857370" y="2083583"/>
                    <a:pt x="1827896" y="2084196"/>
                    <a:pt x="1805305" y="2099257"/>
                  </a:cubicBezTo>
                  <a:cubicBezTo>
                    <a:pt x="1694577" y="2173075"/>
                    <a:pt x="1834677" y="2084571"/>
                    <a:pt x="1728032" y="2137893"/>
                  </a:cubicBezTo>
                  <a:cubicBezTo>
                    <a:pt x="1605573" y="2199122"/>
                    <a:pt x="1811484" y="2122954"/>
                    <a:pt x="1612122" y="2189409"/>
                  </a:cubicBezTo>
                  <a:lnTo>
                    <a:pt x="1457576" y="2240924"/>
                  </a:lnTo>
                  <a:cubicBezTo>
                    <a:pt x="1457575" y="2240924"/>
                    <a:pt x="1380304" y="2266681"/>
                    <a:pt x="1380303" y="2266682"/>
                  </a:cubicBezTo>
                  <a:cubicBezTo>
                    <a:pt x="1367424" y="2275268"/>
                    <a:pt x="1356350" y="2287545"/>
                    <a:pt x="1341666" y="2292440"/>
                  </a:cubicBezTo>
                  <a:cubicBezTo>
                    <a:pt x="1298909" y="2306693"/>
                    <a:pt x="1121144" y="2317256"/>
                    <a:pt x="1109846" y="2318197"/>
                  </a:cubicBezTo>
                  <a:cubicBezTo>
                    <a:pt x="981057" y="2313904"/>
                    <a:pt x="851841" y="2316645"/>
                    <a:pt x="723480" y="2305319"/>
                  </a:cubicBezTo>
                  <a:cubicBezTo>
                    <a:pt x="704356" y="2303632"/>
                    <a:pt x="689611" y="2287124"/>
                    <a:pt x="671965" y="2279561"/>
                  </a:cubicBezTo>
                  <a:cubicBezTo>
                    <a:pt x="659487" y="2274213"/>
                    <a:pt x="645470" y="2272753"/>
                    <a:pt x="633328" y="2266682"/>
                  </a:cubicBezTo>
                  <a:cubicBezTo>
                    <a:pt x="619483" y="2259760"/>
                    <a:pt x="608535" y="2247846"/>
                    <a:pt x="594691" y="2240924"/>
                  </a:cubicBezTo>
                  <a:cubicBezTo>
                    <a:pt x="582549" y="2234853"/>
                    <a:pt x="567922" y="2234638"/>
                    <a:pt x="556055" y="2228045"/>
                  </a:cubicBezTo>
                  <a:cubicBezTo>
                    <a:pt x="438866" y="2162940"/>
                    <a:pt x="515238" y="2200472"/>
                    <a:pt x="440145" y="2137893"/>
                  </a:cubicBezTo>
                  <a:cubicBezTo>
                    <a:pt x="384886" y="2091843"/>
                    <a:pt x="414180" y="2135069"/>
                    <a:pt x="362872" y="2073499"/>
                  </a:cubicBezTo>
                  <a:cubicBezTo>
                    <a:pt x="326475" y="2029823"/>
                    <a:pt x="344735" y="2044060"/>
                    <a:pt x="324235" y="1996226"/>
                  </a:cubicBezTo>
                  <a:cubicBezTo>
                    <a:pt x="316672" y="1978579"/>
                    <a:pt x="305607" y="1962536"/>
                    <a:pt x="298477" y="1944710"/>
                  </a:cubicBezTo>
                  <a:cubicBezTo>
                    <a:pt x="288393" y="1919501"/>
                    <a:pt x="284861" y="1891722"/>
                    <a:pt x="272719" y="1867437"/>
                  </a:cubicBezTo>
                  <a:cubicBezTo>
                    <a:pt x="263120" y="1848238"/>
                    <a:pt x="246559" y="1833388"/>
                    <a:pt x="234083" y="1815921"/>
                  </a:cubicBezTo>
                  <a:cubicBezTo>
                    <a:pt x="225086" y="1803326"/>
                    <a:pt x="216911" y="1790164"/>
                    <a:pt x="208325" y="1777285"/>
                  </a:cubicBezTo>
                  <a:lnTo>
                    <a:pt x="143931" y="1584102"/>
                  </a:lnTo>
                  <a:lnTo>
                    <a:pt x="131052" y="1545465"/>
                  </a:lnTo>
                  <a:cubicBezTo>
                    <a:pt x="126759" y="1532586"/>
                    <a:pt x="121466" y="1519998"/>
                    <a:pt x="118173" y="1506828"/>
                  </a:cubicBezTo>
                  <a:cubicBezTo>
                    <a:pt x="113880" y="1489656"/>
                    <a:pt x="110380" y="1472267"/>
                    <a:pt x="105294" y="1455313"/>
                  </a:cubicBezTo>
                  <a:cubicBezTo>
                    <a:pt x="97492" y="1429307"/>
                    <a:pt x="88122" y="1403798"/>
                    <a:pt x="79536" y="1378040"/>
                  </a:cubicBezTo>
                  <a:cubicBezTo>
                    <a:pt x="69327" y="1347414"/>
                    <a:pt x="59170" y="1320235"/>
                    <a:pt x="53779" y="1287888"/>
                  </a:cubicBezTo>
                  <a:cubicBezTo>
                    <a:pt x="49106" y="1259850"/>
                    <a:pt x="30089" y="1091700"/>
                    <a:pt x="28021" y="1068947"/>
                  </a:cubicBezTo>
                  <a:cubicBezTo>
                    <a:pt x="22953" y="1013203"/>
                    <a:pt x="16359" y="957481"/>
                    <a:pt x="15142" y="901521"/>
                  </a:cubicBezTo>
                  <a:cubicBezTo>
                    <a:pt x="12063" y="759887"/>
                    <a:pt x="-6323" y="521595"/>
                    <a:pt x="2263" y="437882"/>
                  </a:cubicBezTo>
                  <a:close/>
                </a:path>
              </a:pathLst>
            </a:cu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48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182563" y="220662"/>
            <a:ext cx="26368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bg1"/>
                </a:solidFill>
                <a:latin typeface="Calibri" charset="0"/>
              </a:rPr>
              <a:t>Objectives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609600" y="1904524"/>
            <a:ext cx="80772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By the end of this lecture, students are expected to: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Differentiate different steps in signaling pathways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Describe the second messenger systems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Recognize the function of signaling pathways for </a:t>
            </a:r>
          </a:p>
          <a:p>
            <a:pPr marL="800100" lvl="6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Signal transmission</a:t>
            </a:r>
          </a:p>
          <a:p>
            <a:pPr marL="800100" lvl="6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Amplification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Discuss the role of signaling pathways in regulation and integration of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2000"/>
          </a:xfrm>
        </p:spPr>
        <p:txBody>
          <a:bodyPr>
            <a:noAutofit/>
          </a:bodyPr>
          <a:lstStyle/>
          <a:p>
            <a:pPr algn="ctr"/>
            <a:r>
              <a:rPr lang="en-US" altLang="en-US" b="1">
                <a:latin typeface="Arial" charset="0"/>
                <a:ea typeface="Arial" charset="0"/>
                <a:cs typeface="Arial" charset="0"/>
              </a:rPr>
              <a:t>Intracellular Signaling by Inositol trisphosphate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95400"/>
            <a:ext cx="9144002" cy="5544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52400" y="6443246"/>
            <a:ext cx="426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16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e.g., Antidiuretic hormone (</a:t>
            </a:r>
            <a:r>
              <a:rPr lang="en-US" altLang="en-US" sz="16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ADH), Acetylcholine</a:t>
            </a:r>
            <a:endParaRPr lang="en-US" altLang="en-US" sz="16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b="1">
                <a:latin typeface="Arial" charset="0"/>
                <a:ea typeface="Arial" charset="0"/>
                <a:cs typeface="Arial" charset="0"/>
              </a:rPr>
              <a:t>Signal Amplification</a:t>
            </a:r>
          </a:p>
        </p:txBody>
      </p:sp>
      <p:pic>
        <p:nvPicPr>
          <p:cNvPr id="26627" name="Picture 2" descr="http://www.utm.utoronto.ca/~w3bio315/picts/lectures/lecture10/SignalTransAmplific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133600"/>
            <a:ext cx="7215352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Take home messages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534400" cy="29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Cell signaling allows </a:t>
            </a:r>
            <a:endParaRPr lang="en-US" altLang="en-US" sz="2400" b="1" dirty="0" smtClean="0">
              <a:solidFill>
                <a:srgbClr val="00006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lnSpc>
                <a:spcPct val="125000"/>
              </a:lnSpc>
              <a:spcBef>
                <a:spcPct val="50000"/>
              </a:spcBef>
              <a:buFont typeface="Wingdings" charset="2"/>
              <a:buChar char="q"/>
            </a:pPr>
            <a:r>
              <a:rPr lang="en-US" altLang="en-US" sz="2400" dirty="0" smtClean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Signal transmission and amplification</a:t>
            </a:r>
          </a:p>
          <a:p>
            <a:pPr marL="800100" lvl="1" indent="-342900">
              <a:lnSpc>
                <a:spcPct val="125000"/>
              </a:lnSpc>
              <a:spcBef>
                <a:spcPct val="50000"/>
              </a:spcBef>
              <a:buFont typeface="Wingdings" charset="2"/>
              <a:buChar char="q"/>
            </a:pPr>
            <a:r>
              <a:rPr lang="en-US" altLang="en-US" sz="2400" dirty="0" smtClean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Regulation </a:t>
            </a:r>
            <a:r>
              <a:rPr lang="en-US" altLang="en-US" sz="2400" dirty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of metabolism</a:t>
            </a:r>
          </a:p>
          <a:p>
            <a:pPr marL="800100" lvl="1" indent="-342900">
              <a:lnSpc>
                <a:spcPct val="125000"/>
              </a:lnSpc>
              <a:spcBef>
                <a:spcPct val="50000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Intercellular communications 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&amp; coordination </a:t>
            </a:r>
            <a:r>
              <a:rPr lang="en-US" altLang="en-US" sz="2400" dirty="0">
                <a:solidFill>
                  <a:srgbClr val="000066"/>
                </a:solidFill>
                <a:latin typeface="Times New Roman" charset="0"/>
                <a:ea typeface="Times New Roman" charset="0"/>
                <a:cs typeface="Times New Roman" charset="0"/>
              </a:rPr>
              <a:t>of complex biologic functions</a:t>
            </a:r>
          </a:p>
        </p:txBody>
      </p:sp>
    </p:spTree>
    <p:extLst>
      <p:ext uri="{BB962C8B-B14F-4D97-AF65-F5344CB8AC3E}">
        <p14:creationId xmlns:p14="http://schemas.microsoft.com/office/powerpoint/2010/main" val="15324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Reference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en-US" sz="2400" dirty="0">
                <a:latin typeface="Times New Roman"/>
                <a:cs typeface="Times New Roman"/>
              </a:rPr>
              <a:t>Lippincott’s Illustrated reviews: Biochemistry </a:t>
            </a:r>
            <a:r>
              <a:rPr lang="en-US" sz="2400" dirty="0" smtClean="0">
                <a:latin typeface="Times New Roman"/>
                <a:cs typeface="Times New Roman"/>
              </a:rPr>
              <a:t>6</a:t>
            </a:r>
            <a:r>
              <a:rPr lang="en-US" sz="2400" baseline="30000" dirty="0" smtClean="0">
                <a:latin typeface="Times New Roman"/>
                <a:cs typeface="Times New Roman"/>
              </a:rPr>
              <a:t>th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edition, Unit </a:t>
            </a:r>
            <a:r>
              <a:rPr lang="en-US" sz="2400" dirty="0" smtClean="0">
                <a:latin typeface="Times New Roman"/>
                <a:cs typeface="Times New Roman"/>
              </a:rPr>
              <a:t>2, </a:t>
            </a:r>
            <a:r>
              <a:rPr lang="en-US" sz="2400" dirty="0">
                <a:latin typeface="Times New Roman"/>
                <a:cs typeface="Times New Roman"/>
              </a:rPr>
              <a:t>Chapter </a:t>
            </a:r>
            <a:r>
              <a:rPr lang="en-US" sz="2400" dirty="0" smtClean="0">
                <a:latin typeface="Times New Roman"/>
                <a:cs typeface="Times New Roman"/>
              </a:rPr>
              <a:t>8, </a:t>
            </a:r>
            <a:r>
              <a:rPr lang="en-US" sz="2400" dirty="0">
                <a:latin typeface="Times New Roman"/>
                <a:cs typeface="Times New Roman"/>
              </a:rPr>
              <a:t>Pages </a:t>
            </a:r>
            <a:r>
              <a:rPr lang="en-US" sz="2400" dirty="0" smtClean="0">
                <a:latin typeface="Times New Roman"/>
                <a:cs typeface="Times New Roman"/>
              </a:rPr>
              <a:t>91-107; and Chapter 17, Pages 204-205.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70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No cell lives in isolation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48965" y="2558197"/>
            <a:ext cx="8229600" cy="39188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Cells communicate with each other</a:t>
            </a: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Cells send and receive information (signals)</a:t>
            </a: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Information is relayed within cell to produce a response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2829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Signaling Process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278923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Recognition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of signal</a:t>
            </a:r>
          </a:p>
          <a:p>
            <a:pPr lvl="1" eaLnBrk="1" hangingPunct="1"/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Receptors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Transduction</a:t>
            </a:r>
          </a:p>
          <a:p>
            <a:pPr lvl="1" eaLnBrk="1" hangingPunct="1"/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Change of external signal into intracellular message with amplification and formation of second messenger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Effect</a:t>
            </a:r>
          </a:p>
          <a:p>
            <a:pPr lvl="1" eaLnBrk="1" hangingPunct="1"/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Modification of cell metabolism and function</a:t>
            </a:r>
          </a:p>
          <a:p>
            <a:pPr eaLnBrk="1" hangingPunct="1"/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General Signaling Pathway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3" descr="signaling 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175518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4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Signaling Cascades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4" descr="signaling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4262" r="4886" b="7869"/>
          <a:stretch>
            <a:fillRect/>
          </a:stretch>
        </p:blipFill>
        <p:spPr bwMode="auto">
          <a:xfrm>
            <a:off x="2313136" y="2362200"/>
            <a:ext cx="4163864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b="1">
                <a:latin typeface="Arial" charset="0"/>
                <a:ea typeface="Arial" charset="0"/>
                <a:cs typeface="Arial" charset="0"/>
              </a:rPr>
              <a:t>Recognition</a:t>
            </a:r>
            <a:endParaRPr lang="en-US" alt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458200" cy="24384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Performed by receptors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Ligand will produce response only in cells that have receptors for this particular ligand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Each cell has a specific set of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>
                <a:latin typeface="Arial" charset="0"/>
                <a:ea typeface="Arial" charset="0"/>
                <a:cs typeface="Arial" charset="0"/>
              </a:rPr>
              <a:t>Different Responses to the Same Signaling </a:t>
            </a:r>
            <a:r>
              <a:rPr lang="en-US" altLang="en-US" sz="2800" b="1" smtClean="0">
                <a:latin typeface="Arial" charset="0"/>
                <a:ea typeface="Arial" charset="0"/>
                <a:cs typeface="Arial" charset="0"/>
              </a:rPr>
              <a:t>Molecule. </a:t>
            </a:r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(A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) Different Cells</a:t>
            </a:r>
          </a:p>
        </p:txBody>
      </p:sp>
      <p:pic>
        <p:nvPicPr>
          <p:cNvPr id="5" name="Picture 4" descr="signaling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625725"/>
            <a:ext cx="812006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91836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Different Responses to the Same Signaling </a:t>
            </a:r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Molecule. (B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) One Cell but, Different Pathways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2829664"/>
            <a:ext cx="7885321" cy="3799736"/>
            <a:chOff x="533400" y="1981201"/>
            <a:chExt cx="7885321" cy="3799736"/>
          </a:xfrm>
        </p:grpSpPr>
        <p:grpSp>
          <p:nvGrpSpPr>
            <p:cNvPr id="6" name="Group 5"/>
            <p:cNvGrpSpPr/>
            <p:nvPr/>
          </p:nvGrpSpPr>
          <p:grpSpPr>
            <a:xfrm>
              <a:off x="533400" y="1981201"/>
              <a:ext cx="7885321" cy="3799736"/>
              <a:chOff x="572879" y="1981201"/>
              <a:chExt cx="7885321" cy="379973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572879" y="1981201"/>
                <a:ext cx="7885321" cy="3799736"/>
                <a:chOff x="578931" y="1981235"/>
                <a:chExt cx="7885205" cy="3800103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2337917" y="1981235"/>
                  <a:ext cx="4323557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Hypoglycemia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 secretion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Hepatocyte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Glucagon/receptor binding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Second messenger: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cAMP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Response: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Enzyme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phosphorylation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78931" y="4145204"/>
                  <a:ext cx="2885427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synthase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(Inactive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rPr>
                    <a:t>Inhibition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glycogenesis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108778" y="4149966"/>
                  <a:ext cx="3355358" cy="163137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(Active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Stimulation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glycogenolysis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4" name="Rounded Rectangular Callout 13"/>
                <p:cNvSpPr>
                  <a:spLocks noChangeAspect="1"/>
                </p:cNvSpPr>
                <p:nvPr/>
              </p:nvSpPr>
              <p:spPr>
                <a:xfrm flipV="1">
                  <a:off x="971378" y="4115038"/>
                  <a:ext cx="2152768" cy="828079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Rounded Rectangular Callout 14"/>
                <p:cNvSpPr>
                  <a:spLocks noChangeAspect="1"/>
                </p:cNvSpPr>
                <p:nvPr/>
              </p:nvSpPr>
              <p:spPr>
                <a:xfrm flipH="1" flipV="1">
                  <a:off x="5311630" y="4115038"/>
                  <a:ext cx="2917841" cy="828079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6" name="Group 17"/>
                <p:cNvGrpSpPr>
                  <a:grpSpLocks/>
                </p:cNvGrpSpPr>
                <p:nvPr/>
              </p:nvGrpSpPr>
              <p:grpSpPr bwMode="auto">
                <a:xfrm>
                  <a:off x="1371573" y="3494578"/>
                  <a:ext cx="420172" cy="468045"/>
                  <a:chOff x="1231282" y="3657294"/>
                  <a:chExt cx="309657" cy="309547"/>
                </a:xfrm>
              </p:grpSpPr>
              <p:sp>
                <p:nvSpPr>
                  <p:cNvPr id="20" name="Diamond 19"/>
                  <p:cNvSpPr>
                    <a:spLocks noChangeAspect="1"/>
                  </p:cNvSpPr>
                  <p:nvPr/>
                </p:nvSpPr>
                <p:spPr>
                  <a:xfrm>
                    <a:off x="1231282" y="3657294"/>
                    <a:ext cx="309657" cy="309547"/>
                  </a:xfrm>
                  <a:prstGeom prst="diamond">
                    <a:avLst/>
                  </a:prstGeom>
                  <a:solidFill>
                    <a:srgbClr val="FFFF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1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5030" y="3714730"/>
                    <a:ext cx="240052" cy="244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b="1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P</a:t>
                    </a:r>
                  </a:p>
                </p:txBody>
              </p:sp>
            </p:grpSp>
            <p:cxnSp>
              <p:nvCxnSpPr>
                <p:cNvPr id="17" name="Straight Arrow Connector 16"/>
                <p:cNvCxnSpPr/>
                <p:nvPr/>
              </p:nvCxnSpPr>
              <p:spPr>
                <a:xfrm rot="10800000" flipV="1">
                  <a:off x="2916188" y="3608577"/>
                  <a:ext cx="1223944" cy="431841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4549701" y="3608577"/>
                  <a:ext cx="1144571" cy="438192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rot="5400000">
                  <a:off x="6642664" y="5193749"/>
                  <a:ext cx="432042" cy="1588"/>
                </a:xfrm>
                <a:prstGeom prst="straightConnector1">
                  <a:avLst/>
                </a:prstGeom>
                <a:ln w="3175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Diamond 8"/>
              <p:cNvSpPr>
                <a:spLocks noChangeAspect="1"/>
              </p:cNvSpPr>
              <p:nvPr/>
            </p:nvSpPr>
            <p:spPr bwMode="auto">
              <a:xfrm>
                <a:off x="7162800" y="3494400"/>
                <a:ext cx="420178" cy="468000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TextBox 10"/>
              <p:cNvSpPr txBox="1">
                <a:spLocks noChangeArrowheads="1"/>
              </p:cNvSpPr>
              <p:nvPr/>
            </p:nvSpPr>
            <p:spPr bwMode="auto">
              <a:xfrm>
                <a:off x="7235731" y="3581237"/>
                <a:ext cx="325730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 bwMode="auto">
            <a:xfrm rot="5400000">
              <a:off x="1689793" y="5193406"/>
              <a:ext cx="432000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38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46" id="{A090F632-8F8A-3641-B0F8-6B83FA188E86}" vid="{433EE3D7-DC63-3D48-8D0B-E2BA1DECE4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</TotalTime>
  <Words>428</Words>
  <Application>Microsoft Office PowerPoint</Application>
  <PresentationFormat>On-screen Show (4:3)</PresentationFormat>
  <Paragraphs>129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Blue template</vt:lpstr>
      <vt:lpstr>PowerPoint Presentation</vt:lpstr>
      <vt:lpstr>PowerPoint Presentation</vt:lpstr>
      <vt:lpstr>No cell lives in isolation</vt:lpstr>
      <vt:lpstr>Signaling Process</vt:lpstr>
      <vt:lpstr>General Signaling Pathway</vt:lpstr>
      <vt:lpstr>Signaling Cascades</vt:lpstr>
      <vt:lpstr>Recognition</vt:lpstr>
      <vt:lpstr>Different Responses to the Same Signaling Molecule. (A) Different Cells</vt:lpstr>
      <vt:lpstr>Different Responses to the Same Signaling Molecule. (B) One Cell but, Different Pathways</vt:lpstr>
      <vt:lpstr>GTP-Dependant Regulatory Proteins (G-Proteins)</vt:lpstr>
      <vt:lpstr>Signaling Pathways for Regulation of Metabolism</vt:lpstr>
      <vt:lpstr>Adenylyl Cyclase System</vt:lpstr>
      <vt:lpstr>Signal Transduction: Adenylyl Cyclase System</vt:lpstr>
      <vt:lpstr>Actions of cAMP</vt:lpstr>
      <vt:lpstr>Signal Termination</vt:lpstr>
      <vt:lpstr>G-Protein Coupled Membrane Receptor</vt:lpstr>
      <vt:lpstr>Regulation of Glycogen Metabolism by Glucagon: Effects on Glycogen Synthase and Phosphorylase</vt:lpstr>
      <vt:lpstr>Pyruvate Kinase Regulation: Covalent Modification</vt:lpstr>
      <vt:lpstr>Calcium/Phosphatidylinositol System</vt:lpstr>
      <vt:lpstr>Intracellular Signaling by Inositol trisphosphate</vt:lpstr>
      <vt:lpstr>Signal Amplification</vt:lpstr>
      <vt:lpstr>Take home messages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ddf</dc:creator>
  <cp:lastModifiedBy>CISUser</cp:lastModifiedBy>
  <cp:revision>70</cp:revision>
  <dcterms:created xsi:type="dcterms:W3CDTF">2010-11-05T18:39:59Z</dcterms:created>
  <dcterms:modified xsi:type="dcterms:W3CDTF">2017-10-23T09:55:03Z</dcterms:modified>
</cp:coreProperties>
</file>