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88" r:id="rId3"/>
    <p:sldId id="268" r:id="rId4"/>
    <p:sldId id="257" r:id="rId5"/>
    <p:sldId id="258" r:id="rId6"/>
    <p:sldId id="271" r:id="rId7"/>
    <p:sldId id="272" r:id="rId8"/>
    <p:sldId id="273" r:id="rId9"/>
    <p:sldId id="266" r:id="rId10"/>
    <p:sldId id="259" r:id="rId11"/>
    <p:sldId id="289" r:id="rId12"/>
    <p:sldId id="267" r:id="rId13"/>
    <p:sldId id="269" r:id="rId14"/>
    <p:sldId id="277" r:id="rId15"/>
    <p:sldId id="270" r:id="rId16"/>
    <p:sldId id="278" r:id="rId17"/>
    <p:sldId id="290" r:id="rId18"/>
    <p:sldId id="279" r:id="rId19"/>
    <p:sldId id="280" r:id="rId20"/>
    <p:sldId id="281" r:id="rId21"/>
    <p:sldId id="261" r:id="rId22"/>
    <p:sldId id="285" r:id="rId23"/>
    <p:sldId id="262" r:id="rId24"/>
    <p:sldId id="286" r:id="rId25"/>
    <p:sldId id="287" r:id="rId26"/>
    <p:sldId id="282" r:id="rId27"/>
    <p:sldId id="291" r:id="rId28"/>
    <p:sldId id="26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3"/>
    <p:restoredTop sz="99364" autoAdjust="0"/>
  </p:normalViewPr>
  <p:slideViewPr>
    <p:cSldViewPr snapToGrid="0" snapToObjects="1">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478580-9350-EC4E-B80F-D0652D14998B}"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78580-9350-EC4E-B80F-D0652D14998B}"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78580-9350-EC4E-B80F-D0652D14998B}"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78580-9350-EC4E-B80F-D0652D14998B}"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78580-9350-EC4E-B80F-D0652D14998B}"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478580-9350-EC4E-B80F-D0652D14998B}" type="datetimeFigureOut">
              <a:rPr lang="en-US" smtClean="0"/>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478580-9350-EC4E-B80F-D0652D14998B}" type="datetimeFigureOut">
              <a:rPr lang="en-US" smtClean="0"/>
              <a:t>9/15/2017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478580-9350-EC4E-B80F-D0652D14998B}" type="datetimeFigureOut">
              <a:rPr lang="en-US" smtClean="0"/>
              <a:t>9/15/2017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78580-9350-EC4E-B80F-D0652D14998B}" type="datetimeFigureOut">
              <a:rPr lang="en-US" smtClean="0"/>
              <a:t>9/15/2017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78580-9350-EC4E-B80F-D0652D14998B}" type="datetimeFigureOut">
              <a:rPr lang="en-US" smtClean="0"/>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63D4A-C1BA-0843-A8D8-2F1E42E51A8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E478580-9350-EC4E-B80F-D0652D14998B}" type="datetimeFigureOut">
              <a:rPr lang="en-US" smtClean="0"/>
              <a:t>9/15/2017</a:t>
            </a:fld>
            <a:endParaRPr lang="en-US"/>
          </a:p>
        </p:txBody>
      </p:sp>
      <p:sp>
        <p:nvSpPr>
          <p:cNvPr id="9" name="Slide Number Placeholder 8"/>
          <p:cNvSpPr>
            <a:spLocks noGrp="1"/>
          </p:cNvSpPr>
          <p:nvPr>
            <p:ph type="sldNum" sz="quarter" idx="11"/>
          </p:nvPr>
        </p:nvSpPr>
        <p:spPr/>
        <p:txBody>
          <a:bodyPr/>
          <a:lstStyle/>
          <a:p>
            <a:fld id="{BA263D4A-C1BA-0843-A8D8-2F1E42E51A8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A263D4A-C1BA-0843-A8D8-2F1E42E51A8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E478580-9350-EC4E-B80F-D0652D14998B}" type="datetimeFigureOut">
              <a:rPr lang="en-US" smtClean="0"/>
              <a:t>9/15/2017</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5293"/>
            <a:ext cx="7543800" cy="2593975"/>
          </a:xfrm>
        </p:spPr>
        <p:txBody>
          <a:bodyPr/>
          <a:lstStyle/>
          <a:p>
            <a:r>
              <a:rPr lang="en-US" dirty="0" smtClean="0">
                <a:latin typeface="Times New Roman"/>
                <a:cs typeface="Times New Roman"/>
              </a:rPr>
              <a:t>Protein structure</a:t>
            </a:r>
            <a:endParaRPr lang="en-US" dirty="0">
              <a:latin typeface="Times New Roman"/>
              <a:cs typeface="Times New Roman"/>
            </a:endParaRPr>
          </a:p>
        </p:txBody>
      </p:sp>
      <p:sp>
        <p:nvSpPr>
          <p:cNvPr id="4" name="Subtitle 2"/>
          <p:cNvSpPr>
            <a:spLocks noGrp="1"/>
          </p:cNvSpPr>
          <p:nvPr>
            <p:ph type="subTitle" idx="1"/>
          </p:nvPr>
        </p:nvSpPr>
        <p:spPr>
          <a:xfrm>
            <a:off x="685800" y="3244982"/>
            <a:ext cx="6461760" cy="2305627"/>
          </a:xfrm>
        </p:spPr>
        <p:txBody>
          <a:bodyPr>
            <a:noAutofit/>
          </a:bodyPr>
          <a:lstStyle/>
          <a:p>
            <a:pPr algn="ctr"/>
            <a:r>
              <a:rPr lang="en-US" sz="3200" dirty="0" smtClean="0"/>
              <a:t>(Foundation Block)</a:t>
            </a:r>
            <a:endParaRPr lang="en-US" sz="2400" dirty="0" smtClean="0"/>
          </a:p>
        </p:txBody>
      </p:sp>
    </p:spTree>
    <p:extLst>
      <p:ext uri="{BB962C8B-B14F-4D97-AF65-F5344CB8AC3E}">
        <p14:creationId xmlns:p14="http://schemas.microsoft.com/office/powerpoint/2010/main" val="1719807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lstStyle/>
          <a:p>
            <a:pPr algn="just"/>
            <a:r>
              <a:rPr lang="en-US" dirty="0" smtClean="0">
                <a:latin typeface="Times New Roman"/>
                <a:cs typeface="Times New Roman"/>
              </a:rPr>
              <a:t>It is regular arrangements of amino acids that are located near to each other in the linear sequence.</a:t>
            </a:r>
          </a:p>
          <a:p>
            <a:pPr algn="just"/>
            <a:endParaRPr lang="en-US" dirty="0">
              <a:solidFill>
                <a:srgbClr val="2F2B20"/>
              </a:solidFill>
              <a:latin typeface="Times New Roman"/>
              <a:cs typeface="Times New Roman"/>
            </a:endParaRPr>
          </a:p>
          <a:p>
            <a:pPr algn="just"/>
            <a:r>
              <a:rPr lang="en-US" dirty="0" smtClean="0">
                <a:solidFill>
                  <a:srgbClr val="2F2B20"/>
                </a:solidFill>
                <a:latin typeface="Times New Roman"/>
                <a:cs typeface="Times New Roman"/>
              </a:rPr>
              <a:t>Excluding the conformations (3D arrangements) of its side chains.</a:t>
            </a:r>
          </a:p>
          <a:p>
            <a:pPr algn="just"/>
            <a:endParaRPr lang="en-US" dirty="0">
              <a:solidFill>
                <a:srgbClr val="2F2B20"/>
              </a:solidFill>
              <a:latin typeface="Times New Roman"/>
              <a:cs typeface="Times New Roman"/>
            </a:endParaRPr>
          </a:p>
          <a:p>
            <a:pPr algn="just"/>
            <a:r>
              <a:rPr lang="en-US" dirty="0" smtClean="0">
                <a:solidFill>
                  <a:srgbClr val="2F2B20"/>
                </a:solidFill>
                <a:latin typeface="Times New Roman"/>
                <a:cs typeface="Times New Roman"/>
              </a:rPr>
              <a:t>α-helix, β-sheet </a:t>
            </a:r>
            <a:r>
              <a:rPr lang="en-US" dirty="0" smtClean="0">
                <a:latin typeface="Times New Roman"/>
                <a:cs typeface="Times New Roman"/>
              </a:rPr>
              <a:t>and β-bend are examples of secondary structures frequently found in proteins.</a:t>
            </a:r>
            <a:endParaRPr lang="en-US" dirty="0">
              <a:latin typeface="Times New Roman"/>
              <a:cs typeface="Times New Roman"/>
            </a:endParaRPr>
          </a:p>
        </p:txBody>
      </p:sp>
    </p:spTree>
    <p:extLst>
      <p:ext uri="{BB962C8B-B14F-4D97-AF65-F5344CB8AC3E}">
        <p14:creationId xmlns:p14="http://schemas.microsoft.com/office/powerpoint/2010/main" val="3715742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905000"/>
            <a:ext cx="7996237"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342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a:xfrm>
            <a:off x="457200" y="1600200"/>
            <a:ext cx="7901832" cy="4800600"/>
          </a:xfrm>
        </p:spPr>
        <p:txBody>
          <a:bodyPr>
            <a:noAutofit/>
          </a:bodyPr>
          <a:lstStyle/>
          <a:p>
            <a:pPr algn="just"/>
            <a:r>
              <a:rPr lang="en-US" b="1" dirty="0" smtClean="0">
                <a:latin typeface="Times New Roman"/>
                <a:cs typeface="Times New Roman"/>
              </a:rPr>
              <a:t>α-helix:</a:t>
            </a:r>
          </a:p>
          <a:p>
            <a:pPr lvl="1" algn="just"/>
            <a:endParaRPr lang="en-US" sz="2200" dirty="0" smtClean="0">
              <a:latin typeface="Times New Roman"/>
              <a:cs typeface="Times New Roman"/>
            </a:endParaRPr>
          </a:p>
          <a:p>
            <a:pPr lvl="1" algn="just"/>
            <a:r>
              <a:rPr lang="en-US" sz="2200" dirty="0" smtClean="0">
                <a:latin typeface="Times New Roman"/>
                <a:cs typeface="Times New Roman"/>
              </a:rPr>
              <a:t>It is a right-handed spiral, in which side chains of amino acids extended outward.</a:t>
            </a:r>
          </a:p>
          <a:p>
            <a:pPr lvl="1" algn="just"/>
            <a:r>
              <a:rPr lang="en-US" sz="2200" dirty="0" smtClean="0">
                <a:latin typeface="Times New Roman"/>
                <a:cs typeface="Times New Roman"/>
              </a:rPr>
              <a:t>Hydrogen bonds: Stabilize the α-helix.</a:t>
            </a:r>
          </a:p>
          <a:p>
            <a:pPr marL="411480" lvl="1" indent="0" algn="just">
              <a:buNone/>
            </a:pPr>
            <a:r>
              <a:rPr lang="en-US" sz="2200" dirty="0" smtClean="0">
                <a:latin typeface="Times New Roman"/>
                <a:cs typeface="Times New Roman"/>
              </a:rPr>
              <a:t>   </a:t>
            </a:r>
            <a:r>
              <a:rPr lang="en-US" sz="1800" dirty="0" smtClean="0">
                <a:latin typeface="Times New Roman"/>
                <a:cs typeface="Times New Roman"/>
              </a:rPr>
              <a:t>form between the peptide bond carbonyl oxygen and amide hydrogen.</a:t>
            </a:r>
            <a:endParaRPr lang="en-US" sz="2200" dirty="0" smtClean="0">
              <a:latin typeface="Times New Roman"/>
              <a:cs typeface="Times New Roman"/>
            </a:endParaRPr>
          </a:p>
          <a:p>
            <a:pPr lvl="1" algn="just"/>
            <a:r>
              <a:rPr lang="en-US" sz="2200" dirty="0" smtClean="0">
                <a:latin typeface="Times New Roman"/>
                <a:cs typeface="Times New Roman"/>
              </a:rPr>
              <a:t>Amino acids per turn: Each turn contains 3.6 amino acids.</a:t>
            </a:r>
          </a:p>
          <a:p>
            <a:pPr lvl="1" algn="just"/>
            <a:r>
              <a:rPr lang="en-US" sz="2200" dirty="0" smtClean="0">
                <a:latin typeface="Times New Roman"/>
                <a:cs typeface="Times New Roman"/>
              </a:rPr>
              <a:t>Amino acids that disrupt an α-helix:</a:t>
            </a:r>
          </a:p>
          <a:p>
            <a:pPr lvl="2" algn="just"/>
            <a:r>
              <a:rPr lang="en-US" dirty="0" smtClean="0">
                <a:latin typeface="Times New Roman"/>
                <a:cs typeface="Times New Roman"/>
              </a:rPr>
              <a:t>Proline </a:t>
            </a:r>
            <a:r>
              <a:rPr lang="en-US" dirty="0" smtClean="0">
                <a:latin typeface="Times New Roman"/>
                <a:cs typeface="Times New Roman"/>
                <a:sym typeface="Wingdings"/>
              </a:rPr>
              <a:t> </a:t>
            </a:r>
            <a:r>
              <a:rPr lang="en-US" dirty="0" err="1" smtClean="0">
                <a:latin typeface="Times New Roman"/>
                <a:cs typeface="Times New Roman"/>
                <a:sym typeface="Wingdings"/>
              </a:rPr>
              <a:t>imino</a:t>
            </a:r>
            <a:r>
              <a:rPr lang="en-US" dirty="0" smtClean="0">
                <a:latin typeface="Times New Roman"/>
                <a:cs typeface="Times New Roman"/>
                <a:sym typeface="Wingdings"/>
              </a:rPr>
              <a:t> group, interferes with the smooth helical structure.</a:t>
            </a:r>
          </a:p>
          <a:p>
            <a:pPr lvl="2" algn="just"/>
            <a:r>
              <a:rPr lang="en-US" dirty="0" smtClean="0">
                <a:latin typeface="Times New Roman"/>
                <a:cs typeface="Times New Roman"/>
                <a:sym typeface="Wingdings"/>
              </a:rPr>
              <a:t>Glutamate, aspartate, histidine, lysine or arginine  form ionic bonds.</a:t>
            </a:r>
          </a:p>
          <a:p>
            <a:pPr lvl="2" algn="just"/>
            <a:r>
              <a:rPr lang="en-US" dirty="0" smtClean="0">
                <a:latin typeface="Times New Roman"/>
                <a:cs typeface="Times New Roman"/>
                <a:sym typeface="Wingdings"/>
              </a:rPr>
              <a:t>Bulky side chain, such as tryptophan.</a:t>
            </a:r>
          </a:p>
          <a:p>
            <a:pPr lvl="2" algn="just"/>
            <a:r>
              <a:rPr lang="en-US" dirty="0" smtClean="0">
                <a:latin typeface="Times New Roman"/>
                <a:cs typeface="Times New Roman"/>
                <a:sym typeface="Wingdings"/>
              </a:rPr>
              <a:t>Branched amino acids at the β-carbon, such as </a:t>
            </a:r>
            <a:r>
              <a:rPr lang="en-US" dirty="0" err="1" smtClean="0">
                <a:latin typeface="Times New Roman"/>
                <a:cs typeface="Times New Roman"/>
                <a:sym typeface="Wingdings"/>
              </a:rPr>
              <a:t>valine</a:t>
            </a:r>
            <a:r>
              <a:rPr lang="en-US" dirty="0" smtClean="0">
                <a:latin typeface="Times New Roman"/>
                <a:cs typeface="Times New Roman"/>
                <a:sym typeface="Wingdings"/>
              </a:rPr>
              <a:t> or isoleucine.</a:t>
            </a:r>
            <a:endParaRPr lang="en-US" dirty="0">
              <a:latin typeface="Times New Roman"/>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85468"/>
          <a:stretch>
            <a:fillRect/>
          </a:stretch>
        </p:blipFill>
        <p:spPr bwMode="auto">
          <a:xfrm>
            <a:off x="7440796" y="152401"/>
            <a:ext cx="874726" cy="230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97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64" presetClass="path" presetSubtype="0" accel="50000" decel="50000" fill="hold" nodeType="withEffect">
                                  <p:stCondLst>
                                    <p:cond delay="0"/>
                                  </p:stCondLst>
                                  <p:childTnLst>
                                    <p:animMotion origin="layout" path="M -4.7968E-6 2.57355E-6 L -4.7968E-6 -0.10795 " pathEditMode="relative" rAng="0" ptsTypes="AA">
                                      <p:cBhvr>
                                        <p:cTn id="12" dur="1000" fill="hold"/>
                                        <p:tgtEl>
                                          <p:spTgt spid="3">
                                            <p:txEl>
                                              <p:pRg st="3" end="3"/>
                                            </p:txEl>
                                          </p:spTgt>
                                        </p:tgtEl>
                                        <p:attrNameLst>
                                          <p:attrName>ppt_x</p:attrName>
                                          <p:attrName>ppt_y</p:attrName>
                                        </p:attrNameLst>
                                      </p:cBhvr>
                                      <p:rCtr x="0" y="-5397"/>
                                    </p:animMotion>
                                  </p:childTnLst>
                                </p:cTn>
                              </p:par>
                              <p:par>
                                <p:cTn id="13" presetID="64" presetClass="path" presetSubtype="0" accel="50000" decel="50000" fill="hold" nodeType="withEffect">
                                  <p:stCondLst>
                                    <p:cond delay="0"/>
                                  </p:stCondLst>
                                  <p:childTnLst>
                                    <p:animMotion origin="layout" path="M 3.89719E-6 -2.93954E-6 L 0.00156 -0.11234 " pathEditMode="relative" rAng="0" ptsTypes="AA">
                                      <p:cBhvr>
                                        <p:cTn id="14" dur="1000" fill="hold"/>
                                        <p:tgtEl>
                                          <p:spTgt spid="3">
                                            <p:txEl>
                                              <p:pRg st="4" end="4"/>
                                            </p:txEl>
                                          </p:spTgt>
                                        </p:tgtEl>
                                        <p:attrNameLst>
                                          <p:attrName>ppt_x</p:attrName>
                                          <p:attrName>ppt_y</p:attrName>
                                        </p:attrNameLst>
                                      </p:cBhvr>
                                      <p:rCtr x="69" y="-5629"/>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64" presetClass="path" presetSubtype="0" accel="50000" decel="50000" fill="hold" nodeType="withEffect">
                                  <p:stCondLst>
                                    <p:cond delay="0"/>
                                  </p:stCondLst>
                                  <p:childTnLst>
                                    <p:animMotion origin="layout" path="M 1.29906E-6 1.54737E-6 L 0.00121 -0.22516 " pathEditMode="relative" rAng="0" ptsTypes="AA">
                                      <p:cBhvr>
                                        <p:cTn id="25" dur="1000" fill="hold"/>
                                        <p:tgtEl>
                                          <p:spTgt spid="3">
                                            <p:txEl>
                                              <p:pRg st="5" end="5"/>
                                            </p:txEl>
                                          </p:spTgt>
                                        </p:tgtEl>
                                        <p:attrNameLst>
                                          <p:attrName>ppt_x</p:attrName>
                                          <p:attrName>ppt_y</p:attrName>
                                        </p:attrNameLst>
                                      </p:cBhvr>
                                      <p:rCtr x="52" y="-11258"/>
                                    </p:animMotion>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par>
                                <p:cTn id="40" presetID="64" presetClass="path" presetSubtype="0" accel="50000" decel="50000" fill="hold" nodeType="withEffect">
                                  <p:stCondLst>
                                    <p:cond delay="0"/>
                                  </p:stCondLst>
                                  <p:childTnLst>
                                    <p:animMotion origin="layout" path="M 0 0  L 0 -0.33345  E" pathEditMode="relative" ptsTypes="">
                                      <p:cBhvr>
                                        <p:cTn id="41" dur="1000" fill="hold"/>
                                        <p:tgtEl>
                                          <p:spTgt spid="3">
                                            <p:txEl>
                                              <p:pRg st="6" end="6"/>
                                            </p:txEl>
                                          </p:spTgt>
                                        </p:tgtEl>
                                        <p:attrNameLst>
                                          <p:attrName>ppt_x</p:attrName>
                                          <p:attrName>ppt_y</p:attrName>
                                        </p:attrNameLst>
                                      </p:cBhvr>
                                    </p:animMotion>
                                  </p:childTnLst>
                                </p:cTn>
                              </p:par>
                              <p:par>
                                <p:cTn id="42" presetID="64" presetClass="path" presetSubtype="0" accel="50000" decel="50000" fill="hold" nodeType="withEffect">
                                  <p:stCondLst>
                                    <p:cond delay="0"/>
                                  </p:stCondLst>
                                  <p:childTnLst>
                                    <p:animMotion origin="layout" path="M 0 0  L 0 -0.33345  E" pathEditMode="relative" ptsTypes="">
                                      <p:cBhvr>
                                        <p:cTn id="43" dur="1000" fill="hold"/>
                                        <p:tgtEl>
                                          <p:spTgt spid="3">
                                            <p:txEl>
                                              <p:pRg st="7" end="7"/>
                                            </p:txEl>
                                          </p:spTgt>
                                        </p:tgtEl>
                                        <p:attrNameLst>
                                          <p:attrName>ppt_x</p:attrName>
                                          <p:attrName>ppt_y</p:attrName>
                                        </p:attrNameLst>
                                      </p:cBhvr>
                                    </p:animMotion>
                                  </p:childTnLst>
                                </p:cTn>
                              </p:par>
                              <p:par>
                                <p:cTn id="44" presetID="64" presetClass="path" presetSubtype="0" accel="50000" decel="50000" fill="hold" nodeType="withEffect">
                                  <p:stCondLst>
                                    <p:cond delay="0"/>
                                  </p:stCondLst>
                                  <p:childTnLst>
                                    <p:animMotion origin="layout" path="M 0 0  L 0 -0.33345  E" pathEditMode="relative" ptsTypes="">
                                      <p:cBhvr>
                                        <p:cTn id="45" dur="1000" fill="hold"/>
                                        <p:tgtEl>
                                          <p:spTgt spid="3">
                                            <p:txEl>
                                              <p:pRg st="8" end="8"/>
                                            </p:txEl>
                                          </p:spTgt>
                                        </p:tgtEl>
                                        <p:attrNameLst>
                                          <p:attrName>ppt_x</p:attrName>
                                          <p:attrName>ppt_y</p:attrName>
                                        </p:attrNameLst>
                                      </p:cBhvr>
                                    </p:animMotion>
                                  </p:childTnLst>
                                </p:cTn>
                              </p:par>
                              <p:par>
                                <p:cTn id="46" presetID="64" presetClass="path" presetSubtype="0" accel="50000" decel="50000" fill="hold" nodeType="withEffect">
                                  <p:stCondLst>
                                    <p:cond delay="0"/>
                                  </p:stCondLst>
                                  <p:childTnLst>
                                    <p:animMotion origin="layout" path="M 0 0  L 0 -0.33345  E" pathEditMode="relative" ptsTypes="">
                                      <p:cBhvr>
                                        <p:cTn id="47" dur="1000" fill="hold"/>
                                        <p:tgtEl>
                                          <p:spTgt spid="3">
                                            <p:txEl>
                                              <p:pRg st="9" end="9"/>
                                            </p:txEl>
                                          </p:spTgt>
                                        </p:tgtEl>
                                        <p:attrNameLst>
                                          <p:attrName>ppt_x</p:attrName>
                                          <p:attrName>ppt_y</p:attrName>
                                        </p:attrNameLst>
                                      </p:cBhvr>
                                    </p:animMotion>
                                  </p:childTnLst>
                                </p:cTn>
                              </p:par>
                              <p:par>
                                <p:cTn id="48" presetID="64" presetClass="path" presetSubtype="0" accel="50000" decel="50000" fill="hold" nodeType="withEffect">
                                  <p:stCondLst>
                                    <p:cond delay="0"/>
                                  </p:stCondLst>
                                  <p:childTnLst>
                                    <p:animMotion origin="layout" path="M 0 0  L 0 -0.33345  E" pathEditMode="relative" ptsTypes="">
                                      <p:cBhvr>
                                        <p:cTn id="49" dur="1000" fill="hold"/>
                                        <p:tgtEl>
                                          <p:spTgt spid="3">
                                            <p:txEl>
                                              <p:pRg st="10" end="1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b="1" dirty="0" smtClean="0">
                <a:latin typeface="Times New Roman"/>
                <a:cs typeface="Times New Roman"/>
              </a:rPr>
              <a:t>β-sheet </a:t>
            </a:r>
            <a:r>
              <a:rPr lang="en-US" sz="2200" dirty="0" smtClean="0">
                <a:latin typeface="Times New Roman"/>
                <a:cs typeface="Times New Roman"/>
              </a:rPr>
              <a:t>(Composition of a β-sheet</a:t>
            </a:r>
            <a:r>
              <a:rPr lang="en-US" dirty="0">
                <a:latin typeface="Times New Roman"/>
                <a:cs typeface="Times New Roman"/>
              </a:rPr>
              <a:t>)</a:t>
            </a:r>
            <a:endParaRPr lang="x-none" sz="2200" dirty="0" smtClean="0">
              <a:latin typeface="Times New Roman"/>
              <a:cs typeface="Times New Roman"/>
            </a:endParaRPr>
          </a:p>
          <a:p>
            <a:pPr marL="411480" lvl="1" indent="0" algn="just">
              <a:buNone/>
            </a:pPr>
            <a:endParaRPr lang="x-none" sz="2200" dirty="0" smtClean="0">
              <a:latin typeface="Times New Roman"/>
              <a:cs typeface="Times New Roman"/>
            </a:endParaRPr>
          </a:p>
          <a:p>
            <a:pPr lvl="2" algn="just"/>
            <a:r>
              <a:rPr lang="en-US" dirty="0" smtClean="0">
                <a:latin typeface="Arial" charset="0"/>
                <a:cs typeface="Palatino" charset="0"/>
              </a:rPr>
              <a:t>Two </a:t>
            </a:r>
            <a:r>
              <a:rPr lang="en-US" dirty="0">
                <a:latin typeface="Arial" charset="0"/>
                <a:cs typeface="Palatino" charset="0"/>
              </a:rPr>
              <a:t>or more polypeptide chains make hydrogen bonding with each </a:t>
            </a:r>
            <a:r>
              <a:rPr lang="en-US" dirty="0" smtClean="0">
                <a:latin typeface="Arial" charset="0"/>
                <a:cs typeface="Palatino" charset="0"/>
              </a:rPr>
              <a:t>other</a:t>
            </a:r>
            <a:r>
              <a:rPr lang="x-none" dirty="0" smtClean="0">
                <a:latin typeface="Arial" charset="0"/>
                <a:cs typeface="Palatino" charset="0"/>
              </a:rPr>
              <a:t>.</a:t>
            </a:r>
          </a:p>
          <a:p>
            <a:pPr marL="777240" lvl="2" indent="0" algn="just">
              <a:buNone/>
            </a:pPr>
            <a:endParaRPr lang="x-none" dirty="0" smtClean="0">
              <a:latin typeface="Arial" charset="0"/>
              <a:cs typeface="Palatino" charset="0"/>
            </a:endParaRPr>
          </a:p>
          <a:p>
            <a:pPr lvl="2" algn="just"/>
            <a:r>
              <a:rPr lang="en-US" dirty="0" smtClean="0">
                <a:latin typeface="Arial" charset="0"/>
                <a:cs typeface="Palatino" charset="0"/>
              </a:rPr>
              <a:t>Also </a:t>
            </a:r>
            <a:r>
              <a:rPr lang="en-US" dirty="0">
                <a:latin typeface="Arial" charset="0"/>
                <a:cs typeface="Palatino" charset="0"/>
              </a:rPr>
              <a:t>called pleated sheets because they appear as folded structures with </a:t>
            </a:r>
            <a:r>
              <a:rPr lang="en-US" dirty="0" smtClean="0">
                <a:latin typeface="Arial" charset="0"/>
                <a:cs typeface="Palatino" charset="0"/>
              </a:rPr>
              <a:t>edges.</a:t>
            </a:r>
            <a:endParaRPr lang="en-US" dirty="0">
              <a:latin typeface="Arial" charset="0"/>
              <a:cs typeface="Times New Roman" charset="0"/>
            </a:endParaRPr>
          </a:p>
        </p:txBody>
      </p:sp>
    </p:spTree>
    <p:extLst>
      <p:ext uri="{BB962C8B-B14F-4D97-AF65-F5344CB8AC3E}">
        <p14:creationId xmlns:p14="http://schemas.microsoft.com/office/powerpoint/2010/main" val="37038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b="1" dirty="0" smtClean="0">
                <a:latin typeface="Times New Roman"/>
                <a:cs typeface="Times New Roman"/>
              </a:rPr>
              <a:t>β-sheet</a:t>
            </a:r>
            <a:r>
              <a:rPr lang="en-US" dirty="0" smtClean="0">
                <a:latin typeface="Times New Roman"/>
                <a:cs typeface="Times New Roman"/>
              </a:rPr>
              <a:t> (</a:t>
            </a:r>
            <a:r>
              <a:rPr lang="en-US" sz="2200" dirty="0" smtClean="0">
                <a:latin typeface="Times New Roman"/>
                <a:cs typeface="Times New Roman"/>
              </a:rPr>
              <a:t>Antiparallel and parallel sheets</a:t>
            </a:r>
            <a:r>
              <a:rPr lang="en-US" dirty="0">
                <a:latin typeface="Times New Roman"/>
                <a:cs typeface="Times New Roman"/>
              </a:rPr>
              <a:t>)</a:t>
            </a:r>
            <a:endParaRPr lang="en-US" sz="2200" dirty="0" smtClean="0">
              <a:latin typeface="Times New Roman"/>
              <a:cs typeface="Times New Roman"/>
            </a:endParaRPr>
          </a:p>
          <a:p>
            <a:pPr algn="just"/>
            <a:endParaRPr lang="x-none" sz="2200" dirty="0" smtClean="0">
              <a:latin typeface="Times New Roman"/>
              <a:cs typeface="Times New Roman"/>
            </a:endParaRPr>
          </a:p>
          <a:p>
            <a:pPr lvl="1" algn="just"/>
            <a:endParaRPr lang="x-none" sz="2200" dirty="0">
              <a:latin typeface="Times New Roman"/>
              <a:cs typeface="Times New Roman"/>
            </a:endParaRPr>
          </a:p>
          <a:p>
            <a:pPr lvl="1" algn="just"/>
            <a:endParaRPr lang="x-none" sz="2200" dirty="0" smtClean="0">
              <a:latin typeface="Times New Roman"/>
              <a:cs typeface="Times New Roman"/>
            </a:endParaRPr>
          </a:p>
          <a:p>
            <a:pPr lvl="1" algn="just"/>
            <a:endParaRPr lang="x-none" sz="2200" dirty="0">
              <a:latin typeface="Times New Roman"/>
              <a:cs typeface="Times New Roman"/>
            </a:endParaRPr>
          </a:p>
          <a:p>
            <a:pPr lvl="1" algn="just"/>
            <a:endParaRPr lang="x-none" sz="2200" dirty="0" smtClean="0">
              <a:latin typeface="Times New Roman"/>
              <a:cs typeface="Times New Roman"/>
            </a:endParaRPr>
          </a:p>
          <a:p>
            <a:pPr lvl="1" algn="just"/>
            <a:endParaRPr lang="x-none" sz="2200" dirty="0">
              <a:latin typeface="Times New Roman"/>
              <a:cs typeface="Times New Roman"/>
            </a:endParaRPr>
          </a:p>
          <a:p>
            <a:pPr lvl="1" algn="just"/>
            <a:endParaRPr lang="x-none" sz="2200" dirty="0" smtClean="0">
              <a:latin typeface="Times New Roman"/>
              <a:cs typeface="Times New Roman"/>
            </a:endParaRPr>
          </a:p>
          <a:p>
            <a:pPr lvl="1" algn="just"/>
            <a:endParaRPr lang="x-none" sz="2200" dirty="0">
              <a:latin typeface="Times New Roman"/>
              <a:cs typeface="Times New Roman"/>
            </a:endParaRPr>
          </a:p>
          <a:p>
            <a:pPr lvl="1" algn="just"/>
            <a:endParaRPr lang="x-none" sz="2200" dirty="0" smtClean="0">
              <a:latin typeface="Times New Roman"/>
              <a:cs typeface="Times New Roman"/>
            </a:endParaRPr>
          </a:p>
          <a:p>
            <a:pPr marL="411480" lvl="1" indent="0" algn="just">
              <a:buNone/>
            </a:pPr>
            <a:endParaRPr lang="en-US" sz="2200" dirty="0" smtClean="0">
              <a:latin typeface="Times New Roman"/>
              <a:cs typeface="Times New Roman"/>
            </a:endParaRPr>
          </a:p>
          <a:p>
            <a:pPr marL="411163" lvl="1" indent="-411163" algn="just">
              <a:buNone/>
            </a:pPr>
            <a:r>
              <a:rPr lang="en-US" sz="1800" dirty="0" smtClean="0">
                <a:latin typeface="Times New Roman"/>
                <a:cs typeface="Times New Roman"/>
              </a:rPr>
              <a:t>  Hydrogen bonds in parallel direction is </a:t>
            </a:r>
            <a:r>
              <a:rPr lang="en-US" sz="1800" smtClean="0">
                <a:latin typeface="Times New Roman"/>
                <a:cs typeface="Times New Roman"/>
              </a:rPr>
              <a:t>less stable </a:t>
            </a:r>
            <a:r>
              <a:rPr lang="en-US" sz="1800" dirty="0" smtClean="0">
                <a:latin typeface="Times New Roman"/>
                <a:cs typeface="Times New Roman"/>
              </a:rPr>
              <a:t>than in antiparallel direction</a:t>
            </a:r>
            <a:endParaRPr lang="en-US" sz="1800" dirty="0">
              <a:latin typeface="Times New Roman"/>
              <a:cs typeface="Times New Roman"/>
            </a:endParaRPr>
          </a:p>
        </p:txBody>
      </p:sp>
      <p:grpSp>
        <p:nvGrpSpPr>
          <p:cNvPr id="8" name="Group 7"/>
          <p:cNvGrpSpPr/>
          <p:nvPr/>
        </p:nvGrpSpPr>
        <p:grpSpPr>
          <a:xfrm>
            <a:off x="181415" y="2432621"/>
            <a:ext cx="7997275" cy="3570059"/>
            <a:chOff x="181415" y="2432621"/>
            <a:chExt cx="7997275" cy="3570059"/>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t="55731" r="48212"/>
            <a:stretch>
              <a:fillRect/>
            </a:stretch>
          </p:blipFill>
          <p:spPr bwMode="auto">
            <a:xfrm>
              <a:off x="1349908" y="2432621"/>
              <a:ext cx="1546359" cy="125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54802" t="52570"/>
            <a:stretch>
              <a:fillRect/>
            </a:stretch>
          </p:blipFill>
          <p:spPr bwMode="auto">
            <a:xfrm>
              <a:off x="5471427" y="2432621"/>
              <a:ext cx="1547997" cy="125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rrowheads="1"/>
            </p:cNvPicPr>
            <p:nvPr/>
          </p:nvPicPr>
          <p:blipFill>
            <a:blip r:embed="rId3">
              <a:extLst>
                <a:ext uri="{28A0092B-C50C-407E-A947-70E740481C1C}">
                  <a14:useLocalDpi xmlns:a14="http://schemas.microsoft.com/office/drawing/2010/main" val="0"/>
                </a:ext>
              </a:extLst>
            </a:blip>
            <a:srcRect b="52112"/>
            <a:stretch>
              <a:fillRect/>
            </a:stretch>
          </p:blipFill>
          <p:spPr bwMode="auto">
            <a:xfrm>
              <a:off x="181415" y="3843157"/>
              <a:ext cx="3887994" cy="215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t="47888"/>
            <a:stretch>
              <a:fillRect/>
            </a:stretch>
          </p:blipFill>
          <p:spPr bwMode="auto">
            <a:xfrm>
              <a:off x="4291904" y="3842680"/>
              <a:ext cx="3886786"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9600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b="1" dirty="0" smtClean="0">
                <a:latin typeface="Times New Roman"/>
                <a:cs typeface="Times New Roman"/>
              </a:rPr>
              <a:t>Other secondary structure examples:</a:t>
            </a:r>
          </a:p>
          <a:p>
            <a:pPr lvl="1" algn="just"/>
            <a:r>
              <a:rPr lang="el-GR" sz="2200" u="sng" dirty="0" smtClean="0">
                <a:latin typeface="Times New Roman"/>
                <a:cs typeface="Times New Roman"/>
              </a:rPr>
              <a:t>β</a:t>
            </a:r>
            <a:r>
              <a:rPr lang="en-US" sz="2200" u="sng" dirty="0" smtClean="0">
                <a:latin typeface="Times New Roman"/>
                <a:cs typeface="Times New Roman"/>
              </a:rPr>
              <a:t>-bends (reverse turns):</a:t>
            </a:r>
          </a:p>
          <a:p>
            <a:pPr lvl="2" algn="just">
              <a:lnSpc>
                <a:spcPct val="130000"/>
              </a:lnSpc>
            </a:pPr>
            <a:r>
              <a:rPr lang="en-US" dirty="0" smtClean="0">
                <a:latin typeface="Times New Roman"/>
                <a:cs typeface="Times New Roman"/>
              </a:rPr>
              <a:t>Reverse the direction of a polypeptide chain.</a:t>
            </a:r>
          </a:p>
          <a:p>
            <a:pPr lvl="2" algn="just">
              <a:lnSpc>
                <a:spcPct val="130000"/>
              </a:lnSpc>
            </a:pPr>
            <a:r>
              <a:rPr lang="en-US" dirty="0" smtClean="0">
                <a:latin typeface="Times New Roman"/>
                <a:cs typeface="Times New Roman"/>
              </a:rPr>
              <a:t>Usually found on the surface of the molecule and  often include charged residues.</a:t>
            </a:r>
          </a:p>
          <a:p>
            <a:pPr lvl="2" algn="just">
              <a:lnSpc>
                <a:spcPct val="130000"/>
              </a:lnSpc>
            </a:pPr>
            <a:r>
              <a:rPr lang="en-US" dirty="0" smtClean="0">
                <a:latin typeface="Times New Roman"/>
                <a:cs typeface="Times New Roman"/>
              </a:rPr>
              <a:t>The name comes because they often connect successive strands of antiparallel β-sheets.</a:t>
            </a:r>
          </a:p>
          <a:p>
            <a:pPr lvl="2" algn="just">
              <a:lnSpc>
                <a:spcPct val="130000"/>
              </a:lnSpc>
            </a:pPr>
            <a:r>
              <a:rPr lang="en-US" dirty="0" smtClean="0">
                <a:latin typeface="Times New Roman"/>
                <a:cs typeface="Times New Roman"/>
              </a:rPr>
              <a:t>β-bends are generally composed of four amino acid residues, proline or glycine are frequently found </a:t>
            </a:r>
            <a:r>
              <a:rPr lang="en-US" dirty="0">
                <a:latin typeface="Times New Roman"/>
                <a:cs typeface="Times New Roman"/>
              </a:rPr>
              <a:t>in β-</a:t>
            </a:r>
            <a:r>
              <a:rPr lang="en-US" dirty="0" smtClean="0">
                <a:latin typeface="Times New Roman"/>
                <a:cs typeface="Times New Roman"/>
              </a:rPr>
              <a:t>bends.</a:t>
            </a:r>
          </a:p>
          <a:p>
            <a:pPr marL="411480" lvl="1" indent="0" algn="just">
              <a:buNone/>
            </a:pPr>
            <a:endParaRPr lang="en-US" sz="2200" dirty="0">
              <a:latin typeface="Times New Roman"/>
              <a:cs typeface="Times New Roman"/>
            </a:endParaRPr>
          </a:p>
          <a:p>
            <a:pPr lvl="1" algn="just"/>
            <a:r>
              <a:rPr lang="en-US" sz="2200" u="sng" dirty="0" err="1" smtClean="0">
                <a:latin typeface="Times New Roman"/>
                <a:cs typeface="Times New Roman"/>
              </a:rPr>
              <a:t>Nonrepetitive</a:t>
            </a:r>
            <a:r>
              <a:rPr lang="en-US" sz="2200" u="sng" dirty="0" smtClean="0">
                <a:latin typeface="Times New Roman"/>
                <a:cs typeface="Times New Roman"/>
              </a:rPr>
              <a:t> secondary structure:</a:t>
            </a:r>
            <a:r>
              <a:rPr lang="en-US" sz="2200" dirty="0" smtClean="0">
                <a:latin typeface="Times New Roman"/>
                <a:cs typeface="Times New Roman"/>
              </a:rPr>
              <a:t> </a:t>
            </a:r>
          </a:p>
          <a:p>
            <a:pPr marL="411480" lvl="1" indent="0" algn="just">
              <a:buNone/>
            </a:pPr>
            <a:r>
              <a:rPr lang="en-US" sz="2200" dirty="0">
                <a:latin typeface="Times New Roman"/>
                <a:cs typeface="Times New Roman"/>
              </a:rPr>
              <a:t>	</a:t>
            </a:r>
            <a:r>
              <a:rPr lang="en-US" sz="2200" dirty="0" smtClean="0">
                <a:latin typeface="Times New Roman"/>
                <a:cs typeface="Times New Roman"/>
              </a:rPr>
              <a:t>	e.g. loop or coil conformation.</a:t>
            </a:r>
          </a:p>
        </p:txBody>
      </p:sp>
    </p:spTree>
    <p:extLst>
      <p:ext uri="{BB962C8B-B14F-4D97-AF65-F5344CB8AC3E}">
        <p14:creationId xmlns:p14="http://schemas.microsoft.com/office/powerpoint/2010/main" val="37038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b="1" dirty="0" smtClean="0">
                <a:latin typeface="Times New Roman"/>
                <a:cs typeface="Times New Roman"/>
              </a:rPr>
              <a:t>Other secondary structure examples:</a:t>
            </a:r>
          </a:p>
          <a:p>
            <a:pPr lvl="1" algn="just"/>
            <a:r>
              <a:rPr lang="en-US" sz="2200" dirty="0" err="1" smtClean="0">
                <a:latin typeface="Times New Roman"/>
                <a:cs typeface="Times New Roman"/>
              </a:rPr>
              <a:t>Supersecondary</a:t>
            </a:r>
            <a:r>
              <a:rPr lang="en-US" sz="2200" dirty="0" smtClean="0">
                <a:latin typeface="Times New Roman"/>
                <a:cs typeface="Times New Roman"/>
              </a:rPr>
              <a:t> structures (motifs):</a:t>
            </a:r>
          </a:p>
          <a:p>
            <a:pPr marL="777240" lvl="2" indent="0">
              <a:buNone/>
            </a:pPr>
            <a:r>
              <a:rPr lang="en-US" dirty="0" smtClean="0">
                <a:latin typeface="Times New Roman"/>
                <a:cs typeface="Times New Roman"/>
              </a:rPr>
              <a:t>	A combination of secondary structural elements.</a:t>
            </a:r>
          </a:p>
          <a:p>
            <a:pPr marL="777240" lvl="2" indent="0">
              <a:buNone/>
            </a:pPr>
            <a:endParaRPr lang="en-US" dirty="0">
              <a:latin typeface="Times New Roman"/>
              <a:cs typeface="Times New Roman"/>
            </a:endParaRPr>
          </a:p>
          <a:p>
            <a:pPr marL="777240" lvl="2" indent="0">
              <a:buNone/>
            </a:pPr>
            <a:endParaRPr lang="en-US" dirty="0" smtClean="0">
              <a:latin typeface="Times New Roman"/>
              <a:cs typeface="Times New Roman"/>
            </a:endParaRPr>
          </a:p>
          <a:p>
            <a:pPr marL="114300" indent="0">
              <a:buNone/>
            </a:pPr>
            <a:endParaRPr lang="en-US" dirty="0">
              <a:latin typeface="Times New Roman"/>
              <a:cs typeface="Times New Roman"/>
            </a:endParaRPr>
          </a:p>
          <a:p>
            <a:pPr marL="114300" indent="0">
              <a:buNone/>
            </a:pPr>
            <a:endParaRPr lang="en-US" dirty="0" smtClean="0">
              <a:latin typeface="Times New Roman"/>
              <a:cs typeface="Times New Roman"/>
            </a:endParaRPr>
          </a:p>
          <a:p>
            <a:pPr marL="114300" indent="0">
              <a:buNone/>
            </a:pPr>
            <a:endParaRPr lang="en-US" dirty="0" smtClean="0">
              <a:latin typeface="Times New Roman"/>
              <a:cs typeface="Times New Roman"/>
            </a:endParaRPr>
          </a:p>
          <a:p>
            <a:pPr marL="114300" indent="0">
              <a:buNone/>
            </a:pPr>
            <a:endParaRPr lang="en-US" sz="1800" dirty="0">
              <a:latin typeface="Times New Roman"/>
              <a:cs typeface="Times New Roman"/>
            </a:endParaRPr>
          </a:p>
          <a:p>
            <a:pPr marL="114300" indent="0">
              <a:buNone/>
            </a:pPr>
            <a:r>
              <a:rPr lang="en-US" sz="1800" dirty="0" smtClean="0">
                <a:latin typeface="Times New Roman"/>
                <a:cs typeface="Times New Roman"/>
              </a:rPr>
              <a:t>	</a:t>
            </a:r>
            <a:r>
              <a:rPr lang="el-GR" sz="1800" dirty="0" smtClean="0">
                <a:latin typeface="Times New Roman"/>
                <a:cs typeface="Times New Roman"/>
              </a:rPr>
              <a:t>α </a:t>
            </a:r>
            <a:r>
              <a:rPr lang="el-GR" sz="1800" dirty="0">
                <a:latin typeface="Times New Roman"/>
                <a:cs typeface="Times New Roman"/>
              </a:rPr>
              <a:t>α</a:t>
            </a:r>
            <a:r>
              <a:rPr lang="en-US" sz="1800" dirty="0">
                <a:latin typeface="Times New Roman"/>
                <a:cs typeface="Times New Roman"/>
              </a:rPr>
              <a:t> motif: two </a:t>
            </a:r>
            <a:r>
              <a:rPr lang="el-GR" sz="1800" dirty="0">
                <a:latin typeface="Times New Roman"/>
                <a:cs typeface="Times New Roman"/>
              </a:rPr>
              <a:t>α</a:t>
            </a:r>
            <a:r>
              <a:rPr lang="en-US" sz="1800" dirty="0">
                <a:latin typeface="Times New Roman"/>
                <a:cs typeface="Times New Roman"/>
              </a:rPr>
              <a:t> helices </a:t>
            </a:r>
            <a:r>
              <a:rPr lang="en-US" sz="1800" dirty="0" smtClean="0">
                <a:latin typeface="Times New Roman"/>
                <a:cs typeface="Times New Roman"/>
              </a:rPr>
              <a:t>together</a:t>
            </a:r>
          </a:p>
          <a:p>
            <a:pPr marL="114300" indent="0">
              <a:buNone/>
            </a:pPr>
            <a:r>
              <a:rPr lang="en-US" sz="1800" dirty="0" smtClean="0">
                <a:latin typeface="Times New Roman"/>
                <a:cs typeface="Times New Roman"/>
              </a:rPr>
              <a:t>	</a:t>
            </a:r>
            <a:r>
              <a:rPr lang="el-GR" sz="1800" dirty="0" smtClean="0">
                <a:latin typeface="Times New Roman"/>
                <a:cs typeface="Times New Roman"/>
              </a:rPr>
              <a:t>β </a:t>
            </a:r>
            <a:r>
              <a:rPr lang="el-GR" sz="1800" dirty="0">
                <a:latin typeface="Times New Roman"/>
                <a:cs typeface="Times New Roman"/>
              </a:rPr>
              <a:t>α β</a:t>
            </a:r>
            <a:r>
              <a:rPr lang="en-US" sz="1800" dirty="0">
                <a:latin typeface="Times New Roman"/>
                <a:cs typeface="Times New Roman"/>
              </a:rPr>
              <a:t> motif: a helix connects two </a:t>
            </a:r>
            <a:r>
              <a:rPr lang="el-GR" sz="1800" dirty="0">
                <a:latin typeface="Times New Roman"/>
                <a:cs typeface="Times New Roman"/>
              </a:rPr>
              <a:t>β</a:t>
            </a:r>
            <a:r>
              <a:rPr lang="en-US" sz="1800" dirty="0">
                <a:latin typeface="Times New Roman"/>
                <a:cs typeface="Times New Roman"/>
              </a:rPr>
              <a:t> sheets</a:t>
            </a:r>
          </a:p>
          <a:p>
            <a:pPr marL="114300" indent="0">
              <a:buNone/>
            </a:pPr>
            <a:r>
              <a:rPr lang="en-US" sz="1800" dirty="0" smtClean="0">
                <a:latin typeface="Times New Roman"/>
                <a:cs typeface="Times New Roman"/>
              </a:rPr>
              <a:t>	</a:t>
            </a:r>
            <a:r>
              <a:rPr lang="el-GR" sz="1800" dirty="0" smtClean="0">
                <a:latin typeface="Times New Roman"/>
                <a:cs typeface="Times New Roman"/>
              </a:rPr>
              <a:t>β</a:t>
            </a:r>
            <a:r>
              <a:rPr lang="en-US" sz="1800" dirty="0" smtClean="0">
                <a:latin typeface="Times New Roman"/>
                <a:cs typeface="Times New Roman"/>
              </a:rPr>
              <a:t> </a:t>
            </a:r>
            <a:r>
              <a:rPr lang="en-US" sz="1800" dirty="0">
                <a:latin typeface="Times New Roman"/>
                <a:cs typeface="Times New Roman"/>
              </a:rPr>
              <a:t>hairpin: reverse turns connect antiparallel </a:t>
            </a:r>
            <a:r>
              <a:rPr lang="el-GR" sz="1800" dirty="0">
                <a:latin typeface="Times New Roman"/>
                <a:cs typeface="Times New Roman"/>
              </a:rPr>
              <a:t>β</a:t>
            </a:r>
            <a:r>
              <a:rPr lang="en-US" sz="1800" dirty="0">
                <a:latin typeface="Times New Roman"/>
                <a:cs typeface="Times New Roman"/>
              </a:rPr>
              <a:t> sheets</a:t>
            </a:r>
          </a:p>
          <a:p>
            <a:pPr marL="114300" indent="0">
              <a:buNone/>
            </a:pPr>
            <a:r>
              <a:rPr lang="en-US" sz="1800" dirty="0" smtClean="0">
                <a:latin typeface="Times New Roman"/>
                <a:cs typeface="Times New Roman"/>
              </a:rPr>
              <a:t>	</a:t>
            </a:r>
            <a:r>
              <a:rPr lang="el-GR" sz="1800" dirty="0" smtClean="0">
                <a:latin typeface="Times New Roman"/>
                <a:cs typeface="Times New Roman"/>
              </a:rPr>
              <a:t>β</a:t>
            </a:r>
            <a:r>
              <a:rPr lang="en-US" sz="1800" dirty="0" smtClean="0">
                <a:latin typeface="Times New Roman"/>
                <a:cs typeface="Times New Roman"/>
              </a:rPr>
              <a:t> </a:t>
            </a:r>
            <a:r>
              <a:rPr lang="en-US" sz="1800" dirty="0">
                <a:latin typeface="Times New Roman"/>
                <a:cs typeface="Times New Roman"/>
              </a:rPr>
              <a:t>barrels: rolls of </a:t>
            </a:r>
            <a:r>
              <a:rPr lang="el-GR" sz="1800" dirty="0">
                <a:latin typeface="Times New Roman"/>
                <a:cs typeface="Times New Roman"/>
              </a:rPr>
              <a:t>β</a:t>
            </a:r>
            <a:r>
              <a:rPr lang="en-US" sz="1800" dirty="0">
                <a:latin typeface="Times New Roman"/>
                <a:cs typeface="Times New Roman"/>
              </a:rPr>
              <a:t> sheets</a:t>
            </a:r>
          </a:p>
          <a:p>
            <a:endParaRPr lang="en-US" dirty="0">
              <a:latin typeface="Calibri" charset="0"/>
            </a:endParaRPr>
          </a:p>
          <a:p>
            <a:pPr marL="411480" lvl="1" indent="0" algn="just">
              <a:buNone/>
            </a:pPr>
            <a:endParaRPr lang="en-US" sz="2200" dirty="0">
              <a:latin typeface="Times New Roman"/>
              <a:cs typeface="Times New Roman"/>
            </a:endParaRPr>
          </a:p>
        </p:txBody>
      </p:sp>
      <p:pic>
        <p:nvPicPr>
          <p:cNvPr id="4" name="Picture 3" descr="Suprsecondary structure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21" y="3006866"/>
            <a:ext cx="7640463" cy="1583998"/>
          </a:xfrm>
          <a:prstGeom prst="rect">
            <a:avLst/>
          </a:prstGeom>
        </p:spPr>
      </p:pic>
    </p:spTree>
    <p:extLst>
      <p:ext uri="{BB962C8B-B14F-4D97-AF65-F5344CB8AC3E}">
        <p14:creationId xmlns:p14="http://schemas.microsoft.com/office/powerpoint/2010/main" val="1422565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structure</a:t>
            </a:r>
            <a:endParaRPr lang="en-US" dirty="0"/>
          </a:p>
        </p:txBody>
      </p:sp>
      <p:sp>
        <p:nvSpPr>
          <p:cNvPr id="3" name="Content Placeholder 2"/>
          <p:cNvSpPr>
            <a:spLocks noGrp="1"/>
          </p:cNvSpPr>
          <p:nvPr>
            <p:ph idx="1"/>
          </p:nvPr>
        </p:nvSpPr>
        <p:spPr/>
        <p:txBody>
          <a:bodyPr>
            <a:normAutofit/>
          </a:bodyPr>
          <a:lstStyle/>
          <a:p>
            <a:pPr algn="just"/>
            <a:r>
              <a:rPr lang="en-US" dirty="0">
                <a:solidFill>
                  <a:srgbClr val="2F2B20"/>
                </a:solidFill>
                <a:latin typeface="Times New Roman"/>
                <a:cs typeface="Times New Roman"/>
              </a:rPr>
              <a:t>It is the </a:t>
            </a:r>
            <a:r>
              <a:rPr lang="en-US" dirty="0" smtClean="0">
                <a:solidFill>
                  <a:srgbClr val="2F2B20"/>
                </a:solidFill>
                <a:latin typeface="Times New Roman"/>
                <a:cs typeface="Times New Roman"/>
              </a:rPr>
              <a:t>three-dimensional (3D) </a:t>
            </a:r>
            <a:r>
              <a:rPr lang="en-US" dirty="0">
                <a:solidFill>
                  <a:srgbClr val="2F2B20"/>
                </a:solidFill>
                <a:latin typeface="Times New Roman"/>
                <a:cs typeface="Times New Roman"/>
              </a:rPr>
              <a:t>structure of an entire polypeptide chain including side </a:t>
            </a:r>
            <a:r>
              <a:rPr lang="en-US" dirty="0" smtClean="0">
                <a:solidFill>
                  <a:srgbClr val="2F2B20"/>
                </a:solidFill>
                <a:latin typeface="Times New Roman"/>
                <a:cs typeface="Times New Roman"/>
              </a:rPr>
              <a:t>chains.</a:t>
            </a:r>
          </a:p>
          <a:p>
            <a:pPr marL="114300" indent="0" algn="just">
              <a:buNone/>
            </a:pPr>
            <a:endParaRPr lang="en-US" dirty="0" smtClean="0">
              <a:solidFill>
                <a:srgbClr val="2F2B20"/>
              </a:solidFill>
              <a:latin typeface="Times New Roman"/>
              <a:cs typeface="Times New Roman"/>
            </a:endParaRPr>
          </a:p>
          <a:p>
            <a:pPr algn="just"/>
            <a:r>
              <a:rPr lang="en-US" dirty="0" smtClean="0">
                <a:solidFill>
                  <a:srgbClr val="2F2B20"/>
                </a:solidFill>
                <a:latin typeface="Times New Roman"/>
                <a:cs typeface="Times New Roman"/>
              </a:rPr>
              <a:t>The </a:t>
            </a:r>
            <a:r>
              <a:rPr lang="en-US" dirty="0">
                <a:solidFill>
                  <a:srgbClr val="2F2B20"/>
                </a:solidFill>
                <a:latin typeface="Times New Roman"/>
                <a:cs typeface="Times New Roman"/>
              </a:rPr>
              <a:t>fundamental functional and 3D structural units of a </a:t>
            </a:r>
            <a:r>
              <a:rPr lang="en-US" dirty="0" smtClean="0">
                <a:solidFill>
                  <a:srgbClr val="2F2B20"/>
                </a:solidFill>
                <a:latin typeface="Times New Roman"/>
                <a:cs typeface="Times New Roman"/>
              </a:rPr>
              <a:t>polypeptide known as domains, &gt;</a:t>
            </a:r>
            <a:r>
              <a:rPr lang="en-US" dirty="0">
                <a:solidFill>
                  <a:srgbClr val="2F2B20"/>
                </a:solidFill>
                <a:latin typeface="Times New Roman"/>
                <a:cs typeface="Times New Roman"/>
              </a:rPr>
              <a:t>200 amino </a:t>
            </a:r>
            <a:r>
              <a:rPr lang="en-US" dirty="0" smtClean="0">
                <a:solidFill>
                  <a:srgbClr val="2F2B20"/>
                </a:solidFill>
                <a:latin typeface="Times New Roman"/>
                <a:cs typeface="Times New Roman"/>
              </a:rPr>
              <a:t>acids </a:t>
            </a:r>
            <a:r>
              <a:rPr lang="en-US" dirty="0">
                <a:solidFill>
                  <a:srgbClr val="2F2B20"/>
                </a:solidFill>
                <a:latin typeface="Times New Roman"/>
                <a:cs typeface="Times New Roman"/>
              </a:rPr>
              <a:t>fold into two or more </a:t>
            </a:r>
            <a:r>
              <a:rPr lang="en-US" dirty="0" smtClean="0">
                <a:solidFill>
                  <a:srgbClr val="2F2B20"/>
                </a:solidFill>
                <a:latin typeface="Times New Roman"/>
                <a:cs typeface="Times New Roman"/>
              </a:rPr>
              <a:t>clusters.</a:t>
            </a:r>
          </a:p>
          <a:p>
            <a:pPr marL="114300" indent="0" algn="just">
              <a:buNone/>
            </a:pPr>
            <a:endParaRPr lang="en-US" dirty="0">
              <a:solidFill>
                <a:srgbClr val="2F2B20"/>
              </a:solidFill>
              <a:latin typeface="Times New Roman"/>
              <a:cs typeface="Times New Roman"/>
            </a:endParaRPr>
          </a:p>
          <a:p>
            <a:pPr algn="just"/>
            <a:r>
              <a:rPr lang="en-US" dirty="0">
                <a:solidFill>
                  <a:srgbClr val="2F2B20"/>
                </a:solidFill>
                <a:latin typeface="Times New Roman"/>
                <a:cs typeface="Times New Roman"/>
              </a:rPr>
              <a:t>The core of a domain is built from combinations of </a:t>
            </a:r>
            <a:r>
              <a:rPr lang="en-US" dirty="0" err="1">
                <a:solidFill>
                  <a:srgbClr val="2F2B20"/>
                </a:solidFill>
                <a:latin typeface="Times New Roman"/>
                <a:cs typeface="Times New Roman"/>
              </a:rPr>
              <a:t>supersecondary</a:t>
            </a:r>
            <a:r>
              <a:rPr lang="en-US" dirty="0">
                <a:solidFill>
                  <a:srgbClr val="2F2B20"/>
                </a:solidFill>
                <a:latin typeface="Times New Roman"/>
                <a:cs typeface="Times New Roman"/>
              </a:rPr>
              <a:t> structural elements (motifs</a:t>
            </a:r>
            <a:r>
              <a:rPr lang="en-US" dirty="0" smtClean="0">
                <a:solidFill>
                  <a:srgbClr val="2F2B20"/>
                </a:solidFill>
                <a:latin typeface="Times New Roman"/>
                <a:cs typeface="Times New Roman"/>
              </a:rPr>
              <a:t>) and their side chains.</a:t>
            </a:r>
          </a:p>
          <a:p>
            <a:pPr marL="114300" indent="0" algn="just">
              <a:buNone/>
            </a:pPr>
            <a:endParaRPr lang="en-US" dirty="0">
              <a:solidFill>
                <a:srgbClr val="2F2B20"/>
              </a:solidFill>
              <a:latin typeface="Times New Roman"/>
              <a:cs typeface="Times New Roman"/>
            </a:endParaRPr>
          </a:p>
          <a:p>
            <a:pPr algn="just"/>
            <a:r>
              <a:rPr lang="en-US" dirty="0" smtClean="0">
                <a:solidFill>
                  <a:srgbClr val="2F2B20"/>
                </a:solidFill>
                <a:latin typeface="Times New Roman"/>
                <a:cs typeface="Times New Roman"/>
              </a:rPr>
              <a:t>Domains </a:t>
            </a:r>
            <a:r>
              <a:rPr lang="en-US" dirty="0">
                <a:solidFill>
                  <a:srgbClr val="2F2B20"/>
                </a:solidFill>
                <a:latin typeface="Times New Roman"/>
                <a:cs typeface="Times New Roman"/>
              </a:rPr>
              <a:t>can be combined to form tertiary </a:t>
            </a:r>
            <a:r>
              <a:rPr lang="en-US" dirty="0" smtClean="0">
                <a:solidFill>
                  <a:srgbClr val="2F2B20"/>
                </a:solidFill>
                <a:latin typeface="Times New Roman"/>
                <a:cs typeface="Times New Roman"/>
              </a:rPr>
              <a:t>structure.</a:t>
            </a:r>
          </a:p>
        </p:txBody>
      </p:sp>
    </p:spTree>
    <p:extLst>
      <p:ext uri="{BB962C8B-B14F-4D97-AF65-F5344CB8AC3E}">
        <p14:creationId xmlns:p14="http://schemas.microsoft.com/office/powerpoint/2010/main" val="26858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Tertiary structure</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algn="just"/>
            <a:r>
              <a:rPr lang="en-US" b="1" dirty="0" smtClean="0">
                <a:latin typeface="Times New Roman"/>
                <a:cs typeface="Times New Roman"/>
              </a:rPr>
              <a:t>Interactions stabilizing tertiary structure:</a:t>
            </a:r>
          </a:p>
          <a:p>
            <a:pPr lvl="1" algn="just">
              <a:lnSpc>
                <a:spcPct val="50000"/>
              </a:lnSpc>
            </a:pPr>
            <a:endParaRPr lang="en-US" sz="1800" dirty="0" smtClean="0">
              <a:latin typeface="Times New Roman"/>
              <a:cs typeface="Times New Roman"/>
            </a:endParaRPr>
          </a:p>
          <a:p>
            <a:pPr lvl="1" algn="just">
              <a:lnSpc>
                <a:spcPct val="130000"/>
              </a:lnSpc>
            </a:pPr>
            <a:r>
              <a:rPr lang="en-US" sz="1800" dirty="0" smtClean="0">
                <a:latin typeface="Times New Roman"/>
                <a:cs typeface="Times New Roman"/>
              </a:rPr>
              <a:t>Disulfide bonds.</a:t>
            </a:r>
          </a:p>
          <a:p>
            <a:pPr lvl="1" algn="just">
              <a:lnSpc>
                <a:spcPct val="130000"/>
              </a:lnSpc>
            </a:pPr>
            <a:r>
              <a:rPr lang="en-US" sz="1800" dirty="0" smtClean="0">
                <a:latin typeface="Times New Roman"/>
                <a:cs typeface="Times New Roman"/>
              </a:rPr>
              <a:t>Hydrophobic interactions.</a:t>
            </a:r>
          </a:p>
          <a:p>
            <a:pPr lvl="1" algn="just">
              <a:lnSpc>
                <a:spcPct val="130000"/>
              </a:lnSpc>
            </a:pPr>
            <a:r>
              <a:rPr lang="en-US" sz="1800" dirty="0" smtClean="0">
                <a:latin typeface="Times New Roman"/>
                <a:cs typeface="Times New Roman"/>
              </a:rPr>
              <a:t>Hydrogen bonds.</a:t>
            </a:r>
          </a:p>
          <a:p>
            <a:pPr lvl="1" algn="just">
              <a:lnSpc>
                <a:spcPct val="130000"/>
              </a:lnSpc>
            </a:pPr>
            <a:r>
              <a:rPr lang="en-US" sz="1800" dirty="0" smtClean="0">
                <a:latin typeface="Times New Roman"/>
                <a:cs typeface="Times New Roman"/>
              </a:rPr>
              <a:t>Ionic interactions.</a:t>
            </a:r>
            <a:endParaRPr lang="en-US" sz="1800" dirty="0">
              <a:latin typeface="Times New Roman"/>
              <a:cs typeface="Times New Roman"/>
            </a:endParaRPr>
          </a:p>
        </p:txBody>
      </p:sp>
    </p:spTree>
    <p:extLst>
      <p:ext uri="{BB962C8B-B14F-4D97-AF65-F5344CB8AC3E}">
        <p14:creationId xmlns:p14="http://schemas.microsoft.com/office/powerpoint/2010/main" val="3509181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Tertiary structure</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algn="just"/>
            <a:r>
              <a:rPr lang="en-US" b="1" dirty="0" smtClean="0">
                <a:latin typeface="Times New Roman"/>
                <a:cs typeface="Times New Roman"/>
              </a:rPr>
              <a:t>Protein folding</a:t>
            </a:r>
            <a:r>
              <a:rPr lang="en-US" b="1" dirty="0">
                <a:latin typeface="Times New Roman"/>
                <a:cs typeface="Times New Roman"/>
              </a:rPr>
              <a:t>:</a:t>
            </a:r>
            <a:endParaRPr lang="en-US" b="1" dirty="0" smtClean="0">
              <a:latin typeface="Times New Roman"/>
              <a:cs typeface="Times New Roman"/>
            </a:endParaRPr>
          </a:p>
        </p:txBody>
      </p:sp>
      <p:grpSp>
        <p:nvGrpSpPr>
          <p:cNvPr id="13" name="Group 12"/>
          <p:cNvGrpSpPr/>
          <p:nvPr/>
        </p:nvGrpSpPr>
        <p:grpSpPr>
          <a:xfrm>
            <a:off x="1284958" y="2338756"/>
            <a:ext cx="5974082" cy="3976550"/>
            <a:chOff x="714118" y="2567060"/>
            <a:chExt cx="5974082" cy="3976550"/>
          </a:xfrm>
        </p:grpSpPr>
        <p:pic>
          <p:nvPicPr>
            <p:cNvPr id="4" name="Picture 3"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18" y="2567062"/>
              <a:ext cx="2420659" cy="1619975"/>
            </a:xfrm>
            <a:prstGeom prst="rect">
              <a:avLst/>
            </a:prstGeom>
          </p:spPr>
        </p:pic>
        <p:pic>
          <p:nvPicPr>
            <p:cNvPr id="6" name="Picture 5"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540" y="2567060"/>
              <a:ext cx="2420660" cy="1619981"/>
            </a:xfrm>
            <a:prstGeom prst="rect">
              <a:avLst/>
            </a:prstGeom>
          </p:spPr>
        </p:pic>
        <p:pic>
          <p:nvPicPr>
            <p:cNvPr id="7" name="Picture 6" desc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227" y="4923611"/>
              <a:ext cx="2447973" cy="1619999"/>
            </a:xfrm>
            <a:prstGeom prst="rect">
              <a:avLst/>
            </a:prstGeom>
          </p:spPr>
        </p:pic>
        <p:pic>
          <p:nvPicPr>
            <p:cNvPr id="8" name="Picture 7" descr="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118" y="4923612"/>
              <a:ext cx="2447972" cy="1619998"/>
            </a:xfrm>
            <a:prstGeom prst="rect">
              <a:avLst/>
            </a:prstGeom>
          </p:spPr>
        </p:pic>
        <p:cxnSp>
          <p:nvCxnSpPr>
            <p:cNvPr id="10" name="Straight Arrow Connector 9"/>
            <p:cNvCxnSpPr/>
            <p:nvPr/>
          </p:nvCxnSpPr>
          <p:spPr>
            <a:xfrm>
              <a:off x="3261987" y="3367465"/>
              <a:ext cx="876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5070571" y="4546460"/>
              <a:ext cx="50399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243135" y="5802905"/>
              <a:ext cx="876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09181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Objectives</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pPr marL="114300" lvl="0" indent="0" algn="just">
              <a:buNone/>
            </a:pPr>
            <a:r>
              <a:rPr lang="en-US" sz="2400" b="1" dirty="0" smtClean="0">
                <a:latin typeface="Times New Roman" charset="0"/>
                <a:ea typeface="Times New Roman" charset="0"/>
                <a:cs typeface="Times New Roman" charset="0"/>
              </a:rPr>
              <a:t>By the end of this lecture, the students should be able to:</a:t>
            </a:r>
          </a:p>
          <a:p>
            <a:pPr lvl="0" algn="just"/>
            <a:r>
              <a:rPr lang="en-US" dirty="0" smtClean="0">
                <a:latin typeface="Times New Roman" charset="0"/>
                <a:ea typeface="Times New Roman" charset="0"/>
                <a:cs typeface="Times New Roman" charset="0"/>
              </a:rPr>
              <a:t>Understand </a:t>
            </a:r>
            <a:r>
              <a:rPr lang="en-US" dirty="0">
                <a:latin typeface="Times New Roman" charset="0"/>
                <a:ea typeface="Times New Roman" charset="0"/>
                <a:cs typeface="Times New Roman" charset="0"/>
              </a:rPr>
              <a:t>the peptide bonding between amino </a:t>
            </a:r>
            <a:r>
              <a:rPr lang="en-US" dirty="0" smtClean="0">
                <a:latin typeface="Times New Roman" charset="0"/>
                <a:ea typeface="Times New Roman" charset="0"/>
                <a:cs typeface="Times New Roman" charset="0"/>
              </a:rPr>
              <a:t>acids.</a:t>
            </a:r>
            <a:endParaRPr lang="en-US" b="1" u="words" dirty="0">
              <a:latin typeface="Times New Roman" charset="0"/>
              <a:ea typeface="Times New Roman" charset="0"/>
              <a:cs typeface="Times New Roman" charset="0"/>
            </a:endParaRPr>
          </a:p>
          <a:p>
            <a:pPr lvl="0" algn="just"/>
            <a:r>
              <a:rPr lang="en-US" dirty="0">
                <a:latin typeface="Times New Roman" charset="0"/>
                <a:ea typeface="Times New Roman" charset="0"/>
                <a:cs typeface="Times New Roman" charset="0"/>
              </a:rPr>
              <a:t>E</a:t>
            </a:r>
            <a:r>
              <a:rPr lang="en-US" dirty="0" smtClean="0">
                <a:latin typeface="Times New Roman" charset="0"/>
                <a:ea typeface="Times New Roman" charset="0"/>
                <a:cs typeface="Times New Roman" charset="0"/>
              </a:rPr>
              <a:t>xplain </a:t>
            </a:r>
            <a:r>
              <a:rPr lang="en-US" dirty="0">
                <a:latin typeface="Times New Roman" charset="0"/>
                <a:ea typeface="Times New Roman" charset="0"/>
                <a:cs typeface="Times New Roman" charset="0"/>
              </a:rPr>
              <a:t>the different levels of protein structure </a:t>
            </a:r>
            <a:r>
              <a:rPr lang="en-US" dirty="0" smtClean="0">
                <a:latin typeface="Times New Roman" charset="0"/>
                <a:ea typeface="Times New Roman" charset="0"/>
                <a:cs typeface="Times New Roman" charset="0"/>
              </a:rPr>
              <a:t>and </a:t>
            </a:r>
            <a:r>
              <a:rPr lang="en-US" dirty="0">
                <a:latin typeface="Times New Roman" charset="0"/>
                <a:ea typeface="Times New Roman" charset="0"/>
                <a:cs typeface="Times New Roman" charset="0"/>
              </a:rPr>
              <a:t>the forces stabilizing these structures and what happens when the protein is denatured.</a:t>
            </a:r>
            <a:endParaRPr lang="en-US" b="1" u="words" dirty="0">
              <a:latin typeface="Times New Roman" charset="0"/>
              <a:ea typeface="Times New Roman" charset="0"/>
              <a:cs typeface="Times New Roman" charset="0"/>
            </a:endParaRPr>
          </a:p>
          <a:p>
            <a:pPr lvl="0" algn="just"/>
            <a:r>
              <a:rPr lang="en-US" dirty="0" smtClean="0">
                <a:latin typeface="Times New Roman" charset="0"/>
                <a:ea typeface="Times New Roman" charset="0"/>
                <a:cs typeface="Times New Roman" charset="0"/>
              </a:rPr>
              <a:t>Define </a:t>
            </a:r>
            <a:r>
              <a:rPr lang="en-US" dirty="0">
                <a:latin typeface="Times New Roman" charset="0"/>
                <a:ea typeface="Times New Roman" charset="0"/>
                <a:cs typeface="Times New Roman" charset="0"/>
              </a:rPr>
              <a:t>the </a:t>
            </a:r>
            <a:r>
              <a:rPr lang="en-US" dirty="0">
                <a:latin typeface="Times New Roman"/>
                <a:cs typeface="Times New Roman"/>
              </a:rPr>
              <a:t>α</a:t>
            </a:r>
            <a:r>
              <a:rPr lang="en-US" dirty="0" smtClean="0">
                <a:latin typeface="Times New Roman" charset="0"/>
                <a:ea typeface="Times New Roman" charset="0"/>
                <a:cs typeface="Times New Roman" charset="0"/>
              </a:rPr>
              <a:t>-helix </a:t>
            </a:r>
            <a:r>
              <a:rPr lang="en-US" dirty="0">
                <a:latin typeface="Times New Roman" charset="0"/>
                <a:ea typeface="Times New Roman" charset="0"/>
                <a:cs typeface="Times New Roman" charset="0"/>
              </a:rPr>
              <a:t>and </a:t>
            </a:r>
            <a:r>
              <a:rPr lang="en-US" dirty="0" smtClean="0">
                <a:latin typeface="Times New Roman"/>
                <a:cs typeface="Times New Roman"/>
              </a:rPr>
              <a:t>β-</a:t>
            </a:r>
            <a:r>
              <a:rPr lang="en-US" dirty="0" smtClean="0">
                <a:latin typeface="Times New Roman" charset="0"/>
                <a:ea typeface="Times New Roman" charset="0"/>
                <a:cs typeface="Times New Roman" charset="0"/>
              </a:rPr>
              <a:t>sheet </a:t>
            </a:r>
            <a:r>
              <a:rPr lang="en-US" dirty="0">
                <a:latin typeface="Times New Roman" charset="0"/>
                <a:ea typeface="Times New Roman" charset="0"/>
                <a:cs typeface="Times New Roman" charset="0"/>
              </a:rPr>
              <a:t>as the most commonly encountered secondary structures in a protein molecule.</a:t>
            </a:r>
            <a:endParaRPr lang="en-US" b="1" u="words" dirty="0">
              <a:latin typeface="Times New Roman" charset="0"/>
              <a:ea typeface="Times New Roman" charset="0"/>
              <a:cs typeface="Times New Roman" charset="0"/>
            </a:endParaRPr>
          </a:p>
          <a:p>
            <a:pPr lvl="0" algn="just"/>
            <a:r>
              <a:rPr lang="en-US" dirty="0" smtClean="0">
                <a:latin typeface="Times New Roman" charset="0"/>
                <a:ea typeface="Times New Roman" charset="0"/>
                <a:cs typeface="Times New Roman" charset="0"/>
              </a:rPr>
              <a:t>Correlate </a:t>
            </a:r>
            <a:r>
              <a:rPr lang="en-US" dirty="0">
                <a:latin typeface="Times New Roman" charset="0"/>
                <a:ea typeface="Times New Roman" charset="0"/>
                <a:cs typeface="Times New Roman" charset="0"/>
              </a:rPr>
              <a:t>the protein structure with function with hemoglobin as an example.</a:t>
            </a:r>
            <a:endParaRPr lang="en-US" b="1" u="words" dirty="0">
              <a:latin typeface="Times New Roman" charset="0"/>
              <a:ea typeface="Times New Roman" charset="0"/>
              <a:cs typeface="Times New Roman" charset="0"/>
            </a:endParaRPr>
          </a:p>
          <a:p>
            <a:pPr algn="just"/>
            <a:r>
              <a:rPr lang="en-US" dirty="0" smtClean="0">
                <a:latin typeface="Times New Roman" charset="0"/>
                <a:ea typeface="Times New Roman" charset="0"/>
                <a:cs typeface="Times New Roman" charset="0"/>
              </a:rPr>
              <a:t>Understand </a:t>
            </a:r>
            <a:r>
              <a:rPr lang="en-US" dirty="0">
                <a:latin typeface="Times New Roman" charset="0"/>
                <a:ea typeface="Times New Roman" charset="0"/>
                <a:cs typeface="Times New Roman" charset="0"/>
              </a:rPr>
              <a:t>how the misfolding of proteins may lead to diseases like Alzheimer’s or prion disease.</a:t>
            </a:r>
          </a:p>
        </p:txBody>
      </p:sp>
    </p:spTree>
    <p:extLst>
      <p:ext uri="{BB962C8B-B14F-4D97-AF65-F5344CB8AC3E}">
        <p14:creationId xmlns:p14="http://schemas.microsoft.com/office/powerpoint/2010/main" val="7892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Tertiary structure</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algn="just"/>
            <a:r>
              <a:rPr lang="en-US" b="1" dirty="0" smtClean="0">
                <a:latin typeface="Times New Roman"/>
                <a:cs typeface="Times New Roman"/>
              </a:rPr>
              <a:t>Role of chaperons in protein folding:</a:t>
            </a:r>
          </a:p>
          <a:p>
            <a:pPr marL="411480" lvl="1" indent="0" algn="just">
              <a:buNone/>
            </a:pPr>
            <a:endParaRPr lang="en-US" dirty="0" smtClean="0">
              <a:latin typeface="Times New Roman"/>
              <a:cs typeface="Times New Roman"/>
            </a:endParaRPr>
          </a:p>
          <a:p>
            <a:pPr lvl="1" algn="just"/>
            <a:r>
              <a:rPr lang="en-US" dirty="0" smtClean="0">
                <a:latin typeface="Times New Roman"/>
                <a:cs typeface="Times New Roman"/>
              </a:rPr>
              <a:t>Chaperons are a specialized group of proteins, required for the proper folding of many species of proteins.</a:t>
            </a:r>
          </a:p>
          <a:p>
            <a:pPr marL="411480" lvl="1" indent="0" algn="just">
              <a:buNone/>
            </a:pPr>
            <a:endParaRPr lang="en-US" dirty="0" smtClean="0">
              <a:latin typeface="Times New Roman"/>
              <a:cs typeface="Times New Roman"/>
            </a:endParaRPr>
          </a:p>
          <a:p>
            <a:pPr lvl="1" algn="just"/>
            <a:r>
              <a:rPr lang="en-US" dirty="0" smtClean="0">
                <a:latin typeface="Times New Roman"/>
                <a:cs typeface="Times New Roman"/>
              </a:rPr>
              <a:t>They also known as “</a:t>
            </a:r>
            <a:r>
              <a:rPr lang="en-US" b="1" dirty="0" smtClean="0">
                <a:latin typeface="Times New Roman"/>
                <a:cs typeface="Times New Roman"/>
              </a:rPr>
              <a:t>heat chock</a:t>
            </a:r>
            <a:r>
              <a:rPr lang="en-US" dirty="0" smtClean="0">
                <a:latin typeface="Times New Roman"/>
                <a:cs typeface="Times New Roman"/>
              </a:rPr>
              <a:t>” proteins.</a:t>
            </a:r>
          </a:p>
          <a:p>
            <a:pPr marL="411480" lvl="1" indent="0" algn="just">
              <a:buNone/>
            </a:pPr>
            <a:endParaRPr lang="en-US" dirty="0" smtClean="0">
              <a:latin typeface="Times New Roman"/>
              <a:cs typeface="Times New Roman"/>
            </a:endParaRPr>
          </a:p>
          <a:p>
            <a:pPr lvl="1" algn="just"/>
            <a:r>
              <a:rPr lang="en-US" dirty="0" smtClean="0">
                <a:latin typeface="Times New Roman"/>
                <a:cs typeface="Times New Roman"/>
              </a:rPr>
              <a:t>The interact with polypeptide at various stages during the folding process.</a:t>
            </a:r>
            <a:endParaRPr lang="en-US" dirty="0">
              <a:latin typeface="Times New Roman"/>
              <a:cs typeface="Times New Roman"/>
            </a:endParaRPr>
          </a:p>
        </p:txBody>
      </p:sp>
    </p:spTree>
    <p:extLst>
      <p:ext uri="{BB962C8B-B14F-4D97-AF65-F5344CB8AC3E}">
        <p14:creationId xmlns:p14="http://schemas.microsoft.com/office/powerpoint/2010/main" val="61848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Quaternary</a:t>
            </a:r>
            <a:r>
              <a:rPr lang="en-US" dirty="0" smtClean="0"/>
              <a:t> structure</a:t>
            </a:r>
            <a:endParaRPr lang="en-US" dirty="0"/>
          </a:p>
        </p:txBody>
      </p:sp>
      <p:sp>
        <p:nvSpPr>
          <p:cNvPr id="3" name="Content Placeholder 2"/>
          <p:cNvSpPr>
            <a:spLocks noGrp="1"/>
          </p:cNvSpPr>
          <p:nvPr>
            <p:ph idx="1"/>
          </p:nvPr>
        </p:nvSpPr>
        <p:spPr/>
        <p:txBody>
          <a:bodyPr>
            <a:normAutofit lnSpcReduction="10000"/>
          </a:bodyPr>
          <a:lstStyle/>
          <a:p>
            <a:pPr marL="114300" indent="0" algn="just">
              <a:lnSpc>
                <a:spcPct val="130000"/>
              </a:lnSpc>
              <a:buNone/>
            </a:pPr>
            <a:endParaRPr lang="en-US" dirty="0" smtClean="0">
              <a:latin typeface="Times New Roman"/>
              <a:cs typeface="Times New Roman"/>
            </a:endParaRPr>
          </a:p>
          <a:p>
            <a:pPr algn="just">
              <a:lnSpc>
                <a:spcPct val="130000"/>
              </a:lnSpc>
            </a:pPr>
            <a:r>
              <a:rPr lang="en-US" dirty="0" smtClean="0">
                <a:latin typeface="Times New Roman"/>
                <a:cs typeface="Times New Roman"/>
              </a:rPr>
              <a:t>Some </a:t>
            </a:r>
            <a:r>
              <a:rPr lang="en-US" dirty="0">
                <a:latin typeface="Times New Roman"/>
                <a:cs typeface="Times New Roman"/>
              </a:rPr>
              <a:t>proteins contain two or more polypeptide </a:t>
            </a:r>
            <a:r>
              <a:rPr lang="en-US" dirty="0" smtClean="0">
                <a:latin typeface="Times New Roman"/>
                <a:cs typeface="Times New Roman"/>
              </a:rPr>
              <a:t>chains that may be structurally </a:t>
            </a:r>
            <a:r>
              <a:rPr lang="en-US" b="1" dirty="0" smtClean="0">
                <a:latin typeface="Times New Roman"/>
                <a:cs typeface="Times New Roman"/>
              </a:rPr>
              <a:t>identical</a:t>
            </a:r>
            <a:r>
              <a:rPr lang="en-US" dirty="0" smtClean="0">
                <a:latin typeface="Times New Roman"/>
                <a:cs typeface="Times New Roman"/>
              </a:rPr>
              <a:t> or totally </a:t>
            </a:r>
            <a:r>
              <a:rPr lang="en-US" b="1" dirty="0" smtClean="0">
                <a:latin typeface="Times New Roman"/>
                <a:cs typeface="Times New Roman"/>
              </a:rPr>
              <a:t>unrelated</a:t>
            </a:r>
            <a:r>
              <a:rPr lang="en-US" dirty="0" smtClean="0">
                <a:latin typeface="Times New Roman"/>
                <a:cs typeface="Times New Roman"/>
              </a:rPr>
              <a:t>.</a:t>
            </a:r>
          </a:p>
          <a:p>
            <a:pPr marL="114300" indent="0" algn="just">
              <a:buNone/>
            </a:pPr>
            <a:endParaRPr lang="en-US" dirty="0">
              <a:latin typeface="Times New Roman"/>
              <a:cs typeface="Times New Roman"/>
            </a:endParaRPr>
          </a:p>
          <a:p>
            <a:pPr algn="just">
              <a:lnSpc>
                <a:spcPct val="130000"/>
              </a:lnSpc>
            </a:pPr>
            <a:r>
              <a:rPr lang="en-US" dirty="0">
                <a:latin typeface="Times New Roman"/>
                <a:cs typeface="Times New Roman"/>
              </a:rPr>
              <a:t>Each chain forms a </a:t>
            </a:r>
            <a:r>
              <a:rPr lang="en-US" dirty="0" smtClean="0">
                <a:latin typeface="Times New Roman"/>
                <a:cs typeface="Times New Roman"/>
              </a:rPr>
              <a:t>3D </a:t>
            </a:r>
            <a:r>
              <a:rPr lang="en-US" dirty="0">
                <a:latin typeface="Times New Roman"/>
                <a:cs typeface="Times New Roman"/>
              </a:rPr>
              <a:t>structure called </a:t>
            </a:r>
            <a:r>
              <a:rPr lang="en-US" dirty="0" smtClean="0">
                <a:latin typeface="Times New Roman"/>
                <a:cs typeface="Times New Roman"/>
              </a:rPr>
              <a:t>subunit.</a:t>
            </a:r>
          </a:p>
          <a:p>
            <a:pPr marL="114300" indent="0" algn="just">
              <a:buNone/>
            </a:pPr>
            <a:endParaRPr lang="en-US" dirty="0" smtClean="0">
              <a:latin typeface="Times New Roman"/>
              <a:cs typeface="Times New Roman"/>
            </a:endParaRPr>
          </a:p>
          <a:p>
            <a:pPr algn="just">
              <a:lnSpc>
                <a:spcPct val="130000"/>
              </a:lnSpc>
            </a:pPr>
            <a:r>
              <a:rPr lang="en-US" dirty="0" smtClean="0">
                <a:latin typeface="Times New Roman"/>
                <a:cs typeface="Times New Roman"/>
              </a:rPr>
              <a:t>According to the number of subunits: dimeric, trimeric, … or multimeric.</a:t>
            </a:r>
          </a:p>
          <a:p>
            <a:pPr marL="114300" indent="0" algn="just">
              <a:lnSpc>
                <a:spcPct val="110000"/>
              </a:lnSpc>
              <a:buNone/>
            </a:pPr>
            <a:endParaRPr lang="en-US" dirty="0" smtClean="0">
              <a:latin typeface="Times New Roman"/>
              <a:cs typeface="Times New Roman"/>
            </a:endParaRPr>
          </a:p>
          <a:p>
            <a:pPr algn="just">
              <a:lnSpc>
                <a:spcPct val="130000"/>
              </a:lnSpc>
            </a:pPr>
            <a:r>
              <a:rPr lang="en-US" dirty="0" smtClean="0">
                <a:latin typeface="Times New Roman"/>
                <a:cs typeface="Times New Roman"/>
              </a:rPr>
              <a:t>Subunits may either function independently of each other, or work cooperatively, e.g. </a:t>
            </a:r>
            <a:r>
              <a:rPr lang="en-US" b="1" dirty="0" smtClean="0">
                <a:latin typeface="Times New Roman"/>
                <a:cs typeface="Times New Roman"/>
              </a:rPr>
              <a:t>hemoglobin</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349687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latin typeface="Times New Roman"/>
                <a:cs typeface="Times New Roman"/>
              </a:rPr>
              <a:t>Hemoglobin</a:t>
            </a:r>
            <a:endParaRPr lang="en-US" b="1" dirty="0">
              <a:latin typeface="Times New Roman"/>
              <a:cs typeface="Times New Roman"/>
            </a:endParaRPr>
          </a:p>
        </p:txBody>
      </p:sp>
      <p:sp>
        <p:nvSpPr>
          <p:cNvPr id="20483" name="Content Placeholder 2"/>
          <p:cNvSpPr>
            <a:spLocks noGrp="1"/>
          </p:cNvSpPr>
          <p:nvPr>
            <p:ph idx="1"/>
          </p:nvPr>
        </p:nvSpPr>
        <p:spPr/>
        <p:txBody>
          <a:bodyPr/>
          <a:lstStyle/>
          <a:p>
            <a:pPr algn="just" eaLnBrk="1" hangingPunct="1">
              <a:lnSpc>
                <a:spcPct val="130000"/>
              </a:lnSpc>
            </a:pPr>
            <a:r>
              <a:rPr lang="en-US" dirty="0">
                <a:latin typeface="Times New Roman"/>
                <a:cs typeface="Times New Roman"/>
              </a:rPr>
              <a:t>Hemoglobin is a globular </a:t>
            </a:r>
            <a:r>
              <a:rPr lang="en-US" dirty="0" smtClean="0">
                <a:latin typeface="Times New Roman"/>
                <a:cs typeface="Times New Roman"/>
              </a:rPr>
              <a:t>protein.</a:t>
            </a:r>
            <a:endParaRPr lang="en-US" dirty="0">
              <a:latin typeface="Times New Roman"/>
              <a:cs typeface="Times New Roman"/>
            </a:endParaRPr>
          </a:p>
          <a:p>
            <a:pPr algn="just" eaLnBrk="1" hangingPunct="1">
              <a:lnSpc>
                <a:spcPct val="130000"/>
              </a:lnSpc>
            </a:pPr>
            <a:r>
              <a:rPr lang="en-US" dirty="0">
                <a:latin typeface="Times New Roman"/>
                <a:cs typeface="Times New Roman"/>
              </a:rPr>
              <a:t>A </a:t>
            </a:r>
            <a:r>
              <a:rPr lang="en-US" dirty="0" err="1">
                <a:latin typeface="Times New Roman"/>
                <a:cs typeface="Times New Roman"/>
              </a:rPr>
              <a:t>multisubunit</a:t>
            </a:r>
            <a:r>
              <a:rPr lang="en-US" dirty="0">
                <a:latin typeface="Times New Roman"/>
                <a:cs typeface="Times New Roman"/>
              </a:rPr>
              <a:t> protein is called </a:t>
            </a:r>
            <a:r>
              <a:rPr lang="en-US" dirty="0" smtClean="0">
                <a:latin typeface="Times New Roman"/>
                <a:cs typeface="Times New Roman"/>
              </a:rPr>
              <a:t>oligomer.</a:t>
            </a:r>
            <a:endParaRPr lang="en-US" dirty="0">
              <a:latin typeface="Times New Roman"/>
              <a:cs typeface="Times New Roman"/>
            </a:endParaRPr>
          </a:p>
          <a:p>
            <a:pPr algn="just" eaLnBrk="1" hangingPunct="1">
              <a:lnSpc>
                <a:spcPct val="130000"/>
              </a:lnSpc>
            </a:pPr>
            <a:r>
              <a:rPr lang="en-US" dirty="0">
                <a:latin typeface="Times New Roman"/>
                <a:cs typeface="Times New Roman"/>
              </a:rPr>
              <a:t>Composed of </a:t>
            </a:r>
            <a:r>
              <a:rPr lang="el-GR" dirty="0">
                <a:latin typeface="Times New Roman"/>
                <a:cs typeface="Times New Roman"/>
              </a:rPr>
              <a:t>α </a:t>
            </a:r>
            <a:r>
              <a:rPr lang="en-US" baseline="-25000" dirty="0">
                <a:latin typeface="Times New Roman"/>
                <a:cs typeface="Times New Roman"/>
              </a:rPr>
              <a:t>2</a:t>
            </a:r>
            <a:r>
              <a:rPr lang="el-GR" dirty="0">
                <a:latin typeface="Times New Roman"/>
                <a:cs typeface="Times New Roman"/>
              </a:rPr>
              <a:t> β </a:t>
            </a:r>
            <a:r>
              <a:rPr lang="en-US" baseline="-25000" dirty="0">
                <a:latin typeface="Times New Roman"/>
                <a:cs typeface="Times New Roman"/>
              </a:rPr>
              <a:t>2</a:t>
            </a:r>
            <a:r>
              <a:rPr lang="en-US" dirty="0">
                <a:latin typeface="Times New Roman"/>
                <a:cs typeface="Times New Roman"/>
              </a:rPr>
              <a:t> subunits (4 subunits</a:t>
            </a:r>
            <a:r>
              <a:rPr lang="en-US" dirty="0" smtClean="0">
                <a:latin typeface="Times New Roman"/>
                <a:cs typeface="Times New Roman"/>
              </a:rPr>
              <a:t>).</a:t>
            </a:r>
            <a:endParaRPr lang="en-US" dirty="0">
              <a:latin typeface="Times New Roman"/>
              <a:cs typeface="Times New Roman"/>
            </a:endParaRPr>
          </a:p>
          <a:p>
            <a:pPr algn="just" eaLnBrk="1" hangingPunct="1">
              <a:lnSpc>
                <a:spcPct val="130000"/>
              </a:lnSpc>
            </a:pPr>
            <a:r>
              <a:rPr lang="en-US" dirty="0">
                <a:latin typeface="Times New Roman"/>
                <a:cs typeface="Times New Roman"/>
              </a:rPr>
              <a:t>Two same subunits are called </a:t>
            </a:r>
            <a:r>
              <a:rPr lang="en-US" dirty="0" err="1" smtClean="0">
                <a:latin typeface="Times New Roman"/>
                <a:cs typeface="Times New Roman"/>
              </a:rPr>
              <a:t>protomers</a:t>
            </a:r>
            <a:r>
              <a:rPr lang="en-US" dirty="0" smtClean="0">
                <a:latin typeface="Times New Roman"/>
                <a:cs typeface="Times New Roman"/>
              </a:rPr>
              <a:t>.</a:t>
            </a:r>
            <a:endParaRPr lang="en-US" dirty="0">
              <a:latin typeface="Times New Roman"/>
              <a:cs typeface="Times New Roman"/>
            </a:endParaRPr>
          </a:p>
          <a:p>
            <a:pPr eaLnBrk="1" hangingPunct="1"/>
            <a:endParaRPr lang="en-US" dirty="0">
              <a:latin typeface="Calibri" charset="0"/>
            </a:endParaRP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l="28999"/>
          <a:stretch>
            <a:fillRect/>
          </a:stretch>
        </p:blipFill>
        <p:spPr bwMode="auto">
          <a:xfrm>
            <a:off x="2367309" y="3770142"/>
            <a:ext cx="3186113"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738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Denaturation</a:t>
            </a:r>
            <a:r>
              <a:rPr lang="en-US" dirty="0" smtClean="0"/>
              <a:t> of proteins</a:t>
            </a:r>
            <a:endParaRPr lang="en-US" dirty="0"/>
          </a:p>
        </p:txBody>
      </p:sp>
      <p:sp>
        <p:nvSpPr>
          <p:cNvPr id="3" name="Content Placeholder 2"/>
          <p:cNvSpPr>
            <a:spLocks noGrp="1"/>
          </p:cNvSpPr>
          <p:nvPr>
            <p:ph idx="1"/>
          </p:nvPr>
        </p:nvSpPr>
        <p:spPr>
          <a:xfrm>
            <a:off x="457200" y="1386165"/>
            <a:ext cx="7620000" cy="4800600"/>
          </a:xfrm>
        </p:spPr>
        <p:txBody>
          <a:bodyPr>
            <a:noAutofit/>
          </a:bodyPr>
          <a:lstStyle/>
          <a:p>
            <a:pPr algn="just"/>
            <a:r>
              <a:rPr lang="en-US" dirty="0" smtClean="0">
                <a:latin typeface="Times New Roman"/>
                <a:cs typeface="Times New Roman"/>
              </a:rPr>
              <a:t>It results in the unfolding and disorganization of the protein’s secondary and tertiary structures.</a:t>
            </a:r>
          </a:p>
          <a:p>
            <a:pPr marL="114300" indent="0" algn="just">
              <a:buNone/>
            </a:pPr>
            <a:endParaRPr lang="en-US" dirty="0" smtClean="0">
              <a:latin typeface="Times New Roman"/>
              <a:cs typeface="Times New Roman"/>
            </a:endParaRPr>
          </a:p>
          <a:p>
            <a:pPr algn="just"/>
            <a:r>
              <a:rPr lang="en-US" dirty="0" err="1" smtClean="0">
                <a:latin typeface="Times New Roman"/>
                <a:cs typeface="Times New Roman"/>
              </a:rPr>
              <a:t>Denaturating</a:t>
            </a:r>
            <a:r>
              <a:rPr lang="en-US" dirty="0" smtClean="0">
                <a:latin typeface="Times New Roman"/>
                <a:cs typeface="Times New Roman"/>
              </a:rPr>
              <a:t> agents include:</a:t>
            </a:r>
          </a:p>
          <a:p>
            <a:pPr lvl="1" algn="just"/>
            <a:r>
              <a:rPr lang="en-US" sz="1800" dirty="0" smtClean="0">
                <a:latin typeface="Times New Roman"/>
                <a:cs typeface="Times New Roman"/>
              </a:rPr>
              <a:t>Heat.</a:t>
            </a:r>
          </a:p>
          <a:p>
            <a:pPr lvl="1" algn="just"/>
            <a:r>
              <a:rPr lang="en-US" sz="1800" dirty="0" smtClean="0">
                <a:latin typeface="Times New Roman"/>
                <a:cs typeface="Times New Roman"/>
              </a:rPr>
              <a:t>Organic solvents.</a:t>
            </a:r>
          </a:p>
          <a:p>
            <a:pPr lvl="1" algn="just"/>
            <a:r>
              <a:rPr lang="en-US" sz="1800" dirty="0" smtClean="0">
                <a:latin typeface="Times New Roman"/>
                <a:cs typeface="Times New Roman"/>
              </a:rPr>
              <a:t>Mechanical mixing.</a:t>
            </a:r>
          </a:p>
          <a:p>
            <a:pPr lvl="1" algn="just"/>
            <a:r>
              <a:rPr lang="en-US" sz="1800" dirty="0" smtClean="0">
                <a:latin typeface="Times New Roman"/>
                <a:cs typeface="Times New Roman"/>
              </a:rPr>
              <a:t>Strong acids or bases.</a:t>
            </a:r>
          </a:p>
          <a:p>
            <a:pPr lvl="1" algn="just"/>
            <a:r>
              <a:rPr lang="en-US" sz="1800" dirty="0" smtClean="0">
                <a:latin typeface="Times New Roman"/>
                <a:cs typeface="Times New Roman"/>
              </a:rPr>
              <a:t>Detergents.</a:t>
            </a:r>
          </a:p>
          <a:p>
            <a:pPr lvl="1" algn="just"/>
            <a:r>
              <a:rPr lang="en-US" sz="1800" dirty="0" smtClean="0">
                <a:latin typeface="Times New Roman"/>
                <a:cs typeface="Times New Roman"/>
              </a:rPr>
              <a:t>Ions of heavy metals (e.g. lead and mercury).</a:t>
            </a:r>
          </a:p>
          <a:p>
            <a:pPr marL="411480" lvl="1" indent="0" algn="just">
              <a:buNone/>
            </a:pPr>
            <a:endParaRPr lang="en-US" sz="2200" dirty="0" smtClean="0">
              <a:latin typeface="Times New Roman"/>
              <a:cs typeface="Times New Roman"/>
            </a:endParaRPr>
          </a:p>
          <a:p>
            <a:pPr algn="just"/>
            <a:r>
              <a:rPr lang="en-US" dirty="0" smtClean="0">
                <a:latin typeface="Times New Roman"/>
                <a:cs typeface="Times New Roman"/>
              </a:rPr>
              <a:t>Most proteins, once denatured, remain permanently disordered.</a:t>
            </a:r>
          </a:p>
          <a:p>
            <a:pPr marL="114300" indent="0" algn="just">
              <a:buNone/>
            </a:pPr>
            <a:endParaRPr lang="en-US" dirty="0" smtClean="0">
              <a:latin typeface="Times New Roman"/>
              <a:cs typeface="Times New Roman"/>
            </a:endParaRPr>
          </a:p>
          <a:p>
            <a:pPr algn="just"/>
            <a:r>
              <a:rPr lang="en-US" dirty="0" smtClean="0">
                <a:latin typeface="Times New Roman"/>
                <a:cs typeface="Times New Roman"/>
              </a:rPr>
              <a:t>Denatured proteins are often insoluble and, therefore, precipitate from solution.</a:t>
            </a:r>
            <a:endParaRPr lang="en-US" dirty="0">
              <a:latin typeface="Times New Roman"/>
              <a:cs typeface="Times New Roman"/>
            </a:endParaRPr>
          </a:p>
        </p:txBody>
      </p:sp>
    </p:spTree>
    <p:extLst>
      <p:ext uri="{BB962C8B-B14F-4D97-AF65-F5344CB8AC3E}">
        <p14:creationId xmlns:p14="http://schemas.microsoft.com/office/powerpoint/2010/main" val="339224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64" presetClass="path" presetSubtype="0" accel="50000" decel="50000" fill="hold" nodeType="withEffect">
                                  <p:stCondLst>
                                    <p:cond delay="0"/>
                                  </p:stCondLst>
                                  <p:childTnLst>
                                    <p:animMotion origin="layout" path="M 4.97048E-6 3.98425E-6 L 0.00086 -0.5578 " pathEditMode="relative" rAng="0" ptsTypes="AA">
                                      <p:cBhvr>
                                        <p:cTn id="28" dur="10" fill="hold"/>
                                        <p:tgtEl>
                                          <p:spTgt spid="3">
                                            <p:txEl>
                                              <p:pRg st="10" end="10"/>
                                            </p:txEl>
                                          </p:spTgt>
                                        </p:tgtEl>
                                        <p:attrNameLst>
                                          <p:attrName>ppt_x</p:attrName>
                                          <p:attrName>ppt_y</p:attrName>
                                        </p:attrNameLst>
                                      </p:cBhvr>
                                      <p:rCtr x="35" y="-27890"/>
                                    </p:animMotion>
                                  </p:childTnLst>
                                </p:cTn>
                              </p:par>
                              <p:par>
                                <p:cTn id="29" presetID="64" presetClass="path" presetSubtype="0" accel="50000" decel="50000" fill="hold" nodeType="withEffect">
                                  <p:stCondLst>
                                    <p:cond delay="0"/>
                                  </p:stCondLst>
                                  <p:childTnLst>
                                    <p:animMotion origin="layout" path="M -3.38659E-6 -2.77276E-6 L -0.00086 -0.5425 " pathEditMode="relative" rAng="0" ptsTypes="AA">
                                      <p:cBhvr>
                                        <p:cTn id="30" dur="10" fill="hold"/>
                                        <p:tgtEl>
                                          <p:spTgt spid="3">
                                            <p:txEl>
                                              <p:pRg st="12" end="12"/>
                                            </p:txEl>
                                          </p:spTgt>
                                        </p:tgtEl>
                                        <p:attrNameLst>
                                          <p:attrName>ppt_x</p:attrName>
                                          <p:attrName>ppt_y</p:attrName>
                                        </p:attrNameLst>
                                      </p:cBhvr>
                                      <p:rCtr x="-52" y="-27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algn="just" eaLnBrk="1" hangingPunct="1"/>
            <a:r>
              <a:rPr lang="en-US" dirty="0">
                <a:latin typeface="Times New Roman"/>
                <a:cs typeface="Times New Roman"/>
              </a:rPr>
              <a:t>Every protein must fold to achieve its normal conformation and </a:t>
            </a:r>
            <a:r>
              <a:rPr lang="en-US" dirty="0" smtClean="0">
                <a:latin typeface="Times New Roman"/>
                <a:cs typeface="Times New Roman"/>
              </a:rPr>
              <a:t>function.</a:t>
            </a:r>
          </a:p>
          <a:p>
            <a:pPr marL="114300" indent="0" algn="just" eaLnBrk="1" hangingPunct="1">
              <a:buNone/>
            </a:pPr>
            <a:endParaRPr lang="en-US" dirty="0">
              <a:latin typeface="Times New Roman"/>
              <a:cs typeface="Times New Roman"/>
            </a:endParaRPr>
          </a:p>
          <a:p>
            <a:pPr algn="just" eaLnBrk="1" hangingPunct="1"/>
            <a:r>
              <a:rPr lang="en-US" dirty="0">
                <a:latin typeface="Times New Roman"/>
                <a:cs typeface="Times New Roman"/>
              </a:rPr>
              <a:t>Abnormal folding of proteins leads to a number of diseases in </a:t>
            </a:r>
            <a:r>
              <a:rPr lang="en-US" dirty="0" smtClean="0">
                <a:latin typeface="Times New Roman"/>
                <a:cs typeface="Times New Roman"/>
              </a:rPr>
              <a:t>humans.</a:t>
            </a:r>
            <a:endParaRPr lang="en-US" dirty="0">
              <a:latin typeface="Times New Roman"/>
              <a:cs typeface="Times New Roman"/>
            </a:endParaRPr>
          </a:p>
          <a:p>
            <a:pPr algn="just" eaLnBrk="1" hangingPunct="1">
              <a:buFont typeface="Arial" charset="0"/>
              <a:buNone/>
            </a:pPr>
            <a:endParaRPr lang="en-US" dirty="0">
              <a:latin typeface="Times New Roman"/>
              <a:cs typeface="Times New Roman"/>
            </a:endParaRPr>
          </a:p>
        </p:txBody>
      </p:sp>
      <p:sp>
        <p:nvSpPr>
          <p:cNvPr id="5" name="Title 1"/>
          <p:cNvSpPr>
            <a:spLocks noGrp="1"/>
          </p:cNvSpPr>
          <p:nvPr>
            <p:ph type="title"/>
          </p:nvPr>
        </p:nvSpPr>
        <p:spPr>
          <a:xfrm>
            <a:off x="457200" y="274638"/>
            <a:ext cx="7620000" cy="1143000"/>
          </a:xfrm>
        </p:spPr>
        <p:txBody>
          <a:bodyPr/>
          <a:lstStyle/>
          <a:p>
            <a:r>
              <a:rPr lang="en-US" dirty="0" smtClean="0">
                <a:latin typeface="Times New Roman"/>
                <a:cs typeface="Times New Roman"/>
              </a:rPr>
              <a:t>Protein misfolding</a:t>
            </a:r>
            <a:endParaRPr lang="en-US" dirty="0">
              <a:latin typeface="Times New Roman"/>
              <a:cs typeface="Times New Roman"/>
            </a:endParaRPr>
          </a:p>
        </p:txBody>
      </p:sp>
    </p:spTree>
    <p:extLst>
      <p:ext uri="{BB962C8B-B14F-4D97-AF65-F5344CB8AC3E}">
        <p14:creationId xmlns:p14="http://schemas.microsoft.com/office/powerpoint/2010/main" val="373897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normAutofit/>
          </a:bodyPr>
          <a:lstStyle/>
          <a:p>
            <a:pPr algn="just"/>
            <a:r>
              <a:rPr lang="en-US" b="1" dirty="0" smtClean="0">
                <a:solidFill>
                  <a:srgbClr val="2F2B20"/>
                </a:solidFill>
                <a:latin typeface="Times New Roman"/>
                <a:cs typeface="Times New Roman"/>
              </a:rPr>
              <a:t>Alzheimer’s </a:t>
            </a:r>
            <a:r>
              <a:rPr lang="en-US" b="1" dirty="0">
                <a:solidFill>
                  <a:srgbClr val="2F2B20"/>
                </a:solidFill>
                <a:latin typeface="Times New Roman"/>
                <a:cs typeface="Times New Roman"/>
              </a:rPr>
              <a:t>disease:</a:t>
            </a:r>
          </a:p>
          <a:p>
            <a:pPr lvl="1" algn="just">
              <a:lnSpc>
                <a:spcPct val="130000"/>
              </a:lnSpc>
            </a:pPr>
            <a:r>
              <a:rPr lang="el-GR" sz="2200" dirty="0">
                <a:solidFill>
                  <a:srgbClr val="2F2B20"/>
                </a:solidFill>
                <a:latin typeface="Times New Roman"/>
                <a:cs typeface="Times New Roman"/>
              </a:rPr>
              <a:t>β</a:t>
            </a:r>
            <a:r>
              <a:rPr lang="en-US" sz="2200" dirty="0">
                <a:solidFill>
                  <a:srgbClr val="2F2B20"/>
                </a:solidFill>
                <a:latin typeface="Times New Roman"/>
                <a:cs typeface="Times New Roman"/>
              </a:rPr>
              <a:t> amyloid protein is a misfolded </a:t>
            </a:r>
            <a:r>
              <a:rPr lang="en-US" sz="2200" dirty="0" smtClean="0">
                <a:solidFill>
                  <a:srgbClr val="2F2B20"/>
                </a:solidFill>
                <a:latin typeface="Times New Roman"/>
                <a:cs typeface="Times New Roman"/>
              </a:rPr>
              <a:t>protein.</a:t>
            </a:r>
            <a:endParaRPr lang="en-US" sz="2200" dirty="0">
              <a:solidFill>
                <a:srgbClr val="2F2B20"/>
              </a:solidFill>
              <a:latin typeface="Times New Roman"/>
              <a:cs typeface="Times New Roman"/>
            </a:endParaRPr>
          </a:p>
          <a:p>
            <a:pPr lvl="1" algn="just">
              <a:lnSpc>
                <a:spcPct val="130000"/>
              </a:lnSpc>
            </a:pPr>
            <a:r>
              <a:rPr lang="en-US" sz="2200" dirty="0">
                <a:solidFill>
                  <a:srgbClr val="2F2B20"/>
                </a:solidFill>
                <a:latin typeface="Times New Roman"/>
                <a:cs typeface="Times New Roman"/>
              </a:rPr>
              <a:t>It forms fibrous deposits or plaques in the brains </a:t>
            </a:r>
            <a:r>
              <a:rPr lang="en-US" sz="2200" dirty="0" smtClean="0">
                <a:solidFill>
                  <a:srgbClr val="2F2B20"/>
                </a:solidFill>
                <a:latin typeface="Times New Roman"/>
                <a:cs typeface="Times New Roman"/>
              </a:rPr>
              <a:t>of Alzheimer’s patients.</a:t>
            </a:r>
            <a:endParaRPr lang="en-US" sz="2200" dirty="0">
              <a:solidFill>
                <a:srgbClr val="2F2B20"/>
              </a:solidFill>
              <a:latin typeface="Times New Roman"/>
              <a:cs typeface="Times New Roman"/>
            </a:endParaRPr>
          </a:p>
          <a:p>
            <a:pPr marL="114300" indent="0" algn="just" eaLnBrk="1" hangingPunct="1">
              <a:buNone/>
            </a:pPr>
            <a:endParaRPr lang="en-US" dirty="0" smtClean="0">
              <a:solidFill>
                <a:srgbClr val="2F2B20"/>
              </a:solidFill>
              <a:latin typeface="Times New Roman"/>
              <a:cs typeface="Times New Roman"/>
            </a:endParaRPr>
          </a:p>
          <a:p>
            <a:pPr algn="just" eaLnBrk="1" hangingPunct="1"/>
            <a:r>
              <a:rPr lang="en-US" b="1" dirty="0" err="1" smtClean="0">
                <a:solidFill>
                  <a:srgbClr val="2F2B20"/>
                </a:solidFill>
                <a:latin typeface="Times New Roman"/>
                <a:cs typeface="Times New Roman"/>
              </a:rPr>
              <a:t>Creutzfeldt</a:t>
            </a:r>
            <a:r>
              <a:rPr lang="en-US" b="1" dirty="0">
                <a:solidFill>
                  <a:srgbClr val="2F2B20"/>
                </a:solidFill>
                <a:latin typeface="Times New Roman"/>
                <a:cs typeface="Times New Roman"/>
              </a:rPr>
              <a:t>-Jacob or prion disease:</a:t>
            </a:r>
          </a:p>
          <a:p>
            <a:pPr lvl="1" algn="just" eaLnBrk="1" hangingPunct="1">
              <a:lnSpc>
                <a:spcPct val="130000"/>
              </a:lnSpc>
            </a:pPr>
            <a:r>
              <a:rPr lang="en-US" sz="2200" dirty="0">
                <a:solidFill>
                  <a:srgbClr val="2F2B20"/>
                </a:solidFill>
                <a:latin typeface="Times New Roman"/>
                <a:cs typeface="Times New Roman"/>
              </a:rPr>
              <a:t>Prion protein is present in normal brain </a:t>
            </a:r>
            <a:r>
              <a:rPr lang="en-US" sz="2200" dirty="0" smtClean="0">
                <a:solidFill>
                  <a:srgbClr val="2F2B20"/>
                </a:solidFill>
                <a:latin typeface="Times New Roman"/>
                <a:cs typeface="Times New Roman"/>
              </a:rPr>
              <a:t>tissue.</a:t>
            </a:r>
            <a:endParaRPr lang="en-US" sz="2200" dirty="0">
              <a:solidFill>
                <a:srgbClr val="2F2B20"/>
              </a:solidFill>
              <a:latin typeface="Times New Roman"/>
              <a:cs typeface="Times New Roman"/>
            </a:endParaRPr>
          </a:p>
          <a:p>
            <a:pPr lvl="1" algn="just" eaLnBrk="1" hangingPunct="1">
              <a:lnSpc>
                <a:spcPct val="130000"/>
              </a:lnSpc>
            </a:pPr>
            <a:r>
              <a:rPr lang="en-US" sz="2200" dirty="0">
                <a:solidFill>
                  <a:srgbClr val="2F2B20"/>
                </a:solidFill>
                <a:latin typeface="Times New Roman"/>
                <a:cs typeface="Times New Roman"/>
              </a:rPr>
              <a:t>In diseased brains, the same protein is </a:t>
            </a:r>
            <a:r>
              <a:rPr lang="en-US" sz="2200" dirty="0" smtClean="0">
                <a:solidFill>
                  <a:srgbClr val="2F2B20"/>
                </a:solidFill>
                <a:latin typeface="Times New Roman"/>
                <a:cs typeface="Times New Roman"/>
              </a:rPr>
              <a:t>misfolded.</a:t>
            </a:r>
            <a:endParaRPr lang="en-US" sz="2200" dirty="0">
              <a:solidFill>
                <a:srgbClr val="2F2B20"/>
              </a:solidFill>
              <a:latin typeface="Times New Roman"/>
              <a:cs typeface="Times New Roman"/>
            </a:endParaRPr>
          </a:p>
          <a:p>
            <a:pPr lvl="1" algn="just" eaLnBrk="1" hangingPunct="1">
              <a:lnSpc>
                <a:spcPct val="130000"/>
              </a:lnSpc>
            </a:pPr>
            <a:r>
              <a:rPr lang="en-US" sz="2200" dirty="0" smtClean="0">
                <a:solidFill>
                  <a:srgbClr val="2F2B20"/>
                </a:solidFill>
                <a:latin typeface="Times New Roman"/>
                <a:cs typeface="Times New Roman"/>
              </a:rPr>
              <a:t>It, therefore, </a:t>
            </a:r>
            <a:r>
              <a:rPr lang="en-US" sz="2200" dirty="0">
                <a:solidFill>
                  <a:srgbClr val="2F2B20"/>
                </a:solidFill>
                <a:latin typeface="Times New Roman"/>
                <a:cs typeface="Times New Roman"/>
              </a:rPr>
              <a:t>forms insoluble fibrous aggregates that damage brain </a:t>
            </a:r>
            <a:r>
              <a:rPr lang="en-US" sz="2200" dirty="0" smtClean="0">
                <a:solidFill>
                  <a:srgbClr val="2F2B20"/>
                </a:solidFill>
                <a:latin typeface="Times New Roman"/>
                <a:cs typeface="Times New Roman"/>
              </a:rPr>
              <a:t>cells.</a:t>
            </a:r>
            <a:endParaRPr lang="en-US" sz="2200" dirty="0">
              <a:solidFill>
                <a:srgbClr val="2F2B20"/>
              </a:solidFill>
              <a:latin typeface="Times New Roman"/>
              <a:cs typeface="Times New Roman"/>
            </a:endParaRPr>
          </a:p>
          <a:p>
            <a:pPr algn="just" eaLnBrk="1" hangingPunct="1"/>
            <a:endParaRPr lang="en-US" dirty="0">
              <a:solidFill>
                <a:srgbClr val="2F2B20"/>
              </a:solidFill>
              <a:latin typeface="Times New Roman"/>
              <a:cs typeface="Times New Roman"/>
            </a:endParaRPr>
          </a:p>
        </p:txBody>
      </p:sp>
      <p:sp>
        <p:nvSpPr>
          <p:cNvPr id="3" name="Title 1"/>
          <p:cNvSpPr>
            <a:spLocks noGrp="1"/>
          </p:cNvSpPr>
          <p:nvPr>
            <p:ph type="title"/>
          </p:nvPr>
        </p:nvSpPr>
        <p:spPr>
          <a:xfrm>
            <a:off x="457200" y="274638"/>
            <a:ext cx="7620000" cy="1143000"/>
          </a:xfrm>
        </p:spPr>
        <p:txBody>
          <a:bodyPr/>
          <a:lstStyle/>
          <a:p>
            <a:r>
              <a:rPr lang="en-US" dirty="0" smtClean="0">
                <a:latin typeface="Times New Roman"/>
                <a:cs typeface="Times New Roman"/>
              </a:rPr>
              <a:t>Protein misfolding</a:t>
            </a:r>
            <a:endParaRPr lang="en-US" dirty="0">
              <a:latin typeface="Times New Roman"/>
              <a:cs typeface="Times New Roman"/>
            </a:endParaRPr>
          </a:p>
        </p:txBody>
      </p:sp>
    </p:spTree>
    <p:extLst>
      <p:ext uri="{BB962C8B-B14F-4D97-AF65-F5344CB8AC3E}">
        <p14:creationId xmlns:p14="http://schemas.microsoft.com/office/powerpoint/2010/main" val="5241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648" y="0"/>
            <a:ext cx="5900468" cy="6858000"/>
          </a:xfrm>
          <a:prstGeom prst="rect">
            <a:avLst/>
          </a:prstGeom>
        </p:spPr>
      </p:pic>
    </p:spTree>
    <p:extLst>
      <p:ext uri="{BB962C8B-B14F-4D97-AF65-F5344CB8AC3E}">
        <p14:creationId xmlns:p14="http://schemas.microsoft.com/office/powerpoint/2010/main" val="1273286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normAutofit fontScale="92500"/>
          </a:bodyPr>
          <a:lstStyle/>
          <a:p>
            <a:pPr lvl="0" algn="just"/>
            <a:r>
              <a:rPr lang="en-US">
                <a:latin typeface="Times New Roman" charset="0"/>
                <a:ea typeface="Times New Roman" charset="0"/>
                <a:cs typeface="Times New Roman" charset="0"/>
              </a:rPr>
              <a:t>Native conformation of the protein is the functional, fully folded protein structure</a:t>
            </a:r>
            <a:endParaRPr lang="en-US" b="1" u="words">
              <a:latin typeface="Times New Roman" charset="0"/>
              <a:ea typeface="Times New Roman" charset="0"/>
              <a:cs typeface="Times New Roman" charset="0"/>
            </a:endParaRPr>
          </a:p>
          <a:p>
            <a:pPr lvl="0" algn="just"/>
            <a:r>
              <a:rPr lang="en-US">
                <a:latin typeface="Times New Roman" charset="0"/>
                <a:ea typeface="Times New Roman" charset="0"/>
                <a:cs typeface="Times New Roman" charset="0"/>
              </a:rPr>
              <a:t>The unique </a:t>
            </a:r>
            <a:r>
              <a:rPr lang="en-US" smtClean="0">
                <a:latin typeface="Times New Roman" charset="0"/>
                <a:ea typeface="Times New Roman" charset="0"/>
                <a:cs typeface="Times New Roman" charset="0"/>
              </a:rPr>
              <a:t>3D </a:t>
            </a:r>
            <a:r>
              <a:rPr lang="en-US">
                <a:latin typeface="Times New Roman" charset="0"/>
                <a:ea typeface="Times New Roman" charset="0"/>
                <a:cs typeface="Times New Roman" charset="0"/>
              </a:rPr>
              <a:t>structure of the native conformation is determined by its primary structure, i.e. the amino acid sequence</a:t>
            </a:r>
            <a:endParaRPr lang="en-US" b="1" u="words">
              <a:latin typeface="Times New Roman" charset="0"/>
              <a:ea typeface="Times New Roman" charset="0"/>
              <a:cs typeface="Times New Roman" charset="0"/>
            </a:endParaRPr>
          </a:p>
          <a:p>
            <a:pPr lvl="0" algn="just"/>
            <a:r>
              <a:rPr lang="en-US">
                <a:latin typeface="Times New Roman" charset="0"/>
                <a:ea typeface="Times New Roman" charset="0"/>
                <a:cs typeface="Times New Roman" charset="0"/>
              </a:rPr>
              <a:t>Interactions of between the amino acid side chains guide the folding of the polypeptide chain to form secondary, tertiary and sometimes quaternary structures that cooperate in stabilizing the native conformation of the protein.</a:t>
            </a:r>
            <a:endParaRPr lang="en-US" b="1" u="words">
              <a:latin typeface="Times New Roman" charset="0"/>
              <a:ea typeface="Times New Roman" charset="0"/>
              <a:cs typeface="Times New Roman" charset="0"/>
            </a:endParaRPr>
          </a:p>
          <a:p>
            <a:pPr lvl="0" algn="just"/>
            <a:r>
              <a:rPr lang="en-US">
                <a:latin typeface="Times New Roman" charset="0"/>
                <a:ea typeface="Times New Roman" charset="0"/>
                <a:cs typeface="Times New Roman" charset="0"/>
              </a:rPr>
              <a:t>Protein denaturation results in unfolding and disorganization of of the protein’s structure, which are not accompanied by hydrolysis of peptide bonds.</a:t>
            </a:r>
            <a:endParaRPr lang="en-US" b="1" u="words">
              <a:latin typeface="Times New Roman" charset="0"/>
              <a:ea typeface="Times New Roman" charset="0"/>
              <a:cs typeface="Times New Roman" charset="0"/>
            </a:endParaRPr>
          </a:p>
          <a:p>
            <a:pPr algn="just"/>
            <a:r>
              <a:rPr lang="en-US">
                <a:latin typeface="Times New Roman" charset="0"/>
                <a:ea typeface="Times New Roman" charset="0"/>
                <a:cs typeface="Times New Roman" charset="0"/>
              </a:rPr>
              <a:t>Disease can occur when an apparently normal protein assumes a conformation that is cytotoxic, as in the case of Alzheimer disease and Prion disease. </a:t>
            </a:r>
            <a:endParaRPr lang="en-US" dirty="0">
              <a:solidFill>
                <a:srgbClr val="2F2B20"/>
              </a:solidFill>
              <a:latin typeface="Times New Roman" charset="0"/>
              <a:ea typeface="Times New Roman" charset="0"/>
              <a:cs typeface="Times New Roman" charset="0"/>
            </a:endParaRPr>
          </a:p>
        </p:txBody>
      </p:sp>
      <p:sp>
        <p:nvSpPr>
          <p:cNvPr id="3" name="Title 1"/>
          <p:cNvSpPr>
            <a:spLocks noGrp="1"/>
          </p:cNvSpPr>
          <p:nvPr>
            <p:ph type="title"/>
          </p:nvPr>
        </p:nvSpPr>
        <p:spPr>
          <a:xfrm>
            <a:off x="457200" y="274638"/>
            <a:ext cx="7620000" cy="1143000"/>
          </a:xfrm>
        </p:spPr>
        <p:txBody>
          <a:bodyPr/>
          <a:lstStyle/>
          <a:p>
            <a:r>
              <a:rPr lang="en-US" smtClean="0">
                <a:latin typeface="Times New Roman"/>
                <a:cs typeface="Times New Roman"/>
              </a:rPr>
              <a:t>Take home messages</a:t>
            </a:r>
            <a:endParaRPr lang="en-US" dirty="0">
              <a:latin typeface="Times New Roman"/>
              <a:cs typeface="Times New Roman"/>
            </a:endParaRPr>
          </a:p>
        </p:txBody>
      </p:sp>
    </p:spTree>
    <p:extLst>
      <p:ext uri="{BB962C8B-B14F-4D97-AF65-F5344CB8AC3E}">
        <p14:creationId xmlns:p14="http://schemas.microsoft.com/office/powerpoint/2010/main" val="159463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Reference</a:t>
            </a:r>
            <a:endParaRPr lang="en-US" dirty="0">
              <a:latin typeface="Times New Roman"/>
              <a:cs typeface="Times New Roman"/>
            </a:endParaRPr>
          </a:p>
        </p:txBody>
      </p:sp>
      <p:sp>
        <p:nvSpPr>
          <p:cNvPr id="3" name="Content Placeholder 2"/>
          <p:cNvSpPr>
            <a:spLocks noGrp="1"/>
          </p:cNvSpPr>
          <p:nvPr>
            <p:ph idx="1"/>
          </p:nvPr>
        </p:nvSpPr>
        <p:spPr/>
        <p:txBody>
          <a:bodyPr/>
          <a:lstStyle/>
          <a:p>
            <a:pPr marL="114300" indent="0" algn="just">
              <a:buNone/>
            </a:pPr>
            <a:endParaRPr lang="en-US" dirty="0">
              <a:latin typeface="Times New Roman"/>
              <a:cs typeface="Times New Roman"/>
            </a:endParaRPr>
          </a:p>
          <a:p>
            <a:pPr marL="114300" indent="0" algn="just">
              <a:buNone/>
            </a:pPr>
            <a:r>
              <a:rPr lang="en-US" dirty="0" smtClean="0">
                <a:latin typeface="Times New Roman"/>
                <a:cs typeface="Times New Roman"/>
              </a:rPr>
              <a:t>Lippincott’s </a:t>
            </a:r>
            <a:r>
              <a:rPr lang="en-US" dirty="0">
                <a:latin typeface="Times New Roman"/>
                <a:cs typeface="Times New Roman"/>
              </a:rPr>
              <a:t>Illustrated reviews: Biochemistry </a:t>
            </a:r>
            <a:r>
              <a:rPr lang="en-US" dirty="0" smtClean="0">
                <a:latin typeface="Times New Roman"/>
                <a:cs typeface="Times New Roman"/>
              </a:rPr>
              <a:t>6</a:t>
            </a:r>
            <a:r>
              <a:rPr lang="en-US" baseline="30000" dirty="0" smtClean="0">
                <a:latin typeface="Times New Roman"/>
                <a:cs typeface="Times New Roman"/>
              </a:rPr>
              <a:t>th</a:t>
            </a:r>
            <a:r>
              <a:rPr lang="en-US" dirty="0" smtClean="0">
                <a:latin typeface="Times New Roman"/>
                <a:cs typeface="Times New Roman"/>
              </a:rPr>
              <a:t> edition, Unit 2, Chapter 2, Pages 13-24.</a:t>
            </a:r>
          </a:p>
        </p:txBody>
      </p:sp>
    </p:spTree>
    <p:extLst>
      <p:ext uri="{BB962C8B-B14F-4D97-AF65-F5344CB8AC3E}">
        <p14:creationId xmlns:p14="http://schemas.microsoft.com/office/powerpoint/2010/main" val="2082341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What are proteins?</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dirty="0">
                <a:latin typeface="Times New Roman"/>
                <a:cs typeface="Times New Roman"/>
              </a:rPr>
              <a:t>Proteins are large, complex molecules that play many critical roles in the body. </a:t>
            </a:r>
            <a:endParaRPr lang="en-US" dirty="0" smtClean="0">
              <a:latin typeface="Times New Roman"/>
              <a:cs typeface="Times New Roman"/>
            </a:endParaRPr>
          </a:p>
          <a:p>
            <a:pPr marL="114300" indent="0" algn="just">
              <a:buNone/>
            </a:pPr>
            <a:endParaRPr lang="en-US" dirty="0">
              <a:latin typeface="Times New Roman"/>
              <a:cs typeface="Times New Roman"/>
            </a:endParaRPr>
          </a:p>
          <a:p>
            <a:pPr algn="just"/>
            <a:r>
              <a:rPr lang="en-US" dirty="0">
                <a:latin typeface="Times New Roman"/>
                <a:cs typeface="Times New Roman"/>
              </a:rPr>
              <a:t>They do most of the work in cells and are required for the structure, function, and regulation of the body’s tissues and organs</a:t>
            </a:r>
            <a:r>
              <a:rPr lang="en-US" dirty="0" smtClean="0">
                <a:latin typeface="Times New Roman"/>
                <a:cs typeface="Times New Roman"/>
              </a:rPr>
              <a:t>.</a:t>
            </a:r>
          </a:p>
          <a:p>
            <a:pPr marL="114300" indent="0" algn="just">
              <a:buNone/>
            </a:pPr>
            <a:endParaRPr lang="en-US" dirty="0">
              <a:latin typeface="Times New Roman"/>
              <a:cs typeface="Times New Roman"/>
            </a:endParaRPr>
          </a:p>
          <a:p>
            <a:pPr algn="just"/>
            <a:r>
              <a:rPr lang="en-US" dirty="0">
                <a:latin typeface="Times New Roman"/>
                <a:cs typeface="Times New Roman"/>
              </a:rPr>
              <a:t>Proteins are made up of hundreds or thousands of smaller units called amino acids, which are attached to one another in long chains</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34984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What are proteins?</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dirty="0" smtClean="0">
                <a:solidFill>
                  <a:srgbClr val="2F2B20"/>
                </a:solidFill>
                <a:latin typeface="Times New Roman"/>
                <a:cs typeface="Times New Roman"/>
              </a:rPr>
              <a:t>There are mainly </a:t>
            </a:r>
            <a:r>
              <a:rPr lang="en-US" dirty="0">
                <a:solidFill>
                  <a:srgbClr val="2F2B20"/>
                </a:solidFill>
                <a:latin typeface="Times New Roman"/>
                <a:cs typeface="Times New Roman"/>
              </a:rPr>
              <a:t>20 different </a:t>
            </a:r>
            <a:r>
              <a:rPr lang="en-US" dirty="0">
                <a:latin typeface="Times New Roman"/>
                <a:cs typeface="Times New Roman"/>
              </a:rPr>
              <a:t>types of amino acids that can be combined to make a protein</a:t>
            </a:r>
            <a:r>
              <a:rPr lang="en-US" dirty="0" smtClean="0">
                <a:latin typeface="Times New Roman"/>
                <a:cs typeface="Times New Roman"/>
              </a:rPr>
              <a:t>.</a:t>
            </a:r>
          </a:p>
          <a:p>
            <a:pPr marL="114300" indent="0" algn="just">
              <a:buNone/>
            </a:pPr>
            <a:r>
              <a:rPr lang="en-US" dirty="0" smtClean="0">
                <a:latin typeface="Times New Roman"/>
                <a:cs typeface="Times New Roman"/>
              </a:rPr>
              <a:t> </a:t>
            </a:r>
            <a:endParaRPr lang="en-US" dirty="0">
              <a:latin typeface="Times New Roman"/>
              <a:cs typeface="Times New Roman"/>
            </a:endParaRPr>
          </a:p>
          <a:p>
            <a:pPr algn="just"/>
            <a:r>
              <a:rPr lang="en-US" dirty="0">
                <a:latin typeface="Times New Roman"/>
                <a:cs typeface="Times New Roman"/>
              </a:rPr>
              <a:t>The sequence of amino acids determines each protein’s unique </a:t>
            </a:r>
            <a:r>
              <a:rPr lang="en-US" dirty="0" smtClean="0">
                <a:latin typeface="Times New Roman"/>
                <a:cs typeface="Times New Roman"/>
              </a:rPr>
              <a:t>three-dimensional (3D) </a:t>
            </a:r>
            <a:r>
              <a:rPr lang="en-US" dirty="0">
                <a:latin typeface="Times New Roman"/>
                <a:cs typeface="Times New Roman"/>
              </a:rPr>
              <a:t>structure and its specific function</a:t>
            </a:r>
            <a:r>
              <a:rPr lang="en-US" dirty="0" smtClean="0">
                <a:latin typeface="Times New Roman"/>
                <a:cs typeface="Times New Roman"/>
              </a:rPr>
              <a:t>.</a:t>
            </a:r>
          </a:p>
          <a:p>
            <a:pPr marL="114300" indent="0" algn="just">
              <a:buNone/>
            </a:pPr>
            <a:endParaRPr lang="en-US" dirty="0">
              <a:latin typeface="Times New Roman"/>
              <a:cs typeface="Times New Roman"/>
            </a:endParaRPr>
          </a:p>
          <a:p>
            <a:pPr algn="just"/>
            <a:r>
              <a:rPr lang="en-US" dirty="0">
                <a:latin typeface="Times New Roman"/>
                <a:cs typeface="Times New Roman"/>
              </a:rPr>
              <a:t>Proteins can be described according to their large range of functions in the body e.g. antibody, enzyme, messenger, structural component and transport/storage. </a:t>
            </a:r>
          </a:p>
        </p:txBody>
      </p:sp>
    </p:spTree>
    <p:extLst>
      <p:ext uri="{BB962C8B-B14F-4D97-AF65-F5344CB8AC3E}">
        <p14:creationId xmlns:p14="http://schemas.microsoft.com/office/powerpoint/2010/main" val="31338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en-US" dirty="0" smtClean="0">
                <a:latin typeface="Times New Roman"/>
                <a:cs typeface="Times New Roman"/>
              </a:rPr>
              <a:t>It is the linear sequence of amino acids.</a:t>
            </a:r>
          </a:p>
          <a:p>
            <a:pPr algn="just"/>
            <a:endParaRPr lang="en-US" dirty="0" smtClean="0">
              <a:latin typeface="Times New Roman"/>
              <a:cs typeface="Times New Roman"/>
            </a:endParaRPr>
          </a:p>
          <a:p>
            <a:pPr algn="just"/>
            <a:endParaRPr lang="en-US" dirty="0">
              <a:latin typeface="Times New Roman"/>
              <a:cs typeface="Times New Roman"/>
            </a:endParaRPr>
          </a:p>
          <a:p>
            <a:pPr algn="just"/>
            <a:endParaRPr lang="en-US" dirty="0" smtClean="0">
              <a:latin typeface="Times New Roman"/>
              <a:cs typeface="Times New Roman"/>
            </a:endParaRPr>
          </a:p>
          <a:p>
            <a:pPr algn="just"/>
            <a:endParaRPr lang="en-US" dirty="0">
              <a:latin typeface="Times New Roman"/>
              <a:cs typeface="Times New Roman"/>
            </a:endParaRPr>
          </a:p>
          <a:p>
            <a:pPr algn="just"/>
            <a:endParaRPr lang="en-US" dirty="0" smtClean="0">
              <a:latin typeface="Times New Roman"/>
              <a:cs typeface="Times New Roman"/>
            </a:endParaRPr>
          </a:p>
          <a:p>
            <a:pPr algn="just"/>
            <a:endParaRPr lang="en-US" dirty="0">
              <a:latin typeface="Times New Roman"/>
              <a:cs typeface="Times New Roman"/>
            </a:endParaRPr>
          </a:p>
          <a:p>
            <a:pPr algn="just"/>
            <a:endParaRPr lang="en-US" dirty="0" smtClean="0">
              <a:latin typeface="Times New Roman"/>
              <a:cs typeface="Times New Roman"/>
            </a:endParaRPr>
          </a:p>
          <a:p>
            <a:pPr algn="just"/>
            <a:endParaRPr lang="en-US" dirty="0">
              <a:latin typeface="Times New Roman"/>
              <a:cs typeface="Times New Roman"/>
            </a:endParaRPr>
          </a:p>
          <a:p>
            <a:pPr algn="just"/>
            <a:r>
              <a:rPr lang="en-US" dirty="0" smtClean="0">
                <a:solidFill>
                  <a:srgbClr val="2F2B20"/>
                </a:solidFill>
                <a:latin typeface="Times New Roman"/>
                <a:cs typeface="Times New Roman"/>
              </a:rPr>
              <a:t>Covalent bonds </a:t>
            </a:r>
            <a:r>
              <a:rPr lang="en-US" dirty="0" smtClean="0">
                <a:latin typeface="Times New Roman"/>
                <a:cs typeface="Times New Roman"/>
              </a:rPr>
              <a:t>in the primary structure of protein:</a:t>
            </a:r>
            <a:endParaRPr lang="en-US" dirty="0">
              <a:latin typeface="Times New Roman"/>
              <a:cs typeface="Times New Roman"/>
            </a:endParaRPr>
          </a:p>
          <a:p>
            <a:pPr lvl="1" algn="just"/>
            <a:r>
              <a:rPr lang="en-US" sz="1800" dirty="0" smtClean="0">
                <a:latin typeface="Times New Roman"/>
                <a:cs typeface="Times New Roman"/>
              </a:rPr>
              <a:t>Peptide bond.</a:t>
            </a:r>
          </a:p>
          <a:p>
            <a:pPr lvl="1" algn="just"/>
            <a:r>
              <a:rPr lang="en-US" sz="1800" dirty="0" smtClean="0">
                <a:latin typeface="Times New Roman"/>
                <a:cs typeface="Times New Roman"/>
              </a:rPr>
              <a:t>Disulfide bond (if any).</a:t>
            </a:r>
          </a:p>
        </p:txBody>
      </p:sp>
      <p:pic>
        <p:nvPicPr>
          <p:cNvPr id="4" name="Picture 2" descr="http://users.rcn.com/jkimball.ma.ultranet/BiologyPages/P/Pept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014" y="2440343"/>
            <a:ext cx="4232903" cy="230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latin typeface="Times New Roman"/>
                <a:cs typeface="Times New Roman"/>
              </a:rPr>
              <a:t>Primary structure</a:t>
            </a:r>
            <a:endParaRPr lang="en-US" dirty="0">
              <a:latin typeface="Times New Roman"/>
              <a:cs typeface="Times New Roman"/>
            </a:endParaRPr>
          </a:p>
        </p:txBody>
      </p:sp>
    </p:spTree>
    <p:extLst>
      <p:ext uri="{BB962C8B-B14F-4D97-AF65-F5344CB8AC3E}">
        <p14:creationId xmlns:p14="http://schemas.microsoft.com/office/powerpoint/2010/main" val="120552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atin typeface="Times New Roman"/>
                <a:cs typeface="Times New Roman"/>
              </a:rPr>
              <a:t>Peptide Bond (amide bond)</a:t>
            </a:r>
          </a:p>
        </p:txBody>
      </p:sp>
      <p:pic>
        <p:nvPicPr>
          <p:cNvPr id="409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1231900"/>
            <a:ext cx="8042275"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729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sers.rcn.com/jkimball.ma.ultranet/BiologyPages/T/Tripept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430" y="413876"/>
            <a:ext cx="43434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381000" y="3658590"/>
            <a:ext cx="793616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buFont typeface="Arial"/>
              <a:buChar char="•"/>
            </a:pPr>
            <a:r>
              <a:rPr lang="en-US" sz="2200" dirty="0" smtClean="0">
                <a:latin typeface="Times New Roman"/>
                <a:cs typeface="Times New Roman"/>
              </a:rPr>
              <a:t>Each </a:t>
            </a:r>
            <a:r>
              <a:rPr lang="en-US" sz="2200" dirty="0">
                <a:latin typeface="Times New Roman"/>
                <a:cs typeface="Times New Roman"/>
              </a:rPr>
              <a:t>amino acid in a chain makes two peptide </a:t>
            </a:r>
            <a:r>
              <a:rPr lang="en-US" sz="2200" dirty="0" smtClean="0">
                <a:latin typeface="Times New Roman"/>
                <a:cs typeface="Times New Roman"/>
              </a:rPr>
              <a:t>bonds.</a:t>
            </a:r>
          </a:p>
          <a:p>
            <a:pPr algn="just"/>
            <a:endParaRPr lang="en-US" sz="2200" dirty="0">
              <a:latin typeface="Times New Roman"/>
              <a:cs typeface="Times New Roman"/>
            </a:endParaRPr>
          </a:p>
          <a:p>
            <a:pPr marL="342900" indent="-342900" algn="just">
              <a:buFont typeface="Arial"/>
              <a:buChar char="•"/>
            </a:pPr>
            <a:r>
              <a:rPr lang="en-US" sz="2200" dirty="0" smtClean="0">
                <a:latin typeface="Times New Roman"/>
                <a:cs typeface="Times New Roman"/>
              </a:rPr>
              <a:t>The </a:t>
            </a:r>
            <a:r>
              <a:rPr lang="en-US" sz="2200" dirty="0">
                <a:latin typeface="Times New Roman"/>
                <a:cs typeface="Times New Roman"/>
              </a:rPr>
              <a:t>amino acids at the two ends of a chain make only one peptide </a:t>
            </a:r>
            <a:r>
              <a:rPr lang="en-US" sz="2200" dirty="0" smtClean="0">
                <a:latin typeface="Times New Roman"/>
                <a:cs typeface="Times New Roman"/>
              </a:rPr>
              <a:t>bond.</a:t>
            </a:r>
            <a:endParaRPr lang="en-US" sz="2200" dirty="0">
              <a:latin typeface="Times New Roman"/>
              <a:cs typeface="Times New Roman"/>
            </a:endParaRPr>
          </a:p>
          <a:p>
            <a:pPr marL="342900" indent="-342900" algn="just">
              <a:buFont typeface="Arial"/>
              <a:buChar char="•"/>
            </a:pPr>
            <a:r>
              <a:rPr lang="en-US" sz="2200" dirty="0" smtClean="0">
                <a:latin typeface="Times New Roman"/>
                <a:cs typeface="Times New Roman"/>
              </a:rPr>
              <a:t>The amino acid </a:t>
            </a:r>
            <a:r>
              <a:rPr lang="en-US" sz="2200" dirty="0">
                <a:latin typeface="Times New Roman"/>
                <a:cs typeface="Times New Roman"/>
              </a:rPr>
              <a:t>with a free amino group is called amino terminus or </a:t>
            </a:r>
            <a:r>
              <a:rPr lang="en-US" sz="2200" dirty="0" smtClean="0">
                <a:latin typeface="Times New Roman"/>
                <a:cs typeface="Times New Roman"/>
              </a:rPr>
              <a:t>NH</a:t>
            </a:r>
            <a:r>
              <a:rPr lang="en-US" sz="2200" baseline="-25000" dirty="0" smtClean="0">
                <a:latin typeface="Times New Roman"/>
                <a:cs typeface="Times New Roman"/>
              </a:rPr>
              <a:t>2</a:t>
            </a:r>
            <a:r>
              <a:rPr lang="en-US" sz="2200" dirty="0" smtClean="0">
                <a:latin typeface="Times New Roman"/>
                <a:cs typeface="Times New Roman"/>
              </a:rPr>
              <a:t>-terminus.</a:t>
            </a:r>
          </a:p>
          <a:p>
            <a:pPr algn="just"/>
            <a:endParaRPr lang="en-US" sz="2200" dirty="0">
              <a:latin typeface="Times New Roman"/>
              <a:cs typeface="Times New Roman"/>
            </a:endParaRPr>
          </a:p>
          <a:p>
            <a:pPr marL="342900" indent="-342900" algn="just">
              <a:buFont typeface="Arial"/>
              <a:buChar char="•"/>
            </a:pPr>
            <a:r>
              <a:rPr lang="en-US" sz="2200" dirty="0" smtClean="0">
                <a:latin typeface="Times New Roman"/>
                <a:cs typeface="Times New Roman"/>
              </a:rPr>
              <a:t>The amino acid </a:t>
            </a:r>
            <a:r>
              <a:rPr lang="en-US" sz="2200" dirty="0">
                <a:latin typeface="Times New Roman"/>
                <a:cs typeface="Times New Roman"/>
              </a:rPr>
              <a:t>with a free carboxylic group is called carboxyl terminus or </a:t>
            </a:r>
            <a:r>
              <a:rPr lang="en-US" sz="2200" dirty="0" smtClean="0">
                <a:latin typeface="Times New Roman"/>
                <a:cs typeface="Times New Roman"/>
              </a:rPr>
              <a:t>COOH-terminus.</a:t>
            </a:r>
            <a:endParaRPr lang="en-US" sz="2200" dirty="0">
              <a:latin typeface="Times New Roman"/>
              <a:cs typeface="Times New Roman"/>
            </a:endParaRPr>
          </a:p>
          <a:p>
            <a:pPr algn="just">
              <a:buFont typeface="Arial" charset="0"/>
              <a:buChar char="•"/>
            </a:pPr>
            <a:endParaRPr lang="en-US" sz="2200" dirty="0">
              <a:latin typeface="Times New Roman"/>
              <a:cs typeface="Times New Roman"/>
            </a:endParaRPr>
          </a:p>
        </p:txBody>
      </p:sp>
    </p:spTree>
    <p:extLst>
      <p:ext uri="{BB962C8B-B14F-4D97-AF65-F5344CB8AC3E}">
        <p14:creationId xmlns:p14="http://schemas.microsoft.com/office/powerpoint/2010/main" val="11176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123">
                                            <p:txEl>
                                              <p:pRg st="2" end="2"/>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123">
                                            <p:txEl>
                                              <p:pRg st="5" end="5"/>
                                            </p:txEl>
                                          </p:spTgt>
                                        </p:tgtEl>
                                        <p:attrNameLst>
                                          <p:attrName>style.visibility</p:attrName>
                                        </p:attrNameLst>
                                      </p:cBhvr>
                                      <p:to>
                                        <p:strVal val="visible"/>
                                      </p:to>
                                    </p:set>
                                  </p:childTnLst>
                                </p:cTn>
                              </p:par>
                              <p:par>
                                <p:cTn id="14" presetID="64" presetClass="path" presetSubtype="0" accel="50000" decel="50000" fill="hold" nodeType="withEffect">
                                  <p:stCondLst>
                                    <p:cond delay="0"/>
                                  </p:stCondLst>
                                  <p:childTnLst>
                                    <p:animMotion origin="layout" path="M -6.28691E-7 3.69238E-6 L -0.00017 -0.21566 " pathEditMode="relative" rAng="0" ptsTypes="AA">
                                      <p:cBhvr>
                                        <p:cTn id="15" dur="10" fill="hold"/>
                                        <p:tgtEl>
                                          <p:spTgt spid="5123">
                                            <p:txEl>
                                              <p:pRg st="3" end="3"/>
                                            </p:txEl>
                                          </p:spTgt>
                                        </p:tgtEl>
                                        <p:attrNameLst>
                                          <p:attrName>ppt_x</p:attrName>
                                          <p:attrName>ppt_y</p:attrName>
                                        </p:attrNameLst>
                                      </p:cBhvr>
                                      <p:rCtr x="-17" y="-10795"/>
                                    </p:animMotion>
                                  </p:childTnLst>
                                </p:cTn>
                              </p:par>
                              <p:par>
                                <p:cTn id="16" presetID="64" presetClass="path" presetSubtype="0" accel="50000" decel="50000" fill="hold" nodeType="withEffect">
                                  <p:stCondLst>
                                    <p:cond delay="0"/>
                                  </p:stCondLst>
                                  <p:childTnLst>
                                    <p:animMotion origin="layout" path="M -0.00017 -0.00024 L 0.00017 -0.20964 " pathEditMode="relative" rAng="0" ptsTypes="AA">
                                      <p:cBhvr>
                                        <p:cTn id="17" dur="10" fill="hold"/>
                                        <p:tgtEl>
                                          <p:spTgt spid="5123">
                                            <p:txEl>
                                              <p:pRg st="5" end="5"/>
                                            </p:txEl>
                                          </p:spTgt>
                                        </p:tgtEl>
                                        <p:attrNameLst>
                                          <p:attrName>ppt_x</p:attrName>
                                          <p:attrName>ppt_y</p:attrName>
                                        </p:attrNameLst>
                                      </p:cBhvr>
                                      <p:rCtr x="17" y="-104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ffectLst>
                  <a:outerShdw blurRad="50800" dist="38100" algn="tr" rotWithShape="0">
                    <a:prstClr val="black">
                      <a:alpha val="40000"/>
                    </a:prstClr>
                  </a:outerShdw>
                </a:effectLst>
                <a:ea typeface="+mj-ea"/>
              </a:rPr>
              <a:t>Peptides</a:t>
            </a:r>
            <a:endParaRPr lang="en-US" dirty="0">
              <a:ea typeface="+mj-ea"/>
            </a:endParaRPr>
          </a:p>
        </p:txBody>
      </p:sp>
      <p:sp>
        <p:nvSpPr>
          <p:cNvPr id="6147" name="Content Placeholder 2"/>
          <p:cNvSpPr>
            <a:spLocks noGrp="1"/>
          </p:cNvSpPr>
          <p:nvPr>
            <p:ph idx="1"/>
          </p:nvPr>
        </p:nvSpPr>
        <p:spPr/>
        <p:txBody>
          <a:bodyPr>
            <a:normAutofit/>
          </a:bodyPr>
          <a:lstStyle/>
          <a:p>
            <a:pPr eaLnBrk="1" hangingPunct="1"/>
            <a:r>
              <a:rPr lang="en-US" b="1" dirty="0">
                <a:latin typeface="Times New Roman"/>
                <a:cs typeface="Times New Roman"/>
              </a:rPr>
              <a:t>Amino acids can be polymerized to form </a:t>
            </a:r>
            <a:r>
              <a:rPr lang="en-US" b="1" dirty="0" smtClean="0">
                <a:latin typeface="Times New Roman"/>
                <a:cs typeface="Times New Roman"/>
              </a:rPr>
              <a:t>chains:</a:t>
            </a:r>
            <a:endParaRPr lang="en-US" b="1" dirty="0">
              <a:latin typeface="Times New Roman"/>
              <a:cs typeface="Times New Roman"/>
            </a:endParaRPr>
          </a:p>
          <a:p>
            <a:pPr lvl="1">
              <a:lnSpc>
                <a:spcPct val="120000"/>
              </a:lnSpc>
            </a:pPr>
            <a:r>
              <a:rPr lang="en-US" sz="2200" dirty="0" smtClean="0">
                <a:latin typeface="Times New Roman"/>
                <a:cs typeface="Times New Roman"/>
              </a:rPr>
              <a:t>Two amino acids </a:t>
            </a:r>
            <a:r>
              <a:rPr lang="en-US" sz="2200" dirty="0" smtClean="0">
                <a:latin typeface="Times New Roman"/>
                <a:cs typeface="Times New Roman"/>
                <a:sym typeface="Wingdings"/>
              </a:rPr>
              <a:t> </a:t>
            </a:r>
            <a:r>
              <a:rPr lang="en-US" sz="2200" dirty="0" smtClean="0">
                <a:latin typeface="Times New Roman"/>
                <a:cs typeface="Times New Roman"/>
              </a:rPr>
              <a:t>dipeptide </a:t>
            </a:r>
            <a:r>
              <a:rPr lang="en-US" sz="2200" dirty="0" smtClean="0">
                <a:latin typeface="Times New Roman"/>
                <a:cs typeface="Times New Roman"/>
                <a:sym typeface="Wingdings"/>
              </a:rPr>
              <a:t> one peptide bond.</a:t>
            </a:r>
            <a:endParaRPr lang="en-US" sz="2200" dirty="0">
              <a:latin typeface="Times New Roman"/>
              <a:cs typeface="Times New Roman"/>
            </a:endParaRPr>
          </a:p>
          <a:p>
            <a:pPr lvl="1">
              <a:lnSpc>
                <a:spcPct val="120000"/>
              </a:lnSpc>
            </a:pPr>
            <a:r>
              <a:rPr lang="en-US" sz="2200" dirty="0" smtClean="0">
                <a:latin typeface="Times New Roman"/>
                <a:cs typeface="Times New Roman"/>
              </a:rPr>
              <a:t>Three amino acids </a:t>
            </a:r>
            <a:r>
              <a:rPr lang="en-US" sz="2200" dirty="0" smtClean="0">
                <a:latin typeface="Times New Roman"/>
                <a:cs typeface="Times New Roman"/>
                <a:sym typeface="Wingdings"/>
              </a:rPr>
              <a:t> </a:t>
            </a:r>
            <a:r>
              <a:rPr lang="en-US" sz="2200" dirty="0" err="1" smtClean="0">
                <a:latin typeface="Times New Roman"/>
                <a:cs typeface="Times New Roman"/>
                <a:sym typeface="Wingdings"/>
              </a:rPr>
              <a:t>tripeptide</a:t>
            </a:r>
            <a:r>
              <a:rPr lang="en-US" sz="2200" dirty="0" smtClean="0">
                <a:latin typeface="Times New Roman"/>
                <a:cs typeface="Times New Roman"/>
                <a:sym typeface="Wingdings"/>
              </a:rPr>
              <a:t>  two peptide bonds.</a:t>
            </a:r>
            <a:endParaRPr lang="en-US" sz="2200" dirty="0">
              <a:latin typeface="Times New Roman"/>
              <a:cs typeface="Times New Roman"/>
            </a:endParaRPr>
          </a:p>
          <a:p>
            <a:pPr lvl="1">
              <a:lnSpc>
                <a:spcPct val="120000"/>
              </a:lnSpc>
            </a:pPr>
            <a:r>
              <a:rPr lang="en-US" sz="2200" dirty="0" smtClean="0">
                <a:latin typeface="Times New Roman"/>
                <a:cs typeface="Times New Roman"/>
              </a:rPr>
              <a:t>Four amino acids </a:t>
            </a:r>
            <a:r>
              <a:rPr lang="en-US" sz="2200" dirty="0" smtClean="0">
                <a:latin typeface="Times New Roman"/>
                <a:cs typeface="Times New Roman"/>
                <a:sym typeface="Wingdings"/>
              </a:rPr>
              <a:t> </a:t>
            </a:r>
            <a:r>
              <a:rPr lang="en-US" sz="2200" dirty="0" err="1" smtClean="0">
                <a:latin typeface="Times New Roman"/>
                <a:cs typeface="Times New Roman"/>
                <a:sym typeface="Wingdings"/>
              </a:rPr>
              <a:t>tetrapeptide</a:t>
            </a:r>
            <a:r>
              <a:rPr lang="en-US" sz="2200" dirty="0" smtClean="0">
                <a:latin typeface="Times New Roman"/>
                <a:cs typeface="Times New Roman"/>
                <a:sym typeface="Wingdings"/>
              </a:rPr>
              <a:t>  three peptide bonds.</a:t>
            </a:r>
            <a:endParaRPr lang="en-US" sz="2200" dirty="0">
              <a:latin typeface="Times New Roman"/>
              <a:cs typeface="Times New Roman"/>
            </a:endParaRPr>
          </a:p>
          <a:p>
            <a:pPr lvl="1">
              <a:lnSpc>
                <a:spcPct val="120000"/>
              </a:lnSpc>
            </a:pPr>
            <a:r>
              <a:rPr lang="en-US" sz="2200" dirty="0">
                <a:latin typeface="Times New Roman"/>
                <a:cs typeface="Times New Roman"/>
              </a:rPr>
              <a:t>Few </a:t>
            </a:r>
            <a:r>
              <a:rPr lang="en-US" sz="2200" dirty="0" smtClean="0">
                <a:latin typeface="Times New Roman"/>
                <a:cs typeface="Times New Roman"/>
              </a:rPr>
              <a:t>(2-20 amino acids) </a:t>
            </a:r>
            <a:r>
              <a:rPr lang="en-US" sz="2200" dirty="0" smtClean="0">
                <a:latin typeface="Times New Roman"/>
                <a:cs typeface="Times New Roman"/>
                <a:sym typeface="Wingdings"/>
              </a:rPr>
              <a:t></a:t>
            </a:r>
            <a:r>
              <a:rPr lang="en-US" sz="2200" dirty="0" smtClean="0">
                <a:latin typeface="Times New Roman"/>
                <a:cs typeface="Times New Roman"/>
              </a:rPr>
              <a:t> </a:t>
            </a:r>
            <a:r>
              <a:rPr lang="en-US" sz="2200" dirty="0" err="1" smtClean="0">
                <a:latin typeface="Times New Roman"/>
                <a:cs typeface="Times New Roman"/>
              </a:rPr>
              <a:t>oligopeptide</a:t>
            </a:r>
            <a:r>
              <a:rPr lang="en-US" sz="2200" dirty="0">
                <a:latin typeface="Times New Roman"/>
                <a:cs typeface="Times New Roman"/>
              </a:rPr>
              <a:t>.</a:t>
            </a:r>
          </a:p>
          <a:p>
            <a:pPr lvl="1">
              <a:lnSpc>
                <a:spcPct val="120000"/>
              </a:lnSpc>
            </a:pPr>
            <a:r>
              <a:rPr lang="en-US" sz="2200" dirty="0" smtClean="0">
                <a:latin typeface="Times New Roman"/>
                <a:cs typeface="Times New Roman"/>
              </a:rPr>
              <a:t>More (&gt;20 amino acids) </a:t>
            </a:r>
            <a:r>
              <a:rPr lang="en-US" sz="2200" dirty="0" smtClean="0">
                <a:latin typeface="Times New Roman"/>
                <a:cs typeface="Times New Roman"/>
                <a:sym typeface="Wingdings"/>
              </a:rPr>
              <a:t></a:t>
            </a:r>
            <a:r>
              <a:rPr lang="en-US" sz="2200" dirty="0" smtClean="0">
                <a:latin typeface="Times New Roman"/>
                <a:cs typeface="Times New Roman"/>
              </a:rPr>
              <a:t> polypeptide.</a:t>
            </a:r>
          </a:p>
          <a:p>
            <a:pPr marL="114300" indent="0" eaLnBrk="1" hangingPunct="1">
              <a:buNone/>
            </a:pPr>
            <a:endParaRPr lang="en-US" dirty="0" smtClean="0">
              <a:latin typeface="Times New Roman"/>
              <a:cs typeface="Times New Roman"/>
            </a:endParaRPr>
          </a:p>
          <a:p>
            <a:pPr marL="114300" indent="0" eaLnBrk="1" hangingPunct="1">
              <a:buNone/>
            </a:pPr>
            <a:endParaRPr lang="en-US" dirty="0">
              <a:latin typeface="Times New Roman"/>
              <a:cs typeface="Times New Roman"/>
            </a:endParaRPr>
          </a:p>
        </p:txBody>
      </p:sp>
    </p:spTree>
    <p:extLst>
      <p:ext uri="{BB962C8B-B14F-4D97-AF65-F5344CB8AC3E}">
        <p14:creationId xmlns:p14="http://schemas.microsoft.com/office/powerpoint/2010/main" val="3872739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3880"/>
            <a:ext cx="7620000" cy="4800600"/>
          </a:xfrm>
        </p:spPr>
        <p:txBody>
          <a:bodyPr/>
          <a:lstStyle/>
          <a:p>
            <a:endParaRPr lang="en-US" dirty="0" smtClean="0">
              <a:latin typeface="Times New Roman"/>
              <a:cs typeface="Times New Roman"/>
            </a:endParaRPr>
          </a:p>
          <a:p>
            <a:endParaRPr lang="en-US" dirty="0" smtClean="0">
              <a:latin typeface="Times New Roman"/>
              <a:cs typeface="Times New Roman"/>
            </a:endParaRPr>
          </a:p>
          <a:p>
            <a:pPr marL="114300" indent="0">
              <a:buNone/>
            </a:pPr>
            <a:endParaRPr lang="en-US" dirty="0">
              <a:latin typeface="Times New Roman"/>
              <a:cs typeface="Times New Roman"/>
            </a:endParaRPr>
          </a:p>
          <a:p>
            <a:pPr algn="just"/>
            <a:r>
              <a:rPr lang="en-US" dirty="0">
                <a:latin typeface="Times New Roman"/>
                <a:cs typeface="Times New Roman"/>
              </a:rPr>
              <a:t>DNA sequencing.</a:t>
            </a:r>
          </a:p>
          <a:p>
            <a:pPr algn="just"/>
            <a:r>
              <a:rPr lang="en-US" dirty="0">
                <a:latin typeface="Times New Roman"/>
                <a:cs typeface="Times New Roman"/>
              </a:rPr>
              <a:t>Direct amino acids sequencing</a:t>
            </a:r>
            <a:r>
              <a:rPr lang="en-US" dirty="0" smtClean="0">
                <a:latin typeface="Times New Roman"/>
                <a:cs typeface="Times New Roman"/>
              </a:rPr>
              <a:t>.</a:t>
            </a:r>
          </a:p>
          <a:p>
            <a:pPr marL="114300" indent="0" algn="ctr">
              <a:buNone/>
            </a:pPr>
            <a:r>
              <a:rPr lang="en-US" sz="2800" b="1" dirty="0" smtClean="0">
                <a:latin typeface="Times New Roman"/>
                <a:cs typeface="Times New Roman"/>
              </a:rPr>
              <a:t>How to determine the primary structure sequence?</a:t>
            </a:r>
          </a:p>
          <a:p>
            <a:pPr marL="114300" indent="0" algn="just">
              <a:buNone/>
            </a:pPr>
            <a:endParaRPr lang="en-US" dirty="0" smtClean="0">
              <a:latin typeface="Times New Roman"/>
              <a:cs typeface="Times New Roman"/>
            </a:endParaRPr>
          </a:p>
          <a:p>
            <a:pPr algn="just"/>
            <a:endParaRPr lang="en-US" dirty="0" smtClean="0">
              <a:latin typeface="Times New Roman"/>
              <a:cs typeface="Times New Roman"/>
            </a:endParaRPr>
          </a:p>
        </p:txBody>
      </p:sp>
    </p:spTree>
    <p:extLst>
      <p:ext uri="{BB962C8B-B14F-4D97-AF65-F5344CB8AC3E}">
        <p14:creationId xmlns:p14="http://schemas.microsoft.com/office/powerpoint/2010/main" val="36273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60229E-6 -2.38592E-7 L -0.00295 -0.35881 " pathEditMode="relative" rAng="0" ptsTypes="AA">
                                      <p:cBhvr>
                                        <p:cTn id="6" dur="1000" fill="hold"/>
                                        <p:tgtEl>
                                          <p:spTgt spid="3">
                                            <p:txEl>
                                              <p:pRg st="5" end="5"/>
                                            </p:txEl>
                                          </p:spTgt>
                                        </p:tgtEl>
                                        <p:attrNameLst>
                                          <p:attrName>ppt_x</p:attrName>
                                          <p:attrName>ppt_y</p:attrName>
                                        </p:attrNameLst>
                                      </p:cBhvr>
                                      <p:rCtr x="-156" y="-17952"/>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694</TotalTime>
  <Words>1233</Words>
  <Application>Microsoft Office PowerPoint</Application>
  <PresentationFormat>On-screen Show (4:3)</PresentationFormat>
  <Paragraphs>190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Adjacency</vt:lpstr>
      <vt:lpstr>Protein structure</vt:lpstr>
      <vt:lpstr>Objectives</vt:lpstr>
      <vt:lpstr>What are proteins?</vt:lpstr>
      <vt:lpstr>What are proteins?</vt:lpstr>
      <vt:lpstr>Primary structure</vt:lpstr>
      <vt:lpstr>Peptide Bond (amide bond)</vt:lpstr>
      <vt:lpstr>PowerPoint Presentation</vt:lpstr>
      <vt:lpstr>Peptides</vt:lpstr>
      <vt:lpstr>PowerPoint Presentation</vt:lpstr>
      <vt:lpstr>Secondary structure</vt:lpstr>
      <vt:lpstr>PowerPoint Presentation</vt:lpstr>
      <vt:lpstr>Secondary structure</vt:lpstr>
      <vt:lpstr>Secondary structure</vt:lpstr>
      <vt:lpstr>Secondary structure</vt:lpstr>
      <vt:lpstr>Secondary structure</vt:lpstr>
      <vt:lpstr>Secondary structure</vt:lpstr>
      <vt:lpstr>Tertiary structure</vt:lpstr>
      <vt:lpstr>Tertiary structure</vt:lpstr>
      <vt:lpstr>Tertiary structure</vt:lpstr>
      <vt:lpstr>Tertiary structure</vt:lpstr>
      <vt:lpstr>Quaternary structure</vt:lpstr>
      <vt:lpstr>Hemoglobin</vt:lpstr>
      <vt:lpstr>Denaturation of proteins</vt:lpstr>
      <vt:lpstr>Protein misfolding</vt:lpstr>
      <vt:lpstr>Protein misfolding</vt:lpstr>
      <vt:lpstr>PowerPoint Presentation</vt:lpstr>
      <vt:lpstr>Take home messages</vt:lpstr>
      <vt:lpstr>Reference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structure</dc:title>
  <dc:creator>Ahmed</dc:creator>
  <cp:lastModifiedBy>UOS</cp:lastModifiedBy>
  <cp:revision>107</cp:revision>
  <dcterms:created xsi:type="dcterms:W3CDTF">2014-02-16T04:46:36Z</dcterms:created>
  <dcterms:modified xsi:type="dcterms:W3CDTF">2017-09-15T22:49:41Z</dcterms:modified>
</cp:coreProperties>
</file>