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60" r:id="rId6"/>
    <p:sldId id="286" r:id="rId7"/>
    <p:sldId id="261" r:id="rId8"/>
    <p:sldId id="262" r:id="rId9"/>
    <p:sldId id="263" r:id="rId10"/>
    <p:sldId id="265" r:id="rId11"/>
    <p:sldId id="258" r:id="rId12"/>
    <p:sldId id="266" r:id="rId13"/>
    <p:sldId id="267" r:id="rId14"/>
    <p:sldId id="279" r:id="rId15"/>
    <p:sldId id="268" r:id="rId16"/>
    <p:sldId id="270" r:id="rId17"/>
    <p:sldId id="281" r:id="rId18"/>
    <p:sldId id="275" r:id="rId19"/>
    <p:sldId id="276" r:id="rId20"/>
    <p:sldId id="271" r:id="rId21"/>
    <p:sldId id="280" r:id="rId22"/>
    <p:sldId id="272" r:id="rId23"/>
    <p:sldId id="282" r:id="rId24"/>
    <p:sldId id="274" r:id="rId25"/>
    <p:sldId id="277" r:id="rId26"/>
    <p:sldId id="278" r:id="rId27"/>
    <p:sldId id="285" r:id="rId28"/>
    <p:sldId id="287" r:id="rId2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24" y="-10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219200"/>
            <a:ext cx="8743950" cy="1752600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Lipids of Physiological Significance</a:t>
            </a:r>
            <a:endParaRPr lang="en-US" i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Dr. </a:t>
            </a:r>
            <a:r>
              <a:rPr lang="en-US" dirty="0" err="1" smtClean="0">
                <a:latin typeface="American Typewriter"/>
                <a:cs typeface="American Typewriter"/>
              </a:rPr>
              <a:t>Usman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Ghani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648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14300"/>
            <a:ext cx="8743950" cy="952500"/>
          </a:xfrm>
        </p:spPr>
        <p:txBody>
          <a:bodyPr/>
          <a:lstStyle/>
          <a:p>
            <a:pPr algn="ctr"/>
            <a:r>
              <a:rPr lang="en-US" i="0" dirty="0" smtClean="0"/>
              <a:t>Fatty Acids (FA)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5562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Degree of saturation</a:t>
            </a:r>
          </a:p>
          <a:p>
            <a:r>
              <a:rPr lang="en-US" dirty="0" smtClean="0">
                <a:latin typeface="Georgia"/>
                <a:cs typeface="Georgia"/>
              </a:rPr>
              <a:t>FAs may contain: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N</a:t>
            </a:r>
            <a:r>
              <a:rPr lang="en-US" dirty="0" smtClean="0">
                <a:latin typeface="Georgia"/>
                <a:cs typeface="Georgia"/>
              </a:rPr>
              <a:t>o double bonds (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Saturated</a:t>
            </a:r>
            <a:r>
              <a:rPr lang="en-US" dirty="0" smtClean="0">
                <a:latin typeface="Georgia"/>
                <a:cs typeface="Georgia"/>
              </a:rPr>
              <a:t> / </a:t>
            </a:r>
            <a:r>
              <a:rPr lang="en-US" i="1" dirty="0" smtClean="0">
                <a:latin typeface="Georgia"/>
                <a:cs typeface="Georgia"/>
              </a:rPr>
              <a:t>trans</a:t>
            </a:r>
            <a:r>
              <a:rPr lang="en-US" dirty="0" smtClean="0">
                <a:latin typeface="Georgia"/>
                <a:cs typeface="Georgia"/>
              </a:rPr>
              <a:t> form)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One or more double bonds (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Mono or Polyunsaturated </a:t>
            </a:r>
            <a:r>
              <a:rPr lang="en-US" dirty="0" smtClean="0">
                <a:latin typeface="Georgia"/>
                <a:cs typeface="Georgia"/>
              </a:rPr>
              <a:t>/ </a:t>
            </a:r>
            <a:r>
              <a:rPr lang="en-US" i="1" dirty="0" err="1" smtClean="0">
                <a:latin typeface="Georgia"/>
                <a:cs typeface="Georgia"/>
              </a:rPr>
              <a:t>cis</a:t>
            </a:r>
            <a:r>
              <a:rPr lang="en-US" dirty="0" smtClean="0">
                <a:latin typeface="Georgia"/>
                <a:cs typeface="Georgia"/>
              </a:rPr>
              <a:t> form)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143000"/>
            <a:ext cx="3750221" cy="5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76427"/>
              </p:ext>
            </p:extLst>
          </p:nvPr>
        </p:nvGraphicFramePr>
        <p:xfrm>
          <a:off x="514350" y="685800"/>
          <a:ext cx="9515476" cy="2362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57738"/>
                <a:gridCol w="4757738"/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eorgia"/>
                          <a:cs typeface="Georgia"/>
                        </a:rPr>
                        <a:t>Saturated FAs</a:t>
                      </a:r>
                      <a:endParaRPr lang="en-US" sz="2800" dirty="0">
                        <a:latin typeface="Georgia"/>
                        <a:cs typeface="Georgia"/>
                      </a:endParaRP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eorgia"/>
                          <a:cs typeface="Georgia"/>
                        </a:rPr>
                        <a:t>Unsaturated FAs</a:t>
                      </a:r>
                      <a:endParaRPr lang="en-US" sz="2800" dirty="0">
                        <a:latin typeface="Georgia"/>
                        <a:cs typeface="Georgia"/>
                      </a:endParaRPr>
                    </a:p>
                  </a:txBody>
                  <a:tcPr marL="118110" marR="118110" marT="52493" marB="52493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eorgia"/>
                          <a:cs typeface="Georgia"/>
                        </a:rPr>
                        <a:t>12:0 	</a:t>
                      </a:r>
                      <a:r>
                        <a:rPr lang="en-US" sz="2800" dirty="0" err="1" smtClean="0">
                          <a:latin typeface="Georgia"/>
                          <a:cs typeface="Georgia"/>
                        </a:rPr>
                        <a:t>Lauric</a:t>
                      </a:r>
                      <a:r>
                        <a:rPr lang="en-US" sz="2800" dirty="0" smtClean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Georgia"/>
                          <a:cs typeface="Georgia"/>
                        </a:rPr>
                        <a:t>18:1 	Oleic acid</a:t>
                      </a:r>
                    </a:p>
                  </a:txBody>
                  <a:tcPr marL="118110" marR="118110" marT="52493" marB="52493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eorgia"/>
                          <a:cs typeface="Georgia"/>
                        </a:rPr>
                        <a:t>16:0 	</a:t>
                      </a:r>
                      <a:r>
                        <a:rPr lang="en-US" sz="2800" dirty="0" err="1" smtClean="0">
                          <a:latin typeface="Georgia"/>
                          <a:cs typeface="Georgia"/>
                        </a:rPr>
                        <a:t>Palmitic</a:t>
                      </a:r>
                      <a:r>
                        <a:rPr lang="en-US" sz="2800" dirty="0" smtClean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Georgia"/>
                          <a:cs typeface="Georgia"/>
                        </a:rPr>
                        <a:t>18:2 	Linoleic acid</a:t>
                      </a:r>
                    </a:p>
                  </a:txBody>
                  <a:tcPr marL="118110" marR="118110" marT="52493" marB="52493"/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Georgia"/>
                          <a:cs typeface="Georgia"/>
                        </a:rPr>
                        <a:t>18:0 	Stearic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eorgia"/>
                          <a:cs typeface="Georgia"/>
                        </a:rPr>
                        <a:t>20:4 	</a:t>
                      </a:r>
                      <a:r>
                        <a:rPr lang="en-US" sz="2800" dirty="0" err="1" smtClean="0">
                          <a:latin typeface="Georgia"/>
                          <a:cs typeface="Georgia"/>
                        </a:rPr>
                        <a:t>Arachidonic</a:t>
                      </a:r>
                      <a:r>
                        <a:rPr lang="en-US" sz="2800" dirty="0" smtClean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285875" y="3962400"/>
            <a:ext cx="2907856" cy="2495728"/>
            <a:chOff x="1143000" y="3962400"/>
            <a:chExt cx="2584760" cy="2495728"/>
          </a:xfrm>
        </p:grpSpPr>
        <p:sp>
          <p:nvSpPr>
            <p:cNvPr id="11" name="TextBox 10"/>
            <p:cNvSpPr txBox="1"/>
            <p:nvPr/>
          </p:nvSpPr>
          <p:spPr>
            <a:xfrm>
              <a:off x="1752600" y="3962400"/>
              <a:ext cx="10767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16:0</a:t>
              </a:r>
              <a:endParaRPr lang="en-US" sz="4000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1676400" y="4648200"/>
              <a:ext cx="3810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743200" y="46482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143000" y="5257800"/>
              <a:ext cx="10762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No. of</a:t>
              </a:r>
            </a:p>
            <a:p>
              <a:r>
                <a:rPr lang="en-US" sz="2400" b="1" dirty="0" smtClean="0"/>
                <a:t>carbon</a:t>
              </a:r>
            </a:p>
            <a:p>
              <a:r>
                <a:rPr lang="en-US" sz="2400" b="1" dirty="0" smtClean="0"/>
                <a:t>atoms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5257800"/>
              <a:ext cx="1060760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Zero</a:t>
              </a:r>
            </a:p>
            <a:p>
              <a:r>
                <a:rPr lang="en-US" sz="2400" b="1" dirty="0" smtClean="0"/>
                <a:t>double</a:t>
              </a:r>
            </a:p>
            <a:p>
              <a:r>
                <a:rPr lang="en-US" sz="2400" b="1" dirty="0" smtClean="0"/>
                <a:t>bonds</a:t>
              </a:r>
              <a:endParaRPr lang="en-US" sz="2400" b="1" dirty="0"/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5229225" y="3886200"/>
            <a:ext cx="0" cy="2590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6086475" y="3962400"/>
            <a:ext cx="2907856" cy="2495728"/>
            <a:chOff x="1143000" y="3962400"/>
            <a:chExt cx="2584760" cy="2495728"/>
          </a:xfrm>
        </p:grpSpPr>
        <p:sp>
          <p:nvSpPr>
            <p:cNvPr id="23" name="TextBox 22"/>
            <p:cNvSpPr txBox="1"/>
            <p:nvPr/>
          </p:nvSpPr>
          <p:spPr>
            <a:xfrm>
              <a:off x="1752600" y="3962400"/>
              <a:ext cx="10767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20:</a:t>
              </a:r>
              <a:r>
                <a:rPr lang="en-US" sz="4000" b="1" dirty="0"/>
                <a:t>4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1676400" y="4648200"/>
              <a:ext cx="3810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2743200" y="46482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1143000" y="5257800"/>
              <a:ext cx="10762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No. of</a:t>
              </a:r>
            </a:p>
            <a:p>
              <a:r>
                <a:rPr lang="en-US" sz="2400" b="1" dirty="0" smtClean="0"/>
                <a:t>carbon</a:t>
              </a:r>
            </a:p>
            <a:p>
              <a:r>
                <a:rPr lang="en-US" sz="2400" b="1" dirty="0" smtClean="0"/>
                <a:t>atoms</a:t>
              </a:r>
              <a:endParaRPr 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67000" y="5257800"/>
              <a:ext cx="1060760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Four</a:t>
              </a:r>
            </a:p>
            <a:p>
              <a:r>
                <a:rPr lang="en-US" sz="2400" b="1" dirty="0" smtClean="0"/>
                <a:t>double</a:t>
              </a:r>
            </a:p>
            <a:p>
              <a:r>
                <a:rPr lang="en-US" sz="2400" b="1" dirty="0" smtClean="0"/>
                <a:t>bonds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6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876300"/>
          </a:xfrm>
        </p:spPr>
        <p:txBody>
          <a:bodyPr/>
          <a:lstStyle/>
          <a:p>
            <a:pPr algn="ctr"/>
            <a:r>
              <a:rPr lang="en-US" i="0" dirty="0" smtClean="0"/>
              <a:t>Essential Fatty Acids (FA)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371600"/>
            <a:ext cx="9086850" cy="50292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Linoleic acid (precursor of </a:t>
            </a:r>
            <a:r>
              <a:rPr lang="en-US" dirty="0" err="1" smtClean="0">
                <a:latin typeface="Georgia"/>
                <a:cs typeface="Georgia"/>
              </a:rPr>
              <a:t>arachidonic</a:t>
            </a:r>
            <a:r>
              <a:rPr lang="en-US" dirty="0" smtClean="0">
                <a:latin typeface="Georgia"/>
                <a:cs typeface="Georgia"/>
              </a:rPr>
              <a:t> acid)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Georgia"/>
                <a:cs typeface="Georgia"/>
              </a:rPr>
              <a:t>-</a:t>
            </a:r>
            <a:r>
              <a:rPr lang="en-US" dirty="0" err="1">
                <a:latin typeface="Georgia"/>
                <a:cs typeface="Georgia"/>
              </a:rPr>
              <a:t>L</a:t>
            </a:r>
            <a:r>
              <a:rPr lang="en-US" dirty="0" err="1" smtClean="0">
                <a:latin typeface="Georgia"/>
                <a:cs typeface="Georgia"/>
              </a:rPr>
              <a:t>inolenic</a:t>
            </a:r>
            <a:r>
              <a:rPr lang="en-US" dirty="0" smtClean="0">
                <a:latin typeface="Georgia"/>
                <a:cs typeface="Georgia"/>
              </a:rPr>
              <a:t> acid</a:t>
            </a:r>
          </a:p>
          <a:p>
            <a:r>
              <a:rPr lang="en-US" dirty="0" smtClean="0">
                <a:latin typeface="Georgia"/>
                <a:cs typeface="Georgia"/>
              </a:rPr>
              <a:t>Body cannot synthesize</a:t>
            </a:r>
          </a:p>
          <a:p>
            <a:r>
              <a:rPr lang="en-US" dirty="0" smtClean="0">
                <a:latin typeface="Georgia"/>
                <a:cs typeface="Georgia"/>
              </a:rPr>
              <a:t>Must be supplied in the diet</a:t>
            </a:r>
          </a:p>
          <a:p>
            <a:r>
              <a:rPr lang="en-US" dirty="0" smtClean="0">
                <a:latin typeface="Georgia"/>
                <a:cs typeface="Georgia"/>
              </a:rPr>
              <a:t>Deficiency can cause dermatitis, membrane function loss</a:t>
            </a:r>
          </a:p>
          <a:p>
            <a:r>
              <a:rPr lang="en-US" dirty="0" err="1" smtClean="0">
                <a:latin typeface="Georgia"/>
                <a:cs typeface="Georgia"/>
              </a:rPr>
              <a:t>Arachidonic</a:t>
            </a:r>
            <a:r>
              <a:rPr lang="en-US" dirty="0" smtClean="0">
                <a:latin typeface="Georgia"/>
                <a:cs typeface="Georgia"/>
              </a:rPr>
              <a:t> acid is essential when linoleic acid is deficient in the diet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90500"/>
            <a:ext cx="8743950" cy="876300"/>
          </a:xfrm>
        </p:spPr>
        <p:txBody>
          <a:bodyPr/>
          <a:lstStyle/>
          <a:p>
            <a:pPr algn="ctr"/>
            <a:r>
              <a:rPr lang="en-US" i="0" dirty="0" smtClean="0">
                <a:latin typeface="Symbol" charset="2"/>
                <a:cs typeface="Symbol" charset="2"/>
              </a:rPr>
              <a:t>w</a:t>
            </a:r>
            <a:r>
              <a:rPr lang="en-US" i="0" dirty="0" smtClean="0"/>
              <a:t>-3 and </a:t>
            </a:r>
            <a:r>
              <a:rPr lang="en-US" i="0" dirty="0" smtClean="0">
                <a:latin typeface="Symbol" charset="2"/>
                <a:cs typeface="Symbol" charset="2"/>
              </a:rPr>
              <a:t>w</a:t>
            </a:r>
            <a:r>
              <a:rPr lang="en-US" i="0" dirty="0" smtClean="0"/>
              <a:t>-6 fatty acids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9677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Omega</a:t>
            </a:r>
          </a:p>
          <a:p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-3 Fatty acids:</a:t>
            </a:r>
            <a:r>
              <a:rPr lang="en-US" dirty="0" smtClean="0">
                <a:latin typeface="Georgia"/>
                <a:cs typeface="Georgia"/>
              </a:rPr>
              <a:t> Long</a:t>
            </a:r>
            <a:r>
              <a:rPr lang="en-US" dirty="0" smtClean="0">
                <a:latin typeface="Georgia"/>
                <a:cs typeface="Georgia"/>
              </a:rPr>
              <a:t>-chain polyunsaturated FAs with first double bond starting with 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3</a:t>
            </a:r>
            <a:r>
              <a:rPr lang="en-US" baseline="30000" dirty="0" smtClean="0">
                <a:solidFill>
                  <a:srgbClr val="FF6600"/>
                </a:solidFill>
                <a:latin typeface="Georgia"/>
                <a:cs typeface="Georgia"/>
              </a:rPr>
              <a:t>rd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 carbon </a:t>
            </a:r>
            <a:r>
              <a:rPr lang="en-US" dirty="0" smtClean="0">
                <a:latin typeface="Georgia"/>
                <a:cs typeface="Georgia"/>
              </a:rPr>
              <a:t>from the methyl end</a:t>
            </a:r>
          </a:p>
          <a:p>
            <a:r>
              <a:rPr lang="en-US" dirty="0" smtClean="0">
                <a:latin typeface="Georgia"/>
                <a:cs typeface="Georgia"/>
              </a:rPr>
              <a:t>They reduce serum triglycerides, blood pressure and risk for heart disease</a:t>
            </a:r>
          </a:p>
          <a:p>
            <a:r>
              <a:rPr lang="en-US" dirty="0" smtClean="0">
                <a:latin typeface="Georgia"/>
                <a:cs typeface="Georgia"/>
              </a:rPr>
              <a:t>Major source: Fish</a:t>
            </a:r>
          </a:p>
          <a:p>
            <a:r>
              <a:rPr lang="en-US" dirty="0" smtClean="0">
                <a:latin typeface="Georgia"/>
                <a:cs typeface="Georgia"/>
              </a:rPr>
              <a:t>Examples: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Georgia"/>
                <a:cs typeface="Georgia"/>
              </a:rPr>
              <a:t>-</a:t>
            </a:r>
            <a:r>
              <a:rPr lang="en-US" dirty="0" err="1" smtClean="0">
                <a:latin typeface="Georgia"/>
                <a:cs typeface="Georgia"/>
              </a:rPr>
              <a:t>linolenic</a:t>
            </a:r>
            <a:r>
              <a:rPr lang="en-US" dirty="0" smtClean="0">
                <a:latin typeface="Georgia"/>
                <a:cs typeface="Georgia"/>
              </a:rPr>
              <a:t> acid, EPA (</a:t>
            </a:r>
            <a:r>
              <a:rPr lang="en-US" dirty="0" err="1" smtClean="0">
                <a:latin typeface="Georgia"/>
                <a:cs typeface="Georgia"/>
              </a:rPr>
              <a:t>eicosapentaenoic</a:t>
            </a:r>
            <a:r>
              <a:rPr lang="en-US" dirty="0" smtClean="0">
                <a:latin typeface="Georgia"/>
                <a:cs typeface="Georgia"/>
              </a:rPr>
              <a:t> acid), DHA (</a:t>
            </a:r>
            <a:r>
              <a:rPr lang="en-US" dirty="0" err="1" smtClean="0">
                <a:latin typeface="Georgia"/>
                <a:cs typeface="Georgia"/>
              </a:rPr>
              <a:t>Docosahexaenoic</a:t>
            </a:r>
            <a:r>
              <a:rPr lang="en-US" dirty="0" smtClean="0">
                <a:latin typeface="Georgia"/>
                <a:cs typeface="Georgia"/>
              </a:rPr>
              <a:t> acid)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27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ymbol" charset="2"/>
                <a:cs typeface="Symbol" charset="2"/>
              </a:rPr>
              <a:t>w</a:t>
            </a:r>
            <a:r>
              <a:rPr lang="en-US" sz="3600" dirty="0" smtClean="0">
                <a:latin typeface="Georgia"/>
                <a:cs typeface="Georgia"/>
              </a:rPr>
              <a:t>-3 and </a:t>
            </a:r>
            <a:r>
              <a:rPr lang="en-US" sz="3600" dirty="0" smtClean="0">
                <a:latin typeface="Symbol" charset="2"/>
                <a:cs typeface="Symbol" charset="2"/>
              </a:rPr>
              <a:t>w</a:t>
            </a:r>
            <a:r>
              <a:rPr lang="en-US" sz="3600" dirty="0" smtClean="0">
                <a:latin typeface="Georgia"/>
                <a:cs typeface="Georgia"/>
              </a:rPr>
              <a:t>-6 fatty acids</a:t>
            </a:r>
            <a:endParaRPr lang="en-US" sz="3600" dirty="0">
              <a:latin typeface="Georgia"/>
              <a:cs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247682"/>
            <a:ext cx="7492583" cy="28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>
                <a:latin typeface="Symbol" charset="2"/>
                <a:cs typeface="Symbol" charset="2"/>
              </a:rPr>
              <a:t>w</a:t>
            </a:r>
            <a:r>
              <a:rPr lang="en-US" i="0" dirty="0" smtClean="0"/>
              <a:t>-3 and </a:t>
            </a:r>
            <a:r>
              <a:rPr lang="en-US" i="0" dirty="0" smtClean="0">
                <a:latin typeface="Symbol" charset="2"/>
                <a:cs typeface="Symbol" charset="2"/>
              </a:rPr>
              <a:t>w</a:t>
            </a:r>
            <a:r>
              <a:rPr lang="en-US" i="0" dirty="0" smtClean="0"/>
              <a:t>-6 fatty acids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676400"/>
            <a:ext cx="9086850" cy="4191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-6 Fatty acids: </a:t>
            </a:r>
            <a:r>
              <a:rPr lang="en-US" dirty="0" smtClean="0">
                <a:latin typeface="Georgia"/>
                <a:cs typeface="Georgia"/>
              </a:rPr>
              <a:t>Long</a:t>
            </a:r>
            <a:r>
              <a:rPr lang="en-US" dirty="0" smtClean="0">
                <a:latin typeface="Georgia"/>
                <a:cs typeface="Georgia"/>
              </a:rPr>
              <a:t>-chain polyunsaturated FAs with first double bond starting with 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6</a:t>
            </a:r>
            <a:r>
              <a:rPr lang="en-US" baseline="30000" dirty="0" smtClean="0">
                <a:solidFill>
                  <a:srgbClr val="FF6600"/>
                </a:solidFill>
                <a:latin typeface="Georgia"/>
                <a:cs typeface="Georgia"/>
              </a:rPr>
              <a:t>th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carbon</a:t>
            </a:r>
            <a:r>
              <a:rPr lang="en-US" dirty="0" smtClean="0">
                <a:latin typeface="Georgia"/>
                <a:cs typeface="Georgia"/>
              </a:rPr>
              <a:t> from the methyl end</a:t>
            </a:r>
          </a:p>
          <a:p>
            <a:r>
              <a:rPr lang="en-US" dirty="0" smtClean="0">
                <a:latin typeface="Georgia"/>
                <a:cs typeface="Georgia"/>
              </a:rPr>
              <a:t>They reduce serum cholesterol</a:t>
            </a:r>
          </a:p>
          <a:p>
            <a:r>
              <a:rPr lang="en-US" dirty="0" smtClean="0">
                <a:latin typeface="Georgia"/>
                <a:cs typeface="Georgia"/>
              </a:rPr>
              <a:t>Major source: Vegetable oils, nuts</a:t>
            </a:r>
          </a:p>
          <a:p>
            <a:r>
              <a:rPr lang="en-US" dirty="0" smtClean="0">
                <a:latin typeface="Georgia"/>
                <a:cs typeface="Georgia"/>
              </a:rPr>
              <a:t>Examples: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Linoleic acid 18:2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err="1" smtClean="0"/>
              <a:t>Triacylglycerols</a:t>
            </a:r>
            <a:r>
              <a:rPr lang="en-US" i="0" dirty="0" smtClean="0"/>
              <a:t> (TGs)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TGs are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tri-esters of fatty acids </a:t>
            </a:r>
            <a:r>
              <a:rPr lang="en-US" dirty="0" smtClean="0">
                <a:latin typeface="Georgia"/>
                <a:cs typeface="Georgia"/>
              </a:rPr>
              <a:t>also called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fats</a:t>
            </a:r>
          </a:p>
          <a:p>
            <a:r>
              <a:rPr lang="en-US" dirty="0" smtClean="0">
                <a:latin typeface="Georgia"/>
                <a:cs typeface="Georgia"/>
              </a:rPr>
              <a:t>Three fatty acids are bonded to a glycerol molecule</a:t>
            </a:r>
          </a:p>
          <a:p>
            <a:r>
              <a:rPr lang="en-US" dirty="0" smtClean="0">
                <a:latin typeface="Georgia"/>
                <a:cs typeface="Georgia"/>
              </a:rPr>
              <a:t>Constitutes majority of dietary lipids</a:t>
            </a:r>
          </a:p>
          <a:p>
            <a:r>
              <a:rPr lang="en-US" dirty="0" smtClean="0">
                <a:latin typeface="Georgia"/>
                <a:cs typeface="Georgia"/>
              </a:rPr>
              <a:t>Stored in adipocytes (fat cells) as energy reservoir </a:t>
            </a:r>
          </a:p>
          <a:p>
            <a:r>
              <a:rPr lang="en-US" dirty="0" smtClean="0">
                <a:latin typeface="Georgia"/>
                <a:cs typeface="Georgia"/>
              </a:rPr>
              <a:t>Not a component of cell membranes</a:t>
            </a:r>
          </a:p>
          <a:p>
            <a:r>
              <a:rPr lang="en-US" dirty="0" smtClean="0">
                <a:latin typeface="Georgia"/>
                <a:cs typeface="Georgia"/>
              </a:rPr>
              <a:t>Subcutaneous layer of fats provides thermal insulation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7900" y="59068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/>
                <a:cs typeface="Georgia"/>
              </a:rPr>
              <a:t>Structure of a triacylglycerol</a:t>
            </a:r>
            <a:endParaRPr lang="en-US" sz="3600" dirty="0"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39318"/>
            <a:ext cx="3416300" cy="58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Steroids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Derivatives of </a:t>
            </a:r>
            <a:r>
              <a:rPr lang="en-US" dirty="0" err="1" smtClean="0">
                <a:solidFill>
                  <a:srgbClr val="FFFF00"/>
                </a:solidFill>
                <a:latin typeface="Georgia"/>
                <a:cs typeface="Georgia"/>
              </a:rPr>
              <a:t>cyclo</a:t>
            </a:r>
            <a:r>
              <a:rPr lang="en-US" dirty="0" err="1" smtClean="0">
                <a:solidFill>
                  <a:srgbClr val="FF0000"/>
                </a:solidFill>
                <a:latin typeface="Georgia"/>
                <a:cs typeface="Georgia"/>
              </a:rPr>
              <a:t>pentano</a:t>
            </a:r>
            <a:r>
              <a:rPr lang="en-US" dirty="0" err="1" smtClean="0">
                <a:solidFill>
                  <a:srgbClr val="CCFFCC"/>
                </a:solidFill>
                <a:latin typeface="Georgia"/>
                <a:cs typeface="Georgia"/>
              </a:rPr>
              <a:t>perhydro</a:t>
            </a:r>
            <a:r>
              <a:rPr lang="en-US" dirty="0" err="1" smtClean="0">
                <a:solidFill>
                  <a:srgbClr val="660066"/>
                </a:solidFill>
                <a:latin typeface="Georgia"/>
                <a:cs typeface="Georgia"/>
              </a:rPr>
              <a:t>phenanthrene</a:t>
            </a:r>
            <a:r>
              <a:rPr lang="en-US" dirty="0">
                <a:solidFill>
                  <a:srgbClr val="FF00FF"/>
                </a:solidFill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ring</a:t>
            </a:r>
          </a:p>
          <a:p>
            <a:r>
              <a:rPr lang="en-US" dirty="0" smtClean="0">
                <a:latin typeface="Georgia"/>
                <a:cs typeface="Georgia"/>
              </a:rPr>
              <a:t>Consists of four fused rings called steroid nucleus with an 8-carbon chain</a:t>
            </a:r>
          </a:p>
          <a:p>
            <a:r>
              <a:rPr lang="en-US" dirty="0" smtClean="0">
                <a:latin typeface="Georgia"/>
                <a:cs typeface="Georgia"/>
              </a:rPr>
              <a:t>Steroids with a hydroxyl group are called sterols</a:t>
            </a:r>
          </a:p>
          <a:p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Cholesterol</a:t>
            </a:r>
            <a:r>
              <a:rPr lang="en-US" dirty="0" smtClean="0">
                <a:latin typeface="Georgia"/>
                <a:cs typeface="Georgia"/>
              </a:rPr>
              <a:t> is a major sterol in humans and animals</a:t>
            </a:r>
          </a:p>
          <a:p>
            <a:r>
              <a:rPr lang="en-US" dirty="0" smtClean="0">
                <a:latin typeface="Georgia"/>
                <a:cs typeface="Georgia"/>
              </a:rPr>
              <a:t>Cholesterol in plasma is bound to fatty acids called </a:t>
            </a:r>
            <a:r>
              <a:rPr lang="en-US" dirty="0" err="1" smtClean="0">
                <a:latin typeface="Georgia"/>
                <a:cs typeface="Georgia"/>
              </a:rPr>
              <a:t>cholesteryl</a:t>
            </a:r>
            <a:r>
              <a:rPr lang="en-US" dirty="0" smtClean="0">
                <a:latin typeface="Georgia"/>
                <a:cs typeface="Georgia"/>
              </a:rPr>
              <a:t> esters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Functions of cholesterol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Component of cell membranes</a:t>
            </a:r>
          </a:p>
          <a:p>
            <a:r>
              <a:rPr lang="en-US" dirty="0" smtClean="0">
                <a:latin typeface="Georgia"/>
                <a:cs typeface="Georgia"/>
              </a:rPr>
              <a:t>Precursor for:</a:t>
            </a:r>
          </a:p>
          <a:p>
            <a:pPr lvl="1"/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Bile acids / Bile salts</a:t>
            </a:r>
          </a:p>
          <a:p>
            <a:pPr lvl="1"/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Vitamin D</a:t>
            </a:r>
          </a:p>
          <a:p>
            <a:pPr lvl="1"/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Steroid hormones (Aldosterone, cortisol, testosterone, estrogen, progesterone)</a:t>
            </a:r>
          </a:p>
          <a:p>
            <a:r>
              <a:rPr lang="en-US" dirty="0" smtClean="0">
                <a:latin typeface="Georgia"/>
                <a:cs typeface="Georgia"/>
              </a:rPr>
              <a:t>High levels of plasma cholesterol is strongly associated with coronary artery disease and atherosclerosis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36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Objectives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By the end of this lecture the first year students will be able to:</a:t>
            </a:r>
          </a:p>
          <a:p>
            <a:r>
              <a:rPr lang="en-US" dirty="0" smtClean="0">
                <a:latin typeface="Georgia"/>
                <a:cs typeface="Georgia"/>
              </a:rPr>
              <a:t>Define and classify lipids</a:t>
            </a:r>
          </a:p>
          <a:p>
            <a:r>
              <a:rPr lang="en-US" dirty="0">
                <a:latin typeface="Georgia"/>
                <a:cs typeface="Georgia"/>
              </a:rPr>
              <a:t>Understand the </a:t>
            </a:r>
            <a:r>
              <a:rPr lang="en-US" dirty="0" smtClean="0">
                <a:latin typeface="Georgia"/>
                <a:cs typeface="Georgia"/>
              </a:rPr>
              <a:t>physiological importance </a:t>
            </a:r>
            <a:r>
              <a:rPr lang="en-US" dirty="0">
                <a:latin typeface="Georgia"/>
                <a:cs typeface="Georgia"/>
              </a:rPr>
              <a:t>of lipids</a:t>
            </a:r>
          </a:p>
          <a:p>
            <a:r>
              <a:rPr lang="en-US" dirty="0" smtClean="0">
                <a:latin typeface="Georgia"/>
                <a:cs typeface="Georgia"/>
              </a:rPr>
              <a:t>List the examples of simple and complex lipids</a:t>
            </a:r>
          </a:p>
          <a:p>
            <a:r>
              <a:rPr lang="en-US" dirty="0" smtClean="0">
                <a:latin typeface="Georgia"/>
                <a:cs typeface="Georgia"/>
              </a:rPr>
              <a:t>Correlate implications of lipids in clinical conditions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99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Phospholipids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486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Two classes of phospholipids:</a:t>
            </a:r>
          </a:p>
          <a:p>
            <a:pPr lvl="1"/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Glycerophospholipids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 (contain glycerol backbone)</a:t>
            </a:r>
          </a:p>
          <a:p>
            <a:pPr lvl="1"/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Sphingophospholipids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 (contain </a:t>
            </a: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sphingosine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Glycerophospholipids</a:t>
            </a:r>
            <a:endParaRPr lang="en-US" dirty="0" smtClean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Glycerol-3-PO</a:t>
            </a:r>
            <a:r>
              <a:rPr lang="en-US" baseline="-25000" dirty="0" smtClean="0">
                <a:latin typeface="Georgia"/>
                <a:cs typeface="Georgia"/>
              </a:rPr>
              <a:t>4</a:t>
            </a:r>
            <a:r>
              <a:rPr lang="en-US" dirty="0" smtClean="0">
                <a:latin typeface="Georgia"/>
                <a:cs typeface="Georgia"/>
              </a:rPr>
              <a:t> is bonded to two fatty acid chains</a:t>
            </a:r>
          </a:p>
          <a:p>
            <a:r>
              <a:rPr lang="en-US" dirty="0" smtClean="0">
                <a:latin typeface="Georgia"/>
                <a:cs typeface="Georgia"/>
              </a:rPr>
              <a:t>The PO</a:t>
            </a:r>
            <a:r>
              <a:rPr lang="en-US" baseline="-25000" dirty="0" smtClean="0">
                <a:latin typeface="Georgia"/>
                <a:cs typeface="Georgia"/>
              </a:rPr>
              <a:t>4</a:t>
            </a:r>
            <a:r>
              <a:rPr lang="en-US" dirty="0" smtClean="0">
                <a:latin typeface="Georgia"/>
                <a:cs typeface="Georgia"/>
              </a:rPr>
              <a:t> group is linked to a hydrophilic group</a:t>
            </a:r>
          </a:p>
          <a:p>
            <a:r>
              <a:rPr lang="en-US" dirty="0" err="1" smtClean="0">
                <a:latin typeface="Georgia"/>
                <a:cs typeface="Georgia"/>
              </a:rPr>
              <a:t>Amphiphilic</a:t>
            </a:r>
            <a:r>
              <a:rPr lang="en-US" dirty="0" smtClean="0">
                <a:latin typeface="Georgia"/>
                <a:cs typeface="Georgia"/>
              </a:rPr>
              <a:t> in nature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Hydrophobic tail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Hydrophilic </a:t>
            </a:r>
            <a:r>
              <a:rPr lang="en-US" dirty="0" err="1" smtClean="0">
                <a:latin typeface="Georgia"/>
                <a:cs typeface="Georgia"/>
              </a:rPr>
              <a:t>phosphoryl</a:t>
            </a:r>
            <a:r>
              <a:rPr lang="en-US" dirty="0" smtClean="0">
                <a:latin typeface="Georgia"/>
                <a:cs typeface="Georgia"/>
              </a:rPr>
              <a:t> heads</a:t>
            </a:r>
          </a:p>
        </p:txBody>
      </p:sp>
    </p:spTree>
    <p:extLst>
      <p:ext uri="{BB962C8B-B14F-4D97-AF65-F5344CB8AC3E}">
        <p14:creationId xmlns:p14="http://schemas.microsoft.com/office/powerpoint/2010/main" val="24469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0"/>
            <a:ext cx="285593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1295400"/>
            <a:ext cx="3077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Georgia"/>
                <a:cs typeface="Georgia"/>
              </a:rPr>
              <a:t>Glycero</a:t>
            </a:r>
            <a:r>
              <a:rPr lang="en-US" sz="3600" dirty="0" smtClean="0">
                <a:latin typeface="Georgia"/>
                <a:cs typeface="Georgia"/>
              </a:rPr>
              <a:t>-</a:t>
            </a:r>
          </a:p>
          <a:p>
            <a:r>
              <a:rPr lang="en-US" sz="3600" dirty="0" smtClean="0">
                <a:latin typeface="Georgia"/>
                <a:cs typeface="Georgia"/>
              </a:rPr>
              <a:t>phospholipids</a:t>
            </a:r>
            <a:endParaRPr lang="en-US" sz="3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328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Phospholipids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Major components of biological membranes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phosphatidic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acid, </a:t>
            </a: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phosphatidyl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 –choline and serine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Sphinogophospholipids</a:t>
            </a:r>
            <a:endParaRPr lang="en-US" dirty="0" smtClean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L</a:t>
            </a:r>
            <a:r>
              <a:rPr lang="en-US" dirty="0" smtClean="0">
                <a:latin typeface="Georgia"/>
                <a:cs typeface="Georgia"/>
              </a:rPr>
              <a:t>ong-chain fatty acids attached to </a:t>
            </a:r>
            <a:r>
              <a:rPr lang="en-US" dirty="0" err="1" smtClean="0">
                <a:latin typeface="Georgia"/>
                <a:cs typeface="Georgia"/>
              </a:rPr>
              <a:t>sphingosine</a:t>
            </a:r>
            <a:r>
              <a:rPr lang="en-US" dirty="0" smtClean="0">
                <a:latin typeface="Georgia"/>
                <a:cs typeface="Georgia"/>
              </a:rPr>
              <a:t> </a:t>
            </a:r>
          </a:p>
          <a:p>
            <a:r>
              <a:rPr lang="en-US" dirty="0" smtClean="0">
                <a:latin typeface="Georgia"/>
                <a:cs typeface="Georgia"/>
              </a:rPr>
              <a:t>Example: </a:t>
            </a: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Sphingomyelin</a:t>
            </a:r>
            <a:endParaRPr lang="en-US" dirty="0" smtClean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An important component of myelin that protects and insulates nerve fibers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85" y="304800"/>
            <a:ext cx="525131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6200"/>
            <a:ext cx="3305175" cy="838200"/>
          </a:xfrm>
        </p:spPr>
        <p:txBody>
          <a:bodyPr/>
          <a:lstStyle/>
          <a:p>
            <a:r>
              <a:rPr lang="en-US" i="0" dirty="0" smtClean="0"/>
              <a:t>Glycolipids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6705600" cy="5486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Contain both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carbohydrate</a:t>
            </a:r>
            <a:r>
              <a:rPr lang="en-US" dirty="0" smtClean="0">
                <a:latin typeface="Georgia"/>
                <a:cs typeface="Georgia"/>
              </a:rPr>
              <a:t> and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lipid</a:t>
            </a:r>
            <a:r>
              <a:rPr lang="en-US" dirty="0" smtClean="0">
                <a:latin typeface="Georgia"/>
                <a:cs typeface="Georgia"/>
              </a:rPr>
              <a:t> components</a:t>
            </a:r>
          </a:p>
          <a:p>
            <a:r>
              <a:rPr lang="en-US" dirty="0" smtClean="0">
                <a:latin typeface="Georgia"/>
                <a:cs typeface="Georgia"/>
              </a:rPr>
              <a:t>Derivatives of </a:t>
            </a:r>
            <a:r>
              <a:rPr lang="en-US" dirty="0" err="1" smtClean="0">
                <a:latin typeface="Georgia"/>
                <a:cs typeface="Georgia"/>
              </a:rPr>
              <a:t>ceramide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 long chain fatty acid is attached to </a:t>
            </a:r>
            <a:r>
              <a:rPr lang="en-US" dirty="0" err="1" smtClean="0">
                <a:latin typeface="Georgia"/>
                <a:cs typeface="Georgia"/>
              </a:rPr>
              <a:t>sphingosine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Also called </a:t>
            </a: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glycoshpingolipids</a:t>
            </a:r>
            <a:endParaRPr lang="en-US" dirty="0" smtClean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Examples: </a:t>
            </a:r>
            <a:r>
              <a:rPr lang="en-US" dirty="0" err="1" smtClean="0">
                <a:latin typeface="Georgia"/>
                <a:cs typeface="Georgia"/>
              </a:rPr>
              <a:t>Ganglioside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 err="1" smtClean="0">
                <a:latin typeface="Georgia"/>
                <a:cs typeface="Georgia"/>
              </a:rPr>
              <a:t>glactocerebroside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Act as: Blood group antigens, cell surface receptors for bacteria/viruses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76200"/>
            <a:ext cx="308091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6172200" cy="914400"/>
          </a:xfrm>
        </p:spPr>
        <p:txBody>
          <a:bodyPr/>
          <a:lstStyle/>
          <a:p>
            <a:r>
              <a:rPr lang="en-US" i="0" dirty="0" smtClean="0"/>
              <a:t>Transport of plasma lipids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5486400" cy="5486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Plasma lipids are transported as lipoprotein particles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(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lipids + protein</a:t>
            </a:r>
            <a:r>
              <a:rPr lang="en-US" dirty="0" smtClean="0">
                <a:latin typeface="Georgia"/>
                <a:cs typeface="Georgia"/>
              </a:rPr>
              <a:t>)</a:t>
            </a:r>
          </a:p>
          <a:p>
            <a:r>
              <a:rPr lang="en-US" dirty="0" smtClean="0">
                <a:latin typeface="Georgia"/>
                <a:cs typeface="Georgia"/>
              </a:rPr>
              <a:t>Protein part: </a:t>
            </a: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Apoproteins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 or </a:t>
            </a:r>
            <a:r>
              <a:rPr lang="en-US" dirty="0" err="1" smtClean="0">
                <a:solidFill>
                  <a:srgbClr val="800080"/>
                </a:solidFill>
                <a:latin typeface="Georgia"/>
                <a:cs typeface="Georgia"/>
              </a:rPr>
              <a:t>apolipoproteins</a:t>
            </a:r>
            <a:endParaRPr lang="en-US" dirty="0" smtClean="0">
              <a:solidFill>
                <a:srgbClr val="800080"/>
              </a:solidFill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Examples: </a:t>
            </a:r>
            <a:r>
              <a:rPr lang="en-US" dirty="0" err="1" smtClean="0">
                <a:latin typeface="Georgia"/>
                <a:cs typeface="Georgia"/>
              </a:rPr>
              <a:t>Apolipoproteins</a:t>
            </a:r>
            <a:r>
              <a:rPr lang="en-US" dirty="0" smtClean="0">
                <a:latin typeface="Georgia"/>
                <a:cs typeface="Georgia"/>
              </a:rPr>
              <a:t> A, B, C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Functions: lipid transport, enzymatic functions, ligands for receptors</a:t>
            </a:r>
          </a:p>
          <a:p>
            <a:r>
              <a:rPr lang="en-US" sz="2800" dirty="0" smtClean="0">
                <a:latin typeface="Georgia"/>
                <a:cs typeface="Georgia"/>
              </a:rPr>
              <a:t>Lipid part: Contains lipids of various types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80" y="76200"/>
            <a:ext cx="379822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6705599" cy="1143000"/>
          </a:xfrm>
        </p:spPr>
        <p:txBody>
          <a:bodyPr/>
          <a:lstStyle/>
          <a:p>
            <a:r>
              <a:rPr lang="en-US" sz="3600" i="0" dirty="0" smtClean="0"/>
              <a:t>Types and functions of lipoproteins</a:t>
            </a:r>
            <a:endParaRPr lang="en-US" sz="36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950718"/>
              </p:ext>
            </p:extLst>
          </p:nvPr>
        </p:nvGraphicFramePr>
        <p:xfrm>
          <a:off x="495296" y="1447800"/>
          <a:ext cx="6324604" cy="46481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62302"/>
                <a:gridCol w="3162302"/>
              </a:tblGrid>
              <a:tr h="6475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800080"/>
                          </a:solidFill>
                          <a:latin typeface="Georgia"/>
                          <a:cs typeface="Georgia"/>
                        </a:rPr>
                        <a:t>Lipoprotein</a:t>
                      </a:r>
                      <a:endParaRPr lang="en-US" sz="2400" dirty="0">
                        <a:solidFill>
                          <a:srgbClr val="800080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800080"/>
                          </a:solidFill>
                          <a:latin typeface="Georgia"/>
                          <a:cs typeface="Georgia"/>
                        </a:rPr>
                        <a:t>Mainly Transports</a:t>
                      </a:r>
                      <a:endParaRPr lang="en-US" sz="2400" dirty="0">
                        <a:solidFill>
                          <a:srgbClr val="800080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  <a:tr h="6475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eorgia"/>
                          <a:cs typeface="Georgia"/>
                        </a:rPr>
                        <a:t>Chylomicrons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eorgia"/>
                          <a:cs typeface="Georgia"/>
                        </a:rPr>
                        <a:t>Dietary TGs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eorgia"/>
                          <a:cs typeface="Georgia"/>
                        </a:rPr>
                        <a:t>Very low density lipoprotein (VLDL)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eorgia"/>
                          <a:cs typeface="Georgia"/>
                        </a:rPr>
                        <a:t>Endogenous TGs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eorgia"/>
                          <a:cs typeface="Georgia"/>
                        </a:rPr>
                        <a:t>Low density lipoprotein (LDL)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eorgia"/>
                          <a:cs typeface="Georgia"/>
                        </a:rPr>
                        <a:t>Free cholesterol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eorgia"/>
                          <a:cs typeface="Georgia"/>
                        </a:rPr>
                        <a:t>High density lipoprotein (HDL)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Georgia"/>
                          <a:cs typeface="Georgia"/>
                        </a:rPr>
                        <a:t>Cholesteryl</a:t>
                      </a:r>
                      <a:r>
                        <a:rPr lang="en-US" sz="2400" dirty="0" smtClean="0">
                          <a:latin typeface="Georgia"/>
                          <a:cs typeface="Georgia"/>
                        </a:rPr>
                        <a:t> esters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18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399" r="34167" b="15526"/>
          <a:stretch>
            <a:fillRect/>
          </a:stretch>
        </p:blipFill>
        <p:spPr bwMode="auto">
          <a:xfrm>
            <a:off x="7277100" y="0"/>
            <a:ext cx="28194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3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Take home </a:t>
            </a:r>
            <a:r>
              <a:rPr lang="en-US" i="0" dirty="0"/>
              <a:t>m</a:t>
            </a:r>
            <a:r>
              <a:rPr lang="en-US" i="0" dirty="0" smtClean="0"/>
              <a:t>essage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5105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Lipids are a group of hydrophobic molecules</a:t>
            </a:r>
          </a:p>
          <a:p>
            <a:r>
              <a:rPr lang="en-US" dirty="0">
                <a:latin typeface="Georgia"/>
                <a:cs typeface="Georgia"/>
              </a:rPr>
              <a:t>P</a:t>
            </a:r>
            <a:r>
              <a:rPr lang="en-US" dirty="0" smtClean="0">
                <a:latin typeface="Georgia"/>
                <a:cs typeface="Georgia"/>
              </a:rPr>
              <a:t>erform essential physiological functions in the body</a:t>
            </a:r>
          </a:p>
          <a:p>
            <a:r>
              <a:rPr lang="en-US" dirty="0" smtClean="0">
                <a:latin typeface="Georgia"/>
                <a:cs typeface="Georgia"/>
              </a:rPr>
              <a:t>Simple lipids include: fatty acids, TGs and steroids</a:t>
            </a:r>
          </a:p>
          <a:p>
            <a:r>
              <a:rPr lang="en-US" dirty="0" smtClean="0">
                <a:latin typeface="Georgia"/>
                <a:cs typeface="Georgia"/>
              </a:rPr>
              <a:t>Complex lipids include: phospholipids, </a:t>
            </a:r>
            <a:r>
              <a:rPr lang="en-US" dirty="0" err="1" smtClean="0">
                <a:latin typeface="Georgia"/>
                <a:cs typeface="Georgia"/>
              </a:rPr>
              <a:t>sphingolipids</a:t>
            </a:r>
            <a:r>
              <a:rPr lang="en-US" dirty="0" smtClean="0">
                <a:latin typeface="Georgia"/>
                <a:cs typeface="Georgia"/>
              </a:rPr>
              <a:t> and glycolipids</a:t>
            </a:r>
          </a:p>
          <a:p>
            <a:r>
              <a:rPr lang="en-US" dirty="0" smtClean="0">
                <a:latin typeface="Georgia"/>
                <a:cs typeface="Georgia"/>
              </a:rPr>
              <a:t>A number of diseases are associated with abnormal lipid metabolism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3733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Lippincott’s Illustrated Reviews, Biochemistry, 6th </a:t>
            </a:r>
            <a:r>
              <a:rPr lang="en-US" dirty="0" smtClean="0">
                <a:latin typeface="Georgia"/>
                <a:cs typeface="Georgia"/>
              </a:rPr>
              <a:t>edition, Denise </a:t>
            </a:r>
            <a:r>
              <a:rPr lang="en-US" dirty="0">
                <a:latin typeface="Georgia"/>
                <a:cs typeface="Georgia"/>
              </a:rPr>
              <a:t>R. Ferrier, Lippincott Williams &amp; Wilkins</a:t>
            </a:r>
            <a:r>
              <a:rPr lang="en-US" dirty="0" smtClean="0">
                <a:latin typeface="Georgia"/>
                <a:cs typeface="Georgia"/>
              </a:rPr>
              <a:t>, USA.</a:t>
            </a:r>
          </a:p>
          <a:p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hapter </a:t>
            </a:r>
            <a:r>
              <a:rPr lang="en-US" dirty="0">
                <a:latin typeface="Georgia"/>
                <a:cs typeface="Georgia"/>
              </a:rPr>
              <a:t>16: </a:t>
            </a:r>
            <a:r>
              <a:rPr lang="en-US" dirty="0" smtClean="0">
                <a:latin typeface="Georgia"/>
                <a:cs typeface="Georgia"/>
              </a:rPr>
              <a:t>pages 181</a:t>
            </a:r>
            <a:r>
              <a:rPr lang="en-US" dirty="0">
                <a:latin typeface="Georgia"/>
                <a:cs typeface="Georgia"/>
              </a:rPr>
              <a:t>-182, 195-</a:t>
            </a:r>
            <a:r>
              <a:rPr lang="en-US" dirty="0" smtClean="0">
                <a:latin typeface="Georgia"/>
                <a:cs typeface="Georgia"/>
              </a:rPr>
              <a:t>198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hapter </a:t>
            </a:r>
            <a:r>
              <a:rPr lang="en-US" dirty="0">
                <a:latin typeface="Georgia"/>
                <a:cs typeface="Georgia"/>
              </a:rPr>
              <a:t>17, page 201-202, 205-</a:t>
            </a:r>
            <a:r>
              <a:rPr lang="en-US" dirty="0" smtClean="0">
                <a:latin typeface="Georgia"/>
                <a:cs typeface="Georgia"/>
              </a:rPr>
              <a:t>206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Chapter </a:t>
            </a:r>
            <a:r>
              <a:rPr lang="en-US" dirty="0">
                <a:latin typeface="Georgia"/>
                <a:cs typeface="Georgia"/>
              </a:rPr>
              <a:t>18, page: 219-220, 226-</a:t>
            </a:r>
            <a:r>
              <a:rPr lang="en-US" dirty="0" smtClean="0">
                <a:latin typeface="Georgia"/>
                <a:cs typeface="Georgia"/>
              </a:rPr>
              <a:t>232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952500"/>
          </a:xfrm>
        </p:spPr>
        <p:txBody>
          <a:bodyPr/>
          <a:lstStyle/>
          <a:p>
            <a:pPr algn="ctr"/>
            <a:r>
              <a:rPr lang="en-US" i="0" dirty="0" smtClean="0"/>
              <a:t>Overview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95400"/>
            <a:ext cx="9086850" cy="5105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What are lipids?</a:t>
            </a:r>
          </a:p>
          <a:p>
            <a:r>
              <a:rPr lang="en-US" dirty="0" smtClean="0">
                <a:latin typeface="Georgia"/>
                <a:cs typeface="Georgia"/>
              </a:rPr>
              <a:t>Classification of lipids</a:t>
            </a:r>
          </a:p>
          <a:p>
            <a:r>
              <a:rPr lang="en-US" dirty="0" smtClean="0">
                <a:latin typeface="Georgia"/>
                <a:cs typeface="Georgia"/>
              </a:rPr>
              <a:t>Functions of lipids</a:t>
            </a:r>
          </a:p>
          <a:p>
            <a:r>
              <a:rPr lang="en-US" dirty="0" smtClean="0">
                <a:latin typeface="Georgia"/>
                <a:cs typeface="Georgia"/>
              </a:rPr>
              <a:t>Simple </a:t>
            </a:r>
            <a:r>
              <a:rPr lang="en-US" dirty="0">
                <a:latin typeface="Georgia"/>
                <a:cs typeface="Georgia"/>
              </a:rPr>
              <a:t>lipids: Fatty </a:t>
            </a:r>
            <a:r>
              <a:rPr lang="en-US" dirty="0" smtClean="0">
                <a:latin typeface="Georgia"/>
                <a:cs typeface="Georgia"/>
              </a:rPr>
              <a:t>acids, </a:t>
            </a:r>
            <a:r>
              <a:rPr lang="en-US" dirty="0" err="1" smtClean="0">
                <a:latin typeface="Georgia"/>
                <a:cs typeface="Georgia"/>
              </a:rPr>
              <a:t>triacylglycerols</a:t>
            </a:r>
            <a:r>
              <a:rPr lang="en-US" dirty="0" smtClean="0">
                <a:latin typeface="Georgia"/>
                <a:cs typeface="Georgia"/>
              </a:rPr>
              <a:t>, steroids</a:t>
            </a:r>
          </a:p>
          <a:p>
            <a:r>
              <a:rPr lang="en-US" dirty="0" smtClean="0">
                <a:latin typeface="Georgia"/>
                <a:cs typeface="Georgia"/>
              </a:rPr>
              <a:t>Complex lipids</a:t>
            </a:r>
            <a:r>
              <a:rPr lang="en-US" dirty="0">
                <a:latin typeface="Georgia"/>
                <a:cs typeface="Georgia"/>
              </a:rPr>
              <a:t>: </a:t>
            </a:r>
            <a:r>
              <a:rPr lang="en-US" dirty="0" smtClean="0">
                <a:latin typeface="Georgia"/>
                <a:cs typeface="Georgia"/>
              </a:rPr>
              <a:t>Phospholipids, </a:t>
            </a:r>
            <a:r>
              <a:rPr lang="en-US" dirty="0" err="1">
                <a:latin typeface="Georgia"/>
                <a:cs typeface="Georgia"/>
              </a:rPr>
              <a:t>s</a:t>
            </a:r>
            <a:r>
              <a:rPr lang="en-US" dirty="0" err="1" smtClean="0">
                <a:latin typeface="Georgia"/>
                <a:cs typeface="Georgia"/>
              </a:rPr>
              <a:t>phingolipids</a:t>
            </a:r>
            <a:r>
              <a:rPr lang="en-US" dirty="0" smtClean="0">
                <a:latin typeface="Georgia"/>
                <a:cs typeface="Georgia"/>
              </a:rPr>
              <a:t>, glycolipids</a:t>
            </a:r>
          </a:p>
          <a:p>
            <a:r>
              <a:rPr lang="en-US" dirty="0" smtClean="0">
                <a:latin typeface="Georgia"/>
                <a:cs typeface="Georgia"/>
              </a:rPr>
              <a:t>Plasma lipid transport: types and functions of lipoproteins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7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What are lipids?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1148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 heterogeneous group of hydrophobic (water-insoluble) organic molecules that are soluble only in organic solvents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Body lipids are compartmentalized (packed) in cell membranes, tissue and plasma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624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Functions of Lipids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Lipids are essential components of biological membranes</a:t>
            </a:r>
          </a:p>
          <a:p>
            <a:r>
              <a:rPr lang="en-US" dirty="0" smtClean="0">
                <a:latin typeface="Georgia"/>
                <a:cs typeface="Georgia"/>
              </a:rPr>
              <a:t>Lipids with hydrocarbon chains serve as major energy stores</a:t>
            </a:r>
          </a:p>
          <a:p>
            <a:r>
              <a:rPr lang="en-US" dirty="0" smtClean="0">
                <a:latin typeface="Georgia"/>
                <a:cs typeface="Georgia"/>
              </a:rPr>
              <a:t>Cell signaling involves lipid molecules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e.g. Inositol tri-phosphate</a:t>
            </a:r>
          </a:p>
          <a:p>
            <a:r>
              <a:rPr lang="en-US" dirty="0" smtClean="0">
                <a:latin typeface="Georgia"/>
                <a:cs typeface="Georgia"/>
              </a:rPr>
              <a:t>Fat-soluble vitamins, steroid hormones and prostaglandins are formed of lipids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221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Lipids and disease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/>
                <a:cs typeface="Georgia"/>
              </a:rPr>
              <a:t>D</a:t>
            </a:r>
            <a:r>
              <a:rPr lang="en-US" dirty="0" smtClean="0">
                <a:latin typeface="Georgia"/>
                <a:cs typeface="Georgia"/>
              </a:rPr>
              <a:t>iseases that are strongly associated with abnormality in lipid metabolism:</a:t>
            </a:r>
          </a:p>
          <a:p>
            <a:r>
              <a:rPr lang="en-US" dirty="0" smtClean="0">
                <a:latin typeface="Georgia"/>
                <a:cs typeface="Georgia"/>
              </a:rPr>
              <a:t>Atherosclerosis</a:t>
            </a:r>
          </a:p>
          <a:p>
            <a:r>
              <a:rPr lang="en-US" dirty="0" smtClean="0">
                <a:latin typeface="Georgia"/>
                <a:cs typeface="Georgia"/>
              </a:rPr>
              <a:t>Coronary artery disease</a:t>
            </a:r>
          </a:p>
          <a:p>
            <a:r>
              <a:rPr lang="en-US" dirty="0" smtClean="0">
                <a:latin typeface="Georgia"/>
                <a:cs typeface="Georgia"/>
              </a:rPr>
              <a:t>Obesity</a:t>
            </a:r>
          </a:p>
          <a:p>
            <a:r>
              <a:rPr lang="en-US" dirty="0" smtClean="0">
                <a:latin typeface="Georgia"/>
                <a:cs typeface="Georgia"/>
              </a:rPr>
              <a:t>Metabolic syndrome</a:t>
            </a:r>
          </a:p>
          <a:p>
            <a:r>
              <a:rPr lang="en-US" dirty="0" smtClean="0">
                <a:latin typeface="Georgia"/>
                <a:cs typeface="Georgia"/>
              </a:rPr>
              <a:t>Hypertension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264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419100"/>
            <a:ext cx="5486400" cy="1143000"/>
          </a:xfrm>
        </p:spPr>
        <p:txBody>
          <a:bodyPr/>
          <a:lstStyle/>
          <a:p>
            <a:r>
              <a:rPr lang="en-US" i="0" dirty="0" smtClean="0"/>
              <a:t>Classification of</a:t>
            </a:r>
            <a:br>
              <a:rPr lang="en-US" i="0" dirty="0" smtClean="0"/>
            </a:br>
            <a:r>
              <a:rPr lang="en-US" i="0" dirty="0" smtClean="0"/>
              <a:t>Lipids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457700"/>
          </a:xfrm>
        </p:spPr>
        <p:txBody>
          <a:bodyPr/>
          <a:lstStyle/>
          <a:p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Simple lipids: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Fatty acids</a:t>
            </a: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Triacylglycerols</a:t>
            </a: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Steroids (cholesterol)</a:t>
            </a:r>
          </a:p>
          <a:p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Complex lipids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Phospholipids</a:t>
            </a: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Sphingolipids</a:t>
            </a: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Glycolipids</a:t>
            </a:r>
          </a:p>
          <a:p>
            <a:endParaRPr lang="en-US" dirty="0"/>
          </a:p>
        </p:txBody>
      </p:sp>
      <p:pic>
        <p:nvPicPr>
          <p:cNvPr id="4" name="Picture 2" descr="15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869" r="22639" b="19626"/>
          <a:stretch>
            <a:fillRect/>
          </a:stretch>
        </p:blipFill>
        <p:spPr bwMode="auto">
          <a:xfrm>
            <a:off x="6127556" y="152400"/>
            <a:ext cx="373082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4295775" cy="914400"/>
          </a:xfrm>
        </p:spPr>
        <p:txBody>
          <a:bodyPr/>
          <a:lstStyle/>
          <a:p>
            <a:r>
              <a:rPr lang="en-US" i="0" dirty="0" smtClean="0"/>
              <a:t>Fatty Acids (FAs)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066800"/>
            <a:ext cx="5562600" cy="54102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FAs are carboxylic acids with long-chain hydrocarbon side groups</a:t>
            </a:r>
          </a:p>
          <a:p>
            <a:r>
              <a:rPr lang="en-US" dirty="0" smtClean="0">
                <a:latin typeface="Georgia"/>
                <a:cs typeface="Georgia"/>
              </a:rPr>
              <a:t>They are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amphipathic</a:t>
            </a:r>
            <a:r>
              <a:rPr lang="en-US" dirty="0" smtClean="0">
                <a:latin typeface="Georgia"/>
                <a:cs typeface="Georgia"/>
              </a:rPr>
              <a:t> in nature (both hydrophilic and hydrophobic)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The carboxylic group (COOH) is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hydrophilic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The hydrocarbon chain is </a:t>
            </a:r>
            <a:r>
              <a:rPr lang="en-US" dirty="0" smtClean="0">
                <a:solidFill>
                  <a:srgbClr val="800080"/>
                </a:solidFill>
                <a:latin typeface="Georgia"/>
                <a:cs typeface="Georgia"/>
              </a:rPr>
              <a:t>hydrophobic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8808"/>
          <a:stretch/>
        </p:blipFill>
        <p:spPr>
          <a:xfrm>
            <a:off x="6134100" y="286538"/>
            <a:ext cx="3941371" cy="4056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4610100"/>
            <a:ext cx="426944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Fatty Acids (FAs)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3340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FAs are highly insoluble in water</a:t>
            </a:r>
          </a:p>
          <a:p>
            <a:r>
              <a:rPr lang="en-US" dirty="0">
                <a:latin typeface="Georgia"/>
                <a:cs typeface="Georgia"/>
              </a:rPr>
              <a:t>Must be transported in plasma with </a:t>
            </a:r>
            <a:r>
              <a:rPr lang="en-US" dirty="0" smtClean="0">
                <a:latin typeface="Georgia"/>
                <a:cs typeface="Georgia"/>
              </a:rPr>
              <a:t>proteins</a:t>
            </a:r>
          </a:p>
          <a:p>
            <a:r>
              <a:rPr lang="en-US" dirty="0" smtClean="0">
                <a:latin typeface="Georgia"/>
                <a:cs typeface="Georgia"/>
              </a:rPr>
              <a:t>Majority of plasma FAs are esters of: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Triacylglycerol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Cholesterol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Phospholipids</a:t>
            </a:r>
          </a:p>
          <a:p>
            <a:pPr marL="0" indent="0">
              <a:buNone/>
            </a:pP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Chain length</a:t>
            </a:r>
          </a:p>
          <a:p>
            <a:r>
              <a:rPr lang="en-US" dirty="0">
                <a:latin typeface="Georgia"/>
                <a:cs typeface="Georgia"/>
              </a:rPr>
              <a:t>In mammals it varies from C</a:t>
            </a:r>
            <a:r>
              <a:rPr lang="en-US" baseline="-25000" dirty="0">
                <a:latin typeface="Georgia"/>
                <a:cs typeface="Georgia"/>
              </a:rPr>
              <a:t>16</a:t>
            </a:r>
            <a:r>
              <a:rPr lang="en-US" dirty="0">
                <a:latin typeface="Georgia"/>
                <a:cs typeface="Georgia"/>
              </a:rPr>
              <a:t>–C</a:t>
            </a:r>
            <a:r>
              <a:rPr lang="en-US" baseline="-25000" dirty="0">
                <a:latin typeface="Georgia"/>
                <a:cs typeface="Georgia"/>
              </a:rPr>
              <a:t>18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latin typeface="Georgia"/>
                <a:cs typeface="Georgia"/>
              </a:rPr>
              <a:t>palmitic</a:t>
            </a:r>
            <a:r>
              <a:rPr lang="en-US" dirty="0">
                <a:latin typeface="Georgia"/>
                <a:cs typeface="Georgia"/>
              </a:rPr>
              <a:t>, oleic, linoleic, stearic </a:t>
            </a:r>
            <a:r>
              <a:rPr lang="en-US" dirty="0" smtClean="0">
                <a:latin typeface="Georgia"/>
                <a:cs typeface="Georgia"/>
              </a:rPr>
              <a:t>acids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681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402</TotalTime>
  <Words>1011</Words>
  <Application>Microsoft Macintosh PowerPoint</Application>
  <PresentationFormat>35mm Slides</PresentationFormat>
  <Paragraphs>181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TM01069067</vt:lpstr>
      <vt:lpstr>Lipids of Physiological Significance</vt:lpstr>
      <vt:lpstr>Objectives</vt:lpstr>
      <vt:lpstr>Overview</vt:lpstr>
      <vt:lpstr>What are lipids?</vt:lpstr>
      <vt:lpstr>Functions of Lipids</vt:lpstr>
      <vt:lpstr>Lipids and disease</vt:lpstr>
      <vt:lpstr>Classification of Lipids</vt:lpstr>
      <vt:lpstr>Fatty Acids (FAs)</vt:lpstr>
      <vt:lpstr>Fatty Acids (FAs)</vt:lpstr>
      <vt:lpstr>Fatty Acids (FA)</vt:lpstr>
      <vt:lpstr>PowerPoint Presentation</vt:lpstr>
      <vt:lpstr>Essential Fatty Acids (FA)</vt:lpstr>
      <vt:lpstr>w-3 and w-6 fatty acids</vt:lpstr>
      <vt:lpstr>PowerPoint Presentation</vt:lpstr>
      <vt:lpstr>w-3 and w-6 fatty acids</vt:lpstr>
      <vt:lpstr>Triacylglycerols (TGs)</vt:lpstr>
      <vt:lpstr>PowerPoint Presentation</vt:lpstr>
      <vt:lpstr>Steroids</vt:lpstr>
      <vt:lpstr>Functions of cholesterol</vt:lpstr>
      <vt:lpstr>Phospholipids</vt:lpstr>
      <vt:lpstr>PowerPoint Presentation</vt:lpstr>
      <vt:lpstr>Phospholipids</vt:lpstr>
      <vt:lpstr>PowerPoint Presentation</vt:lpstr>
      <vt:lpstr>Glycolipids</vt:lpstr>
      <vt:lpstr>Transport of plasma lipids</vt:lpstr>
      <vt:lpstr>Types and functions of lipoproteins</vt:lpstr>
      <vt:lpstr>Take home message</vt:lpstr>
      <vt:lpstr>References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subject/>
  <dc:creator/>
  <cp:keywords/>
  <dc:description/>
  <cp:lastModifiedBy>UG</cp:lastModifiedBy>
  <cp:revision>47</cp:revision>
  <cp:lastPrinted>1601-01-01T00:00:00Z</cp:lastPrinted>
  <dcterms:created xsi:type="dcterms:W3CDTF">1601-01-01T00:00:00Z</dcterms:created>
  <dcterms:modified xsi:type="dcterms:W3CDTF">2017-10-10T04:42:07Z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