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56" r:id="rId3"/>
  </p:sldMasterIdLst>
  <p:notesMasterIdLst>
    <p:notesMasterId r:id="rId30"/>
  </p:notesMasterIdLst>
  <p:handoutMasterIdLst>
    <p:handoutMasterId r:id="rId31"/>
  </p:handoutMasterIdLst>
  <p:sldIdLst>
    <p:sldId id="449" r:id="rId4"/>
    <p:sldId id="483" r:id="rId5"/>
    <p:sldId id="484" r:id="rId6"/>
    <p:sldId id="453" r:id="rId7"/>
    <p:sldId id="450" r:id="rId8"/>
    <p:sldId id="454" r:id="rId9"/>
    <p:sldId id="455" r:id="rId10"/>
    <p:sldId id="457" r:id="rId11"/>
    <p:sldId id="458" r:id="rId12"/>
    <p:sldId id="485" r:id="rId13"/>
    <p:sldId id="459" r:id="rId14"/>
    <p:sldId id="486" r:id="rId15"/>
    <p:sldId id="463" r:id="rId16"/>
    <p:sldId id="464" r:id="rId17"/>
    <p:sldId id="488" r:id="rId18"/>
    <p:sldId id="465" r:id="rId19"/>
    <p:sldId id="466" r:id="rId20"/>
    <p:sldId id="467" r:id="rId21"/>
    <p:sldId id="487" r:id="rId22"/>
    <p:sldId id="468" r:id="rId23"/>
    <p:sldId id="469" r:id="rId24"/>
    <p:sldId id="471" r:id="rId25"/>
    <p:sldId id="472" r:id="rId26"/>
    <p:sldId id="473" r:id="rId27"/>
    <p:sldId id="489" r:id="rId28"/>
    <p:sldId id="490" r:id="rId29"/>
  </p:sldIdLst>
  <p:sldSz cx="10287000" cy="6858000" type="35mm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33CC33"/>
    <a:srgbClr val="FFFF00"/>
    <a:srgbClr val="FF3300"/>
    <a:srgbClr val="009999"/>
    <a:srgbClr val="009900"/>
    <a:srgbClr val="DC8300"/>
    <a:srgbClr val="FF9900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17" autoAdjust="0"/>
  </p:normalViewPr>
  <p:slideViewPr>
    <p:cSldViewPr>
      <p:cViewPr varScale="1">
        <p:scale>
          <a:sx n="107" d="100"/>
          <a:sy n="107" d="100"/>
        </p:scale>
        <p:origin x="-1808" y="-104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C64A56AA-18D0-A341-93A8-1661E03BF9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94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6988046B-CFCE-3C42-9898-41F3A298BB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36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10290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kumimoji="1" lang="en-US">
              <a:latin typeface="Times New Roman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086100" y="427038"/>
            <a:ext cx="71993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14875" y="1828800"/>
            <a:ext cx="5143500" cy="17526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0E8EDC7-4906-4B4F-9232-6D088C4A81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0495B-5B1D-FE46-AE98-C38E41050D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379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5325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1825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F8EB6-E636-4442-BDD4-BCD1B5C47B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5829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022986870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95765613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31068582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83945811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260002016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33936988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98663956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92853690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2BF4A-951A-AD45-BDB5-74514B5B92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2426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55498659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77051166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419100"/>
            <a:ext cx="2185987" cy="621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419100"/>
            <a:ext cx="6405563" cy="621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240982643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82238192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071420282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47622048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258042291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68438057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6967832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215039612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0B1EA-3B3F-D14F-A8C5-6C8E67BDB4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9557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17051663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32972306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81288325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419100"/>
            <a:ext cx="2185987" cy="621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419100"/>
            <a:ext cx="6405563" cy="621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28120555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18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70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F759D-0DCE-5344-91C1-F29C33E641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6579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D2AFC-1AE5-7243-AB67-E373C5FEC7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7150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FF177-79A8-DB4E-8F7E-8B610C278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8664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73102-4C59-FD45-9B36-300FB22ADA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2860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7F676-231E-EF42-8208-4D4DA66155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7137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FBF71-A465-4A4D-B237-C60C6F8F7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7756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kumimoji="1" lang="en-US">
              <a:latin typeface="Times New Roman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71825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1825" y="1981200"/>
            <a:ext cx="6858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907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EC6D647-99D8-C44C-9C10-018CC8CC963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 xmlns:p14="http://schemas.microsoft.com/office/powerpoint/2010/main" spd="slow">
    <p:fade thruBlk="1"/>
  </p:transition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0"/>
        <a:buChar char="u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«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5562600"/>
            <a:ext cx="8743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419100"/>
            <a:ext cx="87439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 rot="-5400000">
            <a:off x="-981075" y="4962525"/>
            <a:ext cx="2819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latin typeface="+mj-lt"/>
              </a:defRPr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116741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52400"/>
            <a:ext cx="10763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 xmlns:p14="http://schemas.microsoft.com/office/powerpoint/2010/main" spd="slow">
    <p:fade thruBlk="1"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5562600"/>
            <a:ext cx="8743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419100"/>
            <a:ext cx="87439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594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 rot="-5400000">
            <a:off x="-981075" y="4962525"/>
            <a:ext cx="2819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latin typeface="+mj-lt"/>
              </a:defRPr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295941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52400"/>
            <a:ext cx="10763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xmlns:p14="http://schemas.microsoft.com/office/powerpoint/2010/main" spd="slow">
    <p:fade thruBlk="1"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google.com.sa/url?sa=i&amp;rct=j&amp;q=&amp;esrc=s&amp;source=images&amp;cd=&amp;cad=rja&amp;uact=8&amp;ved=0CAcQjRxqFQoTCKnhl7DrqsgCFYZbGgodjxsDyw&amp;url=http://www.slideshare.net/wonnietonnie/regulation-of-enzyme-activity&amp;psig=AFQjCNF6wYHxQPtkBRRRMO6KcPdkrzrfJQ&amp;ust=1444117518295786" TargetMode="External"/><Relationship Id="rId3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36576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Inhibition </a:t>
            </a:r>
            <a:r>
              <a:rPr lang="en-US" sz="3300" dirty="0" smtClean="0">
                <a:latin typeface="Palatino" charset="0"/>
              </a:rPr>
              <a:t>is a </a:t>
            </a:r>
            <a:r>
              <a:rPr lang="en-US" sz="3300" dirty="0">
                <a:latin typeface="Palatino" charset="0"/>
              </a:rPr>
              <a:t>process by which the enzyme activity is </a:t>
            </a:r>
            <a:r>
              <a:rPr lang="en-US" sz="3300" dirty="0">
                <a:solidFill>
                  <a:srgbClr val="FFFF00"/>
                </a:solidFill>
                <a:latin typeface="Palatino" charset="0"/>
              </a:rPr>
              <a:t>regulated</a:t>
            </a:r>
            <a:r>
              <a:rPr lang="en-US" sz="3300" dirty="0">
                <a:latin typeface="Palatino" charset="0"/>
              </a:rPr>
              <a:t> or </a:t>
            </a:r>
            <a:r>
              <a:rPr lang="en-US" sz="3300" dirty="0" smtClean="0">
                <a:solidFill>
                  <a:srgbClr val="FFFF00"/>
                </a:solidFill>
                <a:latin typeface="Palatino" charset="0"/>
              </a:rPr>
              <a:t>controlled </a:t>
            </a:r>
            <a:r>
              <a:rPr lang="en-US" sz="3300" dirty="0" smtClean="0">
                <a:latin typeface="Palatino" charset="0"/>
              </a:rPr>
              <a:t>or</a:t>
            </a:r>
            <a:r>
              <a:rPr lang="en-US" sz="3300" dirty="0" smtClean="0">
                <a:solidFill>
                  <a:srgbClr val="FFFF00"/>
                </a:solidFill>
                <a:latin typeface="Palatino" charset="0"/>
              </a:rPr>
              <a:t> stopped</a:t>
            </a:r>
            <a:endParaRPr lang="en-US" sz="3300" dirty="0">
              <a:latin typeface="Palatino" charset="0"/>
            </a:endParaRPr>
          </a:p>
          <a:p>
            <a:pPr algn="just"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To inhibit means to </a:t>
            </a:r>
            <a:r>
              <a:rPr lang="en-US" sz="3300" dirty="0">
                <a:solidFill>
                  <a:srgbClr val="FFFF00"/>
                </a:solidFill>
                <a:latin typeface="Palatino" charset="0"/>
              </a:rPr>
              <a:t>stop</a:t>
            </a:r>
            <a:r>
              <a:rPr lang="en-US" sz="3300" dirty="0">
                <a:latin typeface="Palatino" charset="0"/>
              </a:rPr>
              <a:t> enzyme </a:t>
            </a:r>
            <a:r>
              <a:rPr lang="en-US" sz="3300" dirty="0">
                <a:solidFill>
                  <a:srgbClr val="FFFF00"/>
                </a:solidFill>
                <a:latin typeface="Palatino" charset="0"/>
              </a:rPr>
              <a:t>activity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Enzyme inhibition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5562600"/>
            <a:ext cx="8743950" cy="4572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Noncompetitive inhibition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219200"/>
            <a:ext cx="9144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914400"/>
            <a:ext cx="8229600" cy="3429000"/>
          </a:xfrm>
        </p:spPr>
        <p:txBody>
          <a:bodyPr/>
          <a:lstStyle/>
          <a:p>
            <a:pPr algn="ctr">
              <a:buClr>
                <a:srgbClr val="33CC33"/>
              </a:buClr>
              <a:buFont typeface="Wingdings" charset="0"/>
              <a:buNone/>
            </a:pPr>
            <a:r>
              <a:rPr lang="en-US" sz="3300" dirty="0">
                <a:solidFill>
                  <a:srgbClr val="FF9900"/>
                </a:solidFill>
                <a:latin typeface="Palatino" charset="0"/>
              </a:rPr>
              <a:t>ES + I 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Symbol" charset="0"/>
              </a:rPr>
              <a:t> ESI (inactive)</a:t>
            </a:r>
            <a:endParaRPr lang="en-US" sz="3300" dirty="0">
              <a:solidFill>
                <a:srgbClr val="FF9900"/>
              </a:solidFill>
              <a:latin typeface="Palatino" charset="0"/>
              <a:sym typeface="Wingdings" charset="0"/>
            </a:endParaRPr>
          </a:p>
          <a:p>
            <a:pPr algn="ctr">
              <a:buClr>
                <a:srgbClr val="33CC33"/>
              </a:buClr>
              <a:buFont typeface="Wingdings" charset="0"/>
              <a:buNone/>
            </a:pPr>
            <a:r>
              <a:rPr lang="en-US" sz="3300" dirty="0">
                <a:solidFill>
                  <a:srgbClr val="FF9900"/>
                </a:solidFill>
                <a:latin typeface="Palatino" charset="0"/>
                <a:sym typeface="Wingdings" charset="0"/>
              </a:rPr>
              <a:t>E + I 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Symbol" charset="0"/>
              </a:rPr>
              <a:t> EI (inactive)</a:t>
            </a:r>
          </a:p>
          <a:p>
            <a:pPr>
              <a:buClr>
                <a:srgbClr val="33CC33"/>
              </a:buClr>
            </a:pPr>
            <a:r>
              <a:rPr lang="en-US" sz="3300" dirty="0">
                <a:latin typeface="Palatino" charset="0"/>
                <a:sym typeface="Symbol" charset="0"/>
              </a:rPr>
              <a:t>The value of </a:t>
            </a:r>
            <a:r>
              <a:rPr lang="en-US" sz="3300" dirty="0" err="1">
                <a:latin typeface="Palatino" charset="0"/>
                <a:sym typeface="Symbol" charset="0"/>
              </a:rPr>
              <a:t>V</a:t>
            </a:r>
            <a:r>
              <a:rPr lang="en-US" sz="3300" baseline="-25000" dirty="0" err="1">
                <a:latin typeface="Palatino" charset="0"/>
                <a:sym typeface="Symbol" charset="0"/>
              </a:rPr>
              <a:t>max</a:t>
            </a:r>
            <a:r>
              <a:rPr lang="en-US" sz="3300" dirty="0">
                <a:latin typeface="Palatino" charset="0"/>
                <a:sym typeface="Symbol" charset="0"/>
              </a:rPr>
              <a:t> is decreased by the inhibitor</a:t>
            </a:r>
          </a:p>
          <a:p>
            <a:pPr>
              <a:buClr>
                <a:srgbClr val="33CC33"/>
              </a:buClr>
            </a:pPr>
            <a:r>
              <a:rPr lang="en-US" sz="3300" i="1" dirty="0">
                <a:latin typeface="Palatino" charset="0"/>
                <a:sym typeface="Symbol" charset="0"/>
              </a:rPr>
              <a:t>K</a:t>
            </a:r>
            <a:r>
              <a:rPr lang="en-US" sz="3300" i="1" baseline="-25000" dirty="0">
                <a:latin typeface="Palatino" charset="0"/>
                <a:sym typeface="Symbol" charset="0"/>
              </a:rPr>
              <a:t>m</a:t>
            </a:r>
            <a:r>
              <a:rPr lang="en-US" sz="3300" dirty="0">
                <a:latin typeface="Palatino" charset="0"/>
                <a:sym typeface="Symbol" charset="0"/>
              </a:rPr>
              <a:t> is unchanged because the affinity of S for E is </a:t>
            </a:r>
            <a:r>
              <a:rPr lang="en-US" sz="3300" dirty="0" smtClean="0">
                <a:latin typeface="Palatino" charset="0"/>
                <a:sym typeface="Symbol" charset="0"/>
              </a:rPr>
              <a:t>unchanged</a:t>
            </a:r>
            <a:endParaRPr lang="en-US" sz="3300" dirty="0">
              <a:latin typeface="Palatino" charset="0"/>
              <a:sym typeface="Symbo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533400"/>
            <a:ext cx="4724400" cy="567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0100" y="6172200"/>
            <a:ext cx="8743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Noncompetitive inhibition</a:t>
            </a:r>
          </a:p>
        </p:txBody>
      </p:sp>
    </p:spTree>
    <p:extLst>
      <p:ext uri="{BB962C8B-B14F-4D97-AF65-F5344CB8AC3E}">
        <p14:creationId xmlns:p14="http://schemas.microsoft.com/office/powerpoint/2010/main" val="3230879502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41148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Regulatory enzymes usually catalyze the first or an early reaction in a metabolic pathway</a:t>
            </a:r>
          </a:p>
          <a:p>
            <a:pPr algn="just">
              <a:buClr>
                <a:srgbClr val="33CC33"/>
              </a:buClr>
            </a:pPr>
            <a:r>
              <a:rPr lang="en-US" sz="3200">
                <a:solidFill>
                  <a:srgbClr val="FF9900"/>
                </a:solidFill>
                <a:latin typeface="Palatino" charset="0"/>
              </a:rPr>
              <a:t>They catalyze a rate limiting reaction that controls the overall pathway</a:t>
            </a:r>
          </a:p>
          <a:p>
            <a:pPr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They may also catalyze a reaction unique to that pathway known as committed step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Regulation of enzyme activity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457200"/>
            <a:ext cx="8229600" cy="58674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33CC33"/>
                </a:solidFill>
                <a:latin typeface="Palatino" charset="0"/>
              </a:rPr>
              <a:t>Feedback inhibition:</a:t>
            </a:r>
          </a:p>
          <a:p>
            <a:pPr lvl="1"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When the </a:t>
            </a:r>
            <a:r>
              <a:rPr lang="en-US" sz="3200" dirty="0" smtClean="0">
                <a:latin typeface="Palatino" charset="0"/>
              </a:rPr>
              <a:t>end-product </a:t>
            </a:r>
            <a:r>
              <a:rPr lang="en-US" sz="3200" dirty="0">
                <a:latin typeface="Palatino" charset="0"/>
              </a:rPr>
              <a:t>of a metabolic pathway exceeds its </a:t>
            </a:r>
            <a:r>
              <a:rPr lang="en-US" sz="3200" dirty="0" smtClean="0">
                <a:latin typeface="Palatino" charset="0"/>
              </a:rPr>
              <a:t>conc. </a:t>
            </a:r>
            <a:r>
              <a:rPr lang="en-US" sz="3200" dirty="0">
                <a:latin typeface="Palatino" charset="0"/>
              </a:rPr>
              <a:t>limit, it inhibits the regulatory enzyme to normalize the pathway (feedback inhibition)</a:t>
            </a:r>
          </a:p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33CC33"/>
                </a:solidFill>
                <a:latin typeface="Palatino" charset="0"/>
              </a:rPr>
              <a:t>Feed positive activation:</a:t>
            </a:r>
          </a:p>
          <a:p>
            <a:pPr lvl="1"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When the </a:t>
            </a:r>
            <a:r>
              <a:rPr lang="en-US" sz="3200" dirty="0" smtClean="0">
                <a:latin typeface="Palatino" charset="0"/>
              </a:rPr>
              <a:t>end-product </a:t>
            </a:r>
            <a:r>
              <a:rPr lang="en-US" sz="3200" dirty="0">
                <a:latin typeface="Palatino" charset="0"/>
              </a:rPr>
              <a:t>of a metabolic pathway is below its </a:t>
            </a:r>
            <a:r>
              <a:rPr lang="en-US" sz="3200" dirty="0" smtClean="0">
                <a:latin typeface="Palatino" charset="0"/>
              </a:rPr>
              <a:t>conc. </a:t>
            </a:r>
            <a:r>
              <a:rPr lang="en-US" sz="3200" dirty="0">
                <a:latin typeface="Palatino" charset="0"/>
              </a:rPr>
              <a:t>limit, it activates the regulatory enzyme to normalize the pathway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.slidesharecdn.com/regulationofenzymeactivity-120118235808-phpapp01/95/regulation-of-enzyme-activity-8-728.jpg?cb=132693288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685800"/>
            <a:ext cx="7112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905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524000"/>
            <a:ext cx="8229600" cy="44958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33CC33"/>
                </a:solidFill>
                <a:latin typeface="Palatino" charset="0"/>
              </a:rPr>
              <a:t>Allosteric enzyme regulation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E</a:t>
            </a:r>
            <a:r>
              <a:rPr lang="en-US" sz="3000" dirty="0" smtClean="0">
                <a:latin typeface="Palatino" charset="0"/>
              </a:rPr>
              <a:t>nzymes </a:t>
            </a:r>
            <a:r>
              <a:rPr lang="en-US" sz="3000" dirty="0">
                <a:latin typeface="Palatino" charset="0"/>
              </a:rPr>
              <a:t>in metabolic pathways </a:t>
            </a:r>
            <a:r>
              <a:rPr lang="en-US" sz="3000" dirty="0" smtClean="0">
                <a:latin typeface="Palatino" charset="0"/>
              </a:rPr>
              <a:t>are regulated by certain compounds (ligands)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These ligands do not bind </a:t>
            </a:r>
            <a:r>
              <a:rPr lang="en-US" sz="3000" dirty="0">
                <a:latin typeface="Palatino" charset="0"/>
              </a:rPr>
              <a:t>to </a:t>
            </a:r>
            <a:r>
              <a:rPr lang="en-US" sz="3000" dirty="0" smtClean="0">
                <a:latin typeface="Palatino" charset="0"/>
              </a:rPr>
              <a:t>active site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They bind to other site (regulatory site) on the enzyme </a:t>
            </a:r>
            <a:r>
              <a:rPr lang="en-US" sz="3000" dirty="0" smtClean="0">
                <a:solidFill>
                  <a:srgbClr val="FFFF00"/>
                </a:solidFill>
                <a:latin typeface="Palatino" charset="0"/>
              </a:rPr>
              <a:t>(allosteric enzymes)</a:t>
            </a:r>
            <a:endParaRPr lang="en-US" sz="3000" dirty="0">
              <a:solidFill>
                <a:srgbClr val="FFFF00"/>
              </a:solidFill>
              <a:latin typeface="Palatino" charset="0"/>
            </a:endParaRPr>
          </a:p>
          <a:p>
            <a:pPr lvl="1" algn="just">
              <a:buClr>
                <a:srgbClr val="33CC33"/>
              </a:buClr>
            </a:pP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The term 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“</a:t>
            </a: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allosteric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”</a:t>
            </a: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 came from Greek word 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“</a:t>
            </a:r>
            <a:r>
              <a:rPr lang="en-US" sz="3000" dirty="0" err="1">
                <a:solidFill>
                  <a:srgbClr val="FF9900"/>
                </a:solidFill>
                <a:latin typeface="Palatino" charset="0"/>
              </a:rPr>
              <a:t>allos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”</a:t>
            </a: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 meaning 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“</a:t>
            </a: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other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”</a:t>
            </a:r>
            <a:endParaRPr lang="en-US" sz="3000" dirty="0">
              <a:solidFill>
                <a:srgbClr val="FF9900"/>
              </a:solidFill>
              <a:latin typeface="Palatino" charset="0"/>
            </a:endParaRP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Types of regulation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990600"/>
            <a:ext cx="8229600" cy="52578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33CC33"/>
                </a:solidFill>
                <a:latin typeface="Palatino" charset="0"/>
              </a:rPr>
              <a:t>Cooperative binding</a:t>
            </a:r>
          </a:p>
          <a:p>
            <a:pPr lvl="1"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B</a:t>
            </a:r>
            <a:r>
              <a:rPr lang="en-US" sz="3200" dirty="0" smtClean="0">
                <a:latin typeface="Palatino" charset="0"/>
              </a:rPr>
              <a:t>inding </a:t>
            </a:r>
            <a:r>
              <a:rPr lang="en-US" sz="3200" dirty="0">
                <a:latin typeface="Palatino" charset="0"/>
              </a:rPr>
              <a:t>of a ligand to a regulatory site affects binding of the same or of another ligand to the </a:t>
            </a:r>
            <a:r>
              <a:rPr lang="en-US" sz="3200" dirty="0" smtClean="0">
                <a:latin typeface="Palatino" charset="0"/>
              </a:rPr>
              <a:t>enzyme</a:t>
            </a:r>
          </a:p>
          <a:p>
            <a:pPr lvl="1" algn="just">
              <a:buClr>
                <a:srgbClr val="33CC33"/>
              </a:buClr>
            </a:pPr>
            <a:r>
              <a:rPr lang="en-US" sz="3200" dirty="0" smtClean="0">
                <a:latin typeface="Palatino" charset="0"/>
              </a:rPr>
              <a:t>This is called </a:t>
            </a:r>
            <a:r>
              <a:rPr lang="en-US" sz="3200" dirty="0" smtClean="0">
                <a:solidFill>
                  <a:srgbClr val="FFFF00"/>
                </a:solidFill>
                <a:latin typeface="Palatino" charset="0"/>
              </a:rPr>
              <a:t>cooperative </a:t>
            </a:r>
            <a:r>
              <a:rPr lang="en-US" sz="3200" dirty="0">
                <a:solidFill>
                  <a:srgbClr val="FFFF00"/>
                </a:solidFill>
                <a:latin typeface="Palatino" charset="0"/>
              </a:rPr>
              <a:t>binding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990600"/>
            <a:ext cx="8229600" cy="4191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Binding of </a:t>
            </a:r>
            <a:r>
              <a:rPr lang="en-US" sz="3200" dirty="0" smtClean="0">
                <a:latin typeface="Palatino" charset="0"/>
              </a:rPr>
              <a:t>a ligand </a:t>
            </a:r>
            <a:r>
              <a:rPr lang="en-US" sz="3200" dirty="0">
                <a:latin typeface="Palatino" charset="0"/>
              </a:rPr>
              <a:t>causes a change in the </a:t>
            </a:r>
            <a:r>
              <a:rPr lang="en-US" sz="3200" dirty="0" smtClean="0">
                <a:latin typeface="Palatino" charset="0"/>
              </a:rPr>
              <a:t>active site of enzyme</a:t>
            </a:r>
            <a:endParaRPr lang="en-US" sz="3200" dirty="0"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This causes a change in the binding affinity of enzyme for the substrate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3_21b_enzyme_regulation-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457200"/>
            <a:ext cx="7797800" cy="552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896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5562600"/>
            <a:ext cx="8743950" cy="609600"/>
          </a:xfrm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An enzyme without inhibitor</a:t>
            </a:r>
          </a:p>
        </p:txBody>
      </p:sp>
      <p:pic>
        <p:nvPicPr>
          <p:cNvPr id="3072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0575" y="419100"/>
            <a:ext cx="8704263" cy="5105400"/>
          </a:xfrm>
        </p:spPr>
      </p:pic>
      <p:sp>
        <p:nvSpPr>
          <p:cNvPr id="307204" name="Text Box 4"/>
          <p:cNvSpPr txBox="1">
            <a:spLocks noChangeArrowheads="1"/>
          </p:cNvSpPr>
          <p:nvPr/>
        </p:nvSpPr>
        <p:spPr bwMode="auto">
          <a:xfrm rot="-5400000">
            <a:off x="-123031" y="4706144"/>
            <a:ext cx="836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538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838200"/>
            <a:ext cx="8229600" cy="4953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The effect of a </a:t>
            </a:r>
            <a:r>
              <a:rPr lang="en-US" sz="3200" dirty="0" smtClean="0">
                <a:latin typeface="Palatino" charset="0"/>
              </a:rPr>
              <a:t>ligand </a:t>
            </a:r>
            <a:r>
              <a:rPr lang="en-US" sz="3200" dirty="0">
                <a:latin typeface="Palatino" charset="0"/>
              </a:rPr>
              <a:t>may be positive (activation) or negative (inhibition)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>
                <a:solidFill>
                  <a:srgbClr val="33CC33"/>
                </a:solidFill>
                <a:latin typeface="Palatino" charset="0"/>
              </a:rPr>
              <a:t>Positive: increased E, S affinity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>
                <a:solidFill>
                  <a:srgbClr val="33CC33"/>
                </a:solidFill>
                <a:latin typeface="Palatino" charset="0"/>
              </a:rPr>
              <a:t>Negative decreased E, S affinity</a:t>
            </a:r>
          </a:p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Most allosteric enzymes are oligomers (two or more polypeptide chains or subunits)</a:t>
            </a:r>
          </a:p>
          <a:p>
            <a:pPr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The subunits are known as </a:t>
            </a:r>
            <a:r>
              <a:rPr lang="en-US" sz="3200" dirty="0" err="1">
                <a:solidFill>
                  <a:srgbClr val="33CC33"/>
                </a:solidFill>
                <a:latin typeface="Palatino" charset="0"/>
              </a:rPr>
              <a:t>protomers</a:t>
            </a:r>
            <a:endParaRPr lang="en-US" sz="2900" dirty="0">
              <a:solidFill>
                <a:srgbClr val="33CC33"/>
              </a:solidFill>
              <a:latin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762000"/>
            <a:ext cx="8229600" cy="54864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Two types of interactions occur in allosteric enzymes: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 err="1">
                <a:solidFill>
                  <a:srgbClr val="33CC33"/>
                </a:solidFill>
                <a:latin typeface="Palatino" charset="0"/>
              </a:rPr>
              <a:t>Homotropic</a:t>
            </a:r>
            <a:endParaRPr lang="en-US" sz="3000" dirty="0">
              <a:solidFill>
                <a:srgbClr val="33CC33"/>
              </a:solidFill>
              <a:latin typeface="Palatino" charset="0"/>
            </a:endParaRPr>
          </a:p>
          <a:p>
            <a:pPr lvl="1" algn="just">
              <a:buClr>
                <a:srgbClr val="33CC33"/>
              </a:buClr>
            </a:pPr>
            <a:r>
              <a:rPr lang="en-US" sz="3000" dirty="0" err="1">
                <a:solidFill>
                  <a:srgbClr val="33CC33"/>
                </a:solidFill>
                <a:latin typeface="Palatino" charset="0"/>
              </a:rPr>
              <a:t>Heterotropic</a:t>
            </a:r>
            <a:endParaRPr lang="en-US" sz="3000" dirty="0">
              <a:solidFill>
                <a:srgbClr val="33CC33"/>
              </a:solidFill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200" dirty="0" err="1">
                <a:solidFill>
                  <a:srgbClr val="FF9900"/>
                </a:solidFill>
                <a:latin typeface="Palatino" charset="0"/>
              </a:rPr>
              <a:t>Homotropic</a:t>
            </a: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: Effect of one ligand on the binding of the same </a:t>
            </a:r>
            <a:r>
              <a:rPr lang="en-US" sz="3200" dirty="0" smtClean="0">
                <a:solidFill>
                  <a:srgbClr val="FF9900"/>
                </a:solidFill>
                <a:latin typeface="Palatino" charset="0"/>
              </a:rPr>
              <a:t>ligand</a:t>
            </a:r>
          </a:p>
          <a:p>
            <a:pPr algn="just">
              <a:buClr>
                <a:srgbClr val="33CC33"/>
              </a:buClr>
            </a:pPr>
            <a:r>
              <a:rPr lang="en-US" sz="3200" dirty="0" smtClean="0">
                <a:solidFill>
                  <a:srgbClr val="FF9900"/>
                </a:solidFill>
                <a:latin typeface="Palatino" charset="0"/>
              </a:rPr>
              <a:t>A regulatory </a:t>
            </a: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enzyme </a:t>
            </a:r>
            <a:r>
              <a:rPr lang="en-US" sz="3200" dirty="0" smtClean="0">
                <a:solidFill>
                  <a:srgbClr val="FF9900"/>
                </a:solidFill>
                <a:latin typeface="Palatino" charset="0"/>
              </a:rPr>
              <a:t>controlled </a:t>
            </a: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by its own </a:t>
            </a:r>
            <a:r>
              <a:rPr lang="en-US" sz="3200" dirty="0" smtClean="0">
                <a:solidFill>
                  <a:srgbClr val="FF9900"/>
                </a:solidFill>
                <a:latin typeface="Palatino" charset="0"/>
              </a:rPr>
              <a:t>substrate</a:t>
            </a:r>
            <a:endParaRPr lang="en-US" sz="3200" dirty="0">
              <a:solidFill>
                <a:srgbClr val="FF9900"/>
              </a:solidFill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200" dirty="0" err="1">
                <a:latin typeface="Palatino" charset="0"/>
              </a:rPr>
              <a:t>Heterotropic</a:t>
            </a:r>
            <a:r>
              <a:rPr lang="en-US" sz="3200" dirty="0">
                <a:latin typeface="Palatino" charset="0"/>
              </a:rPr>
              <a:t>: Effect of one ligand on the binding of a different ligand 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2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1143000"/>
          </a:xfrm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Enzymatic diagnosis and prognosis of diseases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Enzymes are used clinically in three ways: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solidFill>
                  <a:srgbClr val="FF9900"/>
                </a:solidFill>
                <a:latin typeface="Palatino" charset="0"/>
              </a:rPr>
              <a:t>As indicators of enzyme activity or conc. in body fluids (serum, urine) in the diagnosis/prognosis of diseases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As analytical reagents in measuring activity of other enzymes or compounds in body fluids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solidFill>
                  <a:srgbClr val="FF9900"/>
                </a:solidFill>
                <a:latin typeface="Palatino" charset="0"/>
              </a:rPr>
              <a:t>As therapeutic agents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4478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The most commonly used body fluids for measuring enzyme activity are </a:t>
            </a:r>
            <a:r>
              <a:rPr lang="en-US" sz="3200">
                <a:solidFill>
                  <a:srgbClr val="33CC33"/>
                </a:solidFill>
                <a:latin typeface="Palatino" charset="0"/>
              </a:rPr>
              <a:t>serum </a:t>
            </a:r>
            <a:r>
              <a:rPr lang="en-US" sz="3200">
                <a:latin typeface="Palatino" charset="0"/>
              </a:rPr>
              <a:t>and</a:t>
            </a:r>
            <a:r>
              <a:rPr lang="en-US" sz="3200">
                <a:solidFill>
                  <a:srgbClr val="33CC33"/>
                </a:solidFill>
                <a:latin typeface="Palatino" charset="0"/>
              </a:rPr>
              <a:t> plasma</a:t>
            </a:r>
          </a:p>
          <a:p>
            <a:pPr algn="just">
              <a:buClr>
                <a:srgbClr val="33CC33"/>
              </a:buClr>
            </a:pPr>
            <a:r>
              <a:rPr lang="en-US" sz="3200">
                <a:solidFill>
                  <a:srgbClr val="FF9900"/>
                </a:solidFill>
                <a:latin typeface="Palatino" charset="0"/>
              </a:rPr>
              <a:t>There are: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solidFill>
                  <a:srgbClr val="33CC33"/>
                </a:solidFill>
                <a:latin typeface="Palatino" charset="0"/>
              </a:rPr>
              <a:t>Plasma-specific enzymes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solidFill>
                  <a:srgbClr val="33CC33"/>
                </a:solidFill>
                <a:latin typeface="Palatino" charset="0"/>
              </a:rPr>
              <a:t>Nonplasma-specific enzymes</a:t>
            </a:r>
          </a:p>
          <a:p>
            <a:pPr algn="just">
              <a:buClr>
                <a:srgbClr val="33CC33"/>
              </a:buClr>
            </a:pPr>
            <a:endParaRPr lang="en-US" sz="3300">
              <a:solidFill>
                <a:srgbClr val="33CC33"/>
              </a:solidFill>
              <a:latin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609600"/>
            <a:ext cx="5972175" cy="1143000"/>
          </a:xfrm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Serum markers in the diagnosis of diseases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2438400"/>
            <a:ext cx="8229600" cy="28194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Heart disease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solidFill>
                  <a:srgbClr val="FF9900"/>
                </a:solidFill>
                <a:latin typeface="Palatino" charset="0"/>
              </a:rPr>
              <a:t>Pancreatic diseases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Liver diseases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609600"/>
            <a:ext cx="5972175" cy="1143000"/>
          </a:xfrm>
        </p:spPr>
        <p:txBody>
          <a:bodyPr/>
          <a:lstStyle/>
          <a:p>
            <a:pPr algn="ctr"/>
            <a:r>
              <a:rPr lang="en-US" sz="4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Take home message</a:t>
            </a:r>
            <a:endParaRPr lang="en-US" sz="44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charset="0"/>
            </a:endParaRP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2438400"/>
            <a:ext cx="8229600" cy="37338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Enzymes are essential for all biochemical reactions in the </a:t>
            </a:r>
            <a:r>
              <a:rPr lang="en-US" sz="3300" dirty="0" smtClean="0">
                <a:latin typeface="Palatino" charset="0"/>
              </a:rPr>
              <a:t>body</a:t>
            </a:r>
            <a:endParaRPr lang="en-US" sz="3300" dirty="0"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A number of diseases are treated by inhibiting specific </a:t>
            </a:r>
            <a:r>
              <a:rPr lang="en-US" sz="3300" dirty="0" smtClean="0">
                <a:latin typeface="Palatino" charset="0"/>
              </a:rPr>
              <a:t>enzymes</a:t>
            </a:r>
            <a:endParaRPr lang="en-US" sz="3300" dirty="0"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Many enzymes are used as biomarkers for diagnosis of </a:t>
            </a:r>
            <a:r>
              <a:rPr lang="en-US" sz="3300" dirty="0" smtClean="0">
                <a:latin typeface="Palatino" charset="0"/>
              </a:rPr>
              <a:t>diseases</a:t>
            </a:r>
            <a:endParaRPr lang="en-US" sz="3300" dirty="0">
              <a:latin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03739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609600"/>
            <a:ext cx="5972175" cy="1143000"/>
          </a:xfrm>
        </p:spPr>
        <p:txBody>
          <a:bodyPr/>
          <a:lstStyle/>
          <a:p>
            <a:pPr algn="ctr"/>
            <a:r>
              <a:rPr lang="en-US" sz="4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References</a:t>
            </a:r>
            <a:endParaRPr lang="en-US" sz="44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charset="0"/>
            </a:endParaRP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2438400"/>
            <a:ext cx="8229600" cy="37338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Lippincott’s </a:t>
            </a:r>
            <a:r>
              <a:rPr lang="en-US" sz="3300" dirty="0" smtClean="0">
                <a:latin typeface="Palatino" charset="0"/>
              </a:rPr>
              <a:t>Biochemistry</a:t>
            </a:r>
            <a:endParaRPr lang="en-US" sz="3300" dirty="0">
              <a:latin typeface="Palatino" charset="0"/>
            </a:endParaRPr>
          </a:p>
          <a:p>
            <a:pPr marL="0" indent="0" algn="just">
              <a:buClr>
                <a:srgbClr val="33CC33"/>
              </a:buClr>
              <a:buNone/>
            </a:pPr>
            <a:r>
              <a:rPr lang="en-US" sz="3300" dirty="0" smtClean="0">
                <a:latin typeface="Palatino" charset="0"/>
              </a:rPr>
              <a:t>5th </a:t>
            </a:r>
            <a:r>
              <a:rPr lang="en-US" sz="3300" dirty="0">
                <a:latin typeface="Palatino" charset="0"/>
              </a:rPr>
              <a:t>Edition, </a:t>
            </a:r>
            <a:r>
              <a:rPr lang="en-US" sz="3300" dirty="0" err="1">
                <a:latin typeface="Palatino" charset="0"/>
              </a:rPr>
              <a:t>pp</a:t>
            </a:r>
            <a:r>
              <a:rPr lang="en-US" sz="3300" dirty="0">
                <a:latin typeface="Palatino" charset="0"/>
              </a:rPr>
              <a:t> </a:t>
            </a:r>
            <a:r>
              <a:rPr lang="en-US" sz="3300" dirty="0" smtClean="0">
                <a:latin typeface="Palatino" charset="0"/>
              </a:rPr>
              <a:t>53-68, </a:t>
            </a:r>
            <a:r>
              <a:rPr lang="en-US" sz="3300" dirty="0">
                <a:latin typeface="Palatino" charset="0"/>
              </a:rPr>
              <a:t>Lippincott Williams &amp; Wilkins, New York, </a:t>
            </a:r>
            <a:r>
              <a:rPr lang="en-US" sz="3300" dirty="0" smtClean="0">
                <a:latin typeface="Palatino" charset="0"/>
              </a:rPr>
              <a:t>USA</a:t>
            </a:r>
            <a:endParaRPr lang="en-US" sz="3300" dirty="0">
              <a:latin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095786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5715000"/>
            <a:ext cx="8743950" cy="533400"/>
          </a:xfrm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An enzyme with inhibitor </a:t>
            </a:r>
          </a:p>
        </p:txBody>
      </p:sp>
      <p:pic>
        <p:nvPicPr>
          <p:cNvPr id="3082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1525" y="561975"/>
            <a:ext cx="8743950" cy="4818063"/>
          </a:xfrm>
        </p:spPr>
      </p:pic>
      <p:sp>
        <p:nvSpPr>
          <p:cNvPr id="308228" name="Text Box 4"/>
          <p:cNvSpPr txBox="1">
            <a:spLocks noChangeArrowheads="1"/>
          </p:cNvSpPr>
          <p:nvPr/>
        </p:nvSpPr>
        <p:spPr bwMode="auto">
          <a:xfrm rot="-5400000">
            <a:off x="-121444" y="4706144"/>
            <a:ext cx="836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538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36576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i="1" dirty="0">
                <a:latin typeface="Palatino" charset="0"/>
              </a:rPr>
              <a:t>K</a:t>
            </a:r>
            <a:r>
              <a:rPr lang="en-US" sz="3300" baseline="-25000" dirty="0">
                <a:latin typeface="Palatino" charset="0"/>
              </a:rPr>
              <a:t>i</a:t>
            </a:r>
            <a:r>
              <a:rPr lang="en-US" sz="3300" dirty="0">
                <a:latin typeface="Palatino" charset="0"/>
              </a:rPr>
              <a:t> is a measure of the affinity of inhibitor </a:t>
            </a:r>
            <a:r>
              <a:rPr lang="en-US" sz="3300" dirty="0" smtClean="0">
                <a:latin typeface="Palatino" charset="0"/>
              </a:rPr>
              <a:t>for enzyme</a:t>
            </a:r>
          </a:p>
          <a:p>
            <a:pPr algn="just">
              <a:buClr>
                <a:srgbClr val="33CC33"/>
              </a:buClr>
            </a:pPr>
            <a:endParaRPr lang="en-US" sz="3300" dirty="0" smtClean="0"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Also called </a:t>
            </a:r>
            <a:r>
              <a:rPr lang="en-US" sz="3300" dirty="0">
                <a:solidFill>
                  <a:srgbClr val="FFFF00"/>
                </a:solidFill>
                <a:latin typeface="Palatino" charset="0"/>
              </a:rPr>
              <a:t>dissociation constant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K</a:t>
            </a:r>
            <a:r>
              <a:rPr lang="en-US" sz="4400" b="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i</a:t>
            </a:r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 (Inhibitor constant)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600200"/>
            <a:ext cx="8229600" cy="48006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>
                <a:latin typeface="Palatino" charset="0"/>
              </a:rPr>
              <a:t>There are three types of enzyme inhibition:</a:t>
            </a:r>
          </a:p>
          <a:p>
            <a:pPr lvl="1" algn="just">
              <a:lnSpc>
                <a:spcPct val="90000"/>
              </a:lnSpc>
              <a:buClr>
                <a:srgbClr val="33CC33"/>
              </a:buClr>
            </a:pPr>
            <a:r>
              <a:rPr lang="en-US" sz="3100">
                <a:solidFill>
                  <a:srgbClr val="33CC33"/>
                </a:solidFill>
                <a:latin typeface="Palatino" charset="0"/>
              </a:rPr>
              <a:t>Competitive</a:t>
            </a:r>
          </a:p>
          <a:p>
            <a:pPr lvl="1" algn="just">
              <a:lnSpc>
                <a:spcPct val="90000"/>
              </a:lnSpc>
              <a:buClr>
                <a:srgbClr val="33CC33"/>
              </a:buClr>
            </a:pPr>
            <a:r>
              <a:rPr lang="en-US" sz="3100">
                <a:solidFill>
                  <a:srgbClr val="33CC33"/>
                </a:solidFill>
                <a:latin typeface="Palatino" charset="0"/>
              </a:rPr>
              <a:t>Noncompetitive</a:t>
            </a:r>
          </a:p>
          <a:p>
            <a:pPr lvl="1" algn="just">
              <a:lnSpc>
                <a:spcPct val="90000"/>
              </a:lnSpc>
              <a:buClr>
                <a:srgbClr val="33CC33"/>
              </a:buClr>
            </a:pPr>
            <a:r>
              <a:rPr lang="en-US" sz="3100">
                <a:solidFill>
                  <a:srgbClr val="33CC33"/>
                </a:solidFill>
                <a:latin typeface="Palatino" charset="0"/>
              </a:rPr>
              <a:t>Uncompetitive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Enzyme inhibition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7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7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7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44196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</a:t>
            </a:r>
            <a:r>
              <a:rPr lang="en-US" sz="3300" dirty="0" smtClean="0">
                <a:latin typeface="Palatino" charset="0"/>
              </a:rPr>
              <a:t>he </a:t>
            </a:r>
            <a:r>
              <a:rPr lang="en-US" sz="3300" dirty="0">
                <a:latin typeface="Palatino" charset="0"/>
              </a:rPr>
              <a:t>inhibitor is a structural analogue (similar) that competes with the substrate for binding </a:t>
            </a:r>
            <a:r>
              <a:rPr lang="en-US" sz="3300" dirty="0" smtClean="0">
                <a:latin typeface="Palatino" charset="0"/>
              </a:rPr>
              <a:t>to </a:t>
            </a:r>
            <a:r>
              <a:rPr lang="en-US" sz="3300" dirty="0">
                <a:latin typeface="Palatino" charset="0"/>
              </a:rPr>
              <a:t>the active site of </a:t>
            </a:r>
            <a:r>
              <a:rPr lang="en-US" sz="3300" dirty="0" smtClean="0">
                <a:latin typeface="Palatino" charset="0"/>
              </a:rPr>
              <a:t>enzyme</a:t>
            </a:r>
          </a:p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Two reactions </a:t>
            </a:r>
            <a:r>
              <a:rPr lang="en-US" sz="3300" dirty="0">
                <a:latin typeface="Palatino" charset="0"/>
              </a:rPr>
              <a:t>are possible:</a:t>
            </a:r>
          </a:p>
          <a:p>
            <a:pPr algn="ctr">
              <a:lnSpc>
                <a:spcPct val="90000"/>
              </a:lnSpc>
              <a:buClr>
                <a:srgbClr val="33CC33"/>
              </a:buClr>
              <a:buFont typeface="Wingdings" charset="0"/>
              <a:buNone/>
            </a:pPr>
            <a:endParaRPr lang="en-US" sz="3300" dirty="0">
              <a:latin typeface="Palatino" charset="0"/>
            </a:endParaRPr>
          </a:p>
          <a:p>
            <a:pPr algn="ctr">
              <a:lnSpc>
                <a:spcPct val="90000"/>
              </a:lnSpc>
              <a:buClr>
                <a:srgbClr val="33CC33"/>
              </a:buClr>
              <a:buFont typeface="Wingdings" charset="0"/>
              <a:buNone/>
            </a:pPr>
            <a:r>
              <a:rPr lang="en-US" sz="3300" dirty="0">
                <a:solidFill>
                  <a:srgbClr val="FF9900"/>
                </a:solidFill>
                <a:latin typeface="Palatino" charset="0"/>
              </a:rPr>
              <a:t>E + S 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Symbol" charset="0"/>
              </a:rPr>
              <a:t> ES 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Wingdings" charset="0"/>
              </a:rPr>
              <a:t> E + P</a:t>
            </a:r>
          </a:p>
          <a:p>
            <a:pPr algn="ctr">
              <a:lnSpc>
                <a:spcPct val="90000"/>
              </a:lnSpc>
              <a:buClr>
                <a:srgbClr val="33CC33"/>
              </a:buClr>
              <a:buFont typeface="Wingdings" charset="0"/>
              <a:buNone/>
            </a:pPr>
            <a:r>
              <a:rPr lang="en-US" sz="3300" dirty="0">
                <a:solidFill>
                  <a:srgbClr val="FF9900"/>
                </a:solidFill>
                <a:latin typeface="Palatino" charset="0"/>
                <a:sym typeface="Wingdings" charset="0"/>
              </a:rPr>
              <a:t>and</a:t>
            </a:r>
          </a:p>
          <a:p>
            <a:pPr algn="ctr">
              <a:lnSpc>
                <a:spcPct val="90000"/>
              </a:lnSpc>
              <a:buClr>
                <a:srgbClr val="33CC33"/>
              </a:buClr>
              <a:buFont typeface="Wingdings" charset="0"/>
              <a:buNone/>
            </a:pPr>
            <a:r>
              <a:rPr lang="en-US" sz="3300" dirty="0">
                <a:solidFill>
                  <a:srgbClr val="FF9900"/>
                </a:solidFill>
                <a:latin typeface="Palatino" charset="0"/>
                <a:sym typeface="Wingdings" charset="0"/>
              </a:rPr>
              <a:t>E + I 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Symbol" charset="0"/>
              </a:rPr>
              <a:t> EI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Competitive inhibition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5562600"/>
            <a:ext cx="8743950" cy="4572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Competitive inhibition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143000"/>
            <a:ext cx="91995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914400"/>
            <a:ext cx="8229600" cy="50292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In competitive inhibition, </a:t>
            </a:r>
            <a:r>
              <a:rPr lang="en-US" sz="3300" dirty="0" err="1">
                <a:latin typeface="Palatino" charset="0"/>
              </a:rPr>
              <a:t>V</a:t>
            </a:r>
            <a:r>
              <a:rPr lang="en-US" sz="3300" baseline="-25000" dirty="0" err="1">
                <a:latin typeface="Palatino" charset="0"/>
              </a:rPr>
              <a:t>max</a:t>
            </a:r>
            <a:r>
              <a:rPr lang="en-US" sz="3300" dirty="0">
                <a:latin typeface="Palatino" charset="0"/>
              </a:rPr>
              <a:t> is unchanged in the presence and the absence of inhibitor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solidFill>
                  <a:srgbClr val="FF9900"/>
                </a:solidFill>
                <a:latin typeface="Palatino" charset="0"/>
              </a:rPr>
              <a:t>The value of </a:t>
            </a:r>
            <a:r>
              <a:rPr lang="en-US" sz="3300" i="1" dirty="0">
                <a:solidFill>
                  <a:srgbClr val="FF9900"/>
                </a:solidFill>
                <a:latin typeface="Palatino" charset="0"/>
              </a:rPr>
              <a:t>K</a:t>
            </a:r>
            <a:r>
              <a:rPr lang="en-US" sz="3300" baseline="-25000" dirty="0">
                <a:solidFill>
                  <a:srgbClr val="FF9900"/>
                </a:solidFill>
                <a:latin typeface="Palatino" charset="0"/>
              </a:rPr>
              <a:t>m</a:t>
            </a:r>
            <a:r>
              <a:rPr lang="en-US" sz="3300" dirty="0">
                <a:solidFill>
                  <a:srgbClr val="FF9900"/>
                </a:solidFill>
                <a:latin typeface="Palatino" charset="0"/>
              </a:rPr>
              <a:t> is increased because S and I compete for binding at the same site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A higher [</a:t>
            </a:r>
            <a:r>
              <a:rPr lang="en-US" sz="3300" dirty="0" smtClean="0">
                <a:latin typeface="Palatino" charset="0"/>
              </a:rPr>
              <a:t>S] </a:t>
            </a:r>
            <a:r>
              <a:rPr lang="en-US" sz="3300" dirty="0">
                <a:latin typeface="Palatino" charset="0"/>
              </a:rPr>
              <a:t>is required to achieve half-maximal velocity</a:t>
            </a:r>
          </a:p>
          <a:p>
            <a:pPr algn="just"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4495800"/>
          </a:xfrm>
        </p:spPr>
        <p:txBody>
          <a:bodyPr/>
          <a:lstStyle/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latin typeface="Palatino" charset="0"/>
              </a:rPr>
              <a:t>T</a:t>
            </a:r>
            <a:r>
              <a:rPr lang="en-US" sz="2900" dirty="0" smtClean="0">
                <a:latin typeface="Palatino" charset="0"/>
              </a:rPr>
              <a:t>he </a:t>
            </a:r>
            <a:r>
              <a:rPr lang="en-US" sz="2900" dirty="0">
                <a:latin typeface="Palatino" charset="0"/>
              </a:rPr>
              <a:t>inhibitor does not have structural similarity to the substrate</a:t>
            </a:r>
          </a:p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solidFill>
                  <a:srgbClr val="FF9900"/>
                </a:solidFill>
                <a:latin typeface="Palatino" charset="0"/>
              </a:rPr>
              <a:t>The inhibitor binds to the enzyme at a site away from the substrate binding site</a:t>
            </a:r>
          </a:p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latin typeface="Palatino" charset="0"/>
              </a:rPr>
              <a:t>No competition exists between the inhibitor and the substrate</a:t>
            </a:r>
          </a:p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solidFill>
                  <a:srgbClr val="FF9900"/>
                </a:solidFill>
                <a:latin typeface="Palatino" charset="0"/>
              </a:rPr>
              <a:t>The inhibitor can bind to a free enzyme or to an enzyme-substrate complex</a:t>
            </a:r>
          </a:p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latin typeface="Palatino" charset="0"/>
              </a:rPr>
              <a:t>In both cases the complex is catalytically inactive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Noncompetitive  inhibition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8" grpId="0" build="p" autoUpdateAnimBg="0"/>
    </p:bldLst>
  </p:timing>
</p:sld>
</file>

<file path=ppt/theme/theme1.xml><?xml version="1.0" encoding="utf-8"?>
<a:theme xmlns:a="http://schemas.openxmlformats.org/drawingml/2006/main" name="Generic">
  <a:themeElements>
    <a:clrScheme name="">
      <a:dk1>
        <a:srgbClr val="FF0000"/>
      </a:dk1>
      <a:lt1>
        <a:srgbClr val="FFFFFF"/>
      </a:lt1>
      <a:dk2>
        <a:srgbClr val="000066"/>
      </a:dk2>
      <a:lt2>
        <a:srgbClr val="FFFFCC"/>
      </a:lt2>
      <a:accent1>
        <a:srgbClr val="777777"/>
      </a:accent1>
      <a:accent2>
        <a:srgbClr val="006666"/>
      </a:accent2>
      <a:accent3>
        <a:srgbClr val="AAAAB8"/>
      </a:accent3>
      <a:accent4>
        <a:srgbClr val="DADADA"/>
      </a:accent4>
      <a:accent5>
        <a:srgbClr val="BDBDBD"/>
      </a:accent5>
      <a:accent6>
        <a:srgbClr val="005C5C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oet_template">
  <a:themeElements>
    <a:clrScheme name="2_voe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voet_template">
      <a:majorFont>
        <a:latin typeface="Arial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2_voe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voet_template">
  <a:themeElements>
    <a:clrScheme name="3_voe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voet_template">
      <a:majorFont>
        <a:latin typeface="Arial"/>
        <a:ea typeface="ＭＳ Ｐゴシック"/>
        <a:cs typeface="Arial"/>
      </a:majorFont>
      <a:minorFont>
        <a:latin typeface="Time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3_voe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3050</TotalTime>
  <Words>737</Words>
  <Application>Microsoft Macintosh PowerPoint</Application>
  <PresentationFormat>35mm Slides</PresentationFormat>
  <Paragraphs>94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Generic</vt:lpstr>
      <vt:lpstr>2_voet_template</vt:lpstr>
      <vt:lpstr>3_voet_template</vt:lpstr>
      <vt:lpstr>Enzyme inhibition</vt:lpstr>
      <vt:lpstr>An enzyme without inhibitor</vt:lpstr>
      <vt:lpstr>An enzyme with inhibitor </vt:lpstr>
      <vt:lpstr>Ki (Inhibitor constant)</vt:lpstr>
      <vt:lpstr>Enzyme inhibition</vt:lpstr>
      <vt:lpstr>Competitive inhibition</vt:lpstr>
      <vt:lpstr>Competitive inhibition</vt:lpstr>
      <vt:lpstr>PowerPoint Presentation</vt:lpstr>
      <vt:lpstr>Noncompetitive  inhibition</vt:lpstr>
      <vt:lpstr>Noncompetitive inhibition</vt:lpstr>
      <vt:lpstr>PowerPoint Presentation</vt:lpstr>
      <vt:lpstr>Noncompetitive inhibition</vt:lpstr>
      <vt:lpstr>Regulation of enzyme activity</vt:lpstr>
      <vt:lpstr>PowerPoint Presentation</vt:lpstr>
      <vt:lpstr>PowerPoint Presentation</vt:lpstr>
      <vt:lpstr>Types of regulation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Enzymatic diagnosis and prognosis of diseases</vt:lpstr>
      <vt:lpstr>PowerPoint Presentation</vt:lpstr>
      <vt:lpstr>Serum markers in the diagnosis of diseases</vt:lpstr>
      <vt:lpstr>Take home message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</dc:title>
  <dc:creator>Usman Ghani</dc:creator>
  <cp:lastModifiedBy>UG</cp:lastModifiedBy>
  <cp:revision>297</cp:revision>
  <cp:lastPrinted>1601-01-01T00:00:00Z</cp:lastPrinted>
  <dcterms:created xsi:type="dcterms:W3CDTF">2001-02-07T02:23:56Z</dcterms:created>
  <dcterms:modified xsi:type="dcterms:W3CDTF">2017-10-17T05:46:37Z</dcterms:modified>
</cp:coreProperties>
</file>