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4" r:id="rId25"/>
    <p:sldId id="263" r:id="rId26"/>
    <p:sldId id="264" r:id="rId27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1" autoAdjust="0"/>
    <p:restoredTop sz="86410"/>
  </p:normalViewPr>
  <p:slideViewPr>
    <p:cSldViewPr>
      <p:cViewPr varScale="1">
        <p:scale>
          <a:sx n="60" d="100"/>
          <a:sy n="60" d="100"/>
        </p:scale>
        <p:origin x="-1428" y="-90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10/18/2017</a:t>
            </a:fld>
            <a:endParaRPr lang="en-U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10/18/2017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39FAA0-F839-0240-8ACA-1622CBA099ED}" type="slidenum">
              <a:rPr lang="en-US">
                <a:latin typeface="Calibri" charset="0"/>
              </a:rPr>
              <a:pPr eaLnBrk="1" hangingPunct="1"/>
              <a:t>7</a:t>
            </a:fld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Eplain what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594DB4-A156-424E-8239-1E72A7C0437E}" type="slidenum">
              <a:rPr lang="en-US">
                <a:latin typeface="Calibri" charset="0"/>
              </a:rPr>
              <a:pPr eaLnBrk="1" hangingPunct="1"/>
              <a:t>12</a:t>
            </a:fld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06E143-42BA-0A4E-B06B-723947BFE23E}" type="slidenum">
              <a:rPr lang="en-US">
                <a:latin typeface="Calibri" charset="0"/>
              </a:rPr>
              <a:pPr eaLnBrk="1" hangingPunct="1"/>
              <a:t>13</a:t>
            </a:fld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9FE57A-6CB3-8248-B30B-81CD7A95A090}" type="slidenum">
              <a:rPr lang="en-US">
                <a:latin typeface="Calibri" charset="0"/>
              </a:rPr>
              <a:pPr eaLnBrk="1" hangingPunct="1"/>
              <a:t>16</a:t>
            </a:fld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24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10/18/2017</a:t>
            </a:fld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10/18/2017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228600"/>
            <a:ext cx="9277350" cy="13494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Arial" pitchFamily="34" charset="0"/>
              </a:rPr>
              <a:t>Anabolic Pathways</a:t>
            </a:r>
            <a:endParaRPr lang="en-US" sz="4400" baseline="30000" dirty="0" smtClean="0">
              <a:ea typeface="+mj-ea"/>
              <a:cs typeface="Arial" pitchFamily="34" charset="0"/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571500" y="2057400"/>
            <a:ext cx="92583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71500" indent="-571500" eaLnBrk="1" hangingPunct="1"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Formation of </a:t>
            </a:r>
            <a:r>
              <a:rPr lang="en-US" sz="3600" dirty="0">
                <a:solidFill>
                  <a:srgbClr val="FF6600"/>
                </a:solidFill>
                <a:latin typeface="+mn-lt"/>
              </a:rPr>
              <a:t>p</a:t>
            </a:r>
            <a:r>
              <a:rPr lang="en-US" sz="3600" dirty="0" smtClean="0">
                <a:solidFill>
                  <a:srgbClr val="FF6600"/>
                </a:solidFill>
                <a:latin typeface="+mn-lt"/>
              </a:rPr>
              <a:t>recursor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molecules into </a:t>
            </a:r>
            <a:r>
              <a:rPr lang="en-US" sz="3600" dirty="0" smtClean="0">
                <a:solidFill>
                  <a:srgbClr val="FF6600"/>
                </a:solidFill>
                <a:latin typeface="+mn-lt"/>
              </a:rPr>
              <a:t>complex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molecules</a:t>
            </a:r>
          </a:p>
          <a:p>
            <a:pPr eaLnBrk="1" hangingPunct="1">
              <a:buClr>
                <a:srgbClr val="C00000"/>
              </a:buClr>
              <a:buFont typeface="Wingdings" charset="0"/>
              <a:buChar char="Ø"/>
            </a:pPr>
            <a:endParaRPr lang="en-US" sz="3600" dirty="0" smtClean="0">
              <a:solidFill>
                <a:schemeClr val="tx2"/>
              </a:solidFill>
              <a:latin typeface="+mn-lt"/>
            </a:endParaRPr>
          </a:p>
          <a:p>
            <a:pPr marL="571500" indent="-571500" eaLnBrk="1" hangingPunct="1"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Endergonic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reactions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(require ATP)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buClr>
                <a:srgbClr val="C00000"/>
              </a:buClr>
              <a:buFont typeface="Wingdings" charset="0"/>
              <a:buChar char="Ø"/>
            </a:pPr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marL="571500" indent="-571500" eaLnBrk="1" hangingPunct="1"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US" sz="3600" dirty="0" smtClean="0">
                <a:solidFill>
                  <a:srgbClr val="FF6600"/>
                </a:solidFill>
                <a:latin typeface="+mn-lt"/>
              </a:rPr>
              <a:t>divergent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process (few precursors form more complex products)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4714875" cy="2971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Catabolism</a:t>
            </a:r>
            <a:br>
              <a:rPr lang="en-US" sz="4400" dirty="0" smtClean="0">
                <a:ea typeface="+mj-ea"/>
              </a:rPr>
            </a:br>
            <a:r>
              <a:rPr lang="en-US" sz="4400" i="1" dirty="0" smtClean="0">
                <a:ea typeface="+mj-ea"/>
              </a:rPr>
              <a:t>Vs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>
                <a:ea typeface="+mj-ea"/>
              </a:rPr>
              <a:t>Anabolism</a:t>
            </a:r>
            <a:endParaRPr lang="en-US" sz="4400" baseline="30000" dirty="0" smtClean="0"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0"/>
            <a:ext cx="45802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Comparison of catabolic and anabolic pathways</a:t>
            </a:r>
            <a:endParaRPr lang="en-US" dirty="0">
              <a:ea typeface="+mj-ea"/>
            </a:endParaRPr>
          </a:p>
        </p:txBody>
      </p:sp>
      <p:sp>
        <p:nvSpPr>
          <p:cNvPr id="18435" name="Text Placeholder 6"/>
          <p:cNvSpPr>
            <a:spLocks noGrp="1"/>
          </p:cNvSpPr>
          <p:nvPr>
            <p:ph type="body" idx="1"/>
          </p:nvPr>
        </p:nvSpPr>
        <p:spPr>
          <a:xfrm>
            <a:off x="342900" y="1905000"/>
            <a:ext cx="4545212" cy="533400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8000"/>
                </a:solidFill>
              </a:rPr>
              <a:t>Anabolic</a:t>
            </a:r>
            <a:r>
              <a:rPr lang="en-US" dirty="0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18436" name="Text Placeholder 8"/>
          <p:cNvSpPr>
            <a:spLocks noGrp="1"/>
          </p:cNvSpPr>
          <p:nvPr>
            <p:ph type="body" sz="half" idx="3"/>
          </p:nvPr>
        </p:nvSpPr>
        <p:spPr>
          <a:xfrm>
            <a:off x="5225654" y="1828800"/>
            <a:ext cx="4546997" cy="6096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Catabolic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47700" y="2535238"/>
            <a:ext cx="4191000" cy="3789362"/>
          </a:xfrm>
          <a:ln/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ea typeface="+mn-ea"/>
              </a:rPr>
              <a:t>Simple to complex  molecules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Endergonic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ea typeface="+mn-ea"/>
              </a:rPr>
              <a:t>Involves reduction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Require NADPH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Divergent</a:t>
            </a:r>
            <a:r>
              <a:rPr lang="en-US" sz="2800" dirty="0" smtClean="0">
                <a:ea typeface="+mn-ea"/>
              </a:rPr>
              <a:t> process</a:t>
            </a:r>
            <a:endParaRPr lang="en-US" sz="2800" dirty="0">
              <a:ea typeface="+mn-e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431631" y="2590800"/>
            <a:ext cx="4207669" cy="3657600"/>
          </a:xfrm>
          <a:ln/>
        </p:spPr>
        <p:txBody>
          <a:bodyPr>
            <a:noAutofit/>
          </a:bodyPr>
          <a:lstStyle/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ea typeface="+mn-ea"/>
              </a:rPr>
              <a:t>Complex to simple molecules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Exergonic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ea typeface="+mn-ea"/>
              </a:rPr>
              <a:t>Involves oxidation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Require NAD</a:t>
            </a:r>
            <a:r>
              <a:rPr lang="en-US" sz="2800" baseline="30000" dirty="0" smtClean="0">
                <a:solidFill>
                  <a:srgbClr val="FF6600"/>
                </a:solidFill>
                <a:ea typeface="+mn-ea"/>
              </a:rPr>
              <a:t>+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Convergent</a:t>
            </a:r>
            <a:r>
              <a:rPr lang="en-US" sz="2800" dirty="0" smtClean="0">
                <a:ea typeface="+mn-ea"/>
              </a:rPr>
              <a:t> process</a:t>
            </a:r>
            <a:endParaRPr lang="en-US" sz="2800" dirty="0"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0"/>
            <a:ext cx="9258300" cy="4784724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00000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Amphi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means d</a:t>
            </a:r>
            <a:r>
              <a:rPr lang="en-US" sz="2800" dirty="0" smtClean="0">
                <a:solidFill>
                  <a:srgbClr val="FF6600"/>
                </a:solidFill>
                <a:ea typeface="+mn-ea"/>
              </a:rPr>
              <a:t>ual</a:t>
            </a:r>
          </a:p>
          <a:p>
            <a:pPr>
              <a:buClr>
                <a:srgbClr val="C00000"/>
              </a:buClr>
              <a:buSzPct val="100000"/>
              <a:defRPr/>
            </a:pPr>
            <a:r>
              <a:rPr lang="en-US" sz="2800" dirty="0">
                <a:solidFill>
                  <a:srgbClr val="FF6600"/>
                </a:solidFill>
              </a:rPr>
              <a:t>A</a:t>
            </a:r>
            <a:r>
              <a:rPr lang="en-US" sz="2800" dirty="0" smtClean="0">
                <a:solidFill>
                  <a:srgbClr val="FF6600"/>
                </a:solidFill>
                <a:ea typeface="+mn-ea"/>
              </a:rPr>
              <a:t>mphibolic: </a:t>
            </a:r>
            <a:r>
              <a:rPr lang="en-US" sz="2800" dirty="0" smtClean="0">
                <a:ea typeface="+mn-ea"/>
              </a:rPr>
              <a:t>Both catabolic and anabolic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 3" pitchFamily="18" charset="2"/>
              <a:buChar char=""/>
              <a:defRPr/>
            </a:pPr>
            <a:endParaRPr lang="en-US" sz="2800" dirty="0" smtClean="0">
              <a:ea typeface="+mn-ea"/>
            </a:endParaRPr>
          </a:p>
          <a:p>
            <a:pPr marL="114300" indent="0">
              <a:buClr>
                <a:srgbClr val="C00000"/>
              </a:buClr>
              <a:buSzPct val="100000"/>
              <a:buNone/>
              <a:defRPr/>
            </a:pPr>
            <a:r>
              <a:rPr lang="en-US" sz="3200" dirty="0" smtClean="0"/>
              <a:t>E</a:t>
            </a:r>
            <a:r>
              <a:rPr lang="en-US" sz="3200" dirty="0" smtClean="0">
                <a:ea typeface="+mn-ea"/>
              </a:rPr>
              <a:t>xample:</a:t>
            </a:r>
            <a:endParaRPr lang="en-US" sz="3200" dirty="0"/>
          </a:p>
          <a:p>
            <a:pPr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ea typeface="+mn-ea"/>
              </a:rPr>
              <a:t>Krebs cycle is mainly a 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catabolic</a:t>
            </a:r>
            <a:r>
              <a:rPr lang="en-US" sz="3200" dirty="0" smtClean="0">
                <a:ea typeface="+mn-ea"/>
              </a:rPr>
              <a:t> cycle</a:t>
            </a:r>
            <a:r>
              <a:rPr lang="en-US" sz="3200" dirty="0"/>
              <a:t> </a:t>
            </a:r>
            <a:r>
              <a:rPr lang="en-US" sz="3200" dirty="0" smtClean="0">
                <a:ea typeface="+mn-ea"/>
              </a:rPr>
              <a:t>but with some </a:t>
            </a:r>
            <a:r>
              <a:rPr lang="en-US" sz="3200" dirty="0" smtClean="0">
                <a:solidFill>
                  <a:srgbClr val="008000"/>
                </a:solidFill>
                <a:ea typeface="+mn-ea"/>
              </a:rPr>
              <a:t>anabolic</a:t>
            </a:r>
            <a:r>
              <a:rPr lang="en-US" sz="3200" dirty="0" smtClean="0">
                <a:ea typeface="+mn-ea"/>
              </a:rPr>
              <a:t> features</a:t>
            </a:r>
            <a:endParaRPr lang="en-US" sz="3200" dirty="0"/>
          </a:p>
          <a:p>
            <a:pPr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ea typeface="+mn-ea"/>
              </a:rPr>
              <a:t>Krebs cycle is used for the synthesis of glucose from amino acids</a:t>
            </a:r>
          </a:p>
          <a:p>
            <a:pPr>
              <a:buClr>
                <a:srgbClr val="C00000"/>
              </a:buClr>
              <a:buSzPct val="100000"/>
              <a:defRPr/>
            </a:pPr>
            <a:r>
              <a:rPr lang="en-US" sz="3200" dirty="0" smtClean="0"/>
              <a:t>It is amphibolic</a:t>
            </a:r>
            <a:endParaRPr lang="en-US" sz="3200" dirty="0" smtClean="0">
              <a:solidFill>
                <a:srgbClr val="C00000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Amphibolic Pathways</a:t>
            </a:r>
            <a:endParaRPr lang="en-US" sz="4400" dirty="0"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1493838"/>
            <a:ext cx="9429750" cy="475456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ATP</a:t>
            </a:r>
            <a:r>
              <a:rPr lang="en-US" sz="3200" dirty="0">
                <a:cs typeface="Arial" charset="0"/>
              </a:rPr>
              <a:t> + H</a:t>
            </a:r>
            <a:r>
              <a:rPr lang="en-US" sz="3200" baseline="-25000" dirty="0">
                <a:cs typeface="Arial" charset="0"/>
              </a:rPr>
              <a:t>2</a:t>
            </a:r>
            <a:r>
              <a:rPr lang="en-US" sz="3200" dirty="0">
                <a:cs typeface="Arial" charset="0"/>
              </a:rPr>
              <a:t>O             ADP +</a:t>
            </a:r>
            <a:r>
              <a:rPr lang="en-US" sz="3200" dirty="0" smtClean="0">
                <a:cs typeface="Arial" charset="0"/>
              </a:rPr>
              <a:t>P</a:t>
            </a:r>
            <a:r>
              <a:rPr lang="en-US" sz="3200" baseline="-25000" dirty="0" smtClean="0">
                <a:cs typeface="Arial" charset="0"/>
              </a:rPr>
              <a:t>i</a:t>
            </a:r>
            <a:endParaRPr lang="en-US" sz="3200" dirty="0" smtClean="0">
              <a:cs typeface="Arial" charset="0"/>
            </a:endParaRPr>
          </a:p>
          <a:p>
            <a:pPr algn="ctr"/>
            <a:endParaRPr lang="en-US" sz="3200" dirty="0" smtClean="0"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US" sz="3200" dirty="0" smtClean="0">
                <a:cs typeface="Arial" charset="0"/>
              </a:rPr>
              <a:t>The free energy liberated by the hydrolysis of ATP is used to drive the endergonic reactions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cs typeface="Arial" charset="0"/>
              </a:rPr>
              <a:t>ATP </a:t>
            </a:r>
            <a:r>
              <a:rPr lang="en-US" sz="3200" dirty="0">
                <a:cs typeface="Arial" charset="0"/>
              </a:rPr>
              <a:t>is formed from ADP and P</a:t>
            </a:r>
            <a:r>
              <a:rPr lang="en-US" sz="3200" baseline="-25000" dirty="0">
                <a:cs typeface="Arial" charset="0"/>
              </a:rPr>
              <a:t>i</a:t>
            </a:r>
            <a:r>
              <a:rPr lang="en-US" sz="3200" dirty="0">
                <a:cs typeface="Arial" charset="0"/>
              </a:rPr>
              <a:t> when fuel molecules are </a:t>
            </a:r>
            <a:r>
              <a:rPr lang="en-US" sz="3200" dirty="0" smtClean="0">
                <a:cs typeface="Arial" charset="0"/>
              </a:rPr>
              <a:t>oxidized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cs typeface="Arial" charset="0"/>
              </a:rPr>
              <a:t>This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ATP-ADP cycle </a:t>
            </a:r>
            <a:r>
              <a:rPr lang="en-US" sz="3200" dirty="0">
                <a:cs typeface="Arial" charset="0"/>
              </a:rPr>
              <a:t>is the fundamental mode of energy exchange in biological systems</a:t>
            </a:r>
          </a:p>
          <a:p>
            <a:pPr eaLnBrk="1" hangingPunct="1">
              <a:buFont typeface="Wingdings 3" charset="0"/>
              <a:buNone/>
            </a:pPr>
            <a:endParaRPr lang="en-US" sz="3200" baseline="-25000" dirty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Energy Currency: ATP</a:t>
            </a:r>
            <a:endParaRPr lang="en-US" dirty="0">
              <a:ea typeface="+mj-ea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89922" y="1778000"/>
            <a:ext cx="8733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9154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Adenosine Triphosphate (ATP)</a:t>
            </a:r>
          </a:p>
        </p:txBody>
      </p:sp>
      <p:grpSp>
        <p:nvGrpSpPr>
          <p:cNvPr id="21507" name="Group 9"/>
          <p:cNvGrpSpPr>
            <a:grpSpLocks/>
          </p:cNvGrpSpPr>
          <p:nvPr/>
        </p:nvGrpSpPr>
        <p:grpSpPr bwMode="auto">
          <a:xfrm>
            <a:off x="2705100" y="1600200"/>
            <a:ext cx="5067299" cy="4930346"/>
            <a:chOff x="7239000" y="1752600"/>
            <a:chExt cx="5257800" cy="4724400"/>
          </a:xfrm>
        </p:grpSpPr>
        <p:pic>
          <p:nvPicPr>
            <p:cNvPr id="21508" name="Picture 8" descr="C:\My Documents\My Pictures\06_0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0" t="4349" r="4732" b="28261"/>
            <a:stretch>
              <a:fillRect/>
            </a:stretch>
          </p:blipFill>
          <p:spPr bwMode="auto">
            <a:xfrm>
              <a:off x="7239000" y="1752600"/>
              <a:ext cx="52578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 Box 9"/>
            <p:cNvSpPr txBox="1">
              <a:spLocks noChangeArrowheads="1"/>
            </p:cNvSpPr>
            <p:nvPr/>
          </p:nvSpPr>
          <p:spPr bwMode="auto">
            <a:xfrm>
              <a:off x="7375525" y="5334000"/>
              <a:ext cx="3292475" cy="41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A50021"/>
                  </a:solidFill>
                </a:rPr>
                <a:t>Δ Gº -7.3 kcal/mol/bond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663333" y="6781800"/>
            <a:ext cx="2657475" cy="762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99CC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0"/>
            <a:ext cx="41282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1280" y="14745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9100" y="914400"/>
            <a:ext cx="1539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Energy rich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compounds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7700" y="2133600"/>
            <a:ext cx="1453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Energy-rich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Reduced</a:t>
            </a:r>
          </a:p>
          <a:p>
            <a:r>
              <a:rPr lang="en-US" dirty="0" smtClean="0"/>
              <a:t>coenzymes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57700" y="5221069"/>
            <a:ext cx="145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Oxidized</a:t>
            </a:r>
          </a:p>
          <a:p>
            <a:r>
              <a:rPr lang="en-US" dirty="0" smtClean="0"/>
              <a:t>coenzymes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38500" y="12954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24300" y="25908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71900" y="55626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rved Left Arrow 27"/>
          <p:cNvSpPr/>
          <p:nvPr/>
        </p:nvSpPr>
        <p:spPr>
          <a:xfrm>
            <a:off x="5905500" y="1295400"/>
            <a:ext cx="685800" cy="1447800"/>
          </a:xfrm>
          <a:prstGeom prst="curved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9900" y="1764268"/>
            <a:ext cx="240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Transfer of electrons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10100" y="3657600"/>
            <a:ext cx="5143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6B7D72"/>
                </a:solidFill>
                <a:cs typeface="Arial" pitchFamily="34" charset="0"/>
              </a:rPr>
              <a:t>Oxidation-Reduction</a:t>
            </a:r>
            <a:br>
              <a:rPr lang="en-US" sz="3600" dirty="0">
                <a:solidFill>
                  <a:srgbClr val="6B7D72"/>
                </a:solidFill>
                <a:cs typeface="Arial" pitchFamily="34" charset="0"/>
              </a:rPr>
            </a:br>
            <a:r>
              <a:rPr lang="en-US" sz="3600" dirty="0">
                <a:solidFill>
                  <a:srgbClr val="6B7D72"/>
                </a:solidFill>
                <a:cs typeface="Arial" pitchFamily="34" charset="0"/>
              </a:rPr>
              <a:t>in Metabolism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771525" y="457200"/>
            <a:ext cx="8915400" cy="9906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6B7D72"/>
                </a:solidFill>
                <a:latin typeface="+mn-lt"/>
                <a:ea typeface="+mj-ea"/>
                <a:cs typeface="Arial" pitchFamily="34" charset="0"/>
              </a:rPr>
              <a:t>Oxidation / Reduction</a:t>
            </a:r>
            <a:endParaRPr lang="en-US" sz="4400" baseline="30000" dirty="0" smtClean="0">
              <a:solidFill>
                <a:srgbClr val="6B7D72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1268016" y="1897064"/>
            <a:ext cx="8076009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6600"/>
                </a:solidFill>
                <a:latin typeface="+mn-lt"/>
              </a:rPr>
              <a:t>Oxidation: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+mn-lt"/>
              </a:rPr>
              <a:t>	Loss of hydrogen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+mn-lt"/>
              </a:rPr>
              <a:t>	Loss of electrons</a:t>
            </a:r>
          </a:p>
          <a:p>
            <a:pPr eaLnBrk="1" hangingPunct="1"/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en-US" sz="3600" dirty="0">
                <a:solidFill>
                  <a:srgbClr val="008000"/>
                </a:solidFill>
                <a:latin typeface="+mn-lt"/>
              </a:rPr>
              <a:t>Reduction: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+mn-lt"/>
              </a:rPr>
              <a:t>	Gain of hydrogen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+mn-lt"/>
              </a:rPr>
              <a:t>	Gain of electrons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71525" y="381000"/>
            <a:ext cx="4219575" cy="990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Arial" pitchFamily="34" charset="0"/>
              </a:rPr>
              <a:t>NAD</a:t>
            </a:r>
            <a:r>
              <a:rPr lang="en-US" sz="4400" baseline="30000" dirty="0" smtClean="0">
                <a:ea typeface="+mj-ea"/>
                <a:cs typeface="Arial" pitchFamily="34" charset="0"/>
              </a:rPr>
              <a:t>+</a:t>
            </a:r>
            <a:r>
              <a:rPr lang="en-US" sz="4400" dirty="0" smtClean="0">
                <a:ea typeface="+mj-ea"/>
                <a:cs typeface="Arial" pitchFamily="34" charset="0"/>
              </a:rPr>
              <a:t> / NADH</a:t>
            </a:r>
            <a:endParaRPr lang="en-US" sz="4400" baseline="30000" dirty="0" smtClean="0">
              <a:ea typeface="+mj-ea"/>
              <a:cs typeface="Arial" pitchFamily="34" charset="0"/>
            </a:endParaRPr>
          </a:p>
        </p:txBody>
      </p:sp>
      <p:pic>
        <p:nvPicPr>
          <p:cNvPr id="24579" name="Picture 5" descr="C:\My Documents\My Pictures\28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3918" r="14999" b="16408"/>
          <a:stretch>
            <a:fillRect/>
          </a:stretch>
        </p:blipFill>
        <p:spPr bwMode="auto">
          <a:xfrm>
            <a:off x="6210300" y="304800"/>
            <a:ext cx="3838575" cy="62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81000"/>
            <a:ext cx="9429750" cy="9906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6B7D72"/>
                </a:solidFill>
                <a:ea typeface="+mj-ea"/>
              </a:rPr>
              <a:t>Regulation of Metabolism</a:t>
            </a:r>
            <a:endParaRPr lang="en-US" sz="4000" baseline="30000" dirty="0" smtClean="0">
              <a:solidFill>
                <a:srgbClr val="6B7D72"/>
              </a:solidFill>
              <a:ea typeface="+mj-ea"/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800100" y="1524001"/>
            <a:ext cx="81744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+mn-lt"/>
              </a:rPr>
              <a:t>Intra</a:t>
            </a:r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cellular signals:</a:t>
            </a:r>
          </a:p>
          <a:p>
            <a:pPr marL="1200150" lvl="1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Substrate availability</a:t>
            </a:r>
          </a:p>
          <a:p>
            <a:pPr marL="1200150" lvl="1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Product inhibition</a:t>
            </a:r>
          </a:p>
          <a:p>
            <a:pPr marL="1200150" lvl="1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Allosteric activators or inhibitors</a:t>
            </a:r>
          </a:p>
          <a:p>
            <a:pPr marL="457200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+mn-lt"/>
              </a:rPr>
              <a:t>Inter</a:t>
            </a:r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cellular communications:</a:t>
            </a:r>
          </a:p>
          <a:p>
            <a:pPr marL="1200150" lvl="1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Chemical 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signaling (hormones)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lvl="2" indent="0" eaLnBrk="1" hangingPunct="1">
              <a:buClr>
                <a:srgbClr val="FF0000"/>
              </a:buClr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Second messenger</a:t>
            </a:r>
          </a:p>
          <a:p>
            <a:pPr marL="1600200" lvl="2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cAMP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cGMP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  <a:p>
            <a:pPr marL="1600200" lvl="2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Ca</a:t>
            </a:r>
            <a:r>
              <a:rPr lang="en-US" sz="3200" baseline="30000" dirty="0" smtClean="0">
                <a:solidFill>
                  <a:schemeClr val="tx2"/>
                </a:solidFill>
                <a:latin typeface="+mn-lt"/>
              </a:rPr>
              <a:t>++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phosphatidylinositol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By the end of this lecture the First Year students will be able to:</a:t>
            </a:r>
          </a:p>
          <a:p>
            <a:pPr>
              <a:buClr>
                <a:srgbClr val="FF0000"/>
              </a:buClr>
            </a:pPr>
            <a:r>
              <a:rPr lang="en-US" sz="3200" dirty="0"/>
              <a:t>Understand the concept of metabolic </a:t>
            </a:r>
            <a:r>
              <a:rPr lang="en-US" sz="3200" dirty="0" smtClean="0"/>
              <a:t>pathways</a:t>
            </a:r>
            <a:endParaRPr lang="en-US" sz="3200" dirty="0"/>
          </a:p>
          <a:p>
            <a:pPr>
              <a:buClr>
                <a:srgbClr val="FF0000"/>
              </a:buClr>
            </a:pPr>
            <a:r>
              <a:rPr lang="en-US" sz="3200" dirty="0"/>
              <a:t>Identify </a:t>
            </a:r>
            <a:r>
              <a:rPr lang="en-US" sz="3200" dirty="0" smtClean="0"/>
              <a:t>types and characteristics </a:t>
            </a:r>
            <a:r>
              <a:rPr lang="en-US" sz="3200" dirty="0"/>
              <a:t>of metabolic </a:t>
            </a:r>
            <a:r>
              <a:rPr lang="en-US" sz="3200" dirty="0" smtClean="0"/>
              <a:t>pathways</a:t>
            </a:r>
            <a:r>
              <a:rPr lang="en-US" sz="3200" dirty="0"/>
              <a:t> </a:t>
            </a:r>
            <a:r>
              <a:rPr lang="en-US" sz="3200" dirty="0" smtClean="0"/>
              <a:t>(anabolic </a:t>
            </a:r>
            <a:r>
              <a:rPr lang="en-US" sz="3200" dirty="0"/>
              <a:t>and </a:t>
            </a:r>
            <a:r>
              <a:rPr lang="en-US" sz="3200" dirty="0" smtClean="0"/>
              <a:t>catabolic)</a:t>
            </a:r>
            <a:endParaRPr lang="en-US" sz="3200" dirty="0"/>
          </a:p>
          <a:p>
            <a:pPr>
              <a:buClr>
                <a:srgbClr val="FF0000"/>
              </a:buClr>
            </a:pPr>
            <a:r>
              <a:rPr lang="en-US" sz="3200" dirty="0"/>
              <a:t>Identify ATP as the energy </a:t>
            </a:r>
            <a:r>
              <a:rPr lang="en-US" sz="3200" dirty="0" smtClean="0"/>
              <a:t>source for </a:t>
            </a:r>
            <a:r>
              <a:rPr lang="en-US" sz="3200" dirty="0"/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258300" cy="4648199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ea typeface="+mn-ea"/>
              </a:rPr>
              <a:t>Carbohydrates and lipids (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mainly</a:t>
            </a:r>
            <a:r>
              <a:rPr lang="en-US" sz="3200" dirty="0" smtClean="0">
                <a:ea typeface="+mn-ea"/>
              </a:rPr>
              <a:t>) and proteins 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little extent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) </a:t>
            </a:r>
            <a:r>
              <a:rPr lang="en-US" sz="3200" dirty="0" smtClean="0">
                <a:ea typeface="+mn-ea"/>
              </a:rPr>
              <a:t>are used for energy production</a:t>
            </a:r>
          </a:p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lucose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fatty acids 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are a 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major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 source of energy</a:t>
            </a:r>
          </a:p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Amino acids </a:t>
            </a:r>
            <a:r>
              <a:rPr lang="en-US" sz="3200" dirty="0" smtClean="0">
                <a:solidFill>
                  <a:srgbClr val="564B3C"/>
                </a:solidFill>
              </a:rPr>
              <a:t>are a </a:t>
            </a:r>
            <a:r>
              <a:rPr lang="en-US" sz="3200" dirty="0" smtClean="0">
                <a:solidFill>
                  <a:srgbClr val="FF0000"/>
                </a:solidFill>
              </a:rPr>
              <a:t>minor</a:t>
            </a:r>
            <a:r>
              <a:rPr lang="en-US" sz="3200" dirty="0" smtClean="0">
                <a:solidFill>
                  <a:srgbClr val="564B3C"/>
                </a:solidFill>
              </a:rPr>
              <a:t> source of energy</a:t>
            </a:r>
            <a:endParaRPr lang="en-US" sz="3200" dirty="0">
              <a:solidFill>
                <a:srgbClr val="564B3C"/>
              </a:solidFill>
            </a:endParaRPr>
          </a:p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solidFill>
                  <a:srgbClr val="564B3C"/>
                </a:solidFill>
                <a:ea typeface="+mn-ea"/>
              </a:rPr>
              <a:t>Glucose is the major metabolic fuel of most tissues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 Metabolic Fuel</a:t>
            </a:r>
            <a:endParaRPr lang="en-US" sz="4400" dirty="0"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8915400" cy="9144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  <a:ea typeface="+mj-ea"/>
              </a:rPr>
              <a:t>Electron Transport Chain (ETC)</a:t>
            </a:r>
          </a:p>
        </p:txBody>
      </p:sp>
      <p:pic>
        <p:nvPicPr>
          <p:cNvPr id="32772" name="Picture 10" descr="C:\My Documents\My Pictures\06_008.jpg"/>
          <p:cNvPicPr>
            <a:picLocks noChangeAspect="1" noChangeArrowheads="1"/>
          </p:cNvPicPr>
          <p:nvPr/>
        </p:nvPicPr>
        <p:blipFill>
          <a:blip r:embed="rId2"/>
          <a:srcRect l="3333" t="3590" r="2500" b="36923"/>
          <a:stretch>
            <a:fillRect/>
          </a:stretch>
        </p:blipFill>
        <p:spPr bwMode="auto">
          <a:xfrm>
            <a:off x="342900" y="1219200"/>
            <a:ext cx="9686925" cy="44196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99CCFF"/>
              </a:gs>
            </a:gsLst>
            <a:path path="rect">
              <a:fillToRect r="100000" b="100000"/>
            </a:path>
          </a:gradFill>
          <a:ln w="38100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0724" name="Text Box 15"/>
          <p:cNvSpPr txBox="1">
            <a:spLocks noChangeArrowheads="1"/>
          </p:cNvSpPr>
          <p:nvPr/>
        </p:nvSpPr>
        <p:spPr bwMode="auto">
          <a:xfrm rot="-1554688">
            <a:off x="5452939" y="1885434"/>
            <a:ext cx="3083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A50021"/>
                </a:solidFill>
              </a:rPr>
              <a:t>Non-protein mobile carrier</a:t>
            </a:r>
          </a:p>
        </p:txBody>
      </p:sp>
      <p:sp>
        <p:nvSpPr>
          <p:cNvPr id="30725" name="AutoShape 16"/>
          <p:cNvSpPr>
            <a:spLocks noChangeArrowheads="1"/>
          </p:cNvSpPr>
          <p:nvPr/>
        </p:nvSpPr>
        <p:spPr bwMode="auto">
          <a:xfrm rot="-4041530">
            <a:off x="4657725" y="2889250"/>
            <a:ext cx="457200" cy="342900"/>
          </a:xfrm>
          <a:prstGeom prst="leftArrowCallout">
            <a:avLst>
              <a:gd name="adj1" fmla="val 25000"/>
              <a:gd name="adj2" fmla="val 12500"/>
              <a:gd name="adj3" fmla="val 25000"/>
              <a:gd name="adj4" fmla="val 66667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300468" y="5715000"/>
            <a:ext cx="7607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A50021"/>
                </a:solidFill>
              </a:rPr>
              <a:t>Electron transport and ATP synthesis are tightly coupled processes</a:t>
            </a:r>
          </a:p>
        </p:txBody>
      </p:sp>
      <p:sp>
        <p:nvSpPr>
          <p:cNvPr id="12" name="TextBox 11"/>
          <p:cNvSpPr txBox="1"/>
          <p:nvPr/>
        </p:nvSpPr>
        <p:spPr>
          <a:xfrm rot="19673161">
            <a:off x="-160734" y="1497014"/>
            <a:ext cx="3555802" cy="36988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/>
                </a:solidFill>
                <a:ea typeface="+mn-ea"/>
              </a:rPr>
              <a:t>Figure For Illustration only</a:t>
            </a:r>
          </a:p>
        </p:txBody>
      </p: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4800600" y="5205414"/>
            <a:ext cx="2758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Sites for ATP Synthesis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7029450" y="4584700"/>
            <a:ext cx="1028700" cy="60960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038850" y="4889500"/>
            <a:ext cx="60960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00450" y="3822700"/>
            <a:ext cx="2057400" cy="137160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Take home message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429750" cy="480059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sz="2800" dirty="0"/>
              <a:t>Metabolism is the sum of all biochemical pathways that occur inside the cells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A metabolic pathway is a multistep sequences of enzyme-catalyzed reactions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Catabolism is a convergent process that provides energy to cells in the form of ATP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Anabolism is a divergent process that consumes energy for the synthesis of complex molecules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Metabolic pathways are tightly regulated and highly integrated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ATP is the energy currency of the cells</a:t>
            </a:r>
          </a:p>
        </p:txBody>
      </p:sp>
    </p:spTree>
    <p:extLst>
      <p:ext uri="{BB962C8B-B14F-4D97-AF65-F5344CB8AC3E}">
        <p14:creationId xmlns:p14="http://schemas.microsoft.com/office/powerpoint/2010/main" val="2579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Lippincott’s Illustrated Reviews, Biochemistry, </a:t>
            </a:r>
            <a:r>
              <a:rPr lang="en-US" sz="2800" dirty="0" smtClean="0"/>
              <a:t>5th </a:t>
            </a:r>
            <a:r>
              <a:rPr lang="en-US" sz="2800" dirty="0"/>
              <a:t>edition, Denise R. Ferrier, Lippincott Williams &amp; Wilkins, </a:t>
            </a:r>
            <a:r>
              <a:rPr lang="en-US" sz="2800" dirty="0" smtClean="0"/>
              <a:t>USA, pp 91-94.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4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Clr>
                <a:srgbClr val="C00000"/>
              </a:buClr>
              <a:buSzPct val="100000"/>
            </a:pPr>
            <a:r>
              <a:rPr lang="en-US" sz="3200" dirty="0"/>
              <a:t>All the chemical reactions taking place inside a cell are collectively known as </a:t>
            </a:r>
            <a:r>
              <a:rPr lang="en-US" sz="3200" b="1" dirty="0">
                <a:solidFill>
                  <a:srgbClr val="002060"/>
                </a:solidFill>
              </a:rPr>
              <a:t>METABOLISM</a:t>
            </a:r>
          </a:p>
          <a:p>
            <a:pPr eaLnBrk="1" hangingPunct="1">
              <a:buClr>
                <a:srgbClr val="C00000"/>
              </a:buClr>
              <a:buSzPct val="100000"/>
            </a:pPr>
            <a:r>
              <a:rPr lang="en-US" sz="3200" dirty="0"/>
              <a:t>Metabolism consists </a:t>
            </a:r>
            <a:r>
              <a:rPr lang="en-US" sz="3200" dirty="0" smtClean="0"/>
              <a:t>of: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sz="3200" dirty="0"/>
              <a:t>E</a:t>
            </a:r>
            <a:r>
              <a:rPr lang="en-US" sz="3200" dirty="0" smtClean="0"/>
              <a:t>nergy </a:t>
            </a:r>
            <a:r>
              <a:rPr lang="en-US" sz="3200" dirty="0"/>
              <a:t>consuming (</a:t>
            </a:r>
            <a:r>
              <a:rPr lang="en-US" sz="3200" dirty="0" smtClean="0">
                <a:solidFill>
                  <a:srgbClr val="008000"/>
                </a:solidFill>
              </a:rPr>
              <a:t>anabolic</a:t>
            </a:r>
            <a:r>
              <a:rPr lang="en-US" sz="3200" dirty="0" smtClean="0">
                <a:solidFill>
                  <a:srgbClr val="564B3C"/>
                </a:solidFill>
              </a:rPr>
              <a:t>)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pathways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sz="3200" dirty="0"/>
              <a:t>E</a:t>
            </a:r>
            <a:r>
              <a:rPr lang="en-US" sz="3200" dirty="0" smtClean="0"/>
              <a:t>nergy </a:t>
            </a:r>
            <a:r>
              <a:rPr lang="en-US" sz="3200" dirty="0"/>
              <a:t>producing </a:t>
            </a:r>
            <a:r>
              <a:rPr lang="en-US" sz="3200" dirty="0">
                <a:solidFill>
                  <a:srgbClr val="564B3C"/>
                </a:solidFill>
              </a:rPr>
              <a:t>(</a:t>
            </a:r>
            <a:r>
              <a:rPr lang="en-US" sz="3200" dirty="0">
                <a:solidFill>
                  <a:srgbClr val="C00000"/>
                </a:solidFill>
              </a:rPr>
              <a:t>catabolic</a:t>
            </a:r>
            <a:r>
              <a:rPr lang="en-US" sz="3200" dirty="0">
                <a:solidFill>
                  <a:srgbClr val="564B3C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pathways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 3" charset="0"/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Metabolism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9601200" cy="1371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Pathway </a:t>
            </a:r>
            <a:r>
              <a:rPr lang="en-US" sz="4400" i="1" dirty="0" smtClean="0">
                <a:effectLst/>
                <a:ea typeface="+mj-ea"/>
                <a:cs typeface="Arial" pitchFamily="34" charset="0"/>
              </a:rPr>
              <a:t>vs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Chemical Reaction</a:t>
            </a:r>
            <a:endParaRPr lang="en-US" sz="4400" baseline="30000" dirty="0" smtClean="0">
              <a:effectLst/>
              <a:ea typeface="+mj-ea"/>
              <a:cs typeface="Arial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0075" y="2067847"/>
            <a:ext cx="9258300" cy="364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C00000"/>
              </a:buClr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Metabolic 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Pathway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571500" indent="-571500" eaLnBrk="1" hangingPunct="1"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multi-step sequence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of chemical reactions</a:t>
            </a:r>
          </a:p>
          <a:p>
            <a:pPr marL="571500" indent="-571500" eaLnBrk="1" hangingPunct="1"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en-US" sz="3600" dirty="0">
                <a:solidFill>
                  <a:schemeClr val="tx2"/>
                </a:solidFill>
                <a:latin typeface="+mn-lt"/>
              </a:rPr>
              <a:t>P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roduct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of first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reaction becomes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a substrate for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second reaction</a:t>
            </a:r>
          </a:p>
          <a:p>
            <a:pPr marL="571500" indent="-571500" eaLnBrk="1" hangingPunct="1"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Integrated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pathways: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14350" y="304800"/>
            <a:ext cx="501015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 Glycolysis is a metabolic pathway</a:t>
            </a:r>
            <a:endParaRPr lang="en-US" sz="3200" dirty="0"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39095"/>
            <a:ext cx="4191000" cy="671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14350" y="1828800"/>
            <a:ext cx="9429750" cy="35814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Pct val="100000"/>
              <a:buFont typeface="Wingdings 3" charset="0"/>
              <a:buNone/>
            </a:pPr>
            <a:endParaRPr lang="en-US" sz="3600" dirty="0"/>
          </a:p>
          <a:p>
            <a:pPr eaLnBrk="1" hangingPunct="1">
              <a:buClr>
                <a:srgbClr val="C00000"/>
              </a:buClr>
              <a:buSzPct val="100000"/>
            </a:pPr>
            <a:r>
              <a:rPr lang="en-US" sz="3600" dirty="0"/>
              <a:t>Different pathways can </a:t>
            </a:r>
            <a:r>
              <a:rPr lang="en-US" sz="3600" dirty="0" smtClean="0">
                <a:solidFill>
                  <a:srgbClr val="FF0000"/>
                </a:solidFill>
              </a:rPr>
              <a:t>intersect</a:t>
            </a:r>
            <a:r>
              <a:rPr lang="en-US" sz="3600" dirty="0"/>
              <a:t> </a:t>
            </a:r>
            <a:r>
              <a:rPr lang="en-US" sz="3600" dirty="0" smtClean="0"/>
              <a:t>to form </a:t>
            </a:r>
            <a:r>
              <a:rPr lang="en-US" sz="3600" dirty="0"/>
              <a:t>an integrated and purposeful network of chemical </a:t>
            </a:r>
            <a:r>
              <a:rPr lang="en-US" sz="3600" dirty="0" smtClean="0"/>
              <a:t>reactions called </a:t>
            </a:r>
            <a:r>
              <a:rPr lang="en-US" sz="3600" dirty="0" smtClean="0">
                <a:solidFill>
                  <a:srgbClr val="000090"/>
                </a:solidFill>
              </a:rPr>
              <a:t>”The </a:t>
            </a:r>
            <a:r>
              <a:rPr lang="en-US" sz="3600" dirty="0">
                <a:solidFill>
                  <a:srgbClr val="000090"/>
                </a:solidFill>
              </a:rPr>
              <a:t>Metabolic Map</a:t>
            </a:r>
            <a:r>
              <a:rPr lang="ja-JP" altLang="en-US" sz="3600" dirty="0">
                <a:solidFill>
                  <a:srgbClr val="000090"/>
                </a:solidFill>
              </a:rPr>
              <a:t>”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Metabolic Map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0"/>
            <a:ext cx="605150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2079415"/>
            <a:ext cx="9601200" cy="3711785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  <a:buSzPct val="100000"/>
            </a:pPr>
            <a:r>
              <a:rPr lang="en-US" sz="3600" dirty="0"/>
              <a:t>Most pathways can be </a:t>
            </a:r>
            <a:r>
              <a:rPr lang="en-US" sz="3600" dirty="0" smtClean="0"/>
              <a:t>classified as: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sz="3200" dirty="0" smtClean="0">
                <a:solidFill>
                  <a:srgbClr val="FF0000"/>
                </a:solidFill>
              </a:rPr>
              <a:t>Catabolic </a:t>
            </a:r>
            <a:endParaRPr lang="en-US" sz="3200" dirty="0">
              <a:solidFill>
                <a:srgbClr val="FF0000"/>
              </a:solidFill>
            </a:endParaRPr>
          </a:p>
          <a:p>
            <a:pPr lvl="1">
              <a:buClr>
                <a:srgbClr val="C00000"/>
              </a:buClr>
              <a:buSzPct val="100000"/>
            </a:pPr>
            <a:r>
              <a:rPr lang="en-US" sz="3200" dirty="0">
                <a:solidFill>
                  <a:srgbClr val="008000"/>
                </a:solidFill>
              </a:rPr>
              <a:t>A</a:t>
            </a:r>
            <a:r>
              <a:rPr lang="en-US" sz="3200" dirty="0" smtClean="0">
                <a:solidFill>
                  <a:srgbClr val="008000"/>
                </a:solidFill>
              </a:rPr>
              <a:t>nabolic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 3" charset="0"/>
              <a:buNone/>
            </a:pPr>
            <a:endParaRPr lang="en-US" sz="3600" dirty="0"/>
          </a:p>
          <a:p>
            <a:pPr eaLnBrk="1" hangingPunct="1">
              <a:buClr>
                <a:srgbClr val="C00000"/>
              </a:buClr>
              <a:buSzPct val="100000"/>
            </a:pPr>
            <a:r>
              <a:rPr lang="en-US" sz="3600" dirty="0" smtClean="0"/>
              <a:t>Pathways </a:t>
            </a:r>
            <a:r>
              <a:rPr lang="en-US" sz="3600" dirty="0"/>
              <a:t>that regenerate </a:t>
            </a:r>
            <a:r>
              <a:rPr lang="en-US" sz="3600" dirty="0" smtClean="0"/>
              <a:t>a component </a:t>
            </a:r>
            <a:r>
              <a:rPr lang="en-US" sz="3600" dirty="0"/>
              <a:t>are called </a:t>
            </a:r>
            <a:r>
              <a:rPr lang="en-US" sz="3600" dirty="0">
                <a:solidFill>
                  <a:srgbClr val="000090"/>
                </a:solidFill>
              </a:rPr>
              <a:t>cycles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Classification </a:t>
            </a:r>
            <a:endParaRPr lang="en-US" sz="4400" dirty="0"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92583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Catabolic Pathways</a:t>
            </a:r>
            <a:endParaRPr lang="en-US" sz="4400" dirty="0"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10287000" cy="3751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6A27F-3C5D-4FBA-9D24-506479B57DAA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536</Words>
  <Application>Microsoft Office PowerPoint</Application>
  <PresentationFormat>35mm Slides</PresentationFormat>
  <Paragraphs>116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Introduction to metabolism</vt:lpstr>
      <vt:lpstr>objectives</vt:lpstr>
      <vt:lpstr>Metabolism</vt:lpstr>
      <vt:lpstr>Pathway vs Chemical Reaction</vt:lpstr>
      <vt:lpstr> Glycolysis is a metabolic pathway</vt:lpstr>
      <vt:lpstr>Metabolic Map</vt:lpstr>
      <vt:lpstr>PowerPoint Presentation</vt:lpstr>
      <vt:lpstr>Classification </vt:lpstr>
      <vt:lpstr>Catabolic Pathways</vt:lpstr>
      <vt:lpstr>Anabolic Pathways</vt:lpstr>
      <vt:lpstr>Catabolism Vs Anabolism</vt:lpstr>
      <vt:lpstr>Comparison of catabolic and anabolic pathways</vt:lpstr>
      <vt:lpstr>Amphibolic Pathways</vt:lpstr>
      <vt:lpstr>Energy Currency: ATP</vt:lpstr>
      <vt:lpstr>Adenosine Triphosphate (ATP)</vt:lpstr>
      <vt:lpstr>PowerPoint Presentation</vt:lpstr>
      <vt:lpstr>Oxidation / Reduction</vt:lpstr>
      <vt:lpstr>NAD+ / NADH</vt:lpstr>
      <vt:lpstr>Regulation of Metabolism</vt:lpstr>
      <vt:lpstr> Metabolic Fuel</vt:lpstr>
      <vt:lpstr>Electron Transport Chain (ETC)</vt:lpstr>
      <vt:lpstr>Take home message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2017-10-18T18:18:55Z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