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58" r:id="rId5"/>
    <p:sldId id="289" r:id="rId6"/>
    <p:sldId id="263" r:id="rId7"/>
    <p:sldId id="261" r:id="rId8"/>
    <p:sldId id="262" r:id="rId9"/>
    <p:sldId id="291" r:id="rId10"/>
    <p:sldId id="265" r:id="rId11"/>
    <p:sldId id="267" r:id="rId12"/>
    <p:sldId id="266" r:id="rId13"/>
    <p:sldId id="295" r:id="rId14"/>
    <p:sldId id="292" r:id="rId15"/>
    <p:sldId id="264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94" r:id="rId28"/>
    <p:sldId id="282" r:id="rId29"/>
    <p:sldId id="284" r:id="rId30"/>
    <p:sldId id="290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1FEE0-267B-614E-BB1D-D807DD514A91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E311F-4AB7-E34B-8BC9-EC0EA6C4D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9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311F-4AB7-E34B-8BC9-EC0EA6C4D8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2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7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6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C434-70A4-2B42-BC7E-5391799F4C3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7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a/aa/Haploid,_diploid_,triploid_and_tetraploid.svg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23012"/>
            <a:ext cx="7772400" cy="1470025"/>
          </a:xfrm>
        </p:spPr>
        <p:txBody>
          <a:bodyPr>
            <a:normAutofit/>
          </a:bodyPr>
          <a:lstStyle/>
          <a:p>
            <a:r>
              <a:rPr lang="en-AU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rPr>
              <a:t>Lecture Two</a:t>
            </a:r>
            <a:endParaRPr lang="en-US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36066"/>
            <a:ext cx="7772400" cy="1752600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  <a:cs typeface="Times New Roman" pitchFamily="18" charset="0"/>
              </a:rPr>
              <a:t>CHROMOSOME </a:t>
            </a:r>
            <a:r>
              <a:rPr lang="en-US" sz="4800" b="1" dirty="0" smtClean="0">
                <a:solidFill>
                  <a:schemeClr val="tx2"/>
                </a:solidFill>
                <a:cs typeface="Times New Roman" pitchFamily="18" charset="0"/>
              </a:rPr>
              <a:t>ANOMALIES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00"/>
                </a:solidFill>
              </a:rPr>
              <a:t>Human Genetics</a:t>
            </a:r>
            <a:r>
              <a:rPr lang="en-AU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00"/>
                </a:solidFill>
              </a:rPr>
              <a:t> </a:t>
            </a:r>
            <a:endParaRPr lang="en-US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Non-disjunction in Meiosis</a:t>
            </a: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1B1749"/>
                </a:solidFill>
              </a:rPr>
              <a:t>- </a:t>
            </a:r>
            <a:r>
              <a:rPr lang="en-US" dirty="0" smtClean="0"/>
              <a:t>The </a:t>
            </a:r>
            <a:r>
              <a:rPr lang="en-US" dirty="0"/>
              <a:t>failure </a:t>
            </a:r>
            <a:r>
              <a:rPr lang="en-US" dirty="0" smtClean="0"/>
              <a:t>of chromosomes </a:t>
            </a:r>
            <a:r>
              <a:rPr lang="en-US" dirty="0"/>
              <a:t>to disjoin normally</a:t>
            </a:r>
            <a:r>
              <a:rPr lang="en-US" dirty="0" smtClean="0">
                <a:solidFill>
                  <a:srgbClr val="1B1749"/>
                </a:solidFill>
              </a:rPr>
              <a:t> during meiosis phase 1 or phase 2.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prstClr val="black"/>
                </a:solidFill>
              </a:rPr>
              <a:t>- Two </a:t>
            </a:r>
            <a:r>
              <a:rPr lang="en-US" dirty="0">
                <a:solidFill>
                  <a:prstClr val="black"/>
                </a:solidFill>
              </a:rPr>
              <a:t>chromosome homologs migrate to the same daughter cell instead of disjoining normally and migrating to different daughter cells. </a:t>
            </a:r>
            <a:endParaRPr lang="en-US" dirty="0">
              <a:solidFill>
                <a:srgbClr val="1B1749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1B1749"/>
                </a:solidFill>
              </a:rPr>
              <a:t>- The result of this error is a cell with an imbalance of chromosomes (Aneuploidy)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Meiotic non-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Can </a:t>
            </a: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affect each pair of chromosomes 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is not a rare event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Non </a:t>
            </a: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disjunction in first meiotic division produces 4 unbalanced gametes. 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Non </a:t>
            </a: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disjunction in second division produces 2 normal gametes &amp; 2 unbalanced gametes</a:t>
            </a: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:</a:t>
            </a:r>
            <a:endParaRPr lang="en-US" sz="3200" dirty="0">
              <a:solidFill>
                <a:srgbClr val="1B1749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3200" dirty="0">
                <a:solidFill>
                  <a:srgbClr val="FF0000"/>
                </a:solidFill>
                <a:cs typeface="Arial" pitchFamily="34" charset="0"/>
              </a:rPr>
              <a:t>Gamete with an extra autosome</a:t>
            </a:r>
          </a:p>
          <a:p>
            <a:pPr lvl="1">
              <a:defRPr/>
            </a:pPr>
            <a:r>
              <a:rPr lang="en-US" sz="3200" dirty="0" err="1">
                <a:solidFill>
                  <a:srgbClr val="FF0000"/>
                </a:solidFill>
                <a:cs typeface="Arial" pitchFamily="34" charset="0"/>
              </a:rPr>
              <a:t>Nullosomic</a:t>
            </a:r>
            <a:r>
              <a:rPr lang="en-US" sz="3200" dirty="0">
                <a:solidFill>
                  <a:srgbClr val="FF0000"/>
                </a:solidFill>
                <a:cs typeface="Arial" pitchFamily="34" charset="0"/>
              </a:rPr>
              <a:t> gamete </a:t>
            </a:r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(missing one chromosome)</a:t>
            </a:r>
            <a:endParaRPr lang="en-US" sz="3200" b="1" dirty="0">
              <a:solidFill>
                <a:srgbClr val="FF0000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0" r="-13500" b="16740"/>
          <a:stretch/>
        </p:blipFill>
        <p:spPr bwMode="auto">
          <a:xfrm>
            <a:off x="0" y="542069"/>
            <a:ext cx="9144000" cy="602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5612" y="4759387"/>
            <a:ext cx="5486400" cy="566738"/>
          </a:xfrm>
        </p:spPr>
        <p:txBody>
          <a:bodyPr anchor="ctr">
            <a:noAutofit/>
          </a:bodyPr>
          <a:lstStyle/>
          <a:p>
            <a:r>
              <a:rPr lang="en-US" sz="3000" dirty="0"/>
              <a:t>In meiotic nondisjunction</a:t>
            </a:r>
          </a:p>
        </p:txBody>
      </p:sp>
      <p:pic>
        <p:nvPicPr>
          <p:cNvPr id="7" name="Picture Placeholder 6" descr="Snip20171016_27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r="-186"/>
          <a:stretch>
            <a:fillRect/>
          </a:stretch>
        </p:blipFill>
        <p:spPr>
          <a:xfrm>
            <a:off x="1792288" y="346444"/>
            <a:ext cx="5486400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12125" y="5264903"/>
            <a:ext cx="8357888" cy="1004098"/>
          </a:xfrm>
        </p:spPr>
        <p:txBody>
          <a:bodyPr>
            <a:noAutofit/>
          </a:bodyPr>
          <a:lstStyle/>
          <a:p>
            <a:r>
              <a:rPr lang="en-US" sz="2400" dirty="0" smtClean="0"/>
              <a:t>- This product of fertilization with normal gamete would be </a:t>
            </a:r>
            <a:r>
              <a:rPr lang="en-US" sz="2400" dirty="0" err="1" smtClean="0"/>
              <a:t>monosomic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/>
              <a:t>trisomic</a:t>
            </a:r>
            <a:r>
              <a:rPr lang="en-US" sz="2400" dirty="0"/>
              <a:t> </a:t>
            </a:r>
            <a:r>
              <a:rPr lang="en-US" sz="2400" dirty="0" smtClean="0"/>
              <a:t>offspring (Aneuploidy)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5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3- Classifications of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chromosomal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abnormalities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30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99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CHROMOSOME ANOMALIES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0856" y="1663483"/>
            <a:ext cx="7456546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charset="0"/>
              </a:rPr>
              <a:t>TYPES:</a:t>
            </a:r>
          </a:p>
          <a:p>
            <a:pPr lvl="1"/>
            <a:r>
              <a:rPr lang="en-US" sz="3600" dirty="0" smtClean="0">
                <a:latin typeface="Arial" charset="0"/>
              </a:rPr>
              <a:t>- </a:t>
            </a:r>
            <a:r>
              <a:rPr lang="en-US" sz="3600" b="1" i="1" dirty="0" smtClean="0">
                <a:latin typeface="Arial" charset="0"/>
              </a:rPr>
              <a:t>Numerical</a:t>
            </a:r>
          </a:p>
          <a:p>
            <a:pPr lvl="1"/>
            <a:r>
              <a:rPr lang="en-US" sz="3600" dirty="0" smtClean="0">
                <a:latin typeface="Arial" charset="0"/>
              </a:rPr>
              <a:t>affect </a:t>
            </a:r>
            <a:r>
              <a:rPr lang="en-US" sz="3600" dirty="0">
                <a:latin typeface="Arial" charset="0"/>
              </a:rPr>
              <a:t>the number of complete haploid set (n) of chromosomes</a:t>
            </a:r>
            <a:endParaRPr lang="en-US" sz="3600" dirty="0" smtClean="0">
              <a:latin typeface="Arial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b="1" i="1" dirty="0" smtClean="0">
                <a:latin typeface="Arial" charset="0"/>
              </a:rPr>
              <a:t>Structural</a:t>
            </a:r>
          </a:p>
          <a:p>
            <a:pPr lvl="1"/>
            <a:r>
              <a:rPr lang="en-US" sz="3600" dirty="0" smtClean="0">
                <a:latin typeface="Arial" charset="0"/>
              </a:rPr>
              <a:t>Affect the structure and organization of genomic content of the chromosome</a:t>
            </a:r>
          </a:p>
        </p:txBody>
      </p:sp>
    </p:spTree>
    <p:extLst>
      <p:ext uri="{BB962C8B-B14F-4D97-AF65-F5344CB8AC3E}">
        <p14:creationId xmlns:p14="http://schemas.microsoft.com/office/powerpoint/2010/main" val="3417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3a. NUMERICAL CHROMOSOMAL ANOMALIES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252108"/>
            <a:ext cx="6400800" cy="82749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Numerical anomalies in autosomes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Down syndrome, trisomy 21</a:t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Karyotype: 47, XY, +21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1940" y="1600200"/>
            <a:ext cx="495547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0000"/>
                </a:solidFill>
              </a:rPr>
              <a:t>Most </a:t>
            </a:r>
            <a:r>
              <a:rPr lang="en-US" dirty="0">
                <a:solidFill>
                  <a:srgbClr val="000000"/>
                </a:solidFill>
              </a:rPr>
              <a:t>cases arise from non disjunction in the first meiotic </a:t>
            </a:r>
            <a:r>
              <a:rPr lang="en-US" dirty="0" smtClean="0">
                <a:solidFill>
                  <a:srgbClr val="000000"/>
                </a:solidFill>
              </a:rPr>
              <a:t>division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0000"/>
                </a:solidFill>
              </a:rPr>
              <a:t>- The </a:t>
            </a:r>
            <a:r>
              <a:rPr lang="en-US" dirty="0">
                <a:solidFill>
                  <a:srgbClr val="000000"/>
                </a:solidFill>
              </a:rPr>
              <a:t>incidence of trisomy 21 rises sharply with increasing maternal </a:t>
            </a:r>
            <a:r>
              <a:rPr lang="en-US" dirty="0" smtClean="0">
                <a:solidFill>
                  <a:srgbClr val="000000"/>
                </a:solidFill>
              </a:rPr>
              <a:t>age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father contributing the extra chromosome in 15% of cases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- The </a:t>
            </a:r>
            <a:r>
              <a:rPr lang="en-US" dirty="0">
                <a:solidFill>
                  <a:srgbClr val="000000"/>
                </a:solidFill>
              </a:rPr>
              <a:t>symptoms </a:t>
            </a:r>
            <a:r>
              <a:rPr lang="en-US" dirty="0" smtClean="0">
                <a:solidFill>
                  <a:srgbClr val="000000"/>
                </a:solidFill>
              </a:rPr>
              <a:t>include characteristic facial </a:t>
            </a:r>
            <a:r>
              <a:rPr lang="en-US" dirty="0" err="1" smtClean="0">
                <a:solidFill>
                  <a:srgbClr val="000000"/>
                </a:solidFill>
              </a:rPr>
              <a:t>dysmorphologies</a:t>
            </a:r>
            <a:r>
              <a:rPr lang="en-US" dirty="0">
                <a:solidFill>
                  <a:srgbClr val="000000"/>
                </a:solidFill>
              </a:rPr>
              <a:t>, and an IQ of less than 50.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 descr="Snip20171016_30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" b="-3022"/>
          <a:stretch/>
        </p:blipFill>
        <p:spPr>
          <a:xfrm>
            <a:off x="5016930" y="2130640"/>
            <a:ext cx="4038600" cy="3175474"/>
          </a:xfrm>
        </p:spPr>
      </p:pic>
    </p:spTree>
    <p:extLst>
      <p:ext uri="{BB962C8B-B14F-4D97-AF65-F5344CB8AC3E}">
        <p14:creationId xmlns:p14="http://schemas.microsoft.com/office/powerpoint/2010/main" val="25952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Edward's syndrome, Trisomy 18</a:t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Karyotype: 47, XY, +18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454767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- the </a:t>
            </a:r>
            <a:r>
              <a:rPr lang="en-US" dirty="0"/>
              <a:t>second most common autosomal trisomy, after Down </a:t>
            </a:r>
            <a:r>
              <a:rPr lang="en-US" dirty="0" smtClean="0"/>
              <a:t>syndrome</a:t>
            </a:r>
          </a:p>
          <a:p>
            <a:pPr marL="0" indent="0">
              <a:buNone/>
            </a:pPr>
            <a:r>
              <a:rPr lang="en-US" dirty="0" smtClean="0"/>
              <a:t>- It </a:t>
            </a:r>
            <a:r>
              <a:rPr lang="en-US" dirty="0"/>
              <a:t>occurs in around one in 6,000 live </a:t>
            </a:r>
            <a:r>
              <a:rPr lang="en-US" dirty="0" smtClean="0"/>
              <a:t>births</a:t>
            </a:r>
          </a:p>
          <a:p>
            <a:pPr marL="0" indent="0">
              <a:buNone/>
            </a:pPr>
            <a:r>
              <a:rPr lang="en-US" dirty="0" smtClean="0"/>
              <a:t>- Most </a:t>
            </a:r>
            <a:r>
              <a:rPr lang="en-US" dirty="0"/>
              <a:t>babies die in the first year and many within the first month &amp; has a very low rate of </a:t>
            </a:r>
            <a:r>
              <a:rPr lang="en-US" dirty="0" smtClean="0"/>
              <a:t>survival</a:t>
            </a:r>
          </a:p>
          <a:p>
            <a:pPr marL="0" indent="0">
              <a:buNone/>
            </a:pPr>
            <a:r>
              <a:rPr lang="en-US" dirty="0"/>
              <a:t>- Common anomalies are heart abnormalities, kidney malformations, and other internal organ disorders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39" y="1881708"/>
            <a:ext cx="4280259" cy="38341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Patau Syndrome, Trisomy 13</a:t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Karyotype: 47, XY, +13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smtClean="0"/>
              <a:t>50 </a:t>
            </a:r>
            <a:r>
              <a:rPr lang="en-US" dirty="0"/>
              <a:t>% of these babies die within the first month and very few survive beyond the first year.</a:t>
            </a:r>
          </a:p>
          <a:p>
            <a:pPr marL="0" indent="0">
              <a:buNone/>
            </a:pPr>
            <a:r>
              <a:rPr lang="en-US" dirty="0" smtClean="0"/>
              <a:t>- There </a:t>
            </a:r>
            <a:r>
              <a:rPr lang="en-US" dirty="0"/>
              <a:t>are multiple </a:t>
            </a:r>
            <a:r>
              <a:rPr lang="en-US" dirty="0" err="1"/>
              <a:t>dysmorphic</a:t>
            </a:r>
            <a:r>
              <a:rPr lang="en-US" dirty="0"/>
              <a:t> features.</a:t>
            </a:r>
          </a:p>
          <a:p>
            <a:pPr marL="0" indent="0">
              <a:buNone/>
            </a:pPr>
            <a:r>
              <a:rPr lang="en-US" dirty="0"/>
              <a:t>Most cases, as in </a:t>
            </a:r>
            <a:r>
              <a:rPr lang="en-US" dirty="0" err="1"/>
              <a:t>Patau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smtClean="0"/>
              <a:t>syndrome</a:t>
            </a:r>
            <a:r>
              <a:rPr lang="en-US" dirty="0"/>
              <a:t>, involve maternal non-disjunction.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00" y="3362077"/>
            <a:ext cx="3893306" cy="34600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4" r="21422" b="23436"/>
          <a:stretch>
            <a:fillRect/>
          </a:stretch>
        </p:blipFill>
        <p:spPr bwMode="auto">
          <a:xfrm>
            <a:off x="7558393" y="1524219"/>
            <a:ext cx="1325562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art-adnc4963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80" y="1528981"/>
            <a:ext cx="13065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eri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05" y="1532156"/>
            <a:ext cx="115411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Lecture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1417638"/>
            <a:ext cx="8850923" cy="4346209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en-US" sz="3600" b="1" dirty="0">
                <a:latin typeface="Calibri" pitchFamily="34" charset="0"/>
              </a:rPr>
              <a:t>By the end of this lecture, the students should be able to:</a:t>
            </a:r>
            <a:endParaRPr lang="en-US" sz="3600" dirty="0">
              <a:latin typeface="Calibri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Describe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explain the events in mitosis &amp; meiosis.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Define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non-disjunction and describe its consequences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on meiosis. 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Classify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chromosomal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abnormalities: Numerical &amp; structural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798513" indent="-347663"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3a Understand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common numerical autosomal disorders: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trisomies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21, 13, 18.</a:t>
            </a:r>
          </a:p>
          <a:p>
            <a:pPr marL="798513" indent="-347663" defTabSz="798513"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3b Understand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common numerical sex chromosome disorders: Turner`s &amp;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Klinefelter`s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syndromes</a:t>
            </a:r>
          </a:p>
          <a:p>
            <a:pPr marL="450850" indent="0"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3c Recognize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main structural anomalies in chromosomes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3b. NUMERICAL CHROMOSOMAL ANOMALIES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Numerical anomalies in Sex chromosomes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Monosomy X (</a:t>
            </a:r>
            <a:r>
              <a:rPr lang="en-US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Turner’s 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syndrome, 45,XO</a:t>
            </a:r>
            <a:r>
              <a:rPr lang="en-US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n-US" sz="3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3395" y="1600200"/>
            <a:ext cx="4352405" cy="481220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Occurring </a:t>
            </a:r>
            <a:r>
              <a:rPr lang="en-US" dirty="0"/>
              <a:t>in 1 in </a:t>
            </a:r>
            <a:r>
              <a:rPr lang="en-US" dirty="0" smtClean="0"/>
              <a:t>4000 </a:t>
            </a:r>
            <a:r>
              <a:rPr lang="en-US" dirty="0"/>
              <a:t>phenotypic </a:t>
            </a:r>
            <a:r>
              <a:rPr lang="en-US" dirty="0" smtClean="0"/>
              <a:t>females</a:t>
            </a:r>
          </a:p>
          <a:p>
            <a:pPr marL="0" indent="0">
              <a:buNone/>
            </a:pPr>
            <a:r>
              <a:rPr lang="en-US" dirty="0" smtClean="0"/>
              <a:t>- As a result of paternal </a:t>
            </a:r>
            <a:r>
              <a:rPr lang="en-US" dirty="0"/>
              <a:t>meiotic </a:t>
            </a:r>
            <a:r>
              <a:rPr lang="en-US" dirty="0" smtClean="0"/>
              <a:t>nondisjunction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The </a:t>
            </a:r>
            <a:r>
              <a:rPr lang="en-US" dirty="0"/>
              <a:t>only viable </a:t>
            </a:r>
            <a:r>
              <a:rPr lang="en-US" dirty="0" err="1"/>
              <a:t>monosomy</a:t>
            </a:r>
            <a:r>
              <a:rPr lang="en-US" dirty="0"/>
              <a:t> in humans</a:t>
            </a:r>
          </a:p>
          <a:p>
            <a:pPr marL="0" indent="0">
              <a:buNone/>
            </a:pPr>
            <a:r>
              <a:rPr lang="en-US" dirty="0" smtClean="0"/>
              <a:t>- Characteristics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Webbed </a:t>
            </a:r>
            <a:r>
              <a:rPr lang="en-US" dirty="0"/>
              <a:t>neck, Individuals are genetically female, not mature sexually, Sterile, Short stature, </a:t>
            </a:r>
            <a:r>
              <a:rPr lang="en-US" dirty="0" err="1" smtClean="0"/>
              <a:t>Boad</a:t>
            </a:r>
            <a:r>
              <a:rPr lang="en-US" dirty="0" smtClean="0"/>
              <a:t> </a:t>
            </a:r>
            <a:r>
              <a:rPr lang="en-US" dirty="0"/>
              <a:t>chest, Low hairline, Streak ovaries, Normal intelligence, Normal life span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04" y="2287930"/>
            <a:ext cx="4043231" cy="33664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Klinefelter Syndrome: 47,XXY </a:t>
            </a:r>
            <a:r>
              <a:rPr lang="en-US" sz="4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es-ES_tradnl" dirty="0" smtClean="0"/>
              <a:t>1</a:t>
            </a:r>
            <a:r>
              <a:rPr lang="es-ES_tradnl" dirty="0"/>
              <a:t>/600 </a:t>
            </a:r>
            <a:r>
              <a:rPr lang="es-ES_tradnl" dirty="0" smtClean="0"/>
              <a:t>males</a:t>
            </a:r>
          </a:p>
          <a:p>
            <a:pPr marL="0" indent="0">
              <a:buNone/>
            </a:pPr>
            <a:r>
              <a:rPr lang="en-US" dirty="0" smtClean="0"/>
              <a:t>- Due </a:t>
            </a:r>
            <a:r>
              <a:rPr lang="en-US" dirty="0"/>
              <a:t>to nondisjunction of X chromosomes during </a:t>
            </a:r>
            <a:r>
              <a:rPr lang="en-US" dirty="0" smtClean="0"/>
              <a:t>meiosis </a:t>
            </a:r>
            <a:r>
              <a:rPr lang="en-US" dirty="0"/>
              <a:t>I in </a:t>
            </a:r>
            <a:r>
              <a:rPr lang="en-US" dirty="0" smtClean="0"/>
              <a:t>females</a:t>
            </a:r>
          </a:p>
          <a:p>
            <a:pPr marL="0" indent="0">
              <a:buNone/>
              <a:defRPr/>
            </a:pPr>
            <a:r>
              <a:rPr lang="en-US" dirty="0" smtClean="0"/>
              <a:t>- Male </a:t>
            </a:r>
            <a:r>
              <a:rPr lang="en-US" dirty="0"/>
              <a:t>sex organs; unusually small testes which</a:t>
            </a:r>
            <a:r>
              <a:rPr lang="en-US" dirty="0">
                <a:solidFill>
                  <a:srgbClr val="000000"/>
                </a:solidFill>
              </a:rPr>
              <a:t> fail to produce normal levels of testosterone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/>
              <a:t>breast enlargement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gynaecomastia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/>
              <a:t>and other feminine body characteristic</a:t>
            </a:r>
          </a:p>
          <a:p>
            <a:pPr marL="273050" indent="-273050">
              <a:defRPr/>
            </a:pPr>
            <a:endParaRPr lang="en-US" sz="900" dirty="0"/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- Patients </a:t>
            </a:r>
            <a:r>
              <a:rPr lang="en-US" dirty="0">
                <a:solidFill>
                  <a:srgbClr val="000000"/>
                </a:solidFill>
              </a:rPr>
              <a:t>are taller and thinner than average and may have a slight reduction in IQ but generally they have n</a:t>
            </a:r>
            <a:r>
              <a:rPr lang="en-US" dirty="0"/>
              <a:t>ormal intelligence</a:t>
            </a:r>
          </a:p>
          <a:p>
            <a:pPr marL="273050" indent="-273050">
              <a:defRPr/>
            </a:pPr>
            <a:endParaRPr lang="en-US" sz="900" dirty="0"/>
          </a:p>
          <a:p>
            <a:pPr marL="0" indent="0">
              <a:buNone/>
              <a:defRPr/>
            </a:pPr>
            <a:r>
              <a:rPr lang="en-US" dirty="0" smtClean="0"/>
              <a:t>- N</a:t>
            </a:r>
            <a:r>
              <a:rPr lang="en-US" dirty="0" smtClean="0">
                <a:solidFill>
                  <a:srgbClr val="000000"/>
                </a:solidFill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spermatogenesis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sterile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285" y="1374842"/>
            <a:ext cx="3851183" cy="2169395"/>
          </a:xfrm>
          <a:prstGeom prst="rect">
            <a:avLst/>
          </a:prstGeom>
        </p:spPr>
      </p:pic>
      <p:pic>
        <p:nvPicPr>
          <p:cNvPr id="7" name="Picture 9" descr="karyotype_klin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84" y="3687646"/>
            <a:ext cx="3851183" cy="30064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510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MOSAICISM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6790" y="1007898"/>
            <a:ext cx="4361410" cy="51182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presence </a:t>
            </a:r>
            <a:r>
              <a:rPr lang="en-US" dirty="0"/>
              <a:t>of more than one genetically distinct cell line </a:t>
            </a:r>
            <a:r>
              <a:rPr lang="en-US" dirty="0" smtClean="0"/>
              <a:t>in the body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mosaic individual is made of 2 (or more) cell populations, coming from </a:t>
            </a:r>
            <a:r>
              <a:rPr lang="en-US" u="sng" dirty="0"/>
              <a:t>only 1 zygote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Snip20171016_29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1" r="-616"/>
          <a:stretch/>
        </p:blipFill>
        <p:spPr>
          <a:xfrm>
            <a:off x="5469500" y="1600200"/>
            <a:ext cx="2990813" cy="4525963"/>
          </a:xfrm>
        </p:spPr>
      </p:pic>
    </p:spTree>
    <p:extLst>
      <p:ext uri="{BB962C8B-B14F-4D97-AF65-F5344CB8AC3E}">
        <p14:creationId xmlns:p14="http://schemas.microsoft.com/office/powerpoint/2010/main" val="3977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MOSAICISM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A mosaic individual is made of 2 (or more) cell populations, coming from </a:t>
            </a:r>
            <a:r>
              <a:rPr lang="en-US" u="sng" dirty="0"/>
              <a:t>only 1 zygote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Is denoted by a slash between the various clones observed e.g.46, XY / 47, XY, +21).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Numerical mosaic anomaly is usually due to a mitotic non-disjunction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A mosaic must not be confused with a chimeras.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 err="1"/>
              <a:t>Chimerism</a:t>
            </a:r>
            <a:r>
              <a:rPr lang="en-US" dirty="0"/>
              <a:t> is the presence in an individual of two or more genetically distinct cell lines derive from more than one zygote (e.g. 2 sperms fertilize 2 ova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u="sng" dirty="0">
                <a:sym typeface="Wingdings" pitchFamily="2" charset="2"/>
              </a:rPr>
              <a:t>2 zygotes that fuse to form 1 embryo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113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3c. STRUCTURAL CHROMOSOMAL ANOMALIES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23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899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Reciprocal translocation</a:t>
            </a:r>
            <a:endParaRPr lang="en-US" dirty="0"/>
          </a:p>
        </p:txBody>
      </p:sp>
      <p:pic>
        <p:nvPicPr>
          <p:cNvPr id="9" name="Content Placeholder 8" descr="Snip20171016_26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r="-4338"/>
          <a:stretch/>
        </p:blipFill>
        <p:spPr>
          <a:xfrm>
            <a:off x="4726800" y="801209"/>
            <a:ext cx="3960000" cy="3960000"/>
          </a:xfrm>
        </p:spPr>
      </p:pic>
      <p:pic>
        <p:nvPicPr>
          <p:cNvPr id="8" name="Content Placeholder 7" descr="Snip20171016_18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0" t="8552" r="907"/>
          <a:stretch/>
        </p:blipFill>
        <p:spPr>
          <a:xfrm>
            <a:off x="1239340" y="801209"/>
            <a:ext cx="1906490" cy="3600000"/>
          </a:xfrm>
        </p:spPr>
      </p:pic>
      <p:sp>
        <p:nvSpPr>
          <p:cNvPr id="10" name="Rectangle 9"/>
          <p:cNvSpPr/>
          <p:nvPr/>
        </p:nvSpPr>
        <p:spPr>
          <a:xfrm>
            <a:off x="143395" y="5043061"/>
            <a:ext cx="9000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Reciprocal </a:t>
            </a:r>
            <a:r>
              <a:rPr lang="en-US" sz="2400" dirty="0"/>
              <a:t>translocation between chromosome </a:t>
            </a:r>
            <a:r>
              <a:rPr lang="en-US" sz="2400" dirty="0" smtClean="0"/>
              <a:t>22 and </a:t>
            </a:r>
            <a:r>
              <a:rPr lang="en-US" sz="2400" dirty="0"/>
              <a:t>the long arm of chromosome 9 (the Philadelphia chromosome).</a:t>
            </a:r>
          </a:p>
          <a:p>
            <a:r>
              <a:rPr lang="en-US" sz="2400" dirty="0" smtClean="0"/>
              <a:t>- The </a:t>
            </a:r>
            <a:r>
              <a:rPr lang="en-US" sz="2400" dirty="0"/>
              <a:t>occurrence of this translocation in </a:t>
            </a:r>
            <a:r>
              <a:rPr lang="en-US" sz="2400" dirty="0" smtClean="0"/>
              <a:t>hematopoietic cells </a:t>
            </a:r>
            <a:r>
              <a:rPr lang="en-US" sz="2400" dirty="0"/>
              <a:t>can produce chronic </a:t>
            </a:r>
            <a:r>
              <a:rPr lang="en-US" sz="2400" dirty="0" err="1"/>
              <a:t>myelogenous</a:t>
            </a:r>
            <a:r>
              <a:rPr lang="en-US" sz="2400" dirty="0"/>
              <a:t> </a:t>
            </a:r>
            <a:r>
              <a:rPr lang="en-US" sz="2400" dirty="0" smtClean="0"/>
              <a:t>leukemia (CML)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91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Robertsonian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translocation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4884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-</a:t>
            </a:r>
            <a:r>
              <a:rPr lang="en-US" dirty="0" smtClean="0"/>
              <a:t> Short </a:t>
            </a:r>
            <a:r>
              <a:rPr lang="en-US" dirty="0"/>
              <a:t>arms of two </a:t>
            </a:r>
            <a:r>
              <a:rPr lang="en-US" dirty="0" smtClean="0"/>
              <a:t>non homologous</a:t>
            </a:r>
            <a:r>
              <a:rPr lang="en-US" dirty="0"/>
              <a:t> </a:t>
            </a:r>
            <a:r>
              <a:rPr lang="en-US" dirty="0" smtClean="0"/>
              <a:t>chromosomes </a:t>
            </a:r>
            <a:r>
              <a:rPr lang="en-US" dirty="0"/>
              <a:t>are lost and the long arms fuse </a:t>
            </a:r>
            <a:r>
              <a:rPr lang="en-US" dirty="0" smtClean="0"/>
              <a:t>at the </a:t>
            </a:r>
            <a:r>
              <a:rPr lang="en-US" dirty="0"/>
              <a:t>centromere to form a single </a:t>
            </a:r>
            <a:r>
              <a:rPr lang="en-US" dirty="0" smtClean="0"/>
              <a:t>chromosome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-</a:t>
            </a:r>
            <a:r>
              <a:rPr lang="en-US" dirty="0" smtClean="0"/>
              <a:t> Confined </a:t>
            </a:r>
            <a:r>
              <a:rPr lang="en-US" dirty="0"/>
              <a:t>to the acrocentric </a:t>
            </a:r>
            <a:r>
              <a:rPr lang="en-US" dirty="0" smtClean="0"/>
              <a:t>chromosomes(</a:t>
            </a:r>
            <a:r>
              <a:rPr lang="en-US" dirty="0"/>
              <a:t>13, 14, 15, 21, and 22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- Although carriers </a:t>
            </a:r>
            <a:r>
              <a:rPr lang="en-US" dirty="0"/>
              <a:t>have only 45 chromosomes </a:t>
            </a:r>
            <a:r>
              <a:rPr lang="en-US" dirty="0" smtClean="0"/>
              <a:t>in each </a:t>
            </a:r>
            <a:r>
              <a:rPr lang="en-US" dirty="0"/>
              <a:t>cell, they are phenotypically </a:t>
            </a:r>
            <a:r>
              <a:rPr lang="en-US" dirty="0" smtClean="0"/>
              <a:t>unaffected</a:t>
            </a:r>
            <a:endParaRPr lang="en-US" dirty="0"/>
          </a:p>
        </p:txBody>
      </p:sp>
      <p:pic>
        <p:nvPicPr>
          <p:cNvPr id="5" name="Content Placeholder 4" descr="Snip20171016_24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5838"/>
          <a:stretch/>
        </p:blipFill>
        <p:spPr>
          <a:xfrm>
            <a:off x="5735805" y="1600200"/>
            <a:ext cx="2806447" cy="4525963"/>
          </a:xfrm>
        </p:spPr>
      </p:pic>
    </p:spTree>
    <p:extLst>
      <p:ext uri="{BB962C8B-B14F-4D97-AF65-F5344CB8AC3E}">
        <p14:creationId xmlns:p14="http://schemas.microsoft.com/office/powerpoint/2010/main" val="42269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</a:pPr>
            <a:r>
              <a:rPr lang="en-US" dirty="0" smtClean="0"/>
              <a:t>-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Loss of a segment from a chromosome, either terminal or interstitial</a:t>
            </a:r>
          </a:p>
          <a:p>
            <a:pPr>
              <a:buFont typeface="Wingdings" charset="0"/>
              <a:buChar char="v"/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0"/>
              <a:buChar char="v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Invariably, but not always, results in the loss of important genetic material</a:t>
            </a:r>
          </a:p>
          <a:p>
            <a:pPr>
              <a:buFont typeface="Wingdings" charset="0"/>
              <a:buChar char="v"/>
            </a:pPr>
            <a:endParaRPr lang="en-US" sz="8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0"/>
              <a:buChar char="v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Deletion is therefore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an unbalanced rearrangement. </a:t>
            </a:r>
          </a:p>
          <a:p>
            <a:pPr>
              <a:buFont typeface="Wingdings" charset="0"/>
              <a:buChar char="v"/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0"/>
              <a:buChar char="v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Indicated in nomenclature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del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5402" y="136361"/>
            <a:ext cx="3465513" cy="628375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 smtClean="0"/>
              <a:t>Terminal deletion</a:t>
            </a:r>
            <a:endParaRPr lang="en-US" sz="2800" dirty="0"/>
          </a:p>
        </p:txBody>
      </p:sp>
      <p:pic>
        <p:nvPicPr>
          <p:cNvPr id="15" name="Picture 9" descr="http://www.cromosoma18.org/Portals/C18-SP/Images/Website/terminal%20dele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0320"/>
            <a:ext cx="318135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378837" y="5784713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46,XX,del(18)(q21.3)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57600" y="764736"/>
            <a:ext cx="5349132" cy="4724400"/>
            <a:chOff x="3657600" y="764736"/>
            <a:chExt cx="5349132" cy="47244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764736"/>
              <a:ext cx="5224463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593513" y="3380344"/>
              <a:ext cx="413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04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411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1) Mitosis &amp; Meiosis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6079" y="68180"/>
            <a:ext cx="3465513" cy="628375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 smtClean="0"/>
              <a:t>Interstitial deletion</a:t>
            </a:r>
            <a:endParaRPr lang="en-US" sz="2800" dirty="0"/>
          </a:p>
        </p:txBody>
      </p:sp>
      <p:pic>
        <p:nvPicPr>
          <p:cNvPr id="5" name="Picture 5" descr="deletion 7 ideo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96" r="-22496"/>
          <a:stretch/>
        </p:blipFill>
        <p:spPr bwMode="auto">
          <a:xfrm>
            <a:off x="2021331" y="1085808"/>
            <a:ext cx="2609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1"/>
          <a:stretch>
            <a:fillRect/>
          </a:stretch>
        </p:blipFill>
        <p:spPr bwMode="auto">
          <a:xfrm>
            <a:off x="0" y="1147269"/>
            <a:ext cx="19288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05931" y="1004424"/>
            <a:ext cx="197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Sample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karyogram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" name="Picture 2" descr="chromosome 7 deletion karyoty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6734" r="3584"/>
          <a:stretch>
            <a:fillRect/>
          </a:stretch>
        </p:blipFill>
        <p:spPr bwMode="auto">
          <a:xfrm>
            <a:off x="4839991" y="1520976"/>
            <a:ext cx="3941763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9181" y="4534645"/>
            <a:ext cx="43655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  <a:latin typeface="Calibri" charset="0"/>
              </a:rPr>
              <a:t>karyotype </a:t>
            </a:r>
            <a:r>
              <a:rPr lang="en-US" sz="2000" b="1" dirty="0">
                <a:solidFill>
                  <a:srgbClr val="FF3300"/>
                </a:solidFill>
                <a:latin typeface="Calibri" charset="0"/>
              </a:rPr>
              <a:t>description is as follows:</a:t>
            </a:r>
            <a:r>
              <a:rPr lang="en-US" b="1" dirty="0">
                <a:solidFill>
                  <a:srgbClr val="FF3300"/>
                </a:solidFill>
                <a:latin typeface="Calibri" charset="0"/>
              </a:rPr>
              <a:t> </a:t>
            </a:r>
          </a:p>
          <a:p>
            <a:r>
              <a:rPr lang="en-US" b="1" dirty="0" smtClean="0">
                <a:latin typeface="Calibri" charset="0"/>
              </a:rPr>
              <a:t>-  </a:t>
            </a:r>
            <a:r>
              <a:rPr lang="en-US" b="1" dirty="0">
                <a:latin typeface="Calibri" charset="0"/>
              </a:rPr>
              <a:t>46:  the total number of chromosomes. </a:t>
            </a:r>
          </a:p>
          <a:p>
            <a:r>
              <a:rPr lang="en-US" b="1" dirty="0">
                <a:latin typeface="Calibri" charset="0"/>
              </a:rPr>
              <a:t>-  XY:  the sex chromosomes (male). </a:t>
            </a:r>
          </a:p>
          <a:p>
            <a:r>
              <a:rPr lang="en-US" b="1" dirty="0">
                <a:latin typeface="Calibri" charset="0"/>
              </a:rPr>
              <a:t>-  del(7):  deletion in chromosome 7. </a:t>
            </a:r>
          </a:p>
          <a:p>
            <a:r>
              <a:rPr lang="en-US" b="1" dirty="0">
                <a:latin typeface="Calibri" charset="0"/>
              </a:rPr>
              <a:t>-  (q11.23q21.2):  breakpoints of the deleted segment.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05931" y="6340236"/>
            <a:ext cx="267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46,XY,del(7)(q11.23q21.2) </a:t>
            </a:r>
          </a:p>
        </p:txBody>
      </p:sp>
    </p:spTree>
    <p:extLst>
      <p:ext uri="{BB962C8B-B14F-4D97-AF65-F5344CB8AC3E}">
        <p14:creationId xmlns:p14="http://schemas.microsoft.com/office/powerpoint/2010/main" val="22807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81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Inversion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76861" y="4956429"/>
            <a:ext cx="2390218" cy="639762"/>
          </a:xfrm>
        </p:spPr>
        <p:txBody>
          <a:bodyPr anchor="ctr"/>
          <a:lstStyle/>
          <a:p>
            <a:pPr algn="ctr"/>
            <a:r>
              <a:rPr lang="en-US" b="0" dirty="0"/>
              <a:t> </a:t>
            </a:r>
            <a:r>
              <a:rPr lang="en-US" dirty="0" err="1"/>
              <a:t>Paracentric</a:t>
            </a:r>
            <a:endParaRPr lang="en-US" dirty="0"/>
          </a:p>
        </p:txBody>
      </p:sp>
      <p:pic>
        <p:nvPicPr>
          <p:cNvPr id="12" name="Content Placeholder 11" descr="Snip20171016_15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r="-949"/>
          <a:stretch/>
        </p:blipFill>
        <p:spPr>
          <a:xfrm>
            <a:off x="6043079" y="4059673"/>
            <a:ext cx="2520000" cy="25200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015406" y="2124567"/>
            <a:ext cx="2422305" cy="639762"/>
          </a:xfrm>
        </p:spPr>
        <p:txBody>
          <a:bodyPr anchor="ctr"/>
          <a:lstStyle/>
          <a:p>
            <a:pPr algn="ctr"/>
            <a:r>
              <a:rPr lang="en-US" b="0" dirty="0"/>
              <a:t> </a:t>
            </a:r>
            <a:r>
              <a:rPr lang="en-US" dirty="0" err="1"/>
              <a:t>Pericentric</a:t>
            </a:r>
            <a:endParaRPr lang="en-US" dirty="0"/>
          </a:p>
        </p:txBody>
      </p:sp>
      <p:pic>
        <p:nvPicPr>
          <p:cNvPr id="13" name="Content Placeholder 12" descr="Snip20171016_17.png"/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r="-1490"/>
          <a:stretch/>
        </p:blipFill>
        <p:spPr>
          <a:xfrm>
            <a:off x="6043079" y="1232474"/>
            <a:ext cx="2520000" cy="2520000"/>
          </a:xfrm>
        </p:spPr>
      </p:pic>
      <p:sp>
        <p:nvSpPr>
          <p:cNvPr id="14" name="Rectangle 13"/>
          <p:cNvSpPr/>
          <p:nvPr/>
        </p:nvSpPr>
        <p:spPr>
          <a:xfrm>
            <a:off x="0" y="1167151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- Occurs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when a segment of chromosome breaks, and rejoining within the chromosome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effectively. 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- Written in nomenclature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as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inv.</a:t>
            </a:r>
          </a:p>
          <a:p>
            <a:pPr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- Only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large inversions are normally detected.</a:t>
            </a:r>
          </a:p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They are balance rearrangements that rarely cause problems in carriers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700"/>
            <a:ext cx="8229600" cy="831657"/>
          </a:xfrm>
        </p:spPr>
        <p:txBody>
          <a:bodyPr anchor="ctr"/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Isochromosome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8777" y="1561047"/>
            <a:ext cx="8858300" cy="4524147"/>
            <a:chOff x="248777" y="2257605"/>
            <a:chExt cx="8858300" cy="45241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b="9134"/>
            <a:stretch/>
          </p:blipFill>
          <p:spPr>
            <a:xfrm>
              <a:off x="659395" y="4285818"/>
              <a:ext cx="1668414" cy="19627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15611"/>
            <a:stretch/>
          </p:blipFill>
          <p:spPr>
            <a:xfrm>
              <a:off x="6461107" y="4285818"/>
              <a:ext cx="2225693" cy="21266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b="9134"/>
            <a:stretch/>
          </p:blipFill>
          <p:spPr>
            <a:xfrm>
              <a:off x="3463800" y="4285818"/>
              <a:ext cx="1440000" cy="196270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62796" y="6391921"/>
              <a:ext cx="883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74375" y="6412420"/>
              <a:ext cx="1693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Isochromosome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06232" y="6412420"/>
              <a:ext cx="883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13772" y="6391933"/>
              <a:ext cx="1693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Isochromosome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8777" y="2257605"/>
              <a:ext cx="843802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rial" charset="0"/>
                </a:rPr>
                <a:t>The most probable explanation for </a:t>
              </a:r>
              <a:r>
                <a:rPr lang="en-US" sz="3200" dirty="0" err="1">
                  <a:latin typeface="Arial" charset="0"/>
                </a:rPr>
                <a:t>isochromosome</a:t>
              </a:r>
              <a:r>
                <a:rPr lang="en-US" sz="3200" dirty="0">
                  <a:latin typeface="Arial" charset="0"/>
                </a:rPr>
                <a:t> is that the centromere has divided transversely rather than longitudinally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9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Ring formation (Ring chromosome</a:t>
            </a:r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 smtClean="0">
                <a:latin typeface="Arial" charset="0"/>
              </a:rPr>
              <a:t>- A </a:t>
            </a:r>
            <a:r>
              <a:rPr lang="en-US" dirty="0">
                <a:latin typeface="Arial" charset="0"/>
              </a:rPr>
              <a:t>break on each arm of a chromosome </a:t>
            </a:r>
            <a:endParaRPr lang="en-US" dirty="0" smtClean="0">
              <a:latin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sym typeface="Wingdings" charset="0"/>
              </a:rPr>
              <a:t>- Two </a:t>
            </a:r>
            <a:r>
              <a:rPr lang="en-US" dirty="0">
                <a:latin typeface="Arial" charset="0"/>
                <a:sym typeface="Wingdings" charset="0"/>
              </a:rPr>
              <a:t>sticky ends</a:t>
            </a:r>
          </a:p>
          <a:p>
            <a:pPr>
              <a:buNone/>
            </a:pPr>
            <a:r>
              <a:rPr lang="en-US" dirty="0" smtClean="0">
                <a:latin typeface="Arial" charset="0"/>
                <a:sym typeface="Wingdings" charset="0"/>
              </a:rPr>
              <a:t>- Reunion </a:t>
            </a:r>
            <a:r>
              <a:rPr lang="en-US" dirty="0">
                <a:latin typeface="Arial" charset="0"/>
                <a:sym typeface="Wingdings" charset="0"/>
              </a:rPr>
              <a:t>of the </a:t>
            </a:r>
            <a:r>
              <a:rPr lang="en-US" dirty="0" smtClean="0">
                <a:latin typeface="Arial" charset="0"/>
                <a:sym typeface="Wingdings" charset="0"/>
              </a:rPr>
              <a:t>ends as </a:t>
            </a:r>
            <a:r>
              <a:rPr lang="en-US" dirty="0">
                <a:latin typeface="Arial" charset="0"/>
                <a:sym typeface="Wingdings" charset="0"/>
              </a:rPr>
              <a:t>a ring loss of the 2 distal chromosomal fragments</a:t>
            </a:r>
          </a:p>
          <a:p>
            <a:pPr>
              <a:buFontTx/>
              <a:buNone/>
            </a:pPr>
            <a:endParaRPr lang="en-US" sz="800" dirty="0" smtClean="0">
              <a:latin typeface="Arial" charset="0"/>
              <a:sym typeface="Wingdings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Arial" charset="0"/>
                <a:sym typeface="Wingdings" charset="0"/>
              </a:rPr>
              <a:t>- Ring chromosomes are often unstable in mitosis</a:t>
            </a: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8" name="Content Placeholder 7" descr="Snip20171016_25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8" r="-6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2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Take home </a:t>
            </a:r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54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Arial" charset="0"/>
              </a:rPr>
              <a:t>Chromosome abnormalities can be numerical or structural</a:t>
            </a:r>
            <a:r>
              <a:rPr lang="en-US" sz="40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smtClean="0">
                <a:latin typeface="Arial" charset="0"/>
              </a:rPr>
              <a:t>Normal meiotic division result in four haploid gametes</a:t>
            </a:r>
            <a:endParaRPr lang="en-US" sz="4000" dirty="0">
              <a:latin typeface="Arial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Arial" charset="0"/>
              </a:rPr>
              <a:t>In trisomy, a single extra chromosome is present, usually as a result of non-disjunction in the 1</a:t>
            </a:r>
            <a:r>
              <a:rPr lang="en-US" sz="4000" baseline="30000" dirty="0">
                <a:latin typeface="Arial" charset="0"/>
              </a:rPr>
              <a:t>st</a:t>
            </a:r>
            <a:r>
              <a:rPr lang="en-US" sz="4000" dirty="0">
                <a:latin typeface="Arial" charset="0"/>
              </a:rPr>
              <a:t> or 2</a:t>
            </a:r>
            <a:r>
              <a:rPr lang="en-US" sz="4000" baseline="30000" dirty="0">
                <a:latin typeface="Arial" charset="0"/>
              </a:rPr>
              <a:t>nd</a:t>
            </a:r>
            <a:r>
              <a:rPr lang="en-US" sz="4000" dirty="0">
                <a:latin typeface="Arial" charset="0"/>
              </a:rPr>
              <a:t> meiotic division.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 smtClean="0">
                <a:latin typeface="Arial" charset="0"/>
              </a:rPr>
              <a:t>Mosaicism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arize</a:t>
            </a:r>
            <a:r>
              <a:rPr lang="en-US" sz="4000" dirty="0" smtClean="0">
                <a:latin typeface="Arial" charset="0"/>
              </a:rPr>
              <a:t> from one zygote while Chimera from the fusion of two fertilized eggs</a:t>
            </a:r>
            <a:endParaRPr lang="en-US" sz="4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4000" dirty="0">
                <a:latin typeface="Arial" charset="0"/>
              </a:rPr>
              <a:t>Structural abnormalities include translocations (balanced or unbalanced), inversions, deletions, </a:t>
            </a:r>
            <a:r>
              <a:rPr lang="en-US" sz="4000" dirty="0" err="1">
                <a:latin typeface="Arial" charset="0"/>
              </a:rPr>
              <a:t>isochromosome</a:t>
            </a:r>
            <a:r>
              <a:rPr lang="en-US" sz="4000" dirty="0">
                <a:latin typeface="Arial" charset="0"/>
              </a:rPr>
              <a:t> &amp; rings</a:t>
            </a:r>
            <a:r>
              <a:rPr lang="en-US" sz="4000" dirty="0" smtClean="0">
                <a:latin typeface="Arial" charset="0"/>
              </a:rPr>
              <a:t>.</a:t>
            </a:r>
            <a:endParaRPr lang="en-US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mitotic cell cycle</a:t>
            </a:r>
            <a:endParaRPr lang="en-US" dirty="0"/>
          </a:p>
        </p:txBody>
      </p:sp>
      <p:pic>
        <p:nvPicPr>
          <p:cNvPr id="10" name="Content Placeholder 9" descr="Snip20171015_3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77" b="-9577"/>
          <a:stretch>
            <a:fillRect/>
          </a:stretch>
        </p:blipFill>
        <p:spPr>
          <a:xfrm>
            <a:off x="4645025" y="1417638"/>
            <a:ext cx="4041775" cy="3951288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5846" y="1417638"/>
            <a:ext cx="4321542" cy="4951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During </a:t>
            </a:r>
            <a:r>
              <a:rPr lang="en-US" dirty="0" smtClean="0"/>
              <a:t>G1 =  one diploid</a:t>
            </a:r>
          </a:p>
          <a:p>
            <a:pPr marL="0" indent="0">
              <a:buNone/>
            </a:pPr>
            <a:r>
              <a:rPr lang="en-US" dirty="0" smtClean="0"/>
              <a:t>S phase = </a:t>
            </a:r>
            <a:r>
              <a:rPr lang="en-US" dirty="0"/>
              <a:t> </a:t>
            </a:r>
            <a:r>
              <a:rPr lang="en-US" dirty="0" smtClean="0"/>
              <a:t>duplication of </a:t>
            </a:r>
            <a:r>
              <a:rPr lang="en-US" dirty="0"/>
              <a:t>each</a:t>
            </a:r>
          </a:p>
          <a:p>
            <a:pPr marL="0" indent="0">
              <a:buNone/>
            </a:pPr>
            <a:r>
              <a:rPr lang="en-US" dirty="0" smtClean="0"/>
              <a:t>chromosome’s DNA </a:t>
            </a:r>
            <a:r>
              <a:rPr lang="en-US" dirty="0" smtClean="0">
                <a:sym typeface="Wingdings"/>
              </a:rPr>
              <a:t> Two sister chromatids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G2 Phase = </a:t>
            </a:r>
            <a:r>
              <a:rPr lang="en-US" dirty="0"/>
              <a:t> </a:t>
            </a:r>
            <a:r>
              <a:rPr lang="en-US" dirty="0" smtClean="0"/>
              <a:t>chromosomes begin </a:t>
            </a:r>
            <a:r>
              <a:rPr lang="en-US" dirty="0"/>
              <a:t>to </a:t>
            </a:r>
            <a:r>
              <a:rPr lang="en-US" dirty="0" smtClean="0"/>
              <a:t>condense and </a:t>
            </a:r>
            <a:r>
              <a:rPr lang="en-US" dirty="0"/>
              <a:t>become </a:t>
            </a:r>
            <a:r>
              <a:rPr lang="en-US" dirty="0" smtClean="0"/>
              <a:t>visible</a:t>
            </a:r>
          </a:p>
          <a:p>
            <a:pPr marL="0" indent="0">
              <a:buNone/>
            </a:pPr>
            <a:r>
              <a:rPr lang="en-US" b="1" dirty="0"/>
              <a:t>G1, S, and G2 </a:t>
            </a:r>
            <a:r>
              <a:rPr lang="en-US" b="1" dirty="0" smtClean="0"/>
              <a:t>phases = </a:t>
            </a:r>
            <a:r>
              <a:rPr lang="en-US" dirty="0"/>
              <a:t> constitute </a:t>
            </a:r>
            <a:r>
              <a:rPr lang="en-US" dirty="0" smtClean="0"/>
              <a:t>interphase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daughter cells = equal genetic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76" y="79334"/>
            <a:ext cx="3699106" cy="566376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 smtClean="0"/>
              <a:t>Events of mitosis</a:t>
            </a:r>
            <a:endParaRPr lang="en-US" sz="3200" b="1" dirty="0"/>
          </a:p>
        </p:txBody>
      </p:sp>
      <p:pic>
        <p:nvPicPr>
          <p:cNvPr id="19" name="Content Placeholder 18" descr="Snip20171016_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" b="-895"/>
          <a:stretch/>
        </p:blipFill>
        <p:spPr>
          <a:xfrm>
            <a:off x="4113250" y="1097714"/>
            <a:ext cx="5111750" cy="4713697"/>
          </a:xfrm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-1" y="860950"/>
            <a:ext cx="4327119" cy="5997050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 smtClean="0"/>
              <a:t>Prophase.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formation of mitotic Spindle &amp; pair </a:t>
            </a:r>
            <a:r>
              <a:rPr lang="en-US" sz="2400" dirty="0"/>
              <a:t>of </a:t>
            </a:r>
            <a:r>
              <a:rPr lang="en-US" sz="2400" dirty="0" smtClean="0"/>
              <a:t>centrosomes</a:t>
            </a:r>
          </a:p>
          <a:p>
            <a:r>
              <a:rPr lang="en-US" sz="2400" b="1" dirty="0" err="1" smtClean="0"/>
              <a:t>Prometaphase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- Nuclear </a:t>
            </a:r>
            <a:r>
              <a:rPr lang="en-US" sz="2400" dirty="0"/>
              <a:t>membrane </a:t>
            </a:r>
            <a:r>
              <a:rPr lang="en-US" sz="2400" dirty="0" smtClean="0"/>
              <a:t>dissolves</a:t>
            </a:r>
          </a:p>
          <a:p>
            <a:r>
              <a:rPr lang="en-US" sz="2400" b="1" dirty="0" smtClean="0"/>
              <a:t>- </a:t>
            </a:r>
            <a:r>
              <a:rPr lang="en-US" sz="2400" dirty="0" smtClean="0"/>
              <a:t> Chromosomes </a:t>
            </a:r>
            <a:r>
              <a:rPr lang="en-US" sz="2400" dirty="0"/>
              <a:t>to disperse </a:t>
            </a:r>
            <a:r>
              <a:rPr lang="en-US" sz="2400" dirty="0" smtClean="0"/>
              <a:t>&amp; attach by kinetochores to mitotic spindle microtubules</a:t>
            </a:r>
            <a:endParaRPr lang="en-US" sz="2400" dirty="0"/>
          </a:p>
          <a:p>
            <a:r>
              <a:rPr lang="en-US" sz="2400" b="1" dirty="0" smtClean="0"/>
              <a:t>Metaphase.</a:t>
            </a:r>
          </a:p>
          <a:p>
            <a:r>
              <a:rPr lang="en-US" sz="2400" dirty="0"/>
              <a:t> C</a:t>
            </a:r>
            <a:r>
              <a:rPr lang="en-US" sz="2400" dirty="0" smtClean="0"/>
              <a:t>hromosomes condensed &amp; line </a:t>
            </a:r>
            <a:r>
              <a:rPr lang="en-US" sz="2400" dirty="0"/>
              <a:t>up at the equatorial plane</a:t>
            </a:r>
          </a:p>
          <a:p>
            <a:r>
              <a:rPr lang="en-US" sz="2400" b="1" dirty="0" smtClean="0"/>
              <a:t>Anaphase.</a:t>
            </a:r>
          </a:p>
          <a:p>
            <a:r>
              <a:rPr lang="en-US" sz="2400" dirty="0" smtClean="0"/>
              <a:t>- Chromosomes </a:t>
            </a:r>
            <a:r>
              <a:rPr lang="en-US" sz="2400" dirty="0"/>
              <a:t>separate at </a:t>
            </a:r>
            <a:r>
              <a:rPr lang="en-US" sz="2400" dirty="0" smtClean="0"/>
              <a:t>centromere &amp;</a:t>
            </a:r>
          </a:p>
          <a:p>
            <a:r>
              <a:rPr lang="en-US" sz="2400" dirty="0" smtClean="0"/>
              <a:t>- Sister </a:t>
            </a:r>
            <a:r>
              <a:rPr lang="en-US" sz="2400" dirty="0"/>
              <a:t>chromatids of each </a:t>
            </a:r>
            <a:r>
              <a:rPr lang="en-US" sz="2400" dirty="0" smtClean="0"/>
              <a:t>chromosome</a:t>
            </a:r>
            <a:r>
              <a:rPr lang="en-US" sz="2400" dirty="0"/>
              <a:t> become independent daughter </a:t>
            </a:r>
            <a:r>
              <a:rPr lang="en-US" sz="2400" dirty="0" smtClean="0"/>
              <a:t>chromosomes</a:t>
            </a:r>
            <a:endParaRPr lang="en-US" sz="2400" b="1" dirty="0" smtClean="0"/>
          </a:p>
          <a:p>
            <a:r>
              <a:rPr lang="en-US" sz="2400" b="1" dirty="0" smtClean="0"/>
              <a:t>Telophase.</a:t>
            </a:r>
          </a:p>
          <a:p>
            <a:r>
              <a:rPr lang="en-US" sz="2400" dirty="0" smtClean="0"/>
              <a:t>- Chromosomes de-condense from </a:t>
            </a:r>
            <a:r>
              <a:rPr lang="en-US" sz="2400" dirty="0"/>
              <a:t>their highly contracted </a:t>
            </a:r>
            <a:r>
              <a:rPr lang="en-US" sz="2400" dirty="0" smtClean="0"/>
              <a:t>state,</a:t>
            </a:r>
          </a:p>
          <a:p>
            <a:r>
              <a:rPr lang="en-US" sz="2400" dirty="0" smtClean="0"/>
              <a:t>- Nuclear </a:t>
            </a:r>
            <a:r>
              <a:rPr lang="en-US" sz="2400" dirty="0"/>
              <a:t>membrane </a:t>
            </a:r>
            <a:r>
              <a:rPr lang="en-US" sz="2400" dirty="0" smtClean="0"/>
              <a:t>re</a:t>
            </a:r>
            <a:r>
              <a:rPr lang="en-US" sz="2400" dirty="0"/>
              <a:t>-form around each </a:t>
            </a:r>
            <a:r>
              <a:rPr lang="en-US" sz="2400" dirty="0" smtClean="0"/>
              <a:t>of the </a:t>
            </a:r>
            <a:r>
              <a:rPr lang="en-US" sz="2400" dirty="0"/>
              <a:t>two daughter nuclei, </a:t>
            </a:r>
            <a:endParaRPr lang="en-US" sz="2400" dirty="0" smtClean="0"/>
          </a:p>
          <a:p>
            <a:r>
              <a:rPr lang="en-US" sz="2400" dirty="0" smtClean="0"/>
              <a:t>-  resume </a:t>
            </a:r>
            <a:r>
              <a:rPr lang="en-US" sz="2400" dirty="0"/>
              <a:t>their </a:t>
            </a:r>
            <a:r>
              <a:rPr lang="en-US" sz="2400" dirty="0" smtClean="0"/>
              <a:t>interphase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76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509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Events of </a:t>
            </a:r>
            <a:r>
              <a:rPr lang="en-US" sz="3200" b="1" dirty="0"/>
              <a:t>meiosis I &amp; II</a:t>
            </a:r>
          </a:p>
        </p:txBody>
      </p:sp>
      <p:pic>
        <p:nvPicPr>
          <p:cNvPr id="5" name="Content Placeholder 4" descr="Snip20171016_32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r="1851"/>
          <a:stretch/>
        </p:blipFill>
        <p:spPr>
          <a:xfrm>
            <a:off x="457200" y="901425"/>
            <a:ext cx="4191000" cy="5306114"/>
          </a:xfrm>
        </p:spPr>
      </p:pic>
      <p:pic>
        <p:nvPicPr>
          <p:cNvPr id="6" name="Content Placeholder 5" descr="Snip20171016_34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5" r="748"/>
          <a:stretch/>
        </p:blipFill>
        <p:spPr>
          <a:xfrm>
            <a:off x="4648200" y="901425"/>
            <a:ext cx="3873568" cy="5306114"/>
          </a:xfrm>
        </p:spPr>
      </p:pic>
    </p:spTree>
    <p:extLst>
      <p:ext uri="{BB962C8B-B14F-4D97-AF65-F5344CB8AC3E}">
        <p14:creationId xmlns:p14="http://schemas.microsoft.com/office/powerpoint/2010/main" val="16085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09600" y="1167861"/>
            <a:ext cx="8039100" cy="4683125"/>
            <a:chOff x="685800" y="1624084"/>
            <a:chExt cx="8039100" cy="4682319"/>
          </a:xfrm>
        </p:grpSpPr>
        <p:pic>
          <p:nvPicPr>
            <p:cNvPr id="8" name="Picture 2" descr="File:Haploid, diploid ,triploid and tetraploid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5" b="53333"/>
            <a:stretch>
              <a:fillRect/>
            </a:stretch>
          </p:blipFill>
          <p:spPr bwMode="auto">
            <a:xfrm>
              <a:off x="685800" y="1624084"/>
              <a:ext cx="7962900" cy="409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File:Haploid, diploid ,triploid and tetraploid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827"/>
            <a:stretch>
              <a:fillRect/>
            </a:stretch>
          </p:blipFill>
          <p:spPr bwMode="auto">
            <a:xfrm>
              <a:off x="762000" y="5791200"/>
              <a:ext cx="7962900" cy="515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28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9180" r="36591" b="14873"/>
          <a:stretch>
            <a:fillRect/>
          </a:stretch>
        </p:blipFill>
        <p:spPr bwMode="auto">
          <a:xfrm>
            <a:off x="1307016" y="1111028"/>
            <a:ext cx="66214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2-) Non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-disjunction and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its impact on meiosis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58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1204</Words>
  <Application>Microsoft Office PowerPoint</Application>
  <PresentationFormat>On-screen Show (4:3)</PresentationFormat>
  <Paragraphs>155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Lecture Two</vt:lpstr>
      <vt:lpstr>Lecture Objectives:</vt:lpstr>
      <vt:lpstr>1) Mitosis &amp; Meiosis</vt:lpstr>
      <vt:lpstr>Typical mitotic cell cycle</vt:lpstr>
      <vt:lpstr>Events of mitosis</vt:lpstr>
      <vt:lpstr>Events of meiosis I &amp; II</vt:lpstr>
      <vt:lpstr>PowerPoint Presentation</vt:lpstr>
      <vt:lpstr>PowerPoint Presentation</vt:lpstr>
      <vt:lpstr>2-) Non-disjunction and its impact on meiosis</vt:lpstr>
      <vt:lpstr>Non-disjunction in Meiosis </vt:lpstr>
      <vt:lpstr>Meiotic non-disjunction</vt:lpstr>
      <vt:lpstr>PowerPoint Presentation</vt:lpstr>
      <vt:lpstr>In meiotic nondisjunction</vt:lpstr>
      <vt:lpstr>3- Classifications of chromosomal abnormalities</vt:lpstr>
      <vt:lpstr>CHROMOSOME ANOMALIES</vt:lpstr>
      <vt:lpstr>3a. NUMERICAL CHROMOSOMAL ANOMALIES</vt:lpstr>
      <vt:lpstr>Down syndrome, trisomy 21 Karyotype: 47, XY, +21</vt:lpstr>
      <vt:lpstr>Edward's syndrome, Trisomy 18 Karyotype: 47, XY, +18</vt:lpstr>
      <vt:lpstr>Patau Syndrome, Trisomy 13  Karyotype: 47, XY, +13</vt:lpstr>
      <vt:lpstr>3b. NUMERICAL CHROMOSOMAL ANOMALIES</vt:lpstr>
      <vt:lpstr>Monosomy X (Turner’s syndrome, 45,XO)</vt:lpstr>
      <vt:lpstr>Klinefelter Syndrome: 47,XXY males</vt:lpstr>
      <vt:lpstr>MOSAICISM</vt:lpstr>
      <vt:lpstr>MOSAICISM</vt:lpstr>
      <vt:lpstr>3c. STRUCTURAL CHROMOSOMAL ANOMALIES</vt:lpstr>
      <vt:lpstr>Reciprocal translocation</vt:lpstr>
      <vt:lpstr>Robertsonian translocation</vt:lpstr>
      <vt:lpstr>Deletion</vt:lpstr>
      <vt:lpstr>Terminal deletion</vt:lpstr>
      <vt:lpstr>Interstitial deletion</vt:lpstr>
      <vt:lpstr>Inversion</vt:lpstr>
      <vt:lpstr>Isochromosome</vt:lpstr>
      <vt:lpstr>Ring formation (Ring chromosome)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</dc:creator>
  <cp:lastModifiedBy>3422</cp:lastModifiedBy>
  <cp:revision>66</cp:revision>
  <dcterms:created xsi:type="dcterms:W3CDTF">2017-10-15T04:44:37Z</dcterms:created>
  <dcterms:modified xsi:type="dcterms:W3CDTF">2017-10-17T05:54:08Z</dcterms:modified>
</cp:coreProperties>
</file>