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aveSubsetFonts="1">
  <p:sldMasterIdLst>
    <p:sldMasterId r:id="rId4" id="2147483648"/>
  </p:sldMasterIdLst>
  <p:notesMasterIdLst>
    <p:notesMasterId r:id="rId5"/>
  </p:notesMasterIdLst>
  <p:sldIdLst>
    <p:sldId r:id="rId6" id="256"/>
    <p:sldId r:id="rId7" id="257"/>
    <p:sldId r:id="rId8" id="258"/>
    <p:sldId r:id="rId9" id="259"/>
    <p:sldId r:id="rId10" id="260"/>
    <p:sldId r:id="rId11" id="261"/>
    <p:sldId r:id="rId12" id="262"/>
    <p:sldId r:id="rId13" id="263"/>
    <p:sldId r:id="rId14" id="264"/>
    <p:sldId r:id="rId15" id="265"/>
    <p:sldId r:id="rId16" id="266"/>
    <p:sldId r:id="rId17" id="267"/>
    <p:sldId r:id="rId18" id="268"/>
    <p:sldId r:id="rId19" id="269"/>
    <p:sldId r:id="rId20" id="270"/>
    <p:sldId r:id="rId21" id="271"/>
    <p:sldId r:id="rId22" id="272"/>
    <p:sldId r:id="rId23" id="273"/>
    <p:sldId r:id="rId24" id="274"/>
    <p:sldId r:id="rId25" id="275"/>
    <p:sldId r:id="rId26" id="276"/>
    <p:sldId r:id="rId27" id="277"/>
    <p:sldId r:id="rId28" id="278"/>
    <p:sldId r:id="rId29" id="279"/>
    <p:sldId r:id="rId30" id="280"/>
    <p:sldId r:id="rId31" id="281"/>
    <p:sldId r:id="rId32" id="282"/>
    <p:sldId r:id="rId33" id="283"/>
    <p:sldId r:id="rId34" id="284"/>
    <p:sldId r:id="rId35" id="285"/>
    <p:sldId r:id="rId36" id="286"/>
    <p:sldId r:id="rId37" id="287"/>
    <p:sldId r:id="rId38" id="288"/>
  </p:sldIdLst>
  <p:sldSz cx="9144000" cy="6858000" type="screen4x3"/>
  <p:notesSz xmlns:c="http://schemas.openxmlformats.org/drawingml/2006/chart" xmlns:pic="http://schemas.openxmlformats.org/drawingml/2006/picture" xmlns:dgm="http://schemas.openxmlformats.org/drawingml/2006/diagram" cx="6858000" cy="9144000"/>
  <p:defaultTextStyle xmlns:c="http://schemas.openxmlformats.org/drawingml/2006/chart" xmlns:pic="http://schemas.openxmlformats.org/drawingml/2006/picture" xmlns:dgm="http://schemas.openxmlformats.org/drawingml/2006/diagram">
    <a:defPPr>
      <a:defRPr lang="en-US">
        <a:uFillTx/>
      </a:defRPr>
    </a:defPPr>
    <a:lvl1pPr algn="l" fontAlgn="base" rtl="0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typeface="Arial"/>
        <a:ea typeface="+mn-ea"/>
        <a:cs typeface="+mn-cs"/>
      </a:defRPr>
    </a:lvl1pPr>
    <a:lvl2pPr algn="l" fontAlgn="base" marL="457200" rtl="0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typeface="Arial"/>
        <a:ea typeface="+mn-ea"/>
        <a:cs typeface="+mn-cs"/>
      </a:defRPr>
    </a:lvl2pPr>
    <a:lvl3pPr algn="l" fontAlgn="base" marL="914400" rtl="0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typeface="Arial"/>
        <a:ea typeface="+mn-ea"/>
        <a:cs typeface="+mn-cs"/>
      </a:defRPr>
    </a:lvl3pPr>
    <a:lvl4pPr algn="l" fontAlgn="base" marL="1371600" rtl="0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typeface="Arial"/>
        <a:ea typeface="+mn-ea"/>
        <a:cs typeface="+mn-cs"/>
      </a:defRPr>
    </a:lvl4pPr>
    <a:lvl5pPr algn="l" fontAlgn="base" marL="1828800" rtl="0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typeface="Arial"/>
        <a:ea typeface="+mn-ea"/>
        <a:cs typeface="+mn-cs"/>
      </a:defRPr>
    </a:lvl5pPr>
    <a:lvl6pPr algn="l" defTabSz="914400" eaLnBrk="1" hangingPunct="1" latinLnBrk="0" marL="2286000" rtl="0">
      <a:defRPr kern="1200">
        <a:solidFill>
          <a:schemeClr val="tx1"/>
        </a:solidFill>
        <a:uFillTx/>
        <a:latin charset="0" typeface="Arial"/>
        <a:ea typeface="+mn-ea"/>
        <a:cs typeface="+mn-cs"/>
      </a:defRPr>
    </a:lvl6pPr>
    <a:lvl7pPr algn="l" defTabSz="914400" eaLnBrk="1" hangingPunct="1" latinLnBrk="0" marL="2743200" rtl="0">
      <a:defRPr kern="1200">
        <a:solidFill>
          <a:schemeClr val="tx1"/>
        </a:solidFill>
        <a:uFillTx/>
        <a:latin charset="0" typeface="Arial"/>
        <a:ea typeface="+mn-ea"/>
        <a:cs typeface="+mn-cs"/>
      </a:defRPr>
    </a:lvl7pPr>
    <a:lvl8pPr algn="l" defTabSz="914400" eaLnBrk="1" hangingPunct="1" latinLnBrk="0" marL="3200400" rtl="0">
      <a:defRPr kern="1200">
        <a:solidFill>
          <a:schemeClr val="tx1"/>
        </a:solidFill>
        <a:uFillTx/>
        <a:latin charset="0" typeface="Arial"/>
        <a:ea typeface="+mn-ea"/>
        <a:cs typeface="+mn-cs"/>
      </a:defRPr>
    </a:lvl8pPr>
    <a:lvl9pPr algn="l" defTabSz="914400" eaLnBrk="1" hangingPunct="1" latinLnBrk="0" marL="3657600" rtl="0">
      <a:defRPr kern="1200">
        <a:solidFill>
          <a:schemeClr val="tx1"/>
        </a:solidFill>
        <a:uFillTx/>
        <a:latin charset="0" typeface="Arial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showPr showNarration="1">
    <p:present/>
    <p:sldAll/>
    <p:penClr xmlns:c="http://schemas.openxmlformats.org/drawingml/2006/chart" xmlns:pic="http://schemas.openxmlformats.org/drawingml/2006/picture" xmlns:dgm="http://schemas.openxmlformats.org/drawingml/2006/diagram">
      <a:srgbClr val="FF0000"/>
    </p:penClr>
  </p:showPr>
</p:presentationPr>
</file>

<file path=ppt/tableStyles.xml><?xml version="1.0" encoding="utf-8"?>
<a:tblStyleLst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def="{5C22544A-7EE6-4342-B048-85BDC9FD1C3A}"/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normalViewPr>
    <p:restoredLeft autoAdjust="0" sz="12500"/>
    <p:restoredTop autoAdjust="0" sz="90865"/>
  </p:normalViewPr>
  <p:slideViewPr>
    <p:cSldViewPr>
      <p:cViewPr varScale="1">
        <p:scale xmlns:c="http://schemas.openxmlformats.org/drawingml/2006/chart" xmlns:pic="http://schemas.openxmlformats.org/drawingml/2006/picture" xmlns:dgm="http://schemas.openxmlformats.org/drawingml/2006/diagram">
          <a:sx d="100" n="80"/>
          <a:sy d="100" n="80"/>
        </p:scale>
        <p:origin xmlns:c="http://schemas.openxmlformats.org/drawingml/2006/chart" xmlns:pic="http://schemas.openxmlformats.org/drawingml/2006/picture" xmlns:dgm="http://schemas.openxmlformats.org/drawingml/2006/diagram" x="1666" y="53"/>
      </p:cViewPr>
      <p:guideLst>
        <p:guide orient="horz" pos="2160"/>
        <p:guide pos="2880"/>
      </p:guideLst>
    </p:cSldViewPr>
  </p:slideViewPr>
  <p:notesTextViewPr>
    <p:cViewPr>
      <p:scale xmlns:c="http://schemas.openxmlformats.org/drawingml/2006/chart" xmlns:pic="http://schemas.openxmlformats.org/drawingml/2006/picture" xmlns:dgm="http://schemas.openxmlformats.org/drawingml/2006/diagram">
        <a:sx d="100" n="100"/>
        <a:sy d="100" n="100"/>
      </p:scale>
      <p:origin xmlns:c="http://schemas.openxmlformats.org/drawingml/2006/chart" xmlns:pic="http://schemas.openxmlformats.org/drawingml/2006/picture" xmlns:dgm="http://schemas.openxmlformats.org/drawingml/2006/diagram" x="0" y="0"/>
    </p:cViewPr>
  </p:notesTextViewPr>
  <p:sorterViewPr>
    <p:cViewPr>
      <p:scale xmlns:c="http://schemas.openxmlformats.org/drawingml/2006/chart" xmlns:pic="http://schemas.openxmlformats.org/drawingml/2006/picture" xmlns:dgm="http://schemas.openxmlformats.org/drawingml/2006/diagram">
        <a:sx d="100" n="66"/>
        <a:sy d="100" n="66"/>
      </p:scale>
      <p:origin xmlns:c="http://schemas.openxmlformats.org/drawingml/2006/chart" xmlns:pic="http://schemas.openxmlformats.org/drawingml/2006/picture" xmlns:dgm="http://schemas.openxmlformats.org/drawingml/2006/diagram" x="0" y="0"/>
    </p:cViewPr>
  </p:sorterViewPr>
  <p:gridSpacing xmlns:c="http://schemas.openxmlformats.org/drawingml/2006/chart" xmlns:pic="http://schemas.openxmlformats.org/drawingml/2006/picture" xmlns:dgm="http://schemas.openxmlformats.org/drawingml/2006/diagram" cx="76200" cy="76200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notesMasters/notesMaster1.xml" Type="http://schemas.openxmlformats.org/officeDocument/2006/relationships/notesMaster"></Relationship><Relationship Id="rId6" Target="slides/slide1.xml" Type="http://schemas.openxmlformats.org/officeDocument/2006/relationships/slide"></Relationship><Relationship Id="rId7" Target="slides/slide2.xml" Type="http://schemas.openxmlformats.org/officeDocument/2006/relationships/slide"></Relationship><Relationship Id="rId8" Target="slides/slide3.xml" Type="http://schemas.openxmlformats.org/officeDocument/2006/relationships/slide"></Relationship><Relationship Id="rId9" Target="slides/slide4.xml" Type="http://schemas.openxmlformats.org/officeDocument/2006/relationships/slide"></Relationship><Relationship Id="rId10" Target="slides/slide5.xml" Type="http://schemas.openxmlformats.org/officeDocument/2006/relationships/slide"></Relationship><Relationship Id="rId11" Target="slides/slide6.xml" Type="http://schemas.openxmlformats.org/officeDocument/2006/relationships/slide"></Relationship><Relationship Id="rId12" Target="slides/slide7.xml" Type="http://schemas.openxmlformats.org/officeDocument/2006/relationships/slide"></Relationship><Relationship Id="rId13" Target="slides/slide8.xml" Type="http://schemas.openxmlformats.org/officeDocument/2006/relationships/slide"></Relationship><Relationship Id="rId14" Target="slides/slide9.xml" Type="http://schemas.openxmlformats.org/officeDocument/2006/relationships/slide"></Relationship><Relationship Id="rId15" Target="slides/slide10.xml" Type="http://schemas.openxmlformats.org/officeDocument/2006/relationships/slide"></Relationship><Relationship Id="rId16" Target="slides/slide11.xml" Type="http://schemas.openxmlformats.org/officeDocument/2006/relationships/slide"></Relationship><Relationship Id="rId17" Target="slides/slide12.xml" Type="http://schemas.openxmlformats.org/officeDocument/2006/relationships/slide"></Relationship><Relationship Id="rId18" Target="slides/slide13.xml" Type="http://schemas.openxmlformats.org/officeDocument/2006/relationships/slide"></Relationship><Relationship Id="rId19" Target="slides/slide14.xml" Type="http://schemas.openxmlformats.org/officeDocument/2006/relationships/slide"></Relationship><Relationship Id="rId20" Target="slides/slide15.xml" Type="http://schemas.openxmlformats.org/officeDocument/2006/relationships/slide"></Relationship><Relationship Id="rId21" Target="slides/slide16.xml" Type="http://schemas.openxmlformats.org/officeDocument/2006/relationships/slide"></Relationship><Relationship Id="rId22" Target="slides/slide17.xml" Type="http://schemas.openxmlformats.org/officeDocument/2006/relationships/slide"></Relationship><Relationship Id="rId23" Target="slides/slide18.xml" Type="http://schemas.openxmlformats.org/officeDocument/2006/relationships/slide"></Relationship><Relationship Id="rId24" Target="slides/slide19.xml" Type="http://schemas.openxmlformats.org/officeDocument/2006/relationships/slide"></Relationship><Relationship Id="rId25" Target="slides/slide20.xml" Type="http://schemas.openxmlformats.org/officeDocument/2006/relationships/slide"></Relationship><Relationship Id="rId26" Target="slides/slide21.xml" Type="http://schemas.openxmlformats.org/officeDocument/2006/relationships/slide"></Relationship><Relationship Id="rId27" Target="slides/slide22.xml" Type="http://schemas.openxmlformats.org/officeDocument/2006/relationships/slide"></Relationship><Relationship Id="rId28" Target="slides/slide23.xml" Type="http://schemas.openxmlformats.org/officeDocument/2006/relationships/slide"></Relationship><Relationship Id="rId29" Target="slides/slide24.xml" Type="http://schemas.openxmlformats.org/officeDocument/2006/relationships/slide"></Relationship><Relationship Id="rId30" Target="slides/slide25.xml" Type="http://schemas.openxmlformats.org/officeDocument/2006/relationships/slide"></Relationship><Relationship Id="rId31" Target="slides/slide26.xml" Type="http://schemas.openxmlformats.org/officeDocument/2006/relationships/slide"></Relationship><Relationship Id="rId32" Target="slides/slide27.xml" Type="http://schemas.openxmlformats.org/officeDocument/2006/relationships/slide"></Relationship><Relationship Id="rId33" Target="slides/slide28.xml" Type="http://schemas.openxmlformats.org/officeDocument/2006/relationships/slide"></Relationship><Relationship Id="rId34" Target="slides/slide29.xml" Type="http://schemas.openxmlformats.org/officeDocument/2006/relationships/slide"></Relationship><Relationship Id="rId35" Target="slides/slide30.xml" Type="http://schemas.openxmlformats.org/officeDocument/2006/relationships/slide"></Relationship><Relationship Id="rId36" Target="slides/slide31.xml" Type="http://schemas.openxmlformats.org/officeDocument/2006/relationships/slide"></Relationship><Relationship Id="rId37" Target="slides/slide32.xml" Type="http://schemas.openxmlformats.org/officeDocument/2006/relationships/slide"></Relationship><Relationship Id="rId38" Target="slides/slide33.xml" Type="http://schemas.openxmlformats.org/officeDocument/2006/relationships/slide"></Relationship><Relationship Id="rId39" Target="theme/theme1.xml" Type="http://schemas.openxmlformats.org/officeDocument/2006/relationships/theme"></Relationship></Relationships>
</file>

<file path=ppt/notesMasters/_rels/notesMaster1.xml.rels><?xml version="1.0" standalone="yes" ?><Relationships xmlns="http://schemas.openxmlformats.org/package/2006/relationships"><Relationship Id="rId1" Target="../theme/theme2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7650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sz="quarter" type="hdr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7651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dt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r"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2772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27653" name="Rectangle 5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uFillTx/>
              </a:rPr>
              <a:t>Click to edit Master text styles</a:t>
            </a:r>
          </a:p>
          <a:p>
            <a:pPr lvl="1"/>
            <a:r>
              <a:rPr lang="en-US" noProof="0" smtClean="0">
                <a:uFillTx/>
              </a:rPr>
              <a:t>Second level</a:t>
            </a:r>
          </a:p>
          <a:p>
            <a:pPr lvl="2"/>
            <a:r>
              <a:rPr lang="en-US" noProof="0" smtClean="0">
                <a:uFillTx/>
              </a:rPr>
              <a:t>Third level</a:t>
            </a:r>
          </a:p>
          <a:p>
            <a:pPr lvl="3"/>
            <a:r>
              <a:rPr lang="en-US" noProof="0" smtClean="0">
                <a:uFillTx/>
              </a:rPr>
              <a:t>Fourth level</a:t>
            </a:r>
          </a:p>
          <a:p>
            <a:pPr lvl="4"/>
            <a:r>
              <a:rPr lang="en-US" noProof="0" smtClean="0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7654" name="Rectangle 6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4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7655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r">
              <a:defRPr sz="1200">
                <a:uFillTx/>
              </a:defRPr>
            </a:lvl1pPr>
          </a:lstStyle>
          <a:p>
            <a:pPr>
              <a:defRPr>
                <a:uFillTx/>
              </a:defRPr>
            </a:pPr>
            <a:fld id="{23229DEF-0DBB-41D5-9AF5-95D0A5005922}" type="slidenum">
              <a:rPr 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notesStyle xmlns:c="http://schemas.openxmlformats.org/drawingml/2006/chart" xmlns:pic="http://schemas.openxmlformats.org/drawingml/2006/picture" xmlns:dgm="http://schemas.openxmlformats.org/drawingml/2006/diagram">
    <a:lvl1pPr algn="l" eaLnBrk="0" fontAlgn="base" hangingPunct="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charset="0" typeface="Arial"/>
        <a:ea typeface="+mn-ea"/>
        <a:cs typeface="+mn-cs"/>
      </a:defRPr>
    </a:lvl1pPr>
    <a:lvl2pPr algn="l" eaLnBrk="0" fontAlgn="base" hangingPunct="0" marL="45720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charset="0" typeface="Arial"/>
        <a:ea typeface="+mn-ea"/>
        <a:cs typeface="+mn-cs"/>
      </a:defRPr>
    </a:lvl2pPr>
    <a:lvl3pPr algn="l" eaLnBrk="0" fontAlgn="base" hangingPunct="0" marL="91440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charset="0" typeface="Arial"/>
        <a:ea typeface="+mn-ea"/>
        <a:cs typeface="+mn-cs"/>
      </a:defRPr>
    </a:lvl3pPr>
    <a:lvl4pPr algn="l" eaLnBrk="0" fontAlgn="base" hangingPunct="0" marL="137160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charset="0" typeface="Arial"/>
        <a:ea typeface="+mn-ea"/>
        <a:cs typeface="+mn-cs"/>
      </a:defRPr>
    </a:lvl4pPr>
    <a:lvl5pPr algn="l" eaLnBrk="0" fontAlgn="base" hangingPunct="0" marL="182880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charset="0" typeface="Arial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standalone="yes" ?><Relationships xmlns="http://schemas.openxmlformats.org/package/2006/relationships"><Relationship Id="rId1" Target="../slides/slide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.xml.rels><?xml version="1.0" standalone="yes" ?><Relationships xmlns="http://schemas.openxmlformats.org/package/2006/relationships"><Relationship Id="rId1" Target="../slides/slide1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.xml.rels><?xml version="1.0" standalone="yes" ?><Relationships xmlns="http://schemas.openxmlformats.org/package/2006/relationships"><Relationship Id="rId1" Target="../slides/slide1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.xml.rels><?xml version="1.0" standalone="yes" ?><Relationships xmlns="http://schemas.openxmlformats.org/package/2006/relationships"><Relationship Id="rId1" Target="../slides/slide20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.xml.rels><?xml version="1.0" standalone="yes" ?><Relationships xmlns="http://schemas.openxmlformats.org/package/2006/relationships"><Relationship Id="rId1" Target="../slides/slide2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notesSlide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3794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70A08481-E8C5-4D0F-A35C-379E776A99BA}" type="slidenum">
              <a:rPr lang="ar-SA" smtClean="0">
                <a:uFillTx/>
              </a:rPr>
              <a:pPr/>
              <a:t>1</a:t>
            </a:fld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3795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33796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/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4818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B4C599B4-D968-45D1-BA8A-5D0BA15BA80D}" type="slidenum">
              <a:rPr lang="ar-SA" smtClean="0">
                <a:uFillTx/>
              </a:rPr>
              <a:pPr/>
              <a:t>16</a:t>
            </a:fld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4819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34820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/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5842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7D626F01-FF96-4EBA-871E-E183368A4B95}" type="slidenum">
              <a:rPr lang="ar-SA" smtClean="0">
                <a:uFillTx/>
              </a:rPr>
              <a:pPr/>
              <a:t>19</a:t>
            </a:fld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5843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35844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/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6866" name="Rectangle 7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73E09435-F84B-4DF9-9059-9F6CDE69FB73}" type="slidenum">
              <a:rPr lang="ar-SA" smtClean="0">
                <a:uFillTx/>
              </a:rPr>
              <a:pPr/>
              <a:t>20</a:t>
            </a:fld>
            <a:endParaRPr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6867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 noGrp="1" noRot="1" noTextEdi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36868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/>
            <a:endParaRPr lang="en-US" smtClean="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>
            <a:normAutofit/>
          </a:bodyPr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>
              <a:defRPr>
                <a:uFillTx/>
              </a:defRPr>
            </a:pPr>
            <a:fld id="{23229DEF-0DBB-41D5-9AF5-95D0A5005922}" type="slidenum">
              <a:rPr lang="ar-SA" smtClean="0">
                <a:uFillTx/>
              </a:rPr>
              <a:pPr>
                <a:defRPr>
                  <a:uFillTx/>
                </a:defRPr>
              </a:pPr>
              <a:t>23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2130425"/>
            <a:ext cx="7772400" cy="14700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71600" y="3886200"/>
            <a:ext cx="6400800" cy="1752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algn="ctr" indent="0" marL="0">
              <a:buNone/>
              <a:defRPr>
                <a:uFillTx/>
              </a:defRPr>
            </a:lvl1pPr>
            <a:lvl2pPr algn="ctr" indent="0" marL="457200">
              <a:buNone/>
              <a:defRPr>
                <a:uFillTx/>
              </a:defRPr>
            </a:lvl2pPr>
            <a:lvl3pPr algn="ctr" indent="0" marL="914400">
              <a:buNone/>
              <a:defRPr>
                <a:uFillTx/>
              </a:defRPr>
            </a:lvl3pPr>
            <a:lvl4pPr algn="ctr" indent="0" marL="1371600">
              <a:buNone/>
              <a:defRPr>
                <a:uFillTx/>
              </a:defRPr>
            </a:lvl4pPr>
            <a:lvl5pPr algn="ctr" indent="0" marL="1828800">
              <a:buNone/>
              <a:defRPr>
                <a:uFillTx/>
              </a:defRPr>
            </a:lvl5pPr>
            <a:lvl6pPr algn="ctr" indent="0" marL="2286000">
              <a:buNone/>
              <a:defRPr>
                <a:uFillTx/>
              </a:defRPr>
            </a:lvl6pPr>
            <a:lvl7pPr algn="ctr" indent="0" marL="2743200">
              <a:buNone/>
              <a:defRPr>
                <a:uFillTx/>
              </a:defRPr>
            </a:lvl7pPr>
            <a:lvl8pPr algn="ctr" indent="0" marL="3200400">
              <a:buNone/>
              <a:defRPr>
                <a:uFillTx/>
              </a:defRPr>
            </a:lvl8pPr>
            <a:lvl9pPr algn="ctr" indent="0" marL="3657600">
              <a:buNone/>
              <a:defRPr>
                <a:uFillTx/>
              </a:defRPr>
            </a:lvl9pPr>
          </a:lstStyle>
          <a:p>
            <a:r>
              <a:rPr lang="en-US" smtClean="0">
                <a:uFillTx/>
              </a:rPr>
              <a:t>Click to edit Master subtitle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Rectangle 5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Rectangle 6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6781D5EF-F57B-4C73-9991-40703748BAF8}" type="slidenum">
              <a:rPr 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Rectangle 5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Rectangle 6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5218289-B1CB-46CC-8FC9-BB4AB009F521}" type="slidenum">
              <a:rPr 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Vertical 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orient="vert"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629400" y="274638"/>
            <a:ext cx="2057400" cy="58515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274638"/>
            <a:ext cx="6019800" cy="58515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Rectangle 5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Rectangle 6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5B06A53-B039-4ACC-AB7B-7B2D7C0EBDFB}" type="slidenum">
              <a:rPr 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Rectangle 5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Rectangle 6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CAA4551-C6E9-4C19-A653-AF8BA885CEEC}" type="slidenum">
              <a:rPr 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22313" y="4406900"/>
            <a:ext cx="7772400" cy="136207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t"/>
          <a:lstStyle>
            <a:lvl1pPr algn="l">
              <a:defRPr b="1" cap="all" sz="4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22313" y="2906713"/>
            <a:ext cx="7772400" cy="150018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sz="2000">
                <a:uFillTx/>
              </a:defRPr>
            </a:lvl1pPr>
            <a:lvl2pPr indent="0" marL="457200">
              <a:buNone/>
              <a:defRPr sz="1800">
                <a:uFillTx/>
              </a:defRPr>
            </a:lvl2pPr>
            <a:lvl3pPr indent="0" marL="914400">
              <a:buNone/>
              <a:defRPr sz="1600">
                <a:uFillTx/>
              </a:defRPr>
            </a:lvl3pPr>
            <a:lvl4pPr indent="0" marL="1371600">
              <a:buNone/>
              <a:defRPr sz="1400">
                <a:uFillTx/>
              </a:defRPr>
            </a:lvl4pPr>
            <a:lvl5pPr indent="0" marL="1828800">
              <a:buNone/>
              <a:defRPr sz="1400">
                <a:uFillTx/>
              </a:defRPr>
            </a:lvl5pPr>
            <a:lvl6pPr indent="0" marL="2286000">
              <a:buNone/>
              <a:defRPr sz="1400">
                <a:uFillTx/>
              </a:defRPr>
            </a:lvl6pPr>
            <a:lvl7pPr indent="0" marL="2743200">
              <a:buNone/>
              <a:defRPr sz="1400">
                <a:uFillTx/>
              </a:defRPr>
            </a:lvl7pPr>
            <a:lvl8pPr indent="0" marL="3200400">
              <a:buNone/>
              <a:defRPr sz="1400">
                <a:uFillTx/>
              </a:defRPr>
            </a:lvl8pPr>
            <a:lvl9pPr indent="0" marL="3657600">
              <a:buNone/>
              <a:defRPr sz="14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Rectangle 5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Rectangle 6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518C0AD6-B9F6-445D-BF80-B52D85855877}" type="slidenum">
              <a:rPr 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600200"/>
            <a:ext cx="4038600" cy="4525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48200" y="1600200"/>
            <a:ext cx="4038600" cy="4525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Rectangle 5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Rectangle 6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AD719712-1F80-4317-8DA3-EAFB3FAD72DB}" type="slidenum">
              <a:rPr 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535113"/>
            <a:ext cx="4040188" cy="6397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2174875"/>
            <a:ext cx="4040188" cy="39512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Tex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45025" y="1535113"/>
            <a:ext cx="4041775" cy="6397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Content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45025" y="2174875"/>
            <a:ext cx="4041775" cy="39512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Rectangle 5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Rectangle 6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3F17795-F594-417A-A871-132D2977B463}" type="slidenum">
              <a:rPr 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Rectangle 5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Rectangle 6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FAF4179-BD84-47AF-B477-E9B71E2CF550}" type="slidenum">
              <a:rPr 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Rectangle 5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Rectangle 6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8695594-EF12-4DD3-9603-E93DB597B601}" type="slidenum">
              <a:rPr 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273050"/>
            <a:ext cx="3008313" cy="116205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algn="l">
              <a:defRPr b="1" sz="2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575050" y="273050"/>
            <a:ext cx="5111750" cy="585311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435100"/>
            <a:ext cx="3008313" cy="46910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Rectangle 5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Rectangle 6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3A36F0B-086F-4B3E-9122-D17AA841C034}" type="slidenum">
              <a:rPr 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792288" y="4800600"/>
            <a:ext cx="5486400" cy="56673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algn="l">
              <a:defRPr b="1" sz="2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Picture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pic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792288" y="612775"/>
            <a:ext cx="5486400" cy="41148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pPr lvl="0"/>
            <a:endParaRPr lang="en-US" noProof="0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792288" y="5367338"/>
            <a:ext cx="5486400" cy="8048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Rectangle 5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Rectangle 6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16A40B8F-601A-45D6-94A5-ABA4688613C9}" type="slidenum">
              <a:rPr 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026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lang="en-US" smtClean="0">
                <a:uFillTx/>
              </a:rPr>
              <a:t>Click to edit Master title style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27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28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2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>
              <a:defRPr sz="140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29" name="Rectangle 5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3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ctr">
              <a:defRPr sz="1400"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30" name="Rectangle 6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4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r">
              <a:defRPr sz="1400">
                <a:uFillTx/>
                <a:cs charset="0" typeface="Arial"/>
              </a:defRPr>
            </a:lvl1pPr>
          </a:lstStyle>
          <a:p>
            <a:pPr>
              <a:defRPr>
                <a:uFillTx/>
              </a:defRPr>
            </a:pPr>
            <a:fld id="{45B5BC65-E5BF-4398-B8B3-3B35E4A78C25}" type="slidenum">
              <a:rPr 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</p:sldLayoutIdLst>
  <p:txStyles>
    <p:titleStyle xmlns:c="http://schemas.openxmlformats.org/drawingml/2006/chart" xmlns:pic="http://schemas.openxmlformats.org/drawingml/2006/picture" xmlns:dgm="http://schemas.openxmlformats.org/drawingml/2006/diagram">
      <a:lvl1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typeface="+mj-lt"/>
          <a:ea typeface="+mj-ea"/>
          <a:cs typeface="+mj-cs"/>
        </a:defRPr>
      </a:lvl1pPr>
      <a:lvl2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charset="0" typeface="Arial"/>
        </a:defRPr>
      </a:lvl2pPr>
      <a:lvl3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charset="0" typeface="Arial"/>
        </a:defRPr>
      </a:lvl3pPr>
      <a:lvl4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charset="0" typeface="Arial"/>
        </a:defRPr>
      </a:lvl4pPr>
      <a:lvl5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charset="0" typeface="Arial"/>
        </a:defRPr>
      </a:lvl5pPr>
      <a:lvl6pPr algn="ctr" fontAlgn="base" marL="457200" rtl="0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charset="0" typeface="Arial"/>
        </a:defRPr>
      </a:lvl6pPr>
      <a:lvl7pPr algn="ctr" fontAlgn="base" marL="914400" rtl="0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charset="0" typeface="Arial"/>
        </a:defRPr>
      </a:lvl7pPr>
      <a:lvl8pPr algn="ctr" fontAlgn="base" marL="1371600" rtl="0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charset="0" typeface="Arial"/>
        </a:defRPr>
      </a:lvl8pPr>
      <a:lvl9pPr algn="ctr" fontAlgn="base" marL="1828800" rtl="0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charset="0" typeface="Arial"/>
        </a:defRPr>
      </a:lvl9pPr>
    </p:titleStyle>
    <p:bodyStyle xmlns:c="http://schemas.openxmlformats.org/drawingml/2006/chart" xmlns:pic="http://schemas.openxmlformats.org/drawingml/2006/picture" xmlns:dgm="http://schemas.openxmlformats.org/drawingml/2006/diagram">
      <a:lvl1pPr algn="l" eaLnBrk="0" fontAlgn="base" hangingPunct="0" indent="-342900" marL="342900" rtl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eaLnBrk="0" fontAlgn="base" hangingPunct="0" indent="-285750" marL="742950" rtl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uFillTx/>
          <a:latin typeface="+mn-lt"/>
        </a:defRPr>
      </a:lvl2pPr>
      <a:lvl3pPr algn="l" eaLnBrk="0" fontAlgn="base" hangingPunct="0" indent="-228600" marL="1143000" rtl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uFillTx/>
          <a:latin typeface="+mn-lt"/>
        </a:defRPr>
      </a:lvl3pPr>
      <a:lvl4pPr algn="l" eaLnBrk="0" fontAlgn="base" hangingPunct="0" indent="-228600" marL="1600200" rtl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uFillTx/>
          <a:latin typeface="+mn-lt"/>
        </a:defRPr>
      </a:lvl4pPr>
      <a:lvl5pPr algn="l" eaLnBrk="0" fontAlgn="base" hangingPunct="0" indent="-228600" marL="20574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uFillTx/>
          <a:latin typeface="+mn-lt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uFillTx/>
          <a:latin typeface="+mn-lt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uFillTx/>
          <a:latin typeface="+mn-lt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uFillTx/>
          <a:latin typeface="+mn-lt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uFillTx/>
          <a:latin typeface="+mn-lt"/>
        </a:defRPr>
      </a:lvl9pPr>
    </p:bodyStyle>
    <p:otherStyle xmlns:c="http://schemas.openxmlformats.org/drawingml/2006/chart" xmlns:pic="http://schemas.openxmlformats.org/drawingml/2006/picture" xmlns:dgm="http://schemas.openxmlformats.org/drawingml/2006/diagram">
      <a:defPPr>
        <a:defRPr lang="en-U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notesSlides/notesSlide1.xml" Type="http://schemas.openxmlformats.org/officeDocument/2006/relationships/notesSlide"></Relationship><Relationship Id="rId3" Target="../media/image1.jpeg" Type="http://schemas.openxmlformats.org/officeDocument/2006/relationships/image"></Relationship></Relationships>
</file>

<file path=ppt/slides/_rels/slide1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1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7.png" Type="http://schemas.openxmlformats.org/officeDocument/2006/relationships/image"></Relationship></Relationships>
</file>

<file path=ppt/slides/_rels/slide12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/Relationships>
</file>

<file path=ppt/slides/_rels/slide1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8.png" Type="http://schemas.openxmlformats.org/officeDocument/2006/relationships/image"></Relationship></Relationships>
</file>

<file path=ppt/slides/_rels/slide1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2.xml" Type="http://schemas.openxmlformats.org/officeDocument/2006/relationships/notesSlide"></Relationship><Relationship Id="rId3" Target="../media/image9.jpeg" Type="http://schemas.openxmlformats.org/officeDocument/2006/relationships/image"></Relationship></Relationships>
</file>

<file path=ppt/slides/_rels/slide17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0.jpeg" Type="http://schemas.openxmlformats.org/officeDocument/2006/relationships/image"></Relationship></Relationships>
</file>

<file path=ppt/slides/_rels/slide18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1.png" Type="http://schemas.openxmlformats.org/officeDocument/2006/relationships/image"></Relationship><Relationship Id="rId3" Target="../media/image12.png" Type="http://schemas.openxmlformats.org/officeDocument/2006/relationships/image"></Relationship></Relationships>
</file>

<file path=ppt/slides/_rels/slide1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3.xml" Type="http://schemas.openxmlformats.org/officeDocument/2006/relationships/notesSlide"></Relationship></Relationships>
</file>

<file path=ppt/slides/_rels/slide2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2.png" Type="http://schemas.openxmlformats.org/officeDocument/2006/relationships/image"></Relationship></Relationships>
</file>

<file path=ppt/slides/_rels/slide2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4.xml" Type="http://schemas.openxmlformats.org/officeDocument/2006/relationships/notesSlide"></Relationship></Relationships>
</file>

<file path=ppt/slides/_rels/slide21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3.jpeg" Type="http://schemas.openxmlformats.org/officeDocument/2006/relationships/image"></Relationship></Relationships>
</file>

<file path=ppt/slides/_rels/slide22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4.png" Type="http://schemas.openxmlformats.org/officeDocument/2006/relationships/image"></Relationship></Relationships>
</file>

<file path=ppt/slides/_rels/slide23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5.xml" Type="http://schemas.openxmlformats.org/officeDocument/2006/relationships/notesSlide"></Relationship></Relationships>
</file>

<file path=ppt/slides/_rels/slide24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/Relationships>
</file>

<file path=ppt/slides/_rels/slide25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/Relationships>
</file>

<file path=ppt/slides/_rels/slide26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/Relationships>
</file>

<file path=ppt/slides/_rels/slide27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/Relationships>
</file>

<file path=ppt/slides/_rels/slide28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/Relationships>
</file>

<file path=ppt/slides/_rels/slide29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/Relationships>
</file>

<file path=ppt/slides/_rels/slide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30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/Relationships>
</file>

<file path=ppt/slides/_rels/slide31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5.png" Type="http://schemas.openxmlformats.org/officeDocument/2006/relationships/image"></Relationship></Relationships>
</file>

<file path=ppt/slides/_rels/slide32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/Relationships>
</file>

<file path=ppt/slides/_rels/slide3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3.jpeg" Type="http://schemas.openxmlformats.org/officeDocument/2006/relationships/image"></Relationship><Relationship Id="rId3" Target="../media/image4.jpeg" Type="http://schemas.openxmlformats.org/officeDocument/2006/relationships/image"></Relationship></Relationships>
</file>

<file path=ppt/slides/_rels/slide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5.png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6.jpeg" Type="http://schemas.openxmlformats.org/officeDocument/2006/relationships/image"></Relationship></Relationships>
</file>

<file path=ppt/slides/_rels/slide9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new_work_05_neutrophil_activation" id="2050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2051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62000" y="1905000"/>
            <a:ext cx="7772400" cy="14700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/>
            <a:r>
              <a:rPr b="1" dirty="0" lang="en-US" smtClean="0">
                <a:solidFill>
                  <a:schemeClr val="bg1"/>
                </a:solidFill>
                <a:uFillTx/>
              </a:rPr>
              <a:t>Introduction to Immunology</a:t>
            </a:r>
            <a:br>
              <a:rPr b="1" dirty="0" lang="en-US" smtClean="0">
                <a:solidFill>
                  <a:schemeClr val="bg1"/>
                </a:solidFill>
                <a:uFillTx/>
              </a:rPr>
            </a:br>
            <a:r>
              <a:rPr b="1" dirty="0" lang="en-US" smtClean="0">
                <a:solidFill>
                  <a:schemeClr val="bg1"/>
                </a:solidFill>
                <a:uFillTx/>
              </a:rPr>
              <a:t>&amp;</a:t>
            </a:r>
            <a:br>
              <a:rPr b="1" dirty="0" lang="en-US" smtClean="0">
                <a:solidFill>
                  <a:schemeClr val="bg1"/>
                </a:solidFill>
                <a:uFillTx/>
              </a:rPr>
            </a:br>
            <a:r>
              <a:rPr b="1" dirty="0" lang="en-US" smtClean="0">
                <a:solidFill>
                  <a:schemeClr val="bg1"/>
                </a:solidFill>
                <a:uFillTx/>
              </a:rPr>
              <a:t>Lymphoid System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052" name="TextBox 4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5287962"/>
            <a:ext cx="5943600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r>
              <a:rPr b="1" dirty="0" lang="en-US" sz="2400">
                <a:solidFill>
                  <a:schemeClr val="bg1"/>
                </a:solidFill>
                <a:uFillTx/>
              </a:rPr>
              <a:t>Immunology Unit</a:t>
            </a:r>
          </a:p>
          <a:p>
            <a:r>
              <a:rPr b="1" dirty="0" lang="en-US" sz="2400">
                <a:solidFill>
                  <a:schemeClr val="bg1"/>
                </a:solidFill>
                <a:uFillTx/>
              </a:rPr>
              <a:t>Department of Pathology</a:t>
            </a:r>
          </a:p>
          <a:p>
            <a:r>
              <a:rPr b="1" dirty="0" lang="en-US" sz="2400">
                <a:solidFill>
                  <a:schemeClr val="bg1"/>
                </a:solidFill>
                <a:uFillTx/>
              </a:rPr>
              <a:t>College of Medicine</a:t>
            </a:r>
          </a:p>
          <a:p>
            <a:r>
              <a:rPr b="1" dirty="0" lang="en-US" sz="2400">
                <a:solidFill>
                  <a:schemeClr val="bg1"/>
                </a:solidFill>
                <a:uFillTx/>
              </a:rPr>
              <a:t>KSU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0"/>
            <a:ext cx="8229600" cy="11430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b="1" dirty="0" lang="en-US" smtClean="0" sz="4000" u="sng">
                <a:solidFill>
                  <a:srgbClr val="3333FF"/>
                </a:solidFill>
                <a:uFillTx/>
                <a:latin charset="0" pitchFamily="66" typeface="Comic Sans MS"/>
              </a:rPr>
              <a:t>Definitions </a:t>
            </a:r>
            <a:endParaRPr b="1" dirty="0" lang="en-US" sz="4000">
              <a:uFillTx/>
              <a:latin charset="0" pitchFamily="66" typeface="Comic Sans M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1905000"/>
            <a:ext cx="8229600" cy="2743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>
              <a:lnSpc>
                <a:spcPct val="80000"/>
              </a:lnSpc>
              <a:buNone/>
            </a:pPr>
            <a:endParaRPr dirty="0" lang="en-US" smtClean="0" sz="2800">
              <a:uFillTx/>
            </a:endParaRPr>
          </a:p>
          <a:p>
            <a:pPr eaLnBrk="1" hangingPunct="1">
              <a:lnSpc>
                <a:spcPct val="80000"/>
              </a:lnSpc>
            </a:pPr>
            <a:r>
              <a:rPr b="1" dirty="0" lang="en-US" smtClean="0">
                <a:uFillTx/>
              </a:rPr>
              <a:t>(CD) Cluster of Differentiation:</a:t>
            </a:r>
            <a:r>
              <a:rPr dirty="0" lang="en-US" smtClean="0">
                <a:uFillTx/>
              </a:rPr>
              <a:t> </a:t>
            </a:r>
            <a:r>
              <a:rPr dirty="0" lang="en-US" smtClean="0" sz="2800">
                <a:uFillTx/>
              </a:rPr>
              <a:t>molecule with a CD designation has a characteristic cell surface protein are often associated with the cell’s function.</a:t>
            </a:r>
          </a:p>
          <a:p>
            <a:pPr eaLnBrk="1" hangingPunct="1">
              <a:lnSpc>
                <a:spcPct val="80000"/>
              </a:lnSpc>
            </a:pPr>
            <a:endParaRPr dirty="0" lang="en-US" smtClean="0" sz="2800">
              <a:uFillTx/>
            </a:endParaRPr>
          </a:p>
          <a:p>
            <a:pPr>
              <a:buNone/>
            </a:pPr>
            <a:endParaRPr dirty="0"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220px-Cluster_of_differentiation_svg.png" id="12290" name="Picture 1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971800" y="152400"/>
            <a:ext cx="5721061" cy="637282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12291" name="TextBox 2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2209800"/>
            <a:ext cx="281940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wrap="square">
            <a:spAutoFit/>
          </a:bodyPr>
          <a:lstStyle/>
          <a:p>
            <a:pPr algn="ctr"/>
            <a:r>
              <a:rPr b="1" dirty="0" lang="en-US" smtClean="0" sz="3200">
                <a:solidFill>
                  <a:srgbClr val="0033CC"/>
                </a:solidFill>
                <a:uFillTx/>
                <a:latin charset="0" pitchFamily="66" typeface="Comic Sans MS"/>
              </a:rPr>
              <a:t>Cellular Markers (CD</a:t>
            </a:r>
            <a:r>
              <a:rPr b="1" dirty="0" lang="en-US" sz="3200">
                <a:solidFill>
                  <a:srgbClr val="0033CC"/>
                </a:solidFill>
                <a:uFillTx/>
                <a:latin charset="0" pitchFamily="66" typeface="Comic Sans MS"/>
              </a:rPr>
              <a:t>)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Rectangle 1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152400"/>
            <a:ext cx="6477000" cy="707886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wrap="square">
            <a:spAutoFit/>
          </a:bodyPr>
          <a:lstStyle/>
          <a:p>
            <a:pPr algn="ctr"/>
            <a:r>
              <a:rPr b="1" dirty="0" lang="en-US" smtClean="0" sz="4000" u="sng">
                <a:solidFill>
                  <a:srgbClr val="3333FF"/>
                </a:solidFill>
                <a:uFillTx/>
                <a:latin charset="0" pitchFamily="66" typeface="Comic Sans MS"/>
              </a:rPr>
              <a:t>Definitions </a:t>
            </a:r>
            <a:endParaRPr dirty="0" lang="en-US" sz="4000">
              <a:uFillTx/>
              <a:latin charset="0" pitchFamily="66" typeface="Comic Sans M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Rectangle 2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600" y="1371600"/>
            <a:ext cx="7924800" cy="457356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b="1" dirty="0" lang="en-US" smtClean="0" sz="2800">
                <a:uFillTx/>
              </a:rPr>
              <a:t>Antigen (Ag): </a:t>
            </a:r>
            <a:r>
              <a:rPr dirty="0" lang="en-US" smtClean="0" sz="2800">
                <a:uFillTx/>
              </a:rPr>
              <a:t>any substance (usually foreign) that binds specifically to a component of the adaptive immunity.</a:t>
            </a:r>
          </a:p>
          <a:p>
            <a:pPr eaLnBrk="1" hangingPunct="1">
              <a:lnSpc>
                <a:spcPct val="80000"/>
              </a:lnSpc>
            </a:pPr>
            <a:endParaRPr dirty="0" lang="en-US" smtClean="0" sz="2800">
              <a:uFillTx/>
            </a:endParaRPr>
          </a:p>
          <a:p>
            <a:pPr eaLnBrk="1" hangingPunct="1">
              <a:lnSpc>
                <a:spcPct val="80000"/>
              </a:lnSpc>
            </a:pPr>
            <a:endParaRPr dirty="0" lang="en-US" smtClean="0" sz="2800">
              <a:uFillTx/>
            </a:endParaRPr>
          </a:p>
          <a:p>
            <a:pPr eaLnBrk="1" hangingPunct="1">
              <a:lnSpc>
                <a:spcPct val="80000"/>
              </a:lnSpc>
            </a:pPr>
            <a:endParaRPr dirty="0" lang="en-US" smtClean="0" sz="2800">
              <a:uFillTx/>
            </a:endParaRPr>
          </a:p>
          <a:p>
            <a:pPr eaLnBrk="1" hangingPunct="1">
              <a:lnSpc>
                <a:spcPct val="80000"/>
              </a:lnSpc>
            </a:pPr>
            <a:endParaRPr dirty="0" lang="en-US" smtClean="0" sz="2800">
              <a:uFillTx/>
            </a:endParaRPr>
          </a:p>
          <a:p>
            <a:pPr>
              <a:lnSpc>
                <a:spcPct val="80000"/>
              </a:lnSpc>
            </a:pPr>
            <a:r>
              <a:rPr b="1" dirty="0" lang="en-US" smtClean="0" sz="2800">
                <a:uFillTx/>
              </a:rPr>
              <a:t>Allergen</a:t>
            </a:r>
            <a:r>
              <a:rPr dirty="0" lang="en-US" smtClean="0" sz="2800">
                <a:uFillTx/>
              </a:rPr>
              <a:t>: noninfectious antigens that induce hypersensitivity reactions, most commonly </a:t>
            </a:r>
            <a:r>
              <a:rPr dirty="0" err="1" lang="en-US" smtClean="0" sz="2800">
                <a:uFillTx/>
              </a:rPr>
              <a:t>IgE</a:t>
            </a:r>
            <a:r>
              <a:rPr dirty="0" lang="en-US" smtClean="0" sz="2800">
                <a:uFillTx/>
              </a:rPr>
              <a:t>-mediated type I reactions.</a:t>
            </a:r>
          </a:p>
          <a:p>
            <a:pPr eaLnBrk="1" hangingPunct="1">
              <a:lnSpc>
                <a:spcPct val="80000"/>
              </a:lnSpc>
            </a:pPr>
            <a:endParaRPr dirty="0" lang="en-US" smtClean="0" sz="2800">
              <a:uFillTx/>
            </a:endParaRPr>
          </a:p>
          <a:p>
            <a:pPr eaLnBrk="1" hangingPunct="1">
              <a:lnSpc>
                <a:spcPct val="80000"/>
              </a:lnSpc>
            </a:pPr>
            <a:endParaRPr dirty="0" lang="en-US" smtClean="0" sz="2800">
              <a:uFillTx/>
            </a:endParaRPr>
          </a:p>
          <a:p>
            <a:pPr eaLnBrk="1" hangingPunct="1">
              <a:lnSpc>
                <a:spcPct val="80000"/>
              </a:lnSpc>
            </a:pPr>
            <a:endParaRPr dirty="0" lang="en-US" smtClean="0" sz="280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b="1" dirty="0" lang="en-US" smtClean="0" sz="4000" u="sng">
                <a:solidFill>
                  <a:srgbClr val="3333FF"/>
                </a:solidFill>
                <a:uFillTx/>
                <a:latin charset="0" pitchFamily="66" typeface="Comic Sans MS"/>
              </a:rPr>
              <a:t>Definitions </a:t>
            </a:r>
            <a:endParaRPr dirty="0" lang="en-US" sz="4000">
              <a:uFillTx/>
              <a:latin charset="0" pitchFamily="66" typeface="Comic Sans M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1066800"/>
            <a:ext cx="7467600" cy="21637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>
              <a:lnSpc>
                <a:spcPct val="80000"/>
              </a:lnSpc>
              <a:buNone/>
            </a:pPr>
            <a:endParaRPr dirty="0" lang="en-US" smtClean="0" sz="2800">
              <a:uFillTx/>
            </a:endParaRPr>
          </a:p>
          <a:p>
            <a:pPr eaLnBrk="1" hangingPunct="1" indent="0" marL="0">
              <a:lnSpc>
                <a:spcPct val="80000"/>
              </a:lnSpc>
              <a:buNone/>
            </a:pPr>
            <a:endParaRPr dirty="0" lang="en-US" smtClean="0" sz="2800">
              <a:uFillTx/>
            </a:endParaRPr>
          </a:p>
          <a:p>
            <a:pPr eaLnBrk="1" hangingPunct="1">
              <a:lnSpc>
                <a:spcPct val="80000"/>
              </a:lnSpc>
            </a:pPr>
            <a:r>
              <a:rPr b="1" dirty="0" lang="en-US" smtClean="0" sz="2800">
                <a:uFillTx/>
              </a:rPr>
              <a:t>Immunoglobulin (</a:t>
            </a:r>
            <a:r>
              <a:rPr b="1" dirty="0" err="1" lang="en-US" smtClean="0" sz="2800">
                <a:uFillTx/>
              </a:rPr>
              <a:t>Ig</a:t>
            </a:r>
            <a:r>
              <a:rPr b="1" dirty="0" lang="en-US" smtClean="0" sz="2800">
                <a:uFillTx/>
              </a:rPr>
              <a:t>) or Antibodies: </a:t>
            </a:r>
          </a:p>
          <a:p>
            <a:pPr eaLnBrk="1" hangingPunct="1" indent="0" marL="0">
              <a:lnSpc>
                <a:spcPct val="80000"/>
              </a:lnSpc>
              <a:buNone/>
            </a:pPr>
            <a:r>
              <a:rPr dirty="0" lang="en-US" smtClean="0" sz="2800">
                <a:uFillTx/>
              </a:rPr>
              <a:t>- Secreted from plasma cell (B cell)</a:t>
            </a:r>
            <a:endParaRPr b="1" dirty="0" lang="en-US" smtClean="0" sz="2800">
              <a:uFillTx/>
            </a:endParaRPr>
          </a:p>
          <a:p>
            <a:pPr eaLnBrk="1" hangingPunct="1" indent="0" marL="0">
              <a:lnSpc>
                <a:spcPct val="80000"/>
              </a:lnSpc>
              <a:buNone/>
            </a:pPr>
            <a:r>
              <a:rPr dirty="0" lang="en-US" smtClean="0" sz="2800">
                <a:uFillTx/>
              </a:rPr>
              <a:t>- Consists of a heavy and light polypeptide chains linked to each other via disulfide bonds.</a:t>
            </a:r>
          </a:p>
          <a:p>
            <a:pPr eaLnBrk="1" hangingPunct="1" indent="0" marL="0">
              <a:lnSpc>
                <a:spcPct val="80000"/>
              </a:lnSpc>
              <a:buNone/>
            </a:pPr>
            <a:endParaRPr b="1" dirty="0" lang="en-US" smtClean="0">
              <a:uFillTx/>
              <a:cs charset="0" typeface="Arial"/>
            </a:endParaRPr>
          </a:p>
          <a:p>
            <a:pPr eaLnBrk="1" hangingPunct="1">
              <a:lnSpc>
                <a:spcPct val="80000"/>
              </a:lnSpc>
              <a:buNone/>
            </a:pPr>
            <a:endParaRPr b="1" dirty="0" lang="en-US" smtClean="0">
              <a:uFillTx/>
            </a:endParaRPr>
          </a:p>
          <a:p>
            <a:pPr>
              <a:buNone/>
            </a:pPr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4" name="Picture 3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3505200" y="3429000"/>
            <a:ext cx="3048000" cy="3171463"/>
          </a:xfrm>
          <a:prstGeom prst="rect">
            <a:avLst/>
          </a:prstGeom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howMasterPhAnim="0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50179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3400" y="1524000"/>
            <a:ext cx="8229600" cy="4648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/>
            <a:r>
              <a:rPr b="1" dirty="0" lang="en-US" smtClean="0" sz="2800">
                <a:uFillTx/>
              </a:rPr>
              <a:t>Adaptive Immunity</a:t>
            </a:r>
            <a:r>
              <a:rPr dirty="0" lang="en-US" smtClean="0" sz="2800">
                <a:uFillTx/>
              </a:rPr>
              <a:t>: </a:t>
            </a:r>
            <a:r>
              <a:rPr dirty="0" lang="en-US" smtClean="0" sz="2800">
                <a:solidFill>
                  <a:srgbClr val="3333FF"/>
                </a:solidFill>
                <a:uFillTx/>
              </a:rPr>
              <a:t>Specific </a:t>
            </a:r>
            <a:r>
              <a:rPr dirty="0" lang="en-US" smtClean="0" sz="2800">
                <a:uFillTx/>
              </a:rPr>
              <a:t>host defenses that are mediated by T &amp; B cells following exposure to Ag.</a:t>
            </a:r>
          </a:p>
          <a:p>
            <a:pPr eaLnBrk="1" hangingPunct="1"/>
            <a:r>
              <a:rPr b="1" dirty="0" lang="en-US" smtClean="0" sz="2800">
                <a:uFillTx/>
              </a:rPr>
              <a:t>Innate immunity</a:t>
            </a:r>
            <a:r>
              <a:rPr dirty="0" lang="en-US" smtClean="0" sz="2800">
                <a:uFillTx/>
              </a:rPr>
              <a:t>: </a:t>
            </a:r>
            <a:r>
              <a:rPr dirty="0" lang="en-US" smtClean="0" sz="2800">
                <a:solidFill>
                  <a:srgbClr val="3333FF"/>
                </a:solidFill>
                <a:uFillTx/>
              </a:rPr>
              <a:t>Nonspecific</a:t>
            </a:r>
            <a:r>
              <a:rPr dirty="0" lang="en-US" smtClean="0" sz="2800">
                <a:uFillTx/>
              </a:rPr>
              <a:t> host defenses that exist prior to exposure to Ag.</a:t>
            </a:r>
            <a:endParaRPr dirty="0" lang="ar-SA" smtClean="0" sz="2800">
              <a:uFillTx/>
              <a:cs charset="0" typeface="Arial"/>
            </a:endParaRPr>
          </a:p>
          <a:p>
            <a:pPr eaLnBrk="1" hangingPunct="1"/>
            <a:r>
              <a:rPr b="1" dirty="0" lang="en-US" smtClean="0" sz="2800">
                <a:uFillTx/>
                <a:cs charset="0" typeface="Arial"/>
              </a:rPr>
              <a:t>Pathogen</a:t>
            </a:r>
            <a:r>
              <a:rPr dirty="0" lang="en-US" smtClean="0" sz="2800">
                <a:uFillTx/>
                <a:cs charset="0" typeface="Arial"/>
              </a:rPr>
              <a:t>: a disease causing organism</a:t>
            </a:r>
          </a:p>
          <a:p>
            <a:pPr eaLnBrk="1" hangingPunct="1"/>
            <a:r>
              <a:rPr b="1" dirty="0" lang="en-US" smtClean="0" sz="2800">
                <a:uFillTx/>
              </a:rPr>
              <a:t>Vaccination: </a:t>
            </a:r>
            <a:r>
              <a:rPr dirty="0" lang="en-US" smtClean="0" sz="2800">
                <a:uFillTx/>
              </a:rPr>
              <a:t>deliberate induction of protective immunity to a pathogen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274638"/>
            <a:ext cx="8229600" cy="11430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b="1" dirty="0" lang="en-US" smtClean="0" sz="4000" u="sng">
                <a:solidFill>
                  <a:srgbClr val="3333FF"/>
                </a:solidFill>
                <a:uFillTx/>
                <a:latin charset="0" pitchFamily="66" typeface="Comic Sans MS"/>
              </a:rPr>
              <a:t>Definitions </a:t>
            </a:r>
            <a:endParaRPr dirty="0" lang="en-US" sz="4000">
              <a:uFillTx/>
              <a:latin charset="0" pitchFamily="66" typeface="Comic Sans MS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50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2"/>
                                        <p:tgtEl>
                                          <p:spTgt spid="50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7"/>
                                        <p:tgtEl>
                                          <p:spTgt spid="50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2"/>
                                        <p:tgtEl>
                                          <p:spTgt spid="50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50179"/>
    </p:bldLst>
  </p:timing>
</p:sld>
</file>

<file path=ppt/slides/slide1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howMasterPhAnim="0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8674" name="Text Box 4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295400" y="1905000"/>
            <a:ext cx="7635424" cy="3539430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wrap="none">
            <a:spAutoFit/>
          </a:bodyPr>
          <a:lstStyle/>
          <a:p>
            <a:r>
              <a:rPr altLang="zh-TW" b="1" dirty="0" kumimoji="1" lang="en-US" smtClean="0" sz="2800">
                <a:solidFill>
                  <a:srgbClr val="3333FF"/>
                </a:solidFill>
                <a:uFillTx/>
                <a:latin charset="0" pitchFamily="66" typeface="Comic Sans MS"/>
                <a:ea charset="-120" pitchFamily="18" typeface="新細明體"/>
              </a:rPr>
              <a:t>- Microorganisms </a:t>
            </a:r>
            <a:r>
              <a:rPr altLang="zh-TW" b="1" dirty="0" kumimoji="1" lang="en-US" sz="2800">
                <a:solidFill>
                  <a:srgbClr val="3333FF"/>
                </a:solidFill>
                <a:uFillTx/>
                <a:latin charset="0" pitchFamily="66" typeface="Comic Sans MS"/>
                <a:ea charset="-120" pitchFamily="18" typeface="新細明體"/>
              </a:rPr>
              <a:t>&amp; their related products</a:t>
            </a:r>
          </a:p>
          <a:p>
            <a:r>
              <a:rPr altLang="zh-TW" b="1" dirty="0" kumimoji="1" lang="en-US" sz="2800">
                <a:solidFill>
                  <a:srgbClr val="3333FF"/>
                </a:solidFill>
                <a:uFillTx/>
                <a:latin charset="0" pitchFamily="66" typeface="Comic Sans MS"/>
                <a:ea charset="-120" pitchFamily="18" typeface="新細明體"/>
              </a:rPr>
              <a:t>  (proteins, polysaccharides, lipids)</a:t>
            </a:r>
          </a:p>
          <a:p>
            <a:endParaRPr altLang="zh-TW" b="1" dirty="0" kumimoji="1" lang="en-US" sz="2800">
              <a:solidFill>
                <a:srgbClr val="3333FF"/>
              </a:solidFill>
              <a:uFillTx/>
              <a:latin charset="0" pitchFamily="66" typeface="Comic Sans MS"/>
              <a:ea charset="-120" pitchFamily="18" typeface="新細明體"/>
            </a:endParaRPr>
          </a:p>
          <a:p>
            <a:r>
              <a:rPr altLang="zh-TW" b="1" dirty="0" kumimoji="1" lang="en-US" smtClean="0" sz="2800">
                <a:solidFill>
                  <a:srgbClr val="3333FF"/>
                </a:solidFill>
                <a:uFillTx/>
                <a:latin charset="0" pitchFamily="66" typeface="Comic Sans MS"/>
                <a:ea charset="-120" pitchFamily="18" typeface="新細明體"/>
              </a:rPr>
              <a:t>- Environmental </a:t>
            </a:r>
            <a:r>
              <a:rPr altLang="zh-TW" b="1" dirty="0" kumimoji="1" lang="en-US" sz="2800">
                <a:solidFill>
                  <a:srgbClr val="3333FF"/>
                </a:solidFill>
                <a:uFillTx/>
                <a:latin charset="0" pitchFamily="66" typeface="Comic Sans MS"/>
                <a:ea charset="-120" pitchFamily="18" typeface="新細明體"/>
              </a:rPr>
              <a:t>substances</a:t>
            </a:r>
          </a:p>
          <a:p>
            <a:endParaRPr altLang="zh-TW" b="1" dirty="0" kumimoji="1" lang="en-US" sz="2800">
              <a:solidFill>
                <a:srgbClr val="3333FF"/>
              </a:solidFill>
              <a:uFillTx/>
              <a:latin charset="0" pitchFamily="66" typeface="Comic Sans MS"/>
              <a:ea charset="-120" pitchFamily="18" typeface="新細明體"/>
            </a:endParaRPr>
          </a:p>
          <a:p>
            <a:r>
              <a:rPr altLang="zh-TW" b="1" dirty="0" kumimoji="1" lang="en-US" smtClean="0" sz="2800">
                <a:solidFill>
                  <a:srgbClr val="3333FF"/>
                </a:solidFill>
                <a:uFillTx/>
                <a:latin charset="0" pitchFamily="66" typeface="Comic Sans MS"/>
                <a:ea charset="-120" pitchFamily="18" typeface="新細明體"/>
              </a:rPr>
              <a:t>- Drugs</a:t>
            </a:r>
            <a:endParaRPr altLang="zh-TW" b="1" dirty="0" kumimoji="1" lang="en-US" sz="2800">
              <a:solidFill>
                <a:srgbClr val="3333FF"/>
              </a:solidFill>
              <a:uFillTx/>
              <a:latin charset="0" pitchFamily="66" typeface="Comic Sans MS"/>
              <a:ea charset="-120" pitchFamily="18" typeface="新細明體"/>
            </a:endParaRPr>
          </a:p>
          <a:p>
            <a:endParaRPr altLang="zh-TW" b="1" dirty="0" kumimoji="1" lang="en-US" sz="2800">
              <a:solidFill>
                <a:srgbClr val="3333FF"/>
              </a:solidFill>
              <a:uFillTx/>
              <a:latin charset="0" pitchFamily="66" typeface="Comic Sans MS"/>
              <a:ea charset="-120" pitchFamily="18" typeface="新細明體"/>
            </a:endParaRPr>
          </a:p>
          <a:p>
            <a:r>
              <a:rPr altLang="zh-TW" b="1" dirty="0" kumimoji="1" lang="en-US" smtClean="0" sz="2800">
                <a:solidFill>
                  <a:srgbClr val="3333FF"/>
                </a:solidFill>
                <a:uFillTx/>
                <a:latin charset="0" pitchFamily="66" typeface="Comic Sans MS"/>
                <a:ea charset="-120" pitchFamily="18" typeface="新細明體"/>
              </a:rPr>
              <a:t>- Organs</a:t>
            </a:r>
            <a:r>
              <a:rPr altLang="zh-TW" b="1" dirty="0" kumimoji="1" lang="en-US" sz="2800">
                <a:solidFill>
                  <a:srgbClr val="3333FF"/>
                </a:solidFill>
                <a:uFillTx/>
                <a:latin charset="0" pitchFamily="66" typeface="Comic Sans MS"/>
                <a:ea charset="-120" pitchFamily="18" typeface="新細明體"/>
              </a:rPr>
              <a:t>, tissues, cells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8675" name="Text Box 5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905000" y="914400"/>
            <a:ext cx="592502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wrap="none">
            <a:spAutoFit/>
          </a:bodyPr>
          <a:lstStyle/>
          <a:p>
            <a:r>
              <a:rPr altLang="zh-TW" b="1" dirty="0" kumimoji="1" lang="en-US" sz="3200">
                <a:uFillTx/>
                <a:latin charset="0" pitchFamily="66" typeface="Comic Sans MS"/>
                <a:ea charset="-120" pitchFamily="18" typeface="新細明體"/>
                <a:cs charset="0" typeface="Arial"/>
              </a:rPr>
              <a:t>Where &amp; what are antigens?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>
    <p:wipe dir="d"/>
  </p:transition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76B5A2DB" id="10242" name="Picture 10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 b="48917" l="34509" r="38510" t="3238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057400" y="0"/>
            <a:ext cx="2590800" cy="24701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76B5A2DB" id="10243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 b="69281" l="63023" r="13672" t="12160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0"/>
            <a:ext cx="2286000" cy="24304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76B5A2DB" id="10244" name="Picture 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 b="48917" l="63373" r="10902" t="31927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2209800"/>
            <a:ext cx="2454275" cy="2514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76B5A2DB" id="10245" name="Picture 6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 b="28848" l="64000" r="10274" t="51996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4572000"/>
            <a:ext cx="2232025" cy="2286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76B5A2DB" id="10246" name="Picture 7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 b="8780" l="64627" r="9647" t="72520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133600" y="3733800"/>
            <a:ext cx="3124200" cy="31242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76B5A2DB" id="10247" name="Picture 8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 b="68985" l="35136" r="38510" t="12315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2185988" y="2338388"/>
            <a:ext cx="2543175" cy="24828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76B5A2DB" id="10248" name="Picture 11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 b="28392" l="35136" r="38510" t="5245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562475" y="0"/>
            <a:ext cx="2438400" cy="24384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76B5A2DB" id="10249" name="Picture 1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 b="8038" l="35765" r="38510" t="7280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838950" y="4495800"/>
            <a:ext cx="2305050" cy="23622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76B5A2DB" id="10250" name="Picture 13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 b="8022" l="8156" r="66745" t="73660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867525" y="2362200"/>
            <a:ext cx="2276475" cy="2286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76B5A2DB" id="10251" name="Picture 1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 b="28392" l="6902" r="66745" t="52908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572000" y="2327275"/>
            <a:ext cx="2324100" cy="22685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76B5A2DB" id="10252" name="Picture 15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 b="48460" l="6902" r="66745" t="32840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572000" y="4551363"/>
            <a:ext cx="2362200" cy="230663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76B5A2DB" id="10253" name="Picture 16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 b="68300" l="6902" r="67999" t="1277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867525" y="0"/>
            <a:ext cx="2276475" cy="23622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figure-02-01" id="3" name="Picture 3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457200" y="0"/>
            <a:ext cx="8077200" cy="6858000"/>
          </a:xfrm>
          <a:prstGeom prst="rect">
            <a:avLst/>
          </a:prstGeom>
          <a:noFill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13314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762000"/>
            <a:ext cx="9144000" cy="23256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3" name="Flowchart: Connector 2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95400" y="4495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/>
          <a:lstStyle/>
          <a:p>
            <a:pPr algn="ctr"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Flowchart: Connector 3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458913" y="4659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algn="ctr" rotWithShape="0" sx="1000" sy="1000">
              <a:srgbClr val="000000"/>
            </a:outerShdw>
          </a:effectLst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/>
          <a:lstStyle/>
          <a:p>
            <a:pPr algn="ctr"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317" name="TextBox 28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457200" y="6505575"/>
            <a:ext cx="9906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 algn="ctr"/>
            <a:r>
              <a:rPr b="1" lang="en-US" sz="1200">
                <a:solidFill>
                  <a:srgbClr val="FFFF00"/>
                </a:solidFill>
                <a:uFillTx/>
              </a:rPr>
              <a:t>Th1 (CD4)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Flowchart: Connector 5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09600" y="5638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/>
          <a:lstStyle/>
          <a:p>
            <a:pPr algn="ctr"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Flowchart: Connector 6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73113" y="5802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algn="ctr" rotWithShape="0" sx="1000" sy="1000">
              <a:srgbClr val="000000"/>
            </a:outerShdw>
          </a:effectLst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/>
          <a:lstStyle/>
          <a:p>
            <a:pPr algn="ctr"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Flowchart: Connector 7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057400" y="5638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/>
          <a:lstStyle/>
          <a:p>
            <a:pPr algn="ctr"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Flowchart: Connector 8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220913" y="5802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algn="ctr" rotWithShape="0" sx="1000" sy="1000">
              <a:srgbClr val="000000"/>
            </a:outerShdw>
          </a:effectLst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/>
          <a:lstStyle/>
          <a:p>
            <a:pPr algn="ctr"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Flowchart: Connector 9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581400" y="4495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/>
          <a:lstStyle/>
          <a:p>
            <a:pPr algn="ctr"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" name="Flowchart: Connector 10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744913" y="4659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algn="ctr" rotWithShape="0" sx="1000" sy="1000">
              <a:srgbClr val="000000"/>
            </a:outerShdw>
          </a:effectLst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/>
          <a:lstStyle/>
          <a:p>
            <a:pPr algn="ctr"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" name="Flowchart: Connector 11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562600" y="44196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/>
          <a:lstStyle/>
          <a:p>
            <a:pPr algn="ctr"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" name="Flowchart: Connector 12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726113" y="45831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algn="ctr" rotWithShape="0" sx="1000" sy="1000">
              <a:srgbClr val="000000"/>
            </a:outerShdw>
          </a:effectLst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/>
          <a:lstStyle/>
          <a:p>
            <a:pPr algn="ctr"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" name="Flowchart: Connector 13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315200" y="44196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/>
          <a:lstStyle/>
          <a:p>
            <a:pPr algn="ctr"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" name="Flowchart: Connector 14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478713" y="45831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algn="ctr" rotWithShape="0" sx="1000" sy="1000">
              <a:srgbClr val="000000"/>
            </a:outerShdw>
          </a:effectLst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/>
          <a:lstStyle/>
          <a:p>
            <a:pPr algn="ctr"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328" name="TextBox 40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2057400" y="6505575"/>
            <a:ext cx="9906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 algn="ctr"/>
            <a:r>
              <a:rPr b="1" lang="en-US" sz="1200">
                <a:solidFill>
                  <a:srgbClr val="FFFF00"/>
                </a:solidFill>
                <a:uFillTx/>
              </a:rPr>
              <a:t>Th2 (CD4)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329" name="TextBox 41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52400" y="4572000"/>
            <a:ext cx="1066800" cy="646113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 algn="ctr"/>
            <a:r>
              <a:rPr b="1" lang="en-US" sz="1200">
                <a:solidFill>
                  <a:srgbClr val="FFFF00"/>
                </a:solidFill>
                <a:uFillTx/>
              </a:rPr>
              <a:t>T helper lymphocyte (CD4)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330" name="TextBox 42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3276600" y="5486400"/>
            <a:ext cx="1524000" cy="461963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 algn="ctr"/>
            <a:r>
              <a:rPr b="1" lang="en-US" sz="1200">
                <a:solidFill>
                  <a:srgbClr val="FFFF00"/>
                </a:solidFill>
                <a:uFillTx/>
              </a:rPr>
              <a:t>T cytotoxic lymphocyte (CD8)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331" name="TextBox 43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5257800" y="5667375"/>
            <a:ext cx="16764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 algn="ctr"/>
            <a:r>
              <a:rPr b="1" lang="en-US" sz="1200">
                <a:solidFill>
                  <a:srgbClr val="FFFF00"/>
                </a:solidFill>
                <a:uFillTx/>
              </a:rPr>
              <a:t>Natural Killer Cell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332" name="TextBox 44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7162800" y="5667375"/>
            <a:ext cx="12954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 algn="ctr"/>
            <a:r>
              <a:rPr b="1" lang="en-US" sz="1200">
                <a:solidFill>
                  <a:srgbClr val="FFFF00"/>
                </a:solidFill>
                <a:uFillTx/>
              </a:rPr>
              <a:t>B lymphocyte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333" name="TextBox 45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905000" y="9525"/>
            <a:ext cx="5486400" cy="585788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 algn="ctr"/>
            <a:r>
              <a:rPr b="1" lang="en-US" sz="3200">
                <a:solidFill>
                  <a:srgbClr val="FFFF00"/>
                </a:solidFill>
                <a:uFillTx/>
                <a:latin charset="0" pitchFamily="34" typeface="Arial Rounded MT Bold"/>
              </a:rPr>
              <a:t>Antigen Presenting Cells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334" name="TextBox 46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3211513"/>
            <a:ext cx="9144000" cy="585787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 algn="ctr"/>
            <a:r>
              <a:rPr b="1" lang="en-US" sz="3200">
                <a:solidFill>
                  <a:srgbClr val="FFFF00"/>
                </a:solidFill>
                <a:uFillTx/>
                <a:latin charset="0" pitchFamily="34" typeface="Arial Rounded MT Bold"/>
              </a:rPr>
              <a:t>Responding Cells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3" name="Down Arrow 22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 rot="2249373">
            <a:off x="1212850" y="5334000"/>
            <a:ext cx="2286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/>
          <a:lstStyle/>
          <a:p>
            <a:pPr algn="ctr"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4" name="Down Arrow 23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 rot="19652585">
            <a:off x="1968500" y="5372100"/>
            <a:ext cx="2286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/>
          <a:lstStyle/>
          <a:p>
            <a:pPr algn="ctr">
              <a:defRPr>
                <a:uFillTx/>
              </a:defRPr>
            </a:pPr>
            <a:endParaRPr lang="en-US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13337" name="Picture 3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 rot="-2970525">
            <a:off x="7159625" y="4306888"/>
            <a:ext cx="228600" cy="3048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13338" name="Picture 3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 rot="-6883887">
            <a:off x="7081838" y="4902200"/>
            <a:ext cx="228600" cy="3048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13339" name="Picture 3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 rot="-10404807">
            <a:off x="7561263" y="5270500"/>
            <a:ext cx="228600" cy="3048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13340" name="Picture 3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 rot="7721721">
            <a:off x="8153400" y="4984750"/>
            <a:ext cx="228600" cy="3048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13341" name="Picture 3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 rot="2945501">
            <a:off x="8083550" y="4305300"/>
            <a:ext cx="228600" cy="3048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30" name="Right Brace 29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 rot="16200000">
            <a:off x="2665412" y="3427413"/>
            <a:ext cx="384175" cy="1905000"/>
          </a:xfrm>
          <a:prstGeom prst="rightBrace">
            <a:avLst/>
          </a:prstGeom>
          <a:noFill/>
          <a:ln w="41275">
            <a:solidFill>
              <a:srgbClr val="FF0000"/>
            </a:solidFill>
          </a:ln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/>
          <a:lstStyle/>
          <a:p>
            <a:pPr algn="ctr"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343" name="TextBox 56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752600" y="3886200"/>
            <a:ext cx="22098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 algn="ctr"/>
            <a:r>
              <a:rPr b="1" lang="en-US" sz="1200">
                <a:solidFill>
                  <a:srgbClr val="FFFF00"/>
                </a:solidFill>
                <a:uFillTx/>
              </a:rPr>
              <a:t>CD3 Positive T Lymphocyte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13344" name="Picture 3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 rot="220663">
            <a:off x="7629525" y="4108450"/>
            <a:ext cx="228600" cy="3048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howMasterPhAnim="0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4338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/>
            <a:r>
              <a:rPr b="1" dirty="0" lang="en-US" smtClean="0">
                <a:solidFill>
                  <a:srgbClr val="0000FF"/>
                </a:solidFill>
                <a:uFillTx/>
                <a:latin charset="0" pitchFamily="66" typeface="Comic Sans MS"/>
              </a:rPr>
              <a:t>Types of Immunity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171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/>
            <a:r>
              <a:rPr b="1" dirty="0" lang="en-US" smtClean="0" sz="2800">
                <a:uFillTx/>
              </a:rPr>
              <a:t>Innate (nonspecific) Immunity</a:t>
            </a:r>
          </a:p>
          <a:p>
            <a:pPr eaLnBrk="1" hangingPunct="1" lvl="1"/>
            <a:r>
              <a:rPr dirty="0" lang="en-US" smtClean="0" sz="2400">
                <a:uFillTx/>
              </a:rPr>
              <a:t>Shorter duration</a:t>
            </a:r>
          </a:p>
          <a:p>
            <a:pPr eaLnBrk="1" hangingPunct="1" lvl="1"/>
            <a:r>
              <a:rPr dirty="0" lang="en-US" smtClean="0" sz="2400">
                <a:uFillTx/>
              </a:rPr>
              <a:t>No memory</a:t>
            </a:r>
          </a:p>
          <a:p>
            <a:pPr eaLnBrk="1" hangingPunct="1" lvl="1">
              <a:buFontTx/>
              <a:buNone/>
            </a:pPr>
            <a:endParaRPr dirty="0" lang="en-US" smtClean="0" sz="2400">
              <a:uFillTx/>
            </a:endParaRPr>
          </a:p>
          <a:p>
            <a:pPr eaLnBrk="1" hangingPunct="1"/>
            <a:r>
              <a:rPr b="1" dirty="0" lang="en-US" smtClean="0" sz="2800">
                <a:uFillTx/>
              </a:rPr>
              <a:t>Adaptive (specific) Immunity</a:t>
            </a:r>
          </a:p>
          <a:p>
            <a:pPr eaLnBrk="1" hangingPunct="1" lvl="1"/>
            <a:r>
              <a:rPr dirty="0" lang="en-US" smtClean="0" sz="2400">
                <a:uFillTx/>
              </a:rPr>
              <a:t>Response of a specific B and T lymphocytes to an antigen</a:t>
            </a:r>
          </a:p>
          <a:p>
            <a:pPr eaLnBrk="1" hangingPunct="1" lvl="1"/>
            <a:r>
              <a:rPr dirty="0" lang="en-US" smtClean="0" sz="2400">
                <a:uFillTx/>
              </a:rPr>
              <a:t>Exhibit immunological memory</a:t>
            </a:r>
          </a:p>
          <a:p>
            <a:pPr eaLnBrk="1" hangingPunct="1" lvl="1"/>
            <a:r>
              <a:rPr dirty="0" lang="en-US" sz="2400">
                <a:uFillTx/>
              </a:rPr>
              <a:t>S</a:t>
            </a:r>
            <a:r>
              <a:rPr dirty="0" lang="en-US" smtClean="0" sz="2400">
                <a:uFillTx/>
              </a:rPr>
              <a:t>pecificity and </a:t>
            </a:r>
          </a:p>
          <a:p>
            <a:pPr eaLnBrk="1" hangingPunct="1" lvl="1"/>
            <a:r>
              <a:rPr dirty="0" lang="en-US" smtClean="0" sz="2400">
                <a:uFillTx/>
              </a:rPr>
              <a:t>Self / non-self recognition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7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7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7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71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71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71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71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71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71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71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71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71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71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71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71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7171"/>
    </p:bldLst>
  </p:timing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Kuby Immunology 7th edition.bmp" id="2" name="Picture 1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819400" y="609600"/>
            <a:ext cx="3276600" cy="3837123"/>
          </a:xfrm>
          <a:prstGeom prst="rect">
            <a:avLst/>
          </a:prstGeom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4" name="TextBox 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2373" y="4564405"/>
            <a:ext cx="8610600" cy="1261884"/>
          </a:xfrm>
          <a:prstGeom prst="rect">
            <a:avLst/>
          </a:prstGeo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 algn="ctr"/>
            <a:r>
              <a:rPr b="1" dirty="0" lang="en-US" smtClean="0" sz="2800">
                <a:uFillTx/>
              </a:rPr>
              <a:t>Reference</a:t>
            </a:r>
          </a:p>
          <a:p>
            <a:pPr algn="ctr"/>
            <a:r>
              <a:rPr b="1" dirty="0" err="1" lang="en-US" smtClean="0" sz="2800">
                <a:uFillTx/>
              </a:rPr>
              <a:t>Kuby</a:t>
            </a:r>
            <a:r>
              <a:rPr b="1" dirty="0" lang="en-US" smtClean="0" sz="2800">
                <a:uFillTx/>
              </a:rPr>
              <a:t> Immunology  7</a:t>
            </a:r>
            <a:r>
              <a:rPr b="1" baseline="30000" dirty="0" lang="en-US" smtClean="0" sz="2800">
                <a:uFillTx/>
              </a:rPr>
              <a:t>th</a:t>
            </a:r>
            <a:r>
              <a:rPr b="1" dirty="0" lang="en-US" smtClean="0" sz="2800">
                <a:uFillTx/>
              </a:rPr>
              <a:t> Edition 2013</a:t>
            </a:r>
          </a:p>
          <a:p>
            <a:pPr algn="ctr"/>
            <a:r>
              <a:rPr b="1" dirty="0" lang="en-US" smtClean="0" sz="2000">
                <a:uFillTx/>
              </a:rPr>
              <a:t>Chapter 1 Pages 1-22 &amp; Chapter 2 Pages 27-57</a:t>
            </a:r>
            <a:endParaRPr b="1" dirty="0" lang="en-US" sz="2000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howMasterPhAnim="0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4578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/>
            <a:r>
              <a:rPr b="1" dirty="0" lang="en-US" smtClean="0">
                <a:solidFill>
                  <a:srgbClr val="0033CC"/>
                </a:solidFill>
                <a:uFillTx/>
                <a:latin charset="0" pitchFamily="66" typeface="Comic Sans MS"/>
              </a:rPr>
              <a:t>Adaptive Immunity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4579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eaLnBrk="1" hangingPunct="1"/>
            <a:r>
              <a:rPr b="1" dirty="0" err="1" lang="en-US" smtClean="0">
                <a:uFillTx/>
              </a:rPr>
              <a:t>Humoral</a:t>
            </a:r>
            <a:r>
              <a:rPr b="1" dirty="0" lang="en-US" smtClean="0">
                <a:uFillTx/>
              </a:rPr>
              <a:t> immunity</a:t>
            </a:r>
          </a:p>
          <a:p>
            <a:pPr eaLnBrk="1" hangingPunct="1" lvl="1"/>
            <a:r>
              <a:rPr dirty="0" lang="en-US" smtClean="0">
                <a:uFillTx/>
              </a:rPr>
              <a:t>Immunity that is mediated by antibodies (B cells)</a:t>
            </a:r>
          </a:p>
          <a:p>
            <a:pPr eaLnBrk="1" hangingPunct="1"/>
            <a:endParaRPr b="1" dirty="0" lang="en-US" smtClean="0">
              <a:uFillTx/>
            </a:endParaRPr>
          </a:p>
          <a:p>
            <a:pPr eaLnBrk="1" hangingPunct="1"/>
            <a:r>
              <a:rPr b="1" dirty="0" lang="en-US" smtClean="0">
                <a:uFillTx/>
              </a:rPr>
              <a:t>Cell Mediated Immunity</a:t>
            </a:r>
          </a:p>
          <a:p>
            <a:pPr eaLnBrk="1" hangingPunct="1" lvl="1"/>
            <a:r>
              <a:rPr dirty="0" lang="en-US" smtClean="0">
                <a:uFillTx/>
              </a:rPr>
              <a:t>Immune response in which antigen specific T cells dominate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2"/>
                                        <p:tgtEl>
                                          <p:spTgt spid="245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5"/>
                                        <p:tgtEl>
                                          <p:spTgt spid="245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0"/>
                                        <p:tgtEl>
                                          <p:spTgt spid="245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3"/>
                                        <p:tgtEl>
                                          <p:spTgt spid="245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grpId="0" spid="24578"/>
      <p:bldP advAuto="4294967295" build="p" grpId="0" spid="24579"/>
    </p:bldLst>
  </p:timing>
</p:sld>
</file>

<file path=ppt/slides/slide2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6387" name="TextBox 4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09600" y="3810000"/>
            <a:ext cx="3886200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 algn="ctr"/>
            <a:r>
              <a:rPr b="1" lang="en-US" sz="3200">
                <a:solidFill>
                  <a:srgbClr val="0033CC"/>
                </a:solidFill>
                <a:uFillTx/>
              </a:rPr>
              <a:t>Lymphatic vessels and lymphoid organs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6388" name="TextBox 5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85800" y="1143000"/>
            <a:ext cx="34290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 algn="ctr"/>
            <a:r>
              <a:rPr b="1" dirty="0" lang="en-US" sz="3600">
                <a:solidFill>
                  <a:schemeClr val="accent6">
                    <a:lumMod val="75000"/>
                  </a:schemeClr>
                </a:solidFill>
                <a:uFillTx/>
                <a:latin charset="0" pitchFamily="66" typeface="Comic Sans MS"/>
              </a:rPr>
              <a:t>Lymphoid System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figure-02-13" id="5" name="Picture 3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724400" y="0"/>
            <a:ext cx="4419600" cy="6858000"/>
          </a:xfrm>
          <a:prstGeom prst="rect">
            <a:avLst/>
          </a:prstGeom>
          <a:noFill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" name="TextBox 2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38200" y="28575"/>
            <a:ext cx="8305800" cy="2123658"/>
          </a:xfrm>
          <a:prstGeom prst="rect">
            <a:avLst/>
          </a:prstGeom>
          <a:solidFill>
            <a:schemeClr val="bg1"/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contourW="8890" extrusionH="25400">
              <a:bevelT h="31750" w="3810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>
                <a:uFillTx/>
              </a:defRPr>
            </a:pPr>
            <a:r>
              <a:rPr b="1" dirty="0" lang="en-US" sz="360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uFillTx/>
                <a:latin charset="0" pitchFamily="66" typeface="Comic Sans MS"/>
              </a:rPr>
              <a:t>Primary Lymphoid </a:t>
            </a:r>
            <a:r>
              <a:rPr b="1" dirty="0" lang="en-US" smtClean="0" sz="360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uFillTx/>
                <a:latin charset="0" pitchFamily="66" typeface="Comic Sans MS"/>
              </a:rPr>
              <a:t>Organs</a:t>
            </a:r>
          </a:p>
          <a:p>
            <a:pPr algn="ctr">
              <a:defRPr>
                <a:uFillTx/>
              </a:defRPr>
            </a:pPr>
            <a:endParaRPr b="1" dirty="0" lang="en-US" smtClean="0" sz="3600">
              <a:ln w="11430"/>
              <a:solidFill>
                <a:schemeClr val="accent2">
                  <a:lumMod val="75000"/>
                </a:schemeClr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uFillTx/>
              <a:latin charset="0" pitchFamily="66" typeface="Comic Sans MS"/>
            </a:endParaRPr>
          </a:p>
          <a:p>
            <a:pPr algn="ctr">
              <a:defRPr>
                <a:uFillTx/>
              </a:defRPr>
            </a:pPr>
            <a:r>
              <a:rPr b="1" dirty="0" lang="en-US" sz="2400" u="sng">
                <a:ln w="11430"/>
                <a:solidFill>
                  <a:srgbClr val="C0000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uFillTx/>
                <a:latin charset="0" pitchFamily="66" typeface="Comic Sans MS"/>
              </a:rPr>
              <a:t>(Development &amp; </a:t>
            </a:r>
            <a:r>
              <a:rPr b="1" dirty="0" lang="en-US" smtClean="0" sz="2400" u="sng">
                <a:ln w="11430"/>
                <a:solidFill>
                  <a:srgbClr val="C0000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uFillTx/>
                <a:latin charset="0" pitchFamily="66" typeface="Comic Sans MS"/>
              </a:rPr>
              <a:t>Differentiation </a:t>
            </a:r>
            <a:r>
              <a:rPr b="1" dirty="0" lang="en-US" sz="2400" u="sng">
                <a:ln w="11430"/>
                <a:solidFill>
                  <a:srgbClr val="C0000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uFillTx/>
                <a:latin charset="0" pitchFamily="66" typeface="Comic Sans MS"/>
              </a:rPr>
              <a:t>of immune cells)</a:t>
            </a:r>
          </a:p>
          <a:p>
            <a:pPr algn="ctr">
              <a:defRPr>
                <a:uFillTx/>
              </a:defRPr>
            </a:pPr>
            <a:endParaRPr b="1" dirty="0" lang="en-US" sz="3600">
              <a:ln w="11430"/>
              <a:solidFill>
                <a:schemeClr val="accent2">
                  <a:lumMod val="75000"/>
                </a:schemeClr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uFillTx/>
              <a:latin charset="0" pitchFamily="66" typeface="Comic Sans MS"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17412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838200" y="1666875"/>
            <a:ext cx="7924800" cy="51816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" name="TextBox 2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3400" y="304800"/>
            <a:ext cx="8382000" cy="5570756"/>
          </a:xfrm>
          <a:prstGeom prst="rect">
            <a:avLst/>
          </a:prstGeom>
          <a:solidFill>
            <a:schemeClr val="bg1"/>
          </a:solidFill>
        </p:spPr>
        <p:txBody xmlns:c="http://schemas.openxmlformats.org/drawingml/2006/chart" xmlns:pic="http://schemas.openxmlformats.org/drawingml/2006/picture" xmlns:dgm="http://schemas.openxmlformats.org/drawingml/2006/diagram">
          <a:bodyPr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contourW="8890" extrusionH="25400">
              <a:bevelT h="31750" w="3810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>
                <a:uFillTx/>
              </a:defRPr>
            </a:pPr>
            <a:r>
              <a:rPr b="1" dirty="0" lang="en-US" sz="400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uFillTx/>
                <a:latin charset="0" pitchFamily="66" typeface="Comic Sans MS"/>
              </a:rPr>
              <a:t>Secondary Lymphoid </a:t>
            </a:r>
            <a:r>
              <a:rPr b="1" dirty="0" lang="en-US" smtClean="0" sz="400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uFillTx/>
                <a:latin charset="0" pitchFamily="66" typeface="Comic Sans MS"/>
              </a:rPr>
              <a:t>Organs</a:t>
            </a:r>
          </a:p>
          <a:p>
            <a:pPr algn="ctr">
              <a:defRPr>
                <a:uFillTx/>
              </a:defRPr>
            </a:pPr>
            <a:endParaRPr b="1" dirty="0" lang="en-US" smtClean="0" sz="4000">
              <a:ln w="11430"/>
              <a:solidFill>
                <a:schemeClr val="accent6">
                  <a:lumMod val="75000"/>
                </a:schemeClr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uFillTx/>
              <a:latin charset="0" pitchFamily="66" typeface="Comic Sans MS"/>
            </a:endParaRPr>
          </a:p>
          <a:p>
            <a:pPr algn="ctr">
              <a:defRPr>
                <a:uFillTx/>
              </a:defRPr>
            </a:pPr>
            <a:r>
              <a:rPr b="1" dirty="0" lang="en-US" smtClean="0" sz="2400" u="sng">
                <a:ln w="11430"/>
                <a:solidFill>
                  <a:srgbClr val="C0000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uFillTx/>
              </a:rPr>
              <a:t>(</a:t>
            </a:r>
            <a:r>
              <a:rPr b="1" dirty="0" lang="en-US" sz="2400" u="sng">
                <a:ln w="11430"/>
                <a:solidFill>
                  <a:srgbClr val="C00000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uFillTx/>
                <a:latin charset="0" pitchFamily="66" typeface="Comic Sans MS"/>
              </a:rPr>
              <a:t>where the immune response occurs)</a:t>
            </a:r>
          </a:p>
          <a:p>
            <a:pPr>
              <a:defRPr>
                <a:uFillTx/>
              </a:defRPr>
            </a:pPr>
            <a:endParaRPr b="1" dirty="0" lang="en-US" sz="2400">
              <a:ln w="11430"/>
              <a:solidFill>
                <a:srgbClr val="C00000"/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uFillTx/>
              <a:latin charset="0" pitchFamily="66" typeface="Comic Sans MS"/>
            </a:endParaRPr>
          </a:p>
          <a:p>
            <a:pPr>
              <a:buFont charset="0" pitchFamily="34" typeface="Arial"/>
              <a:buChar char="•"/>
              <a:defRPr>
                <a:uFillTx/>
              </a:defRPr>
            </a:pPr>
            <a:r>
              <a:rPr b="1" dirty="0" lang="en-US" smtClean="0" sz="360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uFillTx/>
              </a:rPr>
              <a:t> </a:t>
            </a:r>
            <a:r>
              <a:rPr b="1" dirty="0" lang="en-US" smtClean="0" sz="320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uFillTx/>
              </a:rPr>
              <a:t>Spleen</a:t>
            </a:r>
          </a:p>
          <a:p>
            <a:pPr>
              <a:buFont charset="0" pitchFamily="34" typeface="Arial"/>
              <a:buChar char="•"/>
              <a:defRPr>
                <a:uFillTx/>
              </a:defRPr>
            </a:pPr>
            <a:r>
              <a:rPr b="1" dirty="0" lang="en-US" smtClean="0" sz="320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uFillTx/>
              </a:rPr>
              <a:t> Lymph nodes</a:t>
            </a:r>
          </a:p>
          <a:p>
            <a:pPr>
              <a:buFont charset="0" pitchFamily="34" typeface="Arial"/>
              <a:buChar char="•"/>
              <a:defRPr>
                <a:uFillTx/>
              </a:defRPr>
            </a:pPr>
            <a:r>
              <a:rPr b="1" dirty="0" lang="en-US" smtClean="0" sz="320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uFillTx/>
              </a:rPr>
              <a:t> Tonsils</a:t>
            </a:r>
          </a:p>
          <a:p>
            <a:pPr>
              <a:buFont charset="0" pitchFamily="34" typeface="Arial"/>
              <a:buChar char="•"/>
              <a:defRPr>
                <a:uFillTx/>
              </a:defRPr>
            </a:pPr>
            <a:r>
              <a:rPr b="1" dirty="0" lang="en-US" smtClean="0" sz="320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uFillTx/>
              </a:rPr>
              <a:t> MALT 	(Mucosa Associated 				Lymphoid Tissue)  	</a:t>
            </a:r>
          </a:p>
          <a:p>
            <a:pPr>
              <a:buFont charset="0" pitchFamily="34" typeface="Arial"/>
              <a:buChar char="•"/>
              <a:defRPr>
                <a:uFillTx/>
              </a:defRPr>
            </a:pPr>
            <a:r>
              <a:rPr b="1" dirty="0" lang="en-US" sz="320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uFillTx/>
              </a:rPr>
              <a:t> </a:t>
            </a:r>
            <a:r>
              <a:rPr b="1" dirty="0" lang="en-US" smtClean="0" sz="320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uFillTx/>
              </a:rPr>
              <a:t>Peyer’s patches</a:t>
            </a:r>
          </a:p>
          <a:p>
            <a:pPr>
              <a:buFont charset="0" pitchFamily="34" typeface="Arial"/>
              <a:buChar char="•"/>
              <a:defRPr>
                <a:uFillTx/>
              </a:defRPr>
            </a:pPr>
            <a:r>
              <a:rPr b="1" dirty="0" lang="en-US" smtClean="0" sz="320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uFillTx/>
              </a:rPr>
              <a:t> Appendix</a:t>
            </a:r>
            <a:endParaRPr b="1" dirty="0" lang="en-US" sz="3200">
              <a:ln w="11430"/>
              <a:solidFill>
                <a:schemeClr val="accent6">
                  <a:lumMod val="75000"/>
                </a:schemeClr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9458" name="Rectangle 1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304800" y="2057400"/>
            <a:ext cx="8534400" cy="2554545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pPr algn="ctr" indent="-342900" marL="342900">
              <a:lnSpc>
                <a:spcPct val="90000"/>
              </a:lnSpc>
              <a:spcBef>
                <a:spcPct val="20000"/>
              </a:spcBef>
            </a:pPr>
            <a:r>
              <a:rPr dirty="0" lang="en-US">
                <a:uFillTx/>
              </a:rPr>
              <a:t>	</a:t>
            </a:r>
            <a:r>
              <a:rPr b="1" dirty="0" lang="en-US" sz="4000">
                <a:uFillTx/>
                <a:latin charset="0" pitchFamily="66" typeface="Comic Sans MS"/>
              </a:rPr>
              <a:t>Lymphoid series comprise of two main lymphocyte populations </a:t>
            </a:r>
          </a:p>
          <a:p>
            <a:pPr algn="ctr" indent="-342900" marL="342900">
              <a:lnSpc>
                <a:spcPct val="90000"/>
              </a:lnSpc>
              <a:spcBef>
                <a:spcPct val="20000"/>
              </a:spcBef>
            </a:pPr>
            <a:endParaRPr b="1" dirty="0" lang="en-US" sz="4000">
              <a:uFillTx/>
            </a:endParaRPr>
          </a:p>
          <a:p>
            <a:pPr algn="ctr" indent="-342900" marL="342900">
              <a:lnSpc>
                <a:spcPct val="90000"/>
              </a:lnSpc>
              <a:spcBef>
                <a:spcPct val="20000"/>
              </a:spcBef>
            </a:pPr>
            <a:r>
              <a:rPr b="1" dirty="0" lang="en-US" sz="4000">
                <a:solidFill>
                  <a:srgbClr val="0033CC"/>
                </a:solidFill>
                <a:uFillTx/>
              </a:rPr>
              <a:t>T cells and B cells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Rectangle 2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04800" y="609600"/>
            <a:ext cx="8637588" cy="1431925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algn="ctr">
              <a:defRPr>
                <a:uFillTx/>
              </a:defRPr>
            </a:pPr>
            <a:r>
              <a:rPr b="1" dirty="0" lang="en-US" sz="4000">
                <a:solidFill>
                  <a:srgbClr val="0033CC"/>
                </a:solidFill>
                <a:uFillTx/>
                <a:latin charset="0" pitchFamily="66" typeface="Comic Sans MS"/>
                <a:ea typeface="+mj-ea"/>
                <a:cs typeface="+mj-cs"/>
              </a:rPr>
              <a:t>T-Lymphocyte Differentiation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Rectangle 3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1828800"/>
            <a:ext cx="7772400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indent="-342900" marL="342900">
              <a:lnSpc>
                <a:spcPct val="90000"/>
              </a:lnSpc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mtClean="0" sz="2800">
                <a:uFillTx/>
                <a:latin typeface="+mn-lt"/>
              </a:rPr>
              <a:t>T cells originate in Bone Marrow then migrate to Thymus for development.</a:t>
            </a:r>
          </a:p>
          <a:p>
            <a:pPr indent="-342900" marL="342900">
              <a:lnSpc>
                <a:spcPct val="90000"/>
              </a:lnSpc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mtClean="0" sz="2800">
                <a:uFillTx/>
                <a:latin typeface="+mn-lt"/>
              </a:rPr>
              <a:t> T </a:t>
            </a:r>
            <a:r>
              <a:rPr dirty="0" lang="en-US" sz="2800">
                <a:uFillTx/>
                <a:latin typeface="+mn-lt"/>
              </a:rPr>
              <a:t>cell precursors differentiate into mature T cells </a:t>
            </a:r>
            <a:r>
              <a:rPr dirty="0" lang="en-US" sz="2800">
                <a:solidFill>
                  <a:srgbClr val="0033CC"/>
                </a:solidFill>
                <a:uFillTx/>
                <a:latin typeface="+mn-lt"/>
              </a:rPr>
              <a:t>in thymus</a:t>
            </a:r>
          </a:p>
          <a:p>
            <a:pPr indent="-342900" marL="342900">
              <a:lnSpc>
                <a:spcPct val="90000"/>
              </a:lnSpc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z="2800">
                <a:uFillTx/>
                <a:latin typeface="+mn-lt"/>
              </a:rPr>
              <a:t>Stem cells lack antigen receptors and CD3, CD4, CD8 surface markers</a:t>
            </a:r>
          </a:p>
          <a:p>
            <a:pPr indent="-342900" marL="342900">
              <a:lnSpc>
                <a:spcPct val="90000"/>
              </a:lnSpc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z="2800">
                <a:uFillTx/>
                <a:latin typeface="+mn-lt"/>
              </a:rPr>
              <a:t>During their passage through thymus they differentiate into T cells expressing </a:t>
            </a:r>
            <a:r>
              <a:rPr dirty="0" lang="en-US" smtClean="0" sz="2800">
                <a:uFillTx/>
                <a:latin typeface="+mn-lt"/>
              </a:rPr>
              <a:t>either markers (CD4 or CD8)</a:t>
            </a:r>
            <a:endParaRPr dirty="0" lang="en-US" sz="2800">
              <a:uFillTx/>
              <a:latin typeface="+mn-lt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Rectangle 2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38200" y="609600"/>
            <a:ext cx="7793037" cy="1052513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algn="ctr">
              <a:defRPr>
                <a:uFillTx/>
              </a:defRPr>
            </a:pPr>
            <a:r>
              <a:rPr b="1" dirty="0" lang="en-US" sz="4000">
                <a:solidFill>
                  <a:srgbClr val="0033CC"/>
                </a:solidFill>
                <a:uFillTx/>
                <a:latin charset="0" pitchFamily="66" typeface="Comic Sans MS"/>
                <a:ea typeface="+mj-ea"/>
                <a:cs typeface="+mj-cs"/>
              </a:rPr>
              <a:t>T-Lymphocytes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Rectangle 3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38200" y="1981200"/>
            <a:ext cx="7772400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z="3200">
                <a:uFillTx/>
                <a:latin typeface="+mn-lt"/>
              </a:rPr>
              <a:t>All T cells have CD3 proteins on their cell surface</a:t>
            </a:r>
          </a:p>
          <a:p>
            <a:pPr indent="-342900" marL="342900">
              <a:spcBef>
                <a:spcPct val="20000"/>
              </a:spcBef>
              <a:defRPr>
                <a:uFillTx/>
              </a:defRPr>
            </a:pPr>
            <a:endParaRPr dirty="0" lang="en-US" sz="3200">
              <a:uFillTx/>
              <a:latin typeface="+mn-lt"/>
            </a:endParaRPr>
          </a:p>
          <a:p>
            <a:pPr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z="3200">
                <a:uFillTx/>
                <a:latin typeface="+mn-lt"/>
              </a:rPr>
              <a:t>Mature T cells have either CD4 or CD8 proteins but not both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Rectangle 2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04800" y="457200"/>
            <a:ext cx="8610600" cy="1052513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algn="ctr">
              <a:defRPr>
                <a:uFillTx/>
              </a:defRPr>
            </a:pPr>
            <a:r>
              <a:rPr b="1" dirty="0" lang="en-US" sz="4000">
                <a:uFillTx/>
                <a:latin charset="0" pitchFamily="66" typeface="Comic Sans MS"/>
                <a:ea typeface="+mj-ea"/>
                <a:cs typeface="+mj-cs"/>
              </a:rPr>
              <a:t>Functions of </a:t>
            </a:r>
            <a:r>
              <a:rPr b="1" dirty="0" lang="en-US" smtClean="0" sz="4000">
                <a:uFillTx/>
                <a:latin charset="0" pitchFamily="66" typeface="Comic Sans MS"/>
                <a:ea typeface="+mj-ea"/>
                <a:cs typeface="+mj-cs"/>
              </a:rPr>
              <a:t>T Helper </a:t>
            </a:r>
            <a:r>
              <a:rPr b="1" dirty="0" lang="en-US" sz="4000">
                <a:uFillTx/>
                <a:latin charset="0" pitchFamily="66" typeface="Comic Sans MS"/>
                <a:ea typeface="+mj-ea"/>
                <a:cs typeface="+mj-cs"/>
              </a:rPr>
              <a:t>Lymphocytes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Rectangle 3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1828800"/>
            <a:ext cx="8077200" cy="44196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z="3200">
                <a:solidFill>
                  <a:srgbClr val="3333FF"/>
                </a:solidFill>
                <a:uFillTx/>
                <a:latin typeface="+mn-lt"/>
                <a:cs charset="0" pitchFamily="18" typeface="Times New Roman"/>
              </a:rPr>
              <a:t>CD4 Lymphocytes </a:t>
            </a:r>
            <a:r>
              <a:rPr dirty="0" lang="en-US" smtClean="0" sz="3200">
                <a:solidFill>
                  <a:srgbClr val="3333FF"/>
                </a:solidFill>
                <a:uFillTx/>
                <a:latin typeface="+mn-lt"/>
                <a:cs charset="0" pitchFamily="18" typeface="Times New Roman"/>
              </a:rPr>
              <a:t>(T helper 1 </a:t>
            </a:r>
            <a:r>
              <a:rPr dirty="0" lang="en-US" sz="3200">
                <a:solidFill>
                  <a:srgbClr val="3333FF"/>
                </a:solidFill>
                <a:uFillTx/>
                <a:latin typeface="+mn-lt"/>
                <a:cs charset="0" pitchFamily="18" typeface="Times New Roman"/>
              </a:rPr>
              <a:t>and </a:t>
            </a:r>
            <a:r>
              <a:rPr dirty="0" lang="en-US" smtClean="0" sz="3200">
                <a:solidFill>
                  <a:srgbClr val="3333FF"/>
                </a:solidFill>
                <a:uFillTx/>
                <a:latin typeface="+mn-lt"/>
                <a:cs charset="0" pitchFamily="18" typeface="Times New Roman"/>
              </a:rPr>
              <a:t>2: Th1 and Th2)</a:t>
            </a:r>
            <a:endParaRPr dirty="0" lang="en-US" sz="3200">
              <a:solidFill>
                <a:srgbClr val="3333FF"/>
              </a:solidFill>
              <a:uFillTx/>
              <a:latin typeface="+mn-lt"/>
              <a:cs charset="0" pitchFamily="18" typeface="Times New Roman"/>
            </a:endParaRPr>
          </a:p>
          <a:p>
            <a:pPr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z="3200">
                <a:uFillTx/>
                <a:latin typeface="+mn-lt"/>
                <a:cs charset="0" pitchFamily="18" typeface="Times New Roman"/>
              </a:rPr>
              <a:t>Functions</a:t>
            </a:r>
          </a:p>
          <a:p>
            <a:pPr indent="-285750" lvl="1" marL="742950">
              <a:spcBef>
                <a:spcPct val="20000"/>
              </a:spcBef>
              <a:buFont charset="0" typeface="Arial"/>
              <a:buChar char="–"/>
              <a:defRPr>
                <a:uFillTx/>
              </a:defRPr>
            </a:pPr>
            <a:r>
              <a:rPr dirty="0" lang="en-US" sz="2800">
                <a:uFillTx/>
                <a:latin typeface="+mn-lt"/>
                <a:cs charset="0" pitchFamily="18" typeface="Times New Roman"/>
              </a:rPr>
              <a:t>Help B cells to develop into antibody producing plasma cells (Th2)</a:t>
            </a:r>
          </a:p>
          <a:p>
            <a:pPr indent="-285750" lvl="1" marL="742950">
              <a:spcBef>
                <a:spcPct val="20000"/>
              </a:spcBef>
              <a:buFont charset="0" typeface="Arial"/>
              <a:buChar char="–"/>
              <a:defRPr>
                <a:uFillTx/>
              </a:defRPr>
            </a:pPr>
            <a:r>
              <a:rPr dirty="0" lang="en-US" sz="2800">
                <a:uFillTx/>
                <a:latin typeface="+mn-lt"/>
                <a:cs charset="0" pitchFamily="18" typeface="Times New Roman"/>
              </a:rPr>
              <a:t>Help CD8 cells to become activated </a:t>
            </a:r>
            <a:r>
              <a:rPr dirty="0" err="1" lang="en-US" sz="2800">
                <a:uFillTx/>
                <a:latin typeface="+mn-lt"/>
                <a:cs charset="0" pitchFamily="18" typeface="Times New Roman"/>
              </a:rPr>
              <a:t>cytotoxic</a:t>
            </a:r>
            <a:r>
              <a:rPr dirty="0" lang="en-US" sz="2800">
                <a:uFillTx/>
                <a:latin typeface="+mn-lt"/>
                <a:cs charset="0" pitchFamily="18" typeface="Times New Roman"/>
              </a:rPr>
              <a:t> T cells (Th1)</a:t>
            </a:r>
          </a:p>
          <a:p>
            <a:pPr indent="-285750" lvl="1" marL="742950">
              <a:spcBef>
                <a:spcPct val="20000"/>
              </a:spcBef>
              <a:buFont charset="0" typeface="Arial"/>
              <a:buChar char="–"/>
              <a:defRPr>
                <a:uFillTx/>
              </a:defRPr>
            </a:pPr>
            <a:r>
              <a:rPr dirty="0" lang="en-US" sz="2800">
                <a:uFillTx/>
                <a:latin typeface="+mn-lt"/>
                <a:cs charset="0" pitchFamily="18" typeface="Times New Roman"/>
              </a:rPr>
              <a:t>Help macrophages in cell mediated immunity (Th1</a:t>
            </a:r>
            <a:r>
              <a:rPr dirty="0" lang="en-US" smtClean="0" sz="2800">
                <a:uFillTx/>
                <a:latin typeface="+mn-lt"/>
                <a:cs charset="0" pitchFamily="18" typeface="Times New Roman"/>
              </a:rPr>
              <a:t>) during inflammatory response. </a:t>
            </a:r>
            <a:endParaRPr dirty="0" lang="en-US" sz="2800">
              <a:uFillTx/>
              <a:latin typeface="+mn-lt"/>
              <a:cs charset="0" pitchFamily="18" typeface="Times New Roman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Rectangle 2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62000" y="228600"/>
            <a:ext cx="7793038" cy="1052513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algn="ctr">
              <a:defRPr>
                <a:uFillTx/>
              </a:defRPr>
            </a:pPr>
            <a:r>
              <a:rPr b="1" dirty="0" lang="en-US" sz="4000">
                <a:uFillTx/>
                <a:latin charset="0" pitchFamily="66" typeface="Comic Sans MS"/>
                <a:ea typeface="+mj-ea"/>
                <a:cs typeface="+mj-cs"/>
              </a:rPr>
              <a:t>CD8 positive </a:t>
            </a:r>
            <a:r>
              <a:rPr b="1" dirty="0" lang="en-US" smtClean="0" sz="4000">
                <a:uFillTx/>
                <a:latin charset="0" pitchFamily="66" typeface="Comic Sans MS"/>
                <a:ea typeface="+mj-ea"/>
                <a:cs typeface="+mj-cs"/>
              </a:rPr>
              <a:t>cells</a:t>
            </a:r>
          </a:p>
          <a:p>
            <a:pPr algn="ctr">
              <a:defRPr>
                <a:uFillTx/>
              </a:defRPr>
            </a:pPr>
            <a:r>
              <a:rPr b="1" dirty="0" lang="en-US" smtClean="0" sz="4000">
                <a:uFillTx/>
                <a:latin charset="0" pitchFamily="66" typeface="Comic Sans MS"/>
                <a:ea typeface="+mj-ea"/>
                <a:cs typeface="+mj-cs"/>
              </a:rPr>
              <a:t>Cytotoxic T Cells </a:t>
            </a:r>
            <a:endParaRPr b="1" dirty="0" lang="en-US" sz="4000">
              <a:uFillTx/>
              <a:latin charset="0" pitchFamily="66" typeface="Comic Sans MS"/>
              <a:ea typeface="+mj-ea"/>
              <a:cs typeface="+mj-c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Rectangle 3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990600" y="1752600"/>
            <a:ext cx="7772400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z="3200">
                <a:uFillTx/>
                <a:latin typeface="+mn-lt"/>
              </a:rPr>
              <a:t>About 35% of peripheral blood T </a:t>
            </a:r>
            <a:r>
              <a:rPr dirty="0" lang="en-US" smtClean="0" sz="3200">
                <a:uFillTx/>
                <a:latin typeface="+mn-lt"/>
              </a:rPr>
              <a:t>cells</a:t>
            </a:r>
          </a:p>
          <a:p>
            <a:pPr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mtClean="0" sz="3200">
                <a:uFillTx/>
                <a:latin typeface="+mn-lt"/>
              </a:rPr>
              <a:t>Perform </a:t>
            </a:r>
            <a:r>
              <a:rPr dirty="0" lang="en-US" sz="3200">
                <a:uFillTx/>
                <a:latin typeface="+mn-lt"/>
              </a:rPr>
              <a:t>cytotoxic </a:t>
            </a:r>
            <a:r>
              <a:rPr dirty="0" lang="en-US" smtClean="0" sz="3200">
                <a:uFillTx/>
                <a:latin typeface="+mn-lt"/>
              </a:rPr>
              <a:t>functions</a:t>
            </a:r>
            <a:endParaRPr dirty="0" lang="en-US" sz="3200">
              <a:uFillTx/>
              <a:latin typeface="+mn-lt"/>
            </a:endParaRPr>
          </a:p>
          <a:p>
            <a:pPr indent="-342900" marL="342900"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z="3200">
                <a:uFillTx/>
                <a:latin typeface="+mn-lt"/>
              </a:rPr>
              <a:t>They </a:t>
            </a:r>
            <a:r>
              <a:rPr dirty="0" lang="en-US" smtClean="0" sz="3200">
                <a:uFillTx/>
                <a:latin typeface="+mn-lt"/>
              </a:rPr>
              <a:t>mediate the killing of:</a:t>
            </a:r>
          </a:p>
          <a:p>
            <a:pPr>
              <a:spcBef>
                <a:spcPct val="20000"/>
              </a:spcBef>
              <a:defRPr>
                <a:uFillTx/>
              </a:defRPr>
            </a:pPr>
            <a:r>
              <a:rPr dirty="0" lang="en-US" smtClean="0" sz="3200">
                <a:uFillTx/>
                <a:latin typeface="+mn-lt"/>
              </a:rPr>
              <a:t> 	</a:t>
            </a:r>
            <a:r>
              <a:rPr dirty="0" lang="en-US" sz="3200">
                <a:solidFill>
                  <a:srgbClr val="3333FF"/>
                </a:solidFill>
                <a:uFillTx/>
                <a:latin typeface="+mn-lt"/>
              </a:rPr>
              <a:t>V</a:t>
            </a:r>
            <a:r>
              <a:rPr dirty="0" lang="en-US" smtClean="0" sz="3200">
                <a:solidFill>
                  <a:srgbClr val="3333FF"/>
                </a:solidFill>
                <a:uFillTx/>
                <a:latin typeface="+mn-lt"/>
              </a:rPr>
              <a:t>irus-infected cells </a:t>
            </a:r>
          </a:p>
          <a:p>
            <a:pPr>
              <a:spcBef>
                <a:spcPct val="20000"/>
              </a:spcBef>
              <a:defRPr>
                <a:uFillTx/>
              </a:defRPr>
            </a:pPr>
            <a:r>
              <a:rPr dirty="0" lang="en-US" smtClean="0" sz="3200">
                <a:solidFill>
                  <a:srgbClr val="3333FF"/>
                </a:solidFill>
                <a:uFillTx/>
                <a:latin typeface="+mn-lt"/>
              </a:rPr>
              <a:t>	Tumors </a:t>
            </a:r>
          </a:p>
          <a:p>
            <a:pPr>
              <a:spcBef>
                <a:spcPct val="20000"/>
              </a:spcBef>
              <a:defRPr>
                <a:uFillTx/>
              </a:defRPr>
            </a:pPr>
            <a:r>
              <a:rPr dirty="0" lang="en-US" smtClean="0" sz="3200">
                <a:solidFill>
                  <a:srgbClr val="3333FF"/>
                </a:solidFill>
                <a:uFillTx/>
                <a:latin typeface="+mn-lt"/>
              </a:rPr>
              <a:t>	Allograft </a:t>
            </a:r>
            <a:r>
              <a:rPr dirty="0" lang="en-US" sz="3200">
                <a:solidFill>
                  <a:srgbClr val="3333FF"/>
                </a:solidFill>
                <a:uFillTx/>
                <a:latin typeface="+mn-lt"/>
              </a:rPr>
              <a:t>cells (transplant</a:t>
            </a:r>
            <a:r>
              <a:rPr dirty="0" lang="en-US" smtClean="0" sz="3200">
                <a:solidFill>
                  <a:srgbClr val="3333FF"/>
                </a:solidFill>
                <a:uFillTx/>
                <a:latin typeface="+mn-lt"/>
              </a:rPr>
              <a:t>)</a:t>
            </a:r>
            <a:endParaRPr dirty="0" lang="en-US" sz="3200">
              <a:solidFill>
                <a:srgbClr val="3333FF"/>
              </a:solidFill>
              <a:uFillTx/>
              <a:latin typeface="+mn-lt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Rectangle 2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617538"/>
            <a:ext cx="7793038" cy="11430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algn="ctr">
              <a:defRPr>
                <a:uFillTx/>
              </a:defRPr>
            </a:pPr>
            <a:r>
              <a:rPr b="1" dirty="0" lang="en-US" smtClean="0" sz="4000">
                <a:uFillTx/>
                <a:latin charset="0" pitchFamily="66" typeface="Comic Sans MS"/>
                <a:ea typeface="+mj-ea"/>
                <a:cs charset="0" pitchFamily="18" typeface="Times New Roman"/>
              </a:rPr>
              <a:t>B cells</a:t>
            </a:r>
            <a:endParaRPr b="1" dirty="0" lang="en-US" sz="4000">
              <a:uFillTx/>
              <a:latin charset="0" pitchFamily="66" typeface="Comic Sans MS"/>
              <a:ea typeface="+mj-ea"/>
              <a:cs charset="0" pitchFamily="18" typeface="Times New Roman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Rectangle 3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17550" y="2017713"/>
            <a:ext cx="7772400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indent="-342900" marL="342900">
              <a:lnSpc>
                <a:spcPct val="90000"/>
              </a:lnSpc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b="1" dirty="0" lang="en-US" sz="2800">
                <a:solidFill>
                  <a:srgbClr val="3333FF"/>
                </a:solidFill>
                <a:uFillTx/>
                <a:latin typeface="+mn-lt"/>
              </a:rPr>
              <a:t>Origin</a:t>
            </a:r>
          </a:p>
          <a:p>
            <a:pPr indent="-342900" marL="342900">
              <a:lnSpc>
                <a:spcPct val="90000"/>
              </a:lnSpc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endParaRPr dirty="0" lang="en-US" sz="2800">
              <a:solidFill>
                <a:srgbClr val="3333FF"/>
              </a:solidFill>
              <a:uFillTx/>
              <a:latin typeface="+mn-lt"/>
            </a:endParaRPr>
          </a:p>
          <a:p>
            <a:pPr indent="-342900" lvl="1" marL="800100">
              <a:lnSpc>
                <a:spcPct val="90000"/>
              </a:lnSpc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z="2800">
                <a:uFillTx/>
                <a:latin typeface="+mn-lt"/>
              </a:rPr>
              <a:t>During embryogenesis – </a:t>
            </a:r>
            <a:r>
              <a:rPr dirty="0" lang="en-US" sz="2800">
                <a:solidFill>
                  <a:srgbClr val="3333FF"/>
                </a:solidFill>
                <a:uFillTx/>
                <a:latin typeface="+mn-lt"/>
              </a:rPr>
              <a:t>fetal liver</a:t>
            </a:r>
          </a:p>
          <a:p>
            <a:pPr indent="-342900" marL="342900">
              <a:lnSpc>
                <a:spcPct val="90000"/>
              </a:lnSpc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endParaRPr dirty="0" lang="en-US" sz="2800">
              <a:uFillTx/>
              <a:latin typeface="+mn-lt"/>
            </a:endParaRPr>
          </a:p>
          <a:p>
            <a:pPr indent="-342900" lvl="1" marL="800100">
              <a:lnSpc>
                <a:spcPct val="90000"/>
              </a:lnSpc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z="2800">
                <a:uFillTx/>
                <a:latin typeface="+mn-lt"/>
              </a:rPr>
              <a:t>Migrate to </a:t>
            </a:r>
            <a:r>
              <a:rPr dirty="0" lang="en-US" sz="2800">
                <a:solidFill>
                  <a:srgbClr val="3333FF"/>
                </a:solidFill>
                <a:uFillTx/>
                <a:latin typeface="+mn-lt"/>
              </a:rPr>
              <a:t>bone marrow </a:t>
            </a:r>
            <a:r>
              <a:rPr dirty="0" lang="en-US" sz="2800">
                <a:uFillTx/>
                <a:latin typeface="+mn-lt"/>
              </a:rPr>
              <a:t>– final destination</a:t>
            </a:r>
          </a:p>
          <a:p>
            <a:pPr indent="-342900" marL="342900">
              <a:lnSpc>
                <a:spcPct val="90000"/>
              </a:lnSpc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endParaRPr dirty="0" lang="en-US" sz="2800">
              <a:uFillTx/>
              <a:latin typeface="+mn-lt"/>
            </a:endParaRPr>
          </a:p>
          <a:p>
            <a:pPr indent="-342900" marL="342900">
              <a:lnSpc>
                <a:spcPct val="90000"/>
              </a:lnSpc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dirty="0" lang="en-US" sz="2800">
                <a:uFillTx/>
                <a:latin typeface="+mn-lt"/>
              </a:rPr>
              <a:t>They </a:t>
            </a:r>
            <a:r>
              <a:rPr dirty="0" lang="en-US" sz="2800">
                <a:solidFill>
                  <a:srgbClr val="3333FF"/>
                </a:solidFill>
                <a:uFillTx/>
                <a:latin typeface="+mn-lt"/>
              </a:rPr>
              <a:t>do not </a:t>
            </a:r>
            <a:r>
              <a:rPr dirty="0" lang="en-US" sz="2800">
                <a:uFillTx/>
                <a:latin typeface="+mn-lt"/>
              </a:rPr>
              <a:t>require thymus for maturation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074" name="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b="1" dirty="0" lang="en-US" smtClean="0">
                <a:solidFill>
                  <a:srgbClr val="0033CC"/>
                </a:solidFill>
                <a:uFillTx/>
                <a:latin charset="0" pitchFamily="66" typeface="Comic Sans MS"/>
              </a:rPr>
              <a:t>Objectives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075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lang="en-US" smtClean="0">
                <a:uFillTx/>
              </a:rPr>
              <a:t>To know the historical perspective of immunology</a:t>
            </a:r>
          </a:p>
          <a:p>
            <a:r>
              <a:rPr dirty="0" lang="en-US" smtClean="0">
                <a:uFillTx/>
              </a:rPr>
              <a:t>To be familiar with the basic terminology and definitions of immunology</a:t>
            </a:r>
          </a:p>
          <a:p>
            <a:r>
              <a:rPr dirty="0" lang="en-US" smtClean="0">
                <a:uFillTx/>
              </a:rPr>
              <a:t>To recognize immune response cells</a:t>
            </a:r>
          </a:p>
          <a:p>
            <a:r>
              <a:rPr dirty="0" lang="en-US" smtClean="0">
                <a:uFillTx/>
              </a:rPr>
              <a:t>To understand types of immune responses</a:t>
            </a:r>
          </a:p>
          <a:p>
            <a:r>
              <a:rPr dirty="0" lang="en-US" smtClean="0">
                <a:uFillTx/>
              </a:rPr>
              <a:t>To know about the lymphoid system</a:t>
            </a:r>
          </a:p>
          <a:p>
            <a:r>
              <a:rPr dirty="0" lang="en-US" smtClean="0">
                <a:uFillTx/>
              </a:rPr>
              <a:t>To understand T and B cell functions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30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2"/>
                                        <p:tgtEl>
                                          <p:spTgt spid="30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7"/>
                                        <p:tgtEl>
                                          <p:spTgt spid="30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2"/>
                                        <p:tgtEl>
                                          <p:spTgt spid="30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7"/>
                                        <p:tgtEl>
                                          <p:spTgt spid="30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32"/>
                                        <p:tgtEl>
                                          <p:spTgt spid="30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3075"/>
    </p:bldLst>
  </p:timing>
</p:sld>
</file>

<file path=ppt/slides/slide3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Rectangle 2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77850" y="617538"/>
            <a:ext cx="7793038" cy="11430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algn="ctr">
              <a:defRPr>
                <a:uFillTx/>
              </a:defRPr>
            </a:pPr>
            <a:r>
              <a:rPr b="1" dirty="0" lang="en-US" sz="4000">
                <a:uFillTx/>
                <a:latin charset="0" pitchFamily="66" typeface="Comic Sans MS"/>
                <a:ea typeface="+mj-ea"/>
                <a:cs typeface="+mj-cs"/>
              </a:rPr>
              <a:t>B cells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Rectangle 3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98488" y="1600200"/>
            <a:ext cx="7772400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indent="-342900" marL="342900">
              <a:lnSpc>
                <a:spcPct val="90000"/>
              </a:lnSpc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b="1" dirty="0" lang="en-US" sz="2800">
                <a:uFillTx/>
                <a:latin typeface="+mn-lt"/>
              </a:rPr>
              <a:t>B cell progenitors</a:t>
            </a:r>
            <a:r>
              <a:rPr dirty="0" lang="en-US" sz="2800">
                <a:uFillTx/>
                <a:latin typeface="+mn-lt"/>
              </a:rPr>
              <a:t> like </a:t>
            </a:r>
            <a:r>
              <a:rPr dirty="0" lang="en-US" smtClean="0" sz="2800">
                <a:solidFill>
                  <a:srgbClr val="3333FF"/>
                </a:solidFill>
                <a:uFillTx/>
                <a:latin typeface="+mn-lt"/>
              </a:rPr>
              <a:t>Pro-B cells, Pre-B </a:t>
            </a:r>
            <a:r>
              <a:rPr dirty="0" lang="en-US" sz="2800">
                <a:solidFill>
                  <a:srgbClr val="3333FF"/>
                </a:solidFill>
                <a:uFillTx/>
                <a:latin typeface="+mn-lt"/>
              </a:rPr>
              <a:t>cells and immature B cells </a:t>
            </a:r>
            <a:r>
              <a:rPr dirty="0" lang="en-US" smtClean="0" sz="2800">
                <a:uFillTx/>
                <a:latin typeface="+mn-lt"/>
              </a:rPr>
              <a:t>are normally </a:t>
            </a:r>
            <a:r>
              <a:rPr dirty="0" lang="en-US" sz="2800">
                <a:uFillTx/>
                <a:latin typeface="+mn-lt"/>
              </a:rPr>
              <a:t>found </a:t>
            </a:r>
            <a:r>
              <a:rPr dirty="0" lang="en-US" smtClean="0" sz="2800">
                <a:uFillTx/>
                <a:latin typeface="+mn-lt"/>
              </a:rPr>
              <a:t>	</a:t>
            </a:r>
            <a:r>
              <a:rPr dirty="0" lang="en-US" smtClean="0" sz="2800">
                <a:solidFill>
                  <a:srgbClr val="FF0000"/>
                </a:solidFill>
                <a:uFillTx/>
                <a:latin typeface="+mn-lt"/>
              </a:rPr>
              <a:t>in </a:t>
            </a:r>
            <a:r>
              <a:rPr dirty="0" lang="en-US" sz="2800">
                <a:solidFill>
                  <a:srgbClr val="FF0000"/>
                </a:solidFill>
                <a:uFillTx/>
                <a:latin typeface="+mn-lt"/>
              </a:rPr>
              <a:t>bone marrow </a:t>
            </a:r>
            <a:r>
              <a:rPr dirty="0" lang="en-US" sz="2800">
                <a:uFillTx/>
                <a:latin typeface="+mn-lt"/>
              </a:rPr>
              <a:t>and </a:t>
            </a:r>
            <a:endParaRPr dirty="0" lang="en-US" smtClean="0" sz="2800">
              <a:uFillTx/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>
                <a:uFillTx/>
              </a:defRPr>
            </a:pPr>
            <a:r>
              <a:rPr dirty="0" lang="en-US" sz="2800">
                <a:solidFill>
                  <a:srgbClr val="3333FF"/>
                </a:solidFill>
                <a:uFillTx/>
                <a:latin typeface="+mn-lt"/>
              </a:rPr>
              <a:t>	M</a:t>
            </a:r>
            <a:r>
              <a:rPr dirty="0" lang="en-US" smtClean="0" sz="2800">
                <a:solidFill>
                  <a:srgbClr val="3333FF"/>
                </a:solidFill>
                <a:uFillTx/>
                <a:latin typeface="+mn-lt"/>
              </a:rPr>
              <a:t>ature </a:t>
            </a:r>
            <a:r>
              <a:rPr dirty="0" lang="en-US" sz="2800">
                <a:solidFill>
                  <a:srgbClr val="3333FF"/>
                </a:solidFill>
                <a:uFillTx/>
                <a:latin typeface="+mn-lt"/>
              </a:rPr>
              <a:t>B cells </a:t>
            </a:r>
            <a:r>
              <a:rPr dirty="0" lang="en-US" sz="2800">
                <a:uFillTx/>
                <a:latin typeface="+mn-lt"/>
              </a:rPr>
              <a:t>are found </a:t>
            </a:r>
            <a:r>
              <a:rPr dirty="0" lang="en-US" smtClean="0" sz="2800">
                <a:uFillTx/>
                <a:latin typeface="+mn-lt"/>
              </a:rPr>
              <a:t>circulating in 	</a:t>
            </a:r>
            <a:r>
              <a:rPr dirty="0" lang="en-US" smtClean="0" sz="2800" u="sng">
                <a:solidFill>
                  <a:srgbClr val="FF0000"/>
                </a:solidFill>
                <a:uFillTx/>
                <a:latin typeface="+mn-lt"/>
              </a:rPr>
              <a:t> </a:t>
            </a:r>
            <a:r>
              <a:rPr dirty="0" lang="en-US" smtClean="0" sz="2800">
                <a:solidFill>
                  <a:srgbClr val="FF0000"/>
                </a:solidFill>
                <a:uFillTx/>
                <a:latin typeface="+mn-lt"/>
              </a:rPr>
              <a:t>	body fluids and lymphoid organs.</a:t>
            </a:r>
            <a:endParaRPr dirty="0" lang="en-US" smtClean="0" sz="2800">
              <a:uFillTx/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>
                <a:uFillTx/>
              </a:defRPr>
            </a:pPr>
            <a:endParaRPr dirty="0" lang="en-US" sz="2800">
              <a:solidFill>
                <a:srgbClr val="3333FF"/>
              </a:solidFill>
              <a:uFillTx/>
              <a:latin typeface="+mn-lt"/>
            </a:endParaRPr>
          </a:p>
          <a:p>
            <a:pPr indent="-342900" marL="342900">
              <a:lnSpc>
                <a:spcPct val="90000"/>
              </a:lnSpc>
              <a:spcBef>
                <a:spcPct val="20000"/>
              </a:spcBef>
              <a:buFont charset="0" typeface="Arial"/>
              <a:buChar char="•"/>
              <a:defRPr>
                <a:uFillTx/>
              </a:defRPr>
            </a:pPr>
            <a:r>
              <a:rPr b="1" dirty="0" lang="en-US" smtClean="0" sz="2800">
                <a:uFillTx/>
                <a:latin typeface="+mn-lt"/>
              </a:rPr>
              <a:t>Mature B </a:t>
            </a:r>
            <a:r>
              <a:rPr b="1" dirty="0" lang="en-US" sz="2800">
                <a:uFillTx/>
                <a:latin typeface="+mn-lt"/>
              </a:rPr>
              <a:t>cells display surface </a:t>
            </a:r>
            <a:r>
              <a:rPr b="1" dirty="0" err="1" lang="en-US" smtClean="0" sz="2800">
                <a:uFillTx/>
                <a:latin typeface="+mn-lt"/>
              </a:rPr>
              <a:t>IgM</a:t>
            </a:r>
            <a:r>
              <a:rPr b="1" dirty="0" lang="en-US" smtClean="0" sz="2800">
                <a:uFillTx/>
                <a:latin typeface="+mn-lt"/>
              </a:rPr>
              <a:t> and </a:t>
            </a:r>
            <a:r>
              <a:rPr b="1" dirty="0" err="1" lang="en-US" smtClean="0" sz="2800">
                <a:uFillTx/>
                <a:latin typeface="+mn-lt"/>
              </a:rPr>
              <a:t>IgD</a:t>
            </a:r>
            <a:r>
              <a:rPr b="1" dirty="0" lang="en-US" smtClean="0" sz="2800">
                <a:uFillTx/>
                <a:latin typeface="+mn-lt"/>
              </a:rPr>
              <a:t> </a:t>
            </a:r>
            <a:r>
              <a:rPr dirty="0" lang="en-US" sz="2800">
                <a:uFillTx/>
                <a:latin typeface="+mn-lt"/>
              </a:rPr>
              <a:t>which serves as antigen receptor</a:t>
            </a:r>
          </a:p>
          <a:p>
            <a:pPr indent="-342900" marL="342900">
              <a:lnSpc>
                <a:spcPct val="90000"/>
              </a:lnSpc>
              <a:spcBef>
                <a:spcPct val="20000"/>
              </a:spcBef>
              <a:buFont charset="2" pitchFamily="2" typeface="Wingdings"/>
              <a:buNone/>
              <a:defRPr>
                <a:uFillTx/>
              </a:defRPr>
            </a:pPr>
            <a:endParaRPr dirty="0" lang="en-US" sz="2800">
              <a:uFillTx/>
              <a:latin typeface="+mn-lt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Rectangle 2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533400"/>
            <a:ext cx="7772400" cy="11430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algn="ctr" fontAlgn="auto">
              <a:spcAft>
                <a:spcPts val="0"/>
              </a:spcAft>
              <a:defRPr>
                <a:uFillTx/>
              </a:defRPr>
            </a:pPr>
            <a:r>
              <a:rPr b="1" dirty="0" lang="en-US" sz="4000">
                <a:uFillTx/>
                <a:latin charset="0" pitchFamily="66" typeface="Comic Sans MS"/>
                <a:ea typeface="+mj-ea"/>
                <a:cs typeface="+mj-cs"/>
              </a:rPr>
              <a:t>The Antibodies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6627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2857500" y="26860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endParaRPr lang="en-US">
              <a:uFillTx/>
              <a:latin charset="0" pitchFamily="34" typeface="Calibri"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Parh Ab" id="26628" name="Picture 3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1752600"/>
            <a:ext cx="9063038" cy="4572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Rectangle 2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152400"/>
            <a:ext cx="7772400" cy="11430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algn="ctr" fontAlgn="auto">
              <a:spcAft>
                <a:spcPts val="0"/>
              </a:spcAft>
              <a:defRPr>
                <a:uFillTx/>
              </a:defRPr>
            </a:pPr>
            <a:r>
              <a:rPr b="1" dirty="0" lang="en-US" sz="3200">
                <a:uFillTx/>
                <a:latin charset="0" pitchFamily="66" typeface="Comic Sans MS"/>
                <a:ea typeface="+mj-ea"/>
                <a:cs typeface="+mj-cs"/>
              </a:rPr>
              <a:t>Antibodies are also called </a:t>
            </a:r>
            <a:r>
              <a:rPr b="1" dirty="0" err="1" lang="en-US" sz="3200">
                <a:uFillTx/>
                <a:latin charset="0" pitchFamily="66" typeface="Comic Sans MS"/>
                <a:ea typeface="+mj-ea"/>
                <a:cs typeface="+mj-cs"/>
              </a:rPr>
              <a:t>Immunoglobulins</a:t>
            </a:r>
            <a:endParaRPr b="1" dirty="0" lang="en-US" sz="3200">
              <a:uFillTx/>
              <a:latin charset="0" pitchFamily="66" typeface="Comic Sans MS"/>
              <a:ea typeface="+mj-ea"/>
              <a:cs typeface="+mj-c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7651" name="Text Box 3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066800" y="1447800"/>
            <a:ext cx="7559675" cy="4278313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>
            <a:spAutoFit/>
          </a:bodyPr>
          <a:lstStyle/>
          <a:p>
            <a:r>
              <a:rPr dirty="0" err="1" lang="en-US" sz="2800">
                <a:uFillTx/>
                <a:latin charset="0" pitchFamily="34" typeface="Calibri"/>
              </a:rPr>
              <a:t>Immunoglobulins</a:t>
            </a:r>
            <a:r>
              <a:rPr dirty="0" lang="en-US" sz="2800">
                <a:uFillTx/>
                <a:latin charset="0" pitchFamily="34" typeface="Calibri"/>
              </a:rPr>
              <a:t> (</a:t>
            </a:r>
            <a:r>
              <a:rPr dirty="0" err="1" lang="en-US" sz="2800">
                <a:uFillTx/>
                <a:latin charset="0" pitchFamily="34" typeface="Calibri"/>
              </a:rPr>
              <a:t>Ig</a:t>
            </a:r>
            <a:r>
              <a:rPr dirty="0" lang="en-US" sz="2800">
                <a:uFillTx/>
                <a:latin charset="0" pitchFamily="34" typeface="Calibri"/>
              </a:rPr>
              <a:t>) are grouped into 5 classes:</a:t>
            </a:r>
          </a:p>
          <a:p>
            <a:r>
              <a:rPr dirty="0" err="1" lang="en-US" sz="2800">
                <a:uFillTx/>
                <a:latin charset="0" pitchFamily="34" typeface="Calibri"/>
              </a:rPr>
              <a:t>IgG</a:t>
            </a:r>
            <a:endParaRPr dirty="0" lang="en-US" sz="2800">
              <a:uFillTx/>
              <a:latin charset="0" pitchFamily="34" typeface="Calibri"/>
            </a:endParaRPr>
          </a:p>
          <a:p>
            <a:r>
              <a:rPr dirty="0" err="1" lang="en-US" sz="2800">
                <a:uFillTx/>
                <a:latin charset="0" pitchFamily="34" typeface="Calibri"/>
              </a:rPr>
              <a:t>IgM</a:t>
            </a:r>
            <a:endParaRPr dirty="0" lang="en-US" sz="2800">
              <a:uFillTx/>
              <a:latin charset="0" pitchFamily="34" typeface="Calibri"/>
            </a:endParaRPr>
          </a:p>
          <a:p>
            <a:r>
              <a:rPr dirty="0" lang="en-US" sz="2800">
                <a:uFillTx/>
                <a:latin charset="0" pitchFamily="34" typeface="Calibri"/>
              </a:rPr>
              <a:t>IgA</a:t>
            </a:r>
          </a:p>
          <a:p>
            <a:r>
              <a:rPr dirty="0" err="1" lang="en-US" sz="2800">
                <a:uFillTx/>
                <a:latin charset="0" pitchFamily="34" typeface="Calibri"/>
              </a:rPr>
              <a:t>IgD</a:t>
            </a:r>
            <a:endParaRPr dirty="0" lang="en-US" sz="2800">
              <a:uFillTx/>
              <a:latin charset="0" pitchFamily="34" typeface="Calibri"/>
            </a:endParaRPr>
          </a:p>
          <a:p>
            <a:r>
              <a:rPr dirty="0" err="1" lang="en-US" sz="2800">
                <a:uFillTx/>
                <a:latin charset="0" pitchFamily="34" typeface="Calibri"/>
              </a:rPr>
              <a:t>IgE</a:t>
            </a:r>
            <a:endParaRPr dirty="0" lang="en-US" sz="2800">
              <a:uFillTx/>
              <a:latin charset="0" pitchFamily="34" typeface="Calibri"/>
            </a:endParaRPr>
          </a:p>
          <a:p>
            <a:endParaRPr dirty="0" lang="en-US" sz="2800">
              <a:uFillTx/>
              <a:latin charset="0" pitchFamily="34" typeface="Calibri"/>
            </a:endParaRPr>
          </a:p>
          <a:p>
            <a:r>
              <a:rPr dirty="0" err="1" lang="en-US" sz="2800">
                <a:uFillTx/>
                <a:latin charset="0" pitchFamily="34" typeface="Calibri"/>
              </a:rPr>
              <a:t>Ig</a:t>
            </a:r>
            <a:r>
              <a:rPr dirty="0" lang="en-US" sz="2800">
                <a:uFillTx/>
                <a:latin charset="0" pitchFamily="34" typeface="Calibri"/>
              </a:rPr>
              <a:t> are glycoproteins</a:t>
            </a:r>
          </a:p>
          <a:p>
            <a:r>
              <a:rPr dirty="0" lang="en-US" sz="2400">
                <a:uFillTx/>
                <a:latin charset="0" pitchFamily="34" typeface="Calibri"/>
              </a:rPr>
              <a:t>They differ in size, amount of CHO and biologic functions after binding to specific </a:t>
            </a:r>
            <a:r>
              <a:rPr b="1" dirty="0" lang="en-US" sz="2400">
                <a:solidFill>
                  <a:srgbClr val="3333FF"/>
                </a:solidFill>
                <a:uFillTx/>
                <a:latin charset="0" pitchFamily="34" typeface="Calibri"/>
              </a:rPr>
              <a:t>antigens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1746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b="1" dirty="0" lang="en-US" smtClean="0">
                <a:solidFill>
                  <a:srgbClr val="0033CC"/>
                </a:solidFill>
                <a:uFillTx/>
                <a:latin charset="0" pitchFamily="66" typeface="Comic Sans MS"/>
              </a:rPr>
              <a:t>Take home message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1747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lang="en-US" smtClean="0" sz="2800">
                <a:uFillTx/>
              </a:rPr>
              <a:t>Normal healthy state is maintained by intact immune response either innate (natural immunity) and/or adaptive (acquired immunity after exposure to antigens) </a:t>
            </a:r>
          </a:p>
          <a:p>
            <a:r>
              <a:rPr dirty="0" lang="en-US" smtClean="0" sz="2800">
                <a:uFillTx/>
              </a:rPr>
              <a:t>Cell mediated immunity and </a:t>
            </a:r>
            <a:r>
              <a:rPr dirty="0" err="1" lang="en-US" smtClean="0" sz="2800">
                <a:uFillTx/>
              </a:rPr>
              <a:t>humoral</a:t>
            </a:r>
            <a:r>
              <a:rPr dirty="0" lang="en-US" smtClean="0" sz="2800">
                <a:uFillTx/>
              </a:rPr>
              <a:t> immunity is mediated by T and B lymphocytes respectively</a:t>
            </a:r>
          </a:p>
          <a:p>
            <a:r>
              <a:rPr dirty="0" lang="en-US" smtClean="0" sz="2800">
                <a:uFillTx/>
              </a:rPr>
              <a:t>Lymphoid system provides suitable environment for development, maturation and proper functioning of cells of immune system      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4098" name="Text Box 4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3810000" y="838200"/>
            <a:ext cx="486727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wrap="none">
            <a:spAutoFit/>
          </a:bodyPr>
          <a:lstStyle/>
          <a:p>
            <a:r>
              <a:rPr altLang="zh-TW" b="1" kumimoji="1" lang="en-US" sz="3600">
                <a:solidFill>
                  <a:srgbClr val="660066"/>
                </a:solidFill>
                <a:uFillTx/>
                <a:latin charset="0" pitchFamily="66" typeface="Comic Sans MS"/>
                <a:ea charset="-120" pitchFamily="18" typeface="新細明體"/>
              </a:rPr>
              <a:t>1798 Edward Jenner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099" name="Text Box 5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381000" y="3733800"/>
            <a:ext cx="4019550" cy="2282825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wrap="none">
            <a:spAutoFit/>
          </a:bodyPr>
          <a:lstStyle/>
          <a:p>
            <a:r>
              <a:rPr altLang="zh-TW" b="1" dirty="0" kumimoji="1" lang="en-US" sz="2400">
                <a:solidFill>
                  <a:schemeClr val="tx2"/>
                </a:solidFill>
                <a:uFillTx/>
                <a:latin charset="0" pitchFamily="66" typeface="Comic Sans MS"/>
                <a:ea charset="-120" pitchFamily="18" typeface="新細明體"/>
              </a:rPr>
              <a:t>Observation:</a:t>
            </a:r>
          </a:p>
          <a:p>
            <a:endParaRPr altLang="zh-TW" dirty="0" kumimoji="1" lang="en-US" sz="2400">
              <a:solidFill>
                <a:schemeClr val="tx2"/>
              </a:solidFill>
              <a:uFillTx/>
              <a:latin charset="0" pitchFamily="66" typeface="Comic Sans MS"/>
              <a:ea charset="-120" pitchFamily="18" typeface="新細明體"/>
            </a:endParaRPr>
          </a:p>
          <a:p>
            <a:r>
              <a:rPr altLang="zh-TW" dirty="0" kumimoji="1" lang="en-US" sz="2400">
                <a:solidFill>
                  <a:schemeClr val="tx2"/>
                </a:solidFill>
                <a:uFillTx/>
                <a:latin charset="0" pitchFamily="66" typeface="Comic Sans MS"/>
                <a:ea charset="-120" pitchFamily="18" typeface="新細明體"/>
              </a:rPr>
              <a:t>Milkmaids who contracted </a:t>
            </a:r>
          </a:p>
          <a:p>
            <a:r>
              <a:rPr altLang="zh-TW" dirty="0" kumimoji="1" lang="en-US" sz="2400">
                <a:solidFill>
                  <a:schemeClr val="tx2"/>
                </a:solidFill>
                <a:uFillTx/>
                <a:latin charset="0" pitchFamily="66" typeface="Comic Sans MS"/>
                <a:ea charset="-120" pitchFamily="18" typeface="新細明體"/>
              </a:rPr>
              <a:t>cowpox (a mild disease) </a:t>
            </a:r>
          </a:p>
          <a:p>
            <a:r>
              <a:rPr altLang="zh-TW" dirty="0" kumimoji="1" lang="en-US" sz="2400">
                <a:solidFill>
                  <a:schemeClr val="tx2"/>
                </a:solidFill>
                <a:uFillTx/>
                <a:latin charset="0" pitchFamily="66" typeface="Comic Sans MS"/>
                <a:ea charset="-120" pitchFamily="18" typeface="新細明體"/>
              </a:rPr>
              <a:t>were subsequently immune </a:t>
            </a:r>
          </a:p>
          <a:p>
            <a:r>
              <a:rPr altLang="zh-TW" dirty="0" kumimoji="1" lang="en-US" sz="2400">
                <a:solidFill>
                  <a:schemeClr val="tx2"/>
                </a:solidFill>
                <a:uFillTx/>
                <a:latin charset="0" pitchFamily="66" typeface="Comic Sans MS"/>
                <a:ea charset="-120" pitchFamily="18" typeface="新細明體"/>
              </a:rPr>
              <a:t>to small pox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擠牛奶的人" id="53254" name="Picture 6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514850" y="3513138"/>
            <a:ext cx="4629150" cy="33448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</a:ln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Ed Jenner picture" id="4101" name="Picture 7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0" y="0"/>
            <a:ext cx="2605088" cy="35718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PicPr xmlns:c="http://schemas.openxmlformats.org/drawingml/2006/chart" xmlns:pic="http://schemas.openxmlformats.org/drawingml/2006/picture" xmlns:dgm="http://schemas.openxmlformats.org/drawingml/2006/diagram">
            <a:picLocks noChangeAspect="1" noGrp="1"/>
          </p:cNvPicPr>
          <p:nvPr>
            <p:ph idx="1"/>
          </p:nvPr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1295400" y="304800"/>
            <a:ext cx="3810000" cy="6254817"/>
          </a:xfrm>
          <a:prstGeom prst="rect">
            <a:avLst/>
          </a:prstGeom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" name="TextBox 4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127859" y="2895600"/>
            <a:ext cx="3886200" cy="646331"/>
          </a:xfrm>
          <a:prstGeom prst="rect">
            <a:avLst/>
          </a:prstGeom>
          <a:noFill/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dirty="0" lang="en-US" smtClean="0" u="sng">
                <a:solidFill>
                  <a:srgbClr val="FF0000"/>
                </a:solidFill>
                <a:uFillTx/>
              </a:rPr>
              <a:t>SCARRING BUMPS, BLINDNESS, LIMB DEFORMITIES</a:t>
            </a:r>
            <a:endParaRPr dirty="0" lang="en-US" u="sng">
              <a:solidFill>
                <a:srgbClr val="FF0000"/>
              </a:solidFill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howMasterPhAnim="0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5122" name="Text Box 4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2133600" y="609600"/>
            <a:ext cx="486727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wrap="none">
            <a:spAutoFit/>
          </a:bodyPr>
          <a:lstStyle/>
          <a:p>
            <a:r>
              <a:rPr altLang="zh-TW" b="1" kumimoji="1" lang="en-US" sz="3600">
                <a:solidFill>
                  <a:srgbClr val="660066"/>
                </a:solidFill>
                <a:uFillTx/>
                <a:latin charset="0" pitchFamily="66" typeface="Comic Sans MS"/>
                <a:ea charset="-120" pitchFamily="18" typeface="新細明體"/>
              </a:rPr>
              <a:t>1798 Edward Jenner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123" name="Text Box 5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1371600" y="1771650"/>
            <a:ext cx="7227888" cy="3935413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wrap="none">
            <a:spAutoFit/>
          </a:bodyPr>
          <a:lstStyle/>
          <a:p>
            <a:pPr indent="-457200" marL="457200"/>
            <a:r>
              <a:rPr altLang="zh-TW" b="1" kumimoji="1" lang="en-US" sz="2800">
                <a:uFillTx/>
                <a:ea charset="-120" pitchFamily="18" typeface="新細明體"/>
                <a:cs charset="0" typeface="Arial"/>
              </a:rPr>
              <a:t>Profound results:</a:t>
            </a:r>
          </a:p>
          <a:p>
            <a:pPr indent="-457200" marL="457200"/>
            <a:endParaRPr altLang="zh-TW" b="1" kumimoji="1" lang="en-US" sz="2800">
              <a:uFillTx/>
              <a:ea charset="-120" pitchFamily="18" typeface="新細明體"/>
              <a:cs charset="0" typeface="Arial"/>
            </a:endParaRPr>
          </a:p>
          <a:p>
            <a:pPr indent="-457200" marL="457200">
              <a:buFontTx/>
              <a:buAutoNum type="arabicParenBoth"/>
            </a:pPr>
            <a:r>
              <a:rPr altLang="zh-TW" b="1" kumimoji="1" lang="en-US" sz="2800">
                <a:uFillTx/>
                <a:ea charset="-120" pitchFamily="18" typeface="新細明體"/>
                <a:cs charset="0" typeface="Arial"/>
              </a:rPr>
              <a:t>Jenner’s technique of inoculating with </a:t>
            </a:r>
          </a:p>
          <a:p>
            <a:pPr indent="-457200" marL="457200"/>
            <a:r>
              <a:rPr altLang="zh-TW" b="1" kumimoji="1" lang="en-US" sz="2800">
                <a:uFillTx/>
                <a:ea charset="-120" pitchFamily="18" typeface="新細明體"/>
                <a:cs charset="0" typeface="Arial"/>
              </a:rPr>
              <a:t>	cowpox to protect against small pox </a:t>
            </a:r>
          </a:p>
          <a:p>
            <a:pPr indent="-457200" marL="457200"/>
            <a:r>
              <a:rPr altLang="zh-TW" b="1" kumimoji="1" lang="en-US" sz="2800">
                <a:uFillTx/>
                <a:ea charset="-120" pitchFamily="18" typeface="新細明體"/>
                <a:cs charset="0" typeface="Arial"/>
              </a:rPr>
              <a:t>	spread quickly throughout Europe.</a:t>
            </a:r>
          </a:p>
          <a:p>
            <a:pPr indent="-457200" marL="457200"/>
            <a:endParaRPr altLang="zh-TW" b="1" kumimoji="1" lang="en-US" sz="2800">
              <a:uFillTx/>
              <a:ea charset="-120" pitchFamily="18" typeface="新細明體"/>
              <a:cs charset="0" typeface="Arial"/>
            </a:endParaRPr>
          </a:p>
          <a:p>
            <a:pPr indent="-457200" marL="457200"/>
            <a:r>
              <a:rPr altLang="zh-TW" b="1" kumimoji="1" lang="en-US" sz="2800">
                <a:uFillTx/>
                <a:ea charset="-120" pitchFamily="18" typeface="新細明體"/>
                <a:cs charset="0" typeface="Arial"/>
              </a:rPr>
              <a:t>(2) Began the science of Immunology, </a:t>
            </a:r>
          </a:p>
          <a:p>
            <a:pPr indent="-457200" marL="457200"/>
            <a:r>
              <a:rPr altLang="zh-TW" b="1" kumimoji="1" lang="en-US" sz="2800">
                <a:uFillTx/>
                <a:ea charset="-120" pitchFamily="18" typeface="新細明體"/>
                <a:cs charset="0" typeface="Arial"/>
              </a:rPr>
              <a:t>	the study of the body’s response </a:t>
            </a:r>
          </a:p>
          <a:p>
            <a:pPr indent="-457200" marL="457200"/>
            <a:r>
              <a:rPr altLang="zh-TW" b="1" kumimoji="1" lang="en-US" sz="2800">
                <a:uFillTx/>
                <a:ea charset="-120" pitchFamily="18" typeface="新細明體"/>
                <a:cs charset="0" typeface="Arial"/>
              </a:rPr>
              <a:t>	to foreign substances.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6146" name="Rectangl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 noRot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zh-TW" b="1" dirty="0" lang="en-US" smtClean="0">
                <a:solidFill>
                  <a:srgbClr val="0033CC"/>
                </a:solidFill>
                <a:uFillTx/>
                <a:latin charset="0" pitchFamily="66" typeface="Comic Sans MS"/>
                <a:ea charset="-120" pitchFamily="18" typeface="新細明體"/>
              </a:rPr>
              <a:t>Louis Pasteur’s Contributions</a:t>
            </a:r>
            <a:endParaRPr b="1" dirty="0" lang="en-US" smtClean="0">
              <a:solidFill>
                <a:srgbClr val="0033CC"/>
              </a:solidFill>
              <a:uFillTx/>
              <a:latin charset="0" pitchFamily="66" typeface="Comic Sans MS"/>
              <a:ea charset="-120" pitchFamily="18" typeface="新細明體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147" name="Rectangle 3"/>
          <p:cNvSpPr xmlns:c="http://schemas.openxmlformats.org/drawingml/2006/chart" xmlns:pic="http://schemas.openxmlformats.org/drawingml/2006/picture" xmlns:dgm="http://schemas.openxmlformats.org/drawingml/2006/diagram">
            <a:spLocks noChangeArrowheads="1"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zh-TW" dirty="0" lang="en-US" smtClean="0" sz="2800">
                <a:uFillTx/>
                <a:ea charset="-120" pitchFamily="18" typeface="新細明體"/>
              </a:rPr>
              <a:t>Determined through studies of cholera in chickens that the virulence of a pathogen weakens with age (chickens inoculated with old </a:t>
            </a:r>
            <a:r>
              <a:rPr altLang="zh-TW" dirty="0" lang="en-US" sz="2800">
                <a:uFillTx/>
                <a:ea charset="-120" pitchFamily="18" typeface="新細明體"/>
              </a:rPr>
              <a:t>s</a:t>
            </a:r>
            <a:r>
              <a:rPr altLang="zh-TW" dirty="0" lang="en-US" smtClean="0" sz="2800">
                <a:uFillTx/>
                <a:ea charset="-120" pitchFamily="18" typeface="新細明體"/>
              </a:rPr>
              <a:t>trains not only survive but become resistant)</a:t>
            </a:r>
          </a:p>
          <a:p>
            <a:pPr lvl="1">
              <a:buClr>
                <a:schemeClr val="tx1"/>
              </a:buClr>
              <a:buFont charset="2" pitchFamily="2" typeface="Wingdings"/>
              <a:buChar char="Ø"/>
            </a:pPr>
            <a:r>
              <a:rPr altLang="zh-TW" dirty="0" lang="en-US" smtClean="0" sz="2400">
                <a:solidFill>
                  <a:srgbClr val="3333FF"/>
                </a:solidFill>
                <a:uFillTx/>
                <a:ea charset="-120" pitchFamily="18" typeface="新細明體"/>
              </a:rPr>
              <a:t>Attenuated</a:t>
            </a:r>
            <a:r>
              <a:rPr altLang="zh-TW" dirty="0" lang="en-US" smtClean="0" sz="2400">
                <a:uFillTx/>
                <a:ea charset="-120" pitchFamily="18" typeface="新細明體"/>
              </a:rPr>
              <a:t> – weakened, non-virulent strain whose exposure can confer resistance to disease</a:t>
            </a:r>
          </a:p>
          <a:p>
            <a:pPr lvl="1">
              <a:buClr>
                <a:schemeClr val="tx1"/>
              </a:buClr>
              <a:buFontTx/>
              <a:buNone/>
            </a:pPr>
            <a:endParaRPr altLang="zh-TW" dirty="0" lang="en-US" smtClean="0" sz="2400">
              <a:uFillTx/>
              <a:ea charset="-120" pitchFamily="18" typeface="新細明體"/>
            </a:endParaRPr>
          </a:p>
          <a:p>
            <a:r>
              <a:rPr altLang="zh-TW" b="1" dirty="0" lang="en-US" smtClean="0" sz="2800">
                <a:solidFill>
                  <a:srgbClr val="3333FF"/>
                </a:solidFill>
                <a:uFillTx/>
                <a:ea charset="-120" pitchFamily="18" typeface="新細明體"/>
              </a:rPr>
              <a:t>Classical experiment</a:t>
            </a:r>
          </a:p>
          <a:p>
            <a:pPr lvl="1">
              <a:buClr>
                <a:schemeClr val="tx1"/>
              </a:buClr>
              <a:buFont charset="2" pitchFamily="2" typeface="Wingdings"/>
              <a:buChar char="Ø"/>
            </a:pPr>
            <a:r>
              <a:rPr altLang="zh-TW" dirty="0" lang="en-US" smtClean="0" sz="2400">
                <a:uFillTx/>
                <a:ea charset="-120" pitchFamily="18" typeface="新細明體"/>
              </a:rPr>
              <a:t>Heat attenuated anthrax bacillus and subsequent challenge with virulent </a:t>
            </a:r>
            <a:r>
              <a:rPr altLang="zh-TW" dirty="0" i="1" lang="en-US" smtClean="0" sz="2400">
                <a:uFillTx/>
                <a:ea charset="-120" pitchFamily="18" typeface="新細明體"/>
              </a:rPr>
              <a:t>Bacillus </a:t>
            </a:r>
            <a:r>
              <a:rPr altLang="zh-TW" dirty="0" err="1" i="1" lang="en-US" smtClean="0" sz="2400">
                <a:uFillTx/>
                <a:ea charset="-120" pitchFamily="18" typeface="新細明體"/>
              </a:rPr>
              <a:t>anthracis</a:t>
            </a:r>
            <a:r>
              <a:rPr altLang="zh-TW" dirty="0" lang="en-US" smtClean="0" sz="2400">
                <a:uFillTx/>
                <a:ea charset="-120" pitchFamily="18" typeface="新細明體"/>
              </a:rPr>
              <a:t> in sheep 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170" name="Rectangle 4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381000" y="609600"/>
            <a:ext cx="281305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wrap="none">
            <a:spAutoFit/>
          </a:bodyPr>
          <a:lstStyle/>
          <a:p>
            <a:r>
              <a:rPr altLang="zh-TW" b="1" kumimoji="1" lang="en-US" sz="3200">
                <a:solidFill>
                  <a:srgbClr val="A50021"/>
                </a:solidFill>
                <a:uFillTx/>
                <a:latin charset="0" pitchFamily="66" typeface="Comic Sans MS"/>
                <a:ea charset="-120" pitchFamily="18" typeface="新細明體"/>
              </a:rPr>
              <a:t>Louis Pasteur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171" name="Text Box 5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838200" y="2438400"/>
            <a:ext cx="14732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wrap="none">
            <a:spAutoFit/>
          </a:bodyPr>
          <a:lstStyle/>
          <a:p>
            <a:r>
              <a:rPr altLang="zh-TW" b="1" kumimoji="1" lang="en-US" sz="2800">
                <a:uFillTx/>
                <a:latin charset="0" pitchFamily="66" typeface="Comic Sans MS"/>
                <a:ea charset="-120" pitchFamily="65" typeface="標楷體"/>
              </a:rPr>
              <a:t>Cholera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172" name="Rectangle 6"/>
          <p:cNvSpPr xmlns:c="http://schemas.openxmlformats.org/drawingml/2006/chart" xmlns:pic="http://schemas.openxmlformats.org/drawingml/2006/picture" xmlns:dgm="http://schemas.openxmlformats.org/drawingml/2006/diagram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 bwMode="auto">
          <a:xfrm>
            <a:off x="609600" y="1981200"/>
            <a:ext cx="208915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wrap="none">
            <a:spAutoFit/>
          </a:bodyPr>
          <a:lstStyle/>
          <a:p>
            <a:r>
              <a:rPr altLang="zh-TW" b="1" kumimoji="1" lang="en-US" sz="2400">
                <a:uFillTx/>
                <a:latin charset="0" pitchFamily="66" typeface="Comic Sans MS"/>
                <a:ea charset="-120" pitchFamily="18" typeface="新細明體"/>
              </a:rPr>
              <a:t>Observation: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未標題-2" id="7173" name="Picture 7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 cstate="print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3352800" y="0"/>
            <a:ext cx="4883150" cy="6858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</a:ln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5" name="Rectangle 2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274638"/>
            <a:ext cx="8229600" cy="11430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algn="ctr">
              <a:defRPr>
                <a:uFillTx/>
              </a:defRPr>
            </a:pPr>
            <a:r>
              <a:rPr b="1" dirty="0" kern="0" lang="en-US" sz="4400">
                <a:solidFill>
                  <a:srgbClr val="0000FF"/>
                </a:solidFill>
                <a:uFillTx/>
                <a:latin charset="0" pitchFamily="66" typeface="Comic Sans MS"/>
                <a:ea typeface="+mj-ea"/>
                <a:cs typeface="+mj-cs"/>
              </a:rPr>
              <a:t>What is immunology?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Rectangle 3"/>
          <p:cNvSpPr xmlns:c="http://schemas.openxmlformats.org/drawingml/2006/chart" xmlns:pic="http://schemas.openxmlformats.org/drawingml/2006/picture" xmlns:dgm="http://schemas.openxmlformats.org/drawingml/2006/diagram" txBox="1">
            <a:spLocks noChangeArrowheads="1"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295400"/>
            <a:ext cx="8153400" cy="5257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indent="-342900" marL="342900">
              <a:lnSpc>
                <a:spcPct val="90000"/>
              </a:lnSpc>
              <a:spcBef>
                <a:spcPct val="20000"/>
              </a:spcBef>
              <a:buFontTx/>
              <a:buChar char="•"/>
              <a:defRPr>
                <a:uFillTx/>
              </a:defRPr>
            </a:pPr>
            <a:r>
              <a:rPr b="1" dirty="0" kern="0" lang="en-US" sz="3200">
                <a:solidFill>
                  <a:srgbClr val="0033CC"/>
                </a:solidFill>
                <a:uFillTx/>
                <a:latin typeface="+mn-lt"/>
              </a:rPr>
              <a:t>Immune</a:t>
            </a:r>
            <a:r>
              <a:rPr dirty="0" kern="0" lang="en-US" sz="3200">
                <a:uFillTx/>
                <a:latin typeface="+mn-lt"/>
              </a:rPr>
              <a:t> (Latin- “</a:t>
            </a:r>
            <a:r>
              <a:rPr dirty="0" err="1" kern="0" lang="en-US" sz="3200">
                <a:uFillTx/>
                <a:latin typeface="+mn-lt"/>
              </a:rPr>
              <a:t>immunus</a:t>
            </a:r>
            <a:r>
              <a:rPr dirty="0" kern="0" lang="en-US" sz="3200">
                <a:uFillTx/>
                <a:latin typeface="+mn-lt"/>
              </a:rPr>
              <a:t>”)</a:t>
            </a:r>
          </a:p>
          <a:p>
            <a:pPr indent="-285750" lvl="1" marL="742950">
              <a:lnSpc>
                <a:spcPct val="90000"/>
              </a:lnSpc>
              <a:spcBef>
                <a:spcPct val="20000"/>
              </a:spcBef>
              <a:buFontTx/>
              <a:buChar char="–"/>
              <a:defRPr>
                <a:uFillTx/>
              </a:defRPr>
            </a:pPr>
            <a:r>
              <a:rPr dirty="0" kern="0" lang="en-US" sz="2800">
                <a:uFillTx/>
                <a:latin typeface="+mn-lt"/>
              </a:rPr>
              <a:t>To be free, exempt</a:t>
            </a:r>
          </a:p>
          <a:p>
            <a:pPr indent="-285750" lvl="1" marL="742950">
              <a:lnSpc>
                <a:spcPct val="90000"/>
              </a:lnSpc>
              <a:spcBef>
                <a:spcPct val="20000"/>
              </a:spcBef>
              <a:buFontTx/>
              <a:buChar char="–"/>
              <a:defRPr>
                <a:uFillTx/>
              </a:defRPr>
            </a:pPr>
            <a:r>
              <a:rPr dirty="0" kern="0" lang="en-US" sz="2800">
                <a:uFillTx/>
                <a:latin typeface="+mn-lt"/>
              </a:rPr>
              <a:t>People survived ravages of epidemic diseases when faced with the same disease again</a:t>
            </a:r>
          </a:p>
          <a:p>
            <a:pPr indent="-285750" lvl="1" marL="742950">
              <a:lnSpc>
                <a:spcPct val="90000"/>
              </a:lnSpc>
              <a:spcBef>
                <a:spcPct val="20000"/>
              </a:spcBef>
              <a:buFontTx/>
              <a:buChar char="–"/>
              <a:defRPr>
                <a:uFillTx/>
              </a:defRPr>
            </a:pPr>
            <a:r>
              <a:rPr b="1" dirty="0" kern="0" lang="en-US" sz="2800">
                <a:solidFill>
                  <a:srgbClr val="0033CC"/>
                </a:solidFill>
                <a:uFillTx/>
                <a:latin typeface="+mn-lt"/>
              </a:rPr>
              <a:t>Immunity:</a:t>
            </a:r>
            <a:r>
              <a:rPr dirty="0" kern="0" lang="en-US" sz="2800">
                <a:uFillTx/>
                <a:latin typeface="+mn-lt"/>
              </a:rPr>
              <a:t> </a:t>
            </a:r>
            <a:r>
              <a:rPr altLang="zh-TW" b="1" dirty="0" kern="0" kumimoji="1" lang="en-US" sz="2800">
                <a:uFillTx/>
                <a:latin typeface="+mn-lt"/>
                <a:ea charset="-120" pitchFamily="18" typeface="新細明體"/>
              </a:rPr>
              <a:t>The state of protection from infectious disease</a:t>
            </a:r>
          </a:p>
          <a:p>
            <a:pPr indent="-285750" lvl="1" marL="742950">
              <a:lnSpc>
                <a:spcPct val="90000"/>
              </a:lnSpc>
              <a:spcBef>
                <a:spcPct val="20000"/>
              </a:spcBef>
              <a:defRPr>
                <a:uFillTx/>
              </a:defRPr>
            </a:pPr>
            <a:endParaRPr dirty="0" kern="0" lang="en-US" sz="2800">
              <a:uFillTx/>
              <a:latin typeface="+mn-lt"/>
            </a:endParaRPr>
          </a:p>
          <a:p>
            <a:pPr indent="-342900" marL="342900">
              <a:lnSpc>
                <a:spcPct val="90000"/>
              </a:lnSpc>
              <a:spcBef>
                <a:spcPct val="20000"/>
              </a:spcBef>
              <a:buFontTx/>
              <a:buChar char="•"/>
              <a:defRPr>
                <a:uFillTx/>
              </a:defRPr>
            </a:pPr>
            <a:r>
              <a:rPr dirty="0" kern="0" lang="en-US" sz="2800">
                <a:uFillTx/>
                <a:latin typeface="+mn-lt"/>
              </a:rPr>
              <a:t>The study of mechanisms that humans and other animals use to defend their bodies from invading organisms such as bacteria, viruses, fungi, parasites and toxins</a:t>
            </a:r>
          </a:p>
          <a:p>
            <a:pPr indent="-285750" lvl="1" marL="742950">
              <a:lnSpc>
                <a:spcPct val="90000"/>
              </a:lnSpc>
              <a:spcBef>
                <a:spcPct val="20000"/>
              </a:spcBef>
              <a:defRPr>
                <a:uFillTx/>
              </a:defRPr>
            </a:pPr>
            <a:endParaRPr dirty="0" kern="0" lang="en-US" sz="2800">
              <a:solidFill>
                <a:srgbClr val="0000FF"/>
              </a:solidFill>
              <a:uFillTx/>
              <a:latin typeface="+mn-lt"/>
            </a:endParaRPr>
          </a:p>
          <a:p>
            <a:pPr indent="-285750" lvl="1" marL="742950">
              <a:lnSpc>
                <a:spcPct val="90000"/>
              </a:lnSpc>
              <a:spcBef>
                <a:spcPct val="20000"/>
              </a:spcBef>
              <a:defRPr>
                <a:uFillTx/>
              </a:defRPr>
            </a:pPr>
            <a:endParaRPr dirty="0" kern="0" lang="en-US" sz="2800">
              <a:uFillTx/>
              <a:latin typeface="+mn-lt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grpId="0" id="5" nodeType="withEffect" presetClass="emph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dur="indefinite" id="6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dur="indefinite" id="7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grpId="0" id="8" nodeType="withEffect" presetClass="emph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dur="indefinite" id="9"/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dur="indefinite" id="10"/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grpId="0" id="11" nodeType="withEffect" presetClass="emph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dur="indefinite" id="12"/>
                                        <p:tgtEl>
                                          <p:spTgt spid="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dur="indefinite" id="13"/>
                                        <p:tgtEl>
                                          <p:spTgt spid="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grpId="0" id="14" nodeType="withEffect" presetClass="emph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dur="indefinite" id="15"/>
                                        <p:tgtEl>
                                          <p:spTgt spid="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dur="indefinite" id="16"/>
                                        <p:tgtEl>
                                          <p:spTgt spid="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grpId="0" id="17" nodeType="withEffect" presetClass="emph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dur="indefinite" id="18"/>
                                        <p:tgtEl>
                                          <p:spTgt spid="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dur="indefinite" id="19"/>
                                        <p:tgtEl>
                                          <p:spTgt spid="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grpId="1" id="22" nodeType="clickEffect" presetClass="emph" presetID="9" presetSubtype="0">
                                  <p:stCondLst>
                                    <p:cond delay="0"/>
                                  </p:stCondLst>
                                  <p:endCondLst>
                                    <p:cond delay="0"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dur="indefinite" id="23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dur="indefinite" id="24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grpId="1" id="25" nodeType="withEffect" presetClass="emph" presetID="9" presetSubtype="0">
                                  <p:stCondLst>
                                    <p:cond delay="0"/>
                                  </p:stCondLst>
                                  <p:endCondLst>
                                    <p:cond delay="0"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dur="indefinite" id="26"/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dur="indefinite" id="27"/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grpId="1" id="28" nodeType="withEffect" presetClass="emph" presetID="9" presetSubtype="0">
                                  <p:stCondLst>
                                    <p:cond delay="0"/>
                                  </p:stCondLst>
                                  <p:endCondLst>
                                    <p:cond delay="0"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dur="indefinite" id="29"/>
                                        <p:tgtEl>
                                          <p:spTgt spid="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dur="indefinite" id="30"/>
                                        <p:tgtEl>
                                          <p:spTgt spid="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grpId="1" id="31" nodeType="withEffect" presetClass="emph" presetID="9" presetSubtype="0">
                                  <p:stCondLst>
                                    <p:cond delay="0"/>
                                  </p:stCondLst>
                                  <p:endCondLst>
                                    <p:cond delay="0"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dur="indefinite" id="32"/>
                                        <p:tgtEl>
                                          <p:spTgt spid="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dur="indefinite" id="33"/>
                                        <p:tgtEl>
                                          <p:spTgt spid="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grpId="1" id="36" nodeType="clickEffect" presetClass="emph" presetID="9" presetSubtype="0">
                                  <p:stCondLst>
                                    <p:cond delay="0"/>
                                  </p:stCondLst>
                                  <p:endCondLst>
                                    <p:cond delay="0"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dur="indefinite" id="37"/>
                                        <p:tgtEl>
                                          <p:spTgt spid="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dur="indefinite" id="38"/>
                                        <p:tgtEl>
                                          <p:spTgt spid="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allAtOnce" grpId="0" spid="6"/>
      <p:bldP advAuto="4294967295" build="p" grpId="1" spid="6"/>
    </p:bldLst>
  </p:timing>
</p:sld>
</file>

<file path=ppt/theme/theme1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</a:extraClrSchemeLst>
</a:theme>
</file>

<file path=ppt/theme/theme2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863</Words>
  <Application>Microsoft Office PowerPoint</Application>
  <PresentationFormat>On-screen Show (4:3)</PresentationFormat>
  <Paragraphs>181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標楷體</vt:lpstr>
      <vt:lpstr>新細明體</vt:lpstr>
      <vt:lpstr>Arial</vt:lpstr>
      <vt:lpstr>Arial Rounded MT Bold</vt:lpstr>
      <vt:lpstr>Calibri</vt:lpstr>
      <vt:lpstr>Comic Sans MS</vt:lpstr>
      <vt:lpstr>Times New Roman</vt:lpstr>
      <vt:lpstr>Wingdings</vt:lpstr>
      <vt:lpstr>Default Design</vt:lpstr>
      <vt:lpstr>Introduction to Immunology &amp; Lymphoid System</vt:lpstr>
      <vt:lpstr>PowerPoint Presentation</vt:lpstr>
      <vt:lpstr>Objectives</vt:lpstr>
      <vt:lpstr>PowerPoint Presentation</vt:lpstr>
      <vt:lpstr>PowerPoint Presentation</vt:lpstr>
      <vt:lpstr>PowerPoint Presentation</vt:lpstr>
      <vt:lpstr>Louis Pasteur’s Contributions</vt:lpstr>
      <vt:lpstr>PowerPoint Presentation</vt:lpstr>
      <vt:lpstr>PowerPoint Presentation</vt:lpstr>
      <vt:lpstr>Definitions </vt:lpstr>
      <vt:lpstr>PowerPoint Presentation</vt:lpstr>
      <vt:lpstr>PowerPoint Presentation</vt:lpstr>
      <vt:lpstr>Definitions </vt:lpstr>
      <vt:lpstr>Definitions </vt:lpstr>
      <vt:lpstr>PowerPoint Presentation</vt:lpstr>
      <vt:lpstr>PowerPoint Presentation</vt:lpstr>
      <vt:lpstr>PowerPoint Presentation</vt:lpstr>
      <vt:lpstr>PowerPoint Presentation</vt:lpstr>
      <vt:lpstr>Types of Immunity</vt:lpstr>
      <vt:lpstr>Adaptive Immunity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home message</vt:lpstr>
    </vt:vector>
  </TitlesOfParts>
  <Company>Technology Support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Immunology and hematology</dc:title>
  <dc:creator>HP Authorized Customer</dc:creator>
  <cp:lastModifiedBy>Adel Almogren</cp:lastModifiedBy>
  <cp:revision>129</cp:revision>
  <dcterms:created xsi:type="dcterms:W3CDTF">2007-04-09T19:10:24Z</dcterms:created>
  <dcterms:modified xsi:type="dcterms:W3CDTF">2017-10-08T11:43:10Z</dcterms:modified>
</cp:coreProperties>
</file>