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2" r:id="rId3"/>
    <p:sldId id="300" r:id="rId4"/>
    <p:sldId id="275" r:id="rId5"/>
    <p:sldId id="258" r:id="rId6"/>
    <p:sldId id="303" r:id="rId7"/>
    <p:sldId id="304" r:id="rId8"/>
    <p:sldId id="285" r:id="rId9"/>
    <p:sldId id="276" r:id="rId10"/>
    <p:sldId id="286" r:id="rId11"/>
    <p:sldId id="259" r:id="rId12"/>
    <p:sldId id="260" r:id="rId13"/>
    <p:sldId id="261" r:id="rId14"/>
    <p:sldId id="262" r:id="rId15"/>
    <p:sldId id="305" r:id="rId16"/>
    <p:sldId id="279" r:id="rId17"/>
    <p:sldId id="281" r:id="rId18"/>
    <p:sldId id="288" r:id="rId19"/>
    <p:sldId id="289" r:id="rId20"/>
    <p:sldId id="265" r:id="rId21"/>
    <p:sldId id="290" r:id="rId22"/>
    <p:sldId id="266" r:id="rId23"/>
    <p:sldId id="291" r:id="rId24"/>
    <p:sldId id="292" r:id="rId25"/>
    <p:sldId id="268" r:id="rId26"/>
    <p:sldId id="294" r:id="rId27"/>
    <p:sldId id="295" r:id="rId28"/>
    <p:sldId id="296" r:id="rId29"/>
    <p:sldId id="297" r:id="rId30"/>
    <p:sldId id="298" r:id="rId31"/>
    <p:sldId id="299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41760-5817-4709-9B87-77B077D09A5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5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normal%20nose.mpe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819400"/>
            <a:ext cx="7162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Hypersensitivity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Reactions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33400" y="5465802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Immunology Unit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Department of Pathology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College of Medicine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King Saud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09800"/>
            <a:ext cx="7772400" cy="7159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b="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I  Reaction  occur  in  2  phases: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u="sng" dirty="0">
                <a:latin typeface="Arial" pitchFamily="34" charset="0"/>
                <a:cs typeface="Arial" pitchFamily="34" charset="0"/>
              </a:rPr>
              <a:t>Phase I 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algn="l" rtl="0">
              <a:buFont typeface="Wingdings" pitchFamily="2" charset="2"/>
              <a:buNone/>
            </a:pPr>
            <a:endParaRPr lang="ru-RU" sz="24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Type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en-US" sz="3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eactions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occur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two phases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4678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 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66800"/>
            <a:ext cx="8382000" cy="5211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First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- 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Challenge phase</a:t>
            </a: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ubsequent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274638"/>
            <a:ext cx="9144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Type I Hypersensitivity (Immediate)        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September-28-16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ar-SA" smtClean="0">
                <a:cs typeface="Arial" charset="0"/>
              </a:rPr>
              <a:pPr/>
              <a:t>12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219200" y="990600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6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Injected allergens</a:t>
            </a:r>
            <a:r>
              <a:rPr lang="en-US" sz="32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		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Hymenoptera (bees, wasps, ants)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sting venom 	enters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the blood stream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Systemic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inflammation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shock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life - threatening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reactions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:-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non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mediated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result from contrast media or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local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anesthetics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324100"/>
            <a:ext cx="315685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pic>
        <p:nvPicPr>
          <p:cNvPr id="5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68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2. Specific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3. Elimination /  Provocation  test  (Food  allergy)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4000500" cy="25908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2743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FFFF0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-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IgG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(or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IgM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	- Antigens: bound  to  cell  membranes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		(Self antigens)                            - Exogenous 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	(microbial)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	- Complement activation  		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Type II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6400800" cy="434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18288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(anti-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basement membrane)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572000"/>
            <a:ext cx="41148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transfusion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Detection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antibodies and antigens by                Immunofluoresence in tissue biopsy specimens 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kidney,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skin etc.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Reference</a:t>
            </a:r>
          </a:p>
          <a:p>
            <a:pPr algn="ctr"/>
            <a:r>
              <a:rPr lang="en-US" altLang="en-US" sz="2400" b="1" dirty="0" err="1">
                <a:solidFill>
                  <a:schemeClr val="bg1"/>
                </a:solidFill>
              </a:rPr>
              <a:t>Kuby</a:t>
            </a:r>
            <a:r>
              <a:rPr lang="en-US" altLang="en-US" sz="2400" b="1" dirty="0">
                <a:solidFill>
                  <a:schemeClr val="bg1"/>
                </a:solidFill>
              </a:rPr>
              <a:t> Immunology  7</a:t>
            </a:r>
            <a:r>
              <a:rPr lang="en-US" alt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altLang="en-US" sz="2400" b="1" dirty="0">
                <a:solidFill>
                  <a:schemeClr val="bg1"/>
                </a:solidFill>
              </a:rPr>
              <a:t> Edition 2013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Chapter </a:t>
            </a:r>
            <a:r>
              <a:rPr lang="en-US" altLang="en-US" b="1" dirty="0" smtClean="0">
                <a:solidFill>
                  <a:schemeClr val="bg1"/>
                </a:solidFill>
              </a:rPr>
              <a:t>15 </a:t>
            </a:r>
            <a:r>
              <a:rPr lang="en-US" altLang="en-US" b="1" dirty="0">
                <a:solidFill>
                  <a:schemeClr val="bg1"/>
                </a:solidFill>
              </a:rPr>
              <a:t>Pages </a:t>
            </a:r>
            <a:r>
              <a:rPr lang="en-US" altLang="en-US" b="1" dirty="0" smtClean="0">
                <a:solidFill>
                  <a:schemeClr val="bg1"/>
                </a:solidFill>
              </a:rPr>
              <a:t>485-510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014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(nephritis), joints (arthritis) or blood vessels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 or 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Antigen (soluble)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81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Hypers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Reactions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15f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209799"/>
            <a:ext cx="6019800" cy="4479851"/>
          </a:xfrm>
          <a:noFill/>
          <a:ln w="76200">
            <a:solidFill>
              <a:srgbClr val="CC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1371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Glomerulonephritis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Rheumatoid arthritis, SLE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401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T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ype III </a:t>
            </a:r>
            <a:r>
              <a:rPr lang="en-US" sz="4000" b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Reactions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048001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Demonstration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specific immune complexes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blood or tissues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Immunofluoresence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219200" y="1752600"/>
            <a:ext cx="73152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T cell 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3048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Pathophysiology of </a:t>
            </a:r>
            <a:r>
              <a:rPr lang="en-US" sz="3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ontact dermatitis.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85344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458200" cy="4873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 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999"/>
          <a:stretch>
            <a:fillRect/>
          </a:stretch>
        </p:blipFill>
        <p:spPr>
          <a:xfrm>
            <a:off x="5562600" y="304800"/>
            <a:ext cx="3581400" cy="30480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 rot="10800000" flipV="1">
            <a:off x="381000" y="1844212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ontact dermatitis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562600" y="3505200"/>
          <a:ext cx="3429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4" imgW="5144218" imgH="4038095" progId="">
                  <p:embed/>
                </p:oleObj>
              </mc:Choice>
              <mc:Fallback>
                <p:oleObj name="Photo Editor Photo" r:id="rId4" imgW="5144218" imgH="40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05200"/>
                        <a:ext cx="3429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495800"/>
            <a:ext cx="41910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granuloma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(persistent antigen)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know that hypersensitivity reactions are over and excessive immune responses that can be harmful to body in four different ways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be familiar with inflammatory processes in Type I hypersensitivity reaction that mediates allergic inflammation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recognize that Type II hypersensitivity deals with immune responses against antigens that are integral part of cell membrane and are usually associated with autoimmune disorders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know that Type III hypersensitivity reactions are mediated by immune complexes and cause </a:t>
            </a:r>
            <a:r>
              <a:rPr lang="en-US" sz="2400" dirty="0" err="1" smtClean="0">
                <a:solidFill>
                  <a:schemeClr val="bg1"/>
                </a:solidFill>
              </a:rPr>
              <a:t>vasculitis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describe Type IV hypersensitivity is a purely cell mediated immune response associated with chronic inflammation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(Contact dermatitis)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52400"/>
            <a:ext cx="4419600" cy="685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Patch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2895600" cy="3048769"/>
          </a:xfrm>
          <a:noFill/>
          <a:ln/>
        </p:spPr>
      </p:pic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78224"/>
            <a:ext cx="2895600" cy="2779776"/>
          </a:xfrm>
          <a:prstGeom prst="rect">
            <a:avLst/>
          </a:prstGeom>
        </p:spPr>
      </p:pic>
      <p:pic>
        <p:nvPicPr>
          <p:cNvPr id="7" name="Picture 6" descr="Patch 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3810000" cy="2971800"/>
          </a:xfrm>
          <a:prstGeom prst="rect">
            <a:avLst/>
          </a:prstGeom>
        </p:spPr>
      </p:pic>
      <p:pic>
        <p:nvPicPr>
          <p:cNvPr id="8" name="Picture 7" descr="thumbnailCAJEIBV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038600"/>
            <a:ext cx="2819400" cy="2819400"/>
          </a:xfrm>
          <a:prstGeom prst="rect">
            <a:avLst/>
          </a:prstGeom>
        </p:spPr>
      </p:pic>
      <p:pic>
        <p:nvPicPr>
          <p:cNvPr id="9" name="Picture 8" descr="1265654907maAa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036122"/>
            <a:ext cx="2733052" cy="282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	Type I (</a:t>
            </a:r>
            <a:r>
              <a:rPr lang="en-US" dirty="0" err="1" smtClean="0">
                <a:solidFill>
                  <a:schemeClr val="bg1"/>
                </a:solidFill>
              </a:rPr>
              <a:t>IgE</a:t>
            </a:r>
            <a:r>
              <a:rPr lang="en-US" dirty="0" smtClean="0">
                <a:solidFill>
                  <a:schemeClr val="bg1"/>
                </a:solidFill>
              </a:rPr>
              <a:t>), 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and III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	hypersensitivity reactions are mediated by 	</a:t>
            </a:r>
            <a:r>
              <a:rPr lang="en-US" i="1" dirty="0" smtClean="0">
                <a:solidFill>
                  <a:srgbClr val="FFFF00"/>
                </a:solidFill>
              </a:rPr>
              <a:t>antibodies</a:t>
            </a:r>
            <a:r>
              <a:rPr lang="en-US" dirty="0" smtClean="0">
                <a:solidFill>
                  <a:schemeClr val="bg1"/>
                </a:solidFill>
              </a:rPr>
              <a:t> whereas Type IV hypersensitivity 	reaction is a </a:t>
            </a:r>
            <a:r>
              <a:rPr lang="en-US" i="1" dirty="0" smtClean="0">
                <a:solidFill>
                  <a:srgbClr val="FFFF00"/>
                </a:solidFill>
              </a:rPr>
              <a:t>cell </a:t>
            </a:r>
            <a:r>
              <a:rPr lang="en-US" dirty="0" smtClean="0">
                <a:solidFill>
                  <a:schemeClr val="bg1"/>
                </a:solidFill>
              </a:rPr>
              <a:t>mediated immune response.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	Hypersensitivity reactions are </a:t>
            </a:r>
            <a:r>
              <a:rPr lang="en-US" i="1" dirty="0" smtClean="0">
                <a:solidFill>
                  <a:srgbClr val="FFFF00"/>
                </a:solidFill>
              </a:rPr>
              <a:t>undesirable, 	excessive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i="1" dirty="0" smtClean="0">
                <a:solidFill>
                  <a:srgbClr val="FFFF00"/>
                </a:solidFill>
              </a:rPr>
              <a:t>aberrant</a:t>
            </a:r>
            <a:r>
              <a:rPr lang="en-US" dirty="0" smtClean="0">
                <a:solidFill>
                  <a:schemeClr val="bg1"/>
                </a:solidFill>
              </a:rPr>
              <a:t> immune responses 	associated with disorders such as allergy, 	autoimmunity and chronic inflammation.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(Types I-III)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(Type IV)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1828800"/>
            <a:ext cx="3962400" cy="1905000"/>
            <a:chOff x="384" y="1152"/>
            <a:chExt cx="2496" cy="1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064"/>
              <a:ext cx="1392" cy="288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IgE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0" y="1828800"/>
            <a:ext cx="2286000" cy="4019550"/>
            <a:chOff x="1440" y="1152"/>
            <a:chExt cx="1440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40" y="2928"/>
              <a:ext cx="1152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to tissue antigens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362200" cy="4389438"/>
            <a:chOff x="2880" y="1152"/>
            <a:chExt cx="1488" cy="2765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2928"/>
              <a:ext cx="1056" cy="989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III: </a:t>
              </a:r>
              <a:r>
                <a:rPr lang="en-US" sz="2400" dirty="0" err="1" smtClean="0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Immune Complexes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3962400" cy="2571750"/>
            <a:chOff x="2880" y="1152"/>
            <a:chExt cx="2496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128" y="2016"/>
              <a:ext cx="1248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IV: Cell Mediated Immunity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Immediate Hypersensitivity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19812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response to those otherwise harmless substances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producing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337304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001000" cy="8683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 Hypersensitivity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Also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termed as: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		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Immediate Hypersensitivity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Allergic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reactions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Anaphylactic reactions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severe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	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rapidly progressing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systemic forms which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can be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quickly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life threatening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endParaRPr lang="en-U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(Occurs within minutes to hours</a:t>
            </a:r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IgE</a:t>
            </a:r>
            <a:endParaRPr lang="en-US" sz="2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Cellular components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                                                    </a:t>
            </a: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Mast cells,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basophiles &amp;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eosinophils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Antigens:</a:t>
            </a:r>
            <a:endParaRPr lang="en-US" sz="2800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Also known as allergens </a:t>
            </a:r>
          </a:p>
          <a:p>
            <a:pPr algn="l" rtl="0">
              <a:buFontTx/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(antigens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low molecular weight &amp; 		highly soluble) 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Allergens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1143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pollens,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etc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House dust mite color"/>
          <p:cNvPicPr>
            <a:picLocks noChangeAspect="1" noChangeArrowheads="1"/>
          </p:cNvPicPr>
          <p:nvPr/>
        </p:nvPicPr>
        <p:blipFill>
          <a:blip r:embed="rId2" cstate="print"/>
          <a:srcRect l="2389" r="854"/>
          <a:stretch>
            <a:fillRect/>
          </a:stretch>
        </p:blipFill>
        <p:spPr bwMode="auto">
          <a:xfrm>
            <a:off x="1371600" y="2743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823488">
            <a:off x="6520199" y="1719518"/>
            <a:ext cx="883920" cy="432454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818</Words>
  <Application>Microsoft Office PowerPoint</Application>
  <PresentationFormat>On-screen Show (4:3)</PresentationFormat>
  <Paragraphs>212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Wingdings</vt:lpstr>
      <vt:lpstr>Office Theme</vt:lpstr>
      <vt:lpstr>Photo Editor Photo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Type I Hypersensitivity</vt:lpstr>
      <vt:lpstr>Features</vt:lpstr>
      <vt:lpstr>PowerPoint Presentation</vt:lpstr>
      <vt:lpstr>Type I  Reaction  occur  in  2  phases: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examples:</vt:lpstr>
      <vt:lpstr>PowerPoint Presentation</vt:lpstr>
      <vt:lpstr>PowerPoint Presentation</vt:lpstr>
      <vt:lpstr>  Type III Hypersensitivity  (immune–complex mediated)  </vt:lpstr>
      <vt:lpstr>PowerPoint Presentation</vt:lpstr>
      <vt:lpstr>Type III Hypers. Reactions  Clinical examples: </vt:lpstr>
      <vt:lpstr>Diagnosis of Type III Hypers. Reactions</vt:lpstr>
      <vt:lpstr>PowerPoint Presentation</vt:lpstr>
      <vt:lpstr>PowerPoint Presentation</vt:lpstr>
      <vt:lpstr>PowerPoint Presentation</vt:lpstr>
      <vt:lpstr>Pathophysiology of Contact dermatitis.</vt:lpstr>
      <vt:lpstr>Type IV clinical examples: </vt:lpstr>
      <vt:lpstr>Diagnosis (Type IV)</vt:lpstr>
      <vt:lpstr>Skin Patch Test </vt:lpstr>
      <vt:lpstr>Take Home Message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Adel Almogren</cp:lastModifiedBy>
  <cp:revision>84</cp:revision>
  <dcterms:created xsi:type="dcterms:W3CDTF">2011-03-21T15:27:03Z</dcterms:created>
  <dcterms:modified xsi:type="dcterms:W3CDTF">2016-09-28T07:15:50Z</dcterms:modified>
</cp:coreProperties>
</file>