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4" r:id="rId5"/>
    <p:sldId id="262" r:id="rId6"/>
    <p:sldId id="258" r:id="rId7"/>
    <p:sldId id="263" r:id="rId8"/>
    <p:sldId id="261" r:id="rId9"/>
    <p:sldId id="266" r:id="rId10"/>
    <p:sldId id="267" r:id="rId11"/>
    <p:sldId id="268"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CFE804-DEF1-4946-8933-C598E4246910}"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69727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FE804-DEF1-4946-8933-C598E4246910}"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3173990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FE804-DEF1-4946-8933-C598E4246910}"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ECC9CF-19B0-4396-BB4F-C5D3D1AFA97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9315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4CFE804-DEF1-4946-8933-C598E4246910}"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377986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4CFE804-DEF1-4946-8933-C598E4246910}"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ECC9CF-19B0-4396-BB4F-C5D3D1AFA97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3506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4CFE804-DEF1-4946-8933-C598E4246910}"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479154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CFE804-DEF1-4946-8933-C598E4246910}"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1863024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CFE804-DEF1-4946-8933-C598E4246910}"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364075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CFE804-DEF1-4946-8933-C598E4246910}"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3726335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FE804-DEF1-4946-8933-C598E4246910}"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22783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CFE804-DEF1-4946-8933-C598E4246910}"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333332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CFE804-DEF1-4946-8933-C598E4246910}"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1953687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CFE804-DEF1-4946-8933-C598E4246910}"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15336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FE804-DEF1-4946-8933-C598E4246910}"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4198737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FE804-DEF1-4946-8933-C598E4246910}"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331052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FE804-DEF1-4946-8933-C598E4246910}"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ECC9CF-19B0-4396-BB4F-C5D3D1AFA97A}" type="slidenum">
              <a:rPr lang="en-US" smtClean="0"/>
              <a:t>‹#›</a:t>
            </a:fld>
            <a:endParaRPr lang="en-US"/>
          </a:p>
        </p:txBody>
      </p:sp>
    </p:spTree>
    <p:extLst>
      <p:ext uri="{BB962C8B-B14F-4D97-AF65-F5344CB8AC3E}">
        <p14:creationId xmlns:p14="http://schemas.microsoft.com/office/powerpoint/2010/main" val="381728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CFE804-DEF1-4946-8933-C598E4246910}" type="datetimeFigureOut">
              <a:rPr lang="en-US" smtClean="0"/>
              <a:t>9/20/2017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BECC9CF-19B0-4396-BB4F-C5D3D1AFA97A}" type="slidenum">
              <a:rPr lang="en-US" smtClean="0"/>
              <a:t>‹#›</a:t>
            </a:fld>
            <a:endParaRPr lang="en-US"/>
          </a:p>
        </p:txBody>
      </p:sp>
    </p:spTree>
    <p:extLst>
      <p:ext uri="{BB962C8B-B14F-4D97-AF65-F5344CB8AC3E}">
        <p14:creationId xmlns:p14="http://schemas.microsoft.com/office/powerpoint/2010/main" val="1642704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2161" y="581297"/>
            <a:ext cx="8915399" cy="2262781"/>
          </a:xfrm>
        </p:spPr>
        <p:txBody>
          <a:bodyPr/>
          <a:lstStyle/>
          <a:p>
            <a:r>
              <a:rPr lang="en-US" b="1" dirty="0" smtClean="0">
                <a:solidFill>
                  <a:srgbClr val="00B050"/>
                </a:solidFill>
              </a:rPr>
              <a:t>Blackboard training</a:t>
            </a:r>
            <a:endParaRPr lang="en-US" b="1" dirty="0">
              <a:solidFill>
                <a:srgbClr val="00B050"/>
              </a:solidFill>
            </a:endParaRPr>
          </a:p>
        </p:txBody>
      </p:sp>
      <p:sp>
        <p:nvSpPr>
          <p:cNvPr id="3" name="Subtitle 2"/>
          <p:cNvSpPr>
            <a:spLocks noGrp="1"/>
          </p:cNvSpPr>
          <p:nvPr>
            <p:ph type="subTitle" idx="1"/>
          </p:nvPr>
        </p:nvSpPr>
        <p:spPr/>
        <p:txBody>
          <a:bodyPr>
            <a:normAutofit lnSpcReduction="10000"/>
          </a:bodyPr>
          <a:lstStyle/>
          <a:p>
            <a:pPr marL="63500" algn="ctr"/>
            <a:r>
              <a:rPr lang="en-US" altLang="en-US" b="1" dirty="0" smtClean="0">
                <a:solidFill>
                  <a:srgbClr val="C00000"/>
                </a:solidFill>
              </a:rPr>
              <a:t>Learning </a:t>
            </a:r>
            <a:r>
              <a:rPr lang="en-US" altLang="en-US" b="1" dirty="0">
                <a:solidFill>
                  <a:srgbClr val="C00000"/>
                </a:solidFill>
              </a:rPr>
              <a:t>Skill Course</a:t>
            </a:r>
          </a:p>
          <a:p>
            <a:pPr marL="63500" algn="ctr"/>
            <a:r>
              <a:rPr lang="en-US" altLang="en-US" b="1" dirty="0">
                <a:solidFill>
                  <a:srgbClr val="C00000"/>
                </a:solidFill>
              </a:rPr>
              <a:t>Dept. of Medical Education</a:t>
            </a:r>
          </a:p>
          <a:p>
            <a:pPr marL="63500" algn="ctr"/>
            <a:r>
              <a:rPr lang="en-US" altLang="en-US" b="1" dirty="0">
                <a:solidFill>
                  <a:srgbClr val="C00000"/>
                </a:solidFill>
              </a:rPr>
              <a:t>College of Medicine</a:t>
            </a:r>
          </a:p>
          <a:p>
            <a:endParaRPr lang="en-US" dirty="0"/>
          </a:p>
        </p:txBody>
      </p:sp>
    </p:spTree>
    <p:extLst>
      <p:ext uri="{BB962C8B-B14F-4D97-AF65-F5344CB8AC3E}">
        <p14:creationId xmlns:p14="http://schemas.microsoft.com/office/powerpoint/2010/main" val="3332807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Course Content Area</a:t>
            </a:r>
            <a:endParaRPr lang="en-US" b="1"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1018903" y="1245326"/>
            <a:ext cx="10572205" cy="5486400"/>
          </a:xfrm>
          <a:prstGeom prst="rect">
            <a:avLst/>
          </a:prstGeom>
        </p:spPr>
      </p:pic>
      <p:sp>
        <p:nvSpPr>
          <p:cNvPr id="8" name="Left Arrow 7"/>
          <p:cNvSpPr/>
          <p:nvPr/>
        </p:nvSpPr>
        <p:spPr>
          <a:xfrm>
            <a:off x="1645920" y="2969623"/>
            <a:ext cx="722811" cy="3222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00594" y="2743200"/>
            <a:ext cx="696686" cy="2264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138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SKLL-101 Content Area</a:t>
            </a:r>
            <a:endParaRPr lang="en-US" b="1"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1010194" y="1375953"/>
            <a:ext cx="10572206" cy="5138057"/>
          </a:xfrm>
          <a:prstGeom prst="rect">
            <a:avLst/>
          </a:prstGeom>
        </p:spPr>
      </p:pic>
    </p:spTree>
    <p:extLst>
      <p:ext uri="{BB962C8B-B14F-4D97-AF65-F5344CB8AC3E}">
        <p14:creationId xmlns:p14="http://schemas.microsoft.com/office/powerpoint/2010/main" val="209004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a:xfrm>
            <a:off x="1648686" y="1558834"/>
            <a:ext cx="8915400" cy="4685211"/>
          </a:xfrm>
        </p:spPr>
        <p:txBody>
          <a:bodyPr/>
          <a:lstStyle/>
          <a:p>
            <a:r>
              <a:rPr lang="en-US" dirty="0"/>
              <a:t>Robert W, </a:t>
            </a:r>
            <a:r>
              <a:rPr lang="en-US" dirty="0" err="1"/>
              <a:t>Bakerb</a:t>
            </a:r>
            <a:r>
              <a:rPr lang="en-US" dirty="0"/>
              <a:t> JD, </a:t>
            </a:r>
            <a:r>
              <a:rPr lang="en-US" dirty="0" err="1"/>
              <a:t>Hopperc</a:t>
            </a:r>
            <a:r>
              <a:rPr lang="en-US" dirty="0"/>
              <a:t> D. Hybrid structures: </a:t>
            </a:r>
            <a:r>
              <a:rPr lang="en-US" dirty="0" err="1" smtClean="0"/>
              <a:t>facultyuse</a:t>
            </a:r>
            <a:r>
              <a:rPr lang="en-US" dirty="0" smtClean="0"/>
              <a:t> </a:t>
            </a:r>
            <a:r>
              <a:rPr lang="en-US" dirty="0"/>
              <a:t>and perception of web-based courseware as a supplement </a:t>
            </a:r>
            <a:r>
              <a:rPr lang="en-US" dirty="0" smtClean="0"/>
              <a:t>to face-to-face </a:t>
            </a:r>
            <a:r>
              <a:rPr lang="en-US" dirty="0"/>
              <a:t>instruction. Internet High </a:t>
            </a:r>
            <a:r>
              <a:rPr lang="en-US" dirty="0" err="1"/>
              <a:t>Educ</a:t>
            </a:r>
            <a:r>
              <a:rPr lang="en-US" dirty="0"/>
              <a:t> 2004; 7: 281e297</a:t>
            </a:r>
            <a:r>
              <a:rPr lang="en-US" dirty="0" smtClean="0"/>
              <a:t>.</a:t>
            </a:r>
          </a:p>
          <a:p>
            <a:r>
              <a:rPr lang="en-US" dirty="0"/>
              <a:t>Robert W, </a:t>
            </a:r>
            <a:r>
              <a:rPr lang="en-US" dirty="0" err="1"/>
              <a:t>Bakerb</a:t>
            </a:r>
            <a:r>
              <a:rPr lang="en-US" dirty="0"/>
              <a:t> JD, </a:t>
            </a:r>
            <a:r>
              <a:rPr lang="en-US" dirty="0" err="1"/>
              <a:t>Hopperc</a:t>
            </a:r>
            <a:r>
              <a:rPr lang="en-US" dirty="0"/>
              <a:t> D. Hybrid structures: </a:t>
            </a:r>
            <a:r>
              <a:rPr lang="en-US" dirty="0" smtClean="0"/>
              <a:t>faculty use and  perception </a:t>
            </a:r>
            <a:r>
              <a:rPr lang="en-US" dirty="0"/>
              <a:t>of web-based courseware as a supplement </a:t>
            </a:r>
            <a:r>
              <a:rPr lang="en-US" dirty="0" smtClean="0"/>
              <a:t>to face-to-face </a:t>
            </a:r>
            <a:r>
              <a:rPr lang="en-US" dirty="0"/>
              <a:t>instruction. Internet High </a:t>
            </a:r>
            <a:r>
              <a:rPr lang="en-US" dirty="0" err="1"/>
              <a:t>Educ</a:t>
            </a:r>
            <a:r>
              <a:rPr lang="en-US" dirty="0"/>
              <a:t> 2004; 7: 281e297</a:t>
            </a:r>
            <a:r>
              <a:rPr lang="en-US" dirty="0" smtClean="0"/>
              <a:t>.</a:t>
            </a:r>
          </a:p>
          <a:p>
            <a:r>
              <a:rPr lang="en-US" dirty="0"/>
              <a:t>Webster J, </a:t>
            </a:r>
            <a:r>
              <a:rPr lang="en-US" dirty="0" err="1"/>
              <a:t>Hackley</a:t>
            </a:r>
            <a:r>
              <a:rPr lang="en-US" dirty="0"/>
              <a:t> P. Teaching effectiveness in </a:t>
            </a:r>
            <a:r>
              <a:rPr lang="en-US" dirty="0" smtClean="0"/>
              <a:t>technology mediated </a:t>
            </a:r>
            <a:r>
              <a:rPr lang="en-US" dirty="0"/>
              <a:t>distance </a:t>
            </a:r>
            <a:r>
              <a:rPr lang="en-US" dirty="0" err="1"/>
              <a:t>education.Acad</a:t>
            </a:r>
            <a:r>
              <a:rPr lang="en-US" dirty="0"/>
              <a:t> </a:t>
            </a:r>
            <a:r>
              <a:rPr lang="en-US" dirty="0" err="1"/>
              <a:t>Manag</a:t>
            </a:r>
            <a:r>
              <a:rPr lang="en-US" dirty="0"/>
              <a:t> J 1997; 40: 1282e1309</a:t>
            </a:r>
            <a:r>
              <a:rPr lang="en-US" dirty="0" smtClean="0"/>
              <a:t>.</a:t>
            </a:r>
          </a:p>
          <a:p>
            <a:r>
              <a:rPr lang="en-US" dirty="0" err="1"/>
              <a:t>Chawdhry</a:t>
            </a:r>
            <a:r>
              <a:rPr lang="en-US" dirty="0"/>
              <a:t> A, </a:t>
            </a:r>
            <a:r>
              <a:rPr lang="en-US" dirty="0" err="1"/>
              <a:t>Paullet</a:t>
            </a:r>
            <a:r>
              <a:rPr lang="en-US" dirty="0"/>
              <a:t> K, Benjamin D. Assessing Bb: </a:t>
            </a:r>
            <a:r>
              <a:rPr lang="en-US" dirty="0" smtClean="0"/>
              <a:t>improving online </a:t>
            </a:r>
            <a:r>
              <a:rPr lang="en-US" dirty="0"/>
              <a:t>instructional delivery. Information Systems </a:t>
            </a:r>
            <a:r>
              <a:rPr lang="en-US" dirty="0" smtClean="0"/>
              <a:t>Educators Conference</a:t>
            </a:r>
            <a:r>
              <a:rPr lang="en-US" dirty="0"/>
              <a:t>, 2011</a:t>
            </a:r>
            <a:r>
              <a:rPr lang="en-US" dirty="0" smtClean="0"/>
              <a:t>.</a:t>
            </a:r>
          </a:p>
          <a:p>
            <a:r>
              <a:rPr lang="en-US" dirty="0" err="1"/>
              <a:t>Abuloum</a:t>
            </a:r>
            <a:r>
              <a:rPr lang="en-US" dirty="0"/>
              <a:t> AM, </a:t>
            </a:r>
            <a:r>
              <a:rPr lang="en-US" dirty="0" err="1"/>
              <a:t>Khasawne</a:t>
            </a:r>
            <a:r>
              <a:rPr lang="en-US" dirty="0"/>
              <a:t> AS. The use of blackboard as an </a:t>
            </a:r>
            <a:r>
              <a:rPr lang="en-US" dirty="0" err="1" smtClean="0"/>
              <a:t>elearning</a:t>
            </a:r>
            <a:r>
              <a:rPr lang="en-US" dirty="0"/>
              <a:t> </a:t>
            </a:r>
            <a:r>
              <a:rPr lang="en-US" dirty="0" smtClean="0"/>
              <a:t>tool</a:t>
            </a:r>
            <a:r>
              <a:rPr lang="en-US" dirty="0"/>
              <a:t>: a study of attitudes and technical problems. J </a:t>
            </a:r>
            <a:r>
              <a:rPr lang="en-US" dirty="0" err="1" smtClean="0"/>
              <a:t>Fac</a:t>
            </a:r>
            <a:r>
              <a:rPr lang="en-US" dirty="0"/>
              <a:t> </a:t>
            </a:r>
            <a:r>
              <a:rPr lang="en-US" dirty="0" err="1" smtClean="0"/>
              <a:t>Educ</a:t>
            </a:r>
            <a:r>
              <a:rPr lang="en-US" dirty="0" smtClean="0"/>
              <a:t> </a:t>
            </a:r>
            <a:r>
              <a:rPr lang="en-US" dirty="0"/>
              <a:t>2006;(2): 1e19.</a:t>
            </a:r>
          </a:p>
        </p:txBody>
      </p:sp>
    </p:spTree>
    <p:extLst>
      <p:ext uri="{BB962C8B-B14F-4D97-AF65-F5344CB8AC3E}">
        <p14:creationId xmlns:p14="http://schemas.microsoft.com/office/powerpoint/2010/main" val="2809978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Session-2: Blackboard training.</a:t>
            </a:r>
            <a:endParaRPr lang="en-US" dirty="0"/>
          </a:p>
        </p:txBody>
      </p:sp>
      <p:sp>
        <p:nvSpPr>
          <p:cNvPr id="3" name="Content Placeholder 2"/>
          <p:cNvSpPr>
            <a:spLocks noGrp="1"/>
          </p:cNvSpPr>
          <p:nvPr>
            <p:ph idx="1"/>
          </p:nvPr>
        </p:nvSpPr>
        <p:spPr/>
        <p:txBody>
          <a:bodyPr/>
          <a:lstStyle/>
          <a:p>
            <a:pPr marL="800100" lvl="1" indent="-342900">
              <a:buFont typeface="+mj-lt"/>
              <a:buAutoNum type="arabicPeriod"/>
            </a:pPr>
            <a:r>
              <a:rPr lang="en-US" sz="1800" b="1" dirty="0" smtClean="0"/>
              <a:t>History of Blackboard (Bb)</a:t>
            </a:r>
          </a:p>
          <a:p>
            <a:pPr marL="800100" lvl="1" indent="-342900">
              <a:buFont typeface="+mj-lt"/>
              <a:buAutoNum type="arabicPeriod"/>
            </a:pPr>
            <a:r>
              <a:rPr lang="en-US" sz="1800" b="1" dirty="0" smtClean="0"/>
              <a:t>Literature about Blackboard</a:t>
            </a:r>
          </a:p>
          <a:p>
            <a:pPr marL="800100" lvl="1" indent="-342900">
              <a:buFont typeface="+mj-lt"/>
              <a:buAutoNum type="arabicPeriod"/>
            </a:pPr>
            <a:r>
              <a:rPr lang="en-US" sz="1800" b="1" dirty="0" smtClean="0"/>
              <a:t>Explain </a:t>
            </a:r>
            <a:r>
              <a:rPr lang="en-US" sz="1800" b="1" dirty="0"/>
              <a:t>the content of Blackboard learning management system and it configuration</a:t>
            </a:r>
          </a:p>
          <a:p>
            <a:pPr marL="800100" lvl="1" indent="-342900">
              <a:buFont typeface="+mj-lt"/>
              <a:buAutoNum type="arabicPeriod"/>
            </a:pPr>
            <a:r>
              <a:rPr lang="en-US" sz="1800" b="1" dirty="0"/>
              <a:t>Enumerate the different uses of Blackboard.</a:t>
            </a:r>
          </a:p>
          <a:p>
            <a:pPr marL="800100" lvl="1" indent="-342900">
              <a:buFont typeface="+mj-lt"/>
              <a:buAutoNum type="arabicPeriod"/>
            </a:pPr>
            <a:r>
              <a:rPr lang="en-US" sz="1800" b="1" dirty="0"/>
              <a:t>Log on the system to explore its utilization. </a:t>
            </a:r>
            <a:endParaRPr lang="en-US" sz="1800" b="1" dirty="0" smtClean="0"/>
          </a:p>
          <a:p>
            <a:pPr marL="800100" lvl="1" indent="-342900">
              <a:buFont typeface="+mj-lt"/>
              <a:buAutoNum type="arabicPeriod"/>
            </a:pPr>
            <a:r>
              <a:rPr lang="en-US" sz="1800" b="1" dirty="0" smtClean="0"/>
              <a:t>References </a:t>
            </a:r>
          </a:p>
          <a:p>
            <a:pPr marL="800100" lvl="1" indent="-342900">
              <a:buFont typeface="+mj-lt"/>
              <a:buAutoNum type="arabicPeriod"/>
            </a:pPr>
            <a:endParaRPr lang="en-US" sz="1800" b="1" dirty="0"/>
          </a:p>
          <a:p>
            <a:endParaRPr lang="en-US" dirty="0"/>
          </a:p>
        </p:txBody>
      </p:sp>
    </p:spTree>
    <p:extLst>
      <p:ext uri="{BB962C8B-B14F-4D97-AF65-F5344CB8AC3E}">
        <p14:creationId xmlns:p14="http://schemas.microsoft.com/office/powerpoint/2010/main" val="294316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rgbClr val="0070C0"/>
                </a:solidFill>
              </a:rPr>
              <a:t>History of Blackboard</a:t>
            </a:r>
            <a:endParaRPr lang="en-US" dirty="0">
              <a:solidFill>
                <a:srgbClr val="0070C0"/>
              </a:solidFill>
            </a:endParaRPr>
          </a:p>
        </p:txBody>
      </p:sp>
      <p:sp>
        <p:nvSpPr>
          <p:cNvPr id="3" name="Content Placeholder 2"/>
          <p:cNvSpPr>
            <a:spLocks noGrp="1"/>
          </p:cNvSpPr>
          <p:nvPr>
            <p:ph idx="1"/>
          </p:nvPr>
        </p:nvSpPr>
        <p:spPr>
          <a:xfrm>
            <a:off x="1073921" y="2037806"/>
            <a:ext cx="8915400" cy="3777622"/>
          </a:xfrm>
        </p:spPr>
        <p:txBody>
          <a:bodyPr/>
          <a:lstStyle/>
          <a:p>
            <a:r>
              <a:rPr lang="en-US" altLang="en-US" sz="2000" b="1" dirty="0">
                <a:solidFill>
                  <a:schemeClr val="tx1"/>
                </a:solidFill>
              </a:rPr>
              <a:t>Founded in 1997</a:t>
            </a:r>
          </a:p>
          <a:p>
            <a:r>
              <a:rPr lang="en-US" altLang="en-US" sz="2000" b="1" dirty="0">
                <a:solidFill>
                  <a:schemeClr val="tx1"/>
                </a:solidFill>
              </a:rPr>
              <a:t>Founded as a powerful educational tool</a:t>
            </a:r>
          </a:p>
          <a:p>
            <a:r>
              <a:rPr lang="en-US" altLang="en-US" sz="2000" b="1" dirty="0">
                <a:solidFill>
                  <a:schemeClr val="tx1"/>
                </a:solidFill>
              </a:rPr>
              <a:t>1998-Released first software program at Cornell University</a:t>
            </a:r>
          </a:p>
          <a:p>
            <a:r>
              <a:rPr lang="en-US" altLang="en-US" sz="2000" b="1" dirty="0">
                <a:solidFill>
                  <a:schemeClr val="tx1"/>
                </a:solidFill>
              </a:rPr>
              <a:t>Since then, expanding and changing software while making four more software applications</a:t>
            </a:r>
          </a:p>
          <a:p>
            <a:endParaRPr lang="en-US" dirty="0">
              <a:solidFill>
                <a:schemeClr val="tx1"/>
              </a:solidFill>
            </a:endParaRPr>
          </a:p>
        </p:txBody>
      </p:sp>
      <p:pic>
        <p:nvPicPr>
          <p:cNvPr id="4" name="Picture 6" descr="blackboard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1412" y="1476103"/>
            <a:ext cx="2743200" cy="1808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161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Literature about Blackboard</a:t>
            </a:r>
            <a:endParaRPr lang="en-US" dirty="0">
              <a:solidFill>
                <a:srgbClr val="00B0F0"/>
              </a:solidFill>
            </a:endParaRPr>
          </a:p>
        </p:txBody>
      </p:sp>
      <p:sp>
        <p:nvSpPr>
          <p:cNvPr id="3" name="Content Placeholder 2"/>
          <p:cNvSpPr>
            <a:spLocks noGrp="1"/>
          </p:cNvSpPr>
          <p:nvPr>
            <p:ph idx="1"/>
          </p:nvPr>
        </p:nvSpPr>
        <p:spPr>
          <a:xfrm>
            <a:off x="1210491" y="1349828"/>
            <a:ext cx="9789023" cy="5207725"/>
          </a:xfrm>
        </p:spPr>
        <p:txBody>
          <a:bodyPr>
            <a:normAutofit/>
          </a:bodyPr>
          <a:lstStyle/>
          <a:p>
            <a:r>
              <a:rPr lang="en-US" sz="2400" dirty="0"/>
              <a:t>Bb is a </a:t>
            </a:r>
            <a:r>
              <a:rPr lang="en-US" sz="2400" b="1" dirty="0"/>
              <a:t>multimedia curriculum-driven </a:t>
            </a:r>
            <a:r>
              <a:rPr lang="en-US" sz="2400" dirty="0" smtClean="0"/>
              <a:t>learning system </a:t>
            </a:r>
            <a:r>
              <a:rPr lang="en-US" sz="2400" dirty="0"/>
              <a:t>that provides instructors with control and </a:t>
            </a:r>
            <a:r>
              <a:rPr lang="en-US" sz="2400" dirty="0" smtClean="0"/>
              <a:t>flexibility.</a:t>
            </a:r>
          </a:p>
          <a:p>
            <a:r>
              <a:rPr lang="en-US" sz="2400" dirty="0"/>
              <a:t>W</a:t>
            </a:r>
            <a:r>
              <a:rPr lang="en-US" sz="2400" dirty="0" smtClean="0"/>
              <a:t>orldwide </a:t>
            </a:r>
            <a:r>
              <a:rPr lang="en-US" sz="2400" dirty="0"/>
              <a:t>educational institutions </a:t>
            </a:r>
            <a:r>
              <a:rPr lang="en-US" sz="2400" dirty="0" smtClean="0"/>
              <a:t>started using </a:t>
            </a:r>
            <a:r>
              <a:rPr lang="en-US" sz="2400" dirty="0"/>
              <a:t>e-learning tools such as Bb as a part of </a:t>
            </a:r>
            <a:r>
              <a:rPr lang="en-US" sz="2400" dirty="0" smtClean="0"/>
              <a:t>their instructional setting.</a:t>
            </a:r>
          </a:p>
          <a:p>
            <a:r>
              <a:rPr lang="en-US" sz="2400" dirty="0" err="1"/>
              <a:t>Chawdhry</a:t>
            </a:r>
            <a:r>
              <a:rPr lang="en-US" sz="2400" dirty="0"/>
              <a:t> et al. (</a:t>
            </a:r>
            <a:r>
              <a:rPr lang="en-US" sz="2400" dirty="0" smtClean="0"/>
              <a:t>2011)showed that </a:t>
            </a:r>
            <a:r>
              <a:rPr lang="en-US" sz="2400" b="1" dirty="0" smtClean="0"/>
              <a:t>students </a:t>
            </a:r>
            <a:r>
              <a:rPr lang="en-US" sz="2400" b="1" dirty="0"/>
              <a:t>preferred using Bb</a:t>
            </a:r>
            <a:r>
              <a:rPr lang="en-US" sz="2400" dirty="0"/>
              <a:t> as it improves </a:t>
            </a:r>
            <a:r>
              <a:rPr lang="en-US" sz="2400" dirty="0" smtClean="0"/>
              <a:t>communication with </a:t>
            </a:r>
            <a:r>
              <a:rPr lang="en-US" sz="2400" dirty="0"/>
              <a:t>the course </a:t>
            </a:r>
            <a:r>
              <a:rPr lang="en-US" sz="2400" dirty="0" smtClean="0"/>
              <a:t>instructor and other students.</a:t>
            </a:r>
          </a:p>
          <a:p>
            <a:r>
              <a:rPr lang="en-US" sz="2400" dirty="0" smtClean="0"/>
              <a:t>Robert et </a:t>
            </a:r>
            <a:r>
              <a:rPr lang="en-US" sz="2400" dirty="0"/>
              <a:t>al (2004</a:t>
            </a:r>
            <a:r>
              <a:rPr lang="en-US" sz="2400" dirty="0" smtClean="0"/>
              <a:t>) </a:t>
            </a:r>
            <a:r>
              <a:rPr lang="en-US" sz="2400" dirty="0"/>
              <a:t>reported that </a:t>
            </a:r>
            <a:r>
              <a:rPr lang="en-US" sz="2400" dirty="0" smtClean="0"/>
              <a:t>Bb adaptation by students in </a:t>
            </a:r>
            <a:r>
              <a:rPr lang="en-US" sz="2400" b="1" dirty="0" smtClean="0"/>
              <a:t>US (78.1%)and UK(74.3%) </a:t>
            </a:r>
          </a:p>
          <a:p>
            <a:r>
              <a:rPr lang="en-US" sz="2400" dirty="0" err="1" smtClean="0"/>
              <a:t>Abuloum</a:t>
            </a:r>
            <a:r>
              <a:rPr lang="en-US" sz="2400" dirty="0" smtClean="0"/>
              <a:t> et al (2006) </a:t>
            </a:r>
            <a:r>
              <a:rPr lang="en-US" sz="2400" b="1" dirty="0" smtClean="0"/>
              <a:t>95% students agreed </a:t>
            </a:r>
            <a:r>
              <a:rPr lang="en-US" sz="2400" dirty="0" smtClean="0"/>
              <a:t>about Bb </a:t>
            </a:r>
            <a:r>
              <a:rPr lang="en-US" sz="2400" dirty="0"/>
              <a:t>was useful in </a:t>
            </a:r>
            <a:r>
              <a:rPr lang="en-US" sz="2400" dirty="0" smtClean="0"/>
              <a:t>submitting </a:t>
            </a:r>
            <a:r>
              <a:rPr lang="en-US" sz="2400" b="1" dirty="0" smtClean="0"/>
              <a:t>homework, assignments and discussion </a:t>
            </a:r>
            <a:r>
              <a:rPr lang="en-US" sz="2400" dirty="0" smtClean="0"/>
              <a:t>with others , </a:t>
            </a:r>
            <a:r>
              <a:rPr lang="en-US" sz="2400" dirty="0">
                <a:solidFill>
                  <a:srgbClr val="FF0000"/>
                </a:solidFill>
              </a:rPr>
              <a:t>even though </a:t>
            </a:r>
            <a:r>
              <a:rPr lang="en-US" sz="2400" dirty="0" smtClean="0">
                <a:solidFill>
                  <a:srgbClr val="FF0000"/>
                </a:solidFill>
              </a:rPr>
              <a:t>some technical problems.</a:t>
            </a:r>
            <a:endParaRPr lang="en-US" sz="2400" dirty="0">
              <a:solidFill>
                <a:srgbClr val="FF0000"/>
              </a:solidFill>
            </a:endParaRPr>
          </a:p>
          <a:p>
            <a:endParaRPr lang="en-US" dirty="0"/>
          </a:p>
        </p:txBody>
      </p:sp>
    </p:spTree>
    <p:extLst>
      <p:ext uri="{BB962C8B-B14F-4D97-AF65-F5344CB8AC3E}">
        <p14:creationId xmlns:p14="http://schemas.microsoft.com/office/powerpoint/2010/main" val="3082705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B0F0"/>
                </a:solidFill>
              </a:rPr>
              <a:t>Explain the content of Blackboard learning management system and it configuration</a:t>
            </a:r>
            <a:endParaRPr lang="en-US" dirty="0">
              <a:solidFill>
                <a:srgbClr val="00B0F0"/>
              </a:solidFill>
            </a:endParaRPr>
          </a:p>
        </p:txBody>
      </p:sp>
      <p:sp>
        <p:nvSpPr>
          <p:cNvPr id="3" name="Content Placeholder 2"/>
          <p:cNvSpPr>
            <a:spLocks noGrp="1"/>
          </p:cNvSpPr>
          <p:nvPr>
            <p:ph idx="1"/>
          </p:nvPr>
        </p:nvSpPr>
        <p:spPr>
          <a:xfrm>
            <a:off x="1593669" y="1793965"/>
            <a:ext cx="9806440" cy="4963886"/>
          </a:xfrm>
        </p:spPr>
        <p:txBody>
          <a:bodyPr>
            <a:noAutofit/>
          </a:bodyPr>
          <a:lstStyle/>
          <a:p>
            <a:r>
              <a:rPr lang="en-US" sz="2000" b="1" dirty="0"/>
              <a:t>Learning management </a:t>
            </a:r>
            <a:r>
              <a:rPr lang="en-US" sz="2000" b="1" dirty="0" smtClean="0"/>
              <a:t>system (LMS) </a:t>
            </a:r>
            <a:r>
              <a:rPr lang="en-US" sz="2000" b="1" dirty="0"/>
              <a:t>is a comprehensive system to manage learning and is the central hub of the educational process on the </a:t>
            </a:r>
            <a:r>
              <a:rPr lang="en-US" sz="2000" b="1" dirty="0" smtClean="0"/>
              <a:t>Internet.</a:t>
            </a:r>
          </a:p>
          <a:p>
            <a:r>
              <a:rPr lang="en-US" sz="2000" b="1" dirty="0" smtClean="0"/>
              <a:t>Where </a:t>
            </a:r>
            <a:r>
              <a:rPr lang="en-US" sz="2000" b="1" dirty="0"/>
              <a:t>courses are delivered in electronic format to all users of the system. </a:t>
            </a:r>
            <a:endParaRPr lang="en-US" sz="2000" b="1" dirty="0" smtClean="0"/>
          </a:p>
          <a:p>
            <a:r>
              <a:rPr lang="en-US" sz="2000" b="1" dirty="0" smtClean="0"/>
              <a:t>Learning </a:t>
            </a:r>
            <a:r>
              <a:rPr lang="en-US" sz="2000" b="1" dirty="0"/>
              <a:t>management system is easy to use and you can access it anytime and anywhere. </a:t>
            </a:r>
            <a:endParaRPr lang="en-US" sz="2000" b="1" dirty="0" smtClean="0"/>
          </a:p>
          <a:p>
            <a:r>
              <a:rPr lang="en-US" sz="2000" b="1" dirty="0" smtClean="0"/>
              <a:t>Students </a:t>
            </a:r>
            <a:r>
              <a:rPr lang="en-US" sz="2000" b="1" dirty="0"/>
              <a:t>can login to the system and access to the contents of the courses, and conduct academic </a:t>
            </a:r>
            <a:r>
              <a:rPr lang="en-US" sz="2000" b="1" dirty="0" smtClean="0"/>
              <a:t>activities.</a:t>
            </a:r>
          </a:p>
          <a:p>
            <a:pPr marL="0" indent="0">
              <a:buNone/>
            </a:pPr>
            <a:endParaRPr lang="en-US" sz="2000" b="1" dirty="0" smtClean="0"/>
          </a:p>
          <a:p>
            <a:pPr marL="0" indent="0">
              <a:buNone/>
            </a:pPr>
            <a:r>
              <a:rPr lang="en-US" sz="2000" b="1" dirty="0" smtClean="0"/>
              <a:t>  	</a:t>
            </a:r>
            <a:r>
              <a:rPr lang="en-US" sz="2000" b="1" dirty="0" smtClean="0">
                <a:solidFill>
                  <a:srgbClr val="FF0000"/>
                </a:solidFill>
              </a:rPr>
              <a:t>A.</a:t>
            </a:r>
            <a:r>
              <a:rPr lang="en-US" sz="2000" b="1" dirty="0" smtClean="0"/>
              <a:t> Discussion </a:t>
            </a:r>
            <a:r>
              <a:rPr lang="en-US" sz="2000" b="1" dirty="0"/>
              <a:t>sessions</a:t>
            </a:r>
          </a:p>
          <a:p>
            <a:pPr marL="457200" lvl="1" indent="0">
              <a:buNone/>
            </a:pPr>
            <a:r>
              <a:rPr lang="en-US" sz="2000" b="1" dirty="0" smtClean="0">
                <a:solidFill>
                  <a:srgbClr val="FF0000"/>
                </a:solidFill>
              </a:rPr>
              <a:t>B.</a:t>
            </a:r>
            <a:r>
              <a:rPr lang="en-US" sz="2000" b="1" dirty="0" smtClean="0"/>
              <a:t> </a:t>
            </a:r>
            <a:r>
              <a:rPr lang="en-US" sz="2000" b="1" dirty="0"/>
              <a:t>Delivery </a:t>
            </a:r>
            <a:r>
              <a:rPr lang="en-US" sz="2000" b="1" dirty="0" smtClean="0"/>
              <a:t>responsibilities</a:t>
            </a:r>
          </a:p>
          <a:p>
            <a:pPr marL="457200" lvl="1" indent="0">
              <a:buNone/>
            </a:pPr>
            <a:r>
              <a:rPr lang="en-US" sz="2000" b="1" dirty="0" smtClean="0">
                <a:solidFill>
                  <a:srgbClr val="FF0000"/>
                </a:solidFill>
              </a:rPr>
              <a:t>C.</a:t>
            </a:r>
            <a:r>
              <a:rPr lang="en-US" sz="2000" b="1" dirty="0" smtClean="0"/>
              <a:t> The </a:t>
            </a:r>
            <a:r>
              <a:rPr lang="en-US" sz="2000" b="1" dirty="0"/>
              <a:t>performance of </a:t>
            </a:r>
            <a:r>
              <a:rPr lang="en-US" sz="2000" b="1" dirty="0" smtClean="0"/>
              <a:t>examinations</a:t>
            </a:r>
            <a:r>
              <a:rPr lang="en-US" sz="2000" b="1" dirty="0" smtClean="0">
                <a:solidFill>
                  <a:srgbClr val="FF0000"/>
                </a:solidFill>
              </a:rPr>
              <a:t>. etc.</a:t>
            </a:r>
            <a:endParaRPr lang="en-US" sz="2000" b="1" dirty="0">
              <a:solidFill>
                <a:srgbClr val="FF0000"/>
              </a:solidFill>
            </a:endParaRPr>
          </a:p>
          <a:p>
            <a:pPr marL="0" indent="0">
              <a:buNone/>
            </a:pPr>
            <a:r>
              <a:rPr lang="en-US" sz="2000" b="1" dirty="0"/>
              <a:t>		</a:t>
            </a:r>
          </a:p>
          <a:p>
            <a:pPr marL="0" indent="0">
              <a:buNone/>
            </a:pPr>
            <a:r>
              <a:rPr lang="en-US" sz="2000" b="1" dirty="0" smtClean="0"/>
              <a:t> </a:t>
            </a:r>
            <a:endParaRPr lang="en-US" sz="2000" dirty="0"/>
          </a:p>
        </p:txBody>
      </p:sp>
    </p:spTree>
    <p:extLst>
      <p:ext uri="{BB962C8B-B14F-4D97-AF65-F5344CB8AC3E}">
        <p14:creationId xmlns:p14="http://schemas.microsoft.com/office/powerpoint/2010/main" val="2993638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Different </a:t>
            </a:r>
            <a:r>
              <a:rPr lang="en-US" b="1" dirty="0">
                <a:solidFill>
                  <a:srgbClr val="00B0F0"/>
                </a:solidFill>
              </a:rPr>
              <a:t>uses of Blackboard.</a:t>
            </a:r>
            <a:r>
              <a:rPr lang="en-US" b="1" dirty="0"/>
              <a:t/>
            </a:r>
            <a:br>
              <a:rPr lang="en-US" b="1" dirty="0"/>
            </a:br>
            <a:r>
              <a:rPr lang="en-US" b="1" dirty="0"/>
              <a:t/>
            </a:r>
            <a:br>
              <a:rPr lang="en-US" b="1" dirty="0"/>
            </a:br>
            <a:endParaRPr lang="en-US" dirty="0"/>
          </a:p>
        </p:txBody>
      </p:sp>
      <p:sp>
        <p:nvSpPr>
          <p:cNvPr id="3" name="Content Placeholder 2"/>
          <p:cNvSpPr>
            <a:spLocks noGrp="1"/>
          </p:cNvSpPr>
          <p:nvPr>
            <p:ph idx="1"/>
          </p:nvPr>
        </p:nvSpPr>
        <p:spPr>
          <a:xfrm>
            <a:off x="1175657" y="1445623"/>
            <a:ext cx="9963195" cy="4937760"/>
          </a:xfrm>
        </p:spPr>
        <p:txBody>
          <a:bodyPr>
            <a:normAutofit/>
          </a:bodyPr>
          <a:lstStyle/>
          <a:p>
            <a:r>
              <a:rPr lang="en-US" altLang="en-US" sz="2000" dirty="0">
                <a:solidFill>
                  <a:schemeClr val="tx1"/>
                </a:solidFill>
              </a:rPr>
              <a:t>An online learning tool used by both teachers and </a:t>
            </a:r>
            <a:r>
              <a:rPr lang="en-US" altLang="en-US" sz="2000" dirty="0" smtClean="0">
                <a:solidFill>
                  <a:schemeClr val="tx1"/>
                </a:solidFill>
              </a:rPr>
              <a:t>students</a:t>
            </a:r>
          </a:p>
          <a:p>
            <a:r>
              <a:rPr lang="en-US" sz="2000" dirty="0">
                <a:solidFill>
                  <a:schemeClr val="tx1"/>
                </a:solidFill>
              </a:rPr>
              <a:t>Online accessible course materials through Bb can help student to study anywhere and </a:t>
            </a:r>
            <a:r>
              <a:rPr lang="en-US" sz="2000" dirty="0" smtClean="0">
                <a:solidFill>
                  <a:schemeClr val="tx1"/>
                </a:solidFill>
              </a:rPr>
              <a:t>anytime (</a:t>
            </a:r>
            <a:r>
              <a:rPr lang="en-US" altLang="en-US" sz="2000" dirty="0" smtClean="0">
                <a:solidFill>
                  <a:schemeClr val="tx1"/>
                </a:solidFill>
              </a:rPr>
              <a:t>both </a:t>
            </a:r>
            <a:r>
              <a:rPr lang="en-US" altLang="en-US" sz="2000" dirty="0">
                <a:solidFill>
                  <a:schemeClr val="tx1"/>
                </a:solidFill>
              </a:rPr>
              <a:t>on and off </a:t>
            </a:r>
            <a:r>
              <a:rPr lang="en-US" altLang="en-US" sz="2000" dirty="0" smtClean="0">
                <a:solidFill>
                  <a:schemeClr val="tx1"/>
                </a:solidFill>
              </a:rPr>
              <a:t>campus).</a:t>
            </a:r>
            <a:endParaRPr lang="en-US" altLang="en-US" sz="2000" dirty="0">
              <a:solidFill>
                <a:schemeClr val="tx1"/>
              </a:solidFill>
            </a:endParaRPr>
          </a:p>
          <a:p>
            <a:pPr>
              <a:lnSpc>
                <a:spcPct val="80000"/>
              </a:lnSpc>
            </a:pPr>
            <a:r>
              <a:rPr lang="en-US" altLang="en-US" sz="2000" dirty="0">
                <a:solidFill>
                  <a:schemeClr val="tx1"/>
                </a:solidFill>
              </a:rPr>
              <a:t>Allows students to </a:t>
            </a:r>
            <a:r>
              <a:rPr lang="en-US" altLang="en-US" sz="2000" dirty="0" smtClean="0">
                <a:solidFill>
                  <a:schemeClr val="tx1"/>
                </a:solidFill>
              </a:rPr>
              <a:t>see the course information, course material, exam dates etc. </a:t>
            </a:r>
            <a:r>
              <a:rPr lang="en-US" altLang="en-US" sz="2000" dirty="0">
                <a:solidFill>
                  <a:schemeClr val="tx1"/>
                </a:solidFill>
              </a:rPr>
              <a:t>S</a:t>
            </a:r>
            <a:r>
              <a:rPr lang="en-US" altLang="en-US" sz="2000" dirty="0" smtClean="0">
                <a:solidFill>
                  <a:schemeClr val="tx1"/>
                </a:solidFill>
              </a:rPr>
              <a:t>o </a:t>
            </a:r>
            <a:r>
              <a:rPr lang="en-US" altLang="en-US" sz="2000" dirty="0">
                <a:solidFill>
                  <a:schemeClr val="tx1"/>
                </a:solidFill>
              </a:rPr>
              <a:t>students can retrieve it online</a:t>
            </a:r>
          </a:p>
          <a:p>
            <a:pPr lvl="1">
              <a:lnSpc>
                <a:spcPct val="80000"/>
              </a:lnSpc>
            </a:pPr>
            <a:r>
              <a:rPr lang="en-US" altLang="en-US" sz="2000" dirty="0" smtClean="0">
                <a:solidFill>
                  <a:schemeClr val="tx1"/>
                </a:solidFill>
              </a:rPr>
              <a:t>Grades</a:t>
            </a:r>
          </a:p>
          <a:p>
            <a:pPr lvl="1">
              <a:lnSpc>
                <a:spcPct val="80000"/>
              </a:lnSpc>
            </a:pPr>
            <a:r>
              <a:rPr lang="en-US" altLang="en-US" sz="2000" dirty="0" smtClean="0">
                <a:solidFill>
                  <a:schemeClr val="tx1"/>
                </a:solidFill>
              </a:rPr>
              <a:t>Student guide</a:t>
            </a:r>
            <a:endParaRPr lang="en-US" altLang="en-US" sz="2000" dirty="0">
              <a:solidFill>
                <a:schemeClr val="tx1"/>
              </a:solidFill>
            </a:endParaRPr>
          </a:p>
          <a:p>
            <a:pPr lvl="1">
              <a:lnSpc>
                <a:spcPct val="80000"/>
              </a:lnSpc>
            </a:pPr>
            <a:r>
              <a:rPr lang="en-US" altLang="en-US" sz="2000" dirty="0">
                <a:solidFill>
                  <a:schemeClr val="tx1"/>
                </a:solidFill>
              </a:rPr>
              <a:t>Syllabus</a:t>
            </a:r>
          </a:p>
          <a:p>
            <a:pPr lvl="1">
              <a:lnSpc>
                <a:spcPct val="80000"/>
              </a:lnSpc>
            </a:pPr>
            <a:r>
              <a:rPr lang="en-US" altLang="en-US" sz="2000" dirty="0">
                <a:solidFill>
                  <a:schemeClr val="tx1"/>
                </a:solidFill>
              </a:rPr>
              <a:t>Assignments</a:t>
            </a:r>
          </a:p>
          <a:p>
            <a:pPr lvl="1">
              <a:lnSpc>
                <a:spcPct val="80000"/>
              </a:lnSpc>
            </a:pPr>
            <a:r>
              <a:rPr lang="en-US" altLang="en-US" sz="2000" dirty="0">
                <a:solidFill>
                  <a:schemeClr val="tx1"/>
                </a:solidFill>
              </a:rPr>
              <a:t>Lectures</a:t>
            </a:r>
          </a:p>
          <a:p>
            <a:pPr lvl="1">
              <a:lnSpc>
                <a:spcPct val="80000"/>
              </a:lnSpc>
            </a:pPr>
            <a:r>
              <a:rPr lang="en-US" altLang="en-US" sz="2000" dirty="0">
                <a:solidFill>
                  <a:schemeClr val="tx1"/>
                </a:solidFill>
              </a:rPr>
              <a:t>Calendars and due dates</a:t>
            </a:r>
          </a:p>
          <a:p>
            <a:pPr lvl="1">
              <a:lnSpc>
                <a:spcPct val="80000"/>
              </a:lnSpc>
            </a:pPr>
            <a:r>
              <a:rPr lang="en-US" altLang="en-US" sz="2000" dirty="0">
                <a:solidFill>
                  <a:schemeClr val="tx1"/>
                </a:solidFill>
              </a:rPr>
              <a:t>Tests</a:t>
            </a:r>
          </a:p>
          <a:p>
            <a:pPr marL="0" indent="0">
              <a:buNone/>
            </a:pPr>
            <a:endParaRPr lang="en-US" dirty="0"/>
          </a:p>
        </p:txBody>
      </p:sp>
    </p:spTree>
    <p:extLst>
      <p:ext uri="{BB962C8B-B14F-4D97-AF65-F5344CB8AC3E}">
        <p14:creationId xmlns:p14="http://schemas.microsoft.com/office/powerpoint/2010/main" val="605635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7840" y="426718"/>
            <a:ext cx="9666514" cy="6339841"/>
          </a:xfrm>
        </p:spPr>
        <p:txBody>
          <a:bodyPr>
            <a:normAutofit fontScale="85000" lnSpcReduction="10000"/>
          </a:bodyPr>
          <a:lstStyle/>
          <a:p>
            <a:pPr marL="0" indent="0">
              <a:buNone/>
            </a:pPr>
            <a:r>
              <a:rPr lang="en-US" b="1" dirty="0">
                <a:solidFill>
                  <a:srgbClr val="00B0F0"/>
                </a:solidFill>
              </a:rPr>
              <a:t>1</a:t>
            </a:r>
            <a:r>
              <a:rPr lang="en-US" dirty="0">
                <a:solidFill>
                  <a:srgbClr val="00B0F0"/>
                </a:solidFill>
              </a:rPr>
              <a:t>.</a:t>
            </a:r>
            <a:r>
              <a:rPr lang="en-US" b="1" dirty="0"/>
              <a:t> </a:t>
            </a:r>
            <a:r>
              <a:rPr lang="en-US" sz="1900" b="1" dirty="0"/>
              <a:t>Providing interactive tools for learners:</a:t>
            </a:r>
            <a:r>
              <a:rPr lang="en-US" sz="1900" dirty="0"/>
              <a:t> </a:t>
            </a:r>
            <a:endParaRPr lang="en-US" sz="1900" dirty="0" smtClean="0"/>
          </a:p>
          <a:p>
            <a:pPr marL="685800" lvl="1"/>
            <a:r>
              <a:rPr lang="en-US" sz="1700" b="1" dirty="0" smtClean="0"/>
              <a:t>An </a:t>
            </a:r>
            <a:r>
              <a:rPr lang="en-US" sz="1700" b="1" dirty="0"/>
              <a:t>announcement</a:t>
            </a:r>
            <a:r>
              <a:rPr lang="en-US" sz="1700" dirty="0"/>
              <a:t>: this tool enables learner to know the latest news, notifications or announcement that faculty members want to send to learners.</a:t>
            </a:r>
          </a:p>
          <a:p>
            <a:pPr marL="685800" lvl="1"/>
            <a:r>
              <a:rPr lang="en-US" sz="1700" b="1" dirty="0" smtClean="0"/>
              <a:t>Calendar</a:t>
            </a:r>
            <a:r>
              <a:rPr lang="en-US" sz="1700" b="1" dirty="0"/>
              <a:t>:</a:t>
            </a:r>
            <a:r>
              <a:rPr lang="en-US" sz="1700" dirty="0"/>
              <a:t> this tool is provided to the learner the time of events related to the subject of learning and remind him when due, time and the learner can add to it whatever he wants.</a:t>
            </a:r>
          </a:p>
          <a:p>
            <a:pPr marL="685800" lvl="1"/>
            <a:r>
              <a:rPr lang="en-US" sz="1700" b="1" dirty="0" smtClean="0"/>
              <a:t>Tasks</a:t>
            </a:r>
            <a:r>
              <a:rPr lang="en-US" sz="1700" b="1" dirty="0"/>
              <a:t>:</a:t>
            </a:r>
            <a:r>
              <a:rPr lang="en-US" sz="1700" dirty="0"/>
              <a:t> informing the learner what he has to do of tasks, it also allows him to organize them according to subject or    to his personal </a:t>
            </a:r>
            <a:r>
              <a:rPr lang="en-US" sz="1700" dirty="0" smtClean="0"/>
              <a:t>vision.</a:t>
            </a:r>
          </a:p>
          <a:p>
            <a:pPr marL="685800" lvl="1"/>
            <a:r>
              <a:rPr lang="en-US" sz="1700" b="1" dirty="0" smtClean="0"/>
              <a:t>Grades</a:t>
            </a:r>
            <a:r>
              <a:rPr lang="en-US" sz="1700" b="1" dirty="0"/>
              <a:t>:</a:t>
            </a:r>
            <a:r>
              <a:rPr lang="en-US" sz="1700" dirty="0"/>
              <a:t> this task is for grades, whether for midterms or final exams</a:t>
            </a:r>
            <a:r>
              <a:rPr lang="en-US" sz="1700" dirty="0" smtClean="0"/>
              <a:t>.</a:t>
            </a:r>
          </a:p>
          <a:p>
            <a:pPr marL="685800" lvl="1"/>
            <a:r>
              <a:rPr lang="en-US" sz="1700" b="1" dirty="0" smtClean="0"/>
              <a:t>User </a:t>
            </a:r>
            <a:r>
              <a:rPr lang="en-US" sz="1700" b="1" dirty="0"/>
              <a:t>manual: </a:t>
            </a:r>
            <a:r>
              <a:rPr lang="en-US" sz="1700" dirty="0"/>
              <a:t>this tool provides list of participating students to know each other.</a:t>
            </a:r>
          </a:p>
          <a:p>
            <a:pPr marL="0" indent="0">
              <a:buNone/>
            </a:pPr>
            <a:r>
              <a:rPr lang="en-US" sz="1900" b="1" dirty="0">
                <a:solidFill>
                  <a:srgbClr val="00B0F0"/>
                </a:solidFill>
              </a:rPr>
              <a:t>2.</a:t>
            </a:r>
            <a:r>
              <a:rPr lang="en-US" sz="1900" b="1" dirty="0"/>
              <a:t> Content display:</a:t>
            </a:r>
            <a:r>
              <a:rPr lang="en-US" sz="1900" dirty="0"/>
              <a:t> the main function of the system is to provide educational content to learners</a:t>
            </a:r>
          </a:p>
          <a:p>
            <a:pPr marL="0" indent="0">
              <a:buNone/>
            </a:pPr>
            <a:r>
              <a:rPr lang="en-US" sz="1900" b="1" dirty="0">
                <a:solidFill>
                  <a:srgbClr val="00B0F0"/>
                </a:solidFill>
              </a:rPr>
              <a:t>3.</a:t>
            </a:r>
            <a:r>
              <a:rPr lang="en-US" sz="1900" b="1" dirty="0"/>
              <a:t> Contact: the system</a:t>
            </a:r>
            <a:r>
              <a:rPr lang="en-US" sz="1900" dirty="0"/>
              <a:t> provides three ways of communication between students and between students and the teacher as follows:-</a:t>
            </a:r>
          </a:p>
          <a:p>
            <a:pPr lvl="1"/>
            <a:r>
              <a:rPr lang="en-US" sz="1900" dirty="0" smtClean="0"/>
              <a:t>Send </a:t>
            </a:r>
            <a:r>
              <a:rPr lang="en-US" sz="1900" dirty="0"/>
              <a:t>and receive mail messages, which provide a list of names and mailing addresses of the learners.</a:t>
            </a:r>
          </a:p>
          <a:p>
            <a:pPr lvl="1"/>
            <a:r>
              <a:rPr lang="en-US" sz="1900" dirty="0" smtClean="0"/>
              <a:t> </a:t>
            </a:r>
            <a:r>
              <a:rPr lang="en-US" sz="1900" dirty="0"/>
              <a:t>Discussion boards: asynchronous interaction tools.</a:t>
            </a:r>
          </a:p>
          <a:p>
            <a:pPr lvl="1"/>
            <a:r>
              <a:rPr lang="en-US" sz="1900" dirty="0" smtClean="0"/>
              <a:t>Virtual </a:t>
            </a:r>
            <a:r>
              <a:rPr lang="en-US" sz="1900" dirty="0"/>
              <a:t>classroom.</a:t>
            </a:r>
          </a:p>
          <a:p>
            <a:pPr marL="0" indent="0">
              <a:buNone/>
            </a:pPr>
            <a:r>
              <a:rPr lang="en-US" sz="1900" dirty="0">
                <a:solidFill>
                  <a:srgbClr val="00B0F0"/>
                </a:solidFill>
              </a:rPr>
              <a:t>4.</a:t>
            </a:r>
            <a:r>
              <a:rPr lang="en-US" sz="1900" b="1" dirty="0"/>
              <a:t> Follow students</a:t>
            </a:r>
            <a:r>
              <a:rPr lang="en-US" sz="1900" dirty="0"/>
              <a:t>' progresses with the entrance to the material and held the evaluation tests.</a:t>
            </a:r>
          </a:p>
          <a:p>
            <a:pPr marL="0" indent="0">
              <a:buNone/>
            </a:pPr>
            <a:r>
              <a:rPr lang="en-US" sz="1900" b="1" dirty="0">
                <a:solidFill>
                  <a:srgbClr val="00B0F0"/>
                </a:solidFill>
              </a:rPr>
              <a:t>5.</a:t>
            </a:r>
            <a:r>
              <a:rPr lang="en-US" sz="1900" b="1" dirty="0"/>
              <a:t> Provide time</a:t>
            </a:r>
            <a:r>
              <a:rPr lang="en-US" sz="1900" dirty="0"/>
              <a:t> to the faculty member, where he/she can create tests that can automatically correct. Also, the System can collect all grades from all resources (assignments-tests..</a:t>
            </a:r>
            <a:r>
              <a:rPr lang="en-US" sz="1900" dirty="0" err="1"/>
              <a:t>Etc</a:t>
            </a:r>
            <a:r>
              <a:rPr lang="en-US" sz="1900" dirty="0"/>
              <a:t>.)</a:t>
            </a:r>
          </a:p>
          <a:p>
            <a:endParaRPr lang="en-US" dirty="0"/>
          </a:p>
        </p:txBody>
      </p:sp>
    </p:spTree>
    <p:extLst>
      <p:ext uri="{BB962C8B-B14F-4D97-AF65-F5344CB8AC3E}">
        <p14:creationId xmlns:p14="http://schemas.microsoft.com/office/powerpoint/2010/main" val="420190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rgbClr val="FB0F0F"/>
                </a:solidFill>
                <a:latin typeface="Comic Sans MS" panose="030F0702030302020204" pitchFamily="66" charset="0"/>
              </a:rPr>
              <a:t>Blackboard: Discussion Board</a:t>
            </a:r>
            <a:endParaRPr lang="en-US" dirty="0"/>
          </a:p>
        </p:txBody>
      </p:sp>
      <p:sp>
        <p:nvSpPr>
          <p:cNvPr id="3" name="Content Placeholder 2"/>
          <p:cNvSpPr>
            <a:spLocks noGrp="1"/>
          </p:cNvSpPr>
          <p:nvPr>
            <p:ph idx="1"/>
          </p:nvPr>
        </p:nvSpPr>
        <p:spPr/>
        <p:txBody>
          <a:bodyPr/>
          <a:lstStyle/>
          <a:p>
            <a:r>
              <a:rPr lang="en-US" altLang="en-US" dirty="0"/>
              <a:t>A whole class can form a study group without being physically gathered in one place</a:t>
            </a:r>
          </a:p>
          <a:p>
            <a:r>
              <a:rPr lang="en-US" altLang="en-US" dirty="0"/>
              <a:t>Students can help each other</a:t>
            </a:r>
          </a:p>
          <a:p>
            <a:r>
              <a:rPr lang="en-US" altLang="en-US" dirty="0"/>
              <a:t>Instructor can provide help</a:t>
            </a:r>
          </a:p>
          <a:p>
            <a:r>
              <a:rPr lang="en-US" altLang="en-US" dirty="0"/>
              <a:t>Students can be connected rather being alone and isolated when they study.</a:t>
            </a:r>
          </a:p>
          <a:p>
            <a:r>
              <a:rPr lang="en-US" altLang="en-US" dirty="0"/>
              <a:t>Great help for online </a:t>
            </a:r>
            <a:r>
              <a:rPr lang="en-US" altLang="en-US" dirty="0" smtClean="0"/>
              <a:t>courses and regular courses</a:t>
            </a:r>
            <a:endParaRPr lang="en-US" altLang="en-US" dirty="0"/>
          </a:p>
          <a:p>
            <a:pPr marL="0" indent="0">
              <a:buNone/>
            </a:pPr>
            <a:endParaRPr lang="en-US" dirty="0"/>
          </a:p>
        </p:txBody>
      </p:sp>
    </p:spTree>
    <p:extLst>
      <p:ext uri="{BB962C8B-B14F-4D97-AF65-F5344CB8AC3E}">
        <p14:creationId xmlns:p14="http://schemas.microsoft.com/office/powerpoint/2010/main" val="1053316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Online session and live demo how to use LMS</a:t>
            </a:r>
            <a:endParaRPr lang="en-US" b="1"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2142309" y="1859280"/>
            <a:ext cx="8900160" cy="4872446"/>
          </a:xfrm>
          <a:prstGeom prst="rect">
            <a:avLst/>
          </a:prstGeom>
        </p:spPr>
      </p:pic>
    </p:spTree>
    <p:extLst>
      <p:ext uri="{BB962C8B-B14F-4D97-AF65-F5344CB8AC3E}">
        <p14:creationId xmlns:p14="http://schemas.microsoft.com/office/powerpoint/2010/main" val="3088442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1630</TotalTime>
  <Words>565</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Comic Sans MS</vt:lpstr>
      <vt:lpstr>Wingdings 3</vt:lpstr>
      <vt:lpstr>Wisp</vt:lpstr>
      <vt:lpstr>Blackboard training</vt:lpstr>
      <vt:lpstr>Session-2: Blackboard training.</vt:lpstr>
      <vt:lpstr>History of Blackboard</vt:lpstr>
      <vt:lpstr>Literature about Blackboard</vt:lpstr>
      <vt:lpstr>Explain the content of Blackboard learning management system and it configuration</vt:lpstr>
      <vt:lpstr>Different uses of Blackboard.  </vt:lpstr>
      <vt:lpstr>PowerPoint Presentation</vt:lpstr>
      <vt:lpstr>Blackboard: Discussion Board</vt:lpstr>
      <vt:lpstr>Online session and live demo how to use LMS</vt:lpstr>
      <vt:lpstr>Course Content Area</vt:lpstr>
      <vt:lpstr>SKLL-101 Content Area</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Blackboard training</dc:title>
  <dc:creator>Abdulghani</dc:creator>
  <cp:lastModifiedBy>Abdulghani</cp:lastModifiedBy>
  <cp:revision>25</cp:revision>
  <dcterms:created xsi:type="dcterms:W3CDTF">2017-09-17T10:10:57Z</dcterms:created>
  <dcterms:modified xsi:type="dcterms:W3CDTF">2017-09-20T06:10:37Z</dcterms:modified>
</cp:coreProperties>
</file>