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90" r:id="rId3"/>
    <p:sldId id="289" r:id="rId4"/>
    <p:sldId id="258" r:id="rId5"/>
    <p:sldId id="264" r:id="rId6"/>
    <p:sldId id="263" r:id="rId7"/>
    <p:sldId id="256" r:id="rId8"/>
    <p:sldId id="259" r:id="rId9"/>
    <p:sldId id="283" r:id="rId10"/>
    <p:sldId id="257" r:id="rId11"/>
    <p:sldId id="276" r:id="rId12"/>
    <p:sldId id="278" r:id="rId13"/>
    <p:sldId id="272" r:id="rId14"/>
    <p:sldId id="271" r:id="rId15"/>
    <p:sldId id="270" r:id="rId16"/>
    <p:sldId id="299" r:id="rId17"/>
    <p:sldId id="279" r:id="rId18"/>
    <p:sldId id="287" r:id="rId19"/>
    <p:sldId id="274" r:id="rId20"/>
    <p:sldId id="284" r:id="rId21"/>
    <p:sldId id="288" r:id="rId22"/>
    <p:sldId id="281" r:id="rId23"/>
    <p:sldId id="291" r:id="rId24"/>
    <p:sldId id="282" r:id="rId25"/>
    <p:sldId id="268" r:id="rId26"/>
    <p:sldId id="267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FF00"/>
    <a:srgbClr val="88C9CE"/>
    <a:srgbClr val="FF33CC"/>
    <a:srgbClr val="CCCCFF"/>
    <a:srgbClr val="CCE8E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9926" autoAdjust="0"/>
  </p:normalViewPr>
  <p:slideViewPr>
    <p:cSldViewPr>
      <p:cViewPr varScale="1">
        <p:scale>
          <a:sx n="104" d="100"/>
          <a:sy n="104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9EE0DE-F6A2-493F-84B8-1A8CADB989F2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21723E50-B222-4CDB-B7E6-537D1BDE9547}">
      <dgm:prSet phldrT="[Text]"/>
      <dgm:spPr/>
      <dgm:t>
        <a:bodyPr/>
        <a:lstStyle/>
        <a:p>
          <a:r>
            <a:rPr lang="en-US" dirty="0" smtClean="0"/>
            <a:t>Intestinal</a:t>
          </a:r>
          <a:endParaRPr lang="en-US" dirty="0"/>
        </a:p>
      </dgm:t>
    </dgm:pt>
    <dgm:pt modelId="{EA4E61E2-CCD8-4039-B839-10EC6C02C1BF}" type="parTrans" cxnId="{0E3E6ED1-2417-4924-ABBB-2C6874821626}">
      <dgm:prSet/>
      <dgm:spPr/>
      <dgm:t>
        <a:bodyPr/>
        <a:lstStyle/>
        <a:p>
          <a:endParaRPr lang="en-US"/>
        </a:p>
      </dgm:t>
    </dgm:pt>
    <dgm:pt modelId="{1118CB86-CE10-4356-9E49-A11BD771E95B}" type="sibTrans" cxnId="{0E3E6ED1-2417-4924-ABBB-2C6874821626}">
      <dgm:prSet/>
      <dgm:spPr/>
      <dgm:t>
        <a:bodyPr/>
        <a:lstStyle/>
        <a:p>
          <a:endParaRPr lang="en-US"/>
        </a:p>
      </dgm:t>
    </dgm:pt>
    <dgm:pt modelId="{4AF02C77-6663-428B-81AC-42A3A5986B53}">
      <dgm:prSet phldrT="[Text]"/>
      <dgm:spPr/>
      <dgm:t>
        <a:bodyPr/>
        <a:lstStyle/>
        <a:p>
          <a:pPr algn="ctr">
            <a:lnSpc>
              <a:spcPct val="150000"/>
            </a:lnSpc>
          </a:pPr>
          <a:r>
            <a:rPr lang="en-US" dirty="0" smtClean="0"/>
            <a:t>Parasitic Protozoa</a:t>
          </a:r>
          <a:endParaRPr lang="en-US" dirty="0"/>
        </a:p>
      </dgm:t>
    </dgm:pt>
    <dgm:pt modelId="{5FC479C3-7E03-46DA-8BAF-12ED0D261EC8}" type="parTrans" cxnId="{68465E7D-1FDC-42C0-A123-71B8BE60FCF9}">
      <dgm:prSet/>
      <dgm:spPr/>
      <dgm:t>
        <a:bodyPr/>
        <a:lstStyle/>
        <a:p>
          <a:endParaRPr lang="en-US"/>
        </a:p>
      </dgm:t>
    </dgm:pt>
    <dgm:pt modelId="{7C2DF09F-5811-4ECB-85A8-D226787CF782}" type="sibTrans" cxnId="{68465E7D-1FDC-42C0-A123-71B8BE60FCF9}">
      <dgm:prSet/>
      <dgm:spPr/>
      <dgm:t>
        <a:bodyPr/>
        <a:lstStyle/>
        <a:p>
          <a:endParaRPr lang="en-US"/>
        </a:p>
      </dgm:t>
    </dgm:pt>
    <dgm:pt modelId="{1725F250-DFE3-4B98-8BBF-F34C4F9742F9}">
      <dgm:prSet phldrT="[Text]"/>
      <dgm:spPr/>
      <dgm:t>
        <a:bodyPr/>
        <a:lstStyle/>
        <a:p>
          <a:r>
            <a:rPr lang="en-US" dirty="0" smtClean="0"/>
            <a:t>Blood and tissues</a:t>
          </a:r>
          <a:endParaRPr lang="en-US" dirty="0"/>
        </a:p>
      </dgm:t>
    </dgm:pt>
    <dgm:pt modelId="{17496A0F-F4F7-45E9-8D54-148BC4648958}" type="parTrans" cxnId="{6F7E2B31-2D75-47BA-B037-078C9944E27C}">
      <dgm:prSet/>
      <dgm:spPr/>
      <dgm:t>
        <a:bodyPr/>
        <a:lstStyle/>
        <a:p>
          <a:endParaRPr lang="en-US"/>
        </a:p>
      </dgm:t>
    </dgm:pt>
    <dgm:pt modelId="{229DB134-A52C-4373-B2F3-A2B94863BC18}" type="sibTrans" cxnId="{6F7E2B31-2D75-47BA-B037-078C9944E27C}">
      <dgm:prSet/>
      <dgm:spPr/>
      <dgm:t>
        <a:bodyPr/>
        <a:lstStyle/>
        <a:p>
          <a:endParaRPr lang="en-US"/>
        </a:p>
      </dgm:t>
    </dgm:pt>
    <dgm:pt modelId="{0116F714-9F5B-44AE-9C05-C32216F20CAA}" type="pres">
      <dgm:prSet presAssocID="{879EE0DE-F6A2-493F-84B8-1A8CADB989F2}" presName="diagram" presStyleCnt="0">
        <dgm:presLayoutVars>
          <dgm:dir/>
          <dgm:animLvl val="lvl"/>
          <dgm:resizeHandles val="exact"/>
        </dgm:presLayoutVars>
      </dgm:prSet>
      <dgm:spPr/>
    </dgm:pt>
    <dgm:pt modelId="{7B3581E9-87A8-49B6-A094-E5E6D156C9EE}" type="pres">
      <dgm:prSet presAssocID="{21723E50-B222-4CDB-B7E6-537D1BDE9547}" presName="compNode" presStyleCnt="0"/>
      <dgm:spPr/>
    </dgm:pt>
    <dgm:pt modelId="{5A8FAFF5-1562-4215-BBCD-68E761108D86}" type="pres">
      <dgm:prSet presAssocID="{21723E50-B222-4CDB-B7E6-537D1BDE9547}" presName="childRect" presStyleLbl="bgAcc1" presStyleIdx="0" presStyleCnt="3" custScaleX="120171" custLinFactY="5540" custLinFactNeighborX="-232" custLinFactNeighborY="100000">
        <dgm:presLayoutVars>
          <dgm:bulletEnabled val="1"/>
        </dgm:presLayoutVars>
      </dgm:prSet>
      <dgm:spPr/>
    </dgm:pt>
    <dgm:pt modelId="{51356F5B-55D8-470C-B0DF-3A115A2406C0}" type="pres">
      <dgm:prSet presAssocID="{21723E50-B222-4CDB-B7E6-537D1BDE954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52F5E-C336-4E9D-9DC0-BF68E2745950}" type="pres">
      <dgm:prSet presAssocID="{21723E50-B222-4CDB-B7E6-537D1BDE9547}" presName="parentRect" presStyleLbl="alignNode1" presStyleIdx="0" presStyleCnt="3" custScaleX="119476" custScaleY="228833" custLinFactNeighborX="-3511" custLinFactNeighborY="78693"/>
      <dgm:spPr/>
      <dgm:t>
        <a:bodyPr/>
        <a:lstStyle/>
        <a:p>
          <a:endParaRPr lang="en-US"/>
        </a:p>
      </dgm:t>
    </dgm:pt>
    <dgm:pt modelId="{37462DA5-04EF-4A51-8200-AAC2C7BAB3F6}" type="pres">
      <dgm:prSet presAssocID="{21723E50-B222-4CDB-B7E6-537D1BDE9547}" presName="adorn" presStyleLbl="fgAccFollowNode1" presStyleIdx="0" presStyleCnt="3" custLinFactNeighborX="-9016" custLinFactNeighborY="-37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797383E-8EBE-40B4-B445-CA394D035E00}" type="pres">
      <dgm:prSet presAssocID="{1118CB86-CE10-4356-9E49-A11BD771E95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A77C450-E660-4503-9C11-A3B3AE8B2F3D}" type="pres">
      <dgm:prSet presAssocID="{4AF02C77-6663-428B-81AC-42A3A5986B53}" presName="compNode" presStyleCnt="0"/>
      <dgm:spPr/>
    </dgm:pt>
    <dgm:pt modelId="{17FA509E-0EEC-416D-B3EA-FA70CE8B126D}" type="pres">
      <dgm:prSet presAssocID="{4AF02C77-6663-428B-81AC-42A3A5986B53}" presName="childRect" presStyleLbl="bgAcc1" presStyleIdx="1" presStyleCnt="3" custScaleX="122118" custLinFactY="-12438" custLinFactNeighborX="2742" custLinFactNeighborY="-100000">
        <dgm:presLayoutVars>
          <dgm:bulletEnabled val="1"/>
        </dgm:presLayoutVars>
      </dgm:prSet>
      <dgm:spPr/>
    </dgm:pt>
    <dgm:pt modelId="{74D1E853-E733-4D7A-8B7B-714D8C39EF52}" type="pres">
      <dgm:prSet presAssocID="{4AF02C77-6663-428B-81AC-42A3A5986B5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F41EE-419C-4C52-B6BD-367AE0087DAC}" type="pres">
      <dgm:prSet presAssocID="{4AF02C77-6663-428B-81AC-42A3A5986B53}" presName="parentRect" presStyleLbl="alignNode1" presStyleIdx="1" presStyleCnt="3" custScaleX="166647" custScaleY="299293" custLinFactY="-121651" custLinFactNeighborX="3681" custLinFactNeighborY="-200000"/>
      <dgm:spPr/>
      <dgm:t>
        <a:bodyPr/>
        <a:lstStyle/>
        <a:p>
          <a:endParaRPr lang="en-US"/>
        </a:p>
      </dgm:t>
    </dgm:pt>
    <dgm:pt modelId="{BCE3DE0E-42FA-4337-94A5-62D5B3978A29}" type="pres">
      <dgm:prSet presAssocID="{4AF02C77-6663-428B-81AC-42A3A5986B53}" presName="adorn" presStyleLbl="fgAccFollowNode1" presStyleIdx="1" presStyleCnt="3" custScaleX="142976" custScaleY="143729" custLinFactY="-127571" custLinFactNeighborX="34703" custLinFactNeighborY="-200000"/>
      <dgm:spPr>
        <a:prstGeom prst="teardrop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5312C59-BBC4-4D59-BAB7-1A65CFF82465}" type="pres">
      <dgm:prSet presAssocID="{7C2DF09F-5811-4ECB-85A8-D226787CF78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BA67AB9-BCD4-4726-A26B-63637C313F69}" type="pres">
      <dgm:prSet presAssocID="{1725F250-DFE3-4B98-8BBF-F34C4F9742F9}" presName="compNode" presStyleCnt="0"/>
      <dgm:spPr/>
    </dgm:pt>
    <dgm:pt modelId="{6CE3DCAE-52F4-439F-8B6E-78C11681D645}" type="pres">
      <dgm:prSet presAssocID="{1725F250-DFE3-4B98-8BBF-F34C4F9742F9}" presName="childRect" presStyleLbl="bgAcc1" presStyleIdx="2" presStyleCnt="3" custScaleX="104623" custLinFactNeighborX="-2849" custLinFactNeighborY="99804">
        <dgm:presLayoutVars>
          <dgm:bulletEnabled val="1"/>
        </dgm:presLayoutVars>
      </dgm:prSet>
      <dgm:spPr/>
    </dgm:pt>
    <dgm:pt modelId="{52059E58-74C2-4C7C-82EA-130CA72B7150}" type="pres">
      <dgm:prSet presAssocID="{1725F250-DFE3-4B98-8BBF-F34C4F9742F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2BD39-D23C-4EC8-9674-82925AB98AB9}" type="pres">
      <dgm:prSet presAssocID="{1725F250-DFE3-4B98-8BBF-F34C4F9742F9}" presName="parentRect" presStyleLbl="alignNode1" presStyleIdx="2" presStyleCnt="3" custScaleX="110824" custScaleY="243040" custLinFactNeighborX="890" custLinFactNeighborY="80256"/>
      <dgm:spPr/>
      <dgm:t>
        <a:bodyPr/>
        <a:lstStyle/>
        <a:p>
          <a:endParaRPr lang="en-US"/>
        </a:p>
      </dgm:t>
    </dgm:pt>
    <dgm:pt modelId="{78227EC4-4303-4567-AFCC-6673BC7EFAD7}" type="pres">
      <dgm:prSet presAssocID="{1725F250-DFE3-4B98-8BBF-F34C4F9742F9}" presName="adorn" presStyleLbl="fgAccFollowNode1" presStyleIdx="2" presStyleCnt="3" custLinFactNeighborX="-50098" custLinFactNeighborY="2764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2A7CBB0-FC94-40A3-98DF-7133614EC737}" type="presOf" srcId="{7C2DF09F-5811-4ECB-85A8-D226787CF782}" destId="{05312C59-BBC4-4D59-BAB7-1A65CFF82465}" srcOrd="0" destOrd="0" presId="urn:microsoft.com/office/officeart/2005/8/layout/bList2#1"/>
    <dgm:cxn modelId="{E3F3BC94-06A9-4B28-AE9E-F9D2BAD9828C}" type="presOf" srcId="{1725F250-DFE3-4B98-8BBF-F34C4F9742F9}" destId="{3992BD39-D23C-4EC8-9674-82925AB98AB9}" srcOrd="1" destOrd="0" presId="urn:microsoft.com/office/officeart/2005/8/layout/bList2#1"/>
    <dgm:cxn modelId="{53F7AD1C-DB11-4165-86CA-F046A9162FE8}" type="presOf" srcId="{1725F250-DFE3-4B98-8BBF-F34C4F9742F9}" destId="{52059E58-74C2-4C7C-82EA-130CA72B7150}" srcOrd="0" destOrd="0" presId="urn:microsoft.com/office/officeart/2005/8/layout/bList2#1"/>
    <dgm:cxn modelId="{6F7E2B31-2D75-47BA-B037-078C9944E27C}" srcId="{879EE0DE-F6A2-493F-84B8-1A8CADB989F2}" destId="{1725F250-DFE3-4B98-8BBF-F34C4F9742F9}" srcOrd="2" destOrd="0" parTransId="{17496A0F-F4F7-45E9-8D54-148BC4648958}" sibTransId="{229DB134-A52C-4373-B2F3-A2B94863BC18}"/>
    <dgm:cxn modelId="{7CB9DA38-EDDD-4D5C-BAB6-FD434969802A}" type="presOf" srcId="{1118CB86-CE10-4356-9E49-A11BD771E95B}" destId="{4797383E-8EBE-40B4-B445-CA394D035E00}" srcOrd="0" destOrd="0" presId="urn:microsoft.com/office/officeart/2005/8/layout/bList2#1"/>
    <dgm:cxn modelId="{0C33F35C-AAC0-4B26-A1AE-EC4C231384B5}" type="presOf" srcId="{21723E50-B222-4CDB-B7E6-537D1BDE9547}" destId="{E1752F5E-C336-4E9D-9DC0-BF68E2745950}" srcOrd="1" destOrd="0" presId="urn:microsoft.com/office/officeart/2005/8/layout/bList2#1"/>
    <dgm:cxn modelId="{FBA7CD5A-C316-40F4-85F3-5710E80DE772}" type="presOf" srcId="{4AF02C77-6663-428B-81AC-42A3A5986B53}" destId="{74D1E853-E733-4D7A-8B7B-714D8C39EF52}" srcOrd="0" destOrd="0" presId="urn:microsoft.com/office/officeart/2005/8/layout/bList2#1"/>
    <dgm:cxn modelId="{4D4CEFFC-2CC2-4496-AB39-43D17A0A3F31}" type="presOf" srcId="{879EE0DE-F6A2-493F-84B8-1A8CADB989F2}" destId="{0116F714-9F5B-44AE-9C05-C32216F20CAA}" srcOrd="0" destOrd="0" presId="urn:microsoft.com/office/officeart/2005/8/layout/bList2#1"/>
    <dgm:cxn modelId="{68465E7D-1FDC-42C0-A123-71B8BE60FCF9}" srcId="{879EE0DE-F6A2-493F-84B8-1A8CADB989F2}" destId="{4AF02C77-6663-428B-81AC-42A3A5986B53}" srcOrd="1" destOrd="0" parTransId="{5FC479C3-7E03-46DA-8BAF-12ED0D261EC8}" sibTransId="{7C2DF09F-5811-4ECB-85A8-D226787CF782}"/>
    <dgm:cxn modelId="{6EBABAC2-45B2-43E1-9B96-846DD6635F78}" type="presOf" srcId="{21723E50-B222-4CDB-B7E6-537D1BDE9547}" destId="{51356F5B-55D8-470C-B0DF-3A115A2406C0}" srcOrd="0" destOrd="0" presId="urn:microsoft.com/office/officeart/2005/8/layout/bList2#1"/>
    <dgm:cxn modelId="{835E4AAA-A07A-43CC-A286-1858FF12D433}" type="presOf" srcId="{4AF02C77-6663-428B-81AC-42A3A5986B53}" destId="{556F41EE-419C-4C52-B6BD-367AE0087DAC}" srcOrd="1" destOrd="0" presId="urn:microsoft.com/office/officeart/2005/8/layout/bList2#1"/>
    <dgm:cxn modelId="{0E3E6ED1-2417-4924-ABBB-2C6874821626}" srcId="{879EE0DE-F6A2-493F-84B8-1A8CADB989F2}" destId="{21723E50-B222-4CDB-B7E6-537D1BDE9547}" srcOrd="0" destOrd="0" parTransId="{EA4E61E2-CCD8-4039-B839-10EC6C02C1BF}" sibTransId="{1118CB86-CE10-4356-9E49-A11BD771E95B}"/>
    <dgm:cxn modelId="{D33385AB-2B81-408E-B43E-AEF8D8F6DD45}" type="presParOf" srcId="{0116F714-9F5B-44AE-9C05-C32216F20CAA}" destId="{7B3581E9-87A8-49B6-A094-E5E6D156C9EE}" srcOrd="0" destOrd="0" presId="urn:microsoft.com/office/officeart/2005/8/layout/bList2#1"/>
    <dgm:cxn modelId="{960D0359-B247-4DD5-AFF5-3CC0C6432F13}" type="presParOf" srcId="{7B3581E9-87A8-49B6-A094-E5E6D156C9EE}" destId="{5A8FAFF5-1562-4215-BBCD-68E761108D86}" srcOrd="0" destOrd="0" presId="urn:microsoft.com/office/officeart/2005/8/layout/bList2#1"/>
    <dgm:cxn modelId="{80BBD001-DF4A-4D7E-811A-44E44C8E8616}" type="presParOf" srcId="{7B3581E9-87A8-49B6-A094-E5E6D156C9EE}" destId="{51356F5B-55D8-470C-B0DF-3A115A2406C0}" srcOrd="1" destOrd="0" presId="urn:microsoft.com/office/officeart/2005/8/layout/bList2#1"/>
    <dgm:cxn modelId="{4DCDB62C-7559-4020-80FD-B4E58CAFDA10}" type="presParOf" srcId="{7B3581E9-87A8-49B6-A094-E5E6D156C9EE}" destId="{E1752F5E-C336-4E9D-9DC0-BF68E2745950}" srcOrd="2" destOrd="0" presId="urn:microsoft.com/office/officeart/2005/8/layout/bList2#1"/>
    <dgm:cxn modelId="{B13ADB0A-0D4F-4CAB-86C5-69404C333F6B}" type="presParOf" srcId="{7B3581E9-87A8-49B6-A094-E5E6D156C9EE}" destId="{37462DA5-04EF-4A51-8200-AAC2C7BAB3F6}" srcOrd="3" destOrd="0" presId="urn:microsoft.com/office/officeart/2005/8/layout/bList2#1"/>
    <dgm:cxn modelId="{CFCC1786-4735-4D29-ADC1-7FDE4E21E5E9}" type="presParOf" srcId="{0116F714-9F5B-44AE-9C05-C32216F20CAA}" destId="{4797383E-8EBE-40B4-B445-CA394D035E00}" srcOrd="1" destOrd="0" presId="urn:microsoft.com/office/officeart/2005/8/layout/bList2#1"/>
    <dgm:cxn modelId="{EF80E56B-36E1-4537-8086-D39389384A40}" type="presParOf" srcId="{0116F714-9F5B-44AE-9C05-C32216F20CAA}" destId="{8A77C450-E660-4503-9C11-A3B3AE8B2F3D}" srcOrd="2" destOrd="0" presId="urn:microsoft.com/office/officeart/2005/8/layout/bList2#1"/>
    <dgm:cxn modelId="{60FC5706-3508-4EC3-9F74-9D464BF0D419}" type="presParOf" srcId="{8A77C450-E660-4503-9C11-A3B3AE8B2F3D}" destId="{17FA509E-0EEC-416D-B3EA-FA70CE8B126D}" srcOrd="0" destOrd="0" presId="urn:microsoft.com/office/officeart/2005/8/layout/bList2#1"/>
    <dgm:cxn modelId="{6F24AC11-F037-471F-9A9C-8C17B75297DA}" type="presParOf" srcId="{8A77C450-E660-4503-9C11-A3B3AE8B2F3D}" destId="{74D1E853-E733-4D7A-8B7B-714D8C39EF52}" srcOrd="1" destOrd="0" presId="urn:microsoft.com/office/officeart/2005/8/layout/bList2#1"/>
    <dgm:cxn modelId="{CB14B0A9-FFFD-40EB-BBF4-F3B666919D57}" type="presParOf" srcId="{8A77C450-E660-4503-9C11-A3B3AE8B2F3D}" destId="{556F41EE-419C-4C52-B6BD-367AE0087DAC}" srcOrd="2" destOrd="0" presId="urn:microsoft.com/office/officeart/2005/8/layout/bList2#1"/>
    <dgm:cxn modelId="{7931735E-DB9E-4141-89B4-CF5977068F5D}" type="presParOf" srcId="{8A77C450-E660-4503-9C11-A3B3AE8B2F3D}" destId="{BCE3DE0E-42FA-4337-94A5-62D5B3978A29}" srcOrd="3" destOrd="0" presId="urn:microsoft.com/office/officeart/2005/8/layout/bList2#1"/>
    <dgm:cxn modelId="{7C3A52B9-E661-45C8-B26B-2CCC80D44D56}" type="presParOf" srcId="{0116F714-9F5B-44AE-9C05-C32216F20CAA}" destId="{05312C59-BBC4-4D59-BAB7-1A65CFF82465}" srcOrd="3" destOrd="0" presId="urn:microsoft.com/office/officeart/2005/8/layout/bList2#1"/>
    <dgm:cxn modelId="{01C03431-5B78-4BFB-BC1E-D8C157905AB5}" type="presParOf" srcId="{0116F714-9F5B-44AE-9C05-C32216F20CAA}" destId="{5BA67AB9-BCD4-4726-A26B-63637C313F69}" srcOrd="4" destOrd="0" presId="urn:microsoft.com/office/officeart/2005/8/layout/bList2#1"/>
    <dgm:cxn modelId="{1BFB411B-0183-46C9-A573-38FAB24444CB}" type="presParOf" srcId="{5BA67AB9-BCD4-4726-A26B-63637C313F69}" destId="{6CE3DCAE-52F4-439F-8B6E-78C11681D645}" srcOrd="0" destOrd="0" presId="urn:microsoft.com/office/officeart/2005/8/layout/bList2#1"/>
    <dgm:cxn modelId="{AC0C0858-1422-41CA-B774-9FF5F570D909}" type="presParOf" srcId="{5BA67AB9-BCD4-4726-A26B-63637C313F69}" destId="{52059E58-74C2-4C7C-82EA-130CA72B7150}" srcOrd="1" destOrd="0" presId="urn:microsoft.com/office/officeart/2005/8/layout/bList2#1"/>
    <dgm:cxn modelId="{BD24F5C4-90AA-44C4-BADB-D8F486CB9EEE}" type="presParOf" srcId="{5BA67AB9-BCD4-4726-A26B-63637C313F69}" destId="{3992BD39-D23C-4EC8-9674-82925AB98AB9}" srcOrd="2" destOrd="0" presId="urn:microsoft.com/office/officeart/2005/8/layout/bList2#1"/>
    <dgm:cxn modelId="{C3D6A307-7AD8-4FD5-8189-9AFA4363A8D3}" type="presParOf" srcId="{5BA67AB9-BCD4-4726-A26B-63637C313F69}" destId="{78227EC4-4303-4567-AFCC-6673BC7EFAD7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FAFF5-1562-4215-BBCD-68E761108D86}">
      <dsp:nvSpPr>
        <dsp:cNvPr id="0" name=""/>
        <dsp:cNvSpPr/>
      </dsp:nvSpPr>
      <dsp:spPr>
        <a:xfrm>
          <a:off x="0" y="2404543"/>
          <a:ext cx="2059047" cy="12790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52F5E-C336-4E9D-9DC0-BF68E2745950}">
      <dsp:nvSpPr>
        <dsp:cNvPr id="0" name=""/>
        <dsp:cNvSpPr/>
      </dsp:nvSpPr>
      <dsp:spPr>
        <a:xfrm>
          <a:off x="0" y="2412204"/>
          <a:ext cx="2047138" cy="12585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Intestinal</a:t>
          </a:r>
          <a:endParaRPr lang="en-US" sz="2700" kern="1200" dirty="0"/>
        </a:p>
      </dsp:txBody>
      <dsp:txXfrm>
        <a:off x="0" y="2412204"/>
        <a:ext cx="1441647" cy="1258552"/>
      </dsp:txXfrm>
    </dsp:sp>
    <dsp:sp modelId="{37462DA5-04EF-4A51-8200-AAC2C7BAB3F6}">
      <dsp:nvSpPr>
        <dsp:cNvPr id="0" name=""/>
        <dsp:cNvSpPr/>
      </dsp:nvSpPr>
      <dsp:spPr>
        <a:xfrm>
          <a:off x="1375692" y="2398736"/>
          <a:ext cx="599700" cy="5997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A509E-0EEC-416D-B3EA-FA70CE8B126D}">
      <dsp:nvSpPr>
        <dsp:cNvPr id="0" name=""/>
        <dsp:cNvSpPr/>
      </dsp:nvSpPr>
      <dsp:spPr>
        <a:xfrm>
          <a:off x="2637930" y="0"/>
          <a:ext cx="2092407" cy="12790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6F41EE-419C-4C52-B6BD-367AE0087DAC}">
      <dsp:nvSpPr>
        <dsp:cNvPr id="0" name=""/>
        <dsp:cNvSpPr/>
      </dsp:nvSpPr>
      <dsp:spPr>
        <a:xfrm>
          <a:off x="2272532" y="0"/>
          <a:ext cx="2855381" cy="16460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lvl="0" algn="ctr" defTabSz="12001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Parasitic Protozoa</a:t>
          </a:r>
          <a:endParaRPr lang="en-US" sz="2700" kern="1200" dirty="0"/>
        </a:p>
      </dsp:txBody>
      <dsp:txXfrm>
        <a:off x="2272532" y="0"/>
        <a:ext cx="2010832" cy="1646073"/>
      </dsp:txXfrm>
    </dsp:sp>
    <dsp:sp modelId="{BCE3DE0E-42FA-4337-94A5-62D5B3978A29}">
      <dsp:nvSpPr>
        <dsp:cNvPr id="0" name=""/>
        <dsp:cNvSpPr/>
      </dsp:nvSpPr>
      <dsp:spPr>
        <a:xfrm>
          <a:off x="4114798" y="228597"/>
          <a:ext cx="857428" cy="861944"/>
        </a:xfrm>
        <a:prstGeom prst="teardrop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E3DCAE-52F4-439F-8B6E-78C11681D645}">
      <dsp:nvSpPr>
        <dsp:cNvPr id="0" name=""/>
        <dsp:cNvSpPr/>
      </dsp:nvSpPr>
      <dsp:spPr>
        <a:xfrm>
          <a:off x="5217724" y="2311644"/>
          <a:ext cx="1792643" cy="12790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2BD39-D23C-4EC8-9674-82925AB98AB9}">
      <dsp:nvSpPr>
        <dsp:cNvPr id="0" name=""/>
        <dsp:cNvSpPr/>
      </dsp:nvSpPr>
      <dsp:spPr>
        <a:xfrm>
          <a:off x="5228664" y="2362197"/>
          <a:ext cx="1898892" cy="13366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Blood and tissues</a:t>
          </a:r>
          <a:endParaRPr lang="en-US" sz="2700" kern="1200" dirty="0"/>
        </a:p>
      </dsp:txBody>
      <dsp:txXfrm>
        <a:off x="5228664" y="2362197"/>
        <a:ext cx="1337248" cy="1336689"/>
      </dsp:txXfrm>
    </dsp:sp>
    <dsp:sp modelId="{78227EC4-4303-4567-AFCC-6673BC7EFAD7}">
      <dsp:nvSpPr>
        <dsp:cNvPr id="0" name=""/>
        <dsp:cNvSpPr/>
      </dsp:nvSpPr>
      <dsp:spPr>
        <a:xfrm>
          <a:off x="6260819" y="2567268"/>
          <a:ext cx="599700" cy="59970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80EF99-2B0C-45C0-9508-B90B532ACBE9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64AB6A8-B3BC-424A-8CA6-6EA00BBD2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52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47B4CA-490E-4FA9-8D44-F016E7EC243F}" type="slidenum">
              <a:rPr 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539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B412E6-1B46-4343-84D9-ADB9A40080FD}" type="slidenum">
              <a:rPr 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380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3E18DA-0584-4BB7-BD23-93C31AB707D1}" type="slidenum">
              <a:rPr 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759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Foundation Block,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73259-EB25-419A-908B-145CB1E4B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5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Foundation Block,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4BC68-9305-4EAA-9C66-71512E414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6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Foundation Block,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9124A-E67A-4D64-A593-A752FD6BD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94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Foundation Block,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5ADB8-AE11-4BD7-A196-0EB81F806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31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Foundation Block, 2009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FA473-CEF6-4961-9DAC-B367192C4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9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Foundation Block,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0777D-9545-4658-B5E8-476B7578C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5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Foundation Block, 2009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F33A-2ACC-4AAA-9CC6-595C3285F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80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Foundation Block, 2009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D8CE9-DB6E-4943-B5ED-8997F4308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2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Foundation Block, 2009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F2968-ED0A-4CEB-8347-1AA7679EE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88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Foundation Block, 2009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C6468-13F4-4D72-AE82-6248348EA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39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2200"/>
            <a:ext cx="2895600" cy="476250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r>
              <a:rPr lang="en-US"/>
              <a:t>Foundation Block, 2012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323C-B842-4B8C-8EAE-7121AB458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2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Foundation Block, 2009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9F904-9670-4522-BA60-80A5421FC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3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Foundation Block, 2009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2A244-1D1F-4DBA-9B27-7171A552A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Foundation Block, 2009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3A23BDE-A22B-4395-BF36-8733825A5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41" r:id="rId7"/>
    <p:sldLayoutId id="2147483835" r:id="rId8"/>
    <p:sldLayoutId id="2147483836" r:id="rId9"/>
    <p:sldLayoutId id="2147483837" r:id="rId10"/>
    <p:sldLayoutId id="214748383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Foundation Block, 2009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FC2E793-469A-4CFC-8E7D-6A116DAFD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609600" y="1828800"/>
            <a:ext cx="7772400" cy="1470025"/>
          </a:xfrm>
        </p:spPr>
        <p:txBody>
          <a:bodyPr/>
          <a:lstStyle/>
          <a:p>
            <a:r>
              <a:rPr lang="en-US" b="1" smtClean="0">
                <a:solidFill>
                  <a:schemeClr val="bg1"/>
                </a:solidFill>
              </a:rPr>
              <a:t>Foundation Block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181100" y="3143250"/>
            <a:ext cx="6400800" cy="6858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Introduction to Parasitology </a:t>
            </a:r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Foundation Block, 2009</a:t>
            </a:r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1181100" y="5105400"/>
            <a:ext cx="678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FFFF00"/>
                </a:solidFill>
                <a:latin typeface="Arial" panose="020B0604020202020204" pitchFamily="34" charset="0"/>
              </a:rPr>
              <a:t>Dr: Ibrahim  Alkhalife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990600" y="990600"/>
          <a:ext cx="7162800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Arrow Connector 3"/>
          <p:cNvCxnSpPr/>
          <p:nvPr/>
        </p:nvCxnSpPr>
        <p:spPr>
          <a:xfrm rot="5400000">
            <a:off x="2533650" y="2495550"/>
            <a:ext cx="838200" cy="7239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6200000" flipH="1">
            <a:off x="5467350" y="2533650"/>
            <a:ext cx="838200" cy="6477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Foundation Block,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609600" y="2667000"/>
            <a:ext cx="3886200" cy="762000"/>
          </a:xfrm>
          <a:prstGeom prst="homePlat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i="1" dirty="0" err="1"/>
              <a:t>Giardia</a:t>
            </a:r>
            <a:r>
              <a:rPr lang="en-US" sz="2400" i="1" dirty="0"/>
              <a:t> </a:t>
            </a:r>
            <a:r>
              <a:rPr lang="en-US" sz="2400" i="1" dirty="0" err="1"/>
              <a:t>lamblia</a:t>
            </a:r>
            <a:endParaRPr lang="en-US" sz="2400" i="1" dirty="0"/>
          </a:p>
        </p:txBody>
      </p:sp>
      <p:sp>
        <p:nvSpPr>
          <p:cNvPr id="8" name="Rectangle 7"/>
          <p:cNvSpPr/>
          <p:nvPr/>
        </p:nvSpPr>
        <p:spPr>
          <a:xfrm>
            <a:off x="4800600" y="2514600"/>
            <a:ext cx="358140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/>
              <a:t>giardiasis</a:t>
            </a:r>
            <a:endParaRPr lang="en-US" sz="2400" dirty="0"/>
          </a:p>
        </p:txBody>
      </p:sp>
      <p:sp>
        <p:nvSpPr>
          <p:cNvPr id="10" name="Pentagon 9"/>
          <p:cNvSpPr/>
          <p:nvPr/>
        </p:nvSpPr>
        <p:spPr>
          <a:xfrm>
            <a:off x="609600" y="4343400"/>
            <a:ext cx="3886200" cy="76200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i="1" dirty="0" err="1"/>
              <a:t>Entamoeba</a:t>
            </a:r>
            <a:r>
              <a:rPr lang="en-US" i="1" dirty="0"/>
              <a:t> </a:t>
            </a:r>
            <a:r>
              <a:rPr lang="en-US" sz="2400" i="1" dirty="0" err="1"/>
              <a:t>histolytica</a:t>
            </a:r>
            <a:endParaRPr lang="en-US" sz="2400" i="1" dirty="0"/>
          </a:p>
        </p:txBody>
      </p:sp>
      <p:sp>
        <p:nvSpPr>
          <p:cNvPr id="13" name="Rectangle 12"/>
          <p:cNvSpPr/>
          <p:nvPr/>
        </p:nvSpPr>
        <p:spPr>
          <a:xfrm>
            <a:off x="4800600" y="4267200"/>
            <a:ext cx="3581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/>
              <a:t>amoebiasis</a:t>
            </a:r>
            <a:endParaRPr lang="en-US" sz="2400" dirty="0"/>
          </a:p>
        </p:txBody>
      </p:sp>
      <p:sp>
        <p:nvSpPr>
          <p:cNvPr id="16392" name="TextBox 14"/>
          <p:cNvSpPr txBox="1">
            <a:spLocks noChangeArrowheads="1"/>
          </p:cNvSpPr>
          <p:nvPr/>
        </p:nvSpPr>
        <p:spPr bwMode="auto">
          <a:xfrm>
            <a:off x="457200" y="19050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Parasite</a:t>
            </a:r>
          </a:p>
        </p:txBody>
      </p:sp>
      <p:sp>
        <p:nvSpPr>
          <p:cNvPr id="16393" name="TextBox 15"/>
          <p:cNvSpPr txBox="1">
            <a:spLocks noChangeArrowheads="1"/>
          </p:cNvSpPr>
          <p:nvPr/>
        </p:nvSpPr>
        <p:spPr bwMode="auto">
          <a:xfrm>
            <a:off x="5029200" y="19050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</a:p>
        </p:txBody>
      </p:sp>
      <p:sp>
        <p:nvSpPr>
          <p:cNvPr id="16394" name="TextBox 16"/>
          <p:cNvSpPr txBox="1">
            <a:spLocks noChangeArrowheads="1"/>
          </p:cNvSpPr>
          <p:nvPr/>
        </p:nvSpPr>
        <p:spPr bwMode="auto">
          <a:xfrm>
            <a:off x="457200" y="381000"/>
            <a:ext cx="8001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Examples of Diseases caused by Intestinal Protozoa</a:t>
            </a:r>
          </a:p>
        </p:txBody>
      </p:sp>
      <p:sp>
        <p:nvSpPr>
          <p:cNvPr id="16395" name="Footer Placeholder 1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Foundation Block,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" y="0"/>
            <a:ext cx="8915400" cy="2057400"/>
          </a:xfrm>
        </p:spPr>
        <p:txBody>
          <a:bodyPr/>
          <a:lstStyle/>
          <a:p>
            <a:pPr algn="l" eaLnBrk="1" hangingPunct="1"/>
            <a:r>
              <a:rPr lang="en-US" sz="3200" b="1" i="1" smtClean="0">
                <a:solidFill>
                  <a:schemeClr val="bg1"/>
                </a:solidFill>
              </a:rPr>
              <a:t>Giadria</a:t>
            </a:r>
            <a:r>
              <a:rPr lang="en-US" sz="3200" b="1" smtClean="0">
                <a:solidFill>
                  <a:schemeClr val="bg1"/>
                </a:solidFill>
              </a:rPr>
              <a:t> </a:t>
            </a:r>
            <a:r>
              <a:rPr lang="en-US" sz="3200" b="1" i="1" smtClean="0">
                <a:solidFill>
                  <a:schemeClr val="bg1"/>
                </a:solidFill>
              </a:rPr>
              <a:t>lamblia</a:t>
            </a:r>
            <a:r>
              <a:rPr lang="en-US" sz="3200" b="1" smtClean="0">
                <a:solidFill>
                  <a:schemeClr val="bg1"/>
                </a:solidFill>
              </a:rPr>
              <a:t>  an example of </a:t>
            </a:r>
            <a:r>
              <a:rPr lang="en-US" sz="3200" smtClean="0">
                <a:solidFill>
                  <a:schemeClr val="bg1"/>
                </a:solidFill>
              </a:rPr>
              <a:t>Intestinal  Protozoa</a:t>
            </a:r>
          </a:p>
        </p:txBody>
      </p:sp>
      <p:sp>
        <p:nvSpPr>
          <p:cNvPr id="1741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Foundation Block,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6248400" y="4038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9" name="Picture 8" descr="Giardia_l_cyst2_DPD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3124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13"/>
          <p:cNvSpPr>
            <a:spLocks noChangeArrowheads="1"/>
          </p:cNvSpPr>
          <p:nvPr/>
        </p:nvSpPr>
        <p:spPr bwMode="auto">
          <a:xfrm>
            <a:off x="685800" y="1828800"/>
            <a:ext cx="274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Giardia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cyst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(infective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stage)</a:t>
            </a:r>
          </a:p>
        </p:txBody>
      </p:sp>
      <p:pic>
        <p:nvPicPr>
          <p:cNvPr id="19461" name="Picture 8" descr="giardia-thum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4038600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Footer Placehold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Foundation Block, 2017</a:t>
            </a:r>
          </a:p>
        </p:txBody>
      </p:sp>
      <p:sp>
        <p:nvSpPr>
          <p:cNvPr id="19463" name="Rectangle 13"/>
          <p:cNvSpPr>
            <a:spLocks noChangeArrowheads="1"/>
          </p:cNvSpPr>
          <p:nvPr/>
        </p:nvSpPr>
        <p:spPr bwMode="auto">
          <a:xfrm>
            <a:off x="4267200" y="1752600"/>
            <a:ext cx="304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 i="1">
                <a:latin typeface="Arial" panose="020B0604020202020204" pitchFamily="34" charset="0"/>
                <a:cs typeface="Arial" panose="020B0604020202020204" pitchFamily="34" charset="0"/>
              </a:rPr>
              <a:t>Giardia  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trophozoite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26" descr="Giardia_Life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8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1027"/>
          <p:cNvSpPr txBox="1">
            <a:spLocks noChangeArrowheads="1"/>
          </p:cNvSpPr>
          <p:nvPr/>
        </p:nvSpPr>
        <p:spPr bwMode="auto">
          <a:xfrm>
            <a:off x="5867400" y="0"/>
            <a:ext cx="3276600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Giardia lamblia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Can cause diarrhea with poor absorption of the nutrient, loss of appetite, stomach  cramp, vomiting.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Giardia</a:t>
            </a:r>
            <a:r>
              <a:rPr lang="en-US"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infect the cells of the duodenum and jejunum.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2286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Foundation Block,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Foundation Block, 2017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838200"/>
            <a:ext cx="9144000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2000" b="1" i="1" dirty="0">
                <a:solidFill>
                  <a:schemeClr val="accent2"/>
                </a:solidFill>
                <a:latin typeface="Tahoma"/>
              </a:rPr>
              <a:t>Giardia</a:t>
            </a:r>
            <a:r>
              <a:rPr lang="en-US" sz="2000" dirty="0">
                <a:solidFill>
                  <a:schemeClr val="tx2"/>
                </a:solidFill>
                <a:latin typeface="Tahoma"/>
              </a:rPr>
              <a:t> </a:t>
            </a:r>
            <a:r>
              <a:rPr lang="en-US" sz="2000" b="1" u="sng" dirty="0">
                <a:solidFill>
                  <a:srgbClr val="333333"/>
                </a:solidFill>
                <a:latin typeface="Tahoma"/>
              </a:rPr>
              <a:t>cysts</a:t>
            </a:r>
            <a:r>
              <a:rPr lang="en-US" sz="2000" dirty="0">
                <a:solidFill>
                  <a:srgbClr val="333333"/>
                </a:solidFill>
                <a:latin typeface="Tahoma"/>
              </a:rPr>
              <a:t> are the infective stage of </a:t>
            </a:r>
            <a:r>
              <a:rPr lang="en-US" sz="2000" b="1" i="1" dirty="0">
                <a:solidFill>
                  <a:schemeClr val="accent2"/>
                </a:solidFill>
                <a:latin typeface="Tahoma"/>
              </a:rPr>
              <a:t>G. </a:t>
            </a:r>
            <a:r>
              <a:rPr lang="en-US" sz="2000" b="1" i="1" dirty="0" err="1">
                <a:solidFill>
                  <a:schemeClr val="accent2"/>
                </a:solidFill>
                <a:latin typeface="Tahoma"/>
              </a:rPr>
              <a:t>lamblia</a:t>
            </a:r>
            <a:r>
              <a:rPr lang="en-US" sz="2000" dirty="0">
                <a:solidFill>
                  <a:schemeClr val="accent2"/>
                </a:solidFill>
                <a:latin typeface="Tahoma"/>
              </a:rPr>
              <a:t>.</a:t>
            </a:r>
            <a:r>
              <a:rPr lang="en-US" sz="2000" dirty="0">
                <a:solidFill>
                  <a:srgbClr val="333333"/>
                </a:solidFill>
                <a:latin typeface="Tahoma"/>
              </a:rPr>
              <a:t>  As few as 10 </a:t>
            </a:r>
            <a:r>
              <a:rPr lang="en-US" sz="2000" b="1" u="sng" dirty="0">
                <a:solidFill>
                  <a:srgbClr val="333333"/>
                </a:solidFill>
                <a:latin typeface="Tahoma"/>
              </a:rPr>
              <a:t>cysts</a:t>
            </a:r>
            <a:r>
              <a:rPr lang="en-US" sz="2000" dirty="0">
                <a:solidFill>
                  <a:srgbClr val="333333"/>
                </a:solidFill>
                <a:latin typeface="Tahoma"/>
              </a:rPr>
              <a:t> can cause infection, These </a:t>
            </a:r>
            <a:r>
              <a:rPr lang="en-US" sz="2000" b="1" u="sng" dirty="0">
                <a:solidFill>
                  <a:srgbClr val="333333"/>
                </a:solidFill>
                <a:latin typeface="Tahoma"/>
              </a:rPr>
              <a:t>cysts</a:t>
            </a:r>
            <a:r>
              <a:rPr lang="en-US" sz="2000" dirty="0">
                <a:solidFill>
                  <a:srgbClr val="333333"/>
                </a:solidFill>
                <a:latin typeface="Tahoma"/>
              </a:rPr>
              <a:t> are ingested by consuming contaminated food or water, or fecal-orally. They can survive outside the body for several months, and are also relatively resistant to chlorination, UV exposure and freezing.</a:t>
            </a:r>
          </a:p>
          <a:p>
            <a:pPr marL="342900" indent="-342900">
              <a:buFontTx/>
              <a:buAutoNum type="arabicPeriod"/>
              <a:defRPr/>
            </a:pPr>
            <a:endParaRPr lang="en-US" sz="2000" dirty="0">
              <a:solidFill>
                <a:srgbClr val="333333"/>
              </a:solidFill>
              <a:latin typeface="Tahoma"/>
            </a:endParaRPr>
          </a:p>
          <a:p>
            <a:pPr>
              <a:defRPr/>
            </a:pPr>
            <a:r>
              <a:rPr lang="en-US" sz="2000" dirty="0">
                <a:solidFill>
                  <a:srgbClr val="333333"/>
                </a:solidFill>
                <a:latin typeface="Tahoma"/>
              </a:rPr>
              <a:t>2. When </a:t>
            </a:r>
            <a:r>
              <a:rPr lang="en-US" sz="2000" b="1" u="sng" dirty="0">
                <a:solidFill>
                  <a:srgbClr val="333333"/>
                </a:solidFill>
                <a:latin typeface="Tahoma"/>
              </a:rPr>
              <a:t>cysts</a:t>
            </a:r>
            <a:r>
              <a:rPr lang="en-US" sz="2000" dirty="0">
                <a:solidFill>
                  <a:srgbClr val="333333"/>
                </a:solidFill>
                <a:latin typeface="Tahoma"/>
              </a:rPr>
              <a:t> are ingested, the low pH of the stomach, the acidity produces </a:t>
            </a:r>
            <a:r>
              <a:rPr lang="en-US" sz="2000" dirty="0" err="1">
                <a:solidFill>
                  <a:srgbClr val="333333"/>
                </a:solidFill>
                <a:latin typeface="Tahoma"/>
              </a:rPr>
              <a:t>excystation</a:t>
            </a:r>
            <a:r>
              <a:rPr lang="en-US" sz="2000" dirty="0">
                <a:solidFill>
                  <a:srgbClr val="333333"/>
                </a:solidFill>
                <a:latin typeface="Tahoma"/>
              </a:rPr>
              <a:t>. (</a:t>
            </a:r>
            <a:r>
              <a:rPr lang="en-US" sz="2000" dirty="0" err="1">
                <a:solidFill>
                  <a:srgbClr val="333333"/>
                </a:solidFill>
                <a:latin typeface="Tahoma"/>
              </a:rPr>
              <a:t>Excystation</a:t>
            </a:r>
            <a:r>
              <a:rPr lang="en-US" sz="2000" dirty="0">
                <a:solidFill>
                  <a:srgbClr val="333333"/>
                </a:solidFill>
                <a:latin typeface="Tahoma"/>
              </a:rPr>
              <a:t> means the releases of </a:t>
            </a:r>
            <a:r>
              <a:rPr lang="en-US" sz="2000" b="1" u="sng" dirty="0" err="1">
                <a:solidFill>
                  <a:srgbClr val="333333"/>
                </a:solidFill>
                <a:latin typeface="Tahoma"/>
              </a:rPr>
              <a:t>trophozoites</a:t>
            </a:r>
            <a:r>
              <a:rPr lang="en-US" sz="2000" b="1" dirty="0">
                <a:solidFill>
                  <a:srgbClr val="333333"/>
                </a:solidFill>
                <a:latin typeface="Tahoma"/>
              </a:rPr>
              <a:t>)</a:t>
            </a:r>
            <a:r>
              <a:rPr lang="en-US" sz="2000" dirty="0">
                <a:solidFill>
                  <a:srgbClr val="333333"/>
                </a:solidFill>
                <a:latin typeface="Tahoma"/>
              </a:rPr>
              <a:t>.</a:t>
            </a:r>
          </a:p>
          <a:p>
            <a:pPr>
              <a:defRPr/>
            </a:pPr>
            <a:r>
              <a:rPr lang="en-US" sz="2000" dirty="0">
                <a:solidFill>
                  <a:srgbClr val="333333"/>
                </a:solidFill>
                <a:latin typeface="Tahoma"/>
              </a:rPr>
              <a:t> </a:t>
            </a:r>
          </a:p>
          <a:p>
            <a:pPr>
              <a:defRPr/>
            </a:pPr>
            <a:r>
              <a:rPr lang="en-US" sz="2000" dirty="0">
                <a:solidFill>
                  <a:srgbClr val="333333"/>
                </a:solidFill>
                <a:latin typeface="Tahoma"/>
              </a:rPr>
              <a:t>3. Within the small intestine, the </a:t>
            </a:r>
            <a:r>
              <a:rPr lang="en-US" sz="2000" b="1" u="sng" dirty="0" err="1">
                <a:solidFill>
                  <a:srgbClr val="333333"/>
                </a:solidFill>
                <a:latin typeface="Tahoma"/>
              </a:rPr>
              <a:t>trophozoites</a:t>
            </a:r>
            <a:r>
              <a:rPr lang="en-US" sz="2000" dirty="0">
                <a:solidFill>
                  <a:srgbClr val="333333"/>
                </a:solidFill>
                <a:latin typeface="Tahoma"/>
              </a:rPr>
              <a:t> reproduce asexually (longitudinal binary fission) and either float free or attached to the mucosa of the lumen.</a:t>
            </a:r>
          </a:p>
          <a:p>
            <a:pPr>
              <a:defRPr/>
            </a:pPr>
            <a:endParaRPr lang="en-US" sz="2000" dirty="0">
              <a:solidFill>
                <a:srgbClr val="333333"/>
              </a:solidFill>
              <a:latin typeface="Tahoma"/>
            </a:endParaRPr>
          </a:p>
          <a:p>
            <a:pPr>
              <a:defRPr/>
            </a:pPr>
            <a:r>
              <a:rPr lang="en-US" sz="2000" dirty="0">
                <a:solidFill>
                  <a:srgbClr val="333333"/>
                </a:solidFill>
                <a:latin typeface="Tahoma"/>
              </a:rPr>
              <a:t>4. Some </a:t>
            </a:r>
            <a:r>
              <a:rPr lang="en-US" sz="2000" b="1" u="sng" dirty="0" err="1">
                <a:solidFill>
                  <a:srgbClr val="333333"/>
                </a:solidFill>
                <a:latin typeface="Tahoma"/>
              </a:rPr>
              <a:t>trophozoites</a:t>
            </a:r>
            <a:r>
              <a:rPr lang="en-US" sz="2000" dirty="0">
                <a:solidFill>
                  <a:srgbClr val="333333"/>
                </a:solidFill>
                <a:latin typeface="Tahoma"/>
              </a:rPr>
              <a:t> then encyst in the small intestine, Both </a:t>
            </a:r>
            <a:r>
              <a:rPr lang="en-US" sz="2000" b="1" u="sng" dirty="0">
                <a:solidFill>
                  <a:srgbClr val="333333"/>
                </a:solidFill>
                <a:latin typeface="Tahoma"/>
              </a:rPr>
              <a:t>cysts</a:t>
            </a:r>
            <a:r>
              <a:rPr lang="en-US" sz="2000" dirty="0">
                <a:solidFill>
                  <a:srgbClr val="333333"/>
                </a:solidFill>
                <a:latin typeface="Tahoma"/>
              </a:rPr>
              <a:t> and </a:t>
            </a:r>
            <a:r>
              <a:rPr lang="en-US" sz="2000" b="1" u="sng" dirty="0" err="1">
                <a:solidFill>
                  <a:srgbClr val="333333"/>
                </a:solidFill>
                <a:latin typeface="Tahoma"/>
              </a:rPr>
              <a:t>trophozoites</a:t>
            </a:r>
            <a:r>
              <a:rPr lang="en-US" sz="2000" dirty="0">
                <a:solidFill>
                  <a:srgbClr val="333333"/>
                </a:solidFill>
                <a:latin typeface="Tahoma"/>
              </a:rPr>
              <a:t> are then passed in the feces, but only the </a:t>
            </a:r>
            <a:r>
              <a:rPr lang="en-US" sz="2000" b="1" u="sng" dirty="0">
                <a:solidFill>
                  <a:srgbClr val="333333"/>
                </a:solidFill>
                <a:latin typeface="Tahoma"/>
              </a:rPr>
              <a:t>cyst</a:t>
            </a:r>
            <a:r>
              <a:rPr lang="en-US" sz="2000" b="1" dirty="0">
                <a:solidFill>
                  <a:srgbClr val="333333"/>
                </a:solidFill>
                <a:latin typeface="Tahoma"/>
              </a:rPr>
              <a:t> </a:t>
            </a:r>
            <a:r>
              <a:rPr lang="en-US" sz="2000" dirty="0">
                <a:solidFill>
                  <a:srgbClr val="333333"/>
                </a:solidFill>
                <a:latin typeface="Tahoma"/>
              </a:rPr>
              <a:t>is infectious, Person-to-person transmission is possible, Animals can also be infected with </a:t>
            </a:r>
            <a:r>
              <a:rPr lang="en-US" sz="2000" b="1" i="1" dirty="0">
                <a:solidFill>
                  <a:schemeClr val="accent2"/>
                </a:solidFill>
                <a:latin typeface="Tahoma"/>
              </a:rPr>
              <a:t>Giardia</a:t>
            </a:r>
            <a:r>
              <a:rPr lang="en-US" sz="2000" dirty="0">
                <a:solidFill>
                  <a:schemeClr val="accent2"/>
                </a:solidFill>
                <a:latin typeface="Tahoma"/>
              </a:rPr>
              <a:t> </a:t>
            </a:r>
            <a:r>
              <a:rPr lang="en-US" sz="2000" dirty="0">
                <a:solidFill>
                  <a:srgbClr val="333333"/>
                </a:solidFill>
                <a:latin typeface="Tahoma"/>
              </a:rPr>
              <a:t>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/>
        </p:nvSpPr>
        <p:spPr>
          <a:xfrm>
            <a:off x="609600" y="2667000"/>
            <a:ext cx="3886200" cy="762000"/>
          </a:xfrm>
          <a:prstGeom prst="homePlat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i="1" dirty="0"/>
              <a:t>Plasmodium</a:t>
            </a:r>
            <a:r>
              <a:rPr lang="en-US" sz="2400" dirty="0"/>
              <a:t> </a:t>
            </a:r>
            <a:r>
              <a:rPr lang="en-US" sz="2400" i="1" dirty="0"/>
              <a:t>spp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0600" y="2514600"/>
            <a:ext cx="358140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/>
              <a:t>malaria</a:t>
            </a:r>
          </a:p>
        </p:txBody>
      </p:sp>
      <p:sp>
        <p:nvSpPr>
          <p:cNvPr id="22532" name="TextBox 14"/>
          <p:cNvSpPr txBox="1">
            <a:spLocks noChangeArrowheads="1"/>
          </p:cNvSpPr>
          <p:nvPr/>
        </p:nvSpPr>
        <p:spPr bwMode="auto">
          <a:xfrm>
            <a:off x="457200" y="19050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Parasite</a:t>
            </a:r>
          </a:p>
        </p:txBody>
      </p:sp>
      <p:sp>
        <p:nvSpPr>
          <p:cNvPr id="22533" name="TextBox 15"/>
          <p:cNvSpPr txBox="1">
            <a:spLocks noChangeArrowheads="1"/>
          </p:cNvSpPr>
          <p:nvPr/>
        </p:nvSpPr>
        <p:spPr bwMode="auto">
          <a:xfrm>
            <a:off x="5029200" y="19050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</a:p>
        </p:txBody>
      </p:sp>
      <p:sp>
        <p:nvSpPr>
          <p:cNvPr id="22534" name="TextBox 16"/>
          <p:cNvSpPr txBox="1">
            <a:spLocks noChangeArrowheads="1"/>
          </p:cNvSpPr>
          <p:nvPr/>
        </p:nvSpPr>
        <p:spPr bwMode="auto">
          <a:xfrm>
            <a:off x="457200" y="381000"/>
            <a:ext cx="8001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Examples of Diseases caused by Blood and Tissue Protozoa</a:t>
            </a:r>
          </a:p>
        </p:txBody>
      </p:sp>
      <p:sp>
        <p:nvSpPr>
          <p:cNvPr id="22535" name="Footer Placeholder 1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Foundation Block,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Foundation Block, 2017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8382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u="sng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Malaria</a:t>
            </a:r>
            <a: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Species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73088" y="2514600"/>
            <a:ext cx="7620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Four main species of </a:t>
            </a:r>
            <a:r>
              <a:rPr lang="en-US" sz="2400" b="1" u="sng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malaria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 b="1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2400" b="1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Plasmodium falciparum.</a:t>
            </a:r>
            <a:endParaRPr lang="en-US" sz="24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2400" b="1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P. vivax.</a:t>
            </a:r>
            <a:endParaRPr lang="en-US" sz="24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2400" b="1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P. ovale.</a:t>
            </a:r>
            <a:endParaRPr lang="en-US" sz="24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2400" b="1" i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P. malariae.</a:t>
            </a:r>
            <a:endParaRPr lang="en-US" sz="24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7010400" y="3505200"/>
          <a:ext cx="1471613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5" name="Bitmap Image" r:id="rId5" imgW="1619476" imgH="3352381" progId="Paint.Picture">
                  <p:embed/>
                </p:oleObj>
              </mc:Choice>
              <mc:Fallback>
                <p:oleObj name="Bitmap Image" r:id="rId5" imgW="1619476" imgH="3352381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505200"/>
                        <a:ext cx="1471613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893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457200" y="3200400"/>
          <a:ext cx="3733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6" name="Bitmap Image" r:id="rId7" imgW="2943636" imgH="1276190" progId="Paint.Picture">
                  <p:embed/>
                </p:oleObj>
              </mc:Choice>
              <mc:Fallback>
                <p:oleObj name="Bitmap Image" r:id="rId7" imgW="2943636" imgH="127619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00400"/>
                        <a:ext cx="3733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893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5410200" y="3200400"/>
          <a:ext cx="3733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7" name="Bitmap Image" r:id="rId9" imgW="2943636" imgH="1276190" progId="Paint.Picture">
                  <p:embed/>
                </p:oleObj>
              </mc:Choice>
              <mc:Fallback>
                <p:oleObj name="Bitmap Image" r:id="rId9" imgW="2943636" imgH="127619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200400"/>
                        <a:ext cx="3733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893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00400" y="4191000"/>
            <a:ext cx="1905000" cy="857250"/>
            <a:chOff x="2442" y="2969"/>
            <a:chExt cx="1083" cy="499"/>
          </a:xfrm>
        </p:grpSpPr>
        <p:grpSp>
          <p:nvGrpSpPr>
            <p:cNvPr id="24806" name="Group 7"/>
            <p:cNvGrpSpPr>
              <a:grpSpLocks/>
            </p:cNvGrpSpPr>
            <p:nvPr/>
          </p:nvGrpSpPr>
          <p:grpSpPr bwMode="auto">
            <a:xfrm>
              <a:off x="2481" y="3148"/>
              <a:ext cx="1044" cy="320"/>
              <a:chOff x="2481" y="3148"/>
              <a:chExt cx="1044" cy="320"/>
            </a:xfrm>
          </p:grpSpPr>
          <p:sp>
            <p:nvSpPr>
              <p:cNvPr id="24808" name="Oval 8"/>
              <p:cNvSpPr>
                <a:spLocks noChangeArrowheads="1"/>
              </p:cNvSpPr>
              <p:nvPr/>
            </p:nvSpPr>
            <p:spPr bwMode="auto">
              <a:xfrm>
                <a:off x="2481" y="3440"/>
                <a:ext cx="50" cy="2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09" name="Oval 9"/>
              <p:cNvSpPr>
                <a:spLocks noChangeArrowheads="1"/>
              </p:cNvSpPr>
              <p:nvPr/>
            </p:nvSpPr>
            <p:spPr bwMode="auto">
              <a:xfrm>
                <a:off x="2481" y="3380"/>
                <a:ext cx="58" cy="27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10" name="Oval 10"/>
              <p:cNvSpPr>
                <a:spLocks noChangeArrowheads="1"/>
              </p:cNvSpPr>
              <p:nvPr/>
            </p:nvSpPr>
            <p:spPr bwMode="auto">
              <a:xfrm>
                <a:off x="2589" y="3308"/>
                <a:ext cx="58" cy="2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11" name="Oval 11"/>
              <p:cNvSpPr>
                <a:spLocks noChangeArrowheads="1"/>
              </p:cNvSpPr>
              <p:nvPr/>
            </p:nvSpPr>
            <p:spPr bwMode="auto">
              <a:xfrm>
                <a:off x="2644" y="3209"/>
                <a:ext cx="47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12" name="Oval 12"/>
              <p:cNvSpPr>
                <a:spLocks noChangeArrowheads="1"/>
              </p:cNvSpPr>
              <p:nvPr/>
            </p:nvSpPr>
            <p:spPr bwMode="auto">
              <a:xfrm>
                <a:off x="2708" y="3192"/>
                <a:ext cx="50" cy="36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13" name="Oval 13"/>
              <p:cNvSpPr>
                <a:spLocks noChangeArrowheads="1"/>
              </p:cNvSpPr>
              <p:nvPr/>
            </p:nvSpPr>
            <p:spPr bwMode="auto">
              <a:xfrm>
                <a:off x="2807" y="3230"/>
                <a:ext cx="61" cy="31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14" name="Oval 14"/>
              <p:cNvSpPr>
                <a:spLocks noChangeArrowheads="1"/>
              </p:cNvSpPr>
              <p:nvPr/>
            </p:nvSpPr>
            <p:spPr bwMode="auto">
              <a:xfrm>
                <a:off x="2909" y="3148"/>
                <a:ext cx="61" cy="3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15" name="Oval 15"/>
              <p:cNvSpPr>
                <a:spLocks noChangeArrowheads="1"/>
              </p:cNvSpPr>
              <p:nvPr/>
            </p:nvSpPr>
            <p:spPr bwMode="auto">
              <a:xfrm>
                <a:off x="3141" y="3198"/>
                <a:ext cx="39" cy="3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16" name="Oval 16"/>
              <p:cNvSpPr>
                <a:spLocks noChangeArrowheads="1"/>
              </p:cNvSpPr>
              <p:nvPr/>
            </p:nvSpPr>
            <p:spPr bwMode="auto">
              <a:xfrm>
                <a:off x="3211" y="3200"/>
                <a:ext cx="49" cy="33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17" name="Oval 17"/>
              <p:cNvSpPr>
                <a:spLocks noChangeArrowheads="1"/>
              </p:cNvSpPr>
              <p:nvPr/>
            </p:nvSpPr>
            <p:spPr bwMode="auto">
              <a:xfrm>
                <a:off x="3241" y="3280"/>
                <a:ext cx="52" cy="3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18" name="Oval 18"/>
              <p:cNvSpPr>
                <a:spLocks noChangeArrowheads="1"/>
              </p:cNvSpPr>
              <p:nvPr/>
            </p:nvSpPr>
            <p:spPr bwMode="auto">
              <a:xfrm>
                <a:off x="3368" y="3277"/>
                <a:ext cx="49" cy="4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19" name="Oval 19"/>
              <p:cNvSpPr>
                <a:spLocks noChangeArrowheads="1"/>
              </p:cNvSpPr>
              <p:nvPr/>
            </p:nvSpPr>
            <p:spPr bwMode="auto">
              <a:xfrm>
                <a:off x="3376" y="3402"/>
                <a:ext cx="47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20" name="Oval 20"/>
              <p:cNvSpPr>
                <a:spLocks noChangeArrowheads="1"/>
              </p:cNvSpPr>
              <p:nvPr/>
            </p:nvSpPr>
            <p:spPr bwMode="auto">
              <a:xfrm>
                <a:off x="3468" y="3366"/>
                <a:ext cx="57" cy="5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807" name="Freeform 21"/>
            <p:cNvSpPr>
              <a:spLocks/>
            </p:cNvSpPr>
            <p:nvPr/>
          </p:nvSpPr>
          <p:spPr bwMode="auto">
            <a:xfrm>
              <a:off x="2442" y="2969"/>
              <a:ext cx="953" cy="251"/>
            </a:xfrm>
            <a:custGeom>
              <a:avLst/>
              <a:gdLst>
                <a:gd name="T0" fmla="*/ 952 w 953"/>
                <a:gd name="T1" fmla="*/ 230 h 251"/>
                <a:gd name="T2" fmla="*/ 885 w 953"/>
                <a:gd name="T3" fmla="*/ 157 h 251"/>
                <a:gd name="T4" fmla="*/ 814 w 953"/>
                <a:gd name="T5" fmla="*/ 99 h 251"/>
                <a:gd name="T6" fmla="*/ 742 w 953"/>
                <a:gd name="T7" fmla="*/ 56 h 251"/>
                <a:gd name="T8" fmla="*/ 670 w 953"/>
                <a:gd name="T9" fmla="*/ 25 h 251"/>
                <a:gd name="T10" fmla="*/ 597 w 953"/>
                <a:gd name="T11" fmla="*/ 8 h 251"/>
                <a:gd name="T12" fmla="*/ 525 w 953"/>
                <a:gd name="T13" fmla="*/ 0 h 251"/>
                <a:gd name="T14" fmla="*/ 455 w 953"/>
                <a:gd name="T15" fmla="*/ 2 h 251"/>
                <a:gd name="T16" fmla="*/ 386 w 953"/>
                <a:gd name="T17" fmla="*/ 12 h 251"/>
                <a:gd name="T18" fmla="*/ 320 w 953"/>
                <a:gd name="T19" fmla="*/ 30 h 251"/>
                <a:gd name="T20" fmla="*/ 257 w 953"/>
                <a:gd name="T21" fmla="*/ 53 h 251"/>
                <a:gd name="T22" fmla="*/ 199 w 953"/>
                <a:gd name="T23" fmla="*/ 81 h 251"/>
                <a:gd name="T24" fmla="*/ 147 w 953"/>
                <a:gd name="T25" fmla="*/ 113 h 251"/>
                <a:gd name="T26" fmla="*/ 99 w 953"/>
                <a:gd name="T27" fmla="*/ 147 h 251"/>
                <a:gd name="T28" fmla="*/ 58 w 953"/>
                <a:gd name="T29" fmla="*/ 182 h 251"/>
                <a:gd name="T30" fmla="*/ 25 w 953"/>
                <a:gd name="T31" fmla="*/ 217 h 251"/>
                <a:gd name="T32" fmla="*/ 0 w 953"/>
                <a:gd name="T33" fmla="*/ 250 h 2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3"/>
                <a:gd name="T52" fmla="*/ 0 h 251"/>
                <a:gd name="T53" fmla="*/ 953 w 953"/>
                <a:gd name="T54" fmla="*/ 251 h 2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3" h="251">
                  <a:moveTo>
                    <a:pt x="952" y="230"/>
                  </a:moveTo>
                  <a:lnTo>
                    <a:pt x="885" y="157"/>
                  </a:lnTo>
                  <a:lnTo>
                    <a:pt x="814" y="99"/>
                  </a:lnTo>
                  <a:lnTo>
                    <a:pt x="742" y="56"/>
                  </a:lnTo>
                  <a:lnTo>
                    <a:pt x="670" y="25"/>
                  </a:lnTo>
                  <a:lnTo>
                    <a:pt x="597" y="8"/>
                  </a:lnTo>
                  <a:lnTo>
                    <a:pt x="525" y="0"/>
                  </a:lnTo>
                  <a:lnTo>
                    <a:pt x="455" y="2"/>
                  </a:lnTo>
                  <a:lnTo>
                    <a:pt x="386" y="12"/>
                  </a:lnTo>
                  <a:lnTo>
                    <a:pt x="320" y="30"/>
                  </a:lnTo>
                  <a:lnTo>
                    <a:pt x="257" y="53"/>
                  </a:lnTo>
                  <a:lnTo>
                    <a:pt x="199" y="81"/>
                  </a:lnTo>
                  <a:lnTo>
                    <a:pt x="147" y="113"/>
                  </a:lnTo>
                  <a:lnTo>
                    <a:pt x="99" y="147"/>
                  </a:lnTo>
                  <a:lnTo>
                    <a:pt x="58" y="182"/>
                  </a:lnTo>
                  <a:lnTo>
                    <a:pt x="25" y="217"/>
                  </a:lnTo>
                  <a:lnTo>
                    <a:pt x="0" y="250"/>
                  </a:lnTo>
                </a:path>
              </a:pathLst>
            </a:custGeom>
            <a:noFill/>
            <a:ln w="57150">
              <a:solidFill>
                <a:srgbClr val="00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6934200" y="3352800"/>
            <a:ext cx="550863" cy="609600"/>
            <a:chOff x="4226" y="2240"/>
            <a:chExt cx="395" cy="415"/>
          </a:xfrm>
        </p:grpSpPr>
        <p:sp>
          <p:nvSpPr>
            <p:cNvPr id="24800" name="Freeform 23"/>
            <p:cNvSpPr>
              <a:spLocks/>
            </p:cNvSpPr>
            <p:nvPr/>
          </p:nvSpPr>
          <p:spPr bwMode="auto">
            <a:xfrm>
              <a:off x="4328" y="2283"/>
              <a:ext cx="40" cy="117"/>
            </a:xfrm>
            <a:custGeom>
              <a:avLst/>
              <a:gdLst>
                <a:gd name="T0" fmla="*/ 4 w 40"/>
                <a:gd name="T1" fmla="*/ 108 h 117"/>
                <a:gd name="T2" fmla="*/ 6 w 40"/>
                <a:gd name="T3" fmla="*/ 109 h 117"/>
                <a:gd name="T4" fmla="*/ 33 w 40"/>
                <a:gd name="T5" fmla="*/ 77 h 117"/>
                <a:gd name="T6" fmla="*/ 33 w 40"/>
                <a:gd name="T7" fmla="*/ 56 h 117"/>
                <a:gd name="T8" fmla="*/ 39 w 40"/>
                <a:gd name="T9" fmla="*/ 29 h 117"/>
                <a:gd name="T10" fmla="*/ 18 w 40"/>
                <a:gd name="T11" fmla="*/ 8 h 117"/>
                <a:gd name="T12" fmla="*/ 8 w 40"/>
                <a:gd name="T13" fmla="*/ 0 h 117"/>
                <a:gd name="T14" fmla="*/ 8 w 40"/>
                <a:gd name="T15" fmla="*/ 24 h 117"/>
                <a:gd name="T16" fmla="*/ 22 w 40"/>
                <a:gd name="T17" fmla="*/ 56 h 117"/>
                <a:gd name="T18" fmla="*/ 4 w 40"/>
                <a:gd name="T19" fmla="*/ 83 h 117"/>
                <a:gd name="T20" fmla="*/ 0 w 40"/>
                <a:gd name="T21" fmla="*/ 102 h 117"/>
                <a:gd name="T22" fmla="*/ 2 w 40"/>
                <a:gd name="T23" fmla="*/ 116 h 117"/>
                <a:gd name="T24" fmla="*/ 4 w 40"/>
                <a:gd name="T25" fmla="*/ 108 h 117"/>
                <a:gd name="T26" fmla="*/ 4 w 40"/>
                <a:gd name="T27" fmla="*/ 108 h 1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"/>
                <a:gd name="T43" fmla="*/ 0 h 117"/>
                <a:gd name="T44" fmla="*/ 40 w 40"/>
                <a:gd name="T45" fmla="*/ 117 h 1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" h="117">
                  <a:moveTo>
                    <a:pt x="4" y="108"/>
                  </a:moveTo>
                  <a:lnTo>
                    <a:pt x="6" y="109"/>
                  </a:lnTo>
                  <a:lnTo>
                    <a:pt x="33" y="77"/>
                  </a:lnTo>
                  <a:lnTo>
                    <a:pt x="33" y="56"/>
                  </a:lnTo>
                  <a:lnTo>
                    <a:pt x="39" y="29"/>
                  </a:lnTo>
                  <a:lnTo>
                    <a:pt x="18" y="8"/>
                  </a:lnTo>
                  <a:lnTo>
                    <a:pt x="8" y="0"/>
                  </a:lnTo>
                  <a:lnTo>
                    <a:pt x="8" y="24"/>
                  </a:lnTo>
                  <a:lnTo>
                    <a:pt x="22" y="56"/>
                  </a:lnTo>
                  <a:lnTo>
                    <a:pt x="4" y="83"/>
                  </a:lnTo>
                  <a:lnTo>
                    <a:pt x="0" y="102"/>
                  </a:lnTo>
                  <a:lnTo>
                    <a:pt x="2" y="116"/>
                  </a:lnTo>
                  <a:lnTo>
                    <a:pt x="4" y="108"/>
                  </a:lnTo>
                </a:path>
              </a:pathLst>
            </a:custGeom>
            <a:solidFill>
              <a:srgbClr val="FFFF00"/>
            </a:solidFill>
            <a:ln w="1893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01" name="Freeform 24"/>
            <p:cNvSpPr>
              <a:spLocks/>
            </p:cNvSpPr>
            <p:nvPr/>
          </p:nvSpPr>
          <p:spPr bwMode="auto">
            <a:xfrm>
              <a:off x="4226" y="2240"/>
              <a:ext cx="40" cy="117"/>
            </a:xfrm>
            <a:custGeom>
              <a:avLst/>
              <a:gdLst>
                <a:gd name="T0" fmla="*/ 34 w 40"/>
                <a:gd name="T1" fmla="*/ 108 h 117"/>
                <a:gd name="T2" fmla="*/ 33 w 40"/>
                <a:gd name="T3" fmla="*/ 109 h 117"/>
                <a:gd name="T4" fmla="*/ 6 w 40"/>
                <a:gd name="T5" fmla="*/ 77 h 117"/>
                <a:gd name="T6" fmla="*/ 5 w 40"/>
                <a:gd name="T7" fmla="*/ 57 h 117"/>
                <a:gd name="T8" fmla="*/ 0 w 40"/>
                <a:gd name="T9" fmla="*/ 29 h 117"/>
                <a:gd name="T10" fmla="*/ 21 w 40"/>
                <a:gd name="T11" fmla="*/ 8 h 117"/>
                <a:gd name="T12" fmla="*/ 31 w 40"/>
                <a:gd name="T13" fmla="*/ 0 h 117"/>
                <a:gd name="T14" fmla="*/ 31 w 40"/>
                <a:gd name="T15" fmla="*/ 24 h 117"/>
                <a:gd name="T16" fmla="*/ 18 w 40"/>
                <a:gd name="T17" fmla="*/ 57 h 117"/>
                <a:gd name="T18" fmla="*/ 34 w 40"/>
                <a:gd name="T19" fmla="*/ 83 h 117"/>
                <a:gd name="T20" fmla="*/ 39 w 40"/>
                <a:gd name="T21" fmla="*/ 102 h 117"/>
                <a:gd name="T22" fmla="*/ 37 w 40"/>
                <a:gd name="T23" fmla="*/ 116 h 117"/>
                <a:gd name="T24" fmla="*/ 34 w 40"/>
                <a:gd name="T25" fmla="*/ 108 h 117"/>
                <a:gd name="T26" fmla="*/ 34 w 40"/>
                <a:gd name="T27" fmla="*/ 108 h 1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"/>
                <a:gd name="T43" fmla="*/ 0 h 117"/>
                <a:gd name="T44" fmla="*/ 40 w 40"/>
                <a:gd name="T45" fmla="*/ 117 h 1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" h="117">
                  <a:moveTo>
                    <a:pt x="34" y="108"/>
                  </a:moveTo>
                  <a:lnTo>
                    <a:pt x="33" y="109"/>
                  </a:lnTo>
                  <a:lnTo>
                    <a:pt x="6" y="77"/>
                  </a:lnTo>
                  <a:lnTo>
                    <a:pt x="5" y="57"/>
                  </a:lnTo>
                  <a:lnTo>
                    <a:pt x="0" y="29"/>
                  </a:lnTo>
                  <a:lnTo>
                    <a:pt x="21" y="8"/>
                  </a:lnTo>
                  <a:lnTo>
                    <a:pt x="31" y="0"/>
                  </a:lnTo>
                  <a:lnTo>
                    <a:pt x="31" y="24"/>
                  </a:lnTo>
                  <a:lnTo>
                    <a:pt x="18" y="57"/>
                  </a:lnTo>
                  <a:lnTo>
                    <a:pt x="34" y="83"/>
                  </a:lnTo>
                  <a:lnTo>
                    <a:pt x="39" y="102"/>
                  </a:lnTo>
                  <a:lnTo>
                    <a:pt x="37" y="116"/>
                  </a:lnTo>
                  <a:lnTo>
                    <a:pt x="34" y="108"/>
                  </a:lnTo>
                </a:path>
              </a:pathLst>
            </a:custGeom>
            <a:solidFill>
              <a:srgbClr val="FFFF00"/>
            </a:solidFill>
            <a:ln w="1893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02" name="Freeform 25"/>
            <p:cNvSpPr>
              <a:spLocks/>
            </p:cNvSpPr>
            <p:nvPr/>
          </p:nvSpPr>
          <p:spPr bwMode="auto">
            <a:xfrm>
              <a:off x="4433" y="2396"/>
              <a:ext cx="83" cy="87"/>
            </a:xfrm>
            <a:custGeom>
              <a:avLst/>
              <a:gdLst>
                <a:gd name="T0" fmla="*/ 76 w 83"/>
                <a:gd name="T1" fmla="*/ 81 h 87"/>
                <a:gd name="T2" fmla="*/ 75 w 83"/>
                <a:gd name="T3" fmla="*/ 84 h 87"/>
                <a:gd name="T4" fmla="*/ 34 w 83"/>
                <a:gd name="T5" fmla="*/ 75 h 87"/>
                <a:gd name="T6" fmla="*/ 21 w 83"/>
                <a:gd name="T7" fmla="*/ 59 h 87"/>
                <a:gd name="T8" fmla="*/ 0 w 83"/>
                <a:gd name="T9" fmla="*/ 42 h 87"/>
                <a:gd name="T10" fmla="*/ 3 w 83"/>
                <a:gd name="T11" fmla="*/ 12 h 87"/>
                <a:gd name="T12" fmla="*/ 6 w 83"/>
                <a:gd name="T13" fmla="*/ 0 h 87"/>
                <a:gd name="T14" fmla="*/ 21 w 83"/>
                <a:gd name="T15" fmla="*/ 19 h 87"/>
                <a:gd name="T16" fmla="*/ 31 w 83"/>
                <a:gd name="T17" fmla="*/ 52 h 87"/>
                <a:gd name="T18" fmla="*/ 60 w 83"/>
                <a:gd name="T19" fmla="*/ 62 h 87"/>
                <a:gd name="T20" fmla="*/ 75 w 83"/>
                <a:gd name="T21" fmla="*/ 74 h 87"/>
                <a:gd name="T22" fmla="*/ 82 w 83"/>
                <a:gd name="T23" fmla="*/ 86 h 87"/>
                <a:gd name="T24" fmla="*/ 76 w 83"/>
                <a:gd name="T25" fmla="*/ 81 h 87"/>
                <a:gd name="T26" fmla="*/ 76 w 83"/>
                <a:gd name="T27" fmla="*/ 81 h 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87"/>
                <a:gd name="T44" fmla="*/ 83 w 83"/>
                <a:gd name="T45" fmla="*/ 87 h 8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87">
                  <a:moveTo>
                    <a:pt x="76" y="81"/>
                  </a:moveTo>
                  <a:lnTo>
                    <a:pt x="75" y="84"/>
                  </a:lnTo>
                  <a:lnTo>
                    <a:pt x="34" y="75"/>
                  </a:lnTo>
                  <a:lnTo>
                    <a:pt x="21" y="59"/>
                  </a:lnTo>
                  <a:lnTo>
                    <a:pt x="0" y="42"/>
                  </a:lnTo>
                  <a:lnTo>
                    <a:pt x="3" y="12"/>
                  </a:lnTo>
                  <a:lnTo>
                    <a:pt x="6" y="0"/>
                  </a:lnTo>
                  <a:lnTo>
                    <a:pt x="21" y="19"/>
                  </a:lnTo>
                  <a:lnTo>
                    <a:pt x="31" y="52"/>
                  </a:lnTo>
                  <a:lnTo>
                    <a:pt x="60" y="62"/>
                  </a:lnTo>
                  <a:lnTo>
                    <a:pt x="75" y="74"/>
                  </a:lnTo>
                  <a:lnTo>
                    <a:pt x="82" y="86"/>
                  </a:lnTo>
                  <a:lnTo>
                    <a:pt x="76" y="81"/>
                  </a:lnTo>
                </a:path>
              </a:pathLst>
            </a:custGeom>
            <a:solidFill>
              <a:srgbClr val="FFFF00"/>
            </a:solidFill>
            <a:ln w="1893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03" name="Freeform 26"/>
            <p:cNvSpPr>
              <a:spLocks/>
            </p:cNvSpPr>
            <p:nvPr/>
          </p:nvSpPr>
          <p:spPr bwMode="auto">
            <a:xfrm>
              <a:off x="4317" y="2409"/>
              <a:ext cx="78" cy="95"/>
            </a:xfrm>
            <a:custGeom>
              <a:avLst/>
              <a:gdLst>
                <a:gd name="T0" fmla="*/ 73 w 78"/>
                <a:gd name="T1" fmla="*/ 8 h 95"/>
                <a:gd name="T2" fmla="*/ 75 w 78"/>
                <a:gd name="T3" fmla="*/ 8 h 95"/>
                <a:gd name="T4" fmla="*/ 77 w 78"/>
                <a:gd name="T5" fmla="*/ 56 h 95"/>
                <a:gd name="T6" fmla="*/ 63 w 78"/>
                <a:gd name="T7" fmla="*/ 70 h 95"/>
                <a:gd name="T8" fmla="*/ 49 w 78"/>
                <a:gd name="T9" fmla="*/ 94 h 95"/>
                <a:gd name="T10" fmla="*/ 14 w 78"/>
                <a:gd name="T11" fmla="*/ 90 h 95"/>
                <a:gd name="T12" fmla="*/ 0 w 78"/>
                <a:gd name="T13" fmla="*/ 87 h 95"/>
                <a:gd name="T14" fmla="*/ 18 w 78"/>
                <a:gd name="T15" fmla="*/ 70 h 95"/>
                <a:gd name="T16" fmla="*/ 52 w 78"/>
                <a:gd name="T17" fmla="*/ 59 h 95"/>
                <a:gd name="T18" fmla="*/ 56 w 78"/>
                <a:gd name="T19" fmla="*/ 26 h 95"/>
                <a:gd name="T20" fmla="*/ 64 w 78"/>
                <a:gd name="T21" fmla="*/ 8 h 95"/>
                <a:gd name="T22" fmla="*/ 76 w 78"/>
                <a:gd name="T23" fmla="*/ 0 h 95"/>
                <a:gd name="T24" fmla="*/ 73 w 78"/>
                <a:gd name="T25" fmla="*/ 8 h 95"/>
                <a:gd name="T26" fmla="*/ 73 w 78"/>
                <a:gd name="T27" fmla="*/ 8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8"/>
                <a:gd name="T43" fmla="*/ 0 h 95"/>
                <a:gd name="T44" fmla="*/ 78 w 78"/>
                <a:gd name="T45" fmla="*/ 95 h 9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8" h="95">
                  <a:moveTo>
                    <a:pt x="73" y="8"/>
                  </a:moveTo>
                  <a:lnTo>
                    <a:pt x="75" y="8"/>
                  </a:lnTo>
                  <a:lnTo>
                    <a:pt x="77" y="56"/>
                  </a:lnTo>
                  <a:lnTo>
                    <a:pt x="63" y="70"/>
                  </a:lnTo>
                  <a:lnTo>
                    <a:pt x="49" y="94"/>
                  </a:lnTo>
                  <a:lnTo>
                    <a:pt x="14" y="90"/>
                  </a:lnTo>
                  <a:lnTo>
                    <a:pt x="0" y="87"/>
                  </a:lnTo>
                  <a:lnTo>
                    <a:pt x="18" y="70"/>
                  </a:lnTo>
                  <a:lnTo>
                    <a:pt x="52" y="59"/>
                  </a:lnTo>
                  <a:lnTo>
                    <a:pt x="56" y="26"/>
                  </a:lnTo>
                  <a:lnTo>
                    <a:pt x="64" y="8"/>
                  </a:lnTo>
                  <a:lnTo>
                    <a:pt x="76" y="0"/>
                  </a:lnTo>
                  <a:lnTo>
                    <a:pt x="73" y="8"/>
                  </a:lnTo>
                </a:path>
              </a:pathLst>
            </a:custGeom>
            <a:solidFill>
              <a:srgbClr val="FFFF00"/>
            </a:solidFill>
            <a:ln w="1893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04" name="Freeform 27"/>
            <p:cNvSpPr>
              <a:spLocks/>
            </p:cNvSpPr>
            <p:nvPr/>
          </p:nvSpPr>
          <p:spPr bwMode="auto">
            <a:xfrm>
              <a:off x="4581" y="2513"/>
              <a:ext cx="40" cy="116"/>
            </a:xfrm>
            <a:custGeom>
              <a:avLst/>
              <a:gdLst>
                <a:gd name="T0" fmla="*/ 34 w 40"/>
                <a:gd name="T1" fmla="*/ 108 h 116"/>
                <a:gd name="T2" fmla="*/ 32 w 40"/>
                <a:gd name="T3" fmla="*/ 109 h 116"/>
                <a:gd name="T4" fmla="*/ 6 w 40"/>
                <a:gd name="T5" fmla="*/ 77 h 116"/>
                <a:gd name="T6" fmla="*/ 5 w 40"/>
                <a:gd name="T7" fmla="*/ 56 h 116"/>
                <a:gd name="T8" fmla="*/ 0 w 40"/>
                <a:gd name="T9" fmla="*/ 29 h 116"/>
                <a:gd name="T10" fmla="*/ 21 w 40"/>
                <a:gd name="T11" fmla="*/ 7 h 116"/>
                <a:gd name="T12" fmla="*/ 31 w 40"/>
                <a:gd name="T13" fmla="*/ 0 h 116"/>
                <a:gd name="T14" fmla="*/ 31 w 40"/>
                <a:gd name="T15" fmla="*/ 24 h 116"/>
                <a:gd name="T16" fmla="*/ 17 w 40"/>
                <a:gd name="T17" fmla="*/ 56 h 116"/>
                <a:gd name="T18" fmla="*/ 34 w 40"/>
                <a:gd name="T19" fmla="*/ 83 h 116"/>
                <a:gd name="T20" fmla="*/ 39 w 40"/>
                <a:gd name="T21" fmla="*/ 102 h 116"/>
                <a:gd name="T22" fmla="*/ 37 w 40"/>
                <a:gd name="T23" fmla="*/ 115 h 116"/>
                <a:gd name="T24" fmla="*/ 34 w 40"/>
                <a:gd name="T25" fmla="*/ 108 h 116"/>
                <a:gd name="T26" fmla="*/ 34 w 40"/>
                <a:gd name="T27" fmla="*/ 108 h 1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"/>
                <a:gd name="T43" fmla="*/ 0 h 116"/>
                <a:gd name="T44" fmla="*/ 40 w 40"/>
                <a:gd name="T45" fmla="*/ 116 h 1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" h="116">
                  <a:moveTo>
                    <a:pt x="34" y="108"/>
                  </a:moveTo>
                  <a:lnTo>
                    <a:pt x="32" y="109"/>
                  </a:lnTo>
                  <a:lnTo>
                    <a:pt x="6" y="77"/>
                  </a:lnTo>
                  <a:lnTo>
                    <a:pt x="5" y="56"/>
                  </a:lnTo>
                  <a:lnTo>
                    <a:pt x="0" y="29"/>
                  </a:lnTo>
                  <a:lnTo>
                    <a:pt x="21" y="7"/>
                  </a:lnTo>
                  <a:lnTo>
                    <a:pt x="31" y="0"/>
                  </a:lnTo>
                  <a:lnTo>
                    <a:pt x="31" y="24"/>
                  </a:lnTo>
                  <a:lnTo>
                    <a:pt x="17" y="56"/>
                  </a:lnTo>
                  <a:lnTo>
                    <a:pt x="34" y="83"/>
                  </a:lnTo>
                  <a:lnTo>
                    <a:pt x="39" y="102"/>
                  </a:lnTo>
                  <a:lnTo>
                    <a:pt x="37" y="115"/>
                  </a:lnTo>
                  <a:lnTo>
                    <a:pt x="34" y="108"/>
                  </a:lnTo>
                </a:path>
              </a:pathLst>
            </a:custGeom>
            <a:solidFill>
              <a:srgbClr val="FFFF00"/>
            </a:solidFill>
            <a:ln w="1893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05" name="Freeform 28"/>
            <p:cNvSpPr>
              <a:spLocks/>
            </p:cNvSpPr>
            <p:nvPr/>
          </p:nvSpPr>
          <p:spPr bwMode="auto">
            <a:xfrm>
              <a:off x="4469" y="2569"/>
              <a:ext cx="82" cy="86"/>
            </a:xfrm>
            <a:custGeom>
              <a:avLst/>
              <a:gdLst>
                <a:gd name="T0" fmla="*/ 75 w 82"/>
                <a:gd name="T1" fmla="*/ 81 h 86"/>
                <a:gd name="T2" fmla="*/ 75 w 82"/>
                <a:gd name="T3" fmla="*/ 83 h 86"/>
                <a:gd name="T4" fmla="*/ 35 w 82"/>
                <a:gd name="T5" fmla="*/ 74 h 86"/>
                <a:gd name="T6" fmla="*/ 21 w 82"/>
                <a:gd name="T7" fmla="*/ 59 h 86"/>
                <a:gd name="T8" fmla="*/ 0 w 82"/>
                <a:gd name="T9" fmla="*/ 42 h 86"/>
                <a:gd name="T10" fmla="*/ 3 w 82"/>
                <a:gd name="T11" fmla="*/ 12 h 86"/>
                <a:gd name="T12" fmla="*/ 6 w 82"/>
                <a:gd name="T13" fmla="*/ 0 h 86"/>
                <a:gd name="T14" fmla="*/ 21 w 82"/>
                <a:gd name="T15" fmla="*/ 19 h 86"/>
                <a:gd name="T16" fmla="*/ 31 w 82"/>
                <a:gd name="T17" fmla="*/ 51 h 86"/>
                <a:gd name="T18" fmla="*/ 59 w 82"/>
                <a:gd name="T19" fmla="*/ 61 h 86"/>
                <a:gd name="T20" fmla="*/ 75 w 82"/>
                <a:gd name="T21" fmla="*/ 73 h 86"/>
                <a:gd name="T22" fmla="*/ 81 w 82"/>
                <a:gd name="T23" fmla="*/ 85 h 86"/>
                <a:gd name="T24" fmla="*/ 75 w 82"/>
                <a:gd name="T25" fmla="*/ 81 h 86"/>
                <a:gd name="T26" fmla="*/ 75 w 82"/>
                <a:gd name="T27" fmla="*/ 81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2"/>
                <a:gd name="T43" fmla="*/ 0 h 86"/>
                <a:gd name="T44" fmla="*/ 82 w 82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2" h="86">
                  <a:moveTo>
                    <a:pt x="75" y="81"/>
                  </a:moveTo>
                  <a:lnTo>
                    <a:pt x="75" y="83"/>
                  </a:lnTo>
                  <a:lnTo>
                    <a:pt x="35" y="74"/>
                  </a:lnTo>
                  <a:lnTo>
                    <a:pt x="21" y="59"/>
                  </a:lnTo>
                  <a:lnTo>
                    <a:pt x="0" y="42"/>
                  </a:lnTo>
                  <a:lnTo>
                    <a:pt x="3" y="12"/>
                  </a:lnTo>
                  <a:lnTo>
                    <a:pt x="6" y="0"/>
                  </a:lnTo>
                  <a:lnTo>
                    <a:pt x="21" y="19"/>
                  </a:lnTo>
                  <a:lnTo>
                    <a:pt x="31" y="51"/>
                  </a:lnTo>
                  <a:lnTo>
                    <a:pt x="59" y="61"/>
                  </a:lnTo>
                  <a:lnTo>
                    <a:pt x="75" y="73"/>
                  </a:lnTo>
                  <a:lnTo>
                    <a:pt x="81" y="85"/>
                  </a:lnTo>
                  <a:lnTo>
                    <a:pt x="75" y="81"/>
                  </a:lnTo>
                </a:path>
              </a:pathLst>
            </a:custGeom>
            <a:solidFill>
              <a:srgbClr val="FFFF00"/>
            </a:solidFill>
            <a:ln w="1893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0317" name="Text Box 29"/>
          <p:cNvSpPr txBox="1">
            <a:spLocks noChangeArrowheads="1"/>
          </p:cNvSpPr>
          <p:nvPr/>
        </p:nvSpPr>
        <p:spPr bwMode="auto">
          <a:xfrm>
            <a:off x="6705600" y="46482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5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425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4254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4254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4254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25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25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25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25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2F2F2F"/>
              </a:buClr>
              <a:buSzPct val="90000"/>
              <a:buFont typeface="Monotype Sort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Exo-erythrocytic </a:t>
            </a:r>
          </a:p>
          <a:p>
            <a:pPr>
              <a:spcBef>
                <a:spcPct val="0"/>
              </a:spcBef>
              <a:buClr>
                <a:srgbClr val="2F2F2F"/>
              </a:buClr>
              <a:buSzPct val="90000"/>
              <a:buFont typeface="Monotype Sort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(hepatic) cycle</a:t>
            </a:r>
            <a:endParaRPr lang="en-US" sz="14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6477000" y="5105400"/>
            <a:ext cx="1828800" cy="1025525"/>
            <a:chOff x="4080" y="3216"/>
            <a:chExt cx="1152" cy="646"/>
          </a:xfrm>
        </p:grpSpPr>
        <p:sp>
          <p:nvSpPr>
            <p:cNvPr id="24783" name="Oval 31"/>
            <p:cNvSpPr>
              <a:spLocks noChangeArrowheads="1"/>
            </p:cNvSpPr>
            <p:nvPr/>
          </p:nvSpPr>
          <p:spPr bwMode="auto">
            <a:xfrm>
              <a:off x="4137" y="3728"/>
              <a:ext cx="77" cy="28"/>
            </a:xfrm>
            <a:prstGeom prst="ellipse">
              <a:avLst/>
            </a:prstGeom>
            <a:gradFill rotWithShape="0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784" name="Oval 32"/>
            <p:cNvSpPr>
              <a:spLocks noChangeArrowheads="1"/>
            </p:cNvSpPr>
            <p:nvPr/>
          </p:nvSpPr>
          <p:spPr bwMode="auto">
            <a:xfrm>
              <a:off x="4145" y="3782"/>
              <a:ext cx="78" cy="23"/>
            </a:xfrm>
            <a:prstGeom prst="ellipse">
              <a:avLst/>
            </a:prstGeom>
            <a:gradFill rotWithShape="0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785" name="Oval 33"/>
            <p:cNvSpPr>
              <a:spLocks noChangeArrowheads="1"/>
            </p:cNvSpPr>
            <p:nvPr/>
          </p:nvSpPr>
          <p:spPr bwMode="auto">
            <a:xfrm>
              <a:off x="4242" y="3828"/>
              <a:ext cx="66" cy="26"/>
            </a:xfrm>
            <a:prstGeom prst="ellipse">
              <a:avLst/>
            </a:prstGeom>
            <a:gradFill rotWithShape="0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786" name="Group 34"/>
            <p:cNvGrpSpPr>
              <a:grpSpLocks/>
            </p:cNvGrpSpPr>
            <p:nvPr/>
          </p:nvGrpSpPr>
          <p:grpSpPr bwMode="auto">
            <a:xfrm>
              <a:off x="4258" y="3605"/>
              <a:ext cx="380" cy="257"/>
              <a:chOff x="4510" y="3513"/>
              <a:chExt cx="258" cy="276"/>
            </a:xfrm>
          </p:grpSpPr>
          <p:sp>
            <p:nvSpPr>
              <p:cNvPr id="24789" name="Oval 35"/>
              <p:cNvSpPr>
                <a:spLocks noChangeArrowheads="1"/>
              </p:cNvSpPr>
              <p:nvPr/>
            </p:nvSpPr>
            <p:spPr bwMode="auto">
              <a:xfrm>
                <a:off x="4621" y="3639"/>
                <a:ext cx="36" cy="2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90" name="Oval 36"/>
              <p:cNvSpPr>
                <a:spLocks noChangeArrowheads="1"/>
              </p:cNvSpPr>
              <p:nvPr/>
            </p:nvSpPr>
            <p:spPr bwMode="auto">
              <a:xfrm>
                <a:off x="4566" y="3675"/>
                <a:ext cx="55" cy="23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91" name="Oval 37"/>
              <p:cNvSpPr>
                <a:spLocks noChangeArrowheads="1"/>
              </p:cNvSpPr>
              <p:nvPr/>
            </p:nvSpPr>
            <p:spPr bwMode="auto">
              <a:xfrm>
                <a:off x="4635" y="3686"/>
                <a:ext cx="44" cy="34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92" name="Oval 38"/>
              <p:cNvSpPr>
                <a:spLocks noChangeArrowheads="1"/>
              </p:cNvSpPr>
              <p:nvPr/>
            </p:nvSpPr>
            <p:spPr bwMode="auto">
              <a:xfrm>
                <a:off x="4690" y="3645"/>
                <a:ext cx="39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93" name="Oval 39"/>
              <p:cNvSpPr>
                <a:spLocks noChangeArrowheads="1"/>
              </p:cNvSpPr>
              <p:nvPr/>
            </p:nvSpPr>
            <p:spPr bwMode="auto">
              <a:xfrm>
                <a:off x="4671" y="3568"/>
                <a:ext cx="38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94" name="Oval 40"/>
              <p:cNvSpPr>
                <a:spLocks noChangeArrowheads="1"/>
              </p:cNvSpPr>
              <p:nvPr/>
            </p:nvSpPr>
            <p:spPr bwMode="auto">
              <a:xfrm>
                <a:off x="4588" y="3562"/>
                <a:ext cx="50" cy="17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95" name="Oval 41"/>
              <p:cNvSpPr>
                <a:spLocks noChangeArrowheads="1"/>
              </p:cNvSpPr>
              <p:nvPr/>
            </p:nvSpPr>
            <p:spPr bwMode="auto">
              <a:xfrm>
                <a:off x="4621" y="3576"/>
                <a:ext cx="28" cy="27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96" name="Oval 42"/>
              <p:cNvSpPr>
                <a:spLocks noChangeArrowheads="1"/>
              </p:cNvSpPr>
              <p:nvPr/>
            </p:nvSpPr>
            <p:spPr bwMode="auto">
              <a:xfrm>
                <a:off x="4549" y="3590"/>
                <a:ext cx="53" cy="22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97" name="Oval 43"/>
              <p:cNvSpPr>
                <a:spLocks noChangeArrowheads="1"/>
              </p:cNvSpPr>
              <p:nvPr/>
            </p:nvSpPr>
            <p:spPr bwMode="auto">
              <a:xfrm>
                <a:off x="4536" y="3631"/>
                <a:ext cx="47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98" name="Oval 44"/>
              <p:cNvSpPr>
                <a:spLocks noChangeArrowheads="1"/>
              </p:cNvSpPr>
              <p:nvPr/>
            </p:nvSpPr>
            <p:spPr bwMode="auto">
              <a:xfrm>
                <a:off x="4610" y="3731"/>
                <a:ext cx="41" cy="25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99" name="Freeform 45"/>
              <p:cNvSpPr>
                <a:spLocks/>
              </p:cNvSpPr>
              <p:nvPr/>
            </p:nvSpPr>
            <p:spPr bwMode="auto">
              <a:xfrm>
                <a:off x="4510" y="3513"/>
                <a:ext cx="258" cy="276"/>
              </a:xfrm>
              <a:custGeom>
                <a:avLst/>
                <a:gdLst>
                  <a:gd name="T0" fmla="*/ 23 w 258"/>
                  <a:gd name="T1" fmla="*/ 56 h 276"/>
                  <a:gd name="T2" fmla="*/ 24 w 258"/>
                  <a:gd name="T3" fmla="*/ 54 h 276"/>
                  <a:gd name="T4" fmla="*/ 143 w 258"/>
                  <a:gd name="T5" fmla="*/ 0 h 276"/>
                  <a:gd name="T6" fmla="*/ 257 w 258"/>
                  <a:gd name="T7" fmla="*/ 69 h 276"/>
                  <a:gd name="T8" fmla="*/ 257 w 258"/>
                  <a:gd name="T9" fmla="*/ 191 h 276"/>
                  <a:gd name="T10" fmla="*/ 114 w 258"/>
                  <a:gd name="T11" fmla="*/ 275 h 276"/>
                  <a:gd name="T12" fmla="*/ 0 w 258"/>
                  <a:gd name="T13" fmla="*/ 197 h 276"/>
                  <a:gd name="T14" fmla="*/ 10 w 258"/>
                  <a:gd name="T15" fmla="*/ 189 h 276"/>
                  <a:gd name="T16" fmla="*/ 113 w 258"/>
                  <a:gd name="T17" fmla="*/ 259 h 276"/>
                  <a:gd name="T18" fmla="*/ 229 w 258"/>
                  <a:gd name="T19" fmla="*/ 187 h 276"/>
                  <a:gd name="T20" fmla="*/ 241 w 258"/>
                  <a:gd name="T21" fmla="*/ 75 h 276"/>
                  <a:gd name="T22" fmla="*/ 143 w 258"/>
                  <a:gd name="T23" fmla="*/ 16 h 276"/>
                  <a:gd name="T24" fmla="*/ 31 w 258"/>
                  <a:gd name="T25" fmla="*/ 71 h 276"/>
                  <a:gd name="T26" fmla="*/ 24 w 258"/>
                  <a:gd name="T27" fmla="*/ 58 h 276"/>
                  <a:gd name="T28" fmla="*/ 23 w 258"/>
                  <a:gd name="T29" fmla="*/ 56 h 276"/>
                  <a:gd name="T30" fmla="*/ 23 w 258"/>
                  <a:gd name="T31" fmla="*/ 56 h 27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58"/>
                  <a:gd name="T49" fmla="*/ 0 h 276"/>
                  <a:gd name="T50" fmla="*/ 258 w 258"/>
                  <a:gd name="T51" fmla="*/ 276 h 27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58" h="276">
                    <a:moveTo>
                      <a:pt x="23" y="56"/>
                    </a:moveTo>
                    <a:lnTo>
                      <a:pt x="24" y="54"/>
                    </a:lnTo>
                    <a:lnTo>
                      <a:pt x="143" y="0"/>
                    </a:lnTo>
                    <a:lnTo>
                      <a:pt x="257" y="69"/>
                    </a:lnTo>
                    <a:lnTo>
                      <a:pt x="257" y="191"/>
                    </a:lnTo>
                    <a:lnTo>
                      <a:pt x="114" y="275"/>
                    </a:lnTo>
                    <a:lnTo>
                      <a:pt x="0" y="197"/>
                    </a:lnTo>
                    <a:lnTo>
                      <a:pt x="10" y="189"/>
                    </a:lnTo>
                    <a:lnTo>
                      <a:pt x="113" y="259"/>
                    </a:lnTo>
                    <a:lnTo>
                      <a:pt x="229" y="187"/>
                    </a:lnTo>
                    <a:lnTo>
                      <a:pt x="241" y="75"/>
                    </a:lnTo>
                    <a:lnTo>
                      <a:pt x="143" y="16"/>
                    </a:lnTo>
                    <a:lnTo>
                      <a:pt x="31" y="71"/>
                    </a:lnTo>
                    <a:lnTo>
                      <a:pt x="24" y="58"/>
                    </a:lnTo>
                    <a:lnTo>
                      <a:pt x="23" y="56"/>
                    </a:lnTo>
                  </a:path>
                </a:pathLst>
              </a:custGeom>
              <a:solidFill>
                <a:srgbClr val="FF3300"/>
              </a:solidFill>
              <a:ln w="1893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787" name="Freeform 46"/>
            <p:cNvSpPr>
              <a:spLocks/>
            </p:cNvSpPr>
            <p:nvPr/>
          </p:nvSpPr>
          <p:spPr bwMode="auto">
            <a:xfrm>
              <a:off x="4080" y="3216"/>
              <a:ext cx="384" cy="288"/>
            </a:xfrm>
            <a:custGeom>
              <a:avLst/>
              <a:gdLst>
                <a:gd name="T0" fmla="*/ 277 w 391"/>
                <a:gd name="T1" fmla="*/ 1 h 385"/>
                <a:gd name="T2" fmla="*/ 258 w 391"/>
                <a:gd name="T3" fmla="*/ 1 h 385"/>
                <a:gd name="T4" fmla="*/ 239 w 391"/>
                <a:gd name="T5" fmla="*/ 1 h 385"/>
                <a:gd name="T6" fmla="*/ 218 w 391"/>
                <a:gd name="T7" fmla="*/ 1 h 385"/>
                <a:gd name="T8" fmla="*/ 194 w 391"/>
                <a:gd name="T9" fmla="*/ 1 h 385"/>
                <a:gd name="T10" fmla="*/ 173 w 391"/>
                <a:gd name="T11" fmla="*/ 1 h 385"/>
                <a:gd name="T12" fmla="*/ 150 w 391"/>
                <a:gd name="T13" fmla="*/ 1 h 385"/>
                <a:gd name="T14" fmla="*/ 128 w 391"/>
                <a:gd name="T15" fmla="*/ 1 h 385"/>
                <a:gd name="T16" fmla="*/ 108 w 391"/>
                <a:gd name="T17" fmla="*/ 1 h 385"/>
                <a:gd name="T18" fmla="*/ 82 w 391"/>
                <a:gd name="T19" fmla="*/ 1 h 385"/>
                <a:gd name="T20" fmla="*/ 69 w 391"/>
                <a:gd name="T21" fmla="*/ 1 h 385"/>
                <a:gd name="T22" fmla="*/ 49 w 391"/>
                <a:gd name="T23" fmla="*/ 1 h 385"/>
                <a:gd name="T24" fmla="*/ 27 w 391"/>
                <a:gd name="T25" fmla="*/ 1 h 385"/>
                <a:gd name="T26" fmla="*/ 27 w 391"/>
                <a:gd name="T27" fmla="*/ 1 h 385"/>
                <a:gd name="T28" fmla="*/ 14 w 391"/>
                <a:gd name="T29" fmla="*/ 1 h 385"/>
                <a:gd name="T30" fmla="*/ 4 w 391"/>
                <a:gd name="T31" fmla="*/ 1 h 385"/>
                <a:gd name="T32" fmla="*/ 0 w 391"/>
                <a:gd name="T33" fmla="*/ 0 h 3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1"/>
                <a:gd name="T52" fmla="*/ 0 h 385"/>
                <a:gd name="T53" fmla="*/ 391 w 391"/>
                <a:gd name="T54" fmla="*/ 385 h 3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1" h="385">
                  <a:moveTo>
                    <a:pt x="390" y="384"/>
                  </a:moveTo>
                  <a:lnTo>
                    <a:pt x="364" y="307"/>
                  </a:lnTo>
                  <a:lnTo>
                    <a:pt x="336" y="240"/>
                  </a:lnTo>
                  <a:lnTo>
                    <a:pt x="305" y="184"/>
                  </a:lnTo>
                  <a:lnTo>
                    <a:pt x="275" y="138"/>
                  </a:lnTo>
                  <a:lnTo>
                    <a:pt x="242" y="100"/>
                  </a:lnTo>
                  <a:lnTo>
                    <a:pt x="211" y="70"/>
                  </a:lnTo>
                  <a:lnTo>
                    <a:pt x="180" y="47"/>
                  </a:lnTo>
                  <a:lnTo>
                    <a:pt x="150" y="30"/>
                  </a:lnTo>
                  <a:lnTo>
                    <a:pt x="119" y="18"/>
                  </a:lnTo>
                  <a:lnTo>
                    <a:pt x="93" y="10"/>
                  </a:lnTo>
                  <a:lnTo>
                    <a:pt x="68" y="6"/>
                  </a:lnTo>
                  <a:lnTo>
                    <a:pt x="46" y="3"/>
                  </a:lnTo>
                  <a:lnTo>
                    <a:pt x="28" y="3"/>
                  </a:lnTo>
                  <a:lnTo>
                    <a:pt x="14" y="2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31353">
              <a:solidFill>
                <a:srgbClr val="00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8" name="Freeform 47"/>
            <p:cNvSpPr>
              <a:spLocks/>
            </p:cNvSpPr>
            <p:nvPr/>
          </p:nvSpPr>
          <p:spPr bwMode="auto">
            <a:xfrm>
              <a:off x="4752" y="3360"/>
              <a:ext cx="480" cy="413"/>
            </a:xfrm>
            <a:custGeom>
              <a:avLst/>
              <a:gdLst>
                <a:gd name="T0" fmla="*/ 0 w 477"/>
                <a:gd name="T1" fmla="*/ 923919 h 269"/>
                <a:gd name="T2" fmla="*/ 100 w 477"/>
                <a:gd name="T3" fmla="*/ 915733 h 269"/>
                <a:gd name="T4" fmla="*/ 172 w 477"/>
                <a:gd name="T5" fmla="*/ 886187 h 269"/>
                <a:gd name="T6" fmla="*/ 233 w 477"/>
                <a:gd name="T7" fmla="*/ 842193 h 269"/>
                <a:gd name="T8" fmla="*/ 306 w 477"/>
                <a:gd name="T9" fmla="*/ 784800 h 269"/>
                <a:gd name="T10" fmla="*/ 350 w 477"/>
                <a:gd name="T11" fmla="*/ 716877 h 269"/>
                <a:gd name="T12" fmla="*/ 388 w 477"/>
                <a:gd name="T13" fmla="*/ 637629 h 269"/>
                <a:gd name="T14" fmla="*/ 429 w 477"/>
                <a:gd name="T15" fmla="*/ 555051 h 269"/>
                <a:gd name="T16" fmla="*/ 464 w 477"/>
                <a:gd name="T17" fmla="*/ 469813 h 269"/>
                <a:gd name="T18" fmla="*/ 483 w 477"/>
                <a:gd name="T19" fmla="*/ 386130 h 269"/>
                <a:gd name="T20" fmla="*/ 498 w 477"/>
                <a:gd name="T21" fmla="*/ 302895 h 269"/>
                <a:gd name="T22" fmla="*/ 509 w 477"/>
                <a:gd name="T23" fmla="*/ 226484 h 269"/>
                <a:gd name="T24" fmla="*/ 518 w 477"/>
                <a:gd name="T25" fmla="*/ 158882 h 269"/>
                <a:gd name="T26" fmla="*/ 523 w 477"/>
                <a:gd name="T27" fmla="*/ 101225 h 269"/>
                <a:gd name="T28" fmla="*/ 528 w 477"/>
                <a:gd name="T29" fmla="*/ 51278 h 269"/>
                <a:gd name="T30" fmla="*/ 530 w 477"/>
                <a:gd name="T31" fmla="*/ 17292 h 269"/>
                <a:gd name="T32" fmla="*/ 533 w 477"/>
                <a:gd name="T33" fmla="*/ 0 h 2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7"/>
                <a:gd name="T52" fmla="*/ 0 h 269"/>
                <a:gd name="T53" fmla="*/ 477 w 477"/>
                <a:gd name="T54" fmla="*/ 269 h 2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7" h="269">
                  <a:moveTo>
                    <a:pt x="0" y="268"/>
                  </a:moveTo>
                  <a:lnTo>
                    <a:pt x="81" y="266"/>
                  </a:lnTo>
                  <a:lnTo>
                    <a:pt x="153" y="257"/>
                  </a:lnTo>
                  <a:lnTo>
                    <a:pt x="214" y="244"/>
                  </a:lnTo>
                  <a:lnTo>
                    <a:pt x="268" y="227"/>
                  </a:lnTo>
                  <a:lnTo>
                    <a:pt x="312" y="208"/>
                  </a:lnTo>
                  <a:lnTo>
                    <a:pt x="350" y="185"/>
                  </a:lnTo>
                  <a:lnTo>
                    <a:pt x="381" y="161"/>
                  </a:lnTo>
                  <a:lnTo>
                    <a:pt x="407" y="136"/>
                  </a:lnTo>
                  <a:lnTo>
                    <a:pt x="426" y="112"/>
                  </a:lnTo>
                  <a:lnTo>
                    <a:pt x="441" y="88"/>
                  </a:lnTo>
                  <a:lnTo>
                    <a:pt x="452" y="66"/>
                  </a:lnTo>
                  <a:lnTo>
                    <a:pt x="461" y="46"/>
                  </a:lnTo>
                  <a:lnTo>
                    <a:pt x="466" y="29"/>
                  </a:lnTo>
                  <a:lnTo>
                    <a:pt x="471" y="15"/>
                  </a:lnTo>
                  <a:lnTo>
                    <a:pt x="473" y="5"/>
                  </a:lnTo>
                  <a:lnTo>
                    <a:pt x="476" y="0"/>
                  </a:lnTo>
                </a:path>
              </a:pathLst>
            </a:custGeom>
            <a:noFill/>
            <a:ln w="31353">
              <a:solidFill>
                <a:srgbClr val="00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7751763" y="4038600"/>
            <a:ext cx="1392237" cy="1277938"/>
            <a:chOff x="4704" y="2544"/>
            <a:chExt cx="877" cy="853"/>
          </a:xfrm>
        </p:grpSpPr>
        <p:sp>
          <p:nvSpPr>
            <p:cNvPr id="24768" name="Text Box 49"/>
            <p:cNvSpPr txBox="1">
              <a:spLocks noChangeArrowheads="1"/>
            </p:cNvSpPr>
            <p:nvPr/>
          </p:nvSpPr>
          <p:spPr bwMode="auto">
            <a:xfrm>
              <a:off x="4896" y="3264"/>
              <a:ext cx="685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54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defTabSz="4254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defTabSz="4254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defTabSz="4254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defTabSz="4254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2F2F2F"/>
                </a:buClr>
                <a:buSzPct val="90000"/>
                <a:buFont typeface="Monotype Sorts" pitchFamily="2" charset="2"/>
                <a:buNone/>
              </a:pPr>
              <a:r>
                <a:rPr lang="en-US" sz="1200" b="1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Hypnozoites</a:t>
              </a:r>
              <a:endParaRPr lang="en-US" sz="1200" b="1"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769" name="Group 50"/>
            <p:cNvGrpSpPr>
              <a:grpSpLocks/>
            </p:cNvGrpSpPr>
            <p:nvPr/>
          </p:nvGrpSpPr>
          <p:grpSpPr bwMode="auto">
            <a:xfrm>
              <a:off x="5040" y="2880"/>
              <a:ext cx="249" cy="285"/>
              <a:chOff x="5318" y="2930"/>
              <a:chExt cx="249" cy="285"/>
            </a:xfrm>
          </p:grpSpPr>
          <p:sp>
            <p:nvSpPr>
              <p:cNvPr id="24771" name="Freeform 51" descr="Small checker board"/>
              <p:cNvSpPr>
                <a:spLocks/>
              </p:cNvSpPr>
              <p:nvPr/>
            </p:nvSpPr>
            <p:spPr bwMode="auto">
              <a:xfrm>
                <a:off x="5318" y="2930"/>
                <a:ext cx="249" cy="285"/>
              </a:xfrm>
              <a:custGeom>
                <a:avLst/>
                <a:gdLst>
                  <a:gd name="T0" fmla="*/ 0 w 249"/>
                  <a:gd name="T1" fmla="*/ 78 h 285"/>
                  <a:gd name="T2" fmla="*/ 126 w 249"/>
                  <a:gd name="T3" fmla="*/ 0 h 285"/>
                  <a:gd name="T4" fmla="*/ 248 w 249"/>
                  <a:gd name="T5" fmla="*/ 93 h 285"/>
                  <a:gd name="T6" fmla="*/ 248 w 249"/>
                  <a:gd name="T7" fmla="*/ 188 h 285"/>
                  <a:gd name="T8" fmla="*/ 132 w 249"/>
                  <a:gd name="T9" fmla="*/ 284 h 285"/>
                  <a:gd name="T10" fmla="*/ 4 w 249"/>
                  <a:gd name="T11" fmla="*/ 200 h 285"/>
                  <a:gd name="T12" fmla="*/ 0 w 249"/>
                  <a:gd name="T13" fmla="*/ 78 h 285"/>
                  <a:gd name="T14" fmla="*/ 0 w 249"/>
                  <a:gd name="T15" fmla="*/ 78 h 2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9"/>
                  <a:gd name="T25" fmla="*/ 0 h 285"/>
                  <a:gd name="T26" fmla="*/ 249 w 249"/>
                  <a:gd name="T27" fmla="*/ 285 h 28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9" h="285">
                    <a:moveTo>
                      <a:pt x="0" y="78"/>
                    </a:moveTo>
                    <a:lnTo>
                      <a:pt x="126" y="0"/>
                    </a:lnTo>
                    <a:lnTo>
                      <a:pt x="248" y="93"/>
                    </a:lnTo>
                    <a:lnTo>
                      <a:pt x="248" y="188"/>
                    </a:lnTo>
                    <a:lnTo>
                      <a:pt x="132" y="284"/>
                    </a:lnTo>
                    <a:lnTo>
                      <a:pt x="4" y="200"/>
                    </a:lnTo>
                    <a:lnTo>
                      <a:pt x="0" y="78"/>
                    </a:lnTo>
                  </a:path>
                </a:pathLst>
              </a:custGeom>
              <a:pattFill prst="smCheck">
                <a:fgClr>
                  <a:srgbClr val="FF8080"/>
                </a:fgClr>
                <a:bgClr>
                  <a:srgbClr val="E01F25"/>
                </a:bgClr>
              </a:pattFill>
              <a:ln w="1893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2" name="Freeform 52"/>
              <p:cNvSpPr>
                <a:spLocks/>
              </p:cNvSpPr>
              <p:nvPr/>
            </p:nvSpPr>
            <p:spPr bwMode="auto">
              <a:xfrm>
                <a:off x="5459" y="304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2 w 3"/>
                  <a:gd name="T3" fmla="*/ 0 h 1"/>
                  <a:gd name="T4" fmla="*/ 0 w 3"/>
                  <a:gd name="T5" fmla="*/ 0 h 1"/>
                  <a:gd name="T6" fmla="*/ 0 w 3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18930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3" name="Freeform 53"/>
              <p:cNvSpPr>
                <a:spLocks/>
              </p:cNvSpPr>
              <p:nvPr/>
            </p:nvSpPr>
            <p:spPr bwMode="auto">
              <a:xfrm>
                <a:off x="5380" y="3010"/>
                <a:ext cx="152" cy="143"/>
              </a:xfrm>
              <a:custGeom>
                <a:avLst/>
                <a:gdLst>
                  <a:gd name="T0" fmla="*/ 51 w 152"/>
                  <a:gd name="T1" fmla="*/ 7 h 143"/>
                  <a:gd name="T2" fmla="*/ 14 w 152"/>
                  <a:gd name="T3" fmla="*/ 30 h 143"/>
                  <a:gd name="T4" fmla="*/ 3 w 152"/>
                  <a:gd name="T5" fmla="*/ 42 h 143"/>
                  <a:gd name="T6" fmla="*/ 0 w 152"/>
                  <a:gd name="T7" fmla="*/ 57 h 143"/>
                  <a:gd name="T8" fmla="*/ 2 w 152"/>
                  <a:gd name="T9" fmla="*/ 78 h 143"/>
                  <a:gd name="T10" fmla="*/ 10 w 152"/>
                  <a:gd name="T11" fmla="*/ 101 h 143"/>
                  <a:gd name="T12" fmla="*/ 22 w 152"/>
                  <a:gd name="T13" fmla="*/ 112 h 143"/>
                  <a:gd name="T14" fmla="*/ 29 w 152"/>
                  <a:gd name="T15" fmla="*/ 126 h 143"/>
                  <a:gd name="T16" fmla="*/ 54 w 152"/>
                  <a:gd name="T17" fmla="*/ 141 h 143"/>
                  <a:gd name="T18" fmla="*/ 66 w 152"/>
                  <a:gd name="T19" fmla="*/ 137 h 143"/>
                  <a:gd name="T20" fmla="*/ 98 w 152"/>
                  <a:gd name="T21" fmla="*/ 142 h 143"/>
                  <a:gd name="T22" fmla="*/ 116 w 152"/>
                  <a:gd name="T23" fmla="*/ 134 h 143"/>
                  <a:gd name="T24" fmla="*/ 128 w 152"/>
                  <a:gd name="T25" fmla="*/ 122 h 143"/>
                  <a:gd name="T26" fmla="*/ 139 w 152"/>
                  <a:gd name="T27" fmla="*/ 109 h 143"/>
                  <a:gd name="T28" fmla="*/ 151 w 152"/>
                  <a:gd name="T29" fmla="*/ 97 h 143"/>
                  <a:gd name="T30" fmla="*/ 144 w 152"/>
                  <a:gd name="T31" fmla="*/ 76 h 143"/>
                  <a:gd name="T32" fmla="*/ 139 w 152"/>
                  <a:gd name="T33" fmla="*/ 50 h 143"/>
                  <a:gd name="T34" fmla="*/ 128 w 152"/>
                  <a:gd name="T35" fmla="*/ 37 h 143"/>
                  <a:gd name="T36" fmla="*/ 121 w 152"/>
                  <a:gd name="T37" fmla="*/ 12 h 143"/>
                  <a:gd name="T38" fmla="*/ 109 w 152"/>
                  <a:gd name="T39" fmla="*/ 0 h 143"/>
                  <a:gd name="T40" fmla="*/ 89 w 152"/>
                  <a:gd name="T41" fmla="*/ 0 h 143"/>
                  <a:gd name="T42" fmla="*/ 67 w 152"/>
                  <a:gd name="T43" fmla="*/ 7 h 143"/>
                  <a:gd name="T44" fmla="*/ 59 w 152"/>
                  <a:gd name="T45" fmla="*/ 7 h 143"/>
                  <a:gd name="T46" fmla="*/ 47 w 152"/>
                  <a:gd name="T47" fmla="*/ 10 h 143"/>
                  <a:gd name="T48" fmla="*/ 51 w 152"/>
                  <a:gd name="T49" fmla="*/ 7 h 143"/>
                  <a:gd name="T50" fmla="*/ 51 w 152"/>
                  <a:gd name="T51" fmla="*/ 7 h 14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2"/>
                  <a:gd name="T79" fmla="*/ 0 h 143"/>
                  <a:gd name="T80" fmla="*/ 152 w 152"/>
                  <a:gd name="T81" fmla="*/ 143 h 14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2" h="143">
                    <a:moveTo>
                      <a:pt x="51" y="7"/>
                    </a:moveTo>
                    <a:lnTo>
                      <a:pt x="14" y="30"/>
                    </a:lnTo>
                    <a:lnTo>
                      <a:pt x="3" y="42"/>
                    </a:lnTo>
                    <a:lnTo>
                      <a:pt x="0" y="57"/>
                    </a:lnTo>
                    <a:lnTo>
                      <a:pt x="2" y="78"/>
                    </a:lnTo>
                    <a:lnTo>
                      <a:pt x="10" y="101"/>
                    </a:lnTo>
                    <a:lnTo>
                      <a:pt x="22" y="112"/>
                    </a:lnTo>
                    <a:lnTo>
                      <a:pt x="29" y="126"/>
                    </a:lnTo>
                    <a:lnTo>
                      <a:pt x="54" y="141"/>
                    </a:lnTo>
                    <a:lnTo>
                      <a:pt x="66" y="137"/>
                    </a:lnTo>
                    <a:lnTo>
                      <a:pt x="98" y="142"/>
                    </a:lnTo>
                    <a:lnTo>
                      <a:pt x="116" y="134"/>
                    </a:lnTo>
                    <a:lnTo>
                      <a:pt x="128" y="122"/>
                    </a:lnTo>
                    <a:lnTo>
                      <a:pt x="139" y="109"/>
                    </a:lnTo>
                    <a:lnTo>
                      <a:pt x="151" y="97"/>
                    </a:lnTo>
                    <a:lnTo>
                      <a:pt x="144" y="76"/>
                    </a:lnTo>
                    <a:lnTo>
                      <a:pt x="139" y="50"/>
                    </a:lnTo>
                    <a:lnTo>
                      <a:pt x="128" y="37"/>
                    </a:lnTo>
                    <a:lnTo>
                      <a:pt x="121" y="12"/>
                    </a:lnTo>
                    <a:lnTo>
                      <a:pt x="109" y="0"/>
                    </a:lnTo>
                    <a:lnTo>
                      <a:pt x="89" y="0"/>
                    </a:lnTo>
                    <a:lnTo>
                      <a:pt x="67" y="7"/>
                    </a:lnTo>
                    <a:lnTo>
                      <a:pt x="59" y="7"/>
                    </a:lnTo>
                    <a:lnTo>
                      <a:pt x="47" y="10"/>
                    </a:lnTo>
                    <a:lnTo>
                      <a:pt x="51" y="7"/>
                    </a:lnTo>
                  </a:path>
                </a:pathLst>
              </a:custGeom>
              <a:solidFill>
                <a:srgbClr val="FFFFFF"/>
              </a:solidFill>
              <a:ln w="1893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4774" name="Group 54"/>
              <p:cNvGrpSpPr>
                <a:grpSpLocks/>
              </p:cNvGrpSpPr>
              <p:nvPr/>
            </p:nvGrpSpPr>
            <p:grpSpPr bwMode="auto">
              <a:xfrm>
                <a:off x="5383" y="3021"/>
                <a:ext cx="143" cy="123"/>
                <a:chOff x="5722" y="3156"/>
                <a:chExt cx="143" cy="123"/>
              </a:xfrm>
            </p:grpSpPr>
            <p:sp>
              <p:nvSpPr>
                <p:cNvPr id="24775" name="Oval 55"/>
                <p:cNvSpPr>
                  <a:spLocks noChangeArrowheads="1"/>
                </p:cNvSpPr>
                <p:nvPr/>
              </p:nvSpPr>
              <p:spPr bwMode="auto">
                <a:xfrm>
                  <a:off x="5748" y="3160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76" name="Oval 56"/>
                <p:cNvSpPr>
                  <a:spLocks noChangeArrowheads="1"/>
                </p:cNvSpPr>
                <p:nvPr/>
              </p:nvSpPr>
              <p:spPr bwMode="auto">
                <a:xfrm>
                  <a:off x="5722" y="3184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77" name="Oval 57"/>
                <p:cNvSpPr>
                  <a:spLocks noChangeArrowheads="1"/>
                </p:cNvSpPr>
                <p:nvPr/>
              </p:nvSpPr>
              <p:spPr bwMode="auto">
                <a:xfrm>
                  <a:off x="5748" y="3236"/>
                  <a:ext cx="50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78" name="Oval 58"/>
                <p:cNvSpPr>
                  <a:spLocks noChangeArrowheads="1"/>
                </p:cNvSpPr>
                <p:nvPr/>
              </p:nvSpPr>
              <p:spPr bwMode="auto">
                <a:xfrm>
                  <a:off x="5763" y="3199"/>
                  <a:ext cx="50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79" name="Oval 59"/>
                <p:cNvSpPr>
                  <a:spLocks noChangeArrowheads="1"/>
                </p:cNvSpPr>
                <p:nvPr/>
              </p:nvSpPr>
              <p:spPr bwMode="auto">
                <a:xfrm>
                  <a:off x="5785" y="3156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80" name="Oval 60"/>
                <p:cNvSpPr>
                  <a:spLocks noChangeArrowheads="1"/>
                </p:cNvSpPr>
                <p:nvPr/>
              </p:nvSpPr>
              <p:spPr bwMode="auto">
                <a:xfrm>
                  <a:off x="5800" y="3186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81" name="Oval 61"/>
                <p:cNvSpPr>
                  <a:spLocks noChangeArrowheads="1"/>
                </p:cNvSpPr>
                <p:nvPr/>
              </p:nvSpPr>
              <p:spPr bwMode="auto">
                <a:xfrm>
                  <a:off x="5814" y="3219"/>
                  <a:ext cx="51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82" name="Oval 62"/>
                <p:cNvSpPr>
                  <a:spLocks noChangeArrowheads="1"/>
                </p:cNvSpPr>
                <p:nvPr/>
              </p:nvSpPr>
              <p:spPr bwMode="auto">
                <a:xfrm>
                  <a:off x="5789" y="3241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4770" name="Freeform 63"/>
            <p:cNvSpPr>
              <a:spLocks/>
            </p:cNvSpPr>
            <p:nvPr/>
          </p:nvSpPr>
          <p:spPr bwMode="auto">
            <a:xfrm>
              <a:off x="4704" y="2544"/>
              <a:ext cx="432" cy="266"/>
            </a:xfrm>
            <a:custGeom>
              <a:avLst/>
              <a:gdLst>
                <a:gd name="T0" fmla="*/ 431 w 432"/>
                <a:gd name="T1" fmla="*/ 265 h 266"/>
                <a:gd name="T2" fmla="*/ 409 w 432"/>
                <a:gd name="T3" fmla="*/ 236 h 266"/>
                <a:gd name="T4" fmla="*/ 389 w 432"/>
                <a:gd name="T5" fmla="*/ 209 h 266"/>
                <a:gd name="T6" fmla="*/ 366 w 432"/>
                <a:gd name="T7" fmla="*/ 184 h 266"/>
                <a:gd name="T8" fmla="*/ 343 w 432"/>
                <a:gd name="T9" fmla="*/ 161 h 266"/>
                <a:gd name="T10" fmla="*/ 319 w 432"/>
                <a:gd name="T11" fmla="*/ 141 h 266"/>
                <a:gd name="T12" fmla="*/ 294 w 432"/>
                <a:gd name="T13" fmla="*/ 122 h 266"/>
                <a:gd name="T14" fmla="*/ 268 w 432"/>
                <a:gd name="T15" fmla="*/ 105 h 266"/>
                <a:gd name="T16" fmla="*/ 243 w 432"/>
                <a:gd name="T17" fmla="*/ 88 h 266"/>
                <a:gd name="T18" fmla="*/ 215 w 432"/>
                <a:gd name="T19" fmla="*/ 75 h 266"/>
                <a:gd name="T20" fmla="*/ 187 w 432"/>
                <a:gd name="T21" fmla="*/ 61 h 266"/>
                <a:gd name="T22" fmla="*/ 158 w 432"/>
                <a:gd name="T23" fmla="*/ 50 h 266"/>
                <a:gd name="T24" fmla="*/ 129 w 432"/>
                <a:gd name="T25" fmla="*/ 38 h 266"/>
                <a:gd name="T26" fmla="*/ 98 w 432"/>
                <a:gd name="T27" fmla="*/ 29 h 266"/>
                <a:gd name="T28" fmla="*/ 66 w 432"/>
                <a:gd name="T29" fmla="*/ 18 h 266"/>
                <a:gd name="T30" fmla="*/ 33 w 432"/>
                <a:gd name="T31" fmla="*/ 10 h 266"/>
                <a:gd name="T32" fmla="*/ 0 w 432"/>
                <a:gd name="T33" fmla="*/ 0 h 2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2"/>
                <a:gd name="T52" fmla="*/ 0 h 266"/>
                <a:gd name="T53" fmla="*/ 432 w 432"/>
                <a:gd name="T54" fmla="*/ 266 h 2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2" h="266">
                  <a:moveTo>
                    <a:pt x="431" y="265"/>
                  </a:moveTo>
                  <a:lnTo>
                    <a:pt x="409" y="236"/>
                  </a:lnTo>
                  <a:lnTo>
                    <a:pt x="389" y="209"/>
                  </a:lnTo>
                  <a:lnTo>
                    <a:pt x="366" y="184"/>
                  </a:lnTo>
                  <a:lnTo>
                    <a:pt x="343" y="161"/>
                  </a:lnTo>
                  <a:lnTo>
                    <a:pt x="319" y="141"/>
                  </a:lnTo>
                  <a:lnTo>
                    <a:pt x="294" y="122"/>
                  </a:lnTo>
                  <a:lnTo>
                    <a:pt x="268" y="105"/>
                  </a:lnTo>
                  <a:lnTo>
                    <a:pt x="243" y="88"/>
                  </a:lnTo>
                  <a:lnTo>
                    <a:pt x="215" y="75"/>
                  </a:lnTo>
                  <a:lnTo>
                    <a:pt x="187" y="61"/>
                  </a:lnTo>
                  <a:lnTo>
                    <a:pt x="158" y="50"/>
                  </a:lnTo>
                  <a:lnTo>
                    <a:pt x="129" y="38"/>
                  </a:lnTo>
                  <a:lnTo>
                    <a:pt x="98" y="29"/>
                  </a:lnTo>
                  <a:lnTo>
                    <a:pt x="66" y="18"/>
                  </a:lnTo>
                  <a:lnTo>
                    <a:pt x="33" y="10"/>
                  </a:lnTo>
                  <a:lnTo>
                    <a:pt x="0" y="0"/>
                  </a:lnTo>
                </a:path>
              </a:pathLst>
            </a:custGeom>
            <a:noFill/>
            <a:ln w="31353">
              <a:solidFill>
                <a:srgbClr val="00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64"/>
          <p:cNvGrpSpPr>
            <a:grpSpLocks/>
          </p:cNvGrpSpPr>
          <p:nvPr/>
        </p:nvGrpSpPr>
        <p:grpSpPr bwMode="auto">
          <a:xfrm>
            <a:off x="5334000" y="3810000"/>
            <a:ext cx="1917700" cy="1152525"/>
            <a:chOff x="3360" y="2544"/>
            <a:chExt cx="1208" cy="726"/>
          </a:xfrm>
        </p:grpSpPr>
        <p:grpSp>
          <p:nvGrpSpPr>
            <p:cNvPr id="24750" name="Group 65"/>
            <p:cNvGrpSpPr>
              <a:grpSpLocks/>
            </p:cNvGrpSpPr>
            <p:nvPr/>
          </p:nvGrpSpPr>
          <p:grpSpPr bwMode="auto">
            <a:xfrm>
              <a:off x="4320" y="2544"/>
              <a:ext cx="248" cy="284"/>
              <a:chOff x="4560" y="2539"/>
              <a:chExt cx="248" cy="284"/>
            </a:xfrm>
          </p:grpSpPr>
          <p:sp>
            <p:nvSpPr>
              <p:cNvPr id="24766" name="Freeform 66" descr="Small checker board"/>
              <p:cNvSpPr>
                <a:spLocks/>
              </p:cNvSpPr>
              <p:nvPr/>
            </p:nvSpPr>
            <p:spPr bwMode="auto">
              <a:xfrm>
                <a:off x="4560" y="2539"/>
                <a:ext cx="248" cy="284"/>
              </a:xfrm>
              <a:custGeom>
                <a:avLst/>
                <a:gdLst>
                  <a:gd name="T0" fmla="*/ 0 w 248"/>
                  <a:gd name="T1" fmla="*/ 78 h 284"/>
                  <a:gd name="T2" fmla="*/ 125 w 248"/>
                  <a:gd name="T3" fmla="*/ 0 h 284"/>
                  <a:gd name="T4" fmla="*/ 247 w 248"/>
                  <a:gd name="T5" fmla="*/ 92 h 284"/>
                  <a:gd name="T6" fmla="*/ 247 w 248"/>
                  <a:gd name="T7" fmla="*/ 188 h 284"/>
                  <a:gd name="T8" fmla="*/ 131 w 248"/>
                  <a:gd name="T9" fmla="*/ 283 h 284"/>
                  <a:gd name="T10" fmla="*/ 4 w 248"/>
                  <a:gd name="T11" fmla="*/ 199 h 284"/>
                  <a:gd name="T12" fmla="*/ 0 w 248"/>
                  <a:gd name="T13" fmla="*/ 78 h 284"/>
                  <a:gd name="T14" fmla="*/ 0 w 248"/>
                  <a:gd name="T15" fmla="*/ 78 h 2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8"/>
                  <a:gd name="T25" fmla="*/ 0 h 284"/>
                  <a:gd name="T26" fmla="*/ 248 w 248"/>
                  <a:gd name="T27" fmla="*/ 284 h 2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8" h="284">
                    <a:moveTo>
                      <a:pt x="0" y="78"/>
                    </a:moveTo>
                    <a:lnTo>
                      <a:pt x="125" y="0"/>
                    </a:lnTo>
                    <a:lnTo>
                      <a:pt x="247" y="92"/>
                    </a:lnTo>
                    <a:lnTo>
                      <a:pt x="247" y="188"/>
                    </a:lnTo>
                    <a:lnTo>
                      <a:pt x="131" y="283"/>
                    </a:lnTo>
                    <a:lnTo>
                      <a:pt x="4" y="199"/>
                    </a:lnTo>
                    <a:lnTo>
                      <a:pt x="0" y="78"/>
                    </a:lnTo>
                  </a:path>
                </a:pathLst>
              </a:custGeom>
              <a:pattFill prst="smCheck">
                <a:fgClr>
                  <a:srgbClr val="FF8080"/>
                </a:fgClr>
                <a:bgClr>
                  <a:srgbClr val="E01F25"/>
                </a:bgClr>
              </a:pattFill>
              <a:ln w="1893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7" name="Oval 67"/>
              <p:cNvSpPr>
                <a:spLocks noChangeArrowheads="1"/>
              </p:cNvSpPr>
              <p:nvPr/>
            </p:nvSpPr>
            <p:spPr bwMode="auto">
              <a:xfrm>
                <a:off x="4587" y="2625"/>
                <a:ext cx="93" cy="86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4751" name="Group 68"/>
            <p:cNvGrpSpPr>
              <a:grpSpLocks/>
            </p:cNvGrpSpPr>
            <p:nvPr/>
          </p:nvGrpSpPr>
          <p:grpSpPr bwMode="auto">
            <a:xfrm>
              <a:off x="3360" y="2544"/>
              <a:ext cx="864" cy="726"/>
              <a:chOff x="3993" y="2574"/>
              <a:chExt cx="356" cy="744"/>
            </a:xfrm>
          </p:grpSpPr>
          <p:sp>
            <p:nvSpPr>
              <p:cNvPr id="24752" name="Freeform 69"/>
              <p:cNvSpPr>
                <a:spLocks/>
              </p:cNvSpPr>
              <p:nvPr/>
            </p:nvSpPr>
            <p:spPr bwMode="auto">
              <a:xfrm>
                <a:off x="4103" y="2574"/>
                <a:ext cx="246" cy="349"/>
              </a:xfrm>
              <a:custGeom>
                <a:avLst/>
                <a:gdLst>
                  <a:gd name="T0" fmla="*/ 0 w 246"/>
                  <a:gd name="T1" fmla="*/ 348 h 349"/>
                  <a:gd name="T2" fmla="*/ 9 w 246"/>
                  <a:gd name="T3" fmla="*/ 319 h 349"/>
                  <a:gd name="T4" fmla="*/ 19 w 246"/>
                  <a:gd name="T5" fmla="*/ 291 h 349"/>
                  <a:gd name="T6" fmla="*/ 30 w 246"/>
                  <a:gd name="T7" fmla="*/ 265 h 349"/>
                  <a:gd name="T8" fmla="*/ 41 w 246"/>
                  <a:gd name="T9" fmla="*/ 238 h 349"/>
                  <a:gd name="T10" fmla="*/ 54 w 246"/>
                  <a:gd name="T11" fmla="*/ 215 h 349"/>
                  <a:gd name="T12" fmla="*/ 67 w 246"/>
                  <a:gd name="T13" fmla="*/ 192 h 349"/>
                  <a:gd name="T14" fmla="*/ 81 w 246"/>
                  <a:gd name="T15" fmla="*/ 170 h 349"/>
                  <a:gd name="T16" fmla="*/ 97 w 246"/>
                  <a:gd name="T17" fmla="*/ 148 h 349"/>
                  <a:gd name="T18" fmla="*/ 112 w 246"/>
                  <a:gd name="T19" fmla="*/ 129 h 349"/>
                  <a:gd name="T20" fmla="*/ 128 w 246"/>
                  <a:gd name="T21" fmla="*/ 109 h 349"/>
                  <a:gd name="T22" fmla="*/ 146 w 246"/>
                  <a:gd name="T23" fmla="*/ 90 h 349"/>
                  <a:gd name="T24" fmla="*/ 165 w 246"/>
                  <a:gd name="T25" fmla="*/ 71 h 349"/>
                  <a:gd name="T26" fmla="*/ 183 w 246"/>
                  <a:gd name="T27" fmla="*/ 54 h 349"/>
                  <a:gd name="T28" fmla="*/ 203 w 246"/>
                  <a:gd name="T29" fmla="*/ 36 h 349"/>
                  <a:gd name="T30" fmla="*/ 224 w 246"/>
                  <a:gd name="T31" fmla="*/ 19 h 349"/>
                  <a:gd name="T32" fmla="*/ 245 w 246"/>
                  <a:gd name="T33" fmla="*/ 0 h 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6"/>
                  <a:gd name="T52" fmla="*/ 0 h 349"/>
                  <a:gd name="T53" fmla="*/ 246 w 246"/>
                  <a:gd name="T54" fmla="*/ 349 h 3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6" h="349">
                    <a:moveTo>
                      <a:pt x="0" y="348"/>
                    </a:moveTo>
                    <a:lnTo>
                      <a:pt x="9" y="319"/>
                    </a:lnTo>
                    <a:lnTo>
                      <a:pt x="19" y="291"/>
                    </a:lnTo>
                    <a:lnTo>
                      <a:pt x="30" y="265"/>
                    </a:lnTo>
                    <a:lnTo>
                      <a:pt x="41" y="238"/>
                    </a:lnTo>
                    <a:lnTo>
                      <a:pt x="54" y="215"/>
                    </a:lnTo>
                    <a:lnTo>
                      <a:pt x="67" y="192"/>
                    </a:lnTo>
                    <a:lnTo>
                      <a:pt x="81" y="170"/>
                    </a:lnTo>
                    <a:lnTo>
                      <a:pt x="97" y="148"/>
                    </a:lnTo>
                    <a:lnTo>
                      <a:pt x="112" y="129"/>
                    </a:lnTo>
                    <a:lnTo>
                      <a:pt x="128" y="109"/>
                    </a:lnTo>
                    <a:lnTo>
                      <a:pt x="146" y="90"/>
                    </a:lnTo>
                    <a:lnTo>
                      <a:pt x="165" y="71"/>
                    </a:lnTo>
                    <a:lnTo>
                      <a:pt x="183" y="54"/>
                    </a:lnTo>
                    <a:lnTo>
                      <a:pt x="203" y="36"/>
                    </a:lnTo>
                    <a:lnTo>
                      <a:pt x="224" y="19"/>
                    </a:lnTo>
                    <a:lnTo>
                      <a:pt x="245" y="0"/>
                    </a:lnTo>
                  </a:path>
                </a:pathLst>
              </a:custGeom>
              <a:noFill/>
              <a:ln w="38100">
                <a:solidFill>
                  <a:srgbClr val="0099FF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4753" name="Group 70"/>
              <p:cNvGrpSpPr>
                <a:grpSpLocks/>
              </p:cNvGrpSpPr>
              <p:nvPr/>
            </p:nvGrpSpPr>
            <p:grpSpPr bwMode="auto">
              <a:xfrm>
                <a:off x="3993" y="3033"/>
                <a:ext cx="248" cy="285"/>
                <a:chOff x="3993" y="3033"/>
                <a:chExt cx="248" cy="285"/>
              </a:xfrm>
            </p:grpSpPr>
            <p:sp>
              <p:nvSpPr>
                <p:cNvPr id="24754" name="Freeform 71" descr="Small checker board"/>
                <p:cNvSpPr>
                  <a:spLocks/>
                </p:cNvSpPr>
                <p:nvPr/>
              </p:nvSpPr>
              <p:spPr bwMode="auto">
                <a:xfrm>
                  <a:off x="3993" y="3033"/>
                  <a:ext cx="248" cy="285"/>
                </a:xfrm>
                <a:custGeom>
                  <a:avLst/>
                  <a:gdLst>
                    <a:gd name="T0" fmla="*/ 0 w 248"/>
                    <a:gd name="T1" fmla="*/ 78 h 285"/>
                    <a:gd name="T2" fmla="*/ 125 w 248"/>
                    <a:gd name="T3" fmla="*/ 0 h 285"/>
                    <a:gd name="T4" fmla="*/ 247 w 248"/>
                    <a:gd name="T5" fmla="*/ 93 h 285"/>
                    <a:gd name="T6" fmla="*/ 247 w 248"/>
                    <a:gd name="T7" fmla="*/ 188 h 285"/>
                    <a:gd name="T8" fmla="*/ 131 w 248"/>
                    <a:gd name="T9" fmla="*/ 284 h 285"/>
                    <a:gd name="T10" fmla="*/ 4 w 248"/>
                    <a:gd name="T11" fmla="*/ 200 h 285"/>
                    <a:gd name="T12" fmla="*/ 0 w 248"/>
                    <a:gd name="T13" fmla="*/ 78 h 285"/>
                    <a:gd name="T14" fmla="*/ 0 w 248"/>
                    <a:gd name="T15" fmla="*/ 78 h 2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8"/>
                    <a:gd name="T25" fmla="*/ 0 h 285"/>
                    <a:gd name="T26" fmla="*/ 248 w 248"/>
                    <a:gd name="T27" fmla="*/ 285 h 28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8" h="285">
                      <a:moveTo>
                        <a:pt x="0" y="78"/>
                      </a:moveTo>
                      <a:lnTo>
                        <a:pt x="125" y="0"/>
                      </a:lnTo>
                      <a:lnTo>
                        <a:pt x="247" y="93"/>
                      </a:lnTo>
                      <a:lnTo>
                        <a:pt x="247" y="188"/>
                      </a:lnTo>
                      <a:lnTo>
                        <a:pt x="131" y="284"/>
                      </a:lnTo>
                      <a:lnTo>
                        <a:pt x="4" y="200"/>
                      </a:lnTo>
                      <a:lnTo>
                        <a:pt x="0" y="78"/>
                      </a:lnTo>
                    </a:path>
                  </a:pathLst>
                </a:custGeom>
                <a:pattFill prst="smCheck">
                  <a:fgClr>
                    <a:srgbClr val="FF8080"/>
                  </a:fgClr>
                  <a:bgClr>
                    <a:srgbClr val="E01F25"/>
                  </a:bgClr>
                </a:pattFill>
                <a:ln w="1893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55" name="Freeform 72"/>
                <p:cNvSpPr>
                  <a:spLocks/>
                </p:cNvSpPr>
                <p:nvPr/>
              </p:nvSpPr>
              <p:spPr bwMode="auto">
                <a:xfrm>
                  <a:off x="4133" y="3152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3 w 4"/>
                    <a:gd name="T3" fmla="*/ 0 h 1"/>
                    <a:gd name="T4" fmla="*/ 0 w 4"/>
                    <a:gd name="T5" fmla="*/ 0 h 1"/>
                    <a:gd name="T6" fmla="*/ 0 w 4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1"/>
                    <a:gd name="T14" fmla="*/ 4 w 4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1893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56" name="Freeform 73"/>
                <p:cNvSpPr>
                  <a:spLocks/>
                </p:cNvSpPr>
                <p:nvPr/>
              </p:nvSpPr>
              <p:spPr bwMode="auto">
                <a:xfrm>
                  <a:off x="4055" y="3113"/>
                  <a:ext cx="152" cy="143"/>
                </a:xfrm>
                <a:custGeom>
                  <a:avLst/>
                  <a:gdLst>
                    <a:gd name="T0" fmla="*/ 50 w 152"/>
                    <a:gd name="T1" fmla="*/ 7 h 143"/>
                    <a:gd name="T2" fmla="*/ 13 w 152"/>
                    <a:gd name="T3" fmla="*/ 30 h 143"/>
                    <a:gd name="T4" fmla="*/ 3 w 152"/>
                    <a:gd name="T5" fmla="*/ 42 h 143"/>
                    <a:gd name="T6" fmla="*/ 0 w 152"/>
                    <a:gd name="T7" fmla="*/ 57 h 143"/>
                    <a:gd name="T8" fmla="*/ 2 w 152"/>
                    <a:gd name="T9" fmla="*/ 78 h 143"/>
                    <a:gd name="T10" fmla="*/ 10 w 152"/>
                    <a:gd name="T11" fmla="*/ 101 h 143"/>
                    <a:gd name="T12" fmla="*/ 22 w 152"/>
                    <a:gd name="T13" fmla="*/ 112 h 143"/>
                    <a:gd name="T14" fmla="*/ 29 w 152"/>
                    <a:gd name="T15" fmla="*/ 126 h 143"/>
                    <a:gd name="T16" fmla="*/ 54 w 152"/>
                    <a:gd name="T17" fmla="*/ 141 h 143"/>
                    <a:gd name="T18" fmla="*/ 65 w 152"/>
                    <a:gd name="T19" fmla="*/ 137 h 143"/>
                    <a:gd name="T20" fmla="*/ 97 w 152"/>
                    <a:gd name="T21" fmla="*/ 142 h 143"/>
                    <a:gd name="T22" fmla="*/ 115 w 152"/>
                    <a:gd name="T23" fmla="*/ 134 h 143"/>
                    <a:gd name="T24" fmla="*/ 128 w 152"/>
                    <a:gd name="T25" fmla="*/ 122 h 143"/>
                    <a:gd name="T26" fmla="*/ 139 w 152"/>
                    <a:gd name="T27" fmla="*/ 109 h 143"/>
                    <a:gd name="T28" fmla="*/ 151 w 152"/>
                    <a:gd name="T29" fmla="*/ 97 h 143"/>
                    <a:gd name="T30" fmla="*/ 144 w 152"/>
                    <a:gd name="T31" fmla="*/ 76 h 143"/>
                    <a:gd name="T32" fmla="*/ 139 w 152"/>
                    <a:gd name="T33" fmla="*/ 50 h 143"/>
                    <a:gd name="T34" fmla="*/ 128 w 152"/>
                    <a:gd name="T35" fmla="*/ 37 h 143"/>
                    <a:gd name="T36" fmla="*/ 120 w 152"/>
                    <a:gd name="T37" fmla="*/ 12 h 143"/>
                    <a:gd name="T38" fmla="*/ 109 w 152"/>
                    <a:gd name="T39" fmla="*/ 0 h 143"/>
                    <a:gd name="T40" fmla="*/ 88 w 152"/>
                    <a:gd name="T41" fmla="*/ 0 h 143"/>
                    <a:gd name="T42" fmla="*/ 67 w 152"/>
                    <a:gd name="T43" fmla="*/ 7 h 143"/>
                    <a:gd name="T44" fmla="*/ 58 w 152"/>
                    <a:gd name="T45" fmla="*/ 7 h 143"/>
                    <a:gd name="T46" fmla="*/ 47 w 152"/>
                    <a:gd name="T47" fmla="*/ 10 h 143"/>
                    <a:gd name="T48" fmla="*/ 50 w 152"/>
                    <a:gd name="T49" fmla="*/ 7 h 143"/>
                    <a:gd name="T50" fmla="*/ 50 w 152"/>
                    <a:gd name="T51" fmla="*/ 7 h 14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2"/>
                    <a:gd name="T79" fmla="*/ 0 h 143"/>
                    <a:gd name="T80" fmla="*/ 152 w 152"/>
                    <a:gd name="T81" fmla="*/ 143 h 14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2" h="143">
                      <a:moveTo>
                        <a:pt x="50" y="7"/>
                      </a:moveTo>
                      <a:lnTo>
                        <a:pt x="13" y="30"/>
                      </a:lnTo>
                      <a:lnTo>
                        <a:pt x="3" y="42"/>
                      </a:lnTo>
                      <a:lnTo>
                        <a:pt x="0" y="57"/>
                      </a:lnTo>
                      <a:lnTo>
                        <a:pt x="2" y="78"/>
                      </a:lnTo>
                      <a:lnTo>
                        <a:pt x="10" y="101"/>
                      </a:lnTo>
                      <a:lnTo>
                        <a:pt x="22" y="112"/>
                      </a:lnTo>
                      <a:lnTo>
                        <a:pt x="29" y="126"/>
                      </a:lnTo>
                      <a:lnTo>
                        <a:pt x="54" y="141"/>
                      </a:lnTo>
                      <a:lnTo>
                        <a:pt x="65" y="137"/>
                      </a:lnTo>
                      <a:lnTo>
                        <a:pt x="97" y="142"/>
                      </a:lnTo>
                      <a:lnTo>
                        <a:pt x="115" y="134"/>
                      </a:lnTo>
                      <a:lnTo>
                        <a:pt x="128" y="122"/>
                      </a:lnTo>
                      <a:lnTo>
                        <a:pt x="139" y="109"/>
                      </a:lnTo>
                      <a:lnTo>
                        <a:pt x="151" y="97"/>
                      </a:lnTo>
                      <a:lnTo>
                        <a:pt x="144" y="76"/>
                      </a:lnTo>
                      <a:lnTo>
                        <a:pt x="139" y="50"/>
                      </a:lnTo>
                      <a:lnTo>
                        <a:pt x="128" y="37"/>
                      </a:lnTo>
                      <a:lnTo>
                        <a:pt x="120" y="12"/>
                      </a:lnTo>
                      <a:lnTo>
                        <a:pt x="109" y="0"/>
                      </a:lnTo>
                      <a:lnTo>
                        <a:pt x="88" y="0"/>
                      </a:lnTo>
                      <a:lnTo>
                        <a:pt x="67" y="7"/>
                      </a:lnTo>
                      <a:lnTo>
                        <a:pt x="58" y="7"/>
                      </a:lnTo>
                      <a:lnTo>
                        <a:pt x="47" y="10"/>
                      </a:lnTo>
                      <a:lnTo>
                        <a:pt x="50" y="7"/>
                      </a:ln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4757" name="Group 74"/>
                <p:cNvGrpSpPr>
                  <a:grpSpLocks/>
                </p:cNvGrpSpPr>
                <p:nvPr/>
              </p:nvGrpSpPr>
              <p:grpSpPr bwMode="auto">
                <a:xfrm>
                  <a:off x="4057" y="3123"/>
                  <a:ext cx="144" cy="124"/>
                  <a:chOff x="4396" y="3258"/>
                  <a:chExt cx="144" cy="124"/>
                </a:xfrm>
              </p:grpSpPr>
              <p:sp>
                <p:nvSpPr>
                  <p:cNvPr id="24758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4423" y="3263"/>
                    <a:ext cx="50" cy="3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63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SA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759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3287"/>
                    <a:ext cx="51" cy="3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63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SA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760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4423" y="3339"/>
                    <a:ext cx="50" cy="3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63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SA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761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4438" y="3302"/>
                    <a:ext cx="50" cy="3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63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SA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762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4460" y="3258"/>
                    <a:ext cx="50" cy="3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63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SA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763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4475" y="3289"/>
                    <a:ext cx="50" cy="3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63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SA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764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4489" y="3322"/>
                    <a:ext cx="51" cy="3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63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SA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765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3343"/>
                    <a:ext cx="50" cy="3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6350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SA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15" name="Group 245"/>
          <p:cNvGrpSpPr>
            <a:grpSpLocks/>
          </p:cNvGrpSpPr>
          <p:nvPr/>
        </p:nvGrpSpPr>
        <p:grpSpPr bwMode="auto">
          <a:xfrm>
            <a:off x="4724400" y="1676400"/>
            <a:ext cx="1890713" cy="1658938"/>
            <a:chOff x="2976" y="1056"/>
            <a:chExt cx="1191" cy="1045"/>
          </a:xfrm>
        </p:grpSpPr>
        <p:sp>
          <p:nvSpPr>
            <p:cNvPr id="24737" name="Text Box 83"/>
            <p:cNvSpPr txBox="1">
              <a:spLocks noChangeArrowheads="1"/>
            </p:cNvSpPr>
            <p:nvPr/>
          </p:nvSpPr>
          <p:spPr bwMode="auto">
            <a:xfrm>
              <a:off x="3504" y="1104"/>
              <a:ext cx="663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54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defTabSz="4254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defTabSz="4254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defTabSz="4254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defTabSz="4254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2F2F2F"/>
                </a:buClr>
                <a:buSzPct val="90000"/>
                <a:buFont typeface="Monotype Sorts" pitchFamily="2" charset="2"/>
                <a:buNone/>
              </a:pPr>
              <a:r>
                <a:rPr lang="en-US" sz="1300" b="1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Sporozoites</a:t>
              </a:r>
              <a:endParaRPr lang="en-US" sz="1800" b="1"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738" name="Group 84"/>
            <p:cNvGrpSpPr>
              <a:grpSpLocks/>
            </p:cNvGrpSpPr>
            <p:nvPr/>
          </p:nvGrpSpPr>
          <p:grpSpPr bwMode="auto">
            <a:xfrm>
              <a:off x="2976" y="1056"/>
              <a:ext cx="1116" cy="1045"/>
              <a:chOff x="2976" y="1056"/>
              <a:chExt cx="1116" cy="1045"/>
            </a:xfrm>
          </p:grpSpPr>
          <p:grpSp>
            <p:nvGrpSpPr>
              <p:cNvPr id="24739" name="Group 85"/>
              <p:cNvGrpSpPr>
                <a:grpSpLocks/>
              </p:cNvGrpSpPr>
              <p:nvPr/>
            </p:nvGrpSpPr>
            <p:grpSpPr bwMode="auto">
              <a:xfrm>
                <a:off x="2976" y="1056"/>
                <a:ext cx="546" cy="250"/>
                <a:chOff x="2935" y="1010"/>
                <a:chExt cx="546" cy="250"/>
              </a:xfrm>
            </p:grpSpPr>
            <p:sp>
              <p:nvSpPr>
                <p:cNvPr id="24742" name="Freeform 86"/>
                <p:cNvSpPr>
                  <a:spLocks/>
                </p:cNvSpPr>
                <p:nvPr/>
              </p:nvSpPr>
              <p:spPr bwMode="auto">
                <a:xfrm>
                  <a:off x="3403" y="1209"/>
                  <a:ext cx="78" cy="51"/>
                </a:xfrm>
                <a:custGeom>
                  <a:avLst/>
                  <a:gdLst>
                    <a:gd name="T0" fmla="*/ 3 w 78"/>
                    <a:gd name="T1" fmla="*/ 3 h 51"/>
                    <a:gd name="T2" fmla="*/ 7 w 78"/>
                    <a:gd name="T3" fmla="*/ 3 h 51"/>
                    <a:gd name="T4" fmla="*/ 34 w 78"/>
                    <a:gd name="T5" fmla="*/ 7 h 51"/>
                    <a:gd name="T6" fmla="*/ 77 w 78"/>
                    <a:gd name="T7" fmla="*/ 37 h 51"/>
                    <a:gd name="T8" fmla="*/ 65 w 78"/>
                    <a:gd name="T9" fmla="*/ 50 h 51"/>
                    <a:gd name="T10" fmla="*/ 50 w 78"/>
                    <a:gd name="T11" fmla="*/ 46 h 51"/>
                    <a:gd name="T12" fmla="*/ 12 w 78"/>
                    <a:gd name="T13" fmla="*/ 25 h 51"/>
                    <a:gd name="T14" fmla="*/ 0 w 78"/>
                    <a:gd name="T15" fmla="*/ 0 h 51"/>
                    <a:gd name="T16" fmla="*/ 3 w 78"/>
                    <a:gd name="T17" fmla="*/ 3 h 51"/>
                    <a:gd name="T18" fmla="*/ 3 w 78"/>
                    <a:gd name="T19" fmla="*/ 3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1"/>
                    <a:gd name="T32" fmla="*/ 78 w 78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1">
                      <a:moveTo>
                        <a:pt x="3" y="3"/>
                      </a:moveTo>
                      <a:lnTo>
                        <a:pt x="7" y="3"/>
                      </a:lnTo>
                      <a:lnTo>
                        <a:pt x="34" y="7"/>
                      </a:lnTo>
                      <a:lnTo>
                        <a:pt x="77" y="37"/>
                      </a:lnTo>
                      <a:lnTo>
                        <a:pt x="65" y="50"/>
                      </a:lnTo>
                      <a:lnTo>
                        <a:pt x="50" y="46"/>
                      </a:lnTo>
                      <a:lnTo>
                        <a:pt x="12" y="25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43" name="Freeform 87"/>
                <p:cNvSpPr>
                  <a:spLocks/>
                </p:cNvSpPr>
                <p:nvPr/>
              </p:nvSpPr>
              <p:spPr bwMode="auto">
                <a:xfrm>
                  <a:off x="3321" y="1150"/>
                  <a:ext cx="77" cy="51"/>
                </a:xfrm>
                <a:custGeom>
                  <a:avLst/>
                  <a:gdLst>
                    <a:gd name="T0" fmla="*/ 3 w 77"/>
                    <a:gd name="T1" fmla="*/ 3 h 51"/>
                    <a:gd name="T2" fmla="*/ 6 w 77"/>
                    <a:gd name="T3" fmla="*/ 3 h 51"/>
                    <a:gd name="T4" fmla="*/ 33 w 77"/>
                    <a:gd name="T5" fmla="*/ 7 h 51"/>
                    <a:gd name="T6" fmla="*/ 76 w 77"/>
                    <a:gd name="T7" fmla="*/ 37 h 51"/>
                    <a:gd name="T8" fmla="*/ 64 w 77"/>
                    <a:gd name="T9" fmla="*/ 50 h 51"/>
                    <a:gd name="T10" fmla="*/ 49 w 77"/>
                    <a:gd name="T11" fmla="*/ 47 h 51"/>
                    <a:gd name="T12" fmla="*/ 12 w 77"/>
                    <a:gd name="T13" fmla="*/ 25 h 51"/>
                    <a:gd name="T14" fmla="*/ 0 w 77"/>
                    <a:gd name="T15" fmla="*/ 0 h 51"/>
                    <a:gd name="T16" fmla="*/ 3 w 77"/>
                    <a:gd name="T17" fmla="*/ 3 h 51"/>
                    <a:gd name="T18" fmla="*/ 3 w 77"/>
                    <a:gd name="T19" fmla="*/ 3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7"/>
                    <a:gd name="T31" fmla="*/ 0 h 51"/>
                    <a:gd name="T32" fmla="*/ 77 w 77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7" h="51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3" y="7"/>
                      </a:lnTo>
                      <a:lnTo>
                        <a:pt x="76" y="37"/>
                      </a:lnTo>
                      <a:lnTo>
                        <a:pt x="64" y="50"/>
                      </a:lnTo>
                      <a:lnTo>
                        <a:pt x="49" y="47"/>
                      </a:lnTo>
                      <a:lnTo>
                        <a:pt x="12" y="25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44" name="Freeform 88"/>
                <p:cNvSpPr>
                  <a:spLocks/>
                </p:cNvSpPr>
                <p:nvPr/>
              </p:nvSpPr>
              <p:spPr bwMode="auto">
                <a:xfrm>
                  <a:off x="3192" y="1105"/>
                  <a:ext cx="77" cy="50"/>
                </a:xfrm>
                <a:custGeom>
                  <a:avLst/>
                  <a:gdLst>
                    <a:gd name="T0" fmla="*/ 2 w 77"/>
                    <a:gd name="T1" fmla="*/ 3 h 50"/>
                    <a:gd name="T2" fmla="*/ 6 w 77"/>
                    <a:gd name="T3" fmla="*/ 3 h 50"/>
                    <a:gd name="T4" fmla="*/ 33 w 77"/>
                    <a:gd name="T5" fmla="*/ 6 h 50"/>
                    <a:gd name="T6" fmla="*/ 76 w 77"/>
                    <a:gd name="T7" fmla="*/ 36 h 50"/>
                    <a:gd name="T8" fmla="*/ 64 w 77"/>
                    <a:gd name="T9" fmla="*/ 49 h 50"/>
                    <a:gd name="T10" fmla="*/ 49 w 77"/>
                    <a:gd name="T11" fmla="*/ 45 h 50"/>
                    <a:gd name="T12" fmla="*/ 11 w 77"/>
                    <a:gd name="T13" fmla="*/ 24 h 50"/>
                    <a:gd name="T14" fmla="*/ 0 w 77"/>
                    <a:gd name="T15" fmla="*/ 0 h 50"/>
                    <a:gd name="T16" fmla="*/ 2 w 77"/>
                    <a:gd name="T17" fmla="*/ 3 h 50"/>
                    <a:gd name="T18" fmla="*/ 2 w 77"/>
                    <a:gd name="T19" fmla="*/ 3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7"/>
                    <a:gd name="T31" fmla="*/ 0 h 50"/>
                    <a:gd name="T32" fmla="*/ 77 w 77"/>
                    <a:gd name="T33" fmla="*/ 50 h 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7" h="50">
                      <a:moveTo>
                        <a:pt x="2" y="3"/>
                      </a:moveTo>
                      <a:lnTo>
                        <a:pt x="6" y="3"/>
                      </a:lnTo>
                      <a:lnTo>
                        <a:pt x="33" y="6"/>
                      </a:lnTo>
                      <a:lnTo>
                        <a:pt x="76" y="36"/>
                      </a:lnTo>
                      <a:lnTo>
                        <a:pt x="64" y="49"/>
                      </a:lnTo>
                      <a:lnTo>
                        <a:pt x="49" y="45"/>
                      </a:lnTo>
                      <a:lnTo>
                        <a:pt x="11" y="24"/>
                      </a:lnTo>
                      <a:lnTo>
                        <a:pt x="0" y="0"/>
                      </a:lnTo>
                      <a:lnTo>
                        <a:pt x="2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45" name="Freeform 89"/>
                <p:cNvSpPr>
                  <a:spLocks/>
                </p:cNvSpPr>
                <p:nvPr/>
              </p:nvSpPr>
              <p:spPr bwMode="auto">
                <a:xfrm>
                  <a:off x="3077" y="1013"/>
                  <a:ext cx="78" cy="50"/>
                </a:xfrm>
                <a:custGeom>
                  <a:avLst/>
                  <a:gdLst>
                    <a:gd name="T0" fmla="*/ 3 w 78"/>
                    <a:gd name="T1" fmla="*/ 3 h 50"/>
                    <a:gd name="T2" fmla="*/ 6 w 78"/>
                    <a:gd name="T3" fmla="*/ 3 h 50"/>
                    <a:gd name="T4" fmla="*/ 34 w 78"/>
                    <a:gd name="T5" fmla="*/ 6 h 50"/>
                    <a:gd name="T6" fmla="*/ 77 w 78"/>
                    <a:gd name="T7" fmla="*/ 36 h 50"/>
                    <a:gd name="T8" fmla="*/ 64 w 78"/>
                    <a:gd name="T9" fmla="*/ 49 h 50"/>
                    <a:gd name="T10" fmla="*/ 49 w 78"/>
                    <a:gd name="T11" fmla="*/ 46 h 50"/>
                    <a:gd name="T12" fmla="*/ 12 w 78"/>
                    <a:gd name="T13" fmla="*/ 24 h 50"/>
                    <a:gd name="T14" fmla="*/ 0 w 78"/>
                    <a:gd name="T15" fmla="*/ 0 h 50"/>
                    <a:gd name="T16" fmla="*/ 3 w 78"/>
                    <a:gd name="T17" fmla="*/ 3 h 50"/>
                    <a:gd name="T18" fmla="*/ 3 w 78"/>
                    <a:gd name="T19" fmla="*/ 3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0"/>
                    <a:gd name="T32" fmla="*/ 78 w 78"/>
                    <a:gd name="T33" fmla="*/ 50 h 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0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4" y="6"/>
                      </a:lnTo>
                      <a:lnTo>
                        <a:pt x="77" y="36"/>
                      </a:lnTo>
                      <a:lnTo>
                        <a:pt x="64" y="49"/>
                      </a:lnTo>
                      <a:lnTo>
                        <a:pt x="49" y="46"/>
                      </a:lnTo>
                      <a:lnTo>
                        <a:pt x="12" y="24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46" name="Freeform 90"/>
                <p:cNvSpPr>
                  <a:spLocks/>
                </p:cNvSpPr>
                <p:nvPr/>
              </p:nvSpPr>
              <p:spPr bwMode="auto">
                <a:xfrm>
                  <a:off x="3083" y="1074"/>
                  <a:ext cx="78" cy="51"/>
                </a:xfrm>
                <a:custGeom>
                  <a:avLst/>
                  <a:gdLst>
                    <a:gd name="T0" fmla="*/ 3 w 78"/>
                    <a:gd name="T1" fmla="*/ 3 h 51"/>
                    <a:gd name="T2" fmla="*/ 7 w 78"/>
                    <a:gd name="T3" fmla="*/ 3 h 51"/>
                    <a:gd name="T4" fmla="*/ 34 w 78"/>
                    <a:gd name="T5" fmla="*/ 7 h 51"/>
                    <a:gd name="T6" fmla="*/ 77 w 78"/>
                    <a:gd name="T7" fmla="*/ 37 h 51"/>
                    <a:gd name="T8" fmla="*/ 65 w 78"/>
                    <a:gd name="T9" fmla="*/ 50 h 51"/>
                    <a:gd name="T10" fmla="*/ 50 w 78"/>
                    <a:gd name="T11" fmla="*/ 46 h 51"/>
                    <a:gd name="T12" fmla="*/ 12 w 78"/>
                    <a:gd name="T13" fmla="*/ 25 h 51"/>
                    <a:gd name="T14" fmla="*/ 0 w 78"/>
                    <a:gd name="T15" fmla="*/ 0 h 51"/>
                    <a:gd name="T16" fmla="*/ 3 w 78"/>
                    <a:gd name="T17" fmla="*/ 3 h 51"/>
                    <a:gd name="T18" fmla="*/ 3 w 78"/>
                    <a:gd name="T19" fmla="*/ 3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1"/>
                    <a:gd name="T32" fmla="*/ 78 w 78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1">
                      <a:moveTo>
                        <a:pt x="3" y="3"/>
                      </a:moveTo>
                      <a:lnTo>
                        <a:pt x="7" y="3"/>
                      </a:lnTo>
                      <a:lnTo>
                        <a:pt x="34" y="7"/>
                      </a:lnTo>
                      <a:lnTo>
                        <a:pt x="77" y="37"/>
                      </a:lnTo>
                      <a:lnTo>
                        <a:pt x="65" y="50"/>
                      </a:lnTo>
                      <a:lnTo>
                        <a:pt x="50" y="46"/>
                      </a:lnTo>
                      <a:lnTo>
                        <a:pt x="12" y="25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47" name="Freeform 91"/>
                <p:cNvSpPr>
                  <a:spLocks/>
                </p:cNvSpPr>
                <p:nvPr/>
              </p:nvSpPr>
              <p:spPr bwMode="auto">
                <a:xfrm>
                  <a:off x="2991" y="1010"/>
                  <a:ext cx="77" cy="51"/>
                </a:xfrm>
                <a:custGeom>
                  <a:avLst/>
                  <a:gdLst>
                    <a:gd name="T0" fmla="*/ 3 w 77"/>
                    <a:gd name="T1" fmla="*/ 3 h 51"/>
                    <a:gd name="T2" fmla="*/ 6 w 77"/>
                    <a:gd name="T3" fmla="*/ 3 h 51"/>
                    <a:gd name="T4" fmla="*/ 34 w 77"/>
                    <a:gd name="T5" fmla="*/ 6 h 51"/>
                    <a:gd name="T6" fmla="*/ 76 w 77"/>
                    <a:gd name="T7" fmla="*/ 36 h 51"/>
                    <a:gd name="T8" fmla="*/ 64 w 77"/>
                    <a:gd name="T9" fmla="*/ 50 h 51"/>
                    <a:gd name="T10" fmla="*/ 49 w 77"/>
                    <a:gd name="T11" fmla="*/ 46 h 51"/>
                    <a:gd name="T12" fmla="*/ 12 w 77"/>
                    <a:gd name="T13" fmla="*/ 24 h 51"/>
                    <a:gd name="T14" fmla="*/ 0 w 77"/>
                    <a:gd name="T15" fmla="*/ 0 h 51"/>
                    <a:gd name="T16" fmla="*/ 3 w 77"/>
                    <a:gd name="T17" fmla="*/ 3 h 51"/>
                    <a:gd name="T18" fmla="*/ 3 w 77"/>
                    <a:gd name="T19" fmla="*/ 3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7"/>
                    <a:gd name="T31" fmla="*/ 0 h 51"/>
                    <a:gd name="T32" fmla="*/ 77 w 77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7" h="51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4" y="6"/>
                      </a:lnTo>
                      <a:lnTo>
                        <a:pt x="76" y="36"/>
                      </a:lnTo>
                      <a:lnTo>
                        <a:pt x="64" y="50"/>
                      </a:lnTo>
                      <a:lnTo>
                        <a:pt x="49" y="46"/>
                      </a:lnTo>
                      <a:lnTo>
                        <a:pt x="12" y="24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48" name="Freeform 92"/>
                <p:cNvSpPr>
                  <a:spLocks/>
                </p:cNvSpPr>
                <p:nvPr/>
              </p:nvSpPr>
              <p:spPr bwMode="auto">
                <a:xfrm>
                  <a:off x="2935" y="1034"/>
                  <a:ext cx="78" cy="51"/>
                </a:xfrm>
                <a:custGeom>
                  <a:avLst/>
                  <a:gdLst>
                    <a:gd name="T0" fmla="*/ 3 w 78"/>
                    <a:gd name="T1" fmla="*/ 3 h 51"/>
                    <a:gd name="T2" fmla="*/ 7 w 78"/>
                    <a:gd name="T3" fmla="*/ 3 h 51"/>
                    <a:gd name="T4" fmla="*/ 34 w 78"/>
                    <a:gd name="T5" fmla="*/ 7 h 51"/>
                    <a:gd name="T6" fmla="*/ 77 w 78"/>
                    <a:gd name="T7" fmla="*/ 37 h 51"/>
                    <a:gd name="T8" fmla="*/ 65 w 78"/>
                    <a:gd name="T9" fmla="*/ 50 h 51"/>
                    <a:gd name="T10" fmla="*/ 50 w 78"/>
                    <a:gd name="T11" fmla="*/ 46 h 51"/>
                    <a:gd name="T12" fmla="*/ 13 w 78"/>
                    <a:gd name="T13" fmla="*/ 25 h 51"/>
                    <a:gd name="T14" fmla="*/ 0 w 78"/>
                    <a:gd name="T15" fmla="*/ 0 h 51"/>
                    <a:gd name="T16" fmla="*/ 3 w 78"/>
                    <a:gd name="T17" fmla="*/ 3 h 51"/>
                    <a:gd name="T18" fmla="*/ 3 w 78"/>
                    <a:gd name="T19" fmla="*/ 3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1"/>
                    <a:gd name="T32" fmla="*/ 78 w 78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1">
                      <a:moveTo>
                        <a:pt x="3" y="3"/>
                      </a:moveTo>
                      <a:lnTo>
                        <a:pt x="7" y="3"/>
                      </a:lnTo>
                      <a:lnTo>
                        <a:pt x="34" y="7"/>
                      </a:lnTo>
                      <a:lnTo>
                        <a:pt x="77" y="37"/>
                      </a:lnTo>
                      <a:lnTo>
                        <a:pt x="65" y="50"/>
                      </a:lnTo>
                      <a:lnTo>
                        <a:pt x="50" y="46"/>
                      </a:lnTo>
                      <a:lnTo>
                        <a:pt x="13" y="25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49" name="Freeform 93"/>
                <p:cNvSpPr>
                  <a:spLocks/>
                </p:cNvSpPr>
                <p:nvPr/>
              </p:nvSpPr>
              <p:spPr bwMode="auto">
                <a:xfrm>
                  <a:off x="3006" y="1087"/>
                  <a:ext cx="78" cy="50"/>
                </a:xfrm>
                <a:custGeom>
                  <a:avLst/>
                  <a:gdLst>
                    <a:gd name="T0" fmla="*/ 3 w 78"/>
                    <a:gd name="T1" fmla="*/ 3 h 50"/>
                    <a:gd name="T2" fmla="*/ 6 w 78"/>
                    <a:gd name="T3" fmla="*/ 3 h 50"/>
                    <a:gd name="T4" fmla="*/ 33 w 78"/>
                    <a:gd name="T5" fmla="*/ 6 h 50"/>
                    <a:gd name="T6" fmla="*/ 77 w 78"/>
                    <a:gd name="T7" fmla="*/ 36 h 50"/>
                    <a:gd name="T8" fmla="*/ 64 w 78"/>
                    <a:gd name="T9" fmla="*/ 49 h 50"/>
                    <a:gd name="T10" fmla="*/ 49 w 78"/>
                    <a:gd name="T11" fmla="*/ 46 h 50"/>
                    <a:gd name="T12" fmla="*/ 12 w 78"/>
                    <a:gd name="T13" fmla="*/ 24 h 50"/>
                    <a:gd name="T14" fmla="*/ 0 w 78"/>
                    <a:gd name="T15" fmla="*/ 0 h 50"/>
                    <a:gd name="T16" fmla="*/ 3 w 78"/>
                    <a:gd name="T17" fmla="*/ 3 h 50"/>
                    <a:gd name="T18" fmla="*/ 3 w 78"/>
                    <a:gd name="T19" fmla="*/ 3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0"/>
                    <a:gd name="T32" fmla="*/ 78 w 78"/>
                    <a:gd name="T33" fmla="*/ 50 h 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0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3" y="6"/>
                      </a:lnTo>
                      <a:lnTo>
                        <a:pt x="77" y="36"/>
                      </a:lnTo>
                      <a:lnTo>
                        <a:pt x="64" y="49"/>
                      </a:lnTo>
                      <a:lnTo>
                        <a:pt x="49" y="46"/>
                      </a:lnTo>
                      <a:lnTo>
                        <a:pt x="12" y="24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740" name="Freeform 94"/>
              <p:cNvSpPr>
                <a:spLocks/>
              </p:cNvSpPr>
              <p:nvPr/>
            </p:nvSpPr>
            <p:spPr bwMode="auto">
              <a:xfrm>
                <a:off x="3600" y="1344"/>
                <a:ext cx="291" cy="353"/>
              </a:xfrm>
              <a:custGeom>
                <a:avLst/>
                <a:gdLst>
                  <a:gd name="T0" fmla="*/ 13 w 339"/>
                  <a:gd name="T1" fmla="*/ 5 h 449"/>
                  <a:gd name="T2" fmla="*/ 13 w 339"/>
                  <a:gd name="T3" fmla="*/ 4 h 449"/>
                  <a:gd name="T4" fmla="*/ 14 w 339"/>
                  <a:gd name="T5" fmla="*/ 4 h 449"/>
                  <a:gd name="T6" fmla="*/ 16 w 339"/>
                  <a:gd name="T7" fmla="*/ 3 h 449"/>
                  <a:gd name="T8" fmla="*/ 18 w 339"/>
                  <a:gd name="T9" fmla="*/ 2 h 449"/>
                  <a:gd name="T10" fmla="*/ 18 w 339"/>
                  <a:gd name="T11" fmla="*/ 2 h 449"/>
                  <a:gd name="T12" fmla="*/ 18 w 339"/>
                  <a:gd name="T13" fmla="*/ 2 h 449"/>
                  <a:gd name="T14" fmla="*/ 15 w 339"/>
                  <a:gd name="T15" fmla="*/ 2 h 449"/>
                  <a:gd name="T16" fmla="*/ 13 w 339"/>
                  <a:gd name="T17" fmla="*/ 0 h 449"/>
                  <a:gd name="T18" fmla="*/ 11 w 339"/>
                  <a:gd name="T19" fmla="*/ 2 h 449"/>
                  <a:gd name="T20" fmla="*/ 11 w 339"/>
                  <a:gd name="T21" fmla="*/ 2 h 449"/>
                  <a:gd name="T22" fmla="*/ 13 w 339"/>
                  <a:gd name="T23" fmla="*/ 2 h 449"/>
                  <a:gd name="T24" fmla="*/ 15 w 339"/>
                  <a:gd name="T25" fmla="*/ 2 h 449"/>
                  <a:gd name="T26" fmla="*/ 15 w 339"/>
                  <a:gd name="T27" fmla="*/ 2 h 449"/>
                  <a:gd name="T28" fmla="*/ 15 w 339"/>
                  <a:gd name="T29" fmla="*/ 2 h 449"/>
                  <a:gd name="T30" fmla="*/ 13 w 339"/>
                  <a:gd name="T31" fmla="*/ 2 h 449"/>
                  <a:gd name="T32" fmla="*/ 13 w 339"/>
                  <a:gd name="T33" fmla="*/ 3 h 449"/>
                  <a:gd name="T34" fmla="*/ 12 w 339"/>
                  <a:gd name="T35" fmla="*/ 2 h 449"/>
                  <a:gd name="T36" fmla="*/ 11 w 339"/>
                  <a:gd name="T37" fmla="*/ 2 h 449"/>
                  <a:gd name="T38" fmla="*/ 11 w 339"/>
                  <a:gd name="T39" fmla="*/ 2 h 449"/>
                  <a:gd name="T40" fmla="*/ 11 w 339"/>
                  <a:gd name="T41" fmla="*/ 2 h 449"/>
                  <a:gd name="T42" fmla="*/ 11 w 339"/>
                  <a:gd name="T43" fmla="*/ 2 h 449"/>
                  <a:gd name="T44" fmla="*/ 9 w 339"/>
                  <a:gd name="T45" fmla="*/ 2 h 449"/>
                  <a:gd name="T46" fmla="*/ 9 w 339"/>
                  <a:gd name="T47" fmla="*/ 2 h 449"/>
                  <a:gd name="T48" fmla="*/ 8 w 339"/>
                  <a:gd name="T49" fmla="*/ 2 h 449"/>
                  <a:gd name="T50" fmla="*/ 8 w 339"/>
                  <a:gd name="T51" fmla="*/ 2 h 449"/>
                  <a:gd name="T52" fmla="*/ 8 w 339"/>
                  <a:gd name="T53" fmla="*/ 2 h 449"/>
                  <a:gd name="T54" fmla="*/ 8 w 339"/>
                  <a:gd name="T55" fmla="*/ 2 h 449"/>
                  <a:gd name="T56" fmla="*/ 8 w 339"/>
                  <a:gd name="T57" fmla="*/ 2 h 449"/>
                  <a:gd name="T58" fmla="*/ 8 w 339"/>
                  <a:gd name="T59" fmla="*/ 3 h 449"/>
                  <a:gd name="T60" fmla="*/ 7 w 339"/>
                  <a:gd name="T61" fmla="*/ 2 h 449"/>
                  <a:gd name="T62" fmla="*/ 6 w 339"/>
                  <a:gd name="T63" fmla="*/ 2 h 449"/>
                  <a:gd name="T64" fmla="*/ 6 w 339"/>
                  <a:gd name="T65" fmla="*/ 2 h 449"/>
                  <a:gd name="T66" fmla="*/ 6 w 339"/>
                  <a:gd name="T67" fmla="*/ 2 h 449"/>
                  <a:gd name="T68" fmla="*/ 6 w 339"/>
                  <a:gd name="T69" fmla="*/ 2 h 449"/>
                  <a:gd name="T70" fmla="*/ 7 w 339"/>
                  <a:gd name="T71" fmla="*/ 2 h 449"/>
                  <a:gd name="T72" fmla="*/ 7 w 339"/>
                  <a:gd name="T73" fmla="*/ 2 h 449"/>
                  <a:gd name="T74" fmla="*/ 5 w 339"/>
                  <a:gd name="T75" fmla="*/ 2 h 449"/>
                  <a:gd name="T76" fmla="*/ 3 w 339"/>
                  <a:gd name="T77" fmla="*/ 2 h 449"/>
                  <a:gd name="T78" fmla="*/ 3 w 339"/>
                  <a:gd name="T79" fmla="*/ 2 h 449"/>
                  <a:gd name="T80" fmla="*/ 3 w 339"/>
                  <a:gd name="T81" fmla="*/ 2 h 449"/>
                  <a:gd name="T82" fmla="*/ 2 w 339"/>
                  <a:gd name="T83" fmla="*/ 2 h 449"/>
                  <a:gd name="T84" fmla="*/ 0 w 339"/>
                  <a:gd name="T85" fmla="*/ 2 h 449"/>
                  <a:gd name="T86" fmla="*/ 3 w 339"/>
                  <a:gd name="T87" fmla="*/ 3 h 449"/>
                  <a:gd name="T88" fmla="*/ 3 w 339"/>
                  <a:gd name="T89" fmla="*/ 3 h 449"/>
                  <a:gd name="T90" fmla="*/ 6 w 339"/>
                  <a:gd name="T91" fmla="*/ 4 h 449"/>
                  <a:gd name="T92" fmla="*/ 7 w 339"/>
                  <a:gd name="T93" fmla="*/ 4 h 449"/>
                  <a:gd name="T94" fmla="*/ 7 w 339"/>
                  <a:gd name="T95" fmla="*/ 4 h 449"/>
                  <a:gd name="T96" fmla="*/ 7 w 339"/>
                  <a:gd name="T97" fmla="*/ 5 h 449"/>
                  <a:gd name="T98" fmla="*/ 13 w 339"/>
                  <a:gd name="T99" fmla="*/ 5 h 449"/>
                  <a:gd name="T100" fmla="*/ 13 w 339"/>
                  <a:gd name="T101" fmla="*/ 5 h 44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39"/>
                  <a:gd name="T154" fmla="*/ 0 h 449"/>
                  <a:gd name="T155" fmla="*/ 339 w 339"/>
                  <a:gd name="T156" fmla="*/ 449 h 44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39" h="449">
                    <a:moveTo>
                      <a:pt x="236" y="448"/>
                    </a:moveTo>
                    <a:lnTo>
                      <a:pt x="236" y="390"/>
                    </a:lnTo>
                    <a:lnTo>
                      <a:pt x="258" y="341"/>
                    </a:lnTo>
                    <a:lnTo>
                      <a:pt x="298" y="301"/>
                    </a:lnTo>
                    <a:lnTo>
                      <a:pt x="325" y="221"/>
                    </a:lnTo>
                    <a:lnTo>
                      <a:pt x="338" y="58"/>
                    </a:lnTo>
                    <a:lnTo>
                      <a:pt x="329" y="31"/>
                    </a:lnTo>
                    <a:lnTo>
                      <a:pt x="292" y="6"/>
                    </a:lnTo>
                    <a:lnTo>
                      <a:pt x="245" y="0"/>
                    </a:lnTo>
                    <a:lnTo>
                      <a:pt x="218" y="18"/>
                    </a:lnTo>
                    <a:lnTo>
                      <a:pt x="215" y="31"/>
                    </a:lnTo>
                    <a:lnTo>
                      <a:pt x="239" y="58"/>
                    </a:lnTo>
                    <a:lnTo>
                      <a:pt x="273" y="92"/>
                    </a:lnTo>
                    <a:lnTo>
                      <a:pt x="273" y="135"/>
                    </a:lnTo>
                    <a:lnTo>
                      <a:pt x="270" y="169"/>
                    </a:lnTo>
                    <a:lnTo>
                      <a:pt x="255" y="221"/>
                    </a:lnTo>
                    <a:lnTo>
                      <a:pt x="224" y="258"/>
                    </a:lnTo>
                    <a:lnTo>
                      <a:pt x="221" y="249"/>
                    </a:lnTo>
                    <a:lnTo>
                      <a:pt x="212" y="184"/>
                    </a:lnTo>
                    <a:lnTo>
                      <a:pt x="212" y="126"/>
                    </a:lnTo>
                    <a:lnTo>
                      <a:pt x="209" y="107"/>
                    </a:lnTo>
                    <a:lnTo>
                      <a:pt x="196" y="98"/>
                    </a:lnTo>
                    <a:lnTo>
                      <a:pt x="181" y="98"/>
                    </a:lnTo>
                    <a:lnTo>
                      <a:pt x="162" y="119"/>
                    </a:lnTo>
                    <a:lnTo>
                      <a:pt x="150" y="153"/>
                    </a:lnTo>
                    <a:lnTo>
                      <a:pt x="147" y="178"/>
                    </a:lnTo>
                    <a:lnTo>
                      <a:pt x="157" y="212"/>
                    </a:lnTo>
                    <a:lnTo>
                      <a:pt x="160" y="230"/>
                    </a:lnTo>
                    <a:lnTo>
                      <a:pt x="160" y="246"/>
                    </a:lnTo>
                    <a:lnTo>
                      <a:pt x="157" y="255"/>
                    </a:lnTo>
                    <a:lnTo>
                      <a:pt x="122" y="221"/>
                    </a:lnTo>
                    <a:lnTo>
                      <a:pt x="113" y="162"/>
                    </a:lnTo>
                    <a:lnTo>
                      <a:pt x="110" y="144"/>
                    </a:lnTo>
                    <a:lnTo>
                      <a:pt x="104" y="92"/>
                    </a:lnTo>
                    <a:lnTo>
                      <a:pt x="104" y="61"/>
                    </a:lnTo>
                    <a:lnTo>
                      <a:pt x="132" y="52"/>
                    </a:lnTo>
                    <a:lnTo>
                      <a:pt x="122" y="31"/>
                    </a:lnTo>
                    <a:lnTo>
                      <a:pt x="92" y="21"/>
                    </a:lnTo>
                    <a:lnTo>
                      <a:pt x="61" y="36"/>
                    </a:lnTo>
                    <a:lnTo>
                      <a:pt x="49" y="55"/>
                    </a:lnTo>
                    <a:lnTo>
                      <a:pt x="24" y="98"/>
                    </a:lnTo>
                    <a:lnTo>
                      <a:pt x="2" y="147"/>
                    </a:lnTo>
                    <a:lnTo>
                      <a:pt x="0" y="199"/>
                    </a:lnTo>
                    <a:lnTo>
                      <a:pt x="21" y="267"/>
                    </a:lnTo>
                    <a:lnTo>
                      <a:pt x="61" y="293"/>
                    </a:lnTo>
                    <a:lnTo>
                      <a:pt x="105" y="325"/>
                    </a:lnTo>
                    <a:lnTo>
                      <a:pt x="130" y="361"/>
                    </a:lnTo>
                    <a:lnTo>
                      <a:pt x="137" y="401"/>
                    </a:lnTo>
                    <a:lnTo>
                      <a:pt x="135" y="448"/>
                    </a:lnTo>
                    <a:lnTo>
                      <a:pt x="236" y="448"/>
                    </a:lnTo>
                  </a:path>
                </a:pathLst>
              </a:custGeom>
              <a:solidFill>
                <a:srgbClr val="626200"/>
              </a:solidFill>
              <a:ln w="1893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1" name="Text Box 95"/>
              <p:cNvSpPr txBox="1">
                <a:spLocks noChangeArrowheads="1"/>
              </p:cNvSpPr>
              <p:nvPr/>
            </p:nvSpPr>
            <p:spPr bwMode="auto">
              <a:xfrm>
                <a:off x="3072" y="1824"/>
                <a:ext cx="1020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42545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defTabSz="4254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defTabSz="4254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defTabSz="4254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defTabSz="42545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defTabSz="4254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defTabSz="4254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defTabSz="4254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defTabSz="4254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>
                    <a:srgbClr val="2F2F2F"/>
                  </a:buClr>
                  <a:buSzPct val="90000"/>
                  <a:buFont typeface="Monotype Sorts" pitchFamily="2" charset="2"/>
                  <a:buNone/>
                </a:pPr>
                <a:r>
                  <a:rPr lang="en-US" sz="1300" b="1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500" b="1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Salivary  Gland</a:t>
                </a:r>
                <a:endParaRPr lang="en-US" sz="2800" b="1"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0384" name="Text Box 96"/>
          <p:cNvSpPr txBox="1">
            <a:spLocks noChangeArrowheads="1"/>
          </p:cNvSpPr>
          <p:nvPr/>
        </p:nvSpPr>
        <p:spPr bwMode="auto">
          <a:xfrm>
            <a:off x="1143000" y="533400"/>
            <a:ext cx="731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425450">
              <a:buClr>
                <a:srgbClr val="2F2F2F"/>
              </a:buClr>
              <a:buSzPct val="90000"/>
              <a:buFont typeface="Monotype Sorts" pitchFamily="2" charset="2"/>
              <a:buNone/>
              <a:defRPr/>
            </a:pPr>
            <a:r>
              <a:rPr lang="en-US" sz="39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LIFE CYCLE OF MALARIA</a:t>
            </a:r>
            <a:endParaRPr lang="en-US" b="1" dirty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grpSp>
        <p:nvGrpSpPr>
          <p:cNvPr id="18" name="Group 97"/>
          <p:cNvGrpSpPr>
            <a:grpSpLocks/>
          </p:cNvGrpSpPr>
          <p:nvPr/>
        </p:nvGrpSpPr>
        <p:grpSpPr bwMode="auto">
          <a:xfrm>
            <a:off x="2057400" y="3632200"/>
            <a:ext cx="1489075" cy="1092200"/>
            <a:chOff x="1083" y="2275"/>
            <a:chExt cx="938" cy="688"/>
          </a:xfrm>
        </p:grpSpPr>
        <p:sp>
          <p:nvSpPr>
            <p:cNvPr id="24727" name="Freeform 98"/>
            <p:cNvSpPr>
              <a:spLocks/>
            </p:cNvSpPr>
            <p:nvPr/>
          </p:nvSpPr>
          <p:spPr bwMode="auto">
            <a:xfrm>
              <a:off x="1083" y="2460"/>
              <a:ext cx="78" cy="503"/>
            </a:xfrm>
            <a:custGeom>
              <a:avLst/>
              <a:gdLst>
                <a:gd name="T0" fmla="*/ 37 w 78"/>
                <a:gd name="T1" fmla="*/ 0 h 503"/>
                <a:gd name="T2" fmla="*/ 25 w 78"/>
                <a:gd name="T3" fmla="*/ 35 h 503"/>
                <a:gd name="T4" fmla="*/ 15 w 78"/>
                <a:gd name="T5" fmla="*/ 68 h 503"/>
                <a:gd name="T6" fmla="*/ 8 w 78"/>
                <a:gd name="T7" fmla="*/ 100 h 503"/>
                <a:gd name="T8" fmla="*/ 4 w 78"/>
                <a:gd name="T9" fmla="*/ 132 h 503"/>
                <a:gd name="T10" fmla="*/ 0 w 78"/>
                <a:gd name="T11" fmla="*/ 163 h 503"/>
                <a:gd name="T12" fmla="*/ 0 w 78"/>
                <a:gd name="T13" fmla="*/ 194 h 503"/>
                <a:gd name="T14" fmla="*/ 0 w 78"/>
                <a:gd name="T15" fmla="*/ 225 h 503"/>
                <a:gd name="T16" fmla="*/ 4 w 78"/>
                <a:gd name="T17" fmla="*/ 254 h 503"/>
                <a:gd name="T18" fmla="*/ 7 w 78"/>
                <a:gd name="T19" fmla="*/ 286 h 503"/>
                <a:gd name="T20" fmla="*/ 13 w 78"/>
                <a:gd name="T21" fmla="*/ 316 h 503"/>
                <a:gd name="T22" fmla="*/ 20 w 78"/>
                <a:gd name="T23" fmla="*/ 347 h 503"/>
                <a:gd name="T24" fmla="*/ 29 w 78"/>
                <a:gd name="T25" fmla="*/ 377 h 503"/>
                <a:gd name="T26" fmla="*/ 39 w 78"/>
                <a:gd name="T27" fmla="*/ 408 h 503"/>
                <a:gd name="T28" fmla="*/ 51 w 78"/>
                <a:gd name="T29" fmla="*/ 439 h 503"/>
                <a:gd name="T30" fmla="*/ 63 w 78"/>
                <a:gd name="T31" fmla="*/ 470 h 503"/>
                <a:gd name="T32" fmla="*/ 77 w 78"/>
                <a:gd name="T33" fmla="*/ 502 h 50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503"/>
                <a:gd name="T53" fmla="*/ 78 w 78"/>
                <a:gd name="T54" fmla="*/ 503 h 50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503">
                  <a:moveTo>
                    <a:pt x="37" y="0"/>
                  </a:moveTo>
                  <a:lnTo>
                    <a:pt x="25" y="35"/>
                  </a:lnTo>
                  <a:lnTo>
                    <a:pt x="15" y="68"/>
                  </a:lnTo>
                  <a:lnTo>
                    <a:pt x="8" y="100"/>
                  </a:lnTo>
                  <a:lnTo>
                    <a:pt x="4" y="132"/>
                  </a:lnTo>
                  <a:lnTo>
                    <a:pt x="0" y="163"/>
                  </a:lnTo>
                  <a:lnTo>
                    <a:pt x="0" y="194"/>
                  </a:lnTo>
                  <a:lnTo>
                    <a:pt x="0" y="225"/>
                  </a:lnTo>
                  <a:lnTo>
                    <a:pt x="4" y="254"/>
                  </a:lnTo>
                  <a:lnTo>
                    <a:pt x="7" y="286"/>
                  </a:lnTo>
                  <a:lnTo>
                    <a:pt x="13" y="316"/>
                  </a:lnTo>
                  <a:lnTo>
                    <a:pt x="20" y="347"/>
                  </a:lnTo>
                  <a:lnTo>
                    <a:pt x="29" y="377"/>
                  </a:lnTo>
                  <a:lnTo>
                    <a:pt x="39" y="408"/>
                  </a:lnTo>
                  <a:lnTo>
                    <a:pt x="51" y="439"/>
                  </a:lnTo>
                  <a:lnTo>
                    <a:pt x="63" y="470"/>
                  </a:lnTo>
                  <a:lnTo>
                    <a:pt x="77" y="502"/>
                  </a:lnTo>
                </a:path>
              </a:pathLst>
            </a:custGeom>
            <a:noFill/>
            <a:ln w="31353">
              <a:solidFill>
                <a:srgbClr val="00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728" name="Group 99"/>
            <p:cNvGrpSpPr>
              <a:grpSpLocks/>
            </p:cNvGrpSpPr>
            <p:nvPr/>
          </p:nvGrpSpPr>
          <p:grpSpPr bwMode="auto">
            <a:xfrm>
              <a:off x="1263" y="2275"/>
              <a:ext cx="758" cy="459"/>
              <a:chOff x="1263" y="2275"/>
              <a:chExt cx="758" cy="459"/>
            </a:xfrm>
          </p:grpSpPr>
          <p:sp>
            <p:nvSpPr>
              <p:cNvPr id="24729" name="Text Box 100"/>
              <p:cNvSpPr txBox="1">
                <a:spLocks noChangeArrowheads="1"/>
              </p:cNvSpPr>
              <p:nvPr/>
            </p:nvSpPr>
            <p:spPr bwMode="auto">
              <a:xfrm>
                <a:off x="1295" y="2602"/>
                <a:ext cx="726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42545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defTabSz="4254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defTabSz="42545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defTabSz="42545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defTabSz="42545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defTabSz="4254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defTabSz="4254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defTabSz="4254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defTabSz="4254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>
                    <a:srgbClr val="2F2F2F"/>
                  </a:buClr>
                  <a:buSzPct val="90000"/>
                  <a:buFont typeface="Monotype Sorts" pitchFamily="2" charset="2"/>
                  <a:buNone/>
                </a:pPr>
                <a:r>
                  <a:rPr lang="en-US" sz="1300" b="1">
                    <a:solidFill>
                      <a:srgbClr val="000000"/>
                    </a:solidFill>
                    <a:latin typeface="Tahoma" panose="020B0604030504040204" pitchFamily="34" charset="0"/>
                    <a:cs typeface="Arial" panose="020B0604020202020204" pitchFamily="34" charset="0"/>
                  </a:rPr>
                  <a:t>Gametocytes</a:t>
                </a:r>
                <a:endParaRPr lang="en-US" sz="1800" b="1">
                  <a:latin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4730" name="Group 101"/>
              <p:cNvGrpSpPr>
                <a:grpSpLocks/>
              </p:cNvGrpSpPr>
              <p:nvPr/>
            </p:nvGrpSpPr>
            <p:grpSpPr bwMode="auto">
              <a:xfrm>
                <a:off x="1263" y="2275"/>
                <a:ext cx="599" cy="266"/>
                <a:chOff x="1263" y="2275"/>
                <a:chExt cx="599" cy="266"/>
              </a:xfrm>
            </p:grpSpPr>
            <p:sp>
              <p:nvSpPr>
                <p:cNvPr id="24731" name="Oval 102"/>
                <p:cNvSpPr>
                  <a:spLocks noChangeArrowheads="1"/>
                </p:cNvSpPr>
                <p:nvPr/>
              </p:nvSpPr>
              <p:spPr bwMode="auto">
                <a:xfrm>
                  <a:off x="1263" y="2380"/>
                  <a:ext cx="255" cy="16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080"/>
                    </a:gs>
                    <a:gs pos="100000">
                      <a:srgbClr val="FF1F35"/>
                    </a:gs>
                  </a:gsLst>
                  <a:path path="shape">
                    <a:fillToRect l="50000" t="50000" r="50000" b="50000"/>
                  </a:path>
                </a:gradFill>
                <a:ln w="18930">
                  <a:solidFill>
                    <a:srgbClr val="FF1F35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32" name="Freeform 103"/>
                <p:cNvSpPr>
                  <a:spLocks/>
                </p:cNvSpPr>
                <p:nvPr/>
              </p:nvSpPr>
              <p:spPr bwMode="auto">
                <a:xfrm>
                  <a:off x="1279" y="2394"/>
                  <a:ext cx="242" cy="115"/>
                </a:xfrm>
                <a:custGeom>
                  <a:avLst/>
                  <a:gdLst>
                    <a:gd name="T0" fmla="*/ 15 w 242"/>
                    <a:gd name="T1" fmla="*/ 63 h 115"/>
                    <a:gd name="T2" fmla="*/ 17 w 242"/>
                    <a:gd name="T3" fmla="*/ 63 h 115"/>
                    <a:gd name="T4" fmla="*/ 2 w 242"/>
                    <a:gd name="T5" fmla="*/ 82 h 115"/>
                    <a:gd name="T6" fmla="*/ 0 w 242"/>
                    <a:gd name="T7" fmla="*/ 96 h 115"/>
                    <a:gd name="T8" fmla="*/ 8 w 242"/>
                    <a:gd name="T9" fmla="*/ 111 h 115"/>
                    <a:gd name="T10" fmla="*/ 28 w 242"/>
                    <a:gd name="T11" fmla="*/ 114 h 115"/>
                    <a:gd name="T12" fmla="*/ 46 w 242"/>
                    <a:gd name="T13" fmla="*/ 105 h 115"/>
                    <a:gd name="T14" fmla="*/ 59 w 242"/>
                    <a:gd name="T15" fmla="*/ 82 h 115"/>
                    <a:gd name="T16" fmla="*/ 87 w 242"/>
                    <a:gd name="T17" fmla="*/ 53 h 115"/>
                    <a:gd name="T18" fmla="*/ 136 w 242"/>
                    <a:gd name="T19" fmla="*/ 53 h 115"/>
                    <a:gd name="T20" fmla="*/ 176 w 242"/>
                    <a:gd name="T21" fmla="*/ 70 h 115"/>
                    <a:gd name="T22" fmla="*/ 197 w 242"/>
                    <a:gd name="T23" fmla="*/ 82 h 115"/>
                    <a:gd name="T24" fmla="*/ 213 w 242"/>
                    <a:gd name="T25" fmla="*/ 88 h 115"/>
                    <a:gd name="T26" fmla="*/ 226 w 242"/>
                    <a:gd name="T27" fmla="*/ 92 h 115"/>
                    <a:gd name="T28" fmla="*/ 241 w 242"/>
                    <a:gd name="T29" fmla="*/ 80 h 115"/>
                    <a:gd name="T30" fmla="*/ 231 w 242"/>
                    <a:gd name="T31" fmla="*/ 59 h 115"/>
                    <a:gd name="T32" fmla="*/ 220 w 242"/>
                    <a:gd name="T33" fmla="*/ 46 h 115"/>
                    <a:gd name="T34" fmla="*/ 197 w 242"/>
                    <a:gd name="T35" fmla="*/ 25 h 115"/>
                    <a:gd name="T36" fmla="*/ 157 w 242"/>
                    <a:gd name="T37" fmla="*/ 10 h 115"/>
                    <a:gd name="T38" fmla="*/ 127 w 242"/>
                    <a:gd name="T39" fmla="*/ 2 h 115"/>
                    <a:gd name="T40" fmla="*/ 95 w 242"/>
                    <a:gd name="T41" fmla="*/ 0 h 115"/>
                    <a:gd name="T42" fmla="*/ 62 w 242"/>
                    <a:gd name="T43" fmla="*/ 6 h 115"/>
                    <a:gd name="T44" fmla="*/ 41 w 242"/>
                    <a:gd name="T45" fmla="*/ 18 h 115"/>
                    <a:gd name="T46" fmla="*/ 23 w 242"/>
                    <a:gd name="T47" fmla="*/ 34 h 115"/>
                    <a:gd name="T48" fmla="*/ 11 w 242"/>
                    <a:gd name="T49" fmla="*/ 53 h 115"/>
                    <a:gd name="T50" fmla="*/ 8 w 242"/>
                    <a:gd name="T51" fmla="*/ 69 h 115"/>
                    <a:gd name="T52" fmla="*/ 15 w 242"/>
                    <a:gd name="T53" fmla="*/ 63 h 115"/>
                    <a:gd name="T54" fmla="*/ 15 w 242"/>
                    <a:gd name="T55" fmla="*/ 63 h 11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2"/>
                    <a:gd name="T85" fmla="*/ 0 h 115"/>
                    <a:gd name="T86" fmla="*/ 242 w 242"/>
                    <a:gd name="T87" fmla="*/ 115 h 11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2" h="115">
                      <a:moveTo>
                        <a:pt x="15" y="63"/>
                      </a:moveTo>
                      <a:lnTo>
                        <a:pt x="17" y="63"/>
                      </a:lnTo>
                      <a:lnTo>
                        <a:pt x="2" y="82"/>
                      </a:lnTo>
                      <a:lnTo>
                        <a:pt x="0" y="96"/>
                      </a:lnTo>
                      <a:lnTo>
                        <a:pt x="8" y="111"/>
                      </a:lnTo>
                      <a:lnTo>
                        <a:pt x="28" y="114"/>
                      </a:lnTo>
                      <a:lnTo>
                        <a:pt x="46" y="105"/>
                      </a:lnTo>
                      <a:lnTo>
                        <a:pt x="59" y="82"/>
                      </a:lnTo>
                      <a:lnTo>
                        <a:pt x="87" y="53"/>
                      </a:lnTo>
                      <a:lnTo>
                        <a:pt x="136" y="53"/>
                      </a:lnTo>
                      <a:lnTo>
                        <a:pt x="176" y="70"/>
                      </a:lnTo>
                      <a:lnTo>
                        <a:pt x="197" y="82"/>
                      </a:lnTo>
                      <a:lnTo>
                        <a:pt x="213" y="88"/>
                      </a:lnTo>
                      <a:lnTo>
                        <a:pt x="226" y="92"/>
                      </a:lnTo>
                      <a:lnTo>
                        <a:pt x="241" y="80"/>
                      </a:lnTo>
                      <a:lnTo>
                        <a:pt x="231" y="59"/>
                      </a:lnTo>
                      <a:lnTo>
                        <a:pt x="220" y="46"/>
                      </a:lnTo>
                      <a:lnTo>
                        <a:pt x="197" y="25"/>
                      </a:lnTo>
                      <a:lnTo>
                        <a:pt x="157" y="10"/>
                      </a:lnTo>
                      <a:lnTo>
                        <a:pt x="127" y="2"/>
                      </a:lnTo>
                      <a:lnTo>
                        <a:pt x="95" y="0"/>
                      </a:lnTo>
                      <a:lnTo>
                        <a:pt x="62" y="6"/>
                      </a:lnTo>
                      <a:lnTo>
                        <a:pt x="41" y="18"/>
                      </a:lnTo>
                      <a:lnTo>
                        <a:pt x="23" y="34"/>
                      </a:lnTo>
                      <a:lnTo>
                        <a:pt x="11" y="53"/>
                      </a:lnTo>
                      <a:lnTo>
                        <a:pt x="8" y="69"/>
                      </a:lnTo>
                      <a:lnTo>
                        <a:pt x="15" y="63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33" name="Oval 104"/>
                <p:cNvSpPr>
                  <a:spLocks noChangeArrowheads="1"/>
                </p:cNvSpPr>
                <p:nvPr/>
              </p:nvSpPr>
              <p:spPr bwMode="auto">
                <a:xfrm>
                  <a:off x="1369" y="2402"/>
                  <a:ext cx="99" cy="61"/>
                </a:xfrm>
                <a:prstGeom prst="ellipse">
                  <a:avLst/>
                </a:prstGeom>
                <a:solidFill>
                  <a:srgbClr val="CC0099"/>
                </a:solidFill>
                <a:ln w="18930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34" name="Oval 105"/>
                <p:cNvSpPr>
                  <a:spLocks noChangeArrowheads="1"/>
                </p:cNvSpPr>
                <p:nvPr/>
              </p:nvSpPr>
              <p:spPr bwMode="auto">
                <a:xfrm>
                  <a:off x="1604" y="2275"/>
                  <a:ext cx="256" cy="16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080"/>
                    </a:gs>
                    <a:gs pos="100000">
                      <a:srgbClr val="FF1F35"/>
                    </a:gs>
                  </a:gsLst>
                  <a:path path="shape">
                    <a:fillToRect l="50000" t="50000" r="50000" b="50000"/>
                  </a:path>
                </a:gradFill>
                <a:ln w="18930">
                  <a:solidFill>
                    <a:srgbClr val="FF1F35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35" name="Freeform 106"/>
                <p:cNvSpPr>
                  <a:spLocks/>
                </p:cNvSpPr>
                <p:nvPr/>
              </p:nvSpPr>
              <p:spPr bwMode="auto">
                <a:xfrm>
                  <a:off x="1621" y="2290"/>
                  <a:ext cx="241" cy="115"/>
                </a:xfrm>
                <a:custGeom>
                  <a:avLst/>
                  <a:gdLst>
                    <a:gd name="T0" fmla="*/ 15 w 241"/>
                    <a:gd name="T1" fmla="*/ 63 h 115"/>
                    <a:gd name="T2" fmla="*/ 16 w 241"/>
                    <a:gd name="T3" fmla="*/ 63 h 115"/>
                    <a:gd name="T4" fmla="*/ 1 w 241"/>
                    <a:gd name="T5" fmla="*/ 82 h 115"/>
                    <a:gd name="T6" fmla="*/ 0 w 241"/>
                    <a:gd name="T7" fmla="*/ 95 h 115"/>
                    <a:gd name="T8" fmla="*/ 7 w 241"/>
                    <a:gd name="T9" fmla="*/ 111 h 115"/>
                    <a:gd name="T10" fmla="*/ 27 w 241"/>
                    <a:gd name="T11" fmla="*/ 114 h 115"/>
                    <a:gd name="T12" fmla="*/ 45 w 241"/>
                    <a:gd name="T13" fmla="*/ 105 h 115"/>
                    <a:gd name="T14" fmla="*/ 58 w 241"/>
                    <a:gd name="T15" fmla="*/ 82 h 115"/>
                    <a:gd name="T16" fmla="*/ 87 w 241"/>
                    <a:gd name="T17" fmla="*/ 53 h 115"/>
                    <a:gd name="T18" fmla="*/ 136 w 241"/>
                    <a:gd name="T19" fmla="*/ 53 h 115"/>
                    <a:gd name="T20" fmla="*/ 176 w 241"/>
                    <a:gd name="T21" fmla="*/ 70 h 115"/>
                    <a:gd name="T22" fmla="*/ 197 w 241"/>
                    <a:gd name="T23" fmla="*/ 82 h 115"/>
                    <a:gd name="T24" fmla="*/ 212 w 241"/>
                    <a:gd name="T25" fmla="*/ 88 h 115"/>
                    <a:gd name="T26" fmla="*/ 225 w 241"/>
                    <a:gd name="T27" fmla="*/ 91 h 115"/>
                    <a:gd name="T28" fmla="*/ 240 w 241"/>
                    <a:gd name="T29" fmla="*/ 80 h 115"/>
                    <a:gd name="T30" fmla="*/ 230 w 241"/>
                    <a:gd name="T31" fmla="*/ 59 h 115"/>
                    <a:gd name="T32" fmla="*/ 219 w 241"/>
                    <a:gd name="T33" fmla="*/ 46 h 115"/>
                    <a:gd name="T34" fmla="*/ 197 w 241"/>
                    <a:gd name="T35" fmla="*/ 25 h 115"/>
                    <a:gd name="T36" fmla="*/ 156 w 241"/>
                    <a:gd name="T37" fmla="*/ 10 h 115"/>
                    <a:gd name="T38" fmla="*/ 126 w 241"/>
                    <a:gd name="T39" fmla="*/ 2 h 115"/>
                    <a:gd name="T40" fmla="*/ 94 w 241"/>
                    <a:gd name="T41" fmla="*/ 0 h 115"/>
                    <a:gd name="T42" fmla="*/ 62 w 241"/>
                    <a:gd name="T43" fmla="*/ 6 h 115"/>
                    <a:gd name="T44" fmla="*/ 41 w 241"/>
                    <a:gd name="T45" fmla="*/ 17 h 115"/>
                    <a:gd name="T46" fmla="*/ 22 w 241"/>
                    <a:gd name="T47" fmla="*/ 34 h 115"/>
                    <a:gd name="T48" fmla="*/ 11 w 241"/>
                    <a:gd name="T49" fmla="*/ 53 h 115"/>
                    <a:gd name="T50" fmla="*/ 7 w 241"/>
                    <a:gd name="T51" fmla="*/ 69 h 115"/>
                    <a:gd name="T52" fmla="*/ 15 w 241"/>
                    <a:gd name="T53" fmla="*/ 63 h 115"/>
                    <a:gd name="T54" fmla="*/ 15 w 241"/>
                    <a:gd name="T55" fmla="*/ 63 h 11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41"/>
                    <a:gd name="T85" fmla="*/ 0 h 115"/>
                    <a:gd name="T86" fmla="*/ 241 w 241"/>
                    <a:gd name="T87" fmla="*/ 115 h 11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41" h="115">
                      <a:moveTo>
                        <a:pt x="15" y="63"/>
                      </a:moveTo>
                      <a:lnTo>
                        <a:pt x="16" y="63"/>
                      </a:lnTo>
                      <a:lnTo>
                        <a:pt x="1" y="82"/>
                      </a:lnTo>
                      <a:lnTo>
                        <a:pt x="0" y="95"/>
                      </a:lnTo>
                      <a:lnTo>
                        <a:pt x="7" y="111"/>
                      </a:lnTo>
                      <a:lnTo>
                        <a:pt x="27" y="114"/>
                      </a:lnTo>
                      <a:lnTo>
                        <a:pt x="45" y="105"/>
                      </a:lnTo>
                      <a:lnTo>
                        <a:pt x="58" y="82"/>
                      </a:lnTo>
                      <a:lnTo>
                        <a:pt x="87" y="53"/>
                      </a:lnTo>
                      <a:lnTo>
                        <a:pt x="136" y="53"/>
                      </a:lnTo>
                      <a:lnTo>
                        <a:pt x="176" y="70"/>
                      </a:lnTo>
                      <a:lnTo>
                        <a:pt x="197" y="82"/>
                      </a:lnTo>
                      <a:lnTo>
                        <a:pt x="212" y="88"/>
                      </a:lnTo>
                      <a:lnTo>
                        <a:pt x="225" y="91"/>
                      </a:lnTo>
                      <a:lnTo>
                        <a:pt x="240" y="80"/>
                      </a:lnTo>
                      <a:lnTo>
                        <a:pt x="230" y="59"/>
                      </a:lnTo>
                      <a:lnTo>
                        <a:pt x="219" y="46"/>
                      </a:lnTo>
                      <a:lnTo>
                        <a:pt x="197" y="25"/>
                      </a:lnTo>
                      <a:lnTo>
                        <a:pt x="156" y="10"/>
                      </a:lnTo>
                      <a:lnTo>
                        <a:pt x="126" y="2"/>
                      </a:lnTo>
                      <a:lnTo>
                        <a:pt x="94" y="0"/>
                      </a:lnTo>
                      <a:lnTo>
                        <a:pt x="62" y="6"/>
                      </a:lnTo>
                      <a:lnTo>
                        <a:pt x="41" y="17"/>
                      </a:lnTo>
                      <a:lnTo>
                        <a:pt x="22" y="34"/>
                      </a:lnTo>
                      <a:lnTo>
                        <a:pt x="11" y="53"/>
                      </a:lnTo>
                      <a:lnTo>
                        <a:pt x="7" y="69"/>
                      </a:lnTo>
                      <a:lnTo>
                        <a:pt x="15" y="63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36" name="Oval 107"/>
                <p:cNvSpPr>
                  <a:spLocks noChangeArrowheads="1"/>
                </p:cNvSpPr>
                <p:nvPr/>
              </p:nvSpPr>
              <p:spPr bwMode="auto">
                <a:xfrm>
                  <a:off x="1711" y="2298"/>
                  <a:ext cx="98" cy="61"/>
                </a:xfrm>
                <a:prstGeom prst="ellipse">
                  <a:avLst/>
                </a:prstGeom>
                <a:solidFill>
                  <a:srgbClr val="CC0099"/>
                </a:solidFill>
                <a:ln w="18930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1" name="Group 108"/>
          <p:cNvGrpSpPr>
            <a:grpSpLocks/>
          </p:cNvGrpSpPr>
          <p:nvPr/>
        </p:nvGrpSpPr>
        <p:grpSpPr bwMode="auto">
          <a:xfrm>
            <a:off x="4876800" y="5257800"/>
            <a:ext cx="1752600" cy="990600"/>
            <a:chOff x="3325" y="3481"/>
            <a:chExt cx="1133" cy="433"/>
          </a:xfrm>
        </p:grpSpPr>
        <p:sp>
          <p:nvSpPr>
            <p:cNvPr id="24715" name="Freeform 109"/>
            <p:cNvSpPr>
              <a:spLocks/>
            </p:cNvSpPr>
            <p:nvPr/>
          </p:nvSpPr>
          <p:spPr bwMode="auto">
            <a:xfrm>
              <a:off x="3708" y="3839"/>
              <a:ext cx="750" cy="75"/>
            </a:xfrm>
            <a:custGeom>
              <a:avLst/>
              <a:gdLst>
                <a:gd name="T0" fmla="*/ 0 w 750"/>
                <a:gd name="T1" fmla="*/ 0 h 75"/>
                <a:gd name="T2" fmla="*/ 65 w 750"/>
                <a:gd name="T3" fmla="*/ 20 h 75"/>
                <a:gd name="T4" fmla="*/ 124 w 750"/>
                <a:gd name="T5" fmla="*/ 35 h 75"/>
                <a:gd name="T6" fmla="*/ 177 w 750"/>
                <a:gd name="T7" fmla="*/ 49 h 75"/>
                <a:gd name="T8" fmla="*/ 227 w 750"/>
                <a:gd name="T9" fmla="*/ 58 h 75"/>
                <a:gd name="T10" fmla="*/ 273 w 750"/>
                <a:gd name="T11" fmla="*/ 66 h 75"/>
                <a:gd name="T12" fmla="*/ 315 w 750"/>
                <a:gd name="T13" fmla="*/ 71 h 75"/>
                <a:gd name="T14" fmla="*/ 355 w 750"/>
                <a:gd name="T15" fmla="*/ 74 h 75"/>
                <a:gd name="T16" fmla="*/ 395 w 750"/>
                <a:gd name="T17" fmla="*/ 74 h 75"/>
                <a:gd name="T18" fmla="*/ 433 w 750"/>
                <a:gd name="T19" fmla="*/ 73 h 75"/>
                <a:gd name="T20" fmla="*/ 471 w 750"/>
                <a:gd name="T21" fmla="*/ 68 h 75"/>
                <a:gd name="T22" fmla="*/ 510 w 750"/>
                <a:gd name="T23" fmla="*/ 62 h 75"/>
                <a:gd name="T24" fmla="*/ 552 w 750"/>
                <a:gd name="T25" fmla="*/ 54 h 75"/>
                <a:gd name="T26" fmla="*/ 595 w 750"/>
                <a:gd name="T27" fmla="*/ 45 h 75"/>
                <a:gd name="T28" fmla="*/ 642 w 750"/>
                <a:gd name="T29" fmla="*/ 32 h 75"/>
                <a:gd name="T30" fmla="*/ 693 w 750"/>
                <a:gd name="T31" fmla="*/ 19 h 75"/>
                <a:gd name="T32" fmla="*/ 749 w 750"/>
                <a:gd name="T33" fmla="*/ 3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0"/>
                <a:gd name="T52" fmla="*/ 0 h 75"/>
                <a:gd name="T53" fmla="*/ 750 w 750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0" h="75">
                  <a:moveTo>
                    <a:pt x="0" y="0"/>
                  </a:moveTo>
                  <a:lnTo>
                    <a:pt x="65" y="20"/>
                  </a:lnTo>
                  <a:lnTo>
                    <a:pt x="124" y="35"/>
                  </a:lnTo>
                  <a:lnTo>
                    <a:pt x="177" y="49"/>
                  </a:lnTo>
                  <a:lnTo>
                    <a:pt x="227" y="58"/>
                  </a:lnTo>
                  <a:lnTo>
                    <a:pt x="273" y="66"/>
                  </a:lnTo>
                  <a:lnTo>
                    <a:pt x="315" y="71"/>
                  </a:lnTo>
                  <a:lnTo>
                    <a:pt x="355" y="74"/>
                  </a:lnTo>
                  <a:lnTo>
                    <a:pt x="395" y="74"/>
                  </a:lnTo>
                  <a:lnTo>
                    <a:pt x="433" y="73"/>
                  </a:lnTo>
                  <a:lnTo>
                    <a:pt x="471" y="68"/>
                  </a:lnTo>
                  <a:lnTo>
                    <a:pt x="510" y="62"/>
                  </a:lnTo>
                  <a:lnTo>
                    <a:pt x="552" y="54"/>
                  </a:lnTo>
                  <a:lnTo>
                    <a:pt x="595" y="45"/>
                  </a:lnTo>
                  <a:lnTo>
                    <a:pt x="642" y="32"/>
                  </a:lnTo>
                  <a:lnTo>
                    <a:pt x="693" y="19"/>
                  </a:lnTo>
                  <a:lnTo>
                    <a:pt x="749" y="3"/>
                  </a:lnTo>
                </a:path>
              </a:pathLst>
            </a:custGeom>
            <a:noFill/>
            <a:ln w="31353">
              <a:solidFill>
                <a:srgbClr val="00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716" name="Group 110"/>
            <p:cNvGrpSpPr>
              <a:grpSpLocks/>
            </p:cNvGrpSpPr>
            <p:nvPr/>
          </p:nvGrpSpPr>
          <p:grpSpPr bwMode="auto">
            <a:xfrm>
              <a:off x="3561" y="3671"/>
              <a:ext cx="853" cy="152"/>
              <a:chOff x="3561" y="3671"/>
              <a:chExt cx="853" cy="152"/>
            </a:xfrm>
          </p:grpSpPr>
          <p:sp>
            <p:nvSpPr>
              <p:cNvPr id="24718" name="Oval 111"/>
              <p:cNvSpPr>
                <a:spLocks noChangeArrowheads="1"/>
              </p:cNvSpPr>
              <p:nvPr/>
            </p:nvSpPr>
            <p:spPr bwMode="auto">
              <a:xfrm>
                <a:off x="4175" y="3755"/>
                <a:ext cx="53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19" name="Oval 112"/>
              <p:cNvSpPr>
                <a:spLocks noChangeArrowheads="1"/>
              </p:cNvSpPr>
              <p:nvPr/>
            </p:nvSpPr>
            <p:spPr bwMode="auto">
              <a:xfrm>
                <a:off x="4345" y="3764"/>
                <a:ext cx="69" cy="5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20" name="Oval 113"/>
              <p:cNvSpPr>
                <a:spLocks noChangeArrowheads="1"/>
              </p:cNvSpPr>
              <p:nvPr/>
            </p:nvSpPr>
            <p:spPr bwMode="auto">
              <a:xfrm>
                <a:off x="4254" y="3748"/>
                <a:ext cx="61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21" name="Oval 114"/>
              <p:cNvSpPr>
                <a:spLocks noChangeArrowheads="1"/>
              </p:cNvSpPr>
              <p:nvPr/>
            </p:nvSpPr>
            <p:spPr bwMode="auto">
              <a:xfrm>
                <a:off x="4069" y="3702"/>
                <a:ext cx="61" cy="33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22" name="Oval 115"/>
              <p:cNvSpPr>
                <a:spLocks noChangeArrowheads="1"/>
              </p:cNvSpPr>
              <p:nvPr/>
            </p:nvSpPr>
            <p:spPr bwMode="auto">
              <a:xfrm>
                <a:off x="3802" y="3755"/>
                <a:ext cx="52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23" name="Oval 116"/>
              <p:cNvSpPr>
                <a:spLocks noChangeArrowheads="1"/>
              </p:cNvSpPr>
              <p:nvPr/>
            </p:nvSpPr>
            <p:spPr bwMode="auto">
              <a:xfrm>
                <a:off x="3972" y="3764"/>
                <a:ext cx="68" cy="5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24" name="Oval 117"/>
              <p:cNvSpPr>
                <a:spLocks noChangeArrowheads="1"/>
              </p:cNvSpPr>
              <p:nvPr/>
            </p:nvSpPr>
            <p:spPr bwMode="auto">
              <a:xfrm>
                <a:off x="3881" y="3748"/>
                <a:ext cx="61" cy="30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25" name="Oval 118"/>
              <p:cNvSpPr>
                <a:spLocks noChangeArrowheads="1"/>
              </p:cNvSpPr>
              <p:nvPr/>
            </p:nvSpPr>
            <p:spPr bwMode="auto">
              <a:xfrm>
                <a:off x="3696" y="3702"/>
                <a:ext cx="60" cy="33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26" name="Oval 119"/>
              <p:cNvSpPr>
                <a:spLocks noChangeArrowheads="1"/>
              </p:cNvSpPr>
              <p:nvPr/>
            </p:nvSpPr>
            <p:spPr bwMode="auto">
              <a:xfrm>
                <a:off x="3561" y="3671"/>
                <a:ext cx="60" cy="33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717" name="Oval 120"/>
            <p:cNvSpPr>
              <a:spLocks noChangeArrowheads="1"/>
            </p:cNvSpPr>
            <p:nvPr/>
          </p:nvSpPr>
          <p:spPr bwMode="auto">
            <a:xfrm>
              <a:off x="3325" y="3481"/>
              <a:ext cx="255" cy="162"/>
            </a:xfrm>
            <a:prstGeom prst="ellipse">
              <a:avLst/>
            </a:prstGeom>
            <a:gradFill rotWithShape="0">
              <a:gsLst>
                <a:gs pos="0">
                  <a:srgbClr val="FF8080"/>
                </a:gs>
                <a:gs pos="100000">
                  <a:srgbClr val="FF1F35"/>
                </a:gs>
              </a:gsLst>
              <a:path path="shape">
                <a:fillToRect l="50000" t="50000" r="50000" b="50000"/>
              </a:path>
            </a:gradFill>
            <a:ln w="18930">
              <a:solidFill>
                <a:srgbClr val="FF1F35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121"/>
          <p:cNvGrpSpPr>
            <a:grpSpLocks/>
          </p:cNvGrpSpPr>
          <p:nvPr/>
        </p:nvGrpSpPr>
        <p:grpSpPr bwMode="auto">
          <a:xfrm>
            <a:off x="2971800" y="5105400"/>
            <a:ext cx="1981200" cy="1185863"/>
            <a:chOff x="2356" y="3451"/>
            <a:chExt cx="1101" cy="747"/>
          </a:xfrm>
        </p:grpSpPr>
        <p:grpSp>
          <p:nvGrpSpPr>
            <p:cNvPr id="24687" name="Group 122"/>
            <p:cNvGrpSpPr>
              <a:grpSpLocks/>
            </p:cNvGrpSpPr>
            <p:nvPr/>
          </p:nvGrpSpPr>
          <p:grpSpPr bwMode="auto">
            <a:xfrm>
              <a:off x="2356" y="3711"/>
              <a:ext cx="255" cy="161"/>
              <a:chOff x="2356" y="3711"/>
              <a:chExt cx="255" cy="161"/>
            </a:xfrm>
          </p:grpSpPr>
          <p:sp>
            <p:nvSpPr>
              <p:cNvPr id="24703" name="Oval 123"/>
              <p:cNvSpPr>
                <a:spLocks noChangeArrowheads="1"/>
              </p:cNvSpPr>
              <p:nvPr/>
            </p:nvSpPr>
            <p:spPr bwMode="auto">
              <a:xfrm>
                <a:off x="2356" y="3711"/>
                <a:ext cx="255" cy="161"/>
              </a:xfrm>
              <a:prstGeom prst="ellipse">
                <a:avLst/>
              </a:prstGeom>
              <a:gradFill rotWithShape="0">
                <a:gsLst>
                  <a:gs pos="0">
                    <a:srgbClr val="FF8080"/>
                  </a:gs>
                  <a:gs pos="100000">
                    <a:srgbClr val="FF1F35"/>
                  </a:gs>
                </a:gsLst>
                <a:path path="shape">
                  <a:fillToRect l="50000" t="50000" r="50000" b="50000"/>
                </a:path>
              </a:gradFill>
              <a:ln w="18930">
                <a:solidFill>
                  <a:srgbClr val="FF1F35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04" name="Oval 124"/>
              <p:cNvSpPr>
                <a:spLocks noChangeArrowheads="1"/>
              </p:cNvSpPr>
              <p:nvPr/>
            </p:nvSpPr>
            <p:spPr bwMode="auto">
              <a:xfrm>
                <a:off x="2409" y="3790"/>
                <a:ext cx="45" cy="3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05" name="Oval 125"/>
              <p:cNvSpPr>
                <a:spLocks noChangeArrowheads="1"/>
              </p:cNvSpPr>
              <p:nvPr/>
            </p:nvSpPr>
            <p:spPr bwMode="auto">
              <a:xfrm>
                <a:off x="2465" y="3795"/>
                <a:ext cx="46" cy="39"/>
              </a:xfrm>
              <a:prstGeom prst="ellipse">
                <a:avLst/>
              </a:prstGeom>
              <a:solidFill>
                <a:srgbClr val="C0C0C0"/>
              </a:solidFill>
              <a:ln w="1893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4706" name="Group 126"/>
              <p:cNvGrpSpPr>
                <a:grpSpLocks/>
              </p:cNvGrpSpPr>
              <p:nvPr/>
            </p:nvGrpSpPr>
            <p:grpSpPr bwMode="auto">
              <a:xfrm>
                <a:off x="2410" y="3725"/>
                <a:ext cx="143" cy="123"/>
                <a:chOff x="2749" y="3860"/>
                <a:chExt cx="143" cy="123"/>
              </a:xfrm>
            </p:grpSpPr>
            <p:sp>
              <p:nvSpPr>
                <p:cNvPr id="24707" name="Oval 127"/>
                <p:cNvSpPr>
                  <a:spLocks noChangeArrowheads="1"/>
                </p:cNvSpPr>
                <p:nvPr/>
              </p:nvSpPr>
              <p:spPr bwMode="auto">
                <a:xfrm>
                  <a:off x="2775" y="3864"/>
                  <a:ext cx="50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08" name="Oval 128"/>
                <p:cNvSpPr>
                  <a:spLocks noChangeArrowheads="1"/>
                </p:cNvSpPr>
                <p:nvPr/>
              </p:nvSpPr>
              <p:spPr bwMode="auto">
                <a:xfrm>
                  <a:off x="2749" y="3888"/>
                  <a:ext cx="50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09" name="Oval 129"/>
                <p:cNvSpPr>
                  <a:spLocks noChangeArrowheads="1"/>
                </p:cNvSpPr>
                <p:nvPr/>
              </p:nvSpPr>
              <p:spPr bwMode="auto">
                <a:xfrm>
                  <a:off x="2775" y="3941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10" name="Oval 130"/>
                <p:cNvSpPr>
                  <a:spLocks noChangeArrowheads="1"/>
                </p:cNvSpPr>
                <p:nvPr/>
              </p:nvSpPr>
              <p:spPr bwMode="auto">
                <a:xfrm>
                  <a:off x="2790" y="3903"/>
                  <a:ext cx="50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11" name="Oval 131"/>
                <p:cNvSpPr>
                  <a:spLocks noChangeArrowheads="1"/>
                </p:cNvSpPr>
                <p:nvPr/>
              </p:nvSpPr>
              <p:spPr bwMode="auto">
                <a:xfrm>
                  <a:off x="2812" y="3860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12" name="Oval 132"/>
                <p:cNvSpPr>
                  <a:spLocks noChangeArrowheads="1"/>
                </p:cNvSpPr>
                <p:nvPr/>
              </p:nvSpPr>
              <p:spPr bwMode="auto">
                <a:xfrm>
                  <a:off x="2827" y="3891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13" name="Oval 133"/>
                <p:cNvSpPr>
                  <a:spLocks noChangeArrowheads="1"/>
                </p:cNvSpPr>
                <p:nvPr/>
              </p:nvSpPr>
              <p:spPr bwMode="auto">
                <a:xfrm>
                  <a:off x="2841" y="3923"/>
                  <a:ext cx="51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14" name="Oval 134"/>
                <p:cNvSpPr>
                  <a:spLocks noChangeArrowheads="1"/>
                </p:cNvSpPr>
                <p:nvPr/>
              </p:nvSpPr>
              <p:spPr bwMode="auto">
                <a:xfrm>
                  <a:off x="2816" y="3945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4688" name="Group 135"/>
            <p:cNvGrpSpPr>
              <a:grpSpLocks/>
            </p:cNvGrpSpPr>
            <p:nvPr/>
          </p:nvGrpSpPr>
          <p:grpSpPr bwMode="auto">
            <a:xfrm>
              <a:off x="2743" y="3891"/>
              <a:ext cx="255" cy="162"/>
              <a:chOff x="2743" y="3891"/>
              <a:chExt cx="255" cy="162"/>
            </a:xfrm>
          </p:grpSpPr>
          <p:sp>
            <p:nvSpPr>
              <p:cNvPr id="24695" name="Oval 136"/>
              <p:cNvSpPr>
                <a:spLocks noChangeArrowheads="1"/>
              </p:cNvSpPr>
              <p:nvPr/>
            </p:nvSpPr>
            <p:spPr bwMode="auto">
              <a:xfrm>
                <a:off x="2743" y="3891"/>
                <a:ext cx="255" cy="162"/>
              </a:xfrm>
              <a:prstGeom prst="ellipse">
                <a:avLst/>
              </a:prstGeom>
              <a:gradFill rotWithShape="0">
                <a:gsLst>
                  <a:gs pos="0">
                    <a:srgbClr val="FF8080"/>
                  </a:gs>
                  <a:gs pos="100000">
                    <a:srgbClr val="FF1F35"/>
                  </a:gs>
                </a:gsLst>
                <a:path path="shape">
                  <a:fillToRect l="50000" t="50000" r="50000" b="50000"/>
                </a:path>
              </a:gradFill>
              <a:ln w="18930">
                <a:solidFill>
                  <a:srgbClr val="FF1F35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96" name="Freeform 137"/>
              <p:cNvSpPr>
                <a:spLocks/>
              </p:cNvSpPr>
              <p:nvPr/>
            </p:nvSpPr>
            <p:spPr bwMode="auto">
              <a:xfrm>
                <a:off x="2786" y="3907"/>
                <a:ext cx="180" cy="127"/>
              </a:xfrm>
              <a:custGeom>
                <a:avLst/>
                <a:gdLst>
                  <a:gd name="T0" fmla="*/ 57 w 180"/>
                  <a:gd name="T1" fmla="*/ 11 h 127"/>
                  <a:gd name="T2" fmla="*/ 41 w 180"/>
                  <a:gd name="T3" fmla="*/ 19 h 127"/>
                  <a:gd name="T4" fmla="*/ 3 w 180"/>
                  <a:gd name="T5" fmla="*/ 35 h 127"/>
                  <a:gd name="T6" fmla="*/ 0 w 180"/>
                  <a:gd name="T7" fmla="*/ 61 h 127"/>
                  <a:gd name="T8" fmla="*/ 9 w 180"/>
                  <a:gd name="T9" fmla="*/ 96 h 127"/>
                  <a:gd name="T10" fmla="*/ 13 w 180"/>
                  <a:gd name="T11" fmla="*/ 104 h 127"/>
                  <a:gd name="T12" fmla="*/ 33 w 180"/>
                  <a:gd name="T13" fmla="*/ 120 h 127"/>
                  <a:gd name="T14" fmla="*/ 57 w 180"/>
                  <a:gd name="T15" fmla="*/ 126 h 127"/>
                  <a:gd name="T16" fmla="*/ 98 w 180"/>
                  <a:gd name="T17" fmla="*/ 124 h 127"/>
                  <a:gd name="T18" fmla="*/ 102 w 180"/>
                  <a:gd name="T19" fmla="*/ 124 h 127"/>
                  <a:gd name="T20" fmla="*/ 122 w 180"/>
                  <a:gd name="T21" fmla="*/ 126 h 127"/>
                  <a:gd name="T22" fmla="*/ 148 w 180"/>
                  <a:gd name="T23" fmla="*/ 126 h 127"/>
                  <a:gd name="T24" fmla="*/ 174 w 180"/>
                  <a:gd name="T25" fmla="*/ 109 h 127"/>
                  <a:gd name="T26" fmla="*/ 179 w 180"/>
                  <a:gd name="T27" fmla="*/ 81 h 127"/>
                  <a:gd name="T28" fmla="*/ 174 w 180"/>
                  <a:gd name="T29" fmla="*/ 43 h 127"/>
                  <a:gd name="T30" fmla="*/ 148 w 180"/>
                  <a:gd name="T31" fmla="*/ 22 h 127"/>
                  <a:gd name="T32" fmla="*/ 137 w 180"/>
                  <a:gd name="T33" fmla="*/ 11 h 127"/>
                  <a:gd name="T34" fmla="*/ 114 w 180"/>
                  <a:gd name="T35" fmla="*/ 2 h 127"/>
                  <a:gd name="T36" fmla="*/ 96 w 180"/>
                  <a:gd name="T37" fmla="*/ 0 h 127"/>
                  <a:gd name="T38" fmla="*/ 83 w 180"/>
                  <a:gd name="T39" fmla="*/ 5 h 127"/>
                  <a:gd name="T40" fmla="*/ 70 w 180"/>
                  <a:gd name="T41" fmla="*/ 9 h 127"/>
                  <a:gd name="T42" fmla="*/ 61 w 180"/>
                  <a:gd name="T43" fmla="*/ 11 h 127"/>
                  <a:gd name="T44" fmla="*/ 57 w 180"/>
                  <a:gd name="T45" fmla="*/ 11 h 127"/>
                  <a:gd name="T46" fmla="*/ 57 w 180"/>
                  <a:gd name="T47" fmla="*/ 11 h 12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0"/>
                  <a:gd name="T73" fmla="*/ 0 h 127"/>
                  <a:gd name="T74" fmla="*/ 180 w 180"/>
                  <a:gd name="T75" fmla="*/ 127 h 12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0" h="127">
                    <a:moveTo>
                      <a:pt x="57" y="11"/>
                    </a:moveTo>
                    <a:lnTo>
                      <a:pt x="41" y="19"/>
                    </a:lnTo>
                    <a:lnTo>
                      <a:pt x="3" y="35"/>
                    </a:lnTo>
                    <a:lnTo>
                      <a:pt x="0" y="61"/>
                    </a:lnTo>
                    <a:lnTo>
                      <a:pt x="9" y="96"/>
                    </a:lnTo>
                    <a:lnTo>
                      <a:pt x="13" y="104"/>
                    </a:lnTo>
                    <a:lnTo>
                      <a:pt x="33" y="120"/>
                    </a:lnTo>
                    <a:lnTo>
                      <a:pt x="57" y="126"/>
                    </a:lnTo>
                    <a:lnTo>
                      <a:pt x="98" y="124"/>
                    </a:lnTo>
                    <a:lnTo>
                      <a:pt x="102" y="124"/>
                    </a:lnTo>
                    <a:lnTo>
                      <a:pt x="122" y="126"/>
                    </a:lnTo>
                    <a:lnTo>
                      <a:pt x="148" y="126"/>
                    </a:lnTo>
                    <a:lnTo>
                      <a:pt x="174" y="109"/>
                    </a:lnTo>
                    <a:lnTo>
                      <a:pt x="179" y="81"/>
                    </a:lnTo>
                    <a:lnTo>
                      <a:pt x="174" y="43"/>
                    </a:lnTo>
                    <a:lnTo>
                      <a:pt x="148" y="22"/>
                    </a:lnTo>
                    <a:lnTo>
                      <a:pt x="137" y="11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3" y="5"/>
                    </a:lnTo>
                    <a:lnTo>
                      <a:pt x="70" y="9"/>
                    </a:lnTo>
                    <a:lnTo>
                      <a:pt x="61" y="11"/>
                    </a:lnTo>
                    <a:lnTo>
                      <a:pt x="57" y="11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7" name="Oval 138"/>
              <p:cNvSpPr>
                <a:spLocks noChangeArrowheads="1"/>
              </p:cNvSpPr>
              <p:nvPr/>
            </p:nvSpPr>
            <p:spPr bwMode="auto">
              <a:xfrm>
                <a:off x="2819" y="3977"/>
                <a:ext cx="46" cy="3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98" name="Oval 139"/>
              <p:cNvSpPr>
                <a:spLocks noChangeArrowheads="1"/>
              </p:cNvSpPr>
              <p:nvPr/>
            </p:nvSpPr>
            <p:spPr bwMode="auto">
              <a:xfrm>
                <a:off x="2871" y="3980"/>
                <a:ext cx="46" cy="3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99" name="Oval 140"/>
              <p:cNvSpPr>
                <a:spLocks noChangeArrowheads="1"/>
              </p:cNvSpPr>
              <p:nvPr/>
            </p:nvSpPr>
            <p:spPr bwMode="auto">
              <a:xfrm>
                <a:off x="2840" y="3919"/>
                <a:ext cx="50" cy="38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00" name="Oval 141"/>
              <p:cNvSpPr>
                <a:spLocks noChangeArrowheads="1"/>
              </p:cNvSpPr>
              <p:nvPr/>
            </p:nvSpPr>
            <p:spPr bwMode="auto">
              <a:xfrm>
                <a:off x="2901" y="3995"/>
                <a:ext cx="50" cy="3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01" name="Oval 142"/>
              <p:cNvSpPr>
                <a:spLocks noChangeArrowheads="1"/>
              </p:cNvSpPr>
              <p:nvPr/>
            </p:nvSpPr>
            <p:spPr bwMode="auto">
              <a:xfrm>
                <a:off x="2861" y="3929"/>
                <a:ext cx="49" cy="39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02" name="Oval 143"/>
              <p:cNvSpPr>
                <a:spLocks noChangeArrowheads="1"/>
              </p:cNvSpPr>
              <p:nvPr/>
            </p:nvSpPr>
            <p:spPr bwMode="auto">
              <a:xfrm>
                <a:off x="2800" y="3941"/>
                <a:ext cx="50" cy="38"/>
              </a:xfrm>
              <a:prstGeom prst="ellipse">
                <a:avLst/>
              </a:prstGeom>
              <a:gradFill rotWithShape="0">
                <a:gsLst>
                  <a:gs pos="0">
                    <a:srgbClr val="FF00FF"/>
                  </a:gs>
                  <a:gs pos="100000">
                    <a:srgbClr val="760076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689" name="Freeform 144"/>
            <p:cNvSpPr>
              <a:spLocks/>
            </p:cNvSpPr>
            <p:nvPr/>
          </p:nvSpPr>
          <p:spPr bwMode="auto">
            <a:xfrm>
              <a:off x="2503" y="3986"/>
              <a:ext cx="954" cy="212"/>
            </a:xfrm>
            <a:custGeom>
              <a:avLst/>
              <a:gdLst>
                <a:gd name="T0" fmla="*/ 0 w 954"/>
                <a:gd name="T1" fmla="*/ 20 h 212"/>
                <a:gd name="T2" fmla="*/ 55 w 954"/>
                <a:gd name="T3" fmla="*/ 79 h 212"/>
                <a:gd name="T4" fmla="*/ 116 w 954"/>
                <a:gd name="T5" fmla="*/ 125 h 212"/>
                <a:gd name="T6" fmla="*/ 181 w 954"/>
                <a:gd name="T7" fmla="*/ 162 h 212"/>
                <a:gd name="T8" fmla="*/ 251 w 954"/>
                <a:gd name="T9" fmla="*/ 187 h 212"/>
                <a:gd name="T10" fmla="*/ 321 w 954"/>
                <a:gd name="T11" fmla="*/ 203 h 212"/>
                <a:gd name="T12" fmla="*/ 394 w 954"/>
                <a:gd name="T13" fmla="*/ 211 h 212"/>
                <a:gd name="T14" fmla="*/ 466 w 954"/>
                <a:gd name="T15" fmla="*/ 211 h 212"/>
                <a:gd name="T16" fmla="*/ 539 w 954"/>
                <a:gd name="T17" fmla="*/ 205 h 212"/>
                <a:gd name="T18" fmla="*/ 608 w 954"/>
                <a:gd name="T19" fmla="*/ 192 h 212"/>
                <a:gd name="T20" fmla="*/ 674 w 954"/>
                <a:gd name="T21" fmla="*/ 174 h 212"/>
                <a:gd name="T22" fmla="*/ 737 w 954"/>
                <a:gd name="T23" fmla="*/ 152 h 212"/>
                <a:gd name="T24" fmla="*/ 795 w 954"/>
                <a:gd name="T25" fmla="*/ 126 h 212"/>
                <a:gd name="T26" fmla="*/ 846 w 954"/>
                <a:gd name="T27" fmla="*/ 98 h 212"/>
                <a:gd name="T28" fmla="*/ 890 w 954"/>
                <a:gd name="T29" fmla="*/ 66 h 212"/>
                <a:gd name="T30" fmla="*/ 926 w 954"/>
                <a:gd name="T31" fmla="*/ 34 h 212"/>
                <a:gd name="T32" fmla="*/ 953 w 954"/>
                <a:gd name="T33" fmla="*/ 0 h 2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4"/>
                <a:gd name="T52" fmla="*/ 0 h 212"/>
                <a:gd name="T53" fmla="*/ 954 w 954"/>
                <a:gd name="T54" fmla="*/ 212 h 2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4" h="212">
                  <a:moveTo>
                    <a:pt x="0" y="20"/>
                  </a:moveTo>
                  <a:lnTo>
                    <a:pt x="55" y="79"/>
                  </a:lnTo>
                  <a:lnTo>
                    <a:pt x="116" y="125"/>
                  </a:lnTo>
                  <a:lnTo>
                    <a:pt x="181" y="162"/>
                  </a:lnTo>
                  <a:lnTo>
                    <a:pt x="251" y="187"/>
                  </a:lnTo>
                  <a:lnTo>
                    <a:pt x="321" y="203"/>
                  </a:lnTo>
                  <a:lnTo>
                    <a:pt x="394" y="211"/>
                  </a:lnTo>
                  <a:lnTo>
                    <a:pt x="466" y="211"/>
                  </a:lnTo>
                  <a:lnTo>
                    <a:pt x="539" y="205"/>
                  </a:lnTo>
                  <a:lnTo>
                    <a:pt x="608" y="192"/>
                  </a:lnTo>
                  <a:lnTo>
                    <a:pt x="674" y="174"/>
                  </a:lnTo>
                  <a:lnTo>
                    <a:pt x="737" y="152"/>
                  </a:lnTo>
                  <a:lnTo>
                    <a:pt x="795" y="126"/>
                  </a:lnTo>
                  <a:lnTo>
                    <a:pt x="846" y="98"/>
                  </a:lnTo>
                  <a:lnTo>
                    <a:pt x="890" y="66"/>
                  </a:lnTo>
                  <a:lnTo>
                    <a:pt x="926" y="34"/>
                  </a:lnTo>
                  <a:lnTo>
                    <a:pt x="953" y="0"/>
                  </a:lnTo>
                </a:path>
              </a:pathLst>
            </a:custGeom>
            <a:noFill/>
            <a:ln w="31353">
              <a:solidFill>
                <a:srgbClr val="00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0" name="Rectangle 145"/>
            <p:cNvSpPr>
              <a:spLocks noChangeArrowheads="1"/>
            </p:cNvSpPr>
            <p:nvPr/>
          </p:nvSpPr>
          <p:spPr bwMode="auto">
            <a:xfrm>
              <a:off x="2611" y="3451"/>
              <a:ext cx="705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54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defTabSz="4254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defTabSz="4254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defTabSz="4254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defTabSz="4254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2F2F2F"/>
                </a:buClr>
                <a:buSzPct val="90000"/>
                <a:buFont typeface="Monotype Sorts" pitchFamily="2" charset="2"/>
                <a:buNone/>
              </a:pPr>
              <a:r>
                <a:rPr lang="en-US" sz="1400" b="1">
                  <a:latin typeface="Tahoma" panose="020B0604030504040204" pitchFamily="34" charset="0"/>
                  <a:cs typeface="Arial" panose="020B0604020202020204" pitchFamily="34" charset="0"/>
                </a:rPr>
                <a:t>Erythrocytic </a:t>
              </a:r>
            </a:p>
            <a:p>
              <a:pPr eaLnBrk="1" hangingPunct="1">
                <a:spcBef>
                  <a:spcPct val="0"/>
                </a:spcBef>
                <a:buClr>
                  <a:srgbClr val="2F2F2F"/>
                </a:buClr>
                <a:buSzPct val="90000"/>
                <a:buFont typeface="Monotype Sorts" pitchFamily="2" charset="2"/>
                <a:buNone/>
              </a:pPr>
              <a:r>
                <a:rPr lang="en-US" sz="1400" b="1">
                  <a:latin typeface="Tahoma" panose="020B0604030504040204" pitchFamily="34" charset="0"/>
                  <a:cs typeface="Arial" panose="020B0604020202020204" pitchFamily="34" charset="0"/>
                </a:rPr>
                <a:t>    Cycle</a:t>
              </a:r>
            </a:p>
          </p:txBody>
        </p:sp>
        <p:grpSp>
          <p:nvGrpSpPr>
            <p:cNvPr id="24691" name="Group 146"/>
            <p:cNvGrpSpPr>
              <a:grpSpLocks/>
            </p:cNvGrpSpPr>
            <p:nvPr/>
          </p:nvGrpSpPr>
          <p:grpSpPr bwMode="auto">
            <a:xfrm>
              <a:off x="3144" y="3757"/>
              <a:ext cx="255" cy="161"/>
              <a:chOff x="3144" y="3757"/>
              <a:chExt cx="255" cy="161"/>
            </a:xfrm>
          </p:grpSpPr>
          <p:sp>
            <p:nvSpPr>
              <p:cNvPr id="24692" name="Oval 147"/>
              <p:cNvSpPr>
                <a:spLocks noChangeArrowheads="1"/>
              </p:cNvSpPr>
              <p:nvPr/>
            </p:nvSpPr>
            <p:spPr bwMode="auto">
              <a:xfrm>
                <a:off x="3144" y="3757"/>
                <a:ext cx="255" cy="161"/>
              </a:xfrm>
              <a:prstGeom prst="ellipse">
                <a:avLst/>
              </a:prstGeom>
              <a:gradFill rotWithShape="0">
                <a:gsLst>
                  <a:gs pos="0">
                    <a:srgbClr val="FF8080"/>
                  </a:gs>
                  <a:gs pos="100000">
                    <a:srgbClr val="FF1F35"/>
                  </a:gs>
                </a:gsLst>
                <a:path path="shape">
                  <a:fillToRect l="50000" t="50000" r="50000" b="50000"/>
                </a:path>
              </a:gradFill>
              <a:ln w="18930">
                <a:solidFill>
                  <a:srgbClr val="FF1F35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93" name="Oval 148"/>
              <p:cNvSpPr>
                <a:spLocks noChangeArrowheads="1"/>
              </p:cNvSpPr>
              <p:nvPr/>
            </p:nvSpPr>
            <p:spPr bwMode="auto">
              <a:xfrm>
                <a:off x="3210" y="3793"/>
                <a:ext cx="158" cy="96"/>
              </a:xfrm>
              <a:prstGeom prst="ellipse">
                <a:avLst/>
              </a:prstGeom>
              <a:solidFill>
                <a:srgbClr val="C0C0C0"/>
              </a:solidFill>
              <a:ln w="1893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94" name="Oval 149"/>
              <p:cNvSpPr>
                <a:spLocks noChangeArrowheads="1"/>
              </p:cNvSpPr>
              <p:nvPr/>
            </p:nvSpPr>
            <p:spPr bwMode="auto">
              <a:xfrm>
                <a:off x="3264" y="3792"/>
                <a:ext cx="52" cy="28"/>
              </a:xfrm>
              <a:prstGeom prst="ellipse">
                <a:avLst/>
              </a:prstGeom>
              <a:solidFill>
                <a:srgbClr val="CC0099"/>
              </a:solidFill>
              <a:ln w="18930">
                <a:solidFill>
                  <a:srgbClr val="CC00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" name="Group 150"/>
          <p:cNvGrpSpPr>
            <a:grpSpLocks/>
          </p:cNvGrpSpPr>
          <p:nvPr/>
        </p:nvGrpSpPr>
        <p:grpSpPr bwMode="auto">
          <a:xfrm>
            <a:off x="1524000" y="4724400"/>
            <a:ext cx="1143000" cy="990600"/>
            <a:chOff x="1220" y="2994"/>
            <a:chExt cx="1269" cy="681"/>
          </a:xfrm>
        </p:grpSpPr>
        <p:sp>
          <p:nvSpPr>
            <p:cNvPr id="24663" name="Oval 151"/>
            <p:cNvSpPr>
              <a:spLocks noChangeArrowheads="1"/>
            </p:cNvSpPr>
            <p:nvPr/>
          </p:nvSpPr>
          <p:spPr bwMode="auto">
            <a:xfrm>
              <a:off x="1220" y="2994"/>
              <a:ext cx="255" cy="162"/>
            </a:xfrm>
            <a:prstGeom prst="ellipse">
              <a:avLst/>
            </a:prstGeom>
            <a:gradFill rotWithShape="0">
              <a:gsLst>
                <a:gs pos="0">
                  <a:srgbClr val="FF8080"/>
                </a:gs>
                <a:gs pos="100000">
                  <a:srgbClr val="FF1F35"/>
                </a:gs>
              </a:gsLst>
              <a:path path="shape">
                <a:fillToRect l="50000" t="50000" r="50000" b="50000"/>
              </a:path>
            </a:gradFill>
            <a:ln w="18930">
              <a:solidFill>
                <a:srgbClr val="FF1F35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664" name="Group 152"/>
            <p:cNvGrpSpPr>
              <a:grpSpLocks/>
            </p:cNvGrpSpPr>
            <p:nvPr/>
          </p:nvGrpSpPr>
          <p:grpSpPr bwMode="auto">
            <a:xfrm>
              <a:off x="1417" y="3098"/>
              <a:ext cx="1072" cy="577"/>
              <a:chOff x="1417" y="3098"/>
              <a:chExt cx="1072" cy="577"/>
            </a:xfrm>
          </p:grpSpPr>
          <p:grpSp>
            <p:nvGrpSpPr>
              <p:cNvPr id="24665" name="Group 153"/>
              <p:cNvGrpSpPr>
                <a:grpSpLocks/>
              </p:cNvGrpSpPr>
              <p:nvPr/>
            </p:nvGrpSpPr>
            <p:grpSpPr bwMode="auto">
              <a:xfrm>
                <a:off x="1417" y="3098"/>
                <a:ext cx="832" cy="417"/>
                <a:chOff x="1417" y="3098"/>
                <a:chExt cx="832" cy="417"/>
              </a:xfrm>
            </p:grpSpPr>
            <p:sp>
              <p:nvSpPr>
                <p:cNvPr id="24676" name="Oval 154"/>
                <p:cNvSpPr>
                  <a:spLocks noChangeArrowheads="1"/>
                </p:cNvSpPr>
                <p:nvPr/>
              </p:nvSpPr>
              <p:spPr bwMode="auto">
                <a:xfrm>
                  <a:off x="1428" y="3173"/>
                  <a:ext cx="53" cy="3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77" name="Oval 155"/>
                <p:cNvSpPr>
                  <a:spLocks noChangeArrowheads="1"/>
                </p:cNvSpPr>
                <p:nvPr/>
              </p:nvSpPr>
              <p:spPr bwMode="auto">
                <a:xfrm>
                  <a:off x="1583" y="3222"/>
                  <a:ext cx="44" cy="5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78" name="Oval 156"/>
                <p:cNvSpPr>
                  <a:spLocks noChangeArrowheads="1"/>
                </p:cNvSpPr>
                <p:nvPr/>
              </p:nvSpPr>
              <p:spPr bwMode="auto">
                <a:xfrm>
                  <a:off x="1677" y="3302"/>
                  <a:ext cx="58" cy="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79" name="Oval 157"/>
                <p:cNvSpPr>
                  <a:spLocks noChangeArrowheads="1"/>
                </p:cNvSpPr>
                <p:nvPr/>
              </p:nvSpPr>
              <p:spPr bwMode="auto">
                <a:xfrm>
                  <a:off x="1707" y="3198"/>
                  <a:ext cx="56" cy="41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80" name="Oval 158"/>
                <p:cNvSpPr>
                  <a:spLocks noChangeArrowheads="1"/>
                </p:cNvSpPr>
                <p:nvPr/>
              </p:nvSpPr>
              <p:spPr bwMode="auto">
                <a:xfrm>
                  <a:off x="1821" y="3330"/>
                  <a:ext cx="52" cy="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81" name="Oval 159"/>
                <p:cNvSpPr>
                  <a:spLocks noChangeArrowheads="1"/>
                </p:cNvSpPr>
                <p:nvPr/>
              </p:nvSpPr>
              <p:spPr bwMode="auto">
                <a:xfrm>
                  <a:off x="2011" y="3380"/>
                  <a:ext cx="31" cy="4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82" name="Oval 160"/>
                <p:cNvSpPr>
                  <a:spLocks noChangeArrowheads="1"/>
                </p:cNvSpPr>
                <p:nvPr/>
              </p:nvSpPr>
              <p:spPr bwMode="auto">
                <a:xfrm>
                  <a:off x="2138" y="3355"/>
                  <a:ext cx="44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83" name="Oval 161"/>
                <p:cNvSpPr>
                  <a:spLocks noChangeArrowheads="1"/>
                </p:cNvSpPr>
                <p:nvPr/>
              </p:nvSpPr>
              <p:spPr bwMode="auto">
                <a:xfrm>
                  <a:off x="2125" y="3440"/>
                  <a:ext cx="41" cy="4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84" name="Oval 162"/>
                <p:cNvSpPr>
                  <a:spLocks noChangeArrowheads="1"/>
                </p:cNvSpPr>
                <p:nvPr/>
              </p:nvSpPr>
              <p:spPr bwMode="auto">
                <a:xfrm>
                  <a:off x="2202" y="3394"/>
                  <a:ext cx="47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85" name="Oval 163"/>
                <p:cNvSpPr>
                  <a:spLocks noChangeArrowheads="1"/>
                </p:cNvSpPr>
                <p:nvPr/>
              </p:nvSpPr>
              <p:spPr bwMode="auto">
                <a:xfrm>
                  <a:off x="2180" y="3473"/>
                  <a:ext cx="42" cy="4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86" name="Oval 164"/>
                <p:cNvSpPr>
                  <a:spLocks noChangeArrowheads="1"/>
                </p:cNvSpPr>
                <p:nvPr/>
              </p:nvSpPr>
              <p:spPr bwMode="auto">
                <a:xfrm>
                  <a:off x="1417" y="3098"/>
                  <a:ext cx="55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4666" name="Freeform 165"/>
              <p:cNvSpPr>
                <a:spLocks/>
              </p:cNvSpPr>
              <p:nvPr/>
            </p:nvSpPr>
            <p:spPr bwMode="auto">
              <a:xfrm>
                <a:off x="1550" y="3493"/>
                <a:ext cx="472" cy="182"/>
              </a:xfrm>
              <a:custGeom>
                <a:avLst/>
                <a:gdLst>
                  <a:gd name="T0" fmla="*/ 0 w 472"/>
                  <a:gd name="T1" fmla="*/ 0 h 182"/>
                  <a:gd name="T2" fmla="*/ 24 w 472"/>
                  <a:gd name="T3" fmla="*/ 26 h 182"/>
                  <a:gd name="T4" fmla="*/ 50 w 472"/>
                  <a:gd name="T5" fmla="*/ 49 h 182"/>
                  <a:gd name="T6" fmla="*/ 76 w 472"/>
                  <a:gd name="T7" fmla="*/ 70 h 182"/>
                  <a:gd name="T8" fmla="*/ 103 w 472"/>
                  <a:gd name="T9" fmla="*/ 87 h 182"/>
                  <a:gd name="T10" fmla="*/ 130 w 472"/>
                  <a:gd name="T11" fmla="*/ 104 h 182"/>
                  <a:gd name="T12" fmla="*/ 158 w 472"/>
                  <a:gd name="T13" fmla="*/ 117 h 182"/>
                  <a:gd name="T14" fmla="*/ 186 w 472"/>
                  <a:gd name="T15" fmla="*/ 130 h 182"/>
                  <a:gd name="T16" fmla="*/ 216 w 472"/>
                  <a:gd name="T17" fmla="*/ 140 h 182"/>
                  <a:gd name="T18" fmla="*/ 244 w 472"/>
                  <a:gd name="T19" fmla="*/ 150 h 182"/>
                  <a:gd name="T20" fmla="*/ 274 w 472"/>
                  <a:gd name="T21" fmla="*/ 157 h 182"/>
                  <a:gd name="T22" fmla="*/ 304 w 472"/>
                  <a:gd name="T23" fmla="*/ 164 h 182"/>
                  <a:gd name="T24" fmla="*/ 336 w 472"/>
                  <a:gd name="T25" fmla="*/ 169 h 182"/>
                  <a:gd name="T26" fmla="*/ 368 w 472"/>
                  <a:gd name="T27" fmla="*/ 173 h 182"/>
                  <a:gd name="T28" fmla="*/ 401 w 472"/>
                  <a:gd name="T29" fmla="*/ 177 h 182"/>
                  <a:gd name="T30" fmla="*/ 435 w 472"/>
                  <a:gd name="T31" fmla="*/ 179 h 182"/>
                  <a:gd name="T32" fmla="*/ 471 w 472"/>
                  <a:gd name="T33" fmla="*/ 181 h 1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2"/>
                  <a:gd name="T52" fmla="*/ 0 h 182"/>
                  <a:gd name="T53" fmla="*/ 472 w 472"/>
                  <a:gd name="T54" fmla="*/ 182 h 1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2" h="182">
                    <a:moveTo>
                      <a:pt x="0" y="0"/>
                    </a:moveTo>
                    <a:lnTo>
                      <a:pt x="24" y="26"/>
                    </a:lnTo>
                    <a:lnTo>
                      <a:pt x="50" y="49"/>
                    </a:lnTo>
                    <a:lnTo>
                      <a:pt x="76" y="70"/>
                    </a:lnTo>
                    <a:lnTo>
                      <a:pt x="103" y="87"/>
                    </a:lnTo>
                    <a:lnTo>
                      <a:pt x="130" y="104"/>
                    </a:lnTo>
                    <a:lnTo>
                      <a:pt x="158" y="117"/>
                    </a:lnTo>
                    <a:lnTo>
                      <a:pt x="186" y="130"/>
                    </a:lnTo>
                    <a:lnTo>
                      <a:pt x="216" y="140"/>
                    </a:lnTo>
                    <a:lnTo>
                      <a:pt x="244" y="150"/>
                    </a:lnTo>
                    <a:lnTo>
                      <a:pt x="274" y="157"/>
                    </a:lnTo>
                    <a:lnTo>
                      <a:pt x="304" y="164"/>
                    </a:lnTo>
                    <a:lnTo>
                      <a:pt x="336" y="169"/>
                    </a:lnTo>
                    <a:lnTo>
                      <a:pt x="368" y="173"/>
                    </a:lnTo>
                    <a:lnTo>
                      <a:pt x="401" y="177"/>
                    </a:lnTo>
                    <a:lnTo>
                      <a:pt x="435" y="179"/>
                    </a:lnTo>
                    <a:lnTo>
                      <a:pt x="471" y="181"/>
                    </a:lnTo>
                  </a:path>
                </a:pathLst>
              </a:custGeom>
              <a:noFill/>
              <a:ln w="31353">
                <a:solidFill>
                  <a:srgbClr val="0099FF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4667" name="Group 166"/>
              <p:cNvGrpSpPr>
                <a:grpSpLocks/>
              </p:cNvGrpSpPr>
              <p:nvPr/>
            </p:nvGrpSpPr>
            <p:grpSpPr bwMode="auto">
              <a:xfrm>
                <a:off x="2229" y="3424"/>
                <a:ext cx="260" cy="203"/>
                <a:chOff x="2229" y="3424"/>
                <a:chExt cx="260" cy="203"/>
              </a:xfrm>
            </p:grpSpPr>
            <p:sp>
              <p:nvSpPr>
                <p:cNvPr id="24668" name="Oval 167"/>
                <p:cNvSpPr>
                  <a:spLocks noChangeArrowheads="1"/>
                </p:cNvSpPr>
                <p:nvPr/>
              </p:nvSpPr>
              <p:spPr bwMode="auto">
                <a:xfrm>
                  <a:off x="2312" y="3460"/>
                  <a:ext cx="50" cy="3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69" name="Oval 168"/>
                <p:cNvSpPr>
                  <a:spLocks noChangeArrowheads="1"/>
                </p:cNvSpPr>
                <p:nvPr/>
              </p:nvSpPr>
              <p:spPr bwMode="auto">
                <a:xfrm>
                  <a:off x="2315" y="3538"/>
                  <a:ext cx="5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670" name="Group 169"/>
                <p:cNvGrpSpPr>
                  <a:grpSpLocks/>
                </p:cNvGrpSpPr>
                <p:nvPr/>
              </p:nvGrpSpPr>
              <p:grpSpPr bwMode="auto">
                <a:xfrm>
                  <a:off x="2229" y="3424"/>
                  <a:ext cx="260" cy="203"/>
                  <a:chOff x="2229" y="3424"/>
                  <a:chExt cx="260" cy="203"/>
                </a:xfrm>
              </p:grpSpPr>
              <p:sp>
                <p:nvSpPr>
                  <p:cNvPr id="24671" name="Oval 170"/>
                  <p:cNvSpPr>
                    <a:spLocks noChangeArrowheads="1"/>
                  </p:cNvSpPr>
                  <p:nvPr/>
                </p:nvSpPr>
                <p:spPr bwMode="auto">
                  <a:xfrm>
                    <a:off x="2266" y="3432"/>
                    <a:ext cx="41" cy="3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SA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672" name="Oval 171"/>
                  <p:cNvSpPr>
                    <a:spLocks noChangeArrowheads="1"/>
                  </p:cNvSpPr>
                  <p:nvPr/>
                </p:nvSpPr>
                <p:spPr bwMode="auto">
                  <a:xfrm>
                    <a:off x="2274" y="3513"/>
                    <a:ext cx="38" cy="3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SA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673" name="Oval 172"/>
                  <p:cNvSpPr>
                    <a:spLocks noChangeArrowheads="1"/>
                  </p:cNvSpPr>
                  <p:nvPr/>
                </p:nvSpPr>
                <p:spPr bwMode="auto">
                  <a:xfrm>
                    <a:off x="2370" y="3424"/>
                    <a:ext cx="47" cy="3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SA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674" name="Oval 173"/>
                  <p:cNvSpPr>
                    <a:spLocks noChangeArrowheads="1"/>
                  </p:cNvSpPr>
                  <p:nvPr/>
                </p:nvSpPr>
                <p:spPr bwMode="auto">
                  <a:xfrm>
                    <a:off x="2365" y="3501"/>
                    <a:ext cx="41" cy="3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00FF"/>
                      </a:gs>
                      <a:gs pos="100000">
                        <a:srgbClr val="760076"/>
                      </a:gs>
                    </a:gsLst>
                    <a:lin ang="5400000" scaled="1"/>
                  </a:gradFill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ar-SA" sz="18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4675" name="Freeform 174"/>
                  <p:cNvSpPr>
                    <a:spLocks/>
                  </p:cNvSpPr>
                  <p:nvPr/>
                </p:nvSpPr>
                <p:spPr bwMode="auto">
                  <a:xfrm>
                    <a:off x="2229" y="3494"/>
                    <a:ext cx="260" cy="133"/>
                  </a:xfrm>
                  <a:custGeom>
                    <a:avLst/>
                    <a:gdLst>
                      <a:gd name="T0" fmla="*/ 18 w 260"/>
                      <a:gd name="T1" fmla="*/ 60 h 133"/>
                      <a:gd name="T2" fmla="*/ 20 w 260"/>
                      <a:gd name="T3" fmla="*/ 60 h 133"/>
                      <a:gd name="T4" fmla="*/ 0 w 260"/>
                      <a:gd name="T5" fmla="*/ 72 h 133"/>
                      <a:gd name="T6" fmla="*/ 13 w 260"/>
                      <a:gd name="T7" fmla="*/ 98 h 133"/>
                      <a:gd name="T8" fmla="*/ 33 w 260"/>
                      <a:gd name="T9" fmla="*/ 117 h 133"/>
                      <a:gd name="T10" fmla="*/ 63 w 260"/>
                      <a:gd name="T11" fmla="*/ 124 h 133"/>
                      <a:gd name="T12" fmla="*/ 105 w 260"/>
                      <a:gd name="T13" fmla="*/ 128 h 133"/>
                      <a:gd name="T14" fmla="*/ 157 w 260"/>
                      <a:gd name="T15" fmla="*/ 132 h 133"/>
                      <a:gd name="T16" fmla="*/ 187 w 260"/>
                      <a:gd name="T17" fmla="*/ 122 h 133"/>
                      <a:gd name="T18" fmla="*/ 216 w 260"/>
                      <a:gd name="T19" fmla="*/ 113 h 133"/>
                      <a:gd name="T20" fmla="*/ 240 w 260"/>
                      <a:gd name="T21" fmla="*/ 93 h 133"/>
                      <a:gd name="T22" fmla="*/ 248 w 260"/>
                      <a:gd name="T23" fmla="*/ 75 h 133"/>
                      <a:gd name="T24" fmla="*/ 259 w 260"/>
                      <a:gd name="T25" fmla="*/ 60 h 133"/>
                      <a:gd name="T26" fmla="*/ 259 w 260"/>
                      <a:gd name="T27" fmla="*/ 24 h 133"/>
                      <a:gd name="T28" fmla="*/ 246 w 260"/>
                      <a:gd name="T29" fmla="*/ 0 h 133"/>
                      <a:gd name="T30" fmla="*/ 231 w 260"/>
                      <a:gd name="T31" fmla="*/ 1 h 133"/>
                      <a:gd name="T32" fmla="*/ 216 w 260"/>
                      <a:gd name="T33" fmla="*/ 10 h 133"/>
                      <a:gd name="T34" fmla="*/ 216 w 260"/>
                      <a:gd name="T35" fmla="*/ 32 h 133"/>
                      <a:gd name="T36" fmla="*/ 222 w 260"/>
                      <a:gd name="T37" fmla="*/ 45 h 133"/>
                      <a:gd name="T38" fmla="*/ 216 w 260"/>
                      <a:gd name="T39" fmla="*/ 59 h 133"/>
                      <a:gd name="T40" fmla="*/ 194 w 260"/>
                      <a:gd name="T41" fmla="*/ 63 h 133"/>
                      <a:gd name="T42" fmla="*/ 189 w 260"/>
                      <a:gd name="T43" fmla="*/ 72 h 133"/>
                      <a:gd name="T44" fmla="*/ 183 w 260"/>
                      <a:gd name="T45" fmla="*/ 82 h 133"/>
                      <a:gd name="T46" fmla="*/ 165 w 260"/>
                      <a:gd name="T47" fmla="*/ 95 h 133"/>
                      <a:gd name="T48" fmla="*/ 127 w 260"/>
                      <a:gd name="T49" fmla="*/ 98 h 133"/>
                      <a:gd name="T50" fmla="*/ 96 w 260"/>
                      <a:gd name="T51" fmla="*/ 98 h 133"/>
                      <a:gd name="T52" fmla="*/ 59 w 260"/>
                      <a:gd name="T53" fmla="*/ 86 h 133"/>
                      <a:gd name="T54" fmla="*/ 37 w 260"/>
                      <a:gd name="T55" fmla="*/ 69 h 133"/>
                      <a:gd name="T56" fmla="*/ 22 w 260"/>
                      <a:gd name="T57" fmla="*/ 63 h 133"/>
                      <a:gd name="T58" fmla="*/ 18 w 260"/>
                      <a:gd name="T59" fmla="*/ 60 h 133"/>
                      <a:gd name="T60" fmla="*/ 18 w 260"/>
                      <a:gd name="T61" fmla="*/ 60 h 133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260"/>
                      <a:gd name="T94" fmla="*/ 0 h 133"/>
                      <a:gd name="T95" fmla="*/ 260 w 260"/>
                      <a:gd name="T96" fmla="*/ 133 h 133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260" h="133">
                        <a:moveTo>
                          <a:pt x="18" y="60"/>
                        </a:moveTo>
                        <a:lnTo>
                          <a:pt x="20" y="60"/>
                        </a:lnTo>
                        <a:lnTo>
                          <a:pt x="0" y="72"/>
                        </a:lnTo>
                        <a:lnTo>
                          <a:pt x="13" y="98"/>
                        </a:lnTo>
                        <a:lnTo>
                          <a:pt x="33" y="117"/>
                        </a:lnTo>
                        <a:lnTo>
                          <a:pt x="63" y="124"/>
                        </a:lnTo>
                        <a:lnTo>
                          <a:pt x="105" y="128"/>
                        </a:lnTo>
                        <a:lnTo>
                          <a:pt x="157" y="132"/>
                        </a:lnTo>
                        <a:lnTo>
                          <a:pt x="187" y="122"/>
                        </a:lnTo>
                        <a:lnTo>
                          <a:pt x="216" y="113"/>
                        </a:lnTo>
                        <a:lnTo>
                          <a:pt x="240" y="93"/>
                        </a:lnTo>
                        <a:lnTo>
                          <a:pt x="248" y="75"/>
                        </a:lnTo>
                        <a:lnTo>
                          <a:pt x="259" y="60"/>
                        </a:lnTo>
                        <a:lnTo>
                          <a:pt x="259" y="24"/>
                        </a:lnTo>
                        <a:lnTo>
                          <a:pt x="246" y="0"/>
                        </a:lnTo>
                        <a:lnTo>
                          <a:pt x="231" y="1"/>
                        </a:lnTo>
                        <a:lnTo>
                          <a:pt x="216" y="10"/>
                        </a:lnTo>
                        <a:lnTo>
                          <a:pt x="216" y="32"/>
                        </a:lnTo>
                        <a:lnTo>
                          <a:pt x="222" y="45"/>
                        </a:lnTo>
                        <a:lnTo>
                          <a:pt x="216" y="59"/>
                        </a:lnTo>
                        <a:lnTo>
                          <a:pt x="194" y="63"/>
                        </a:lnTo>
                        <a:lnTo>
                          <a:pt x="189" y="72"/>
                        </a:lnTo>
                        <a:lnTo>
                          <a:pt x="183" y="82"/>
                        </a:lnTo>
                        <a:lnTo>
                          <a:pt x="165" y="95"/>
                        </a:lnTo>
                        <a:lnTo>
                          <a:pt x="127" y="98"/>
                        </a:lnTo>
                        <a:lnTo>
                          <a:pt x="96" y="98"/>
                        </a:lnTo>
                        <a:lnTo>
                          <a:pt x="59" y="86"/>
                        </a:lnTo>
                        <a:lnTo>
                          <a:pt x="37" y="69"/>
                        </a:lnTo>
                        <a:lnTo>
                          <a:pt x="22" y="63"/>
                        </a:lnTo>
                        <a:lnTo>
                          <a:pt x="18" y="6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FF8080"/>
                      </a:gs>
                      <a:gs pos="100000">
                        <a:srgbClr val="FF1F35"/>
                      </a:gs>
                    </a:gsLst>
                    <a:path path="rect">
                      <a:fillToRect l="50000" t="50000" r="50000" b="50000"/>
                    </a:path>
                  </a:gradFill>
                  <a:ln w="18930">
                    <a:solidFill>
                      <a:srgbClr val="FF1F35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025" name="Group 175"/>
          <p:cNvGrpSpPr>
            <a:grpSpLocks/>
          </p:cNvGrpSpPr>
          <p:nvPr/>
        </p:nvGrpSpPr>
        <p:grpSpPr bwMode="auto">
          <a:xfrm>
            <a:off x="2362200" y="2133600"/>
            <a:ext cx="1254125" cy="925513"/>
            <a:chOff x="1488" y="1344"/>
            <a:chExt cx="790" cy="583"/>
          </a:xfrm>
        </p:grpSpPr>
        <p:sp>
          <p:nvSpPr>
            <p:cNvPr id="24649" name="Freeform 176"/>
            <p:cNvSpPr>
              <a:spLocks/>
            </p:cNvSpPr>
            <p:nvPr/>
          </p:nvSpPr>
          <p:spPr bwMode="auto">
            <a:xfrm>
              <a:off x="2140" y="1843"/>
              <a:ext cx="41" cy="68"/>
            </a:xfrm>
            <a:custGeom>
              <a:avLst/>
              <a:gdLst>
                <a:gd name="T0" fmla="*/ 5 w 41"/>
                <a:gd name="T1" fmla="*/ 1 h 68"/>
                <a:gd name="T2" fmla="*/ 5 w 41"/>
                <a:gd name="T3" fmla="*/ 3 h 68"/>
                <a:gd name="T4" fmla="*/ 5 w 41"/>
                <a:gd name="T5" fmla="*/ 9 h 68"/>
                <a:gd name="T6" fmla="*/ 5 w 41"/>
                <a:gd name="T7" fmla="*/ 14 h 68"/>
                <a:gd name="T8" fmla="*/ 7 w 41"/>
                <a:gd name="T9" fmla="*/ 19 h 68"/>
                <a:gd name="T10" fmla="*/ 7 w 41"/>
                <a:gd name="T11" fmla="*/ 25 h 68"/>
                <a:gd name="T12" fmla="*/ 6 w 41"/>
                <a:gd name="T13" fmla="*/ 30 h 68"/>
                <a:gd name="T14" fmla="*/ 5 w 41"/>
                <a:gd name="T15" fmla="*/ 34 h 68"/>
                <a:gd name="T16" fmla="*/ 5 w 41"/>
                <a:gd name="T17" fmla="*/ 36 h 68"/>
                <a:gd name="T18" fmla="*/ 5 w 41"/>
                <a:gd name="T19" fmla="*/ 38 h 68"/>
                <a:gd name="T20" fmla="*/ 3 w 41"/>
                <a:gd name="T21" fmla="*/ 39 h 68"/>
                <a:gd name="T22" fmla="*/ 3 w 41"/>
                <a:gd name="T23" fmla="*/ 42 h 68"/>
                <a:gd name="T24" fmla="*/ 1 w 41"/>
                <a:gd name="T25" fmla="*/ 43 h 68"/>
                <a:gd name="T26" fmla="*/ 1 w 41"/>
                <a:gd name="T27" fmla="*/ 47 h 68"/>
                <a:gd name="T28" fmla="*/ 0 w 41"/>
                <a:gd name="T29" fmla="*/ 49 h 68"/>
                <a:gd name="T30" fmla="*/ 0 w 41"/>
                <a:gd name="T31" fmla="*/ 50 h 68"/>
                <a:gd name="T32" fmla="*/ 1 w 41"/>
                <a:gd name="T33" fmla="*/ 52 h 68"/>
                <a:gd name="T34" fmla="*/ 2 w 41"/>
                <a:gd name="T35" fmla="*/ 56 h 68"/>
                <a:gd name="T36" fmla="*/ 5 w 41"/>
                <a:gd name="T37" fmla="*/ 57 h 68"/>
                <a:gd name="T38" fmla="*/ 9 w 41"/>
                <a:gd name="T39" fmla="*/ 59 h 68"/>
                <a:gd name="T40" fmla="*/ 12 w 41"/>
                <a:gd name="T41" fmla="*/ 61 h 68"/>
                <a:gd name="T42" fmla="*/ 16 w 41"/>
                <a:gd name="T43" fmla="*/ 63 h 68"/>
                <a:gd name="T44" fmla="*/ 19 w 41"/>
                <a:gd name="T45" fmla="*/ 65 h 68"/>
                <a:gd name="T46" fmla="*/ 22 w 41"/>
                <a:gd name="T47" fmla="*/ 65 h 68"/>
                <a:gd name="T48" fmla="*/ 24 w 41"/>
                <a:gd name="T49" fmla="*/ 66 h 68"/>
                <a:gd name="T50" fmla="*/ 26 w 41"/>
                <a:gd name="T51" fmla="*/ 66 h 68"/>
                <a:gd name="T52" fmla="*/ 27 w 41"/>
                <a:gd name="T53" fmla="*/ 66 h 68"/>
                <a:gd name="T54" fmla="*/ 31 w 41"/>
                <a:gd name="T55" fmla="*/ 66 h 68"/>
                <a:gd name="T56" fmla="*/ 32 w 41"/>
                <a:gd name="T57" fmla="*/ 67 h 68"/>
                <a:gd name="T58" fmla="*/ 35 w 41"/>
                <a:gd name="T59" fmla="*/ 67 h 68"/>
                <a:gd name="T60" fmla="*/ 37 w 41"/>
                <a:gd name="T61" fmla="*/ 67 h 68"/>
                <a:gd name="T62" fmla="*/ 38 w 41"/>
                <a:gd name="T63" fmla="*/ 67 h 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"/>
                <a:gd name="T97" fmla="*/ 0 h 68"/>
                <a:gd name="T98" fmla="*/ 41 w 41"/>
                <a:gd name="T99" fmla="*/ 68 h 6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" h="68">
                  <a:moveTo>
                    <a:pt x="5" y="0"/>
                  </a:move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4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7" y="22"/>
                  </a:lnTo>
                  <a:lnTo>
                    <a:pt x="7" y="25"/>
                  </a:lnTo>
                  <a:lnTo>
                    <a:pt x="7" y="27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5" y="34"/>
                  </a:lnTo>
                  <a:lnTo>
                    <a:pt x="5" y="36"/>
                  </a:lnTo>
                  <a:lnTo>
                    <a:pt x="5" y="38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1" y="43"/>
                  </a:lnTo>
                  <a:lnTo>
                    <a:pt x="1" y="45"/>
                  </a:lnTo>
                  <a:lnTo>
                    <a:pt x="1" y="47"/>
                  </a:lnTo>
                  <a:lnTo>
                    <a:pt x="0" y="49"/>
                  </a:lnTo>
                  <a:lnTo>
                    <a:pt x="0" y="50"/>
                  </a:lnTo>
                  <a:lnTo>
                    <a:pt x="1" y="50"/>
                  </a:lnTo>
                  <a:lnTo>
                    <a:pt x="1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56"/>
                  </a:lnTo>
                  <a:lnTo>
                    <a:pt x="5" y="57"/>
                  </a:lnTo>
                  <a:lnTo>
                    <a:pt x="7" y="57"/>
                  </a:lnTo>
                  <a:lnTo>
                    <a:pt x="9" y="59"/>
                  </a:lnTo>
                  <a:lnTo>
                    <a:pt x="10" y="59"/>
                  </a:lnTo>
                  <a:lnTo>
                    <a:pt x="12" y="61"/>
                  </a:lnTo>
                  <a:lnTo>
                    <a:pt x="14" y="61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19" y="65"/>
                  </a:lnTo>
                  <a:lnTo>
                    <a:pt x="21" y="65"/>
                  </a:lnTo>
                  <a:lnTo>
                    <a:pt x="22" y="65"/>
                  </a:lnTo>
                  <a:lnTo>
                    <a:pt x="24" y="65"/>
                  </a:lnTo>
                  <a:lnTo>
                    <a:pt x="24" y="66"/>
                  </a:lnTo>
                  <a:lnTo>
                    <a:pt x="25" y="66"/>
                  </a:lnTo>
                  <a:lnTo>
                    <a:pt x="26" y="66"/>
                  </a:lnTo>
                  <a:lnTo>
                    <a:pt x="27" y="66"/>
                  </a:lnTo>
                  <a:lnTo>
                    <a:pt x="29" y="66"/>
                  </a:lnTo>
                  <a:lnTo>
                    <a:pt x="31" y="66"/>
                  </a:lnTo>
                  <a:lnTo>
                    <a:pt x="32" y="66"/>
                  </a:lnTo>
                  <a:lnTo>
                    <a:pt x="32" y="67"/>
                  </a:lnTo>
                  <a:lnTo>
                    <a:pt x="34" y="67"/>
                  </a:lnTo>
                  <a:lnTo>
                    <a:pt x="35" y="67"/>
                  </a:lnTo>
                  <a:lnTo>
                    <a:pt x="37" y="67"/>
                  </a:lnTo>
                  <a:lnTo>
                    <a:pt x="38" y="67"/>
                  </a:lnTo>
                  <a:lnTo>
                    <a:pt x="40" y="67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0" name="Freeform 177"/>
            <p:cNvSpPr>
              <a:spLocks/>
            </p:cNvSpPr>
            <p:nvPr/>
          </p:nvSpPr>
          <p:spPr bwMode="auto">
            <a:xfrm>
              <a:off x="2068" y="1850"/>
              <a:ext cx="37" cy="77"/>
            </a:xfrm>
            <a:custGeom>
              <a:avLst/>
              <a:gdLst>
                <a:gd name="T0" fmla="*/ 34 w 37"/>
                <a:gd name="T1" fmla="*/ 0 h 77"/>
                <a:gd name="T2" fmla="*/ 34 w 37"/>
                <a:gd name="T3" fmla="*/ 0 h 77"/>
                <a:gd name="T4" fmla="*/ 34 w 37"/>
                <a:gd name="T5" fmla="*/ 0 h 77"/>
                <a:gd name="T6" fmla="*/ 34 w 37"/>
                <a:gd name="T7" fmla="*/ 0 h 77"/>
                <a:gd name="T8" fmla="*/ 35 w 37"/>
                <a:gd name="T9" fmla="*/ 0 h 77"/>
                <a:gd name="T10" fmla="*/ 35 w 37"/>
                <a:gd name="T11" fmla="*/ 0 h 77"/>
                <a:gd name="T12" fmla="*/ 35 w 37"/>
                <a:gd name="T13" fmla="*/ 0 h 77"/>
                <a:gd name="T14" fmla="*/ 35 w 37"/>
                <a:gd name="T15" fmla="*/ 0 h 77"/>
                <a:gd name="T16" fmla="*/ 36 w 37"/>
                <a:gd name="T17" fmla="*/ 2 h 77"/>
                <a:gd name="T18" fmla="*/ 34 w 37"/>
                <a:gd name="T19" fmla="*/ 5 h 77"/>
                <a:gd name="T20" fmla="*/ 32 w 37"/>
                <a:gd name="T21" fmla="*/ 9 h 77"/>
                <a:gd name="T22" fmla="*/ 29 w 37"/>
                <a:gd name="T23" fmla="*/ 12 h 77"/>
                <a:gd name="T24" fmla="*/ 25 w 37"/>
                <a:gd name="T25" fmla="*/ 17 h 77"/>
                <a:gd name="T26" fmla="*/ 22 w 37"/>
                <a:gd name="T27" fmla="*/ 20 h 77"/>
                <a:gd name="T28" fmla="*/ 18 w 37"/>
                <a:gd name="T29" fmla="*/ 24 h 77"/>
                <a:gd name="T30" fmla="*/ 15 w 37"/>
                <a:gd name="T31" fmla="*/ 27 h 77"/>
                <a:gd name="T32" fmla="*/ 13 w 37"/>
                <a:gd name="T33" fmla="*/ 29 h 77"/>
                <a:gd name="T34" fmla="*/ 11 w 37"/>
                <a:gd name="T35" fmla="*/ 32 h 77"/>
                <a:gd name="T36" fmla="*/ 9 w 37"/>
                <a:gd name="T37" fmla="*/ 35 h 77"/>
                <a:gd name="T38" fmla="*/ 7 w 37"/>
                <a:gd name="T39" fmla="*/ 38 h 77"/>
                <a:gd name="T40" fmla="*/ 5 w 37"/>
                <a:gd name="T41" fmla="*/ 40 h 77"/>
                <a:gd name="T42" fmla="*/ 3 w 37"/>
                <a:gd name="T43" fmla="*/ 44 h 77"/>
                <a:gd name="T44" fmla="*/ 1 w 37"/>
                <a:gd name="T45" fmla="*/ 47 h 77"/>
                <a:gd name="T46" fmla="*/ 1 w 37"/>
                <a:gd name="T47" fmla="*/ 50 h 77"/>
                <a:gd name="T48" fmla="*/ 0 w 37"/>
                <a:gd name="T49" fmla="*/ 52 h 77"/>
                <a:gd name="T50" fmla="*/ 0 w 37"/>
                <a:gd name="T51" fmla="*/ 56 h 77"/>
                <a:gd name="T52" fmla="*/ 1 w 37"/>
                <a:gd name="T53" fmla="*/ 60 h 77"/>
                <a:gd name="T54" fmla="*/ 2 w 37"/>
                <a:gd name="T55" fmla="*/ 64 h 77"/>
                <a:gd name="T56" fmla="*/ 4 w 37"/>
                <a:gd name="T57" fmla="*/ 68 h 77"/>
                <a:gd name="T58" fmla="*/ 5 w 37"/>
                <a:gd name="T59" fmla="*/ 72 h 77"/>
                <a:gd name="T60" fmla="*/ 6 w 37"/>
                <a:gd name="T61" fmla="*/ 75 h 77"/>
                <a:gd name="T62" fmla="*/ 7 w 37"/>
                <a:gd name="T63" fmla="*/ 76 h 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"/>
                <a:gd name="T97" fmla="*/ 0 h 77"/>
                <a:gd name="T98" fmla="*/ 37 w 37"/>
                <a:gd name="T99" fmla="*/ 77 h 7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" h="77">
                  <a:moveTo>
                    <a:pt x="34" y="0"/>
                  </a:moveTo>
                  <a:lnTo>
                    <a:pt x="34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2" y="9"/>
                  </a:lnTo>
                  <a:lnTo>
                    <a:pt x="31" y="10"/>
                  </a:lnTo>
                  <a:lnTo>
                    <a:pt x="29" y="12"/>
                  </a:lnTo>
                  <a:lnTo>
                    <a:pt x="28" y="14"/>
                  </a:lnTo>
                  <a:lnTo>
                    <a:pt x="25" y="17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7" y="26"/>
                  </a:lnTo>
                  <a:lnTo>
                    <a:pt x="15" y="27"/>
                  </a:lnTo>
                  <a:lnTo>
                    <a:pt x="13" y="29"/>
                  </a:lnTo>
                  <a:lnTo>
                    <a:pt x="13" y="31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9" y="35"/>
                  </a:lnTo>
                  <a:lnTo>
                    <a:pt x="9" y="36"/>
                  </a:lnTo>
                  <a:lnTo>
                    <a:pt x="7" y="38"/>
                  </a:lnTo>
                  <a:lnTo>
                    <a:pt x="7" y="39"/>
                  </a:lnTo>
                  <a:lnTo>
                    <a:pt x="5" y="40"/>
                  </a:lnTo>
                  <a:lnTo>
                    <a:pt x="5" y="42"/>
                  </a:lnTo>
                  <a:lnTo>
                    <a:pt x="3" y="44"/>
                  </a:lnTo>
                  <a:lnTo>
                    <a:pt x="3" y="45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1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1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4" y="65"/>
                  </a:lnTo>
                  <a:lnTo>
                    <a:pt x="4" y="68"/>
                  </a:lnTo>
                  <a:lnTo>
                    <a:pt x="5" y="70"/>
                  </a:lnTo>
                  <a:lnTo>
                    <a:pt x="5" y="72"/>
                  </a:lnTo>
                  <a:lnTo>
                    <a:pt x="6" y="73"/>
                  </a:lnTo>
                  <a:lnTo>
                    <a:pt x="6" y="75"/>
                  </a:lnTo>
                  <a:lnTo>
                    <a:pt x="7" y="75"/>
                  </a:lnTo>
                  <a:lnTo>
                    <a:pt x="7" y="76"/>
                  </a:lnTo>
                  <a:lnTo>
                    <a:pt x="8" y="76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1" name="Freeform 178"/>
            <p:cNvSpPr>
              <a:spLocks/>
            </p:cNvSpPr>
            <p:nvPr/>
          </p:nvSpPr>
          <p:spPr bwMode="auto">
            <a:xfrm>
              <a:off x="1985" y="1817"/>
              <a:ext cx="78" cy="103"/>
            </a:xfrm>
            <a:custGeom>
              <a:avLst/>
              <a:gdLst>
                <a:gd name="T0" fmla="*/ 76 w 78"/>
                <a:gd name="T1" fmla="*/ 1 h 103"/>
                <a:gd name="T2" fmla="*/ 73 w 78"/>
                <a:gd name="T3" fmla="*/ 3 h 103"/>
                <a:gd name="T4" fmla="*/ 68 w 78"/>
                <a:gd name="T5" fmla="*/ 5 h 103"/>
                <a:gd name="T6" fmla="*/ 61 w 78"/>
                <a:gd name="T7" fmla="*/ 8 h 103"/>
                <a:gd name="T8" fmla="*/ 56 w 78"/>
                <a:gd name="T9" fmla="*/ 11 h 103"/>
                <a:gd name="T10" fmla="*/ 49 w 78"/>
                <a:gd name="T11" fmla="*/ 15 h 103"/>
                <a:gd name="T12" fmla="*/ 42 w 78"/>
                <a:gd name="T13" fmla="*/ 18 h 103"/>
                <a:gd name="T14" fmla="*/ 39 w 78"/>
                <a:gd name="T15" fmla="*/ 22 h 103"/>
                <a:gd name="T16" fmla="*/ 36 w 78"/>
                <a:gd name="T17" fmla="*/ 25 h 103"/>
                <a:gd name="T18" fmla="*/ 36 w 78"/>
                <a:gd name="T19" fmla="*/ 29 h 103"/>
                <a:gd name="T20" fmla="*/ 35 w 78"/>
                <a:gd name="T21" fmla="*/ 34 h 103"/>
                <a:gd name="T22" fmla="*/ 35 w 78"/>
                <a:gd name="T23" fmla="*/ 37 h 103"/>
                <a:gd name="T24" fmla="*/ 35 w 78"/>
                <a:gd name="T25" fmla="*/ 42 h 103"/>
                <a:gd name="T26" fmla="*/ 35 w 78"/>
                <a:gd name="T27" fmla="*/ 45 h 103"/>
                <a:gd name="T28" fmla="*/ 34 w 78"/>
                <a:gd name="T29" fmla="*/ 49 h 103"/>
                <a:gd name="T30" fmla="*/ 34 w 78"/>
                <a:gd name="T31" fmla="*/ 53 h 103"/>
                <a:gd name="T32" fmla="*/ 32 w 78"/>
                <a:gd name="T33" fmla="*/ 55 h 103"/>
                <a:gd name="T34" fmla="*/ 29 w 78"/>
                <a:gd name="T35" fmla="*/ 59 h 103"/>
                <a:gd name="T36" fmla="*/ 26 w 78"/>
                <a:gd name="T37" fmla="*/ 60 h 103"/>
                <a:gd name="T38" fmla="*/ 22 w 78"/>
                <a:gd name="T39" fmla="*/ 64 h 103"/>
                <a:gd name="T40" fmla="*/ 18 w 78"/>
                <a:gd name="T41" fmla="*/ 65 h 103"/>
                <a:gd name="T42" fmla="*/ 14 w 78"/>
                <a:gd name="T43" fmla="*/ 69 h 103"/>
                <a:gd name="T44" fmla="*/ 11 w 78"/>
                <a:gd name="T45" fmla="*/ 71 h 103"/>
                <a:gd name="T46" fmla="*/ 8 w 78"/>
                <a:gd name="T47" fmla="*/ 74 h 103"/>
                <a:gd name="T48" fmla="*/ 6 w 78"/>
                <a:gd name="T49" fmla="*/ 76 h 103"/>
                <a:gd name="T50" fmla="*/ 5 w 78"/>
                <a:gd name="T51" fmla="*/ 79 h 103"/>
                <a:gd name="T52" fmla="*/ 3 w 78"/>
                <a:gd name="T53" fmla="*/ 81 h 103"/>
                <a:gd name="T54" fmla="*/ 3 w 78"/>
                <a:gd name="T55" fmla="*/ 84 h 103"/>
                <a:gd name="T56" fmla="*/ 1 w 78"/>
                <a:gd name="T57" fmla="*/ 86 h 103"/>
                <a:gd name="T58" fmla="*/ 0 w 78"/>
                <a:gd name="T59" fmla="*/ 89 h 103"/>
                <a:gd name="T60" fmla="*/ 0 w 78"/>
                <a:gd name="T61" fmla="*/ 91 h 103"/>
                <a:gd name="T62" fmla="*/ 0 w 78"/>
                <a:gd name="T63" fmla="*/ 93 h 103"/>
                <a:gd name="T64" fmla="*/ 0 w 78"/>
                <a:gd name="T65" fmla="*/ 94 h 103"/>
                <a:gd name="T66" fmla="*/ 0 w 78"/>
                <a:gd name="T67" fmla="*/ 95 h 103"/>
                <a:gd name="T68" fmla="*/ 0 w 78"/>
                <a:gd name="T69" fmla="*/ 97 h 103"/>
                <a:gd name="T70" fmla="*/ 0 w 78"/>
                <a:gd name="T71" fmla="*/ 98 h 103"/>
                <a:gd name="T72" fmla="*/ 0 w 78"/>
                <a:gd name="T73" fmla="*/ 100 h 103"/>
                <a:gd name="T74" fmla="*/ 0 w 78"/>
                <a:gd name="T75" fmla="*/ 101 h 103"/>
                <a:gd name="T76" fmla="*/ 0 w 78"/>
                <a:gd name="T77" fmla="*/ 102 h 103"/>
                <a:gd name="T78" fmla="*/ 0 w 78"/>
                <a:gd name="T79" fmla="*/ 102 h 1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8"/>
                <a:gd name="T121" fmla="*/ 0 h 103"/>
                <a:gd name="T122" fmla="*/ 78 w 78"/>
                <a:gd name="T123" fmla="*/ 103 h 1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8" h="103">
                  <a:moveTo>
                    <a:pt x="77" y="0"/>
                  </a:moveTo>
                  <a:lnTo>
                    <a:pt x="76" y="1"/>
                  </a:lnTo>
                  <a:lnTo>
                    <a:pt x="75" y="1"/>
                  </a:lnTo>
                  <a:lnTo>
                    <a:pt x="73" y="3"/>
                  </a:lnTo>
                  <a:lnTo>
                    <a:pt x="71" y="3"/>
                  </a:lnTo>
                  <a:lnTo>
                    <a:pt x="68" y="5"/>
                  </a:lnTo>
                  <a:lnTo>
                    <a:pt x="65" y="6"/>
                  </a:lnTo>
                  <a:lnTo>
                    <a:pt x="61" y="8"/>
                  </a:lnTo>
                  <a:lnTo>
                    <a:pt x="59" y="9"/>
                  </a:lnTo>
                  <a:lnTo>
                    <a:pt x="56" y="11"/>
                  </a:lnTo>
                  <a:lnTo>
                    <a:pt x="52" y="13"/>
                  </a:lnTo>
                  <a:lnTo>
                    <a:pt x="49" y="15"/>
                  </a:lnTo>
                  <a:lnTo>
                    <a:pt x="46" y="16"/>
                  </a:lnTo>
                  <a:lnTo>
                    <a:pt x="42" y="18"/>
                  </a:lnTo>
                  <a:lnTo>
                    <a:pt x="41" y="20"/>
                  </a:lnTo>
                  <a:lnTo>
                    <a:pt x="39" y="22"/>
                  </a:lnTo>
                  <a:lnTo>
                    <a:pt x="38" y="23"/>
                  </a:lnTo>
                  <a:lnTo>
                    <a:pt x="36" y="25"/>
                  </a:lnTo>
                  <a:lnTo>
                    <a:pt x="36" y="27"/>
                  </a:lnTo>
                  <a:lnTo>
                    <a:pt x="36" y="29"/>
                  </a:lnTo>
                  <a:lnTo>
                    <a:pt x="36" y="31"/>
                  </a:lnTo>
                  <a:lnTo>
                    <a:pt x="35" y="34"/>
                  </a:lnTo>
                  <a:lnTo>
                    <a:pt x="35" y="35"/>
                  </a:lnTo>
                  <a:lnTo>
                    <a:pt x="35" y="37"/>
                  </a:lnTo>
                  <a:lnTo>
                    <a:pt x="35" y="39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5" y="45"/>
                  </a:lnTo>
                  <a:lnTo>
                    <a:pt x="35" y="47"/>
                  </a:lnTo>
                  <a:lnTo>
                    <a:pt x="34" y="49"/>
                  </a:lnTo>
                  <a:lnTo>
                    <a:pt x="34" y="51"/>
                  </a:lnTo>
                  <a:lnTo>
                    <a:pt x="34" y="53"/>
                  </a:lnTo>
                  <a:lnTo>
                    <a:pt x="32" y="55"/>
                  </a:lnTo>
                  <a:lnTo>
                    <a:pt x="31" y="57"/>
                  </a:lnTo>
                  <a:lnTo>
                    <a:pt x="29" y="59"/>
                  </a:lnTo>
                  <a:lnTo>
                    <a:pt x="28" y="59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1" y="64"/>
                  </a:lnTo>
                  <a:lnTo>
                    <a:pt x="18" y="65"/>
                  </a:lnTo>
                  <a:lnTo>
                    <a:pt x="16" y="67"/>
                  </a:lnTo>
                  <a:lnTo>
                    <a:pt x="14" y="69"/>
                  </a:lnTo>
                  <a:lnTo>
                    <a:pt x="13" y="69"/>
                  </a:lnTo>
                  <a:lnTo>
                    <a:pt x="11" y="71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7"/>
                  </a:lnTo>
                  <a:lnTo>
                    <a:pt x="5" y="79"/>
                  </a:lnTo>
                  <a:lnTo>
                    <a:pt x="3" y="81"/>
                  </a:lnTo>
                  <a:lnTo>
                    <a:pt x="3" y="82"/>
                  </a:lnTo>
                  <a:lnTo>
                    <a:pt x="3" y="84"/>
                  </a:lnTo>
                  <a:lnTo>
                    <a:pt x="1" y="86"/>
                  </a:lnTo>
                  <a:lnTo>
                    <a:pt x="1" y="88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0" y="92"/>
                  </a:lnTo>
                  <a:lnTo>
                    <a:pt x="0" y="93"/>
                  </a:lnTo>
                  <a:lnTo>
                    <a:pt x="1" y="93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1"/>
                  </a:lnTo>
                  <a:lnTo>
                    <a:pt x="0" y="102"/>
                  </a:lnTo>
                  <a:lnTo>
                    <a:pt x="1" y="102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2" name="Oval 179"/>
            <p:cNvSpPr>
              <a:spLocks noChangeArrowheads="1"/>
            </p:cNvSpPr>
            <p:nvPr/>
          </p:nvSpPr>
          <p:spPr bwMode="auto">
            <a:xfrm>
              <a:off x="2060" y="1778"/>
              <a:ext cx="113" cy="62"/>
            </a:xfrm>
            <a:prstGeom prst="ellipse">
              <a:avLst/>
            </a:prstGeom>
            <a:solidFill>
              <a:srgbClr val="FFFF00"/>
            </a:solidFill>
            <a:ln w="1893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53" name="Freeform 180"/>
            <p:cNvSpPr>
              <a:spLocks/>
            </p:cNvSpPr>
            <p:nvPr/>
          </p:nvSpPr>
          <p:spPr bwMode="auto">
            <a:xfrm>
              <a:off x="2023" y="1684"/>
              <a:ext cx="63" cy="91"/>
            </a:xfrm>
            <a:custGeom>
              <a:avLst/>
              <a:gdLst>
                <a:gd name="T0" fmla="*/ 0 w 63"/>
                <a:gd name="T1" fmla="*/ 0 h 91"/>
                <a:gd name="T2" fmla="*/ 0 w 63"/>
                <a:gd name="T3" fmla="*/ 1 h 91"/>
                <a:gd name="T4" fmla="*/ 1 w 63"/>
                <a:gd name="T5" fmla="*/ 1 h 91"/>
                <a:gd name="T6" fmla="*/ 3 w 63"/>
                <a:gd name="T7" fmla="*/ 1 h 91"/>
                <a:gd name="T8" fmla="*/ 4 w 63"/>
                <a:gd name="T9" fmla="*/ 1 h 91"/>
                <a:gd name="T10" fmla="*/ 6 w 63"/>
                <a:gd name="T11" fmla="*/ 1 h 91"/>
                <a:gd name="T12" fmla="*/ 9 w 63"/>
                <a:gd name="T13" fmla="*/ 1 h 91"/>
                <a:gd name="T14" fmla="*/ 11 w 63"/>
                <a:gd name="T15" fmla="*/ 1 h 91"/>
                <a:gd name="T16" fmla="*/ 15 w 63"/>
                <a:gd name="T17" fmla="*/ 1 h 91"/>
                <a:gd name="T18" fmla="*/ 16 w 63"/>
                <a:gd name="T19" fmla="*/ 3 h 91"/>
                <a:gd name="T20" fmla="*/ 20 w 63"/>
                <a:gd name="T21" fmla="*/ 3 h 91"/>
                <a:gd name="T22" fmla="*/ 23 w 63"/>
                <a:gd name="T23" fmla="*/ 4 h 91"/>
                <a:gd name="T24" fmla="*/ 26 w 63"/>
                <a:gd name="T25" fmla="*/ 4 h 91"/>
                <a:gd name="T26" fmla="*/ 28 w 63"/>
                <a:gd name="T27" fmla="*/ 5 h 91"/>
                <a:gd name="T28" fmla="*/ 31 w 63"/>
                <a:gd name="T29" fmla="*/ 5 h 91"/>
                <a:gd name="T30" fmla="*/ 32 w 63"/>
                <a:gd name="T31" fmla="*/ 7 h 91"/>
                <a:gd name="T32" fmla="*/ 34 w 63"/>
                <a:gd name="T33" fmla="*/ 7 h 91"/>
                <a:gd name="T34" fmla="*/ 35 w 63"/>
                <a:gd name="T35" fmla="*/ 9 h 91"/>
                <a:gd name="T36" fmla="*/ 37 w 63"/>
                <a:gd name="T37" fmla="*/ 12 h 91"/>
                <a:gd name="T38" fmla="*/ 37 w 63"/>
                <a:gd name="T39" fmla="*/ 15 h 91"/>
                <a:gd name="T40" fmla="*/ 38 w 63"/>
                <a:gd name="T41" fmla="*/ 18 h 91"/>
                <a:gd name="T42" fmla="*/ 38 w 63"/>
                <a:gd name="T43" fmla="*/ 23 h 91"/>
                <a:gd name="T44" fmla="*/ 39 w 63"/>
                <a:gd name="T45" fmla="*/ 26 h 91"/>
                <a:gd name="T46" fmla="*/ 39 w 63"/>
                <a:gd name="T47" fmla="*/ 31 h 91"/>
                <a:gd name="T48" fmla="*/ 41 w 63"/>
                <a:gd name="T49" fmla="*/ 35 h 91"/>
                <a:gd name="T50" fmla="*/ 41 w 63"/>
                <a:gd name="T51" fmla="*/ 40 h 91"/>
                <a:gd name="T52" fmla="*/ 41 w 63"/>
                <a:gd name="T53" fmla="*/ 43 h 91"/>
                <a:gd name="T54" fmla="*/ 41 w 63"/>
                <a:gd name="T55" fmla="*/ 48 h 91"/>
                <a:gd name="T56" fmla="*/ 41 w 63"/>
                <a:gd name="T57" fmla="*/ 51 h 91"/>
                <a:gd name="T58" fmla="*/ 41 w 63"/>
                <a:gd name="T59" fmla="*/ 55 h 91"/>
                <a:gd name="T60" fmla="*/ 42 w 63"/>
                <a:gd name="T61" fmla="*/ 59 h 91"/>
                <a:gd name="T62" fmla="*/ 42 w 63"/>
                <a:gd name="T63" fmla="*/ 62 h 91"/>
                <a:gd name="T64" fmla="*/ 44 w 63"/>
                <a:gd name="T65" fmla="*/ 64 h 91"/>
                <a:gd name="T66" fmla="*/ 44 w 63"/>
                <a:gd name="T67" fmla="*/ 66 h 91"/>
                <a:gd name="T68" fmla="*/ 45 w 63"/>
                <a:gd name="T69" fmla="*/ 68 h 91"/>
                <a:gd name="T70" fmla="*/ 45 w 63"/>
                <a:gd name="T71" fmla="*/ 70 h 91"/>
                <a:gd name="T72" fmla="*/ 47 w 63"/>
                <a:gd name="T73" fmla="*/ 71 h 91"/>
                <a:gd name="T74" fmla="*/ 48 w 63"/>
                <a:gd name="T75" fmla="*/ 74 h 91"/>
                <a:gd name="T76" fmla="*/ 50 w 63"/>
                <a:gd name="T77" fmla="*/ 76 h 91"/>
                <a:gd name="T78" fmla="*/ 52 w 63"/>
                <a:gd name="T79" fmla="*/ 78 h 91"/>
                <a:gd name="T80" fmla="*/ 54 w 63"/>
                <a:gd name="T81" fmla="*/ 80 h 91"/>
                <a:gd name="T82" fmla="*/ 54 w 63"/>
                <a:gd name="T83" fmla="*/ 82 h 91"/>
                <a:gd name="T84" fmla="*/ 56 w 63"/>
                <a:gd name="T85" fmla="*/ 84 h 91"/>
                <a:gd name="T86" fmla="*/ 58 w 63"/>
                <a:gd name="T87" fmla="*/ 86 h 91"/>
                <a:gd name="T88" fmla="*/ 60 w 63"/>
                <a:gd name="T89" fmla="*/ 87 h 91"/>
                <a:gd name="T90" fmla="*/ 60 w 63"/>
                <a:gd name="T91" fmla="*/ 89 h 91"/>
                <a:gd name="T92" fmla="*/ 61 w 63"/>
                <a:gd name="T93" fmla="*/ 89 h 91"/>
                <a:gd name="T94" fmla="*/ 61 w 63"/>
                <a:gd name="T95" fmla="*/ 90 h 91"/>
                <a:gd name="T96" fmla="*/ 62 w 63"/>
                <a:gd name="T97" fmla="*/ 90 h 9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"/>
                <a:gd name="T148" fmla="*/ 0 h 91"/>
                <a:gd name="T149" fmla="*/ 63 w 63"/>
                <a:gd name="T150" fmla="*/ 91 h 9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" h="9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32" y="7"/>
                  </a:lnTo>
                  <a:lnTo>
                    <a:pt x="34" y="7"/>
                  </a:lnTo>
                  <a:lnTo>
                    <a:pt x="35" y="9"/>
                  </a:lnTo>
                  <a:lnTo>
                    <a:pt x="37" y="12"/>
                  </a:lnTo>
                  <a:lnTo>
                    <a:pt x="37" y="15"/>
                  </a:lnTo>
                  <a:lnTo>
                    <a:pt x="38" y="18"/>
                  </a:lnTo>
                  <a:lnTo>
                    <a:pt x="38" y="23"/>
                  </a:lnTo>
                  <a:lnTo>
                    <a:pt x="39" y="26"/>
                  </a:lnTo>
                  <a:lnTo>
                    <a:pt x="39" y="31"/>
                  </a:lnTo>
                  <a:lnTo>
                    <a:pt x="41" y="35"/>
                  </a:lnTo>
                  <a:lnTo>
                    <a:pt x="41" y="40"/>
                  </a:lnTo>
                  <a:lnTo>
                    <a:pt x="41" y="43"/>
                  </a:lnTo>
                  <a:lnTo>
                    <a:pt x="41" y="48"/>
                  </a:lnTo>
                  <a:lnTo>
                    <a:pt x="41" y="51"/>
                  </a:lnTo>
                  <a:lnTo>
                    <a:pt x="41" y="55"/>
                  </a:lnTo>
                  <a:lnTo>
                    <a:pt x="42" y="59"/>
                  </a:lnTo>
                  <a:lnTo>
                    <a:pt x="42" y="62"/>
                  </a:lnTo>
                  <a:lnTo>
                    <a:pt x="44" y="64"/>
                  </a:lnTo>
                  <a:lnTo>
                    <a:pt x="44" y="66"/>
                  </a:lnTo>
                  <a:lnTo>
                    <a:pt x="45" y="68"/>
                  </a:lnTo>
                  <a:lnTo>
                    <a:pt x="45" y="70"/>
                  </a:lnTo>
                  <a:lnTo>
                    <a:pt x="47" y="71"/>
                  </a:lnTo>
                  <a:lnTo>
                    <a:pt x="48" y="74"/>
                  </a:lnTo>
                  <a:lnTo>
                    <a:pt x="50" y="76"/>
                  </a:lnTo>
                  <a:lnTo>
                    <a:pt x="52" y="78"/>
                  </a:lnTo>
                  <a:lnTo>
                    <a:pt x="54" y="80"/>
                  </a:lnTo>
                  <a:lnTo>
                    <a:pt x="54" y="82"/>
                  </a:lnTo>
                  <a:lnTo>
                    <a:pt x="56" y="84"/>
                  </a:lnTo>
                  <a:lnTo>
                    <a:pt x="58" y="86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61" y="89"/>
                  </a:lnTo>
                  <a:lnTo>
                    <a:pt x="61" y="90"/>
                  </a:lnTo>
                  <a:lnTo>
                    <a:pt x="62" y="90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4" name="Freeform 181"/>
            <p:cNvSpPr>
              <a:spLocks/>
            </p:cNvSpPr>
            <p:nvPr/>
          </p:nvSpPr>
          <p:spPr bwMode="auto">
            <a:xfrm>
              <a:off x="2131" y="1676"/>
              <a:ext cx="38" cy="105"/>
            </a:xfrm>
            <a:custGeom>
              <a:avLst/>
              <a:gdLst>
                <a:gd name="T0" fmla="*/ 35 w 38"/>
                <a:gd name="T1" fmla="*/ 0 h 105"/>
                <a:gd name="T2" fmla="*/ 35 w 38"/>
                <a:gd name="T3" fmla="*/ 0 h 105"/>
                <a:gd name="T4" fmla="*/ 35 w 38"/>
                <a:gd name="T5" fmla="*/ 0 h 105"/>
                <a:gd name="T6" fmla="*/ 35 w 38"/>
                <a:gd name="T7" fmla="*/ 0 h 105"/>
                <a:gd name="T8" fmla="*/ 36 w 38"/>
                <a:gd name="T9" fmla="*/ 0 h 105"/>
                <a:gd name="T10" fmla="*/ 36 w 38"/>
                <a:gd name="T11" fmla="*/ 0 h 105"/>
                <a:gd name="T12" fmla="*/ 36 w 38"/>
                <a:gd name="T13" fmla="*/ 0 h 105"/>
                <a:gd name="T14" fmla="*/ 36 w 38"/>
                <a:gd name="T15" fmla="*/ 0 h 105"/>
                <a:gd name="T16" fmla="*/ 36 w 38"/>
                <a:gd name="T17" fmla="*/ 2 h 105"/>
                <a:gd name="T18" fmla="*/ 35 w 38"/>
                <a:gd name="T19" fmla="*/ 6 h 105"/>
                <a:gd name="T20" fmla="*/ 30 w 38"/>
                <a:gd name="T21" fmla="*/ 10 h 105"/>
                <a:gd name="T22" fmla="*/ 24 w 38"/>
                <a:gd name="T23" fmla="*/ 14 h 105"/>
                <a:gd name="T24" fmla="*/ 19 w 38"/>
                <a:gd name="T25" fmla="*/ 19 h 105"/>
                <a:gd name="T26" fmla="*/ 12 w 38"/>
                <a:gd name="T27" fmla="*/ 23 h 105"/>
                <a:gd name="T28" fmla="*/ 6 w 38"/>
                <a:gd name="T29" fmla="*/ 28 h 105"/>
                <a:gd name="T30" fmla="*/ 3 w 38"/>
                <a:gd name="T31" fmla="*/ 31 h 105"/>
                <a:gd name="T32" fmla="*/ 1 w 38"/>
                <a:gd name="T33" fmla="*/ 37 h 105"/>
                <a:gd name="T34" fmla="*/ 1 w 38"/>
                <a:gd name="T35" fmla="*/ 43 h 105"/>
                <a:gd name="T36" fmla="*/ 1 w 38"/>
                <a:gd name="T37" fmla="*/ 49 h 105"/>
                <a:gd name="T38" fmla="*/ 2 w 38"/>
                <a:gd name="T39" fmla="*/ 56 h 105"/>
                <a:gd name="T40" fmla="*/ 4 w 38"/>
                <a:gd name="T41" fmla="*/ 65 h 105"/>
                <a:gd name="T42" fmla="*/ 5 w 38"/>
                <a:gd name="T43" fmla="*/ 72 h 105"/>
                <a:gd name="T44" fmla="*/ 6 w 38"/>
                <a:gd name="T45" fmla="*/ 78 h 105"/>
                <a:gd name="T46" fmla="*/ 6 w 38"/>
                <a:gd name="T47" fmla="*/ 84 h 105"/>
                <a:gd name="T48" fmla="*/ 6 w 38"/>
                <a:gd name="T49" fmla="*/ 88 h 105"/>
                <a:gd name="T50" fmla="*/ 6 w 38"/>
                <a:gd name="T51" fmla="*/ 91 h 105"/>
                <a:gd name="T52" fmla="*/ 4 w 38"/>
                <a:gd name="T53" fmla="*/ 93 h 105"/>
                <a:gd name="T54" fmla="*/ 4 w 38"/>
                <a:gd name="T55" fmla="*/ 97 h 105"/>
                <a:gd name="T56" fmla="*/ 2 w 38"/>
                <a:gd name="T57" fmla="*/ 99 h 105"/>
                <a:gd name="T58" fmla="*/ 1 w 38"/>
                <a:gd name="T59" fmla="*/ 102 h 105"/>
                <a:gd name="T60" fmla="*/ 0 w 38"/>
                <a:gd name="T61" fmla="*/ 104 h 105"/>
                <a:gd name="T62" fmla="*/ 0 w 38"/>
                <a:gd name="T63" fmla="*/ 104 h 1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"/>
                <a:gd name="T97" fmla="*/ 0 h 105"/>
                <a:gd name="T98" fmla="*/ 38 w 38"/>
                <a:gd name="T99" fmla="*/ 105 h 10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" h="105">
                  <a:moveTo>
                    <a:pt x="35" y="0"/>
                  </a:moveTo>
                  <a:lnTo>
                    <a:pt x="35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5" y="6"/>
                  </a:lnTo>
                  <a:lnTo>
                    <a:pt x="34" y="8"/>
                  </a:lnTo>
                  <a:lnTo>
                    <a:pt x="30" y="10"/>
                  </a:lnTo>
                  <a:lnTo>
                    <a:pt x="28" y="12"/>
                  </a:lnTo>
                  <a:lnTo>
                    <a:pt x="24" y="14"/>
                  </a:lnTo>
                  <a:lnTo>
                    <a:pt x="22" y="16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2" y="23"/>
                  </a:lnTo>
                  <a:lnTo>
                    <a:pt x="10" y="25"/>
                  </a:lnTo>
                  <a:lnTo>
                    <a:pt x="6" y="28"/>
                  </a:lnTo>
                  <a:lnTo>
                    <a:pt x="5" y="30"/>
                  </a:lnTo>
                  <a:lnTo>
                    <a:pt x="3" y="31"/>
                  </a:lnTo>
                  <a:lnTo>
                    <a:pt x="3" y="33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1" y="43"/>
                  </a:lnTo>
                  <a:lnTo>
                    <a:pt x="1" y="45"/>
                  </a:lnTo>
                  <a:lnTo>
                    <a:pt x="1" y="49"/>
                  </a:lnTo>
                  <a:lnTo>
                    <a:pt x="2" y="53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5"/>
                  </a:lnTo>
                  <a:lnTo>
                    <a:pt x="5" y="68"/>
                  </a:lnTo>
                  <a:lnTo>
                    <a:pt x="5" y="72"/>
                  </a:lnTo>
                  <a:lnTo>
                    <a:pt x="6" y="75"/>
                  </a:lnTo>
                  <a:lnTo>
                    <a:pt x="6" y="78"/>
                  </a:lnTo>
                  <a:lnTo>
                    <a:pt x="6" y="81"/>
                  </a:lnTo>
                  <a:lnTo>
                    <a:pt x="6" y="84"/>
                  </a:lnTo>
                  <a:lnTo>
                    <a:pt x="7" y="86"/>
                  </a:lnTo>
                  <a:lnTo>
                    <a:pt x="6" y="88"/>
                  </a:lnTo>
                  <a:lnTo>
                    <a:pt x="6" y="89"/>
                  </a:lnTo>
                  <a:lnTo>
                    <a:pt x="6" y="91"/>
                  </a:lnTo>
                  <a:lnTo>
                    <a:pt x="4" y="93"/>
                  </a:lnTo>
                  <a:lnTo>
                    <a:pt x="4" y="95"/>
                  </a:lnTo>
                  <a:lnTo>
                    <a:pt x="4" y="97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1" y="102"/>
                  </a:lnTo>
                  <a:lnTo>
                    <a:pt x="1" y="103"/>
                  </a:lnTo>
                  <a:lnTo>
                    <a:pt x="0" y="104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5" name="Freeform 182"/>
            <p:cNvSpPr>
              <a:spLocks/>
            </p:cNvSpPr>
            <p:nvPr/>
          </p:nvSpPr>
          <p:spPr bwMode="auto">
            <a:xfrm>
              <a:off x="2155" y="1714"/>
              <a:ext cx="89" cy="70"/>
            </a:xfrm>
            <a:custGeom>
              <a:avLst/>
              <a:gdLst>
                <a:gd name="T0" fmla="*/ 66 w 89"/>
                <a:gd name="T1" fmla="*/ 1 h 70"/>
                <a:gd name="T2" fmla="*/ 68 w 89"/>
                <a:gd name="T3" fmla="*/ 3 h 70"/>
                <a:gd name="T4" fmla="*/ 70 w 89"/>
                <a:gd name="T5" fmla="*/ 6 h 70"/>
                <a:gd name="T6" fmla="*/ 74 w 89"/>
                <a:gd name="T7" fmla="*/ 9 h 70"/>
                <a:gd name="T8" fmla="*/ 79 w 89"/>
                <a:gd name="T9" fmla="*/ 14 h 70"/>
                <a:gd name="T10" fmla="*/ 82 w 89"/>
                <a:gd name="T11" fmla="*/ 18 h 70"/>
                <a:gd name="T12" fmla="*/ 85 w 89"/>
                <a:gd name="T13" fmla="*/ 22 h 70"/>
                <a:gd name="T14" fmla="*/ 86 w 89"/>
                <a:gd name="T15" fmla="*/ 26 h 70"/>
                <a:gd name="T16" fmla="*/ 86 w 89"/>
                <a:gd name="T17" fmla="*/ 29 h 70"/>
                <a:gd name="T18" fmla="*/ 84 w 89"/>
                <a:gd name="T19" fmla="*/ 32 h 70"/>
                <a:gd name="T20" fmla="*/ 82 w 89"/>
                <a:gd name="T21" fmla="*/ 34 h 70"/>
                <a:gd name="T22" fmla="*/ 78 w 89"/>
                <a:gd name="T23" fmla="*/ 36 h 70"/>
                <a:gd name="T24" fmla="*/ 73 w 89"/>
                <a:gd name="T25" fmla="*/ 37 h 70"/>
                <a:gd name="T26" fmla="*/ 70 w 89"/>
                <a:gd name="T27" fmla="*/ 39 h 70"/>
                <a:gd name="T28" fmla="*/ 66 w 89"/>
                <a:gd name="T29" fmla="*/ 41 h 70"/>
                <a:gd name="T30" fmla="*/ 63 w 89"/>
                <a:gd name="T31" fmla="*/ 41 h 70"/>
                <a:gd name="T32" fmla="*/ 58 w 89"/>
                <a:gd name="T33" fmla="*/ 43 h 70"/>
                <a:gd name="T34" fmla="*/ 50 w 89"/>
                <a:gd name="T35" fmla="*/ 46 h 70"/>
                <a:gd name="T36" fmla="*/ 40 w 89"/>
                <a:gd name="T37" fmla="*/ 48 h 70"/>
                <a:gd name="T38" fmla="*/ 30 w 89"/>
                <a:gd name="T39" fmla="*/ 52 h 70"/>
                <a:gd name="T40" fmla="*/ 20 w 89"/>
                <a:gd name="T41" fmla="*/ 53 h 70"/>
                <a:gd name="T42" fmla="*/ 11 w 89"/>
                <a:gd name="T43" fmla="*/ 57 h 70"/>
                <a:gd name="T44" fmla="*/ 4 w 89"/>
                <a:gd name="T45" fmla="*/ 59 h 70"/>
                <a:gd name="T46" fmla="*/ 0 w 89"/>
                <a:gd name="T47" fmla="*/ 60 h 70"/>
                <a:gd name="T48" fmla="*/ 0 w 89"/>
                <a:gd name="T49" fmla="*/ 61 h 70"/>
                <a:gd name="T50" fmla="*/ 0 w 89"/>
                <a:gd name="T51" fmla="*/ 61 h 70"/>
                <a:gd name="T52" fmla="*/ 0 w 89"/>
                <a:gd name="T53" fmla="*/ 63 h 70"/>
                <a:gd name="T54" fmla="*/ 0 w 89"/>
                <a:gd name="T55" fmla="*/ 64 h 70"/>
                <a:gd name="T56" fmla="*/ 0 w 89"/>
                <a:gd name="T57" fmla="*/ 66 h 70"/>
                <a:gd name="T58" fmla="*/ 0 w 89"/>
                <a:gd name="T59" fmla="*/ 68 h 70"/>
                <a:gd name="T60" fmla="*/ 0 w 89"/>
                <a:gd name="T61" fmla="*/ 69 h 70"/>
                <a:gd name="T62" fmla="*/ 0 w 89"/>
                <a:gd name="T63" fmla="*/ 69 h 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9"/>
                <a:gd name="T97" fmla="*/ 0 h 70"/>
                <a:gd name="T98" fmla="*/ 89 w 89"/>
                <a:gd name="T99" fmla="*/ 70 h 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9" h="70">
                  <a:moveTo>
                    <a:pt x="66" y="0"/>
                  </a:moveTo>
                  <a:lnTo>
                    <a:pt x="66" y="1"/>
                  </a:lnTo>
                  <a:lnTo>
                    <a:pt x="67" y="2"/>
                  </a:lnTo>
                  <a:lnTo>
                    <a:pt x="68" y="3"/>
                  </a:lnTo>
                  <a:lnTo>
                    <a:pt x="69" y="4"/>
                  </a:lnTo>
                  <a:lnTo>
                    <a:pt x="70" y="6"/>
                  </a:lnTo>
                  <a:lnTo>
                    <a:pt x="72" y="7"/>
                  </a:lnTo>
                  <a:lnTo>
                    <a:pt x="74" y="9"/>
                  </a:lnTo>
                  <a:lnTo>
                    <a:pt x="77" y="11"/>
                  </a:lnTo>
                  <a:lnTo>
                    <a:pt x="79" y="14"/>
                  </a:lnTo>
                  <a:lnTo>
                    <a:pt x="80" y="16"/>
                  </a:lnTo>
                  <a:lnTo>
                    <a:pt x="82" y="18"/>
                  </a:lnTo>
                  <a:lnTo>
                    <a:pt x="84" y="20"/>
                  </a:lnTo>
                  <a:lnTo>
                    <a:pt x="85" y="22"/>
                  </a:lnTo>
                  <a:lnTo>
                    <a:pt x="86" y="24"/>
                  </a:lnTo>
                  <a:lnTo>
                    <a:pt x="86" y="26"/>
                  </a:lnTo>
                  <a:lnTo>
                    <a:pt x="88" y="27"/>
                  </a:lnTo>
                  <a:lnTo>
                    <a:pt x="86" y="29"/>
                  </a:lnTo>
                  <a:lnTo>
                    <a:pt x="86" y="31"/>
                  </a:lnTo>
                  <a:lnTo>
                    <a:pt x="84" y="32"/>
                  </a:lnTo>
                  <a:lnTo>
                    <a:pt x="83" y="32"/>
                  </a:lnTo>
                  <a:lnTo>
                    <a:pt x="82" y="34"/>
                  </a:lnTo>
                  <a:lnTo>
                    <a:pt x="80" y="34"/>
                  </a:lnTo>
                  <a:lnTo>
                    <a:pt x="78" y="36"/>
                  </a:lnTo>
                  <a:lnTo>
                    <a:pt x="76" y="36"/>
                  </a:lnTo>
                  <a:lnTo>
                    <a:pt x="73" y="37"/>
                  </a:lnTo>
                  <a:lnTo>
                    <a:pt x="72" y="37"/>
                  </a:lnTo>
                  <a:lnTo>
                    <a:pt x="70" y="39"/>
                  </a:lnTo>
                  <a:lnTo>
                    <a:pt x="68" y="39"/>
                  </a:lnTo>
                  <a:lnTo>
                    <a:pt x="66" y="41"/>
                  </a:lnTo>
                  <a:lnTo>
                    <a:pt x="65" y="41"/>
                  </a:lnTo>
                  <a:lnTo>
                    <a:pt x="63" y="41"/>
                  </a:lnTo>
                  <a:lnTo>
                    <a:pt x="62" y="41"/>
                  </a:lnTo>
                  <a:lnTo>
                    <a:pt x="58" y="43"/>
                  </a:lnTo>
                  <a:lnTo>
                    <a:pt x="55" y="44"/>
                  </a:lnTo>
                  <a:lnTo>
                    <a:pt x="50" y="46"/>
                  </a:lnTo>
                  <a:lnTo>
                    <a:pt x="45" y="46"/>
                  </a:lnTo>
                  <a:lnTo>
                    <a:pt x="40" y="48"/>
                  </a:lnTo>
                  <a:lnTo>
                    <a:pt x="35" y="50"/>
                  </a:lnTo>
                  <a:lnTo>
                    <a:pt x="30" y="52"/>
                  </a:lnTo>
                  <a:lnTo>
                    <a:pt x="25" y="52"/>
                  </a:lnTo>
                  <a:lnTo>
                    <a:pt x="20" y="53"/>
                  </a:lnTo>
                  <a:lnTo>
                    <a:pt x="15" y="55"/>
                  </a:lnTo>
                  <a:lnTo>
                    <a:pt x="11" y="57"/>
                  </a:lnTo>
                  <a:lnTo>
                    <a:pt x="7" y="57"/>
                  </a:lnTo>
                  <a:lnTo>
                    <a:pt x="4" y="59"/>
                  </a:lnTo>
                  <a:lnTo>
                    <a:pt x="1" y="59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69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6" name="Freeform 183"/>
            <p:cNvSpPr>
              <a:spLocks/>
            </p:cNvSpPr>
            <p:nvPr/>
          </p:nvSpPr>
          <p:spPr bwMode="auto">
            <a:xfrm>
              <a:off x="2168" y="1813"/>
              <a:ext cx="110" cy="34"/>
            </a:xfrm>
            <a:custGeom>
              <a:avLst/>
              <a:gdLst>
                <a:gd name="T0" fmla="*/ 0 w 110"/>
                <a:gd name="T1" fmla="*/ 0 h 34"/>
                <a:gd name="T2" fmla="*/ 0 w 110"/>
                <a:gd name="T3" fmla="*/ 0 h 34"/>
                <a:gd name="T4" fmla="*/ 0 w 110"/>
                <a:gd name="T5" fmla="*/ 0 h 34"/>
                <a:gd name="T6" fmla="*/ 0 w 110"/>
                <a:gd name="T7" fmla="*/ 0 h 34"/>
                <a:gd name="T8" fmla="*/ 2 w 110"/>
                <a:gd name="T9" fmla="*/ 0 h 34"/>
                <a:gd name="T10" fmla="*/ 2 w 110"/>
                <a:gd name="T11" fmla="*/ 0 h 34"/>
                <a:gd name="T12" fmla="*/ 3 w 110"/>
                <a:gd name="T13" fmla="*/ 0 h 34"/>
                <a:gd name="T14" fmla="*/ 3 w 110"/>
                <a:gd name="T15" fmla="*/ 0 h 34"/>
                <a:gd name="T16" fmla="*/ 6 w 110"/>
                <a:gd name="T17" fmla="*/ 1 h 34"/>
                <a:gd name="T18" fmla="*/ 10 w 110"/>
                <a:gd name="T19" fmla="*/ 2 h 34"/>
                <a:gd name="T20" fmla="*/ 15 w 110"/>
                <a:gd name="T21" fmla="*/ 4 h 34"/>
                <a:gd name="T22" fmla="*/ 19 w 110"/>
                <a:gd name="T23" fmla="*/ 6 h 34"/>
                <a:gd name="T24" fmla="*/ 24 w 110"/>
                <a:gd name="T25" fmla="*/ 8 h 34"/>
                <a:gd name="T26" fmla="*/ 28 w 110"/>
                <a:gd name="T27" fmla="*/ 11 h 34"/>
                <a:gd name="T28" fmla="*/ 34 w 110"/>
                <a:gd name="T29" fmla="*/ 13 h 34"/>
                <a:gd name="T30" fmla="*/ 37 w 110"/>
                <a:gd name="T31" fmla="*/ 14 h 34"/>
                <a:gd name="T32" fmla="*/ 41 w 110"/>
                <a:gd name="T33" fmla="*/ 15 h 34"/>
                <a:gd name="T34" fmla="*/ 44 w 110"/>
                <a:gd name="T35" fmla="*/ 18 h 34"/>
                <a:gd name="T36" fmla="*/ 48 w 110"/>
                <a:gd name="T37" fmla="*/ 20 h 34"/>
                <a:gd name="T38" fmla="*/ 51 w 110"/>
                <a:gd name="T39" fmla="*/ 23 h 34"/>
                <a:gd name="T40" fmla="*/ 56 w 110"/>
                <a:gd name="T41" fmla="*/ 26 h 34"/>
                <a:gd name="T42" fmla="*/ 59 w 110"/>
                <a:gd name="T43" fmla="*/ 29 h 34"/>
                <a:gd name="T44" fmla="*/ 64 w 110"/>
                <a:gd name="T45" fmla="*/ 32 h 34"/>
                <a:gd name="T46" fmla="*/ 67 w 110"/>
                <a:gd name="T47" fmla="*/ 32 h 34"/>
                <a:gd name="T48" fmla="*/ 72 w 110"/>
                <a:gd name="T49" fmla="*/ 33 h 34"/>
                <a:gd name="T50" fmla="*/ 76 w 110"/>
                <a:gd name="T51" fmla="*/ 33 h 34"/>
                <a:gd name="T52" fmla="*/ 82 w 110"/>
                <a:gd name="T53" fmla="*/ 32 h 34"/>
                <a:gd name="T54" fmla="*/ 89 w 110"/>
                <a:gd name="T55" fmla="*/ 31 h 34"/>
                <a:gd name="T56" fmla="*/ 94 w 110"/>
                <a:gd name="T57" fmla="*/ 29 h 34"/>
                <a:gd name="T58" fmla="*/ 100 w 110"/>
                <a:gd name="T59" fmla="*/ 29 h 34"/>
                <a:gd name="T60" fmla="*/ 105 w 110"/>
                <a:gd name="T61" fmla="*/ 27 h 34"/>
                <a:gd name="T62" fmla="*/ 107 w 110"/>
                <a:gd name="T63" fmla="*/ 26 h 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34"/>
                <a:gd name="T98" fmla="*/ 110 w 110"/>
                <a:gd name="T99" fmla="*/ 34 h 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34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8" y="4"/>
                  </a:lnTo>
                  <a:lnTo>
                    <a:pt x="19" y="6"/>
                  </a:lnTo>
                  <a:lnTo>
                    <a:pt x="23" y="6"/>
                  </a:lnTo>
                  <a:lnTo>
                    <a:pt x="24" y="8"/>
                  </a:lnTo>
                  <a:lnTo>
                    <a:pt x="27" y="9"/>
                  </a:lnTo>
                  <a:lnTo>
                    <a:pt x="28" y="11"/>
                  </a:lnTo>
                  <a:lnTo>
                    <a:pt x="32" y="11"/>
                  </a:lnTo>
                  <a:lnTo>
                    <a:pt x="34" y="13"/>
                  </a:lnTo>
                  <a:lnTo>
                    <a:pt x="35" y="13"/>
                  </a:lnTo>
                  <a:lnTo>
                    <a:pt x="37" y="14"/>
                  </a:lnTo>
                  <a:lnTo>
                    <a:pt x="40" y="14"/>
                  </a:lnTo>
                  <a:lnTo>
                    <a:pt x="41" y="15"/>
                  </a:lnTo>
                  <a:lnTo>
                    <a:pt x="43" y="17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48" y="20"/>
                  </a:lnTo>
                  <a:lnTo>
                    <a:pt x="49" y="22"/>
                  </a:lnTo>
                  <a:lnTo>
                    <a:pt x="51" y="23"/>
                  </a:lnTo>
                  <a:lnTo>
                    <a:pt x="54" y="24"/>
                  </a:lnTo>
                  <a:lnTo>
                    <a:pt x="56" y="26"/>
                  </a:lnTo>
                  <a:lnTo>
                    <a:pt x="57" y="27"/>
                  </a:lnTo>
                  <a:lnTo>
                    <a:pt x="59" y="29"/>
                  </a:lnTo>
                  <a:lnTo>
                    <a:pt x="62" y="30"/>
                  </a:lnTo>
                  <a:lnTo>
                    <a:pt x="64" y="32"/>
                  </a:lnTo>
                  <a:lnTo>
                    <a:pt x="66" y="32"/>
                  </a:lnTo>
                  <a:lnTo>
                    <a:pt x="67" y="32"/>
                  </a:lnTo>
                  <a:lnTo>
                    <a:pt x="70" y="32"/>
                  </a:lnTo>
                  <a:lnTo>
                    <a:pt x="72" y="33"/>
                  </a:lnTo>
                  <a:lnTo>
                    <a:pt x="74" y="33"/>
                  </a:lnTo>
                  <a:lnTo>
                    <a:pt x="76" y="33"/>
                  </a:lnTo>
                  <a:lnTo>
                    <a:pt x="79" y="32"/>
                  </a:lnTo>
                  <a:lnTo>
                    <a:pt x="82" y="32"/>
                  </a:lnTo>
                  <a:lnTo>
                    <a:pt x="85" y="31"/>
                  </a:lnTo>
                  <a:lnTo>
                    <a:pt x="89" y="31"/>
                  </a:lnTo>
                  <a:lnTo>
                    <a:pt x="92" y="29"/>
                  </a:lnTo>
                  <a:lnTo>
                    <a:pt x="94" y="29"/>
                  </a:lnTo>
                  <a:lnTo>
                    <a:pt x="98" y="29"/>
                  </a:lnTo>
                  <a:lnTo>
                    <a:pt x="100" y="29"/>
                  </a:lnTo>
                  <a:lnTo>
                    <a:pt x="104" y="27"/>
                  </a:lnTo>
                  <a:lnTo>
                    <a:pt x="105" y="27"/>
                  </a:lnTo>
                  <a:lnTo>
                    <a:pt x="107" y="26"/>
                  </a:lnTo>
                  <a:lnTo>
                    <a:pt x="109" y="25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7" name="Freeform 184"/>
            <p:cNvSpPr>
              <a:spLocks/>
            </p:cNvSpPr>
            <p:nvPr/>
          </p:nvSpPr>
          <p:spPr bwMode="auto">
            <a:xfrm>
              <a:off x="1961" y="1755"/>
              <a:ext cx="102" cy="44"/>
            </a:xfrm>
            <a:custGeom>
              <a:avLst/>
              <a:gdLst>
                <a:gd name="T0" fmla="*/ 0 w 102"/>
                <a:gd name="T1" fmla="*/ 0 h 44"/>
                <a:gd name="T2" fmla="*/ 0 w 102"/>
                <a:gd name="T3" fmla="*/ 0 h 44"/>
                <a:gd name="T4" fmla="*/ 0 w 102"/>
                <a:gd name="T5" fmla="*/ 0 h 44"/>
                <a:gd name="T6" fmla="*/ 0 w 102"/>
                <a:gd name="T7" fmla="*/ 0 h 44"/>
                <a:gd name="T8" fmla="*/ 1 w 102"/>
                <a:gd name="T9" fmla="*/ 0 h 44"/>
                <a:gd name="T10" fmla="*/ 1 w 102"/>
                <a:gd name="T11" fmla="*/ 0 h 44"/>
                <a:gd name="T12" fmla="*/ 1 w 102"/>
                <a:gd name="T13" fmla="*/ 0 h 44"/>
                <a:gd name="T14" fmla="*/ 1 w 102"/>
                <a:gd name="T15" fmla="*/ 0 h 44"/>
                <a:gd name="T16" fmla="*/ 2 w 102"/>
                <a:gd name="T17" fmla="*/ 2 h 44"/>
                <a:gd name="T18" fmla="*/ 4 w 102"/>
                <a:gd name="T19" fmla="*/ 5 h 44"/>
                <a:gd name="T20" fmla="*/ 6 w 102"/>
                <a:gd name="T21" fmla="*/ 6 h 44"/>
                <a:gd name="T22" fmla="*/ 9 w 102"/>
                <a:gd name="T23" fmla="*/ 10 h 44"/>
                <a:gd name="T24" fmla="*/ 11 w 102"/>
                <a:gd name="T25" fmla="*/ 13 h 44"/>
                <a:gd name="T26" fmla="*/ 12 w 102"/>
                <a:gd name="T27" fmla="*/ 16 h 44"/>
                <a:gd name="T28" fmla="*/ 14 w 102"/>
                <a:gd name="T29" fmla="*/ 20 h 44"/>
                <a:gd name="T30" fmla="*/ 16 w 102"/>
                <a:gd name="T31" fmla="*/ 23 h 44"/>
                <a:gd name="T32" fmla="*/ 18 w 102"/>
                <a:gd name="T33" fmla="*/ 25 h 44"/>
                <a:gd name="T34" fmla="*/ 19 w 102"/>
                <a:gd name="T35" fmla="*/ 27 h 44"/>
                <a:gd name="T36" fmla="*/ 21 w 102"/>
                <a:gd name="T37" fmla="*/ 29 h 44"/>
                <a:gd name="T38" fmla="*/ 22 w 102"/>
                <a:gd name="T39" fmla="*/ 32 h 44"/>
                <a:gd name="T40" fmla="*/ 24 w 102"/>
                <a:gd name="T41" fmla="*/ 34 h 44"/>
                <a:gd name="T42" fmla="*/ 26 w 102"/>
                <a:gd name="T43" fmla="*/ 37 h 44"/>
                <a:gd name="T44" fmla="*/ 28 w 102"/>
                <a:gd name="T45" fmla="*/ 39 h 44"/>
                <a:gd name="T46" fmla="*/ 30 w 102"/>
                <a:gd name="T47" fmla="*/ 40 h 44"/>
                <a:gd name="T48" fmla="*/ 33 w 102"/>
                <a:gd name="T49" fmla="*/ 41 h 44"/>
                <a:gd name="T50" fmla="*/ 37 w 102"/>
                <a:gd name="T51" fmla="*/ 42 h 44"/>
                <a:gd name="T52" fmla="*/ 40 w 102"/>
                <a:gd name="T53" fmla="*/ 43 h 44"/>
                <a:gd name="T54" fmla="*/ 44 w 102"/>
                <a:gd name="T55" fmla="*/ 43 h 44"/>
                <a:gd name="T56" fmla="*/ 49 w 102"/>
                <a:gd name="T57" fmla="*/ 43 h 44"/>
                <a:gd name="T58" fmla="*/ 53 w 102"/>
                <a:gd name="T59" fmla="*/ 43 h 44"/>
                <a:gd name="T60" fmla="*/ 58 w 102"/>
                <a:gd name="T61" fmla="*/ 43 h 44"/>
                <a:gd name="T62" fmla="*/ 62 w 102"/>
                <a:gd name="T63" fmla="*/ 43 h 44"/>
                <a:gd name="T64" fmla="*/ 65 w 102"/>
                <a:gd name="T65" fmla="*/ 42 h 44"/>
                <a:gd name="T66" fmla="*/ 68 w 102"/>
                <a:gd name="T67" fmla="*/ 42 h 44"/>
                <a:gd name="T68" fmla="*/ 71 w 102"/>
                <a:gd name="T69" fmla="*/ 42 h 44"/>
                <a:gd name="T70" fmla="*/ 75 w 102"/>
                <a:gd name="T71" fmla="*/ 42 h 44"/>
                <a:gd name="T72" fmla="*/ 78 w 102"/>
                <a:gd name="T73" fmla="*/ 41 h 44"/>
                <a:gd name="T74" fmla="*/ 82 w 102"/>
                <a:gd name="T75" fmla="*/ 41 h 44"/>
                <a:gd name="T76" fmla="*/ 84 w 102"/>
                <a:gd name="T77" fmla="*/ 41 h 44"/>
                <a:gd name="T78" fmla="*/ 88 w 102"/>
                <a:gd name="T79" fmla="*/ 41 h 44"/>
                <a:gd name="T80" fmla="*/ 90 w 102"/>
                <a:gd name="T81" fmla="*/ 40 h 44"/>
                <a:gd name="T82" fmla="*/ 90 w 102"/>
                <a:gd name="T83" fmla="*/ 40 h 44"/>
                <a:gd name="T84" fmla="*/ 92 w 102"/>
                <a:gd name="T85" fmla="*/ 40 h 44"/>
                <a:gd name="T86" fmla="*/ 94 w 102"/>
                <a:gd name="T87" fmla="*/ 40 h 44"/>
                <a:gd name="T88" fmla="*/ 96 w 102"/>
                <a:gd name="T89" fmla="*/ 40 h 44"/>
                <a:gd name="T90" fmla="*/ 98 w 102"/>
                <a:gd name="T91" fmla="*/ 40 h 44"/>
                <a:gd name="T92" fmla="*/ 99 w 102"/>
                <a:gd name="T93" fmla="*/ 40 h 44"/>
                <a:gd name="T94" fmla="*/ 100 w 102"/>
                <a:gd name="T95" fmla="*/ 40 h 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2"/>
                <a:gd name="T145" fmla="*/ 0 h 44"/>
                <a:gd name="T146" fmla="*/ 102 w 102"/>
                <a:gd name="T147" fmla="*/ 44 h 4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2" h="44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8" y="8"/>
                  </a:lnTo>
                  <a:lnTo>
                    <a:pt x="9" y="10"/>
                  </a:lnTo>
                  <a:lnTo>
                    <a:pt x="11" y="11"/>
                  </a:lnTo>
                  <a:lnTo>
                    <a:pt x="11" y="13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18" y="25"/>
                  </a:lnTo>
                  <a:lnTo>
                    <a:pt x="19" y="25"/>
                  </a:lnTo>
                  <a:lnTo>
                    <a:pt x="19" y="27"/>
                  </a:lnTo>
                  <a:lnTo>
                    <a:pt x="21" y="27"/>
                  </a:lnTo>
                  <a:lnTo>
                    <a:pt x="21" y="29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4" y="32"/>
                  </a:lnTo>
                  <a:lnTo>
                    <a:pt x="24" y="34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8" y="37"/>
                  </a:lnTo>
                  <a:lnTo>
                    <a:pt x="28" y="39"/>
                  </a:lnTo>
                  <a:lnTo>
                    <a:pt x="30" y="39"/>
                  </a:lnTo>
                  <a:lnTo>
                    <a:pt x="30" y="40"/>
                  </a:lnTo>
                  <a:lnTo>
                    <a:pt x="32" y="40"/>
                  </a:lnTo>
                  <a:lnTo>
                    <a:pt x="33" y="41"/>
                  </a:lnTo>
                  <a:lnTo>
                    <a:pt x="35" y="41"/>
                  </a:lnTo>
                  <a:lnTo>
                    <a:pt x="37" y="42"/>
                  </a:lnTo>
                  <a:lnTo>
                    <a:pt x="38" y="42"/>
                  </a:lnTo>
                  <a:lnTo>
                    <a:pt x="40" y="43"/>
                  </a:lnTo>
                  <a:lnTo>
                    <a:pt x="42" y="43"/>
                  </a:lnTo>
                  <a:lnTo>
                    <a:pt x="44" y="43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1" y="43"/>
                  </a:lnTo>
                  <a:lnTo>
                    <a:pt x="53" y="43"/>
                  </a:lnTo>
                  <a:lnTo>
                    <a:pt x="56" y="43"/>
                  </a:lnTo>
                  <a:lnTo>
                    <a:pt x="58" y="43"/>
                  </a:lnTo>
                  <a:lnTo>
                    <a:pt x="60" y="43"/>
                  </a:lnTo>
                  <a:lnTo>
                    <a:pt x="62" y="43"/>
                  </a:lnTo>
                  <a:lnTo>
                    <a:pt x="65" y="42"/>
                  </a:lnTo>
                  <a:lnTo>
                    <a:pt x="66" y="42"/>
                  </a:lnTo>
                  <a:lnTo>
                    <a:pt x="68" y="42"/>
                  </a:lnTo>
                  <a:lnTo>
                    <a:pt x="70" y="42"/>
                  </a:lnTo>
                  <a:lnTo>
                    <a:pt x="71" y="42"/>
                  </a:lnTo>
                  <a:lnTo>
                    <a:pt x="73" y="42"/>
                  </a:lnTo>
                  <a:lnTo>
                    <a:pt x="75" y="42"/>
                  </a:lnTo>
                  <a:lnTo>
                    <a:pt x="77" y="41"/>
                  </a:lnTo>
                  <a:lnTo>
                    <a:pt x="78" y="41"/>
                  </a:lnTo>
                  <a:lnTo>
                    <a:pt x="80" y="41"/>
                  </a:lnTo>
                  <a:lnTo>
                    <a:pt x="82" y="41"/>
                  </a:lnTo>
                  <a:lnTo>
                    <a:pt x="84" y="41"/>
                  </a:lnTo>
                  <a:lnTo>
                    <a:pt x="86" y="41"/>
                  </a:lnTo>
                  <a:lnTo>
                    <a:pt x="88" y="41"/>
                  </a:lnTo>
                  <a:lnTo>
                    <a:pt x="90" y="40"/>
                  </a:lnTo>
                  <a:lnTo>
                    <a:pt x="92" y="40"/>
                  </a:lnTo>
                  <a:lnTo>
                    <a:pt x="94" y="40"/>
                  </a:lnTo>
                  <a:lnTo>
                    <a:pt x="96" y="40"/>
                  </a:lnTo>
                  <a:lnTo>
                    <a:pt x="98" y="40"/>
                  </a:lnTo>
                  <a:lnTo>
                    <a:pt x="99" y="40"/>
                  </a:lnTo>
                  <a:lnTo>
                    <a:pt x="100" y="40"/>
                  </a:lnTo>
                  <a:lnTo>
                    <a:pt x="101" y="40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58" name="Oval 185"/>
            <p:cNvSpPr>
              <a:spLocks noChangeArrowheads="1"/>
            </p:cNvSpPr>
            <p:nvPr/>
          </p:nvSpPr>
          <p:spPr bwMode="auto">
            <a:xfrm>
              <a:off x="1993" y="1440"/>
              <a:ext cx="155" cy="11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59" name="Oval 186"/>
            <p:cNvSpPr>
              <a:spLocks noChangeArrowheads="1"/>
            </p:cNvSpPr>
            <p:nvPr/>
          </p:nvSpPr>
          <p:spPr bwMode="auto">
            <a:xfrm>
              <a:off x="1737" y="1557"/>
              <a:ext cx="155" cy="117"/>
            </a:xfrm>
            <a:prstGeom prst="ellipse">
              <a:avLst/>
            </a:prstGeom>
            <a:solidFill>
              <a:srgbClr val="FFFF00"/>
            </a:solidFill>
            <a:ln w="1893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60" name="Freeform 187"/>
            <p:cNvSpPr>
              <a:spLocks/>
            </p:cNvSpPr>
            <p:nvPr/>
          </p:nvSpPr>
          <p:spPr bwMode="auto">
            <a:xfrm>
              <a:off x="1680" y="1656"/>
              <a:ext cx="65" cy="123"/>
            </a:xfrm>
            <a:custGeom>
              <a:avLst/>
              <a:gdLst>
                <a:gd name="T0" fmla="*/ 63 w 65"/>
                <a:gd name="T1" fmla="*/ 1 h 123"/>
                <a:gd name="T2" fmla="*/ 58 w 65"/>
                <a:gd name="T3" fmla="*/ 3 h 123"/>
                <a:gd name="T4" fmla="*/ 50 w 65"/>
                <a:gd name="T5" fmla="*/ 6 h 123"/>
                <a:gd name="T6" fmla="*/ 40 w 65"/>
                <a:gd name="T7" fmla="*/ 10 h 123"/>
                <a:gd name="T8" fmla="*/ 28 w 65"/>
                <a:gd name="T9" fmla="*/ 15 h 123"/>
                <a:gd name="T10" fmla="*/ 18 w 65"/>
                <a:gd name="T11" fmla="*/ 21 h 123"/>
                <a:gd name="T12" fmla="*/ 9 w 65"/>
                <a:gd name="T13" fmla="*/ 26 h 123"/>
                <a:gd name="T14" fmla="*/ 3 w 65"/>
                <a:gd name="T15" fmla="*/ 33 h 123"/>
                <a:gd name="T16" fmla="*/ 0 w 65"/>
                <a:gd name="T17" fmla="*/ 38 h 123"/>
                <a:gd name="T18" fmla="*/ 0 w 65"/>
                <a:gd name="T19" fmla="*/ 45 h 123"/>
                <a:gd name="T20" fmla="*/ 2 w 65"/>
                <a:gd name="T21" fmla="*/ 54 h 123"/>
                <a:gd name="T22" fmla="*/ 6 w 65"/>
                <a:gd name="T23" fmla="*/ 62 h 123"/>
                <a:gd name="T24" fmla="*/ 9 w 65"/>
                <a:gd name="T25" fmla="*/ 70 h 123"/>
                <a:gd name="T26" fmla="*/ 12 w 65"/>
                <a:gd name="T27" fmla="*/ 80 h 123"/>
                <a:gd name="T28" fmla="*/ 14 w 65"/>
                <a:gd name="T29" fmla="*/ 88 h 123"/>
                <a:gd name="T30" fmla="*/ 16 w 65"/>
                <a:gd name="T31" fmla="*/ 94 h 123"/>
                <a:gd name="T32" fmla="*/ 17 w 65"/>
                <a:gd name="T33" fmla="*/ 98 h 123"/>
                <a:gd name="T34" fmla="*/ 17 w 65"/>
                <a:gd name="T35" fmla="*/ 101 h 123"/>
                <a:gd name="T36" fmla="*/ 17 w 65"/>
                <a:gd name="T37" fmla="*/ 102 h 123"/>
                <a:gd name="T38" fmla="*/ 17 w 65"/>
                <a:gd name="T39" fmla="*/ 105 h 123"/>
                <a:gd name="T40" fmla="*/ 16 w 65"/>
                <a:gd name="T41" fmla="*/ 107 h 123"/>
                <a:gd name="T42" fmla="*/ 16 w 65"/>
                <a:gd name="T43" fmla="*/ 110 h 123"/>
                <a:gd name="T44" fmla="*/ 16 w 65"/>
                <a:gd name="T45" fmla="*/ 112 h 123"/>
                <a:gd name="T46" fmla="*/ 16 w 65"/>
                <a:gd name="T47" fmla="*/ 113 h 123"/>
                <a:gd name="T48" fmla="*/ 14 w 65"/>
                <a:gd name="T49" fmla="*/ 114 h 123"/>
                <a:gd name="T50" fmla="*/ 13 w 65"/>
                <a:gd name="T51" fmla="*/ 114 h 123"/>
                <a:gd name="T52" fmla="*/ 12 w 65"/>
                <a:gd name="T53" fmla="*/ 116 h 123"/>
                <a:gd name="T54" fmla="*/ 10 w 65"/>
                <a:gd name="T55" fmla="*/ 116 h 123"/>
                <a:gd name="T56" fmla="*/ 8 w 65"/>
                <a:gd name="T57" fmla="*/ 118 h 123"/>
                <a:gd name="T58" fmla="*/ 6 w 65"/>
                <a:gd name="T59" fmla="*/ 118 h 123"/>
                <a:gd name="T60" fmla="*/ 5 w 65"/>
                <a:gd name="T61" fmla="*/ 119 h 123"/>
                <a:gd name="T62" fmla="*/ 4 w 65"/>
                <a:gd name="T63" fmla="*/ 119 h 123"/>
                <a:gd name="T64" fmla="*/ 3 w 65"/>
                <a:gd name="T65" fmla="*/ 121 h 123"/>
                <a:gd name="T66" fmla="*/ 3 w 65"/>
                <a:gd name="T67" fmla="*/ 121 h 123"/>
                <a:gd name="T68" fmla="*/ 3 w 65"/>
                <a:gd name="T69" fmla="*/ 121 h 123"/>
                <a:gd name="T70" fmla="*/ 3 w 65"/>
                <a:gd name="T71" fmla="*/ 121 h 123"/>
                <a:gd name="T72" fmla="*/ 2 w 65"/>
                <a:gd name="T73" fmla="*/ 122 h 123"/>
                <a:gd name="T74" fmla="*/ 2 w 65"/>
                <a:gd name="T75" fmla="*/ 122 h 123"/>
                <a:gd name="T76" fmla="*/ 2 w 65"/>
                <a:gd name="T77" fmla="*/ 122 h 123"/>
                <a:gd name="T78" fmla="*/ 2 w 65"/>
                <a:gd name="T79" fmla="*/ 122 h 12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5"/>
                <a:gd name="T121" fmla="*/ 0 h 123"/>
                <a:gd name="T122" fmla="*/ 65 w 65"/>
                <a:gd name="T123" fmla="*/ 123 h 12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5" h="123">
                  <a:moveTo>
                    <a:pt x="64" y="0"/>
                  </a:moveTo>
                  <a:lnTo>
                    <a:pt x="63" y="1"/>
                  </a:lnTo>
                  <a:lnTo>
                    <a:pt x="61" y="1"/>
                  </a:lnTo>
                  <a:lnTo>
                    <a:pt x="58" y="3"/>
                  </a:lnTo>
                  <a:lnTo>
                    <a:pt x="55" y="3"/>
                  </a:lnTo>
                  <a:lnTo>
                    <a:pt x="50" y="6"/>
                  </a:lnTo>
                  <a:lnTo>
                    <a:pt x="45" y="7"/>
                  </a:lnTo>
                  <a:lnTo>
                    <a:pt x="40" y="10"/>
                  </a:lnTo>
                  <a:lnTo>
                    <a:pt x="35" y="11"/>
                  </a:lnTo>
                  <a:lnTo>
                    <a:pt x="28" y="15"/>
                  </a:lnTo>
                  <a:lnTo>
                    <a:pt x="23" y="17"/>
                  </a:lnTo>
                  <a:lnTo>
                    <a:pt x="18" y="21"/>
                  </a:lnTo>
                  <a:lnTo>
                    <a:pt x="13" y="23"/>
                  </a:lnTo>
                  <a:lnTo>
                    <a:pt x="9" y="26"/>
                  </a:lnTo>
                  <a:lnTo>
                    <a:pt x="5" y="29"/>
                  </a:lnTo>
                  <a:lnTo>
                    <a:pt x="3" y="33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2" y="54"/>
                  </a:lnTo>
                  <a:lnTo>
                    <a:pt x="4" y="57"/>
                  </a:lnTo>
                  <a:lnTo>
                    <a:pt x="6" y="62"/>
                  </a:lnTo>
                  <a:lnTo>
                    <a:pt x="7" y="65"/>
                  </a:lnTo>
                  <a:lnTo>
                    <a:pt x="9" y="70"/>
                  </a:lnTo>
                  <a:lnTo>
                    <a:pt x="10" y="74"/>
                  </a:lnTo>
                  <a:lnTo>
                    <a:pt x="12" y="80"/>
                  </a:lnTo>
                  <a:lnTo>
                    <a:pt x="14" y="83"/>
                  </a:lnTo>
                  <a:lnTo>
                    <a:pt x="14" y="88"/>
                  </a:lnTo>
                  <a:lnTo>
                    <a:pt x="16" y="91"/>
                  </a:lnTo>
                  <a:lnTo>
                    <a:pt x="16" y="94"/>
                  </a:lnTo>
                  <a:lnTo>
                    <a:pt x="18" y="97"/>
                  </a:lnTo>
                  <a:lnTo>
                    <a:pt x="17" y="98"/>
                  </a:lnTo>
                  <a:lnTo>
                    <a:pt x="17" y="99"/>
                  </a:lnTo>
                  <a:lnTo>
                    <a:pt x="17" y="101"/>
                  </a:lnTo>
                  <a:lnTo>
                    <a:pt x="17" y="102"/>
                  </a:lnTo>
                  <a:lnTo>
                    <a:pt x="17" y="104"/>
                  </a:lnTo>
                  <a:lnTo>
                    <a:pt x="17" y="105"/>
                  </a:lnTo>
                  <a:lnTo>
                    <a:pt x="16" y="107"/>
                  </a:lnTo>
                  <a:lnTo>
                    <a:pt x="16" y="108"/>
                  </a:lnTo>
                  <a:lnTo>
                    <a:pt x="16" y="110"/>
                  </a:lnTo>
                  <a:lnTo>
                    <a:pt x="16" y="112"/>
                  </a:lnTo>
                  <a:lnTo>
                    <a:pt x="16" y="113"/>
                  </a:lnTo>
                  <a:lnTo>
                    <a:pt x="14" y="114"/>
                  </a:lnTo>
                  <a:lnTo>
                    <a:pt x="13" y="114"/>
                  </a:lnTo>
                  <a:lnTo>
                    <a:pt x="12" y="116"/>
                  </a:lnTo>
                  <a:lnTo>
                    <a:pt x="10" y="116"/>
                  </a:lnTo>
                  <a:lnTo>
                    <a:pt x="8" y="118"/>
                  </a:lnTo>
                  <a:lnTo>
                    <a:pt x="6" y="118"/>
                  </a:lnTo>
                  <a:lnTo>
                    <a:pt x="5" y="119"/>
                  </a:lnTo>
                  <a:lnTo>
                    <a:pt x="4" y="119"/>
                  </a:lnTo>
                  <a:lnTo>
                    <a:pt x="3" y="121"/>
                  </a:lnTo>
                  <a:lnTo>
                    <a:pt x="2" y="122"/>
                  </a:lnTo>
                </a:path>
              </a:pathLst>
            </a:custGeom>
            <a:solidFill>
              <a:srgbClr val="FFFF00"/>
            </a:solidFill>
            <a:ln w="31353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1" name="Oval 188"/>
            <p:cNvSpPr>
              <a:spLocks noChangeArrowheads="1"/>
            </p:cNvSpPr>
            <p:nvPr/>
          </p:nvSpPr>
          <p:spPr bwMode="auto">
            <a:xfrm>
              <a:off x="2064" y="1481"/>
              <a:ext cx="37" cy="37"/>
            </a:xfrm>
            <a:prstGeom prst="ellipse">
              <a:avLst/>
            </a:prstGeom>
            <a:solidFill>
              <a:srgbClr val="CC0099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62" name="Text Box 189"/>
            <p:cNvSpPr txBox="1">
              <a:spLocks noChangeArrowheads="1"/>
            </p:cNvSpPr>
            <p:nvPr/>
          </p:nvSpPr>
          <p:spPr bwMode="auto">
            <a:xfrm>
              <a:off x="1488" y="1344"/>
              <a:ext cx="38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4254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defTabSz="4254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defTabSz="4254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defTabSz="4254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defTabSz="4254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defTabSz="4254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>
                  <a:srgbClr val="2F2F2F"/>
                </a:buClr>
                <a:buSzPct val="90000"/>
                <a:buFont typeface="Monotype Sorts" pitchFamily="2" charset="2"/>
                <a:buNone/>
              </a:pPr>
              <a:r>
                <a:rPr lang="en-US" sz="1300" b="1">
                  <a:solidFill>
                    <a:srgbClr val="000000"/>
                  </a:solidFill>
                  <a:latin typeface="Tahoma" panose="020B0604030504040204" pitchFamily="34" charset="0"/>
                  <a:cs typeface="Arial" panose="020B0604020202020204" pitchFamily="34" charset="0"/>
                </a:rPr>
                <a:t>Zygote</a:t>
              </a:r>
              <a:endParaRPr lang="en-US" sz="1800"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0478" name="Picture 190" descr="lmo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43200"/>
            <a:ext cx="99853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6" name="Group 246"/>
          <p:cNvGrpSpPr>
            <a:grpSpLocks/>
          </p:cNvGrpSpPr>
          <p:nvPr/>
        </p:nvGrpSpPr>
        <p:grpSpPr bwMode="auto">
          <a:xfrm>
            <a:off x="2819400" y="1143000"/>
            <a:ext cx="2730500" cy="1189038"/>
            <a:chOff x="1776" y="720"/>
            <a:chExt cx="1720" cy="749"/>
          </a:xfrm>
        </p:grpSpPr>
        <p:sp>
          <p:nvSpPr>
            <p:cNvPr id="24601" name="Freeform 227"/>
            <p:cNvSpPr>
              <a:spLocks/>
            </p:cNvSpPr>
            <p:nvPr/>
          </p:nvSpPr>
          <p:spPr bwMode="auto">
            <a:xfrm>
              <a:off x="1776" y="720"/>
              <a:ext cx="1720" cy="297"/>
            </a:xfrm>
            <a:custGeom>
              <a:avLst/>
              <a:gdLst>
                <a:gd name="T0" fmla="*/ 1719 w 1720"/>
                <a:gd name="T1" fmla="*/ 244 h 297"/>
                <a:gd name="T2" fmla="*/ 1595 w 1720"/>
                <a:gd name="T3" fmla="*/ 179 h 297"/>
                <a:gd name="T4" fmla="*/ 1472 w 1720"/>
                <a:gd name="T5" fmla="*/ 124 h 297"/>
                <a:gd name="T6" fmla="*/ 1348 w 1720"/>
                <a:gd name="T7" fmla="*/ 80 h 297"/>
                <a:gd name="T8" fmla="*/ 1225 w 1720"/>
                <a:gd name="T9" fmla="*/ 45 h 297"/>
                <a:gd name="T10" fmla="*/ 1103 w 1720"/>
                <a:gd name="T11" fmla="*/ 21 h 297"/>
                <a:gd name="T12" fmla="*/ 983 w 1720"/>
                <a:gd name="T13" fmla="*/ 6 h 297"/>
                <a:gd name="T14" fmla="*/ 865 w 1720"/>
                <a:gd name="T15" fmla="*/ 0 h 297"/>
                <a:gd name="T16" fmla="*/ 750 w 1720"/>
                <a:gd name="T17" fmla="*/ 2 h 297"/>
                <a:gd name="T18" fmla="*/ 637 w 1720"/>
                <a:gd name="T19" fmla="*/ 14 h 297"/>
                <a:gd name="T20" fmla="*/ 530 w 1720"/>
                <a:gd name="T21" fmla="*/ 33 h 297"/>
                <a:gd name="T22" fmla="*/ 426 w 1720"/>
                <a:gd name="T23" fmla="*/ 61 h 297"/>
                <a:gd name="T24" fmla="*/ 329 w 1720"/>
                <a:gd name="T25" fmla="*/ 95 h 297"/>
                <a:gd name="T26" fmla="*/ 235 w 1720"/>
                <a:gd name="T27" fmla="*/ 136 h 297"/>
                <a:gd name="T28" fmla="*/ 150 w 1720"/>
                <a:gd name="T29" fmla="*/ 183 h 297"/>
                <a:gd name="T30" fmla="*/ 71 w 1720"/>
                <a:gd name="T31" fmla="*/ 237 h 297"/>
                <a:gd name="T32" fmla="*/ 0 w 1720"/>
                <a:gd name="T33" fmla="*/ 296 h 2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20"/>
                <a:gd name="T52" fmla="*/ 0 h 297"/>
                <a:gd name="T53" fmla="*/ 1720 w 1720"/>
                <a:gd name="T54" fmla="*/ 297 h 29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20" h="297">
                  <a:moveTo>
                    <a:pt x="1719" y="244"/>
                  </a:moveTo>
                  <a:lnTo>
                    <a:pt x="1595" y="179"/>
                  </a:lnTo>
                  <a:lnTo>
                    <a:pt x="1472" y="124"/>
                  </a:lnTo>
                  <a:lnTo>
                    <a:pt x="1348" y="80"/>
                  </a:lnTo>
                  <a:lnTo>
                    <a:pt x="1225" y="45"/>
                  </a:lnTo>
                  <a:lnTo>
                    <a:pt x="1103" y="21"/>
                  </a:lnTo>
                  <a:lnTo>
                    <a:pt x="983" y="6"/>
                  </a:lnTo>
                  <a:lnTo>
                    <a:pt x="865" y="0"/>
                  </a:lnTo>
                  <a:lnTo>
                    <a:pt x="750" y="2"/>
                  </a:lnTo>
                  <a:lnTo>
                    <a:pt x="637" y="14"/>
                  </a:lnTo>
                  <a:lnTo>
                    <a:pt x="530" y="33"/>
                  </a:lnTo>
                  <a:lnTo>
                    <a:pt x="426" y="61"/>
                  </a:lnTo>
                  <a:lnTo>
                    <a:pt x="329" y="95"/>
                  </a:lnTo>
                  <a:lnTo>
                    <a:pt x="235" y="136"/>
                  </a:lnTo>
                  <a:lnTo>
                    <a:pt x="150" y="183"/>
                  </a:lnTo>
                  <a:lnTo>
                    <a:pt x="71" y="237"/>
                  </a:lnTo>
                  <a:lnTo>
                    <a:pt x="0" y="296"/>
                  </a:lnTo>
                </a:path>
              </a:pathLst>
            </a:custGeom>
            <a:noFill/>
            <a:ln w="31353">
              <a:solidFill>
                <a:srgbClr val="00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602" name="Group 244"/>
            <p:cNvGrpSpPr>
              <a:grpSpLocks/>
            </p:cNvGrpSpPr>
            <p:nvPr/>
          </p:nvGrpSpPr>
          <p:grpSpPr bwMode="auto">
            <a:xfrm>
              <a:off x="1871" y="833"/>
              <a:ext cx="1418" cy="636"/>
              <a:chOff x="1871" y="833"/>
              <a:chExt cx="1418" cy="636"/>
            </a:xfrm>
          </p:grpSpPr>
          <p:sp>
            <p:nvSpPr>
              <p:cNvPr id="24603" name="Freeform 193"/>
              <p:cNvSpPr>
                <a:spLocks/>
              </p:cNvSpPr>
              <p:nvPr/>
            </p:nvSpPr>
            <p:spPr bwMode="auto">
              <a:xfrm>
                <a:off x="1871" y="1085"/>
                <a:ext cx="1409" cy="205"/>
              </a:xfrm>
              <a:custGeom>
                <a:avLst/>
                <a:gdLst>
                  <a:gd name="T0" fmla="*/ 0 w 1409"/>
                  <a:gd name="T1" fmla="*/ 204 h 205"/>
                  <a:gd name="T2" fmla="*/ 0 w 1409"/>
                  <a:gd name="T3" fmla="*/ 204 h 205"/>
                  <a:gd name="T4" fmla="*/ 0 w 1409"/>
                  <a:gd name="T5" fmla="*/ 204 h 205"/>
                  <a:gd name="T6" fmla="*/ 0 w 1409"/>
                  <a:gd name="T7" fmla="*/ 204 h 205"/>
                  <a:gd name="T8" fmla="*/ 2 w 1409"/>
                  <a:gd name="T9" fmla="*/ 203 h 205"/>
                  <a:gd name="T10" fmla="*/ 2 w 1409"/>
                  <a:gd name="T11" fmla="*/ 203 h 205"/>
                  <a:gd name="T12" fmla="*/ 4 w 1409"/>
                  <a:gd name="T13" fmla="*/ 201 h 205"/>
                  <a:gd name="T14" fmla="*/ 4 w 1409"/>
                  <a:gd name="T15" fmla="*/ 201 h 205"/>
                  <a:gd name="T16" fmla="*/ 39 w 1409"/>
                  <a:gd name="T17" fmla="*/ 187 h 205"/>
                  <a:gd name="T18" fmla="*/ 118 w 1409"/>
                  <a:gd name="T19" fmla="*/ 156 h 205"/>
                  <a:gd name="T20" fmla="*/ 209 w 1409"/>
                  <a:gd name="T21" fmla="*/ 125 h 205"/>
                  <a:gd name="T22" fmla="*/ 309 w 1409"/>
                  <a:gd name="T23" fmla="*/ 93 h 205"/>
                  <a:gd name="T24" fmla="*/ 409 w 1409"/>
                  <a:gd name="T25" fmla="*/ 64 h 205"/>
                  <a:gd name="T26" fmla="*/ 507 w 1409"/>
                  <a:gd name="T27" fmla="*/ 38 h 205"/>
                  <a:gd name="T28" fmla="*/ 598 w 1409"/>
                  <a:gd name="T29" fmla="*/ 17 h 205"/>
                  <a:gd name="T30" fmla="*/ 676 w 1409"/>
                  <a:gd name="T31" fmla="*/ 4 h 205"/>
                  <a:gd name="T32" fmla="*/ 753 w 1409"/>
                  <a:gd name="T33" fmla="*/ 0 h 205"/>
                  <a:gd name="T34" fmla="*/ 846 w 1409"/>
                  <a:gd name="T35" fmla="*/ 5 h 205"/>
                  <a:gd name="T36" fmla="*/ 944 w 1409"/>
                  <a:gd name="T37" fmla="*/ 17 h 205"/>
                  <a:gd name="T38" fmla="*/ 1042 w 1409"/>
                  <a:gd name="T39" fmla="*/ 35 h 205"/>
                  <a:gd name="T40" fmla="*/ 1137 w 1409"/>
                  <a:gd name="T41" fmla="*/ 58 h 205"/>
                  <a:gd name="T42" fmla="*/ 1227 w 1409"/>
                  <a:gd name="T43" fmla="*/ 84 h 205"/>
                  <a:gd name="T44" fmla="*/ 1309 w 1409"/>
                  <a:gd name="T45" fmla="*/ 111 h 205"/>
                  <a:gd name="T46" fmla="*/ 1379 w 1409"/>
                  <a:gd name="T47" fmla="*/ 139 h 205"/>
                  <a:gd name="T48" fmla="*/ 1408 w 1409"/>
                  <a:gd name="T49" fmla="*/ 151 h 205"/>
                  <a:gd name="T50" fmla="*/ 1408 w 1409"/>
                  <a:gd name="T51" fmla="*/ 151 h 205"/>
                  <a:gd name="T52" fmla="*/ 1408 w 1409"/>
                  <a:gd name="T53" fmla="*/ 151 h 205"/>
                  <a:gd name="T54" fmla="*/ 1408 w 1409"/>
                  <a:gd name="T55" fmla="*/ 151 h 205"/>
                  <a:gd name="T56" fmla="*/ 1408 w 1409"/>
                  <a:gd name="T57" fmla="*/ 150 h 205"/>
                  <a:gd name="T58" fmla="*/ 1408 w 1409"/>
                  <a:gd name="T59" fmla="*/ 150 h 205"/>
                  <a:gd name="T60" fmla="*/ 1408 w 1409"/>
                  <a:gd name="T61" fmla="*/ 149 h 205"/>
                  <a:gd name="T62" fmla="*/ 1408 w 1409"/>
                  <a:gd name="T63" fmla="*/ 149 h 20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09"/>
                  <a:gd name="T97" fmla="*/ 0 h 205"/>
                  <a:gd name="T98" fmla="*/ 1409 w 1409"/>
                  <a:gd name="T99" fmla="*/ 205 h 20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09" h="205">
                    <a:moveTo>
                      <a:pt x="0" y="204"/>
                    </a:moveTo>
                    <a:lnTo>
                      <a:pt x="0" y="204"/>
                    </a:lnTo>
                    <a:lnTo>
                      <a:pt x="2" y="203"/>
                    </a:lnTo>
                    <a:lnTo>
                      <a:pt x="4" y="201"/>
                    </a:lnTo>
                    <a:lnTo>
                      <a:pt x="6" y="200"/>
                    </a:lnTo>
                    <a:lnTo>
                      <a:pt x="39" y="187"/>
                    </a:lnTo>
                    <a:lnTo>
                      <a:pt x="77" y="172"/>
                    </a:lnTo>
                    <a:lnTo>
                      <a:pt x="118" y="156"/>
                    </a:lnTo>
                    <a:lnTo>
                      <a:pt x="163" y="141"/>
                    </a:lnTo>
                    <a:lnTo>
                      <a:pt x="209" y="125"/>
                    </a:lnTo>
                    <a:lnTo>
                      <a:pt x="259" y="109"/>
                    </a:lnTo>
                    <a:lnTo>
                      <a:pt x="309" y="93"/>
                    </a:lnTo>
                    <a:lnTo>
                      <a:pt x="359" y="77"/>
                    </a:lnTo>
                    <a:lnTo>
                      <a:pt x="409" y="64"/>
                    </a:lnTo>
                    <a:lnTo>
                      <a:pt x="458" y="50"/>
                    </a:lnTo>
                    <a:lnTo>
                      <a:pt x="507" y="38"/>
                    </a:lnTo>
                    <a:lnTo>
                      <a:pt x="554" y="26"/>
                    </a:lnTo>
                    <a:lnTo>
                      <a:pt x="598" y="17"/>
                    </a:lnTo>
                    <a:lnTo>
                      <a:pt x="639" y="10"/>
                    </a:lnTo>
                    <a:lnTo>
                      <a:pt x="676" y="4"/>
                    </a:lnTo>
                    <a:lnTo>
                      <a:pt x="710" y="1"/>
                    </a:lnTo>
                    <a:lnTo>
                      <a:pt x="753" y="0"/>
                    </a:lnTo>
                    <a:lnTo>
                      <a:pt x="799" y="1"/>
                    </a:lnTo>
                    <a:lnTo>
                      <a:pt x="846" y="5"/>
                    </a:lnTo>
                    <a:lnTo>
                      <a:pt x="895" y="10"/>
                    </a:lnTo>
                    <a:lnTo>
                      <a:pt x="944" y="17"/>
                    </a:lnTo>
                    <a:lnTo>
                      <a:pt x="993" y="25"/>
                    </a:lnTo>
                    <a:lnTo>
                      <a:pt x="1042" y="35"/>
                    </a:lnTo>
                    <a:lnTo>
                      <a:pt x="1090" y="45"/>
                    </a:lnTo>
                    <a:lnTo>
                      <a:pt x="1137" y="58"/>
                    </a:lnTo>
                    <a:lnTo>
                      <a:pt x="1183" y="70"/>
                    </a:lnTo>
                    <a:lnTo>
                      <a:pt x="1227" y="84"/>
                    </a:lnTo>
                    <a:lnTo>
                      <a:pt x="1269" y="97"/>
                    </a:lnTo>
                    <a:lnTo>
                      <a:pt x="1309" y="111"/>
                    </a:lnTo>
                    <a:lnTo>
                      <a:pt x="1345" y="124"/>
                    </a:lnTo>
                    <a:lnTo>
                      <a:pt x="1379" y="139"/>
                    </a:lnTo>
                    <a:lnTo>
                      <a:pt x="1408" y="151"/>
                    </a:lnTo>
                    <a:lnTo>
                      <a:pt x="1408" y="150"/>
                    </a:lnTo>
                    <a:lnTo>
                      <a:pt x="1408" y="149"/>
                    </a:lnTo>
                    <a:lnTo>
                      <a:pt x="1408" y="148"/>
                    </a:lnTo>
                  </a:path>
                </a:pathLst>
              </a:custGeom>
              <a:noFill/>
              <a:ln w="31353">
                <a:solidFill>
                  <a:srgbClr val="2F2F2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4" name="Freeform 194"/>
              <p:cNvSpPr>
                <a:spLocks/>
              </p:cNvSpPr>
              <p:nvPr/>
            </p:nvSpPr>
            <p:spPr bwMode="auto">
              <a:xfrm>
                <a:off x="1879" y="1180"/>
                <a:ext cx="1410" cy="200"/>
              </a:xfrm>
              <a:custGeom>
                <a:avLst/>
                <a:gdLst>
                  <a:gd name="T0" fmla="*/ 0 w 1410"/>
                  <a:gd name="T1" fmla="*/ 199 h 200"/>
                  <a:gd name="T2" fmla="*/ 0 w 1410"/>
                  <a:gd name="T3" fmla="*/ 199 h 200"/>
                  <a:gd name="T4" fmla="*/ 1 w 1410"/>
                  <a:gd name="T5" fmla="*/ 199 h 200"/>
                  <a:gd name="T6" fmla="*/ 1 w 1410"/>
                  <a:gd name="T7" fmla="*/ 199 h 200"/>
                  <a:gd name="T8" fmla="*/ 3 w 1410"/>
                  <a:gd name="T9" fmla="*/ 198 h 200"/>
                  <a:gd name="T10" fmla="*/ 3 w 1410"/>
                  <a:gd name="T11" fmla="*/ 198 h 200"/>
                  <a:gd name="T12" fmla="*/ 5 w 1410"/>
                  <a:gd name="T13" fmla="*/ 196 h 200"/>
                  <a:gd name="T14" fmla="*/ 5 w 1410"/>
                  <a:gd name="T15" fmla="*/ 196 h 200"/>
                  <a:gd name="T16" fmla="*/ 40 w 1410"/>
                  <a:gd name="T17" fmla="*/ 182 h 200"/>
                  <a:gd name="T18" fmla="*/ 119 w 1410"/>
                  <a:gd name="T19" fmla="*/ 154 h 200"/>
                  <a:gd name="T20" fmla="*/ 210 w 1410"/>
                  <a:gd name="T21" fmla="*/ 123 h 200"/>
                  <a:gd name="T22" fmla="*/ 309 w 1410"/>
                  <a:gd name="T23" fmla="*/ 92 h 200"/>
                  <a:gd name="T24" fmla="*/ 409 w 1410"/>
                  <a:gd name="T25" fmla="*/ 63 h 200"/>
                  <a:gd name="T26" fmla="*/ 508 w 1410"/>
                  <a:gd name="T27" fmla="*/ 38 h 200"/>
                  <a:gd name="T28" fmla="*/ 598 w 1410"/>
                  <a:gd name="T29" fmla="*/ 17 h 200"/>
                  <a:gd name="T30" fmla="*/ 677 w 1410"/>
                  <a:gd name="T31" fmla="*/ 4 h 200"/>
                  <a:gd name="T32" fmla="*/ 754 w 1410"/>
                  <a:gd name="T33" fmla="*/ 0 h 200"/>
                  <a:gd name="T34" fmla="*/ 847 w 1410"/>
                  <a:gd name="T35" fmla="*/ 5 h 200"/>
                  <a:gd name="T36" fmla="*/ 944 w 1410"/>
                  <a:gd name="T37" fmla="*/ 17 h 200"/>
                  <a:gd name="T38" fmla="*/ 1042 w 1410"/>
                  <a:gd name="T39" fmla="*/ 35 h 200"/>
                  <a:gd name="T40" fmla="*/ 1138 w 1410"/>
                  <a:gd name="T41" fmla="*/ 57 h 200"/>
                  <a:gd name="T42" fmla="*/ 1228 w 1410"/>
                  <a:gd name="T43" fmla="*/ 82 h 200"/>
                  <a:gd name="T44" fmla="*/ 1310 w 1410"/>
                  <a:gd name="T45" fmla="*/ 109 h 200"/>
                  <a:gd name="T46" fmla="*/ 1380 w 1410"/>
                  <a:gd name="T47" fmla="*/ 135 h 200"/>
                  <a:gd name="T48" fmla="*/ 1409 w 1410"/>
                  <a:gd name="T49" fmla="*/ 148 h 200"/>
                  <a:gd name="T50" fmla="*/ 1409 w 1410"/>
                  <a:gd name="T51" fmla="*/ 148 h 200"/>
                  <a:gd name="T52" fmla="*/ 1409 w 1410"/>
                  <a:gd name="T53" fmla="*/ 148 h 200"/>
                  <a:gd name="T54" fmla="*/ 1409 w 1410"/>
                  <a:gd name="T55" fmla="*/ 148 h 200"/>
                  <a:gd name="T56" fmla="*/ 1409 w 1410"/>
                  <a:gd name="T57" fmla="*/ 146 h 200"/>
                  <a:gd name="T58" fmla="*/ 1409 w 1410"/>
                  <a:gd name="T59" fmla="*/ 146 h 200"/>
                  <a:gd name="T60" fmla="*/ 1409 w 1410"/>
                  <a:gd name="T61" fmla="*/ 145 h 200"/>
                  <a:gd name="T62" fmla="*/ 1409 w 1410"/>
                  <a:gd name="T63" fmla="*/ 145 h 20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10"/>
                  <a:gd name="T97" fmla="*/ 0 h 200"/>
                  <a:gd name="T98" fmla="*/ 1410 w 1410"/>
                  <a:gd name="T99" fmla="*/ 200 h 20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10" h="200">
                    <a:moveTo>
                      <a:pt x="0" y="199"/>
                    </a:moveTo>
                    <a:lnTo>
                      <a:pt x="0" y="199"/>
                    </a:lnTo>
                    <a:lnTo>
                      <a:pt x="1" y="199"/>
                    </a:lnTo>
                    <a:lnTo>
                      <a:pt x="3" y="198"/>
                    </a:lnTo>
                    <a:lnTo>
                      <a:pt x="5" y="196"/>
                    </a:lnTo>
                    <a:lnTo>
                      <a:pt x="6" y="195"/>
                    </a:lnTo>
                    <a:lnTo>
                      <a:pt x="40" y="182"/>
                    </a:lnTo>
                    <a:lnTo>
                      <a:pt x="77" y="168"/>
                    </a:lnTo>
                    <a:lnTo>
                      <a:pt x="119" y="154"/>
                    </a:lnTo>
                    <a:lnTo>
                      <a:pt x="164" y="138"/>
                    </a:lnTo>
                    <a:lnTo>
                      <a:pt x="210" y="123"/>
                    </a:lnTo>
                    <a:lnTo>
                      <a:pt x="259" y="107"/>
                    </a:lnTo>
                    <a:lnTo>
                      <a:pt x="309" y="92"/>
                    </a:lnTo>
                    <a:lnTo>
                      <a:pt x="360" y="76"/>
                    </a:lnTo>
                    <a:lnTo>
                      <a:pt x="409" y="63"/>
                    </a:lnTo>
                    <a:lnTo>
                      <a:pt x="459" y="50"/>
                    </a:lnTo>
                    <a:lnTo>
                      <a:pt x="508" y="38"/>
                    </a:lnTo>
                    <a:lnTo>
                      <a:pt x="555" y="26"/>
                    </a:lnTo>
                    <a:lnTo>
                      <a:pt x="598" y="17"/>
                    </a:lnTo>
                    <a:lnTo>
                      <a:pt x="640" y="10"/>
                    </a:lnTo>
                    <a:lnTo>
                      <a:pt x="677" y="4"/>
                    </a:lnTo>
                    <a:lnTo>
                      <a:pt x="711" y="1"/>
                    </a:lnTo>
                    <a:lnTo>
                      <a:pt x="754" y="0"/>
                    </a:lnTo>
                    <a:lnTo>
                      <a:pt x="799" y="2"/>
                    </a:lnTo>
                    <a:lnTo>
                      <a:pt x="847" y="5"/>
                    </a:lnTo>
                    <a:lnTo>
                      <a:pt x="896" y="10"/>
                    </a:lnTo>
                    <a:lnTo>
                      <a:pt x="944" y="17"/>
                    </a:lnTo>
                    <a:lnTo>
                      <a:pt x="993" y="26"/>
                    </a:lnTo>
                    <a:lnTo>
                      <a:pt x="1042" y="35"/>
                    </a:lnTo>
                    <a:lnTo>
                      <a:pt x="1091" y="45"/>
                    </a:lnTo>
                    <a:lnTo>
                      <a:pt x="1138" y="57"/>
                    </a:lnTo>
                    <a:lnTo>
                      <a:pt x="1183" y="69"/>
                    </a:lnTo>
                    <a:lnTo>
                      <a:pt x="1228" y="82"/>
                    </a:lnTo>
                    <a:lnTo>
                      <a:pt x="1270" y="95"/>
                    </a:lnTo>
                    <a:lnTo>
                      <a:pt x="1310" y="109"/>
                    </a:lnTo>
                    <a:lnTo>
                      <a:pt x="1346" y="122"/>
                    </a:lnTo>
                    <a:lnTo>
                      <a:pt x="1380" y="135"/>
                    </a:lnTo>
                    <a:lnTo>
                      <a:pt x="1409" y="148"/>
                    </a:lnTo>
                    <a:lnTo>
                      <a:pt x="1409" y="146"/>
                    </a:lnTo>
                    <a:lnTo>
                      <a:pt x="1409" y="145"/>
                    </a:lnTo>
                    <a:lnTo>
                      <a:pt x="1409" y="144"/>
                    </a:lnTo>
                  </a:path>
                </a:pathLst>
              </a:custGeom>
              <a:noFill/>
              <a:ln w="31353">
                <a:solidFill>
                  <a:srgbClr val="2F2F2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5" name="Freeform 209"/>
              <p:cNvSpPr>
                <a:spLocks/>
              </p:cNvSpPr>
              <p:nvPr/>
            </p:nvSpPr>
            <p:spPr bwMode="auto">
              <a:xfrm>
                <a:off x="3174" y="1212"/>
                <a:ext cx="111" cy="95"/>
              </a:xfrm>
              <a:custGeom>
                <a:avLst/>
                <a:gdLst>
                  <a:gd name="T0" fmla="*/ 19 w 111"/>
                  <a:gd name="T1" fmla="*/ 3 h 95"/>
                  <a:gd name="T2" fmla="*/ 17 w 111"/>
                  <a:gd name="T3" fmla="*/ 6 h 95"/>
                  <a:gd name="T4" fmla="*/ 0 w 111"/>
                  <a:gd name="T5" fmla="*/ 61 h 95"/>
                  <a:gd name="T6" fmla="*/ 89 w 111"/>
                  <a:gd name="T7" fmla="*/ 94 h 95"/>
                  <a:gd name="T8" fmla="*/ 110 w 111"/>
                  <a:gd name="T9" fmla="*/ 25 h 95"/>
                  <a:gd name="T10" fmla="*/ 25 w 111"/>
                  <a:gd name="T11" fmla="*/ 0 h 95"/>
                  <a:gd name="T12" fmla="*/ 19 w 111"/>
                  <a:gd name="T13" fmla="*/ 3 h 95"/>
                  <a:gd name="T14" fmla="*/ 19 w 111"/>
                  <a:gd name="T15" fmla="*/ 3 h 9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1"/>
                  <a:gd name="T25" fmla="*/ 0 h 95"/>
                  <a:gd name="T26" fmla="*/ 111 w 111"/>
                  <a:gd name="T27" fmla="*/ 95 h 9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1" h="95">
                    <a:moveTo>
                      <a:pt x="19" y="3"/>
                    </a:moveTo>
                    <a:lnTo>
                      <a:pt x="17" y="6"/>
                    </a:lnTo>
                    <a:lnTo>
                      <a:pt x="0" y="61"/>
                    </a:lnTo>
                    <a:lnTo>
                      <a:pt x="89" y="94"/>
                    </a:lnTo>
                    <a:lnTo>
                      <a:pt x="110" y="25"/>
                    </a:lnTo>
                    <a:lnTo>
                      <a:pt x="25" y="0"/>
                    </a:lnTo>
                    <a:lnTo>
                      <a:pt x="19" y="3"/>
                    </a:lnTo>
                  </a:path>
                </a:pathLst>
              </a:custGeom>
              <a:solidFill>
                <a:srgbClr val="FFD89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6" name="Oval 223"/>
              <p:cNvSpPr>
                <a:spLocks noChangeArrowheads="1"/>
              </p:cNvSpPr>
              <p:nvPr/>
            </p:nvSpPr>
            <p:spPr bwMode="auto">
              <a:xfrm>
                <a:off x="3202" y="1238"/>
                <a:ext cx="36" cy="37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rgbClr val="2F2F2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sz="1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4607" name="Group 243"/>
              <p:cNvGrpSpPr>
                <a:grpSpLocks/>
              </p:cNvGrpSpPr>
              <p:nvPr/>
            </p:nvGrpSpPr>
            <p:grpSpPr bwMode="auto">
              <a:xfrm>
                <a:off x="1881" y="833"/>
                <a:ext cx="1305" cy="636"/>
                <a:chOff x="1881" y="833"/>
                <a:chExt cx="1305" cy="636"/>
              </a:xfrm>
            </p:grpSpPr>
            <p:sp>
              <p:nvSpPr>
                <p:cNvPr id="24608" name="Freeform 207"/>
                <p:cNvSpPr>
                  <a:spLocks/>
                </p:cNvSpPr>
                <p:nvPr/>
              </p:nvSpPr>
              <p:spPr bwMode="auto">
                <a:xfrm>
                  <a:off x="2981" y="1153"/>
                  <a:ext cx="107" cy="90"/>
                </a:xfrm>
                <a:custGeom>
                  <a:avLst/>
                  <a:gdLst>
                    <a:gd name="T0" fmla="*/ 14 w 107"/>
                    <a:gd name="T1" fmla="*/ 4 h 90"/>
                    <a:gd name="T2" fmla="*/ 12 w 107"/>
                    <a:gd name="T3" fmla="*/ 6 h 90"/>
                    <a:gd name="T4" fmla="*/ 0 w 107"/>
                    <a:gd name="T5" fmla="*/ 63 h 90"/>
                    <a:gd name="T6" fmla="*/ 92 w 107"/>
                    <a:gd name="T7" fmla="*/ 89 h 90"/>
                    <a:gd name="T8" fmla="*/ 106 w 107"/>
                    <a:gd name="T9" fmla="*/ 18 h 90"/>
                    <a:gd name="T10" fmla="*/ 20 w 107"/>
                    <a:gd name="T11" fmla="*/ 0 h 90"/>
                    <a:gd name="T12" fmla="*/ 14 w 107"/>
                    <a:gd name="T13" fmla="*/ 4 h 90"/>
                    <a:gd name="T14" fmla="*/ 14 w 107"/>
                    <a:gd name="T15" fmla="*/ 4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7"/>
                    <a:gd name="T25" fmla="*/ 0 h 90"/>
                    <a:gd name="T26" fmla="*/ 107 w 107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7" h="90">
                      <a:moveTo>
                        <a:pt x="14" y="4"/>
                      </a:moveTo>
                      <a:lnTo>
                        <a:pt x="12" y="6"/>
                      </a:lnTo>
                      <a:lnTo>
                        <a:pt x="0" y="63"/>
                      </a:lnTo>
                      <a:lnTo>
                        <a:pt x="92" y="89"/>
                      </a:lnTo>
                      <a:lnTo>
                        <a:pt x="106" y="18"/>
                      </a:lnTo>
                      <a:lnTo>
                        <a:pt x="20" y="0"/>
                      </a:lnTo>
                      <a:lnTo>
                        <a:pt x="14" y="4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9" name="Freeform 208"/>
                <p:cNvSpPr>
                  <a:spLocks/>
                </p:cNvSpPr>
                <p:nvPr/>
              </p:nvSpPr>
              <p:spPr bwMode="auto">
                <a:xfrm>
                  <a:off x="3080" y="1180"/>
                  <a:ext cx="106" cy="87"/>
                </a:xfrm>
                <a:custGeom>
                  <a:avLst/>
                  <a:gdLst>
                    <a:gd name="T0" fmla="*/ 12 w 106"/>
                    <a:gd name="T1" fmla="*/ 3 h 87"/>
                    <a:gd name="T2" fmla="*/ 10 w 106"/>
                    <a:gd name="T3" fmla="*/ 6 h 87"/>
                    <a:gd name="T4" fmla="*/ 0 w 106"/>
                    <a:gd name="T5" fmla="*/ 63 h 87"/>
                    <a:gd name="T6" fmla="*/ 93 w 106"/>
                    <a:gd name="T7" fmla="*/ 86 h 87"/>
                    <a:gd name="T8" fmla="*/ 105 w 106"/>
                    <a:gd name="T9" fmla="*/ 14 h 87"/>
                    <a:gd name="T10" fmla="*/ 18 w 106"/>
                    <a:gd name="T11" fmla="*/ 0 h 87"/>
                    <a:gd name="T12" fmla="*/ 12 w 106"/>
                    <a:gd name="T13" fmla="*/ 3 h 87"/>
                    <a:gd name="T14" fmla="*/ 12 w 106"/>
                    <a:gd name="T15" fmla="*/ 3 h 8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6"/>
                    <a:gd name="T25" fmla="*/ 0 h 87"/>
                    <a:gd name="T26" fmla="*/ 106 w 106"/>
                    <a:gd name="T27" fmla="*/ 87 h 8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6" h="87">
                      <a:moveTo>
                        <a:pt x="12" y="3"/>
                      </a:moveTo>
                      <a:lnTo>
                        <a:pt x="10" y="6"/>
                      </a:lnTo>
                      <a:lnTo>
                        <a:pt x="0" y="63"/>
                      </a:lnTo>
                      <a:lnTo>
                        <a:pt x="93" y="86"/>
                      </a:lnTo>
                      <a:lnTo>
                        <a:pt x="105" y="14"/>
                      </a:lnTo>
                      <a:lnTo>
                        <a:pt x="18" y="0"/>
                      </a:lnTo>
                      <a:lnTo>
                        <a:pt x="12" y="3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0" name="Oval 224"/>
                <p:cNvSpPr>
                  <a:spLocks noChangeArrowheads="1"/>
                </p:cNvSpPr>
                <p:nvPr/>
              </p:nvSpPr>
              <p:spPr bwMode="auto">
                <a:xfrm>
                  <a:off x="3112" y="1189"/>
                  <a:ext cx="37" cy="38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11" name="Freeform 226"/>
                <p:cNvSpPr>
                  <a:spLocks/>
                </p:cNvSpPr>
                <p:nvPr/>
              </p:nvSpPr>
              <p:spPr bwMode="auto">
                <a:xfrm>
                  <a:off x="2815" y="960"/>
                  <a:ext cx="327" cy="133"/>
                </a:xfrm>
                <a:custGeom>
                  <a:avLst/>
                  <a:gdLst>
                    <a:gd name="T0" fmla="*/ 326 w 327"/>
                    <a:gd name="T1" fmla="*/ 64 h 133"/>
                    <a:gd name="T2" fmla="*/ 326 w 327"/>
                    <a:gd name="T3" fmla="*/ 67 h 133"/>
                    <a:gd name="T4" fmla="*/ 240 w 327"/>
                    <a:gd name="T5" fmla="*/ 9 h 133"/>
                    <a:gd name="T6" fmla="*/ 108 w 327"/>
                    <a:gd name="T7" fmla="*/ 0 h 133"/>
                    <a:gd name="T8" fmla="*/ 19 w 327"/>
                    <a:gd name="T9" fmla="*/ 37 h 133"/>
                    <a:gd name="T10" fmla="*/ 0 w 327"/>
                    <a:gd name="T11" fmla="*/ 83 h 133"/>
                    <a:gd name="T12" fmla="*/ 22 w 327"/>
                    <a:gd name="T13" fmla="*/ 126 h 133"/>
                    <a:gd name="T14" fmla="*/ 65 w 327"/>
                    <a:gd name="T15" fmla="*/ 132 h 133"/>
                    <a:gd name="T16" fmla="*/ 50 w 327"/>
                    <a:gd name="T17" fmla="*/ 95 h 133"/>
                    <a:gd name="T18" fmla="*/ 62 w 327"/>
                    <a:gd name="T19" fmla="*/ 37 h 133"/>
                    <a:gd name="T20" fmla="*/ 80 w 327"/>
                    <a:gd name="T21" fmla="*/ 25 h 133"/>
                    <a:gd name="T22" fmla="*/ 154 w 327"/>
                    <a:gd name="T23" fmla="*/ 18 h 133"/>
                    <a:gd name="T24" fmla="*/ 228 w 327"/>
                    <a:gd name="T25" fmla="*/ 25 h 133"/>
                    <a:gd name="T26" fmla="*/ 262 w 327"/>
                    <a:gd name="T27" fmla="*/ 43 h 133"/>
                    <a:gd name="T28" fmla="*/ 308 w 327"/>
                    <a:gd name="T29" fmla="*/ 70 h 133"/>
                    <a:gd name="T30" fmla="*/ 326 w 327"/>
                    <a:gd name="T31" fmla="*/ 67 h 133"/>
                    <a:gd name="T32" fmla="*/ 326 w 327"/>
                    <a:gd name="T33" fmla="*/ 64 h 133"/>
                    <a:gd name="T34" fmla="*/ 326 w 327"/>
                    <a:gd name="T35" fmla="*/ 64 h 13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27"/>
                    <a:gd name="T55" fmla="*/ 0 h 133"/>
                    <a:gd name="T56" fmla="*/ 327 w 327"/>
                    <a:gd name="T57" fmla="*/ 133 h 13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27" h="133">
                      <a:moveTo>
                        <a:pt x="326" y="64"/>
                      </a:moveTo>
                      <a:lnTo>
                        <a:pt x="326" y="67"/>
                      </a:lnTo>
                      <a:lnTo>
                        <a:pt x="240" y="9"/>
                      </a:lnTo>
                      <a:lnTo>
                        <a:pt x="108" y="0"/>
                      </a:lnTo>
                      <a:lnTo>
                        <a:pt x="19" y="37"/>
                      </a:lnTo>
                      <a:lnTo>
                        <a:pt x="0" y="83"/>
                      </a:lnTo>
                      <a:lnTo>
                        <a:pt x="22" y="126"/>
                      </a:lnTo>
                      <a:lnTo>
                        <a:pt x="65" y="132"/>
                      </a:lnTo>
                      <a:lnTo>
                        <a:pt x="50" y="95"/>
                      </a:lnTo>
                      <a:lnTo>
                        <a:pt x="62" y="37"/>
                      </a:lnTo>
                      <a:lnTo>
                        <a:pt x="80" y="25"/>
                      </a:lnTo>
                      <a:lnTo>
                        <a:pt x="154" y="18"/>
                      </a:lnTo>
                      <a:lnTo>
                        <a:pt x="228" y="25"/>
                      </a:lnTo>
                      <a:lnTo>
                        <a:pt x="262" y="43"/>
                      </a:lnTo>
                      <a:lnTo>
                        <a:pt x="308" y="70"/>
                      </a:lnTo>
                      <a:lnTo>
                        <a:pt x="326" y="67"/>
                      </a:lnTo>
                      <a:lnTo>
                        <a:pt x="326" y="64"/>
                      </a:lnTo>
                    </a:path>
                  </a:pathLst>
                </a:custGeom>
                <a:solidFill>
                  <a:srgbClr val="2F2F2F"/>
                </a:solidFill>
                <a:ln w="1893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2" name="Freeform 205"/>
                <p:cNvSpPr>
                  <a:spLocks/>
                </p:cNvSpPr>
                <p:nvPr/>
              </p:nvSpPr>
              <p:spPr bwMode="auto">
                <a:xfrm>
                  <a:off x="2807" y="1108"/>
                  <a:ext cx="107" cy="88"/>
                </a:xfrm>
                <a:custGeom>
                  <a:avLst/>
                  <a:gdLst>
                    <a:gd name="T0" fmla="*/ 13 w 107"/>
                    <a:gd name="T1" fmla="*/ 3 h 88"/>
                    <a:gd name="T2" fmla="*/ 12 w 107"/>
                    <a:gd name="T3" fmla="*/ 6 h 88"/>
                    <a:gd name="T4" fmla="*/ 0 w 107"/>
                    <a:gd name="T5" fmla="*/ 63 h 88"/>
                    <a:gd name="T6" fmla="*/ 93 w 107"/>
                    <a:gd name="T7" fmla="*/ 87 h 88"/>
                    <a:gd name="T8" fmla="*/ 106 w 107"/>
                    <a:gd name="T9" fmla="*/ 16 h 88"/>
                    <a:gd name="T10" fmla="*/ 19 w 107"/>
                    <a:gd name="T11" fmla="*/ 0 h 88"/>
                    <a:gd name="T12" fmla="*/ 13 w 107"/>
                    <a:gd name="T13" fmla="*/ 3 h 88"/>
                    <a:gd name="T14" fmla="*/ 13 w 107"/>
                    <a:gd name="T15" fmla="*/ 3 h 8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7"/>
                    <a:gd name="T25" fmla="*/ 0 h 88"/>
                    <a:gd name="T26" fmla="*/ 107 w 107"/>
                    <a:gd name="T27" fmla="*/ 88 h 8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7" h="88">
                      <a:moveTo>
                        <a:pt x="13" y="3"/>
                      </a:moveTo>
                      <a:lnTo>
                        <a:pt x="12" y="6"/>
                      </a:lnTo>
                      <a:lnTo>
                        <a:pt x="0" y="63"/>
                      </a:lnTo>
                      <a:lnTo>
                        <a:pt x="93" y="87"/>
                      </a:lnTo>
                      <a:lnTo>
                        <a:pt x="106" y="16"/>
                      </a:lnTo>
                      <a:lnTo>
                        <a:pt x="19" y="0"/>
                      </a:lnTo>
                      <a:lnTo>
                        <a:pt x="13" y="3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3" name="Freeform 206"/>
                <p:cNvSpPr>
                  <a:spLocks/>
                </p:cNvSpPr>
                <p:nvPr/>
              </p:nvSpPr>
              <p:spPr bwMode="auto">
                <a:xfrm>
                  <a:off x="2882" y="1121"/>
                  <a:ext cx="111" cy="96"/>
                </a:xfrm>
                <a:custGeom>
                  <a:avLst/>
                  <a:gdLst>
                    <a:gd name="T0" fmla="*/ 19 w 111"/>
                    <a:gd name="T1" fmla="*/ 3 h 96"/>
                    <a:gd name="T2" fmla="*/ 18 w 111"/>
                    <a:gd name="T3" fmla="*/ 5 h 96"/>
                    <a:gd name="T4" fmla="*/ 0 w 111"/>
                    <a:gd name="T5" fmla="*/ 61 h 96"/>
                    <a:gd name="T6" fmla="*/ 89 w 111"/>
                    <a:gd name="T7" fmla="*/ 95 h 96"/>
                    <a:gd name="T8" fmla="*/ 110 w 111"/>
                    <a:gd name="T9" fmla="*/ 27 h 96"/>
                    <a:gd name="T10" fmla="*/ 26 w 111"/>
                    <a:gd name="T11" fmla="*/ 0 h 96"/>
                    <a:gd name="T12" fmla="*/ 19 w 111"/>
                    <a:gd name="T13" fmla="*/ 3 h 96"/>
                    <a:gd name="T14" fmla="*/ 19 w 111"/>
                    <a:gd name="T15" fmla="*/ 3 h 9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1"/>
                    <a:gd name="T25" fmla="*/ 0 h 96"/>
                    <a:gd name="T26" fmla="*/ 111 w 111"/>
                    <a:gd name="T27" fmla="*/ 96 h 9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1" h="96">
                      <a:moveTo>
                        <a:pt x="19" y="3"/>
                      </a:moveTo>
                      <a:lnTo>
                        <a:pt x="18" y="5"/>
                      </a:lnTo>
                      <a:lnTo>
                        <a:pt x="0" y="61"/>
                      </a:lnTo>
                      <a:lnTo>
                        <a:pt x="89" y="95"/>
                      </a:lnTo>
                      <a:lnTo>
                        <a:pt x="110" y="27"/>
                      </a:lnTo>
                      <a:lnTo>
                        <a:pt x="26" y="0"/>
                      </a:lnTo>
                      <a:lnTo>
                        <a:pt x="19" y="3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4" name="Oval 211"/>
                <p:cNvSpPr>
                  <a:spLocks noChangeArrowheads="1"/>
                </p:cNvSpPr>
                <p:nvPr/>
              </p:nvSpPr>
              <p:spPr bwMode="auto">
                <a:xfrm>
                  <a:off x="3017" y="1171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15" name="Oval 219"/>
                <p:cNvSpPr>
                  <a:spLocks noChangeArrowheads="1"/>
                </p:cNvSpPr>
                <p:nvPr/>
              </p:nvSpPr>
              <p:spPr bwMode="auto">
                <a:xfrm>
                  <a:off x="2925" y="1134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16" name="Freeform 195"/>
                <p:cNvSpPr>
                  <a:spLocks/>
                </p:cNvSpPr>
                <p:nvPr/>
              </p:nvSpPr>
              <p:spPr bwMode="auto">
                <a:xfrm>
                  <a:off x="1881" y="1258"/>
                  <a:ext cx="114" cy="99"/>
                </a:xfrm>
                <a:custGeom>
                  <a:avLst/>
                  <a:gdLst>
                    <a:gd name="T0" fmla="*/ 0 w 114"/>
                    <a:gd name="T1" fmla="*/ 40 h 99"/>
                    <a:gd name="T2" fmla="*/ 0 w 114"/>
                    <a:gd name="T3" fmla="*/ 43 h 99"/>
                    <a:gd name="T4" fmla="*/ 21 w 114"/>
                    <a:gd name="T5" fmla="*/ 98 h 99"/>
                    <a:gd name="T6" fmla="*/ 113 w 114"/>
                    <a:gd name="T7" fmla="*/ 68 h 99"/>
                    <a:gd name="T8" fmla="*/ 86 w 114"/>
                    <a:gd name="T9" fmla="*/ 0 h 99"/>
                    <a:gd name="T10" fmla="*/ 3 w 114"/>
                    <a:gd name="T11" fmla="*/ 33 h 99"/>
                    <a:gd name="T12" fmla="*/ 0 w 114"/>
                    <a:gd name="T13" fmla="*/ 40 h 99"/>
                    <a:gd name="T14" fmla="*/ 0 w 114"/>
                    <a:gd name="T15" fmla="*/ 40 h 9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4"/>
                    <a:gd name="T25" fmla="*/ 0 h 99"/>
                    <a:gd name="T26" fmla="*/ 114 w 114"/>
                    <a:gd name="T27" fmla="*/ 99 h 9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4" h="99">
                      <a:moveTo>
                        <a:pt x="0" y="40"/>
                      </a:moveTo>
                      <a:lnTo>
                        <a:pt x="0" y="43"/>
                      </a:lnTo>
                      <a:lnTo>
                        <a:pt x="21" y="98"/>
                      </a:lnTo>
                      <a:lnTo>
                        <a:pt x="113" y="68"/>
                      </a:lnTo>
                      <a:lnTo>
                        <a:pt x="86" y="0"/>
                      </a:lnTo>
                      <a:lnTo>
                        <a:pt x="3" y="33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7" name="Freeform 196"/>
                <p:cNvSpPr>
                  <a:spLocks/>
                </p:cNvSpPr>
                <p:nvPr/>
              </p:nvSpPr>
              <p:spPr bwMode="auto">
                <a:xfrm>
                  <a:off x="1970" y="1221"/>
                  <a:ext cx="114" cy="99"/>
                </a:xfrm>
                <a:custGeom>
                  <a:avLst/>
                  <a:gdLst>
                    <a:gd name="T0" fmla="*/ 0 w 114"/>
                    <a:gd name="T1" fmla="*/ 40 h 99"/>
                    <a:gd name="T2" fmla="*/ 0 w 114"/>
                    <a:gd name="T3" fmla="*/ 43 h 99"/>
                    <a:gd name="T4" fmla="*/ 21 w 114"/>
                    <a:gd name="T5" fmla="*/ 98 h 99"/>
                    <a:gd name="T6" fmla="*/ 113 w 114"/>
                    <a:gd name="T7" fmla="*/ 68 h 99"/>
                    <a:gd name="T8" fmla="*/ 86 w 114"/>
                    <a:gd name="T9" fmla="*/ 0 h 99"/>
                    <a:gd name="T10" fmla="*/ 3 w 114"/>
                    <a:gd name="T11" fmla="*/ 34 h 99"/>
                    <a:gd name="T12" fmla="*/ 0 w 114"/>
                    <a:gd name="T13" fmla="*/ 40 h 99"/>
                    <a:gd name="T14" fmla="*/ 0 w 114"/>
                    <a:gd name="T15" fmla="*/ 40 h 9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4"/>
                    <a:gd name="T25" fmla="*/ 0 h 99"/>
                    <a:gd name="T26" fmla="*/ 114 w 114"/>
                    <a:gd name="T27" fmla="*/ 99 h 9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4" h="99">
                      <a:moveTo>
                        <a:pt x="0" y="40"/>
                      </a:moveTo>
                      <a:lnTo>
                        <a:pt x="0" y="43"/>
                      </a:lnTo>
                      <a:lnTo>
                        <a:pt x="21" y="98"/>
                      </a:lnTo>
                      <a:lnTo>
                        <a:pt x="113" y="68"/>
                      </a:lnTo>
                      <a:lnTo>
                        <a:pt x="86" y="0"/>
                      </a:lnTo>
                      <a:lnTo>
                        <a:pt x="3" y="34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8" name="Freeform 197"/>
                <p:cNvSpPr>
                  <a:spLocks/>
                </p:cNvSpPr>
                <p:nvPr/>
              </p:nvSpPr>
              <p:spPr bwMode="auto">
                <a:xfrm>
                  <a:off x="2058" y="1203"/>
                  <a:ext cx="110" cy="91"/>
                </a:xfrm>
                <a:custGeom>
                  <a:avLst/>
                  <a:gdLst>
                    <a:gd name="T0" fmla="*/ 0 w 110"/>
                    <a:gd name="T1" fmla="*/ 37 h 91"/>
                    <a:gd name="T2" fmla="*/ 0 w 110"/>
                    <a:gd name="T3" fmla="*/ 40 h 91"/>
                    <a:gd name="T4" fmla="*/ 21 w 110"/>
                    <a:gd name="T5" fmla="*/ 90 h 91"/>
                    <a:gd name="T6" fmla="*/ 109 w 110"/>
                    <a:gd name="T7" fmla="*/ 62 h 91"/>
                    <a:gd name="T8" fmla="*/ 82 w 110"/>
                    <a:gd name="T9" fmla="*/ 0 h 91"/>
                    <a:gd name="T10" fmla="*/ 3 w 110"/>
                    <a:gd name="T11" fmla="*/ 31 h 91"/>
                    <a:gd name="T12" fmla="*/ 0 w 110"/>
                    <a:gd name="T13" fmla="*/ 37 h 91"/>
                    <a:gd name="T14" fmla="*/ 0 w 110"/>
                    <a:gd name="T15" fmla="*/ 37 h 9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0"/>
                    <a:gd name="T25" fmla="*/ 0 h 91"/>
                    <a:gd name="T26" fmla="*/ 110 w 110"/>
                    <a:gd name="T27" fmla="*/ 91 h 9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0" h="91">
                      <a:moveTo>
                        <a:pt x="0" y="37"/>
                      </a:moveTo>
                      <a:lnTo>
                        <a:pt x="0" y="40"/>
                      </a:lnTo>
                      <a:lnTo>
                        <a:pt x="21" y="90"/>
                      </a:lnTo>
                      <a:lnTo>
                        <a:pt x="109" y="62"/>
                      </a:lnTo>
                      <a:lnTo>
                        <a:pt x="82" y="0"/>
                      </a:lnTo>
                      <a:lnTo>
                        <a:pt x="3" y="31"/>
                      </a:lnTo>
                      <a:lnTo>
                        <a:pt x="0" y="37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9" name="Freeform 198"/>
                <p:cNvSpPr>
                  <a:spLocks/>
                </p:cNvSpPr>
                <p:nvPr/>
              </p:nvSpPr>
              <p:spPr bwMode="auto">
                <a:xfrm>
                  <a:off x="2153" y="1174"/>
                  <a:ext cx="113" cy="97"/>
                </a:xfrm>
                <a:custGeom>
                  <a:avLst/>
                  <a:gdLst>
                    <a:gd name="T0" fmla="*/ 0 w 113"/>
                    <a:gd name="T1" fmla="*/ 38 h 97"/>
                    <a:gd name="T2" fmla="*/ 0 w 113"/>
                    <a:gd name="T3" fmla="*/ 41 h 97"/>
                    <a:gd name="T4" fmla="*/ 21 w 113"/>
                    <a:gd name="T5" fmla="*/ 96 h 97"/>
                    <a:gd name="T6" fmla="*/ 112 w 113"/>
                    <a:gd name="T7" fmla="*/ 66 h 97"/>
                    <a:gd name="T8" fmla="*/ 85 w 113"/>
                    <a:gd name="T9" fmla="*/ 0 h 97"/>
                    <a:gd name="T10" fmla="*/ 3 w 113"/>
                    <a:gd name="T11" fmla="*/ 33 h 97"/>
                    <a:gd name="T12" fmla="*/ 0 w 113"/>
                    <a:gd name="T13" fmla="*/ 38 h 97"/>
                    <a:gd name="T14" fmla="*/ 0 w 113"/>
                    <a:gd name="T15" fmla="*/ 38 h 9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3"/>
                    <a:gd name="T25" fmla="*/ 0 h 97"/>
                    <a:gd name="T26" fmla="*/ 113 w 113"/>
                    <a:gd name="T27" fmla="*/ 97 h 9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3" h="97">
                      <a:moveTo>
                        <a:pt x="0" y="38"/>
                      </a:moveTo>
                      <a:lnTo>
                        <a:pt x="0" y="41"/>
                      </a:lnTo>
                      <a:lnTo>
                        <a:pt x="21" y="96"/>
                      </a:lnTo>
                      <a:lnTo>
                        <a:pt x="112" y="66"/>
                      </a:lnTo>
                      <a:lnTo>
                        <a:pt x="85" y="0"/>
                      </a:lnTo>
                      <a:lnTo>
                        <a:pt x="3" y="33"/>
                      </a:lnTo>
                      <a:lnTo>
                        <a:pt x="0" y="38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0" name="Freeform 199"/>
                <p:cNvSpPr>
                  <a:spLocks/>
                </p:cNvSpPr>
                <p:nvPr/>
              </p:nvSpPr>
              <p:spPr bwMode="auto">
                <a:xfrm>
                  <a:off x="2251" y="1141"/>
                  <a:ext cx="115" cy="99"/>
                </a:xfrm>
                <a:custGeom>
                  <a:avLst/>
                  <a:gdLst>
                    <a:gd name="T0" fmla="*/ 0 w 115"/>
                    <a:gd name="T1" fmla="*/ 40 h 99"/>
                    <a:gd name="T2" fmla="*/ 0 w 115"/>
                    <a:gd name="T3" fmla="*/ 43 h 99"/>
                    <a:gd name="T4" fmla="*/ 22 w 115"/>
                    <a:gd name="T5" fmla="*/ 98 h 99"/>
                    <a:gd name="T6" fmla="*/ 114 w 115"/>
                    <a:gd name="T7" fmla="*/ 68 h 99"/>
                    <a:gd name="T8" fmla="*/ 86 w 115"/>
                    <a:gd name="T9" fmla="*/ 0 h 99"/>
                    <a:gd name="T10" fmla="*/ 3 w 115"/>
                    <a:gd name="T11" fmla="*/ 34 h 99"/>
                    <a:gd name="T12" fmla="*/ 0 w 115"/>
                    <a:gd name="T13" fmla="*/ 40 h 99"/>
                    <a:gd name="T14" fmla="*/ 0 w 115"/>
                    <a:gd name="T15" fmla="*/ 40 h 9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5"/>
                    <a:gd name="T25" fmla="*/ 0 h 99"/>
                    <a:gd name="T26" fmla="*/ 115 w 115"/>
                    <a:gd name="T27" fmla="*/ 99 h 9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5" h="99">
                      <a:moveTo>
                        <a:pt x="0" y="40"/>
                      </a:moveTo>
                      <a:lnTo>
                        <a:pt x="0" y="43"/>
                      </a:lnTo>
                      <a:lnTo>
                        <a:pt x="22" y="98"/>
                      </a:lnTo>
                      <a:lnTo>
                        <a:pt x="114" y="68"/>
                      </a:lnTo>
                      <a:lnTo>
                        <a:pt x="86" y="0"/>
                      </a:lnTo>
                      <a:lnTo>
                        <a:pt x="3" y="34"/>
                      </a:lnTo>
                      <a:lnTo>
                        <a:pt x="0" y="40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1" name="Freeform 200"/>
                <p:cNvSpPr>
                  <a:spLocks/>
                </p:cNvSpPr>
                <p:nvPr/>
              </p:nvSpPr>
              <p:spPr bwMode="auto">
                <a:xfrm>
                  <a:off x="2334" y="1117"/>
                  <a:ext cx="108" cy="87"/>
                </a:xfrm>
                <a:custGeom>
                  <a:avLst/>
                  <a:gdLst>
                    <a:gd name="T0" fmla="*/ 1 w 108"/>
                    <a:gd name="T1" fmla="*/ 29 h 87"/>
                    <a:gd name="T2" fmla="*/ 0 w 108"/>
                    <a:gd name="T3" fmla="*/ 31 h 87"/>
                    <a:gd name="T4" fmla="*/ 14 w 108"/>
                    <a:gd name="T5" fmla="*/ 86 h 87"/>
                    <a:gd name="T6" fmla="*/ 107 w 108"/>
                    <a:gd name="T7" fmla="*/ 67 h 87"/>
                    <a:gd name="T8" fmla="*/ 89 w 108"/>
                    <a:gd name="T9" fmla="*/ 0 h 87"/>
                    <a:gd name="T10" fmla="*/ 3 w 108"/>
                    <a:gd name="T11" fmla="*/ 22 h 87"/>
                    <a:gd name="T12" fmla="*/ 1 w 108"/>
                    <a:gd name="T13" fmla="*/ 29 h 87"/>
                    <a:gd name="T14" fmla="*/ 1 w 108"/>
                    <a:gd name="T15" fmla="*/ 29 h 8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8"/>
                    <a:gd name="T25" fmla="*/ 0 h 87"/>
                    <a:gd name="T26" fmla="*/ 108 w 108"/>
                    <a:gd name="T27" fmla="*/ 87 h 8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8" h="87">
                      <a:moveTo>
                        <a:pt x="1" y="29"/>
                      </a:moveTo>
                      <a:lnTo>
                        <a:pt x="0" y="31"/>
                      </a:lnTo>
                      <a:lnTo>
                        <a:pt x="14" y="86"/>
                      </a:lnTo>
                      <a:lnTo>
                        <a:pt x="107" y="67"/>
                      </a:lnTo>
                      <a:lnTo>
                        <a:pt x="89" y="0"/>
                      </a:lnTo>
                      <a:lnTo>
                        <a:pt x="3" y="22"/>
                      </a:lnTo>
                      <a:lnTo>
                        <a:pt x="1" y="29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2" name="Freeform 201"/>
                <p:cNvSpPr>
                  <a:spLocks/>
                </p:cNvSpPr>
                <p:nvPr/>
              </p:nvSpPr>
              <p:spPr bwMode="auto">
                <a:xfrm>
                  <a:off x="2429" y="1107"/>
                  <a:ext cx="107" cy="85"/>
                </a:xfrm>
                <a:custGeom>
                  <a:avLst/>
                  <a:gdLst>
                    <a:gd name="T0" fmla="*/ 0 w 107"/>
                    <a:gd name="T1" fmla="*/ 24 h 85"/>
                    <a:gd name="T2" fmla="*/ 0 w 107"/>
                    <a:gd name="T3" fmla="*/ 27 h 85"/>
                    <a:gd name="T4" fmla="*/ 11 w 107"/>
                    <a:gd name="T5" fmla="*/ 84 h 85"/>
                    <a:gd name="T6" fmla="*/ 106 w 107"/>
                    <a:gd name="T7" fmla="*/ 71 h 85"/>
                    <a:gd name="T8" fmla="*/ 91 w 107"/>
                    <a:gd name="T9" fmla="*/ 0 h 85"/>
                    <a:gd name="T10" fmla="*/ 4 w 107"/>
                    <a:gd name="T11" fmla="*/ 19 h 85"/>
                    <a:gd name="T12" fmla="*/ 0 w 107"/>
                    <a:gd name="T13" fmla="*/ 24 h 85"/>
                    <a:gd name="T14" fmla="*/ 0 w 107"/>
                    <a:gd name="T15" fmla="*/ 24 h 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7"/>
                    <a:gd name="T25" fmla="*/ 0 h 85"/>
                    <a:gd name="T26" fmla="*/ 107 w 107"/>
                    <a:gd name="T27" fmla="*/ 85 h 8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7" h="85">
                      <a:moveTo>
                        <a:pt x="0" y="24"/>
                      </a:moveTo>
                      <a:lnTo>
                        <a:pt x="0" y="27"/>
                      </a:lnTo>
                      <a:lnTo>
                        <a:pt x="11" y="84"/>
                      </a:lnTo>
                      <a:lnTo>
                        <a:pt x="106" y="71"/>
                      </a:lnTo>
                      <a:lnTo>
                        <a:pt x="91" y="0"/>
                      </a:lnTo>
                      <a:lnTo>
                        <a:pt x="4" y="19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3" name="Freeform 202"/>
                <p:cNvSpPr>
                  <a:spLocks/>
                </p:cNvSpPr>
                <p:nvPr/>
              </p:nvSpPr>
              <p:spPr bwMode="auto">
                <a:xfrm>
                  <a:off x="2525" y="1099"/>
                  <a:ext cx="103" cy="77"/>
                </a:xfrm>
                <a:custGeom>
                  <a:avLst/>
                  <a:gdLst>
                    <a:gd name="T0" fmla="*/ 1 w 103"/>
                    <a:gd name="T1" fmla="*/ 15 h 77"/>
                    <a:gd name="T2" fmla="*/ 0 w 103"/>
                    <a:gd name="T3" fmla="*/ 18 h 77"/>
                    <a:gd name="T4" fmla="*/ 7 w 103"/>
                    <a:gd name="T5" fmla="*/ 76 h 77"/>
                    <a:gd name="T6" fmla="*/ 102 w 103"/>
                    <a:gd name="T7" fmla="*/ 72 h 77"/>
                    <a:gd name="T8" fmla="*/ 94 w 103"/>
                    <a:gd name="T9" fmla="*/ 0 h 77"/>
                    <a:gd name="T10" fmla="*/ 5 w 103"/>
                    <a:gd name="T11" fmla="*/ 10 h 77"/>
                    <a:gd name="T12" fmla="*/ 1 w 103"/>
                    <a:gd name="T13" fmla="*/ 15 h 77"/>
                    <a:gd name="T14" fmla="*/ 1 w 103"/>
                    <a:gd name="T15" fmla="*/ 15 h 7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3"/>
                    <a:gd name="T25" fmla="*/ 0 h 77"/>
                    <a:gd name="T26" fmla="*/ 103 w 103"/>
                    <a:gd name="T27" fmla="*/ 77 h 7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3" h="77">
                      <a:moveTo>
                        <a:pt x="1" y="15"/>
                      </a:moveTo>
                      <a:lnTo>
                        <a:pt x="0" y="18"/>
                      </a:lnTo>
                      <a:lnTo>
                        <a:pt x="7" y="76"/>
                      </a:lnTo>
                      <a:lnTo>
                        <a:pt x="102" y="72"/>
                      </a:lnTo>
                      <a:lnTo>
                        <a:pt x="94" y="0"/>
                      </a:lnTo>
                      <a:lnTo>
                        <a:pt x="5" y="10"/>
                      </a:lnTo>
                      <a:lnTo>
                        <a:pt x="1" y="15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4" name="Freeform 203"/>
                <p:cNvSpPr>
                  <a:spLocks/>
                </p:cNvSpPr>
                <p:nvPr/>
              </p:nvSpPr>
              <p:spPr bwMode="auto">
                <a:xfrm>
                  <a:off x="2623" y="1092"/>
                  <a:ext cx="104" cy="78"/>
                </a:xfrm>
                <a:custGeom>
                  <a:avLst/>
                  <a:gdLst>
                    <a:gd name="T0" fmla="*/ 1 w 104"/>
                    <a:gd name="T1" fmla="*/ 16 h 78"/>
                    <a:gd name="T2" fmla="*/ 0 w 104"/>
                    <a:gd name="T3" fmla="*/ 19 h 78"/>
                    <a:gd name="T4" fmla="*/ 7 w 104"/>
                    <a:gd name="T5" fmla="*/ 77 h 78"/>
                    <a:gd name="T6" fmla="*/ 103 w 104"/>
                    <a:gd name="T7" fmla="*/ 72 h 78"/>
                    <a:gd name="T8" fmla="*/ 94 w 104"/>
                    <a:gd name="T9" fmla="*/ 0 h 78"/>
                    <a:gd name="T10" fmla="*/ 5 w 104"/>
                    <a:gd name="T11" fmla="*/ 10 h 78"/>
                    <a:gd name="T12" fmla="*/ 1 w 104"/>
                    <a:gd name="T13" fmla="*/ 16 h 78"/>
                    <a:gd name="T14" fmla="*/ 1 w 104"/>
                    <a:gd name="T15" fmla="*/ 16 h 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4"/>
                    <a:gd name="T25" fmla="*/ 0 h 78"/>
                    <a:gd name="T26" fmla="*/ 104 w 104"/>
                    <a:gd name="T27" fmla="*/ 78 h 7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4" h="78">
                      <a:moveTo>
                        <a:pt x="1" y="16"/>
                      </a:moveTo>
                      <a:lnTo>
                        <a:pt x="0" y="19"/>
                      </a:lnTo>
                      <a:lnTo>
                        <a:pt x="7" y="77"/>
                      </a:lnTo>
                      <a:lnTo>
                        <a:pt x="103" y="72"/>
                      </a:lnTo>
                      <a:lnTo>
                        <a:pt x="94" y="0"/>
                      </a:lnTo>
                      <a:lnTo>
                        <a:pt x="5" y="10"/>
                      </a:lnTo>
                      <a:lnTo>
                        <a:pt x="1" y="16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5" name="Freeform 204"/>
                <p:cNvSpPr>
                  <a:spLocks/>
                </p:cNvSpPr>
                <p:nvPr/>
              </p:nvSpPr>
              <p:spPr bwMode="auto">
                <a:xfrm>
                  <a:off x="2715" y="1098"/>
                  <a:ext cx="99" cy="73"/>
                </a:xfrm>
                <a:custGeom>
                  <a:avLst/>
                  <a:gdLst>
                    <a:gd name="T0" fmla="*/ 1 w 99"/>
                    <a:gd name="T1" fmla="*/ 9 h 73"/>
                    <a:gd name="T2" fmla="*/ 0 w 99"/>
                    <a:gd name="T3" fmla="*/ 12 h 73"/>
                    <a:gd name="T4" fmla="*/ 2 w 99"/>
                    <a:gd name="T5" fmla="*/ 70 h 73"/>
                    <a:gd name="T6" fmla="*/ 98 w 99"/>
                    <a:gd name="T7" fmla="*/ 72 h 73"/>
                    <a:gd name="T8" fmla="*/ 94 w 99"/>
                    <a:gd name="T9" fmla="*/ 0 h 73"/>
                    <a:gd name="T10" fmla="*/ 6 w 99"/>
                    <a:gd name="T11" fmla="*/ 4 h 73"/>
                    <a:gd name="T12" fmla="*/ 1 w 99"/>
                    <a:gd name="T13" fmla="*/ 9 h 73"/>
                    <a:gd name="T14" fmla="*/ 1 w 99"/>
                    <a:gd name="T15" fmla="*/ 9 h 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9"/>
                    <a:gd name="T25" fmla="*/ 0 h 73"/>
                    <a:gd name="T26" fmla="*/ 99 w 99"/>
                    <a:gd name="T27" fmla="*/ 73 h 7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9" h="73">
                      <a:moveTo>
                        <a:pt x="1" y="9"/>
                      </a:moveTo>
                      <a:lnTo>
                        <a:pt x="0" y="12"/>
                      </a:lnTo>
                      <a:lnTo>
                        <a:pt x="2" y="70"/>
                      </a:lnTo>
                      <a:lnTo>
                        <a:pt x="98" y="72"/>
                      </a:lnTo>
                      <a:lnTo>
                        <a:pt x="94" y="0"/>
                      </a:lnTo>
                      <a:lnTo>
                        <a:pt x="6" y="4"/>
                      </a:lnTo>
                      <a:lnTo>
                        <a:pt x="1" y="9"/>
                      </a:lnTo>
                    </a:path>
                  </a:pathLst>
                </a:custGeom>
                <a:solidFill>
                  <a:srgbClr val="FFD899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6" name="Oval 210"/>
                <p:cNvSpPr>
                  <a:spLocks noChangeArrowheads="1"/>
                </p:cNvSpPr>
                <p:nvPr/>
              </p:nvSpPr>
              <p:spPr bwMode="auto">
                <a:xfrm>
                  <a:off x="1990" y="1244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27" name="Oval 212"/>
                <p:cNvSpPr>
                  <a:spLocks noChangeArrowheads="1"/>
                </p:cNvSpPr>
                <p:nvPr/>
              </p:nvSpPr>
              <p:spPr bwMode="auto">
                <a:xfrm>
                  <a:off x="2092" y="1230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28" name="Oval 213"/>
                <p:cNvSpPr>
                  <a:spLocks noChangeArrowheads="1"/>
                </p:cNvSpPr>
                <p:nvPr/>
              </p:nvSpPr>
              <p:spPr bwMode="auto">
                <a:xfrm>
                  <a:off x="2184" y="1196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29" name="Oval 214"/>
                <p:cNvSpPr>
                  <a:spLocks noChangeArrowheads="1"/>
                </p:cNvSpPr>
                <p:nvPr/>
              </p:nvSpPr>
              <p:spPr bwMode="auto">
                <a:xfrm>
                  <a:off x="2283" y="1162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30" name="Oval 215"/>
                <p:cNvSpPr>
                  <a:spLocks noChangeArrowheads="1"/>
                </p:cNvSpPr>
                <p:nvPr/>
              </p:nvSpPr>
              <p:spPr bwMode="auto">
                <a:xfrm>
                  <a:off x="2451" y="1112"/>
                  <a:ext cx="36" cy="38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31" name="Oval 216"/>
                <p:cNvSpPr>
                  <a:spLocks noChangeArrowheads="1"/>
                </p:cNvSpPr>
                <p:nvPr/>
              </p:nvSpPr>
              <p:spPr bwMode="auto">
                <a:xfrm>
                  <a:off x="2365" y="1137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32" name="Oval 217"/>
                <p:cNvSpPr>
                  <a:spLocks noChangeArrowheads="1"/>
                </p:cNvSpPr>
                <p:nvPr/>
              </p:nvSpPr>
              <p:spPr bwMode="auto">
                <a:xfrm>
                  <a:off x="2654" y="1094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33" name="Oval 218"/>
                <p:cNvSpPr>
                  <a:spLocks noChangeArrowheads="1"/>
                </p:cNvSpPr>
                <p:nvPr/>
              </p:nvSpPr>
              <p:spPr bwMode="auto">
                <a:xfrm>
                  <a:off x="2553" y="1112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34" name="Oval 220"/>
                <p:cNvSpPr>
                  <a:spLocks noChangeArrowheads="1"/>
                </p:cNvSpPr>
                <p:nvPr/>
              </p:nvSpPr>
              <p:spPr bwMode="auto">
                <a:xfrm>
                  <a:off x="2845" y="1122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35" name="Oval 221"/>
                <p:cNvSpPr>
                  <a:spLocks noChangeArrowheads="1"/>
                </p:cNvSpPr>
                <p:nvPr/>
              </p:nvSpPr>
              <p:spPr bwMode="auto">
                <a:xfrm>
                  <a:off x="2737" y="1106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36" name="Oval 222"/>
                <p:cNvSpPr>
                  <a:spLocks noChangeArrowheads="1"/>
                </p:cNvSpPr>
                <p:nvPr/>
              </p:nvSpPr>
              <p:spPr bwMode="auto">
                <a:xfrm>
                  <a:off x="1919" y="1278"/>
                  <a:ext cx="37" cy="37"/>
                </a:xfrm>
                <a:prstGeom prst="ellipse">
                  <a:avLst/>
                </a:prstGeom>
                <a:solidFill>
                  <a:srgbClr val="FF00FF"/>
                </a:solidFill>
                <a:ln w="9525">
                  <a:solidFill>
                    <a:srgbClr val="2F2F2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37" name="Oval 225"/>
                <p:cNvSpPr>
                  <a:spLocks noChangeArrowheads="1"/>
                </p:cNvSpPr>
                <p:nvPr/>
              </p:nvSpPr>
              <p:spPr bwMode="auto">
                <a:xfrm>
                  <a:off x="2363" y="994"/>
                  <a:ext cx="182" cy="123"/>
                </a:xfrm>
                <a:prstGeom prst="ellipse">
                  <a:avLst/>
                </a:prstGeom>
                <a:noFill/>
                <a:ln w="18930">
                  <a:solidFill>
                    <a:srgbClr val="2F2F2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38" name="Freeform 228"/>
                <p:cNvSpPr>
                  <a:spLocks/>
                </p:cNvSpPr>
                <p:nvPr/>
              </p:nvSpPr>
              <p:spPr bwMode="auto">
                <a:xfrm>
                  <a:off x="2366" y="1048"/>
                  <a:ext cx="78" cy="51"/>
                </a:xfrm>
                <a:custGeom>
                  <a:avLst/>
                  <a:gdLst>
                    <a:gd name="T0" fmla="*/ 3 w 78"/>
                    <a:gd name="T1" fmla="*/ 3 h 51"/>
                    <a:gd name="T2" fmla="*/ 7 w 78"/>
                    <a:gd name="T3" fmla="*/ 3 h 51"/>
                    <a:gd name="T4" fmla="*/ 34 w 78"/>
                    <a:gd name="T5" fmla="*/ 7 h 51"/>
                    <a:gd name="T6" fmla="*/ 77 w 78"/>
                    <a:gd name="T7" fmla="*/ 37 h 51"/>
                    <a:gd name="T8" fmla="*/ 65 w 78"/>
                    <a:gd name="T9" fmla="*/ 50 h 51"/>
                    <a:gd name="T10" fmla="*/ 50 w 78"/>
                    <a:gd name="T11" fmla="*/ 47 h 51"/>
                    <a:gd name="T12" fmla="*/ 12 w 78"/>
                    <a:gd name="T13" fmla="*/ 25 h 51"/>
                    <a:gd name="T14" fmla="*/ 0 w 78"/>
                    <a:gd name="T15" fmla="*/ 0 h 51"/>
                    <a:gd name="T16" fmla="*/ 3 w 78"/>
                    <a:gd name="T17" fmla="*/ 3 h 51"/>
                    <a:gd name="T18" fmla="*/ 3 w 78"/>
                    <a:gd name="T19" fmla="*/ 3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1"/>
                    <a:gd name="T32" fmla="*/ 78 w 78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1">
                      <a:moveTo>
                        <a:pt x="3" y="3"/>
                      </a:moveTo>
                      <a:lnTo>
                        <a:pt x="7" y="3"/>
                      </a:lnTo>
                      <a:lnTo>
                        <a:pt x="34" y="7"/>
                      </a:lnTo>
                      <a:lnTo>
                        <a:pt x="77" y="37"/>
                      </a:lnTo>
                      <a:lnTo>
                        <a:pt x="65" y="50"/>
                      </a:lnTo>
                      <a:lnTo>
                        <a:pt x="50" y="47"/>
                      </a:lnTo>
                      <a:lnTo>
                        <a:pt x="12" y="25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9" name="Freeform 229"/>
                <p:cNvSpPr>
                  <a:spLocks/>
                </p:cNvSpPr>
                <p:nvPr/>
              </p:nvSpPr>
              <p:spPr bwMode="auto">
                <a:xfrm>
                  <a:off x="2408" y="1045"/>
                  <a:ext cx="78" cy="51"/>
                </a:xfrm>
                <a:custGeom>
                  <a:avLst/>
                  <a:gdLst>
                    <a:gd name="T0" fmla="*/ 3 w 78"/>
                    <a:gd name="T1" fmla="*/ 3 h 51"/>
                    <a:gd name="T2" fmla="*/ 6 w 78"/>
                    <a:gd name="T3" fmla="*/ 3 h 51"/>
                    <a:gd name="T4" fmla="*/ 34 w 78"/>
                    <a:gd name="T5" fmla="*/ 6 h 51"/>
                    <a:gd name="T6" fmla="*/ 77 w 78"/>
                    <a:gd name="T7" fmla="*/ 37 h 51"/>
                    <a:gd name="T8" fmla="*/ 65 w 78"/>
                    <a:gd name="T9" fmla="*/ 50 h 51"/>
                    <a:gd name="T10" fmla="*/ 50 w 78"/>
                    <a:gd name="T11" fmla="*/ 46 h 51"/>
                    <a:gd name="T12" fmla="*/ 12 w 78"/>
                    <a:gd name="T13" fmla="*/ 25 h 51"/>
                    <a:gd name="T14" fmla="*/ 0 w 78"/>
                    <a:gd name="T15" fmla="*/ 0 h 51"/>
                    <a:gd name="T16" fmla="*/ 3 w 78"/>
                    <a:gd name="T17" fmla="*/ 3 h 51"/>
                    <a:gd name="T18" fmla="*/ 3 w 78"/>
                    <a:gd name="T19" fmla="*/ 3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1"/>
                    <a:gd name="T32" fmla="*/ 78 w 78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1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4" y="6"/>
                      </a:lnTo>
                      <a:lnTo>
                        <a:pt x="77" y="37"/>
                      </a:lnTo>
                      <a:lnTo>
                        <a:pt x="65" y="50"/>
                      </a:lnTo>
                      <a:lnTo>
                        <a:pt x="50" y="46"/>
                      </a:lnTo>
                      <a:lnTo>
                        <a:pt x="12" y="25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0" name="Freeform 230"/>
                <p:cNvSpPr>
                  <a:spLocks/>
                </p:cNvSpPr>
                <p:nvPr/>
              </p:nvSpPr>
              <p:spPr bwMode="auto">
                <a:xfrm>
                  <a:off x="2408" y="1004"/>
                  <a:ext cx="78" cy="50"/>
                </a:xfrm>
                <a:custGeom>
                  <a:avLst/>
                  <a:gdLst>
                    <a:gd name="T0" fmla="*/ 3 w 78"/>
                    <a:gd name="T1" fmla="*/ 3 h 50"/>
                    <a:gd name="T2" fmla="*/ 6 w 78"/>
                    <a:gd name="T3" fmla="*/ 3 h 50"/>
                    <a:gd name="T4" fmla="*/ 34 w 78"/>
                    <a:gd name="T5" fmla="*/ 6 h 50"/>
                    <a:gd name="T6" fmla="*/ 77 w 78"/>
                    <a:gd name="T7" fmla="*/ 37 h 50"/>
                    <a:gd name="T8" fmla="*/ 65 w 78"/>
                    <a:gd name="T9" fmla="*/ 49 h 50"/>
                    <a:gd name="T10" fmla="*/ 50 w 78"/>
                    <a:gd name="T11" fmla="*/ 45 h 50"/>
                    <a:gd name="T12" fmla="*/ 12 w 78"/>
                    <a:gd name="T13" fmla="*/ 24 h 50"/>
                    <a:gd name="T14" fmla="*/ 0 w 78"/>
                    <a:gd name="T15" fmla="*/ 0 h 50"/>
                    <a:gd name="T16" fmla="*/ 3 w 78"/>
                    <a:gd name="T17" fmla="*/ 3 h 50"/>
                    <a:gd name="T18" fmla="*/ 3 w 78"/>
                    <a:gd name="T19" fmla="*/ 3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0"/>
                    <a:gd name="T32" fmla="*/ 78 w 78"/>
                    <a:gd name="T33" fmla="*/ 50 h 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0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4" y="6"/>
                      </a:lnTo>
                      <a:lnTo>
                        <a:pt x="77" y="37"/>
                      </a:lnTo>
                      <a:lnTo>
                        <a:pt x="65" y="49"/>
                      </a:lnTo>
                      <a:lnTo>
                        <a:pt x="50" y="45"/>
                      </a:lnTo>
                      <a:lnTo>
                        <a:pt x="12" y="24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1" name="Freeform 231"/>
                <p:cNvSpPr>
                  <a:spLocks/>
                </p:cNvSpPr>
                <p:nvPr/>
              </p:nvSpPr>
              <p:spPr bwMode="auto">
                <a:xfrm>
                  <a:off x="2469" y="1019"/>
                  <a:ext cx="77" cy="51"/>
                </a:xfrm>
                <a:custGeom>
                  <a:avLst/>
                  <a:gdLst>
                    <a:gd name="T0" fmla="*/ 3 w 77"/>
                    <a:gd name="T1" fmla="*/ 3 h 51"/>
                    <a:gd name="T2" fmla="*/ 6 w 77"/>
                    <a:gd name="T3" fmla="*/ 3 h 51"/>
                    <a:gd name="T4" fmla="*/ 33 w 77"/>
                    <a:gd name="T5" fmla="*/ 7 h 51"/>
                    <a:gd name="T6" fmla="*/ 76 w 77"/>
                    <a:gd name="T7" fmla="*/ 37 h 51"/>
                    <a:gd name="T8" fmla="*/ 64 w 77"/>
                    <a:gd name="T9" fmla="*/ 50 h 51"/>
                    <a:gd name="T10" fmla="*/ 49 w 77"/>
                    <a:gd name="T11" fmla="*/ 46 h 51"/>
                    <a:gd name="T12" fmla="*/ 12 w 77"/>
                    <a:gd name="T13" fmla="*/ 25 h 51"/>
                    <a:gd name="T14" fmla="*/ 0 w 77"/>
                    <a:gd name="T15" fmla="*/ 0 h 51"/>
                    <a:gd name="T16" fmla="*/ 3 w 77"/>
                    <a:gd name="T17" fmla="*/ 3 h 51"/>
                    <a:gd name="T18" fmla="*/ 3 w 77"/>
                    <a:gd name="T19" fmla="*/ 3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7"/>
                    <a:gd name="T31" fmla="*/ 0 h 51"/>
                    <a:gd name="T32" fmla="*/ 77 w 77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7" h="51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3" y="7"/>
                      </a:lnTo>
                      <a:lnTo>
                        <a:pt x="76" y="37"/>
                      </a:lnTo>
                      <a:lnTo>
                        <a:pt x="64" y="50"/>
                      </a:lnTo>
                      <a:lnTo>
                        <a:pt x="49" y="46"/>
                      </a:lnTo>
                      <a:lnTo>
                        <a:pt x="12" y="25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2" name="Freeform 232"/>
                <p:cNvSpPr>
                  <a:spLocks/>
                </p:cNvSpPr>
                <p:nvPr/>
              </p:nvSpPr>
              <p:spPr bwMode="auto">
                <a:xfrm>
                  <a:off x="2382" y="1023"/>
                  <a:ext cx="78" cy="50"/>
                </a:xfrm>
                <a:custGeom>
                  <a:avLst/>
                  <a:gdLst>
                    <a:gd name="T0" fmla="*/ 3 w 78"/>
                    <a:gd name="T1" fmla="*/ 3 h 50"/>
                    <a:gd name="T2" fmla="*/ 6 w 78"/>
                    <a:gd name="T3" fmla="*/ 3 h 50"/>
                    <a:gd name="T4" fmla="*/ 34 w 78"/>
                    <a:gd name="T5" fmla="*/ 6 h 50"/>
                    <a:gd name="T6" fmla="*/ 77 w 78"/>
                    <a:gd name="T7" fmla="*/ 37 h 50"/>
                    <a:gd name="T8" fmla="*/ 65 w 78"/>
                    <a:gd name="T9" fmla="*/ 49 h 50"/>
                    <a:gd name="T10" fmla="*/ 49 w 78"/>
                    <a:gd name="T11" fmla="*/ 46 h 50"/>
                    <a:gd name="T12" fmla="*/ 12 w 78"/>
                    <a:gd name="T13" fmla="*/ 24 h 50"/>
                    <a:gd name="T14" fmla="*/ 0 w 78"/>
                    <a:gd name="T15" fmla="*/ 0 h 50"/>
                    <a:gd name="T16" fmla="*/ 3 w 78"/>
                    <a:gd name="T17" fmla="*/ 3 h 50"/>
                    <a:gd name="T18" fmla="*/ 3 w 78"/>
                    <a:gd name="T19" fmla="*/ 3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0"/>
                    <a:gd name="T32" fmla="*/ 78 w 78"/>
                    <a:gd name="T33" fmla="*/ 50 h 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0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4" y="6"/>
                      </a:lnTo>
                      <a:lnTo>
                        <a:pt x="77" y="37"/>
                      </a:lnTo>
                      <a:lnTo>
                        <a:pt x="65" y="49"/>
                      </a:lnTo>
                      <a:lnTo>
                        <a:pt x="49" y="46"/>
                      </a:lnTo>
                      <a:lnTo>
                        <a:pt x="12" y="24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3" name="Freeform 233"/>
                <p:cNvSpPr>
                  <a:spLocks/>
                </p:cNvSpPr>
                <p:nvPr/>
              </p:nvSpPr>
              <p:spPr bwMode="auto">
                <a:xfrm>
                  <a:off x="2456" y="1039"/>
                  <a:ext cx="78" cy="50"/>
                </a:xfrm>
                <a:custGeom>
                  <a:avLst/>
                  <a:gdLst>
                    <a:gd name="T0" fmla="*/ 3 w 78"/>
                    <a:gd name="T1" fmla="*/ 3 h 50"/>
                    <a:gd name="T2" fmla="*/ 6 w 78"/>
                    <a:gd name="T3" fmla="*/ 3 h 50"/>
                    <a:gd name="T4" fmla="*/ 33 w 78"/>
                    <a:gd name="T5" fmla="*/ 6 h 50"/>
                    <a:gd name="T6" fmla="*/ 77 w 78"/>
                    <a:gd name="T7" fmla="*/ 36 h 50"/>
                    <a:gd name="T8" fmla="*/ 64 w 78"/>
                    <a:gd name="T9" fmla="*/ 49 h 50"/>
                    <a:gd name="T10" fmla="*/ 49 w 78"/>
                    <a:gd name="T11" fmla="*/ 45 h 50"/>
                    <a:gd name="T12" fmla="*/ 12 w 78"/>
                    <a:gd name="T13" fmla="*/ 24 h 50"/>
                    <a:gd name="T14" fmla="*/ 0 w 78"/>
                    <a:gd name="T15" fmla="*/ 0 h 50"/>
                    <a:gd name="T16" fmla="*/ 3 w 78"/>
                    <a:gd name="T17" fmla="*/ 3 h 50"/>
                    <a:gd name="T18" fmla="*/ 3 w 78"/>
                    <a:gd name="T19" fmla="*/ 3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0"/>
                    <a:gd name="T32" fmla="*/ 78 w 78"/>
                    <a:gd name="T33" fmla="*/ 50 h 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0">
                      <a:moveTo>
                        <a:pt x="3" y="3"/>
                      </a:moveTo>
                      <a:lnTo>
                        <a:pt x="6" y="3"/>
                      </a:lnTo>
                      <a:lnTo>
                        <a:pt x="33" y="6"/>
                      </a:lnTo>
                      <a:lnTo>
                        <a:pt x="77" y="36"/>
                      </a:lnTo>
                      <a:lnTo>
                        <a:pt x="64" y="49"/>
                      </a:lnTo>
                      <a:lnTo>
                        <a:pt x="49" y="45"/>
                      </a:lnTo>
                      <a:lnTo>
                        <a:pt x="12" y="24"/>
                      </a:lnTo>
                      <a:lnTo>
                        <a:pt x="0" y="0"/>
                      </a:lnTo>
                      <a:lnTo>
                        <a:pt x="3" y="3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4" name="Freeform 234"/>
                <p:cNvSpPr>
                  <a:spLocks/>
                </p:cNvSpPr>
                <p:nvPr/>
              </p:nvSpPr>
              <p:spPr bwMode="auto">
                <a:xfrm>
                  <a:off x="2443" y="988"/>
                  <a:ext cx="78" cy="50"/>
                </a:xfrm>
                <a:custGeom>
                  <a:avLst/>
                  <a:gdLst>
                    <a:gd name="T0" fmla="*/ 3 w 78"/>
                    <a:gd name="T1" fmla="*/ 2 h 50"/>
                    <a:gd name="T2" fmla="*/ 7 w 78"/>
                    <a:gd name="T3" fmla="*/ 2 h 50"/>
                    <a:gd name="T4" fmla="*/ 34 w 78"/>
                    <a:gd name="T5" fmla="*/ 6 h 50"/>
                    <a:gd name="T6" fmla="*/ 77 w 78"/>
                    <a:gd name="T7" fmla="*/ 36 h 50"/>
                    <a:gd name="T8" fmla="*/ 65 w 78"/>
                    <a:gd name="T9" fmla="*/ 49 h 50"/>
                    <a:gd name="T10" fmla="*/ 49 w 78"/>
                    <a:gd name="T11" fmla="*/ 45 h 50"/>
                    <a:gd name="T12" fmla="*/ 12 w 78"/>
                    <a:gd name="T13" fmla="*/ 24 h 50"/>
                    <a:gd name="T14" fmla="*/ 0 w 78"/>
                    <a:gd name="T15" fmla="*/ 0 h 50"/>
                    <a:gd name="T16" fmla="*/ 3 w 78"/>
                    <a:gd name="T17" fmla="*/ 2 h 50"/>
                    <a:gd name="T18" fmla="*/ 3 w 78"/>
                    <a:gd name="T19" fmla="*/ 2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50"/>
                    <a:gd name="T32" fmla="*/ 78 w 78"/>
                    <a:gd name="T33" fmla="*/ 50 h 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50">
                      <a:moveTo>
                        <a:pt x="3" y="2"/>
                      </a:moveTo>
                      <a:lnTo>
                        <a:pt x="7" y="2"/>
                      </a:lnTo>
                      <a:lnTo>
                        <a:pt x="34" y="6"/>
                      </a:lnTo>
                      <a:lnTo>
                        <a:pt x="77" y="36"/>
                      </a:lnTo>
                      <a:lnTo>
                        <a:pt x="65" y="49"/>
                      </a:lnTo>
                      <a:lnTo>
                        <a:pt x="49" y="45"/>
                      </a:lnTo>
                      <a:lnTo>
                        <a:pt x="12" y="24"/>
                      </a:lnTo>
                      <a:lnTo>
                        <a:pt x="0" y="0"/>
                      </a:lnTo>
                      <a:lnTo>
                        <a:pt x="3" y="2"/>
                      </a:lnTo>
                    </a:path>
                  </a:pathLst>
                </a:custGeom>
                <a:solidFill>
                  <a:srgbClr val="66FF33"/>
                </a:solidFill>
                <a:ln w="9525">
                  <a:solidFill>
                    <a:srgbClr val="33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5" name="Freeform 235"/>
                <p:cNvSpPr>
                  <a:spLocks/>
                </p:cNvSpPr>
                <p:nvPr/>
              </p:nvSpPr>
              <p:spPr bwMode="auto">
                <a:xfrm>
                  <a:off x="2125" y="1244"/>
                  <a:ext cx="98" cy="130"/>
                </a:xfrm>
                <a:custGeom>
                  <a:avLst/>
                  <a:gdLst>
                    <a:gd name="T0" fmla="*/ 39 w 98"/>
                    <a:gd name="T1" fmla="*/ 35 h 130"/>
                    <a:gd name="T2" fmla="*/ 42 w 98"/>
                    <a:gd name="T3" fmla="*/ 35 h 130"/>
                    <a:gd name="T4" fmla="*/ 7 w 98"/>
                    <a:gd name="T5" fmla="*/ 69 h 130"/>
                    <a:gd name="T6" fmla="*/ 0 w 98"/>
                    <a:gd name="T7" fmla="*/ 93 h 130"/>
                    <a:gd name="T8" fmla="*/ 9 w 98"/>
                    <a:gd name="T9" fmla="*/ 115 h 130"/>
                    <a:gd name="T10" fmla="*/ 28 w 98"/>
                    <a:gd name="T11" fmla="*/ 129 h 130"/>
                    <a:gd name="T12" fmla="*/ 49 w 98"/>
                    <a:gd name="T13" fmla="*/ 129 h 130"/>
                    <a:gd name="T14" fmla="*/ 69 w 98"/>
                    <a:gd name="T15" fmla="*/ 120 h 130"/>
                    <a:gd name="T16" fmla="*/ 88 w 98"/>
                    <a:gd name="T17" fmla="*/ 99 h 130"/>
                    <a:gd name="T18" fmla="*/ 92 w 98"/>
                    <a:gd name="T19" fmla="*/ 74 h 130"/>
                    <a:gd name="T20" fmla="*/ 97 w 98"/>
                    <a:gd name="T21" fmla="*/ 23 h 130"/>
                    <a:gd name="T22" fmla="*/ 88 w 98"/>
                    <a:gd name="T23" fmla="*/ 5 h 130"/>
                    <a:gd name="T24" fmla="*/ 78 w 98"/>
                    <a:gd name="T25" fmla="*/ 0 h 130"/>
                    <a:gd name="T26" fmla="*/ 44 w 98"/>
                    <a:gd name="T27" fmla="*/ 21 h 130"/>
                    <a:gd name="T28" fmla="*/ 35 w 98"/>
                    <a:gd name="T29" fmla="*/ 32 h 130"/>
                    <a:gd name="T30" fmla="*/ 39 w 98"/>
                    <a:gd name="T31" fmla="*/ 35 h 130"/>
                    <a:gd name="T32" fmla="*/ 39 w 98"/>
                    <a:gd name="T33" fmla="*/ 35 h 13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8"/>
                    <a:gd name="T52" fmla="*/ 0 h 130"/>
                    <a:gd name="T53" fmla="*/ 98 w 98"/>
                    <a:gd name="T54" fmla="*/ 130 h 13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8" h="130">
                      <a:moveTo>
                        <a:pt x="39" y="35"/>
                      </a:moveTo>
                      <a:lnTo>
                        <a:pt x="42" y="35"/>
                      </a:lnTo>
                      <a:lnTo>
                        <a:pt x="7" y="69"/>
                      </a:lnTo>
                      <a:lnTo>
                        <a:pt x="0" y="93"/>
                      </a:lnTo>
                      <a:lnTo>
                        <a:pt x="9" y="115"/>
                      </a:lnTo>
                      <a:lnTo>
                        <a:pt x="28" y="129"/>
                      </a:lnTo>
                      <a:lnTo>
                        <a:pt x="49" y="129"/>
                      </a:lnTo>
                      <a:lnTo>
                        <a:pt x="69" y="120"/>
                      </a:lnTo>
                      <a:lnTo>
                        <a:pt x="88" y="99"/>
                      </a:lnTo>
                      <a:lnTo>
                        <a:pt x="92" y="74"/>
                      </a:lnTo>
                      <a:lnTo>
                        <a:pt x="97" y="23"/>
                      </a:lnTo>
                      <a:lnTo>
                        <a:pt x="88" y="5"/>
                      </a:lnTo>
                      <a:lnTo>
                        <a:pt x="78" y="0"/>
                      </a:lnTo>
                      <a:lnTo>
                        <a:pt x="44" y="21"/>
                      </a:lnTo>
                      <a:lnTo>
                        <a:pt x="35" y="32"/>
                      </a:lnTo>
                      <a:lnTo>
                        <a:pt x="39" y="35"/>
                      </a:lnTo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6" name="Oval 236"/>
                <p:cNvSpPr>
                  <a:spLocks noChangeArrowheads="1"/>
                </p:cNvSpPr>
                <p:nvPr/>
              </p:nvSpPr>
              <p:spPr bwMode="auto">
                <a:xfrm>
                  <a:off x="2162" y="1309"/>
                  <a:ext cx="37" cy="37"/>
                </a:xfrm>
                <a:prstGeom prst="ellipse">
                  <a:avLst/>
                </a:prstGeom>
                <a:solidFill>
                  <a:srgbClr val="CC0099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sz="18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47" name="Text Box 237"/>
                <p:cNvSpPr txBox="1">
                  <a:spLocks noChangeArrowheads="1"/>
                </p:cNvSpPr>
                <p:nvPr/>
              </p:nvSpPr>
              <p:spPr bwMode="auto">
                <a:xfrm>
                  <a:off x="2132" y="833"/>
                  <a:ext cx="394" cy="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defTabSz="42545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 defTabSz="4254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 defTabSz="42545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 defTabSz="42545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 defTabSz="42545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defTabSz="4254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defTabSz="4254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defTabSz="4254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defTabSz="42545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>
                      <a:srgbClr val="2F2F2F"/>
                    </a:buClr>
                    <a:buSzPct val="90000"/>
                    <a:buFont typeface="Monotype Sorts" pitchFamily="2" charset="2"/>
                    <a:buNone/>
                  </a:pPr>
                  <a:r>
                    <a:rPr lang="en-US" sz="1300" b="1">
                      <a:solidFill>
                        <a:srgbClr val="000000"/>
                      </a:solidFill>
                      <a:latin typeface="Tahoma" panose="020B0604030504040204" pitchFamily="34" charset="0"/>
                      <a:cs typeface="Arial" panose="020B0604020202020204" pitchFamily="34" charset="0"/>
                    </a:rPr>
                    <a:t>Oocyst</a:t>
                  </a:r>
                  <a:endParaRPr lang="en-US" sz="1800" b="1">
                    <a:latin typeface="Tahom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48" name="Text Box 238"/>
                <p:cNvSpPr txBox="1">
                  <a:spLocks noChangeArrowheads="1"/>
                </p:cNvSpPr>
                <p:nvPr/>
              </p:nvSpPr>
              <p:spPr bwMode="auto">
                <a:xfrm>
                  <a:off x="2239" y="1277"/>
                  <a:ext cx="891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893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sz="1400" b="1">
                      <a:latin typeface="Tahoma" panose="020B0604030504040204" pitchFamily="34" charset="0"/>
                      <a:cs typeface="Arial" panose="020B0604020202020204" pitchFamily="34" charset="0"/>
                    </a:rPr>
                    <a:t>Stomach Wall</a:t>
                  </a:r>
                </a:p>
              </p:txBody>
            </p:sp>
          </p:grpSp>
        </p:grpSp>
      </p:grpSp>
      <p:pic>
        <p:nvPicPr>
          <p:cNvPr id="140527" name="Picture 239" descr="lmo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3200"/>
            <a:ext cx="99853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535" name="Text Box 247"/>
          <p:cNvSpPr txBox="1">
            <a:spLocks noChangeArrowheads="1"/>
          </p:cNvSpPr>
          <p:nvPr/>
        </p:nvSpPr>
        <p:spPr bwMode="auto">
          <a:xfrm>
            <a:off x="7239000" y="40386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25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425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4254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4254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4254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425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425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425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425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2F2F2F"/>
              </a:buClr>
              <a:buSzPct val="90000"/>
              <a:buFont typeface="Monotype Sort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Pre-erythrocytic </a:t>
            </a:r>
          </a:p>
          <a:p>
            <a:pPr>
              <a:spcBef>
                <a:spcPct val="0"/>
              </a:spcBef>
              <a:buClr>
                <a:srgbClr val="2F2F2F"/>
              </a:buClr>
              <a:buSzPct val="90000"/>
              <a:buFont typeface="Monotype Sort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(hepatic) cycle</a:t>
            </a:r>
            <a:endParaRPr lang="en-US" sz="14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0537" name="Object 249"/>
          <p:cNvGraphicFramePr>
            <a:graphicFrameLocks noChangeAspect="1"/>
          </p:cNvGraphicFramePr>
          <p:nvPr/>
        </p:nvGraphicFramePr>
        <p:xfrm>
          <a:off x="762000" y="3352800"/>
          <a:ext cx="1471613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8" name="Bitmap Image" r:id="rId11" imgW="1619476" imgH="3352381" progId="Paint.Picture">
                  <p:embed/>
                </p:oleObj>
              </mc:Choice>
              <mc:Fallback>
                <p:oleObj name="Bitmap Image" r:id="rId11" imgW="1619476" imgH="3352381" progId="Paint.Picture">
                  <p:embed/>
                  <p:pic>
                    <p:nvPicPr>
                      <p:cNvPr id="0" name="Object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352800"/>
                        <a:ext cx="1471613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893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9" name="Text Box 250"/>
          <p:cNvSpPr txBox="1">
            <a:spLocks noChangeArrowheads="1"/>
          </p:cNvSpPr>
          <p:nvPr/>
        </p:nvSpPr>
        <p:spPr bwMode="auto">
          <a:xfrm>
            <a:off x="4876800" y="3581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sporozoites</a:t>
            </a:r>
          </a:p>
        </p:txBody>
      </p:sp>
      <p:sp>
        <p:nvSpPr>
          <p:cNvPr id="24600" name="Footer Placeholder 246"/>
          <p:cNvSpPr>
            <a:spLocks noGrp="1"/>
          </p:cNvSpPr>
          <p:nvPr>
            <p:ph type="ftr" sz="quarter" idx="11"/>
          </p:nvPr>
        </p:nvSpPr>
        <p:spPr>
          <a:xfrm>
            <a:off x="3041650" y="6434138"/>
            <a:ext cx="2895600" cy="319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Foundation Block,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0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0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17" grpId="0" autoUpdateAnimBg="0"/>
      <p:bldP spid="14053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86100" y="61595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Foundation Block, 2017</a:t>
            </a: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086600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1524000" y="5448300"/>
            <a:ext cx="601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Main pathology of malaria is due to invasion of the RBCs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 Block, 2017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28600" y="1066800"/>
            <a:ext cx="87630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By the end of this lecture the student should be able to: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sz="2400" b="1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1. Define common terms describing host-parasite   relationship.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2. Outline the broad classification of parasites.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3. Name examples of protozoan parasites.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4. Describe the life-cycle of </a:t>
            </a:r>
            <a:r>
              <a:rPr lang="en-US" sz="2400" b="1" i="1">
                <a:solidFill>
                  <a:srgbClr val="FFFF00"/>
                </a:solidFill>
                <a:latin typeface="Arial" panose="020B0604020202020204" pitchFamily="34" charset="0"/>
              </a:rPr>
              <a:t>Giadia lamblia </a:t>
            </a:r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as an example of intestinal protozoa.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5. Describe the main stages of the life-cycle of </a:t>
            </a:r>
            <a:r>
              <a:rPr lang="en-US" sz="2400" b="1" i="1">
                <a:solidFill>
                  <a:srgbClr val="FFFF00"/>
                </a:solidFill>
                <a:latin typeface="Arial" panose="020B0604020202020204" pitchFamily="34" charset="0"/>
              </a:rPr>
              <a:t>Plasmodium</a:t>
            </a:r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 as an example of blood and tissue protozoa.</a:t>
            </a: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2362200" y="381000"/>
            <a:ext cx="358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</a:rPr>
              <a:t>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/>
        </p:nvSpPr>
        <p:spPr>
          <a:xfrm>
            <a:off x="533400" y="2895600"/>
            <a:ext cx="3886200" cy="76200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i="1" dirty="0" err="1"/>
              <a:t>Leishmania</a:t>
            </a:r>
            <a:r>
              <a:rPr lang="en-US" sz="2400" i="1" dirty="0"/>
              <a:t> major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48200" y="2895600"/>
            <a:ext cx="3581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/>
              <a:t>Cutaneous</a:t>
            </a:r>
            <a:r>
              <a:rPr lang="en-US" sz="2400" dirty="0"/>
              <a:t> </a:t>
            </a:r>
            <a:r>
              <a:rPr lang="en-US" sz="2400" dirty="0" err="1"/>
              <a:t>leishmaniasis</a:t>
            </a:r>
            <a:endParaRPr lang="en-US" sz="2400" dirty="0"/>
          </a:p>
        </p:txBody>
      </p:sp>
      <p:sp>
        <p:nvSpPr>
          <p:cNvPr id="27654" name="TextBox 14"/>
          <p:cNvSpPr txBox="1">
            <a:spLocks noChangeArrowheads="1"/>
          </p:cNvSpPr>
          <p:nvPr/>
        </p:nvSpPr>
        <p:spPr bwMode="auto">
          <a:xfrm>
            <a:off x="457200" y="19050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Parasite</a:t>
            </a:r>
          </a:p>
        </p:txBody>
      </p:sp>
      <p:sp>
        <p:nvSpPr>
          <p:cNvPr id="27655" name="TextBox 15"/>
          <p:cNvSpPr txBox="1">
            <a:spLocks noChangeArrowheads="1"/>
          </p:cNvSpPr>
          <p:nvPr/>
        </p:nvSpPr>
        <p:spPr bwMode="auto">
          <a:xfrm>
            <a:off x="5029200" y="19050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</a:p>
        </p:txBody>
      </p:sp>
      <p:sp>
        <p:nvSpPr>
          <p:cNvPr id="27656" name="TextBox 16"/>
          <p:cNvSpPr txBox="1">
            <a:spLocks noChangeArrowheads="1"/>
          </p:cNvSpPr>
          <p:nvPr/>
        </p:nvSpPr>
        <p:spPr bwMode="auto">
          <a:xfrm>
            <a:off x="457200" y="381000"/>
            <a:ext cx="8001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Examples of Diseases caused by Blood and Tissue Protozoa</a:t>
            </a:r>
          </a:p>
        </p:txBody>
      </p:sp>
      <p:sp>
        <p:nvSpPr>
          <p:cNvPr id="27657" name="Footer Placeholder 1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Foundation Block,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WINDOWS\Desktop\exhibit\leis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138988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Foundation Block,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2017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609600" y="304800"/>
            <a:ext cx="769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</a:rPr>
              <a:t>Cutaneous leishmaniasis caused by </a:t>
            </a:r>
            <a:r>
              <a:rPr lang="en-US" sz="2000" b="1" i="1">
                <a:solidFill>
                  <a:schemeClr val="bg1"/>
                </a:solidFill>
                <a:latin typeface="Arial" panose="020B0604020202020204" pitchFamily="34" charset="0"/>
              </a:rPr>
              <a:t>Leishmania major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70650"/>
            <a:ext cx="2895600" cy="323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 Block, 2017</a:t>
            </a:r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C440BB-02E9-4C18-BDB2-1E3170A78E49}" type="slidenum">
              <a:rPr 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sz="1400" smtClean="0">
              <a:latin typeface="Arial" panose="020B0604020202020204" pitchFamily="34" charset="0"/>
            </a:endParaRPr>
          </a:p>
        </p:txBody>
      </p:sp>
      <p:pic>
        <p:nvPicPr>
          <p:cNvPr id="29700" name="Picture 2" descr="&lt;i&gt;Leihsmania&lt;/i&gt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"/>
            <a:ext cx="9144000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 Block, 2017</a:t>
            </a:r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311275" y="152400"/>
            <a:ext cx="6330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Resources  on Parasitology 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295400" y="1371600"/>
            <a:ext cx="6629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US" sz="2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US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1748" name="Picture 6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874713"/>
            <a:ext cx="3948112" cy="53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 descr="atla-s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012825"/>
            <a:ext cx="38481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0058400" y="6172200"/>
            <a:ext cx="2971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 Block, 2012</a:t>
            </a:r>
          </a:p>
        </p:txBody>
      </p:sp>
      <p:sp>
        <p:nvSpPr>
          <p:cNvPr id="31751" name="Footer Placeholder 5"/>
          <p:cNvSpPr txBox="1">
            <a:spLocks/>
          </p:cNvSpPr>
          <p:nvPr/>
        </p:nvSpPr>
        <p:spPr bwMode="auto">
          <a:xfrm>
            <a:off x="3028950" y="6326188"/>
            <a:ext cx="2895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</a:rPr>
              <a:t>Foundation Block,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422400" y="609600"/>
            <a:ext cx="6330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Resources  on Parasitology 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295400" y="1371600"/>
            <a:ext cx="66294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US" sz="2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endParaRPr lang="en-US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85800" y="2895600"/>
            <a:ext cx="793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http://www.dpd.cdc.gov/DPDx/HTML/Para_Health.htm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85800" y="2209800"/>
            <a:ext cx="723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</a:rPr>
              <a:t>Centre for Disease Control and Prevention (CDC)</a:t>
            </a: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</a:rPr>
              <a:t> :</a:t>
            </a:r>
          </a:p>
        </p:txBody>
      </p:sp>
      <p:sp>
        <p:nvSpPr>
          <p:cNvPr id="32774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 Block,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</a:rPr>
              <a:t>DEFINITIONS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828800"/>
            <a:ext cx="89916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000" b="1" i="1" u="sng" dirty="0" smtClean="0">
                <a:solidFill>
                  <a:srgbClr val="00B050"/>
                </a:solidFill>
              </a:rPr>
              <a:t>Infection</a:t>
            </a:r>
            <a:r>
              <a:rPr lang="en-US" sz="4000" b="1" i="1" dirty="0" smtClean="0">
                <a:solidFill>
                  <a:srgbClr val="00B050"/>
                </a:solidFill>
              </a:rPr>
              <a:t>:</a:t>
            </a:r>
            <a:r>
              <a:rPr lang="en-US" sz="4000" b="1" i="1" u="sng" dirty="0" smtClean="0">
                <a:solidFill>
                  <a:srgbClr val="00B050"/>
                </a:solidFill>
              </a:rPr>
              <a:t> </a:t>
            </a:r>
            <a:endParaRPr lang="ar-SA" sz="4000" b="1" i="1" u="sng" dirty="0" smtClean="0">
              <a:solidFill>
                <a:srgbClr val="00B050"/>
              </a:solidFill>
            </a:endParaRP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The entry, development and multiplication of an </a:t>
            </a:r>
            <a:r>
              <a:rPr lang="en-US" sz="3200" b="1" u="sng" dirty="0" smtClean="0">
                <a:solidFill>
                  <a:schemeClr val="bg1"/>
                </a:solidFill>
              </a:rPr>
              <a:t>infectious</a:t>
            </a:r>
            <a:r>
              <a:rPr lang="en-US" sz="3200" b="1" dirty="0" smtClean="0">
                <a:solidFill>
                  <a:schemeClr val="bg1"/>
                </a:solidFill>
              </a:rPr>
              <a:t> agent in the body of  humans or animals. The result may be: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3200" b="1" dirty="0" err="1" smtClean="0">
                <a:solidFill>
                  <a:srgbClr val="FFFF00"/>
                </a:solidFill>
              </a:rPr>
              <a:t>inapparent</a:t>
            </a:r>
            <a:r>
              <a:rPr lang="en-US" sz="3200" b="1" dirty="0" smtClean="0">
                <a:solidFill>
                  <a:srgbClr val="FFFF00"/>
                </a:solidFill>
              </a:rPr>
              <a:t>  (asymptomatic) infection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manifest (symptomatic) </a:t>
            </a:r>
            <a:r>
              <a:rPr lang="en-US" sz="3200" b="1" i="1" u="sng" dirty="0" smtClean="0">
                <a:solidFill>
                  <a:srgbClr val="92D050"/>
                </a:solidFill>
              </a:rPr>
              <a:t>infection</a:t>
            </a:r>
            <a:r>
              <a:rPr lang="en-US" sz="4000" b="1" i="1" dirty="0" smtClean="0">
                <a:solidFill>
                  <a:srgbClr val="92D050"/>
                </a:solidFill>
              </a:rPr>
              <a:t>.</a:t>
            </a:r>
            <a:endParaRPr lang="en-US" sz="3200" b="1" i="1" dirty="0" smtClean="0">
              <a:solidFill>
                <a:srgbClr val="92D050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8196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 Block,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i="1" u="sng" smtClean="0">
                <a:solidFill>
                  <a:srgbClr val="CCCCFF"/>
                </a:solidFill>
              </a:rPr>
              <a:t>DEFINITIONS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8006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i="1" u="sng" dirty="0" smtClean="0">
                <a:solidFill>
                  <a:srgbClr val="CCE8EA"/>
                </a:solidFill>
              </a:rPr>
              <a:t>Host</a:t>
            </a:r>
            <a:r>
              <a:rPr lang="en-US" sz="3600" b="1" i="1" dirty="0" smtClean="0">
                <a:solidFill>
                  <a:srgbClr val="CCE8EA"/>
                </a:solidFill>
              </a:rPr>
              <a:t>:</a:t>
            </a:r>
            <a:r>
              <a:rPr lang="en-US" sz="3600" b="1" i="1" u="sng" dirty="0" smtClean="0">
                <a:solidFill>
                  <a:srgbClr val="CCE8EA"/>
                </a:solidFill>
              </a:rPr>
              <a:t>  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A human or animal which harbors an  infectious agent under natural conditions 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b="1" i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i="1" u="sng" dirty="0" smtClean="0">
                <a:solidFill>
                  <a:srgbClr val="FF99FF"/>
                </a:solidFill>
              </a:rPr>
              <a:t>Definitive</a:t>
            </a:r>
            <a:r>
              <a:rPr lang="en-US" b="1" i="1" dirty="0" smtClean="0">
                <a:solidFill>
                  <a:srgbClr val="FF99FF"/>
                </a:solidFill>
              </a:rPr>
              <a:t> host (primary host):</a:t>
            </a:r>
            <a:endParaRPr lang="ar-SA" b="1" i="1" dirty="0" smtClean="0">
              <a:solidFill>
                <a:srgbClr val="FF99FF"/>
              </a:solidFill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A host in which the parasite passes its </a:t>
            </a:r>
            <a:r>
              <a:rPr lang="en-US" sz="2400" b="1" dirty="0" smtClean="0">
                <a:solidFill>
                  <a:srgbClr val="FF33CC"/>
                </a:solidFill>
              </a:rPr>
              <a:t>sexual</a:t>
            </a:r>
            <a:r>
              <a:rPr lang="ar-SA" sz="2400" b="1" dirty="0" smtClean="0">
                <a:solidFill>
                  <a:srgbClr val="FF33CC"/>
                </a:solidFill>
              </a:rPr>
              <a:t> </a:t>
            </a:r>
            <a:r>
              <a:rPr lang="en-US" sz="2400" b="1" dirty="0" smtClean="0">
                <a:solidFill>
                  <a:srgbClr val="FF33CC"/>
                </a:solidFill>
              </a:rPr>
              <a:t>stage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endParaRPr lang="ar-SA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r>
              <a:rPr lang="en-US" b="1" i="1" u="sng" dirty="0" smtClean="0">
                <a:solidFill>
                  <a:srgbClr val="FFFF00"/>
                </a:solidFill>
              </a:rPr>
              <a:t>Intermediate</a:t>
            </a:r>
            <a:r>
              <a:rPr lang="en-US" b="1" i="1" dirty="0" smtClean="0">
                <a:solidFill>
                  <a:srgbClr val="FFFF00"/>
                </a:solidFill>
              </a:rPr>
              <a:t> host (secondary host)</a:t>
            </a:r>
            <a:r>
              <a:rPr lang="en-US" b="1" i="1" dirty="0" smtClean="0">
                <a:solidFill>
                  <a:schemeClr val="bg1"/>
                </a:solidFill>
              </a:rPr>
              <a:t>:  </a:t>
            </a:r>
            <a:endParaRPr lang="ar-SA" sz="2400" b="1" i="1" dirty="0" smtClean="0">
              <a:solidFill>
                <a:schemeClr val="bg1"/>
              </a:solidFill>
            </a:endParaRPr>
          </a:p>
          <a:p>
            <a:pPr marL="457200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A host in which the parasite passes its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sz="2400" b="1" dirty="0" smtClean="0">
                <a:solidFill>
                  <a:srgbClr val="00FF00"/>
                </a:solidFill>
              </a:rPr>
              <a:t>larval</a:t>
            </a:r>
            <a:r>
              <a:rPr lang="en-US" b="1" dirty="0" smtClean="0">
                <a:solidFill>
                  <a:srgbClr val="00FF00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or </a:t>
            </a:r>
            <a:r>
              <a:rPr lang="en-US" sz="2400" b="1" dirty="0" smtClean="0">
                <a:solidFill>
                  <a:srgbClr val="00FF00"/>
                </a:solidFill>
              </a:rPr>
              <a:t>asexual stages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/>
          </a:p>
        </p:txBody>
      </p:sp>
      <p:sp>
        <p:nvSpPr>
          <p:cNvPr id="9220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 Block,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hangingPunct="1"/>
            <a:r>
              <a:rPr lang="en-US" sz="4000" b="1" i="1" u="sng" smtClean="0">
                <a:solidFill>
                  <a:srgbClr val="00FF00"/>
                </a:solidFill>
              </a:rPr>
              <a:t>DEFINITIONS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i="1" u="sng" smtClean="0">
                <a:solidFill>
                  <a:srgbClr val="FFFF00"/>
                </a:solidFill>
              </a:rPr>
              <a:t>carrier</a:t>
            </a:r>
            <a:r>
              <a:rPr lang="en-US" b="1" i="1" smtClean="0">
                <a:solidFill>
                  <a:srgbClr val="FFFF00"/>
                </a:solidFill>
              </a:rPr>
              <a:t>:</a:t>
            </a:r>
            <a:r>
              <a:rPr lang="en-US" b="1" i="1" u="sng" smtClean="0">
                <a:solidFill>
                  <a:schemeClr val="bg1"/>
                </a:solidFill>
              </a:rPr>
              <a:t> </a:t>
            </a:r>
          </a:p>
          <a:p>
            <a:pPr marL="457200" lvl="1" indent="0" eaLnBrk="1" hangingPunct="1">
              <a:lnSpc>
                <a:spcPct val="80000"/>
              </a:lnSpc>
              <a:buFontTx/>
              <a:buNone/>
            </a:pPr>
            <a:r>
              <a:rPr lang="en-US" b="1" smtClean="0">
                <a:solidFill>
                  <a:schemeClr val="bg1"/>
                </a:solidFill>
              </a:rPr>
              <a:t>A person or animal that harbors a specific infectious agent  in the absence of symptoms and signs of a disease and serves as a </a:t>
            </a:r>
            <a:r>
              <a:rPr lang="en-US" i="1" smtClean="0">
                <a:solidFill>
                  <a:srgbClr val="FF33CC"/>
                </a:solidFill>
              </a:rPr>
              <a:t>potential source of infection</a:t>
            </a:r>
          </a:p>
          <a:p>
            <a:pPr eaLnBrk="1" hangingPunct="1">
              <a:lnSpc>
                <a:spcPct val="80000"/>
              </a:lnSpc>
            </a:pPr>
            <a:r>
              <a:rPr lang="en-US" b="1" i="1" u="sng" smtClean="0">
                <a:solidFill>
                  <a:srgbClr val="FFFF00"/>
                </a:solidFill>
              </a:rPr>
              <a:t>pathogenesis</a:t>
            </a:r>
            <a:r>
              <a:rPr lang="en-US" sz="3600" b="1" i="1" smtClean="0">
                <a:solidFill>
                  <a:srgbClr val="FFFF00"/>
                </a:solidFill>
              </a:rPr>
              <a:t>:</a:t>
            </a:r>
            <a:r>
              <a:rPr lang="en-US" sz="3600" i="1" u="sng" smtClean="0">
                <a:solidFill>
                  <a:schemeClr val="bg1"/>
                </a:solidFill>
              </a:rPr>
              <a:t> </a:t>
            </a:r>
          </a:p>
          <a:p>
            <a:pPr marL="457200" lvl="1" indent="0" eaLnBrk="1" hangingPunct="1">
              <a:buFontTx/>
              <a:buNone/>
            </a:pPr>
            <a:r>
              <a:rPr lang="en-US" b="1" smtClean="0">
                <a:solidFill>
                  <a:schemeClr val="bg1"/>
                </a:solidFill>
              </a:rPr>
              <a:t>Production and development of disease</a:t>
            </a:r>
            <a:r>
              <a:rPr lang="en-US" smtClean="0"/>
              <a:t>.</a:t>
            </a:r>
          </a:p>
          <a:p>
            <a:pPr eaLnBrk="1" hangingPunct="1"/>
            <a:r>
              <a:rPr lang="en-US" b="1" i="1" u="sng" smtClean="0">
                <a:solidFill>
                  <a:srgbClr val="FFFF00"/>
                </a:solidFill>
              </a:rPr>
              <a:t>pathogenicity</a:t>
            </a:r>
            <a:r>
              <a:rPr lang="en-US" sz="3600" b="1" i="1" smtClean="0">
                <a:solidFill>
                  <a:srgbClr val="FFFF00"/>
                </a:solidFill>
              </a:rPr>
              <a:t>:</a:t>
            </a:r>
            <a:r>
              <a:rPr lang="en-US" sz="3600" i="1" u="sng" smtClean="0">
                <a:solidFill>
                  <a:schemeClr val="bg1"/>
                </a:solidFill>
              </a:rPr>
              <a:t> </a:t>
            </a:r>
          </a:p>
          <a:p>
            <a:pPr marL="457200" lvl="1" indent="0" eaLnBrk="1" hangingPunct="1">
              <a:buFontTx/>
              <a:buNone/>
            </a:pPr>
            <a:r>
              <a:rPr lang="en-US" b="1" smtClean="0">
                <a:solidFill>
                  <a:schemeClr val="bg1"/>
                </a:solidFill>
              </a:rPr>
              <a:t>Capability of an infectious agent to cause disease in a </a:t>
            </a:r>
            <a:r>
              <a:rPr lang="en-US" sz="3200" i="1" smtClean="0">
                <a:solidFill>
                  <a:srgbClr val="88C9CE"/>
                </a:solidFill>
              </a:rPr>
              <a:t>susceptible</a:t>
            </a:r>
            <a:r>
              <a:rPr lang="en-US" b="1" smtClean="0">
                <a:solidFill>
                  <a:schemeClr val="bg1"/>
                </a:solidFill>
              </a:rPr>
              <a:t> host.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533400" y="1447800"/>
            <a:ext cx="76200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z="2800" b="1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245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 Block,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82000" cy="609600"/>
          </a:xfrm>
        </p:spPr>
        <p:txBody>
          <a:bodyPr/>
          <a:lstStyle/>
          <a:p>
            <a:pPr eaLnBrk="1" hangingPunct="1"/>
            <a:r>
              <a:rPr lang="en-US" sz="4000" b="1" i="1" u="sng" smtClean="0">
                <a:solidFill>
                  <a:srgbClr val="00FF00"/>
                </a:solidFill>
              </a:rPr>
              <a:t>DEFINITIONS</a:t>
            </a:r>
            <a:r>
              <a:rPr lang="en-US" sz="3200" smtClean="0"/>
              <a:t/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884238"/>
            <a:ext cx="8763000" cy="5440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b="1" i="1" u="sng" smtClean="0">
                <a:solidFill>
                  <a:srgbClr val="FF99FF"/>
                </a:solidFill>
              </a:rPr>
              <a:t>Parasitism</a:t>
            </a:r>
            <a:r>
              <a:rPr lang="en-US" sz="4000" b="1" i="1" smtClean="0">
                <a:solidFill>
                  <a:srgbClr val="FF99FF"/>
                </a:solidFill>
              </a:rPr>
              <a:t>:</a:t>
            </a:r>
            <a:r>
              <a:rPr lang="en-US" sz="4000" b="1" i="1" u="sng" smtClean="0">
                <a:solidFill>
                  <a:srgbClr val="FF99FF"/>
                </a:solidFill>
              </a:rPr>
              <a:t> </a:t>
            </a:r>
            <a:endParaRPr lang="ar-SA" sz="4000" b="1" i="1" u="sng" smtClean="0">
              <a:solidFill>
                <a:srgbClr val="FF99FF"/>
              </a:solidFill>
            </a:endParaRPr>
          </a:p>
          <a:p>
            <a:pPr marL="457200" lvl="1" indent="0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chemeClr val="bg1"/>
                </a:solidFill>
              </a:rPr>
              <a:t>A relationship in which an organism (the infectious agent, the parasite) </a:t>
            </a:r>
            <a:r>
              <a:rPr lang="en-US" sz="2400" b="1" i="1" smtClean="0">
                <a:solidFill>
                  <a:srgbClr val="FF0000"/>
                </a:solidFill>
              </a:rPr>
              <a:t>benefits</a:t>
            </a:r>
            <a:r>
              <a:rPr lang="en-US" sz="2400" b="1" smtClean="0">
                <a:solidFill>
                  <a:schemeClr val="bg1"/>
                </a:solidFill>
              </a:rPr>
              <a:t> from the  association with another organism </a:t>
            </a:r>
            <a:r>
              <a:rPr lang="en-US" sz="2400" b="1" i="1" smtClean="0">
                <a:solidFill>
                  <a:srgbClr val="FF0000"/>
                </a:solidFill>
              </a:rPr>
              <a:t>(the host) </a:t>
            </a:r>
            <a:r>
              <a:rPr lang="en-US" sz="2400" b="1" smtClean="0">
                <a:solidFill>
                  <a:schemeClr val="bg1"/>
                </a:solidFill>
              </a:rPr>
              <a:t>whereas the host is </a:t>
            </a:r>
            <a:r>
              <a:rPr lang="en-US" sz="3200" b="1" i="1" u="sng" smtClean="0">
                <a:solidFill>
                  <a:srgbClr val="FFFF00"/>
                </a:solidFill>
              </a:rPr>
              <a:t>harmed</a:t>
            </a:r>
            <a:r>
              <a:rPr lang="en-US" sz="2400" b="1" smtClean="0">
                <a:solidFill>
                  <a:schemeClr val="bg1"/>
                </a:solidFill>
              </a:rPr>
              <a:t> in some way.</a:t>
            </a:r>
          </a:p>
          <a:p>
            <a:pPr eaLnBrk="1" hangingPunct="1">
              <a:lnSpc>
                <a:spcPct val="90000"/>
              </a:lnSpc>
            </a:pPr>
            <a:endParaRPr lang="en-US" sz="16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4000" b="1" i="1" u="sng" smtClean="0">
                <a:solidFill>
                  <a:srgbClr val="FFFF00"/>
                </a:solidFill>
              </a:rPr>
              <a:t>commensalism</a:t>
            </a:r>
            <a:r>
              <a:rPr lang="en-US" sz="4000" b="1" i="1" smtClean="0">
                <a:solidFill>
                  <a:srgbClr val="FFFF00"/>
                </a:solidFill>
              </a:rPr>
              <a:t>:</a:t>
            </a:r>
            <a:r>
              <a:rPr lang="en-US" sz="4000" b="1" i="1" u="sng" smtClean="0">
                <a:solidFill>
                  <a:srgbClr val="FFFF00"/>
                </a:solidFill>
              </a:rPr>
              <a:t> </a:t>
            </a:r>
            <a:endParaRPr lang="ar-SA" sz="4000" b="1" i="1" u="sng" smtClean="0">
              <a:solidFill>
                <a:srgbClr val="FFFF00"/>
              </a:solidFill>
            </a:endParaRPr>
          </a:p>
          <a:p>
            <a:pPr marL="457200" lvl="1" indent="0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chemeClr val="bg1"/>
                </a:solidFill>
              </a:rPr>
              <a:t>Kind of relationship  in which one </a:t>
            </a:r>
            <a:r>
              <a:rPr lang="en-US" b="1" smtClean="0">
                <a:solidFill>
                  <a:schemeClr val="bg1"/>
                </a:solidFill>
              </a:rPr>
              <a:t>organism</a:t>
            </a:r>
            <a:r>
              <a:rPr lang="en-US" sz="2400" b="1" smtClean="0">
                <a:solidFill>
                  <a:schemeClr val="bg1"/>
                </a:solidFill>
              </a:rPr>
              <a:t>, the </a:t>
            </a:r>
            <a:r>
              <a:rPr lang="en-US" b="1" smtClean="0">
                <a:solidFill>
                  <a:schemeClr val="bg1"/>
                </a:solidFill>
              </a:rPr>
              <a:t>commensal</a:t>
            </a:r>
            <a:r>
              <a:rPr lang="en-US" sz="2400" b="1" smtClean="0">
                <a:solidFill>
                  <a:schemeClr val="bg1"/>
                </a:solidFill>
              </a:rPr>
              <a:t>, is </a:t>
            </a:r>
            <a:r>
              <a:rPr lang="en-US" sz="2400" b="1" i="1" smtClean="0">
                <a:solidFill>
                  <a:srgbClr val="FF0000"/>
                </a:solidFill>
              </a:rPr>
              <a:t>benefited</a:t>
            </a:r>
            <a:r>
              <a:rPr lang="en-US" sz="2400" b="1" smtClean="0">
                <a:solidFill>
                  <a:schemeClr val="bg1"/>
                </a:solidFill>
              </a:rPr>
              <a:t> whereas the other organism, the host, </a:t>
            </a:r>
            <a:r>
              <a:rPr lang="en-US" b="1" i="1" smtClean="0">
                <a:solidFill>
                  <a:schemeClr val="bg1"/>
                </a:solidFill>
              </a:rPr>
              <a:t>is </a:t>
            </a:r>
            <a:r>
              <a:rPr lang="en-US" sz="2400" b="1" i="1" smtClean="0">
                <a:solidFill>
                  <a:srgbClr val="FFFF00"/>
                </a:solidFill>
              </a:rPr>
              <a:t>not</a:t>
            </a:r>
            <a:r>
              <a:rPr lang="en-US" b="1" i="1" smtClean="0">
                <a:solidFill>
                  <a:srgbClr val="FFFF00"/>
                </a:solidFill>
              </a:rPr>
              <a:t> </a:t>
            </a:r>
            <a:r>
              <a:rPr lang="en-US" sz="2400" b="1" smtClean="0">
                <a:solidFill>
                  <a:schemeClr val="bg1"/>
                </a:solidFill>
              </a:rPr>
              <a:t>harmed or even helped by the association</a:t>
            </a:r>
            <a:r>
              <a:rPr lang="en-US" sz="2000" b="1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26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90900" y="6324600"/>
            <a:ext cx="2362200" cy="39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 Block,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sz="4000" b="1" i="1" u="sng" smtClean="0">
                <a:solidFill>
                  <a:srgbClr val="FFFF00"/>
                </a:solidFill>
              </a:rPr>
              <a:t>Ectoparasite</a:t>
            </a:r>
            <a:r>
              <a:rPr lang="en-US" sz="4000" b="1" i="1" smtClean="0">
                <a:solidFill>
                  <a:srgbClr val="FFFF00"/>
                </a:solidFill>
              </a:rPr>
              <a:t>:</a:t>
            </a:r>
            <a:r>
              <a:rPr lang="en-US" sz="4000" i="1" smtClean="0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parasite that lives on the outer surface of its host.</a:t>
            </a:r>
          </a:p>
          <a:p>
            <a:pPr eaLnBrk="1" hangingPunct="1"/>
            <a:r>
              <a:rPr lang="en-US" sz="4000" b="1" i="1" u="sng" smtClean="0">
                <a:solidFill>
                  <a:srgbClr val="FFFF00"/>
                </a:solidFill>
              </a:rPr>
              <a:t>Endoparasite</a:t>
            </a:r>
            <a:r>
              <a:rPr lang="en-US" sz="4000" b="1" i="1" smtClean="0">
                <a:solidFill>
                  <a:srgbClr val="FFFF00"/>
                </a:solidFill>
              </a:rPr>
              <a:t>:</a:t>
            </a:r>
            <a:r>
              <a:rPr lang="en-US" sz="4000" i="1" smtClean="0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Parasite that lives inside its host.</a:t>
            </a:r>
          </a:p>
          <a:p>
            <a:pPr eaLnBrk="1" hangingPunct="1"/>
            <a:r>
              <a:rPr lang="en-US" sz="4000" b="1" i="1" u="sng" smtClean="0">
                <a:solidFill>
                  <a:srgbClr val="FFFF00"/>
                </a:solidFill>
              </a:rPr>
              <a:t>zoonosis</a:t>
            </a:r>
            <a:r>
              <a:rPr lang="en-US" sz="4400" b="1" i="1" smtClean="0">
                <a:solidFill>
                  <a:srgbClr val="FFFF00"/>
                </a:solidFill>
              </a:rPr>
              <a:t>:</a:t>
            </a:r>
            <a:r>
              <a:rPr lang="en-US" sz="4400" b="1" i="1" smtClean="0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Disease of animals that is transmissible to humans .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4000" b="1" i="1" u="sng" smtClean="0">
                <a:solidFill>
                  <a:srgbClr val="00FF00"/>
                </a:solidFill>
              </a:rPr>
              <a:t>DEFINITIONS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12292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 Block,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6013"/>
            <a:ext cx="9144000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nut 3"/>
          <p:cNvSpPr/>
          <p:nvPr/>
        </p:nvSpPr>
        <p:spPr>
          <a:xfrm>
            <a:off x="3352800" y="4572000"/>
            <a:ext cx="2514600" cy="83820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3124200" y="5181600"/>
            <a:ext cx="2971800" cy="91440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0"/>
            <a:ext cx="8839200" cy="8302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FF99FF"/>
                </a:solidFill>
              </a:rPr>
              <a:t>Scientific names of  parasites follow Zoological Classification</a:t>
            </a:r>
          </a:p>
        </p:txBody>
      </p:sp>
      <p:sp>
        <p:nvSpPr>
          <p:cNvPr id="13318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819400" y="63817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 Block,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762000" y="609600"/>
            <a:ext cx="7651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CLASSIFICATION  OF PARASITES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121" name="Group 49"/>
          <p:cNvGraphicFramePr>
            <a:graphicFrameLocks noGrp="1"/>
          </p:cNvGraphicFramePr>
          <p:nvPr/>
        </p:nvGraphicFramePr>
        <p:xfrm>
          <a:off x="0" y="1371600"/>
          <a:ext cx="9144000" cy="4664075"/>
        </p:xfrm>
        <a:graphic>
          <a:graphicData uri="http://schemas.openxmlformats.org/drawingml/2006/table">
            <a:tbl>
              <a:tblPr/>
              <a:tblGrid>
                <a:gridCol w="4648200"/>
                <a:gridCol w="4495800"/>
              </a:tblGrid>
              <a:tr h="823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PROTOZOA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C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HELMINTHS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C9CE"/>
                    </a:solidFill>
                  </a:tcPr>
                </a:tc>
              </a:tr>
              <a:tr h="823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Unicellular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Single cell for all functions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Multicellular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Specialized cells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8EA"/>
                    </a:solidFill>
                  </a:tcPr>
                </a:tc>
              </a:tr>
              <a:tr h="3017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1: </a:t>
                      </a:r>
                      <a:r>
                        <a:rPr kumimoji="0" lang="en-US" sz="2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Amoebae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 move by pseudopodia.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2: </a:t>
                      </a:r>
                      <a:r>
                        <a:rPr kumimoji="0" lang="en-US" sz="2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Flagellates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 move by flagella.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3: </a:t>
                      </a:r>
                      <a:r>
                        <a:rPr kumimoji="0" lang="en-US" sz="2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Ciliates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 move by cilia  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4: </a:t>
                      </a:r>
                      <a:r>
                        <a:rPr kumimoji="0" lang="en-US" sz="22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Apicomplexa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Sporozoa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tissue parasites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Round worms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(Nematodes):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- elongated, cylindrical,   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unsegmented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Flat worms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-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Trematodes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 leaf-like,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unsegmented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-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Cestodes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 tape-like,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segmented.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435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40075" y="61722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 Block,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5040</TotalTime>
  <Words>727</Words>
  <Application>Microsoft Office PowerPoint</Application>
  <PresentationFormat>On-screen Show (4:3)</PresentationFormat>
  <Paragraphs>158</Paragraphs>
  <Slides>25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Century Gothic</vt:lpstr>
      <vt:lpstr>Monotype Sorts</vt:lpstr>
      <vt:lpstr>Tahoma</vt:lpstr>
      <vt:lpstr>Times New Roman</vt:lpstr>
      <vt:lpstr>Default Design</vt:lpstr>
      <vt:lpstr>1_Default Design</vt:lpstr>
      <vt:lpstr>Bitmap Image</vt:lpstr>
      <vt:lpstr>Foundation Block</vt:lpstr>
      <vt:lpstr>PowerPoint Presentation</vt:lpstr>
      <vt:lpstr>DEFINITIONS</vt:lpstr>
      <vt:lpstr>DEFINITIONS</vt:lpstr>
      <vt:lpstr>DEFINITIONS</vt:lpstr>
      <vt:lpstr>DEFINITIONS </vt:lpstr>
      <vt:lpstr>DEFINITIONS </vt:lpstr>
      <vt:lpstr>PowerPoint Presentation</vt:lpstr>
      <vt:lpstr>PowerPoint Presentation</vt:lpstr>
      <vt:lpstr>PowerPoint Presentation</vt:lpstr>
      <vt:lpstr>PowerPoint Presentation</vt:lpstr>
      <vt:lpstr>Giadria lamblia  an example of Intestinal  Protozoa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DEFINITIONS</dc:title>
  <dc:creator>AAdeel</dc:creator>
  <cp:lastModifiedBy>Ibrahim Al Khalife</cp:lastModifiedBy>
  <cp:revision>383</cp:revision>
  <dcterms:created xsi:type="dcterms:W3CDTF">2008-12-15T11:13:00Z</dcterms:created>
  <dcterms:modified xsi:type="dcterms:W3CDTF">2017-10-04T04:42:01Z</dcterms:modified>
</cp:coreProperties>
</file>