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858000" cy="9144000"/>
  <p:embeddedFontLst>
    <p:embeddedFont>
      <p:font typeface="Gentium Bas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DB09767-4C75-4CBF-ABCD-2283B6A793E6}">
  <a:tblStyle styleId="{EDB09767-4C75-4CBF-ABCD-2283B6A793E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GentiumBasic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GentiumBasic-italic.fntdata"/><Relationship Id="rId12" Type="http://schemas.openxmlformats.org/officeDocument/2006/relationships/slide" Target="slides/slide6.xml"/><Relationship Id="rId34" Type="http://schemas.openxmlformats.org/officeDocument/2006/relationships/font" Target="fonts/GentiumBasic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GentiumBasic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77777"/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SzPct val="77777"/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SzPct val="77777"/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SzPct val="77777"/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SzPct val="77777"/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SzPct val="77777"/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SzPct val="77777"/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SzPct val="77777"/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SzPct val="77777"/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762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35000"/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ClipArt">
  <p:cSld name="Title, Text and Clip Ar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1676400" y="6096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Shape 93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990600"/>
            <a:ext cx="37719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10100" y="990600"/>
            <a:ext cx="37719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 rot="5400000">
            <a:off x="4400550" y="2343150"/>
            <a:ext cx="61722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 rot="5400000">
            <a:off x="438150" y="476250"/>
            <a:ext cx="61722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 rot="5400000">
            <a:off x="1828800" y="-152400"/>
            <a:ext cx="5410200" cy="7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70000"/>
              <a:buNone/>
              <a:defRPr b="1" i="0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70000"/>
              <a:buNone/>
              <a:defRPr b="1" i="0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ct val="31818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2" name="Shape 102"/>
          <p:cNvSpPr txBox="1"/>
          <p:nvPr>
            <p:ph type="ctrTitle"/>
          </p:nvPr>
        </p:nvSpPr>
        <p:spPr>
          <a:xfrm>
            <a:off x="685800" y="1752600"/>
            <a:ext cx="8153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03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 POSITIVE &amp;  GRAM  NEGATIVE BACTERIA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1066800" y="4648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03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Gentium Basic"/>
              <a:buNone/>
            </a:pPr>
            <a:r>
              <a:rPr b="1" i="0" lang="en-US" sz="3200" u="none" cap="none" strike="noStrike">
                <a:solidFill>
                  <a:srgbClr val="BFBFBF"/>
                </a:solidFill>
                <a:latin typeface="Gentium Basic"/>
                <a:ea typeface="Gentium Basic"/>
                <a:cs typeface="Gentium Basic"/>
                <a:sym typeface="Gentium Basic"/>
              </a:rPr>
              <a:t>Lecturer name: </a:t>
            </a:r>
            <a:r>
              <a:rPr b="0" i="1" lang="en-US" sz="3200" u="none" cap="none" strike="noStrike">
                <a:solidFill>
                  <a:srgbClr val="22228B"/>
                </a:solidFill>
                <a:latin typeface="Gentium Basic"/>
                <a:ea typeface="Gentium Basic"/>
                <a:cs typeface="Gentium Basic"/>
                <a:sym typeface="Gentium Basic"/>
              </a:rPr>
              <a:t>Prof . AM Kambal &amp; Dr. Fawzia Alotaibi</a:t>
            </a:r>
          </a:p>
          <a:p>
            <a:pPr indent="-12700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entium Basic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Gentium Basic"/>
                <a:ea typeface="Gentium Basic"/>
                <a:cs typeface="Gentium Basic"/>
                <a:sym typeface="Gentium Basic"/>
              </a:rPr>
              <a:t>Department of  Pathology, Microbiology Unit</a:t>
            </a:r>
          </a:p>
          <a:p>
            <a:pPr indent="-20320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rgbClr val="D9D9D9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-20320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rgbClr val="D9D9D9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indent="-20320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rgbClr val="D9D9D9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3352800" y="3352800"/>
            <a:ext cx="5181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Gentium Basic"/>
              <a:buNone/>
            </a:pPr>
            <a:r>
              <a:rPr b="0" i="0" lang="en-US" sz="2400" u="none" cap="none" strike="noStrike">
                <a:solidFill>
                  <a:srgbClr val="0D0D0D"/>
                </a:solidFill>
                <a:latin typeface="Gentium Basic"/>
                <a:ea typeface="Gentium Basic"/>
                <a:cs typeface="Gentium Basic"/>
                <a:sym typeface="Gentium Basic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FFFF99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71" name="Shape 271"/>
          <p:cNvSpPr txBox="1"/>
          <p:nvPr/>
        </p:nvSpPr>
        <p:spPr>
          <a:xfrm>
            <a:off x="4648200" y="990600"/>
            <a:ext cx="3924300" cy="2286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304800" y="990600"/>
            <a:ext cx="3987800" cy="2286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4648200" y="4114800"/>
            <a:ext cx="3924300" cy="2298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304800" y="4191000"/>
            <a:ext cx="3987800" cy="2298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5629275" y="2514600"/>
            <a:ext cx="1612900" cy="228600"/>
          </a:xfrm>
          <a:prstGeom prst="roundRect">
            <a:avLst>
              <a:gd fmla="val 10800" name="adj"/>
            </a:avLst>
          </a:prstGeom>
          <a:solidFill>
            <a:srgbClr val="6600FF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5295900" y="1295400"/>
            <a:ext cx="28209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Gram-positive rods</a:t>
            </a:r>
          </a:p>
        </p:txBody>
      </p:sp>
      <p:sp>
        <p:nvSpPr>
          <p:cNvPr id="277" name="Shape 277"/>
          <p:cNvSpPr/>
          <p:nvPr/>
        </p:nvSpPr>
        <p:spPr>
          <a:xfrm>
            <a:off x="5334000" y="1752600"/>
            <a:ext cx="1612900" cy="215900"/>
          </a:xfrm>
          <a:prstGeom prst="roundRect">
            <a:avLst>
              <a:gd fmla="val 10800" name="adj"/>
            </a:avLst>
          </a:prstGeom>
          <a:solidFill>
            <a:srgbClr val="6600FF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5562600" y="2146300"/>
            <a:ext cx="1612900" cy="215900"/>
          </a:xfrm>
          <a:prstGeom prst="roundRect">
            <a:avLst>
              <a:gd fmla="val 10800" name="adj"/>
            </a:avLst>
          </a:prstGeom>
          <a:solidFill>
            <a:srgbClr val="6600FF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181600" y="4343400"/>
            <a:ext cx="29178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Gram-negative rods</a:t>
            </a:r>
          </a:p>
        </p:txBody>
      </p:sp>
      <p:sp>
        <p:nvSpPr>
          <p:cNvPr id="280" name="Shape 280"/>
          <p:cNvSpPr/>
          <p:nvPr/>
        </p:nvSpPr>
        <p:spPr>
          <a:xfrm>
            <a:off x="6858000" y="4800600"/>
            <a:ext cx="927100" cy="330200"/>
          </a:xfrm>
          <a:prstGeom prst="roundRect">
            <a:avLst>
              <a:gd fmla="val 10800" name="adj"/>
            </a:avLst>
          </a:prstGeom>
          <a:solidFill>
            <a:srgbClr val="FF6699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6934200" y="5410200"/>
            <a:ext cx="927100" cy="330200"/>
          </a:xfrm>
          <a:prstGeom prst="roundRect">
            <a:avLst>
              <a:gd fmla="val 10800" name="adj"/>
            </a:avLst>
          </a:prstGeom>
          <a:solidFill>
            <a:srgbClr val="FF6699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5705475" y="5014912"/>
            <a:ext cx="927100" cy="317500"/>
          </a:xfrm>
          <a:prstGeom prst="roundRect">
            <a:avLst>
              <a:gd fmla="val 10800" name="adj"/>
            </a:avLst>
          </a:prstGeom>
          <a:solidFill>
            <a:srgbClr val="FF6699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5638800" y="5637212"/>
            <a:ext cx="927100" cy="317500"/>
          </a:xfrm>
          <a:prstGeom prst="roundRect">
            <a:avLst>
              <a:gd fmla="val 10800" name="adj"/>
            </a:avLst>
          </a:prstGeom>
          <a:solidFill>
            <a:srgbClr val="FF6699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2438400" y="1828800"/>
            <a:ext cx="469900" cy="4191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2286000" y="2133600"/>
            <a:ext cx="469900" cy="4191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990600" y="1371600"/>
            <a:ext cx="29416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Gram-positive cocci</a:t>
            </a:r>
          </a:p>
        </p:txBody>
      </p:sp>
      <p:sp>
        <p:nvSpPr>
          <p:cNvPr id="287" name="Shape 287"/>
          <p:cNvSpPr/>
          <p:nvPr/>
        </p:nvSpPr>
        <p:spPr>
          <a:xfrm>
            <a:off x="3200400" y="2209800"/>
            <a:ext cx="469900" cy="4318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752600" y="1752600"/>
            <a:ext cx="469900" cy="4318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914400" y="1905000"/>
            <a:ext cx="469900" cy="4318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2057400" y="2209800"/>
            <a:ext cx="469900" cy="4318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1371600" y="2438400"/>
            <a:ext cx="469900" cy="4318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838200" y="4419600"/>
            <a:ext cx="30273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Gram-negative cocci</a:t>
            </a:r>
          </a:p>
        </p:txBody>
      </p:sp>
      <p:sp>
        <p:nvSpPr>
          <p:cNvPr id="293" name="Shape 293"/>
          <p:cNvSpPr/>
          <p:nvPr/>
        </p:nvSpPr>
        <p:spPr>
          <a:xfrm>
            <a:off x="2209800" y="5054600"/>
            <a:ext cx="469900" cy="431800"/>
          </a:xfrm>
          <a:prstGeom prst="ellipse">
            <a:avLst/>
          </a:prstGeom>
          <a:solidFill>
            <a:srgbClr val="FF6699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2438400" y="5511800"/>
            <a:ext cx="469900" cy="431800"/>
          </a:xfrm>
          <a:prstGeom prst="ellipse">
            <a:avLst/>
          </a:prstGeom>
          <a:solidFill>
            <a:srgbClr val="FF6699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295400" y="5511800"/>
            <a:ext cx="469900" cy="431800"/>
          </a:xfrm>
          <a:prstGeom prst="ellipse">
            <a:avLst/>
          </a:prstGeom>
          <a:solidFill>
            <a:srgbClr val="FF6699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1600200" y="4978400"/>
            <a:ext cx="469900" cy="431800"/>
          </a:xfrm>
          <a:prstGeom prst="ellipse">
            <a:avLst/>
          </a:prstGeom>
          <a:solidFill>
            <a:srgbClr val="FF6699"/>
          </a:solidFill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1066800" y="228600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03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100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 positive bacteria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457200" y="12954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20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0" i="0" lang="en-US" sz="28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Cocci  </a:t>
            </a: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</a:t>
            </a:r>
            <a:r>
              <a:rPr b="0" i="0" lang="en-US" sz="2800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Bacilli</a:t>
            </a: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1" i="0" sz="20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Aerobic /facltative          Anaerobe                      </a:t>
            </a: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Anaerobe                      </a:t>
            </a:r>
            <a:r>
              <a:rPr b="1" i="0" lang="en-US" sz="2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Peptostreptococci</a:t>
            </a: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1" i="0" sz="20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1" i="0" lang="en-US" sz="2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Staphylococci</a:t>
            </a: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1" i="0" lang="en-US" sz="2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Streptococci</a:t>
            </a: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1" i="0" lang="en-US" sz="2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Enterococ</a:t>
            </a:r>
            <a:r>
              <a:rPr b="0" i="0" lang="en-US" sz="2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cci</a:t>
            </a:r>
          </a:p>
          <a:p>
            <a:pPr indent="-520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0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Aerobic/facultative anaerobe                                  Anaerobic </a:t>
            </a: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1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r>
              <a:rPr b="1" i="0" lang="en-US" sz="2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Cornybacterium</a:t>
            </a: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1" i="0" lang="en-US" sz="2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Listeria                                                                Clostridium </a:t>
            </a: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1" i="0" lang="en-US" sz="2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Nocardia</a:t>
            </a: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1" i="0" lang="en-US" sz="2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Latobacillus ,Bacillus </a:t>
            </a:r>
          </a:p>
          <a:p>
            <a:pPr indent="-469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1" i="0" lang="en-US" sz="2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cxnSp>
        <p:nvCxnSpPr>
          <p:cNvPr id="304" name="Shape 304"/>
          <p:cNvCxnSpPr/>
          <p:nvPr/>
        </p:nvCxnSpPr>
        <p:spPr>
          <a:xfrm>
            <a:off x="1295400" y="1065212"/>
            <a:ext cx="5029200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05" name="Shape 305"/>
          <p:cNvCxnSpPr/>
          <p:nvPr/>
        </p:nvCxnSpPr>
        <p:spPr>
          <a:xfrm rot="5400000">
            <a:off x="1181100" y="1179512"/>
            <a:ext cx="228600" cy="317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06" name="Shape 306"/>
          <p:cNvCxnSpPr/>
          <p:nvPr/>
        </p:nvCxnSpPr>
        <p:spPr>
          <a:xfrm rot="5400000">
            <a:off x="6173787" y="1219200"/>
            <a:ext cx="303212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07" name="Shape 307"/>
          <p:cNvCxnSpPr/>
          <p:nvPr/>
        </p:nvCxnSpPr>
        <p:spPr>
          <a:xfrm rot="5400000">
            <a:off x="1067593" y="1980406"/>
            <a:ext cx="457200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08" name="Shape 308"/>
          <p:cNvCxnSpPr/>
          <p:nvPr/>
        </p:nvCxnSpPr>
        <p:spPr>
          <a:xfrm>
            <a:off x="1295400" y="1751012"/>
            <a:ext cx="2286000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09" name="Shape 309"/>
          <p:cNvCxnSpPr/>
          <p:nvPr/>
        </p:nvCxnSpPr>
        <p:spPr>
          <a:xfrm rot="5400000">
            <a:off x="3429000" y="1903412"/>
            <a:ext cx="304800" cy="317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10" name="Shape 310"/>
          <p:cNvCxnSpPr/>
          <p:nvPr/>
        </p:nvCxnSpPr>
        <p:spPr>
          <a:xfrm rot="5400000">
            <a:off x="838200" y="3046412"/>
            <a:ext cx="457200" cy="317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11" name="Shape 311"/>
          <p:cNvCxnSpPr/>
          <p:nvPr/>
        </p:nvCxnSpPr>
        <p:spPr>
          <a:xfrm rot="5400000">
            <a:off x="5143500" y="2932112"/>
            <a:ext cx="2362200" cy="317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2" name="Shape 312"/>
          <p:cNvCxnSpPr/>
          <p:nvPr/>
        </p:nvCxnSpPr>
        <p:spPr>
          <a:xfrm>
            <a:off x="3352800" y="4113212"/>
            <a:ext cx="4495800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3" name="Shape 313"/>
          <p:cNvCxnSpPr/>
          <p:nvPr/>
        </p:nvCxnSpPr>
        <p:spPr>
          <a:xfrm rot="5400000">
            <a:off x="3124993" y="4342606"/>
            <a:ext cx="457200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14" name="Shape 314"/>
          <p:cNvCxnSpPr/>
          <p:nvPr/>
        </p:nvCxnSpPr>
        <p:spPr>
          <a:xfrm rot="5400000">
            <a:off x="7657306" y="4304506"/>
            <a:ext cx="381000" cy="158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315" name="Shape 315"/>
          <p:cNvCxnSpPr/>
          <p:nvPr/>
        </p:nvCxnSpPr>
        <p:spPr>
          <a:xfrm rot="5400000">
            <a:off x="3543300" y="2247900"/>
            <a:ext cx="76200" cy="317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aphicFrame>
        <p:nvGraphicFramePr>
          <p:cNvPr id="322" name="Shape 322"/>
          <p:cNvGraphicFramePr/>
          <p:nvPr/>
        </p:nvGraphicFramePr>
        <p:xfrm>
          <a:off x="76200" y="7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{EDB09767-4C75-4CBF-ABCD-2283B6A793E6}</a:tableStyleId>
              </a:tblPr>
              <a:tblGrid>
                <a:gridCol w="914400"/>
                <a:gridCol w="1165225"/>
                <a:gridCol w="1592250"/>
                <a:gridCol w="2151050"/>
                <a:gridCol w="3244850"/>
              </a:tblGrid>
              <a:tr h="458775"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Arrangment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Diseases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668325">
                <a:tc rowSpan="7"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Positive Cocci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+ coccis in chains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Times New Roman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Times New Roman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Catalase negative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Strep.Pneumoniae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Alpha hemolysis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Pneumonia meningitis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  <a:tr h="6699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A strept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Beta hemolysis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Sore throat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Rheumatic fever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</a:tr>
              <a:tr h="9556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Aerobic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 B strept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Beta hemolysis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Neonatal infection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  <a:tr h="6683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Enterococcus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hemolysis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Urine, blood infection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</a:tr>
              <a:tr h="6699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+ cocci in clusters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Catalase +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Staph Aureus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 tissue bone joint blood and heart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  <a:tr h="6683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Coagulase – staph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Staph epidermidis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Catheters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</a:tr>
              <a:tr h="7032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Anaerobic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+ coccis in chains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Peptostreptococcus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Brain abscess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  <a:tr h="752475">
                <a:tc rowSpan="2"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Negative cocci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Aerobic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– cocci in pairs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Neisseria and Moraxella 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Genital , Meninges and respiratory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</a:tr>
              <a:tr h="4905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Anaerobic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– cocci 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Veillonella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Rare cause infection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aphicFrame>
        <p:nvGraphicFramePr>
          <p:cNvPr id="329" name="Shape 329"/>
          <p:cNvGraphicFramePr/>
          <p:nvPr/>
        </p:nvGraphicFramePr>
        <p:xfrm>
          <a:off x="0" y="-7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{EDB09767-4C75-4CBF-ABCD-2283B6A793E6}</a:tableStyleId>
              </a:tblPr>
              <a:tblGrid>
                <a:gridCol w="1425575"/>
                <a:gridCol w="1812925"/>
                <a:gridCol w="2319325"/>
                <a:gridCol w="3509950"/>
              </a:tblGrid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1" i="0" lang="en-US" sz="1800" u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1" i="0" lang="en-US" sz="1800" u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O2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1" i="0" lang="en-US" sz="1800" u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Characteristics 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1" i="0" lang="en-US" sz="1800" u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Examples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366700">
                <a:tc rowSpan="4"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Positive Bacilli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Aerobic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Spore forming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Bacillus antherasis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  <a:tr h="7127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Non-Spore forming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8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Listeria 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Actinomyces 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</a:tr>
              <a:tr h="3651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Anaerobic 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Spore forming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Clostridia 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  <a:tr h="5048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Non-Spore forming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Eubacterium 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</a:tr>
              <a:tr h="914400">
                <a:tc rowSpan="5"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 negative Bacilli 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 rowSpan="5"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Aerobic 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Sugar fermenter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Enteric Bacteria 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Oxidase -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E. coli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  <a:tr h="9144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Sugar fermenter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Oxidase +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Vibrio cholerae 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</a:tr>
              <a:tr h="63975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fermenter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Oxidase +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Pseudomonas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  <a:tr h="64135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fermenter</a:t>
                      </a:r>
                    </a:p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Oxidase -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Acinetobacter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</a:tr>
              <a:tr h="365125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fastidious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Haemophilus influenzae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Anaerobic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Bacteroides 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</a:tr>
              <a:tr h="384175">
                <a:tc gridSpan="3" rowSpan="3"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Gram Stainable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  <a:tc rowSpan="3" hMerge="1"/>
                <a:tc rowSpan="3" h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Spirochetes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  <a:tr h="365125">
                <a:tc gridSpan="3" vMerge="1"/>
                <a:tc hMerge="1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Mycoplasma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7F6EF"/>
                    </a:solidFill>
                  </a:tcPr>
                </a:tc>
              </a:tr>
              <a:tr h="365125">
                <a:tc gridSpan="3" vMerge="1"/>
                <a:tc hMerge="1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ct val="100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rgbClr val="80808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Chlamydia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762000" y="838200"/>
            <a:ext cx="76962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Staphylococci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Catalase-positive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Gram-positive cocci in </a:t>
            </a: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1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Staphylococcus aureus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coagulase-positive most important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pathogen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1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Staph. epidermidis</a:t>
            </a: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other coagulase negative staphylococci egS saprophiticus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Shape 336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Gram-positive Cocci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143000"/>
            <a:ext cx="2964370" cy="20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685800" y="3581400"/>
            <a:ext cx="6781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Streptococci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Catalase-negative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Gram-positive cocci in </a:t>
            </a: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chains or pairs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1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Strep. pyogenes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1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Strep. pneumoniae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1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Viridans-type streps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1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Enterococcus faecalis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Streptococcus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viridans-</a:t>
            </a:r>
            <a:r>
              <a:rPr b="0" i="0" lang="en-US" sz="32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oral flora -infective endocarditis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pyogenes dividedby type of haemolysis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46" name="Shape 346"/>
          <p:cNvSpPr txBox="1"/>
          <p:nvPr/>
        </p:nvSpPr>
        <p:spPr>
          <a:xfrm>
            <a:off x="685800" y="2209800"/>
            <a:ext cx="8305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8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A, beta hemolytic strep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8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pharyngitis, cellulitis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8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rheumatic fever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migrating polyarthritis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carditis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immunologic cross reactivity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8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glomerulonephritis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edema, hypertension, hematuria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antigen-antibody complex deposition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pneumoniae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pneumococcus" id="353" name="Shape 3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612" y="1323975"/>
            <a:ext cx="434657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POSITIVE BACILLI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A-Spore forming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B-Non spore forming</a:t>
            </a:r>
          </a:p>
          <a:p>
            <a:pPr indent="-546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Spore forming are divided into:-</a:t>
            </a:r>
          </a:p>
          <a:p>
            <a:pPr indent="-5461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Aerobic spore forming most important is </a:t>
            </a:r>
            <a:r>
              <a:rPr b="0" i="1" lang="en-US" sz="32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Bacillus anthracis,that causes anthracis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457200" y="228600"/>
            <a:ext cx="8001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Anerobic Gram Positive Bacilli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8382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tetani  - </a:t>
            </a: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Tetanus</a:t>
            </a:r>
            <a:r>
              <a:rPr b="1" i="0" lang="en-US" sz="28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C. perfringens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</a:t>
            </a: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 gangarene               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botulinum  - </a:t>
            </a: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botulism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Descending weakness--&gt;paralysis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diplopia,  dysphagia--&gt;respiratory failure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diphtheriae </a:t>
            </a: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</a:t>
            </a: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Fever, pharyngitis, cervical LAD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thick, gray, adherent membrane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1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sequelae--&gt;airway obstruction, myocarditis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c"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600200"/>
            <a:ext cx="1976693" cy="2053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" id="369" name="Shape 3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1981200"/>
            <a:ext cx="2049445" cy="1674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75" name="Shape 375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03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Gram-Negative Cocci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1524000"/>
            <a:ext cx="7696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Neisseria gonorrhoeae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Gonococcus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1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Neisseria meningitidis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Meningococcus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Gram-negative intracellular diplococci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Moraxella catarrhalis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447800"/>
            <a:ext cx="1560538" cy="15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066800" y="457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81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1" i="0" lang="en-US" sz="60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Objectives: </a:t>
            </a:r>
            <a:r>
              <a:rPr b="1" i="0" lang="en-US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br>
              <a:rPr b="0" i="0" lang="en-US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the end of this lecture, the student should able to: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the general basic characteristics of bacteria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Differentiate between gram positive and gram negative bacteria characteristics.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the classes and groups of gram positive bacteria, cocci and bacilli (rods)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the common identification characteristic of these groups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1676400" y="6096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Gram-Negative Rods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Enteric Bacteria  they ferment sugars most important are;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Salmonella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Shigella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Yersinia and Klebsiella pneumoniae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Proteus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1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1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1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4" name="Shape 384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590800"/>
            <a:ext cx="2819400" cy="21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1676400" y="6096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Gram-Negative Rods</a:t>
            </a:r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Fastidious GNRs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Bordetella pertussis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Haemophilus influenzae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Campylobacter jejuni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Helicobacter pylori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Legionella pneumophila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Anaerobic GNRs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Bacteroides fragilis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Fusobacterium</a:t>
            </a:r>
          </a:p>
        </p:txBody>
      </p:sp>
      <p:pic>
        <p:nvPicPr>
          <p:cNvPr id="391" name="Shape 391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667000"/>
            <a:ext cx="30480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ctrTitle"/>
          </p:nvPr>
        </p:nvSpPr>
        <p:spPr>
          <a:xfrm>
            <a:off x="685800" y="533400"/>
            <a:ext cx="7924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Oxidise positive non fermentative i.e. they do not ferment sugars e.g.</a:t>
            </a:r>
          </a:p>
        </p:txBody>
      </p:sp>
      <p:sp>
        <p:nvSpPr>
          <p:cNvPr id="397" name="Shape 397"/>
          <p:cNvSpPr txBox="1"/>
          <p:nvPr>
            <p:ph idx="1" type="subTitle"/>
          </p:nvPr>
        </p:nvSpPr>
        <p:spPr>
          <a:xfrm>
            <a:off x="762000" y="2514600"/>
            <a:ext cx="7543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Pseudomonas that causes infection in</a:t>
            </a:r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Immunocompromised patients                                                                 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Oxidise negative non fermentative e.g.</a:t>
            </a:r>
          </a:p>
          <a:p>
            <a:pPr indent="-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Acinobacter species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ctrTitle"/>
          </p:nvPr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Oxidise positive comma shaped and also fermentative most important is </a:t>
            </a:r>
            <a:r>
              <a:rPr b="0" i="1" lang="en-US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Vibrio cholerae </a:t>
            </a:r>
            <a:r>
              <a:rPr b="0" i="0" lang="en-US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causes cholera which is a disease characterized by severe diarrhea and dehydration 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Non-Gram-stainable bacteria</a:t>
            </a:r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Unusual gram-positives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Spirochaetes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Obligate intra-cellular bacteria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1676400" y="6096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Unusual Gram-positives</a:t>
            </a:r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Mycoplasmas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Smallest free-living organisms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cell wall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pneumonia, M. genitalium</a:t>
            </a:r>
          </a:p>
        </p:txBody>
      </p:sp>
      <p:pic>
        <p:nvPicPr>
          <p:cNvPr id="417" name="Shape 417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787650"/>
            <a:ext cx="3810000" cy="25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x="5334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Gentium Basic"/>
              <a:buNone/>
            </a:pPr>
            <a:r>
              <a:rPr b="1" i="0" lang="en-US" sz="3600" u="none" cap="none" strike="noStrike">
                <a:solidFill>
                  <a:srgbClr val="F2F2F2"/>
                </a:solidFill>
                <a:latin typeface="Gentium Basic"/>
                <a:ea typeface="Gentium Basic"/>
                <a:cs typeface="Gentium Basic"/>
                <a:sym typeface="Gentium Basic"/>
              </a:rPr>
              <a:t>Reference book and the relevant page numbers..</a:t>
            </a:r>
          </a:p>
        </p:txBody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228600" y="2027237"/>
            <a:ext cx="84582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the common infections and diseases caused by these organisms and the antibiotics used for their treatment     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the classes and groups of gram negative bacteria, cocci and bacilli (rods)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the common identification methods for These organisms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Know the commonest infectious and diseases caused by these bacteria and the        antibiotics used for their treatment  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123" name="Shape 1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3900" y="369570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1752600"/>
            <a:ext cx="6477000" cy="3905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type="title"/>
          </p:nvPr>
        </p:nvSpPr>
        <p:spPr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Bacterial cells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 STAIN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990600"/>
            <a:ext cx="37719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Developed in 1884 by the Danish physician Hans Christian Gram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 important tool in bacterial taxonomy, distinguishing so-called </a:t>
            </a: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Gram-positive bacteria</a:t>
            </a:r>
            <a:r>
              <a:rPr b="0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which remain coloured after the staining procedure, from </a:t>
            </a: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Gram-negative bacteria</a:t>
            </a:r>
            <a:r>
              <a:rPr b="0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which do not retain dye and need to be counter-stained.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Can be applied to </a:t>
            </a: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pure cultures</a:t>
            </a:r>
            <a:r>
              <a:rPr b="0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of bacteria or to </a:t>
            </a: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clinical specimens</a:t>
            </a: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t/>
            </a:r>
            <a:endParaRPr b="1" i="0" sz="14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6050" y="369570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1524000"/>
            <a:ext cx="1141914" cy="113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3200400"/>
            <a:ext cx="1217544" cy="113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3962400" y="4800600"/>
            <a:ext cx="4800600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Top: Pure culture of </a:t>
            </a:r>
            <a:r>
              <a:rPr b="0" i="1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E. coli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0" i="1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(Gram-negative rods)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Bottom: </a:t>
            </a:r>
            <a:r>
              <a:rPr b="0" i="1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Neisseria gonorrhoeae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 a smear of urethral pus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Gram-negative cocci, with pus cells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100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WALL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None/>
            </a:pPr>
            <a:r>
              <a:rPr b="1" i="0" lang="en-US" sz="2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positive cell wall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0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thick, homogenous sheath of peptidoglycan 20-80 nm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tightly bound acidic polysaccharides, including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teichoic acid and lipoteichoic acid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membrane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b="0" i="0" lang="en-US" sz="2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Retain crystal violet and stain purple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b="1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negative cell wall</a:t>
            </a:r>
          </a:p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b="0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outer membrane containing lipopolysaccharide (LPS)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 </a:t>
            </a:r>
            <a:r>
              <a:rPr b="0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shell of peptidoglycan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periplasmic space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inner membrane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66CC"/>
              </a:buClr>
              <a:buSzPct val="100000"/>
              <a:buFont typeface="Times New Roman"/>
              <a:buChar char="•"/>
            </a:pPr>
            <a:r>
              <a:rPr b="0" i="0" lang="en-US" sz="2400" u="none">
                <a:solidFill>
                  <a:srgbClr val="FF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Lose crystal violet and stain pink from safranin counterstain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cell wall" id="152" name="Shape 1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76400"/>
            <a:ext cx="7239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type="title"/>
          </p:nvPr>
        </p:nvSpPr>
        <p:spPr>
          <a:xfrm>
            <a:off x="838200" y="609600"/>
            <a:ext cx="358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03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Positive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114800" y="609600"/>
            <a:ext cx="358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03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Negative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60" name="Shape 160"/>
          <p:cNvSpPr/>
          <p:nvPr/>
        </p:nvSpPr>
        <p:spPr>
          <a:xfrm>
            <a:off x="2336800" y="1943100"/>
            <a:ext cx="508000" cy="863600"/>
          </a:xfrm>
          <a:prstGeom prst="roundRect">
            <a:avLst>
              <a:gd fmla="val 7290" name="adj"/>
            </a:avLst>
          </a:prstGeom>
          <a:solidFill>
            <a:srgbClr val="6600FF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1" name="Shape 161"/>
          <p:cNvGrpSpPr/>
          <p:nvPr/>
        </p:nvGrpSpPr>
        <p:grpSpPr>
          <a:xfrm>
            <a:off x="2438400" y="1701800"/>
            <a:ext cx="825500" cy="215900"/>
            <a:chOff x="2438400" y="1549400"/>
            <a:chExt cx="825500" cy="215900"/>
          </a:xfrm>
        </p:grpSpPr>
        <p:sp>
          <p:nvSpPr>
            <p:cNvPr id="162" name="Shape 162"/>
            <p:cNvSpPr/>
            <p:nvPr/>
          </p:nvSpPr>
          <p:spPr>
            <a:xfrm>
              <a:off x="2565400" y="1549400"/>
              <a:ext cx="698500" cy="177800"/>
            </a:xfrm>
            <a:custGeom>
              <a:pathLst>
                <a:path extrusionOk="0" h="120000" w="120000">
                  <a:moveTo>
                    <a:pt x="0" y="77142"/>
                  </a:moveTo>
                  <a:lnTo>
                    <a:pt x="0" y="68571"/>
                  </a:lnTo>
                  <a:lnTo>
                    <a:pt x="2181" y="42857"/>
                  </a:lnTo>
                  <a:lnTo>
                    <a:pt x="4363" y="25714"/>
                  </a:lnTo>
                  <a:lnTo>
                    <a:pt x="6545" y="25714"/>
                  </a:lnTo>
                  <a:lnTo>
                    <a:pt x="8727" y="17142"/>
                  </a:lnTo>
                  <a:lnTo>
                    <a:pt x="13090" y="8571"/>
                  </a:lnTo>
                  <a:lnTo>
                    <a:pt x="15272" y="8571"/>
                  </a:lnTo>
                  <a:lnTo>
                    <a:pt x="21818" y="8571"/>
                  </a:lnTo>
                  <a:lnTo>
                    <a:pt x="30545" y="0"/>
                  </a:lnTo>
                  <a:lnTo>
                    <a:pt x="39272" y="0"/>
                  </a:lnTo>
                  <a:lnTo>
                    <a:pt x="50181" y="0"/>
                  </a:lnTo>
                  <a:lnTo>
                    <a:pt x="61090" y="0"/>
                  </a:lnTo>
                  <a:lnTo>
                    <a:pt x="67636" y="0"/>
                  </a:lnTo>
                  <a:lnTo>
                    <a:pt x="74181" y="0"/>
                  </a:lnTo>
                  <a:lnTo>
                    <a:pt x="85090" y="0"/>
                  </a:lnTo>
                  <a:lnTo>
                    <a:pt x="93818" y="0"/>
                  </a:lnTo>
                  <a:lnTo>
                    <a:pt x="102545" y="0"/>
                  </a:lnTo>
                  <a:lnTo>
                    <a:pt x="111272" y="8571"/>
                  </a:lnTo>
                  <a:lnTo>
                    <a:pt x="115636" y="8571"/>
                  </a:lnTo>
                  <a:lnTo>
                    <a:pt x="117818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636" y="59999"/>
                  </a:lnTo>
                  <a:lnTo>
                    <a:pt x="113454" y="59999"/>
                  </a:lnTo>
                  <a:lnTo>
                    <a:pt x="111272" y="59999"/>
                  </a:lnTo>
                  <a:lnTo>
                    <a:pt x="106909" y="51428"/>
                  </a:lnTo>
                  <a:lnTo>
                    <a:pt x="106909" y="42857"/>
                  </a:lnTo>
                  <a:lnTo>
                    <a:pt x="102545" y="34285"/>
                  </a:lnTo>
                  <a:lnTo>
                    <a:pt x="98181" y="34285"/>
                  </a:lnTo>
                  <a:lnTo>
                    <a:pt x="93818" y="34285"/>
                  </a:lnTo>
                  <a:lnTo>
                    <a:pt x="87272" y="34285"/>
                  </a:lnTo>
                  <a:lnTo>
                    <a:pt x="80727" y="34285"/>
                  </a:lnTo>
                  <a:lnTo>
                    <a:pt x="72000" y="34285"/>
                  </a:lnTo>
                  <a:lnTo>
                    <a:pt x="67636" y="34285"/>
                  </a:lnTo>
                  <a:lnTo>
                    <a:pt x="63272" y="34285"/>
                  </a:lnTo>
                  <a:lnTo>
                    <a:pt x="54545" y="34285"/>
                  </a:lnTo>
                  <a:lnTo>
                    <a:pt x="45818" y="34285"/>
                  </a:lnTo>
                  <a:lnTo>
                    <a:pt x="39272" y="34285"/>
                  </a:lnTo>
                  <a:lnTo>
                    <a:pt x="32727" y="34285"/>
                  </a:lnTo>
                  <a:lnTo>
                    <a:pt x="28363" y="34285"/>
                  </a:lnTo>
                  <a:lnTo>
                    <a:pt x="26181" y="34285"/>
                  </a:lnTo>
                  <a:lnTo>
                    <a:pt x="21818" y="34285"/>
                  </a:lnTo>
                  <a:lnTo>
                    <a:pt x="19636" y="34285"/>
                  </a:lnTo>
                  <a:lnTo>
                    <a:pt x="17454" y="42857"/>
                  </a:lnTo>
                  <a:lnTo>
                    <a:pt x="15272" y="51428"/>
                  </a:lnTo>
                  <a:lnTo>
                    <a:pt x="15272" y="68571"/>
                  </a:lnTo>
                  <a:lnTo>
                    <a:pt x="15272" y="77142"/>
                  </a:lnTo>
                  <a:lnTo>
                    <a:pt x="15272" y="85714"/>
                  </a:lnTo>
                  <a:lnTo>
                    <a:pt x="15272" y="102857"/>
                  </a:lnTo>
                  <a:lnTo>
                    <a:pt x="13090" y="111428"/>
                  </a:lnTo>
                  <a:lnTo>
                    <a:pt x="10909" y="119999"/>
                  </a:lnTo>
                  <a:lnTo>
                    <a:pt x="8727" y="119999"/>
                  </a:lnTo>
                  <a:lnTo>
                    <a:pt x="6545" y="119999"/>
                  </a:lnTo>
                  <a:lnTo>
                    <a:pt x="2181" y="111428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565400" y="1549400"/>
              <a:ext cx="698500" cy="1778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34285"/>
                  </a:lnTo>
                  <a:lnTo>
                    <a:pt x="15272" y="0"/>
                  </a:lnTo>
                  <a:lnTo>
                    <a:pt x="120000" y="0"/>
                  </a:lnTo>
                  <a:lnTo>
                    <a:pt x="120000" y="34285"/>
                  </a:lnTo>
                  <a:lnTo>
                    <a:pt x="120000" y="59999"/>
                  </a:lnTo>
                  <a:lnTo>
                    <a:pt x="106909" y="59999"/>
                  </a:lnTo>
                  <a:lnTo>
                    <a:pt x="106909" y="34285"/>
                  </a:lnTo>
                  <a:lnTo>
                    <a:pt x="28363" y="34285"/>
                  </a:lnTo>
                  <a:lnTo>
                    <a:pt x="15272" y="34285"/>
                  </a:lnTo>
                  <a:lnTo>
                    <a:pt x="15272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2565400" y="1549400"/>
              <a:ext cx="698500" cy="177800"/>
            </a:xfrm>
            <a:custGeom>
              <a:pathLst>
                <a:path extrusionOk="0" h="120000" w="120000">
                  <a:moveTo>
                    <a:pt x="0" y="77142"/>
                  </a:moveTo>
                  <a:lnTo>
                    <a:pt x="0" y="68571"/>
                  </a:lnTo>
                  <a:lnTo>
                    <a:pt x="2181" y="42857"/>
                  </a:lnTo>
                  <a:lnTo>
                    <a:pt x="4363" y="25714"/>
                  </a:lnTo>
                  <a:lnTo>
                    <a:pt x="6545" y="25714"/>
                  </a:lnTo>
                  <a:lnTo>
                    <a:pt x="8727" y="17142"/>
                  </a:lnTo>
                  <a:lnTo>
                    <a:pt x="13090" y="8571"/>
                  </a:lnTo>
                  <a:lnTo>
                    <a:pt x="15272" y="8571"/>
                  </a:lnTo>
                  <a:lnTo>
                    <a:pt x="21818" y="8571"/>
                  </a:lnTo>
                  <a:lnTo>
                    <a:pt x="30545" y="0"/>
                  </a:lnTo>
                  <a:lnTo>
                    <a:pt x="39272" y="0"/>
                  </a:lnTo>
                  <a:lnTo>
                    <a:pt x="50181" y="0"/>
                  </a:lnTo>
                  <a:lnTo>
                    <a:pt x="61090" y="0"/>
                  </a:lnTo>
                  <a:lnTo>
                    <a:pt x="67636" y="0"/>
                  </a:lnTo>
                  <a:lnTo>
                    <a:pt x="74181" y="0"/>
                  </a:lnTo>
                  <a:lnTo>
                    <a:pt x="85090" y="0"/>
                  </a:lnTo>
                  <a:lnTo>
                    <a:pt x="93818" y="0"/>
                  </a:lnTo>
                  <a:lnTo>
                    <a:pt x="102545" y="0"/>
                  </a:lnTo>
                  <a:lnTo>
                    <a:pt x="111272" y="8571"/>
                  </a:lnTo>
                  <a:lnTo>
                    <a:pt x="115636" y="8571"/>
                  </a:lnTo>
                  <a:lnTo>
                    <a:pt x="117818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636" y="59999"/>
                  </a:lnTo>
                  <a:lnTo>
                    <a:pt x="113454" y="59999"/>
                  </a:lnTo>
                  <a:lnTo>
                    <a:pt x="111272" y="59999"/>
                  </a:lnTo>
                  <a:lnTo>
                    <a:pt x="106909" y="51428"/>
                  </a:lnTo>
                  <a:lnTo>
                    <a:pt x="106909" y="42857"/>
                  </a:lnTo>
                  <a:lnTo>
                    <a:pt x="102545" y="34285"/>
                  </a:lnTo>
                  <a:lnTo>
                    <a:pt x="98181" y="34285"/>
                  </a:lnTo>
                  <a:lnTo>
                    <a:pt x="93818" y="34285"/>
                  </a:lnTo>
                  <a:lnTo>
                    <a:pt x="87272" y="34285"/>
                  </a:lnTo>
                  <a:lnTo>
                    <a:pt x="80727" y="34285"/>
                  </a:lnTo>
                  <a:lnTo>
                    <a:pt x="72000" y="34285"/>
                  </a:lnTo>
                  <a:lnTo>
                    <a:pt x="67636" y="34285"/>
                  </a:lnTo>
                  <a:lnTo>
                    <a:pt x="63272" y="34285"/>
                  </a:lnTo>
                  <a:lnTo>
                    <a:pt x="54545" y="34285"/>
                  </a:lnTo>
                  <a:lnTo>
                    <a:pt x="45818" y="34285"/>
                  </a:lnTo>
                  <a:lnTo>
                    <a:pt x="39272" y="34285"/>
                  </a:lnTo>
                  <a:lnTo>
                    <a:pt x="32727" y="34285"/>
                  </a:lnTo>
                  <a:lnTo>
                    <a:pt x="28363" y="34285"/>
                  </a:lnTo>
                  <a:lnTo>
                    <a:pt x="26181" y="34285"/>
                  </a:lnTo>
                  <a:lnTo>
                    <a:pt x="21818" y="34285"/>
                  </a:lnTo>
                  <a:lnTo>
                    <a:pt x="19636" y="34285"/>
                  </a:lnTo>
                  <a:lnTo>
                    <a:pt x="17454" y="42857"/>
                  </a:lnTo>
                  <a:lnTo>
                    <a:pt x="15272" y="51428"/>
                  </a:lnTo>
                  <a:lnTo>
                    <a:pt x="15272" y="68571"/>
                  </a:lnTo>
                  <a:lnTo>
                    <a:pt x="15272" y="77142"/>
                  </a:lnTo>
                  <a:lnTo>
                    <a:pt x="15272" y="85714"/>
                  </a:lnTo>
                  <a:lnTo>
                    <a:pt x="15272" y="102857"/>
                  </a:lnTo>
                  <a:lnTo>
                    <a:pt x="13090" y="111428"/>
                  </a:lnTo>
                  <a:lnTo>
                    <a:pt x="10909" y="119999"/>
                  </a:lnTo>
                  <a:lnTo>
                    <a:pt x="8727" y="119999"/>
                  </a:lnTo>
                  <a:lnTo>
                    <a:pt x="6545" y="119999"/>
                  </a:lnTo>
                  <a:lnTo>
                    <a:pt x="2181" y="111428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438400" y="1676400"/>
              <a:ext cx="342900" cy="889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44444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438400" y="1676400"/>
              <a:ext cx="342900" cy="889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44444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44444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7" name="Shape 167"/>
          <p:cNvSpPr/>
          <p:nvPr/>
        </p:nvSpPr>
        <p:spPr>
          <a:xfrm>
            <a:off x="3263900" y="1968500"/>
            <a:ext cx="76200" cy="508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263900" y="2057400"/>
            <a:ext cx="76200" cy="508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3263900" y="2146300"/>
            <a:ext cx="76200" cy="508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263900" y="2235200"/>
            <a:ext cx="76200" cy="508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3263900" y="2324100"/>
            <a:ext cx="76200" cy="50800"/>
          </a:xfrm>
          <a:prstGeom prst="ellipse">
            <a:avLst/>
          </a:prstGeom>
          <a:solidFill>
            <a:srgbClr val="6600FF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616200" y="2616200"/>
            <a:ext cx="1905000" cy="355600"/>
          </a:xfrm>
          <a:custGeom>
            <a:pathLst>
              <a:path extrusionOk="0" h="120000" w="120000">
                <a:moveTo>
                  <a:pt x="21600" y="0"/>
                </a:move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16200" y="2616200"/>
            <a:ext cx="1905000" cy="355600"/>
          </a:xfrm>
          <a:custGeom>
            <a:pathLst>
              <a:path extrusionOk="0" h="120000" w="120000">
                <a:moveTo>
                  <a:pt x="21600" y="0"/>
                </a:move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098800" y="2705100"/>
            <a:ext cx="863600" cy="101600"/>
          </a:xfrm>
          <a:prstGeom prst="roundRect">
            <a:avLst>
              <a:gd fmla="val 10800" name="adj"/>
            </a:avLst>
          </a:prstGeom>
          <a:solidFill>
            <a:srgbClr val="6600FF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3289300" y="3822700"/>
            <a:ext cx="508000" cy="863600"/>
          </a:xfrm>
          <a:prstGeom prst="roundRect">
            <a:avLst>
              <a:gd fmla="val 7290" name="adj"/>
            </a:avLst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6" name="Shape 176"/>
          <p:cNvGrpSpPr/>
          <p:nvPr/>
        </p:nvGrpSpPr>
        <p:grpSpPr>
          <a:xfrm>
            <a:off x="3390900" y="3581400"/>
            <a:ext cx="825500" cy="215900"/>
            <a:chOff x="3390900" y="3429000"/>
            <a:chExt cx="825500" cy="215900"/>
          </a:xfrm>
        </p:grpSpPr>
        <p:sp>
          <p:nvSpPr>
            <p:cNvPr id="177" name="Shape 177"/>
            <p:cNvSpPr/>
            <p:nvPr/>
          </p:nvSpPr>
          <p:spPr>
            <a:xfrm>
              <a:off x="3530600" y="3429000"/>
              <a:ext cx="685800" cy="165100"/>
            </a:xfrm>
            <a:custGeom>
              <a:pathLst>
                <a:path extrusionOk="0" h="120000" w="120000">
                  <a:moveTo>
                    <a:pt x="0" y="73846"/>
                  </a:moveTo>
                  <a:lnTo>
                    <a:pt x="0" y="64615"/>
                  </a:lnTo>
                  <a:lnTo>
                    <a:pt x="0" y="46153"/>
                  </a:lnTo>
                  <a:lnTo>
                    <a:pt x="2222" y="27692"/>
                  </a:lnTo>
                  <a:lnTo>
                    <a:pt x="4444" y="18461"/>
                  </a:lnTo>
                  <a:lnTo>
                    <a:pt x="6666" y="9230"/>
                  </a:lnTo>
                  <a:lnTo>
                    <a:pt x="8888" y="9230"/>
                  </a:lnTo>
                  <a:lnTo>
                    <a:pt x="15555" y="0"/>
                  </a:lnTo>
                  <a:lnTo>
                    <a:pt x="22222" y="0"/>
                  </a:lnTo>
                  <a:lnTo>
                    <a:pt x="28888" y="0"/>
                  </a:lnTo>
                  <a:lnTo>
                    <a:pt x="37777" y="0"/>
                  </a:lnTo>
                  <a:lnTo>
                    <a:pt x="48888" y="0"/>
                  </a:lnTo>
                  <a:lnTo>
                    <a:pt x="60000" y="0"/>
                  </a:lnTo>
                  <a:lnTo>
                    <a:pt x="66666" y="0"/>
                  </a:lnTo>
                  <a:lnTo>
                    <a:pt x="73333" y="0"/>
                  </a:lnTo>
                  <a:lnTo>
                    <a:pt x="84444" y="0"/>
                  </a:lnTo>
                  <a:lnTo>
                    <a:pt x="93333" y="0"/>
                  </a:lnTo>
                  <a:lnTo>
                    <a:pt x="102222" y="0"/>
                  </a:lnTo>
                  <a:lnTo>
                    <a:pt x="108888" y="0"/>
                  </a:lnTo>
                  <a:lnTo>
                    <a:pt x="113333" y="0"/>
                  </a:lnTo>
                  <a:lnTo>
                    <a:pt x="120000" y="9230"/>
                  </a:lnTo>
                  <a:lnTo>
                    <a:pt x="120000" y="18461"/>
                  </a:lnTo>
                  <a:lnTo>
                    <a:pt x="120000" y="36923"/>
                  </a:lnTo>
                  <a:lnTo>
                    <a:pt x="120000" y="46153"/>
                  </a:lnTo>
                  <a:lnTo>
                    <a:pt x="117777" y="55384"/>
                  </a:lnTo>
                  <a:lnTo>
                    <a:pt x="115555" y="55384"/>
                  </a:lnTo>
                  <a:lnTo>
                    <a:pt x="113333" y="55384"/>
                  </a:lnTo>
                  <a:lnTo>
                    <a:pt x="111111" y="55384"/>
                  </a:lnTo>
                  <a:lnTo>
                    <a:pt x="108888" y="55384"/>
                  </a:lnTo>
                  <a:lnTo>
                    <a:pt x="106666" y="46153"/>
                  </a:lnTo>
                  <a:lnTo>
                    <a:pt x="104444" y="36923"/>
                  </a:lnTo>
                  <a:lnTo>
                    <a:pt x="100000" y="36923"/>
                  </a:lnTo>
                  <a:lnTo>
                    <a:pt x="93333" y="27692"/>
                  </a:lnTo>
                  <a:lnTo>
                    <a:pt x="86666" y="27692"/>
                  </a:lnTo>
                  <a:lnTo>
                    <a:pt x="80000" y="27692"/>
                  </a:lnTo>
                  <a:lnTo>
                    <a:pt x="71111" y="27692"/>
                  </a:lnTo>
                  <a:lnTo>
                    <a:pt x="66666" y="27692"/>
                  </a:lnTo>
                  <a:lnTo>
                    <a:pt x="62222" y="27692"/>
                  </a:lnTo>
                  <a:lnTo>
                    <a:pt x="53333" y="27692"/>
                  </a:lnTo>
                  <a:lnTo>
                    <a:pt x="44444" y="27692"/>
                  </a:lnTo>
                  <a:lnTo>
                    <a:pt x="37777" y="27692"/>
                  </a:lnTo>
                  <a:lnTo>
                    <a:pt x="31111" y="27692"/>
                  </a:lnTo>
                  <a:lnTo>
                    <a:pt x="26666" y="27692"/>
                  </a:lnTo>
                  <a:lnTo>
                    <a:pt x="24444" y="27692"/>
                  </a:lnTo>
                  <a:lnTo>
                    <a:pt x="20000" y="27692"/>
                  </a:lnTo>
                  <a:lnTo>
                    <a:pt x="17777" y="27692"/>
                  </a:lnTo>
                  <a:lnTo>
                    <a:pt x="15555" y="36923"/>
                  </a:lnTo>
                  <a:lnTo>
                    <a:pt x="13333" y="46153"/>
                  </a:lnTo>
                  <a:lnTo>
                    <a:pt x="13333" y="64615"/>
                  </a:lnTo>
                  <a:lnTo>
                    <a:pt x="13333" y="73846"/>
                  </a:lnTo>
                  <a:lnTo>
                    <a:pt x="13333" y="83076"/>
                  </a:lnTo>
                  <a:lnTo>
                    <a:pt x="13333" y="101538"/>
                  </a:lnTo>
                  <a:lnTo>
                    <a:pt x="11111" y="110769"/>
                  </a:lnTo>
                  <a:lnTo>
                    <a:pt x="8888" y="120000"/>
                  </a:lnTo>
                  <a:lnTo>
                    <a:pt x="6666" y="120000"/>
                  </a:lnTo>
                  <a:lnTo>
                    <a:pt x="4444" y="120000"/>
                  </a:lnTo>
                  <a:lnTo>
                    <a:pt x="2222" y="110769"/>
                  </a:lnTo>
                  <a:lnTo>
                    <a:pt x="0" y="101538"/>
                  </a:lnTo>
                  <a:lnTo>
                    <a:pt x="0" y="83076"/>
                  </a:lnTo>
                  <a:lnTo>
                    <a:pt x="0" y="73846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3530600" y="3429000"/>
              <a:ext cx="685800" cy="165100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27692"/>
                  </a:lnTo>
                  <a:lnTo>
                    <a:pt x="13333" y="0"/>
                  </a:lnTo>
                  <a:lnTo>
                    <a:pt x="120000" y="0"/>
                  </a:lnTo>
                  <a:lnTo>
                    <a:pt x="120000" y="27692"/>
                  </a:lnTo>
                  <a:lnTo>
                    <a:pt x="120000" y="55384"/>
                  </a:lnTo>
                  <a:lnTo>
                    <a:pt x="106666" y="55384"/>
                  </a:lnTo>
                  <a:lnTo>
                    <a:pt x="106666" y="27692"/>
                  </a:lnTo>
                  <a:lnTo>
                    <a:pt x="26666" y="27692"/>
                  </a:lnTo>
                  <a:lnTo>
                    <a:pt x="13333" y="27692"/>
                  </a:lnTo>
                  <a:lnTo>
                    <a:pt x="13333" y="12000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530600" y="3429000"/>
              <a:ext cx="685800" cy="165100"/>
            </a:xfrm>
            <a:custGeom>
              <a:pathLst>
                <a:path extrusionOk="0" h="120000" w="120000">
                  <a:moveTo>
                    <a:pt x="0" y="73846"/>
                  </a:moveTo>
                  <a:lnTo>
                    <a:pt x="0" y="64615"/>
                  </a:lnTo>
                  <a:lnTo>
                    <a:pt x="0" y="46153"/>
                  </a:lnTo>
                  <a:lnTo>
                    <a:pt x="2222" y="27692"/>
                  </a:lnTo>
                  <a:lnTo>
                    <a:pt x="4444" y="18461"/>
                  </a:lnTo>
                  <a:lnTo>
                    <a:pt x="6666" y="9230"/>
                  </a:lnTo>
                  <a:lnTo>
                    <a:pt x="8888" y="9230"/>
                  </a:lnTo>
                  <a:lnTo>
                    <a:pt x="15555" y="0"/>
                  </a:lnTo>
                  <a:lnTo>
                    <a:pt x="22222" y="0"/>
                  </a:lnTo>
                  <a:lnTo>
                    <a:pt x="28888" y="0"/>
                  </a:lnTo>
                  <a:lnTo>
                    <a:pt x="37777" y="0"/>
                  </a:lnTo>
                  <a:lnTo>
                    <a:pt x="48888" y="0"/>
                  </a:lnTo>
                  <a:lnTo>
                    <a:pt x="60000" y="0"/>
                  </a:lnTo>
                  <a:lnTo>
                    <a:pt x="66666" y="0"/>
                  </a:lnTo>
                  <a:lnTo>
                    <a:pt x="73333" y="0"/>
                  </a:lnTo>
                  <a:lnTo>
                    <a:pt x="84444" y="0"/>
                  </a:lnTo>
                  <a:lnTo>
                    <a:pt x="93333" y="0"/>
                  </a:lnTo>
                  <a:lnTo>
                    <a:pt x="102222" y="0"/>
                  </a:lnTo>
                  <a:lnTo>
                    <a:pt x="108888" y="0"/>
                  </a:lnTo>
                  <a:lnTo>
                    <a:pt x="113333" y="0"/>
                  </a:lnTo>
                  <a:lnTo>
                    <a:pt x="120000" y="9230"/>
                  </a:lnTo>
                  <a:lnTo>
                    <a:pt x="120000" y="18461"/>
                  </a:lnTo>
                  <a:lnTo>
                    <a:pt x="120000" y="36923"/>
                  </a:lnTo>
                  <a:lnTo>
                    <a:pt x="120000" y="46153"/>
                  </a:lnTo>
                  <a:lnTo>
                    <a:pt x="117777" y="55384"/>
                  </a:lnTo>
                  <a:lnTo>
                    <a:pt x="115555" y="55384"/>
                  </a:lnTo>
                  <a:lnTo>
                    <a:pt x="113333" y="55384"/>
                  </a:lnTo>
                  <a:lnTo>
                    <a:pt x="111111" y="55384"/>
                  </a:lnTo>
                  <a:lnTo>
                    <a:pt x="108888" y="55384"/>
                  </a:lnTo>
                  <a:lnTo>
                    <a:pt x="106666" y="46153"/>
                  </a:lnTo>
                  <a:lnTo>
                    <a:pt x="104444" y="36923"/>
                  </a:lnTo>
                  <a:lnTo>
                    <a:pt x="100000" y="36923"/>
                  </a:lnTo>
                  <a:lnTo>
                    <a:pt x="93333" y="27692"/>
                  </a:lnTo>
                  <a:lnTo>
                    <a:pt x="86666" y="27692"/>
                  </a:lnTo>
                  <a:lnTo>
                    <a:pt x="80000" y="27692"/>
                  </a:lnTo>
                  <a:lnTo>
                    <a:pt x="71111" y="27692"/>
                  </a:lnTo>
                  <a:lnTo>
                    <a:pt x="66666" y="27692"/>
                  </a:lnTo>
                  <a:lnTo>
                    <a:pt x="62222" y="27692"/>
                  </a:lnTo>
                  <a:lnTo>
                    <a:pt x="53333" y="27692"/>
                  </a:lnTo>
                  <a:lnTo>
                    <a:pt x="44444" y="27692"/>
                  </a:lnTo>
                  <a:lnTo>
                    <a:pt x="37777" y="27692"/>
                  </a:lnTo>
                  <a:lnTo>
                    <a:pt x="31111" y="27692"/>
                  </a:lnTo>
                  <a:lnTo>
                    <a:pt x="26666" y="27692"/>
                  </a:lnTo>
                  <a:lnTo>
                    <a:pt x="24444" y="27692"/>
                  </a:lnTo>
                  <a:lnTo>
                    <a:pt x="20000" y="27692"/>
                  </a:lnTo>
                  <a:lnTo>
                    <a:pt x="17777" y="27692"/>
                  </a:lnTo>
                  <a:lnTo>
                    <a:pt x="15555" y="36923"/>
                  </a:lnTo>
                  <a:lnTo>
                    <a:pt x="13333" y="46153"/>
                  </a:lnTo>
                  <a:lnTo>
                    <a:pt x="13333" y="64615"/>
                  </a:lnTo>
                  <a:lnTo>
                    <a:pt x="13333" y="73846"/>
                  </a:lnTo>
                  <a:lnTo>
                    <a:pt x="13333" y="83076"/>
                  </a:lnTo>
                  <a:lnTo>
                    <a:pt x="13333" y="101538"/>
                  </a:lnTo>
                  <a:lnTo>
                    <a:pt x="11111" y="110769"/>
                  </a:lnTo>
                  <a:lnTo>
                    <a:pt x="8888" y="120000"/>
                  </a:lnTo>
                  <a:lnTo>
                    <a:pt x="6666" y="120000"/>
                  </a:lnTo>
                  <a:lnTo>
                    <a:pt x="4444" y="120000"/>
                  </a:lnTo>
                  <a:lnTo>
                    <a:pt x="2222" y="110769"/>
                  </a:lnTo>
                  <a:lnTo>
                    <a:pt x="0" y="101538"/>
                  </a:lnTo>
                  <a:lnTo>
                    <a:pt x="0" y="83076"/>
                  </a:lnTo>
                  <a:lnTo>
                    <a:pt x="0" y="73846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390900" y="3556000"/>
              <a:ext cx="342900" cy="889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3390900" y="3556000"/>
              <a:ext cx="342900" cy="889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2" name="Shape 182"/>
          <p:cNvSpPr/>
          <p:nvPr/>
        </p:nvSpPr>
        <p:spPr>
          <a:xfrm>
            <a:off x="4216400" y="3835400"/>
            <a:ext cx="76200" cy="635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4216400" y="3924300"/>
            <a:ext cx="76200" cy="635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4216400" y="4013200"/>
            <a:ext cx="76200" cy="635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4216400" y="4102100"/>
            <a:ext cx="76200" cy="635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4216400" y="4191000"/>
            <a:ext cx="76200" cy="635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568700" y="4495800"/>
            <a:ext cx="1905000" cy="355600"/>
          </a:xfrm>
          <a:custGeom>
            <a:pathLst>
              <a:path extrusionOk="0" h="120000" w="120000">
                <a:moveTo>
                  <a:pt x="21600" y="0"/>
                </a:move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568700" y="4495800"/>
            <a:ext cx="1905000" cy="355600"/>
          </a:xfrm>
          <a:custGeom>
            <a:pathLst>
              <a:path extrusionOk="0" h="120000" w="120000">
                <a:moveTo>
                  <a:pt x="21600" y="0"/>
                </a:move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lnTo>
                  <a:pt x="0" y="102857"/>
                </a:lnTo>
                <a:lnTo>
                  <a:pt x="1032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4051300" y="4584700"/>
            <a:ext cx="863600" cy="101600"/>
          </a:xfrm>
          <a:prstGeom prst="roundRect">
            <a:avLst>
              <a:gd fmla="val 10800" name="adj"/>
            </a:avLst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5765800" y="2387600"/>
            <a:ext cx="520700" cy="863600"/>
          </a:xfrm>
          <a:prstGeom prst="roundRect">
            <a:avLst>
              <a:gd fmla="val 7112" name="adj"/>
            </a:avLst>
          </a:prstGeom>
          <a:solidFill>
            <a:srgbClr val="660066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1" name="Shape 191"/>
          <p:cNvGrpSpPr/>
          <p:nvPr/>
        </p:nvGrpSpPr>
        <p:grpSpPr>
          <a:xfrm>
            <a:off x="5867400" y="2146300"/>
            <a:ext cx="825500" cy="215900"/>
            <a:chOff x="5867400" y="1993900"/>
            <a:chExt cx="825500" cy="215900"/>
          </a:xfrm>
        </p:grpSpPr>
        <p:sp>
          <p:nvSpPr>
            <p:cNvPr id="192" name="Shape 192"/>
            <p:cNvSpPr/>
            <p:nvPr/>
          </p:nvSpPr>
          <p:spPr>
            <a:xfrm>
              <a:off x="6007100" y="1993900"/>
              <a:ext cx="685800" cy="177800"/>
            </a:xfrm>
            <a:custGeom>
              <a:pathLst>
                <a:path extrusionOk="0" h="120000" w="120000">
                  <a:moveTo>
                    <a:pt x="0" y="77142"/>
                  </a:moveTo>
                  <a:lnTo>
                    <a:pt x="0" y="68571"/>
                  </a:lnTo>
                  <a:lnTo>
                    <a:pt x="0" y="51428"/>
                  </a:lnTo>
                  <a:lnTo>
                    <a:pt x="2222" y="34285"/>
                  </a:lnTo>
                  <a:lnTo>
                    <a:pt x="4444" y="25714"/>
                  </a:lnTo>
                  <a:lnTo>
                    <a:pt x="6666" y="17142"/>
                  </a:lnTo>
                  <a:lnTo>
                    <a:pt x="11111" y="8571"/>
                  </a:lnTo>
                  <a:lnTo>
                    <a:pt x="13333" y="8571"/>
                  </a:lnTo>
                  <a:lnTo>
                    <a:pt x="20000" y="8571"/>
                  </a:lnTo>
                  <a:lnTo>
                    <a:pt x="28888" y="0"/>
                  </a:lnTo>
                  <a:lnTo>
                    <a:pt x="37777" y="0"/>
                  </a:lnTo>
                  <a:lnTo>
                    <a:pt x="48888" y="0"/>
                  </a:lnTo>
                  <a:lnTo>
                    <a:pt x="60000" y="0"/>
                  </a:lnTo>
                  <a:lnTo>
                    <a:pt x="66666" y="0"/>
                  </a:lnTo>
                  <a:lnTo>
                    <a:pt x="73333" y="0"/>
                  </a:lnTo>
                  <a:lnTo>
                    <a:pt x="84444" y="0"/>
                  </a:lnTo>
                  <a:lnTo>
                    <a:pt x="93333" y="0"/>
                  </a:lnTo>
                  <a:lnTo>
                    <a:pt x="102222" y="0"/>
                  </a:lnTo>
                  <a:lnTo>
                    <a:pt x="111111" y="8571"/>
                  </a:lnTo>
                  <a:lnTo>
                    <a:pt x="115555" y="8571"/>
                  </a:lnTo>
                  <a:lnTo>
                    <a:pt x="117777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555" y="59999"/>
                  </a:lnTo>
                  <a:lnTo>
                    <a:pt x="113333" y="59999"/>
                  </a:lnTo>
                  <a:lnTo>
                    <a:pt x="111111" y="59999"/>
                  </a:lnTo>
                  <a:lnTo>
                    <a:pt x="106666" y="51428"/>
                  </a:lnTo>
                  <a:lnTo>
                    <a:pt x="106666" y="42857"/>
                  </a:lnTo>
                  <a:lnTo>
                    <a:pt x="102222" y="34285"/>
                  </a:lnTo>
                  <a:lnTo>
                    <a:pt x="97777" y="34285"/>
                  </a:lnTo>
                  <a:lnTo>
                    <a:pt x="93333" y="34285"/>
                  </a:lnTo>
                  <a:lnTo>
                    <a:pt x="86666" y="34285"/>
                  </a:lnTo>
                  <a:lnTo>
                    <a:pt x="80000" y="34285"/>
                  </a:lnTo>
                  <a:lnTo>
                    <a:pt x="71111" y="34285"/>
                  </a:lnTo>
                  <a:lnTo>
                    <a:pt x="66666" y="34285"/>
                  </a:lnTo>
                  <a:lnTo>
                    <a:pt x="62222" y="34285"/>
                  </a:lnTo>
                  <a:lnTo>
                    <a:pt x="53333" y="34285"/>
                  </a:lnTo>
                  <a:lnTo>
                    <a:pt x="44444" y="34285"/>
                  </a:lnTo>
                  <a:lnTo>
                    <a:pt x="37777" y="34285"/>
                  </a:lnTo>
                  <a:lnTo>
                    <a:pt x="31111" y="34285"/>
                  </a:lnTo>
                  <a:lnTo>
                    <a:pt x="26666" y="34285"/>
                  </a:lnTo>
                  <a:lnTo>
                    <a:pt x="24444" y="34285"/>
                  </a:lnTo>
                  <a:lnTo>
                    <a:pt x="20000" y="34285"/>
                  </a:lnTo>
                  <a:lnTo>
                    <a:pt x="17777" y="34285"/>
                  </a:lnTo>
                  <a:lnTo>
                    <a:pt x="15555" y="42857"/>
                  </a:lnTo>
                  <a:lnTo>
                    <a:pt x="13333" y="51428"/>
                  </a:lnTo>
                  <a:lnTo>
                    <a:pt x="13333" y="68571"/>
                  </a:lnTo>
                  <a:lnTo>
                    <a:pt x="13333" y="77142"/>
                  </a:lnTo>
                  <a:lnTo>
                    <a:pt x="13333" y="85714"/>
                  </a:lnTo>
                  <a:lnTo>
                    <a:pt x="13333" y="102857"/>
                  </a:lnTo>
                  <a:lnTo>
                    <a:pt x="11111" y="111428"/>
                  </a:lnTo>
                  <a:lnTo>
                    <a:pt x="8888" y="119999"/>
                  </a:lnTo>
                  <a:lnTo>
                    <a:pt x="6666" y="119999"/>
                  </a:lnTo>
                  <a:lnTo>
                    <a:pt x="4444" y="119999"/>
                  </a:lnTo>
                  <a:lnTo>
                    <a:pt x="2222" y="111428"/>
                  </a:lnTo>
                  <a:lnTo>
                    <a:pt x="0" y="102857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6007100" y="1993900"/>
              <a:ext cx="685800" cy="1778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34285"/>
                  </a:lnTo>
                  <a:lnTo>
                    <a:pt x="13333" y="0"/>
                  </a:lnTo>
                  <a:lnTo>
                    <a:pt x="120000" y="0"/>
                  </a:lnTo>
                  <a:lnTo>
                    <a:pt x="120000" y="34285"/>
                  </a:lnTo>
                  <a:lnTo>
                    <a:pt x="120000" y="59999"/>
                  </a:lnTo>
                  <a:lnTo>
                    <a:pt x="106666" y="59999"/>
                  </a:lnTo>
                  <a:lnTo>
                    <a:pt x="106666" y="34285"/>
                  </a:lnTo>
                  <a:lnTo>
                    <a:pt x="26666" y="34285"/>
                  </a:lnTo>
                  <a:lnTo>
                    <a:pt x="13333" y="34285"/>
                  </a:lnTo>
                  <a:lnTo>
                    <a:pt x="13333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6007100" y="1993900"/>
              <a:ext cx="685800" cy="177800"/>
            </a:xfrm>
            <a:custGeom>
              <a:pathLst>
                <a:path extrusionOk="0" h="120000" w="120000">
                  <a:moveTo>
                    <a:pt x="0" y="77142"/>
                  </a:moveTo>
                  <a:lnTo>
                    <a:pt x="0" y="68571"/>
                  </a:lnTo>
                  <a:lnTo>
                    <a:pt x="0" y="51428"/>
                  </a:lnTo>
                  <a:lnTo>
                    <a:pt x="2222" y="34285"/>
                  </a:lnTo>
                  <a:lnTo>
                    <a:pt x="4444" y="25714"/>
                  </a:lnTo>
                  <a:lnTo>
                    <a:pt x="6666" y="17142"/>
                  </a:lnTo>
                  <a:lnTo>
                    <a:pt x="11111" y="8571"/>
                  </a:lnTo>
                  <a:lnTo>
                    <a:pt x="13333" y="8571"/>
                  </a:lnTo>
                  <a:lnTo>
                    <a:pt x="20000" y="8571"/>
                  </a:lnTo>
                  <a:lnTo>
                    <a:pt x="28888" y="0"/>
                  </a:lnTo>
                  <a:lnTo>
                    <a:pt x="37777" y="0"/>
                  </a:lnTo>
                  <a:lnTo>
                    <a:pt x="48888" y="0"/>
                  </a:lnTo>
                  <a:lnTo>
                    <a:pt x="60000" y="0"/>
                  </a:lnTo>
                  <a:lnTo>
                    <a:pt x="66666" y="0"/>
                  </a:lnTo>
                  <a:lnTo>
                    <a:pt x="73333" y="0"/>
                  </a:lnTo>
                  <a:lnTo>
                    <a:pt x="84444" y="0"/>
                  </a:lnTo>
                  <a:lnTo>
                    <a:pt x="93333" y="0"/>
                  </a:lnTo>
                  <a:lnTo>
                    <a:pt x="102222" y="0"/>
                  </a:lnTo>
                  <a:lnTo>
                    <a:pt x="111111" y="8571"/>
                  </a:lnTo>
                  <a:lnTo>
                    <a:pt x="115555" y="8571"/>
                  </a:lnTo>
                  <a:lnTo>
                    <a:pt x="117777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555" y="59999"/>
                  </a:lnTo>
                  <a:lnTo>
                    <a:pt x="113333" y="59999"/>
                  </a:lnTo>
                  <a:lnTo>
                    <a:pt x="111111" y="59999"/>
                  </a:lnTo>
                  <a:lnTo>
                    <a:pt x="106666" y="51428"/>
                  </a:lnTo>
                  <a:lnTo>
                    <a:pt x="106666" y="42857"/>
                  </a:lnTo>
                  <a:lnTo>
                    <a:pt x="102222" y="34285"/>
                  </a:lnTo>
                  <a:lnTo>
                    <a:pt x="97777" y="34285"/>
                  </a:lnTo>
                  <a:lnTo>
                    <a:pt x="93333" y="34285"/>
                  </a:lnTo>
                  <a:lnTo>
                    <a:pt x="86666" y="34285"/>
                  </a:lnTo>
                  <a:lnTo>
                    <a:pt x="80000" y="34285"/>
                  </a:lnTo>
                  <a:lnTo>
                    <a:pt x="71111" y="34285"/>
                  </a:lnTo>
                  <a:lnTo>
                    <a:pt x="66666" y="34285"/>
                  </a:lnTo>
                  <a:lnTo>
                    <a:pt x="62222" y="34285"/>
                  </a:lnTo>
                  <a:lnTo>
                    <a:pt x="53333" y="34285"/>
                  </a:lnTo>
                  <a:lnTo>
                    <a:pt x="44444" y="34285"/>
                  </a:lnTo>
                  <a:lnTo>
                    <a:pt x="37777" y="34285"/>
                  </a:lnTo>
                  <a:lnTo>
                    <a:pt x="31111" y="34285"/>
                  </a:lnTo>
                  <a:lnTo>
                    <a:pt x="26666" y="34285"/>
                  </a:lnTo>
                  <a:lnTo>
                    <a:pt x="24444" y="34285"/>
                  </a:lnTo>
                  <a:lnTo>
                    <a:pt x="20000" y="34285"/>
                  </a:lnTo>
                  <a:lnTo>
                    <a:pt x="17777" y="34285"/>
                  </a:lnTo>
                  <a:lnTo>
                    <a:pt x="15555" y="42857"/>
                  </a:lnTo>
                  <a:lnTo>
                    <a:pt x="13333" y="51428"/>
                  </a:lnTo>
                  <a:lnTo>
                    <a:pt x="13333" y="68571"/>
                  </a:lnTo>
                  <a:lnTo>
                    <a:pt x="13333" y="77142"/>
                  </a:lnTo>
                  <a:lnTo>
                    <a:pt x="13333" y="85714"/>
                  </a:lnTo>
                  <a:lnTo>
                    <a:pt x="13333" y="102857"/>
                  </a:lnTo>
                  <a:lnTo>
                    <a:pt x="11111" y="111428"/>
                  </a:lnTo>
                  <a:lnTo>
                    <a:pt x="8888" y="119999"/>
                  </a:lnTo>
                  <a:lnTo>
                    <a:pt x="6666" y="119999"/>
                  </a:lnTo>
                  <a:lnTo>
                    <a:pt x="4444" y="119999"/>
                  </a:lnTo>
                  <a:lnTo>
                    <a:pt x="2222" y="111428"/>
                  </a:lnTo>
                  <a:lnTo>
                    <a:pt x="0" y="102857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5867400" y="2133600"/>
              <a:ext cx="342900" cy="76200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867400" y="2133600"/>
              <a:ext cx="342900" cy="76200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48888" y="0"/>
                  </a:lnTo>
                  <a:lnTo>
                    <a:pt x="71111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7" name="Shape 197"/>
          <p:cNvSpPr/>
          <p:nvPr/>
        </p:nvSpPr>
        <p:spPr>
          <a:xfrm>
            <a:off x="6692900" y="2413000"/>
            <a:ext cx="76200" cy="63500"/>
          </a:xfrm>
          <a:prstGeom prst="ellipse">
            <a:avLst/>
          </a:prstGeom>
          <a:solidFill>
            <a:srgbClr val="660066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6692900" y="2501900"/>
            <a:ext cx="76200" cy="50800"/>
          </a:xfrm>
          <a:prstGeom prst="ellipse">
            <a:avLst/>
          </a:prstGeom>
          <a:solidFill>
            <a:srgbClr val="660066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6692900" y="2590800"/>
            <a:ext cx="76200" cy="50800"/>
          </a:xfrm>
          <a:prstGeom prst="ellipse">
            <a:avLst/>
          </a:prstGeom>
          <a:solidFill>
            <a:srgbClr val="660066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692900" y="2679700"/>
            <a:ext cx="76200" cy="50800"/>
          </a:xfrm>
          <a:prstGeom prst="ellipse">
            <a:avLst/>
          </a:prstGeom>
          <a:solidFill>
            <a:srgbClr val="660066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692900" y="2768600"/>
            <a:ext cx="76200" cy="50800"/>
          </a:xfrm>
          <a:prstGeom prst="ellipse">
            <a:avLst/>
          </a:prstGeom>
          <a:solidFill>
            <a:srgbClr val="660066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6045200" y="3060700"/>
            <a:ext cx="1917700" cy="368300"/>
          </a:xfrm>
          <a:custGeom>
            <a:pathLst>
              <a:path extrusionOk="0" h="120000" w="120000">
                <a:moveTo>
                  <a:pt x="21456" y="0"/>
                </a:moveTo>
                <a:lnTo>
                  <a:pt x="0" y="99310"/>
                </a:lnTo>
                <a:lnTo>
                  <a:pt x="102516" y="120000"/>
                </a:lnTo>
                <a:lnTo>
                  <a:pt x="120000" y="16551"/>
                </a:lnTo>
                <a:lnTo>
                  <a:pt x="2145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6045200" y="3060700"/>
            <a:ext cx="1917700" cy="368300"/>
          </a:xfrm>
          <a:custGeom>
            <a:pathLst>
              <a:path extrusionOk="0" h="120000" w="120000">
                <a:moveTo>
                  <a:pt x="21456" y="0"/>
                </a:moveTo>
                <a:lnTo>
                  <a:pt x="0" y="99310"/>
                </a:lnTo>
                <a:lnTo>
                  <a:pt x="102516" y="120000"/>
                </a:lnTo>
                <a:lnTo>
                  <a:pt x="120000" y="16551"/>
                </a:lnTo>
                <a:lnTo>
                  <a:pt x="21456" y="0"/>
                </a:lnTo>
                <a:lnTo>
                  <a:pt x="0" y="99310"/>
                </a:lnTo>
                <a:lnTo>
                  <a:pt x="102516" y="120000"/>
                </a:lnTo>
                <a:lnTo>
                  <a:pt x="120000" y="16551"/>
                </a:lnTo>
                <a:lnTo>
                  <a:pt x="21456" y="0"/>
                </a:lnTo>
                <a:close/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527800" y="3149600"/>
            <a:ext cx="876300" cy="101600"/>
          </a:xfrm>
          <a:prstGeom prst="roundRect">
            <a:avLst>
              <a:gd fmla="val 10800" name="adj"/>
            </a:avLst>
          </a:prstGeom>
          <a:solidFill>
            <a:srgbClr val="660066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473200" y="5422900"/>
            <a:ext cx="520700" cy="863600"/>
          </a:xfrm>
          <a:prstGeom prst="roundRect">
            <a:avLst>
              <a:gd fmla="val 7112" name="adj"/>
            </a:avLst>
          </a:prstGeom>
          <a:solidFill>
            <a:srgbClr val="FF6699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6" name="Shape 206"/>
          <p:cNvGrpSpPr/>
          <p:nvPr/>
        </p:nvGrpSpPr>
        <p:grpSpPr>
          <a:xfrm>
            <a:off x="1574800" y="5181600"/>
            <a:ext cx="838200" cy="215900"/>
            <a:chOff x="1574800" y="5029200"/>
            <a:chExt cx="838200" cy="215900"/>
          </a:xfrm>
        </p:grpSpPr>
        <p:sp>
          <p:nvSpPr>
            <p:cNvPr id="207" name="Shape 207"/>
            <p:cNvSpPr/>
            <p:nvPr/>
          </p:nvSpPr>
          <p:spPr>
            <a:xfrm>
              <a:off x="1714500" y="5029200"/>
              <a:ext cx="698500" cy="177800"/>
            </a:xfrm>
            <a:custGeom>
              <a:pathLst>
                <a:path extrusionOk="0" h="120000" w="120000">
                  <a:moveTo>
                    <a:pt x="0" y="77142"/>
                  </a:moveTo>
                  <a:lnTo>
                    <a:pt x="0" y="68571"/>
                  </a:lnTo>
                  <a:lnTo>
                    <a:pt x="0" y="51428"/>
                  </a:lnTo>
                  <a:lnTo>
                    <a:pt x="2181" y="34285"/>
                  </a:lnTo>
                  <a:lnTo>
                    <a:pt x="6545" y="17142"/>
                  </a:lnTo>
                  <a:lnTo>
                    <a:pt x="10909" y="8571"/>
                  </a:lnTo>
                  <a:lnTo>
                    <a:pt x="13090" y="8571"/>
                  </a:lnTo>
                  <a:lnTo>
                    <a:pt x="19636" y="8571"/>
                  </a:lnTo>
                  <a:lnTo>
                    <a:pt x="28363" y="0"/>
                  </a:lnTo>
                  <a:lnTo>
                    <a:pt x="37090" y="0"/>
                  </a:lnTo>
                  <a:lnTo>
                    <a:pt x="48000" y="0"/>
                  </a:lnTo>
                  <a:lnTo>
                    <a:pt x="58909" y="0"/>
                  </a:lnTo>
                  <a:lnTo>
                    <a:pt x="65454" y="0"/>
                  </a:lnTo>
                  <a:lnTo>
                    <a:pt x="72000" y="0"/>
                  </a:lnTo>
                  <a:lnTo>
                    <a:pt x="82909" y="0"/>
                  </a:lnTo>
                  <a:lnTo>
                    <a:pt x="93818" y="0"/>
                  </a:lnTo>
                  <a:lnTo>
                    <a:pt x="102545" y="0"/>
                  </a:lnTo>
                  <a:lnTo>
                    <a:pt x="111272" y="8571"/>
                  </a:lnTo>
                  <a:lnTo>
                    <a:pt x="115636" y="8571"/>
                  </a:lnTo>
                  <a:lnTo>
                    <a:pt x="117818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34285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636" y="59999"/>
                  </a:lnTo>
                  <a:lnTo>
                    <a:pt x="113454" y="59999"/>
                  </a:lnTo>
                  <a:lnTo>
                    <a:pt x="111272" y="59999"/>
                  </a:lnTo>
                  <a:lnTo>
                    <a:pt x="106909" y="51428"/>
                  </a:lnTo>
                  <a:lnTo>
                    <a:pt x="106909" y="42857"/>
                  </a:lnTo>
                  <a:lnTo>
                    <a:pt x="104727" y="34285"/>
                  </a:lnTo>
                  <a:lnTo>
                    <a:pt x="100363" y="34285"/>
                  </a:lnTo>
                  <a:lnTo>
                    <a:pt x="93818" y="25714"/>
                  </a:lnTo>
                  <a:lnTo>
                    <a:pt x="87272" y="25714"/>
                  </a:lnTo>
                  <a:lnTo>
                    <a:pt x="78545" y="25714"/>
                  </a:lnTo>
                  <a:lnTo>
                    <a:pt x="69818" y="25714"/>
                  </a:lnTo>
                  <a:lnTo>
                    <a:pt x="65454" y="25714"/>
                  </a:lnTo>
                  <a:lnTo>
                    <a:pt x="61090" y="25714"/>
                  </a:lnTo>
                  <a:lnTo>
                    <a:pt x="52363" y="25714"/>
                  </a:lnTo>
                  <a:lnTo>
                    <a:pt x="43636" y="25714"/>
                  </a:lnTo>
                  <a:lnTo>
                    <a:pt x="37090" y="25714"/>
                  </a:lnTo>
                  <a:lnTo>
                    <a:pt x="30545" y="25714"/>
                  </a:lnTo>
                  <a:lnTo>
                    <a:pt x="26181" y="25714"/>
                  </a:lnTo>
                  <a:lnTo>
                    <a:pt x="24000" y="25714"/>
                  </a:lnTo>
                  <a:lnTo>
                    <a:pt x="19636" y="25714"/>
                  </a:lnTo>
                  <a:lnTo>
                    <a:pt x="17454" y="25714"/>
                  </a:lnTo>
                  <a:lnTo>
                    <a:pt x="15272" y="34285"/>
                  </a:lnTo>
                  <a:lnTo>
                    <a:pt x="13090" y="51428"/>
                  </a:lnTo>
                  <a:lnTo>
                    <a:pt x="13090" y="68571"/>
                  </a:lnTo>
                  <a:lnTo>
                    <a:pt x="13090" y="77142"/>
                  </a:lnTo>
                  <a:lnTo>
                    <a:pt x="13090" y="85714"/>
                  </a:lnTo>
                  <a:lnTo>
                    <a:pt x="13090" y="102857"/>
                  </a:lnTo>
                  <a:lnTo>
                    <a:pt x="10909" y="111428"/>
                  </a:lnTo>
                  <a:lnTo>
                    <a:pt x="8727" y="119999"/>
                  </a:lnTo>
                  <a:lnTo>
                    <a:pt x="6545" y="119999"/>
                  </a:lnTo>
                  <a:lnTo>
                    <a:pt x="4363" y="119999"/>
                  </a:lnTo>
                  <a:lnTo>
                    <a:pt x="2181" y="111428"/>
                  </a:lnTo>
                  <a:lnTo>
                    <a:pt x="0" y="102857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714500" y="5029200"/>
              <a:ext cx="698500" cy="1778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25714"/>
                  </a:lnTo>
                  <a:lnTo>
                    <a:pt x="13090" y="0"/>
                  </a:lnTo>
                  <a:lnTo>
                    <a:pt x="120000" y="0"/>
                  </a:lnTo>
                  <a:lnTo>
                    <a:pt x="120000" y="25714"/>
                  </a:lnTo>
                  <a:lnTo>
                    <a:pt x="120000" y="59999"/>
                  </a:lnTo>
                  <a:lnTo>
                    <a:pt x="106909" y="59999"/>
                  </a:lnTo>
                  <a:lnTo>
                    <a:pt x="106909" y="25714"/>
                  </a:lnTo>
                  <a:lnTo>
                    <a:pt x="26181" y="25714"/>
                  </a:lnTo>
                  <a:lnTo>
                    <a:pt x="13090" y="25714"/>
                  </a:lnTo>
                  <a:lnTo>
                    <a:pt x="13090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1714500" y="5029200"/>
              <a:ext cx="698500" cy="177800"/>
            </a:xfrm>
            <a:custGeom>
              <a:pathLst>
                <a:path extrusionOk="0" h="120000" w="120000">
                  <a:moveTo>
                    <a:pt x="0" y="77142"/>
                  </a:moveTo>
                  <a:lnTo>
                    <a:pt x="0" y="68571"/>
                  </a:lnTo>
                  <a:lnTo>
                    <a:pt x="0" y="51428"/>
                  </a:lnTo>
                  <a:lnTo>
                    <a:pt x="2181" y="34285"/>
                  </a:lnTo>
                  <a:lnTo>
                    <a:pt x="6545" y="17142"/>
                  </a:lnTo>
                  <a:lnTo>
                    <a:pt x="10909" y="8571"/>
                  </a:lnTo>
                  <a:lnTo>
                    <a:pt x="13090" y="8571"/>
                  </a:lnTo>
                  <a:lnTo>
                    <a:pt x="19636" y="8571"/>
                  </a:lnTo>
                  <a:lnTo>
                    <a:pt x="28363" y="0"/>
                  </a:lnTo>
                  <a:lnTo>
                    <a:pt x="37090" y="0"/>
                  </a:lnTo>
                  <a:lnTo>
                    <a:pt x="48000" y="0"/>
                  </a:lnTo>
                  <a:lnTo>
                    <a:pt x="58909" y="0"/>
                  </a:lnTo>
                  <a:lnTo>
                    <a:pt x="65454" y="0"/>
                  </a:lnTo>
                  <a:lnTo>
                    <a:pt x="72000" y="0"/>
                  </a:lnTo>
                  <a:lnTo>
                    <a:pt x="82909" y="0"/>
                  </a:lnTo>
                  <a:lnTo>
                    <a:pt x="93818" y="0"/>
                  </a:lnTo>
                  <a:lnTo>
                    <a:pt x="102545" y="0"/>
                  </a:lnTo>
                  <a:lnTo>
                    <a:pt x="111272" y="8571"/>
                  </a:lnTo>
                  <a:lnTo>
                    <a:pt x="115636" y="8571"/>
                  </a:lnTo>
                  <a:lnTo>
                    <a:pt x="117818" y="8571"/>
                  </a:lnTo>
                  <a:lnTo>
                    <a:pt x="120000" y="17142"/>
                  </a:lnTo>
                  <a:lnTo>
                    <a:pt x="120000" y="25714"/>
                  </a:lnTo>
                  <a:lnTo>
                    <a:pt x="120000" y="34285"/>
                  </a:lnTo>
                  <a:lnTo>
                    <a:pt x="120000" y="42857"/>
                  </a:lnTo>
                  <a:lnTo>
                    <a:pt x="120000" y="51428"/>
                  </a:lnTo>
                  <a:lnTo>
                    <a:pt x="115636" y="59999"/>
                  </a:lnTo>
                  <a:lnTo>
                    <a:pt x="113454" y="59999"/>
                  </a:lnTo>
                  <a:lnTo>
                    <a:pt x="111272" y="59999"/>
                  </a:lnTo>
                  <a:lnTo>
                    <a:pt x="106909" y="51428"/>
                  </a:lnTo>
                  <a:lnTo>
                    <a:pt x="106909" y="42857"/>
                  </a:lnTo>
                  <a:lnTo>
                    <a:pt x="104727" y="34285"/>
                  </a:lnTo>
                  <a:lnTo>
                    <a:pt x="100363" y="34285"/>
                  </a:lnTo>
                  <a:lnTo>
                    <a:pt x="93818" y="25714"/>
                  </a:lnTo>
                  <a:lnTo>
                    <a:pt x="87272" y="25714"/>
                  </a:lnTo>
                  <a:lnTo>
                    <a:pt x="78545" y="25714"/>
                  </a:lnTo>
                  <a:lnTo>
                    <a:pt x="69818" y="25714"/>
                  </a:lnTo>
                  <a:lnTo>
                    <a:pt x="65454" y="25714"/>
                  </a:lnTo>
                  <a:lnTo>
                    <a:pt x="61090" y="25714"/>
                  </a:lnTo>
                  <a:lnTo>
                    <a:pt x="52363" y="25714"/>
                  </a:lnTo>
                  <a:lnTo>
                    <a:pt x="43636" y="25714"/>
                  </a:lnTo>
                  <a:lnTo>
                    <a:pt x="37090" y="25714"/>
                  </a:lnTo>
                  <a:lnTo>
                    <a:pt x="30545" y="25714"/>
                  </a:lnTo>
                  <a:lnTo>
                    <a:pt x="26181" y="25714"/>
                  </a:lnTo>
                  <a:lnTo>
                    <a:pt x="24000" y="25714"/>
                  </a:lnTo>
                  <a:lnTo>
                    <a:pt x="19636" y="25714"/>
                  </a:lnTo>
                  <a:lnTo>
                    <a:pt x="17454" y="25714"/>
                  </a:lnTo>
                  <a:lnTo>
                    <a:pt x="15272" y="34285"/>
                  </a:lnTo>
                  <a:lnTo>
                    <a:pt x="13090" y="51428"/>
                  </a:lnTo>
                  <a:lnTo>
                    <a:pt x="13090" y="68571"/>
                  </a:lnTo>
                  <a:lnTo>
                    <a:pt x="13090" y="77142"/>
                  </a:lnTo>
                  <a:lnTo>
                    <a:pt x="13090" y="85714"/>
                  </a:lnTo>
                  <a:lnTo>
                    <a:pt x="13090" y="102857"/>
                  </a:lnTo>
                  <a:lnTo>
                    <a:pt x="10909" y="111428"/>
                  </a:lnTo>
                  <a:lnTo>
                    <a:pt x="8727" y="119999"/>
                  </a:lnTo>
                  <a:lnTo>
                    <a:pt x="6545" y="119999"/>
                  </a:lnTo>
                  <a:lnTo>
                    <a:pt x="4363" y="119999"/>
                  </a:lnTo>
                  <a:lnTo>
                    <a:pt x="2181" y="111428"/>
                  </a:lnTo>
                  <a:lnTo>
                    <a:pt x="0" y="102857"/>
                  </a:lnTo>
                  <a:lnTo>
                    <a:pt x="0" y="85714"/>
                  </a:lnTo>
                  <a:lnTo>
                    <a:pt x="0" y="77142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574800" y="5156200"/>
              <a:ext cx="342900" cy="889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574800" y="5156200"/>
              <a:ext cx="342900" cy="889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48888" y="0"/>
                  </a:lnTo>
                  <a:lnTo>
                    <a:pt x="71111" y="0"/>
                  </a:lnTo>
                  <a:lnTo>
                    <a:pt x="120000" y="119999"/>
                  </a:lnTo>
                  <a:lnTo>
                    <a:pt x="0" y="119999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2" name="Shape 212"/>
          <p:cNvSpPr/>
          <p:nvPr/>
        </p:nvSpPr>
        <p:spPr>
          <a:xfrm>
            <a:off x="2400300" y="5448300"/>
            <a:ext cx="88900" cy="50800"/>
          </a:xfrm>
          <a:prstGeom prst="ellipse">
            <a:avLst/>
          </a:prstGeom>
          <a:solidFill>
            <a:srgbClr val="FF6699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2400300" y="5537200"/>
            <a:ext cx="88900" cy="50800"/>
          </a:xfrm>
          <a:prstGeom prst="ellipse">
            <a:avLst/>
          </a:prstGeom>
          <a:solidFill>
            <a:srgbClr val="FF6699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400300" y="5626100"/>
            <a:ext cx="88900" cy="50800"/>
          </a:xfrm>
          <a:prstGeom prst="ellipse">
            <a:avLst/>
          </a:prstGeom>
          <a:solidFill>
            <a:srgbClr val="FF0066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400300" y="5715000"/>
            <a:ext cx="88900" cy="50800"/>
          </a:xfrm>
          <a:prstGeom prst="ellipse">
            <a:avLst/>
          </a:prstGeom>
          <a:solidFill>
            <a:srgbClr val="FF6699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2400300" y="5803900"/>
            <a:ext cx="88900" cy="50800"/>
          </a:xfrm>
          <a:prstGeom prst="ellipse">
            <a:avLst/>
          </a:prstGeom>
          <a:solidFill>
            <a:srgbClr val="FF6699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765300" y="6096000"/>
            <a:ext cx="1905000" cy="355600"/>
          </a:xfrm>
          <a:custGeom>
            <a:pathLst>
              <a:path extrusionOk="0" h="120000" w="120000">
                <a:moveTo>
                  <a:pt x="21600" y="0"/>
                </a:moveTo>
                <a:lnTo>
                  <a:pt x="0" y="102857"/>
                </a:lnTo>
                <a:lnTo>
                  <a:pt x="1024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765300" y="6096000"/>
            <a:ext cx="1905000" cy="355600"/>
          </a:xfrm>
          <a:custGeom>
            <a:pathLst>
              <a:path extrusionOk="0" h="120000" w="120000">
                <a:moveTo>
                  <a:pt x="21600" y="0"/>
                </a:moveTo>
                <a:lnTo>
                  <a:pt x="0" y="102857"/>
                </a:lnTo>
                <a:lnTo>
                  <a:pt x="102400" y="119999"/>
                </a:lnTo>
                <a:lnTo>
                  <a:pt x="120000" y="17142"/>
                </a:lnTo>
                <a:lnTo>
                  <a:pt x="21600" y="0"/>
                </a:lnTo>
                <a:lnTo>
                  <a:pt x="0" y="102857"/>
                </a:lnTo>
                <a:lnTo>
                  <a:pt x="102400" y="119999"/>
                </a:lnTo>
                <a:lnTo>
                  <a:pt x="120000" y="17142"/>
                </a:lnTo>
                <a:lnTo>
                  <a:pt x="21600" y="0"/>
                </a:lnTo>
                <a:close/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2235200" y="6184900"/>
            <a:ext cx="876300" cy="101600"/>
          </a:xfrm>
          <a:prstGeom prst="roundRect">
            <a:avLst>
              <a:gd fmla="val 10800" name="adj"/>
            </a:avLst>
          </a:prstGeom>
          <a:solidFill>
            <a:srgbClr val="FF6699"/>
          </a:solidFill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1447800" y="1676400"/>
            <a:ext cx="838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Crystal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1447800" y="1854200"/>
            <a:ext cx="5969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violet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629400" y="1524000"/>
            <a:ext cx="8413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Gram's 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629400" y="1701800"/>
            <a:ext cx="673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iodine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5867400" y="4114800"/>
            <a:ext cx="1752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Decolorise with 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867400" y="4292600"/>
            <a:ext cx="86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acetone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152900" y="5880100"/>
            <a:ext cx="1930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Counterstain with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152900" y="6057900"/>
            <a:ext cx="16129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e.g. methyl red</a:t>
            </a:r>
          </a:p>
        </p:txBody>
      </p:sp>
      <p:sp>
        <p:nvSpPr>
          <p:cNvPr id="228" name="Shape 228"/>
          <p:cNvSpPr/>
          <p:nvPr/>
        </p:nvSpPr>
        <p:spPr>
          <a:xfrm>
            <a:off x="7835900" y="4191000"/>
            <a:ext cx="342900" cy="88900"/>
          </a:xfrm>
          <a:prstGeom prst="roundRect">
            <a:avLst>
              <a:gd fmla="val 108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8229600" y="4191000"/>
            <a:ext cx="571500" cy="228600"/>
          </a:xfrm>
          <a:custGeom>
            <a:pathLst>
              <a:path extrusionOk="0" h="120000" w="120000">
                <a:moveTo>
                  <a:pt x="0" y="100000"/>
                </a:moveTo>
                <a:lnTo>
                  <a:pt x="0" y="93333"/>
                </a:lnTo>
                <a:lnTo>
                  <a:pt x="0" y="86666"/>
                </a:lnTo>
                <a:lnTo>
                  <a:pt x="0" y="80000"/>
                </a:lnTo>
                <a:lnTo>
                  <a:pt x="2666" y="73333"/>
                </a:lnTo>
                <a:lnTo>
                  <a:pt x="5333" y="66666"/>
                </a:lnTo>
                <a:lnTo>
                  <a:pt x="106666" y="0"/>
                </a:lnTo>
                <a:lnTo>
                  <a:pt x="109333" y="0"/>
                </a:lnTo>
                <a:lnTo>
                  <a:pt x="112000" y="6666"/>
                </a:lnTo>
                <a:lnTo>
                  <a:pt x="114666" y="6666"/>
                </a:lnTo>
                <a:lnTo>
                  <a:pt x="117333" y="6666"/>
                </a:lnTo>
                <a:lnTo>
                  <a:pt x="117333" y="13333"/>
                </a:lnTo>
                <a:lnTo>
                  <a:pt x="117333" y="20000"/>
                </a:lnTo>
                <a:lnTo>
                  <a:pt x="120000" y="26666"/>
                </a:lnTo>
                <a:lnTo>
                  <a:pt x="120000" y="33333"/>
                </a:lnTo>
                <a:lnTo>
                  <a:pt x="117333" y="40000"/>
                </a:lnTo>
                <a:lnTo>
                  <a:pt x="114666" y="46666"/>
                </a:lnTo>
                <a:lnTo>
                  <a:pt x="112000" y="53333"/>
                </a:lnTo>
                <a:lnTo>
                  <a:pt x="10666" y="120000"/>
                </a:lnTo>
                <a:lnTo>
                  <a:pt x="5333" y="120000"/>
                </a:lnTo>
                <a:lnTo>
                  <a:pt x="2666" y="113333"/>
                </a:lnTo>
                <a:lnTo>
                  <a:pt x="0" y="106666"/>
                </a:lnTo>
                <a:lnTo>
                  <a:pt x="0" y="10000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8305800" y="3886200"/>
            <a:ext cx="228600" cy="165100"/>
          </a:xfrm>
          <a:custGeom>
            <a:pathLst>
              <a:path extrusionOk="0" h="120000" w="120000">
                <a:moveTo>
                  <a:pt x="0" y="101538"/>
                </a:moveTo>
                <a:lnTo>
                  <a:pt x="0" y="92307"/>
                </a:lnTo>
                <a:lnTo>
                  <a:pt x="0" y="83076"/>
                </a:lnTo>
                <a:lnTo>
                  <a:pt x="0" y="73846"/>
                </a:lnTo>
                <a:lnTo>
                  <a:pt x="0" y="64615"/>
                </a:lnTo>
                <a:lnTo>
                  <a:pt x="6666" y="55384"/>
                </a:lnTo>
                <a:lnTo>
                  <a:pt x="13333" y="55384"/>
                </a:lnTo>
                <a:lnTo>
                  <a:pt x="86666" y="0"/>
                </a:lnTo>
                <a:lnTo>
                  <a:pt x="93333" y="0"/>
                </a:lnTo>
                <a:lnTo>
                  <a:pt x="100000" y="0"/>
                </a:lnTo>
                <a:lnTo>
                  <a:pt x="106666" y="0"/>
                </a:lnTo>
                <a:lnTo>
                  <a:pt x="120000" y="9230"/>
                </a:lnTo>
                <a:lnTo>
                  <a:pt x="120000" y="18461"/>
                </a:lnTo>
                <a:lnTo>
                  <a:pt x="120000" y="27692"/>
                </a:lnTo>
                <a:lnTo>
                  <a:pt x="120000" y="36923"/>
                </a:lnTo>
                <a:lnTo>
                  <a:pt x="120000" y="46153"/>
                </a:lnTo>
                <a:lnTo>
                  <a:pt x="113333" y="55384"/>
                </a:lnTo>
                <a:lnTo>
                  <a:pt x="106666" y="64615"/>
                </a:lnTo>
                <a:lnTo>
                  <a:pt x="33333" y="110769"/>
                </a:lnTo>
                <a:lnTo>
                  <a:pt x="26666" y="120000"/>
                </a:lnTo>
                <a:lnTo>
                  <a:pt x="20000" y="120000"/>
                </a:lnTo>
                <a:lnTo>
                  <a:pt x="13333" y="110769"/>
                </a:lnTo>
                <a:lnTo>
                  <a:pt x="6666" y="110769"/>
                </a:lnTo>
                <a:lnTo>
                  <a:pt x="0" y="1015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8001000" y="3733800"/>
            <a:ext cx="266700" cy="266700"/>
          </a:xfrm>
          <a:custGeom>
            <a:pathLst>
              <a:path extrusionOk="0" h="120000" w="120000">
                <a:moveTo>
                  <a:pt x="5714" y="5714"/>
                </a:moveTo>
                <a:lnTo>
                  <a:pt x="5714" y="5714"/>
                </a:lnTo>
                <a:lnTo>
                  <a:pt x="17142" y="0"/>
                </a:lnTo>
                <a:lnTo>
                  <a:pt x="22857" y="0"/>
                </a:lnTo>
                <a:lnTo>
                  <a:pt x="28571" y="0"/>
                </a:lnTo>
                <a:lnTo>
                  <a:pt x="34285" y="5714"/>
                </a:lnTo>
                <a:lnTo>
                  <a:pt x="114285" y="80000"/>
                </a:lnTo>
                <a:lnTo>
                  <a:pt x="120000" y="85714"/>
                </a:lnTo>
                <a:lnTo>
                  <a:pt x="120000" y="91428"/>
                </a:lnTo>
                <a:lnTo>
                  <a:pt x="120000" y="97142"/>
                </a:lnTo>
                <a:lnTo>
                  <a:pt x="120000" y="102857"/>
                </a:lnTo>
                <a:lnTo>
                  <a:pt x="120000" y="108571"/>
                </a:lnTo>
                <a:lnTo>
                  <a:pt x="114285" y="114285"/>
                </a:lnTo>
                <a:lnTo>
                  <a:pt x="108571" y="120000"/>
                </a:lnTo>
                <a:lnTo>
                  <a:pt x="102857" y="120000"/>
                </a:lnTo>
                <a:lnTo>
                  <a:pt x="97142" y="120000"/>
                </a:lnTo>
                <a:lnTo>
                  <a:pt x="91428" y="120000"/>
                </a:lnTo>
                <a:lnTo>
                  <a:pt x="85714" y="114285"/>
                </a:lnTo>
                <a:lnTo>
                  <a:pt x="5714" y="34285"/>
                </a:lnTo>
                <a:lnTo>
                  <a:pt x="0" y="22857"/>
                </a:lnTo>
                <a:lnTo>
                  <a:pt x="0" y="17142"/>
                </a:lnTo>
                <a:lnTo>
                  <a:pt x="5714" y="5714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8001000" y="4495800"/>
            <a:ext cx="584200" cy="190500"/>
          </a:xfrm>
          <a:custGeom>
            <a:pathLst>
              <a:path extrusionOk="0" h="120000" w="120000">
                <a:moveTo>
                  <a:pt x="0" y="24000"/>
                </a:moveTo>
                <a:lnTo>
                  <a:pt x="0" y="24000"/>
                </a:lnTo>
                <a:lnTo>
                  <a:pt x="2608" y="16000"/>
                </a:lnTo>
                <a:lnTo>
                  <a:pt x="5217" y="8000"/>
                </a:lnTo>
                <a:lnTo>
                  <a:pt x="10434" y="0"/>
                </a:lnTo>
                <a:lnTo>
                  <a:pt x="112173" y="56000"/>
                </a:lnTo>
                <a:lnTo>
                  <a:pt x="114782" y="56000"/>
                </a:lnTo>
                <a:lnTo>
                  <a:pt x="117391" y="64000"/>
                </a:lnTo>
                <a:lnTo>
                  <a:pt x="117391" y="72000"/>
                </a:lnTo>
                <a:lnTo>
                  <a:pt x="120000" y="80000"/>
                </a:lnTo>
                <a:lnTo>
                  <a:pt x="120000" y="88000"/>
                </a:lnTo>
                <a:lnTo>
                  <a:pt x="120000" y="96000"/>
                </a:lnTo>
                <a:lnTo>
                  <a:pt x="117391" y="104000"/>
                </a:lnTo>
                <a:lnTo>
                  <a:pt x="114782" y="112000"/>
                </a:lnTo>
                <a:lnTo>
                  <a:pt x="112173" y="120000"/>
                </a:lnTo>
                <a:lnTo>
                  <a:pt x="109565" y="120000"/>
                </a:lnTo>
                <a:lnTo>
                  <a:pt x="106956" y="112000"/>
                </a:lnTo>
                <a:lnTo>
                  <a:pt x="7826" y="64000"/>
                </a:lnTo>
                <a:lnTo>
                  <a:pt x="5217" y="56000"/>
                </a:lnTo>
                <a:lnTo>
                  <a:pt x="2608" y="48000"/>
                </a:lnTo>
                <a:lnTo>
                  <a:pt x="0" y="32000"/>
                </a:lnTo>
                <a:lnTo>
                  <a:pt x="0" y="24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8610600" y="4038600"/>
            <a:ext cx="241300" cy="152400"/>
          </a:xfrm>
          <a:custGeom>
            <a:pathLst>
              <a:path extrusionOk="0" h="120000" w="120000">
                <a:moveTo>
                  <a:pt x="0" y="20000"/>
                </a:moveTo>
                <a:lnTo>
                  <a:pt x="0" y="20000"/>
                </a:lnTo>
                <a:lnTo>
                  <a:pt x="6315" y="10000"/>
                </a:lnTo>
                <a:lnTo>
                  <a:pt x="12631" y="0"/>
                </a:lnTo>
                <a:lnTo>
                  <a:pt x="18947" y="0"/>
                </a:lnTo>
                <a:lnTo>
                  <a:pt x="25263" y="0"/>
                </a:lnTo>
                <a:lnTo>
                  <a:pt x="101052" y="40000"/>
                </a:lnTo>
                <a:lnTo>
                  <a:pt x="107368" y="40000"/>
                </a:lnTo>
                <a:lnTo>
                  <a:pt x="113684" y="50000"/>
                </a:lnTo>
                <a:lnTo>
                  <a:pt x="113684" y="60000"/>
                </a:lnTo>
                <a:lnTo>
                  <a:pt x="120000" y="70000"/>
                </a:lnTo>
                <a:lnTo>
                  <a:pt x="120000" y="80000"/>
                </a:lnTo>
                <a:lnTo>
                  <a:pt x="113684" y="90000"/>
                </a:lnTo>
                <a:lnTo>
                  <a:pt x="113684" y="100000"/>
                </a:lnTo>
                <a:lnTo>
                  <a:pt x="107368" y="110000"/>
                </a:lnTo>
                <a:lnTo>
                  <a:pt x="101052" y="110000"/>
                </a:lnTo>
                <a:lnTo>
                  <a:pt x="94736" y="120000"/>
                </a:lnTo>
                <a:lnTo>
                  <a:pt x="88421" y="120000"/>
                </a:lnTo>
                <a:lnTo>
                  <a:pt x="82105" y="110000"/>
                </a:lnTo>
                <a:lnTo>
                  <a:pt x="12631" y="70000"/>
                </a:lnTo>
                <a:lnTo>
                  <a:pt x="6315" y="70000"/>
                </a:lnTo>
                <a:lnTo>
                  <a:pt x="0" y="60000"/>
                </a:lnTo>
                <a:lnTo>
                  <a:pt x="0" y="50000"/>
                </a:lnTo>
                <a:lnTo>
                  <a:pt x="0" y="30000"/>
                </a:lnTo>
                <a:lnTo>
                  <a:pt x="0" y="2000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4" name="Shape 234"/>
          <p:cNvGrpSpPr/>
          <p:nvPr/>
        </p:nvGrpSpPr>
        <p:grpSpPr>
          <a:xfrm>
            <a:off x="4051300" y="2260600"/>
            <a:ext cx="1333500" cy="203200"/>
            <a:chOff x="4051300" y="2108200"/>
            <a:chExt cx="1333500" cy="203200"/>
          </a:xfrm>
        </p:grpSpPr>
        <p:sp>
          <p:nvSpPr>
            <p:cNvPr id="235" name="Shape 235"/>
            <p:cNvSpPr/>
            <p:nvPr/>
          </p:nvSpPr>
          <p:spPr>
            <a:xfrm>
              <a:off x="5207000" y="2222500"/>
              <a:ext cx="177800" cy="88900"/>
            </a:xfrm>
            <a:custGeom>
              <a:pathLst>
                <a:path extrusionOk="0" h="120000" w="120000">
                  <a:moveTo>
                    <a:pt x="119999" y="85714"/>
                  </a:moveTo>
                  <a:lnTo>
                    <a:pt x="0" y="119999"/>
                  </a:lnTo>
                  <a:lnTo>
                    <a:pt x="0" y="51428"/>
                  </a:lnTo>
                  <a:lnTo>
                    <a:pt x="0" y="0"/>
                  </a:lnTo>
                  <a:lnTo>
                    <a:pt x="119999" y="85714"/>
                  </a:lnTo>
                  <a:close/>
                </a:path>
              </a:pathLst>
            </a:custGeom>
            <a:solidFill>
              <a:srgbClr val="000000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6" name="Shape 236"/>
            <p:cNvCxnSpPr/>
            <p:nvPr/>
          </p:nvCxnSpPr>
          <p:spPr>
            <a:xfrm>
              <a:off x="4051300" y="2108200"/>
              <a:ext cx="1155700" cy="1524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37" name="Shape 237"/>
          <p:cNvGrpSpPr/>
          <p:nvPr/>
        </p:nvGrpSpPr>
        <p:grpSpPr>
          <a:xfrm>
            <a:off x="5092700" y="3606800"/>
            <a:ext cx="1244600" cy="711200"/>
            <a:chOff x="5092700" y="3454400"/>
            <a:chExt cx="1244600" cy="711200"/>
          </a:xfrm>
        </p:grpSpPr>
        <p:sp>
          <p:nvSpPr>
            <p:cNvPr id="238" name="Shape 238"/>
            <p:cNvSpPr/>
            <p:nvPr/>
          </p:nvSpPr>
          <p:spPr>
            <a:xfrm>
              <a:off x="5092700" y="4038600"/>
              <a:ext cx="177800" cy="127000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94285" y="0"/>
                  </a:lnTo>
                  <a:lnTo>
                    <a:pt x="111428" y="36000"/>
                  </a:lnTo>
                  <a:lnTo>
                    <a:pt x="119999" y="72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0000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9" name="Shape 239"/>
            <p:cNvCxnSpPr/>
            <p:nvPr/>
          </p:nvCxnSpPr>
          <p:spPr>
            <a:xfrm flipH="1">
              <a:off x="5257800" y="3454400"/>
              <a:ext cx="1079500" cy="6223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40" name="Shape 240"/>
          <p:cNvGrpSpPr/>
          <p:nvPr/>
        </p:nvGrpSpPr>
        <p:grpSpPr>
          <a:xfrm>
            <a:off x="3098800" y="4940300"/>
            <a:ext cx="850900" cy="889000"/>
            <a:chOff x="3098800" y="4787900"/>
            <a:chExt cx="850900" cy="889000"/>
          </a:xfrm>
        </p:grpSpPr>
        <p:sp>
          <p:nvSpPr>
            <p:cNvPr id="241" name="Shape 241"/>
            <p:cNvSpPr/>
            <p:nvPr/>
          </p:nvSpPr>
          <p:spPr>
            <a:xfrm>
              <a:off x="3098800" y="5524500"/>
              <a:ext cx="152400" cy="152400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70000" y="0"/>
                  </a:lnTo>
                  <a:lnTo>
                    <a:pt x="100000" y="20000"/>
                  </a:lnTo>
                  <a:lnTo>
                    <a:pt x="120000" y="4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0000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2" name="Shape 242"/>
            <p:cNvCxnSpPr/>
            <p:nvPr/>
          </p:nvCxnSpPr>
          <p:spPr>
            <a:xfrm flipH="1">
              <a:off x="3225800" y="4787900"/>
              <a:ext cx="723900" cy="7620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43" name="Shape 243"/>
          <p:cNvSpPr txBox="1"/>
          <p:nvPr/>
        </p:nvSpPr>
        <p:spPr>
          <a:xfrm>
            <a:off x="7239000" y="5257800"/>
            <a:ext cx="1727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Gram-positives 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7315200" y="5486400"/>
            <a:ext cx="15113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appear purple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7086600" y="6172200"/>
            <a:ext cx="1790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Gram-negatives 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7239000" y="6400800"/>
            <a:ext cx="12827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appear pink</a:t>
            </a:r>
          </a:p>
        </p:txBody>
      </p:sp>
      <p:sp>
        <p:nvSpPr>
          <p:cNvPr id="247" name="Shape 247"/>
          <p:cNvSpPr/>
          <p:nvPr/>
        </p:nvSpPr>
        <p:spPr>
          <a:xfrm>
            <a:off x="4483100" y="1524000"/>
            <a:ext cx="342900" cy="88900"/>
          </a:xfrm>
          <a:prstGeom prst="roundRect">
            <a:avLst>
              <a:gd fmla="val 10800" name="adj"/>
            </a:avLst>
          </a:prstGeom>
          <a:solidFill>
            <a:srgbClr val="6600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4876800" y="1524000"/>
            <a:ext cx="571500" cy="228600"/>
          </a:xfrm>
          <a:custGeom>
            <a:pathLst>
              <a:path extrusionOk="0" h="120000" w="120000">
                <a:moveTo>
                  <a:pt x="0" y="100000"/>
                </a:moveTo>
                <a:lnTo>
                  <a:pt x="0" y="93333"/>
                </a:lnTo>
                <a:lnTo>
                  <a:pt x="0" y="86666"/>
                </a:lnTo>
                <a:lnTo>
                  <a:pt x="0" y="80000"/>
                </a:lnTo>
                <a:lnTo>
                  <a:pt x="2666" y="73333"/>
                </a:lnTo>
                <a:lnTo>
                  <a:pt x="5333" y="66666"/>
                </a:lnTo>
                <a:lnTo>
                  <a:pt x="106666" y="0"/>
                </a:lnTo>
                <a:lnTo>
                  <a:pt x="109333" y="0"/>
                </a:lnTo>
                <a:lnTo>
                  <a:pt x="112000" y="6666"/>
                </a:lnTo>
                <a:lnTo>
                  <a:pt x="114666" y="6666"/>
                </a:lnTo>
                <a:lnTo>
                  <a:pt x="117333" y="6666"/>
                </a:lnTo>
                <a:lnTo>
                  <a:pt x="117333" y="13333"/>
                </a:lnTo>
                <a:lnTo>
                  <a:pt x="117333" y="20000"/>
                </a:lnTo>
                <a:lnTo>
                  <a:pt x="120000" y="26666"/>
                </a:lnTo>
                <a:lnTo>
                  <a:pt x="120000" y="33333"/>
                </a:lnTo>
                <a:lnTo>
                  <a:pt x="117333" y="40000"/>
                </a:lnTo>
                <a:lnTo>
                  <a:pt x="114666" y="46666"/>
                </a:lnTo>
                <a:lnTo>
                  <a:pt x="112000" y="53333"/>
                </a:lnTo>
                <a:lnTo>
                  <a:pt x="10666" y="120000"/>
                </a:lnTo>
                <a:lnTo>
                  <a:pt x="5333" y="120000"/>
                </a:lnTo>
                <a:lnTo>
                  <a:pt x="2666" y="113333"/>
                </a:lnTo>
                <a:lnTo>
                  <a:pt x="0" y="106666"/>
                </a:lnTo>
                <a:lnTo>
                  <a:pt x="0" y="100000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4953000" y="1219200"/>
            <a:ext cx="228600" cy="165100"/>
          </a:xfrm>
          <a:custGeom>
            <a:pathLst>
              <a:path extrusionOk="0" h="120000" w="120000">
                <a:moveTo>
                  <a:pt x="0" y="101538"/>
                </a:moveTo>
                <a:lnTo>
                  <a:pt x="0" y="92307"/>
                </a:lnTo>
                <a:lnTo>
                  <a:pt x="0" y="83076"/>
                </a:lnTo>
                <a:lnTo>
                  <a:pt x="0" y="73846"/>
                </a:lnTo>
                <a:lnTo>
                  <a:pt x="0" y="64615"/>
                </a:lnTo>
                <a:lnTo>
                  <a:pt x="6666" y="55384"/>
                </a:lnTo>
                <a:lnTo>
                  <a:pt x="13333" y="55384"/>
                </a:lnTo>
                <a:lnTo>
                  <a:pt x="86666" y="0"/>
                </a:lnTo>
                <a:lnTo>
                  <a:pt x="93333" y="0"/>
                </a:lnTo>
                <a:lnTo>
                  <a:pt x="100000" y="0"/>
                </a:lnTo>
                <a:lnTo>
                  <a:pt x="106666" y="0"/>
                </a:lnTo>
                <a:lnTo>
                  <a:pt x="120000" y="9230"/>
                </a:lnTo>
                <a:lnTo>
                  <a:pt x="120000" y="18461"/>
                </a:lnTo>
                <a:lnTo>
                  <a:pt x="120000" y="27692"/>
                </a:lnTo>
                <a:lnTo>
                  <a:pt x="120000" y="36923"/>
                </a:lnTo>
                <a:lnTo>
                  <a:pt x="120000" y="46153"/>
                </a:lnTo>
                <a:lnTo>
                  <a:pt x="113333" y="55384"/>
                </a:lnTo>
                <a:lnTo>
                  <a:pt x="106666" y="64615"/>
                </a:lnTo>
                <a:lnTo>
                  <a:pt x="33333" y="110769"/>
                </a:lnTo>
                <a:lnTo>
                  <a:pt x="26666" y="120000"/>
                </a:lnTo>
                <a:lnTo>
                  <a:pt x="20000" y="120000"/>
                </a:lnTo>
                <a:lnTo>
                  <a:pt x="13333" y="110769"/>
                </a:lnTo>
                <a:lnTo>
                  <a:pt x="6666" y="110769"/>
                </a:lnTo>
                <a:lnTo>
                  <a:pt x="0" y="101538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4648200" y="1066800"/>
            <a:ext cx="266700" cy="266700"/>
          </a:xfrm>
          <a:custGeom>
            <a:pathLst>
              <a:path extrusionOk="0" h="120000" w="120000">
                <a:moveTo>
                  <a:pt x="5714" y="5714"/>
                </a:moveTo>
                <a:lnTo>
                  <a:pt x="5714" y="5714"/>
                </a:lnTo>
                <a:lnTo>
                  <a:pt x="17142" y="0"/>
                </a:lnTo>
                <a:lnTo>
                  <a:pt x="22857" y="0"/>
                </a:lnTo>
                <a:lnTo>
                  <a:pt x="28571" y="0"/>
                </a:lnTo>
                <a:lnTo>
                  <a:pt x="34285" y="5714"/>
                </a:lnTo>
                <a:lnTo>
                  <a:pt x="114285" y="80000"/>
                </a:lnTo>
                <a:lnTo>
                  <a:pt x="120000" y="85714"/>
                </a:lnTo>
                <a:lnTo>
                  <a:pt x="120000" y="91428"/>
                </a:lnTo>
                <a:lnTo>
                  <a:pt x="120000" y="97142"/>
                </a:lnTo>
                <a:lnTo>
                  <a:pt x="120000" y="102857"/>
                </a:lnTo>
                <a:lnTo>
                  <a:pt x="120000" y="108571"/>
                </a:lnTo>
                <a:lnTo>
                  <a:pt x="114285" y="114285"/>
                </a:lnTo>
                <a:lnTo>
                  <a:pt x="108571" y="120000"/>
                </a:lnTo>
                <a:lnTo>
                  <a:pt x="102857" y="120000"/>
                </a:lnTo>
                <a:lnTo>
                  <a:pt x="97142" y="120000"/>
                </a:lnTo>
                <a:lnTo>
                  <a:pt x="91428" y="120000"/>
                </a:lnTo>
                <a:lnTo>
                  <a:pt x="85714" y="114285"/>
                </a:lnTo>
                <a:lnTo>
                  <a:pt x="5714" y="34285"/>
                </a:lnTo>
                <a:lnTo>
                  <a:pt x="0" y="22857"/>
                </a:lnTo>
                <a:lnTo>
                  <a:pt x="0" y="17142"/>
                </a:lnTo>
                <a:lnTo>
                  <a:pt x="5714" y="5714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4648200" y="1828800"/>
            <a:ext cx="584200" cy="190500"/>
          </a:xfrm>
          <a:custGeom>
            <a:pathLst>
              <a:path extrusionOk="0" h="120000" w="120000">
                <a:moveTo>
                  <a:pt x="0" y="24000"/>
                </a:moveTo>
                <a:lnTo>
                  <a:pt x="0" y="24000"/>
                </a:lnTo>
                <a:lnTo>
                  <a:pt x="2608" y="16000"/>
                </a:lnTo>
                <a:lnTo>
                  <a:pt x="5217" y="8000"/>
                </a:lnTo>
                <a:lnTo>
                  <a:pt x="10434" y="0"/>
                </a:lnTo>
                <a:lnTo>
                  <a:pt x="112173" y="56000"/>
                </a:lnTo>
                <a:lnTo>
                  <a:pt x="114782" y="56000"/>
                </a:lnTo>
                <a:lnTo>
                  <a:pt x="117391" y="64000"/>
                </a:lnTo>
                <a:lnTo>
                  <a:pt x="117391" y="72000"/>
                </a:lnTo>
                <a:lnTo>
                  <a:pt x="120000" y="80000"/>
                </a:lnTo>
                <a:lnTo>
                  <a:pt x="120000" y="88000"/>
                </a:lnTo>
                <a:lnTo>
                  <a:pt x="120000" y="96000"/>
                </a:lnTo>
                <a:lnTo>
                  <a:pt x="117391" y="104000"/>
                </a:lnTo>
                <a:lnTo>
                  <a:pt x="114782" y="112000"/>
                </a:lnTo>
                <a:lnTo>
                  <a:pt x="112173" y="120000"/>
                </a:lnTo>
                <a:lnTo>
                  <a:pt x="109565" y="120000"/>
                </a:lnTo>
                <a:lnTo>
                  <a:pt x="106956" y="112000"/>
                </a:lnTo>
                <a:lnTo>
                  <a:pt x="7826" y="64000"/>
                </a:lnTo>
                <a:lnTo>
                  <a:pt x="5217" y="56000"/>
                </a:lnTo>
                <a:lnTo>
                  <a:pt x="2608" y="48000"/>
                </a:lnTo>
                <a:lnTo>
                  <a:pt x="0" y="32000"/>
                </a:lnTo>
                <a:lnTo>
                  <a:pt x="0" y="24000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5257800" y="1371600"/>
            <a:ext cx="241300" cy="152400"/>
          </a:xfrm>
          <a:custGeom>
            <a:pathLst>
              <a:path extrusionOk="0" h="120000" w="120000">
                <a:moveTo>
                  <a:pt x="0" y="20000"/>
                </a:moveTo>
                <a:lnTo>
                  <a:pt x="0" y="20000"/>
                </a:lnTo>
                <a:lnTo>
                  <a:pt x="6315" y="10000"/>
                </a:lnTo>
                <a:lnTo>
                  <a:pt x="12631" y="0"/>
                </a:lnTo>
                <a:lnTo>
                  <a:pt x="18947" y="0"/>
                </a:lnTo>
                <a:lnTo>
                  <a:pt x="25263" y="0"/>
                </a:lnTo>
                <a:lnTo>
                  <a:pt x="101052" y="40000"/>
                </a:lnTo>
                <a:lnTo>
                  <a:pt x="107368" y="40000"/>
                </a:lnTo>
                <a:lnTo>
                  <a:pt x="113684" y="50000"/>
                </a:lnTo>
                <a:lnTo>
                  <a:pt x="113684" y="60000"/>
                </a:lnTo>
                <a:lnTo>
                  <a:pt x="120000" y="70000"/>
                </a:lnTo>
                <a:lnTo>
                  <a:pt x="120000" y="80000"/>
                </a:lnTo>
                <a:lnTo>
                  <a:pt x="113684" y="90000"/>
                </a:lnTo>
                <a:lnTo>
                  <a:pt x="113684" y="100000"/>
                </a:lnTo>
                <a:lnTo>
                  <a:pt x="107368" y="110000"/>
                </a:lnTo>
                <a:lnTo>
                  <a:pt x="101052" y="110000"/>
                </a:lnTo>
                <a:lnTo>
                  <a:pt x="94736" y="120000"/>
                </a:lnTo>
                <a:lnTo>
                  <a:pt x="88421" y="120000"/>
                </a:lnTo>
                <a:lnTo>
                  <a:pt x="82105" y="110000"/>
                </a:lnTo>
                <a:lnTo>
                  <a:pt x="12631" y="70000"/>
                </a:lnTo>
                <a:lnTo>
                  <a:pt x="6315" y="70000"/>
                </a:lnTo>
                <a:lnTo>
                  <a:pt x="0" y="60000"/>
                </a:lnTo>
                <a:lnTo>
                  <a:pt x="0" y="50000"/>
                </a:lnTo>
                <a:lnTo>
                  <a:pt x="0" y="30000"/>
                </a:lnTo>
                <a:lnTo>
                  <a:pt x="0" y="20000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6159500" y="5943600"/>
            <a:ext cx="342900" cy="88900"/>
          </a:xfrm>
          <a:prstGeom prst="roundRect">
            <a:avLst>
              <a:gd fmla="val 10800" name="adj"/>
            </a:avLst>
          </a:prstGeom>
          <a:solidFill>
            <a:srgbClr val="FF66CC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6553200" y="5943600"/>
            <a:ext cx="571500" cy="228600"/>
          </a:xfrm>
          <a:custGeom>
            <a:pathLst>
              <a:path extrusionOk="0" h="120000" w="120000">
                <a:moveTo>
                  <a:pt x="0" y="100000"/>
                </a:moveTo>
                <a:lnTo>
                  <a:pt x="0" y="93333"/>
                </a:lnTo>
                <a:lnTo>
                  <a:pt x="0" y="86666"/>
                </a:lnTo>
                <a:lnTo>
                  <a:pt x="0" y="80000"/>
                </a:lnTo>
                <a:lnTo>
                  <a:pt x="2666" y="73333"/>
                </a:lnTo>
                <a:lnTo>
                  <a:pt x="5333" y="66666"/>
                </a:lnTo>
                <a:lnTo>
                  <a:pt x="106666" y="0"/>
                </a:lnTo>
                <a:lnTo>
                  <a:pt x="109333" y="0"/>
                </a:lnTo>
                <a:lnTo>
                  <a:pt x="112000" y="6666"/>
                </a:lnTo>
                <a:lnTo>
                  <a:pt x="114666" y="6666"/>
                </a:lnTo>
                <a:lnTo>
                  <a:pt x="117333" y="6666"/>
                </a:lnTo>
                <a:lnTo>
                  <a:pt x="117333" y="13333"/>
                </a:lnTo>
                <a:lnTo>
                  <a:pt x="117333" y="20000"/>
                </a:lnTo>
                <a:lnTo>
                  <a:pt x="120000" y="26666"/>
                </a:lnTo>
                <a:lnTo>
                  <a:pt x="120000" y="33333"/>
                </a:lnTo>
                <a:lnTo>
                  <a:pt x="117333" y="40000"/>
                </a:lnTo>
                <a:lnTo>
                  <a:pt x="114666" y="46666"/>
                </a:lnTo>
                <a:lnTo>
                  <a:pt x="112000" y="53333"/>
                </a:lnTo>
                <a:lnTo>
                  <a:pt x="10666" y="120000"/>
                </a:lnTo>
                <a:lnTo>
                  <a:pt x="5333" y="120000"/>
                </a:lnTo>
                <a:lnTo>
                  <a:pt x="2666" y="113333"/>
                </a:lnTo>
                <a:lnTo>
                  <a:pt x="0" y="106666"/>
                </a:lnTo>
                <a:lnTo>
                  <a:pt x="0" y="10000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6629400" y="5638800"/>
            <a:ext cx="228600" cy="165100"/>
          </a:xfrm>
          <a:custGeom>
            <a:pathLst>
              <a:path extrusionOk="0" h="120000" w="120000">
                <a:moveTo>
                  <a:pt x="0" y="101538"/>
                </a:moveTo>
                <a:lnTo>
                  <a:pt x="0" y="92307"/>
                </a:lnTo>
                <a:lnTo>
                  <a:pt x="0" y="83076"/>
                </a:lnTo>
                <a:lnTo>
                  <a:pt x="0" y="73846"/>
                </a:lnTo>
                <a:lnTo>
                  <a:pt x="0" y="64615"/>
                </a:lnTo>
                <a:lnTo>
                  <a:pt x="6666" y="55384"/>
                </a:lnTo>
                <a:lnTo>
                  <a:pt x="13333" y="55384"/>
                </a:lnTo>
                <a:lnTo>
                  <a:pt x="86666" y="0"/>
                </a:lnTo>
                <a:lnTo>
                  <a:pt x="93333" y="0"/>
                </a:lnTo>
                <a:lnTo>
                  <a:pt x="100000" y="0"/>
                </a:lnTo>
                <a:lnTo>
                  <a:pt x="106666" y="0"/>
                </a:lnTo>
                <a:lnTo>
                  <a:pt x="120000" y="9230"/>
                </a:lnTo>
                <a:lnTo>
                  <a:pt x="120000" y="18461"/>
                </a:lnTo>
                <a:lnTo>
                  <a:pt x="120000" y="27692"/>
                </a:lnTo>
                <a:lnTo>
                  <a:pt x="120000" y="36923"/>
                </a:lnTo>
                <a:lnTo>
                  <a:pt x="120000" y="46153"/>
                </a:lnTo>
                <a:lnTo>
                  <a:pt x="113333" y="55384"/>
                </a:lnTo>
                <a:lnTo>
                  <a:pt x="106666" y="64615"/>
                </a:lnTo>
                <a:lnTo>
                  <a:pt x="33333" y="110769"/>
                </a:lnTo>
                <a:lnTo>
                  <a:pt x="26666" y="120000"/>
                </a:lnTo>
                <a:lnTo>
                  <a:pt x="20000" y="120000"/>
                </a:lnTo>
                <a:lnTo>
                  <a:pt x="13333" y="110769"/>
                </a:lnTo>
                <a:lnTo>
                  <a:pt x="6666" y="110769"/>
                </a:lnTo>
                <a:lnTo>
                  <a:pt x="0" y="101538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6324600" y="5486400"/>
            <a:ext cx="266700" cy="266700"/>
          </a:xfrm>
          <a:custGeom>
            <a:pathLst>
              <a:path extrusionOk="0" h="120000" w="120000">
                <a:moveTo>
                  <a:pt x="5714" y="5714"/>
                </a:moveTo>
                <a:lnTo>
                  <a:pt x="5714" y="5714"/>
                </a:lnTo>
                <a:lnTo>
                  <a:pt x="17142" y="0"/>
                </a:lnTo>
                <a:lnTo>
                  <a:pt x="22857" y="0"/>
                </a:lnTo>
                <a:lnTo>
                  <a:pt x="28571" y="0"/>
                </a:lnTo>
                <a:lnTo>
                  <a:pt x="34285" y="5714"/>
                </a:lnTo>
                <a:lnTo>
                  <a:pt x="114285" y="80000"/>
                </a:lnTo>
                <a:lnTo>
                  <a:pt x="120000" y="85714"/>
                </a:lnTo>
                <a:lnTo>
                  <a:pt x="120000" y="91428"/>
                </a:lnTo>
                <a:lnTo>
                  <a:pt x="120000" y="97142"/>
                </a:lnTo>
                <a:lnTo>
                  <a:pt x="120000" y="102857"/>
                </a:lnTo>
                <a:lnTo>
                  <a:pt x="120000" y="108571"/>
                </a:lnTo>
                <a:lnTo>
                  <a:pt x="114285" y="114285"/>
                </a:lnTo>
                <a:lnTo>
                  <a:pt x="108571" y="120000"/>
                </a:lnTo>
                <a:lnTo>
                  <a:pt x="102857" y="120000"/>
                </a:lnTo>
                <a:lnTo>
                  <a:pt x="97142" y="120000"/>
                </a:lnTo>
                <a:lnTo>
                  <a:pt x="91428" y="120000"/>
                </a:lnTo>
                <a:lnTo>
                  <a:pt x="85714" y="114285"/>
                </a:lnTo>
                <a:lnTo>
                  <a:pt x="5714" y="34285"/>
                </a:lnTo>
                <a:lnTo>
                  <a:pt x="0" y="22857"/>
                </a:lnTo>
                <a:lnTo>
                  <a:pt x="0" y="17142"/>
                </a:lnTo>
                <a:lnTo>
                  <a:pt x="5714" y="5714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6324600" y="6248400"/>
            <a:ext cx="584200" cy="190500"/>
          </a:xfrm>
          <a:custGeom>
            <a:pathLst>
              <a:path extrusionOk="0" h="120000" w="120000">
                <a:moveTo>
                  <a:pt x="0" y="24000"/>
                </a:moveTo>
                <a:lnTo>
                  <a:pt x="0" y="24000"/>
                </a:lnTo>
                <a:lnTo>
                  <a:pt x="2608" y="16000"/>
                </a:lnTo>
                <a:lnTo>
                  <a:pt x="5217" y="8000"/>
                </a:lnTo>
                <a:lnTo>
                  <a:pt x="10434" y="0"/>
                </a:lnTo>
                <a:lnTo>
                  <a:pt x="112173" y="56000"/>
                </a:lnTo>
                <a:lnTo>
                  <a:pt x="114782" y="56000"/>
                </a:lnTo>
                <a:lnTo>
                  <a:pt x="117391" y="64000"/>
                </a:lnTo>
                <a:lnTo>
                  <a:pt x="117391" y="72000"/>
                </a:lnTo>
                <a:lnTo>
                  <a:pt x="120000" y="80000"/>
                </a:lnTo>
                <a:lnTo>
                  <a:pt x="120000" y="88000"/>
                </a:lnTo>
                <a:lnTo>
                  <a:pt x="120000" y="96000"/>
                </a:lnTo>
                <a:lnTo>
                  <a:pt x="117391" y="104000"/>
                </a:lnTo>
                <a:lnTo>
                  <a:pt x="114782" y="112000"/>
                </a:lnTo>
                <a:lnTo>
                  <a:pt x="112173" y="120000"/>
                </a:lnTo>
                <a:lnTo>
                  <a:pt x="109565" y="120000"/>
                </a:lnTo>
                <a:lnTo>
                  <a:pt x="106956" y="112000"/>
                </a:lnTo>
                <a:lnTo>
                  <a:pt x="7826" y="64000"/>
                </a:lnTo>
                <a:lnTo>
                  <a:pt x="5217" y="56000"/>
                </a:lnTo>
                <a:lnTo>
                  <a:pt x="2608" y="48000"/>
                </a:lnTo>
                <a:lnTo>
                  <a:pt x="0" y="32000"/>
                </a:lnTo>
                <a:lnTo>
                  <a:pt x="0" y="2400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934200" y="5791200"/>
            <a:ext cx="241300" cy="152400"/>
          </a:xfrm>
          <a:custGeom>
            <a:pathLst>
              <a:path extrusionOk="0" h="120000" w="120000">
                <a:moveTo>
                  <a:pt x="0" y="20000"/>
                </a:moveTo>
                <a:lnTo>
                  <a:pt x="0" y="20000"/>
                </a:lnTo>
                <a:lnTo>
                  <a:pt x="6315" y="10000"/>
                </a:lnTo>
                <a:lnTo>
                  <a:pt x="12631" y="0"/>
                </a:lnTo>
                <a:lnTo>
                  <a:pt x="18947" y="0"/>
                </a:lnTo>
                <a:lnTo>
                  <a:pt x="25263" y="0"/>
                </a:lnTo>
                <a:lnTo>
                  <a:pt x="101052" y="40000"/>
                </a:lnTo>
                <a:lnTo>
                  <a:pt x="107368" y="40000"/>
                </a:lnTo>
                <a:lnTo>
                  <a:pt x="113684" y="50000"/>
                </a:lnTo>
                <a:lnTo>
                  <a:pt x="113684" y="60000"/>
                </a:lnTo>
                <a:lnTo>
                  <a:pt x="120000" y="70000"/>
                </a:lnTo>
                <a:lnTo>
                  <a:pt x="120000" y="80000"/>
                </a:lnTo>
                <a:lnTo>
                  <a:pt x="113684" y="90000"/>
                </a:lnTo>
                <a:lnTo>
                  <a:pt x="113684" y="100000"/>
                </a:lnTo>
                <a:lnTo>
                  <a:pt x="107368" y="110000"/>
                </a:lnTo>
                <a:lnTo>
                  <a:pt x="101052" y="110000"/>
                </a:lnTo>
                <a:lnTo>
                  <a:pt x="94736" y="120000"/>
                </a:lnTo>
                <a:lnTo>
                  <a:pt x="88421" y="120000"/>
                </a:lnTo>
                <a:lnTo>
                  <a:pt x="82105" y="110000"/>
                </a:lnTo>
                <a:lnTo>
                  <a:pt x="12631" y="70000"/>
                </a:lnTo>
                <a:lnTo>
                  <a:pt x="6315" y="70000"/>
                </a:lnTo>
                <a:lnTo>
                  <a:pt x="0" y="60000"/>
                </a:lnTo>
                <a:lnTo>
                  <a:pt x="0" y="50000"/>
                </a:lnTo>
                <a:lnTo>
                  <a:pt x="0" y="30000"/>
                </a:lnTo>
                <a:lnTo>
                  <a:pt x="0" y="20000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1905000" y="433387"/>
            <a:ext cx="3048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Gram Stain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descr="D:\CONTENT\ch04\0058.jpg" id="265" name="Shape 2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457200"/>
            <a:ext cx="77724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Default Design">
  <a:themeElements>
    <a:clrScheme name="Default Design 8">
      <a:dk1>
        <a:srgbClr val="808080"/>
      </a:dk1>
      <a:lt1>
        <a:srgbClr val="FFFF00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8">
      <a:dk1>
        <a:srgbClr val="808080"/>
      </a:dk1>
      <a:lt1>
        <a:srgbClr val="FFFF00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