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handoutMasterIdLst>
    <p:handoutMasterId r:id="rId71"/>
  </p:handoutMasterIdLst>
  <p:sldIdLst>
    <p:sldId id="256" r:id="rId2"/>
    <p:sldId id="290" r:id="rId3"/>
    <p:sldId id="372" r:id="rId4"/>
    <p:sldId id="375" r:id="rId5"/>
    <p:sldId id="349" r:id="rId6"/>
    <p:sldId id="352" r:id="rId7"/>
    <p:sldId id="354" r:id="rId8"/>
    <p:sldId id="350" r:id="rId9"/>
    <p:sldId id="353" r:id="rId10"/>
    <p:sldId id="355" r:id="rId11"/>
    <p:sldId id="289" r:id="rId12"/>
    <p:sldId id="366" r:id="rId13"/>
    <p:sldId id="370" r:id="rId14"/>
    <p:sldId id="299" r:id="rId15"/>
    <p:sldId id="298" r:id="rId16"/>
    <p:sldId id="300" r:id="rId17"/>
    <p:sldId id="276" r:id="rId18"/>
    <p:sldId id="303" r:id="rId19"/>
    <p:sldId id="301" r:id="rId20"/>
    <p:sldId id="305" r:id="rId21"/>
    <p:sldId id="359" r:id="rId22"/>
    <p:sldId id="360" r:id="rId23"/>
    <p:sldId id="371" r:id="rId24"/>
    <p:sldId id="294" r:id="rId25"/>
    <p:sldId id="311" r:id="rId26"/>
    <p:sldId id="362" r:id="rId27"/>
    <p:sldId id="346" r:id="rId28"/>
    <p:sldId id="382" r:id="rId29"/>
    <p:sldId id="363" r:id="rId30"/>
    <p:sldId id="374" r:id="rId31"/>
    <p:sldId id="383" r:id="rId32"/>
    <p:sldId id="373" r:id="rId33"/>
    <p:sldId id="310" r:id="rId34"/>
    <p:sldId id="278" r:id="rId35"/>
    <p:sldId id="279" r:id="rId36"/>
    <p:sldId id="308" r:id="rId37"/>
    <p:sldId id="263" r:id="rId38"/>
    <p:sldId id="384" r:id="rId39"/>
    <p:sldId id="376" r:id="rId40"/>
    <p:sldId id="377" r:id="rId41"/>
    <p:sldId id="378" r:id="rId42"/>
    <p:sldId id="379" r:id="rId43"/>
    <p:sldId id="320" r:id="rId44"/>
    <p:sldId id="321" r:id="rId45"/>
    <p:sldId id="323" r:id="rId46"/>
    <p:sldId id="324" r:id="rId47"/>
    <p:sldId id="325" r:id="rId48"/>
    <p:sldId id="326" r:id="rId49"/>
    <p:sldId id="327" r:id="rId50"/>
    <p:sldId id="328" r:id="rId51"/>
    <p:sldId id="274" r:id="rId52"/>
    <p:sldId id="380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260" r:id="rId64"/>
    <p:sldId id="262" r:id="rId65"/>
    <p:sldId id="381" r:id="rId66"/>
    <p:sldId id="339" r:id="rId67"/>
    <p:sldId id="340" r:id="rId68"/>
    <p:sldId id="270" r:id="rId69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F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05" autoAdjust="0"/>
  </p:normalViewPr>
  <p:slideViewPr>
    <p:cSldViewPr>
      <p:cViewPr>
        <p:scale>
          <a:sx n="74" d="100"/>
          <a:sy n="74" d="100"/>
        </p:scale>
        <p:origin x="-36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55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12/02/1439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892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>
                <a:solidFill>
                  <a:prstClr val="black"/>
                </a:solidFill>
              </a:rPr>
              <a:pPr/>
              <a:t>23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154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 َ</a:t>
            </a:r>
            <a:r>
              <a:rPr lang="en-US" baseline="0" dirty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840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 </a:t>
            </a:r>
            <a:r>
              <a:rPr lang="en-US" baseline="0" dirty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944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121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66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455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67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61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\\commons.wikimedia.org\wiki\File:Streak_plates.png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sz="4800" dirty="0"/>
              <a:t>MICROBIOLOGY</a:t>
            </a:r>
            <a:br>
              <a:rPr lang="en-US" sz="4800" dirty="0"/>
            </a:br>
            <a:r>
              <a:rPr lang="en-US" sz="4800" dirty="0"/>
              <a:t>Practical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287649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FOUNDATION BLOCK  </a:t>
            </a:r>
            <a:r>
              <a:rPr lang="en-US" sz="2000" b="1"/>
              <a:t>(2017)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48122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0" y="4355068"/>
            <a:ext cx="393511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Malak M. El-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Hazmi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 Dr.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Khalifa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Binkhamis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2362200" cy="655319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7468274" cy="5486400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7468274" cy="135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</a:t>
            </a:r>
          </a:p>
        </p:txBody>
      </p:sp>
    </p:spTree>
    <p:extLst>
      <p:ext uri="{BB962C8B-B14F-4D97-AF65-F5344CB8AC3E}">
        <p14:creationId xmlns:p14="http://schemas.microsoft.com/office/powerpoint/2010/main" val="411597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7467600" cy="46481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971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457200"/>
            <a:ext cx="7467600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67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7696200" cy="4838701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09800"/>
            <a:ext cx="2590800" cy="233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9"/>
          <a:stretch/>
        </p:blipFill>
        <p:spPr>
          <a:xfrm>
            <a:off x="4953000" y="2248994"/>
            <a:ext cx="2503714" cy="2326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97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077200" cy="6477000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" y="304800"/>
            <a:ext cx="8077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NEGATIVE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BACTERIA</a:t>
            </a:r>
          </a:p>
        </p:txBody>
      </p:sp>
    </p:spTree>
    <p:extLst>
      <p:ext uri="{BB962C8B-B14F-4D97-AF65-F5344CB8AC3E}">
        <p14:creationId xmlns:p14="http://schemas.microsoft.com/office/powerpoint/2010/main" val="333172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Gram negative </a:t>
            </a:r>
            <a:r>
              <a:rPr lang="en-GB" dirty="0" err="1"/>
              <a:t>cocci</a:t>
            </a:r>
            <a:r>
              <a:rPr lang="en-GB" i="1" dirty="0"/>
              <a:t> </a:t>
            </a:r>
            <a:endParaRPr lang="ar-SA" dirty="0"/>
          </a:p>
          <a:p>
            <a:pPr algn="l"/>
            <a:r>
              <a:rPr lang="en-GB" dirty="0"/>
              <a:t>(</a:t>
            </a:r>
            <a:r>
              <a:rPr lang="en-GB" dirty="0" err="1"/>
              <a:t>Diplococci</a:t>
            </a:r>
            <a:r>
              <a:rPr lang="en-GB" dirty="0"/>
              <a:t> )</a:t>
            </a:r>
            <a:r>
              <a:rPr lang="en-GB" i="1" dirty="0"/>
              <a:t> </a:t>
            </a:r>
          </a:p>
          <a:p>
            <a:pPr algn="l"/>
            <a:r>
              <a:rPr lang="en-GB" i="1" dirty="0"/>
              <a:t> </a:t>
            </a:r>
            <a:r>
              <a:rPr lang="en-GB" i="1" dirty="0" err="1"/>
              <a:t>e.g</a:t>
            </a:r>
            <a:r>
              <a:rPr lang="en-GB" i="1" dirty="0"/>
              <a:t> </a:t>
            </a:r>
            <a:r>
              <a:rPr lang="en-GB" i="1" dirty="0" err="1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067" y="1447800"/>
            <a:ext cx="3657600" cy="3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733800" cy="3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/>
              <a:t>Gram negative </a:t>
            </a:r>
            <a:r>
              <a:rPr lang="en-GB" sz="2000" b="1" dirty="0"/>
              <a:t>bacilli</a:t>
            </a:r>
          </a:p>
          <a:p>
            <a:pPr lvl="1"/>
            <a:r>
              <a:rPr lang="en-GB" sz="2000" i="1" dirty="0"/>
              <a:t> </a:t>
            </a:r>
            <a:r>
              <a:rPr lang="en-GB" sz="2000" i="1" dirty="0" err="1"/>
              <a:t>e.g</a:t>
            </a:r>
            <a:r>
              <a:rPr lang="en-GB" sz="2000" i="1" dirty="0"/>
              <a:t> E. coli</a:t>
            </a:r>
          </a:p>
          <a:p>
            <a:pPr lvl="1"/>
            <a:r>
              <a:rPr lang="en-GB" sz="2000" i="1" dirty="0"/>
              <a:t>       Salmonella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5630"/>
            <a:ext cx="807720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/>
              <a:t>Gram positive </a:t>
            </a:r>
            <a:r>
              <a:rPr lang="en-US" dirty="0" err="1"/>
              <a:t>cocci</a:t>
            </a:r>
            <a:r>
              <a:rPr lang="en-US" dirty="0"/>
              <a:t> in chain</a:t>
            </a:r>
            <a:endParaRPr lang="en-US" b="1" dirty="0">
              <a:solidFill>
                <a:schemeClr val="tx2"/>
              </a:solidFill>
            </a:endParaRPr>
          </a:p>
          <a:p>
            <a:pPr algn="l"/>
            <a:r>
              <a:rPr lang="en-US" b="1" dirty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4863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Staphylococci </a:t>
            </a:r>
          </a:p>
          <a:p>
            <a:pPr>
              <a:buFontTx/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55626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b="1" dirty="0">
                <a:solidFill>
                  <a:schemeClr val="tx2"/>
                </a:solidFill>
              </a:rPr>
              <a:t>Rx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5650468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Penicillin</a:t>
            </a:r>
          </a:p>
          <a:p>
            <a:r>
              <a:rPr lang="en-US" dirty="0"/>
              <a:t>Cephalosporin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9046" y="5638800"/>
            <a:ext cx="27687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cloxacillin</a:t>
            </a:r>
            <a:endParaRPr lang="en-US" dirty="0"/>
          </a:p>
          <a:p>
            <a:r>
              <a:rPr lang="en-US" dirty="0"/>
              <a:t>Cephalosporin</a:t>
            </a:r>
          </a:p>
          <a:p>
            <a:r>
              <a:rPr lang="en-US" dirty="0"/>
              <a:t> if MRSA       </a:t>
            </a:r>
            <a:r>
              <a:rPr lang="en-US" dirty="0" err="1"/>
              <a:t>vancomycin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62600" y="64008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5943600"/>
            <a:ext cx="47244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Gram-positive </a:t>
            </a:r>
            <a:r>
              <a:rPr lang="en-US" b="1" dirty="0" err="1">
                <a:latin typeface="Book Antiqua" pitchFamily="18" charset="0"/>
              </a:rPr>
              <a:t>diplococci</a:t>
            </a:r>
            <a:r>
              <a:rPr lang="en-US" b="1" dirty="0">
                <a:latin typeface="Book Antiqua" pitchFamily="18" charset="0"/>
              </a:rPr>
              <a:t> &amp; pus cells </a:t>
            </a:r>
          </a:p>
          <a:p>
            <a:r>
              <a:rPr lang="en-US" sz="2000" b="1" i="1" dirty="0">
                <a:latin typeface="Book Antiqua" pitchFamily="18" charset="0"/>
              </a:rPr>
              <a:t>Streptococcus pneumoniae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Cocci</a:t>
            </a:r>
            <a:r>
              <a:rPr lang="en-US" dirty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Describe what you see in the slide above.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is the likely organism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895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Gram-positive </a:t>
            </a:r>
            <a:r>
              <a:rPr lang="en-US" dirty="0" err="1"/>
              <a:t>cocci</a:t>
            </a:r>
            <a:r>
              <a:rPr lang="en-US" dirty="0"/>
              <a:t> in clusters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6031468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Staphylococcus </a:t>
            </a:r>
            <a:r>
              <a:rPr lang="en-US" dirty="0" err="1"/>
              <a:t>aureus</a:t>
            </a:r>
            <a:r>
              <a:rPr lang="en-US" dirty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Describe the shape of the  bacteri</a:t>
            </a:r>
            <a:r>
              <a:rPr lang="en-US" b="1" dirty="0"/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cocci</a:t>
            </a:r>
            <a:r>
              <a:rPr lang="en-US" dirty="0"/>
              <a:t> ( </a:t>
            </a:r>
            <a:r>
              <a:rPr lang="en-US" dirty="0" err="1"/>
              <a:t>diplococci</a:t>
            </a:r>
            <a:r>
              <a:rPr lang="en-US" dirty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817" y="609600"/>
            <a:ext cx="3982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G Times" pitchFamily="18" charset="0"/>
              </a:rPr>
              <a:t>MICROBIOLOGY</a:t>
            </a: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33688"/>
            <a:ext cx="73056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Describe the Gram stain of this organism</a:t>
            </a:r>
            <a:r>
              <a:rPr lang="en-US" sz="2000" dirty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bacilli ( rods </a:t>
            </a:r>
            <a:r>
              <a:rPr lang="en-US" dirty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686"/>
            <a:ext cx="7620000" cy="1600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Culture Media</a:t>
            </a:r>
            <a:endParaRPr lang="ar-SA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99" y="280086"/>
            <a:ext cx="1611528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64780"/>
              </p:ext>
            </p:extLst>
          </p:nvPr>
        </p:nvGraphicFramePr>
        <p:xfrm>
          <a:off x="457200" y="2286000"/>
          <a:ext cx="7543800" cy="4267200"/>
        </p:xfrm>
        <a:graphic>
          <a:graphicData uri="http://schemas.openxmlformats.org/drawingml/2006/table">
            <a:tbl>
              <a:tblPr rtl="1" firstRow="1" bandRow="1">
                <a:tableStyleId>{74C1A8A3-306A-4EB7-A6B1-4F7E0EB9C5D6}</a:tableStyleId>
              </a:tblPr>
              <a:tblGrid>
                <a:gridCol w="519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13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0748"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/>
                        <a:t>Purpose</a:t>
                      </a:r>
                      <a:endParaRPr lang="ar-SA" sz="2800" dirty="0">
                        <a:latin typeface="Aharoni" panose="02010803020104030203" pitchFamily="2" charset="-79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/>
                        <a:t>Type of Media</a:t>
                      </a:r>
                      <a:endParaRPr lang="ar-SA" sz="2800" dirty="0">
                        <a:latin typeface="Aharoni" panose="02010803020104030203" pitchFamily="2" charset="-79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122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Suppression of unwanted microbes; encouraging desired microbes.  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Selective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122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Differentiation of colonies of desired</a:t>
                      </a:r>
                      <a:r>
                        <a:rPr lang="en-US" sz="2400" baseline="0" dirty="0">
                          <a:latin typeface="Baskerville Old Face" panose="02020602080505020303" pitchFamily="18" charset="0"/>
                        </a:rPr>
                        <a:t> microbes from others.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Differential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3996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Similar to selective media but designed to increase number of desired microbes to detectable levels.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Enrichment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50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513073"/>
              </p:ext>
            </p:extLst>
          </p:nvPr>
        </p:nvGraphicFramePr>
        <p:xfrm>
          <a:off x="228600" y="1425961"/>
          <a:ext cx="7848600" cy="54777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43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46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8821">
                <a:tc>
                  <a:txBody>
                    <a:bodyPr/>
                    <a:lstStyle/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Enriched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medium </a:t>
                      </a:r>
                    </a:p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(Chocolate Agar) </a:t>
                      </a:r>
                      <a:endParaRPr lang="ar-SA" sz="2000" dirty="0">
                        <a:solidFill>
                          <a:srgbClr val="663300"/>
                        </a:solidFill>
                        <a:latin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General culture medium</a:t>
                      </a:r>
                    </a:p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(Blood Agar)</a:t>
                      </a:r>
                      <a:endParaRPr lang="ar-SA" sz="2000" dirty="0">
                        <a:solidFill>
                          <a:srgbClr val="C00000"/>
                        </a:solidFill>
                        <a:latin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197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Selective medium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Thiosulphate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citrate bile salt sucrose TCBS)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Differential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medium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</a:t>
                      </a: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MacConkey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Agar)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303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5714" r="10858"/>
          <a:stretch/>
        </p:blipFill>
        <p:spPr>
          <a:xfrm>
            <a:off x="5517291" y="5029200"/>
            <a:ext cx="1872343" cy="17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286"/>
          <a:stretch/>
        </p:blipFill>
        <p:spPr>
          <a:xfrm>
            <a:off x="1398813" y="5022393"/>
            <a:ext cx="1910441" cy="1716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7238" r="21429" b="11905"/>
          <a:stretch/>
        </p:blipFill>
        <p:spPr>
          <a:xfrm>
            <a:off x="1398813" y="2220686"/>
            <a:ext cx="1910441" cy="16220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2752"/>
          <a:stretch/>
        </p:blipFill>
        <p:spPr>
          <a:xfrm>
            <a:off x="5517291" y="2336356"/>
            <a:ext cx="1719943" cy="1563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7848600" cy="106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Culture Media</a:t>
            </a:r>
            <a:endParaRPr lang="ar-SA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715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treak plate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4267200"/>
            <a:ext cx="3209925" cy="1981200"/>
          </a:xfrm>
          <a:prstGeom prst="rect">
            <a:avLst/>
          </a:prstGeom>
          <a:noFill/>
        </p:spPr>
      </p:pic>
      <p:pic>
        <p:nvPicPr>
          <p:cNvPr id="70660" name="Picture 4" descr="Microbiology in Pictures - why did we create this pag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0"/>
            <a:ext cx="2819400" cy="2057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04297" y="6324600"/>
            <a:ext cx="246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Laboratory Incubator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990600"/>
            <a:ext cx="33528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sz="3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1-Inoculation 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3336324"/>
            <a:ext cx="2819400" cy="62607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5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3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3-Incubation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429000"/>
            <a:ext cx="3200400" cy="88968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7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2-streaking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697" y="4480394"/>
            <a:ext cx="2767824" cy="1920406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 culturing</a:t>
            </a:r>
            <a:endParaRPr lang="ar-SA" sz="40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14" name="Picture 13" descr="http://www3.ha.org.hk/qeh/department/path/images/micro_putup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97" y="1371640"/>
            <a:ext cx="2693962" cy="1663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306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2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6778"/>
            <a:ext cx="1215671" cy="11575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65125"/>
              </p:ext>
            </p:extLst>
          </p:nvPr>
        </p:nvGraphicFramePr>
        <p:xfrm>
          <a:off x="152400" y="1551878"/>
          <a:ext cx="8839199" cy="503440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74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38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74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083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57922">
                <a:tc gridSpan="5"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Identification of streptococci by hemolytic reaction</a:t>
                      </a: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72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 </a:t>
                      </a:r>
                      <a:r>
                        <a:rPr lang="en-US" sz="1600" b="1" i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haemolysis</a:t>
                      </a: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Colonies are surrounded by partial hemolysis with greenish color</a:t>
                      </a: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Colonies are surrounded by clear zone of hemolysis complete hemolysis</a:t>
                      </a: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35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2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Gamma-hemolytic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Streptococcus colonies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Enterococcus </a:t>
                      </a:r>
                      <a:r>
                        <a:rPr lang="en-US" sz="1800" b="1" i="1" kern="1200" noProof="0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faecalis</a:t>
                      </a:r>
                      <a:endParaRPr lang="en-US" sz="1800" b="1" i="1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Alpha-hemolytic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Streptococcus colonies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haroni" panose="02010803020104030203" pitchFamily="2" charset="-79"/>
                        </a:rPr>
                        <a:t>St.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pneumoniae</a:t>
                      </a:r>
                      <a:endParaRPr lang="en-US" sz="1800" b="1" i="0" dirty="0">
                        <a:solidFill>
                          <a:schemeClr val="tx1"/>
                        </a:solidFill>
                        <a:effectLst/>
                        <a:latin typeface="+mj-lt"/>
                        <a:cs typeface="Aharoni" panose="02010803020104030203" pitchFamily="2" charset="-79"/>
                      </a:endParaRPr>
                    </a:p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Beta-hemolytic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Streptococcus colonies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+mn-lt"/>
                        </a:rPr>
                        <a:t>St. </a:t>
                      </a:r>
                      <a:r>
                        <a:rPr lang="en-US" b="1" i="1" dirty="0" err="1">
                          <a:latin typeface="+mn-lt"/>
                        </a:rPr>
                        <a:t>pyogenes</a:t>
                      </a:r>
                      <a:r>
                        <a:rPr lang="en-US" dirty="0">
                          <a:latin typeface="+mn-lt"/>
                        </a:rPr>
                        <a:t> </a:t>
                      </a:r>
                      <a:endParaRPr lang="en-US" sz="1800" b="1" i="1" kern="1200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9" name="عنصر نائب للمحتوى 7" descr="asm_alp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0633" y="2306716"/>
            <a:ext cx="2287494" cy="22652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عنصر نائب للمحتوى 6" descr="Beta_haemolys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306716"/>
            <a:ext cx="2265284" cy="2265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عنصر نائب للمحتوى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1757"/>
          <a:stretch/>
        </p:blipFill>
        <p:spPr>
          <a:xfrm>
            <a:off x="6478528" y="2372557"/>
            <a:ext cx="2295357" cy="219944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8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Alpha-hemolytic </a:t>
            </a:r>
            <a:r>
              <a:rPr lang="en-US" i="1" dirty="0"/>
              <a:t>Streptococcus</a:t>
            </a:r>
            <a:r>
              <a:rPr lang="en-US" dirty="0"/>
              <a:t> colonies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Beta-hemolytic </a:t>
            </a:r>
            <a:r>
              <a:rPr lang="en-US" i="1" dirty="0"/>
              <a:t>Streptococcus</a:t>
            </a:r>
            <a:r>
              <a:rPr lang="en-US" dirty="0"/>
              <a:t> colonies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Gamma-hemolytic </a:t>
            </a:r>
            <a:r>
              <a:rPr lang="en-US" i="1" dirty="0"/>
              <a:t>Streptococcus</a:t>
            </a:r>
            <a:r>
              <a:rPr lang="en-US" dirty="0"/>
              <a:t> colonies </a:t>
            </a:r>
          </a:p>
        </p:txBody>
      </p:sp>
      <p:pic>
        <p:nvPicPr>
          <p:cNvPr id="82946" name="Picture 2" descr="S. agalactiae growing on GBS Detect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599"/>
            <a:ext cx="3048000" cy="1828801"/>
          </a:xfrm>
          <a:prstGeom prst="rect">
            <a:avLst/>
          </a:prstGeom>
          <a:noFill/>
        </p:spPr>
      </p:pic>
      <p:pic>
        <p:nvPicPr>
          <p:cNvPr id="82950" name="Picture 6" descr="http://3.bp.blogspot.com/_zQhTN0qgkFM/SIyNPz2BwwI/AAAAAAAAADw/NrvdSKYWIW8/s320/index.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953000"/>
            <a:ext cx="3105150" cy="1676400"/>
          </a:xfrm>
          <a:prstGeom prst="rect">
            <a:avLst/>
          </a:prstGeom>
          <a:noFill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590800"/>
            <a:ext cx="3105150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077200" cy="6477000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" y="304800"/>
            <a:ext cx="8077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NEGATIVE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BACTERIA</a:t>
            </a:r>
          </a:p>
        </p:txBody>
      </p:sp>
    </p:spTree>
    <p:extLst>
      <p:ext uri="{BB962C8B-B14F-4D97-AF65-F5344CB8AC3E}">
        <p14:creationId xmlns:p14="http://schemas.microsoft.com/office/powerpoint/2010/main" val="1909573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078" y="152400"/>
            <a:ext cx="8610600" cy="1181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0" cap="none" dirty="0">
                <a:ln>
                  <a:noFill/>
                </a:ln>
                <a:solidFill>
                  <a:prstClr val="black"/>
                </a:solidFill>
              </a:rPr>
              <a:t>MacConkey's agar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(Deferential medium)</a:t>
            </a:r>
            <a:b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28600"/>
            <a:ext cx="1033779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61787"/>
              </p:ext>
            </p:extLst>
          </p:nvPr>
        </p:nvGraphicFramePr>
        <p:xfrm>
          <a:off x="179778" y="1924848"/>
          <a:ext cx="8839199" cy="47926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74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38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74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083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060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61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non-lactose fermenting colonies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800" b="1" i="1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salmonella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Lactose fermenting colonies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E. coli</a:t>
                      </a:r>
                    </a:p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MacConkey's agar</a:t>
                      </a:r>
                      <a:endParaRPr lang="en-US" sz="1800" b="1" i="1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kern="1200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4917" b="9066"/>
          <a:stretch/>
        </p:blipFill>
        <p:spPr>
          <a:xfrm>
            <a:off x="3429000" y="2209800"/>
            <a:ext cx="2340757" cy="2215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5" y="2209800"/>
            <a:ext cx="2340757" cy="2240062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90763"/>
            <a:ext cx="2743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76200" y="533400"/>
            <a:ext cx="8001000" cy="1295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>
              <a:spcBef>
                <a:spcPts val="0"/>
              </a:spcBef>
              <a:defRPr/>
            </a:pPr>
            <a:r>
              <a:rPr lang="en-US" sz="3600" i="1" u="sng" kern="0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Laboratory diagnosis of infections . ID</a:t>
            </a:r>
            <a:endParaRPr lang="ar-SA" sz="1600" b="0" kern="0" cap="none" dirty="0">
              <a:ln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1059"/>
            <a:ext cx="7162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Microscopic examination.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culture.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Serological tests (</a:t>
            </a:r>
            <a:r>
              <a:rPr lang="en-US" sz="4000" b="1" i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Detection of Ag.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Molecular method .</a:t>
            </a:r>
          </a:p>
        </p:txBody>
      </p:sp>
    </p:spTree>
    <p:extLst>
      <p:ext uri="{BB962C8B-B14F-4D97-AF65-F5344CB8AC3E}">
        <p14:creationId xmlns:p14="http://schemas.microsoft.com/office/powerpoint/2010/main" val="3263804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47244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400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Biochemical testings </a:t>
            </a:r>
            <a:endParaRPr lang="en-US"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631527"/>
            <a:ext cx="121920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confirm </a:t>
            </a:r>
          </a:p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identity </a:t>
            </a:r>
          </a:p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bacteria.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09600" y="3221785"/>
            <a:ext cx="4648200" cy="664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Antibiotic susceptibility testings</a:t>
            </a:r>
            <a:endParaRPr lang="ar-SA" sz="5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5" name="Picture 2" descr="http://t1.gstatic.com/images?q=tbn:ANd9GcQbJY4Wtud5_kdw66wehrXZ1t7jCZ4mvoaNmClix9cUIxacdJY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90401"/>
            <a:ext cx="3096540" cy="25887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886200"/>
            <a:ext cx="2819400" cy="2486599"/>
          </a:xfrm>
          <a:prstGeom prst="rect">
            <a:avLst/>
          </a:prstGeom>
          <a:noFill/>
        </p:spPr>
      </p:pic>
      <p:pic>
        <p:nvPicPr>
          <p:cNvPr id="10" name="Picture 9" descr="http://www3.ha.org.hk/qeh/department/path/images/micro_susceptibility_test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20" y="4565628"/>
            <a:ext cx="2095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6178378" cy="22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3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r.Fauzia\My Documents\My Pictures\ct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3733800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76200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Book Antiqua" pitchFamily="18" charset="0"/>
              </a:rPr>
              <a:t>Sensitivity testing </a:t>
            </a:r>
          </a:p>
        </p:txBody>
      </p:sp>
      <p:pic>
        <p:nvPicPr>
          <p:cNvPr id="4" name="Picture 5" descr="Pneumococ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28800"/>
            <a:ext cx="3352800" cy="3223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245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7" descr="http://www3.ha.org.hk/qeh/department/path/images/micro_vit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83492"/>
            <a:ext cx="5943600" cy="316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609600" y="457200"/>
            <a:ext cx="7239000" cy="664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Automated instrument for identification and susceptibility testings</a:t>
            </a:r>
            <a:endParaRPr lang="ar-SA" sz="8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029200"/>
            <a:ext cx="2097206" cy="14326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65023"/>
            <a:ext cx="6019800" cy="2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5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2800350" cy="2895600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0"/>
            <a:ext cx="24384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914400"/>
            <a:ext cx="1981200" cy="16764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14400"/>
            <a:ext cx="2133600" cy="2105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81200"/>
            <a:ext cx="2971800" cy="4343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Book Antiqua" pitchFamily="18" charset="0"/>
              </a:rPr>
              <a:t>This is a blood agar growing beta hemolytic streptococci. </a:t>
            </a: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1828800"/>
            <a:ext cx="4467225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7244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>
                <a:latin typeface="Book Antiqua" pitchFamily="18" charset="0"/>
              </a:rPr>
              <a:t>   This culture was grown from a sputum specimen of a 60 year old man complaining of cough, fever and chest pain.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Book Antiqua" pitchFamily="18" charset="0"/>
              </a:rPr>
              <a:t>α</a:t>
            </a:r>
            <a:r>
              <a:rPr lang="en-US" sz="2000" dirty="0">
                <a:latin typeface="Book Antiqua" pitchFamily="18" charset="0"/>
              </a:rPr>
              <a:t> hemolytic streptococci on blood agar </a:t>
            </a: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57150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51816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Name its  most important ingredient (constituent)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77262" y="54864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Blood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6400800" cy="38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7696200" cy="1015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sz="2000" dirty="0">
                <a:latin typeface="Book Antiqua" pitchFamily="18" charset="0"/>
              </a:rPr>
              <a:t>This is a special stain for a sputum of a patient complaining of chronic cough , fever loss of appetite and blood in coughed sputum.</a:t>
            </a:r>
            <a:endParaRPr lang="ar-SA" sz="20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791200"/>
            <a:ext cx="3200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A: Name the bacterium :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791200"/>
            <a:ext cx="32004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Mycobacterium tuberculosis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762000" y="6324600"/>
            <a:ext cx="3124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B: Name the disease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324600"/>
            <a:ext cx="32766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tuberculosis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437519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98862"/>
            <a:ext cx="8229600" cy="20574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9600" b="1" dirty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VIROLOGY </a:t>
            </a:r>
            <a:endParaRPr lang="ar-SA" sz="96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62400"/>
            <a:ext cx="2254884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94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3.ha.org.hk/qeh/department/path/images/micro_specim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105400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76400" y="762000"/>
            <a:ext cx="5105400" cy="83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>
              <a:spcBef>
                <a:spcPts val="0"/>
              </a:spcBef>
            </a:pPr>
            <a:r>
              <a:rPr lang="en-US" sz="3600" i="1" u="sng" kern="0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Types of specimens</a:t>
            </a:r>
            <a:endParaRPr lang="ar-SA" sz="1800" b="0" cap="none" dirty="0">
              <a:ln>
                <a:noFill/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9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962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54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structure </a:t>
            </a:r>
            <a:endParaRPr lang="ar-SA" sz="54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39216"/>
              </p:ext>
            </p:extLst>
          </p:nvPr>
        </p:nvGraphicFramePr>
        <p:xfrm>
          <a:off x="838200" y="1877785"/>
          <a:ext cx="7239000" cy="4495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9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35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46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rgbClr val="87BC6C"/>
                          </a:solidFill>
                          <a:latin typeface="Aharoni" panose="02010803020104030203" pitchFamily="2" charset="-79"/>
                          <a:ea typeface="+mn-ea"/>
                          <a:cs typeface="+mj-cs"/>
                        </a:rPr>
                        <a:t>Icosahedral Virus</a:t>
                      </a:r>
                      <a:endParaRPr lang="ar-SA" sz="2200" b="1" kern="1200" dirty="0">
                        <a:solidFill>
                          <a:srgbClr val="87BC6C"/>
                        </a:solidFill>
                        <a:latin typeface="Aharoni" panose="02010803020104030203" pitchFamily="2" charset="-79"/>
                        <a:ea typeface="+mn-ea"/>
                        <a:cs typeface="+mj-cs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200" b="1" kern="1200" dirty="0">
                        <a:solidFill>
                          <a:srgbClr val="87BC6C"/>
                        </a:solidFill>
                        <a:latin typeface="Aharoni" panose="02010803020104030203" pitchFamily="2" charset="-79"/>
                        <a:ea typeface="+mn-ea"/>
                        <a:cs typeface="+mj-cs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noProof="0" dirty="0">
                          <a:solidFill>
                            <a:srgbClr val="87BC6C"/>
                          </a:solidFill>
                          <a:latin typeface="Aharoni" panose="02010803020104030203" pitchFamily="2" charset="-79"/>
                          <a:ea typeface="+mn-ea"/>
                          <a:cs typeface="+mj-cs"/>
                        </a:rPr>
                        <a:t>Helical Virus</a:t>
                      </a: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1102">
                <a:tc>
                  <a:txBody>
                    <a:bodyPr/>
                    <a:lstStyle/>
                    <a:p>
                      <a:pPr algn="ctr" rtl="0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800" b="1" i="1" kern="1200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>
          <a:xfrm>
            <a:off x="1143000" y="2797629"/>
            <a:ext cx="2945946" cy="3222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13" r="1701" b="9887"/>
          <a:stretch/>
        </p:blipFill>
        <p:spPr>
          <a:xfrm>
            <a:off x="5029200" y="2895600"/>
            <a:ext cx="2886075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9811"/>
            <a:ext cx="1447800" cy="11079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82197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54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Classification </a:t>
            </a:r>
            <a:endParaRPr lang="ar-SA" sz="54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4495800" cy="4953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6038170">
            <a:off x="2154359" y="2220218"/>
            <a:ext cx="12666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461329" flipV="1">
            <a:off x="5815144" y="5173615"/>
            <a:ext cx="79206" cy="2207392"/>
          </a:xfrm>
          <a:prstGeom prst="downArrow">
            <a:avLst>
              <a:gd name="adj1" fmla="val 50000"/>
              <a:gd name="adj2" fmla="val 806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7512807" y="1716497"/>
            <a:ext cx="13446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3844086" flipH="1">
            <a:off x="2657435" y="4227446"/>
            <a:ext cx="45719" cy="2388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66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Electron Micrographs</a:t>
            </a:r>
            <a:endParaRPr lang="ar-SA" sz="53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pic>
        <p:nvPicPr>
          <p:cNvPr id="7" name="Content Placeholder 2" descr="C:\Documents and Settings\USER\Desktop\herpe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25908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37397"/>
              </p:ext>
            </p:extLst>
          </p:nvPr>
        </p:nvGraphicFramePr>
        <p:xfrm>
          <a:off x="914400" y="1598141"/>
          <a:ext cx="7315200" cy="51074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675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392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80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Adenovirus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Herpes virus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66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Influenza Viruses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Rabies virus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39686"/>
            <a:ext cx="23414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3" descr="scan0003"/>
          <p:cNvPicPr>
            <a:picLocks noChangeAspect="1" noChangeArrowheads="1"/>
          </p:cNvPicPr>
          <p:nvPr/>
        </p:nvPicPr>
        <p:blipFill rotWithShape="1">
          <a:blip r:embed="rId4" cstate="print"/>
          <a:srcRect l="4511" t="3833" r="5263"/>
          <a:stretch/>
        </p:blipFill>
        <p:spPr>
          <a:xfrm rot="10800000">
            <a:off x="1447800" y="4310743"/>
            <a:ext cx="2460171" cy="199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3" descr="scan0001"/>
          <p:cNvPicPr>
            <a:picLocks noChangeAspect="1" noChangeArrowheads="1"/>
          </p:cNvPicPr>
          <p:nvPr/>
        </p:nvPicPr>
        <p:blipFill rotWithShape="1">
          <a:blip r:embed="rId5" cstate="print"/>
          <a:srcRect l="4762" r="2563"/>
          <a:stretch/>
        </p:blipFill>
        <p:spPr>
          <a:xfrm rot="10800000">
            <a:off x="5203371" y="4310743"/>
            <a:ext cx="2341418" cy="20082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048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81137" y="5257800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481136" y="152400"/>
            <a:ext cx="5910263" cy="1223319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 fontScale="2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</a:p>
          <a:p>
            <a:pPr marL="0" indent="0">
              <a:buNone/>
            </a:pP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Herpesviridae</a:t>
            </a:r>
          </a:p>
          <a:p>
            <a:pPr marL="0" indent="0">
              <a:buNone/>
            </a:pPr>
            <a:r>
              <a:rPr lang="pt-BR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pt-BR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87336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810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Enveloped virus ,</a:t>
            </a:r>
          </a:p>
          <a:p>
            <a:r>
              <a:rPr lang="en-US" dirty="0"/>
              <a:t> Icosahedral  capsid,</a:t>
            </a:r>
          </a:p>
          <a:p>
            <a:r>
              <a:rPr lang="en-US" dirty="0"/>
              <a:t>  </a:t>
            </a:r>
            <a:r>
              <a:rPr lang="en-US" dirty="0" err="1"/>
              <a:t>d.s</a:t>
            </a:r>
            <a:r>
              <a:rPr lang="en-US" dirty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3810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24807"/>
            <a:ext cx="3657600" cy="335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915" y="1624806"/>
            <a:ext cx="2703769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3886200" cy="420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762000" y="5791200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152400"/>
            <a:ext cx="7010400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990600" y="51816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9848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Nonenveloped virus, with fiber</a:t>
            </a:r>
          </a:p>
          <a:p>
            <a:pPr>
              <a:spcBef>
                <a:spcPct val="50000"/>
              </a:spcBef>
            </a:pP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3962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648200" y="2428875"/>
            <a:ext cx="29432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62000" y="54864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35000" y="220234"/>
            <a:ext cx="7366000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</a:t>
            </a:r>
            <a:r>
              <a:rPr lang="en-US" sz="3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Rhabdoviridae</a:t>
            </a:r>
            <a:endParaRPr lang="en-US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3554625" cy="36576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914400" y="5029200"/>
            <a:ext cx="29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14400" y="5943600"/>
            <a:ext cx="29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053711"/>
            <a:ext cx="39871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3" y="1244887"/>
            <a:ext cx="355462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029201" y="2724150"/>
            <a:ext cx="304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26309" y="5791200"/>
            <a:ext cx="44504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81000" y="372634"/>
            <a:ext cx="7533503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Orthomyxoviridae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8" y="1890712"/>
            <a:ext cx="4400550" cy="376237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17389" y="1676400"/>
            <a:ext cx="8077200" cy="2743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r>
              <a:rPr lang="en-US" sz="9600" b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haroni" panose="02010803020104030203" pitchFamily="2" charset="-79"/>
              </a:rPr>
              <a:t>Bacteriology</a:t>
            </a:r>
            <a:endParaRPr lang="ar-SA" sz="88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038600"/>
            <a:ext cx="1828800" cy="162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519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5105400"/>
            <a:ext cx="3962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Influenza Viruses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00" y="5638800"/>
            <a:ext cx="39624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Enveloped Virus with spikes ,</a:t>
            </a:r>
          </a:p>
          <a:p>
            <a:r>
              <a:rPr lang="en-US" dirty="0"/>
              <a:t>Helical  capsid ,Segmented </a:t>
            </a:r>
            <a:r>
              <a:rPr lang="en-US" dirty="0" err="1"/>
              <a:t>s.s</a:t>
            </a:r>
            <a:r>
              <a:rPr lang="en-US" dirty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0" y="5105400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14400" y="57912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</a:t>
            </a:r>
            <a:endParaRPr lang="ar-S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24811"/>
            <a:ext cx="440055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Some web sites with virus images</a:t>
            </a:r>
            <a:endParaRPr lang="ar-SA" dirty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" y="2298862"/>
            <a:ext cx="8534400" cy="2057400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8800" dirty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parasitology </a:t>
            </a:r>
            <a:endParaRPr lang="ar-SA" sz="8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2514599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0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4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 dirty="0" err="1">
                <a:solidFill>
                  <a:srgbClr val="CC0066"/>
                </a:solidFill>
              </a:rPr>
              <a:t>Ascaris</a:t>
            </a:r>
            <a:r>
              <a:rPr lang="en-US" sz="4000" b="1" i="1" dirty="0">
                <a:solidFill>
                  <a:srgbClr val="CC0066"/>
                </a:solidFill>
              </a:rPr>
              <a:t> </a:t>
            </a:r>
            <a:r>
              <a:rPr lang="en-US" sz="4000" b="1" i="1" dirty="0" err="1">
                <a:solidFill>
                  <a:srgbClr val="CC0066"/>
                </a:solidFill>
              </a:rPr>
              <a:t>lumbricoides</a:t>
            </a:r>
            <a:r>
              <a:rPr lang="en-US" sz="4000" b="1" dirty="0">
                <a:solidFill>
                  <a:srgbClr val="CC0066"/>
                </a:solidFill>
              </a:rPr>
              <a:t>                        (roundworm)</a:t>
            </a:r>
            <a:endParaRPr lang="en-US" sz="3200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3657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saginata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0" y="6019800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Cestodes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04800"/>
            <a:ext cx="87630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511675"/>
            <a:ext cx="77438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808" y="1905000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685800" y="304800"/>
            <a:ext cx="576064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Giardia </a:t>
            </a:r>
            <a:r>
              <a:rPr lang="en-US" sz="4000" dirty="0" err="1"/>
              <a:t>lamblia</a:t>
            </a:r>
            <a:r>
              <a:rPr lang="en-US" sz="4000" dirty="0"/>
              <a:t>  </a:t>
            </a:r>
            <a:r>
              <a:rPr lang="en-US" sz="4000" dirty="0" err="1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3638600" y="3276600"/>
            <a:ext cx="44386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/>
              <a:t>Two nuclei,</a:t>
            </a:r>
          </a:p>
          <a:p>
            <a:r>
              <a:rPr lang="en-US" sz="2400" dirty="0"/>
              <a:t>each with central </a:t>
            </a:r>
            <a:r>
              <a:rPr lang="en-US" sz="2400" dirty="0" err="1"/>
              <a:t>karyosome</a:t>
            </a:r>
            <a:endParaRPr lang="en-US" sz="2400" dirty="0"/>
          </a:p>
          <a:p>
            <a:r>
              <a:rPr lang="en-US" sz="2400" dirty="0"/>
              <a:t> Four pairs of flagella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04800" y="260648"/>
            <a:ext cx="496287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/>
              <a:t>Giardia</a:t>
            </a:r>
            <a:r>
              <a:rPr lang="en-US" sz="4000" dirty="0"/>
              <a:t> </a:t>
            </a:r>
            <a:r>
              <a:rPr lang="en-US" sz="4000" dirty="0" err="1"/>
              <a:t>lamblia</a:t>
            </a:r>
            <a:r>
              <a:rPr lang="en-US" sz="4000" dirty="0"/>
              <a:t> </a:t>
            </a:r>
          </a:p>
          <a:p>
            <a:r>
              <a:rPr lang="en-US" sz="4000" dirty="0"/>
              <a:t>cyst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85800" y="5715000"/>
            <a:ext cx="6903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Note a straight </a:t>
            </a:r>
            <a:r>
              <a:rPr lang="en-US" sz="2400" dirty="0" err="1"/>
              <a:t>axoneme</a:t>
            </a:r>
            <a:r>
              <a:rPr lang="en-US" sz="2400" dirty="0"/>
              <a:t> running longitudinally 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8105097" imgH="6359635" progId="Word.Document.8">
                  <p:embed/>
                </p:oleObj>
              </mc:Choice>
              <mc:Fallback>
                <p:oleObj name="Document" r:id="rId3" imgW="8105097" imgH="6359635" progId="Word.Document.8">
                  <p:embed/>
                  <p:pic>
                    <p:nvPicPr>
                      <p:cNvPr id="604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73063"/>
                        <a:ext cx="8215312" cy="648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130" y="3331176"/>
            <a:ext cx="1365670" cy="7524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63762"/>
            <a:ext cx="609600" cy="600075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314700"/>
            <a:ext cx="1600200" cy="5715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6694" y="3171824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371600"/>
            <a:ext cx="3100388" cy="5257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8862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>
              <a:solidFill>
                <a:srgbClr val="FF0000"/>
              </a:solidFill>
              <a:latin typeface="Footlight MT Light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33400" y="152400"/>
            <a:ext cx="75438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Stain</a:t>
            </a:r>
            <a:endParaRPr lang="ar-SA" sz="5400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330" y="72081"/>
            <a:ext cx="1469263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8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050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76168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416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 dirty="0" err="1">
                <a:latin typeface="Arial" pitchFamily="34" charset="0"/>
              </a:rPr>
              <a:t>Phlebotomus</a:t>
            </a:r>
            <a:r>
              <a:rPr lang="en-US" sz="3600" b="1" dirty="0">
                <a:latin typeface="Arial" pitchFamily="34" charset="0"/>
              </a:rPr>
              <a:t> ( sand fly)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76400"/>
            <a:ext cx="26670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26670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0"/>
            <a:ext cx="45180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Name the Organism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is the Stage?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Trophozoite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Giardia </a:t>
            </a:r>
            <a:r>
              <a:rPr lang="en-US" dirty="0" err="1"/>
              <a:t>lamblia</a:t>
            </a:r>
            <a:endParaRPr lang="ar-SA" dirty="0"/>
          </a:p>
        </p:txBody>
      </p:sp>
      <p:sp>
        <p:nvSpPr>
          <p:cNvPr id="2" name="Rectangle 1"/>
          <p:cNvSpPr/>
          <p:nvPr/>
        </p:nvSpPr>
        <p:spPr>
          <a:xfrm>
            <a:off x="4261329" y="552586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Name the Organism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is the Stage?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/>
              <a:t>Giardia</a:t>
            </a:r>
            <a:r>
              <a:rPr lang="en-US" dirty="0"/>
              <a:t> </a:t>
            </a:r>
            <a:r>
              <a:rPr lang="en-US" dirty="0" err="1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Cyst stage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" y="2298862"/>
            <a:ext cx="8534400" cy="2057400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8800" dirty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mycology </a:t>
            </a:r>
            <a:endParaRPr lang="ar-SA" sz="8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3637" r="3295" b="5606"/>
          <a:stretch/>
        </p:blipFill>
        <p:spPr>
          <a:xfrm>
            <a:off x="5943600" y="3505200"/>
            <a:ext cx="2895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0928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</a:rPr>
              <a:t>Name the two fungal structures in A and B?</a:t>
            </a:r>
            <a:endParaRPr lang="ar-SA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143000"/>
            <a:ext cx="30781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381000" y="11430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End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03444" y="792540"/>
            <a:ext cx="1383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i="1" dirty="0">
                <a:latin typeface="AGA Arabesque" panose="05010101010101010101" pitchFamily="2" charset="2"/>
              </a:rPr>
              <a:t>B</a:t>
            </a:r>
            <a:endParaRPr lang="ar-SA" sz="9600" dirty="0"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cell wall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05200"/>
            <a:ext cx="7237201" cy="307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98" y="1600200"/>
            <a:ext cx="69324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1158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Shapes and Arrangements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6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 rotWithShape="1">
          <a:blip r:embed="rId2" cstate="print"/>
          <a:srcRect t="9824"/>
          <a:stretch/>
        </p:blipFill>
        <p:spPr bwMode="auto">
          <a:xfrm>
            <a:off x="457200" y="1981200"/>
            <a:ext cx="72390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00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5396"/>
            <a:ext cx="7543800" cy="1249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Stain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44174"/>
              </p:ext>
            </p:extLst>
          </p:nvPr>
        </p:nvGraphicFramePr>
        <p:xfrm>
          <a:off x="469557" y="1905000"/>
          <a:ext cx="7543801" cy="456890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2889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9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7487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Gram-positive bacilli</a:t>
                      </a:r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u="sng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Gram-positive cocci</a:t>
                      </a:r>
                      <a:endParaRPr lang="ar-SA" b="1" u="sng" dirty="0">
                        <a:latin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b="1" u="sng" dirty="0">
                        <a:latin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05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Gram-negative bacilli</a:t>
                      </a:r>
                      <a:endParaRPr lang="ar-SA" sz="1800" b="1" u="sng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 rtl="0"/>
                      <a:endParaRPr lang="ar-SA" dirty="0"/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Gram-negative cocci</a:t>
                      </a:r>
                      <a:endParaRPr lang="ar-SA" sz="1800" b="1" u="sng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 rtl="0"/>
                      <a:endParaRPr lang="ar-SA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1447800" y="3068085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Oval 14"/>
          <p:cNvSpPr/>
          <p:nvPr/>
        </p:nvSpPr>
        <p:spPr>
          <a:xfrm>
            <a:off x="2087851" y="2955550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Oval 15"/>
          <p:cNvSpPr/>
          <p:nvPr/>
        </p:nvSpPr>
        <p:spPr>
          <a:xfrm>
            <a:off x="1681108" y="2575946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Oval 16"/>
          <p:cNvSpPr/>
          <p:nvPr/>
        </p:nvSpPr>
        <p:spPr>
          <a:xfrm>
            <a:off x="2743200" y="3102691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Oval 17"/>
          <p:cNvSpPr/>
          <p:nvPr/>
        </p:nvSpPr>
        <p:spPr>
          <a:xfrm>
            <a:off x="2400300" y="2630687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Flowchart: Terminator 21"/>
          <p:cNvSpPr/>
          <p:nvPr/>
        </p:nvSpPr>
        <p:spPr>
          <a:xfrm rot="1032363">
            <a:off x="6736297" y="5959877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Flowchart: Terminator 23"/>
          <p:cNvSpPr/>
          <p:nvPr/>
        </p:nvSpPr>
        <p:spPr>
          <a:xfrm rot="18427367">
            <a:off x="5580777" y="5371166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Flowchart: Terminator 24"/>
          <p:cNvSpPr/>
          <p:nvPr/>
        </p:nvSpPr>
        <p:spPr>
          <a:xfrm rot="19809852">
            <a:off x="7086392" y="5482798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Flowchart: Terminator 25"/>
          <p:cNvSpPr/>
          <p:nvPr/>
        </p:nvSpPr>
        <p:spPr>
          <a:xfrm>
            <a:off x="5932821" y="5692346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Flowchart: Terminator 26"/>
          <p:cNvSpPr/>
          <p:nvPr/>
        </p:nvSpPr>
        <p:spPr>
          <a:xfrm rot="2787941">
            <a:off x="6415950" y="5343507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Oval 27"/>
          <p:cNvSpPr/>
          <p:nvPr/>
        </p:nvSpPr>
        <p:spPr>
          <a:xfrm>
            <a:off x="2495520" y="541431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Oval 28"/>
          <p:cNvSpPr/>
          <p:nvPr/>
        </p:nvSpPr>
        <p:spPr>
          <a:xfrm>
            <a:off x="1566808" y="553442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Oval 29"/>
          <p:cNvSpPr/>
          <p:nvPr/>
        </p:nvSpPr>
        <p:spPr>
          <a:xfrm>
            <a:off x="2106386" y="5715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Oval 30"/>
          <p:cNvSpPr/>
          <p:nvPr/>
        </p:nvSpPr>
        <p:spPr>
          <a:xfrm>
            <a:off x="2063459" y="532229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Oval 31"/>
          <p:cNvSpPr/>
          <p:nvPr/>
        </p:nvSpPr>
        <p:spPr>
          <a:xfrm>
            <a:off x="1558821" y="5218766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Flowchart: Terminator 32"/>
          <p:cNvSpPr/>
          <p:nvPr/>
        </p:nvSpPr>
        <p:spPr>
          <a:xfrm rot="21345866">
            <a:off x="5889285" y="2710804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Flowchart: Terminator 33"/>
          <p:cNvSpPr/>
          <p:nvPr/>
        </p:nvSpPr>
        <p:spPr>
          <a:xfrm rot="21159049">
            <a:off x="6300537" y="3251740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Flowchart: Terminator 34"/>
          <p:cNvSpPr/>
          <p:nvPr/>
        </p:nvSpPr>
        <p:spPr>
          <a:xfrm rot="780610">
            <a:off x="6884885" y="2934527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Flowchart: Terminator 35"/>
          <p:cNvSpPr/>
          <p:nvPr/>
        </p:nvSpPr>
        <p:spPr>
          <a:xfrm rot="284374">
            <a:off x="5500460" y="3117241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3050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3949</TotalTime>
  <Words>1090</Words>
  <Application>Microsoft Office PowerPoint</Application>
  <PresentationFormat>On-screen Show (4:3)</PresentationFormat>
  <Paragraphs>287</Paragraphs>
  <Slides>68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Opulent</vt:lpstr>
      <vt:lpstr>Document</vt:lpstr>
      <vt:lpstr>MICROBIOLOGY Practical Class</vt:lpstr>
      <vt:lpstr>PowerPoint Presentation</vt:lpstr>
      <vt:lpstr>PowerPoint Presentation</vt:lpstr>
      <vt:lpstr>PowerPoint Presentation</vt:lpstr>
      <vt:lpstr>Bacteriology</vt:lpstr>
      <vt:lpstr>PowerPoint Presentation</vt:lpstr>
      <vt:lpstr>Bacterial cell wall</vt:lpstr>
      <vt:lpstr>Bacterial Shapes and Arrangements</vt:lpstr>
      <vt:lpstr>Gram Stain</vt:lpstr>
      <vt:lpstr>GRAM POSITIVE BACTERIA</vt:lpstr>
      <vt:lpstr>PowerPoint Presentation</vt:lpstr>
      <vt:lpstr>GRAM POSITIVE COCCI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Bacterial Culture Media</vt:lpstr>
      <vt:lpstr>Bacterial Culture Media</vt:lpstr>
      <vt:lpstr>Bacteria culturing</vt:lpstr>
      <vt:lpstr>PowerPoint Presentation</vt:lpstr>
      <vt:lpstr>PowerPoint Presentation</vt:lpstr>
      <vt:lpstr> </vt:lpstr>
      <vt:lpstr>PowerPoint Presentation</vt:lpstr>
      <vt:lpstr>PowerPoint Presentation</vt:lpstr>
      <vt:lpstr>  MacConkey's agar (Deferential medium)    </vt:lpstr>
      <vt:lpstr>Biochemical testings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VIROLOGY </vt:lpstr>
      <vt:lpstr>  Viral structure </vt:lpstr>
      <vt:lpstr>  Viral Classification </vt:lpstr>
      <vt:lpstr>  Viral Electron Micrographs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3422</cp:lastModifiedBy>
  <cp:revision>128</cp:revision>
  <cp:lastPrinted>2016-11-08T13:07:53Z</cp:lastPrinted>
  <dcterms:created xsi:type="dcterms:W3CDTF">2009-12-19T12:15:27Z</dcterms:created>
  <dcterms:modified xsi:type="dcterms:W3CDTF">2017-11-01T10:21:03Z</dcterms:modified>
</cp:coreProperties>
</file>