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315" r:id="rId3"/>
    <p:sldId id="304" r:id="rId4"/>
    <p:sldId id="303" r:id="rId5"/>
    <p:sldId id="305" r:id="rId6"/>
    <p:sldId id="295" r:id="rId7"/>
    <p:sldId id="306" r:id="rId8"/>
    <p:sldId id="312" r:id="rId9"/>
    <p:sldId id="307" r:id="rId10"/>
    <p:sldId id="314" r:id="rId11"/>
    <p:sldId id="278" r:id="rId12"/>
    <p:sldId id="262" r:id="rId13"/>
    <p:sldId id="263" r:id="rId14"/>
    <p:sldId id="266" r:id="rId15"/>
    <p:sldId id="287" r:id="rId16"/>
    <p:sldId id="288" r:id="rId17"/>
    <p:sldId id="289" r:id="rId18"/>
    <p:sldId id="268" r:id="rId19"/>
    <p:sldId id="264" r:id="rId20"/>
    <p:sldId id="301" r:id="rId21"/>
    <p:sldId id="270" r:id="rId22"/>
    <p:sldId id="296" r:id="rId23"/>
    <p:sldId id="271" r:id="rId24"/>
    <p:sldId id="299" r:id="rId25"/>
    <p:sldId id="300" r:id="rId26"/>
    <p:sldId id="290" r:id="rId27"/>
    <p:sldId id="310" r:id="rId28"/>
    <p:sldId id="297" r:id="rId29"/>
    <p:sldId id="311" r:id="rId30"/>
    <p:sldId id="293" r:id="rId31"/>
    <p:sldId id="260" r:id="rId32"/>
    <p:sldId id="275" r:id="rId33"/>
    <p:sldId id="276" r:id="rId34"/>
    <p:sldId id="279" r:id="rId35"/>
    <p:sldId id="259" r:id="rId36"/>
    <p:sldId id="292" r:id="rId37"/>
    <p:sldId id="298" r:id="rId38"/>
    <p:sldId id="294" r:id="rId39"/>
    <p:sldId id="316" r:id="rId40"/>
    <p:sldId id="277" r:id="rId41"/>
    <p:sldId id="318" r:id="rId42"/>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E5FF"/>
    <a:srgbClr val="FFDDDD"/>
    <a:srgbClr val="FF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smtClean="0">
                <a:latin typeface="+mn-lt"/>
                <a:cs typeface="+mn-cs"/>
              </a:defRPr>
            </a:lvl1pPr>
          </a:lstStyle>
          <a:p>
            <a:pPr>
              <a:defRPr/>
            </a:pPr>
            <a:fld id="{BDE8A31D-3BA1-41DA-97C2-8CB824DFA437}" type="datetimeFigureOut">
              <a:rPr lang="en-US"/>
              <a:pPr>
                <a:defRPr/>
              </a:pPr>
              <a:t>10/29/2017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smtClean="0">
                <a:latin typeface="+mn-lt"/>
                <a:cs typeface="+mn-cs"/>
              </a:defRPr>
            </a:lvl1pPr>
          </a:lstStyle>
          <a:p>
            <a:pPr>
              <a:defRPr/>
            </a:pPr>
            <a:fld id="{E60123B2-8304-4B10-98BD-C9F8FA4ADCED}" type="slidenum">
              <a:rPr lang="en-US"/>
              <a:pPr>
                <a:defRPr/>
              </a:pPr>
              <a:t>‹#›</a:t>
            </a:fld>
            <a:endParaRPr lang="en-US"/>
          </a:p>
        </p:txBody>
      </p:sp>
    </p:spTree>
    <p:extLst>
      <p:ext uri="{BB962C8B-B14F-4D97-AF65-F5344CB8AC3E}">
        <p14:creationId xmlns:p14="http://schemas.microsoft.com/office/powerpoint/2010/main" val="35489518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SA"/>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CB4FB1-FA19-475C-8E8E-4724265F5A34}" type="slidenum">
              <a:rPr lang="ar-SA"/>
              <a:pPr fontAlgn="base">
                <a:spcBef>
                  <a:spcPct val="0"/>
                </a:spcBef>
                <a:spcAft>
                  <a:spcPct val="0"/>
                </a:spcAft>
              </a:pPr>
              <a:t>12</a:t>
            </a:fld>
            <a:endParaRPr lang="en-US"/>
          </a:p>
        </p:txBody>
      </p:sp>
    </p:spTree>
    <p:extLst>
      <p:ext uri="{BB962C8B-B14F-4D97-AF65-F5344CB8AC3E}">
        <p14:creationId xmlns:p14="http://schemas.microsoft.com/office/powerpoint/2010/main" val="1516072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SA"/>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5C5908-65D6-420C-B4CA-D56DB9874C92}" type="slidenum">
              <a:rPr lang="ar-SA"/>
              <a:pPr fontAlgn="base">
                <a:spcBef>
                  <a:spcPct val="0"/>
                </a:spcBef>
                <a:spcAft>
                  <a:spcPct val="0"/>
                </a:spcAft>
              </a:pPr>
              <a:t>33</a:t>
            </a:fld>
            <a:endParaRPr lang="en-US"/>
          </a:p>
        </p:txBody>
      </p:sp>
    </p:spTree>
    <p:extLst>
      <p:ext uri="{BB962C8B-B14F-4D97-AF65-F5344CB8AC3E}">
        <p14:creationId xmlns:p14="http://schemas.microsoft.com/office/powerpoint/2010/main" val="3704661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SA"/>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DAFEC1-F3F0-4601-9F27-D3730A9E5470}" type="slidenum">
              <a:rPr lang="ar-SA"/>
              <a:pPr fontAlgn="base">
                <a:spcBef>
                  <a:spcPct val="0"/>
                </a:spcBef>
                <a:spcAft>
                  <a:spcPct val="0"/>
                </a:spcAft>
              </a:pPr>
              <a:t>13</a:t>
            </a:fld>
            <a:endParaRPr lang="en-US"/>
          </a:p>
        </p:txBody>
      </p:sp>
    </p:spTree>
    <p:extLst>
      <p:ext uri="{BB962C8B-B14F-4D97-AF65-F5344CB8AC3E}">
        <p14:creationId xmlns:p14="http://schemas.microsoft.com/office/powerpoint/2010/main" val="134969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SA"/>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E848C5-8570-412D-B781-19FCBDADCAE0}" type="slidenum">
              <a:rPr lang="ar-SA"/>
              <a:pPr fontAlgn="base">
                <a:spcBef>
                  <a:spcPct val="0"/>
                </a:spcBef>
                <a:spcAft>
                  <a:spcPct val="0"/>
                </a:spcAft>
              </a:pPr>
              <a:t>14</a:t>
            </a:fld>
            <a:endParaRPr lang="en-US"/>
          </a:p>
        </p:txBody>
      </p:sp>
    </p:spTree>
    <p:extLst>
      <p:ext uri="{BB962C8B-B14F-4D97-AF65-F5344CB8AC3E}">
        <p14:creationId xmlns:p14="http://schemas.microsoft.com/office/powerpoint/2010/main" val="3338018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SA"/>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C6FA5A-BF91-4AA9-9D9D-02B8A64B7FF9}" type="slidenum">
              <a:rPr lang="ar-SA"/>
              <a:pPr fontAlgn="base">
                <a:spcBef>
                  <a:spcPct val="0"/>
                </a:spcBef>
                <a:spcAft>
                  <a:spcPct val="0"/>
                </a:spcAft>
              </a:pPr>
              <a:t>18</a:t>
            </a:fld>
            <a:endParaRPr lang="en-US"/>
          </a:p>
        </p:txBody>
      </p:sp>
    </p:spTree>
    <p:extLst>
      <p:ext uri="{BB962C8B-B14F-4D97-AF65-F5344CB8AC3E}">
        <p14:creationId xmlns:p14="http://schemas.microsoft.com/office/powerpoint/2010/main" val="3753581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SA"/>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427EEB-1B47-4FD4-9E9E-10D2A67C8D6C}" type="slidenum">
              <a:rPr lang="ar-SA"/>
              <a:pPr fontAlgn="base">
                <a:spcBef>
                  <a:spcPct val="0"/>
                </a:spcBef>
                <a:spcAft>
                  <a:spcPct val="0"/>
                </a:spcAft>
              </a:pPr>
              <a:t>21</a:t>
            </a:fld>
            <a:endParaRPr lang="en-US"/>
          </a:p>
        </p:txBody>
      </p:sp>
    </p:spTree>
    <p:extLst>
      <p:ext uri="{BB962C8B-B14F-4D97-AF65-F5344CB8AC3E}">
        <p14:creationId xmlns:p14="http://schemas.microsoft.com/office/powerpoint/2010/main" val="3372500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SA"/>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2D941A-7F47-4DDD-BFCD-C2B04E1F8049}" type="slidenum">
              <a:rPr lang="ar-SA"/>
              <a:pPr fontAlgn="base">
                <a:spcBef>
                  <a:spcPct val="0"/>
                </a:spcBef>
                <a:spcAft>
                  <a:spcPct val="0"/>
                </a:spcAft>
              </a:pPr>
              <a:t>23</a:t>
            </a:fld>
            <a:endParaRPr lang="en-US"/>
          </a:p>
        </p:txBody>
      </p:sp>
    </p:spTree>
    <p:extLst>
      <p:ext uri="{BB962C8B-B14F-4D97-AF65-F5344CB8AC3E}">
        <p14:creationId xmlns:p14="http://schemas.microsoft.com/office/powerpoint/2010/main" val="1673621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C7560E3A-95EB-4544-B70B-9920A4C137E8}" type="slidenum">
              <a:rPr lang="ar-SA" smtClean="0"/>
              <a:pPr>
                <a:defRPr/>
              </a:pPr>
              <a:t>24</a:t>
            </a:fld>
            <a:endParaRPr lang="en-US"/>
          </a:p>
        </p:txBody>
      </p:sp>
    </p:spTree>
    <p:extLst>
      <p:ext uri="{BB962C8B-B14F-4D97-AF65-F5344CB8AC3E}">
        <p14:creationId xmlns:p14="http://schemas.microsoft.com/office/powerpoint/2010/main" val="2740503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itchFamily="35" charset="-128"/>
              </a:defRPr>
            </a:lvl1pPr>
            <a:lvl2pPr marL="37931725" indent="-37474525" eaLnBrk="0" hangingPunct="0">
              <a:defRPr sz="2400">
                <a:solidFill>
                  <a:schemeClr val="tx1"/>
                </a:solidFill>
                <a:latin typeface="Verdana" panose="020B0604030504040204" pitchFamily="34" charset="0"/>
                <a:ea typeface="ＭＳ Ｐゴシック" pitchFamily="35" charset="-128"/>
              </a:defRPr>
            </a:lvl2pPr>
            <a:lvl3pPr eaLnBrk="0" hangingPunct="0">
              <a:defRPr sz="2400">
                <a:solidFill>
                  <a:schemeClr val="tx1"/>
                </a:solidFill>
                <a:latin typeface="Verdana" panose="020B0604030504040204" pitchFamily="34" charset="0"/>
                <a:ea typeface="ＭＳ Ｐゴシック" pitchFamily="35" charset="-128"/>
              </a:defRPr>
            </a:lvl3pPr>
            <a:lvl4pPr eaLnBrk="0" hangingPunct="0">
              <a:defRPr sz="2400">
                <a:solidFill>
                  <a:schemeClr val="tx1"/>
                </a:solidFill>
                <a:latin typeface="Verdana" panose="020B0604030504040204" pitchFamily="34" charset="0"/>
                <a:ea typeface="ＭＳ Ｐゴシック" pitchFamily="35" charset="-128"/>
              </a:defRPr>
            </a:lvl4pPr>
            <a:lvl5pPr eaLnBrk="0" hangingPunct="0">
              <a:defRPr sz="2400">
                <a:solidFill>
                  <a:schemeClr val="tx1"/>
                </a:solidFill>
                <a:latin typeface="Verdana" panose="020B0604030504040204" pitchFamily="34" charset="0"/>
                <a:ea typeface="ＭＳ Ｐゴシック" pitchFamily="35" charset="-128"/>
              </a:defRPr>
            </a:lvl5pPr>
            <a:lvl6pPr marL="4572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6pPr>
            <a:lvl7pPr marL="9144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7pPr>
            <a:lvl8pPr marL="13716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8pPr>
            <a:lvl9pPr marL="18288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9pPr>
          </a:lstStyle>
          <a:p>
            <a:fld id="{08E987F5-03C0-487A-85D3-F17D4EBFDC53}" type="slidenum">
              <a:rPr lang="en-US" altLang="ar-SA" sz="1000">
                <a:solidFill>
                  <a:srgbClr val="000000"/>
                </a:solidFill>
              </a:rPr>
              <a:pPr/>
              <a:t>29</a:t>
            </a:fld>
            <a:endParaRPr lang="en-US" altLang="ar-SA" sz="1000">
              <a:solidFill>
                <a:srgbClr val="000000"/>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ar-SA">
                <a:latin typeface="Verdana" panose="020B0604030504040204" pitchFamily="34" charset="0"/>
                <a:ea typeface="ＭＳ Ｐゴシック" pitchFamily="35" charset="-128"/>
              </a:rPr>
              <a:t>Lets briefly touch on some of the tools available to help establish a diagnosis of TB and when I refer to TB, we will be talking specifically about Pulmonary TB. We can perform a AF stain looking for AFB. Sometimes as we know sputum collection can be difficult. Some clinicians may elect to do Bronchoscopy where they can go in and extract some of the sputum for culture/AF stain. The chest x-ray can often be useful. Here in this example we can see patchy opacities. And finally the ever famous TST or formally known as the  PPD= purified protein derivative of the organism. Basically the concept is that if a person has been exposed to TB and developed antibodies to the bacteria it will result in an immune response. It is important to remember that those who have received the BCG vaccine, mostly in foreign countries will always have a +TST. We do not typically use the BCG vaccine in the US due to concerns regarding efficacy. Medications and degree of immunosupression can also affect intrepreation of TST</a:t>
            </a:r>
          </a:p>
        </p:txBody>
      </p:sp>
    </p:spTree>
    <p:extLst>
      <p:ext uri="{BB962C8B-B14F-4D97-AF65-F5344CB8AC3E}">
        <p14:creationId xmlns:p14="http://schemas.microsoft.com/office/powerpoint/2010/main" val="695570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SA"/>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90F524-6324-436A-A2DE-D1F557453AA3}" type="slidenum">
              <a:rPr lang="ar-SA"/>
              <a:pPr fontAlgn="base">
                <a:spcBef>
                  <a:spcPct val="0"/>
                </a:spcBef>
                <a:spcAft>
                  <a:spcPct val="0"/>
                </a:spcAft>
              </a:pPr>
              <a:t>32</a:t>
            </a:fld>
            <a:endParaRPr lang="en-US"/>
          </a:p>
        </p:txBody>
      </p:sp>
    </p:spTree>
    <p:extLst>
      <p:ext uri="{BB962C8B-B14F-4D97-AF65-F5344CB8AC3E}">
        <p14:creationId xmlns:p14="http://schemas.microsoft.com/office/powerpoint/2010/main" val="3548330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l" rtl="0" fontAlgn="auto">
              <a:spcBef>
                <a:spcPts val="0"/>
              </a:spcBef>
              <a:spcAft>
                <a:spcPts val="0"/>
              </a:spcAft>
              <a:defRPr/>
            </a:pPr>
            <a:endParaRPr lang="en-US">
              <a:latin typeface="+mn-lt"/>
              <a:cs typeface="+mn-cs"/>
            </a:endParaRPr>
          </a:p>
        </p:txBody>
      </p:sp>
      <p:sp>
        <p:nvSpPr>
          <p:cNvPr id="5"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l" rtl="0" fontAlgn="auto">
              <a:spcBef>
                <a:spcPts val="0"/>
              </a:spcBef>
              <a:spcAft>
                <a:spcPts val="0"/>
              </a:spcAft>
              <a:defRPr/>
            </a:pPr>
            <a:endParaRPr lang="en-US">
              <a:latin typeface="+mn-lt"/>
              <a:cs typeface="+mn-cs"/>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p:cNvSpPr>
            <a:spLocks noGrp="1"/>
          </p:cNvSpPr>
          <p:nvPr>
            <p:ph type="dt" sz="half" idx="10"/>
          </p:nvPr>
        </p:nvSpPr>
        <p:spPr/>
        <p:txBody>
          <a:bodyPr/>
          <a:lstStyle>
            <a:lvl1pPr>
              <a:defRPr/>
            </a:lvl1pPr>
          </a:lstStyle>
          <a:p>
            <a:pPr>
              <a:defRPr/>
            </a:pPr>
            <a:fld id="{1423210F-2588-4901-8283-139D2212E21B}" type="datetimeFigureOut">
              <a:rPr lang="en-US"/>
              <a:pPr>
                <a:defRPr/>
              </a:pPr>
              <a:t>10/29/2017</a:t>
            </a:fld>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EA4A7D92-0392-46B7-BA2A-B1AC9D9E350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D3A5671E-D200-4AB1-A039-F02F72B452F3}" type="datetimeFigureOut">
              <a:rPr lang="en-US"/>
              <a:pPr>
                <a:defRPr/>
              </a:pPr>
              <a:t>10/29/2017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8469306-5E8E-4621-BF42-C8810612D2E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3C45C529-6784-4D98-983C-FCB09551988E}" type="datetimeFigureOut">
              <a:rPr lang="en-US"/>
              <a:pPr>
                <a:defRPr/>
              </a:pPr>
              <a:t>10/29/2017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AAAF515-B0A8-4C2E-B7EA-50FC4517836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369340E0-C7D0-464B-8115-AE69204806B4}" type="datetimeFigureOut">
              <a:rPr lang="en-US"/>
              <a:pPr>
                <a:defRPr/>
              </a:pPr>
              <a:t>10/29/2017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17B18E9-8388-4A0D-8A63-BF2BAB6246C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l" rtl="0" fontAlgn="auto">
              <a:spcBef>
                <a:spcPts val="0"/>
              </a:spcBef>
              <a:spcAft>
                <a:spcPts val="0"/>
              </a:spcAft>
              <a:defRPr/>
            </a:pPr>
            <a:endParaRPr lang="en-US">
              <a:latin typeface="+mn-lt"/>
              <a:cs typeface="+mn-cs"/>
            </a:endParaRPr>
          </a:p>
        </p:txBody>
      </p:sp>
      <p:sp>
        <p:nvSpPr>
          <p:cNvPr id="5"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l" rtl="0"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E812C4CD-3381-4698-914A-E24B8F4667B8}" type="datetimeFigureOut">
              <a:rPr lang="en-US"/>
              <a:pPr>
                <a:defRPr/>
              </a:pPr>
              <a:t>10/29/2017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0F9C6B8-03EF-40E3-8C5B-F16F681503E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87FE6CE0-BA21-4BAD-9067-81DA78D45953}" type="datetimeFigureOut">
              <a:rPr lang="en-US"/>
              <a:pPr>
                <a:defRPr/>
              </a:pPr>
              <a:t>10/29/2017</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E008093E-80FB-4634-9BBC-3DA399CD233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BFCBC312-078E-4C34-80C5-D0C9B1FCA023}" type="datetimeFigureOut">
              <a:rPr lang="en-US"/>
              <a:pPr>
                <a:defRPr/>
              </a:pPr>
              <a:t>10/29/2017</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3C72601E-42FB-4410-B400-860906B8005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0AB72802-4808-40D1-9827-341EF9122BE1}" type="datetimeFigureOut">
              <a:rPr lang="en-US"/>
              <a:pPr>
                <a:defRPr/>
              </a:pPr>
              <a:t>10/29/2017</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4FE03574-28EA-4C19-8266-79FF0128FCA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CF224E3-72A6-46C1-82A0-A8CE315FD049}" type="datetimeFigureOut">
              <a:rPr lang="en-US"/>
              <a:pPr>
                <a:defRPr/>
              </a:pPr>
              <a:t>10/29/2017</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24FBDE6-AC99-45CB-B11F-4D1AD350D8E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C94AF477-A4ED-4FD8-8276-E7B815A82C33}" type="datetimeFigureOut">
              <a:rPr lang="en-US"/>
              <a:pPr>
                <a:defRPr/>
              </a:pPr>
              <a:t>10/29/2017</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D3413D03-2409-42D7-A9FD-B3A02355096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1B481D2A-508C-4347-A3C6-A05394EA907D}" type="datetimeFigureOut">
              <a:rPr lang="en-US"/>
              <a:pPr>
                <a:defRPr/>
              </a:pPr>
              <a:t>10/29/2017</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5A4C963-A3BE-4030-AC20-6B75C464605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l" rtl="0" fontAlgn="auto">
              <a:spcBef>
                <a:spcPts val="0"/>
              </a:spcBef>
              <a:spcAft>
                <a:spcPts val="0"/>
              </a:spcAft>
              <a:defRPr/>
            </a:pPr>
            <a:endParaRPr lang="en-US">
              <a:latin typeface="+mn-lt"/>
              <a:cs typeface="+mn-cs"/>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l" rtl="0"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rtl="0"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2E388F48-2423-43AA-AAFD-4B861B801C36}" type="datetimeFigureOut">
              <a:rPr lang="en-US"/>
              <a:pPr>
                <a:defRPr/>
              </a:pPr>
              <a:t>10/29/2017</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rtl="0"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rtl="0"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476868E8-265E-4872-80CA-203E614C60E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83" r:id="rId1"/>
    <p:sldLayoutId id="2147483677" r:id="rId2"/>
    <p:sldLayoutId id="2147483684" r:id="rId3"/>
    <p:sldLayoutId id="2147483678" r:id="rId4"/>
    <p:sldLayoutId id="2147483685" r:id="rId5"/>
    <p:sldLayoutId id="2147483679" r:id="rId6"/>
    <p:sldLayoutId id="2147483680" r:id="rId7"/>
    <p:sldLayoutId id="2147483686" r:id="rId8"/>
    <p:sldLayoutId id="2147483687" r:id="rId9"/>
    <p:sldLayoutId id="2147483681" r:id="rId10"/>
    <p:sldLayoutId id="2147483682"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Medium" pitchFamily="34" charset="0"/>
        </a:defRPr>
      </a:lvl2pPr>
      <a:lvl3pPr algn="l" rtl="0" fontAlgn="base">
        <a:spcBef>
          <a:spcPct val="0"/>
        </a:spcBef>
        <a:spcAft>
          <a:spcPct val="0"/>
        </a:spcAft>
        <a:defRPr sz="4600">
          <a:solidFill>
            <a:schemeClr val="tx1"/>
          </a:solidFill>
          <a:latin typeface="Franklin Gothic Medium" pitchFamily="34" charset="0"/>
        </a:defRPr>
      </a:lvl3pPr>
      <a:lvl4pPr algn="l" rtl="0" fontAlgn="base">
        <a:spcBef>
          <a:spcPct val="0"/>
        </a:spcBef>
        <a:spcAft>
          <a:spcPct val="0"/>
        </a:spcAft>
        <a:defRPr sz="4600">
          <a:solidFill>
            <a:schemeClr val="tx1"/>
          </a:solidFill>
          <a:latin typeface="Franklin Gothic Medium" pitchFamily="34" charset="0"/>
        </a:defRPr>
      </a:lvl4pPr>
      <a:lvl5pPr algn="l" rtl="0" fontAlgn="base">
        <a:spcBef>
          <a:spcPct val="0"/>
        </a:spcBef>
        <a:spcAft>
          <a:spcPct val="0"/>
        </a:spcAft>
        <a:defRPr sz="4600">
          <a:solidFill>
            <a:schemeClr val="tx1"/>
          </a:solidFill>
          <a:latin typeface="Franklin Gothic Medium" pitchFamily="34" charset="0"/>
        </a:defRPr>
      </a:lvl5pPr>
      <a:lvl6pPr marL="457200" algn="l" rtl="0" fontAlgn="base">
        <a:spcBef>
          <a:spcPct val="0"/>
        </a:spcBef>
        <a:spcAft>
          <a:spcPct val="0"/>
        </a:spcAft>
        <a:defRPr sz="4600">
          <a:solidFill>
            <a:schemeClr val="tx1"/>
          </a:solidFill>
          <a:latin typeface="Franklin Gothic Medium" pitchFamily="34" charset="0"/>
        </a:defRPr>
      </a:lvl6pPr>
      <a:lvl7pPr marL="914400" algn="l" rtl="0" fontAlgn="base">
        <a:spcBef>
          <a:spcPct val="0"/>
        </a:spcBef>
        <a:spcAft>
          <a:spcPct val="0"/>
        </a:spcAft>
        <a:defRPr sz="4600">
          <a:solidFill>
            <a:schemeClr val="tx1"/>
          </a:solidFill>
          <a:latin typeface="Franklin Gothic Medium" pitchFamily="34" charset="0"/>
        </a:defRPr>
      </a:lvl7pPr>
      <a:lvl8pPr marL="1371600" algn="l" rtl="0" fontAlgn="base">
        <a:spcBef>
          <a:spcPct val="0"/>
        </a:spcBef>
        <a:spcAft>
          <a:spcPct val="0"/>
        </a:spcAft>
        <a:defRPr sz="4600">
          <a:solidFill>
            <a:schemeClr val="tx1"/>
          </a:solidFill>
          <a:latin typeface="Franklin Gothic Medium" pitchFamily="34" charset="0"/>
        </a:defRPr>
      </a:lvl8pPr>
      <a:lvl9pPr marL="1828800" algn="l" rtl="0" fontAlgn="base">
        <a:spcBef>
          <a:spcPct val="0"/>
        </a:spcBef>
        <a:spcAft>
          <a:spcPct val="0"/>
        </a:spcAft>
        <a:defRPr sz="4600">
          <a:solidFill>
            <a:schemeClr val="tx1"/>
          </a:solidFill>
          <a:latin typeface="Franklin Gothic Medium"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pitchFamily="34"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1B587C"/>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4E8542"/>
        </a:buClr>
        <a:buSzPct val="100000"/>
        <a:buFont typeface="Arial"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Image:TB_Culture.jpg" TargetMode="External"/><Relationship Id="rId7" Type="http://schemas.openxmlformats.org/officeDocument/2006/relationships/image" Target="../media/image35.png"/><Relationship Id="rId2" Type="http://schemas.openxmlformats.org/officeDocument/2006/relationships/image" Target="../media/image32.wmf"/><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hyperlink" Target="http://upload.wikimedia.org/wikipedia/commons/9/92/TB_CXR.jpg" TargetMode="Externa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Image:Bronchoscopy1.jpg"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8.jpe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3" Type="http://schemas.openxmlformats.org/officeDocument/2006/relationships/hyperlink" Target="http://upload.wikimedia.org/wikipedia/commons/e/e2/Leprosy_thigh_demarcated_cutaneous_lesions.jpg" TargetMode="External"/><Relationship Id="rId7" Type="http://schemas.openxmlformats.org/officeDocument/2006/relationships/image" Target="../media/image5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en.wikipedia.org/wiki/File:Wintertenen.jpg" TargetMode="Externa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8576" y="914400"/>
            <a:ext cx="6480048" cy="2301240"/>
          </a:xfrm>
        </p:spPr>
        <p:txBody>
          <a:bodyPr>
            <a:normAutofit fontScale="90000"/>
          </a:bodyPr>
          <a:lstStyle/>
          <a:p>
            <a:pPr algn="ctr" fontAlgn="auto">
              <a:spcAft>
                <a:spcPts val="0"/>
              </a:spcAft>
              <a:defRPr/>
            </a:pPr>
            <a:r>
              <a:rPr sz="5300" dirty="0"/>
              <a:t>GRANULOMATOUS INFLAMMATION</a:t>
            </a:r>
            <a:br>
              <a:rPr dirty="0"/>
            </a:br>
            <a:br>
              <a:rPr dirty="0"/>
            </a:br>
            <a:r>
              <a:rPr dirty="0"/>
              <a:t> </a:t>
            </a:r>
            <a:br>
              <a:rPr dirty="0"/>
            </a:br>
            <a:endParaRPr dirty="0"/>
          </a:p>
        </p:txBody>
      </p:sp>
      <p:sp>
        <p:nvSpPr>
          <p:cNvPr id="7171" name="Subtitle 2"/>
          <p:cNvSpPr>
            <a:spLocks noGrp="1"/>
          </p:cNvSpPr>
          <p:nvPr>
            <p:ph type="subTitle" idx="1"/>
          </p:nvPr>
        </p:nvSpPr>
        <p:spPr>
          <a:xfrm>
            <a:off x="381000" y="3209778"/>
            <a:ext cx="7696200" cy="3048000"/>
          </a:xfrm>
        </p:spPr>
        <p:txBody>
          <a:bodyPr>
            <a:normAutofit fontScale="70000" lnSpcReduction="20000"/>
          </a:bodyPr>
          <a:lstStyle/>
          <a:p>
            <a:pPr algn="l"/>
            <a:r>
              <a:rPr lang="en-US" sz="3200" b="1" dirty="0"/>
              <a:t>Many slides were taken from Dr. </a:t>
            </a:r>
            <a:r>
              <a:rPr lang="en-US" sz="3200" b="1" dirty="0" err="1"/>
              <a:t>Maha</a:t>
            </a:r>
            <a:r>
              <a:rPr lang="en-US" sz="3200" b="1" dirty="0"/>
              <a:t> </a:t>
            </a:r>
            <a:r>
              <a:rPr lang="en-US" sz="3200" b="1" dirty="0" err="1"/>
              <a:t>Arafah</a:t>
            </a:r>
            <a:r>
              <a:rPr lang="en-US" sz="3200" b="1" dirty="0"/>
              <a:t>.</a:t>
            </a:r>
          </a:p>
          <a:p>
            <a:pPr algn="l"/>
            <a:r>
              <a:rPr lang="en-US" sz="3200" b="1" dirty="0"/>
              <a:t>Associate Professor  and </a:t>
            </a:r>
            <a:r>
              <a:rPr lang="en-US" sz="3200" b="1" dirty="0" err="1"/>
              <a:t>Histopathologist</a:t>
            </a:r>
            <a:r>
              <a:rPr lang="en-US" sz="3200" b="1" dirty="0"/>
              <a:t>.</a:t>
            </a:r>
            <a:br>
              <a:rPr lang="en-US" sz="3200" b="1" dirty="0"/>
            </a:br>
            <a:endParaRPr lang="en-US" sz="3200" b="1" dirty="0"/>
          </a:p>
          <a:p>
            <a:pPr algn="l"/>
            <a:r>
              <a:rPr lang="en-US" sz="3200" b="1" dirty="0">
                <a:solidFill>
                  <a:srgbClr val="00B050"/>
                </a:solidFill>
              </a:rPr>
              <a:t>1</a:t>
            </a:r>
            <a:r>
              <a:rPr lang="en-US" sz="3200" b="1" baseline="30000" dirty="0">
                <a:solidFill>
                  <a:srgbClr val="00B050"/>
                </a:solidFill>
              </a:rPr>
              <a:t>st</a:t>
            </a:r>
            <a:r>
              <a:rPr lang="en-US" sz="3200" b="1" dirty="0">
                <a:solidFill>
                  <a:srgbClr val="00B050"/>
                </a:solidFill>
              </a:rPr>
              <a:t> year- Safar 1439, Oct 2017</a:t>
            </a:r>
          </a:p>
          <a:p>
            <a:pPr algn="l"/>
            <a:endParaRPr lang="en-US" sz="3200" b="1" dirty="0">
              <a:solidFill>
                <a:srgbClr val="00B050"/>
              </a:solidFill>
            </a:endParaRPr>
          </a:p>
          <a:p>
            <a:pPr algn="l"/>
            <a:r>
              <a:rPr lang="en-US" sz="3200" b="1" dirty="0"/>
              <a:t>Osamah T. Khojah, Assistant Professor,</a:t>
            </a:r>
          </a:p>
          <a:p>
            <a:pPr algn="l"/>
            <a:r>
              <a:rPr lang="en-US" sz="3200" b="1" dirty="0"/>
              <a:t>Hematopathologist, </a:t>
            </a:r>
            <a:r>
              <a:rPr lang="en-US" sz="3200" b="1" dirty="0" err="1"/>
              <a:t>Immunopathologist</a:t>
            </a:r>
            <a:r>
              <a:rPr lang="en-US" sz="3200" b="1" dirty="0"/>
              <a:t> &amp; Blood Transfusionist,  </a:t>
            </a:r>
          </a:p>
          <a:p>
            <a:pPr algn="l"/>
            <a:r>
              <a:rPr lang="en-US" sz="3200" b="1" dirty="0"/>
              <a:t>0555485892, asd@ksu.edu.sa</a:t>
            </a:r>
            <a:br>
              <a:rPr lang="en-US" dirty="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stretch>
            <a:fillRect/>
          </a:stretch>
        </p:blipFill>
        <p:spPr>
          <a:xfrm>
            <a:off x="685800" y="609599"/>
            <a:ext cx="7440599" cy="5893371"/>
          </a:xfrm>
          <a:prstGeom prst="rect">
            <a:avLst/>
          </a:prstGeom>
        </p:spPr>
      </p:pic>
    </p:spTree>
    <p:extLst>
      <p:ext uri="{BB962C8B-B14F-4D97-AF65-F5344CB8AC3E}">
        <p14:creationId xmlns:p14="http://schemas.microsoft.com/office/powerpoint/2010/main" val="2889054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467600" cy="1143000"/>
          </a:xfrm>
        </p:spPr>
        <p:txBody>
          <a:bodyPr>
            <a:normAutofit fontScale="90000"/>
          </a:bodyPr>
          <a:lstStyle/>
          <a:p>
            <a:pPr fontAlgn="auto">
              <a:spcAft>
                <a:spcPts val="0"/>
              </a:spcAft>
              <a:defRPr/>
            </a:pPr>
            <a:r>
              <a:rPr lang="en-US" sz="4800" b="1" dirty="0"/>
              <a:t>OBJECTIVES AND KEY PRINCIPLES TO BE TAUGHT</a:t>
            </a:r>
            <a:r>
              <a:rPr lang="en-US" sz="4800" b="1" i="1" u="sng" dirty="0"/>
              <a:t>:</a:t>
            </a:r>
            <a:br>
              <a:rPr lang="en-US" sz="4800" dirty="0"/>
            </a:br>
            <a:endParaRPr lang="en-US" dirty="0"/>
          </a:p>
        </p:txBody>
      </p:sp>
      <p:sp>
        <p:nvSpPr>
          <p:cNvPr id="3" name="Content Placeholder 2"/>
          <p:cNvSpPr>
            <a:spLocks noGrp="1"/>
          </p:cNvSpPr>
          <p:nvPr>
            <p:ph idx="1"/>
          </p:nvPr>
        </p:nvSpPr>
        <p:spPr/>
        <p:txBody>
          <a:bodyPr>
            <a:normAutofit fontScale="77500" lnSpcReduction="20000"/>
          </a:bodyPr>
          <a:lstStyle/>
          <a:p>
            <a:pPr marL="420624" indent="-384048" fontAlgn="auto">
              <a:spcAft>
                <a:spcPts val="0"/>
              </a:spcAft>
              <a:buFont typeface="Wingdings 2"/>
              <a:buNone/>
              <a:defRPr/>
            </a:pPr>
            <a:r>
              <a:rPr lang="en-US" sz="3200" dirty="0"/>
              <a:t>Upon completion of this lecture, the student should:</a:t>
            </a:r>
            <a:endParaRPr lang="en-US" sz="2800" dirty="0"/>
          </a:p>
          <a:p>
            <a:pPr marL="420624" indent="-384048" fontAlgn="auto">
              <a:spcAft>
                <a:spcPts val="0"/>
              </a:spcAft>
              <a:buFont typeface="Wingdings 2"/>
              <a:buChar char=""/>
              <a:defRPr/>
            </a:pPr>
            <a:r>
              <a:rPr lang="en-US" sz="3200" dirty="0"/>
              <a:t>Define </a:t>
            </a:r>
            <a:r>
              <a:rPr lang="en-US" sz="3200" dirty="0" err="1"/>
              <a:t>Granulomatous</a:t>
            </a:r>
            <a:r>
              <a:rPr lang="en-US" sz="3200" dirty="0"/>
              <a:t> inflammation.</a:t>
            </a:r>
          </a:p>
          <a:p>
            <a:pPr marL="420624" indent="-384048" fontAlgn="auto">
              <a:spcAft>
                <a:spcPts val="0"/>
              </a:spcAft>
              <a:buFont typeface="Wingdings 2"/>
              <a:buChar char=""/>
              <a:defRPr/>
            </a:pPr>
            <a:r>
              <a:rPr lang="en-US" sz="3200" dirty="0"/>
              <a:t>Recognize the morphology of </a:t>
            </a:r>
            <a:r>
              <a:rPr lang="en-US" sz="3200" dirty="0" err="1"/>
              <a:t>granulomas</a:t>
            </a:r>
            <a:r>
              <a:rPr lang="en-US" sz="3200" dirty="0"/>
              <a:t> (tubercles) and list the cells found in </a:t>
            </a:r>
            <a:r>
              <a:rPr lang="en-US" sz="3200" dirty="0" err="1"/>
              <a:t>granuloma</a:t>
            </a:r>
            <a:r>
              <a:rPr lang="en-US" sz="3200" dirty="0"/>
              <a:t> along with their appearance.</a:t>
            </a:r>
          </a:p>
          <a:p>
            <a:pPr marL="420624" indent="-384048" fontAlgn="auto">
              <a:spcAft>
                <a:spcPts val="0"/>
              </a:spcAft>
              <a:buFont typeface="Wingdings 2"/>
              <a:buChar char=""/>
              <a:defRPr/>
            </a:pPr>
            <a:r>
              <a:rPr lang="en-US" sz="3200" dirty="0"/>
              <a:t>Identify the two types of </a:t>
            </a:r>
            <a:r>
              <a:rPr lang="en-US" sz="3200" dirty="0" err="1"/>
              <a:t>granulomas</a:t>
            </a:r>
            <a:r>
              <a:rPr lang="en-US" sz="3200" dirty="0"/>
              <a:t>, which differ in their pathogenesis.</a:t>
            </a:r>
          </a:p>
          <a:p>
            <a:pPr marL="722376" lvl="1" indent="-274320" fontAlgn="auto">
              <a:spcAft>
                <a:spcPts val="0"/>
              </a:spcAft>
              <a:buFont typeface="Wingdings 2"/>
              <a:buChar char=""/>
              <a:defRPr/>
            </a:pPr>
            <a:r>
              <a:rPr lang="en-US" sz="2800" dirty="0"/>
              <a:t> Foreign body </a:t>
            </a:r>
            <a:r>
              <a:rPr lang="en-US" sz="2800" dirty="0" err="1"/>
              <a:t>granulomas</a:t>
            </a:r>
            <a:r>
              <a:rPr lang="en-US" sz="2800" dirty="0"/>
              <a:t> </a:t>
            </a:r>
          </a:p>
          <a:p>
            <a:pPr marL="722376" lvl="1" indent="-274320" fontAlgn="auto">
              <a:spcAft>
                <a:spcPts val="0"/>
              </a:spcAft>
              <a:buFont typeface="Wingdings 2"/>
              <a:buChar char=""/>
              <a:defRPr/>
            </a:pPr>
            <a:r>
              <a:rPr lang="en-US" sz="2800" dirty="0"/>
              <a:t>  Immune </a:t>
            </a:r>
            <a:r>
              <a:rPr lang="en-US" sz="2800" dirty="0" err="1"/>
              <a:t>granulomas</a:t>
            </a:r>
            <a:r>
              <a:rPr lang="en-US" sz="2800" dirty="0"/>
              <a:t> </a:t>
            </a:r>
          </a:p>
          <a:p>
            <a:pPr marL="420624" indent="-384048" fontAlgn="auto">
              <a:spcAft>
                <a:spcPts val="0"/>
              </a:spcAft>
              <a:buFont typeface="Wingdings 2"/>
              <a:buChar char=""/>
              <a:defRPr/>
            </a:pPr>
            <a:r>
              <a:rPr lang="en-US" sz="3200" dirty="0"/>
              <a:t>List the common causes of </a:t>
            </a:r>
            <a:r>
              <a:rPr lang="en-US" sz="3200" dirty="0" err="1"/>
              <a:t>Granulomatous</a:t>
            </a:r>
            <a:r>
              <a:rPr lang="en-US" sz="3200" dirty="0"/>
              <a:t> Inflammation.</a:t>
            </a:r>
          </a:p>
          <a:p>
            <a:pPr marL="420624" indent="-384048" fontAlgn="auto">
              <a:spcAft>
                <a:spcPts val="0"/>
              </a:spcAft>
              <a:buFont typeface="Wingdings 2"/>
              <a:buChar char=""/>
              <a:defRPr/>
            </a:pPr>
            <a:r>
              <a:rPr lang="en-US" sz="3200" dirty="0"/>
              <a:t>Understands the pathogenesis of </a:t>
            </a:r>
            <a:r>
              <a:rPr lang="en-US" sz="3200" dirty="0" err="1"/>
              <a:t>granuloma</a:t>
            </a:r>
            <a:r>
              <a:rPr lang="en-US" sz="3200" dirty="0"/>
              <a:t> formation.</a:t>
            </a:r>
          </a:p>
          <a:p>
            <a:pPr marL="420624" indent="-384048" fontAlgn="auto">
              <a:spcAft>
                <a:spcPts val="0"/>
              </a:spcAft>
              <a:buFont typeface="Wingdings 2"/>
              <a:buChar char=""/>
              <a:defRPr/>
            </a:pPr>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838200"/>
            <a:ext cx="8763000" cy="2076450"/>
          </a:xfrm>
        </p:spPr>
        <p:txBody>
          <a:bodyPr>
            <a:normAutofit/>
          </a:bodyPr>
          <a:lstStyle/>
          <a:p>
            <a:pPr algn="ctr" fontAlgn="auto">
              <a:spcAft>
                <a:spcPts val="0"/>
              </a:spcAft>
              <a:defRPr/>
            </a:pPr>
            <a:r>
              <a:rPr err="1">
                <a:solidFill>
                  <a:schemeClr val="tx1"/>
                </a:solidFill>
              </a:rPr>
              <a:t>Granulomatous</a:t>
            </a:r>
            <a:r>
              <a:rPr>
                <a:solidFill>
                  <a:schemeClr val="tx1"/>
                </a:solidFill>
              </a:rPr>
              <a:t> inflammation</a:t>
            </a:r>
          </a:p>
        </p:txBody>
      </p:sp>
      <p:sp>
        <p:nvSpPr>
          <p:cNvPr id="3" name="Rectangle 2"/>
          <p:cNvSpPr/>
          <p:nvPr/>
        </p:nvSpPr>
        <p:spPr>
          <a:xfrm>
            <a:off x="533400" y="3276600"/>
            <a:ext cx="7848600" cy="2554288"/>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l" rtl="0" fontAlgn="auto">
              <a:spcBef>
                <a:spcPts val="0"/>
              </a:spcBef>
              <a:spcAft>
                <a:spcPts val="0"/>
              </a:spcAft>
              <a:defRPr/>
            </a:pPr>
            <a:r>
              <a:rPr lang="en-US" sz="4000" dirty="0">
                <a:solidFill>
                  <a:srgbClr val="FFFF00"/>
                </a:solidFill>
              </a:rPr>
              <a:t>A form of chronic inflammation characterized by the formation of </a:t>
            </a:r>
            <a:r>
              <a:rPr lang="en-US" sz="4000" dirty="0" err="1">
                <a:solidFill>
                  <a:srgbClr val="FFFF00"/>
                </a:solidFill>
              </a:rPr>
              <a:t>granulomas</a:t>
            </a:r>
            <a:r>
              <a:rPr lang="en-US" sz="4000" dirty="0">
                <a:solidFill>
                  <a:srgbClr val="FFFF00"/>
                </a:solidFill>
              </a:rPr>
              <a:t>.</a:t>
            </a:r>
            <a:br>
              <a:rPr lang="en-US" sz="4000" dirty="0">
                <a:solidFill>
                  <a:schemeClr val="accent1"/>
                </a:solidFill>
              </a:rPr>
            </a:br>
            <a:endParaRPr lang="en-US" sz="4000" dirty="0">
              <a:solidFill>
                <a:schemeClr val="accen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0"/>
            <a:ext cx="8229600" cy="1143000"/>
          </a:xfrm>
        </p:spPr>
        <p:txBody>
          <a:bodyPr/>
          <a:lstStyle/>
          <a:p>
            <a:endParaRPr lang="en-US" altLang="en-US"/>
          </a:p>
        </p:txBody>
      </p:sp>
      <p:sp>
        <p:nvSpPr>
          <p:cNvPr id="11267" name="Rectangle 3"/>
          <p:cNvSpPr>
            <a:spLocks noGrp="1" noChangeArrowheads="1"/>
          </p:cNvSpPr>
          <p:nvPr>
            <p:ph idx="1"/>
          </p:nvPr>
        </p:nvSpPr>
        <p:spPr>
          <a:xfrm>
            <a:off x="609600" y="1143000"/>
            <a:ext cx="8229600" cy="4525963"/>
          </a:xfrm>
        </p:spPr>
        <p:txBody>
          <a:bodyPr/>
          <a:lstStyle/>
          <a:p>
            <a:r>
              <a:rPr lang="en-US" altLang="en-US" sz="2400" u="sng">
                <a:solidFill>
                  <a:srgbClr val="FFFF00"/>
                </a:solidFill>
              </a:rPr>
              <a:t>Granuloma</a:t>
            </a:r>
            <a:r>
              <a:rPr lang="en-US" altLang="en-US" sz="2400"/>
              <a:t> = Nodular collection of </a:t>
            </a:r>
            <a:r>
              <a:rPr lang="en-US" altLang="en-US" sz="2400" i="1" u="sng">
                <a:solidFill>
                  <a:srgbClr val="FFFF00"/>
                </a:solidFill>
              </a:rPr>
              <a:t>epithelioid macrophages </a:t>
            </a:r>
            <a:r>
              <a:rPr lang="en-US" altLang="en-US" sz="2400"/>
              <a:t>surrounded by a rim of lymphocytes</a:t>
            </a:r>
          </a:p>
          <a:p>
            <a:r>
              <a:rPr lang="en-US" altLang="en-US" sz="2400" i="1" u="sng">
                <a:solidFill>
                  <a:srgbClr val="FFFF00"/>
                </a:solidFill>
              </a:rPr>
              <a:t>Epitheloid macrophages</a:t>
            </a:r>
            <a:r>
              <a:rPr lang="en-US" altLang="en-US" sz="2400"/>
              <a:t>: squamous cell-like appearance</a:t>
            </a:r>
          </a:p>
          <a:p>
            <a:endParaRPr lang="en-US" altLang="en-US"/>
          </a:p>
        </p:txBody>
      </p:sp>
      <p:pic>
        <p:nvPicPr>
          <p:cNvPr id="11268" name="Picture 3" descr="granuloma and eithelioid cells"/>
          <p:cNvPicPr>
            <a:picLocks noChangeAspect="1" noChangeArrowheads="1"/>
          </p:cNvPicPr>
          <p:nvPr/>
        </p:nvPicPr>
        <p:blipFill>
          <a:blip r:embed="rId3" cstate="print"/>
          <a:srcRect/>
          <a:stretch>
            <a:fillRect/>
          </a:stretch>
        </p:blipFill>
        <p:spPr bwMode="auto">
          <a:xfrm>
            <a:off x="4800600" y="3124200"/>
            <a:ext cx="4038600" cy="3200400"/>
          </a:xfrm>
          <a:prstGeom prst="rect">
            <a:avLst/>
          </a:prstGeom>
          <a:noFill/>
          <a:ln w="9525">
            <a:noFill/>
            <a:miter lim="800000"/>
            <a:headEnd/>
            <a:tailEnd/>
          </a:ln>
        </p:spPr>
      </p:pic>
      <p:pic>
        <p:nvPicPr>
          <p:cNvPr id="11269" name="Picture 6" descr="G:\basics\B__\webpath\jpeg7\infl015.jpg"/>
          <p:cNvPicPr>
            <a:picLocks noChangeAspect="1" noChangeArrowheads="1"/>
          </p:cNvPicPr>
          <p:nvPr/>
        </p:nvPicPr>
        <p:blipFill>
          <a:blip r:embed="rId4" cstate="print"/>
          <a:srcRect/>
          <a:stretch>
            <a:fillRect/>
          </a:stretch>
        </p:blipFill>
        <p:spPr bwMode="auto">
          <a:xfrm>
            <a:off x="304800" y="3657600"/>
            <a:ext cx="4191000" cy="274478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عنوان 1"/>
          <p:cNvSpPr>
            <a:spLocks noGrp="1"/>
          </p:cNvSpPr>
          <p:nvPr>
            <p:ph type="title"/>
          </p:nvPr>
        </p:nvSpPr>
        <p:spPr/>
        <p:txBody>
          <a:bodyPr/>
          <a:lstStyle/>
          <a:p>
            <a:r>
              <a:rPr lang="en-US"/>
              <a:t>Why is it important?</a:t>
            </a:r>
          </a:p>
        </p:txBody>
      </p:sp>
      <p:sp>
        <p:nvSpPr>
          <p:cNvPr id="12291" name="عنصر نائب للمحتوى 2"/>
          <p:cNvSpPr>
            <a:spLocks noGrp="1"/>
          </p:cNvSpPr>
          <p:nvPr>
            <p:ph idx="1"/>
          </p:nvPr>
        </p:nvSpPr>
        <p:spPr/>
        <p:txBody>
          <a:bodyPr/>
          <a:lstStyle/>
          <a:p>
            <a:r>
              <a:rPr lang="en-US" dirty="0"/>
              <a:t>Granulomas are encountered in certain </a:t>
            </a:r>
            <a:r>
              <a:rPr lang="en-US" dirty="0">
                <a:solidFill>
                  <a:srgbClr val="FF0000"/>
                </a:solidFill>
              </a:rPr>
              <a:t>specific</a:t>
            </a:r>
            <a:r>
              <a:rPr lang="en-US" dirty="0"/>
              <a:t> pathologic states.</a:t>
            </a:r>
          </a:p>
          <a:p>
            <a:r>
              <a:rPr lang="en-US" dirty="0"/>
              <a:t> Recognition of the granulomatous pattern is important because of the </a:t>
            </a:r>
            <a:r>
              <a:rPr lang="en-US" dirty="0">
                <a:solidFill>
                  <a:srgbClr val="FF0000"/>
                </a:solidFill>
              </a:rPr>
              <a:t>limited number of conditions</a:t>
            </a:r>
            <a:r>
              <a:rPr lang="en-US" dirty="0"/>
              <a:t> (some life-threatening) that cause it.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عنوان 1"/>
          <p:cNvSpPr>
            <a:spLocks noGrp="1"/>
          </p:cNvSpPr>
          <p:nvPr>
            <p:ph type="title"/>
          </p:nvPr>
        </p:nvSpPr>
        <p:spPr/>
        <p:txBody>
          <a:bodyPr>
            <a:normAutofit fontScale="90000"/>
          </a:bodyPr>
          <a:lstStyle/>
          <a:p>
            <a:pPr fontAlgn="auto">
              <a:spcAft>
                <a:spcPts val="0"/>
              </a:spcAft>
              <a:defRPr/>
            </a:pPr>
            <a:r>
              <a:rPr lang="en-US" altLang="en-US"/>
              <a:t>Granulomatous Inflammation</a:t>
            </a:r>
            <a:br>
              <a:rPr lang="en-US" altLang="en-US"/>
            </a:br>
            <a:r>
              <a:rPr lang="en-US" altLang="en-US"/>
              <a:t>pathogenesis </a:t>
            </a:r>
            <a:endParaRPr lang="en-US"/>
          </a:p>
        </p:txBody>
      </p:sp>
      <p:sp>
        <p:nvSpPr>
          <p:cNvPr id="13316" name="عنصر نائب للمحتوى 3"/>
          <p:cNvSpPr>
            <a:spLocks noGrp="1"/>
          </p:cNvSpPr>
          <p:nvPr>
            <p:ph sz="quarter" idx="2"/>
          </p:nvPr>
        </p:nvSpPr>
        <p:spPr>
          <a:xfrm>
            <a:off x="381000" y="2286000"/>
            <a:ext cx="8229600" cy="1939925"/>
          </a:xfrm>
        </p:spPr>
        <p:txBody>
          <a:bodyPr/>
          <a:lstStyle/>
          <a:p>
            <a:r>
              <a:rPr lang="en-US"/>
              <a:t>Neutrophils ordinarily remove agents that incite an acute inflammatory response. However, there are circumstances in which reactive neutrophils </a:t>
            </a:r>
            <a:r>
              <a:rPr lang="en-US" b="1" i="1">
                <a:solidFill>
                  <a:srgbClr val="FFFF00"/>
                </a:solidFill>
              </a:rPr>
              <a:t>cannot</a:t>
            </a:r>
            <a:r>
              <a:rPr lang="en-US"/>
              <a:t> digest the substances that provoke acute inflammation.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عنوان 1"/>
          <p:cNvSpPr>
            <a:spLocks noGrp="1"/>
          </p:cNvSpPr>
          <p:nvPr>
            <p:ph type="title"/>
          </p:nvPr>
        </p:nvSpPr>
        <p:spPr/>
        <p:txBody>
          <a:bodyPr>
            <a:normAutofit fontScale="90000"/>
          </a:bodyPr>
          <a:lstStyle/>
          <a:p>
            <a:pPr fontAlgn="auto">
              <a:spcAft>
                <a:spcPts val="0"/>
              </a:spcAft>
              <a:defRPr/>
            </a:pPr>
            <a:r>
              <a:rPr lang="en-US" altLang="en-US" sz="3600"/>
              <a:t>Granulomatous Inflammation</a:t>
            </a:r>
            <a:br>
              <a:rPr lang="en-US" altLang="en-US" sz="3600"/>
            </a:br>
            <a:r>
              <a:rPr lang="en-US" altLang="en-US" sz="3600"/>
              <a:t>mechanism</a:t>
            </a:r>
            <a:endParaRPr lang="en-US" sz="3600"/>
          </a:p>
        </p:txBody>
      </p:sp>
      <p:sp>
        <p:nvSpPr>
          <p:cNvPr id="14339" name="عنصر نائب للمحتوى 2"/>
          <p:cNvSpPr>
            <a:spLocks noGrp="1"/>
          </p:cNvSpPr>
          <p:nvPr>
            <p:ph idx="1"/>
          </p:nvPr>
        </p:nvSpPr>
        <p:spPr>
          <a:xfrm>
            <a:off x="457200" y="1447800"/>
            <a:ext cx="3657600" cy="4525963"/>
          </a:xfrm>
        </p:spPr>
        <p:txBody>
          <a:bodyPr/>
          <a:lstStyle/>
          <a:p>
            <a:r>
              <a:rPr lang="en-US" sz="2000" b="1" dirty="0">
                <a:solidFill>
                  <a:srgbClr val="FFFF00"/>
                </a:solidFill>
              </a:rPr>
              <a:t>What is the initiating event in </a:t>
            </a:r>
            <a:r>
              <a:rPr lang="en-US" sz="2000" b="1" dirty="0" err="1">
                <a:solidFill>
                  <a:srgbClr val="FFFF00"/>
                </a:solidFill>
              </a:rPr>
              <a:t>granuloma</a:t>
            </a:r>
            <a:r>
              <a:rPr lang="en-US" sz="2000" b="1" dirty="0">
                <a:solidFill>
                  <a:srgbClr val="FFFF00"/>
                </a:solidFill>
              </a:rPr>
              <a:t> formation? </a:t>
            </a:r>
          </a:p>
          <a:p>
            <a:endParaRPr lang="en-US" sz="2000" b="1" dirty="0"/>
          </a:p>
          <a:p>
            <a:pPr>
              <a:buFont typeface="Wingdings" pitchFamily="2" charset="2"/>
              <a:buChar char="Ø"/>
            </a:pPr>
            <a:r>
              <a:rPr lang="en-US" sz="2000" b="1" dirty="0"/>
              <a:t>deposition of a </a:t>
            </a:r>
            <a:r>
              <a:rPr lang="en-US" sz="2000" b="1" i="1" u="sng" dirty="0">
                <a:solidFill>
                  <a:srgbClr val="FFFF00"/>
                </a:solidFill>
              </a:rPr>
              <a:t>indigestible</a:t>
            </a:r>
            <a:r>
              <a:rPr lang="en-US" sz="2000" b="1" dirty="0"/>
              <a:t> antigenic material</a:t>
            </a:r>
          </a:p>
          <a:p>
            <a:pPr>
              <a:buFontTx/>
              <a:buNone/>
            </a:pPr>
            <a:endParaRPr lang="en-US" sz="2000" i="1" dirty="0"/>
          </a:p>
          <a:p>
            <a:pPr>
              <a:buFontTx/>
              <a:buNone/>
            </a:pPr>
            <a:r>
              <a:rPr lang="en-US" sz="2400" b="1" i="1" dirty="0">
                <a:solidFill>
                  <a:srgbClr val="FFFF00"/>
                </a:solidFill>
              </a:rPr>
              <a:t>IFN-</a:t>
            </a:r>
            <a:r>
              <a:rPr lang="en-US" sz="2400" b="1" dirty="0">
                <a:solidFill>
                  <a:srgbClr val="FFFF00"/>
                </a:solidFill>
              </a:rPr>
              <a:t>γ</a:t>
            </a:r>
            <a:r>
              <a:rPr lang="en-US" sz="2400" b="1" dirty="0"/>
              <a:t> </a:t>
            </a:r>
            <a:r>
              <a:rPr lang="en-US" sz="2400" b="1" i="1" dirty="0"/>
              <a:t>released by the CD4</a:t>
            </a:r>
            <a:r>
              <a:rPr lang="en-US" sz="2400" b="1" dirty="0"/>
              <a:t>+ </a:t>
            </a:r>
            <a:r>
              <a:rPr lang="en-US" sz="2400" b="1" i="1" dirty="0"/>
              <a:t>T cells of the T</a:t>
            </a:r>
            <a:r>
              <a:rPr lang="en-US" sz="2400" b="1" i="1" baseline="-25000" dirty="0"/>
              <a:t>H</a:t>
            </a:r>
            <a:r>
              <a:rPr lang="en-US" sz="2400" b="1" i="1" dirty="0"/>
              <a:t>1 subset is crucial in activating macrophages.</a:t>
            </a:r>
            <a:r>
              <a:rPr lang="en-US" sz="2400" b="1" dirty="0"/>
              <a:t> </a:t>
            </a:r>
          </a:p>
        </p:txBody>
      </p:sp>
      <p:pic>
        <p:nvPicPr>
          <p:cNvPr id="14340" name="Picture 4"/>
          <p:cNvPicPr>
            <a:picLocks noChangeAspect="1" noChangeArrowheads="1"/>
          </p:cNvPicPr>
          <p:nvPr/>
        </p:nvPicPr>
        <p:blipFill>
          <a:blip r:embed="rId2" cstate="print"/>
          <a:srcRect/>
          <a:stretch>
            <a:fillRect/>
          </a:stretch>
        </p:blipFill>
        <p:spPr bwMode="auto">
          <a:xfrm>
            <a:off x="4724400" y="1447800"/>
            <a:ext cx="4038600" cy="4838700"/>
          </a:xfrm>
          <a:prstGeom prst="rect">
            <a:avLst/>
          </a:prstGeom>
          <a:noFill/>
          <a:ln w="9525">
            <a:noFill/>
            <a:miter lim="800000"/>
            <a:headEnd/>
            <a:tailEnd/>
          </a:ln>
        </p:spPr>
      </p:pic>
      <p:cxnSp>
        <p:nvCxnSpPr>
          <p:cNvPr id="14341" name="رابط كسهم مستقيم 6"/>
          <p:cNvCxnSpPr>
            <a:cxnSpLocks noChangeShapeType="1"/>
          </p:cNvCxnSpPr>
          <p:nvPr/>
        </p:nvCxnSpPr>
        <p:spPr bwMode="auto">
          <a:xfrm flipV="1">
            <a:off x="3962400" y="2590800"/>
            <a:ext cx="1600200" cy="228600"/>
          </a:xfrm>
          <a:prstGeom prst="straightConnector1">
            <a:avLst/>
          </a:prstGeom>
          <a:noFill/>
          <a:ln w="9525" algn="ctr">
            <a:solidFill>
              <a:srgbClr val="FF0000"/>
            </a:solidFill>
            <a:round/>
            <a:headEnd/>
            <a:tailEnd type="arrow" w="med" len="med"/>
          </a:ln>
        </p:spPr>
      </p:cxnSp>
      <p:sp>
        <p:nvSpPr>
          <p:cNvPr id="14342" name="مستطيل 5"/>
          <p:cNvSpPr>
            <a:spLocks noChangeArrowheads="1"/>
          </p:cNvSpPr>
          <p:nvPr/>
        </p:nvSpPr>
        <p:spPr bwMode="auto">
          <a:xfrm>
            <a:off x="4572000" y="6334125"/>
            <a:ext cx="4572000" cy="523875"/>
          </a:xfrm>
          <a:prstGeom prst="rect">
            <a:avLst/>
          </a:prstGeom>
          <a:noFill/>
          <a:ln w="9525">
            <a:noFill/>
            <a:miter lim="800000"/>
            <a:headEnd/>
            <a:tailEnd/>
          </a:ln>
        </p:spPr>
        <p:txBody>
          <a:bodyPr>
            <a:spAutoFit/>
          </a:bodyPr>
          <a:lstStyle/>
          <a:p>
            <a:pPr algn="l" rtl="0"/>
            <a:r>
              <a:rPr lang="en-US" altLang="en-US" sz="2800">
                <a:latin typeface="Franklin Gothic Book" pitchFamily="34" charset="0"/>
              </a:rPr>
              <a:t>Type IV hypersensitvity </a:t>
            </a:r>
          </a:p>
        </p:txBody>
      </p:sp>
      <p:pic>
        <p:nvPicPr>
          <p:cNvPr id="14343" name="Ink 6"/>
          <p:cNvPicPr>
            <a:picLocks noRot="1" noChangeAspect="1" noEditPoints="1" noChangeArrowheads="1" noChangeShapeType="1"/>
          </p:cNvPicPr>
          <p:nvPr/>
        </p:nvPicPr>
        <p:blipFill>
          <a:blip r:embed="rId3" cstate="print"/>
          <a:srcRect/>
          <a:stretch>
            <a:fillRect/>
          </a:stretch>
        </p:blipFill>
        <p:spPr bwMode="auto">
          <a:xfrm>
            <a:off x="5583238" y="3881438"/>
            <a:ext cx="388937" cy="157162"/>
          </a:xfrm>
          <a:prstGeom prst="rect">
            <a:avLst/>
          </a:prstGeom>
          <a:noFill/>
          <a:ln w="9525">
            <a:noFill/>
            <a:miter lim="800000"/>
            <a:headEnd/>
            <a:tailEnd/>
          </a:ln>
        </p:spPr>
      </p:pic>
      <p:pic>
        <p:nvPicPr>
          <p:cNvPr id="14344" name="Ink 3"/>
          <p:cNvPicPr>
            <a:picLocks noRot="1" noChangeAspect="1" noEditPoints="1" noChangeArrowheads="1" noChangeShapeType="1"/>
          </p:cNvPicPr>
          <p:nvPr/>
        </p:nvPicPr>
        <p:blipFill>
          <a:blip r:embed="rId3" cstate="print"/>
          <a:srcRect/>
          <a:stretch>
            <a:fillRect/>
          </a:stretch>
        </p:blipFill>
        <p:spPr bwMode="auto">
          <a:xfrm>
            <a:off x="6156325" y="2220913"/>
            <a:ext cx="388938" cy="15716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عنوان 1"/>
          <p:cNvSpPr>
            <a:spLocks noGrp="1"/>
          </p:cNvSpPr>
          <p:nvPr>
            <p:ph type="title"/>
          </p:nvPr>
        </p:nvSpPr>
        <p:spPr/>
        <p:txBody>
          <a:bodyPr/>
          <a:lstStyle/>
          <a:p>
            <a:endParaRPr lang="ar-SA"/>
          </a:p>
        </p:txBody>
      </p:sp>
      <p:sp>
        <p:nvSpPr>
          <p:cNvPr id="15363" name="عنصر نائب للمحتوى 2"/>
          <p:cNvSpPr>
            <a:spLocks noGrp="1"/>
          </p:cNvSpPr>
          <p:nvPr>
            <p:ph idx="1"/>
          </p:nvPr>
        </p:nvSpPr>
        <p:spPr/>
        <p:txBody>
          <a:bodyPr/>
          <a:lstStyle/>
          <a:p>
            <a:endParaRPr lang="en-US" sz="2400"/>
          </a:p>
          <a:p>
            <a:pPr>
              <a:buFontTx/>
              <a:buAutoNum type="arabicPeriod"/>
            </a:pPr>
            <a:r>
              <a:rPr lang="en-US" sz="2400"/>
              <a:t>When macrophages have successfully phagocytosed the injurious agent but it survives inside them. </a:t>
            </a:r>
          </a:p>
          <a:p>
            <a:pPr>
              <a:buFontTx/>
              <a:buAutoNum type="arabicPeriod"/>
            </a:pPr>
            <a:endParaRPr lang="en-US" sz="2400"/>
          </a:p>
          <a:p>
            <a:pPr>
              <a:buFontTx/>
              <a:buAutoNum type="arabicPeriod"/>
            </a:pPr>
            <a:r>
              <a:rPr lang="en-US" sz="2400"/>
              <a:t>When an active T lymphocyte-mediated cellular immune response occurs. Lymphokines produced by activated T lymphocytes inhibit migration of macrophages and cause them to aggregate in the area of injury and form granulomas.</a:t>
            </a:r>
          </a:p>
          <a:p>
            <a:endParaRPr lang="en-US"/>
          </a:p>
        </p:txBody>
      </p:sp>
      <p:sp>
        <p:nvSpPr>
          <p:cNvPr id="4" name="مستطيل 3"/>
          <p:cNvSpPr/>
          <p:nvPr/>
        </p:nvSpPr>
        <p:spPr>
          <a:xfrm>
            <a:off x="2057400" y="1066800"/>
            <a:ext cx="4495800" cy="5238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l" rtl="0" fontAlgn="auto">
              <a:spcBef>
                <a:spcPts val="0"/>
              </a:spcBef>
              <a:spcAft>
                <a:spcPts val="0"/>
              </a:spcAft>
              <a:defRPr/>
            </a:pPr>
            <a:r>
              <a:rPr lang="en-US" sz="2800" dirty="0" err="1"/>
              <a:t>Epithelioid</a:t>
            </a:r>
            <a:r>
              <a:rPr lang="en-US" sz="2800" dirty="0"/>
              <a:t> cell </a:t>
            </a:r>
            <a:r>
              <a:rPr lang="en-US" sz="2800" dirty="0" err="1"/>
              <a:t>granulomas</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28600"/>
            <a:ext cx="8229600" cy="1143000"/>
          </a:xfrm>
        </p:spPr>
        <p:txBody>
          <a:bodyPr>
            <a:normAutofit fontScale="90000"/>
          </a:bodyPr>
          <a:lstStyle/>
          <a:p>
            <a:pPr algn="ctr" fontAlgn="auto">
              <a:spcAft>
                <a:spcPts val="0"/>
              </a:spcAft>
              <a:defRPr/>
            </a:pPr>
            <a:r>
              <a:rPr lang="en-US" dirty="0"/>
              <a:t>Pathogenesis </a:t>
            </a:r>
            <a:br>
              <a:rPr lang="en-US" dirty="0"/>
            </a:br>
            <a:r>
              <a:rPr lang="en-US" sz="2800" dirty="0">
                <a:solidFill>
                  <a:srgbClr val="FF0000"/>
                </a:solidFill>
              </a:rPr>
              <a:t>There are two types of </a:t>
            </a:r>
            <a:r>
              <a:rPr lang="en-US" sz="2800" dirty="0" err="1">
                <a:solidFill>
                  <a:srgbClr val="FF0000"/>
                </a:solidFill>
              </a:rPr>
              <a:t>granulomas</a:t>
            </a:r>
            <a:br>
              <a:rPr lang="en-US" dirty="0"/>
            </a:br>
            <a:endParaRPr lang="en-US" dirty="0"/>
          </a:p>
        </p:txBody>
      </p:sp>
      <p:sp>
        <p:nvSpPr>
          <p:cNvPr id="16387" name="Text Placeholder 3"/>
          <p:cNvSpPr>
            <a:spLocks noGrp="1"/>
          </p:cNvSpPr>
          <p:nvPr>
            <p:ph type="body" idx="1"/>
          </p:nvPr>
        </p:nvSpPr>
        <p:spPr>
          <a:xfrm>
            <a:off x="152400" y="1295400"/>
            <a:ext cx="4419600" cy="457200"/>
          </a:xfrm>
        </p:spPr>
        <p:style>
          <a:lnRef idx="2">
            <a:schemeClr val="accent4"/>
          </a:lnRef>
          <a:fillRef idx="1">
            <a:schemeClr val="lt1"/>
          </a:fillRef>
          <a:effectRef idx="0">
            <a:schemeClr val="accent4"/>
          </a:effectRef>
          <a:fontRef idx="minor">
            <a:schemeClr val="dk1"/>
          </a:fontRef>
        </p:style>
        <p:txBody>
          <a:bodyPr/>
          <a:lstStyle/>
          <a:p>
            <a:r>
              <a:rPr lang="en-US" sz="2800" dirty="0"/>
              <a:t>Foreign body </a:t>
            </a:r>
            <a:r>
              <a:rPr lang="en-US" sz="2800" dirty="0" err="1"/>
              <a:t>granuloma</a:t>
            </a:r>
            <a:endParaRPr lang="en-US" sz="2800" dirty="0"/>
          </a:p>
        </p:txBody>
      </p:sp>
      <p:sp>
        <p:nvSpPr>
          <p:cNvPr id="16389" name="Text Placeholder 4"/>
          <p:cNvSpPr>
            <a:spLocks noGrp="1"/>
          </p:cNvSpPr>
          <p:nvPr>
            <p:ph type="body" sz="half" idx="3"/>
          </p:nvPr>
        </p:nvSpPr>
        <p:spPr>
          <a:xfrm>
            <a:off x="4724400" y="1295401"/>
            <a:ext cx="4041775" cy="457200"/>
          </a:xfrm>
        </p:spPr>
        <p:style>
          <a:lnRef idx="2">
            <a:schemeClr val="accent4"/>
          </a:lnRef>
          <a:fillRef idx="1">
            <a:schemeClr val="lt1"/>
          </a:fillRef>
          <a:effectRef idx="0">
            <a:schemeClr val="accent4"/>
          </a:effectRef>
          <a:fontRef idx="minor">
            <a:schemeClr val="dk1"/>
          </a:fontRef>
        </p:style>
        <p:txBody>
          <a:bodyPr/>
          <a:lstStyle/>
          <a:p>
            <a:pPr algn="ctr"/>
            <a:r>
              <a:rPr lang="en-US" sz="2800" dirty="0"/>
              <a:t>Immune </a:t>
            </a:r>
            <a:r>
              <a:rPr lang="en-US" sz="2800" dirty="0" err="1"/>
              <a:t>granuloma</a:t>
            </a:r>
            <a:endParaRPr lang="en-US" sz="2800" dirty="0"/>
          </a:p>
        </p:txBody>
      </p:sp>
      <p:sp>
        <p:nvSpPr>
          <p:cNvPr id="9219" name="Content Placeholder 2"/>
          <p:cNvSpPr>
            <a:spLocks noGrp="1"/>
          </p:cNvSpPr>
          <p:nvPr>
            <p:ph sz="quarter" idx="2"/>
          </p:nvPr>
        </p:nvSpPr>
        <p:spPr>
          <a:xfrm>
            <a:off x="381000" y="1905000"/>
            <a:ext cx="4116388" cy="4724400"/>
          </a:xfrm>
          <a:solidFill>
            <a:schemeClr val="accent4"/>
          </a:solidFill>
        </p:spPr>
        <p:txBody>
          <a:bodyPr>
            <a:normAutofit/>
          </a:bodyPr>
          <a:lstStyle/>
          <a:p>
            <a:pPr marL="420624" indent="-384048" fontAlgn="auto">
              <a:spcAft>
                <a:spcPts val="0"/>
              </a:spcAft>
              <a:buFontTx/>
              <a:buNone/>
              <a:defRPr/>
            </a:pPr>
            <a:r>
              <a:rPr lang="en-US" sz="2000" dirty="0"/>
              <a:t>are incited by relatively inert foreign bodies. Typically, foreign body </a:t>
            </a:r>
            <a:r>
              <a:rPr lang="en-US" sz="2000" dirty="0" err="1"/>
              <a:t>granulomas</a:t>
            </a:r>
            <a:r>
              <a:rPr lang="en-US" sz="2000" dirty="0"/>
              <a:t> form when material such suture are large enough to preclude </a:t>
            </a:r>
            <a:r>
              <a:rPr lang="en-US" sz="2000" dirty="0" err="1"/>
              <a:t>phagocytosis</a:t>
            </a:r>
            <a:r>
              <a:rPr lang="en-US" sz="2000" dirty="0"/>
              <a:t> by a single macrophage </a:t>
            </a:r>
          </a:p>
          <a:p>
            <a:pPr marL="420624" indent="-384048" fontAlgn="auto">
              <a:spcAft>
                <a:spcPts val="0"/>
              </a:spcAft>
              <a:buFontTx/>
              <a:buNone/>
              <a:defRPr/>
            </a:pPr>
            <a:r>
              <a:rPr lang="en-US" sz="2000" dirty="0"/>
              <a:t>These material </a:t>
            </a:r>
            <a:r>
              <a:rPr lang="en-US" sz="2000" dirty="0">
                <a:solidFill>
                  <a:srgbClr val="FFFF00"/>
                </a:solidFill>
              </a:rPr>
              <a:t>do not incite any specific inflammatory  immune response. </a:t>
            </a:r>
          </a:p>
          <a:p>
            <a:pPr marL="420624" indent="-384048" fontAlgn="auto">
              <a:spcAft>
                <a:spcPts val="0"/>
              </a:spcAft>
              <a:buFontTx/>
              <a:buNone/>
              <a:defRPr/>
            </a:pPr>
            <a:r>
              <a:rPr lang="en-US" sz="2000" dirty="0"/>
              <a:t>The foreign material can usually be identified in the center of the </a:t>
            </a:r>
            <a:r>
              <a:rPr lang="en-US" sz="2000" dirty="0" err="1"/>
              <a:t>granuloma</a:t>
            </a:r>
            <a:r>
              <a:rPr lang="en-US" sz="2000" dirty="0"/>
              <a:t>, by polarized light (appears </a:t>
            </a:r>
            <a:r>
              <a:rPr lang="en-US" sz="2000" dirty="0" err="1"/>
              <a:t>refractile</a:t>
            </a:r>
            <a:r>
              <a:rPr lang="en-US" sz="2000" dirty="0"/>
              <a:t>).</a:t>
            </a:r>
          </a:p>
          <a:p>
            <a:pPr marL="420624" indent="-384048" fontAlgn="auto">
              <a:spcAft>
                <a:spcPts val="0"/>
              </a:spcAft>
              <a:buFontTx/>
              <a:buAutoNum type="arabicPeriod"/>
              <a:defRPr/>
            </a:pPr>
            <a:endParaRPr lang="en-US" sz="1800" dirty="0"/>
          </a:p>
        </p:txBody>
      </p:sp>
      <p:sp>
        <p:nvSpPr>
          <p:cNvPr id="6" name="Content Placeholder 5"/>
          <p:cNvSpPr>
            <a:spLocks noGrp="1"/>
          </p:cNvSpPr>
          <p:nvPr>
            <p:ph sz="quarter" idx="4"/>
          </p:nvPr>
        </p:nvSpPr>
        <p:spPr>
          <a:xfrm>
            <a:off x="4648200" y="1981200"/>
            <a:ext cx="4041775" cy="4683125"/>
          </a:xfrm>
          <a:solidFill>
            <a:schemeClr val="accent4"/>
          </a:solidFill>
        </p:spPr>
        <p:txBody>
          <a:bodyPr>
            <a:normAutofit/>
          </a:bodyPr>
          <a:lstStyle/>
          <a:p>
            <a:pPr marL="420624" indent="-384048" fontAlgn="auto">
              <a:spcAft>
                <a:spcPts val="0"/>
              </a:spcAft>
              <a:buFontTx/>
              <a:buNone/>
              <a:defRPr/>
            </a:pPr>
            <a:r>
              <a:rPr lang="en-US" dirty="0"/>
              <a:t>are caused by insoluble particles, typically microbes, that are capable of inducing a </a:t>
            </a:r>
            <a:r>
              <a:rPr lang="en-US" b="1" dirty="0">
                <a:solidFill>
                  <a:srgbClr val="FFFF00"/>
                </a:solidFill>
              </a:rPr>
              <a:t>cell-mediated immune response</a:t>
            </a:r>
            <a:r>
              <a:rPr lang="en-US" dirty="0">
                <a:solidFill>
                  <a:srgbClr val="FFFF00"/>
                </a:solidFill>
              </a:rPr>
              <a:t>. </a:t>
            </a:r>
          </a:p>
          <a:p>
            <a:pPr marL="420624" indent="-384048" fontAlgn="auto">
              <a:spcAft>
                <a:spcPts val="0"/>
              </a:spcAft>
              <a:buFont typeface="Wingdings 2"/>
              <a:buChar char=""/>
              <a:defRPr/>
            </a:pPr>
            <a:endParaRPr lang="en-US" dirty="0"/>
          </a:p>
          <a:p>
            <a:pPr marL="420624" indent="-384048" fontAlgn="auto">
              <a:spcAft>
                <a:spcPts val="0"/>
              </a:spcAft>
              <a:buFont typeface="Wingdings 2"/>
              <a:buChar char=""/>
              <a:defRPr/>
            </a:pP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19">
                                            <p:bg/>
                                          </p:spTgt>
                                        </p:tgtEl>
                                        <p:attrNameLst>
                                          <p:attrName>style.visibility</p:attrName>
                                        </p:attrNameLst>
                                      </p:cBhvr>
                                      <p:to>
                                        <p:strVal val="visible"/>
                                      </p:to>
                                    </p:set>
                                    <p:animEffect transition="in" filter="wipe(down)">
                                      <p:cBhvr>
                                        <p:cTn id="7" dur="500"/>
                                        <p:tgtEl>
                                          <p:spTgt spid="9219">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219">
                                            <p:txEl>
                                              <p:pRg st="0" end="0"/>
                                            </p:txEl>
                                          </p:spTgt>
                                        </p:tgtEl>
                                        <p:attrNameLst>
                                          <p:attrName>style.visibility</p:attrName>
                                        </p:attrNameLst>
                                      </p:cBhvr>
                                      <p:to>
                                        <p:strVal val="visible"/>
                                      </p:to>
                                    </p:set>
                                    <p:animEffect transition="in" filter="wipe(down)">
                                      <p:cBhvr>
                                        <p:cTn id="10" dur="500"/>
                                        <p:tgtEl>
                                          <p:spTgt spid="9219">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Effect transition="in" filter="wipe(down)">
                                      <p:cBhvr>
                                        <p:cTn id="13" dur="500"/>
                                        <p:tgtEl>
                                          <p:spTgt spid="9219">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219">
                                            <p:txEl>
                                              <p:pRg st="2" end="2"/>
                                            </p:txEl>
                                          </p:spTgt>
                                        </p:tgtEl>
                                        <p:attrNameLst>
                                          <p:attrName>style.visibility</p:attrName>
                                        </p:attrNameLst>
                                      </p:cBhvr>
                                      <p:to>
                                        <p:strVal val="visible"/>
                                      </p:to>
                                    </p:set>
                                    <p:animEffect transition="in" filter="wipe(down)">
                                      <p:cBhvr>
                                        <p:cTn id="16" dur="500"/>
                                        <p:tgtEl>
                                          <p:spTgt spid="921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6">
                                            <p:bg/>
                                          </p:spTgt>
                                        </p:tgtEl>
                                        <p:attrNameLst>
                                          <p:attrName>style.visibility</p:attrName>
                                        </p:attrNameLst>
                                      </p:cBhvr>
                                      <p:to>
                                        <p:strVal val="visible"/>
                                      </p:to>
                                    </p:set>
                                    <p:animEffect transition="in" filter="diamond(in)">
                                      <p:cBhvr>
                                        <p:cTn id="21" dur="500"/>
                                        <p:tgtEl>
                                          <p:spTgt spid="6">
                                            <p:bg/>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down)">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nimBg="1"/>
      <p:bldP spid="6"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ontent Placeholder 3" descr="immunities.gif"/>
          <p:cNvPicPr>
            <a:picLocks noGrp="1" noChangeAspect="1"/>
          </p:cNvPicPr>
          <p:nvPr>
            <p:ph idx="1"/>
          </p:nvPr>
        </p:nvPicPr>
        <p:blipFill>
          <a:blip r:embed="rId2" cstate="print"/>
          <a:srcRect/>
          <a:stretch>
            <a:fillRect/>
          </a:stretch>
        </p:blipFill>
        <p:spPr>
          <a:xfrm>
            <a:off x="762000" y="533400"/>
            <a:ext cx="7696200" cy="5630863"/>
          </a:xfrm>
        </p:spPr>
        <p:style>
          <a:lnRef idx="2">
            <a:schemeClr val="accent3">
              <a:shade val="50000"/>
            </a:schemeClr>
          </a:lnRef>
          <a:fillRef idx="1">
            <a:schemeClr val="accent3"/>
          </a:fillRef>
          <a:effectRef idx="0">
            <a:schemeClr val="accent3"/>
          </a:effectRef>
          <a:fontRef idx="minor">
            <a:schemeClr val="lt1"/>
          </a:fontRef>
        </p:style>
      </p:pic>
      <p:sp>
        <p:nvSpPr>
          <p:cNvPr id="3" name="Rectangle 2"/>
          <p:cNvSpPr/>
          <p:nvPr/>
        </p:nvSpPr>
        <p:spPr>
          <a:xfrm>
            <a:off x="6324600" y="4953000"/>
            <a:ext cx="1673225" cy="3698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lgn="l" rtl="0" fontAlgn="auto">
              <a:spcBef>
                <a:spcPts val="0"/>
              </a:spcBef>
              <a:spcAft>
                <a:spcPts val="0"/>
              </a:spcAft>
              <a:defRPr/>
            </a:pPr>
            <a:r>
              <a:rPr lang="en-US" i="1" u="sng" dirty="0"/>
              <a:t>IL-2,</a:t>
            </a:r>
            <a:r>
              <a:rPr lang="en-US" dirty="0"/>
              <a:t> and </a:t>
            </a:r>
            <a:r>
              <a:rPr lang="en-US" i="1" u="sng" dirty="0"/>
              <a:t>IFN-γ,</a:t>
            </a:r>
            <a:r>
              <a:rPr lang="en-US" i="1" dirty="0"/>
              <a:t> </a:t>
            </a:r>
            <a:endParaRPr lang="en-US" dirty="0"/>
          </a:p>
        </p:txBody>
      </p:sp>
      <p:cxnSp>
        <p:nvCxnSpPr>
          <p:cNvPr id="5" name="Elbow Connector 4"/>
          <p:cNvCxnSpPr/>
          <p:nvPr/>
        </p:nvCxnSpPr>
        <p:spPr>
          <a:xfrm rot="5400000">
            <a:off x="6400800" y="4114800"/>
            <a:ext cx="914400" cy="762000"/>
          </a:xfrm>
          <a:prstGeom prst="bentConnector3">
            <a:avLst>
              <a:gd name="adj1" fmla="val 19014"/>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52400"/>
            <a:ext cx="5791200" cy="6442710"/>
          </a:xfrm>
        </p:spPr>
      </p:pic>
    </p:spTree>
    <p:extLst>
      <p:ext uri="{BB962C8B-B14F-4D97-AF65-F5344CB8AC3E}">
        <p14:creationId xmlns:p14="http://schemas.microsoft.com/office/powerpoint/2010/main" val="2267745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9" name="عنصر نائب للمحتوى 8">
            <a:extLst>
              <a:ext uri="{FF2B5EF4-FFF2-40B4-BE49-F238E27FC236}">
                <a16:creationId xmlns:a16="http://schemas.microsoft.com/office/drawing/2014/main" id="{9BF070E8-146A-4EF8-B7DB-B68A6F9011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447800"/>
            <a:ext cx="8891170" cy="48006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Granuloma</a:t>
            </a:r>
          </a:p>
        </p:txBody>
      </p:sp>
      <p:pic>
        <p:nvPicPr>
          <p:cNvPr id="18435" name="Picture 3"/>
          <p:cNvPicPr>
            <a:picLocks noChangeAspect="1" noChangeArrowheads="1"/>
          </p:cNvPicPr>
          <p:nvPr/>
        </p:nvPicPr>
        <p:blipFill>
          <a:blip r:embed="rId3" cstate="print"/>
          <a:srcRect/>
          <a:stretch>
            <a:fillRect/>
          </a:stretch>
        </p:blipFill>
        <p:spPr bwMode="auto">
          <a:xfrm>
            <a:off x="152400" y="176213"/>
            <a:ext cx="8509000" cy="6529387"/>
          </a:xfrm>
          <a:prstGeom prst="rect">
            <a:avLst/>
          </a:prstGeom>
          <a:noFill/>
          <a:ln w="9525">
            <a:noFill/>
            <a:miter lim="800000"/>
            <a:headEnd/>
            <a:tailEnd/>
          </a:ln>
        </p:spPr>
      </p:pic>
      <p:grpSp>
        <p:nvGrpSpPr>
          <p:cNvPr id="2" name="Group 4"/>
          <p:cNvGrpSpPr>
            <a:grpSpLocks/>
          </p:cNvGrpSpPr>
          <p:nvPr/>
        </p:nvGrpSpPr>
        <p:grpSpPr bwMode="auto">
          <a:xfrm>
            <a:off x="4132263" y="2667000"/>
            <a:ext cx="4325937" cy="457200"/>
            <a:chOff x="2928" y="1680"/>
            <a:chExt cx="3066" cy="288"/>
          </a:xfrm>
        </p:grpSpPr>
        <p:sp>
          <p:nvSpPr>
            <p:cNvPr id="18447" name="Text Box 5"/>
            <p:cNvSpPr txBox="1">
              <a:spLocks noChangeArrowheads="1"/>
            </p:cNvSpPr>
            <p:nvPr/>
          </p:nvSpPr>
          <p:spPr bwMode="auto">
            <a:xfrm>
              <a:off x="4080" y="1680"/>
              <a:ext cx="1914" cy="288"/>
            </a:xfrm>
            <a:prstGeom prst="rect">
              <a:avLst/>
            </a:prstGeom>
            <a:solidFill>
              <a:srgbClr val="FFFFFF"/>
            </a:solidFill>
            <a:ln w="25400">
              <a:noFill/>
              <a:miter lim="800000"/>
              <a:headEnd/>
              <a:tailEnd/>
            </a:ln>
          </p:spPr>
          <p:txBody>
            <a:bodyPr>
              <a:spAutoFit/>
            </a:bodyPr>
            <a:lstStyle/>
            <a:p>
              <a:pPr algn="l" rtl="0" eaLnBrk="0" hangingPunct="0"/>
              <a:r>
                <a:rPr lang="en-US" altLang="en-US" sz="2400">
                  <a:solidFill>
                    <a:schemeClr val="bg2"/>
                  </a:solidFill>
                  <a:latin typeface="Times" pitchFamily="18" charset="0"/>
                </a:rPr>
                <a:t>Caseous Necrosis</a:t>
              </a:r>
            </a:p>
          </p:txBody>
        </p:sp>
        <p:sp>
          <p:nvSpPr>
            <p:cNvPr id="18448" name="Line 6"/>
            <p:cNvSpPr>
              <a:spLocks noChangeShapeType="1"/>
            </p:cNvSpPr>
            <p:nvPr/>
          </p:nvSpPr>
          <p:spPr bwMode="auto">
            <a:xfrm flipH="1">
              <a:off x="2928" y="1824"/>
              <a:ext cx="1152" cy="48"/>
            </a:xfrm>
            <a:prstGeom prst="line">
              <a:avLst/>
            </a:prstGeom>
            <a:noFill/>
            <a:ln w="25400">
              <a:solidFill>
                <a:schemeClr val="bg2"/>
              </a:solidFill>
              <a:round/>
              <a:headEnd/>
              <a:tailEnd type="triangle" w="med" len="med"/>
            </a:ln>
          </p:spPr>
          <p:txBody>
            <a:bodyPr wrap="none" anchor="ctr"/>
            <a:lstStyle/>
            <a:p>
              <a:endParaRPr lang="ar-SA"/>
            </a:p>
          </p:txBody>
        </p:sp>
      </p:grpSp>
      <p:grpSp>
        <p:nvGrpSpPr>
          <p:cNvPr id="3" name="Group 7"/>
          <p:cNvGrpSpPr>
            <a:grpSpLocks/>
          </p:cNvGrpSpPr>
          <p:nvPr/>
        </p:nvGrpSpPr>
        <p:grpSpPr bwMode="auto">
          <a:xfrm>
            <a:off x="3919538" y="4414838"/>
            <a:ext cx="4919662" cy="461962"/>
            <a:chOff x="2928" y="1680"/>
            <a:chExt cx="3486" cy="291"/>
          </a:xfrm>
        </p:grpSpPr>
        <p:sp>
          <p:nvSpPr>
            <p:cNvPr id="18445" name="Text Box 8"/>
            <p:cNvSpPr txBox="1">
              <a:spLocks noChangeArrowheads="1"/>
            </p:cNvSpPr>
            <p:nvPr/>
          </p:nvSpPr>
          <p:spPr bwMode="auto">
            <a:xfrm>
              <a:off x="3984" y="1680"/>
              <a:ext cx="2430" cy="291"/>
            </a:xfrm>
            <a:prstGeom prst="rect">
              <a:avLst/>
            </a:prstGeom>
            <a:solidFill>
              <a:srgbClr val="FFFFFF"/>
            </a:solidFill>
            <a:ln w="25400">
              <a:noFill/>
              <a:miter lim="800000"/>
              <a:headEnd/>
              <a:tailEnd/>
            </a:ln>
          </p:spPr>
          <p:txBody>
            <a:bodyPr>
              <a:spAutoFit/>
            </a:bodyPr>
            <a:lstStyle/>
            <a:p>
              <a:pPr algn="l" rtl="0" eaLnBrk="0" hangingPunct="0"/>
              <a:r>
                <a:rPr lang="en-US" altLang="en-US" sz="2400">
                  <a:solidFill>
                    <a:schemeClr val="bg2"/>
                  </a:solidFill>
                  <a:latin typeface="Times" pitchFamily="18" charset="0"/>
                </a:rPr>
                <a:t>Epithelioid Macrophage</a:t>
              </a:r>
            </a:p>
          </p:txBody>
        </p:sp>
        <p:sp>
          <p:nvSpPr>
            <p:cNvPr id="18446" name="Line 9"/>
            <p:cNvSpPr>
              <a:spLocks noChangeShapeType="1"/>
            </p:cNvSpPr>
            <p:nvPr/>
          </p:nvSpPr>
          <p:spPr bwMode="auto">
            <a:xfrm flipH="1">
              <a:off x="2928" y="1824"/>
              <a:ext cx="1152" cy="48"/>
            </a:xfrm>
            <a:prstGeom prst="line">
              <a:avLst/>
            </a:prstGeom>
            <a:noFill/>
            <a:ln w="25400">
              <a:solidFill>
                <a:schemeClr val="bg2"/>
              </a:solidFill>
              <a:round/>
              <a:headEnd/>
              <a:tailEnd type="triangle" w="med" len="med"/>
            </a:ln>
          </p:spPr>
          <p:txBody>
            <a:bodyPr wrap="none" anchor="ctr"/>
            <a:lstStyle/>
            <a:p>
              <a:endParaRPr lang="ar-SA"/>
            </a:p>
          </p:txBody>
        </p:sp>
      </p:grpSp>
      <p:grpSp>
        <p:nvGrpSpPr>
          <p:cNvPr id="4" name="Group 10"/>
          <p:cNvGrpSpPr>
            <a:grpSpLocks/>
          </p:cNvGrpSpPr>
          <p:nvPr/>
        </p:nvGrpSpPr>
        <p:grpSpPr bwMode="auto">
          <a:xfrm>
            <a:off x="5105400" y="457200"/>
            <a:ext cx="3590925" cy="1219200"/>
            <a:chOff x="3696" y="288"/>
            <a:chExt cx="2544" cy="768"/>
          </a:xfrm>
        </p:grpSpPr>
        <p:sp>
          <p:nvSpPr>
            <p:cNvPr id="18443" name="Text Box 11"/>
            <p:cNvSpPr txBox="1">
              <a:spLocks noChangeArrowheads="1"/>
            </p:cNvSpPr>
            <p:nvPr/>
          </p:nvSpPr>
          <p:spPr bwMode="auto">
            <a:xfrm>
              <a:off x="4104" y="288"/>
              <a:ext cx="2136" cy="291"/>
            </a:xfrm>
            <a:prstGeom prst="rect">
              <a:avLst/>
            </a:prstGeom>
            <a:solidFill>
              <a:srgbClr val="FFFFFF"/>
            </a:solidFill>
            <a:ln w="25400">
              <a:noFill/>
              <a:miter lim="800000"/>
              <a:headEnd/>
              <a:tailEnd/>
            </a:ln>
          </p:spPr>
          <p:txBody>
            <a:bodyPr>
              <a:spAutoFit/>
            </a:bodyPr>
            <a:lstStyle/>
            <a:p>
              <a:pPr algn="l" rtl="0" eaLnBrk="0" hangingPunct="0"/>
              <a:r>
                <a:rPr lang="en-US" altLang="en-US" sz="2400">
                  <a:solidFill>
                    <a:schemeClr val="bg2"/>
                  </a:solidFill>
                  <a:latin typeface="Times" pitchFamily="18" charset="0"/>
                </a:rPr>
                <a:t>Langhans Giant Cell</a:t>
              </a:r>
            </a:p>
          </p:txBody>
        </p:sp>
        <p:sp>
          <p:nvSpPr>
            <p:cNvPr id="18444" name="Line 12"/>
            <p:cNvSpPr>
              <a:spLocks noChangeShapeType="1"/>
            </p:cNvSpPr>
            <p:nvPr/>
          </p:nvSpPr>
          <p:spPr bwMode="auto">
            <a:xfrm flipH="1">
              <a:off x="3696" y="432"/>
              <a:ext cx="864" cy="624"/>
            </a:xfrm>
            <a:prstGeom prst="line">
              <a:avLst/>
            </a:prstGeom>
            <a:noFill/>
            <a:ln w="25400">
              <a:solidFill>
                <a:srgbClr val="FFFFFF"/>
              </a:solidFill>
              <a:round/>
              <a:headEnd/>
              <a:tailEnd type="triangle" w="med" len="med"/>
            </a:ln>
          </p:spPr>
          <p:txBody>
            <a:bodyPr wrap="none" anchor="ctr"/>
            <a:lstStyle/>
            <a:p>
              <a:endParaRPr lang="ar-SA"/>
            </a:p>
          </p:txBody>
        </p:sp>
      </p:grpSp>
      <p:grpSp>
        <p:nvGrpSpPr>
          <p:cNvPr id="5" name="Group 13"/>
          <p:cNvGrpSpPr>
            <a:grpSpLocks/>
          </p:cNvGrpSpPr>
          <p:nvPr/>
        </p:nvGrpSpPr>
        <p:grpSpPr bwMode="auto">
          <a:xfrm>
            <a:off x="474663" y="762000"/>
            <a:ext cx="2573337" cy="1452563"/>
            <a:chOff x="336" y="480"/>
            <a:chExt cx="1824" cy="915"/>
          </a:xfrm>
        </p:grpSpPr>
        <p:sp>
          <p:nvSpPr>
            <p:cNvPr id="18441" name="Text Box 14"/>
            <p:cNvSpPr txBox="1">
              <a:spLocks noChangeArrowheads="1"/>
            </p:cNvSpPr>
            <p:nvPr/>
          </p:nvSpPr>
          <p:spPr bwMode="auto">
            <a:xfrm>
              <a:off x="336" y="1104"/>
              <a:ext cx="1824" cy="291"/>
            </a:xfrm>
            <a:prstGeom prst="rect">
              <a:avLst/>
            </a:prstGeom>
            <a:solidFill>
              <a:srgbClr val="FFFFFF"/>
            </a:solidFill>
            <a:ln w="25400">
              <a:noFill/>
              <a:miter lim="800000"/>
              <a:headEnd/>
              <a:tailEnd/>
            </a:ln>
          </p:spPr>
          <p:txBody>
            <a:bodyPr>
              <a:spAutoFit/>
            </a:bodyPr>
            <a:lstStyle/>
            <a:p>
              <a:pPr algn="l" rtl="0" eaLnBrk="0" hangingPunct="0"/>
              <a:r>
                <a:rPr lang="en-US" altLang="en-US" sz="2400">
                  <a:solidFill>
                    <a:schemeClr val="bg2"/>
                  </a:solidFill>
                  <a:latin typeface="Times" pitchFamily="18" charset="0"/>
                </a:rPr>
                <a:t>Lymphocytic Rim</a:t>
              </a:r>
            </a:p>
          </p:txBody>
        </p:sp>
        <p:sp>
          <p:nvSpPr>
            <p:cNvPr id="18442" name="Line 15"/>
            <p:cNvSpPr>
              <a:spLocks noChangeShapeType="1"/>
            </p:cNvSpPr>
            <p:nvPr/>
          </p:nvSpPr>
          <p:spPr bwMode="auto">
            <a:xfrm flipH="1" flipV="1">
              <a:off x="1008" y="480"/>
              <a:ext cx="384" cy="624"/>
            </a:xfrm>
            <a:prstGeom prst="line">
              <a:avLst/>
            </a:prstGeom>
            <a:noFill/>
            <a:ln w="25400">
              <a:solidFill>
                <a:srgbClr val="FFFFFF"/>
              </a:solidFill>
              <a:round/>
              <a:headEnd/>
              <a:tailEnd type="triangle" w="med" len="med"/>
            </a:ln>
          </p:spPr>
          <p:txBody>
            <a:bodyPr wrap="none" anchor="ctr"/>
            <a:lstStyle/>
            <a:p>
              <a:endParaRPr lang="ar-SA"/>
            </a:p>
          </p:txBody>
        </p:sp>
      </p:grpSp>
      <p:pic>
        <p:nvPicPr>
          <p:cNvPr id="18440" name="Picture 7" descr="http://library.med.utah.edu/WebPath/jpeg1/LUNG122.jpg"/>
          <p:cNvPicPr>
            <a:picLocks noChangeAspect="1" noChangeArrowheads="1"/>
          </p:cNvPicPr>
          <p:nvPr/>
        </p:nvPicPr>
        <p:blipFill>
          <a:blip r:embed="rId4" cstate="print"/>
          <a:srcRect/>
          <a:stretch>
            <a:fillRect/>
          </a:stretch>
        </p:blipFill>
        <p:spPr bwMode="auto">
          <a:xfrm>
            <a:off x="184052" y="4038600"/>
            <a:ext cx="3886200" cy="25447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ar-SA"/>
          </a:p>
        </p:txBody>
      </p:sp>
      <p:pic>
        <p:nvPicPr>
          <p:cNvPr id="19459" name="Picture 2"/>
          <p:cNvPicPr>
            <a:picLocks noChangeAspect="1" noChangeArrowheads="1"/>
          </p:cNvPicPr>
          <p:nvPr/>
        </p:nvPicPr>
        <p:blipFill>
          <a:blip r:embed="rId2" cstate="print"/>
          <a:srcRect/>
          <a:stretch>
            <a:fillRect/>
          </a:stretch>
        </p:blipFill>
        <p:spPr bwMode="auto">
          <a:xfrm>
            <a:off x="228600" y="-19050"/>
            <a:ext cx="8610600" cy="6835775"/>
          </a:xfrm>
          <a:prstGeom prst="rect">
            <a:avLst/>
          </a:prstGeom>
          <a:noFill/>
          <a:ln w="9525">
            <a:noFill/>
            <a:miter lim="800000"/>
            <a:headEnd/>
            <a:tailEnd/>
          </a:ln>
        </p:spPr>
      </p:pic>
      <p:sp>
        <p:nvSpPr>
          <p:cNvPr id="19460" name="Rectangle 3"/>
          <p:cNvSpPr>
            <a:spLocks noChangeArrowheads="1"/>
          </p:cNvSpPr>
          <p:nvPr/>
        </p:nvSpPr>
        <p:spPr bwMode="auto">
          <a:xfrm>
            <a:off x="1752600" y="1447800"/>
            <a:ext cx="1493838" cy="369888"/>
          </a:xfrm>
          <a:prstGeom prst="rect">
            <a:avLst/>
          </a:prstGeom>
          <a:solidFill>
            <a:schemeClr val="bg2"/>
          </a:solidFill>
          <a:ln w="9525">
            <a:noFill/>
            <a:miter lim="800000"/>
            <a:headEnd/>
            <a:tailEnd/>
          </a:ln>
        </p:spPr>
        <p:txBody>
          <a:bodyPr wrap="none">
            <a:spAutoFit/>
          </a:bodyPr>
          <a:lstStyle/>
          <a:p>
            <a:pPr algn="l" rtl="0"/>
            <a:r>
              <a:rPr lang="en-US">
                <a:latin typeface="Franklin Gothic Book" pitchFamily="34" charset="0"/>
              </a:rPr>
              <a:t>Lymphocytes </a:t>
            </a:r>
          </a:p>
        </p:txBody>
      </p:sp>
      <p:sp>
        <p:nvSpPr>
          <p:cNvPr id="19461" name="Rectangle 4"/>
          <p:cNvSpPr>
            <a:spLocks noChangeArrowheads="1"/>
          </p:cNvSpPr>
          <p:nvPr/>
        </p:nvSpPr>
        <p:spPr bwMode="auto">
          <a:xfrm>
            <a:off x="3581400" y="990600"/>
            <a:ext cx="2238375" cy="369888"/>
          </a:xfrm>
          <a:prstGeom prst="rect">
            <a:avLst/>
          </a:prstGeom>
          <a:solidFill>
            <a:schemeClr val="bg2"/>
          </a:solidFill>
          <a:ln w="9525">
            <a:noFill/>
            <a:miter lim="800000"/>
            <a:headEnd/>
            <a:tailEnd/>
          </a:ln>
        </p:spPr>
        <p:txBody>
          <a:bodyPr wrap="none">
            <a:spAutoFit/>
          </a:bodyPr>
          <a:lstStyle/>
          <a:p>
            <a:pPr algn="l" rtl="0"/>
            <a:r>
              <a:rPr lang="en-US">
                <a:latin typeface="Franklin Gothic Book" pitchFamily="34" charset="0"/>
              </a:rPr>
              <a:t>Epitheliod histiocytes</a:t>
            </a:r>
          </a:p>
        </p:txBody>
      </p:sp>
      <p:sp>
        <p:nvSpPr>
          <p:cNvPr id="19462" name="Rectangle 5"/>
          <p:cNvSpPr>
            <a:spLocks noChangeArrowheads="1"/>
          </p:cNvSpPr>
          <p:nvPr/>
        </p:nvSpPr>
        <p:spPr bwMode="auto">
          <a:xfrm>
            <a:off x="5867400" y="2590800"/>
            <a:ext cx="2028825" cy="369888"/>
          </a:xfrm>
          <a:prstGeom prst="rect">
            <a:avLst/>
          </a:prstGeom>
          <a:solidFill>
            <a:schemeClr val="bg2"/>
          </a:solidFill>
          <a:ln w="9525">
            <a:noFill/>
            <a:miter lim="800000"/>
            <a:headEnd/>
            <a:tailEnd/>
          </a:ln>
        </p:spPr>
        <p:txBody>
          <a:bodyPr wrap="none">
            <a:spAutoFit/>
          </a:bodyPr>
          <a:lstStyle/>
          <a:p>
            <a:pPr algn="l" rtl="0"/>
            <a:r>
              <a:rPr lang="en-US">
                <a:latin typeface="Franklin Gothic Book" pitchFamily="34" charset="0"/>
              </a:rPr>
              <a:t>Multinucleated cell</a:t>
            </a:r>
          </a:p>
        </p:txBody>
      </p:sp>
      <p:sp>
        <p:nvSpPr>
          <p:cNvPr id="19463" name="Rectangle 6"/>
          <p:cNvSpPr>
            <a:spLocks noChangeArrowheads="1"/>
          </p:cNvSpPr>
          <p:nvPr/>
        </p:nvSpPr>
        <p:spPr bwMode="auto">
          <a:xfrm>
            <a:off x="3810000" y="2971800"/>
            <a:ext cx="1081088" cy="369888"/>
          </a:xfrm>
          <a:prstGeom prst="rect">
            <a:avLst/>
          </a:prstGeom>
          <a:solidFill>
            <a:schemeClr val="bg2"/>
          </a:solidFill>
          <a:ln w="9525">
            <a:noFill/>
            <a:miter lim="800000"/>
            <a:headEnd/>
            <a:tailEnd/>
          </a:ln>
        </p:spPr>
        <p:txBody>
          <a:bodyPr wrap="none">
            <a:spAutoFit/>
          </a:bodyPr>
          <a:lstStyle/>
          <a:p>
            <a:pPr algn="l" rtl="0"/>
            <a:r>
              <a:rPr lang="en-US">
                <a:latin typeface="Franklin Gothic Book" pitchFamily="34" charset="0"/>
              </a:rPr>
              <a:t>Necrosis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عنوان 1"/>
          <p:cNvSpPr>
            <a:spLocks noGrp="1"/>
          </p:cNvSpPr>
          <p:nvPr>
            <p:ph type="title"/>
          </p:nvPr>
        </p:nvSpPr>
        <p:spPr>
          <a:xfrm>
            <a:off x="457200" y="0"/>
            <a:ext cx="8229600" cy="1143000"/>
          </a:xfrm>
        </p:spPr>
        <p:txBody>
          <a:bodyPr/>
          <a:lstStyle/>
          <a:p>
            <a:r>
              <a:rPr lang="en-US" altLang="en-US" sz="2800"/>
              <a:t>Granulomatous Inflammation </a:t>
            </a:r>
            <a:br>
              <a:rPr lang="en-US" altLang="en-US" sz="2800"/>
            </a:br>
            <a:r>
              <a:rPr lang="en-US" altLang="en-US" sz="3200" b="1">
                <a:solidFill>
                  <a:srgbClr val="FFFF00"/>
                </a:solidFill>
              </a:rPr>
              <a:t>Causes</a:t>
            </a:r>
            <a:endParaRPr lang="en-US" sz="2800" b="1">
              <a:solidFill>
                <a:srgbClr val="FFFF00"/>
              </a:solidFill>
            </a:endParaRPr>
          </a:p>
        </p:txBody>
      </p:sp>
      <p:sp>
        <p:nvSpPr>
          <p:cNvPr id="20483" name="عنصر نائب للنص 2"/>
          <p:cNvSpPr>
            <a:spLocks noGrp="1"/>
          </p:cNvSpPr>
          <p:nvPr>
            <p:ph type="body" idx="1"/>
          </p:nvPr>
        </p:nvSpPr>
        <p:spPr>
          <a:xfrm>
            <a:off x="4724400" y="990601"/>
            <a:ext cx="4040188" cy="533400"/>
          </a:xfrm>
        </p:spPr>
        <p:style>
          <a:lnRef idx="2">
            <a:schemeClr val="accent4"/>
          </a:lnRef>
          <a:fillRef idx="1">
            <a:schemeClr val="lt1"/>
          </a:fillRef>
          <a:effectRef idx="0">
            <a:schemeClr val="accent4"/>
          </a:effectRef>
          <a:fontRef idx="minor">
            <a:schemeClr val="dk1"/>
          </a:fontRef>
        </p:style>
        <p:txBody>
          <a:bodyPr/>
          <a:lstStyle/>
          <a:p>
            <a:pPr algn="ctr"/>
            <a:r>
              <a:rPr lang="en-US" altLang="en-US" dirty="0">
                <a:solidFill>
                  <a:srgbClr val="FF0000"/>
                </a:solidFill>
              </a:rPr>
              <a:t>Immune </a:t>
            </a:r>
            <a:r>
              <a:rPr lang="en-US" altLang="en-US" dirty="0" err="1">
                <a:solidFill>
                  <a:srgbClr val="FF0000"/>
                </a:solidFill>
              </a:rPr>
              <a:t>granuloma</a:t>
            </a:r>
            <a:r>
              <a:rPr lang="en-US" altLang="en-US" dirty="0">
                <a:solidFill>
                  <a:srgbClr val="FF0000"/>
                </a:solidFill>
              </a:rPr>
              <a:t>:</a:t>
            </a:r>
          </a:p>
        </p:txBody>
      </p:sp>
      <p:sp>
        <p:nvSpPr>
          <p:cNvPr id="20485" name="عنصر نائب للنص 4"/>
          <p:cNvSpPr>
            <a:spLocks noGrp="1"/>
          </p:cNvSpPr>
          <p:nvPr>
            <p:ph type="body" sz="half" idx="3"/>
          </p:nvPr>
        </p:nvSpPr>
        <p:spPr>
          <a:xfrm>
            <a:off x="304800" y="990601"/>
            <a:ext cx="4041775" cy="533399"/>
          </a:xfrm>
        </p:spPr>
        <p:style>
          <a:lnRef idx="2">
            <a:schemeClr val="accent4"/>
          </a:lnRef>
          <a:fillRef idx="1">
            <a:schemeClr val="lt1"/>
          </a:fillRef>
          <a:effectRef idx="0">
            <a:schemeClr val="accent4"/>
          </a:effectRef>
          <a:fontRef idx="minor">
            <a:schemeClr val="dk1"/>
          </a:fontRef>
        </p:style>
        <p:txBody>
          <a:bodyPr/>
          <a:lstStyle/>
          <a:p>
            <a:r>
              <a:rPr lang="en-US" altLang="en-US" dirty="0">
                <a:solidFill>
                  <a:srgbClr val="FF0000"/>
                </a:solidFill>
              </a:rPr>
              <a:t>Non-immune </a:t>
            </a:r>
            <a:r>
              <a:rPr lang="en-US" altLang="en-US" dirty="0" err="1">
                <a:solidFill>
                  <a:srgbClr val="FF0000"/>
                </a:solidFill>
              </a:rPr>
              <a:t>granuloma</a:t>
            </a:r>
            <a:endParaRPr lang="en-US" altLang="en-US" dirty="0">
              <a:solidFill>
                <a:srgbClr val="FF0000"/>
              </a:solidFill>
            </a:endParaRPr>
          </a:p>
        </p:txBody>
      </p:sp>
      <p:sp>
        <p:nvSpPr>
          <p:cNvPr id="10244" name="عنصر نائب للمحتوى 3"/>
          <p:cNvSpPr>
            <a:spLocks noGrp="1"/>
          </p:cNvSpPr>
          <p:nvPr>
            <p:ph sz="quarter" idx="2"/>
          </p:nvPr>
        </p:nvSpPr>
        <p:spPr>
          <a:xfrm>
            <a:off x="4724400" y="1828800"/>
            <a:ext cx="4040188" cy="4648200"/>
          </a:xfrm>
          <a:solidFill>
            <a:schemeClr val="accent4"/>
          </a:solidFill>
        </p:spPr>
        <p:txBody>
          <a:bodyPr>
            <a:normAutofit/>
          </a:bodyPr>
          <a:lstStyle/>
          <a:p>
            <a:pPr marL="420624" indent="-384048" fontAlgn="auto">
              <a:spcAft>
                <a:spcPts val="0"/>
              </a:spcAft>
              <a:buFont typeface="Wingdings 2"/>
              <a:buChar char=""/>
              <a:defRPr/>
            </a:pPr>
            <a:r>
              <a:rPr lang="en-US" altLang="en-US" sz="2000" b="1" dirty="0">
                <a:solidFill>
                  <a:srgbClr val="FFFF00"/>
                </a:solidFill>
              </a:rPr>
              <a:t>Bacteria</a:t>
            </a:r>
            <a:endParaRPr lang="en-US" altLang="en-US" sz="1600" b="1" dirty="0">
              <a:solidFill>
                <a:srgbClr val="FFFF00"/>
              </a:solidFill>
            </a:endParaRPr>
          </a:p>
          <a:p>
            <a:pPr marL="722376" lvl="1" indent="-274320" fontAlgn="auto">
              <a:spcAft>
                <a:spcPts val="0"/>
              </a:spcAft>
              <a:buFont typeface="Wingdings 2"/>
              <a:buChar char=""/>
              <a:defRPr/>
            </a:pPr>
            <a:r>
              <a:rPr lang="en-US" altLang="en-US" sz="1800" dirty="0">
                <a:latin typeface="Arial Black" pitchFamily="34" charset="0"/>
              </a:rPr>
              <a:t>Tuberculosis</a:t>
            </a:r>
          </a:p>
          <a:p>
            <a:pPr marL="722376" lvl="1" indent="-274320" fontAlgn="auto">
              <a:spcAft>
                <a:spcPts val="0"/>
              </a:spcAft>
              <a:buFont typeface="Wingdings 2"/>
              <a:buChar char=""/>
              <a:defRPr/>
            </a:pPr>
            <a:r>
              <a:rPr lang="en-US" altLang="en-US" sz="1800" dirty="0">
                <a:latin typeface="Arial Black" pitchFamily="34" charset="0"/>
              </a:rPr>
              <a:t>Leprosy                                                                    </a:t>
            </a:r>
          </a:p>
          <a:p>
            <a:pPr marL="722376" lvl="1" indent="-274320" fontAlgn="auto">
              <a:spcAft>
                <a:spcPts val="0"/>
              </a:spcAft>
              <a:buFont typeface="Wingdings 2"/>
              <a:buChar char=""/>
              <a:defRPr/>
            </a:pPr>
            <a:r>
              <a:rPr lang="en-US" altLang="en-US" sz="1800" dirty="0" err="1">
                <a:latin typeface="Arial Black" pitchFamily="34" charset="0"/>
              </a:rPr>
              <a:t>Actinomycosis</a:t>
            </a:r>
            <a:r>
              <a:rPr lang="en-US" altLang="en-US" sz="1800" dirty="0">
                <a:latin typeface="Arial Black" pitchFamily="34" charset="0"/>
              </a:rPr>
              <a:t>                                                      </a:t>
            </a:r>
          </a:p>
          <a:p>
            <a:pPr marL="722376" lvl="1" indent="-274320" fontAlgn="auto">
              <a:spcAft>
                <a:spcPts val="0"/>
              </a:spcAft>
              <a:buFont typeface="Wingdings 2"/>
              <a:buChar char=""/>
              <a:defRPr/>
            </a:pPr>
            <a:r>
              <a:rPr lang="en-US" altLang="en-US" sz="1800" dirty="0">
                <a:latin typeface="Arial Black" pitchFamily="34" charset="0"/>
              </a:rPr>
              <a:t> Cat-scratch disease</a:t>
            </a:r>
          </a:p>
          <a:p>
            <a:pPr marL="420624" indent="-384048" fontAlgn="auto">
              <a:spcAft>
                <a:spcPts val="0"/>
              </a:spcAft>
              <a:buFont typeface="Wingdings 2"/>
              <a:buChar char=""/>
              <a:defRPr/>
            </a:pPr>
            <a:r>
              <a:rPr lang="en-US" altLang="en-US" sz="2000" b="1" dirty="0">
                <a:solidFill>
                  <a:srgbClr val="FFFF00"/>
                </a:solidFill>
              </a:rPr>
              <a:t>Parasites</a:t>
            </a:r>
            <a:endParaRPr lang="en-US" altLang="en-US" sz="1600" b="1" dirty="0">
              <a:solidFill>
                <a:srgbClr val="FFFF00"/>
              </a:solidFill>
            </a:endParaRPr>
          </a:p>
          <a:p>
            <a:pPr marL="722376" lvl="1" indent="-274320" fontAlgn="auto">
              <a:spcAft>
                <a:spcPts val="0"/>
              </a:spcAft>
              <a:buFont typeface="Wingdings 2"/>
              <a:buChar char=""/>
              <a:defRPr/>
            </a:pPr>
            <a:r>
              <a:rPr lang="en-US" altLang="en-US" sz="1800" dirty="0" err="1">
                <a:latin typeface="Arial Black" pitchFamily="34" charset="0"/>
              </a:rPr>
              <a:t>Schistosomiasis</a:t>
            </a:r>
            <a:r>
              <a:rPr lang="en-US" altLang="en-US" sz="1800" dirty="0">
                <a:latin typeface="Arial Black" pitchFamily="34" charset="0"/>
              </a:rPr>
              <a:t>                                                 </a:t>
            </a:r>
          </a:p>
          <a:p>
            <a:pPr marL="722376" lvl="1" indent="-274320" fontAlgn="auto">
              <a:spcAft>
                <a:spcPts val="0"/>
              </a:spcAft>
              <a:buFont typeface="Wingdings 2"/>
              <a:buChar char=""/>
              <a:defRPr/>
            </a:pPr>
            <a:r>
              <a:rPr lang="en-US" altLang="en-US" sz="1800" dirty="0" err="1">
                <a:latin typeface="Arial Black" pitchFamily="34" charset="0"/>
              </a:rPr>
              <a:t>Leishmaniasis</a:t>
            </a:r>
            <a:endParaRPr lang="en-US" altLang="en-US" sz="1800" dirty="0">
              <a:latin typeface="Arial Black" pitchFamily="34" charset="0"/>
            </a:endParaRPr>
          </a:p>
          <a:p>
            <a:pPr marL="420624" indent="-384048" fontAlgn="auto">
              <a:spcAft>
                <a:spcPts val="0"/>
              </a:spcAft>
              <a:buFont typeface="Wingdings 2"/>
              <a:buChar char=""/>
              <a:defRPr/>
            </a:pPr>
            <a:r>
              <a:rPr lang="en-US" altLang="en-US" sz="2000" b="1" dirty="0">
                <a:solidFill>
                  <a:srgbClr val="FFFF00"/>
                </a:solidFill>
              </a:rPr>
              <a:t>Fungi</a:t>
            </a:r>
            <a:endParaRPr lang="en-US" altLang="en-US" sz="1600" b="1" dirty="0">
              <a:solidFill>
                <a:srgbClr val="FFFF00"/>
              </a:solidFill>
            </a:endParaRPr>
          </a:p>
          <a:p>
            <a:pPr marL="722376" lvl="1" indent="-274320" fontAlgn="auto">
              <a:spcAft>
                <a:spcPts val="0"/>
              </a:spcAft>
              <a:buFont typeface="Wingdings 2"/>
              <a:buChar char=""/>
              <a:defRPr/>
            </a:pPr>
            <a:r>
              <a:rPr lang="en-US" altLang="en-US" sz="1800" dirty="0" err="1">
                <a:latin typeface="Arial Black" pitchFamily="34" charset="0"/>
              </a:rPr>
              <a:t>Histoplasmosis</a:t>
            </a:r>
            <a:endParaRPr lang="en-US" altLang="en-US" sz="1800" dirty="0">
              <a:latin typeface="Arial Black" pitchFamily="34" charset="0"/>
            </a:endParaRPr>
          </a:p>
          <a:p>
            <a:pPr marL="722376" lvl="1" indent="-274320" fontAlgn="auto">
              <a:spcAft>
                <a:spcPts val="0"/>
              </a:spcAft>
              <a:buFont typeface="Wingdings 2"/>
              <a:buChar char=""/>
              <a:defRPr/>
            </a:pPr>
            <a:r>
              <a:rPr lang="en-US" altLang="en-US" sz="1800" dirty="0" err="1">
                <a:latin typeface="Arial Black" pitchFamily="34" charset="0"/>
              </a:rPr>
              <a:t>Blastomycosis</a:t>
            </a:r>
            <a:endParaRPr lang="en-US" altLang="en-US" sz="1800" dirty="0">
              <a:latin typeface="Arial Black" pitchFamily="34" charset="0"/>
            </a:endParaRPr>
          </a:p>
          <a:p>
            <a:pPr marL="420624" indent="-384048" fontAlgn="auto">
              <a:spcAft>
                <a:spcPts val="0"/>
              </a:spcAft>
              <a:buFont typeface="Wingdings 2"/>
              <a:buChar char=""/>
              <a:defRPr/>
            </a:pPr>
            <a:r>
              <a:rPr lang="en-US" altLang="en-US" sz="2000" b="1" dirty="0">
                <a:solidFill>
                  <a:srgbClr val="FFFF00"/>
                </a:solidFill>
              </a:rPr>
              <a:t>Metal/Dust</a:t>
            </a:r>
            <a:endParaRPr lang="en-US" altLang="en-US" sz="1600" b="1" dirty="0">
              <a:solidFill>
                <a:srgbClr val="FFFF00"/>
              </a:solidFill>
            </a:endParaRPr>
          </a:p>
          <a:p>
            <a:pPr marL="722376" lvl="1" indent="-274320" fontAlgn="auto">
              <a:spcAft>
                <a:spcPts val="0"/>
              </a:spcAft>
              <a:buFont typeface="Wingdings 2"/>
              <a:buChar char=""/>
              <a:defRPr/>
            </a:pPr>
            <a:r>
              <a:rPr lang="en-US" altLang="en-US" sz="1800" dirty="0" err="1">
                <a:latin typeface="Arial Black" pitchFamily="34" charset="0"/>
              </a:rPr>
              <a:t>Berylliosis</a:t>
            </a:r>
            <a:endParaRPr lang="en-US" altLang="en-US" sz="1800" dirty="0">
              <a:latin typeface="Arial Black" pitchFamily="34" charset="0"/>
            </a:endParaRPr>
          </a:p>
          <a:p>
            <a:pPr marL="722376" lvl="1" indent="-274320" fontAlgn="auto">
              <a:spcAft>
                <a:spcPts val="0"/>
              </a:spcAft>
              <a:buFont typeface="Wingdings 2"/>
              <a:buNone/>
              <a:defRPr/>
            </a:pPr>
            <a:endParaRPr lang="en-US" altLang="en-US" sz="1800" dirty="0">
              <a:latin typeface="Arial Black" pitchFamily="34" charset="0"/>
            </a:endParaRPr>
          </a:p>
          <a:p>
            <a:pPr marL="420624" indent="-384048" fontAlgn="auto">
              <a:spcAft>
                <a:spcPts val="0"/>
              </a:spcAft>
              <a:buFontTx/>
              <a:buNone/>
              <a:defRPr/>
            </a:pPr>
            <a:endParaRPr lang="en-US" sz="3600" dirty="0"/>
          </a:p>
        </p:txBody>
      </p:sp>
      <p:sp>
        <p:nvSpPr>
          <p:cNvPr id="10246" name="عنصر نائب للمحتوى 5"/>
          <p:cNvSpPr>
            <a:spLocks noGrp="1"/>
          </p:cNvSpPr>
          <p:nvPr>
            <p:ph sz="quarter" idx="4"/>
          </p:nvPr>
        </p:nvSpPr>
        <p:spPr>
          <a:xfrm>
            <a:off x="381000" y="1828800"/>
            <a:ext cx="4041775" cy="2590800"/>
          </a:xfrm>
          <a:solidFill>
            <a:schemeClr val="accent4"/>
          </a:solidFill>
        </p:spPr>
        <p:txBody>
          <a:bodyPr>
            <a:normAutofit/>
          </a:bodyPr>
          <a:lstStyle/>
          <a:p>
            <a:pPr marL="420624" indent="-384048" fontAlgn="auto">
              <a:spcAft>
                <a:spcPts val="0"/>
              </a:spcAft>
              <a:buFont typeface="Wingdings 2"/>
              <a:buChar char=""/>
              <a:defRPr/>
            </a:pPr>
            <a:r>
              <a:rPr lang="en-US" altLang="en-US" sz="2800" b="1" dirty="0">
                <a:solidFill>
                  <a:srgbClr val="FFFF00"/>
                </a:solidFill>
              </a:rPr>
              <a:t>Foreign body</a:t>
            </a:r>
          </a:p>
          <a:p>
            <a:pPr marL="722376" lvl="1" indent="-274320" fontAlgn="auto">
              <a:spcAft>
                <a:spcPts val="0"/>
              </a:spcAft>
              <a:buFont typeface="Wingdings 2"/>
              <a:buChar char=""/>
              <a:defRPr/>
            </a:pPr>
            <a:r>
              <a:rPr lang="en-US" altLang="en-US" dirty="0">
                <a:latin typeface="Arial Black" pitchFamily="34" charset="0"/>
              </a:rPr>
              <a:t>Suture</a:t>
            </a:r>
          </a:p>
          <a:p>
            <a:pPr marL="722376" lvl="1" indent="-274320" fontAlgn="auto">
              <a:spcAft>
                <a:spcPts val="0"/>
              </a:spcAft>
              <a:buFont typeface="Wingdings 2"/>
              <a:buChar char=""/>
              <a:defRPr/>
            </a:pPr>
            <a:r>
              <a:rPr lang="en-US" altLang="en-US" dirty="0">
                <a:latin typeface="Arial Black" pitchFamily="34" charset="0"/>
              </a:rPr>
              <a:t>Graft material</a:t>
            </a:r>
          </a:p>
          <a:p>
            <a:pPr marL="722376" lvl="1" indent="-274320" fontAlgn="auto">
              <a:spcAft>
                <a:spcPts val="0"/>
              </a:spcAft>
              <a:buFont typeface="Wingdings 2"/>
              <a:buChar char=""/>
              <a:defRPr/>
            </a:pPr>
            <a:r>
              <a:rPr lang="en-US" altLang="en-US" dirty="0">
                <a:latin typeface="Arial Black" pitchFamily="34" charset="0"/>
              </a:rPr>
              <a:t>talc (associated with intravenous drug abuse)</a:t>
            </a:r>
          </a:p>
          <a:p>
            <a:pPr marL="420624" indent="-384048" fontAlgn="auto">
              <a:spcAft>
                <a:spcPts val="0"/>
              </a:spcAft>
              <a:buFont typeface="Wingdings 2"/>
              <a:buChar char=""/>
              <a:defRPr/>
            </a:pPr>
            <a:endParaRPr lang="en-US" altLang="en-US" sz="2000" b="1" dirty="0">
              <a:solidFill>
                <a:srgbClr val="FF0000"/>
              </a:solidFill>
            </a:endParaRPr>
          </a:p>
          <a:p>
            <a:pPr marL="420624" indent="-384048" fontAlgn="auto">
              <a:spcAft>
                <a:spcPts val="0"/>
              </a:spcAft>
              <a:buFont typeface="Wingdings 2"/>
              <a:buChar char=""/>
              <a:defRPr/>
            </a:pPr>
            <a:endParaRPr lang="en-US" sz="4400" dirty="0"/>
          </a:p>
        </p:txBody>
      </p:sp>
      <p:sp>
        <p:nvSpPr>
          <p:cNvPr id="10247" name="مستطيل 6"/>
          <p:cNvSpPr>
            <a:spLocks noChangeArrowheads="1"/>
          </p:cNvSpPr>
          <p:nvPr/>
        </p:nvSpPr>
        <p:spPr bwMode="auto">
          <a:xfrm>
            <a:off x="7253288" y="5551488"/>
            <a:ext cx="1738312" cy="1077912"/>
          </a:xfrm>
          <a:prstGeom prst="rect">
            <a:avLst/>
          </a:prstGeom>
          <a:solidFill>
            <a:schemeClr val="accent4"/>
          </a:solidFill>
          <a:ln w="9525">
            <a:noFill/>
            <a:miter lim="800000"/>
            <a:headEnd/>
            <a:tailEnd/>
          </a:ln>
        </p:spPr>
        <p:txBody>
          <a:bodyPr wrap="none">
            <a:spAutoFit/>
          </a:bodyPr>
          <a:lstStyle/>
          <a:p>
            <a:pPr algn="ctr" rtl="0" fontAlgn="auto">
              <a:spcBef>
                <a:spcPts val="0"/>
              </a:spcBef>
              <a:spcAft>
                <a:spcPts val="0"/>
              </a:spcAft>
              <a:defRPr/>
            </a:pPr>
            <a:r>
              <a:rPr lang="en-US" altLang="en-US" sz="2800" b="1" dirty="0">
                <a:solidFill>
                  <a:srgbClr val="FF0000"/>
                </a:solidFill>
                <a:latin typeface="+mn-lt"/>
                <a:cs typeface="+mn-cs"/>
              </a:rPr>
              <a:t>unknown</a:t>
            </a:r>
            <a:endParaRPr lang="en-US" altLang="en-US" b="1" dirty="0">
              <a:solidFill>
                <a:srgbClr val="FF0000"/>
              </a:solidFill>
              <a:latin typeface="+mn-lt"/>
              <a:cs typeface="+mn-cs"/>
            </a:endParaRPr>
          </a:p>
          <a:p>
            <a:pPr algn="ctr" rtl="0" fontAlgn="auto">
              <a:spcBef>
                <a:spcPts val="0"/>
              </a:spcBef>
              <a:spcAft>
                <a:spcPts val="0"/>
              </a:spcAft>
              <a:defRPr/>
            </a:pPr>
            <a:r>
              <a:rPr lang="en-US" altLang="en-US" b="1" dirty="0" err="1">
                <a:solidFill>
                  <a:srgbClr val="FFFF00"/>
                </a:solidFill>
                <a:latin typeface="+mn-lt"/>
                <a:cs typeface="+mn-cs"/>
              </a:rPr>
              <a:t>Sarcoidosis</a:t>
            </a:r>
            <a:endParaRPr lang="en-US" altLang="en-US" b="1" dirty="0">
              <a:solidFill>
                <a:srgbClr val="FFFF00"/>
              </a:solidFill>
              <a:latin typeface="+mn-lt"/>
              <a:cs typeface="+mn-cs"/>
            </a:endParaRPr>
          </a:p>
          <a:p>
            <a:pPr algn="ctr" rtl="0" fontAlgn="auto">
              <a:spcBef>
                <a:spcPts val="0"/>
              </a:spcBef>
              <a:spcAft>
                <a:spcPts val="0"/>
              </a:spcAft>
              <a:defRPr/>
            </a:pPr>
            <a:r>
              <a:rPr lang="en-US" b="1" dirty="0" err="1">
                <a:solidFill>
                  <a:srgbClr val="FFFF00"/>
                </a:solidFill>
                <a:latin typeface="+mn-lt"/>
                <a:cs typeface="+mn-cs"/>
              </a:rPr>
              <a:t>Crohn’s</a:t>
            </a:r>
            <a:r>
              <a:rPr lang="en-US" b="1" dirty="0">
                <a:solidFill>
                  <a:srgbClr val="FFFF00"/>
                </a:solidFill>
                <a:latin typeface="+mn-lt"/>
                <a:cs typeface="+mn-cs"/>
              </a:rPr>
              <a:t> disease</a:t>
            </a:r>
            <a:endParaRPr lang="en-US" dirty="0">
              <a:solidFill>
                <a:srgbClr val="FFFF00"/>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slide(fromBottom)">
                                      <p:cBhvr>
                                        <p:cTn id="7"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eaLnBrk="1" hangingPunct="1"/>
            <a:r>
              <a:rPr lang="en-US" dirty="0"/>
              <a:t>Tuberculosis  </a:t>
            </a:r>
            <a:br>
              <a:rPr lang="en-US" dirty="0"/>
            </a:br>
            <a:r>
              <a:rPr lang="en-US" dirty="0"/>
              <a:t> </a:t>
            </a:r>
            <a:r>
              <a:rPr lang="en-US" i="1" dirty="0" err="1">
                <a:solidFill>
                  <a:srgbClr val="FFFF00"/>
                </a:solidFill>
              </a:rPr>
              <a:t>Mycobacterum</a:t>
            </a:r>
            <a:r>
              <a:rPr lang="en-US" i="1" dirty="0">
                <a:solidFill>
                  <a:srgbClr val="FFFF00"/>
                </a:solidFill>
              </a:rPr>
              <a:t> tuberculosis </a:t>
            </a:r>
          </a:p>
        </p:txBody>
      </p:sp>
      <p:sp>
        <p:nvSpPr>
          <p:cNvPr id="15363" name="Rectangle 3"/>
          <p:cNvSpPr>
            <a:spLocks noGrp="1" noChangeArrowheads="1"/>
          </p:cNvSpPr>
          <p:nvPr>
            <p:ph idx="1"/>
          </p:nvPr>
        </p:nvSpPr>
        <p:spPr>
          <a:xfrm>
            <a:off x="457200" y="1524000"/>
            <a:ext cx="8229600" cy="5029200"/>
          </a:xfrm>
        </p:spPr>
        <p:txBody>
          <a:bodyPr>
            <a:normAutofit/>
          </a:bodyPr>
          <a:lstStyle/>
          <a:p>
            <a:pPr eaLnBrk="1" hangingPunct="1"/>
            <a:r>
              <a:rPr lang="en-US" sz="2400" dirty="0" err="1"/>
              <a:t>Mycobacteria</a:t>
            </a:r>
            <a:r>
              <a:rPr lang="en-US" sz="2400" dirty="0"/>
              <a:t> – ‘fungus like.. </a:t>
            </a:r>
          </a:p>
          <a:p>
            <a:pPr eaLnBrk="1" hangingPunct="1"/>
            <a:r>
              <a:rPr lang="en-US" sz="2400" dirty="0"/>
              <a:t>slender rods </a:t>
            </a:r>
          </a:p>
          <a:p>
            <a:pPr eaLnBrk="1" hangingPunct="1"/>
            <a:r>
              <a:rPr lang="en-US" sz="2400" dirty="0"/>
              <a:t>acid fast bacilli [AFB] (i.e., they have a high content of complex lipids that readily bind the </a:t>
            </a:r>
            <a:r>
              <a:rPr lang="en-US" sz="2400" dirty="0" err="1"/>
              <a:t>Ziehl-Neelsen</a:t>
            </a:r>
            <a:r>
              <a:rPr lang="en-US" sz="2400" dirty="0"/>
              <a:t> [</a:t>
            </a:r>
            <a:r>
              <a:rPr lang="en-US" sz="2400" dirty="0" err="1"/>
              <a:t>carbol</a:t>
            </a:r>
            <a:r>
              <a:rPr lang="en-US" sz="2400" dirty="0"/>
              <a:t> </a:t>
            </a:r>
            <a:r>
              <a:rPr lang="en-US" sz="2400" dirty="0" err="1"/>
              <a:t>fuchsin</a:t>
            </a:r>
            <a:r>
              <a:rPr lang="en-US" sz="2400" dirty="0"/>
              <a:t>] stain and subsequently resist </a:t>
            </a:r>
            <a:r>
              <a:rPr lang="en-US" sz="2400" dirty="0" err="1"/>
              <a:t>decolorization</a:t>
            </a:r>
            <a:r>
              <a:rPr lang="en-US" sz="2400" dirty="0"/>
              <a:t>).</a:t>
            </a:r>
          </a:p>
          <a:p>
            <a:pPr eaLnBrk="1" hangingPunct="1"/>
            <a:endParaRPr lang="en-US" sz="2400" i="1" dirty="0"/>
          </a:p>
          <a:p>
            <a:pPr eaLnBrk="1" hangingPunct="1">
              <a:buNone/>
            </a:pPr>
            <a:endParaRPr lang="en-US" sz="3600" dirty="0"/>
          </a:p>
          <a:p>
            <a:pPr eaLnBrk="1" hangingPunct="1"/>
            <a:endParaRPr lang="en-US" sz="3600" dirty="0"/>
          </a:p>
        </p:txBody>
      </p:sp>
      <p:pic>
        <p:nvPicPr>
          <p:cNvPr id="4" name="Picture 4" descr="Tuberculosis Bacteria"/>
          <p:cNvPicPr>
            <a:picLocks noChangeAspect="1" noChangeArrowheads="1"/>
          </p:cNvPicPr>
          <p:nvPr/>
        </p:nvPicPr>
        <p:blipFill>
          <a:blip r:embed="rId3" cstate="print">
            <a:lum bright="-30000" contrast="10000"/>
          </a:blip>
          <a:srcRect/>
          <a:stretch>
            <a:fillRect/>
          </a:stretch>
        </p:blipFill>
        <p:spPr bwMode="auto">
          <a:xfrm>
            <a:off x="6781800" y="304800"/>
            <a:ext cx="2133600" cy="1882588"/>
          </a:xfrm>
          <a:prstGeom prst="rect">
            <a:avLst/>
          </a:prstGeom>
          <a:noFill/>
        </p:spPr>
      </p:pic>
      <p:pic>
        <p:nvPicPr>
          <p:cNvPr id="5" name="Picture 2" descr="INFEC013"/>
          <p:cNvPicPr>
            <a:picLocks noChangeAspect="1" noChangeArrowheads="1"/>
          </p:cNvPicPr>
          <p:nvPr/>
        </p:nvPicPr>
        <p:blipFill>
          <a:blip r:embed="rId4" cstate="print"/>
          <a:srcRect/>
          <a:stretch>
            <a:fillRect/>
          </a:stretch>
        </p:blipFill>
        <p:spPr>
          <a:xfrm>
            <a:off x="990600" y="3773487"/>
            <a:ext cx="5562600" cy="3084513"/>
          </a:xfrm>
          <a:prstGeom prst="rect">
            <a:avLst/>
          </a:prstGeom>
        </p:spPr>
      </p:pic>
      <p:pic>
        <p:nvPicPr>
          <p:cNvPr id="65538" name="Picture 2" descr="http://www.ihcworld.com/royellis/gallery/images/zn.jpg"/>
          <p:cNvPicPr>
            <a:picLocks noChangeAspect="1" noChangeArrowheads="1"/>
          </p:cNvPicPr>
          <p:nvPr/>
        </p:nvPicPr>
        <p:blipFill>
          <a:blip r:embed="rId5" cstate="print"/>
          <a:srcRect l="43750" r="6250" b="37500"/>
          <a:stretch>
            <a:fillRect/>
          </a:stretch>
        </p:blipFill>
        <p:spPr bwMode="auto">
          <a:xfrm>
            <a:off x="6781800" y="3962400"/>
            <a:ext cx="2209800" cy="1841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65538"/>
                                        </p:tgtEl>
                                        <p:attrNameLst>
                                          <p:attrName>style.visibility</p:attrName>
                                        </p:attrNameLst>
                                      </p:cBhvr>
                                      <p:to>
                                        <p:strVal val="visible"/>
                                      </p:to>
                                    </p:set>
                                    <p:anim calcmode="lin" valueType="num">
                                      <p:cBhvr additive="base">
                                        <p:cTn id="16" dur="500" fill="hold"/>
                                        <p:tgtEl>
                                          <p:spTgt spid="65538"/>
                                        </p:tgtEl>
                                        <p:attrNameLst>
                                          <p:attrName>ppt_x</p:attrName>
                                        </p:attrNameLst>
                                      </p:cBhvr>
                                      <p:tavLst>
                                        <p:tav tm="0">
                                          <p:val>
                                            <p:strVal val="#ppt_x"/>
                                          </p:val>
                                        </p:tav>
                                        <p:tav tm="100000">
                                          <p:val>
                                            <p:strVal val="#ppt_x"/>
                                          </p:val>
                                        </p:tav>
                                      </p:tavLst>
                                    </p:anim>
                                    <p:anim calcmode="lin" valueType="num">
                                      <p:cBhvr additive="base">
                                        <p:cTn id="17" dur="500" fill="hold"/>
                                        <p:tgtEl>
                                          <p:spTgt spid="655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Pathogenesis of TB</a:t>
            </a:r>
            <a:endParaRPr lang="ar-SA" dirty="0"/>
          </a:p>
        </p:txBody>
      </p:sp>
      <p:sp>
        <p:nvSpPr>
          <p:cNvPr id="3" name="Content Placeholder 2"/>
          <p:cNvSpPr>
            <a:spLocks noGrp="1"/>
          </p:cNvSpPr>
          <p:nvPr>
            <p:ph idx="1"/>
          </p:nvPr>
        </p:nvSpPr>
        <p:spPr/>
        <p:txBody>
          <a:bodyPr/>
          <a:lstStyle/>
          <a:p>
            <a:r>
              <a:rPr lang="en-US" dirty="0"/>
              <a:t>Cord factor  is a </a:t>
            </a:r>
            <a:r>
              <a:rPr lang="en-US" dirty="0" err="1"/>
              <a:t>glycolipid</a:t>
            </a:r>
            <a:r>
              <a:rPr lang="en-US" dirty="0"/>
              <a:t> molecule found in the cell wall of Mycobacterium tuberculosis and similar species. </a:t>
            </a:r>
          </a:p>
          <a:p>
            <a:r>
              <a:rPr lang="en-US" dirty="0"/>
              <a:t>It protects </a:t>
            </a:r>
            <a:r>
              <a:rPr lang="en-US" i="1" dirty="0"/>
              <a:t>M. tuberculosis</a:t>
            </a:r>
            <a:r>
              <a:rPr lang="en-US" dirty="0"/>
              <a:t> from the defenses of the host</a:t>
            </a:r>
          </a:p>
          <a:p>
            <a:r>
              <a:rPr lang="en-CA" dirty="0"/>
              <a:t>Cord factor presence increases the production of the cytokines interleukin-12 (IL-12), IL-1</a:t>
            </a:r>
            <a:r>
              <a:rPr lang="el-GR" dirty="0"/>
              <a:t>β,</a:t>
            </a:r>
            <a:r>
              <a:rPr lang="en-CA" dirty="0"/>
              <a:t> IL-6 and TNF </a:t>
            </a:r>
            <a:r>
              <a:rPr lang="en-US" dirty="0"/>
              <a:t> which are all pro-inflammatory cytokines important for </a:t>
            </a:r>
            <a:r>
              <a:rPr lang="en-US" dirty="0" err="1"/>
              <a:t>granuloma</a:t>
            </a:r>
            <a:r>
              <a:rPr lang="en-US" dirty="0"/>
              <a:t> formation</a:t>
            </a:r>
            <a:endParaRPr lang="ar-S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533400"/>
            <a:ext cx="8229600" cy="1143000"/>
          </a:xfrm>
        </p:spPr>
        <p:txBody>
          <a:bodyPr/>
          <a:lstStyle/>
          <a:p>
            <a:pPr marL="342900" indent="-342900" algn="ctr"/>
            <a:r>
              <a:rPr lang="en-US" altLang="en-US" sz="3200">
                <a:solidFill>
                  <a:srgbClr val="FFFF00"/>
                </a:solidFill>
                <a:latin typeface="Arial Black" pitchFamily="34" charset="0"/>
              </a:rPr>
              <a:t>Tuberculosis</a:t>
            </a:r>
            <a:br>
              <a:rPr lang="en-US" altLang="en-US" sz="3200">
                <a:solidFill>
                  <a:srgbClr val="FFFF00"/>
                </a:solidFill>
                <a:latin typeface="Arial Black" pitchFamily="34" charset="0"/>
              </a:rPr>
            </a:br>
            <a:endParaRPr lang="en-US" sz="3200">
              <a:solidFill>
                <a:srgbClr val="FFFF00"/>
              </a:solidFill>
            </a:endParaRPr>
          </a:p>
        </p:txBody>
      </p:sp>
      <p:sp>
        <p:nvSpPr>
          <p:cNvPr id="21507" name="Text Placeholder 2"/>
          <p:cNvSpPr>
            <a:spLocks noGrp="1"/>
          </p:cNvSpPr>
          <p:nvPr>
            <p:ph type="body" idx="1"/>
          </p:nvPr>
        </p:nvSpPr>
        <p:spPr/>
        <p:txBody>
          <a:bodyPr/>
          <a:lstStyle/>
          <a:p>
            <a:endParaRPr lang="ar-SA"/>
          </a:p>
        </p:txBody>
      </p:sp>
      <p:sp>
        <p:nvSpPr>
          <p:cNvPr id="21508" name="Text Placeholder 3"/>
          <p:cNvSpPr>
            <a:spLocks noGrp="1"/>
          </p:cNvSpPr>
          <p:nvPr>
            <p:ph type="body" sz="half" idx="3"/>
          </p:nvPr>
        </p:nvSpPr>
        <p:spPr/>
        <p:txBody>
          <a:bodyPr/>
          <a:lstStyle/>
          <a:p>
            <a:endParaRPr lang="ar-SA"/>
          </a:p>
        </p:txBody>
      </p:sp>
      <p:pic>
        <p:nvPicPr>
          <p:cNvPr id="21509" name="Picture 2" descr="LUNG033"/>
          <p:cNvPicPr>
            <a:picLocks noGrp="1" noChangeAspect="1" noChangeArrowheads="1"/>
          </p:cNvPicPr>
          <p:nvPr>
            <p:ph sz="quarter" idx="2"/>
          </p:nvPr>
        </p:nvPicPr>
        <p:blipFill>
          <a:blip r:embed="rId2" cstate="print"/>
          <a:srcRect/>
          <a:stretch>
            <a:fillRect/>
          </a:stretch>
        </p:blipFill>
        <p:spPr>
          <a:xfrm>
            <a:off x="914400" y="1905000"/>
            <a:ext cx="2590800" cy="3919538"/>
          </a:xfrm>
        </p:spPr>
      </p:pic>
      <p:pic>
        <p:nvPicPr>
          <p:cNvPr id="21510" name="Picture 2" descr="C:\Documents and Settings\Dr.AL-Humaidi\My Documents\211212-230802-297.jpg"/>
          <p:cNvPicPr>
            <a:picLocks noGrp="1" noChangeAspect="1" noChangeArrowheads="1"/>
          </p:cNvPicPr>
          <p:nvPr>
            <p:ph sz="quarter" idx="4"/>
          </p:nvPr>
        </p:nvPicPr>
        <p:blipFill>
          <a:blip r:embed="rId3" cstate="print"/>
          <a:srcRect/>
          <a:stretch>
            <a:fillRect/>
          </a:stretch>
        </p:blipFill>
        <p:spPr>
          <a:xfrm>
            <a:off x="4495800" y="1828800"/>
            <a:ext cx="3759200" cy="3941763"/>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7346" name="Picture 12"/>
          <p:cNvPicPr>
            <a:picLocks noChangeAspect="1" noChangeArrowheads="1"/>
          </p:cNvPicPr>
          <p:nvPr/>
        </p:nvPicPr>
        <p:blipFill>
          <a:blip r:embed="rId2">
            <a:extLst>
              <a:ext uri="{28A0092B-C50C-407E-A947-70E740481C1C}">
                <a14:useLocalDpi xmlns:a14="http://schemas.microsoft.com/office/drawing/2010/main" val="0"/>
              </a:ext>
            </a:extLst>
          </a:blip>
          <a:srcRect b="14577"/>
          <a:stretch>
            <a:fillRect/>
          </a:stretch>
        </p:blipFill>
        <p:spPr bwMode="auto">
          <a:xfrm>
            <a:off x="171450" y="1219200"/>
            <a:ext cx="4814888"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28"/>
          <p:cNvSpPr>
            <a:spLocks noChangeArrowheads="1"/>
          </p:cNvSpPr>
          <p:nvPr/>
        </p:nvSpPr>
        <p:spPr bwMode="auto">
          <a:xfrm>
            <a:off x="381000" y="381000"/>
            <a:ext cx="6477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Verdana" panose="020B0604030504040204" pitchFamily="34" charset="0"/>
                <a:ea typeface="ＭＳ Ｐゴシック" pitchFamily="35" charset="-128"/>
              </a:defRPr>
            </a:lvl1pPr>
            <a:lvl2pPr marL="37931725" indent="-37474525" eaLnBrk="0" hangingPunct="0">
              <a:defRPr sz="2400">
                <a:solidFill>
                  <a:schemeClr val="tx1"/>
                </a:solidFill>
                <a:latin typeface="Verdana" panose="020B0604030504040204" pitchFamily="34" charset="0"/>
                <a:ea typeface="ＭＳ Ｐゴシック" pitchFamily="35" charset="-128"/>
              </a:defRPr>
            </a:lvl2pPr>
            <a:lvl3pPr eaLnBrk="0" hangingPunct="0">
              <a:defRPr sz="2400">
                <a:solidFill>
                  <a:schemeClr val="tx1"/>
                </a:solidFill>
                <a:latin typeface="Verdana" panose="020B0604030504040204" pitchFamily="34" charset="0"/>
                <a:ea typeface="ＭＳ Ｐゴシック" pitchFamily="35" charset="-128"/>
              </a:defRPr>
            </a:lvl3pPr>
            <a:lvl4pPr eaLnBrk="0" hangingPunct="0">
              <a:defRPr sz="2400">
                <a:solidFill>
                  <a:schemeClr val="tx1"/>
                </a:solidFill>
                <a:latin typeface="Verdana" panose="020B0604030504040204" pitchFamily="34" charset="0"/>
                <a:ea typeface="ＭＳ Ｐゴシック" pitchFamily="35" charset="-128"/>
              </a:defRPr>
            </a:lvl4pPr>
            <a:lvl5pPr eaLnBrk="0" hangingPunct="0">
              <a:defRPr sz="2400">
                <a:solidFill>
                  <a:schemeClr val="tx1"/>
                </a:solidFill>
                <a:latin typeface="Verdana" panose="020B0604030504040204" pitchFamily="34" charset="0"/>
                <a:ea typeface="ＭＳ Ｐゴシック" pitchFamily="35" charset="-128"/>
              </a:defRPr>
            </a:lvl5pPr>
            <a:lvl6pPr marL="4572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6pPr>
            <a:lvl7pPr marL="9144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7pPr>
            <a:lvl8pPr marL="13716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8pPr>
            <a:lvl9pPr marL="18288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9pPr>
          </a:lstStyle>
          <a:p>
            <a:pPr eaLnBrk="1" hangingPunct="1">
              <a:lnSpc>
                <a:spcPts val="3200"/>
              </a:lnSpc>
            </a:pPr>
            <a:r>
              <a:rPr lang="en-US" altLang="ar-SA" sz="2800">
                <a:solidFill>
                  <a:srgbClr val="002677"/>
                </a:solidFill>
                <a:latin typeface="Arial" panose="020B0604020202020204" pitchFamily="34" charset="0"/>
              </a:rPr>
              <a:t>Signs, Symptoms and Diagnosis of TB</a:t>
            </a:r>
            <a:endParaRPr lang="en-AU" altLang="ar-SA" sz="2800" i="1">
              <a:solidFill>
                <a:srgbClr val="002677"/>
              </a:solidFill>
              <a:latin typeface="Arial" panose="020B0604020202020204" pitchFamily="34" charset="0"/>
            </a:endParaRPr>
          </a:p>
        </p:txBody>
      </p:sp>
      <p:pic>
        <p:nvPicPr>
          <p:cNvPr id="57348" name="Picture 45" descr="http://upload.wikimedia.org/wikipedia/commons/thumb/0/0a/TB_Culture.jpg/180px-TB_Culture.jpg">
            <a:hlinkClick r:id="rId3" tooltip="Distinctive clusters of colorless Mycobacterium tuberculosis form in this cultur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150" y="5391150"/>
            <a:ext cx="2057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47" descr="Image:TB CXR.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1425575"/>
            <a:ext cx="1589088"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 Box 49"/>
          <p:cNvSpPr txBox="1">
            <a:spLocks noChangeArrowheads="1"/>
          </p:cNvSpPr>
          <p:nvPr/>
        </p:nvSpPr>
        <p:spPr bwMode="auto">
          <a:xfrm>
            <a:off x="5334000" y="3597275"/>
            <a:ext cx="19050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indent="-115888" eaLnBrk="0" hangingPunct="0">
              <a:defRPr sz="2400">
                <a:solidFill>
                  <a:schemeClr val="tx1"/>
                </a:solidFill>
                <a:latin typeface="Verdana" panose="020B0604030504040204" pitchFamily="34" charset="0"/>
                <a:ea typeface="ＭＳ Ｐゴシック" pitchFamily="35" charset="-128"/>
              </a:defRPr>
            </a:lvl1pPr>
            <a:lvl2pPr marL="37931725" indent="-37474525" eaLnBrk="0" hangingPunct="0">
              <a:defRPr sz="2400">
                <a:solidFill>
                  <a:schemeClr val="tx1"/>
                </a:solidFill>
                <a:latin typeface="Verdana" panose="020B0604030504040204" pitchFamily="34" charset="0"/>
                <a:ea typeface="ＭＳ Ｐゴシック" pitchFamily="35" charset="-128"/>
              </a:defRPr>
            </a:lvl2pPr>
            <a:lvl3pPr eaLnBrk="0" hangingPunct="0">
              <a:defRPr sz="2400">
                <a:solidFill>
                  <a:schemeClr val="tx1"/>
                </a:solidFill>
                <a:latin typeface="Verdana" panose="020B0604030504040204" pitchFamily="34" charset="0"/>
                <a:ea typeface="ＭＳ Ｐゴシック" pitchFamily="35" charset="-128"/>
              </a:defRPr>
            </a:lvl3pPr>
            <a:lvl4pPr eaLnBrk="0" hangingPunct="0">
              <a:defRPr sz="2400">
                <a:solidFill>
                  <a:schemeClr val="tx1"/>
                </a:solidFill>
                <a:latin typeface="Verdana" panose="020B0604030504040204" pitchFamily="34" charset="0"/>
                <a:ea typeface="ＭＳ Ｐゴシック" pitchFamily="35" charset="-128"/>
              </a:defRPr>
            </a:lvl4pPr>
            <a:lvl5pPr eaLnBrk="0" hangingPunct="0">
              <a:defRPr sz="2400">
                <a:solidFill>
                  <a:schemeClr val="tx1"/>
                </a:solidFill>
                <a:latin typeface="Verdana" panose="020B0604030504040204" pitchFamily="34" charset="0"/>
                <a:ea typeface="ＭＳ Ｐゴシック" pitchFamily="35" charset="-128"/>
              </a:defRPr>
            </a:lvl5pPr>
            <a:lvl6pPr marL="4572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6pPr>
            <a:lvl7pPr marL="9144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7pPr>
            <a:lvl8pPr marL="13716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8pPr>
            <a:lvl9pPr marL="18288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9pPr>
          </a:lstStyle>
          <a:p>
            <a:pPr eaLnBrk="1" hangingPunct="1">
              <a:spcBef>
                <a:spcPct val="160000"/>
              </a:spcBef>
              <a:buFontTx/>
              <a:buChar char="•"/>
            </a:pPr>
            <a:r>
              <a:rPr lang="en-US" altLang="ar-SA" sz="1400">
                <a:solidFill>
                  <a:srgbClr val="002776"/>
                </a:solidFill>
                <a:latin typeface="Arial" panose="020B0604020202020204" pitchFamily="34" charset="0"/>
              </a:rPr>
              <a:t>X-ray</a:t>
            </a:r>
          </a:p>
          <a:p>
            <a:pPr eaLnBrk="1" hangingPunct="1">
              <a:spcBef>
                <a:spcPct val="160000"/>
              </a:spcBef>
              <a:buFontTx/>
              <a:buChar char="•"/>
            </a:pPr>
            <a:r>
              <a:rPr lang="en-US" altLang="ar-SA" sz="1400">
                <a:solidFill>
                  <a:srgbClr val="002776"/>
                </a:solidFill>
                <a:latin typeface="Arial" panose="020B0604020202020204" pitchFamily="34" charset="0"/>
              </a:rPr>
              <a:t>Sputum smear microscopy</a:t>
            </a:r>
          </a:p>
          <a:p>
            <a:pPr eaLnBrk="1" hangingPunct="1">
              <a:spcBef>
                <a:spcPct val="160000"/>
              </a:spcBef>
              <a:buFontTx/>
              <a:buChar char="•"/>
            </a:pPr>
            <a:r>
              <a:rPr lang="en-US" altLang="ar-SA" sz="1400">
                <a:solidFill>
                  <a:srgbClr val="002776"/>
                </a:solidFill>
                <a:latin typeface="Arial" panose="020B0604020202020204" pitchFamily="34" charset="0"/>
              </a:rPr>
              <a:t>Culture</a:t>
            </a:r>
          </a:p>
        </p:txBody>
      </p:sp>
      <p:pic>
        <p:nvPicPr>
          <p:cNvPr id="57351" name="Picture 51" descr="http://upload.wikimedia.org/wikipedia/commons/2/27/TB_in_sputum.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1368425"/>
            <a:ext cx="2414587"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5953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upload.wikimedia.org/wikipedia/commons/3/32/Tuberculosis_symptoms.png"/>
          <p:cNvPicPr>
            <a:picLocks noChangeAspect="1" noChangeArrowheads="1"/>
          </p:cNvPicPr>
          <p:nvPr/>
        </p:nvPicPr>
        <p:blipFill>
          <a:blip r:embed="rId2" cstate="print"/>
          <a:srcRect/>
          <a:stretch>
            <a:fillRect/>
          </a:stretch>
        </p:blipFill>
        <p:spPr bwMode="auto">
          <a:xfrm>
            <a:off x="533400" y="0"/>
            <a:ext cx="8305800" cy="6858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ar-SA" dirty="0">
                <a:solidFill>
                  <a:srgbClr val="FF0000"/>
                </a:solidFill>
              </a:rPr>
              <a:t>Diagnosis of pulmonary TB</a:t>
            </a:r>
          </a:p>
        </p:txBody>
      </p:sp>
      <p:sp>
        <p:nvSpPr>
          <p:cNvPr id="58373" name="Content Placeholder 3"/>
          <p:cNvSpPr>
            <a:spLocks noGrp="1"/>
          </p:cNvSpPr>
          <p:nvPr>
            <p:ph sz="half" idx="1"/>
          </p:nvPr>
        </p:nvSpPr>
        <p:spPr/>
        <p:txBody>
          <a:bodyPr/>
          <a:lstStyle/>
          <a:p>
            <a:pPr marL="185738" lvl="1" indent="-185738" eaLnBrk="1" hangingPunct="1"/>
            <a:r>
              <a:rPr lang="en-US" altLang="ar-SA" dirty="0">
                <a:solidFill>
                  <a:srgbClr val="0070C0"/>
                </a:solidFill>
              </a:rPr>
              <a:t>Sputum smear</a:t>
            </a:r>
          </a:p>
          <a:p>
            <a:pPr marL="528638" lvl="3" indent="-185738" eaLnBrk="1" hangingPunct="1"/>
            <a:r>
              <a:rPr lang="en-US" altLang="ar-SA" sz="1600" dirty="0">
                <a:solidFill>
                  <a:srgbClr val="0070C0"/>
                </a:solidFill>
              </a:rPr>
              <a:t>Acid fast stain (&gt;10,000 CFU/ml)</a:t>
            </a:r>
          </a:p>
          <a:p>
            <a:pPr marL="185738" lvl="1" indent="-185738" eaLnBrk="1" hangingPunct="1"/>
            <a:r>
              <a:rPr lang="en-US" altLang="ar-SA" dirty="0">
                <a:solidFill>
                  <a:srgbClr val="0070C0"/>
                </a:solidFill>
              </a:rPr>
              <a:t>Bronchoscopy</a:t>
            </a:r>
          </a:p>
          <a:p>
            <a:pPr marL="185738" lvl="1" indent="-185738" eaLnBrk="1" hangingPunct="1"/>
            <a:r>
              <a:rPr lang="en-US" altLang="ar-SA" dirty="0">
                <a:solidFill>
                  <a:srgbClr val="0070C0"/>
                </a:solidFill>
              </a:rPr>
              <a:t>Chest X-Ray</a:t>
            </a:r>
          </a:p>
          <a:p>
            <a:pPr marL="185738" lvl="1" indent="-185738" eaLnBrk="1" hangingPunct="1"/>
            <a:r>
              <a:rPr lang="en-US" altLang="ar-SA" dirty="0">
                <a:solidFill>
                  <a:srgbClr val="0070C0"/>
                </a:solidFill>
              </a:rPr>
              <a:t>Tuberculin skin testing (TST)</a:t>
            </a:r>
          </a:p>
          <a:p>
            <a:pPr marL="0" indent="0"/>
            <a:endParaRPr lang="en-GB" altLang="ar-SA" sz="2400" dirty="0"/>
          </a:p>
        </p:txBody>
      </p:sp>
      <p:sp>
        <p:nvSpPr>
          <p:cNvPr id="58374" name="Content Placeholder 4"/>
          <p:cNvSpPr>
            <a:spLocks noGrp="1"/>
          </p:cNvSpPr>
          <p:nvPr>
            <p:ph sz="half" idx="2"/>
          </p:nvPr>
        </p:nvSpPr>
        <p:spPr/>
        <p:txBody>
          <a:bodyPr/>
          <a:lstStyle/>
          <a:p>
            <a:pPr marL="0" indent="0"/>
            <a:endParaRPr lang="en-GB" altLang="ar-SA"/>
          </a:p>
        </p:txBody>
      </p:sp>
      <p:sp>
        <p:nvSpPr>
          <p:cNvPr id="58371" name="Footer Placeholder 1"/>
          <p:cNvSpPr>
            <a:spLocks noGrp="1"/>
          </p:cNvSpPr>
          <p:nvPr>
            <p:ph type="ftr" sz="quarter" idx="11"/>
          </p:nvPr>
        </p:nvSpPr>
        <p:spPr>
          <a:xfrm>
            <a:off x="381000" y="6021388"/>
            <a:ext cx="6019800" cy="64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itchFamily="35" charset="-128"/>
              </a:defRPr>
            </a:lvl1pPr>
            <a:lvl2pPr marL="37931725" indent="-37474525" eaLnBrk="0" hangingPunct="0">
              <a:defRPr sz="2400">
                <a:solidFill>
                  <a:schemeClr val="tx1"/>
                </a:solidFill>
                <a:latin typeface="Verdana" panose="020B0604030504040204" pitchFamily="34" charset="0"/>
                <a:ea typeface="ＭＳ Ｐゴシック" pitchFamily="35" charset="-128"/>
              </a:defRPr>
            </a:lvl2pPr>
            <a:lvl3pPr eaLnBrk="0" hangingPunct="0">
              <a:defRPr sz="2400">
                <a:solidFill>
                  <a:schemeClr val="tx1"/>
                </a:solidFill>
                <a:latin typeface="Verdana" panose="020B0604030504040204" pitchFamily="34" charset="0"/>
                <a:ea typeface="ＭＳ Ｐゴシック" pitchFamily="35" charset="-128"/>
              </a:defRPr>
            </a:lvl3pPr>
            <a:lvl4pPr eaLnBrk="0" hangingPunct="0">
              <a:defRPr sz="2400">
                <a:solidFill>
                  <a:schemeClr val="tx1"/>
                </a:solidFill>
                <a:latin typeface="Verdana" panose="020B0604030504040204" pitchFamily="34" charset="0"/>
                <a:ea typeface="ＭＳ Ｐゴシック" pitchFamily="35" charset="-128"/>
              </a:defRPr>
            </a:lvl4pPr>
            <a:lvl5pPr eaLnBrk="0" hangingPunct="0">
              <a:defRPr sz="2400">
                <a:solidFill>
                  <a:schemeClr val="tx1"/>
                </a:solidFill>
                <a:latin typeface="Verdana" panose="020B0604030504040204" pitchFamily="34" charset="0"/>
                <a:ea typeface="ＭＳ Ｐゴシック" pitchFamily="35" charset="-128"/>
              </a:defRPr>
            </a:lvl5pPr>
            <a:lvl6pPr marL="4572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6pPr>
            <a:lvl7pPr marL="9144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7pPr>
            <a:lvl8pPr marL="13716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8pPr>
            <a:lvl9pPr marL="18288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9pPr>
          </a:lstStyle>
          <a:p>
            <a:pPr fontAlgn="base">
              <a:spcBef>
                <a:spcPct val="30000"/>
              </a:spcBef>
              <a:spcAft>
                <a:spcPct val="0"/>
              </a:spcAft>
            </a:pPr>
            <a:r>
              <a:rPr lang="en-US" altLang="ar-SA" sz="1100">
                <a:solidFill>
                  <a:srgbClr val="002060"/>
                </a:solidFill>
                <a:latin typeface="Arial" panose="020B0604020202020204" pitchFamily="34" charset="0"/>
              </a:rPr>
              <a:t>National Cancer Institute. 2006</a:t>
            </a:r>
          </a:p>
          <a:p>
            <a:pPr fontAlgn="base">
              <a:spcBef>
                <a:spcPct val="30000"/>
              </a:spcBef>
              <a:spcAft>
                <a:spcPct val="0"/>
              </a:spcAft>
            </a:pPr>
            <a:r>
              <a:rPr lang="en-US" altLang="ar-SA" sz="1100">
                <a:solidFill>
                  <a:srgbClr val="002060"/>
                </a:solidFill>
                <a:latin typeface="Arial" panose="020B0604020202020204" pitchFamily="34" charset="0"/>
              </a:rPr>
              <a:t>http://www.nlm.nih.gov/medlineplus/ency/images/ency/fullsize/1607.jpg</a:t>
            </a:r>
          </a:p>
        </p:txBody>
      </p:sp>
      <p:sp>
        <p:nvSpPr>
          <p:cNvPr id="5837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itchFamily="35" charset="-128"/>
              </a:defRPr>
            </a:lvl1pPr>
            <a:lvl2pPr marL="37931725" indent="-37474525" eaLnBrk="0" hangingPunct="0">
              <a:defRPr sz="2400">
                <a:solidFill>
                  <a:schemeClr val="tx1"/>
                </a:solidFill>
                <a:latin typeface="Verdana" panose="020B0604030504040204" pitchFamily="34" charset="0"/>
                <a:ea typeface="ＭＳ Ｐゴシック" pitchFamily="35" charset="-128"/>
              </a:defRPr>
            </a:lvl2pPr>
            <a:lvl3pPr eaLnBrk="0" hangingPunct="0">
              <a:defRPr sz="2400">
                <a:solidFill>
                  <a:schemeClr val="tx1"/>
                </a:solidFill>
                <a:latin typeface="Verdana" panose="020B0604030504040204" pitchFamily="34" charset="0"/>
                <a:ea typeface="ＭＳ Ｐゴシック" pitchFamily="35" charset="-128"/>
              </a:defRPr>
            </a:lvl3pPr>
            <a:lvl4pPr eaLnBrk="0" hangingPunct="0">
              <a:defRPr sz="2400">
                <a:solidFill>
                  <a:schemeClr val="tx1"/>
                </a:solidFill>
                <a:latin typeface="Verdana" panose="020B0604030504040204" pitchFamily="34" charset="0"/>
                <a:ea typeface="ＭＳ Ｐゴシック" pitchFamily="35" charset="-128"/>
              </a:defRPr>
            </a:lvl4pPr>
            <a:lvl5pPr eaLnBrk="0" hangingPunct="0">
              <a:defRPr sz="2400">
                <a:solidFill>
                  <a:schemeClr val="tx1"/>
                </a:solidFill>
                <a:latin typeface="Verdana" panose="020B0604030504040204" pitchFamily="34" charset="0"/>
                <a:ea typeface="ＭＳ Ｐゴシック" pitchFamily="35" charset="-128"/>
              </a:defRPr>
            </a:lvl5pPr>
            <a:lvl6pPr marL="4572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6pPr>
            <a:lvl7pPr marL="9144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7pPr>
            <a:lvl8pPr marL="13716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8pPr>
            <a:lvl9pPr marL="18288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9pPr>
          </a:lstStyle>
          <a:p>
            <a:r>
              <a:rPr lang="en-US" altLang="ar-SA" sz="1100">
                <a:solidFill>
                  <a:srgbClr val="002677"/>
                </a:solidFill>
                <a:latin typeface="Arial" panose="020B0604020202020204" pitchFamily="34" charset="0"/>
              </a:rPr>
              <a:t>TMC207: slide  </a:t>
            </a:r>
            <a:fld id="{90A7318F-7ED2-4984-8A67-C9FD8A36F1D0}" type="slidenum">
              <a:rPr lang="en-US" altLang="ar-SA" sz="1100">
                <a:solidFill>
                  <a:srgbClr val="002677"/>
                </a:solidFill>
                <a:latin typeface="Arial" panose="020B0604020202020204" pitchFamily="34" charset="0"/>
              </a:rPr>
              <a:pPr/>
              <a:t>29</a:t>
            </a:fld>
            <a:endParaRPr lang="en-US" altLang="ar-SA" sz="1100">
              <a:solidFill>
                <a:srgbClr val="002677"/>
              </a:solidFill>
              <a:latin typeface="Arial" panose="020B0604020202020204" pitchFamily="34" charset="0"/>
            </a:endParaRPr>
          </a:p>
        </p:txBody>
      </p:sp>
      <p:pic>
        <p:nvPicPr>
          <p:cNvPr id="58375" name="Picture 12" descr="This drawing shows a bronchoscope inserted through the mouth, trachea, and bronchus into the lung; lymph nodes along trachea and bronchi; and cancer in one lung. Inset shows patient lying on a table having a bronchoscopy.">
            <a:hlinkClick r:id="rId3" tooltip="This drawing shows a bronchoscope inserted through the mouth, trachea, and bronchus into the lung; lymph nodes along trachea and bronchi; and cancer in one lung. Inset shows patient lying on a table having a bronchoscopy."/>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700213"/>
            <a:ext cx="2589213"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9" descr="Tuberculosis, advanced - chest X-ray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4587875"/>
            <a:ext cx="233045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5839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846138"/>
            <a:ext cx="8623587" cy="5005341"/>
          </a:xfrm>
        </p:spPr>
      </p:pic>
    </p:spTree>
    <p:extLst>
      <p:ext uri="{BB962C8B-B14F-4D97-AF65-F5344CB8AC3E}">
        <p14:creationId xmlns:p14="http://schemas.microsoft.com/office/powerpoint/2010/main" val="2974332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3050"/>
            <a:ext cx="8229600" cy="717550"/>
          </a:xfrm>
        </p:spPr>
        <p:txBody>
          <a:bodyPr/>
          <a:lstStyle/>
          <a:p>
            <a:pPr algn="ctr"/>
            <a:r>
              <a:rPr lang="en-US" dirty="0"/>
              <a:t>Sputum , TB bacilli </a:t>
            </a:r>
          </a:p>
        </p:txBody>
      </p:sp>
      <p:sp>
        <p:nvSpPr>
          <p:cNvPr id="22531" name="Text Placeholder 2"/>
          <p:cNvSpPr>
            <a:spLocks noGrp="1"/>
          </p:cNvSpPr>
          <p:nvPr>
            <p:ph type="body" idx="1"/>
          </p:nvPr>
        </p:nvSpPr>
        <p:spPr/>
        <p:txBody>
          <a:bodyPr/>
          <a:lstStyle/>
          <a:p>
            <a:endParaRPr lang="ar-SA"/>
          </a:p>
        </p:txBody>
      </p:sp>
      <p:sp>
        <p:nvSpPr>
          <p:cNvPr id="22532" name="Text Placeholder 3"/>
          <p:cNvSpPr>
            <a:spLocks noGrp="1"/>
          </p:cNvSpPr>
          <p:nvPr>
            <p:ph type="body" sz="half" idx="3"/>
          </p:nvPr>
        </p:nvSpPr>
        <p:spPr/>
        <p:txBody>
          <a:bodyPr/>
          <a:lstStyle/>
          <a:p>
            <a:endParaRPr lang="ar-SA"/>
          </a:p>
        </p:txBody>
      </p:sp>
      <p:pic>
        <p:nvPicPr>
          <p:cNvPr id="22534" name="Picture 2" descr="INFEC013"/>
          <p:cNvPicPr>
            <a:picLocks noGrp="1" noChangeAspect="1" noChangeArrowheads="1"/>
          </p:cNvPicPr>
          <p:nvPr>
            <p:ph sz="quarter" idx="2"/>
          </p:nvPr>
        </p:nvPicPr>
        <p:blipFill>
          <a:blip r:embed="rId2" cstate="print"/>
          <a:stretch>
            <a:fillRect/>
          </a:stretch>
        </p:blipFill>
        <p:spPr>
          <a:xfrm>
            <a:off x="1066800" y="1516912"/>
            <a:ext cx="7347227" cy="4507114"/>
          </a:xfrm>
        </p:spPr>
      </p:pic>
      <p:sp>
        <p:nvSpPr>
          <p:cNvPr id="22533" name="Content Placeholder 5"/>
          <p:cNvSpPr>
            <a:spLocks noGrp="1"/>
          </p:cNvSpPr>
          <p:nvPr>
            <p:ph sz="quarter" idx="4"/>
          </p:nvPr>
        </p:nvSpPr>
        <p:spPr/>
        <p:txBody>
          <a:bodyPr/>
          <a:lstStyle/>
          <a:p>
            <a:endParaRPr lang="ar-SA"/>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C:\Users\Maha\Downloads\issue11schistosomiasis6_l.jpg"/>
          <p:cNvPicPr>
            <a:picLocks noGrp="1" noChangeAspect="1" noChangeArrowheads="1"/>
          </p:cNvPicPr>
          <p:nvPr>
            <p:ph idx="1"/>
          </p:nvPr>
        </p:nvPicPr>
        <p:blipFill>
          <a:blip r:embed="rId2" cstate="print"/>
          <a:srcRect/>
          <a:stretch>
            <a:fillRect/>
          </a:stretch>
        </p:blipFill>
        <p:spPr>
          <a:xfrm>
            <a:off x="0" y="0"/>
            <a:ext cx="4953000" cy="3514725"/>
          </a:xfrm>
        </p:spPr>
      </p:pic>
      <p:pic>
        <p:nvPicPr>
          <p:cNvPr id="23555" name="Picture 2" descr="http://granuloma.homestead.com/schistosomiasis_S88-333.jpg"/>
          <p:cNvPicPr>
            <a:picLocks noChangeAspect="1" noChangeArrowheads="1"/>
          </p:cNvPicPr>
          <p:nvPr/>
        </p:nvPicPr>
        <p:blipFill>
          <a:blip r:embed="rId3" cstate="print"/>
          <a:srcRect/>
          <a:stretch>
            <a:fillRect/>
          </a:stretch>
        </p:blipFill>
        <p:spPr bwMode="auto">
          <a:xfrm>
            <a:off x="0" y="3505200"/>
            <a:ext cx="3886200" cy="3200400"/>
          </a:xfrm>
          <a:prstGeom prst="rect">
            <a:avLst/>
          </a:prstGeom>
          <a:noFill/>
          <a:ln w="9525">
            <a:noFill/>
            <a:miter lim="800000"/>
            <a:headEnd/>
            <a:tailEnd/>
          </a:ln>
        </p:spPr>
      </p:pic>
      <p:pic>
        <p:nvPicPr>
          <p:cNvPr id="23556" name="Picture 1" descr="C:\Users\Maha\Downloads\schistosomiasis-jpg2.jpeg"/>
          <p:cNvPicPr>
            <a:picLocks noChangeAspect="1" noChangeArrowheads="1"/>
          </p:cNvPicPr>
          <p:nvPr/>
        </p:nvPicPr>
        <p:blipFill>
          <a:blip r:embed="rId4" cstate="print"/>
          <a:srcRect/>
          <a:stretch>
            <a:fillRect/>
          </a:stretch>
        </p:blipFill>
        <p:spPr bwMode="auto">
          <a:xfrm>
            <a:off x="4889500" y="304800"/>
            <a:ext cx="4254500" cy="2819400"/>
          </a:xfrm>
          <a:prstGeom prst="rect">
            <a:avLst/>
          </a:prstGeom>
          <a:noFill/>
          <a:ln w="9525">
            <a:noFill/>
            <a:miter lim="800000"/>
            <a:headEnd/>
            <a:tailEnd/>
          </a:ln>
        </p:spPr>
      </p:pic>
      <p:pic>
        <p:nvPicPr>
          <p:cNvPr id="23557" name="Picture 3" descr="C:\Users\Maha\Downloads\map-of-schistosomiasis-infections.gif"/>
          <p:cNvPicPr>
            <a:picLocks noChangeAspect="1" noChangeArrowheads="1"/>
          </p:cNvPicPr>
          <p:nvPr/>
        </p:nvPicPr>
        <p:blipFill>
          <a:blip r:embed="rId5" cstate="print"/>
          <a:srcRect/>
          <a:stretch>
            <a:fillRect/>
          </a:stretch>
        </p:blipFill>
        <p:spPr bwMode="auto">
          <a:xfrm>
            <a:off x="4419600" y="3276600"/>
            <a:ext cx="4724400" cy="3419475"/>
          </a:xfrm>
          <a:prstGeom prst="rect">
            <a:avLst/>
          </a:prstGeom>
          <a:noFill/>
          <a:ln w="9525">
            <a:noFill/>
            <a:miter lim="800000"/>
            <a:headEnd/>
            <a:tailEnd/>
          </a:ln>
        </p:spPr>
      </p:pic>
      <p:sp>
        <p:nvSpPr>
          <p:cNvPr id="9" name="TextBox 8"/>
          <p:cNvSpPr txBox="1"/>
          <p:nvPr/>
        </p:nvSpPr>
        <p:spPr>
          <a:xfrm>
            <a:off x="3429001" y="0"/>
            <a:ext cx="2286000" cy="46166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l" rtl="0" fontAlgn="auto">
              <a:spcBef>
                <a:spcPts val="0"/>
              </a:spcBef>
              <a:spcAft>
                <a:spcPts val="0"/>
              </a:spcAft>
              <a:defRPr/>
            </a:pPr>
            <a:r>
              <a:rPr lang="en-US" sz="2400" b="1" dirty="0" err="1"/>
              <a:t>Schistosomiasis</a:t>
            </a:r>
            <a:endParaRPr lang="en-US" sz="24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3" cstate="print"/>
          <a:srcRect/>
          <a:stretch>
            <a:fillRect/>
          </a:stretch>
        </p:blipFill>
        <p:spPr bwMode="auto">
          <a:xfrm>
            <a:off x="7162800" y="3352800"/>
            <a:ext cx="1981200" cy="3208338"/>
          </a:xfrm>
          <a:prstGeom prst="rect">
            <a:avLst/>
          </a:prstGeom>
          <a:noFill/>
          <a:ln w="9525">
            <a:noFill/>
            <a:miter lim="800000"/>
            <a:headEnd/>
            <a:tailEnd/>
          </a:ln>
        </p:spPr>
      </p:pic>
      <p:sp>
        <p:nvSpPr>
          <p:cNvPr id="24579" name="Rectangle 2"/>
          <p:cNvSpPr>
            <a:spLocks noChangeArrowheads="1"/>
          </p:cNvSpPr>
          <p:nvPr/>
        </p:nvSpPr>
        <p:spPr bwMode="auto">
          <a:xfrm>
            <a:off x="838200" y="0"/>
            <a:ext cx="2352675" cy="523875"/>
          </a:xfrm>
          <a:prstGeom prst="rect">
            <a:avLst/>
          </a:prstGeom>
          <a:noFill/>
          <a:ln w="9525">
            <a:noFill/>
            <a:miter lim="800000"/>
            <a:headEnd/>
            <a:tailEnd/>
          </a:ln>
        </p:spPr>
        <p:txBody>
          <a:bodyPr wrap="none">
            <a:spAutoFit/>
          </a:bodyPr>
          <a:lstStyle/>
          <a:p>
            <a:pPr algn="l" rtl="0"/>
            <a:r>
              <a:rPr lang="en-US" sz="2800">
                <a:solidFill>
                  <a:srgbClr val="FF0000"/>
                </a:solidFill>
                <a:latin typeface="Franklin Gothic Book" pitchFamily="34" charset="0"/>
              </a:rPr>
              <a:t>Leishmaniasis</a:t>
            </a:r>
          </a:p>
        </p:txBody>
      </p:sp>
      <p:pic>
        <p:nvPicPr>
          <p:cNvPr id="24580" name="Picture 4" descr="C:\Users\Maha\Downloads\leishDiagram1.jpg"/>
          <p:cNvPicPr>
            <a:picLocks noChangeAspect="1" noChangeArrowheads="1"/>
          </p:cNvPicPr>
          <p:nvPr/>
        </p:nvPicPr>
        <p:blipFill>
          <a:blip r:embed="rId4" cstate="print"/>
          <a:srcRect/>
          <a:stretch>
            <a:fillRect/>
          </a:stretch>
        </p:blipFill>
        <p:spPr bwMode="auto">
          <a:xfrm>
            <a:off x="0" y="685800"/>
            <a:ext cx="6477000" cy="3746500"/>
          </a:xfrm>
          <a:prstGeom prst="rect">
            <a:avLst/>
          </a:prstGeom>
          <a:noFill/>
          <a:ln w="9525">
            <a:noFill/>
            <a:miter lim="800000"/>
            <a:headEnd/>
            <a:tailEnd/>
          </a:ln>
        </p:spPr>
      </p:pic>
      <p:pic>
        <p:nvPicPr>
          <p:cNvPr id="24581" name="Picture 5" descr="C:\Users\Maha\Downloads\Sand fly1.jpg"/>
          <p:cNvPicPr>
            <a:picLocks noChangeAspect="1" noChangeArrowheads="1"/>
          </p:cNvPicPr>
          <p:nvPr/>
        </p:nvPicPr>
        <p:blipFill>
          <a:blip r:embed="rId5" cstate="print"/>
          <a:srcRect l="27499" t="16667" r="30000" b="27779"/>
          <a:stretch>
            <a:fillRect/>
          </a:stretch>
        </p:blipFill>
        <p:spPr bwMode="auto">
          <a:xfrm>
            <a:off x="6096000" y="0"/>
            <a:ext cx="3048000" cy="2987675"/>
          </a:xfrm>
          <a:prstGeom prst="rect">
            <a:avLst/>
          </a:prstGeom>
          <a:noFill/>
          <a:ln w="9525">
            <a:noFill/>
            <a:miter lim="800000"/>
            <a:headEnd/>
            <a:tailEnd/>
          </a:ln>
        </p:spPr>
      </p:pic>
      <p:pic>
        <p:nvPicPr>
          <p:cNvPr id="24582" name="Picture 7" descr="Leishmania cut (3).pg.jpg (450×420)"/>
          <p:cNvPicPr>
            <a:picLocks noChangeAspect="1" noChangeArrowheads="1"/>
          </p:cNvPicPr>
          <p:nvPr/>
        </p:nvPicPr>
        <p:blipFill>
          <a:blip r:embed="rId6" cstate="print"/>
          <a:srcRect/>
          <a:stretch>
            <a:fillRect/>
          </a:stretch>
        </p:blipFill>
        <p:spPr bwMode="auto">
          <a:xfrm>
            <a:off x="3810000" y="4492625"/>
            <a:ext cx="2057400" cy="2365375"/>
          </a:xfrm>
          <a:prstGeom prst="rect">
            <a:avLst/>
          </a:prstGeom>
          <a:noFill/>
          <a:ln w="9525">
            <a:noFill/>
            <a:miter lim="800000"/>
            <a:headEnd/>
            <a:tailEnd/>
          </a:ln>
        </p:spPr>
      </p:pic>
      <p:pic>
        <p:nvPicPr>
          <p:cNvPr id="5122" name="Picture 2" descr="C:\Users\Maha\Downloads\vicerial.gif"/>
          <p:cNvPicPr>
            <a:picLocks noChangeAspect="1" noChangeArrowheads="1"/>
          </p:cNvPicPr>
          <p:nvPr/>
        </p:nvPicPr>
        <p:blipFill>
          <a:blip r:embed="rId7" cstate="print"/>
          <a:srcRect/>
          <a:stretch>
            <a:fillRect/>
          </a:stretch>
        </p:blipFill>
        <p:spPr bwMode="auto">
          <a:xfrm>
            <a:off x="5334000" y="4191000"/>
            <a:ext cx="1784350" cy="2667000"/>
          </a:xfrm>
          <a:prstGeom prst="rect">
            <a:avLst/>
          </a:prstGeom>
          <a:noFill/>
          <a:ln w="9525">
            <a:noFill/>
            <a:miter lim="800000"/>
            <a:headEnd/>
            <a:tailEnd/>
          </a:ln>
        </p:spPr>
      </p:pic>
      <p:pic>
        <p:nvPicPr>
          <p:cNvPr id="5126" name="Picture 6" descr="http://www.who.int/entity/leishmaniasis/burden/geo_distribution/en/cutaneous90.gif"/>
          <p:cNvPicPr>
            <a:picLocks noChangeAspect="1" noChangeArrowheads="1"/>
          </p:cNvPicPr>
          <p:nvPr/>
        </p:nvPicPr>
        <p:blipFill>
          <a:blip r:embed="rId8" cstate="print"/>
          <a:srcRect/>
          <a:stretch>
            <a:fillRect/>
          </a:stretch>
        </p:blipFill>
        <p:spPr bwMode="auto">
          <a:xfrm>
            <a:off x="0" y="4232275"/>
            <a:ext cx="3733800" cy="2625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slide(fromBottom)">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slide(fromBottom)">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slide(fromBottom)">
                                      <p:cBhvr>
                                        <p:cTn id="17"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ملف:Leprosy thigh demarcated cutaneous lesions.jpg">
            <a:hlinkClick r:id="rId3"/>
          </p:cNvPr>
          <p:cNvPicPr>
            <a:picLocks noChangeAspect="1" noChangeArrowheads="1"/>
          </p:cNvPicPr>
          <p:nvPr/>
        </p:nvPicPr>
        <p:blipFill>
          <a:blip r:embed="rId4" cstate="print"/>
          <a:srcRect/>
          <a:stretch>
            <a:fillRect/>
          </a:stretch>
        </p:blipFill>
        <p:spPr bwMode="auto">
          <a:xfrm>
            <a:off x="381000" y="609600"/>
            <a:ext cx="4419600" cy="2949575"/>
          </a:xfrm>
          <a:prstGeom prst="rect">
            <a:avLst/>
          </a:prstGeom>
          <a:noFill/>
          <a:ln w="9525">
            <a:noFill/>
            <a:miter lim="800000"/>
            <a:headEnd/>
            <a:tailEnd/>
          </a:ln>
        </p:spPr>
      </p:pic>
      <p:sp>
        <p:nvSpPr>
          <p:cNvPr id="25603" name="Rectangle 2"/>
          <p:cNvSpPr>
            <a:spLocks noChangeArrowheads="1"/>
          </p:cNvSpPr>
          <p:nvPr/>
        </p:nvSpPr>
        <p:spPr bwMode="auto">
          <a:xfrm>
            <a:off x="533400" y="0"/>
            <a:ext cx="1676400" cy="584200"/>
          </a:xfrm>
          <a:prstGeom prst="rect">
            <a:avLst/>
          </a:prstGeom>
          <a:noFill/>
          <a:ln w="9525">
            <a:noFill/>
            <a:miter lim="800000"/>
            <a:headEnd/>
            <a:tailEnd/>
          </a:ln>
        </p:spPr>
        <p:txBody>
          <a:bodyPr>
            <a:spAutoFit/>
          </a:bodyPr>
          <a:lstStyle/>
          <a:p>
            <a:pPr algn="l" rtl="0"/>
            <a:r>
              <a:rPr lang="en-US" sz="3200" b="1">
                <a:solidFill>
                  <a:srgbClr val="FF0000"/>
                </a:solidFill>
                <a:latin typeface="Franklin Gothic Book" pitchFamily="34" charset="0"/>
              </a:rPr>
              <a:t>Leprosy </a:t>
            </a:r>
          </a:p>
        </p:txBody>
      </p:sp>
      <p:pic>
        <p:nvPicPr>
          <p:cNvPr id="13317" name="Picture 7" descr="http://newsimg.bbc.co.uk/media/images/42084000/jpg/_42084278_leprosy_world_416.jpg"/>
          <p:cNvPicPr>
            <a:picLocks noChangeAspect="1" noChangeArrowheads="1"/>
          </p:cNvPicPr>
          <p:nvPr/>
        </p:nvPicPr>
        <p:blipFill>
          <a:blip r:embed="rId5" cstate="print"/>
          <a:srcRect/>
          <a:stretch>
            <a:fillRect/>
          </a:stretch>
        </p:blipFill>
        <p:spPr bwMode="auto">
          <a:xfrm>
            <a:off x="0" y="3622675"/>
            <a:ext cx="4876800" cy="2930525"/>
          </a:xfrm>
          <a:prstGeom prst="rect">
            <a:avLst/>
          </a:prstGeom>
          <a:noFill/>
          <a:ln w="9525">
            <a:noFill/>
            <a:miter lim="800000"/>
            <a:headEnd/>
            <a:tailEnd/>
          </a:ln>
        </p:spPr>
      </p:pic>
      <p:pic>
        <p:nvPicPr>
          <p:cNvPr id="25605" name="Picture 2" descr="http://s3.amazonaws.com/readers/2010/07/10/leprosy2_1.jpg"/>
          <p:cNvPicPr>
            <a:picLocks noChangeAspect="1" noChangeArrowheads="1"/>
          </p:cNvPicPr>
          <p:nvPr/>
        </p:nvPicPr>
        <p:blipFill>
          <a:blip r:embed="rId6" cstate="print"/>
          <a:srcRect/>
          <a:stretch>
            <a:fillRect/>
          </a:stretch>
        </p:blipFill>
        <p:spPr bwMode="auto">
          <a:xfrm>
            <a:off x="5334000" y="0"/>
            <a:ext cx="3810000" cy="3200400"/>
          </a:xfrm>
          <a:prstGeom prst="rect">
            <a:avLst/>
          </a:prstGeom>
          <a:noFill/>
          <a:ln w="9525">
            <a:noFill/>
            <a:miter lim="800000"/>
            <a:headEnd/>
            <a:tailEnd/>
          </a:ln>
        </p:spPr>
      </p:pic>
      <p:pic>
        <p:nvPicPr>
          <p:cNvPr id="25606" name="Picture 8" descr="http://www.slaa.org.uk/images/uploads/aboutleprosy1.jpg"/>
          <p:cNvPicPr>
            <a:picLocks noChangeAspect="1" noChangeArrowheads="1"/>
          </p:cNvPicPr>
          <p:nvPr/>
        </p:nvPicPr>
        <p:blipFill>
          <a:blip r:embed="rId7" cstate="print"/>
          <a:srcRect/>
          <a:stretch>
            <a:fillRect/>
          </a:stretch>
        </p:blipFill>
        <p:spPr bwMode="auto">
          <a:xfrm>
            <a:off x="5505450" y="3124200"/>
            <a:ext cx="3638550" cy="3533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slide(fromBottom)">
                                      <p:cBhvr>
                                        <p:cTn id="7"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leprosy_spleen_YR1426-01_rs.JPG (600×405)"/>
          <p:cNvPicPr>
            <a:picLocks noChangeAspect="1" noChangeArrowheads="1"/>
          </p:cNvPicPr>
          <p:nvPr/>
        </p:nvPicPr>
        <p:blipFill>
          <a:blip r:embed="rId2" cstate="print"/>
          <a:srcRect/>
          <a:stretch>
            <a:fillRect/>
          </a:stretch>
        </p:blipFill>
        <p:spPr bwMode="auto">
          <a:xfrm>
            <a:off x="1447800" y="533400"/>
            <a:ext cx="5264150" cy="3552825"/>
          </a:xfrm>
          <a:prstGeom prst="rect">
            <a:avLst/>
          </a:prstGeom>
          <a:noFill/>
          <a:ln w="9525">
            <a:noFill/>
            <a:miter lim="800000"/>
            <a:headEnd/>
            <a:tailEnd/>
          </a:ln>
        </p:spPr>
      </p:pic>
      <p:pic>
        <p:nvPicPr>
          <p:cNvPr id="26627" name="Picture 9" descr="http://www.dermpedia.org/files/images/Picture16_0.jpg"/>
          <p:cNvPicPr>
            <a:picLocks noChangeAspect="1" noChangeArrowheads="1"/>
          </p:cNvPicPr>
          <p:nvPr/>
        </p:nvPicPr>
        <p:blipFill>
          <a:blip r:embed="rId3" cstate="print"/>
          <a:srcRect/>
          <a:stretch>
            <a:fillRect/>
          </a:stretch>
        </p:blipFill>
        <p:spPr bwMode="auto">
          <a:xfrm>
            <a:off x="1905000" y="3124200"/>
            <a:ext cx="4419600" cy="3314700"/>
          </a:xfrm>
          <a:prstGeom prst="rect">
            <a:avLst/>
          </a:prstGeom>
          <a:noFill/>
          <a:ln w="9525">
            <a:noFill/>
            <a:miter lim="800000"/>
            <a:headEnd/>
            <a:tailEnd/>
          </a:ln>
        </p:spPr>
      </p:pic>
      <p:sp>
        <p:nvSpPr>
          <p:cNvPr id="7" name="Rectangle 6"/>
          <p:cNvSpPr/>
          <p:nvPr/>
        </p:nvSpPr>
        <p:spPr>
          <a:xfrm>
            <a:off x="381000" y="0"/>
            <a:ext cx="996950" cy="369888"/>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l" rtl="0" fontAlgn="auto">
              <a:spcBef>
                <a:spcPts val="0"/>
              </a:spcBef>
              <a:spcAft>
                <a:spcPts val="0"/>
              </a:spcAft>
              <a:defRPr/>
            </a:pPr>
            <a:r>
              <a:rPr lang="en-US" b="1" dirty="0">
                <a:solidFill>
                  <a:srgbClr val="FF0000"/>
                </a:solidFill>
              </a:rPr>
              <a:t>Leprosy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Maha\Downloads\USMLERxSarcoidosis.gif"/>
          <p:cNvPicPr>
            <a:picLocks noChangeAspect="1" noChangeArrowheads="1"/>
          </p:cNvPicPr>
          <p:nvPr/>
        </p:nvPicPr>
        <p:blipFill>
          <a:blip r:embed="rId2" cstate="print"/>
          <a:srcRect/>
          <a:stretch>
            <a:fillRect/>
          </a:stretch>
        </p:blipFill>
        <p:spPr bwMode="auto">
          <a:xfrm>
            <a:off x="3886200" y="0"/>
            <a:ext cx="5257800" cy="3838575"/>
          </a:xfrm>
          <a:prstGeom prst="rect">
            <a:avLst/>
          </a:prstGeom>
          <a:noFill/>
          <a:ln w="9525">
            <a:noFill/>
            <a:miter lim="800000"/>
            <a:headEnd/>
            <a:tailEnd/>
          </a:ln>
        </p:spPr>
      </p:pic>
      <p:pic>
        <p:nvPicPr>
          <p:cNvPr id="7169" name="Picture 1" descr="C:\Users\Maha\Downloads\Asteroid_body_intermed_mag.jpg"/>
          <p:cNvPicPr>
            <a:picLocks noGrp="1" noChangeAspect="1" noChangeArrowheads="1"/>
          </p:cNvPicPr>
          <p:nvPr>
            <p:ph idx="1"/>
          </p:nvPr>
        </p:nvPicPr>
        <p:blipFill>
          <a:blip r:embed="rId3" cstate="print">
            <a:lum bright="-22000" contrast="16000"/>
          </a:blip>
          <a:stretch>
            <a:fillRect/>
          </a:stretch>
        </p:blipFill>
        <p:spPr>
          <a:xfrm>
            <a:off x="1562100" y="2244278"/>
            <a:ext cx="5257800" cy="3237807"/>
          </a:xfrm>
        </p:spPr>
      </p:pic>
      <p:pic>
        <p:nvPicPr>
          <p:cNvPr id="27652" name="Picture 4" descr="C:\Users\Maha\Downloads\250px-Sarcoidosis_signs_and_symptoms.png"/>
          <p:cNvPicPr>
            <a:picLocks noChangeAspect="1" noChangeArrowheads="1"/>
          </p:cNvPicPr>
          <p:nvPr/>
        </p:nvPicPr>
        <p:blipFill>
          <a:blip r:embed="rId4" cstate="print">
            <a:lum bright="-22000" contrast="16000"/>
          </a:blip>
          <a:srcRect/>
          <a:stretch>
            <a:fillRect/>
          </a:stretch>
        </p:blipFill>
        <p:spPr bwMode="auto">
          <a:xfrm>
            <a:off x="0" y="457200"/>
            <a:ext cx="3827463" cy="6172200"/>
          </a:xfrm>
          <a:prstGeom prst="rect">
            <a:avLst/>
          </a:prstGeom>
          <a:noFill/>
          <a:ln w="9525">
            <a:noFill/>
            <a:miter lim="800000"/>
            <a:headEnd/>
            <a:tailEnd/>
          </a:ln>
        </p:spPr>
      </p:pic>
      <p:sp>
        <p:nvSpPr>
          <p:cNvPr id="7" name="TextBox 6"/>
          <p:cNvSpPr txBox="1"/>
          <p:nvPr/>
        </p:nvSpPr>
        <p:spPr>
          <a:xfrm>
            <a:off x="609600" y="0"/>
            <a:ext cx="1921680" cy="523220"/>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l" rtl="0" fontAlgn="auto">
              <a:spcBef>
                <a:spcPts val="0"/>
              </a:spcBef>
              <a:spcAft>
                <a:spcPts val="0"/>
              </a:spcAft>
              <a:defRPr/>
            </a:pPr>
            <a:r>
              <a:rPr lang="en-US" sz="2800" b="1" dirty="0" err="1"/>
              <a:t>Sarcoidosis</a:t>
            </a:r>
            <a:endParaRPr lang="en-US" sz="2800" b="1" dirty="0"/>
          </a:p>
        </p:txBody>
      </p:sp>
      <p:pic>
        <p:nvPicPr>
          <p:cNvPr id="7173" name="Picture 5" descr="C:\Users\Maha\Downloads\sarcoidosis1.jpg"/>
          <p:cNvPicPr>
            <a:picLocks noChangeAspect="1" noChangeArrowheads="1"/>
          </p:cNvPicPr>
          <p:nvPr/>
        </p:nvPicPr>
        <p:blipFill>
          <a:blip r:embed="rId5" cstate="print"/>
          <a:srcRect/>
          <a:stretch>
            <a:fillRect/>
          </a:stretch>
        </p:blipFill>
        <p:spPr bwMode="auto">
          <a:xfrm>
            <a:off x="0" y="4991100"/>
            <a:ext cx="1219200" cy="1836738"/>
          </a:xfrm>
          <a:prstGeom prst="rect">
            <a:avLst/>
          </a:prstGeom>
          <a:noFill/>
          <a:ln w="9525">
            <a:noFill/>
            <a:miter lim="800000"/>
            <a:headEnd/>
            <a:tailEnd/>
          </a:ln>
        </p:spPr>
      </p:pic>
      <p:sp>
        <p:nvSpPr>
          <p:cNvPr id="8" name="TextBox 7"/>
          <p:cNvSpPr txBox="1"/>
          <p:nvPr/>
        </p:nvSpPr>
        <p:spPr>
          <a:xfrm>
            <a:off x="5638800" y="228600"/>
            <a:ext cx="2683748"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l" rtl="0" fontAlgn="auto">
              <a:spcBef>
                <a:spcPts val="0"/>
              </a:spcBef>
              <a:spcAft>
                <a:spcPts val="0"/>
              </a:spcAft>
              <a:defRPr/>
            </a:pPr>
            <a:r>
              <a:rPr lang="en-US" b="1" dirty="0"/>
              <a:t>Non-</a:t>
            </a:r>
            <a:r>
              <a:rPr lang="en-US" b="1" dirty="0" err="1"/>
              <a:t>caseating</a:t>
            </a:r>
            <a:r>
              <a:rPr lang="en-US" b="1" dirty="0"/>
              <a:t> </a:t>
            </a:r>
            <a:r>
              <a:rPr lang="en-US" b="1" dirty="0" err="1"/>
              <a:t>granuloma</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checkerboard(across)">
                                      <p:cBhvr>
                                        <p:cTn id="7" dur="500"/>
                                        <p:tgtEl>
                                          <p:spTgt spid="717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slide(fromBottom)">
                                      <p:cBhvr>
                                        <p:cTn id="12" dur="500"/>
                                        <p:tgtEl>
                                          <p:spTgt spid="717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169"/>
                                        </p:tgtEl>
                                        <p:attrNameLst>
                                          <p:attrName>style.visibility</p:attrName>
                                        </p:attrNameLst>
                                      </p:cBhvr>
                                      <p:to>
                                        <p:strVal val="visible"/>
                                      </p:to>
                                    </p:set>
                                    <p:animEffect transition="in" filter="slide(fromBottom)">
                                      <p:cBhvr>
                                        <p:cTn id="17"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عنوان 1"/>
          <p:cNvSpPr>
            <a:spLocks noGrp="1"/>
          </p:cNvSpPr>
          <p:nvPr>
            <p:ph type="title"/>
          </p:nvPr>
        </p:nvSpPr>
        <p:spPr>
          <a:xfrm>
            <a:off x="457200" y="-152400"/>
            <a:ext cx="8229600" cy="1143000"/>
          </a:xfrm>
        </p:spPr>
        <p:txBody>
          <a:bodyPr/>
          <a:lstStyle/>
          <a:p>
            <a:r>
              <a:rPr lang="en-US"/>
              <a:t>Match A and B</a:t>
            </a:r>
          </a:p>
        </p:txBody>
      </p:sp>
      <p:sp>
        <p:nvSpPr>
          <p:cNvPr id="47107" name="عنصر نائب للنص 2"/>
          <p:cNvSpPr>
            <a:spLocks noGrp="1"/>
          </p:cNvSpPr>
          <p:nvPr>
            <p:ph type="body" idx="1"/>
          </p:nvPr>
        </p:nvSpPr>
        <p:spPr>
          <a:xfrm>
            <a:off x="457200" y="762001"/>
            <a:ext cx="4040188" cy="457200"/>
          </a:xfrm>
        </p:spPr>
        <p:style>
          <a:lnRef idx="2">
            <a:schemeClr val="accent3"/>
          </a:lnRef>
          <a:fillRef idx="1">
            <a:schemeClr val="lt1"/>
          </a:fillRef>
          <a:effectRef idx="0">
            <a:schemeClr val="accent3"/>
          </a:effectRef>
          <a:fontRef idx="minor">
            <a:schemeClr val="dk1"/>
          </a:fontRef>
        </p:style>
        <p:txBody>
          <a:bodyPr>
            <a:normAutofit/>
          </a:bodyPr>
          <a:lstStyle/>
          <a:p>
            <a:pPr algn="ctr" fontAlgn="auto">
              <a:spcAft>
                <a:spcPts val="0"/>
              </a:spcAft>
              <a:buFont typeface="Wingdings 2"/>
              <a:buNone/>
              <a:defRPr/>
            </a:pPr>
            <a:r>
              <a:rPr lang="en-US"/>
              <a:t>A</a:t>
            </a:r>
          </a:p>
        </p:txBody>
      </p:sp>
      <p:sp>
        <p:nvSpPr>
          <p:cNvPr id="5" name="عنصر نائب للنص 4"/>
          <p:cNvSpPr>
            <a:spLocks noGrp="1"/>
          </p:cNvSpPr>
          <p:nvPr>
            <p:ph type="body" sz="half" idx="3"/>
          </p:nvPr>
        </p:nvSpPr>
        <p:spPr>
          <a:xfrm>
            <a:off x="4648200" y="762000"/>
            <a:ext cx="4041775" cy="457200"/>
          </a:xfrm>
        </p:spPr>
        <p:style>
          <a:lnRef idx="2">
            <a:schemeClr val="accent3"/>
          </a:lnRef>
          <a:fillRef idx="1">
            <a:schemeClr val="lt1"/>
          </a:fillRef>
          <a:effectRef idx="0">
            <a:schemeClr val="accent3"/>
          </a:effectRef>
          <a:fontRef idx="minor">
            <a:schemeClr val="dk1"/>
          </a:fontRef>
        </p:style>
        <p:txBody>
          <a:bodyPr>
            <a:normAutofit/>
          </a:bodyPr>
          <a:lstStyle/>
          <a:p>
            <a:pPr algn="ctr" fontAlgn="auto">
              <a:spcAft>
                <a:spcPts val="0"/>
              </a:spcAft>
              <a:buFont typeface="Wingdings 2"/>
              <a:buNone/>
              <a:defRPr/>
            </a:pPr>
            <a:r>
              <a:rPr lang="en-US" dirty="0"/>
              <a:t>B</a:t>
            </a:r>
          </a:p>
        </p:txBody>
      </p:sp>
      <p:sp>
        <p:nvSpPr>
          <p:cNvPr id="28676" name="عنصر نائب للمحتوى 3"/>
          <p:cNvSpPr>
            <a:spLocks noGrp="1"/>
          </p:cNvSpPr>
          <p:nvPr>
            <p:ph sz="quarter" idx="2"/>
          </p:nvPr>
        </p:nvSpPr>
        <p:spPr>
          <a:xfrm>
            <a:off x="457200" y="1600200"/>
            <a:ext cx="4114800" cy="5673725"/>
          </a:xfrm>
        </p:spPr>
        <p:txBody>
          <a:bodyPr/>
          <a:lstStyle/>
          <a:p>
            <a:pPr marL="457200" indent="-457200">
              <a:buFontTx/>
              <a:buAutoNum type="arabicParenR"/>
            </a:pPr>
            <a:r>
              <a:rPr lang="en-US" sz="2000" dirty="0"/>
              <a:t>The most important cell in </a:t>
            </a:r>
            <a:r>
              <a:rPr lang="en-US" sz="2000" dirty="0" err="1"/>
              <a:t>granulomatous</a:t>
            </a:r>
            <a:r>
              <a:rPr lang="en-US" sz="2000" dirty="0"/>
              <a:t> inflammation</a:t>
            </a:r>
          </a:p>
          <a:p>
            <a:pPr marL="457200" indent="-457200">
              <a:buFontTx/>
              <a:buAutoNum type="arabicParenR"/>
            </a:pPr>
            <a:endParaRPr lang="en-US" sz="2000" dirty="0"/>
          </a:p>
          <a:p>
            <a:pPr marL="457200" indent="-457200">
              <a:buFontTx/>
              <a:buAutoNum type="arabicParenR"/>
            </a:pPr>
            <a:r>
              <a:rPr lang="en-US" sz="2000" dirty="0"/>
              <a:t>A cytokines  that is  important in activating macrophages and transforming them into </a:t>
            </a:r>
            <a:r>
              <a:rPr lang="en-US" sz="2000" dirty="0" err="1"/>
              <a:t>epithelioid</a:t>
            </a:r>
            <a:r>
              <a:rPr lang="en-US" sz="2000" dirty="0"/>
              <a:t> cells</a:t>
            </a:r>
          </a:p>
          <a:p>
            <a:pPr marL="457200" indent="-457200">
              <a:buFontTx/>
              <a:buAutoNum type="arabicParenR"/>
            </a:pPr>
            <a:r>
              <a:rPr lang="en-US" sz="2000" dirty="0"/>
              <a:t>Multinucleated cell in TB</a:t>
            </a:r>
          </a:p>
          <a:p>
            <a:pPr marL="457200" indent="-457200">
              <a:buFontTx/>
              <a:buAutoNum type="arabicParenR"/>
            </a:pPr>
            <a:r>
              <a:rPr lang="en-US" sz="2000" dirty="0"/>
              <a:t>Antigen presenting cells</a:t>
            </a:r>
          </a:p>
          <a:p>
            <a:pPr marL="457200" indent="-457200">
              <a:buFontTx/>
              <a:buAutoNum type="arabicParenR"/>
            </a:pPr>
            <a:r>
              <a:rPr lang="en-US" sz="2000" dirty="0"/>
              <a:t>pathogenesis of immune type  </a:t>
            </a:r>
            <a:r>
              <a:rPr lang="en-US" sz="2000" dirty="0" err="1"/>
              <a:t>granulomatous</a:t>
            </a:r>
            <a:r>
              <a:rPr lang="en-US" sz="2000" dirty="0"/>
              <a:t> inflammation</a:t>
            </a:r>
          </a:p>
          <a:p>
            <a:pPr marL="457200" indent="-457200">
              <a:buFontTx/>
              <a:buAutoNum type="arabicParenR"/>
            </a:pPr>
            <a:endParaRPr lang="en-US" sz="2000" dirty="0"/>
          </a:p>
          <a:p>
            <a:pPr marL="457200" indent="-457200">
              <a:buFontTx/>
              <a:buAutoNum type="arabicParenR"/>
            </a:pPr>
            <a:r>
              <a:rPr lang="en-US" sz="2000" dirty="0"/>
              <a:t>Microscopic finding of TB</a:t>
            </a:r>
          </a:p>
          <a:p>
            <a:pPr marL="457200" indent="-457200">
              <a:buFontTx/>
              <a:buAutoNum type="arabicParenR"/>
            </a:pPr>
            <a:r>
              <a:rPr lang="en-US" sz="2000" dirty="0"/>
              <a:t>Found in the cell wall of  TB</a:t>
            </a:r>
            <a:endParaRPr lang="en-US" sz="1800" dirty="0"/>
          </a:p>
        </p:txBody>
      </p:sp>
      <p:sp>
        <p:nvSpPr>
          <p:cNvPr id="28678" name="عنصر نائب للمحتوى 5"/>
          <p:cNvSpPr>
            <a:spLocks noGrp="1"/>
          </p:cNvSpPr>
          <p:nvPr>
            <p:ph sz="quarter" idx="4"/>
          </p:nvPr>
        </p:nvSpPr>
        <p:spPr>
          <a:xfrm>
            <a:off x="4645025" y="1600200"/>
            <a:ext cx="4194175" cy="5064125"/>
          </a:xfrm>
        </p:spPr>
        <p:txBody>
          <a:bodyPr/>
          <a:lstStyle/>
          <a:p>
            <a:pPr marL="457200" indent="-457200">
              <a:buFontTx/>
              <a:buAutoNum type="alphaLcPeriod"/>
            </a:pPr>
            <a:r>
              <a:rPr lang="en-US" sz="1800" b="1" dirty="0">
                <a:solidFill>
                  <a:srgbClr val="FFFF00"/>
                </a:solidFill>
              </a:rPr>
              <a:t>IFN-γ</a:t>
            </a:r>
          </a:p>
          <a:p>
            <a:pPr marL="457200" indent="-457200">
              <a:buFontTx/>
              <a:buAutoNum type="alphaLcPeriod"/>
            </a:pPr>
            <a:endParaRPr lang="en-US" sz="1800" b="1" dirty="0">
              <a:solidFill>
                <a:srgbClr val="FFFF00"/>
              </a:solidFill>
            </a:endParaRPr>
          </a:p>
          <a:p>
            <a:pPr marL="457200" indent="-457200">
              <a:buFontTx/>
              <a:buAutoNum type="alphaLcPeriod"/>
            </a:pPr>
            <a:r>
              <a:rPr lang="en-US" sz="1800" b="1" dirty="0" err="1">
                <a:solidFill>
                  <a:srgbClr val="FFFF00"/>
                </a:solidFill>
              </a:rPr>
              <a:t>Langhans</a:t>
            </a:r>
            <a:r>
              <a:rPr lang="en-US" sz="1800" b="1" dirty="0">
                <a:solidFill>
                  <a:srgbClr val="FFFF00"/>
                </a:solidFill>
              </a:rPr>
              <a:t> cells</a:t>
            </a:r>
          </a:p>
          <a:p>
            <a:pPr marL="457200" indent="-457200">
              <a:buFontTx/>
              <a:buAutoNum type="alphaLcPeriod"/>
            </a:pPr>
            <a:endParaRPr lang="en-US" sz="1800" b="1" dirty="0">
              <a:solidFill>
                <a:srgbClr val="FFFF00"/>
              </a:solidFill>
            </a:endParaRPr>
          </a:p>
          <a:p>
            <a:pPr marL="457200" indent="-457200">
              <a:buFontTx/>
              <a:buAutoNum type="alphaLcPeriod"/>
            </a:pPr>
            <a:r>
              <a:rPr lang="en-US" sz="1800" b="1" dirty="0" err="1">
                <a:solidFill>
                  <a:srgbClr val="FFFF00"/>
                </a:solidFill>
              </a:rPr>
              <a:t>Epitheliod</a:t>
            </a:r>
            <a:r>
              <a:rPr lang="en-US" sz="1800" b="1" dirty="0">
                <a:solidFill>
                  <a:srgbClr val="FFFF00"/>
                </a:solidFill>
              </a:rPr>
              <a:t> </a:t>
            </a:r>
            <a:r>
              <a:rPr lang="en-US" sz="1800" b="1" dirty="0" err="1">
                <a:solidFill>
                  <a:srgbClr val="FFFF00"/>
                </a:solidFill>
              </a:rPr>
              <a:t>histiocyes</a:t>
            </a:r>
            <a:r>
              <a:rPr lang="en-US" sz="1800" b="1" dirty="0">
                <a:solidFill>
                  <a:srgbClr val="FFFF00"/>
                </a:solidFill>
              </a:rPr>
              <a:t> </a:t>
            </a:r>
          </a:p>
          <a:p>
            <a:pPr marL="457200" indent="-457200">
              <a:buFontTx/>
              <a:buAutoNum type="alphaLcPeriod"/>
            </a:pPr>
            <a:endParaRPr lang="en-US" sz="1800" b="1" dirty="0">
              <a:solidFill>
                <a:srgbClr val="FFFF00"/>
              </a:solidFill>
            </a:endParaRPr>
          </a:p>
          <a:p>
            <a:pPr marL="457200" indent="-457200">
              <a:buFontTx/>
              <a:buAutoNum type="alphaLcPeriod"/>
            </a:pPr>
            <a:r>
              <a:rPr lang="en-US" sz="1800" b="1" dirty="0">
                <a:solidFill>
                  <a:srgbClr val="FFFF00"/>
                </a:solidFill>
              </a:rPr>
              <a:t>Cord factor</a:t>
            </a:r>
          </a:p>
          <a:p>
            <a:pPr marL="457200" indent="-457200">
              <a:buFontTx/>
              <a:buAutoNum type="alphaLcPeriod"/>
            </a:pPr>
            <a:endParaRPr lang="en-US" sz="1800" b="1" dirty="0">
              <a:solidFill>
                <a:srgbClr val="FFFF00"/>
              </a:solidFill>
            </a:endParaRPr>
          </a:p>
          <a:p>
            <a:pPr marL="457200" indent="-457200">
              <a:buFontTx/>
              <a:buAutoNum type="alphaLcPeriod"/>
            </a:pPr>
            <a:r>
              <a:rPr lang="en-US" sz="1800" b="1" dirty="0" err="1">
                <a:solidFill>
                  <a:srgbClr val="FFFF00"/>
                </a:solidFill>
              </a:rPr>
              <a:t>Langerhan’s</a:t>
            </a:r>
            <a:r>
              <a:rPr lang="en-US" sz="1800" b="1" dirty="0">
                <a:solidFill>
                  <a:srgbClr val="FFFF00"/>
                </a:solidFill>
              </a:rPr>
              <a:t> cells </a:t>
            </a:r>
          </a:p>
          <a:p>
            <a:pPr marL="457200" indent="-457200">
              <a:buFontTx/>
              <a:buAutoNum type="alphaLcPeriod"/>
            </a:pPr>
            <a:endParaRPr lang="en-US" sz="1800" b="1" dirty="0">
              <a:solidFill>
                <a:srgbClr val="FFFF00"/>
              </a:solidFill>
            </a:endParaRPr>
          </a:p>
          <a:p>
            <a:pPr marL="457200" indent="-457200">
              <a:buFontTx/>
              <a:buAutoNum type="alphaLcPeriod"/>
            </a:pPr>
            <a:r>
              <a:rPr lang="en-US" sz="1800" b="1" dirty="0">
                <a:solidFill>
                  <a:srgbClr val="FFFF00"/>
                </a:solidFill>
              </a:rPr>
              <a:t>Type IV hypersensitivity reaction</a:t>
            </a:r>
          </a:p>
          <a:p>
            <a:pPr marL="457200" indent="-457200">
              <a:buFontTx/>
              <a:buAutoNum type="alphaLcPeriod"/>
            </a:pPr>
            <a:endParaRPr lang="en-US" sz="1800" b="1" dirty="0">
              <a:solidFill>
                <a:srgbClr val="FFFF00"/>
              </a:solidFill>
            </a:endParaRPr>
          </a:p>
          <a:p>
            <a:pPr marL="457200" indent="-457200">
              <a:buFontTx/>
              <a:buAutoNum type="alphaLcPeriod"/>
            </a:pPr>
            <a:r>
              <a:rPr lang="en-US" sz="1800" b="1" dirty="0" err="1">
                <a:solidFill>
                  <a:srgbClr val="FFFF00"/>
                </a:solidFill>
              </a:rPr>
              <a:t>Caseating</a:t>
            </a:r>
            <a:r>
              <a:rPr lang="en-US" sz="1800" b="1" dirty="0">
                <a:solidFill>
                  <a:srgbClr val="FFFF00"/>
                </a:solidFill>
              </a:rPr>
              <a:t> </a:t>
            </a:r>
            <a:r>
              <a:rPr lang="en-US" sz="1800" b="1" dirty="0" err="1">
                <a:solidFill>
                  <a:srgbClr val="FFFF00"/>
                </a:solidFill>
              </a:rPr>
              <a:t>granuloma</a:t>
            </a:r>
            <a:endParaRPr lang="en-US" sz="1800" b="1" dirty="0"/>
          </a:p>
          <a:p>
            <a:pPr marL="457200" indent="-457200">
              <a:buFontTx/>
              <a:buAutoNum type="alphaLcPeriod"/>
            </a:pPr>
            <a:endParaRPr lang="en-US" sz="1800" dirty="0"/>
          </a:p>
          <a:p>
            <a:pPr marL="457200" indent="-457200">
              <a:buFontTx/>
              <a:buAutoNum type="alphaLcPeriod"/>
            </a:pPr>
            <a:endParaRPr lang="en-US" sz="1800" dirty="0"/>
          </a:p>
          <a:p>
            <a:pPr marL="457200" indent="-457200">
              <a:buFontTx/>
              <a:buAutoNum type="alphaLcPeriod"/>
            </a:pPr>
            <a:endParaRPr lang="en-US" sz="1800" dirty="0"/>
          </a:p>
          <a:p>
            <a:pPr marL="457200" indent="-457200">
              <a:buFontTx/>
              <a:buAutoNum type="alphaLcPeriod"/>
            </a:pPr>
            <a:endParaRPr lang="en-US" sz="1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Langerhan’s</a:t>
            </a:r>
            <a:r>
              <a:rPr lang="en-CA" dirty="0"/>
              <a:t>` cells</a:t>
            </a:r>
            <a:endParaRPr lang="ar-SA" dirty="0"/>
          </a:p>
        </p:txBody>
      </p:sp>
      <p:sp>
        <p:nvSpPr>
          <p:cNvPr id="3" name="Text Placeholder 2"/>
          <p:cNvSpPr>
            <a:spLocks noGrp="1"/>
          </p:cNvSpPr>
          <p:nvPr>
            <p:ph type="body" idx="1"/>
          </p:nvPr>
        </p:nvSpPr>
        <p:spPr/>
        <p:txBody>
          <a:bodyPr/>
          <a:lstStyle/>
          <a:p>
            <a:endParaRPr lang="ar-SA"/>
          </a:p>
        </p:txBody>
      </p:sp>
      <p:sp>
        <p:nvSpPr>
          <p:cNvPr id="4" name="Text Placeholder 3"/>
          <p:cNvSpPr>
            <a:spLocks noGrp="1"/>
          </p:cNvSpPr>
          <p:nvPr>
            <p:ph type="body" sz="half" idx="3"/>
          </p:nvPr>
        </p:nvSpPr>
        <p:spPr/>
        <p:txBody>
          <a:bodyPr/>
          <a:lstStyle/>
          <a:p>
            <a:endParaRPr lang="ar-SA"/>
          </a:p>
        </p:txBody>
      </p:sp>
      <p:sp>
        <p:nvSpPr>
          <p:cNvPr id="5" name="Content Placeholder 4"/>
          <p:cNvSpPr>
            <a:spLocks noGrp="1"/>
          </p:cNvSpPr>
          <p:nvPr>
            <p:ph sz="quarter" idx="2"/>
          </p:nvPr>
        </p:nvSpPr>
        <p:spPr/>
        <p:txBody>
          <a:bodyPr/>
          <a:lstStyle/>
          <a:p>
            <a:r>
              <a:rPr lang="en-US" dirty="0"/>
              <a:t>Antigen presenting cells</a:t>
            </a:r>
          </a:p>
          <a:p>
            <a:endParaRPr lang="ar-SA" dirty="0"/>
          </a:p>
        </p:txBody>
      </p:sp>
      <p:sp>
        <p:nvSpPr>
          <p:cNvPr id="6" name="Content Placeholder 5"/>
          <p:cNvSpPr>
            <a:spLocks noGrp="1"/>
          </p:cNvSpPr>
          <p:nvPr>
            <p:ph sz="quarter" idx="4"/>
          </p:nvPr>
        </p:nvSpPr>
        <p:spPr/>
        <p:txBody>
          <a:bodyPr/>
          <a:lstStyle/>
          <a:p>
            <a:endParaRPr lang="ar-SA" dirty="0"/>
          </a:p>
        </p:txBody>
      </p:sp>
      <p:pic>
        <p:nvPicPr>
          <p:cNvPr id="52226" name="Picture 2" descr="Figure thumbnail fx1"/>
          <p:cNvPicPr>
            <a:picLocks noChangeAspect="1" noChangeArrowheads="1"/>
          </p:cNvPicPr>
          <p:nvPr/>
        </p:nvPicPr>
        <p:blipFill>
          <a:blip r:embed="rId2" cstate="print"/>
          <a:srcRect/>
          <a:stretch>
            <a:fillRect/>
          </a:stretch>
        </p:blipFill>
        <p:spPr bwMode="auto">
          <a:xfrm>
            <a:off x="4800600" y="1524000"/>
            <a:ext cx="3571875" cy="33909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ar-SA"/>
          </a:p>
        </p:txBody>
      </p:sp>
      <p:sp>
        <p:nvSpPr>
          <p:cNvPr id="29699" name="Text Placeholder 2"/>
          <p:cNvSpPr>
            <a:spLocks noGrp="1"/>
          </p:cNvSpPr>
          <p:nvPr>
            <p:ph type="body" idx="1"/>
          </p:nvPr>
        </p:nvSpPr>
        <p:spPr/>
        <p:txBody>
          <a:bodyPr/>
          <a:lstStyle/>
          <a:p>
            <a:endParaRPr lang="ar-SA"/>
          </a:p>
        </p:txBody>
      </p:sp>
      <p:sp>
        <p:nvSpPr>
          <p:cNvPr id="29700" name="Text Placeholder 3"/>
          <p:cNvSpPr>
            <a:spLocks noGrp="1"/>
          </p:cNvSpPr>
          <p:nvPr>
            <p:ph type="body" sz="half" idx="3"/>
          </p:nvPr>
        </p:nvSpPr>
        <p:spPr/>
        <p:txBody>
          <a:bodyPr/>
          <a:lstStyle/>
          <a:p>
            <a:endParaRPr lang="ar-SA"/>
          </a:p>
        </p:txBody>
      </p:sp>
      <p:sp>
        <p:nvSpPr>
          <p:cNvPr id="5" name="Content Placeholder 4"/>
          <p:cNvSpPr>
            <a:spLocks noGrp="1"/>
          </p:cNvSpPr>
          <p:nvPr>
            <p:ph sz="quarter" idx="2"/>
          </p:nvPr>
        </p:nvSpPr>
        <p:spPr>
          <a:xfrm>
            <a:off x="457200" y="1517650"/>
            <a:ext cx="8382000" cy="3941763"/>
          </a:xfrm>
        </p:spPr>
        <p:txBody>
          <a:bodyPr>
            <a:normAutofit/>
          </a:bodyPr>
          <a:lstStyle/>
          <a:p>
            <a:pPr marL="420624" indent="-384048" fontAlgn="auto">
              <a:spcAft>
                <a:spcPts val="0"/>
              </a:spcAft>
              <a:buFont typeface="Wingdings 2"/>
              <a:buChar char=""/>
              <a:defRPr/>
            </a:pPr>
            <a:r>
              <a:rPr lang="en-US" dirty="0">
                <a:solidFill>
                  <a:srgbClr val="FF0000"/>
                </a:solidFill>
                <a:latin typeface="+mj-lt"/>
              </a:rPr>
              <a:t>Which of the following diseases does not cause </a:t>
            </a:r>
            <a:r>
              <a:rPr lang="en-US" dirty="0" err="1">
                <a:solidFill>
                  <a:srgbClr val="FF0000"/>
                </a:solidFill>
                <a:latin typeface="+mj-lt"/>
              </a:rPr>
              <a:t>granulomatous</a:t>
            </a:r>
            <a:r>
              <a:rPr lang="en-US" dirty="0">
                <a:solidFill>
                  <a:srgbClr val="FF0000"/>
                </a:solidFill>
                <a:latin typeface="+mj-lt"/>
              </a:rPr>
              <a:t> inflammation</a:t>
            </a:r>
          </a:p>
          <a:p>
            <a:pPr marL="420624" indent="-384048" fontAlgn="auto">
              <a:spcAft>
                <a:spcPts val="0"/>
              </a:spcAft>
              <a:buFont typeface="Wingdings 2"/>
              <a:buChar char=""/>
              <a:defRPr/>
            </a:pPr>
            <a:endParaRPr lang="en-US" sz="2000" dirty="0">
              <a:solidFill>
                <a:srgbClr val="FFFF00"/>
              </a:solidFill>
              <a:latin typeface="+mj-lt"/>
            </a:endParaRPr>
          </a:p>
          <a:p>
            <a:pPr marL="493776" indent="-457200" fontAlgn="auto">
              <a:spcAft>
                <a:spcPts val="0"/>
              </a:spcAft>
              <a:buFont typeface="+mj-lt"/>
              <a:buAutoNum type="alphaLcParenR"/>
              <a:defRPr/>
            </a:pPr>
            <a:r>
              <a:rPr lang="en-US" altLang="en-US" sz="2000" dirty="0">
                <a:solidFill>
                  <a:srgbClr val="FFFF00"/>
                </a:solidFill>
                <a:latin typeface="+mj-lt"/>
              </a:rPr>
              <a:t>Cat-scratch disease</a:t>
            </a:r>
          </a:p>
          <a:p>
            <a:pPr marL="493776" indent="-457200" fontAlgn="auto">
              <a:spcAft>
                <a:spcPts val="0"/>
              </a:spcAft>
              <a:buFont typeface="+mj-lt"/>
              <a:buAutoNum type="alphaLcParenR"/>
              <a:defRPr/>
            </a:pPr>
            <a:r>
              <a:rPr lang="en-US" altLang="en-US" sz="2000" dirty="0" err="1">
                <a:solidFill>
                  <a:srgbClr val="FFFF00"/>
                </a:solidFill>
                <a:latin typeface="+mj-lt"/>
              </a:rPr>
              <a:t>Actinomycosis</a:t>
            </a:r>
            <a:r>
              <a:rPr lang="en-US" sz="2000" dirty="0">
                <a:solidFill>
                  <a:srgbClr val="FFFF00"/>
                </a:solidFill>
                <a:latin typeface="+mj-lt"/>
              </a:rPr>
              <a:t> </a:t>
            </a:r>
          </a:p>
          <a:p>
            <a:pPr marL="493776" indent="-457200" fontAlgn="auto">
              <a:spcAft>
                <a:spcPts val="0"/>
              </a:spcAft>
              <a:buFont typeface="+mj-lt"/>
              <a:buAutoNum type="alphaLcParenR"/>
              <a:defRPr/>
            </a:pPr>
            <a:r>
              <a:rPr lang="en-US" altLang="en-US" sz="2000" b="1" dirty="0" err="1">
                <a:solidFill>
                  <a:srgbClr val="FFFF00"/>
                </a:solidFill>
                <a:latin typeface="+mj-lt"/>
              </a:rPr>
              <a:t>Sarcoidosis</a:t>
            </a:r>
            <a:endParaRPr lang="en-US" altLang="en-US" sz="2000" b="1" dirty="0">
              <a:solidFill>
                <a:srgbClr val="FFFF00"/>
              </a:solidFill>
              <a:latin typeface="+mj-lt"/>
            </a:endParaRPr>
          </a:p>
          <a:p>
            <a:pPr marL="493776" indent="-457200" fontAlgn="auto">
              <a:spcAft>
                <a:spcPts val="0"/>
              </a:spcAft>
              <a:buFont typeface="+mj-lt"/>
              <a:buAutoNum type="alphaLcParenR"/>
              <a:defRPr/>
            </a:pPr>
            <a:r>
              <a:rPr lang="en-US" altLang="en-US" sz="2000" dirty="0" err="1">
                <a:solidFill>
                  <a:srgbClr val="FFFF00"/>
                </a:solidFill>
                <a:latin typeface="+mj-lt"/>
              </a:rPr>
              <a:t>Leishmaniasis</a:t>
            </a:r>
            <a:endParaRPr lang="en-US" altLang="en-US" sz="2000" dirty="0">
              <a:solidFill>
                <a:srgbClr val="FFFF00"/>
              </a:solidFill>
              <a:latin typeface="+mj-lt"/>
            </a:endParaRPr>
          </a:p>
          <a:p>
            <a:pPr marL="493776" indent="-457200" fontAlgn="auto">
              <a:spcAft>
                <a:spcPts val="0"/>
              </a:spcAft>
              <a:buFont typeface="+mj-lt"/>
              <a:buAutoNum type="alphaLcParenR"/>
              <a:defRPr/>
            </a:pPr>
            <a:r>
              <a:rPr lang="en-US" sz="2000" dirty="0">
                <a:solidFill>
                  <a:srgbClr val="FFFF00"/>
                </a:solidFill>
                <a:latin typeface="+mj-lt"/>
              </a:rPr>
              <a:t>Staphylococcus infection</a:t>
            </a:r>
          </a:p>
          <a:p>
            <a:pPr marL="420624" indent="-384048" fontAlgn="auto">
              <a:spcAft>
                <a:spcPts val="0"/>
              </a:spcAft>
              <a:buFont typeface="Wingdings 2"/>
              <a:buChar char=""/>
              <a:defRPr/>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title"/>
          </p:nvPr>
        </p:nvSpPr>
        <p:spPr/>
        <p:txBody>
          <a:bodyPr/>
          <a:lstStyle/>
          <a:p>
            <a:endParaRPr lang="ar-SA"/>
          </a:p>
        </p:txBody>
      </p:sp>
      <p:pic>
        <p:nvPicPr>
          <p:cNvPr id="4" name="عنصر نائب للمحتوى 3">
            <a:extLst>
              <a:ext uri="{FF2B5EF4-FFF2-40B4-BE49-F238E27FC236}">
                <a16:creationId xmlns:a16="http://schemas.microsoft.com/office/drawing/2014/main" id="{4D5880E3-301E-4930-83D9-FA15C1BDC3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52400"/>
            <a:ext cx="5638800" cy="6375618"/>
          </a:xfrm>
        </p:spPr>
      </p:pic>
    </p:spTree>
    <p:extLst>
      <p:ext uri="{BB962C8B-B14F-4D97-AF65-F5344CB8AC3E}">
        <p14:creationId xmlns:p14="http://schemas.microsoft.com/office/powerpoint/2010/main" val="301868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7114" y="846138"/>
            <a:ext cx="7184869" cy="5478462"/>
          </a:xfrm>
        </p:spPr>
      </p:pic>
    </p:spTree>
    <p:extLst>
      <p:ext uri="{BB962C8B-B14F-4D97-AF65-F5344CB8AC3E}">
        <p14:creationId xmlns:p14="http://schemas.microsoft.com/office/powerpoint/2010/main" val="1662210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normAutofit fontScale="90000"/>
          </a:bodyPr>
          <a:lstStyle/>
          <a:p>
            <a:pPr fontAlgn="auto">
              <a:spcAft>
                <a:spcPts val="0"/>
              </a:spcAft>
              <a:defRPr/>
            </a:pPr>
            <a:br>
              <a:rPr lang="en-US" sz="4800" b="1" i="1" dirty="0">
                <a:solidFill>
                  <a:srgbClr val="FF0000"/>
                </a:solidFill>
              </a:rPr>
            </a:br>
            <a:r>
              <a:rPr lang="en-US" sz="4800" b="1" i="1" dirty="0">
                <a:solidFill>
                  <a:srgbClr val="FF0000"/>
                </a:solidFill>
              </a:rPr>
              <a:t>TAKE HOME MESSAGES:</a:t>
            </a:r>
            <a:br>
              <a:rPr lang="en-US" sz="4400"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304800" y="1400371"/>
            <a:ext cx="8686800" cy="5686229"/>
          </a:xfrm>
        </p:spPr>
        <p:txBody>
          <a:bodyPr>
            <a:normAutofit fontScale="85000" lnSpcReduction="20000"/>
          </a:bodyPr>
          <a:lstStyle/>
          <a:p>
            <a:pPr marL="420624" indent="-384048" fontAlgn="auto">
              <a:spcAft>
                <a:spcPts val="0"/>
              </a:spcAft>
              <a:buFont typeface="Wingdings 2"/>
              <a:buChar char=""/>
              <a:defRPr/>
            </a:pPr>
            <a:r>
              <a:rPr lang="en-US" sz="2800" dirty="0"/>
              <a:t>Granulomatous inflammation is a distinctive pattern of chronic inflammation characterized by aggregates epithelioid macrophages.</a:t>
            </a:r>
          </a:p>
          <a:p>
            <a:pPr marL="420624" indent="-384048" fontAlgn="auto">
              <a:spcAft>
                <a:spcPts val="0"/>
              </a:spcAft>
              <a:buFont typeface="Wingdings 2"/>
              <a:buChar char=""/>
              <a:defRPr/>
            </a:pPr>
            <a:r>
              <a:rPr lang="en-US" sz="2800" dirty="0"/>
              <a:t>Damaging stimuli which provoke a granulomatous inflammatory response include; microorganisms which are of low inherent pathogenicity but which excite an immune response.</a:t>
            </a:r>
            <a:endParaRPr lang="en-US" sz="3200" dirty="0"/>
          </a:p>
          <a:p>
            <a:pPr marL="420624" indent="-384048" fontAlgn="auto">
              <a:spcAft>
                <a:spcPts val="0"/>
              </a:spcAft>
              <a:buFont typeface="Wingdings 2"/>
              <a:buChar char=""/>
              <a:defRPr/>
            </a:pPr>
            <a:endParaRPr lang="en-US" sz="1600" dirty="0"/>
          </a:p>
          <a:p>
            <a:pPr marL="420624" indent="-384048" fontAlgn="auto">
              <a:spcAft>
                <a:spcPts val="0"/>
              </a:spcAft>
              <a:buFont typeface="Wingdings 2"/>
              <a:buChar char=""/>
              <a:defRPr/>
            </a:pPr>
            <a:r>
              <a:rPr lang="en-US" sz="2800" dirty="0"/>
              <a:t>Granulomata are produced in response to:</a:t>
            </a:r>
          </a:p>
          <a:p>
            <a:pPr marL="723265" lvl="1" indent="-256032" fontAlgn="auto">
              <a:spcAft>
                <a:spcPts val="0"/>
              </a:spcAft>
              <a:buFont typeface="Arial"/>
              <a:buChar char="○"/>
              <a:defRPr/>
            </a:pPr>
            <a:r>
              <a:rPr lang="en-US" dirty="0"/>
              <a:t>Bacterial infection.</a:t>
            </a:r>
          </a:p>
          <a:p>
            <a:pPr marL="723265" lvl="1" indent="-256032" fontAlgn="auto">
              <a:spcAft>
                <a:spcPts val="0"/>
              </a:spcAft>
              <a:buFont typeface="Arial"/>
              <a:buChar char="○"/>
              <a:defRPr/>
            </a:pPr>
            <a:r>
              <a:rPr lang="en-US" dirty="0"/>
              <a:t>Parasitic infection: e.g. Schistosoma infection.</a:t>
            </a:r>
            <a:endParaRPr lang="en-US" sz="3200" dirty="0"/>
          </a:p>
          <a:p>
            <a:pPr marL="723265" lvl="1" indent="-256032" fontAlgn="auto">
              <a:spcAft>
                <a:spcPts val="0"/>
              </a:spcAft>
              <a:buFont typeface="Arial"/>
              <a:buChar char="○"/>
              <a:defRPr/>
            </a:pPr>
            <a:r>
              <a:rPr lang="en-US" dirty="0"/>
              <a:t>Certain fungi cannot be dealt with adequately by neutrophils, and thus excite granulomatous reactions.</a:t>
            </a:r>
          </a:p>
          <a:p>
            <a:pPr marL="723265" lvl="1" indent="-256032" fontAlgn="auto">
              <a:spcAft>
                <a:spcPts val="0"/>
              </a:spcAft>
              <a:buFont typeface="Arial"/>
              <a:buChar char="○"/>
              <a:defRPr/>
            </a:pPr>
            <a:r>
              <a:rPr lang="en-US" dirty="0"/>
              <a:t>Non-living foreign material deposited in tissues, e.g. keratin from ruptured epidermal cyst.</a:t>
            </a:r>
            <a:endParaRPr lang="en-US" sz="3200" dirty="0"/>
          </a:p>
          <a:p>
            <a:pPr marL="723265" lvl="1" indent="-256032" fontAlgn="auto">
              <a:spcAft>
                <a:spcPts val="0"/>
              </a:spcAft>
              <a:buFont typeface="Arial"/>
              <a:buChar char="○"/>
              <a:defRPr/>
            </a:pPr>
            <a:r>
              <a:rPr lang="en-US" dirty="0"/>
              <a:t>Unknown factors, e.g. in the disease 'sarcoidosis' and Crohn's disease.</a:t>
            </a:r>
            <a:endParaRPr lang="en-US" sz="3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8800" dirty="0"/>
              <a:t>  …</a:t>
            </a:r>
            <a:r>
              <a:rPr lang="en-US" sz="8800" dirty="0">
                <a:solidFill>
                  <a:srgbClr val="FF0000"/>
                </a:solidFill>
              </a:rPr>
              <a:t>Thank You</a:t>
            </a:r>
            <a:r>
              <a:rPr lang="en-US" sz="8800" dirty="0"/>
              <a:t>…</a:t>
            </a:r>
          </a:p>
        </p:txBody>
      </p:sp>
    </p:spTree>
    <p:extLst>
      <p:ext uri="{BB962C8B-B14F-4D97-AF65-F5344CB8AC3E}">
        <p14:creationId xmlns:p14="http://schemas.microsoft.com/office/powerpoint/2010/main" val="182976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057598"/>
            <a:ext cx="8090235" cy="5038402"/>
          </a:xfrm>
        </p:spPr>
      </p:pic>
      <p:pic>
        <p:nvPicPr>
          <p:cNvPr id="5" name="صورة 4">
            <a:extLst>
              <a:ext uri="{FF2B5EF4-FFF2-40B4-BE49-F238E27FC236}">
                <a16:creationId xmlns:a16="http://schemas.microsoft.com/office/drawing/2014/main" id="{10622452-E769-4FFD-8117-9B1E84254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703075"/>
            <a:ext cx="7896753" cy="5231350"/>
          </a:xfrm>
          <a:prstGeom prst="rect">
            <a:avLst/>
          </a:prstGeom>
        </p:spPr>
      </p:pic>
      <p:pic>
        <p:nvPicPr>
          <p:cNvPr id="7" name="صورة 6">
            <a:extLst>
              <a:ext uri="{FF2B5EF4-FFF2-40B4-BE49-F238E27FC236}">
                <a16:creationId xmlns:a16="http://schemas.microsoft.com/office/drawing/2014/main" id="{AEA204FA-434F-47E3-8605-248B523550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836" y="995023"/>
            <a:ext cx="7716327" cy="4867954"/>
          </a:xfrm>
          <a:prstGeom prst="rect">
            <a:avLst/>
          </a:prstGeom>
        </p:spPr>
      </p:pic>
      <p:pic>
        <p:nvPicPr>
          <p:cNvPr id="9" name="صورة 8">
            <a:extLst>
              <a:ext uri="{FF2B5EF4-FFF2-40B4-BE49-F238E27FC236}">
                <a16:creationId xmlns:a16="http://schemas.microsoft.com/office/drawing/2014/main" id="{D04C5274-502E-4029-B084-24F0A6BDBD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798901"/>
            <a:ext cx="8382000" cy="5166263"/>
          </a:xfrm>
          <a:prstGeom prst="rect">
            <a:avLst/>
          </a:prstGeom>
        </p:spPr>
      </p:pic>
      <p:pic>
        <p:nvPicPr>
          <p:cNvPr id="11" name="صورة 10">
            <a:extLst>
              <a:ext uri="{FF2B5EF4-FFF2-40B4-BE49-F238E27FC236}">
                <a16:creationId xmlns:a16="http://schemas.microsoft.com/office/drawing/2014/main" id="{E15F30B8-20B0-4E36-860C-AA88132A08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205" y="904522"/>
            <a:ext cx="7811590" cy="5048955"/>
          </a:xfrm>
          <a:prstGeom prst="rect">
            <a:avLst/>
          </a:prstGeom>
        </p:spPr>
      </p:pic>
      <p:pic>
        <p:nvPicPr>
          <p:cNvPr id="13" name="صورة 12">
            <a:extLst>
              <a:ext uri="{FF2B5EF4-FFF2-40B4-BE49-F238E27FC236}">
                <a16:creationId xmlns:a16="http://schemas.microsoft.com/office/drawing/2014/main" id="{F249198E-BE9B-4623-B47C-3FE52DCB4A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1468" y="985496"/>
            <a:ext cx="7621064" cy="4887007"/>
          </a:xfrm>
          <a:prstGeom prst="rect">
            <a:avLst/>
          </a:prstGeom>
        </p:spPr>
      </p:pic>
      <p:pic>
        <p:nvPicPr>
          <p:cNvPr id="15" name="صورة 14">
            <a:extLst>
              <a:ext uri="{FF2B5EF4-FFF2-40B4-BE49-F238E27FC236}">
                <a16:creationId xmlns:a16="http://schemas.microsoft.com/office/drawing/2014/main" id="{3CB9AB14-F146-47DB-BA14-2A1B1BBC78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703075"/>
            <a:ext cx="9144000" cy="5545325"/>
          </a:xfrm>
          <a:prstGeom prst="rect">
            <a:avLst/>
          </a:prstGeom>
        </p:spPr>
      </p:pic>
    </p:spTree>
    <p:extLst>
      <p:ext uri="{BB962C8B-B14F-4D97-AF65-F5344CB8AC3E}">
        <p14:creationId xmlns:p14="http://schemas.microsoft.com/office/powerpoint/2010/main" val="67662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heel(1)">
                                      <p:cBhvr>
                                        <p:cTn id="3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1828800"/>
            <a:ext cx="2362200" cy="457200"/>
          </a:xfrm>
        </p:spPr>
        <p:style>
          <a:lnRef idx="1">
            <a:schemeClr val="accent2"/>
          </a:lnRef>
          <a:fillRef idx="3">
            <a:schemeClr val="accent2"/>
          </a:fillRef>
          <a:effectRef idx="2">
            <a:schemeClr val="accent2"/>
          </a:effectRef>
          <a:fontRef idx="minor">
            <a:schemeClr val="lt1"/>
          </a:fontRef>
        </p:style>
        <p:txBody>
          <a:bodyPr/>
          <a:lstStyle/>
          <a:p>
            <a:pPr algn="l" fontAlgn="auto">
              <a:spcAft>
                <a:spcPts val="0"/>
              </a:spcAft>
              <a:buFont typeface="Wingdings 2"/>
              <a:buNone/>
              <a:defRPr/>
            </a:pPr>
            <a:r>
              <a:rPr lang="en-US" dirty="0"/>
              <a:t>Acute</a:t>
            </a:r>
            <a:r>
              <a:rPr lang="en-US" i="1" dirty="0"/>
              <a:t> inflammation</a:t>
            </a:r>
            <a:endParaRPr lang="en-US" dirty="0"/>
          </a:p>
        </p:txBody>
      </p:sp>
      <p:pic>
        <p:nvPicPr>
          <p:cNvPr id="8195" name="Picture 2" descr="http://upload.wikimedia.org/wikipedia/commons/thumb/1/1d/Wintertenen.jpg/250px-Wintertenen.jpg">
            <a:hlinkClick r:id="rId2"/>
          </p:cNvPr>
          <p:cNvPicPr>
            <a:picLocks noChangeAspect="1" noChangeArrowheads="1"/>
          </p:cNvPicPr>
          <p:nvPr/>
        </p:nvPicPr>
        <p:blipFill>
          <a:blip r:embed="rId3" cstate="print"/>
          <a:srcRect/>
          <a:stretch>
            <a:fillRect/>
          </a:stretch>
        </p:blipFill>
        <p:spPr bwMode="auto">
          <a:xfrm>
            <a:off x="152399" y="152400"/>
            <a:ext cx="1925307" cy="1447800"/>
          </a:xfrm>
          <a:prstGeom prst="rect">
            <a:avLst/>
          </a:prstGeom>
          <a:noFill/>
          <a:ln w="9525">
            <a:noFill/>
            <a:miter lim="800000"/>
            <a:headEnd/>
            <a:tailEnd/>
          </a:ln>
        </p:spPr>
      </p:pic>
      <p:sp>
        <p:nvSpPr>
          <p:cNvPr id="8196" name="Rectangle 4"/>
          <p:cNvSpPr>
            <a:spLocks noChangeArrowheads="1"/>
          </p:cNvSpPr>
          <p:nvPr/>
        </p:nvSpPr>
        <p:spPr bwMode="auto">
          <a:xfrm>
            <a:off x="3581400" y="762000"/>
            <a:ext cx="1535113" cy="369888"/>
          </a:xfrm>
          <a:prstGeom prst="rect">
            <a:avLst/>
          </a:prstGeom>
          <a:noFill/>
          <a:ln w="9525">
            <a:noFill/>
            <a:miter lim="800000"/>
            <a:headEnd/>
            <a:tailEnd/>
          </a:ln>
        </p:spPr>
        <p:txBody>
          <a:bodyPr wrap="none">
            <a:spAutoFit/>
          </a:bodyPr>
          <a:lstStyle/>
          <a:p>
            <a:pPr algn="l" rtl="0"/>
            <a:r>
              <a:rPr lang="en-US">
                <a:latin typeface="Franklin Gothic Book" pitchFamily="34" charset="0"/>
              </a:rPr>
              <a:t>Inflammation </a:t>
            </a:r>
          </a:p>
        </p:txBody>
      </p:sp>
      <p:sp>
        <p:nvSpPr>
          <p:cNvPr id="8198" name="Rectangle 7"/>
          <p:cNvSpPr>
            <a:spLocks noChangeArrowheads="1"/>
          </p:cNvSpPr>
          <p:nvPr/>
        </p:nvSpPr>
        <p:spPr bwMode="auto">
          <a:xfrm>
            <a:off x="1295400" y="2438400"/>
            <a:ext cx="1306513" cy="369888"/>
          </a:xfrm>
          <a:prstGeom prst="rect">
            <a:avLst/>
          </a:prstGeom>
          <a:noFill/>
          <a:ln w="9525">
            <a:noFill/>
            <a:miter lim="800000"/>
            <a:headEnd/>
            <a:tailEnd/>
          </a:ln>
        </p:spPr>
        <p:txBody>
          <a:bodyPr wrap="none">
            <a:spAutoFit/>
          </a:bodyPr>
          <a:lstStyle/>
          <a:p>
            <a:pPr algn="l" rtl="0"/>
            <a:r>
              <a:rPr lang="en-US">
                <a:latin typeface="Franklin Gothic Book" pitchFamily="34" charset="0"/>
              </a:rPr>
              <a:t>Neutrophils</a:t>
            </a:r>
          </a:p>
        </p:txBody>
      </p:sp>
      <p:sp>
        <p:nvSpPr>
          <p:cNvPr id="8199" name="Rectangle 8"/>
          <p:cNvSpPr>
            <a:spLocks noChangeArrowheads="1"/>
          </p:cNvSpPr>
          <p:nvPr/>
        </p:nvSpPr>
        <p:spPr bwMode="auto">
          <a:xfrm>
            <a:off x="5562600" y="2438400"/>
            <a:ext cx="2514600" cy="923925"/>
          </a:xfrm>
          <a:prstGeom prst="rect">
            <a:avLst/>
          </a:prstGeom>
          <a:noFill/>
          <a:ln w="9525">
            <a:noFill/>
            <a:miter lim="800000"/>
            <a:headEnd/>
            <a:tailEnd/>
          </a:ln>
        </p:spPr>
        <p:txBody>
          <a:bodyPr>
            <a:spAutoFit/>
          </a:bodyPr>
          <a:lstStyle/>
          <a:p>
            <a:pPr algn="l" rtl="0"/>
            <a:r>
              <a:rPr lang="en-US" dirty="0">
                <a:latin typeface="Franklin Gothic Book" pitchFamily="34" charset="0"/>
              </a:rPr>
              <a:t>Macrophage </a:t>
            </a:r>
          </a:p>
          <a:p>
            <a:pPr algn="l" rtl="0"/>
            <a:r>
              <a:rPr lang="en-US" dirty="0">
                <a:latin typeface="Franklin Gothic Book" pitchFamily="34" charset="0"/>
              </a:rPr>
              <a:t>Lymphocytes  </a:t>
            </a:r>
          </a:p>
          <a:p>
            <a:pPr algn="l" rtl="0"/>
            <a:r>
              <a:rPr lang="en-US" dirty="0">
                <a:latin typeface="Franklin Gothic Book" pitchFamily="34" charset="0"/>
              </a:rPr>
              <a:t>Plasma  cells</a:t>
            </a:r>
            <a:r>
              <a:rPr lang="en-US" i="1" dirty="0">
                <a:latin typeface="Franklin Gothic Book" pitchFamily="34" charset="0"/>
              </a:rPr>
              <a:t> </a:t>
            </a:r>
            <a:endParaRPr lang="en-US" dirty="0">
              <a:latin typeface="Franklin Gothic Book" pitchFamily="34" charset="0"/>
            </a:endParaRPr>
          </a:p>
        </p:txBody>
      </p:sp>
      <p:pic>
        <p:nvPicPr>
          <p:cNvPr id="8200" name="Picture 2"/>
          <p:cNvPicPr>
            <a:picLocks noChangeAspect="1" noChangeArrowheads="1"/>
          </p:cNvPicPr>
          <p:nvPr/>
        </p:nvPicPr>
        <p:blipFill>
          <a:blip r:embed="rId4" cstate="print"/>
          <a:srcRect/>
          <a:stretch>
            <a:fillRect/>
          </a:stretch>
        </p:blipFill>
        <p:spPr bwMode="auto">
          <a:xfrm>
            <a:off x="609600" y="2971800"/>
            <a:ext cx="3230563" cy="2533650"/>
          </a:xfrm>
          <a:prstGeom prst="rect">
            <a:avLst/>
          </a:prstGeom>
          <a:noFill/>
          <a:ln w="9525">
            <a:noFill/>
            <a:miter lim="800000"/>
            <a:headEnd/>
            <a:tailEnd/>
          </a:ln>
        </p:spPr>
      </p:pic>
      <p:sp>
        <p:nvSpPr>
          <p:cNvPr id="12" name="Subtitle 2"/>
          <p:cNvSpPr txBox="1">
            <a:spLocks/>
          </p:cNvSpPr>
          <p:nvPr/>
        </p:nvSpPr>
        <p:spPr>
          <a:xfrm>
            <a:off x="5410200" y="1828800"/>
            <a:ext cx="2362200" cy="457200"/>
          </a:xfrm>
          <a:prstGeom prst="rect">
            <a:avLst/>
          </a:prstGeom>
        </p:spPr>
        <p:style>
          <a:lnRef idx="1">
            <a:schemeClr val="accent2"/>
          </a:lnRef>
          <a:fillRef idx="3">
            <a:schemeClr val="accent2"/>
          </a:fillRef>
          <a:effectRef idx="2">
            <a:schemeClr val="accent2"/>
          </a:effectRef>
          <a:fontRef idx="minor">
            <a:schemeClr val="lt1"/>
          </a:fontRef>
        </p:style>
        <p:txBody>
          <a:bodyPr tIns="0" rIns="45720" bIns="0" anchor="b">
            <a:normAutofit fontScale="92500"/>
          </a:bodyPr>
          <a:lstStyle/>
          <a:p>
            <a:pPr algn="l" rtl="0" fontAlgn="auto">
              <a:spcBef>
                <a:spcPct val="20000"/>
              </a:spcBef>
              <a:spcAft>
                <a:spcPts val="0"/>
              </a:spcAft>
              <a:buClr>
                <a:schemeClr val="accent1"/>
              </a:buClr>
              <a:buSzPct val="80000"/>
              <a:buFont typeface="Wingdings 2"/>
              <a:buNone/>
              <a:defRPr/>
            </a:pPr>
            <a:r>
              <a:rPr lang="en-US" sz="2000" dirty="0">
                <a:solidFill>
                  <a:schemeClr val="tx1"/>
                </a:solidFill>
              </a:rPr>
              <a:t>Chronic </a:t>
            </a:r>
            <a:r>
              <a:rPr lang="en-US" sz="2000" i="1" dirty="0">
                <a:solidFill>
                  <a:schemeClr val="tx1"/>
                </a:solidFill>
              </a:rPr>
              <a:t>inflammation</a:t>
            </a:r>
            <a:endParaRPr lang="en-US" sz="2000" dirty="0">
              <a:solidFill>
                <a:schemeClr val="tx1"/>
              </a:solidFill>
            </a:endParaRPr>
          </a:p>
        </p:txBody>
      </p:sp>
      <p:pic>
        <p:nvPicPr>
          <p:cNvPr id="8202" name="Picture 4"/>
          <p:cNvPicPr>
            <a:picLocks noChangeAspect="1" noChangeArrowheads="1"/>
          </p:cNvPicPr>
          <p:nvPr/>
        </p:nvPicPr>
        <p:blipFill>
          <a:blip r:embed="rId5" cstate="print"/>
          <a:srcRect/>
          <a:stretch>
            <a:fillRect/>
          </a:stretch>
        </p:blipFill>
        <p:spPr bwMode="auto">
          <a:xfrm>
            <a:off x="5562600" y="3352800"/>
            <a:ext cx="2413000" cy="28956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stretch>
            <a:fillRect/>
          </a:stretch>
        </p:blipFill>
        <p:spPr>
          <a:xfrm>
            <a:off x="63296" y="1143000"/>
            <a:ext cx="8831778" cy="4439914"/>
          </a:xfrm>
          <a:prstGeom prst="rect">
            <a:avLst/>
          </a:prstGeom>
        </p:spPr>
      </p:pic>
    </p:spTree>
    <p:extLst>
      <p:ext uri="{BB962C8B-B14F-4D97-AF65-F5344CB8AC3E}">
        <p14:creationId xmlns:p14="http://schemas.microsoft.com/office/powerpoint/2010/main" val="1965969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stretch>
            <a:fillRect/>
          </a:stretch>
        </p:blipFill>
        <p:spPr>
          <a:xfrm>
            <a:off x="83799" y="1752600"/>
            <a:ext cx="8905009" cy="4038600"/>
          </a:xfrm>
          <a:prstGeom prst="rect">
            <a:avLst/>
          </a:prstGeom>
        </p:spPr>
      </p:pic>
    </p:spTree>
    <p:extLst>
      <p:ext uri="{BB962C8B-B14F-4D97-AF65-F5344CB8AC3E}">
        <p14:creationId xmlns:p14="http://schemas.microsoft.com/office/powerpoint/2010/main" val="3166335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4" name="صورة 3"/>
          <p:cNvPicPr>
            <a:picLocks noChangeAspect="1"/>
          </p:cNvPicPr>
          <p:nvPr/>
        </p:nvPicPr>
        <p:blipFill>
          <a:blip r:embed="rId2"/>
          <a:stretch>
            <a:fillRect/>
          </a:stretch>
        </p:blipFill>
        <p:spPr>
          <a:xfrm>
            <a:off x="206749" y="1219200"/>
            <a:ext cx="8730502" cy="4038600"/>
          </a:xfrm>
          <a:prstGeom prst="rect">
            <a:avLst/>
          </a:prstGeom>
        </p:spPr>
      </p:pic>
    </p:spTree>
    <p:extLst>
      <p:ext uri="{BB962C8B-B14F-4D97-AF65-F5344CB8AC3E}">
        <p14:creationId xmlns:p14="http://schemas.microsoft.com/office/powerpoint/2010/main" val="7184747"/>
      </p:ext>
    </p:extLst>
  </p:cSld>
  <p:clrMapOvr>
    <a:masterClrMapping/>
  </p:clrMapOvr>
</p:sld>
</file>

<file path=ppt/theme/theme1.xml><?xml version="1.0" encoding="utf-8"?>
<a:theme xmlns:a="http://schemas.openxmlformats.org/drawingml/2006/main" name="Theme 1">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720</TotalTime>
  <Words>868</Words>
  <Application>Microsoft Office PowerPoint</Application>
  <PresentationFormat>عرض على الشاشة (4:3)</PresentationFormat>
  <Paragraphs>173</Paragraphs>
  <Slides>41</Slides>
  <Notes>10</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41</vt:i4>
      </vt:variant>
    </vt:vector>
  </HeadingPairs>
  <TitlesOfParts>
    <vt:vector size="53" baseType="lpstr">
      <vt:lpstr>ＭＳ Ｐゴシック</vt:lpstr>
      <vt:lpstr>Arial</vt:lpstr>
      <vt:lpstr>Arial Black</vt:lpstr>
      <vt:lpstr>Calibri</vt:lpstr>
      <vt:lpstr>Franklin Gothic Book</vt:lpstr>
      <vt:lpstr>Franklin Gothic Medium</vt:lpstr>
      <vt:lpstr>Tahoma</vt:lpstr>
      <vt:lpstr>Times</vt:lpstr>
      <vt:lpstr>Verdana</vt:lpstr>
      <vt:lpstr>Wingdings</vt:lpstr>
      <vt:lpstr>Wingdings 2</vt:lpstr>
      <vt:lpstr>Theme 1</vt:lpstr>
      <vt:lpstr>GRANULOMATOUS INFLAMMATION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OBJECTIVES AND KEY PRINCIPLES TO BE TAUGHT: </vt:lpstr>
      <vt:lpstr>Granulomatous inflammation</vt:lpstr>
      <vt:lpstr>عرض تقديمي في PowerPoint</vt:lpstr>
      <vt:lpstr>Why is it important?</vt:lpstr>
      <vt:lpstr>Granulomatous Inflammation pathogenesis </vt:lpstr>
      <vt:lpstr>Granulomatous Inflammation mechanism</vt:lpstr>
      <vt:lpstr>عرض تقديمي في PowerPoint</vt:lpstr>
      <vt:lpstr>Pathogenesis  There are two types of granulomas </vt:lpstr>
      <vt:lpstr>عرض تقديمي في PowerPoint</vt:lpstr>
      <vt:lpstr>عرض تقديمي في PowerPoint</vt:lpstr>
      <vt:lpstr>Granuloma</vt:lpstr>
      <vt:lpstr>عرض تقديمي في PowerPoint</vt:lpstr>
      <vt:lpstr>Granulomatous Inflammation  Causes</vt:lpstr>
      <vt:lpstr>Tuberculosis    Mycobacterum tuberculosis </vt:lpstr>
      <vt:lpstr>Pathogenesis of TB</vt:lpstr>
      <vt:lpstr>Tuberculosis </vt:lpstr>
      <vt:lpstr>عرض تقديمي في PowerPoint</vt:lpstr>
      <vt:lpstr>عرض تقديمي في PowerPoint</vt:lpstr>
      <vt:lpstr>Diagnosis of pulmonary TB</vt:lpstr>
      <vt:lpstr>Sputum , TB bacilli </vt:lpstr>
      <vt:lpstr>عرض تقديمي في PowerPoint</vt:lpstr>
      <vt:lpstr>عرض تقديمي في PowerPoint</vt:lpstr>
      <vt:lpstr>عرض تقديمي في PowerPoint</vt:lpstr>
      <vt:lpstr>عرض تقديمي في PowerPoint</vt:lpstr>
      <vt:lpstr>عرض تقديمي في PowerPoint</vt:lpstr>
      <vt:lpstr>Match A and B</vt:lpstr>
      <vt:lpstr>Langerhan’s` cells</vt:lpstr>
      <vt:lpstr>عرض تقديمي في PowerPoint</vt:lpstr>
      <vt:lpstr>عرض تقديمي في PowerPoint</vt:lpstr>
      <vt:lpstr> TAKE HOME MESSAGES: </vt:lpstr>
      <vt:lpstr>عرض تقديمي في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GRANULOMATOUS INFLAMMATION Lecture1</dc:title>
  <dc:creator>Dr.Maha Arafah</dc:creator>
  <cp:lastModifiedBy>OSAMAH T. KHOJAH</cp:lastModifiedBy>
  <cp:revision>74</cp:revision>
  <dcterms:created xsi:type="dcterms:W3CDTF">2010-10-07T12:49:56Z</dcterms:created>
  <dcterms:modified xsi:type="dcterms:W3CDTF">2017-10-28T21:30:25Z</dcterms:modified>
</cp:coreProperties>
</file>