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331" r:id="rId4"/>
    <p:sldId id="332" r:id="rId5"/>
    <p:sldId id="333" r:id="rId6"/>
    <p:sldId id="335" r:id="rId7"/>
    <p:sldId id="368" r:id="rId8"/>
    <p:sldId id="372" r:id="rId9"/>
    <p:sldId id="369" r:id="rId10"/>
    <p:sldId id="371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95" r:id="rId19"/>
    <p:sldId id="380" r:id="rId20"/>
    <p:sldId id="382" r:id="rId21"/>
    <p:sldId id="39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4" r:id="rId32"/>
    <p:sldId id="3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65379" autoAdjust="0"/>
  </p:normalViewPr>
  <p:slideViewPr>
    <p:cSldViewPr snapToGrid="0" snapToObjects="1">
      <p:cViewPr>
        <p:scale>
          <a:sx n="94" d="100"/>
          <a:sy n="94" d="100"/>
        </p:scale>
        <p:origin x="253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ED3-1E04-4044-8832-C536CFAEC65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3282-2BAA-1546-89B9-50292FFE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1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6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1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4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0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8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0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9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3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8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52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4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7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2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4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9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hoshani@ksu.edu.s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492" y="1473956"/>
            <a:ext cx="5773004" cy="148760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smtClean="0"/>
              <a:t>Excretion </a:t>
            </a:r>
            <a:r>
              <a:rPr lang="en-US" altLang="en-US" sz="4800" b="1" dirty="0"/>
              <a:t>of Drugs</a:t>
            </a:r>
            <a:br>
              <a:rPr lang="en-US" altLang="en-US" sz="4800" b="1" dirty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74" y="3740614"/>
            <a:ext cx="6836690" cy="21620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Ali </a:t>
            </a:r>
            <a:r>
              <a:rPr lang="en-US" sz="3200" dirty="0" err="1" smtClean="0"/>
              <a:t>Alhoshani</a:t>
            </a:r>
            <a:r>
              <a:rPr lang="en-US" sz="3200" dirty="0" smtClean="0"/>
              <a:t>, </a:t>
            </a:r>
            <a:r>
              <a:rPr lang="en-US" sz="3200" dirty="0" err="1" smtClean="0"/>
              <a:t>B.Pharm</a:t>
            </a:r>
            <a:r>
              <a:rPr lang="en-US" sz="3200" dirty="0" smtClean="0"/>
              <a:t>, Ph.D.</a:t>
            </a:r>
          </a:p>
          <a:p>
            <a:pPr algn="ctr"/>
            <a:r>
              <a:rPr lang="en-US" sz="3200" dirty="0" smtClean="0">
                <a:hlinkClick r:id="rId3"/>
              </a:rPr>
              <a:t>ahoshani@ksu.edu.sa</a:t>
            </a:r>
            <a:endParaRPr lang="en-US" sz="3200" dirty="0" smtClean="0"/>
          </a:p>
          <a:p>
            <a:pPr algn="ctr"/>
            <a:r>
              <a:rPr lang="en-US" sz="3200" dirty="0" smtClean="0"/>
              <a:t>Office: 2B 84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1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Renal </a:t>
            </a:r>
            <a:r>
              <a:rPr lang="en-US" altLang="en-US" sz="4000" dirty="0"/>
              <a:t>Excretion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6913"/>
            <a:ext cx="8334681" cy="4844956"/>
          </a:xfrm>
        </p:spPr>
        <p:txBody>
          <a:bodyPr>
            <a:normAutofit fontScale="92500" lnSpcReduction="10000"/>
          </a:bodyPr>
          <a:lstStyle/>
          <a:p>
            <a:pPr marL="320040" lvl="1" indent="-320040" defTabSz="250825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en-US" sz="3200" dirty="0">
                <a:ea typeface="Times New Roman" charset="0"/>
                <a:cs typeface="Times New Roman" charset="0"/>
              </a:rPr>
              <a:t>Active tubular </a:t>
            </a:r>
            <a:r>
              <a:rPr lang="en-US" altLang="en-US" sz="3200" dirty="0" smtClean="0">
                <a:ea typeface="Times New Roman" charset="0"/>
                <a:cs typeface="Times New Roman" charset="0"/>
              </a:rPr>
              <a:t>secretion.</a:t>
            </a:r>
          </a:p>
          <a:p>
            <a:pPr marL="594360" lvl="2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9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System </a:t>
            </a:r>
            <a:r>
              <a:rPr lang="en-US" altLang="en-US" sz="29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for Acidic drugs.</a:t>
            </a: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smtClean="0">
                <a:ea typeface="Times New Roman" charset="0"/>
                <a:cs typeface="Times New Roman" charset="0"/>
              </a:rPr>
              <a:t>Salicylates</a:t>
            </a: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err="1" smtClean="0">
                <a:ea typeface="Times New Roman" charset="0"/>
                <a:cs typeface="Times New Roman" charset="0"/>
              </a:rPr>
              <a:t>Sulphonamides</a:t>
            </a:r>
            <a:endParaRPr lang="en-US" altLang="en-US" sz="2600" dirty="0" smtClean="0">
              <a:ea typeface="Times New Roman" charset="0"/>
              <a:cs typeface="Times New Roman" charset="0"/>
            </a:endParaRP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smtClean="0">
                <a:ea typeface="Times New Roman" charset="0"/>
                <a:cs typeface="Times New Roman" charset="0"/>
              </a:rPr>
              <a:t>Penicillin</a:t>
            </a:r>
            <a:endParaRPr lang="en-US" altLang="en-US" sz="2600" dirty="0" smtClean="0">
              <a:solidFill>
                <a:srgbClr val="33CC33"/>
              </a:solidFill>
              <a:ea typeface="Times New Roman" charset="0"/>
              <a:cs typeface="Times New Roman" charset="0"/>
            </a:endParaRP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smtClean="0">
                <a:solidFill>
                  <a:srgbClr val="0000CC"/>
                </a:solidFill>
                <a:ea typeface="Times New Roman" charset="0"/>
                <a:cs typeface="Times New Roman" charset="0"/>
              </a:rPr>
              <a:t>Transport </a:t>
            </a:r>
            <a:r>
              <a:rPr lang="en-US" altLang="en-US" sz="26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of acidic drugs is blocked by </a:t>
            </a:r>
            <a:r>
              <a:rPr lang="en-US" altLang="en-US" sz="2600" dirty="0" err="1" smtClean="0">
                <a:solidFill>
                  <a:srgbClr val="0000CC"/>
                </a:solidFill>
                <a:ea typeface="Times New Roman" charset="0"/>
                <a:cs typeface="Times New Roman" charset="0"/>
              </a:rPr>
              <a:t>probenecid</a:t>
            </a:r>
            <a:endParaRPr lang="en-US" altLang="en-US" sz="2600" dirty="0" smtClean="0">
              <a:solidFill>
                <a:srgbClr val="0000CC"/>
              </a:solidFill>
              <a:ea typeface="Times New Roman" charset="0"/>
              <a:cs typeface="Times New Roman" charset="0"/>
            </a:endParaRPr>
          </a:p>
          <a:p>
            <a:pPr marL="594360" lvl="2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9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System </a:t>
            </a:r>
            <a:r>
              <a:rPr lang="en-US" altLang="en-US" sz="29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for Basic drugs </a:t>
            </a: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smtClean="0">
                <a:ea typeface="Times New Roman" charset="0"/>
                <a:cs typeface="Times New Roman" charset="0"/>
              </a:rPr>
              <a:t>Morph</a:t>
            </a:r>
            <a:r>
              <a:rPr lang="en-US" altLang="en-US" sz="2600" dirty="0" smtClean="0">
                <a:solidFill>
                  <a:srgbClr val="0070C0"/>
                </a:solidFill>
                <a:ea typeface="Times New Roman" charset="0"/>
                <a:cs typeface="Times New Roman" charset="0"/>
              </a:rPr>
              <a:t>ine</a:t>
            </a:r>
            <a:r>
              <a:rPr lang="en-US" altLang="en-US" sz="2600" dirty="0" smtClean="0">
                <a:ea typeface="Times New Roman" charset="0"/>
                <a:cs typeface="Times New Roman" charset="0"/>
              </a:rPr>
              <a:t> </a:t>
            </a: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smtClean="0">
                <a:ea typeface="Times New Roman" charset="0"/>
                <a:cs typeface="Times New Roman" charset="0"/>
              </a:rPr>
              <a:t>Atrop</a:t>
            </a:r>
            <a:r>
              <a:rPr lang="en-US" altLang="en-US" sz="2600" dirty="0" smtClean="0">
                <a:solidFill>
                  <a:srgbClr val="0070C0"/>
                </a:solidFill>
                <a:ea typeface="Times New Roman" charset="0"/>
                <a:cs typeface="Times New Roman" charset="0"/>
              </a:rPr>
              <a:t>ine</a:t>
            </a: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smtClean="0">
                <a:ea typeface="Times New Roman" charset="0"/>
                <a:cs typeface="Times New Roman" charset="0"/>
              </a:rPr>
              <a:t>Quin</a:t>
            </a:r>
            <a:r>
              <a:rPr lang="en-US" altLang="en-US" sz="2600" dirty="0" smtClean="0">
                <a:solidFill>
                  <a:srgbClr val="0070C0"/>
                </a:solidFill>
                <a:ea typeface="Times New Roman" charset="0"/>
                <a:cs typeface="Times New Roman" charset="0"/>
              </a:rPr>
              <a:t>ine</a:t>
            </a:r>
            <a:endParaRPr lang="en-US" altLang="en-US" sz="2600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  <a:p>
            <a:pPr marL="1051560" lvl="3" indent="-320040" defTabSz="250825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 sz="2600" dirty="0" smtClean="0">
                <a:ea typeface="Times New Roman" charset="0"/>
                <a:cs typeface="Times New Roman" charset="0"/>
              </a:rPr>
              <a:t>Neostigm</a:t>
            </a:r>
            <a:r>
              <a:rPr lang="en-US" altLang="en-US" sz="2600" dirty="0" smtClean="0">
                <a:solidFill>
                  <a:srgbClr val="0070C0"/>
                </a:solidFill>
                <a:ea typeface="Times New Roman" charset="0"/>
                <a:cs typeface="Times New Roman" charset="0"/>
              </a:rPr>
              <a:t>ine</a:t>
            </a:r>
            <a:endParaRPr lang="en-US" altLang="en-US" sz="2600" dirty="0">
              <a:solidFill>
                <a:srgbClr val="0070C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Renal </a:t>
            </a:r>
            <a:r>
              <a:rPr lang="en-US" altLang="en-US" sz="4000" dirty="0"/>
              <a:t>Excretion includes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2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1705970"/>
            <a:ext cx="5841241" cy="4852956"/>
          </a:xfrm>
          <a:prstGeom prst="rect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lum bright="-2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1705970"/>
            <a:ext cx="5841241" cy="4852956"/>
          </a:xfrm>
          <a:prstGeom prst="rect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910007" y="3366554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36036" y="2187136"/>
            <a:ext cx="84493" cy="919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5979" y="3274597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39626" y="3458511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292725" y="2839138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208232" y="3043178"/>
            <a:ext cx="84493" cy="919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667457" y="2997200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556906" y="1943112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339626" y="1924691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419759" y="1989091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614246" y="2631472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4470375" y="2308345"/>
            <a:ext cx="84493" cy="919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529753" y="3366555"/>
            <a:ext cx="84493" cy="919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385291" y="2151988"/>
            <a:ext cx="84493" cy="9195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688739" y="2224326"/>
            <a:ext cx="84493" cy="9195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441584" y="1897133"/>
            <a:ext cx="84493" cy="9195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579557" y="2223046"/>
            <a:ext cx="84493" cy="9195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859338" y="2514935"/>
            <a:ext cx="84493" cy="9195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736035" y="1927871"/>
            <a:ext cx="84493" cy="9195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4596973" y="2035070"/>
            <a:ext cx="84493" cy="919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4770627" y="2747182"/>
            <a:ext cx="84493" cy="919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ar-SA" altLang="en-US">
              <a:solidFill>
                <a:srgbClr val="FF0000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836947" y="1807535"/>
            <a:ext cx="3240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Polar drug= water soluble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823965" y="2044077"/>
            <a:ext cx="3527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Non polar drug = lipid soluble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14646" y="228857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0825"/>
            <a:r>
              <a:rPr lang="en-US" altLang="en-US" sz="4000" smtClean="0"/>
              <a:t>Renal Excretion includes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817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7052 C 0.01042 0.03168 0.01302 0.12578 0.00816 0.22543 C 0.0059 0.37919 0.0283 0.33364 -0.09826 0.3311 C -0.10139 0.32971 -0.10469 0.32832 -0.10781 0.32694 C -0.11337 0.32462 -0.12517 0.32902 -0.12517 0.32902 L -0.12517 0.3163 " pathEditMode="relative" ptsTypes="ffff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65896E-6 C 0.01633 0.08671 -0.00954 0.18012 0.00799 0.26636 C 0.00747 0.30428 0.0073 0.34243 0.00626 0.38035 C 0.00521 0.42335 0.00539 0.39145 0.00313 0.3889 C 0.00105 0.38659 -0.00225 0.38752 -0.00485 0.38682 C -0.0085 0.38567 -0.01562 0.38289 -0.01909 0.38266 C -0.07673 0.37873 -0.07465 0.40509 -0.07465 0.37179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1573 C 0.00903 0.02197 0.01007 0.02844 0.01007 0.03469 C 0.01007 0.4837 0.10678 0.43191 -0.11215 0.42775 C -0.12829 0.42521 -0.1434 0.42359 -0.15972 0.42359 " pathEditMode="relative" ptsTypes="fff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  <p:bldP spid="12" grpId="0" animBg="1"/>
      <p:bldP spid="16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 animBg="1"/>
      <p:bldP spid="24" grpId="0" animBg="1"/>
      <p:bldP spid="24" grpId="1" animBg="1"/>
      <p:bldP spid="24" grpId="2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Urinary </a:t>
            </a:r>
            <a:r>
              <a:rPr lang="en-US" altLang="en-US" sz="4000" dirty="0"/>
              <a:t>pH trapping (Ion trapping)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marL="533400" indent="-533400" algn="just">
              <a:spcBef>
                <a:spcPts val="24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Changing pH of urine by chemicals can inhibit or enhance the drug reabsorption from renal tubules back into blood circulation. </a:t>
            </a:r>
          </a:p>
          <a:p>
            <a:pPr marL="533400" indent="-533400" algn="just">
              <a:spcBef>
                <a:spcPts val="24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Ion trapping is used to enhance renal clearance of drugs during toxicity.</a:t>
            </a:r>
            <a:endParaRPr lang="en-US" altLang="en-US" dirty="0">
              <a:solidFill>
                <a:srgbClr val="FFFF00"/>
              </a:solidFill>
              <a:ea typeface="Times New Roman" charset="0"/>
              <a:cs typeface="Times New Roman" charset="0"/>
            </a:endParaRPr>
          </a:p>
          <a:p>
            <a:pPr marL="533400" indent="-533400" algn="just">
              <a:spcBef>
                <a:spcPts val="24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Urine is normally slightly acidic and favors excretion of </a:t>
            </a:r>
            <a:r>
              <a:rPr lang="en-US" altLang="en-US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basic drugs.</a:t>
            </a:r>
          </a:p>
          <a:p>
            <a:pPr marL="320040" lvl="1" indent="-320040" algn="just" defTabSz="250825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en-US" sz="3200" dirty="0" smtClean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Urinary </a:t>
            </a:r>
            <a:r>
              <a:rPr lang="en-US" altLang="en-US" sz="4000" dirty="0"/>
              <a:t>pH trapping (Ion trapping)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marL="533400" indent="-533400" algn="just">
              <a:spcBef>
                <a:spcPts val="1800"/>
              </a:spcBef>
            </a:pPr>
            <a:r>
              <a:rPr lang="en-US" altLang="en-US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Acidification</a:t>
            </a:r>
            <a:r>
              <a:rPr lang="en-US" altLang="en-US" dirty="0">
                <a:ea typeface="Times New Roman" charset="0"/>
                <a:cs typeface="Times New Roman" charset="0"/>
              </a:rPr>
              <a:t> of urine using ammonium chloride (NH4Cl) increases excretion of </a:t>
            </a:r>
            <a:r>
              <a:rPr lang="en-US" altLang="en-US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basic drugs as amphetamine.    </a:t>
            </a:r>
          </a:p>
          <a:p>
            <a:pPr marL="533400" indent="-533400" algn="just">
              <a:spcBef>
                <a:spcPts val="180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marL="533400" indent="-533400" algn="just">
              <a:spcBef>
                <a:spcPts val="1800"/>
              </a:spcBef>
            </a:pPr>
            <a:r>
              <a:rPr lang="en-US" altLang="en-US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Alkalinization</a:t>
            </a:r>
            <a:r>
              <a:rPr lang="en-US" altLang="en-US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of  urine</a:t>
            </a:r>
            <a:r>
              <a:rPr lang="en-US" altLang="en-US" dirty="0">
                <a:ea typeface="Times New Roman" charset="0"/>
                <a:cs typeface="Times New Roman" charset="0"/>
              </a:rPr>
              <a:t> using sodium bicarbonate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(NaHCO</a:t>
            </a:r>
            <a:r>
              <a:rPr lang="en-US" altLang="en-US" baseline="-25000" dirty="0" smtClean="0">
                <a:ea typeface="Times New Roman" charset="0"/>
                <a:cs typeface="Times New Roman" charset="0"/>
              </a:rPr>
              <a:t>3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)increases </a:t>
            </a:r>
            <a:r>
              <a:rPr lang="en-US" altLang="en-US" dirty="0">
                <a:ea typeface="Times New Roman" charset="0"/>
                <a:cs typeface="Times New Roman" charset="0"/>
              </a:rPr>
              <a:t>excretion of </a:t>
            </a:r>
            <a:r>
              <a:rPr lang="en-US" altLang="en-US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acidic drugs as aspirin.</a:t>
            </a:r>
          </a:p>
          <a:p>
            <a:pPr marL="320040" lvl="1" indent="-320040" algn="just" defTabSz="250825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en-US" sz="3200" dirty="0" smtClean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Renal Excretion</a:t>
            </a:r>
            <a:endParaRPr lang="en-US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defTabSz="250825">
              <a:buNone/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Drugs excreted mainly by the kidney include:</a:t>
            </a:r>
          </a:p>
          <a:p>
            <a:pPr defTabSz="250825"/>
            <a:r>
              <a:rPr lang="en-US" altLang="en-US" sz="2800" dirty="0">
                <a:ea typeface="Times New Roman" charset="0"/>
                <a:cs typeface="Times New Roman" charset="0"/>
              </a:rPr>
              <a:t> Aminoglycosides antibiotics (as gentamycin)</a:t>
            </a:r>
          </a:p>
          <a:p>
            <a:pPr defTabSz="250825"/>
            <a:r>
              <a:rPr lang="en-US" altLang="en-US" sz="2800" dirty="0">
                <a:ea typeface="Times New Roman" charset="0"/>
                <a:cs typeface="Times New Roman" charset="0"/>
              </a:rPr>
              <a:t> Penicillin</a:t>
            </a:r>
          </a:p>
          <a:p>
            <a:pPr defTabSz="250825"/>
            <a:r>
              <a:rPr lang="en-US" altLang="en-US" sz="2800" dirty="0">
                <a:ea typeface="Times New Roman" charset="0"/>
                <a:cs typeface="Times New Roman" charset="0"/>
              </a:rPr>
              <a:t> Lithium</a:t>
            </a:r>
          </a:p>
          <a:p>
            <a:pPr defTabSz="250825">
              <a:buNone/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	</a:t>
            </a:r>
          </a:p>
          <a:p>
            <a:pPr defTabSz="250825">
              <a:buNone/>
            </a:pP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These drugs should be prescribed carefully </a:t>
            </a:r>
            <a:r>
              <a:rPr lang="en-US" altLang="en-US" sz="2800" dirty="0" smtClean="0">
                <a:solidFill>
                  <a:srgbClr val="0000CC"/>
                </a:solidFill>
                <a:ea typeface="Times New Roman" charset="0"/>
                <a:cs typeface="Times New Roman" charset="0"/>
              </a:rPr>
              <a:t>in</a:t>
            </a:r>
          </a:p>
          <a:p>
            <a:pPr defTabSz="250825"/>
            <a:r>
              <a:rPr lang="en-US" altLang="en-US" sz="2800" dirty="0" smtClean="0">
                <a:ea typeface="Times New Roman" charset="0"/>
                <a:cs typeface="Times New Roman" charset="0"/>
              </a:rPr>
              <a:t>patients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with renal </a:t>
            </a:r>
            <a:r>
              <a:rPr lang="en-US" altLang="en-US" sz="2800" dirty="0" smtClean="0">
                <a:ea typeface="Times New Roman" charset="0"/>
                <a:cs typeface="Times New Roman" charset="0"/>
              </a:rPr>
              <a:t>disease.</a:t>
            </a:r>
          </a:p>
          <a:p>
            <a:pPr defTabSz="250825"/>
            <a:r>
              <a:rPr lang="en-US" altLang="en-US" sz="2800" dirty="0" smtClean="0">
                <a:ea typeface="Times New Roman" charset="0"/>
                <a:cs typeface="Times New Roman" charset="0"/>
              </a:rPr>
              <a:t>Elderly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people</a:t>
            </a:r>
          </a:p>
          <a:p>
            <a:pPr marL="320040" lvl="1" indent="-320040" algn="just" defTabSz="250825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en-US" sz="2800" dirty="0" smtClean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Biliary </a:t>
            </a:r>
            <a:r>
              <a:rPr lang="en-US" altLang="en-US" sz="4000" dirty="0"/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buSzPct val="70000"/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Occurs to few drugs that are excreted into feces.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SzPct val="70000"/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Such drugs are secreted from the liver into bile by active transporters, then into duodenum.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SzPct val="70000"/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Some drugs undergo </a:t>
            </a:r>
            <a:r>
              <a:rPr lang="en-US" altLang="en-US" sz="2800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enterohepatic</a:t>
            </a: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circulation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back into systemic blood circulation</a:t>
            </a:r>
            <a:endParaRPr lang="en-US" altLang="en-US" sz="2800" dirty="0" smtClean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err="1" smtClean="0"/>
              <a:t>Enterohepatic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Drugs excreted in the </a:t>
            </a: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bile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 in the form of </a:t>
            </a:r>
            <a:r>
              <a:rPr lang="en-US" altLang="en-US" sz="2800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glucouronides</a:t>
            </a: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will be  hydrolyzed in  intestine by bacterial flora liberating  free drugs that can be reabsorbed back into blood if the drugs are lipid soluble.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This prolongs the duration of action of drugs e.g.  digoxin, morphine, </a:t>
            </a:r>
            <a:r>
              <a:rPr lang="en-US" altLang="en-US" sz="2800" dirty="0" err="1">
                <a:ea typeface="Times New Roman" charset="0"/>
                <a:cs typeface="Times New Roman" charset="0"/>
              </a:rPr>
              <a:t>thyroxine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0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Enterohepatic</a:t>
            </a:r>
            <a:r>
              <a:rPr lang="en-US" altLang="en-US" dirty="0"/>
              <a:t> circulation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304"/>
          <a:stretch/>
        </p:blipFill>
        <p:spPr>
          <a:xfrm>
            <a:off x="612648" y="1600200"/>
            <a:ext cx="7884963" cy="47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Excretion</a:t>
            </a:r>
            <a:endParaRPr lang="en-US" altLang="en-US" sz="4000" dirty="0"/>
          </a:p>
        </p:txBody>
      </p:sp>
      <p:pic>
        <p:nvPicPr>
          <p:cNvPr id="5" name="Picture 4" descr="enterohepatic"/>
          <p:cNvPicPr>
            <a:picLocks noChangeAspect="1" noChangeArrowheads="1"/>
          </p:cNvPicPr>
          <p:nvPr/>
        </p:nvPicPr>
        <p:blipFill>
          <a:blip r:embed="rId3">
            <a:lum bright="-3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43" y="1820059"/>
            <a:ext cx="6346209" cy="469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3029"/>
            <a:ext cx="8334681" cy="449580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en-US" altLang="en-US" sz="2400" dirty="0"/>
              <a:t>By the end of this lecture, you should:</a:t>
            </a:r>
          </a:p>
          <a:p>
            <a:r>
              <a:rPr lang="en-US" altLang="en-US" sz="2400" dirty="0"/>
              <a:t>Identify </a:t>
            </a:r>
            <a:r>
              <a:rPr lang="en-US" altLang="en-US" sz="2400" dirty="0" smtClean="0"/>
              <a:t>major </a:t>
            </a:r>
            <a:r>
              <a:rPr lang="en-US" altLang="en-US" sz="2400" dirty="0"/>
              <a:t>and minor routes of </a:t>
            </a:r>
            <a:r>
              <a:rPr lang="en-US" altLang="en-US" sz="2400" dirty="0" smtClean="0"/>
              <a:t>excretion </a:t>
            </a:r>
            <a:r>
              <a:rPr lang="en-US" altLang="en-US" sz="2400" dirty="0"/>
              <a:t>including renal elimination and biliary excretion</a:t>
            </a:r>
          </a:p>
          <a:p>
            <a:r>
              <a:rPr lang="en-US" altLang="en-US" sz="2400" dirty="0"/>
              <a:t>Describe </a:t>
            </a:r>
            <a:r>
              <a:rPr lang="en-US" altLang="en-US" sz="2400" dirty="0" err="1"/>
              <a:t>enterohepatic</a:t>
            </a:r>
            <a:r>
              <a:rPr lang="en-US" altLang="en-US" sz="2400" dirty="0"/>
              <a:t> circulation and its consequences on duration of drugs.</a:t>
            </a:r>
          </a:p>
          <a:p>
            <a:r>
              <a:rPr lang="en-US" altLang="en-US" sz="2400" dirty="0"/>
              <a:t>Describe some pharmacokinetics terms including clearance of drugs.</a:t>
            </a:r>
          </a:p>
          <a:p>
            <a:r>
              <a:rPr lang="en-US" altLang="en-US" sz="2400" dirty="0"/>
              <a:t>Biological half-life (t ½), multiple dosing, steady state levels, maintenance dose and Loading dose. </a:t>
            </a:r>
          </a:p>
        </p:txBody>
      </p:sp>
    </p:spTree>
    <p:extLst>
      <p:ext uri="{BB962C8B-B14F-4D97-AF65-F5344CB8AC3E}">
        <p14:creationId xmlns:p14="http://schemas.microsoft.com/office/powerpoint/2010/main" val="34293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Plasma </a:t>
            </a:r>
            <a:r>
              <a:rPr lang="en-US" altLang="en-US" sz="3600" dirty="0"/>
              <a:t>half-life (t ½)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dirty="0" smtClean="0">
                <a:ea typeface="Times New Roman" charset="0"/>
                <a:cs typeface="Times New Roman" charset="0"/>
              </a:rPr>
              <a:t>Is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the time required for the plasma concentration of a drug to fall to half of its initial concentration.</a:t>
            </a:r>
          </a:p>
          <a:p>
            <a:pPr algn="just"/>
            <a:r>
              <a:rPr lang="en-US" altLang="en-US" sz="2800" dirty="0">
                <a:ea typeface="Times New Roman" charset="0"/>
                <a:cs typeface="Times New Roman" charset="0"/>
                <a:sym typeface="Symbol" charset="2"/>
              </a:rPr>
              <a:t>Is a measure of duration of action.</a:t>
            </a:r>
          </a:p>
          <a:p>
            <a:pPr algn="just"/>
            <a:r>
              <a:rPr lang="en-US" altLang="en-US" sz="2800" dirty="0">
                <a:ea typeface="Times New Roman" charset="0"/>
                <a:cs typeface="Times New Roman" charset="0"/>
              </a:rPr>
              <a:t>Determine the dosing interval</a:t>
            </a:r>
          </a:p>
          <a:p>
            <a:pPr algn="just">
              <a:buFont typeface="Wingdings" charset="2"/>
              <a:buNone/>
            </a:pP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Drugs of short plasma half </a:t>
            </a:r>
            <a:r>
              <a:rPr lang="en-US" altLang="en-US" sz="2800" dirty="0" smtClean="0">
                <a:solidFill>
                  <a:srgbClr val="0000CC"/>
                </a:solidFill>
                <a:ea typeface="Times New Roman" charset="0"/>
                <a:cs typeface="Times New Roman" charset="0"/>
              </a:rPr>
              <a:t>life</a:t>
            </a:r>
          </a:p>
          <a:p>
            <a:pPr algn="just"/>
            <a:r>
              <a:rPr lang="en-US" altLang="en-US" sz="2800" dirty="0" smtClean="0">
                <a:ea typeface="Times New Roman" charset="0"/>
                <a:cs typeface="Times New Roman" charset="0"/>
              </a:rPr>
              <a:t>Penicillin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 err="1">
                <a:ea typeface="Times New Roman" charset="0"/>
                <a:cs typeface="Times New Roman" charset="0"/>
              </a:rPr>
              <a:t>tubocurarine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.</a:t>
            </a:r>
          </a:p>
          <a:p>
            <a:pPr algn="just">
              <a:buFont typeface="Wingdings" charset="2"/>
              <a:buNone/>
            </a:pPr>
            <a:endParaRPr lang="en-US" altLang="en-US" sz="700" dirty="0">
              <a:solidFill>
                <a:srgbClr val="0000CC"/>
              </a:solidFill>
              <a:ea typeface="Times New Roman" charset="0"/>
              <a:cs typeface="Times New Roman" charset="0"/>
            </a:endParaRPr>
          </a:p>
          <a:p>
            <a:pPr algn="just">
              <a:buFont typeface="Wingdings" charset="2"/>
              <a:buNone/>
            </a:pP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Drugs of long plasma half life </a:t>
            </a:r>
            <a:endParaRPr lang="en-US" altLang="en-US" sz="2800" dirty="0" smtClean="0">
              <a:solidFill>
                <a:srgbClr val="0000CC"/>
              </a:solidFill>
              <a:ea typeface="Times New Roman" charset="0"/>
              <a:cs typeface="Times New Roman" charset="0"/>
            </a:endParaRPr>
          </a:p>
          <a:p>
            <a:pPr algn="just"/>
            <a:r>
              <a:rPr lang="en-US" altLang="en-US" sz="2800" dirty="0" smtClean="0">
                <a:ea typeface="Times New Roman" charset="0"/>
                <a:cs typeface="Times New Roman" charset="0"/>
              </a:rPr>
              <a:t>Digoxin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 err="1" smtClean="0">
                <a:ea typeface="Times New Roman" charset="0"/>
                <a:cs typeface="Times New Roman" charset="0"/>
              </a:rPr>
              <a:t>Thyroxine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Factors May Increase Plasma </a:t>
            </a:r>
            <a:r>
              <a:rPr lang="en-US" altLang="en-US" sz="3600" dirty="0"/>
              <a:t>half-life (t ½)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Decreased metabolism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Liver disease.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Microsomal inhibitors.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Decreased clearance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Renal disease.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Congestive heart failure.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High binding of drugs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Plasma proteins.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Tissue binding.</a:t>
            </a:r>
          </a:p>
          <a:p>
            <a:pPr>
              <a:spcBef>
                <a:spcPct val="0"/>
              </a:spcBef>
            </a:pPr>
            <a:r>
              <a:rPr lang="en-US" altLang="en-US" sz="280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Enterohepatic</a:t>
            </a:r>
            <a:r>
              <a:rPr lang="en-US" altLang="en-US" sz="28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recycling</a:t>
            </a:r>
          </a:p>
        </p:txBody>
      </p:sp>
    </p:spTree>
    <p:extLst>
      <p:ext uri="{BB962C8B-B14F-4D97-AF65-F5344CB8AC3E}">
        <p14:creationId xmlns:p14="http://schemas.microsoft.com/office/powerpoint/2010/main" val="6631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Steady State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397" y="1845859"/>
            <a:ext cx="8334681" cy="4636828"/>
          </a:xfrm>
        </p:spPr>
        <p:txBody>
          <a:bodyPr>
            <a:normAutofit/>
          </a:bodyPr>
          <a:lstStyle/>
          <a:p>
            <a:pPr lvl="1" algn="just">
              <a:spcBef>
                <a:spcPts val="1800"/>
              </a:spcBef>
              <a:buClr>
                <a:schemeClr val="accent2"/>
              </a:buClr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A state at which the therapeutic plasma concentration of the drug (mg/ml) remains constant with the therapeutic window </a:t>
            </a: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(the range between effective and toxic levels of drugs). </a:t>
            </a:r>
            <a:endParaRPr lang="en-US" altLang="en-US" sz="2800" dirty="0" smtClean="0">
              <a:solidFill>
                <a:srgbClr val="0000CC"/>
              </a:solidFill>
              <a:ea typeface="Times New Roman" charset="0"/>
              <a:cs typeface="Times New Roman" charset="0"/>
            </a:endParaRPr>
          </a:p>
          <a:p>
            <a:pPr lvl="1" algn="just">
              <a:spcBef>
                <a:spcPts val="1800"/>
              </a:spcBef>
              <a:buClr>
                <a:schemeClr val="accent2"/>
              </a:buClr>
            </a:pPr>
            <a:r>
              <a:rPr lang="en-US" altLang="en-US" sz="2800" dirty="0" smtClean="0">
                <a:ea typeface="Times New Roman" charset="0"/>
                <a:cs typeface="Times New Roman" charset="0"/>
              </a:rPr>
              <a:t>At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steady state:</a:t>
            </a:r>
          </a:p>
          <a:p>
            <a:pPr marL="365760" lvl="1" indent="0" algn="just">
              <a:spcBef>
                <a:spcPts val="1200"/>
              </a:spcBef>
              <a:buClr>
                <a:schemeClr val="accent2"/>
              </a:buClr>
              <a:buNone/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rate of drug administration = elimination rate </a:t>
            </a:r>
          </a:p>
        </p:txBody>
      </p:sp>
    </p:spTree>
    <p:extLst>
      <p:ext uri="{BB962C8B-B14F-4D97-AF65-F5344CB8AC3E}">
        <p14:creationId xmlns:p14="http://schemas.microsoft.com/office/powerpoint/2010/main" val="17181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Therapeutic Window</a:t>
            </a:r>
            <a:endParaRPr lang="en-US" alt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22" y="2251881"/>
            <a:ext cx="6426494" cy="3725838"/>
          </a:xfrm>
          <a:noFill/>
        </p:spPr>
      </p:pic>
    </p:spTree>
    <p:extLst>
      <p:ext uri="{BB962C8B-B14F-4D97-AF65-F5344CB8AC3E}">
        <p14:creationId xmlns:p14="http://schemas.microsoft.com/office/powerpoint/2010/main" val="8371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Steady State</a:t>
            </a:r>
            <a:endParaRPr lang="en-US" altLang="en-US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635" y="1846263"/>
            <a:ext cx="4277711" cy="4513217"/>
          </a:xfrm>
        </p:spPr>
      </p:pic>
    </p:spTree>
    <p:extLst>
      <p:ext uri="{BB962C8B-B14F-4D97-AF65-F5344CB8AC3E}">
        <p14:creationId xmlns:p14="http://schemas.microsoft.com/office/powerpoint/2010/main" val="15545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Steady State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Font typeface="Wingdings" charset="2"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How many half-lives would be necessary to reach steady state?  </a:t>
            </a:r>
          </a:p>
          <a:p>
            <a:pPr marL="0" indent="0">
              <a:spcBef>
                <a:spcPts val="1800"/>
              </a:spcBef>
              <a:buFont typeface="Wingdings" charset="2"/>
              <a:buNone/>
            </a:pPr>
            <a:r>
              <a:rPr lang="en-US" altLang="en-US" sz="2800" dirty="0"/>
              <a:t>Steady state concentration is attained after 3-5 half lives</a:t>
            </a:r>
          </a:p>
          <a:p>
            <a:pPr marL="0" indent="0">
              <a:spcBef>
                <a:spcPts val="1800"/>
              </a:spcBef>
              <a:buFont typeface="Wingdings" charset="2"/>
              <a:buNone/>
            </a:pPr>
            <a:r>
              <a:rPr lang="en-US" altLang="en-US" sz="2800" dirty="0"/>
              <a:t>E.g. Morphine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Steady State Level</a:t>
            </a:r>
            <a:endParaRPr lang="en-US" altLang="en-US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163" y="1914099"/>
            <a:ext cx="5049303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17375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Loading Dose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is the large initial dose that is given to achieve </a:t>
            </a:r>
            <a:r>
              <a:rPr lang="en-US" altLang="en-US" sz="2800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rapid therapeutic plasma level.</a:t>
            </a:r>
            <a:endParaRPr lang="en-US" altLang="en-US" sz="2800" dirty="0"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After administration of the drug,  the plasma concentration decreases due to distribution of drug to other tissues.</a:t>
            </a:r>
            <a:endParaRPr lang="en-US" altLang="en-US" sz="2800" dirty="0">
              <a:solidFill>
                <a:srgbClr val="FFFF00"/>
              </a:solidFill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These doses </a:t>
            </a:r>
            <a:r>
              <a:rPr lang="en-US" altLang="en-US" sz="2800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balances the drug distribution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This is important for drugs with long halve lives.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Clinical Application of Loading Dose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>
                <a:ea typeface="Times New Roman" charset="0"/>
                <a:cs typeface="Times New Roman" charset="0"/>
              </a:rPr>
              <a:t>A loading dose may be desirable if the time required to attain steady state of drug (4 elimination t1/2 values) is long and rapid relief is required in  the condition being treated.</a:t>
            </a:r>
          </a:p>
          <a:p>
            <a:r>
              <a:rPr lang="en-US" altLang="en-US" sz="2800" dirty="0">
                <a:ea typeface="Times New Roman" charset="0"/>
                <a:cs typeface="Times New Roman" charset="0"/>
              </a:rPr>
              <a:t>E.g. t1/2 of lidocaine (antiarrhythmic drug)  is usually 1-2 hours.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Arrhythmias after myocardial infarction are life-threatening,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and one cannot wait 4-8 hours to achieve a therapeutic concentration.</a:t>
            </a:r>
          </a:p>
          <a:p>
            <a:r>
              <a:rPr lang="en-US" altLang="en-US" sz="2800" dirty="0">
                <a:ea typeface="Times New Roman" charset="0"/>
                <a:cs typeface="Times New Roman" charset="0"/>
              </a:rPr>
              <a:t>Use of a loading dose of lidocaine in the coronary care unit is standard.</a:t>
            </a:r>
          </a:p>
        </p:txBody>
      </p:sp>
    </p:spTree>
    <p:extLst>
      <p:ext uri="{BB962C8B-B14F-4D97-AF65-F5344CB8AC3E}">
        <p14:creationId xmlns:p14="http://schemas.microsoft.com/office/powerpoint/2010/main" val="7831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Maintenance Doses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are the doses required to  maintain the therapeutic level of the drug constant or the steady state of the drug. </a:t>
            </a:r>
          </a:p>
          <a:p>
            <a:pPr algn="just">
              <a:lnSpc>
                <a:spcPct val="115000"/>
              </a:lnSpc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These doses balance the amount of drug lost </a:t>
            </a:r>
            <a:r>
              <a:rPr lang="en-US" altLang="en-US" sz="2800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during metabolism and clearance. </a:t>
            </a:r>
          </a:p>
          <a:p>
            <a:pPr algn="just">
              <a:lnSpc>
                <a:spcPct val="115000"/>
              </a:lnSpc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The patient needs to take regular doses of a drug such as </a:t>
            </a:r>
            <a:r>
              <a:rPr lang="en-US" altLang="en-US" sz="28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amoxicillin ( 500 mg) / 8 hours to maintain the therapeutic level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8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Excretion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</a:rPr>
              <a:t>Major </a:t>
            </a:r>
            <a:r>
              <a:rPr lang="en-US" altLang="en-US" sz="3200" b="1" dirty="0">
                <a:solidFill>
                  <a:srgbClr val="FF0000"/>
                </a:solidFill>
              </a:rPr>
              <a:t>Routes of Excretion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Times New Roman" charset="0"/>
                <a:cs typeface="Times New Roman" charset="0"/>
              </a:rPr>
              <a:t>Renal Excretion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Times New Roman" charset="0"/>
                <a:cs typeface="Times New Roman" charset="0"/>
              </a:rPr>
              <a:t>Biliary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Excretion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Minor Routes of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Excretion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Times New Roman" charset="0"/>
                <a:cs typeface="Times New Roman" charset="0"/>
              </a:rPr>
              <a:t>Pulmonary </a:t>
            </a:r>
            <a:r>
              <a:rPr lang="en-US" altLang="en-US" dirty="0">
                <a:ea typeface="Times New Roman" charset="0"/>
                <a:cs typeface="Times New Roman" charset="0"/>
              </a:rPr>
              <a:t>excretion. </a:t>
            </a:r>
            <a:endParaRPr lang="en-US" altLang="en-US" dirty="0" smtClean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Times New Roman" charset="0"/>
                <a:cs typeface="Times New Roman" charset="0"/>
              </a:rPr>
              <a:t>Salivary excretion.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Times New Roman" charset="0"/>
                <a:cs typeface="Times New Roman" charset="0"/>
              </a:rPr>
              <a:t>Mammary </a:t>
            </a:r>
            <a:r>
              <a:rPr lang="en-US" altLang="en-US" dirty="0">
                <a:ea typeface="Times New Roman" charset="0"/>
                <a:cs typeface="Times New Roman" charset="0"/>
              </a:rPr>
              <a:t>excretion via milk. </a:t>
            </a:r>
            <a:endParaRPr lang="en-US" altLang="en-US" dirty="0" smtClean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Times New Roman" charset="0"/>
                <a:cs typeface="Times New Roman" charset="0"/>
              </a:rPr>
              <a:t>Skin </a:t>
            </a:r>
            <a:r>
              <a:rPr lang="en-US" altLang="en-US" dirty="0">
                <a:ea typeface="Times New Roman" charset="0"/>
                <a:cs typeface="Times New Roman" charset="0"/>
              </a:rPr>
              <a:t>/ Dermal excretion via sweat. </a:t>
            </a:r>
            <a:endParaRPr lang="en-US" altLang="en-US" dirty="0" smtClean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Times New Roman" charset="0"/>
                <a:cs typeface="Times New Roman" charset="0"/>
              </a:rPr>
              <a:t>Tears</a:t>
            </a:r>
            <a:endParaRPr lang="en-US" altLang="en-US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203807" cy="990600"/>
          </a:xfrm>
        </p:spPr>
        <p:txBody>
          <a:bodyPr>
            <a:noAutofit/>
          </a:bodyPr>
          <a:lstStyle/>
          <a:p>
            <a:pPr defTabSz="250825"/>
            <a:r>
              <a:rPr lang="en-US" altLang="en-US" sz="3600" dirty="0" smtClean="0"/>
              <a:t>Summary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5000"/>
              </a:lnSpc>
            </a:pPr>
            <a:r>
              <a:rPr lang="en-US" altLang="en-US" sz="2600" dirty="0">
                <a:ea typeface="Times New Roman" charset="0"/>
                <a:cs typeface="Times New Roman" charset="0"/>
              </a:rPr>
              <a:t>Polar drugs are readily excreted and poorly reabsorbed.</a:t>
            </a:r>
          </a:p>
          <a:p>
            <a:pPr algn="just">
              <a:lnSpc>
                <a:spcPct val="95000"/>
              </a:lnSpc>
            </a:pPr>
            <a:r>
              <a:rPr lang="en-US" altLang="en-US" sz="2600" dirty="0">
                <a:ea typeface="Times New Roman" charset="0"/>
                <a:cs typeface="Times New Roman" charset="0"/>
              </a:rPr>
              <a:t>Lipid soluble drugs are reabsorbed back and excretion will be low</a:t>
            </a:r>
          </a:p>
          <a:p>
            <a:pPr algn="just">
              <a:lnSpc>
                <a:spcPct val="95000"/>
              </a:lnSpc>
            </a:pPr>
            <a:r>
              <a:rPr lang="en-US" altLang="en-US" sz="2600" dirty="0">
                <a:ea typeface="Times New Roman" charset="0"/>
                <a:cs typeface="Times New Roman" charset="0"/>
              </a:rPr>
              <a:t>Acidic drugs are best excreted in alkaline urine (</a:t>
            </a:r>
            <a:r>
              <a:rPr lang="en-US" altLang="en-US" sz="2600" i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sodium bicarbonate</a:t>
            </a:r>
            <a:r>
              <a:rPr lang="en-US" altLang="en-US" sz="2600" dirty="0">
                <a:ea typeface="Times New Roman" charset="0"/>
                <a:cs typeface="Times New Roman" charset="0"/>
              </a:rPr>
              <a:t>).</a:t>
            </a:r>
          </a:p>
          <a:p>
            <a:pPr algn="just">
              <a:lnSpc>
                <a:spcPct val="95000"/>
              </a:lnSpc>
            </a:pPr>
            <a:r>
              <a:rPr lang="en-US" altLang="en-US" sz="2600" dirty="0">
                <a:ea typeface="Times New Roman" charset="0"/>
                <a:cs typeface="Times New Roman" charset="0"/>
              </a:rPr>
              <a:t>Basic drugs are best excreted in acidic urine (</a:t>
            </a:r>
            <a:r>
              <a:rPr lang="en-US" altLang="en-US" sz="2600" i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ammonium chloride</a:t>
            </a:r>
            <a:r>
              <a:rPr lang="en-US" altLang="en-US" sz="2600" dirty="0">
                <a:ea typeface="Times New Roman" charset="0"/>
                <a:cs typeface="Times New Roman" charset="0"/>
              </a:rPr>
              <a:t>).</a:t>
            </a:r>
          </a:p>
          <a:p>
            <a:pPr algn="just">
              <a:lnSpc>
                <a:spcPct val="95000"/>
              </a:lnSpc>
            </a:pPr>
            <a:r>
              <a:rPr lang="en-US" altLang="en-US" sz="2600" dirty="0" err="1">
                <a:ea typeface="Times New Roman" charset="0"/>
                <a:cs typeface="Times New Roman" charset="0"/>
              </a:rPr>
              <a:t>Enterohepatic</a:t>
            </a:r>
            <a:r>
              <a:rPr lang="en-US" altLang="en-US" sz="2600" dirty="0">
                <a:ea typeface="Times New Roman" charset="0"/>
                <a:cs typeface="Times New Roman" charset="0"/>
              </a:rPr>
              <a:t> circulation prolongs half life of the drug.</a:t>
            </a:r>
          </a:p>
        </p:txBody>
      </p:sp>
    </p:spTree>
    <p:extLst>
      <p:ext uri="{BB962C8B-B14F-4D97-AF65-F5344CB8AC3E}">
        <p14:creationId xmlns:p14="http://schemas.microsoft.com/office/powerpoint/2010/main" val="3698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37" y="1535237"/>
            <a:ext cx="6896494" cy="49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5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466" y="1695734"/>
            <a:ext cx="8153400" cy="2576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Questions</a:t>
            </a:r>
            <a:endParaRPr lang="en-US" sz="4400" dirty="0"/>
          </a:p>
        </p:txBody>
      </p:sp>
      <p:pic>
        <p:nvPicPr>
          <p:cNvPr id="4" name="Picture 4" descr="j0078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66" y="2421079"/>
            <a:ext cx="2057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Renal </a:t>
            </a:r>
            <a:r>
              <a:rPr lang="en-US" altLang="en-US" sz="4000" dirty="0" smtClean="0"/>
              <a:t>Excretion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 defTabSz="25082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Structure of </a:t>
            </a:r>
            <a:r>
              <a:rPr lang="en-US" altLang="en-US" sz="36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kidney</a:t>
            </a:r>
          </a:p>
          <a:p>
            <a:pPr defTabSz="250825"/>
            <a:r>
              <a:rPr lang="en-US" altLang="en-US" sz="2800" dirty="0" smtClean="0">
                <a:ea typeface="Times New Roman" charset="0"/>
                <a:cs typeface="Times New Roman" charset="0"/>
              </a:rPr>
              <a:t>The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structure unit of kidney is </a:t>
            </a:r>
            <a:r>
              <a:rPr lang="en-US" altLang="en-US" sz="2800" dirty="0" smtClean="0">
                <a:ea typeface="Times New Roman" charset="0"/>
                <a:cs typeface="Times New Roman" charset="0"/>
              </a:rPr>
              <a:t>nephron</a:t>
            </a:r>
          </a:p>
          <a:p>
            <a:pPr defTabSz="250825"/>
            <a:r>
              <a:rPr lang="en-US" altLang="en-US" sz="2800" dirty="0" smtClean="0">
                <a:ea typeface="Times New Roman" charset="0"/>
                <a:cs typeface="Times New Roman" charset="0"/>
              </a:rPr>
              <a:t>That </a:t>
            </a:r>
            <a:r>
              <a:rPr lang="en-US" altLang="en-US" sz="2800" dirty="0">
                <a:ea typeface="Times New Roman" charset="0"/>
                <a:cs typeface="Times New Roman" charset="0"/>
              </a:rPr>
              <a:t>consists of </a:t>
            </a:r>
            <a:r>
              <a:rPr lang="en-US" altLang="en-US" sz="2800" dirty="0" smtClean="0">
                <a:ea typeface="Times New Roman" charset="0"/>
                <a:cs typeface="Times New Roman" charset="0"/>
              </a:rPr>
              <a:t>:</a:t>
            </a:r>
          </a:p>
          <a:p>
            <a:pPr lvl="1" defTabSz="250825"/>
            <a:r>
              <a:rPr lang="en-US" altLang="en-US" b="1" dirty="0" smtClean="0"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ea typeface="Times New Roman" charset="0"/>
                <a:cs typeface="Times New Roman" charset="0"/>
              </a:rPr>
              <a:t>Glomerulus</a:t>
            </a:r>
            <a:endParaRPr lang="en-US" altLang="en-US" sz="2400" dirty="0" smtClean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lvl="1" defTabSz="250825"/>
            <a:r>
              <a:rPr lang="en-US" alt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Proximal convoluted </a:t>
            </a:r>
            <a:r>
              <a:rPr lang="en-US" alt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tubules</a:t>
            </a:r>
          </a:p>
          <a:p>
            <a:pPr lvl="1" defTabSz="250825"/>
            <a:r>
              <a:rPr lang="en-US" alt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Loop of </a:t>
            </a:r>
            <a:r>
              <a:rPr lang="en-US" alt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Henle</a:t>
            </a:r>
          </a:p>
          <a:p>
            <a:pPr lvl="1" defTabSz="250825"/>
            <a:r>
              <a:rPr lang="en-US" alt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Distal </a:t>
            </a:r>
            <a:r>
              <a:rPr lang="en-US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convoluted </a:t>
            </a:r>
            <a:r>
              <a:rPr lang="en-US" alt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tubules</a:t>
            </a:r>
          </a:p>
          <a:p>
            <a:pPr lvl="1" defTabSz="250825"/>
            <a:r>
              <a:rPr lang="en-US" altLang="en-US" sz="2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Collecting </a:t>
            </a:r>
            <a:r>
              <a:rPr lang="en-US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ducts</a:t>
            </a:r>
          </a:p>
        </p:txBody>
      </p:sp>
    </p:spTree>
    <p:extLst>
      <p:ext uri="{BB962C8B-B14F-4D97-AF65-F5344CB8AC3E}">
        <p14:creationId xmlns:p14="http://schemas.microsoft.com/office/powerpoint/2010/main" val="5233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Kidney</a:t>
            </a:r>
            <a:endParaRPr lang="en-US" sz="4000" dirty="0"/>
          </a:p>
        </p:txBody>
      </p:sp>
      <p:pic>
        <p:nvPicPr>
          <p:cNvPr id="4" name="Picture 4" descr="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0" y="1917299"/>
            <a:ext cx="7106791" cy="441587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Renal </a:t>
            </a:r>
            <a:r>
              <a:rPr lang="en-US" altLang="en-US" sz="4000" dirty="0"/>
              <a:t>Excretion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defTabSz="250825">
              <a:buFont typeface="Wingdings" charset="2"/>
              <a:buNone/>
            </a:pPr>
            <a:r>
              <a:rPr lang="en-US" altLang="en-US" sz="28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The principle processes that determine the</a:t>
            </a:r>
          </a:p>
          <a:p>
            <a:pPr defTabSz="250825">
              <a:buFont typeface="Wingdings" charset="2"/>
              <a:buNone/>
            </a:pPr>
            <a:r>
              <a:rPr lang="en-US" altLang="en-US" sz="28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urinary excretion of drugs are:</a:t>
            </a:r>
          </a:p>
          <a:p>
            <a:pPr defTabSz="250825"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Renal Excretion= Filtration </a:t>
            </a:r>
            <a:r>
              <a:rPr lang="mr-IN" altLang="en-US" sz="2600" dirty="0" smtClean="0">
                <a:solidFill>
                  <a:srgbClr val="FF0000"/>
                </a:solidFill>
              </a:rPr>
              <a:t>–</a:t>
            </a:r>
            <a:r>
              <a:rPr lang="en-US" altLang="en-US" sz="2600" dirty="0" smtClean="0">
                <a:solidFill>
                  <a:srgbClr val="FF0000"/>
                </a:solidFill>
              </a:rPr>
              <a:t> Reabsorption + Secretion </a:t>
            </a:r>
          </a:p>
          <a:p>
            <a:pPr marL="887413" lvl="1" indent="-342900" defTabSz="250825">
              <a:buClr>
                <a:schemeClr val="accent2"/>
              </a:buClr>
              <a:buSzPct val="67000"/>
            </a:pPr>
            <a:r>
              <a:rPr lang="en-US" altLang="en-US" sz="3200" dirty="0" smtClean="0">
                <a:ea typeface="Times New Roman" charset="0"/>
                <a:cs typeface="Times New Roman" charset="0"/>
              </a:rPr>
              <a:t> Glomerular filtration.</a:t>
            </a:r>
          </a:p>
          <a:p>
            <a:pPr marL="1001713" lvl="1" indent="-457200" defTabSz="250825">
              <a:buClr>
                <a:schemeClr val="accent2"/>
              </a:buClr>
              <a:buSzPct val="67000"/>
            </a:pPr>
            <a:r>
              <a:rPr lang="en-US" altLang="en-US" sz="3200" dirty="0" smtClean="0">
                <a:ea typeface="Times New Roman" charset="0"/>
                <a:cs typeface="Times New Roman" charset="0"/>
              </a:rPr>
              <a:t>Passive </a:t>
            </a:r>
            <a:r>
              <a:rPr lang="en-US" altLang="en-US" sz="3200" dirty="0">
                <a:ea typeface="Times New Roman" charset="0"/>
                <a:cs typeface="Times New Roman" charset="0"/>
              </a:rPr>
              <a:t>tubular </a:t>
            </a:r>
            <a:r>
              <a:rPr lang="en-US" altLang="en-US" sz="3200" dirty="0" smtClean="0">
                <a:ea typeface="Times New Roman" charset="0"/>
                <a:cs typeface="Times New Roman" charset="0"/>
              </a:rPr>
              <a:t>reabsorption</a:t>
            </a:r>
            <a:r>
              <a:rPr lang="en-US" altLang="en-US" sz="3000" dirty="0" smtClean="0">
                <a:solidFill>
                  <a:srgbClr val="000000"/>
                </a:solidFill>
              </a:rPr>
              <a:t>.</a:t>
            </a:r>
          </a:p>
          <a:p>
            <a:pPr marL="1001713" lvl="1" indent="-457200" defTabSz="250825">
              <a:buClr>
                <a:schemeClr val="accent2"/>
              </a:buClr>
              <a:buSzPct val="67000"/>
            </a:pPr>
            <a:r>
              <a:rPr lang="en-US" altLang="en-US" sz="3200" dirty="0">
                <a:ea typeface="Times New Roman" charset="0"/>
                <a:cs typeface="Times New Roman" charset="0"/>
              </a:rPr>
              <a:t>Active tubular secretion.</a:t>
            </a:r>
          </a:p>
          <a:p>
            <a:pPr marL="544513" lvl="1" indent="0" defTabSz="250825">
              <a:buClr>
                <a:schemeClr val="accent2"/>
              </a:buClr>
              <a:buSzPct val="67000"/>
              <a:buNone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Renal </a:t>
            </a:r>
            <a:r>
              <a:rPr lang="en-US" altLang="en-US" sz="4000" dirty="0"/>
              <a:t>Excretion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defTabSz="250825"/>
            <a:r>
              <a:rPr lang="en-US" altLang="en-US" sz="3200" dirty="0" smtClean="0">
                <a:ea typeface="Times New Roman" charset="0"/>
                <a:cs typeface="Times New Roman" charset="0"/>
              </a:rPr>
              <a:t>Glomerular filtration</a:t>
            </a:r>
          </a:p>
          <a:p>
            <a:pPr lvl="1">
              <a:spcBef>
                <a:spcPts val="1800"/>
              </a:spcBef>
            </a:pPr>
            <a:r>
              <a:rPr lang="en-US" altLang="en-US" sz="2400" dirty="0"/>
              <a:t>Depends upon renal blood flow (600 ml/min) </a:t>
            </a:r>
            <a:endParaRPr lang="en-US" altLang="en-US" sz="2400" dirty="0" smtClean="0"/>
          </a:p>
          <a:p>
            <a:pPr lvl="1">
              <a:spcBef>
                <a:spcPts val="1800"/>
              </a:spcBef>
            </a:pPr>
            <a:r>
              <a:rPr lang="en-US" altLang="en-US" sz="2400" dirty="0" smtClean="0"/>
              <a:t>GFR </a:t>
            </a:r>
            <a:r>
              <a:rPr lang="en-US" altLang="en-US" sz="2400" dirty="0"/>
              <a:t>20% of renal blood flow = 125 ml/min. </a:t>
            </a:r>
          </a:p>
          <a:p>
            <a:pPr lvl="1">
              <a:spcBef>
                <a:spcPts val="1800"/>
              </a:spcBef>
            </a:pPr>
            <a:r>
              <a:rPr lang="en-US" altLang="en-US" sz="2400" dirty="0"/>
              <a:t>Glomerular filtration occurs to </a:t>
            </a:r>
            <a:endParaRPr lang="en-US" altLang="en-US" sz="2400" dirty="0" smtClean="0"/>
          </a:p>
          <a:p>
            <a:pPr lvl="2">
              <a:spcBef>
                <a:spcPts val="1800"/>
              </a:spcBef>
            </a:pPr>
            <a:r>
              <a:rPr lang="en-US" altLang="en-US" sz="2400" dirty="0" smtClean="0"/>
              <a:t>Low </a:t>
            </a:r>
            <a:r>
              <a:rPr lang="en-US" altLang="en-US" sz="2400" dirty="0"/>
              <a:t>molecular weight drugs </a:t>
            </a:r>
            <a:endParaRPr lang="en-US" altLang="en-US" sz="2400" dirty="0" smtClean="0"/>
          </a:p>
          <a:p>
            <a:pPr lvl="2">
              <a:spcBef>
                <a:spcPts val="1800"/>
              </a:spcBef>
            </a:pPr>
            <a:r>
              <a:rPr lang="en-US" altLang="en-US" sz="2400" dirty="0" smtClean="0"/>
              <a:t>Only </a:t>
            </a:r>
            <a:r>
              <a:rPr lang="en-US" altLang="en-US" sz="2400" dirty="0">
                <a:solidFill>
                  <a:srgbClr val="0000CC"/>
                </a:solidFill>
              </a:rPr>
              <a:t>free drugs (unbound to plasma </a:t>
            </a:r>
            <a:r>
              <a:rPr lang="en-US" altLang="en-US" sz="2400" dirty="0" smtClean="0">
                <a:solidFill>
                  <a:srgbClr val="0000CC"/>
                </a:solidFill>
              </a:rPr>
              <a:t>proteins)</a:t>
            </a:r>
            <a:r>
              <a:rPr lang="en-US" altLang="en-US" sz="2400" dirty="0" smtClean="0"/>
              <a:t>are </a:t>
            </a:r>
            <a:r>
              <a:rPr lang="en-US" altLang="en-US" sz="2400" dirty="0"/>
              <a:t>filtered</a:t>
            </a:r>
            <a:r>
              <a:rPr lang="en-US" altLang="en-US" sz="1900" dirty="0"/>
              <a:t>.</a:t>
            </a:r>
          </a:p>
          <a:p>
            <a:pPr lvl="1" defTabSz="250825"/>
            <a:endParaRPr lang="en-US" altLang="en-US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Renal </a:t>
            </a:r>
            <a:r>
              <a:rPr lang="en-US" altLang="en-US" sz="4000" dirty="0"/>
              <a:t>Excretion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marL="320040" lvl="1" indent="-320040" defTabSz="250825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en-US" sz="3200" dirty="0" smtClean="0">
                <a:ea typeface="Times New Roman" charset="0"/>
                <a:cs typeface="Times New Roman" charset="0"/>
              </a:rPr>
              <a:t>Passive </a:t>
            </a:r>
            <a:r>
              <a:rPr lang="en-US" altLang="en-US" sz="3200" dirty="0">
                <a:ea typeface="Times New Roman" charset="0"/>
                <a:cs typeface="Times New Roman" charset="0"/>
              </a:rPr>
              <a:t>tubular reabsorption</a:t>
            </a:r>
            <a:endParaRPr lang="en-US" altLang="en-US" sz="3200" dirty="0" smtClean="0">
              <a:ea typeface="Times New Roman" charset="0"/>
              <a:cs typeface="Times New Roman" charset="0"/>
            </a:endParaRPr>
          </a:p>
          <a:p>
            <a:pPr lvl="1">
              <a:lnSpc>
                <a:spcPct val="115000"/>
              </a:lnSpc>
              <a:spcBef>
                <a:spcPts val="18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In distal convoluted tubules &amp; collecting ducts.</a:t>
            </a:r>
          </a:p>
          <a:p>
            <a:pPr lvl="1">
              <a:lnSpc>
                <a:spcPct val="115000"/>
              </a:lnSpc>
              <a:spcBef>
                <a:spcPts val="18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Passive diffusion of unionized, lipophilic drugs</a:t>
            </a:r>
          </a:p>
          <a:p>
            <a:pPr lvl="1">
              <a:lnSpc>
                <a:spcPct val="115000"/>
              </a:lnSpc>
              <a:spcBef>
                <a:spcPts val="18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Lipophilic drugs can be </a:t>
            </a:r>
            <a:r>
              <a:rPr lang="en-US" altLang="en-US" u="sng" dirty="0">
                <a:solidFill>
                  <a:srgbClr val="C00000"/>
                </a:solidFill>
                <a:ea typeface="Times New Roman" charset="0"/>
                <a:cs typeface="Times New Roman" charset="0"/>
              </a:rPr>
              <a:t>reabsorbed back into blood circulation</a:t>
            </a:r>
            <a:r>
              <a:rPr lang="en-US" altLang="en-US" dirty="0">
                <a:ea typeface="Times New Roman" charset="0"/>
                <a:cs typeface="Times New Roman" charset="0"/>
              </a:rPr>
              <a:t> and excretion in urine will be </a:t>
            </a:r>
            <a:r>
              <a:rPr lang="en-US" altLang="en-US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low.</a:t>
            </a:r>
          </a:p>
          <a:p>
            <a:pPr lvl="1">
              <a:lnSpc>
                <a:spcPct val="115000"/>
              </a:lnSpc>
              <a:spcBef>
                <a:spcPts val="180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Ionized drugs are poorly reabsorbed &amp; so urinary excretion will be </a:t>
            </a:r>
            <a:r>
              <a:rPr lang="en-US" altLang="en-US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high.</a:t>
            </a:r>
          </a:p>
          <a:p>
            <a:pPr marL="320040" lvl="1" indent="-320040" defTabSz="250825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en-US" sz="3200" dirty="0" smtClean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250825"/>
            <a:r>
              <a:rPr lang="en-US" altLang="en-US" sz="4000" dirty="0" smtClean="0"/>
              <a:t>Renal </a:t>
            </a:r>
            <a:r>
              <a:rPr lang="en-US" altLang="en-US" sz="4000" dirty="0"/>
              <a:t>Excretion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636828"/>
          </a:xfrm>
        </p:spPr>
        <p:txBody>
          <a:bodyPr>
            <a:normAutofit/>
          </a:bodyPr>
          <a:lstStyle/>
          <a:p>
            <a:pPr marL="320040" lvl="1" indent="-320040" defTabSz="250825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en-US" sz="3200" dirty="0" smtClean="0">
                <a:ea typeface="Times New Roman" charset="0"/>
                <a:cs typeface="Times New Roman" charset="0"/>
              </a:rPr>
              <a:t>Active </a:t>
            </a:r>
            <a:r>
              <a:rPr lang="en-US" altLang="en-US" sz="3200" dirty="0">
                <a:ea typeface="Times New Roman" charset="0"/>
                <a:cs typeface="Times New Roman" charset="0"/>
              </a:rPr>
              <a:t>tubular secretion</a:t>
            </a:r>
            <a:r>
              <a:rPr lang="en-US" altLang="en-US" sz="3200" dirty="0" smtClean="0">
                <a:ea typeface="Times New Roman" charset="0"/>
                <a:cs typeface="Times New Roman" charset="0"/>
              </a:rPr>
              <a:t>.</a:t>
            </a:r>
          </a:p>
          <a:p>
            <a:pPr lvl="1" defTabSz="250825"/>
            <a:r>
              <a:rPr lang="en-US" altLang="en-US" sz="3300" dirty="0" smtClean="0">
                <a:ea typeface="Times New Roman" charset="0"/>
                <a:cs typeface="Times New Roman" charset="0"/>
              </a:rPr>
              <a:t>o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ccurs </a:t>
            </a:r>
            <a:r>
              <a:rPr lang="en-US" altLang="en-US" dirty="0">
                <a:ea typeface="Times New Roman" charset="0"/>
                <a:cs typeface="Times New Roman" charset="0"/>
              </a:rPr>
              <a:t>mainly in proximal tubules; increases drug concentration in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lumen</a:t>
            </a:r>
          </a:p>
          <a:p>
            <a:pPr lvl="1" defTabSz="250825"/>
            <a:r>
              <a:rPr lang="en-US" altLang="en-US" dirty="0" smtClean="0">
                <a:ea typeface="Times New Roman" charset="0"/>
                <a:cs typeface="Times New Roman" charset="0"/>
              </a:rPr>
              <a:t>Organic </a:t>
            </a:r>
            <a:r>
              <a:rPr lang="en-US" altLang="en-US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anionic</a:t>
            </a:r>
            <a:r>
              <a:rPr lang="en-US" altLang="en-US" dirty="0">
                <a:ea typeface="Times New Roman" charset="0"/>
                <a:cs typeface="Times New Roman" charset="0"/>
              </a:rPr>
              <a:t> and </a:t>
            </a:r>
            <a:r>
              <a:rPr lang="en-US" altLang="en-US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cationic </a:t>
            </a:r>
            <a:r>
              <a:rPr lang="en-US" altLang="en-US" u="sng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tranporters</a:t>
            </a:r>
            <a:r>
              <a:rPr lang="en-US" altLang="en-US" u="sng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ea typeface="Times New Roman" charset="0"/>
                <a:cs typeface="Times New Roman" charset="0"/>
              </a:rPr>
              <a:t>mediate active secretion of anionic and cationic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drugs.</a:t>
            </a:r>
          </a:p>
          <a:p>
            <a:pPr lvl="1" defTabSz="250825"/>
            <a:r>
              <a:rPr lang="en-US" altLang="en-US" dirty="0" smtClean="0">
                <a:ea typeface="Times New Roman" charset="0"/>
                <a:cs typeface="Times New Roman" charset="0"/>
              </a:rPr>
              <a:t>Can </a:t>
            </a:r>
            <a:r>
              <a:rPr lang="en-US" altLang="en-US" dirty="0">
                <a:ea typeface="Times New Roman" charset="0"/>
                <a:cs typeface="Times New Roman" charset="0"/>
              </a:rPr>
              <a:t>transport drugs </a:t>
            </a:r>
            <a:r>
              <a:rPr lang="en-US" altLang="en-US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against</a:t>
            </a:r>
            <a:r>
              <a:rPr lang="en-US" altLang="en-US" dirty="0">
                <a:ea typeface="Times New Roman" charset="0"/>
                <a:cs typeface="Times New Roman" charset="0"/>
              </a:rPr>
              <a:t> conc.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gradients.</a:t>
            </a:r>
          </a:p>
          <a:p>
            <a:pPr lvl="2" defTabSz="250825"/>
            <a:r>
              <a:rPr lang="en-US" altLang="en-US" dirty="0" smtClean="0">
                <a:ea typeface="Times New Roman" charset="0"/>
                <a:cs typeface="Times New Roman" charset="0"/>
              </a:rPr>
              <a:t>Penicillin </a:t>
            </a:r>
            <a:r>
              <a:rPr lang="en-US" altLang="en-US" dirty="0">
                <a:ea typeface="Times New Roman" charset="0"/>
                <a:cs typeface="Times New Roman" charset="0"/>
              </a:rPr>
              <a:t>is an example of actively secreted drug.</a:t>
            </a:r>
          </a:p>
        </p:txBody>
      </p:sp>
    </p:spTree>
    <p:extLst>
      <p:ext uri="{BB962C8B-B14F-4D97-AF65-F5344CB8AC3E}">
        <p14:creationId xmlns:p14="http://schemas.microsoft.com/office/powerpoint/2010/main" val="17484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9152</TotalTime>
  <Words>973</Words>
  <Application>Microsoft Macintosh PowerPoint</Application>
  <PresentationFormat>On-screen Show (4:3)</PresentationFormat>
  <Paragraphs>179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</vt:lpstr>
      <vt:lpstr>Mangal</vt:lpstr>
      <vt:lpstr>Symbol</vt:lpstr>
      <vt:lpstr>Times New Roman</vt:lpstr>
      <vt:lpstr>Tw Cen MT</vt:lpstr>
      <vt:lpstr>Wingdings</vt:lpstr>
      <vt:lpstr>Wingdings 2</vt:lpstr>
      <vt:lpstr>Arial</vt:lpstr>
      <vt:lpstr>Median</vt:lpstr>
      <vt:lpstr>Excretion of Drugs </vt:lpstr>
      <vt:lpstr>Excretion</vt:lpstr>
      <vt:lpstr>Excretion</vt:lpstr>
      <vt:lpstr>Renal Excretion</vt:lpstr>
      <vt:lpstr>Kidney</vt:lpstr>
      <vt:lpstr>Renal Excretion includes</vt:lpstr>
      <vt:lpstr>Renal Excretion includes</vt:lpstr>
      <vt:lpstr>Renal Excretion includes</vt:lpstr>
      <vt:lpstr>Renal Excretion includes</vt:lpstr>
      <vt:lpstr>Renal Excretion includes</vt:lpstr>
      <vt:lpstr>Renal Excretion includes</vt:lpstr>
      <vt:lpstr>PowerPoint Presentation</vt:lpstr>
      <vt:lpstr>Urinary pH trapping (Ion trapping) </vt:lpstr>
      <vt:lpstr>Urinary pH trapping (Ion trapping) </vt:lpstr>
      <vt:lpstr>Renal Excretion</vt:lpstr>
      <vt:lpstr>Biliary Excretion</vt:lpstr>
      <vt:lpstr>Enterohepatic circulation</vt:lpstr>
      <vt:lpstr>Enterohepatic circulation</vt:lpstr>
      <vt:lpstr>Excretion</vt:lpstr>
      <vt:lpstr>Plasma half-life (t ½)</vt:lpstr>
      <vt:lpstr>Factors May Increase Plasma half-life (t ½)</vt:lpstr>
      <vt:lpstr>Steady State</vt:lpstr>
      <vt:lpstr>Therapeutic Window</vt:lpstr>
      <vt:lpstr>Steady State</vt:lpstr>
      <vt:lpstr>Steady State</vt:lpstr>
      <vt:lpstr>Steady State Level</vt:lpstr>
      <vt:lpstr>Loading Dose</vt:lpstr>
      <vt:lpstr>Clinical Application of Loading Dose</vt:lpstr>
      <vt:lpstr>Maintenance Doses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PHL-313</dc:title>
  <dc:creator>Alie</dc:creator>
  <cp:lastModifiedBy>Ali Alhoshani</cp:lastModifiedBy>
  <cp:revision>302</cp:revision>
  <dcterms:created xsi:type="dcterms:W3CDTF">2015-01-22T07:39:35Z</dcterms:created>
  <dcterms:modified xsi:type="dcterms:W3CDTF">2017-10-18T09:15:16Z</dcterms:modified>
</cp:coreProperties>
</file>