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331" r:id="rId4"/>
    <p:sldId id="369" r:id="rId5"/>
    <p:sldId id="371" r:id="rId6"/>
    <p:sldId id="377" r:id="rId7"/>
    <p:sldId id="378" r:id="rId8"/>
    <p:sldId id="380" r:id="rId9"/>
    <p:sldId id="381" r:id="rId10"/>
    <p:sldId id="384" r:id="rId11"/>
    <p:sldId id="382" r:id="rId12"/>
    <p:sldId id="385" r:id="rId13"/>
    <p:sldId id="333" r:id="rId14"/>
    <p:sldId id="386" r:id="rId15"/>
    <p:sldId id="387" r:id="rId16"/>
    <p:sldId id="388" r:id="rId17"/>
    <p:sldId id="389" r:id="rId18"/>
    <p:sldId id="390" r:id="rId19"/>
    <p:sldId id="39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9747" autoAdjust="0"/>
  </p:normalViewPr>
  <p:slideViewPr>
    <p:cSldViewPr snapToGrid="0" snapToObjects="1">
      <p:cViewPr>
        <p:scale>
          <a:sx n="94" d="100"/>
          <a:sy n="94" d="100"/>
        </p:scale>
        <p:origin x="2536" y="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2FED3-1E04-4044-8832-C536CFAEC653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83282-2BAA-1546-89B9-50292FFE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1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82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11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04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97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79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09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6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54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60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68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3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70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4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7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0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hoshani@ksu.edu.sa" TargetMode="External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pamine" TargetMode="External"/><Relationship Id="rId4" Type="http://schemas.openxmlformats.org/officeDocument/2006/relationships/hyperlink" Target="https://en.wikipedia.org/wiki/Synaptic_clef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3706"/>
            <a:ext cx="9007522" cy="14876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Pharmacodynamics I</a:t>
            </a:r>
            <a:br>
              <a:rPr lang="en-US" sz="4800" b="1" dirty="0" smtClean="0"/>
            </a:br>
            <a:r>
              <a:rPr lang="en-US" sz="4800" b="1" dirty="0" smtClean="0"/>
              <a:t>Mechanisms of Drug action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274" y="3740614"/>
            <a:ext cx="6836690" cy="21620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Ali </a:t>
            </a:r>
            <a:r>
              <a:rPr lang="en-US" sz="3200" dirty="0" err="1" smtClean="0"/>
              <a:t>Alhoshani</a:t>
            </a:r>
            <a:r>
              <a:rPr lang="en-US" sz="3200" dirty="0" smtClean="0"/>
              <a:t>, </a:t>
            </a:r>
            <a:r>
              <a:rPr lang="en-US" sz="3200" dirty="0" err="1" smtClean="0"/>
              <a:t>B.Pharm</a:t>
            </a:r>
            <a:r>
              <a:rPr lang="en-US" sz="3200" dirty="0" smtClean="0"/>
              <a:t>, Ph.D.</a:t>
            </a:r>
          </a:p>
          <a:p>
            <a:pPr algn="ctr"/>
            <a:r>
              <a:rPr lang="en-US" sz="3200" dirty="0" smtClean="0">
                <a:hlinkClick r:id="rId3"/>
              </a:rPr>
              <a:t>ahoshani@ksu.edu.sa</a:t>
            </a:r>
            <a:endParaRPr lang="en-US" sz="3200" dirty="0" smtClean="0"/>
          </a:p>
          <a:p>
            <a:pPr algn="ctr"/>
            <a:r>
              <a:rPr lang="en-US" sz="3200" dirty="0" smtClean="0"/>
              <a:t>Office: 2B 84</a:t>
            </a:r>
          </a:p>
          <a:p>
            <a:pPr algn="ctr"/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702" y="3740614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600"/>
              <a:t>What are targets for drug binding 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26636" cy="428198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000" dirty="0">
                <a:solidFill>
                  <a:srgbClr val="0000FF"/>
                </a:solidFill>
                <a:cs typeface="Arial" pitchFamily="34" charset="0"/>
              </a:rPr>
              <a:t>Carrier molecules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3200" dirty="0" smtClean="0">
                <a:solidFill>
                  <a:schemeClr val="accent5"/>
                </a:solidFill>
              </a:rPr>
              <a:t>Cocaine: </a:t>
            </a:r>
            <a:r>
              <a:rPr lang="en-US" sz="3200" dirty="0" smtClean="0"/>
              <a:t>blocks transport or reuptake of </a:t>
            </a:r>
            <a:r>
              <a:rPr lang="en-US" sz="3200" u="sng" dirty="0" err="1" smtClean="0"/>
              <a:t>catecholamines</a:t>
            </a:r>
            <a:r>
              <a:rPr lang="en-US" sz="3200" dirty="0" smtClean="0"/>
              <a:t> (dopamine) at synaptic cleft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3200" dirty="0"/>
              <a:t>The dopamine transporter can no longer perform its reuptake function, and thus </a:t>
            </a:r>
            <a:r>
              <a:rPr lang="en-US" sz="3200" dirty="0">
                <a:hlinkClick r:id="rId3" tooltip="Dopamine"/>
              </a:rPr>
              <a:t>dopamine</a:t>
            </a:r>
            <a:r>
              <a:rPr lang="en-US" sz="3200" dirty="0"/>
              <a:t> accumulates in the </a:t>
            </a:r>
            <a:r>
              <a:rPr lang="en-US" sz="3200" dirty="0">
                <a:hlinkClick r:id="rId4" tooltip="Synaptic cleft"/>
              </a:rPr>
              <a:t>synaptic cleft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3200" dirty="0" smtClean="0"/>
              <a:t> </a:t>
            </a:r>
          </a:p>
          <a:p>
            <a:pPr>
              <a:lnSpc>
                <a:spcPct val="120000"/>
              </a:lnSpc>
              <a:buNone/>
            </a:pPr>
            <a:endParaRPr lang="en-US" sz="2800" dirty="0" smtClean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en-US" sz="30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600"/>
              <a:t>What are targets for drug binding 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26636" cy="42819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3000" dirty="0">
                <a:solidFill>
                  <a:srgbClr val="0000FF"/>
                </a:solidFill>
                <a:cs typeface="Arial" pitchFamily="34" charset="0"/>
              </a:rPr>
              <a:t>Carrier </a:t>
            </a:r>
            <a:r>
              <a:rPr lang="en-US" sz="3000" dirty="0" smtClean="0">
                <a:solidFill>
                  <a:srgbClr val="0000FF"/>
                </a:solidFill>
                <a:cs typeface="Arial" pitchFamily="34" charset="0"/>
              </a:rPr>
              <a:t>molecules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rgbClr val="FF0000"/>
                </a:solidFill>
              </a:rPr>
              <a:t>Effect of cocaine</a:t>
            </a:r>
            <a:endParaRPr lang="en-US" sz="2600" dirty="0">
              <a:solidFill>
                <a:srgbClr val="FF0000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en-US" sz="30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2669" y="2712493"/>
            <a:ext cx="2694389" cy="352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058" y="2725410"/>
            <a:ext cx="2694389" cy="35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1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600"/>
              <a:t>What are targets for drug binding 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26636" cy="428198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FF"/>
                </a:solidFill>
                <a:cs typeface="Arial" pitchFamily="34" charset="0"/>
              </a:rPr>
              <a:t>Structural proteins</a:t>
            </a:r>
          </a:p>
          <a:p>
            <a:pPr>
              <a:lnSpc>
                <a:spcPct val="150000"/>
              </a:lnSpc>
            </a:pPr>
            <a:r>
              <a:rPr lang="ga-IE" sz="3200" dirty="0">
                <a:cs typeface="Arial" pitchFamily="34" charset="0"/>
              </a:rPr>
              <a:t>e.g.</a:t>
            </a:r>
            <a:r>
              <a:rPr lang="en-US" sz="3200" dirty="0">
                <a:cs typeface="Arial" pitchFamily="34" charset="0"/>
              </a:rPr>
              <a:t> tubulin is target for: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cs typeface="Arial" pitchFamily="34" charset="0"/>
              </a:rPr>
              <a:t>Vincristine</a:t>
            </a:r>
            <a:r>
              <a:rPr lang="en-US" sz="2800" dirty="0">
                <a:cs typeface="Arial" pitchFamily="34" charset="0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cs typeface="Arial" pitchFamily="34" charset="0"/>
              </a:rPr>
              <a:t>anticancer </a:t>
            </a:r>
            <a:r>
              <a:rPr lang="en-US" sz="2800" dirty="0" smtClean="0">
                <a:cs typeface="Arial" pitchFamily="34" charset="0"/>
              </a:rPr>
              <a:t>agent</a:t>
            </a:r>
            <a:endParaRPr lang="en-US" sz="2800" dirty="0">
              <a:solidFill>
                <a:srgbClr val="7030A0"/>
              </a:solidFill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cs typeface="Arial" pitchFamily="34" charset="0"/>
              </a:rPr>
              <a:t>Colchicine 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cs typeface="Arial" pitchFamily="34" charset="0"/>
              </a:rPr>
              <a:t>used in treatment of gout</a:t>
            </a:r>
          </a:p>
          <a:p>
            <a:pPr>
              <a:lnSpc>
                <a:spcPct val="120000"/>
              </a:lnSpc>
              <a:buNone/>
            </a:pPr>
            <a:endParaRPr lang="en-US" sz="2800" dirty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en-US" sz="3000" dirty="0">
              <a:solidFill>
                <a:srgbClr val="0000FF"/>
              </a:solidFill>
              <a:cs typeface="Arial" pitchFamily="34" charset="0"/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171625" y="1658771"/>
            <a:ext cx="3767659" cy="4874525"/>
            <a:chOff x="1440" y="1008"/>
            <a:chExt cx="2866" cy="3064"/>
          </a:xfrm>
        </p:grpSpPr>
        <p:pic>
          <p:nvPicPr>
            <p:cNvPr id="5" name="Picture 3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 l="928" t="2826" r="43658" b="7004"/>
            <a:stretch>
              <a:fillRect/>
            </a:stretch>
          </p:blipFill>
          <p:spPr bwMode="auto">
            <a:xfrm>
              <a:off x="1440" y="1008"/>
              <a:ext cx="2866" cy="30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" name="Rectangle 34"/>
            <p:cNvSpPr>
              <a:spLocks noChangeArrowheads="1"/>
            </p:cNvSpPr>
            <p:nvPr/>
          </p:nvSpPr>
          <p:spPr bwMode="auto">
            <a:xfrm>
              <a:off x="3536" y="3448"/>
              <a:ext cx="768" cy="50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E05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 dirty="0" err="1">
                  <a:solidFill>
                    <a:srgbClr val="FF00FF"/>
                  </a:solidFill>
                </a:rPr>
                <a:t>Tubulin</a:t>
              </a:r>
              <a:endParaRPr lang="en-US" b="1" dirty="0">
                <a:solidFill>
                  <a:srgbClr val="FF00FF"/>
                </a:solidFill>
              </a:endParaRPr>
            </a:p>
            <a:p>
              <a:pPr algn="ctr">
                <a:lnSpc>
                  <a:spcPct val="130000"/>
                </a:lnSpc>
              </a:pPr>
              <a:r>
                <a:rPr lang="en-US" b="1" dirty="0">
                  <a:solidFill>
                    <a:srgbClr val="FF00FF"/>
                  </a:solidFill>
                </a:rPr>
                <a:t>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107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/>
              <a:t>Drug-Receptor Interaction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6368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Binding Forces between drugs and receptors</a:t>
            </a:r>
          </a:p>
          <a:p>
            <a:pPr lvl="1"/>
            <a:r>
              <a:rPr lang="en-US" dirty="0" smtClean="0"/>
              <a:t>Ionic </a:t>
            </a:r>
            <a:r>
              <a:rPr lang="en-US" dirty="0"/>
              <a:t>bond.</a:t>
            </a:r>
          </a:p>
          <a:p>
            <a:pPr lvl="1"/>
            <a:r>
              <a:rPr lang="en-US" dirty="0"/>
              <a:t>Van-Dar-Waal.</a:t>
            </a:r>
          </a:p>
          <a:p>
            <a:pPr lvl="1"/>
            <a:r>
              <a:rPr lang="en-US" dirty="0"/>
              <a:t>Hydrogen bond.</a:t>
            </a:r>
          </a:p>
          <a:p>
            <a:pPr lvl="1"/>
            <a:r>
              <a:rPr lang="en-US" dirty="0"/>
              <a:t>Covalent bond.</a:t>
            </a:r>
          </a:p>
        </p:txBody>
      </p:sp>
    </p:spTree>
    <p:extLst>
      <p:ext uri="{BB962C8B-B14F-4D97-AF65-F5344CB8AC3E}">
        <p14:creationId xmlns:p14="http://schemas.microsoft.com/office/powerpoint/2010/main" val="147183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/>
              <a:t>Drug-Receptor Interaction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6368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Affinity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Ability of a drug to combine with the receptor.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D + R     		D-R complex                Effect</a:t>
            </a:r>
            <a:r>
              <a:rPr lang="en-US" dirty="0" smtClean="0"/>
              <a:t>.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Efficacy (Intrinsic Activity)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Capacity of a drug receptor complex (D-R) to produce an action.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is the maximal response produced by a drug </a:t>
            </a:r>
            <a:r>
              <a:rPr lang="en-US" dirty="0">
                <a:solidFill>
                  <a:srgbClr val="FF0000"/>
                </a:solidFill>
              </a:rPr>
              <a:t>(E max).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066499" y="3695132"/>
            <a:ext cx="1066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724099" y="3657032"/>
            <a:ext cx="1066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/>
              <a:t>Drug-Receptor Interaction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636828"/>
          </a:xfrm>
        </p:spPr>
        <p:txBody>
          <a:bodyPr>
            <a:normAutofit lnSpcReduction="10000"/>
          </a:bodyPr>
          <a:lstStyle/>
          <a:p>
            <a:pPr marL="712788" indent="-708025"/>
            <a:r>
              <a:rPr lang="en-US" dirty="0">
                <a:solidFill>
                  <a:srgbClr val="FF0000"/>
                </a:solidFill>
              </a:rPr>
              <a:t>Agonist</a:t>
            </a:r>
          </a:p>
          <a:p>
            <a:pPr marL="712788" indent="-708025">
              <a:buNone/>
            </a:pPr>
            <a:r>
              <a:rPr lang="en-US" dirty="0"/>
              <a:t>	is a drug  that combines  with receptor and elicit a response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(has affinity and efficacy). </a:t>
            </a:r>
          </a:p>
          <a:p>
            <a:pPr marL="712788" indent="-708025">
              <a:buNone/>
            </a:pPr>
            <a:r>
              <a:rPr lang="en-US" dirty="0"/>
              <a:t>     </a:t>
            </a:r>
          </a:p>
          <a:p>
            <a:pPr marL="461963" indent="-457200"/>
            <a:r>
              <a:rPr lang="en-US" dirty="0" smtClean="0">
                <a:solidFill>
                  <a:srgbClr val="FF0000"/>
                </a:solidFill>
              </a:rPr>
              <a:t> Antagonist</a:t>
            </a:r>
            <a:endParaRPr lang="en-US" dirty="0">
              <a:solidFill>
                <a:srgbClr val="FF0000"/>
              </a:solidFill>
            </a:endParaRPr>
          </a:p>
          <a:p>
            <a:pPr marL="712788" indent="-708025">
              <a:spcBef>
                <a:spcPts val="1200"/>
              </a:spcBef>
              <a:buNone/>
            </a:pPr>
            <a:r>
              <a:rPr lang="en-US" dirty="0"/>
              <a:t>	is a drug that combines with a receptor without producing responses. It blocks the action of the agonist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(has affinity but no or zero efficacy)</a:t>
            </a:r>
            <a:r>
              <a:rPr lang="en-US" dirty="0">
                <a:solidFill>
                  <a:srgbClr val="710DC3"/>
                </a:solidFill>
              </a:rPr>
              <a:t>. </a:t>
            </a:r>
          </a:p>
          <a:p>
            <a:pPr marL="712788" indent="-708025">
              <a:spcBef>
                <a:spcPts val="1200"/>
              </a:spcBef>
              <a:buNone/>
            </a:pPr>
            <a:r>
              <a:rPr lang="en-US" dirty="0">
                <a:solidFill>
                  <a:srgbClr val="710DC3"/>
                </a:solidFill>
              </a:rPr>
              <a:t>	</a:t>
            </a:r>
            <a:r>
              <a:rPr lang="en-US" dirty="0"/>
              <a:t>e.g. atropine</a:t>
            </a:r>
          </a:p>
        </p:txBody>
      </p:sp>
    </p:spTree>
    <p:extLst>
      <p:ext uri="{BB962C8B-B14F-4D97-AF65-F5344CB8AC3E}">
        <p14:creationId xmlns:p14="http://schemas.microsoft.com/office/powerpoint/2010/main" val="2030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/>
              <a:t>Drug-Receptor Interaction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525" y="2364269"/>
            <a:ext cx="4346825" cy="4343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5074" y="1838937"/>
            <a:ext cx="4136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2788" lvl="0" indent="-708025" eaLnBrk="0" hangingPunct="0"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Agonist and Antagonist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6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/>
              <a:t>Drug-Receptor Interaction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2007" y="1968689"/>
            <a:ext cx="8334681" cy="4636828"/>
          </a:xfrm>
        </p:spPr>
        <p:txBody>
          <a:bodyPr>
            <a:noAutofit/>
          </a:bodyPr>
          <a:lstStyle/>
          <a:p>
            <a:pPr marL="712788" indent="-708025"/>
            <a:r>
              <a:rPr lang="en-US" sz="2800" dirty="0" smtClean="0">
                <a:solidFill>
                  <a:srgbClr val="FF0000"/>
                </a:solidFill>
              </a:rPr>
              <a:t>Agonist</a:t>
            </a:r>
          </a:p>
          <a:p>
            <a:pPr marL="324803" lvl="1" indent="0">
              <a:buNone/>
            </a:pPr>
            <a:r>
              <a:rPr lang="en-US" sz="2800" dirty="0" smtClean="0"/>
              <a:t>Full agonist.</a:t>
            </a:r>
          </a:p>
          <a:p>
            <a:pPr marL="324803" lvl="1" indent="0">
              <a:buNone/>
            </a:pPr>
            <a:r>
              <a:rPr lang="en-US" sz="2800" dirty="0" smtClean="0"/>
              <a:t>Partial agonist</a:t>
            </a:r>
            <a:endParaRPr lang="en-US" sz="2800" dirty="0">
              <a:solidFill>
                <a:srgbClr val="FFFF00"/>
              </a:solidFill>
            </a:endParaRPr>
          </a:p>
          <a:p>
            <a:pPr marL="182563" indent="-182563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Full </a:t>
            </a:r>
            <a:r>
              <a:rPr lang="en-US" sz="2800" dirty="0">
                <a:solidFill>
                  <a:srgbClr val="FF0000"/>
                </a:solidFill>
              </a:rPr>
              <a:t>Agonist</a:t>
            </a:r>
          </a:p>
          <a:p>
            <a:pPr marL="182563" indent="-182563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dirty="0"/>
              <a:t> A drug that combines with its specific receptor to produce maximal effect by increasing its concentration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(affinity &amp; high efficacy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). </a:t>
            </a:r>
            <a:r>
              <a:rPr lang="en-US" sz="2800" dirty="0" smtClean="0"/>
              <a:t>e.g</a:t>
            </a:r>
            <a:r>
              <a:rPr lang="en-US" sz="2800" dirty="0"/>
              <a:t>. acetylcholine (Ach). </a:t>
            </a:r>
          </a:p>
        </p:txBody>
      </p:sp>
    </p:spTree>
    <p:extLst>
      <p:ext uri="{BB962C8B-B14F-4D97-AF65-F5344CB8AC3E}">
        <p14:creationId xmlns:p14="http://schemas.microsoft.com/office/powerpoint/2010/main" val="10337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/>
              <a:t>Drug-Receptor Interaction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2007" y="1968689"/>
            <a:ext cx="8334681" cy="4636828"/>
          </a:xfrm>
        </p:spPr>
        <p:txBody>
          <a:bodyPr>
            <a:noAutofit/>
          </a:bodyPr>
          <a:lstStyle/>
          <a:p>
            <a:pPr marL="712788" indent="-708025"/>
            <a:r>
              <a:rPr lang="en-US" sz="2800" dirty="0" smtClean="0">
                <a:solidFill>
                  <a:srgbClr val="FF0000"/>
                </a:solidFill>
              </a:rPr>
              <a:t>Agonist</a:t>
            </a:r>
          </a:p>
          <a:p>
            <a:pPr marL="182563" indent="-182563">
              <a:lnSpc>
                <a:spcPct val="90000"/>
              </a:lnSpc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182563" indent="-182563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Partial </a:t>
            </a:r>
            <a:r>
              <a:rPr lang="en-US" sz="2800" dirty="0">
                <a:solidFill>
                  <a:srgbClr val="FF0000"/>
                </a:solidFill>
              </a:rPr>
              <a:t>Agonist</a:t>
            </a:r>
          </a:p>
          <a:p>
            <a:pPr marL="182563" indent="-182563">
              <a:spcBef>
                <a:spcPts val="1200"/>
              </a:spcBef>
              <a:buNone/>
            </a:pPr>
            <a:r>
              <a:rPr lang="en-US" sz="2400" dirty="0"/>
              <a:t>	</a:t>
            </a:r>
            <a:r>
              <a:rPr lang="en-US" sz="2600" dirty="0"/>
              <a:t>combines with its receptor &amp; evokes a response as a full agonist but produces submaximal effect regardless of concentration </a:t>
            </a:r>
            <a:r>
              <a:rPr lang="en-US" sz="2600" dirty="0">
                <a:solidFill>
                  <a:srgbClr val="710DC3"/>
                </a:solidFill>
              </a:rPr>
              <a:t>(affinity &amp; partial efficacy</a:t>
            </a:r>
            <a:r>
              <a:rPr lang="en-US" sz="2600" dirty="0" smtClean="0">
                <a:solidFill>
                  <a:srgbClr val="710DC3"/>
                </a:solidFill>
              </a:rPr>
              <a:t>).</a:t>
            </a:r>
            <a:endParaRPr lang="en-US" sz="2600" dirty="0" smtClean="0"/>
          </a:p>
          <a:p>
            <a:pPr marL="502603" lvl="1" indent="-182563">
              <a:lnSpc>
                <a:spcPct val="90000"/>
              </a:lnSpc>
            </a:pPr>
            <a:r>
              <a:rPr lang="en-US" dirty="0"/>
              <a:t> e.g. </a:t>
            </a:r>
            <a:r>
              <a:rPr lang="en-US" dirty="0" err="1"/>
              <a:t>pindolol</a:t>
            </a:r>
            <a:r>
              <a:rPr lang="en-US" dirty="0"/>
              <a:t> </a:t>
            </a:r>
          </a:p>
          <a:p>
            <a:pPr marL="776923" lvl="2" indent="-182563">
              <a:lnSpc>
                <a:spcPct val="90000"/>
              </a:lnSpc>
            </a:pPr>
            <a:r>
              <a:rPr lang="en-US" sz="2600" dirty="0" smtClean="0"/>
              <a:t>A beta </a:t>
            </a:r>
            <a:r>
              <a:rPr lang="en-US" sz="2600" dirty="0"/>
              <a:t>blocker which is a </a:t>
            </a:r>
            <a:r>
              <a:rPr lang="en-US" sz="2600" dirty="0">
                <a:solidFill>
                  <a:srgbClr val="710D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agonist</a:t>
            </a:r>
            <a:r>
              <a:rPr lang="en-US" sz="2600" dirty="0">
                <a:solidFill>
                  <a:srgbClr val="710DC3"/>
                </a:solidFill>
              </a:rPr>
              <a:t>, </a:t>
            </a:r>
            <a:r>
              <a:rPr lang="en-US" sz="2600" dirty="0"/>
              <a:t>produces less decrease in heart rate than pure antagonists such as propranolol.</a:t>
            </a:r>
          </a:p>
        </p:txBody>
      </p:sp>
    </p:spTree>
    <p:extLst>
      <p:ext uri="{BB962C8B-B14F-4D97-AF65-F5344CB8AC3E}">
        <p14:creationId xmlns:p14="http://schemas.microsoft.com/office/powerpoint/2010/main" val="1738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/>
              <a:t>Drug-Receptor Interaction</a:t>
            </a:r>
            <a:endParaRPr lang="en-US" sz="4000" dirty="0"/>
          </a:p>
        </p:txBody>
      </p:sp>
      <p:pic>
        <p:nvPicPr>
          <p:cNvPr id="4" name="Picture 8" descr="[D] (concentration units) % Maximal Effect 0.01 0.10 1.00 10.00 100.00 1000.00 0.0 0.2 0.4 0.6 0.8 1.0 Partial agonist Ful..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412" y="1687924"/>
            <a:ext cx="6511120" cy="494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26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Mechanisms of Drug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23029"/>
            <a:ext cx="8334681" cy="4495800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en-US" altLang="en-US" sz="2400" dirty="0"/>
              <a:t>By the end of this lecture, </a:t>
            </a:r>
            <a:r>
              <a:rPr lang="en-US" altLang="en-US" sz="2400" dirty="0" smtClean="0"/>
              <a:t>you </a:t>
            </a:r>
            <a:r>
              <a:rPr lang="en-US" altLang="en-US" sz="2400" dirty="0"/>
              <a:t>should:</a:t>
            </a:r>
          </a:p>
          <a:p>
            <a:endParaRPr lang="en-US" sz="2400" dirty="0" smtClean="0"/>
          </a:p>
          <a:p>
            <a:r>
              <a:rPr lang="en-US" sz="2400" dirty="0" smtClean="0"/>
              <a:t>Identify  </a:t>
            </a:r>
            <a:r>
              <a:rPr lang="en-US" sz="2400" dirty="0"/>
              <a:t>different targets of drug action</a:t>
            </a:r>
          </a:p>
          <a:p>
            <a:r>
              <a:rPr lang="en-US" sz="2400" dirty="0"/>
              <a:t>Differentiate between their patterns of </a:t>
            </a:r>
            <a:r>
              <a:rPr lang="en-US" sz="2400" dirty="0" smtClean="0"/>
              <a:t>action</a:t>
            </a:r>
            <a:r>
              <a:rPr lang="en-US" sz="2400" dirty="0"/>
              <a:t>; </a:t>
            </a:r>
            <a:r>
              <a:rPr lang="en-US" sz="2400" dirty="0" err="1" smtClean="0"/>
              <a:t>agonism</a:t>
            </a:r>
            <a:r>
              <a:rPr lang="en-US" sz="2400" dirty="0" smtClean="0"/>
              <a:t> </a:t>
            </a:r>
            <a:r>
              <a:rPr lang="en-US" sz="2400" dirty="0"/>
              <a:t>versus antagonism</a:t>
            </a:r>
          </a:p>
          <a:p>
            <a:r>
              <a:rPr lang="en-US" sz="2400" dirty="0"/>
              <a:t>Elaborate on drug binding to receptors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9846" y="3998794"/>
            <a:ext cx="2826202" cy="272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3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</a:t>
            </a:r>
            <a:r>
              <a:rPr lang="en-US" sz="4000" dirty="0"/>
              <a:t>is Pharmacodynamics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sz="2800" dirty="0"/>
              <a:t>Pharmacodynamics is a branch of pharmacology that deals with the study of the biochemical and physiological effects of drugs and their mechanisms of action. </a:t>
            </a:r>
          </a:p>
        </p:txBody>
      </p:sp>
    </p:spTree>
    <p:extLst>
      <p:ext uri="{BB962C8B-B14F-4D97-AF65-F5344CB8AC3E}">
        <p14:creationId xmlns:p14="http://schemas.microsoft.com/office/powerpoint/2010/main" val="20541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</a:t>
            </a:r>
            <a:r>
              <a:rPr lang="en-US" sz="3600" dirty="0"/>
              <a:t>are the mechanisms of drug 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Drugs can produce their actions by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endParaRPr lang="en-US" sz="2800" dirty="0">
              <a:solidFill>
                <a:srgbClr val="0000FF"/>
              </a:solidFill>
            </a:endParaRP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rgbClr val="0000FF"/>
                </a:solidFill>
              </a:rPr>
              <a:t>Binding with biomolecules (Receptor-mediated mechanisms):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/>
              <a:t>Biomolecules = Targets=Receptors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/>
              <a:t>Mostly protein in nature </a:t>
            </a:r>
            <a:r>
              <a:rPr lang="en-US" sz="2800" dirty="0">
                <a:solidFill>
                  <a:srgbClr val="710DC3"/>
                </a:solidFill>
              </a:rPr>
              <a:t>(protein target</a:t>
            </a:r>
            <a:r>
              <a:rPr lang="en-US" sz="2800" dirty="0" smtClean="0">
                <a:solidFill>
                  <a:srgbClr val="710DC3"/>
                </a:solidFill>
              </a:rPr>
              <a:t>).</a:t>
            </a:r>
            <a:endParaRPr lang="en-US" sz="2800" dirty="0"/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rgbClr val="0000FF"/>
                </a:solidFill>
              </a:rPr>
              <a:t>Non receptor-mediated mechanisms </a:t>
            </a:r>
            <a:r>
              <a:rPr lang="en-US" sz="2800" dirty="0"/>
              <a:t>Physiochemical properties of drugs. </a:t>
            </a:r>
          </a:p>
        </p:txBody>
      </p:sp>
    </p:spTree>
    <p:extLst>
      <p:ext uri="{BB962C8B-B14F-4D97-AF65-F5344CB8AC3E}">
        <p14:creationId xmlns:p14="http://schemas.microsoft.com/office/powerpoint/2010/main" val="9776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</a:t>
            </a:r>
            <a:r>
              <a:rPr lang="en-US" sz="3600" dirty="0"/>
              <a:t>are the mechanisms of drug 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Drugs can produce their actions by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endParaRPr lang="en-US" sz="2800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Binding with biomolecules (Receptor-mediated mechanisms):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	Protein </a:t>
            </a:r>
            <a:r>
              <a:rPr lang="en-US" sz="2600" dirty="0">
                <a:solidFill>
                  <a:srgbClr val="0000FF"/>
                </a:solidFill>
              </a:rPr>
              <a:t>targets for drug binding</a:t>
            </a:r>
            <a:endParaRPr lang="en-US" sz="2600" dirty="0">
              <a:solidFill>
                <a:srgbClr val="FFFF00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2600" dirty="0"/>
              <a:t>Physiological receptors </a:t>
            </a:r>
          </a:p>
          <a:p>
            <a:pPr lvl="2">
              <a:spcBef>
                <a:spcPts val="600"/>
              </a:spcBef>
            </a:pPr>
            <a:r>
              <a:rPr lang="en-US" sz="2600" dirty="0"/>
              <a:t>Enzymes</a:t>
            </a:r>
          </a:p>
          <a:p>
            <a:pPr lvl="2">
              <a:spcBef>
                <a:spcPts val="600"/>
              </a:spcBef>
            </a:pPr>
            <a:r>
              <a:rPr lang="en-US" sz="2600" dirty="0"/>
              <a:t>Ion channels           </a:t>
            </a:r>
          </a:p>
          <a:p>
            <a:pPr lvl="2">
              <a:spcBef>
                <a:spcPts val="600"/>
              </a:spcBef>
            </a:pPr>
            <a:r>
              <a:rPr lang="en-US" sz="2600" dirty="0"/>
              <a:t>Carriers</a:t>
            </a:r>
          </a:p>
          <a:p>
            <a:pPr lvl="2">
              <a:spcBef>
                <a:spcPts val="600"/>
              </a:spcBef>
            </a:pPr>
            <a:r>
              <a:rPr lang="en-US" sz="2600" dirty="0"/>
              <a:t>Structural protein</a:t>
            </a:r>
          </a:p>
        </p:txBody>
      </p:sp>
    </p:spTree>
    <p:extLst>
      <p:ext uri="{BB962C8B-B14F-4D97-AF65-F5344CB8AC3E}">
        <p14:creationId xmlns:p14="http://schemas.microsoft.com/office/powerpoint/2010/main" val="14382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600"/>
              <a:t>What are targets for drug binding 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800" dirty="0">
                <a:solidFill>
                  <a:srgbClr val="0000FF"/>
                </a:solidFill>
                <a:cs typeface="Arial" pitchFamily="34" charset="0"/>
              </a:rPr>
              <a:t>Ion 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channels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e.g. Sulfonylurea drugs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antidiabetic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drugs):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block K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outflux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via the K channels in pancreatic beta cells resulting in opening of calcium channels and insulin secretion.</a:t>
            </a:r>
          </a:p>
          <a:p>
            <a:pPr>
              <a:lnSpc>
                <a:spcPct val="120000"/>
              </a:lnSpc>
              <a:buNone/>
            </a:pPr>
            <a:endParaRPr lang="en-US" sz="2800" dirty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en-US" sz="30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4" y="1750324"/>
            <a:ext cx="6108595" cy="4986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600"/>
              <a:t>What are targets for drug binding 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800" dirty="0">
                <a:solidFill>
                  <a:srgbClr val="0000FF"/>
                </a:solidFill>
                <a:cs typeface="Arial" pitchFamily="34" charset="0"/>
              </a:rPr>
              <a:t>Ion 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channels</a:t>
            </a:r>
          </a:p>
          <a:p>
            <a:pPr>
              <a:lnSpc>
                <a:spcPct val="120000"/>
              </a:lnSpc>
            </a:pP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e.g. Sulfonylurea </a:t>
            </a:r>
            <a:endParaRPr lang="en-US" sz="2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antidiabetic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drugs</a:t>
            </a:r>
            <a:r>
              <a:rPr 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sz="2100" dirty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en-US" sz="30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600"/>
              <a:t>What are targets for drug binding 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26636" cy="428198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000" dirty="0">
                <a:solidFill>
                  <a:srgbClr val="0000FF"/>
                </a:solidFill>
                <a:cs typeface="Arial" pitchFamily="34" charset="0"/>
              </a:rPr>
              <a:t>Carrier molecules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dirty="0"/>
              <a:t>The drug binds to such molecules altering their transport ability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dirty="0"/>
              <a:t>Responsible for transport of ions and small organic molecules between intracellular compartments, through cell membranes or in extracellular fluids.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ga-IE" sz="3000" dirty="0"/>
              <a:t>e.g., Na+,K+-ATPase</a:t>
            </a:r>
            <a:r>
              <a:rPr lang="en-US" sz="3000" dirty="0"/>
              <a:t> inhibitor </a:t>
            </a:r>
            <a:endParaRPr lang="en-US" sz="3000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  <a:buNone/>
            </a:pPr>
            <a:endParaRPr lang="en-US" sz="2800" dirty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en-US" sz="30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600"/>
              <a:t>What are targets for drug binding 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26636" cy="42819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3000" dirty="0">
                <a:solidFill>
                  <a:srgbClr val="0000FF"/>
                </a:solidFill>
                <a:cs typeface="Arial" pitchFamily="34" charset="0"/>
              </a:rPr>
              <a:t>Carrier molecules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200" dirty="0">
                <a:solidFill>
                  <a:schemeClr val="accent5"/>
                </a:solidFill>
              </a:rPr>
              <a:t>Digoxin: </a:t>
            </a:r>
            <a:r>
              <a:rPr lang="en-US" sz="2200" dirty="0"/>
              <a:t>blocks Na efflux via </a:t>
            </a:r>
            <a:r>
              <a:rPr lang="en-US" sz="2200" u="sng" dirty="0"/>
              <a:t>Na pump</a:t>
            </a:r>
            <a:r>
              <a:rPr lang="en-US" sz="2200" dirty="0"/>
              <a:t>; used in treatment of heart failure.</a:t>
            </a:r>
          </a:p>
          <a:p>
            <a:pPr>
              <a:lnSpc>
                <a:spcPct val="120000"/>
              </a:lnSpc>
              <a:buNone/>
            </a:pPr>
            <a:endParaRPr lang="en-US" sz="2200" dirty="0" smtClean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en-US" sz="30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5" name="Picture 19" descr="Na-K-pum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708" y="3532540"/>
            <a:ext cx="4867743" cy="287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iamond 6"/>
          <p:cNvSpPr/>
          <p:nvPr/>
        </p:nvSpPr>
        <p:spPr>
          <a:xfrm>
            <a:off x="4775966" y="3532540"/>
            <a:ext cx="19050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</a:rPr>
              <a:t>Digoxin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9109</TotalTime>
  <Words>420</Words>
  <Application>Microsoft Macintosh PowerPoint</Application>
  <PresentationFormat>On-screen Show (4:3)</PresentationFormat>
  <Paragraphs>121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Times New Roman</vt:lpstr>
      <vt:lpstr>Tw Cen MT</vt:lpstr>
      <vt:lpstr>Wingdings</vt:lpstr>
      <vt:lpstr>Wingdings 2</vt:lpstr>
      <vt:lpstr>Arial</vt:lpstr>
      <vt:lpstr>Median</vt:lpstr>
      <vt:lpstr>Pharmacodynamics I Mechanisms of Drug action</vt:lpstr>
      <vt:lpstr>Mechanisms of Drug action</vt:lpstr>
      <vt:lpstr>What is Pharmacodynamics?</vt:lpstr>
      <vt:lpstr>What are the mechanisms of drug action?</vt:lpstr>
      <vt:lpstr>What are the mechanisms of drug action?</vt:lpstr>
      <vt:lpstr>What are targets for drug binding ?</vt:lpstr>
      <vt:lpstr>What are targets for drug binding ?</vt:lpstr>
      <vt:lpstr>What are targets for drug binding ?</vt:lpstr>
      <vt:lpstr>What are targets for drug binding ?</vt:lpstr>
      <vt:lpstr>What are targets for drug binding ?</vt:lpstr>
      <vt:lpstr>What are targets for drug binding ?</vt:lpstr>
      <vt:lpstr>What are targets for drug binding ?</vt:lpstr>
      <vt:lpstr>Drug-Receptor Interaction</vt:lpstr>
      <vt:lpstr>Drug-Receptor Interaction</vt:lpstr>
      <vt:lpstr>Drug-Receptor Interaction</vt:lpstr>
      <vt:lpstr>Drug-Receptor Interaction</vt:lpstr>
      <vt:lpstr>Drug-Receptor Interaction</vt:lpstr>
      <vt:lpstr>Drug-Receptor Interaction</vt:lpstr>
      <vt:lpstr>Drug-Receptor Interaction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PHL-313</dc:title>
  <dc:creator>Alie</dc:creator>
  <cp:lastModifiedBy>Ali Alhoshani</cp:lastModifiedBy>
  <cp:revision>299</cp:revision>
  <dcterms:created xsi:type="dcterms:W3CDTF">2015-01-22T07:39:35Z</dcterms:created>
  <dcterms:modified xsi:type="dcterms:W3CDTF">2017-10-26T07:41:37Z</dcterms:modified>
</cp:coreProperties>
</file>