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398" r:id="rId4"/>
    <p:sldId id="399" r:id="rId5"/>
    <p:sldId id="403" r:id="rId6"/>
    <p:sldId id="331" r:id="rId7"/>
    <p:sldId id="404" r:id="rId8"/>
    <p:sldId id="405" r:id="rId9"/>
    <p:sldId id="406" r:id="rId10"/>
    <p:sldId id="407" r:id="rId11"/>
    <p:sldId id="408" r:id="rId12"/>
    <p:sldId id="371" r:id="rId13"/>
    <p:sldId id="409" r:id="rId14"/>
    <p:sldId id="410" r:id="rId15"/>
    <p:sldId id="412" r:id="rId16"/>
    <p:sldId id="415" r:id="rId17"/>
    <p:sldId id="411" r:id="rId18"/>
    <p:sldId id="414" r:id="rId19"/>
    <p:sldId id="416" r:id="rId20"/>
    <p:sldId id="370" r:id="rId21"/>
    <p:sldId id="417" r:id="rId22"/>
    <p:sldId id="418" r:id="rId23"/>
    <p:sldId id="419" r:id="rId24"/>
    <p:sldId id="425" r:id="rId25"/>
    <p:sldId id="420" r:id="rId26"/>
    <p:sldId id="421" r:id="rId27"/>
    <p:sldId id="422" r:id="rId28"/>
    <p:sldId id="423" r:id="rId29"/>
    <p:sldId id="42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89747" autoAdjust="0"/>
  </p:normalViewPr>
  <p:slideViewPr>
    <p:cSldViewPr snapToGrid="0" snapToObjects="1">
      <p:cViewPr>
        <p:scale>
          <a:sx n="94" d="100"/>
          <a:sy n="94" d="100"/>
        </p:scale>
        <p:origin x="2544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FED3-1E04-4044-8832-C536CFAEC653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83282-2BAA-1546-89B9-50292FFE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6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0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8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4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1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8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4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9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88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8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6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6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0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8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83282-2BAA-1546-89B9-50292FFE5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68BE90-F22A-5B4F-BE3B-DAC6A49D33B1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D800F-12E2-424E-952A-51138875F7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shani@ksu.edu.sa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3706"/>
            <a:ext cx="9007522" cy="148760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Pharmacodynamics II</a:t>
            </a:r>
            <a:br>
              <a:rPr lang="en-US" sz="4800" b="1" dirty="0" smtClean="0"/>
            </a:br>
            <a:r>
              <a:rPr lang="en-US" sz="3600" b="1" dirty="0">
                <a:latin typeface="Algerian" pitchFamily="82" charset="0"/>
              </a:rPr>
              <a:t>Quantitative aspects of drugs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74" y="3740614"/>
            <a:ext cx="6836690" cy="21620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Ali </a:t>
            </a:r>
            <a:r>
              <a:rPr lang="en-US" sz="3200" dirty="0" err="1" smtClean="0"/>
              <a:t>Alhoshani</a:t>
            </a:r>
            <a:r>
              <a:rPr lang="en-US" sz="3200" dirty="0" smtClean="0"/>
              <a:t>, </a:t>
            </a:r>
            <a:r>
              <a:rPr lang="en-US" sz="3200" dirty="0" err="1" smtClean="0"/>
              <a:t>B.Pharm</a:t>
            </a:r>
            <a:r>
              <a:rPr lang="en-US" sz="3200" dirty="0" smtClean="0"/>
              <a:t>, Ph.D.</a:t>
            </a:r>
          </a:p>
          <a:p>
            <a:pPr algn="ctr"/>
            <a:r>
              <a:rPr lang="en-US" sz="3200" dirty="0" smtClean="0">
                <a:hlinkClick r:id="rId3"/>
              </a:rPr>
              <a:t>ahoshani@ksu.edu.sa</a:t>
            </a:r>
            <a:endParaRPr lang="en-US" sz="3200" dirty="0" smtClean="0"/>
          </a:p>
          <a:p>
            <a:pPr algn="ctr"/>
            <a:r>
              <a:rPr lang="en-US" sz="3200" dirty="0" smtClean="0"/>
              <a:t>Office: 2B 84</a:t>
            </a: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702" y="374061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Type of Dose-response curves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Graded </a:t>
            </a:r>
            <a:r>
              <a:rPr lang="en-US" dirty="0"/>
              <a:t>dose-response curve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/>
              <a:t>Curve </a:t>
            </a:r>
            <a:r>
              <a:rPr lang="en-US" sz="2400" dirty="0"/>
              <a:t>is usually sigmoid in shape 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/>
              <a:t>Used </a:t>
            </a:r>
            <a:r>
              <a:rPr lang="en-US" sz="2400" dirty="0"/>
              <a:t>to calculate</a:t>
            </a:r>
          </a:p>
          <a:p>
            <a:pPr marL="1601787" lvl="3" indent="-342900">
              <a:buClr>
                <a:srgbClr val="C00000"/>
              </a:buClr>
            </a:pPr>
            <a:r>
              <a:rPr lang="en-US" sz="2400" dirty="0" err="1" smtClean="0"/>
              <a:t>Emax</a:t>
            </a:r>
            <a:endParaRPr lang="en-US" sz="2400" dirty="0" smtClean="0"/>
          </a:p>
          <a:p>
            <a:pPr marL="1601787" lvl="3" indent="-342900">
              <a:buClr>
                <a:srgbClr val="C00000"/>
              </a:buClr>
            </a:pPr>
            <a:r>
              <a:rPr lang="en-US" sz="2400" dirty="0" smtClean="0"/>
              <a:t>EC</a:t>
            </a:r>
            <a:r>
              <a:rPr lang="en-US" sz="2400" baseline="-25000" dirty="0" smtClean="0"/>
              <a:t>50</a:t>
            </a:r>
          </a:p>
          <a:p>
            <a:pPr marL="1601787" lvl="3" indent="-342900">
              <a:buClr>
                <a:srgbClr val="C00000"/>
              </a:buClr>
            </a:pPr>
            <a:r>
              <a:rPr lang="en-US" sz="2400" dirty="0" smtClean="0"/>
              <a:t>Potency</a:t>
            </a:r>
            <a:endParaRPr lang="en-US" sz="2400" dirty="0"/>
          </a:p>
          <a:p>
            <a:pPr marL="1601787" lvl="3" indent="-342900">
              <a:buClr>
                <a:srgbClr val="C00000"/>
              </a:buClr>
            </a:pPr>
            <a:r>
              <a:rPr lang="en-US" sz="2400" dirty="0"/>
              <a:t>Efficacy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429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</a:t>
            </a:r>
            <a:r>
              <a:rPr lang="en-US" sz="4000" dirty="0" smtClean="0"/>
              <a:t>curves-</a:t>
            </a:r>
            <a:r>
              <a:rPr lang="en-US" sz="4000" dirty="0"/>
              <a:t> Graded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166" name="Group 354"/>
          <p:cNvGrpSpPr>
            <a:grpSpLocks/>
          </p:cNvGrpSpPr>
          <p:nvPr/>
        </p:nvGrpSpPr>
        <p:grpSpPr bwMode="auto">
          <a:xfrm>
            <a:off x="415263" y="2170280"/>
            <a:ext cx="3933825" cy="3863976"/>
            <a:chOff x="210" y="516"/>
            <a:chExt cx="2478" cy="2434"/>
          </a:xfrm>
        </p:grpSpPr>
        <p:sp>
          <p:nvSpPr>
            <p:cNvPr id="167" name="Text Box 88"/>
            <p:cNvSpPr txBox="1">
              <a:spLocks noChangeArrowheads="1"/>
            </p:cNvSpPr>
            <p:nvPr/>
          </p:nvSpPr>
          <p:spPr bwMode="auto">
            <a:xfrm>
              <a:off x="210" y="894"/>
              <a:ext cx="238" cy="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168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169" name="Line 91"/>
            <p:cNvSpPr>
              <a:spLocks noChangeShapeType="1"/>
            </p:cNvSpPr>
            <p:nvPr/>
          </p:nvSpPr>
          <p:spPr bwMode="auto">
            <a:xfrm>
              <a:off x="794" y="63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2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194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3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189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6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183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184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185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186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187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188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177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178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179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180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181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182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200" name="Group 155"/>
          <p:cNvGrpSpPr>
            <a:grpSpLocks/>
          </p:cNvGrpSpPr>
          <p:nvPr/>
        </p:nvGrpSpPr>
        <p:grpSpPr bwMode="auto">
          <a:xfrm>
            <a:off x="1342363" y="3845092"/>
            <a:ext cx="341313" cy="1495425"/>
            <a:chOff x="1178" y="1552"/>
            <a:chExt cx="215" cy="942"/>
          </a:xfrm>
        </p:grpSpPr>
        <p:sp>
          <p:nvSpPr>
            <p:cNvPr id="2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3" name="Group 95"/>
          <p:cNvGrpSpPr>
            <a:grpSpLocks/>
          </p:cNvGrpSpPr>
          <p:nvPr/>
        </p:nvGrpSpPr>
        <p:grpSpPr bwMode="auto">
          <a:xfrm>
            <a:off x="1366176" y="2662405"/>
            <a:ext cx="2897187" cy="2654300"/>
            <a:chOff x="1950" y="1349"/>
            <a:chExt cx="2489" cy="2236"/>
          </a:xfrm>
        </p:grpSpPr>
        <p:sp>
          <p:nvSpPr>
            <p:cNvPr id="2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6" name="Rectangle 39"/>
          <p:cNvSpPr>
            <a:spLocks noChangeArrowheads="1"/>
          </p:cNvSpPr>
          <p:nvPr/>
        </p:nvSpPr>
        <p:spPr bwMode="auto">
          <a:xfrm>
            <a:off x="2252559" y="1785167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27" name="TextBox 56"/>
          <p:cNvSpPr txBox="1">
            <a:spLocks noChangeArrowheads="1"/>
          </p:cNvSpPr>
          <p:nvPr/>
        </p:nvSpPr>
        <p:spPr bwMode="auto">
          <a:xfrm>
            <a:off x="3828775" y="1792174"/>
            <a:ext cx="5055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Effect when </a:t>
            </a:r>
            <a:r>
              <a:rPr lang="en-US" sz="2000" dirty="0">
                <a:solidFill>
                  <a:prstClr val="black"/>
                </a:solidFill>
              </a:rPr>
              <a:t>all the </a:t>
            </a:r>
            <a:r>
              <a:rPr lang="en-US" sz="2000" dirty="0" smtClean="0">
                <a:solidFill>
                  <a:prstClr val="black"/>
                </a:solidFill>
              </a:rPr>
              <a:t>receptors </a:t>
            </a:r>
            <a:r>
              <a:rPr lang="en-US" sz="2000" dirty="0">
                <a:solidFill>
                  <a:prstClr val="black"/>
                </a:solidFill>
              </a:rPr>
              <a:t>are occupied by D</a:t>
            </a:r>
          </a:p>
        </p:txBody>
      </p:sp>
      <p:sp>
        <p:nvSpPr>
          <p:cNvPr id="228" name="TextBox 57"/>
          <p:cNvSpPr txBox="1">
            <a:spLocks noChangeArrowheads="1"/>
          </p:cNvSpPr>
          <p:nvPr/>
        </p:nvSpPr>
        <p:spPr bwMode="auto">
          <a:xfrm>
            <a:off x="637125" y="6220843"/>
            <a:ext cx="4481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EC</a:t>
            </a:r>
            <a:r>
              <a:rPr lang="en-US" i="1" baseline="-25000" dirty="0" smtClean="0">
                <a:solidFill>
                  <a:prstClr val="black"/>
                </a:solidFill>
              </a:rPr>
              <a:t>50</a:t>
            </a:r>
            <a:r>
              <a:rPr lang="en-US" i="1" dirty="0" smtClean="0">
                <a:solidFill>
                  <a:prstClr val="black"/>
                </a:solidFill>
              </a:rPr>
              <a:t> =C </a:t>
            </a:r>
            <a:r>
              <a:rPr lang="en-US" i="1" dirty="0">
                <a:solidFill>
                  <a:prstClr val="black"/>
                </a:solidFill>
              </a:rPr>
              <a:t>that gives the  half-maximal effect</a:t>
            </a:r>
          </a:p>
        </p:txBody>
      </p:sp>
      <p:grpSp>
        <p:nvGrpSpPr>
          <p:cNvPr id="230" name="Group 347"/>
          <p:cNvGrpSpPr>
            <a:grpSpLocks/>
          </p:cNvGrpSpPr>
          <p:nvPr/>
        </p:nvGrpSpPr>
        <p:grpSpPr bwMode="auto">
          <a:xfrm>
            <a:off x="4811050" y="2295692"/>
            <a:ext cx="3271837" cy="3932238"/>
            <a:chOff x="2979" y="576"/>
            <a:chExt cx="2061" cy="2477"/>
          </a:xfrm>
        </p:grpSpPr>
        <p:grpSp>
          <p:nvGrpSpPr>
            <p:cNvPr id="231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239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296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4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5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6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6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7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2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0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253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288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290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1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2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3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4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5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89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54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255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257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8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9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0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1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2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3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4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5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6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7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8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9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0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1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2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3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4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5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6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7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8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9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0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1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2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3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4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5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6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7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56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247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8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9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50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51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52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2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2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2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233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234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237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6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3" name="Group 170"/>
          <p:cNvGrpSpPr/>
          <p:nvPr/>
        </p:nvGrpSpPr>
        <p:grpSpPr>
          <a:xfrm>
            <a:off x="1224888" y="5407192"/>
            <a:ext cx="838200" cy="667018"/>
            <a:chOff x="1143000" y="4025900"/>
            <a:chExt cx="838200" cy="667018"/>
          </a:xfrm>
        </p:grpSpPr>
        <p:sp>
          <p:nvSpPr>
            <p:cNvPr id="324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325" name="Straight Arrow Connector 324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6" name="Text Box 88"/>
          <p:cNvSpPr txBox="1">
            <a:spLocks noChangeArrowheads="1"/>
          </p:cNvSpPr>
          <p:nvPr/>
        </p:nvSpPr>
        <p:spPr bwMode="auto">
          <a:xfrm>
            <a:off x="4457633" y="2801391"/>
            <a:ext cx="3778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</p:spTree>
    <p:extLst>
      <p:ext uri="{BB962C8B-B14F-4D97-AF65-F5344CB8AC3E}">
        <p14:creationId xmlns:p14="http://schemas.microsoft.com/office/powerpoint/2010/main" val="1097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/>
      <p:bldP spid="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Dose 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Dose </a:t>
            </a:r>
            <a:r>
              <a:rPr lang="en-US" sz="2800" dirty="0"/>
              <a:t>-response </a:t>
            </a:r>
            <a:r>
              <a:rPr lang="en-US" sz="2800" dirty="0" smtClean="0"/>
              <a:t>curves- Graded </a:t>
            </a:r>
          </a:p>
          <a:p>
            <a:pPr lvl="1"/>
            <a:r>
              <a:rPr lang="en-US" sz="2500" dirty="0" smtClean="0"/>
              <a:t>Used </a:t>
            </a:r>
            <a:r>
              <a:rPr lang="en-US" sz="2500" dirty="0"/>
              <a:t>to </a:t>
            </a:r>
            <a:r>
              <a:rPr lang="en-US" sz="2500" dirty="0" smtClean="0"/>
              <a:t>determine</a:t>
            </a:r>
          </a:p>
          <a:p>
            <a:r>
              <a:rPr lang="en-US" sz="2300" dirty="0" smtClean="0">
                <a:solidFill>
                  <a:srgbClr val="C00000"/>
                </a:solidFill>
              </a:rPr>
              <a:t>Maximum </a:t>
            </a:r>
            <a:r>
              <a:rPr lang="en-US" sz="2300" dirty="0">
                <a:solidFill>
                  <a:srgbClr val="C00000"/>
                </a:solidFill>
              </a:rPr>
              <a:t>Efficacy  (</a:t>
            </a:r>
            <a:r>
              <a:rPr lang="en-US" sz="2300" dirty="0" err="1">
                <a:solidFill>
                  <a:srgbClr val="C00000"/>
                </a:solidFill>
              </a:rPr>
              <a:t>Emax</a:t>
            </a:r>
            <a:r>
              <a:rPr lang="en-US" sz="2300" dirty="0">
                <a:solidFill>
                  <a:srgbClr val="C00000"/>
                </a:solidFill>
              </a:rPr>
              <a:t>): </a:t>
            </a:r>
            <a:r>
              <a:rPr lang="en-US" sz="2300" dirty="0"/>
              <a:t>is the maximal biological response produced by a </a:t>
            </a:r>
            <a:r>
              <a:rPr lang="en-US" sz="2300" dirty="0" smtClean="0"/>
              <a:t>drug.</a:t>
            </a:r>
            <a:endParaRPr lang="en-US" sz="2300" dirty="0" smtClean="0">
              <a:solidFill>
                <a:srgbClr val="FFFF00"/>
              </a:solidFill>
            </a:endParaRPr>
          </a:p>
          <a:p>
            <a:r>
              <a:rPr lang="en-US" sz="2300" dirty="0" smtClean="0">
                <a:solidFill>
                  <a:srgbClr val="C00000"/>
                </a:solidFill>
              </a:rPr>
              <a:t>Median </a:t>
            </a:r>
            <a:r>
              <a:rPr lang="en-US" sz="2300" dirty="0">
                <a:solidFill>
                  <a:srgbClr val="C00000"/>
                </a:solidFill>
              </a:rPr>
              <a:t>Effective concentration (EC50): </a:t>
            </a:r>
            <a:r>
              <a:rPr lang="en-US" sz="2300" dirty="0" smtClean="0"/>
              <a:t>is </a:t>
            </a:r>
            <a:r>
              <a:rPr lang="en-US" sz="2300" dirty="0"/>
              <a:t>the concentration of the drug that gives 50% of the maximal response (</a:t>
            </a:r>
            <a:r>
              <a:rPr lang="en-US" sz="2300" dirty="0" err="1"/>
              <a:t>Emax</a:t>
            </a:r>
            <a:r>
              <a:rPr lang="en-US" sz="2300" dirty="0"/>
              <a:t>). </a:t>
            </a:r>
            <a:endParaRPr lang="en-US" sz="2300" dirty="0">
              <a:solidFill>
                <a:srgbClr val="C00000"/>
              </a:solidFill>
            </a:endParaRPr>
          </a:p>
          <a:p>
            <a:r>
              <a:rPr lang="en-US" sz="2300" dirty="0" smtClean="0">
                <a:solidFill>
                  <a:srgbClr val="C00000"/>
                </a:solidFill>
              </a:rPr>
              <a:t>Potency</a:t>
            </a:r>
            <a:r>
              <a:rPr lang="en-US" sz="2300" dirty="0">
                <a:solidFill>
                  <a:srgbClr val="C00000"/>
                </a:solidFill>
              </a:rPr>
              <a:t>: </a:t>
            </a:r>
            <a:r>
              <a:rPr lang="en-US" sz="2300" dirty="0"/>
              <a:t>the concentration of drug required to produce a specified response (50% of the maximal response = EC50</a:t>
            </a:r>
            <a:r>
              <a:rPr lang="en-US" sz="2300" dirty="0" smtClean="0"/>
              <a:t>).</a:t>
            </a:r>
            <a:endParaRPr lang="en-US" sz="2300" dirty="0" smtClean="0">
              <a:solidFill>
                <a:srgbClr val="C00000"/>
              </a:solidFill>
            </a:endParaRPr>
          </a:p>
          <a:p>
            <a:r>
              <a:rPr lang="en-US" sz="2300" dirty="0" smtClean="0">
                <a:solidFill>
                  <a:srgbClr val="C00000"/>
                </a:solidFill>
              </a:rPr>
              <a:t>Potency</a:t>
            </a:r>
            <a:r>
              <a:rPr lang="en-US" sz="2300" dirty="0">
                <a:solidFill>
                  <a:srgbClr val="C00000"/>
                </a:solidFill>
              </a:rPr>
              <a:t>: </a:t>
            </a:r>
            <a:r>
              <a:rPr lang="en-US" sz="2300" dirty="0"/>
              <a:t>is inversely proportional to EC 50.</a:t>
            </a:r>
            <a:endParaRPr lang="en-US" sz="2300" dirty="0">
              <a:solidFill>
                <a:srgbClr val="C00000"/>
              </a:solidFill>
            </a:endParaRP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82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Dose 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Dose </a:t>
            </a:r>
            <a:r>
              <a:rPr lang="en-US" sz="2800" dirty="0"/>
              <a:t>-response </a:t>
            </a:r>
            <a:r>
              <a:rPr lang="en-US" sz="2800" dirty="0" smtClean="0"/>
              <a:t>curves- Graded </a:t>
            </a:r>
          </a:p>
          <a:p>
            <a:pPr lvl="1"/>
            <a:endParaRPr lang="en-US" sz="2400" dirty="0" smtClean="0"/>
          </a:p>
        </p:txBody>
      </p:sp>
      <p:pic>
        <p:nvPicPr>
          <p:cNvPr id="4" name="Picture 3" descr="Screen Shot 2015-01-26 at 6.52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0" y="2674961"/>
            <a:ext cx="6210570" cy="35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Type of Dose-response curves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 err="1" smtClean="0"/>
              <a:t>Quantal</a:t>
            </a:r>
            <a:r>
              <a:rPr lang="en-US" dirty="0" smtClean="0"/>
              <a:t> </a:t>
            </a:r>
            <a:r>
              <a:rPr lang="en-US" dirty="0"/>
              <a:t>dose-response curve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Relate drug concentration  to % percentage of patients responding </a:t>
            </a:r>
            <a:r>
              <a:rPr lang="en-US" dirty="0">
                <a:solidFill>
                  <a:srgbClr val="0000FF"/>
                </a:solidFill>
              </a:rPr>
              <a:t>(all or none response).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The response may be </a:t>
            </a:r>
            <a:r>
              <a:rPr lang="en-US" dirty="0">
                <a:solidFill>
                  <a:srgbClr val="C00000"/>
                </a:solidFill>
              </a:rPr>
              <a:t>therapeutic response, adverse effect or lethal effect. 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ym typeface="Wingdings 3" pitchFamily="18" charset="2"/>
              </a:rPr>
              <a:t>e.g. </a:t>
            </a:r>
            <a:r>
              <a:rPr lang="en-US" dirty="0"/>
              <a:t>prevention of convulsion, arrhythmias or death.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Used to determine </a:t>
            </a:r>
          </a:p>
          <a:p>
            <a:pPr marL="1645920" lvl="3" indent="-457200">
              <a:spcBef>
                <a:spcPts val="1200"/>
              </a:spcBef>
            </a:pPr>
            <a:r>
              <a:rPr lang="en-US" sz="2600" dirty="0"/>
              <a:t>ED50</a:t>
            </a:r>
          </a:p>
          <a:p>
            <a:pPr marL="1645920" lvl="3" indent="-457200">
              <a:spcBef>
                <a:spcPts val="1200"/>
              </a:spcBef>
            </a:pPr>
            <a:r>
              <a:rPr lang="en-US" sz="2600" dirty="0"/>
              <a:t>TD50 &amp; LD50 </a:t>
            </a:r>
          </a:p>
          <a:p>
            <a:pPr marL="1645920" lvl="3" indent="-457200">
              <a:spcBef>
                <a:spcPts val="1200"/>
              </a:spcBef>
            </a:pPr>
            <a:r>
              <a:rPr lang="en-US" sz="2600" dirty="0"/>
              <a:t>Therapeutic index.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938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-response curves-</a:t>
            </a:r>
            <a:r>
              <a:rPr lang="en-US" sz="4000" dirty="0" err="1" smtClean="0"/>
              <a:t>Quantal</a:t>
            </a:r>
            <a:endParaRPr lang="en-US" sz="4000" dirty="0"/>
          </a:p>
        </p:txBody>
      </p:sp>
      <p:grpSp>
        <p:nvGrpSpPr>
          <p:cNvPr id="8" name="Group 283"/>
          <p:cNvGrpSpPr>
            <a:grpSpLocks/>
          </p:cNvGrpSpPr>
          <p:nvPr/>
        </p:nvGrpSpPr>
        <p:grpSpPr bwMode="auto">
          <a:xfrm>
            <a:off x="1216713" y="1818486"/>
            <a:ext cx="6584120" cy="3044093"/>
            <a:chOff x="2752" y="1088"/>
            <a:chExt cx="2624" cy="2624"/>
          </a:xfrm>
        </p:grpSpPr>
        <p:grpSp>
          <p:nvGrpSpPr>
            <p:cNvPr id="9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44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46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1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13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" name="Rectangle 328"/>
          <p:cNvSpPr>
            <a:spLocks noChangeArrowheads="1"/>
          </p:cNvSpPr>
          <p:nvPr/>
        </p:nvSpPr>
        <p:spPr bwMode="auto">
          <a:xfrm>
            <a:off x="1046076" y="4676964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53" name="Rectangle 329"/>
          <p:cNvSpPr>
            <a:spLocks noChangeArrowheads="1"/>
          </p:cNvSpPr>
          <p:nvPr/>
        </p:nvSpPr>
        <p:spPr bwMode="auto">
          <a:xfrm>
            <a:off x="806261" y="4082995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54" name="Rectangle 330"/>
          <p:cNvSpPr>
            <a:spLocks noChangeArrowheads="1"/>
          </p:cNvSpPr>
          <p:nvPr/>
        </p:nvSpPr>
        <p:spPr bwMode="auto">
          <a:xfrm>
            <a:off x="806261" y="3489025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55" name="Rectangle 331"/>
          <p:cNvSpPr>
            <a:spLocks noChangeArrowheads="1"/>
          </p:cNvSpPr>
          <p:nvPr/>
        </p:nvSpPr>
        <p:spPr bwMode="auto">
          <a:xfrm>
            <a:off x="806261" y="2896216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56" name="Rectangle 332"/>
          <p:cNvSpPr>
            <a:spLocks noChangeArrowheads="1"/>
          </p:cNvSpPr>
          <p:nvPr/>
        </p:nvSpPr>
        <p:spPr bwMode="auto">
          <a:xfrm>
            <a:off x="806261" y="2302246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57" name="Rectangle 333"/>
          <p:cNvSpPr>
            <a:spLocks noChangeArrowheads="1"/>
          </p:cNvSpPr>
          <p:nvPr/>
        </p:nvSpPr>
        <p:spPr bwMode="auto">
          <a:xfrm>
            <a:off x="561834" y="1707117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58" name="Group 334"/>
          <p:cNvGrpSpPr>
            <a:grpSpLocks/>
          </p:cNvGrpSpPr>
          <p:nvPr/>
        </p:nvGrpSpPr>
        <p:grpSpPr bwMode="auto">
          <a:xfrm>
            <a:off x="1391963" y="4886941"/>
            <a:ext cx="5259791" cy="228539"/>
            <a:chOff x="1900" y="3733"/>
            <a:chExt cx="2281" cy="197"/>
          </a:xfrm>
        </p:grpSpPr>
        <p:sp>
          <p:nvSpPr>
            <p:cNvPr id="59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60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61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62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63" name="Group 255"/>
          <p:cNvGrpSpPr>
            <a:grpSpLocks/>
          </p:cNvGrpSpPr>
          <p:nvPr/>
        </p:nvGrpSpPr>
        <p:grpSpPr bwMode="auto">
          <a:xfrm>
            <a:off x="1400033" y="1902585"/>
            <a:ext cx="2667000" cy="2871238"/>
            <a:chOff x="1888" y="1152"/>
            <a:chExt cx="2549" cy="2475"/>
          </a:xfrm>
        </p:grpSpPr>
        <p:sp>
          <p:nvSpPr>
            <p:cNvPr id="64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Text Box 340"/>
          <p:cNvSpPr txBox="1">
            <a:spLocks noChangeArrowheads="1"/>
          </p:cNvSpPr>
          <p:nvPr/>
        </p:nvSpPr>
        <p:spPr bwMode="auto">
          <a:xfrm>
            <a:off x="7115033" y="4374117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92" name="Group 341"/>
          <p:cNvGrpSpPr>
            <a:grpSpLocks/>
          </p:cNvGrpSpPr>
          <p:nvPr/>
        </p:nvGrpSpPr>
        <p:grpSpPr bwMode="auto">
          <a:xfrm>
            <a:off x="1400033" y="3307317"/>
            <a:ext cx="1447800" cy="1495425"/>
            <a:chOff x="8658" y="1552"/>
            <a:chExt cx="215" cy="942"/>
          </a:xfrm>
        </p:grpSpPr>
        <p:sp>
          <p:nvSpPr>
            <p:cNvPr id="93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255"/>
          <p:cNvGrpSpPr>
            <a:grpSpLocks/>
          </p:cNvGrpSpPr>
          <p:nvPr/>
        </p:nvGrpSpPr>
        <p:grpSpPr bwMode="auto">
          <a:xfrm>
            <a:off x="2466833" y="1909213"/>
            <a:ext cx="3124200" cy="2871238"/>
            <a:chOff x="1888" y="1152"/>
            <a:chExt cx="2549" cy="2475"/>
          </a:xfrm>
        </p:grpSpPr>
        <p:sp>
          <p:nvSpPr>
            <p:cNvPr id="9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255"/>
          <p:cNvGrpSpPr>
            <a:grpSpLocks/>
          </p:cNvGrpSpPr>
          <p:nvPr/>
        </p:nvGrpSpPr>
        <p:grpSpPr bwMode="auto">
          <a:xfrm>
            <a:off x="4371833" y="1908563"/>
            <a:ext cx="3276600" cy="2871238"/>
            <a:chOff x="1888" y="1152"/>
            <a:chExt cx="2549" cy="2475"/>
          </a:xfrm>
        </p:grpSpPr>
        <p:sp>
          <p:nvSpPr>
            <p:cNvPr id="124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264"/>
          <p:cNvGrpSpPr/>
          <p:nvPr/>
        </p:nvGrpSpPr>
        <p:grpSpPr>
          <a:xfrm>
            <a:off x="2643036" y="3840717"/>
            <a:ext cx="838200" cy="659487"/>
            <a:chOff x="3240111" y="4038600"/>
            <a:chExt cx="838200" cy="659487"/>
          </a:xfrm>
        </p:grpSpPr>
        <p:sp>
          <p:nvSpPr>
            <p:cNvPr id="152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341"/>
          <p:cNvGrpSpPr>
            <a:grpSpLocks/>
          </p:cNvGrpSpPr>
          <p:nvPr/>
        </p:nvGrpSpPr>
        <p:grpSpPr bwMode="auto">
          <a:xfrm>
            <a:off x="1400033" y="3307317"/>
            <a:ext cx="2743200" cy="1495425"/>
            <a:chOff x="8658" y="1552"/>
            <a:chExt cx="215" cy="942"/>
          </a:xfrm>
        </p:grpSpPr>
        <p:sp>
          <p:nvSpPr>
            <p:cNvPr id="155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341"/>
          <p:cNvGrpSpPr>
            <a:grpSpLocks/>
          </p:cNvGrpSpPr>
          <p:nvPr/>
        </p:nvGrpSpPr>
        <p:grpSpPr bwMode="auto">
          <a:xfrm>
            <a:off x="1400034" y="3299448"/>
            <a:ext cx="4724400" cy="1495425"/>
            <a:chOff x="8658" y="1552"/>
            <a:chExt cx="215" cy="942"/>
          </a:xfrm>
        </p:grpSpPr>
        <p:sp>
          <p:nvSpPr>
            <p:cNvPr id="158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" name="TextBox 43"/>
          <p:cNvSpPr txBox="1">
            <a:spLocks noChangeArrowheads="1"/>
          </p:cNvSpPr>
          <p:nvPr/>
        </p:nvSpPr>
        <p:spPr bwMode="auto">
          <a:xfrm rot="16200000">
            <a:off x="-561483" y="3098400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grpSp>
        <p:nvGrpSpPr>
          <p:cNvPr id="161" name="Group 265"/>
          <p:cNvGrpSpPr/>
          <p:nvPr/>
        </p:nvGrpSpPr>
        <p:grpSpPr>
          <a:xfrm>
            <a:off x="4076558" y="3993117"/>
            <a:ext cx="762000" cy="579438"/>
            <a:chOff x="4495801" y="4038600"/>
            <a:chExt cx="762000" cy="579438"/>
          </a:xfrm>
        </p:grpSpPr>
        <p:sp>
          <p:nvSpPr>
            <p:cNvPr id="162" name="Text Box 345"/>
            <p:cNvSpPr txBox="1">
              <a:spLocks noChangeArrowheads="1"/>
            </p:cNvSpPr>
            <p:nvPr/>
          </p:nvSpPr>
          <p:spPr bwMode="auto">
            <a:xfrm>
              <a:off x="4495801" y="41910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266"/>
          <p:cNvGrpSpPr/>
          <p:nvPr/>
        </p:nvGrpSpPr>
        <p:grpSpPr>
          <a:xfrm>
            <a:off x="6076822" y="3764517"/>
            <a:ext cx="762000" cy="659487"/>
            <a:chOff x="6578958" y="4038600"/>
            <a:chExt cx="762000" cy="659487"/>
          </a:xfrm>
        </p:grpSpPr>
        <p:sp>
          <p:nvSpPr>
            <p:cNvPr id="165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36"/>
          <p:cNvSpPr>
            <a:spLocks noChangeArrowheads="1"/>
          </p:cNvSpPr>
          <p:nvPr/>
        </p:nvSpPr>
        <p:spPr bwMode="auto">
          <a:xfrm>
            <a:off x="735735" y="5552867"/>
            <a:ext cx="7065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  A. 50% of individuals exhibit the specified  therapeutic response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68" name="Rectangle 36"/>
          <p:cNvSpPr>
            <a:spLocks noChangeArrowheads="1"/>
          </p:cNvSpPr>
          <p:nvPr/>
        </p:nvSpPr>
        <p:spPr bwMode="auto">
          <a:xfrm>
            <a:off x="3954475" y="4915385"/>
            <a:ext cx="520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</a:rPr>
              <a:t>B</a:t>
            </a:r>
            <a:r>
              <a:rPr lang="en-US" sz="2000" dirty="0" smtClean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</a:rPr>
              <a:t>.</a:t>
            </a:r>
            <a:endParaRPr lang="en-US" sz="2000" dirty="0">
              <a:solidFill>
                <a:srgbClr val="0033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69" name="Rectangle 36"/>
          <p:cNvSpPr>
            <a:spLocks noChangeArrowheads="1"/>
          </p:cNvSpPr>
          <p:nvPr/>
        </p:nvSpPr>
        <p:spPr bwMode="auto">
          <a:xfrm>
            <a:off x="5923130" y="4983717"/>
            <a:ext cx="409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C.</a:t>
            </a:r>
            <a:endParaRPr lang="en-US" sz="2000" dirty="0">
              <a:solidFill>
                <a:srgbClr val="CC0000"/>
              </a:solidFill>
              <a:uFill>
                <a:solidFill>
                  <a:srgbClr val="0000CC"/>
                </a:solidFill>
              </a:uFill>
            </a:endParaRPr>
          </a:p>
        </p:txBody>
      </p:sp>
      <p:sp>
        <p:nvSpPr>
          <p:cNvPr id="170" name="Rectangle 36"/>
          <p:cNvSpPr>
            <a:spLocks noChangeArrowheads="1"/>
          </p:cNvSpPr>
          <p:nvPr/>
        </p:nvSpPr>
        <p:spPr bwMode="auto">
          <a:xfrm>
            <a:off x="2560371" y="4902873"/>
            <a:ext cx="510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A.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71" name="Rectangle 11"/>
          <p:cNvSpPr>
            <a:spLocks noChangeArrowheads="1"/>
          </p:cNvSpPr>
          <p:nvPr/>
        </p:nvSpPr>
        <p:spPr bwMode="auto">
          <a:xfrm>
            <a:off x="1704834" y="2697717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2" name="Rectangle 11"/>
          <p:cNvSpPr>
            <a:spLocks noChangeArrowheads="1"/>
          </p:cNvSpPr>
          <p:nvPr/>
        </p:nvSpPr>
        <p:spPr bwMode="auto">
          <a:xfrm>
            <a:off x="3914634" y="2297607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3" name="Rectangle 11"/>
          <p:cNvSpPr>
            <a:spLocks noChangeArrowheads="1"/>
          </p:cNvSpPr>
          <p:nvPr/>
        </p:nvSpPr>
        <p:spPr bwMode="auto">
          <a:xfrm>
            <a:off x="5895834" y="1895613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4" name="Rectangle 36"/>
          <p:cNvSpPr>
            <a:spLocks noChangeArrowheads="1"/>
          </p:cNvSpPr>
          <p:nvPr/>
        </p:nvSpPr>
        <p:spPr bwMode="auto">
          <a:xfrm>
            <a:off x="866634" y="591711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B.  “  	“ 	    “	</a:t>
            </a:r>
            <a:r>
              <a:rPr lang="en-US" sz="2000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</a:rPr>
              <a:t>toxic effects</a:t>
            </a:r>
            <a:endParaRPr lang="en-US" sz="2000" dirty="0">
              <a:solidFill>
                <a:srgbClr val="0033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75" name="Rectangle 36"/>
          <p:cNvSpPr>
            <a:spLocks noChangeArrowheads="1"/>
          </p:cNvSpPr>
          <p:nvPr/>
        </p:nvSpPr>
        <p:spPr bwMode="auto">
          <a:xfrm>
            <a:off x="790434" y="627430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C. “  	“ 	    “	 </a:t>
            </a:r>
            <a:r>
              <a:rPr lang="en-US" sz="2000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</a:rPr>
              <a:t>death</a:t>
            </a:r>
            <a:endParaRPr lang="en-US" sz="2000" dirty="0">
              <a:solidFill>
                <a:srgbClr val="CC0000"/>
              </a:solidFill>
              <a:uFill>
                <a:solidFill>
                  <a:srgbClr val="0000CC"/>
                </a:solidFill>
              </a:uFill>
            </a:endParaRPr>
          </a:p>
        </p:txBody>
      </p:sp>
      <p:sp>
        <p:nvSpPr>
          <p:cNvPr id="176" name="Rectangle 11"/>
          <p:cNvSpPr>
            <a:spLocks noChangeArrowheads="1"/>
          </p:cNvSpPr>
          <p:nvPr/>
        </p:nvSpPr>
        <p:spPr bwMode="auto">
          <a:xfrm>
            <a:off x="4988847" y="6123440"/>
            <a:ext cx="3505200" cy="446801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 Predict the safety profile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  <p:bldP spid="169" grpId="0"/>
      <p:bldP spid="170" grpId="0"/>
      <p:bldP spid="171" grpId="0" animBg="1"/>
      <p:bldP spid="172" grpId="0" animBg="1"/>
      <p:bldP spid="173" grpId="0" animBg="1"/>
      <p:bldP spid="175" grpId="0"/>
      <p:bldP spid="17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Index (T.I.)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measure of drug safety</a:t>
            </a:r>
          </a:p>
          <a:p>
            <a:pPr>
              <a:spcBef>
                <a:spcPct val="20000"/>
              </a:spcBef>
            </a:pPr>
            <a:r>
              <a:rPr lang="en-US" sz="2400" dirty="0" smtClean="0"/>
              <a:t>“The </a:t>
            </a:r>
            <a:r>
              <a:rPr lang="en-US" sz="2400" dirty="0"/>
              <a:t>ratio of  the dose that produces toxicity to the dose that produces a clinically desired or effective response in a population of </a:t>
            </a:r>
            <a:r>
              <a:rPr lang="en-US" sz="2400" dirty="0" smtClean="0"/>
              <a:t>individuals”</a:t>
            </a:r>
            <a:endParaRPr lang="en-US" sz="2400" dirty="0"/>
          </a:p>
          <a:p>
            <a:pPr>
              <a:spcBef>
                <a:spcPct val="20000"/>
              </a:spcBef>
            </a:pPr>
            <a:r>
              <a:rPr lang="en-US" sz="2400" dirty="0"/>
              <a:t>Therapeutic Index = TD</a:t>
            </a:r>
            <a:r>
              <a:rPr lang="en-US" sz="2400" baseline="-25000" dirty="0"/>
              <a:t>50</a:t>
            </a:r>
            <a:r>
              <a:rPr lang="en-US" sz="2400" dirty="0"/>
              <a:t>/ED</a:t>
            </a:r>
            <a:r>
              <a:rPr lang="en-US" sz="2400" baseline="-25000" dirty="0"/>
              <a:t>50</a:t>
            </a:r>
            <a:r>
              <a:rPr lang="en-US" sz="2400" dirty="0"/>
              <a:t>  or LD</a:t>
            </a:r>
            <a:r>
              <a:rPr lang="en-US" sz="2400" baseline="-25000" dirty="0"/>
              <a:t>50</a:t>
            </a:r>
            <a:r>
              <a:rPr lang="en-US" sz="2400" dirty="0"/>
              <a:t>/ED</a:t>
            </a:r>
            <a:r>
              <a:rPr lang="en-US" sz="2400" baseline="-25000" dirty="0"/>
              <a:t>50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spcBef>
                <a:spcPct val="20000"/>
              </a:spcBef>
            </a:pPr>
            <a:r>
              <a:rPr lang="en-US" sz="1800" dirty="0" smtClean="0"/>
              <a:t>TD</a:t>
            </a:r>
            <a:r>
              <a:rPr lang="en-US" sz="1800" baseline="-25000" dirty="0" smtClean="0"/>
              <a:t>50</a:t>
            </a:r>
            <a:r>
              <a:rPr lang="en-US" sz="1800" dirty="0" smtClean="0"/>
              <a:t> </a:t>
            </a:r>
            <a:r>
              <a:rPr lang="en-US" sz="1800" dirty="0"/>
              <a:t>is the dose that produces a toxic effect in 50% of the </a:t>
            </a:r>
            <a:r>
              <a:rPr lang="en-US" sz="1800" dirty="0" smtClean="0"/>
              <a:t>population</a:t>
            </a:r>
            <a:r>
              <a:rPr lang="en-US" sz="1800" dirty="0"/>
              <a:t>.</a:t>
            </a:r>
            <a:endParaRPr lang="en-US" sz="1800" dirty="0" smtClean="0"/>
          </a:p>
          <a:p>
            <a:pPr lvl="1">
              <a:spcBef>
                <a:spcPct val="20000"/>
              </a:spcBef>
            </a:pPr>
            <a:r>
              <a:rPr lang="en-US" sz="1800" dirty="0" smtClean="0"/>
              <a:t> </a:t>
            </a:r>
            <a:r>
              <a:rPr lang="en-US" sz="1800" dirty="0"/>
              <a:t>LD</a:t>
            </a:r>
            <a:r>
              <a:rPr lang="en-US" sz="1800" baseline="-25000" dirty="0"/>
              <a:t>50</a:t>
            </a:r>
            <a:r>
              <a:rPr lang="en-US" sz="1800" dirty="0"/>
              <a:t> is </a:t>
            </a:r>
            <a:r>
              <a:rPr lang="en-US" sz="1800" dirty="0" smtClean="0"/>
              <a:t>the </a:t>
            </a:r>
            <a:r>
              <a:rPr lang="en-US" sz="1800" dirty="0"/>
              <a:t>dose that is lethal in 50% of the population </a:t>
            </a:r>
            <a:endParaRPr lang="en-US" sz="1800" dirty="0" smtClean="0"/>
          </a:p>
          <a:p>
            <a:pPr lvl="1">
              <a:spcBef>
                <a:spcPct val="20000"/>
              </a:spcBef>
            </a:pPr>
            <a:r>
              <a:rPr lang="en-US" sz="1800" dirty="0" smtClean="0"/>
              <a:t> </a:t>
            </a:r>
            <a:r>
              <a:rPr lang="en-US" sz="1800" dirty="0"/>
              <a:t>ED</a:t>
            </a:r>
            <a:r>
              <a:rPr lang="en-US" sz="1800" baseline="-25000" dirty="0"/>
              <a:t>50</a:t>
            </a:r>
            <a:r>
              <a:rPr lang="en-US" sz="1800" dirty="0"/>
              <a:t> is the dose that produces </a:t>
            </a:r>
            <a:r>
              <a:rPr lang="en-US" sz="1800" dirty="0" smtClean="0"/>
              <a:t>therapeutic </a:t>
            </a:r>
            <a:r>
              <a:rPr lang="en-US" sz="1800" dirty="0"/>
              <a:t>response in 50% of the population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Large value = drug has wide margin of </a:t>
            </a:r>
            <a:r>
              <a:rPr lang="en-US" sz="2400" dirty="0" smtClean="0"/>
              <a:t>safety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e.g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diazepam</a:t>
            </a:r>
          </a:p>
          <a:p>
            <a:r>
              <a:rPr lang="en-US" sz="2400" dirty="0"/>
              <a:t>Small </a:t>
            </a:r>
            <a:r>
              <a:rPr lang="en-US" sz="2400" dirty="0" smtClean="0"/>
              <a:t>value = a </a:t>
            </a:r>
            <a:r>
              <a:rPr lang="en-US" sz="2400" dirty="0"/>
              <a:t>narrow margin of safety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e.g. digoxin</a:t>
            </a:r>
          </a:p>
        </p:txBody>
      </p:sp>
    </p:spTree>
    <p:extLst>
      <p:ext uri="{BB962C8B-B14F-4D97-AF65-F5344CB8AC3E}">
        <p14:creationId xmlns:p14="http://schemas.microsoft.com/office/powerpoint/2010/main" val="13916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-response curves-</a:t>
            </a:r>
            <a:r>
              <a:rPr lang="en-US" sz="4000" dirty="0" err="1" smtClean="0"/>
              <a:t>Quantal</a:t>
            </a:r>
            <a:endParaRPr lang="en-US" sz="4000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 l="3359" t="2083" r="4266" b="2083"/>
          <a:stretch>
            <a:fillRect/>
          </a:stretch>
        </p:blipFill>
        <p:spPr bwMode="auto">
          <a:xfrm>
            <a:off x="612648" y="1682085"/>
            <a:ext cx="5192987" cy="4220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164239" y="1682086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5" cstate="print"/>
          <a:srcRect t="31809"/>
          <a:stretch>
            <a:fillRect/>
          </a:stretch>
        </p:blipFill>
        <p:spPr bwMode="auto">
          <a:xfrm>
            <a:off x="6164239" y="4268727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6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Index (T.I.)</a:t>
            </a:r>
          </a:p>
        </p:txBody>
      </p:sp>
      <p:pic>
        <p:nvPicPr>
          <p:cNvPr id="3" name="Picture 2" descr="Screen Shot 2015-08-29 at 5.44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4712"/>
          <a:stretch/>
        </p:blipFill>
        <p:spPr>
          <a:xfrm>
            <a:off x="969833" y="1837355"/>
            <a:ext cx="6961497" cy="41475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72351" y="4066501"/>
            <a:ext cx="2621257" cy="2516647"/>
            <a:chOff x="4472351" y="4066501"/>
            <a:chExt cx="2621257" cy="2516647"/>
          </a:xfrm>
        </p:grpSpPr>
        <p:sp>
          <p:nvSpPr>
            <p:cNvPr id="5" name="Rectangle 4"/>
            <p:cNvSpPr/>
            <p:nvPr/>
          </p:nvSpPr>
          <p:spPr>
            <a:xfrm>
              <a:off x="5941741" y="4066501"/>
              <a:ext cx="1151867" cy="1378019"/>
            </a:xfrm>
            <a:prstGeom prst="rect">
              <a:avLst/>
            </a:prstGeom>
            <a:noFill/>
            <a:ln w="762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2351" y="6147038"/>
              <a:ext cx="436143" cy="436110"/>
            </a:xfrm>
            <a:prstGeom prst="rect">
              <a:avLst/>
            </a:prstGeom>
            <a:noFill/>
            <a:ln w="762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6172200"/>
              <a:ext cx="181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Therapeutic Index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9833" y="2743200"/>
            <a:ext cx="5556288" cy="3799419"/>
            <a:chOff x="969833" y="2743200"/>
            <a:chExt cx="5556288" cy="3799419"/>
          </a:xfrm>
        </p:grpSpPr>
        <p:sp>
          <p:nvSpPr>
            <p:cNvPr id="6" name="Rectangle 5"/>
            <p:cNvSpPr/>
            <p:nvPr/>
          </p:nvSpPr>
          <p:spPr>
            <a:xfrm>
              <a:off x="5391145" y="2743200"/>
              <a:ext cx="1134976" cy="2701321"/>
            </a:xfrm>
            <a:prstGeom prst="rect">
              <a:avLst/>
            </a:prstGeom>
            <a:noFill/>
            <a:ln w="762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9833" y="6147038"/>
              <a:ext cx="449657" cy="395581"/>
            </a:xfrm>
            <a:prstGeom prst="rect">
              <a:avLst/>
            </a:prstGeom>
            <a:noFill/>
            <a:ln w="762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6172200"/>
              <a:ext cx="2083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Therapeutic Window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4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Index (T.I.)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16000" contrast="12000"/>
          </a:blip>
          <a:srcRect/>
          <a:stretch>
            <a:fillRect/>
          </a:stretch>
        </p:blipFill>
        <p:spPr>
          <a:xfrm>
            <a:off x="1086339" y="1792009"/>
            <a:ext cx="3205402" cy="4568593"/>
          </a:xfr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lum bright="-20000" contrast="18000"/>
          </a:blip>
          <a:srcRect/>
          <a:stretch>
            <a:fillRect/>
          </a:stretch>
        </p:blipFill>
        <p:spPr bwMode="auto">
          <a:xfrm>
            <a:off x="4689348" y="1792009"/>
            <a:ext cx="3205402" cy="46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2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Quantitative aspects of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23029"/>
            <a:ext cx="8334681" cy="449580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en-US" altLang="en-US" sz="2400" dirty="0"/>
              <a:t>By the end of this lecture, </a:t>
            </a:r>
            <a:r>
              <a:rPr lang="en-US" altLang="en-US" sz="2400" dirty="0" smtClean="0"/>
              <a:t>you </a:t>
            </a:r>
            <a:r>
              <a:rPr lang="en-US" altLang="en-US" sz="2400" dirty="0"/>
              <a:t>should:</a:t>
            </a:r>
          </a:p>
          <a:p>
            <a:endParaRPr lang="en-US" sz="2400" dirty="0" smtClean="0"/>
          </a:p>
          <a:p>
            <a:r>
              <a:rPr lang="en-US" sz="2400" dirty="0"/>
              <a:t>Determine quantitative aspects of drug receptor binding.</a:t>
            </a:r>
          </a:p>
          <a:p>
            <a:r>
              <a:rPr lang="en-US" sz="2400" dirty="0"/>
              <a:t>Recognize concentration binding curves.</a:t>
            </a:r>
          </a:p>
          <a:p>
            <a:r>
              <a:rPr lang="en-US" sz="2400" dirty="0"/>
              <a:t>Identify dose response curves and the therapeutic utility of these curves.</a:t>
            </a:r>
          </a:p>
          <a:p>
            <a:r>
              <a:rPr lang="en-US" sz="2400" dirty="0"/>
              <a:t>Classify different types of </a:t>
            </a:r>
            <a:r>
              <a:rPr lang="en-US" sz="2400" dirty="0" smtClean="0"/>
              <a:t>antagonism.</a:t>
            </a:r>
            <a:endParaRPr lang="en-US" sz="2400" dirty="0"/>
          </a:p>
          <a:p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1082" y="334939"/>
            <a:ext cx="1834966" cy="176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3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334681" cy="5114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the decrease or the complete abolishment </a:t>
            </a:r>
            <a:r>
              <a:rPr lang="en-US" sz="2400" dirty="0" smtClean="0"/>
              <a:t>of the </a:t>
            </a:r>
            <a:r>
              <a:rPr lang="en-US" sz="2400" dirty="0"/>
              <a:t>effect of one drug in the presence of another. 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400" dirty="0" smtClean="0"/>
              <a:t>Physiological antagonism</a:t>
            </a:r>
          </a:p>
          <a:p>
            <a:pPr lvl="1"/>
            <a:r>
              <a:rPr lang="en-US" sz="2400" dirty="0" smtClean="0"/>
              <a:t>Chemical antagonism</a:t>
            </a:r>
          </a:p>
          <a:p>
            <a:pPr lvl="1"/>
            <a:r>
              <a:rPr lang="en-US" sz="2400" dirty="0" smtClean="0"/>
              <a:t>Pharmacokinetic </a:t>
            </a:r>
          </a:p>
          <a:p>
            <a:pPr lvl="1"/>
            <a:r>
              <a:rPr lang="en-US" sz="2400" dirty="0" err="1" smtClean="0"/>
              <a:t>Pharmacodynamic</a:t>
            </a:r>
            <a:r>
              <a:rPr lang="en-US" sz="2400" dirty="0" smtClean="0"/>
              <a:t> antagonism (Receptor-blockade antagonism).</a:t>
            </a:r>
          </a:p>
          <a:p>
            <a:pPr lvl="2"/>
            <a:r>
              <a:rPr lang="en-US" sz="2400" dirty="0" smtClean="0"/>
              <a:t>Competitive</a:t>
            </a:r>
          </a:p>
          <a:p>
            <a:pPr lvl="3"/>
            <a:r>
              <a:rPr lang="en-US" sz="2400" dirty="0" smtClean="0">
                <a:sym typeface="Symbol" pitchFamily="18" charset="2"/>
              </a:rPr>
              <a:t>Reversible</a:t>
            </a:r>
          </a:p>
          <a:p>
            <a:pPr lvl="3"/>
            <a:r>
              <a:rPr lang="en-US" sz="2400" dirty="0" smtClean="0">
                <a:sym typeface="Symbol" pitchFamily="18" charset="2"/>
              </a:rPr>
              <a:t>Irreversible</a:t>
            </a:r>
          </a:p>
          <a:p>
            <a:pPr lvl="2"/>
            <a:r>
              <a:rPr lang="en-US" sz="2400" dirty="0" smtClean="0">
                <a:sym typeface="Symbol" pitchFamily="18" charset="2"/>
              </a:rPr>
              <a:t>Non-competitive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6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334681" cy="51145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dirty="0" smtClean="0"/>
              <a:t>Physiological antagonism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300" dirty="0" smtClean="0">
                <a:cs typeface="Times New Roman" pitchFamily="18" charset="0"/>
              </a:rPr>
              <a:t>     Two </a:t>
            </a:r>
            <a:r>
              <a:rPr lang="en-US" sz="2300" dirty="0">
                <a:cs typeface="Times New Roman" pitchFamily="18" charset="0"/>
              </a:rPr>
              <a:t>drugs act on different receptors to produce </a:t>
            </a:r>
            <a:r>
              <a:rPr lang="en-US" sz="2300" dirty="0" smtClean="0">
                <a:cs typeface="Times New Roman" pitchFamily="18" charset="0"/>
              </a:rPr>
              <a:t>different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smtClean="0">
                <a:cs typeface="Times New Roman" pitchFamily="18" charset="0"/>
              </a:rPr>
              <a:t>    physiological </a:t>
            </a:r>
            <a:r>
              <a:rPr lang="en-US" sz="2300" dirty="0">
                <a:cs typeface="Times New Roman" pitchFamily="18" charset="0"/>
              </a:rPr>
              <a:t>effects. </a:t>
            </a:r>
            <a:r>
              <a:rPr lang="en-US" sz="2300" dirty="0" smtClean="0">
                <a:solidFill>
                  <a:srgbClr val="0000FF"/>
                </a:solidFill>
                <a:cs typeface="Times New Roman" pitchFamily="18" charset="0"/>
              </a:rPr>
              <a:t>e.g</a:t>
            </a:r>
            <a:r>
              <a:rPr lang="en-US" sz="2300" dirty="0">
                <a:solidFill>
                  <a:srgbClr val="0000FF"/>
                </a:solidFill>
                <a:cs typeface="Times New Roman" pitchFamily="18" charset="0"/>
              </a:rPr>
              <a:t>. Histamine &amp; Adrenaline</a:t>
            </a:r>
            <a:endParaRPr lang="en-US" sz="2300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23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lvl="1"/>
            <a:r>
              <a:rPr lang="en-US" sz="2300" dirty="0" smtClean="0">
                <a:solidFill>
                  <a:srgbClr val="0000FF"/>
                </a:solidFill>
                <a:cs typeface="Times New Roman" pitchFamily="18" charset="0"/>
              </a:rPr>
              <a:t>Adrenaline</a:t>
            </a:r>
            <a:r>
              <a:rPr lang="en-US" sz="2300" dirty="0" smtClean="0">
                <a:cs typeface="Times New Roman" pitchFamily="18" charset="0"/>
              </a:rPr>
              <a:t> </a:t>
            </a:r>
            <a:r>
              <a:rPr lang="en-US" sz="23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300" dirty="0" smtClean="0">
                <a:cs typeface="Times New Roman" pitchFamily="18" charset="0"/>
                <a:sym typeface="Symbol" pitchFamily="18" charset="2"/>
              </a:rPr>
              <a:t>Vasoconstriction 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3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 BP) &amp; bronchodilation.</a:t>
            </a:r>
            <a:endParaRPr lang="en-US" sz="2300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sz="23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Histamine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300" dirty="0" smtClean="0">
                <a:cs typeface="Times New Roman" pitchFamily="18" charset="0"/>
                <a:sym typeface="Symbol" pitchFamily="18" charset="2"/>
              </a:rPr>
              <a:t>vasodilatation 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3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300" dirty="0">
                <a:cs typeface="Times New Roman" pitchFamily="18" charset="0"/>
                <a:sym typeface="Symbol" pitchFamily="18" charset="2"/>
              </a:rPr>
              <a:t>BP) &amp; bronchoconstriction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7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334681" cy="51145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700" dirty="0" smtClean="0"/>
              <a:t>Chemical antagonism</a:t>
            </a:r>
          </a:p>
          <a:p>
            <a:pPr lvl="2"/>
            <a:r>
              <a:rPr lang="en-US" sz="2600" dirty="0"/>
              <a:t>Simple chemical reaction &amp; loss of activity</a:t>
            </a:r>
          </a:p>
          <a:p>
            <a:pPr lvl="2"/>
            <a:r>
              <a:rPr lang="en-US" sz="2600" dirty="0"/>
              <a:t>No receptor.</a:t>
            </a:r>
          </a:p>
          <a:p>
            <a:pPr lvl="2"/>
            <a:r>
              <a:rPr lang="en-US" sz="2600" dirty="0" smtClean="0"/>
              <a:t>e.g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0000FF"/>
                </a:solidFill>
              </a:rPr>
              <a:t>Dimercaprol</a:t>
            </a:r>
            <a:r>
              <a:rPr lang="en-US" sz="2600" dirty="0"/>
              <a:t>  reduces heavy metal toxicity (as in lead toxicity).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62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334681" cy="51145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700" dirty="0" smtClean="0"/>
              <a:t>Pharmacokinetic </a:t>
            </a:r>
          </a:p>
          <a:p>
            <a:pPr marL="365760" lvl="1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antagonist effectively reduces the concentration of the active drug at the site of action.</a:t>
            </a:r>
          </a:p>
          <a:p>
            <a:pPr lvl="2"/>
            <a:r>
              <a:rPr lang="en-US" sz="2600" dirty="0" smtClean="0"/>
              <a:t>e.g</a:t>
            </a:r>
            <a:r>
              <a:rPr lang="en-US" sz="2600" dirty="0"/>
              <a:t>.</a:t>
            </a:r>
            <a:r>
              <a:rPr lang="en-US" sz="2600" dirty="0">
                <a:solidFill>
                  <a:srgbClr val="66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Phenobarbitone</a:t>
            </a:r>
            <a:r>
              <a:rPr lang="en-US" sz="2600" dirty="0"/>
              <a:t>  accelerates hepatic metabolism of 	warfarin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96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500" dirty="0" err="1" smtClean="0"/>
              <a:t>Pharmacodynamic</a:t>
            </a:r>
            <a:r>
              <a:rPr lang="en-US" sz="2500" dirty="0" smtClean="0"/>
              <a:t> antagonism (Receptor-blockade antagonism).</a:t>
            </a:r>
          </a:p>
          <a:p>
            <a:pPr lvl="2"/>
            <a:r>
              <a:rPr lang="en-US" sz="2500" dirty="0" smtClean="0"/>
              <a:t>Competitive</a:t>
            </a:r>
          </a:p>
          <a:p>
            <a:pPr lvl="3"/>
            <a:r>
              <a:rPr lang="en-US" sz="2500" dirty="0" smtClean="0">
                <a:sym typeface="Symbol" pitchFamily="18" charset="2"/>
              </a:rPr>
              <a:t>Reversible</a:t>
            </a:r>
          </a:p>
          <a:p>
            <a:pPr lvl="3"/>
            <a:r>
              <a:rPr lang="en-US" sz="2500" dirty="0" smtClean="0">
                <a:sym typeface="Symbol" pitchFamily="18" charset="2"/>
              </a:rPr>
              <a:t>Irreversible</a:t>
            </a:r>
          </a:p>
          <a:p>
            <a:pPr lvl="2"/>
            <a:r>
              <a:rPr lang="en-US" sz="2500" dirty="0" smtClean="0">
                <a:sym typeface="Symbol" pitchFamily="18" charset="2"/>
              </a:rPr>
              <a:t>Non-Competitive </a:t>
            </a:r>
          </a:p>
        </p:txBody>
      </p:sp>
      <p:pic>
        <p:nvPicPr>
          <p:cNvPr id="4" name="Content Placeholder 3" descr="Screen Shot 2015-01-26 at 12.54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r="40000" b="-635"/>
          <a:stretch/>
        </p:blipFill>
        <p:spPr>
          <a:xfrm>
            <a:off x="4398781" y="2774648"/>
            <a:ext cx="4172013" cy="39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3600" dirty="0" err="1" smtClean="0"/>
              <a:t>Pharmacodynamic</a:t>
            </a:r>
            <a:r>
              <a:rPr lang="en-US" sz="3600" dirty="0" smtClean="0"/>
              <a:t> antagonism (Receptor-blockade antagonism).</a:t>
            </a:r>
          </a:p>
          <a:p>
            <a:pPr lvl="2"/>
            <a:r>
              <a:rPr lang="en-US" sz="3600" dirty="0" smtClean="0"/>
              <a:t>Competitive</a:t>
            </a:r>
          </a:p>
          <a:p>
            <a:pPr lvl="3"/>
            <a:r>
              <a:rPr lang="en-US" sz="3600" dirty="0" smtClean="0">
                <a:sym typeface="Symbol" pitchFamily="18" charset="2"/>
              </a:rPr>
              <a:t>Reversible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Two drugs compete for the same receptor. 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The antagonist partially or completely prevents the pharmacological effect of agonist.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Antagonist dissociate rapidly from receptor.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Antagonism can be overcome by increasing the concentration of the agonist.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cs typeface="Times New Roman" pitchFamily="18" charset="0"/>
              </a:rPr>
              <a:t>Parallel shift of the curve to the right, without any change in slope or maximum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0000FF"/>
                </a:solidFill>
              </a:rPr>
              <a:t>e.g. acetylcholine and atropine</a:t>
            </a:r>
            <a:endParaRPr lang="en-US" sz="33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16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400" dirty="0" err="1" smtClean="0"/>
              <a:t>Pharmacodynamic</a:t>
            </a:r>
            <a:r>
              <a:rPr lang="en-US" sz="2400" dirty="0" smtClean="0"/>
              <a:t> antagonism (Receptor-blockade antagonism).</a:t>
            </a:r>
          </a:p>
          <a:p>
            <a:pPr lvl="2"/>
            <a:r>
              <a:rPr lang="en-US" sz="2400" dirty="0" smtClean="0"/>
              <a:t>Competitive</a:t>
            </a:r>
          </a:p>
          <a:p>
            <a:pPr lvl="3"/>
            <a:r>
              <a:rPr lang="en-US" sz="2400" dirty="0" smtClean="0">
                <a:sym typeface="Symbol" pitchFamily="18" charset="2"/>
              </a:rPr>
              <a:t>Reversible</a:t>
            </a:r>
          </a:p>
          <a:p>
            <a:pPr lvl="3"/>
            <a:endParaRPr lang="en-US" sz="2400" dirty="0" smtClean="0">
              <a:sym typeface="Symbol" pitchFamily="18" charset="2"/>
            </a:endParaRPr>
          </a:p>
          <a:p>
            <a:pPr lvl="3"/>
            <a:endParaRPr lang="en-US" sz="3600" dirty="0" smtClean="0"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lum bright="-18000"/>
          </a:blip>
          <a:srcRect l="5592" r="1692" b="2336"/>
          <a:stretch/>
        </p:blipFill>
        <p:spPr>
          <a:xfrm>
            <a:off x="3602641" y="2584571"/>
            <a:ext cx="4394946" cy="399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500" dirty="0" err="1" smtClean="0"/>
              <a:t>Pharmacodynamic</a:t>
            </a:r>
            <a:r>
              <a:rPr lang="en-US" sz="2500" dirty="0" smtClean="0"/>
              <a:t> antagonism (Receptor-blockade antagonism).</a:t>
            </a:r>
          </a:p>
          <a:p>
            <a:pPr lvl="2"/>
            <a:r>
              <a:rPr lang="en-US" sz="2500" dirty="0" smtClean="0"/>
              <a:t>Competitive</a:t>
            </a:r>
          </a:p>
          <a:p>
            <a:pPr lvl="3"/>
            <a:r>
              <a:rPr lang="en-US" sz="2500" dirty="0" smtClean="0">
                <a:sym typeface="Symbol" pitchFamily="18" charset="2"/>
              </a:rPr>
              <a:t>Irreversible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cs typeface="Times New Roman" pitchFamily="18" charset="0"/>
              </a:rPr>
              <a:t>Two drugs compete for the same receptor. 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solidFill>
                  <a:srgbClr val="0000FF"/>
                </a:solidFill>
              </a:rPr>
              <a:t>Antagonist </a:t>
            </a:r>
            <a:r>
              <a:rPr lang="en-US" sz="2500" dirty="0">
                <a:cs typeface="Times New Roman" pitchFamily="18" charset="0"/>
              </a:rPr>
              <a:t>forms stable, permanent chemical bond with receptor. 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cs typeface="Times New Roman" pitchFamily="18" charset="0"/>
              </a:rPr>
              <a:t>The original response </a:t>
            </a:r>
            <a:r>
              <a:rPr lang="en-US" sz="2500" u="sng" dirty="0">
                <a:solidFill>
                  <a:srgbClr val="C00000"/>
                </a:solidFill>
                <a:cs typeface="Times New Roman" pitchFamily="18" charset="0"/>
              </a:rPr>
              <a:t>can not be overcome </a:t>
            </a:r>
            <a:r>
              <a:rPr lang="en-US" sz="2500" dirty="0">
                <a:cs typeface="Times New Roman" pitchFamily="18" charset="0"/>
              </a:rPr>
              <a:t>even by increasing the dose of the agonist.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cs typeface="Times New Roman" pitchFamily="18" charset="0"/>
              </a:rPr>
              <a:t>No parallel shift  </a:t>
            </a:r>
          </a:p>
          <a:p>
            <a:pPr>
              <a:spcBef>
                <a:spcPts val="600"/>
              </a:spcBef>
            </a:pPr>
            <a:r>
              <a:rPr lang="en-US" sz="2500" dirty="0" smtClean="0">
                <a:cs typeface="Times New Roman" pitchFamily="18" charset="0"/>
              </a:rPr>
              <a:t>A </a:t>
            </a:r>
            <a:r>
              <a:rPr lang="en-US" sz="2500" dirty="0">
                <a:cs typeface="Times New Roman" pitchFamily="18" charset="0"/>
              </a:rPr>
              <a:t>decrease in slope and a reduced maximum are </a:t>
            </a:r>
            <a:r>
              <a:rPr lang="en-US" sz="2500" dirty="0" smtClean="0">
                <a:cs typeface="Times New Roman" pitchFamily="18" charset="0"/>
              </a:rPr>
              <a:t>obtained.</a:t>
            </a:r>
          </a:p>
          <a:p>
            <a:pPr>
              <a:spcBef>
                <a:spcPts val="600"/>
              </a:spcBef>
            </a:pPr>
            <a:r>
              <a:rPr lang="en-US" sz="2500" dirty="0" smtClean="0">
                <a:solidFill>
                  <a:srgbClr val="0000FF"/>
                </a:solidFill>
              </a:rPr>
              <a:t>e.g</a:t>
            </a:r>
            <a:r>
              <a:rPr lang="en-US" sz="2500" dirty="0">
                <a:solidFill>
                  <a:srgbClr val="0000FF"/>
                </a:solidFill>
              </a:rPr>
              <a:t>. </a:t>
            </a:r>
            <a:r>
              <a:rPr lang="en-US" sz="2500" dirty="0" err="1">
                <a:solidFill>
                  <a:srgbClr val="0000FF"/>
                </a:solidFill>
              </a:rPr>
              <a:t>phenoxybenzamine</a:t>
            </a:r>
            <a:r>
              <a:rPr lang="en-US" sz="2500" dirty="0">
                <a:solidFill>
                  <a:srgbClr val="0000FF"/>
                </a:solidFill>
              </a:rPr>
              <a:t> and noradrenaline.</a:t>
            </a:r>
          </a:p>
        </p:txBody>
      </p:sp>
    </p:spTree>
    <p:extLst>
      <p:ext uri="{BB962C8B-B14F-4D97-AF65-F5344CB8AC3E}">
        <p14:creationId xmlns:p14="http://schemas.microsoft.com/office/powerpoint/2010/main" val="8496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Antagonism</a:t>
            </a:r>
          </a:p>
        </p:txBody>
      </p:sp>
      <p:pic>
        <p:nvPicPr>
          <p:cNvPr id="4" name="Picture 2" descr="non-comp-ant"/>
          <p:cNvPicPr>
            <a:picLocks noChangeAspect="1" noChangeArrowheads="1"/>
          </p:cNvPicPr>
          <p:nvPr/>
        </p:nvPicPr>
        <p:blipFill>
          <a:blip r:embed="rId3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27" y="3007076"/>
            <a:ext cx="4225594" cy="25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omp-ant"/>
          <p:cNvPicPr>
            <a:picLocks noChangeAspect="1" noChangeArrowheads="1"/>
          </p:cNvPicPr>
          <p:nvPr/>
        </p:nvPicPr>
        <p:blipFill>
          <a:blip r:embed="rId4">
            <a:lum bright="-3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7" y="3007076"/>
            <a:ext cx="4318220" cy="25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607" y="2066048"/>
            <a:ext cx="8145926" cy="43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Font typeface="Wingdings" charset="0"/>
              <a:buNone/>
            </a:pPr>
            <a:r>
              <a:rPr lang="en-US" sz="2000" b="1" dirty="0">
                <a:solidFill>
                  <a:srgbClr val="66FF33"/>
                </a:solidFill>
                <a:latin typeface="Arial" charset="0"/>
                <a:cs typeface="Arial" charset="0"/>
              </a:rPr>
              <a:t>  </a:t>
            </a:r>
            <a:r>
              <a:rPr lang="en-US" sz="1900" dirty="0">
                <a:solidFill>
                  <a:srgbClr val="000000"/>
                </a:solidFill>
                <a:cs typeface="Arial" charset="0"/>
              </a:rPr>
              <a:t>Competitive reversible antagonist    </a:t>
            </a:r>
            <a:r>
              <a:rPr lang="en-US" sz="1900" dirty="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en-US" sz="1900" dirty="0" err="1" smtClean="0">
                <a:solidFill>
                  <a:srgbClr val="000000"/>
                </a:solidFill>
                <a:cs typeface="Arial" charset="0"/>
              </a:rPr>
              <a:t>vs</a:t>
            </a:r>
            <a:r>
              <a:rPr lang="en-US" sz="1900" dirty="0" smtClean="0">
                <a:solidFill>
                  <a:srgbClr val="000000"/>
                </a:solidFill>
                <a:cs typeface="Arial" charset="0"/>
              </a:rPr>
              <a:t>        Competitive </a:t>
            </a:r>
            <a:r>
              <a:rPr lang="en-US" sz="1900" dirty="0">
                <a:solidFill>
                  <a:srgbClr val="000000"/>
                </a:solidFill>
                <a:cs typeface="Arial" charset="0"/>
              </a:rPr>
              <a:t>irreversible antagonist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342900" indent="-342900" algn="l">
              <a:lnSpc>
                <a:spcPct val="130000"/>
              </a:lnSpc>
              <a:buFont typeface="Wingdings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15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Antagonism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1142"/>
            <a:ext cx="8531352" cy="51145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Types</a:t>
            </a:r>
          </a:p>
          <a:p>
            <a:pPr lvl="1"/>
            <a:r>
              <a:rPr lang="en-US" sz="2500" dirty="0" err="1" smtClean="0"/>
              <a:t>Pharmacodynamic</a:t>
            </a:r>
            <a:r>
              <a:rPr lang="en-US" sz="2500" dirty="0" smtClean="0"/>
              <a:t> antagonism (Receptor-blockade antagonism).</a:t>
            </a:r>
          </a:p>
          <a:p>
            <a:pPr lvl="2"/>
            <a:r>
              <a:rPr lang="en-US" sz="2500" dirty="0" smtClean="0"/>
              <a:t>Non-Competitive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cs typeface="Times New Roman" pitchFamily="18" charset="0"/>
              </a:rPr>
              <a:t>Antagonist block at some point the chain of events that stimulate the response of  agonist.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solidFill>
                  <a:srgbClr val="C00000"/>
                </a:solidFill>
              </a:rPr>
              <a:t>Agonist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0000FF"/>
                </a:solidFill>
              </a:rPr>
              <a:t>Antagonist </a:t>
            </a:r>
            <a:r>
              <a:rPr lang="en-US" sz="2500" dirty="0" smtClean="0"/>
              <a:t>can be bound simultaneously.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Antagonism cannot be overcome by increasing concentration of agonist </a:t>
            </a:r>
            <a:r>
              <a:rPr lang="en-US" sz="2500" dirty="0" smtClean="0">
                <a:solidFill>
                  <a:srgbClr val="0000FF"/>
                </a:solidFill>
              </a:rPr>
              <a:t>e.g. verapamil and noradrenaline</a:t>
            </a:r>
            <a:r>
              <a:rPr lang="en-US" sz="2500" b="1" dirty="0" smtClean="0">
                <a:solidFill>
                  <a:srgbClr val="0000FF"/>
                </a:solidFill>
              </a:rPr>
              <a:t>.</a:t>
            </a:r>
            <a:endParaRPr lang="en-US" sz="2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QUANTIFY  </a:t>
            </a:r>
            <a:r>
              <a:rPr lang="en-US" sz="4000" dirty="0">
                <a:latin typeface="+mn-lt"/>
              </a:rPr>
              <a:t>ASPECTS OF  DRUG </a:t>
            </a:r>
            <a:r>
              <a:rPr lang="en-US" sz="4000" dirty="0" smtClean="0">
                <a:latin typeface="+mn-lt"/>
              </a:rPr>
              <a:t>ACTION</a:t>
            </a:r>
            <a:endParaRPr lang="en-US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81000" y="1470265"/>
            <a:ext cx="8382000" cy="1211263"/>
            <a:chOff x="384" y="2309"/>
            <a:chExt cx="5280" cy="763"/>
          </a:xfrm>
        </p:grpSpPr>
        <p:sp>
          <p:nvSpPr>
            <p:cNvPr id="6" name="Rounded Rectangle 5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8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Bind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Occupy</a:t>
              </a:r>
            </a:p>
          </p:txBody>
        </p:sp>
        <p:sp>
          <p:nvSpPr>
            <p:cNvPr id="9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Initiate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Activate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onstantia" pitchFamily="18" charset="0"/>
                </a:rPr>
                <a:t>RESPONSE[R]</a:t>
              </a:r>
              <a:endParaRPr lang="en-US" b="1" dirty="0">
                <a:solidFill>
                  <a:prstClr val="black"/>
                </a:solidFill>
                <a:latin typeface="Constantia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17" name="TextBox 85"/>
          <p:cNvSpPr txBox="1">
            <a:spLocks noChangeArrowheads="1"/>
          </p:cNvSpPr>
          <p:nvPr/>
        </p:nvSpPr>
        <p:spPr bwMode="auto">
          <a:xfrm>
            <a:off x="4740275" y="3870268"/>
            <a:ext cx="4458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Relate concentration [C] of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 used (x- axis) to </a:t>
            </a:r>
            <a:r>
              <a:rPr lang="en-US" dirty="0" smtClean="0">
                <a:solidFill>
                  <a:srgbClr val="C00000"/>
                </a:solidFill>
              </a:rPr>
              <a:t>response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produced (y-axis)</a:t>
            </a:r>
          </a:p>
        </p:txBody>
      </p:sp>
      <p:sp>
        <p:nvSpPr>
          <p:cNvPr id="18" name="TextBox 87"/>
          <p:cNvSpPr txBox="1">
            <a:spLocks noChangeArrowheads="1"/>
          </p:cNvSpPr>
          <p:nvPr/>
        </p:nvSpPr>
        <p:spPr bwMode="auto">
          <a:xfrm>
            <a:off x="-223044" y="3847426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Relate concentration [C] of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 used (x- axis) to the </a:t>
            </a:r>
            <a:r>
              <a:rPr lang="en-US" dirty="0">
                <a:solidFill>
                  <a:srgbClr val="C00000"/>
                </a:solidFill>
              </a:rPr>
              <a:t>binding capacity </a:t>
            </a:r>
            <a:r>
              <a:rPr lang="en-US" dirty="0">
                <a:solidFill>
                  <a:prstClr val="black"/>
                </a:solidFill>
              </a:rPr>
              <a:t>at receptors (y-axis)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10300" y="3255489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52930" y="3255489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567880" y="5498107"/>
            <a:ext cx="1752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04875" y="4697814"/>
            <a:ext cx="3171061" cy="36933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A Concentration-Binding  </a:t>
            </a:r>
            <a:r>
              <a:rPr lang="en-US" b="1" dirty="0">
                <a:solidFill>
                  <a:prstClr val="white"/>
                </a:solidFill>
                <a:latin typeface="Arial Narrow" pitchFamily="34" charset="0"/>
              </a:rPr>
              <a:t>Curve </a:t>
            </a:r>
          </a:p>
        </p:txBody>
      </p:sp>
      <p:sp>
        <p:nvSpPr>
          <p:cNvPr id="23" name="TextBox 86"/>
          <p:cNvSpPr txBox="1">
            <a:spLocks noChangeArrowheads="1"/>
          </p:cNvSpPr>
          <p:nvPr/>
        </p:nvSpPr>
        <p:spPr bwMode="auto">
          <a:xfrm>
            <a:off x="5680335" y="4761418"/>
            <a:ext cx="2302233" cy="36933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Dose </a:t>
            </a:r>
            <a:r>
              <a:rPr lang="en-US" b="1" dirty="0">
                <a:solidFill>
                  <a:prstClr val="white"/>
                </a:solidFill>
                <a:latin typeface="Arial Narrow" pitchFamily="34" charset="0"/>
              </a:rPr>
              <a:t>Response </a:t>
            </a:r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Curves</a:t>
            </a:r>
            <a:endParaRPr lang="en-US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5715000" y="5445498"/>
            <a:ext cx="1752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48082" y="581483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41323" y="5868684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3756026" y="6335617"/>
            <a:ext cx="175260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  <p:extLst>
      <p:ext uri="{BB962C8B-B14F-4D97-AF65-F5344CB8AC3E}">
        <p14:creationId xmlns:p14="http://schemas.microsoft.com/office/powerpoint/2010/main" val="16157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22" grpId="0" animBg="1"/>
      <p:bldP spid="22" grpId="1" animBg="1"/>
      <p:bldP spid="23" grpId="0" animBg="1"/>
      <p:bldP spid="24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 </a:t>
            </a:r>
            <a:r>
              <a:rPr lang="en-US" dirty="0"/>
              <a:t>binding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Is a correlation between drug concentration [C] used </a:t>
            </a:r>
            <a:r>
              <a:rPr lang="en-US" sz="2400" dirty="0">
                <a:solidFill>
                  <a:srgbClr val="C00000"/>
                </a:solidFill>
              </a:rPr>
              <a:t>(x- axis) </a:t>
            </a:r>
            <a:r>
              <a:rPr lang="en-US" sz="2400" dirty="0"/>
              <a:t>and drug binding capacity at receptors [B] </a:t>
            </a:r>
            <a:r>
              <a:rPr lang="en-US" sz="2400" dirty="0">
                <a:solidFill>
                  <a:srgbClr val="C00000"/>
                </a:solidFill>
              </a:rPr>
              <a:t>(y-axis</a:t>
            </a:r>
            <a:r>
              <a:rPr lang="en-US" sz="2400" dirty="0" smtClean="0">
                <a:solidFill>
                  <a:srgbClr val="C00000"/>
                </a:solidFill>
              </a:rPr>
              <a:t>).  i.e</a:t>
            </a:r>
            <a:r>
              <a:rPr lang="en-US" sz="2400" dirty="0">
                <a:solidFill>
                  <a:srgbClr val="C00000"/>
                </a:solidFill>
              </a:rPr>
              <a:t>. relation between concentration &amp; drug binding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437454" y="3618777"/>
            <a:ext cx="3949697" cy="2668292"/>
            <a:chOff x="304800" y="1981200"/>
            <a:chExt cx="4640609" cy="319982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8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 </a:t>
            </a:r>
            <a:r>
              <a:rPr lang="en-US" dirty="0"/>
              <a:t>binding curves</a:t>
            </a: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40311" y="2173104"/>
            <a:ext cx="4640263" cy="3200400"/>
            <a:chOff x="304800" y="1981200"/>
            <a:chExt cx="4640609" cy="3199829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126657" y="2173104"/>
            <a:ext cx="3565525" cy="3159125"/>
            <a:chOff x="5122041" y="1981200"/>
            <a:chExt cx="3564759" cy="315932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3840773" y="1744476"/>
            <a:ext cx="4976362" cy="768351"/>
            <a:chOff x="3969241" y="681334"/>
            <a:chExt cx="4975776" cy="76726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969241" y="681334"/>
              <a:ext cx="4975776" cy="39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(</a:t>
              </a:r>
              <a:r>
                <a:rPr lang="en-US" sz="2000" b="1" i="1" dirty="0" err="1">
                  <a:solidFill>
                    <a:srgbClr val="FF0000"/>
                  </a:solidFill>
                  <a:latin typeface="+mn-lt"/>
                </a:rPr>
                <a:t>B</a:t>
              </a:r>
              <a:r>
                <a:rPr lang="en-US" sz="2000" b="1" baseline="-25000" dirty="0" err="1">
                  <a:solidFill>
                    <a:srgbClr val="FF0000"/>
                  </a:solidFill>
                  <a:latin typeface="+mn-lt"/>
                </a:rPr>
                <a:t>max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): </a:t>
              </a:r>
              <a:r>
                <a:rPr lang="en-US" sz="2000" b="1" dirty="0" smtClean="0">
                  <a:latin typeface="+mn-lt"/>
                </a:rPr>
                <a:t>Total </a:t>
              </a:r>
              <a:r>
                <a:rPr lang="en-US" sz="2000" b="1" dirty="0">
                  <a:latin typeface="+mn-lt"/>
                </a:rPr>
                <a:t>density of </a:t>
              </a:r>
              <a:r>
                <a:rPr lang="en-US" sz="2000" b="1" dirty="0" smtClean="0">
                  <a:latin typeface="+mn-lt"/>
                </a:rPr>
                <a:t>receptors in </a:t>
              </a:r>
              <a:r>
                <a:rPr lang="en-US" sz="2000" b="1" dirty="0">
                  <a:latin typeface="+mn-lt"/>
                </a:rPr>
                <a:t>the tissue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4076634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268873" y="4459120"/>
            <a:ext cx="8763000" cy="1681235"/>
            <a:chOff x="523844" y="3505181"/>
            <a:chExt cx="8763000" cy="1680826"/>
          </a:xfrm>
        </p:grpSpPr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523844" y="4785994"/>
              <a:ext cx="8763000" cy="40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n-lt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(k</a:t>
              </a:r>
              <a:r>
                <a:rPr lang="en-US" sz="2000" b="1" baseline="-25000" dirty="0">
                  <a:solidFill>
                    <a:srgbClr val="FF0000"/>
                  </a:solidFill>
                  <a:latin typeface="+mn-lt"/>
                </a:rPr>
                <a:t>D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)</a:t>
              </a:r>
              <a:r>
                <a:rPr lang="en-US" sz="2000" b="1" dirty="0" smtClean="0">
                  <a:latin typeface="+mn-lt"/>
                </a:rPr>
                <a:t>= [C] of 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D</a:t>
              </a:r>
              <a:r>
                <a:rPr lang="en-US" sz="2000" b="1" dirty="0">
                  <a:latin typeface="+mn-lt"/>
                </a:rPr>
                <a:t> required to occupy  50% of </a:t>
              </a:r>
              <a:r>
                <a:rPr lang="en-US" sz="2000" b="1" dirty="0" smtClean="0">
                  <a:latin typeface="+mn-lt"/>
                </a:rPr>
                <a:t>receptors </a:t>
              </a:r>
              <a:r>
                <a:rPr lang="en-US" sz="2000" b="1" dirty="0">
                  <a:latin typeface="+mn-lt"/>
                </a:rPr>
                <a:t>at equilibrium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90600" y="3505181"/>
              <a:ext cx="914400" cy="6856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3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Concentration binding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</a:t>
            </a:r>
            <a:r>
              <a:rPr lang="en-US" sz="2800" baseline="-250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max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(the binding capacity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en-US" sz="2500" dirty="0">
                <a:cs typeface="Times New Roman" pitchFamily="18" charset="0"/>
              </a:rPr>
              <a:t>is the total density of receptors in the </a:t>
            </a:r>
            <a:r>
              <a:rPr lang="en-US" sz="2500" dirty="0" smtClean="0">
                <a:cs typeface="Times New Roman" pitchFamily="18" charset="0"/>
              </a:rPr>
              <a:t>tissues</a:t>
            </a:r>
            <a:endParaRPr lang="en-US" sz="25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D50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500" dirty="0">
                <a:cs typeface="Times New Roman" pitchFamily="18" charset="0"/>
              </a:rPr>
              <a:t>is the concentration of drug required to occupy 50% of receptors at equilibrium</a:t>
            </a:r>
            <a:r>
              <a:rPr lang="en-US" sz="2500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The affinity of  drug for receptor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500" dirty="0">
                <a:cs typeface="Times New Roman" pitchFamily="18" charset="0"/>
              </a:rPr>
              <a:t>The higher the affinity of D for receptor the lower is the K</a:t>
            </a:r>
            <a:r>
              <a:rPr lang="en-US" sz="2500" baseline="-25000" dirty="0">
                <a:cs typeface="Times New Roman" pitchFamily="18" charset="0"/>
              </a:rPr>
              <a:t>D  </a:t>
            </a: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C00000"/>
                </a:solidFill>
                <a:cs typeface="Times New Roman" pitchFamily="18" charset="0"/>
              </a:rPr>
              <a:t>i.e. inverse relation  </a:t>
            </a:r>
            <a:r>
              <a:rPr lang="en-US" sz="2500" dirty="0" smtClean="0">
                <a:solidFill>
                  <a:srgbClr val="C00000"/>
                </a:solidFill>
                <a:cs typeface="Times New Roman" pitchFamily="18" charset="0"/>
              </a:rPr>
              <a:t>( Binding Potential= </a:t>
            </a:r>
            <a:r>
              <a:rPr lang="en-US" sz="2500" dirty="0" err="1" smtClean="0">
                <a:solidFill>
                  <a:srgbClr val="C00000"/>
                </a:solidFill>
                <a:cs typeface="Times New Roman" pitchFamily="18" charset="0"/>
              </a:rPr>
              <a:t>B</a:t>
            </a:r>
            <a:r>
              <a:rPr lang="en-US" sz="2500" baseline="-25000" dirty="0" err="1" smtClean="0">
                <a:solidFill>
                  <a:srgbClr val="C00000"/>
                </a:solidFill>
                <a:cs typeface="Times New Roman" pitchFamily="18" charset="0"/>
              </a:rPr>
              <a:t>max</a:t>
            </a:r>
            <a:r>
              <a:rPr lang="en-US" sz="2500" dirty="0" smtClean="0">
                <a:solidFill>
                  <a:srgbClr val="C00000"/>
                </a:solidFill>
                <a:cs typeface="Times New Roman" pitchFamily="18" charset="0"/>
              </a:rPr>
              <a:t>/K</a:t>
            </a:r>
            <a:r>
              <a:rPr lang="en-US" sz="2500" baseline="-25000" dirty="0" smtClean="0">
                <a:solidFill>
                  <a:srgbClr val="C00000"/>
                </a:solidFill>
                <a:cs typeface="Times New Roman" pitchFamily="18" charset="0"/>
              </a:rPr>
              <a:t>D </a:t>
            </a:r>
            <a:r>
              <a:rPr lang="en-US" sz="2500" dirty="0" smtClean="0">
                <a:solidFill>
                  <a:srgbClr val="C00000"/>
                </a:solidFill>
                <a:cs typeface="Times New Roman" pitchFamily="18" charset="0"/>
              </a:rPr>
              <a:t> )</a:t>
            </a:r>
            <a:endParaRPr lang="en-US" sz="2500" baseline="-250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/>
              <a:t>Used to study how response varies with the concentration or dose.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/>
              <a:t>Is a correlation between </a:t>
            </a:r>
            <a:r>
              <a:rPr lang="en-US" sz="2800" u="sng" dirty="0"/>
              <a:t>drug concentration </a:t>
            </a:r>
            <a:r>
              <a:rPr lang="en-US" sz="2800" dirty="0"/>
              <a:t>[D] used </a:t>
            </a:r>
            <a:r>
              <a:rPr lang="en-US" sz="2800" dirty="0">
                <a:solidFill>
                  <a:srgbClr val="C00000"/>
                </a:solidFill>
              </a:rPr>
              <a:t>(x- axis) </a:t>
            </a:r>
            <a:r>
              <a:rPr lang="en-US" sz="2800" dirty="0"/>
              <a:t>and </a:t>
            </a:r>
            <a:r>
              <a:rPr lang="en-US" sz="2800" u="sng" dirty="0"/>
              <a:t>drug response </a:t>
            </a:r>
            <a:r>
              <a:rPr lang="en-US" sz="2800" dirty="0"/>
              <a:t>[R] </a:t>
            </a:r>
            <a:r>
              <a:rPr lang="en-US" sz="2800" dirty="0">
                <a:solidFill>
                  <a:srgbClr val="C00000"/>
                </a:solidFill>
              </a:rPr>
              <a:t>(y-axis).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C00000"/>
                </a:solidFill>
              </a:rPr>
              <a:t>i.e. relation between concentration &amp; Response</a:t>
            </a:r>
          </a:p>
        </p:txBody>
      </p:sp>
    </p:spTree>
    <p:extLst>
      <p:ext uri="{BB962C8B-B14F-4D97-AF65-F5344CB8AC3E}">
        <p14:creationId xmlns:p14="http://schemas.microsoft.com/office/powerpoint/2010/main" val="2636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Type of Dose-response curves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sz="2800" dirty="0"/>
              <a:t>Graded dose-response curve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sz="2800" dirty="0" err="1"/>
              <a:t>Quantal</a:t>
            </a:r>
            <a:r>
              <a:rPr lang="en-US" sz="2800" dirty="0"/>
              <a:t> dose-response curve </a:t>
            </a:r>
            <a:r>
              <a:rPr lang="en-US" sz="2800" dirty="0">
                <a:solidFill>
                  <a:srgbClr val="C00000"/>
                </a:solidFill>
              </a:rPr>
              <a:t>(all or none)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6602"/>
            <a:ext cx="8153400" cy="932597"/>
          </a:xfrm>
        </p:spPr>
        <p:txBody>
          <a:bodyPr>
            <a:noAutofit/>
          </a:bodyPr>
          <a:lstStyle/>
          <a:p>
            <a:r>
              <a:rPr lang="en-US" sz="4000" dirty="0" smtClean="0"/>
              <a:t>Dose </a:t>
            </a:r>
            <a:r>
              <a:rPr lang="en-US" sz="4000" dirty="0"/>
              <a:t>-response curves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5041"/>
            <a:ext cx="8334681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Type of Dose-response curves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Graded dose-response curve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Response is gradual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Gradual increase in response by increasing the dose (continuous response).</a:t>
            </a:r>
          </a:p>
          <a:p>
            <a:pPr lvl="2">
              <a:spcBef>
                <a:spcPts val="600"/>
              </a:spcBef>
            </a:pPr>
            <a:r>
              <a:rPr lang="en-US" sz="2400" dirty="0">
                <a:sym typeface="Wingdings 3" pitchFamily="18" charset="2"/>
              </a:rPr>
              <a:t>e.g. blood pressure</a:t>
            </a:r>
            <a:r>
              <a:rPr lang="en-US" sz="2400" dirty="0"/>
              <a:t>, heart rate, blood glucose level, cholesterol,…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160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9920</TotalTime>
  <Words>1164</Words>
  <Application>Microsoft Macintosh PowerPoint</Application>
  <PresentationFormat>On-screen Show (4:3)</PresentationFormat>
  <Paragraphs>263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Algerian</vt:lpstr>
      <vt:lpstr>Arial Narrow</vt:lpstr>
      <vt:lpstr>Calibri</vt:lpstr>
      <vt:lpstr>Constantia</vt:lpstr>
      <vt:lpstr>Geneva</vt:lpstr>
      <vt:lpstr>Symbol</vt:lpstr>
      <vt:lpstr>Times New Roman</vt:lpstr>
      <vt:lpstr>Tw Cen MT</vt:lpstr>
      <vt:lpstr>Wingdings</vt:lpstr>
      <vt:lpstr>Wingdings 2</vt:lpstr>
      <vt:lpstr>Wingdings 3</vt:lpstr>
      <vt:lpstr>Arial</vt:lpstr>
      <vt:lpstr>Median</vt:lpstr>
      <vt:lpstr>Pharmacodynamics II Quantitative aspects of drugs</vt:lpstr>
      <vt:lpstr>Quantitative aspects of drugs</vt:lpstr>
      <vt:lpstr>QUANTIFY  ASPECTS OF  DRUG ACTION</vt:lpstr>
      <vt:lpstr>Concentration binding curves</vt:lpstr>
      <vt:lpstr>Concentration binding curves</vt:lpstr>
      <vt:lpstr>Concentration binding curves</vt:lpstr>
      <vt:lpstr>Dose -response curves </vt:lpstr>
      <vt:lpstr>Dose -response curves </vt:lpstr>
      <vt:lpstr>Dose -response curves </vt:lpstr>
      <vt:lpstr>Dose -response curves </vt:lpstr>
      <vt:lpstr>Dose -response curves- Graded </vt:lpstr>
      <vt:lpstr>Dose -response curves </vt:lpstr>
      <vt:lpstr>Dose -response curves </vt:lpstr>
      <vt:lpstr>Dose -response curves </vt:lpstr>
      <vt:lpstr>Dose -response curves-Quantal</vt:lpstr>
      <vt:lpstr>Therapeutic Index (T.I.)</vt:lpstr>
      <vt:lpstr>Dose -response curves-Quantal</vt:lpstr>
      <vt:lpstr>Therapeutic Index (T.I.)</vt:lpstr>
      <vt:lpstr>Therapeutic Index (T.I.)</vt:lpstr>
      <vt:lpstr>Antagonism</vt:lpstr>
      <vt:lpstr>Antagonism</vt:lpstr>
      <vt:lpstr>Antagonism</vt:lpstr>
      <vt:lpstr>Antagonism</vt:lpstr>
      <vt:lpstr>Antagonism</vt:lpstr>
      <vt:lpstr>Antagonism</vt:lpstr>
      <vt:lpstr>Antagonism</vt:lpstr>
      <vt:lpstr>Antagonism</vt:lpstr>
      <vt:lpstr>Antagonism</vt:lpstr>
      <vt:lpstr>Antagonism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PHL-313</dc:title>
  <dc:creator>Alie</dc:creator>
  <cp:lastModifiedBy>Ali Alhoshani</cp:lastModifiedBy>
  <cp:revision>320</cp:revision>
  <dcterms:created xsi:type="dcterms:W3CDTF">2015-01-22T07:39:35Z</dcterms:created>
  <dcterms:modified xsi:type="dcterms:W3CDTF">2017-10-26T07:36:53Z</dcterms:modified>
</cp:coreProperties>
</file>