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444" r:id="rId4"/>
    <p:sldId id="398" r:id="rId5"/>
    <p:sldId id="427" r:id="rId6"/>
    <p:sldId id="428" r:id="rId7"/>
    <p:sldId id="429" r:id="rId8"/>
    <p:sldId id="430" r:id="rId9"/>
    <p:sldId id="431" r:id="rId10"/>
    <p:sldId id="437" r:id="rId11"/>
    <p:sldId id="432" r:id="rId12"/>
    <p:sldId id="438" r:id="rId13"/>
    <p:sldId id="434" r:id="rId14"/>
    <p:sldId id="435" r:id="rId15"/>
    <p:sldId id="436" r:id="rId16"/>
    <p:sldId id="433" r:id="rId17"/>
    <p:sldId id="439" r:id="rId18"/>
    <p:sldId id="440" r:id="rId19"/>
    <p:sldId id="441" r:id="rId20"/>
    <p:sldId id="442" r:id="rId21"/>
    <p:sldId id="443" r:id="rId22"/>
    <p:sldId id="445" r:id="rId23"/>
    <p:sldId id="446" r:id="rId24"/>
    <p:sldId id="449" r:id="rId25"/>
    <p:sldId id="447" r:id="rId26"/>
    <p:sldId id="44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28" autoAdjust="0"/>
    <p:restoredTop sz="89747" autoAdjust="0"/>
  </p:normalViewPr>
  <p:slideViewPr>
    <p:cSldViewPr snapToGrid="0" snapToObjects="1">
      <p:cViewPr>
        <p:scale>
          <a:sx n="94" d="100"/>
          <a:sy n="94" d="100"/>
        </p:scale>
        <p:origin x="1848" y="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2FED3-1E04-4044-8832-C536CFAEC653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83282-2BAA-1546-89B9-50292FFE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1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82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11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3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79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71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83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43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28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56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1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2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74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78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36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09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36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74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955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84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2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7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75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19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90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3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hoshani@ksu.edu.sa" TargetMode="External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microsoft.com/office/2007/relationships/hdphoto" Target="../media/hdphoto2.wdp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3706"/>
            <a:ext cx="9007522" cy="148760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Pharmacodynamics III</a:t>
            </a:r>
            <a:br>
              <a:rPr lang="en-US" sz="4800" b="1" dirty="0" smtClean="0"/>
            </a:br>
            <a:r>
              <a:rPr lang="en-US" sz="3600" b="1" dirty="0" smtClean="0">
                <a:latin typeface="Algerian" pitchFamily="82" charset="0"/>
              </a:rPr>
              <a:t>Receptor Families</a:t>
            </a:r>
            <a:endParaRPr lang="en-US" sz="3600" b="1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1274" y="3740614"/>
            <a:ext cx="6836690" cy="21620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Ali </a:t>
            </a:r>
            <a:r>
              <a:rPr lang="en-US" sz="3200" dirty="0" err="1" smtClean="0"/>
              <a:t>Alhoshani</a:t>
            </a:r>
            <a:r>
              <a:rPr lang="en-US" sz="3200" dirty="0" smtClean="0"/>
              <a:t>, </a:t>
            </a:r>
            <a:r>
              <a:rPr lang="en-US" sz="3200" dirty="0" err="1" smtClean="0"/>
              <a:t>B.Pharm</a:t>
            </a:r>
            <a:r>
              <a:rPr lang="en-US" sz="3200" dirty="0" smtClean="0"/>
              <a:t>, Ph.D.</a:t>
            </a:r>
          </a:p>
          <a:p>
            <a:pPr algn="ctr"/>
            <a:r>
              <a:rPr lang="en-US" sz="3200" dirty="0" smtClean="0">
                <a:hlinkClick r:id="rId3"/>
              </a:rPr>
              <a:t>ahoshani@ksu.edu.sa</a:t>
            </a:r>
            <a:endParaRPr lang="en-US" sz="3200" dirty="0" smtClean="0"/>
          </a:p>
          <a:p>
            <a:pPr algn="ctr"/>
            <a:r>
              <a:rPr lang="en-US" sz="3200" dirty="0" smtClean="0"/>
              <a:t>Office: 2B 84</a:t>
            </a:r>
          </a:p>
          <a:p>
            <a:pPr algn="ctr"/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702" y="3740614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II  </a:t>
            </a:r>
            <a:r>
              <a:rPr lang="en-US" sz="2400" dirty="0">
                <a:cs typeface="Times New Roman" pitchFamily="18" charset="0"/>
              </a:rPr>
              <a:t>(G-Protein coupled receptors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</p:txBody>
      </p:sp>
      <p:pic>
        <p:nvPicPr>
          <p:cNvPr id="8" name="Content Placeholder 3" descr="Screen Shot 2015-02-04 at 6.51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5" t="14570" r="721" b="19494"/>
          <a:stretch/>
        </p:blipFill>
        <p:spPr>
          <a:xfrm>
            <a:off x="7180996" y="805219"/>
            <a:ext cx="1296536" cy="135419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8364" y="2706154"/>
            <a:ext cx="8259168" cy="3437955"/>
            <a:chOff x="569999" y="3031782"/>
            <a:chExt cx="8024884" cy="3541436"/>
          </a:xfrm>
        </p:grpSpPr>
        <p:pic>
          <p:nvPicPr>
            <p:cNvPr id="7" name="Picture 6" descr="Screen Shot 2015-02-07 at 4.58.02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99" y="3031782"/>
              <a:ext cx="8024884" cy="3541436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2265528" y="3630304"/>
              <a:ext cx="218364" cy="286603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819934" y="3630304"/>
              <a:ext cx="218364" cy="286603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97654" y="3636901"/>
              <a:ext cx="218364" cy="286603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397654" y="5440680"/>
              <a:ext cx="218364" cy="286603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819934" y="5422256"/>
              <a:ext cx="218364" cy="286603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65528" y="5422255"/>
              <a:ext cx="218364" cy="286603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3063185" y="6183429"/>
            <a:ext cx="3034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http://</a:t>
            </a:r>
            <a:r>
              <a:rPr lang="fr-FR" dirty="0" err="1"/>
              <a:t>youtu.be</a:t>
            </a:r>
            <a:r>
              <a:rPr lang="fr-FR" dirty="0"/>
              <a:t>/0nA2xhNiAow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II  </a:t>
            </a:r>
            <a:r>
              <a:rPr lang="en-US" sz="2400" dirty="0">
                <a:cs typeface="Times New Roman" pitchFamily="18" charset="0"/>
              </a:rPr>
              <a:t>(G-Protein coupled receptors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pPr lvl="1"/>
            <a:r>
              <a:rPr lang="en-US" sz="2100" dirty="0"/>
              <a:t>GTP-binding regulatory proteins </a:t>
            </a:r>
          </a:p>
          <a:p>
            <a:pPr lvl="1"/>
            <a:r>
              <a:rPr lang="en-US" sz="2100" dirty="0"/>
              <a:t>Regulate guanine nucleotides GDP, GTP. </a:t>
            </a:r>
          </a:p>
          <a:p>
            <a:pPr lvl="1"/>
            <a:r>
              <a:rPr lang="en-US" sz="2100" dirty="0"/>
              <a:t>Comprise of three subunits (</a:t>
            </a:r>
            <a:r>
              <a:rPr lang="en-US" sz="2100" dirty="0">
                <a:sym typeface="Symbol" pitchFamily="18" charset="2"/>
              </a:rPr>
              <a:t></a:t>
            </a:r>
            <a:r>
              <a:rPr lang="el-GR" sz="2100" dirty="0">
                <a:sym typeface="Symbol" pitchFamily="18" charset="2"/>
              </a:rPr>
              <a:t>γ</a:t>
            </a:r>
            <a:r>
              <a:rPr lang="en-US" sz="2100" dirty="0">
                <a:sym typeface="Symbol" pitchFamily="18" charset="2"/>
              </a:rPr>
              <a:t>),  subunits possess </a:t>
            </a:r>
            <a:r>
              <a:rPr lang="en-US" sz="2100" dirty="0" err="1">
                <a:sym typeface="Symbol" pitchFamily="18" charset="2"/>
              </a:rPr>
              <a:t>GTPase</a:t>
            </a:r>
            <a:r>
              <a:rPr lang="en-US" sz="2100" dirty="0">
                <a:sym typeface="Symbol" pitchFamily="18" charset="2"/>
              </a:rPr>
              <a:t> activity</a:t>
            </a:r>
          </a:p>
          <a:p>
            <a:pPr lvl="1"/>
            <a:r>
              <a:rPr lang="en-US" sz="2100" b="1" dirty="0"/>
              <a:t>Receptors in this family respond to agonists</a:t>
            </a:r>
            <a:r>
              <a:rPr lang="en-US" sz="2100" dirty="0"/>
              <a:t> </a:t>
            </a:r>
          </a:p>
          <a:p>
            <a:pPr lvl="2"/>
            <a:r>
              <a:rPr lang="en-US" sz="2100" dirty="0"/>
              <a:t>by promoting the binding of GTP to the G protein alpha ( </a:t>
            </a:r>
            <a:r>
              <a:rPr lang="el-GR" sz="2100" dirty="0"/>
              <a:t>α</a:t>
            </a:r>
            <a:r>
              <a:rPr lang="en-US" sz="2100" dirty="0"/>
              <a:t> ) subunit. </a:t>
            </a:r>
          </a:p>
          <a:p>
            <a:pPr lvl="2"/>
            <a:r>
              <a:rPr lang="en-US" sz="2100" dirty="0"/>
              <a:t>GTP activates the G protein and allows it, in turn, to activate the effector protein. </a:t>
            </a:r>
          </a:p>
          <a:p>
            <a:pPr lvl="2"/>
            <a:r>
              <a:rPr lang="en-US" sz="2100" dirty="0"/>
              <a:t>The G protein remains active until it hydrolyzes the bound GTP to GDP and returns to its ground (inactive) state.</a:t>
            </a:r>
            <a:r>
              <a:rPr lang="en-US" sz="2100" b="1" dirty="0">
                <a:sym typeface="Symbol" pitchFamily="18" charset="2"/>
              </a:rPr>
              <a:t>                                                  </a:t>
            </a:r>
            <a:endParaRPr lang="el-GR" sz="2100" b="1" dirty="0">
              <a:sym typeface="Symbol" pitchFamily="18" charset="2"/>
            </a:endParaRPr>
          </a:p>
          <a:p>
            <a:pPr lvl="2">
              <a:lnSpc>
                <a:spcPct val="80000"/>
              </a:lnSpc>
            </a:pPr>
            <a:endParaRPr lang="en-US" sz="21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8" name="Content Placeholder 3" descr="Screen Shot 2015-02-04 at 6.51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5" t="14570" r="721" b="19494"/>
          <a:stretch/>
        </p:blipFill>
        <p:spPr>
          <a:xfrm>
            <a:off x="7180996" y="805219"/>
            <a:ext cx="1296536" cy="13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II  </a:t>
            </a:r>
            <a:r>
              <a:rPr lang="en-US" sz="2400" dirty="0">
                <a:cs typeface="Times New Roman" pitchFamily="18" charset="0"/>
              </a:rPr>
              <a:t>(G-Protein coupled receptors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</a:rPr>
              <a:t>Targets for G-proteins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</a:rPr>
              <a:t>Ion channels</a:t>
            </a:r>
          </a:p>
          <a:p>
            <a:pPr lvl="3">
              <a:spcBef>
                <a:spcPts val="0"/>
              </a:spcBef>
            </a:pPr>
            <a:r>
              <a:rPr lang="en-US" sz="2400" dirty="0" smtClean="0">
                <a:sym typeface="Symbol" pitchFamily="18" charset="2"/>
              </a:rPr>
              <a:t>Muscarinic </a:t>
            </a:r>
            <a:r>
              <a:rPr lang="en-US" sz="2400" dirty="0">
                <a:sym typeface="Symbol" pitchFamily="18" charset="2"/>
              </a:rPr>
              <a:t>receptors in heart (K-channel), decrease heart </a:t>
            </a:r>
            <a:r>
              <a:rPr lang="en-US" sz="2400" dirty="0" smtClean="0">
                <a:sym typeface="Symbol" pitchFamily="18" charset="2"/>
              </a:rPr>
              <a:t>rate</a:t>
            </a:r>
            <a:endParaRPr lang="en-US" sz="2400" dirty="0">
              <a:solidFill>
                <a:srgbClr val="0000FF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Second </a:t>
            </a:r>
            <a:r>
              <a:rPr lang="en-US" sz="2400" dirty="0">
                <a:solidFill>
                  <a:srgbClr val="0000FF"/>
                </a:solidFill>
              </a:rPr>
              <a:t>messengers </a:t>
            </a:r>
            <a:endParaRPr lang="en-US" sz="2400" dirty="0">
              <a:sym typeface="Symbol" pitchFamily="18" charset="2"/>
            </a:endParaRPr>
          </a:p>
          <a:p>
            <a:pPr lvl="3">
              <a:spcBef>
                <a:spcPts val="0"/>
              </a:spcBef>
            </a:pPr>
            <a:r>
              <a:rPr lang="en-US" sz="2400" dirty="0">
                <a:sym typeface="Symbol" pitchFamily="18" charset="2"/>
              </a:rPr>
              <a:t>Cyclic AMP system 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(</a:t>
            </a:r>
            <a:r>
              <a:rPr lang="en-US" sz="2400" dirty="0" err="1">
                <a:solidFill>
                  <a:srgbClr val="0000FF"/>
                </a:solidFill>
                <a:sym typeface="Symbol" pitchFamily="18" charset="2"/>
              </a:rPr>
              <a:t>cAMP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)</a:t>
            </a:r>
          </a:p>
          <a:p>
            <a:pPr lvl="3">
              <a:spcBef>
                <a:spcPts val="0"/>
              </a:spcBef>
            </a:pPr>
            <a:r>
              <a:rPr lang="en-US" sz="2400" dirty="0">
                <a:sym typeface="Symbol" pitchFamily="18" charset="2"/>
              </a:rPr>
              <a:t>Inositol phosphate system 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(IP3+DAG)  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1800" dirty="0" smtClean="0">
                <a:sym typeface="Symbol" pitchFamily="18" charset="2"/>
              </a:rPr>
              <a:t>                                         </a:t>
            </a:r>
            <a:endParaRPr lang="el-GR" sz="1800" dirty="0">
              <a:sym typeface="Symbol" pitchFamily="18" charset="2"/>
            </a:endParaRPr>
          </a:p>
          <a:p>
            <a:pPr lvl="2">
              <a:lnSpc>
                <a:spcPct val="80000"/>
              </a:lnSpc>
            </a:pPr>
            <a:endParaRPr lang="en-US" sz="21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8" name="Content Placeholder 3" descr="Screen Shot 2015-02-04 at 6.51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5" t="14570" r="721" b="19494"/>
          <a:stretch/>
        </p:blipFill>
        <p:spPr>
          <a:xfrm>
            <a:off x="7180996" y="805219"/>
            <a:ext cx="1296536" cy="13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II  </a:t>
            </a:r>
            <a:r>
              <a:rPr lang="en-US" sz="2400" dirty="0">
                <a:cs typeface="Times New Roman" pitchFamily="18" charset="0"/>
              </a:rPr>
              <a:t>(G-Protein coupled receptors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</a:rPr>
              <a:t>Targets for G-proteins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</a:rPr>
              <a:t>Ion channels</a:t>
            </a:r>
          </a:p>
          <a:p>
            <a:pPr lvl="3">
              <a:spcBef>
                <a:spcPts val="0"/>
              </a:spcBef>
            </a:pPr>
            <a:r>
              <a:rPr lang="en-US" sz="2400" dirty="0" smtClean="0">
                <a:sym typeface="Symbol" pitchFamily="18" charset="2"/>
              </a:rPr>
              <a:t>Muscarinic </a:t>
            </a:r>
            <a:r>
              <a:rPr lang="en-US" sz="2400" dirty="0">
                <a:sym typeface="Symbol" pitchFamily="18" charset="2"/>
              </a:rPr>
              <a:t>receptors in heart (K-channel), decrease heart </a:t>
            </a:r>
            <a:r>
              <a:rPr lang="en-US" sz="2400" dirty="0" smtClean="0">
                <a:sym typeface="Symbol" pitchFamily="18" charset="2"/>
              </a:rPr>
              <a:t>rate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8" name="Content Placeholder 3" descr="Screen Shot 2015-02-04 at 6.51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5" t="14570" r="721" b="19494"/>
          <a:stretch/>
        </p:blipFill>
        <p:spPr>
          <a:xfrm>
            <a:off x="7180996" y="805219"/>
            <a:ext cx="1296536" cy="1354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065" y="3539268"/>
            <a:ext cx="2838733" cy="30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II  </a:t>
            </a:r>
            <a:r>
              <a:rPr lang="en-US" sz="2400" dirty="0">
                <a:cs typeface="Times New Roman" pitchFamily="18" charset="0"/>
              </a:rPr>
              <a:t>(G-Protein coupled receptors</a:t>
            </a:r>
            <a:r>
              <a:rPr lang="en-US" sz="2400" dirty="0" smtClean="0">
                <a:cs typeface="Times New Roman" pitchFamily="18" charset="0"/>
              </a:rPr>
              <a:t>)</a:t>
            </a:r>
            <a:endParaRPr lang="en-US" sz="2200" dirty="0" smtClean="0"/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</a:rPr>
              <a:t>Targets for G-proteins</a:t>
            </a:r>
          </a:p>
          <a:p>
            <a:pPr lvl="2">
              <a:spcBef>
                <a:spcPts val="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Second </a:t>
            </a:r>
            <a:r>
              <a:rPr lang="en-US" sz="2400" dirty="0">
                <a:solidFill>
                  <a:srgbClr val="0000FF"/>
                </a:solidFill>
              </a:rPr>
              <a:t>messengers </a:t>
            </a:r>
            <a:endParaRPr lang="en-US" sz="2400" dirty="0">
              <a:sym typeface="Symbol" pitchFamily="18" charset="2"/>
            </a:endParaRPr>
          </a:p>
          <a:p>
            <a:pPr lvl="3">
              <a:spcBef>
                <a:spcPts val="0"/>
              </a:spcBef>
            </a:pPr>
            <a:r>
              <a:rPr lang="en-US" dirty="0">
                <a:sym typeface="Symbol" pitchFamily="18" charset="2"/>
              </a:rPr>
              <a:t>Cyclic AMP system 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(</a:t>
            </a:r>
            <a:r>
              <a:rPr lang="en-US" dirty="0" err="1">
                <a:solidFill>
                  <a:srgbClr val="0000FF"/>
                </a:solidFill>
                <a:sym typeface="Symbol" pitchFamily="18" charset="2"/>
              </a:rPr>
              <a:t>cAMP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)</a:t>
            </a:r>
            <a:endParaRPr lang="en-US" dirty="0">
              <a:solidFill>
                <a:srgbClr val="0000FF"/>
              </a:solidFill>
              <a:sym typeface="Symbol" pitchFamily="18" charset="2"/>
            </a:endParaRPr>
          </a:p>
        </p:txBody>
      </p:sp>
      <p:pic>
        <p:nvPicPr>
          <p:cNvPr id="8" name="Content Placeholder 3" descr="Screen Shot 2015-02-04 at 6.51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5" t="14570" r="721" b="19494"/>
          <a:stretch/>
        </p:blipFill>
        <p:spPr>
          <a:xfrm>
            <a:off x="7180996" y="805219"/>
            <a:ext cx="1296536" cy="1354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9310" y="3480181"/>
            <a:ext cx="2895990" cy="384146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Adenyl cyclase enzyme (AC)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72620" y="3995177"/>
            <a:ext cx="2008376" cy="2252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cAMP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5299" y="4992681"/>
            <a:ext cx="3880749" cy="503199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Phosphorylation of Protein kinase A (PKA)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8794" y="6201797"/>
            <a:ext cx="4660346" cy="411167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Activation or inhibitions of </a:t>
            </a:r>
            <a:r>
              <a:rPr lang="en-US" sz="1600" b="1" smtClean="0">
                <a:solidFill>
                  <a:srgbClr val="0000FF"/>
                </a:solidFill>
              </a:rPr>
              <a:t>ion channels </a:t>
            </a:r>
            <a:r>
              <a:rPr lang="en-US" sz="1600" b="1" dirty="0" smtClean="0">
                <a:solidFill>
                  <a:srgbClr val="0000FF"/>
                </a:solidFill>
              </a:rPr>
              <a:t>or enzymes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71694" y="3079594"/>
            <a:ext cx="1799170" cy="2252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ATP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5957278" y="3423912"/>
            <a:ext cx="209206" cy="464759"/>
          </a:xfrm>
          <a:prstGeom prst="downArrow">
            <a:avLst/>
          </a:prstGeom>
          <a:solidFill>
            <a:srgbClr val="E7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Down Arrow 12"/>
          <p:cNvSpPr/>
          <p:nvPr/>
        </p:nvSpPr>
        <p:spPr>
          <a:xfrm>
            <a:off x="6005075" y="5607332"/>
            <a:ext cx="209206" cy="511235"/>
          </a:xfrm>
          <a:prstGeom prst="downArrow">
            <a:avLst/>
          </a:prstGeom>
          <a:solidFill>
            <a:srgbClr val="E7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Down Arrow 13"/>
          <p:cNvSpPr/>
          <p:nvPr/>
        </p:nvSpPr>
        <p:spPr>
          <a:xfrm>
            <a:off x="5957278" y="4415828"/>
            <a:ext cx="209206" cy="511235"/>
          </a:xfrm>
          <a:prstGeom prst="downArrow">
            <a:avLst/>
          </a:prstGeom>
          <a:solidFill>
            <a:srgbClr val="E7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TextBox 14"/>
          <p:cNvSpPr txBox="1"/>
          <p:nvPr/>
        </p:nvSpPr>
        <p:spPr>
          <a:xfrm>
            <a:off x="805219" y="3252749"/>
            <a:ext cx="794982" cy="790091"/>
          </a:xfrm>
          <a:prstGeom prst="rect">
            <a:avLst/>
          </a:prstGeom>
          <a:solidFill>
            <a:srgbClr val="FFEBFF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G Protein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69806" y="3732174"/>
            <a:ext cx="398363" cy="969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9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II  </a:t>
            </a:r>
            <a:r>
              <a:rPr lang="en-US" sz="2400" dirty="0">
                <a:cs typeface="Times New Roman" pitchFamily="18" charset="0"/>
              </a:rPr>
              <a:t>(G-Protein coupled receptors</a:t>
            </a:r>
            <a:r>
              <a:rPr lang="en-US" sz="2400" dirty="0" smtClean="0">
                <a:cs typeface="Times New Roman" pitchFamily="18" charset="0"/>
              </a:rPr>
              <a:t>)</a:t>
            </a:r>
            <a:endParaRPr lang="en-US" sz="2200" dirty="0" smtClean="0"/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C00000"/>
                </a:solidFill>
              </a:rPr>
              <a:t>Targets for G-proteins</a:t>
            </a:r>
          </a:p>
          <a:p>
            <a:pPr lvl="2">
              <a:spcBef>
                <a:spcPts val="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Second </a:t>
            </a:r>
            <a:r>
              <a:rPr lang="en-US" sz="1800" dirty="0">
                <a:solidFill>
                  <a:srgbClr val="0000FF"/>
                </a:solidFill>
              </a:rPr>
              <a:t>messengers </a:t>
            </a:r>
            <a:endParaRPr lang="en-US" sz="1800" dirty="0">
              <a:sym typeface="Symbol" pitchFamily="18" charset="2"/>
            </a:endParaRPr>
          </a:p>
          <a:p>
            <a:pPr lvl="3">
              <a:spcBef>
                <a:spcPts val="0"/>
              </a:spcBef>
            </a:pPr>
            <a:r>
              <a:rPr lang="en-US" sz="1800" dirty="0">
                <a:sym typeface="Symbol" pitchFamily="18" charset="2"/>
              </a:rPr>
              <a:t>Cyclic AMP system </a:t>
            </a:r>
            <a:r>
              <a:rPr lang="en-US" sz="1800" dirty="0">
                <a:solidFill>
                  <a:srgbClr val="1F41FF"/>
                </a:solidFill>
                <a:sym typeface="Symbol" pitchFamily="18" charset="2"/>
              </a:rPr>
              <a:t>(</a:t>
            </a:r>
            <a:r>
              <a:rPr lang="en-US" sz="1800" dirty="0" err="1">
                <a:solidFill>
                  <a:srgbClr val="1F41FF"/>
                </a:solidFill>
                <a:sym typeface="Symbol" pitchFamily="18" charset="2"/>
              </a:rPr>
              <a:t>cAMP</a:t>
            </a:r>
            <a:r>
              <a:rPr lang="en-US" sz="1800" dirty="0">
                <a:solidFill>
                  <a:srgbClr val="1F41FF"/>
                </a:solidFill>
                <a:sym typeface="Symbol" pitchFamily="18" charset="2"/>
              </a:rPr>
              <a:t>)</a:t>
            </a:r>
          </a:p>
          <a:p>
            <a:pPr lvl="3">
              <a:spcBef>
                <a:spcPts val="0"/>
              </a:spcBef>
            </a:pPr>
            <a:r>
              <a:rPr lang="en-US" sz="1800" dirty="0"/>
              <a:t>M</a:t>
            </a:r>
            <a:r>
              <a:rPr lang="en-US" sz="1800" baseline="-25000" dirty="0"/>
              <a:t>2</a:t>
            </a:r>
            <a:r>
              <a:rPr lang="en-US" sz="1800" dirty="0"/>
              <a:t> &amp; M</a:t>
            </a:r>
            <a:r>
              <a:rPr lang="en-US" sz="1800" baseline="-25000" dirty="0"/>
              <a:t>4</a:t>
            </a:r>
            <a:r>
              <a:rPr lang="en-US" sz="1800" dirty="0"/>
              <a:t> Ach receptors couple to </a:t>
            </a:r>
            <a:r>
              <a:rPr lang="en-US" sz="1800" dirty="0" err="1"/>
              <a:t>Gi</a:t>
            </a:r>
            <a:r>
              <a:rPr lang="en-US" sz="1800" dirty="0"/>
              <a:t> to inhibit AC</a:t>
            </a:r>
          </a:p>
          <a:p>
            <a:pPr lvl="3"/>
            <a:r>
              <a:rPr lang="en-US" sz="1800" dirty="0" smtClean="0">
                <a:sym typeface="Symbol" pitchFamily="18" charset="2"/>
              </a:rPr>
              <a:t> 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</a:t>
            </a:r>
            <a:r>
              <a:rPr lang="en-US" sz="1800" dirty="0" err="1"/>
              <a:t>Adrenoceptors</a:t>
            </a:r>
            <a:r>
              <a:rPr lang="en-US" sz="1800" dirty="0"/>
              <a:t> couple to </a:t>
            </a:r>
            <a:r>
              <a:rPr lang="en-US" sz="1800" dirty="0" err="1"/>
              <a:t>Gi</a:t>
            </a:r>
            <a:r>
              <a:rPr lang="en-US" sz="1800" dirty="0"/>
              <a:t> to inhibit AC.</a:t>
            </a:r>
          </a:p>
          <a:p>
            <a:pPr lvl="3"/>
            <a:r>
              <a:rPr lang="en-US" sz="1800" dirty="0">
                <a:sym typeface="Symbol" pitchFamily="18" charset="2"/>
              </a:rPr>
              <a:t></a:t>
            </a:r>
            <a:r>
              <a:rPr lang="en-US" sz="1800" baseline="-25000" dirty="0" smtClean="0"/>
              <a:t>1&amp;2</a:t>
            </a:r>
            <a:r>
              <a:rPr lang="en-US" sz="1800" dirty="0" smtClean="0"/>
              <a:t> </a:t>
            </a:r>
            <a:r>
              <a:rPr lang="en-US" sz="1800" dirty="0" err="1"/>
              <a:t>Adrenoceptors</a:t>
            </a:r>
            <a:r>
              <a:rPr lang="en-US" sz="1800" dirty="0"/>
              <a:t> couple to </a:t>
            </a:r>
            <a:r>
              <a:rPr lang="en-US" sz="1800" dirty="0" err="1"/>
              <a:t>Gs</a:t>
            </a:r>
            <a:r>
              <a:rPr lang="en-US" sz="1800" dirty="0"/>
              <a:t> to stimulate AC</a:t>
            </a:r>
          </a:p>
          <a:p>
            <a:pPr lvl="3">
              <a:spcBef>
                <a:spcPts val="0"/>
              </a:spcBef>
            </a:pPr>
            <a:endParaRPr lang="en-US" dirty="0">
              <a:sym typeface="Symbol" pitchFamily="18" charset="2"/>
            </a:endParaRPr>
          </a:p>
        </p:txBody>
      </p:sp>
      <p:pic>
        <p:nvPicPr>
          <p:cNvPr id="8" name="Content Placeholder 3" descr="Screen Shot 2015-02-04 at 6.51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5" t="14570" r="721" b="19494"/>
          <a:stretch/>
        </p:blipFill>
        <p:spPr>
          <a:xfrm>
            <a:off x="7180996" y="805219"/>
            <a:ext cx="1296536" cy="13541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0440" y="3937155"/>
            <a:ext cx="4725021" cy="29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II  </a:t>
            </a:r>
            <a:r>
              <a:rPr lang="en-US" sz="2400" dirty="0">
                <a:cs typeface="Times New Roman" pitchFamily="18" charset="0"/>
              </a:rPr>
              <a:t>(G-Protein coupled receptors</a:t>
            </a:r>
            <a:r>
              <a:rPr lang="en-US" sz="2400" dirty="0" smtClean="0">
                <a:cs typeface="Times New Roman" pitchFamily="18" charset="0"/>
              </a:rPr>
              <a:t>)</a:t>
            </a:r>
            <a:endParaRPr lang="en-US" sz="2200" dirty="0" smtClean="0"/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</a:rPr>
              <a:t>Targets for G-proteins</a:t>
            </a:r>
          </a:p>
          <a:p>
            <a:pPr lvl="2">
              <a:spcBef>
                <a:spcPts val="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Second </a:t>
            </a:r>
            <a:r>
              <a:rPr lang="en-US" sz="2400" dirty="0">
                <a:solidFill>
                  <a:srgbClr val="0000FF"/>
                </a:solidFill>
              </a:rPr>
              <a:t>messengers </a:t>
            </a:r>
            <a:endParaRPr lang="en-US" sz="2400" dirty="0">
              <a:sym typeface="Symbol" pitchFamily="18" charset="2"/>
            </a:endParaRPr>
          </a:p>
          <a:p>
            <a:pPr lvl="3">
              <a:spcBef>
                <a:spcPts val="0"/>
              </a:spcBef>
            </a:pPr>
            <a:r>
              <a:rPr lang="en-US" dirty="0" smtClean="0">
                <a:sym typeface="Symbol" pitchFamily="18" charset="2"/>
              </a:rPr>
              <a:t>Inositol </a:t>
            </a:r>
            <a:r>
              <a:rPr lang="en-US" dirty="0">
                <a:sym typeface="Symbol" pitchFamily="18" charset="2"/>
              </a:rPr>
              <a:t>phosphate system 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(IP3+DAG)  </a:t>
            </a:r>
            <a:r>
              <a:rPr lang="en-US" dirty="0" smtClean="0">
                <a:sym typeface="Symbol" pitchFamily="18" charset="2"/>
              </a:rPr>
              <a:t>                                          </a:t>
            </a:r>
            <a:endParaRPr lang="el-GR" dirty="0">
              <a:sym typeface="Symbol" pitchFamily="18" charset="2"/>
            </a:endParaRPr>
          </a:p>
          <a:p>
            <a:pPr lvl="2">
              <a:lnSpc>
                <a:spcPct val="80000"/>
              </a:lnSpc>
            </a:pPr>
            <a:endParaRPr lang="en-US" sz="21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8" name="Content Placeholder 3" descr="Screen Shot 2015-02-04 at 6.51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5" t="14570" r="721" b="19494"/>
          <a:stretch/>
        </p:blipFill>
        <p:spPr>
          <a:xfrm>
            <a:off x="7180996" y="805219"/>
            <a:ext cx="1296536" cy="1354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2686" y="3280291"/>
            <a:ext cx="2056023" cy="2138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Phospholipase C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0605" y="4299505"/>
            <a:ext cx="2189747" cy="322729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r>
              <a:rPr lang="en-US" sz="1600" dirty="0" err="1" smtClean="0">
                <a:solidFill>
                  <a:schemeClr val="tx1"/>
                </a:solidFill>
              </a:rPr>
              <a:t>Inosito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triphosphate</a:t>
            </a:r>
            <a:r>
              <a:rPr lang="en-US" sz="1600" dirty="0" smtClean="0">
                <a:solidFill>
                  <a:schemeClr val="tx1"/>
                </a:solidFill>
              </a:rPr>
              <a:t> IP3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9723" y="5020380"/>
            <a:ext cx="2884649" cy="363071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Increase intracellular calcium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87996" y="5858610"/>
            <a:ext cx="3088105" cy="6858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0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Exocrine secretion</a:t>
            </a:r>
          </a:p>
          <a:p>
            <a:pPr marL="742950" lvl="0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Increase heart rate</a:t>
            </a:r>
          </a:p>
          <a:p>
            <a:pPr marL="742950" lvl="0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Smooth muscle contraction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2047" y="3622640"/>
            <a:ext cx="3421374" cy="40341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r>
              <a:rPr lang="en-US" sz="1600" dirty="0" err="1" smtClean="0">
                <a:solidFill>
                  <a:schemeClr val="tx1"/>
                </a:solidFill>
              </a:rPr>
              <a:t>Phosphoinositol</a:t>
            </a:r>
            <a:r>
              <a:rPr lang="en-US" sz="1600" dirty="0" smtClean="0">
                <a:solidFill>
                  <a:schemeClr val="tx1"/>
                </a:solidFill>
              </a:rPr>
              <a:t> diphosphate2 (PIP2)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1930" y="3253727"/>
            <a:ext cx="969353" cy="312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G Protein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3940" y="4341527"/>
            <a:ext cx="2507905" cy="305191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r>
              <a:rPr lang="en-US" sz="1600" dirty="0" err="1" smtClean="0">
                <a:solidFill>
                  <a:schemeClr val="tx1"/>
                </a:solidFill>
              </a:rPr>
              <a:t>Diacylglycerol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(DAG)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83840" y="5066778"/>
            <a:ext cx="2024910" cy="315041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Protein kinase C (PKC)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43953" y="5966512"/>
            <a:ext cx="2245895" cy="605118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smtClean="0">
                <a:solidFill>
                  <a:schemeClr val="tx1"/>
                </a:solidFill>
              </a:rPr>
              <a:t>Ion channels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Smooth muscle contraction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253215" y="5439799"/>
            <a:ext cx="6784" cy="4006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242774" y="4666081"/>
            <a:ext cx="6784" cy="4006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489511" y="4709297"/>
            <a:ext cx="6784" cy="4006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496295" y="5472431"/>
            <a:ext cx="6784" cy="4006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996878" y="3553111"/>
            <a:ext cx="0" cy="1890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297605" y="4044985"/>
            <a:ext cx="268883" cy="2719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827310" y="4058632"/>
            <a:ext cx="274906" cy="2719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909500" y="3433272"/>
            <a:ext cx="302791" cy="51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93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1" grpId="1" animBg="1"/>
      <p:bldP spid="15" grpId="0" animBg="1"/>
      <p:bldP spid="17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II  </a:t>
            </a:r>
            <a:r>
              <a:rPr lang="en-US" sz="2400" dirty="0">
                <a:cs typeface="Times New Roman" pitchFamily="18" charset="0"/>
              </a:rPr>
              <a:t>(G-Protein coupled receptors</a:t>
            </a:r>
            <a:r>
              <a:rPr lang="en-US" sz="2400" dirty="0" smtClean="0">
                <a:cs typeface="Times New Roman" pitchFamily="18" charset="0"/>
              </a:rPr>
              <a:t>)</a:t>
            </a:r>
            <a:endParaRPr lang="en-US" sz="2200" dirty="0" smtClean="0"/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</a:rPr>
              <a:t>Targets for G-proteins</a:t>
            </a:r>
          </a:p>
          <a:p>
            <a:pPr lvl="2">
              <a:spcBef>
                <a:spcPts val="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Second </a:t>
            </a:r>
            <a:r>
              <a:rPr lang="en-US" sz="2400" dirty="0">
                <a:solidFill>
                  <a:srgbClr val="0000FF"/>
                </a:solidFill>
              </a:rPr>
              <a:t>messengers </a:t>
            </a:r>
            <a:endParaRPr lang="en-US" sz="2400" dirty="0">
              <a:sym typeface="Symbol" pitchFamily="18" charset="2"/>
            </a:endParaRPr>
          </a:p>
          <a:p>
            <a:pPr lvl="3">
              <a:spcBef>
                <a:spcPts val="0"/>
              </a:spcBef>
            </a:pPr>
            <a:r>
              <a:rPr lang="en-US" sz="1800" dirty="0" smtClean="0">
                <a:sym typeface="Symbol" pitchFamily="18" charset="2"/>
              </a:rPr>
              <a:t>Inositol </a:t>
            </a:r>
            <a:r>
              <a:rPr lang="en-US" sz="1800" dirty="0">
                <a:sym typeface="Symbol" pitchFamily="18" charset="2"/>
              </a:rPr>
              <a:t>phosphate system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(IP3+DAG) </a:t>
            </a:r>
            <a:endParaRPr lang="en-US" sz="1800" dirty="0">
              <a:sym typeface="Symbol" pitchFamily="18" charset="2"/>
            </a:endParaRPr>
          </a:p>
          <a:p>
            <a:pPr lvl="3">
              <a:spcBef>
                <a:spcPts val="0"/>
              </a:spcBef>
            </a:pPr>
            <a:r>
              <a:rPr lang="en-US" sz="1800" dirty="0"/>
              <a:t>M</a:t>
            </a:r>
            <a:r>
              <a:rPr lang="en-US" sz="1800" baseline="-25000" dirty="0"/>
              <a:t>1</a:t>
            </a:r>
            <a:r>
              <a:rPr lang="en-US" sz="1800" dirty="0"/>
              <a:t> &amp; M</a:t>
            </a:r>
            <a:r>
              <a:rPr lang="en-US" sz="1800" baseline="-25000" dirty="0"/>
              <a:t>3</a:t>
            </a:r>
            <a:r>
              <a:rPr lang="en-US" sz="1800" dirty="0"/>
              <a:t> Ach receptors couple to </a:t>
            </a:r>
            <a:r>
              <a:rPr lang="en-US" sz="1800" dirty="0" err="1"/>
              <a:t>Gq</a:t>
            </a:r>
            <a:r>
              <a:rPr lang="en-US" sz="1800" dirty="0"/>
              <a:t> to stimulate PLC </a:t>
            </a:r>
          </a:p>
          <a:p>
            <a:pPr lvl="3">
              <a:spcBef>
                <a:spcPts val="0"/>
              </a:spcBef>
            </a:pPr>
            <a:r>
              <a:rPr lang="en-US" sz="1800" dirty="0">
                <a:sym typeface="Symbol" pitchFamily="18" charset="2"/>
              </a:rPr>
              <a:t> 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</a:t>
            </a:r>
            <a:r>
              <a:rPr lang="en-US" sz="1800" dirty="0" err="1"/>
              <a:t>Adrenoceptors</a:t>
            </a:r>
            <a:r>
              <a:rPr lang="en-US" sz="1800" dirty="0"/>
              <a:t> couple to </a:t>
            </a:r>
            <a:r>
              <a:rPr lang="en-US" sz="1800" dirty="0" err="1"/>
              <a:t>Gq</a:t>
            </a:r>
            <a:r>
              <a:rPr lang="en-US" sz="1800" dirty="0"/>
              <a:t> </a:t>
            </a:r>
          </a:p>
          <a:p>
            <a:pPr marL="1143000" lvl="3" indent="0">
              <a:spcBef>
                <a:spcPts val="0"/>
              </a:spcBef>
              <a:buNone/>
            </a:pPr>
            <a:r>
              <a:rPr lang="en-US" sz="1800" dirty="0"/>
              <a:t>    to stimulate PLC.</a:t>
            </a:r>
          </a:p>
        </p:txBody>
      </p:sp>
      <p:pic>
        <p:nvPicPr>
          <p:cNvPr id="8" name="Content Placeholder 3" descr="Screen Shot 2015-02-04 at 6.51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5" t="14570" r="721" b="19494"/>
          <a:stretch/>
        </p:blipFill>
        <p:spPr>
          <a:xfrm>
            <a:off x="7180996" y="805219"/>
            <a:ext cx="1296536" cy="13541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b="20706"/>
          <a:stretch/>
        </p:blipFill>
        <p:spPr>
          <a:xfrm>
            <a:off x="5296033" y="3332948"/>
            <a:ext cx="3470015" cy="324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III </a:t>
            </a:r>
            <a:r>
              <a:rPr lang="en-US" sz="2400" dirty="0">
                <a:cs typeface="Times New Roman" pitchFamily="18" charset="0"/>
              </a:rPr>
              <a:t>(Enzyme-Linked receptors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 marL="1508760" lvl="4" indent="-320040">
              <a:lnSpc>
                <a:spcPct val="8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400" dirty="0">
                <a:cs typeface="Times New Roman" pitchFamily="18" charset="0"/>
              </a:rPr>
              <a:t>(Kinase-linked receptor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 marL="514350" indent="-457200"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cs typeface="Times New Roman" pitchFamily="18" charset="0"/>
              </a:rPr>
              <a:t>Located at cell membrane </a:t>
            </a:r>
            <a:r>
              <a:rPr lang="en-US" sz="2400" dirty="0"/>
              <a:t>with intrinsic enzymatic activity </a:t>
            </a:r>
            <a:endParaRPr lang="en-US" sz="2400" dirty="0">
              <a:cs typeface="Times New Roman" pitchFamily="18" charset="0"/>
            </a:endParaRPr>
          </a:p>
          <a:p>
            <a:pPr marL="514350" indent="-457200">
              <a:spcBef>
                <a:spcPts val="1200"/>
              </a:spcBef>
            </a:pP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Activation of receptors results in </a:t>
            </a:r>
          </a:p>
          <a:p>
            <a:pPr marL="914400" lvl="1" indent="-457200">
              <a:lnSpc>
                <a:spcPct val="120000"/>
              </a:lnSpc>
              <a:spcBef>
                <a:spcPts val="1800"/>
              </a:spcBef>
            </a:pPr>
            <a:r>
              <a:rPr lang="en-US" sz="2400" dirty="0">
                <a:cs typeface="Times New Roman" pitchFamily="18" charset="0"/>
              </a:rPr>
              <a:t>Activation of protein kinases as </a:t>
            </a:r>
            <a:r>
              <a:rPr lang="en-US" sz="2400" b="1" dirty="0">
                <a:cs typeface="Times New Roman" pitchFamily="18" charset="0"/>
              </a:rPr>
              <a:t>tyrosine kinase </a:t>
            </a:r>
            <a:r>
              <a:rPr lang="en-US" sz="2400" dirty="0">
                <a:cs typeface="Times New Roman" pitchFamily="18" charset="0"/>
              </a:rPr>
              <a:t>with phosphorylation of </a:t>
            </a:r>
            <a:r>
              <a:rPr lang="en-US" sz="2400" b="1" dirty="0">
                <a:cs typeface="Times New Roman" pitchFamily="18" charset="0"/>
              </a:rPr>
              <a:t>tyrosine residue </a:t>
            </a:r>
            <a:r>
              <a:rPr lang="en-US" sz="2400" dirty="0">
                <a:cs typeface="Times New Roman" pitchFamily="18" charset="0"/>
              </a:rPr>
              <a:t>on their substrates and activation of many intracellular signaling pathways in the cell.  </a:t>
            </a:r>
          </a:p>
          <a:p>
            <a:pPr marL="914400" lvl="1" indent="-457200">
              <a:lnSpc>
                <a:spcPct val="120000"/>
              </a:lnSpc>
              <a:spcBef>
                <a:spcPts val="1800"/>
              </a:spcBef>
            </a:pP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E.g. Insulin receptors</a:t>
            </a:r>
            <a:endParaRPr lang="en-US" sz="2400" dirty="0">
              <a:cs typeface="Times New Roman" pitchFamily="18" charset="0"/>
            </a:endParaRPr>
          </a:p>
          <a:p>
            <a:pPr marL="320040" lvl="1" indent="-320040">
              <a:lnSpc>
                <a:spcPct val="8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endParaRPr lang="en-US" sz="30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cs typeface="Times New Roman" pitchFamily="18" charset="0"/>
            </a:endParaRPr>
          </a:p>
        </p:txBody>
      </p:sp>
      <p:pic>
        <p:nvPicPr>
          <p:cNvPr id="7" name="Content Placeholder 3" descr="Screen Shot 2015-02-04 at 6.51.14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3" t="13845" r="47303" b="20943"/>
          <a:stretch/>
        </p:blipFill>
        <p:spPr>
          <a:xfrm>
            <a:off x="7014950" y="819606"/>
            <a:ext cx="1282889" cy="1228298"/>
          </a:xfrm>
        </p:spPr>
      </p:pic>
    </p:spTree>
    <p:extLst>
      <p:ext uri="{BB962C8B-B14F-4D97-AF65-F5344CB8AC3E}">
        <p14:creationId xmlns:p14="http://schemas.microsoft.com/office/powerpoint/2010/main" val="6909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III </a:t>
            </a:r>
            <a:r>
              <a:rPr lang="en-US" sz="2400" dirty="0">
                <a:cs typeface="Times New Roman" pitchFamily="18" charset="0"/>
              </a:rPr>
              <a:t>(Enzyme-Linked receptors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 marL="1508760" lvl="4" indent="-320040">
              <a:lnSpc>
                <a:spcPct val="8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400" dirty="0">
                <a:cs typeface="Times New Roman" pitchFamily="18" charset="0"/>
              </a:rPr>
              <a:t>(Kinase-linked receptor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 marL="514350" indent="-457200">
              <a:spcBef>
                <a:spcPts val="1200"/>
              </a:spcBef>
            </a:pPr>
            <a:r>
              <a:rPr lang="en-US" sz="2400" dirty="0">
                <a:cs typeface="Times New Roman" pitchFamily="18" charset="0"/>
              </a:rPr>
              <a:t>Involved in response to hormones, growth factors.</a:t>
            </a:r>
          </a:p>
          <a:p>
            <a:pPr marL="514350" indent="-457200">
              <a:spcBef>
                <a:spcPts val="1200"/>
              </a:spcBef>
            </a:pPr>
            <a:r>
              <a:rPr lang="en-US" sz="2400" dirty="0">
                <a:cs typeface="Times New Roman" pitchFamily="18" charset="0"/>
              </a:rPr>
              <a:t>Response occurs in minutes to </a:t>
            </a:r>
            <a:r>
              <a:rPr lang="en-US" sz="2400" dirty="0" smtClean="0">
                <a:cs typeface="Times New Roman" pitchFamily="18" charset="0"/>
              </a:rPr>
              <a:t>hours.</a:t>
            </a:r>
          </a:p>
          <a:p>
            <a:pPr marL="514350" indent="-457200">
              <a:spcBef>
                <a:spcPts val="1200"/>
              </a:spcBef>
            </a:pPr>
            <a:r>
              <a:rPr lang="en-US" sz="2400" dirty="0" smtClean="0">
                <a:cs typeface="Times New Roman" pitchFamily="18" charset="0"/>
              </a:rPr>
              <a:t>They </a:t>
            </a:r>
            <a:r>
              <a:rPr lang="en-US" sz="2400" dirty="0">
                <a:cs typeface="Times New Roman" pitchFamily="18" charset="0"/>
              </a:rPr>
              <a:t>control many cellular functions as metabolism and growth. </a:t>
            </a:r>
          </a:p>
          <a:p>
            <a:pPr>
              <a:lnSpc>
                <a:spcPct val="80000"/>
              </a:lnSpc>
            </a:pPr>
            <a:endParaRPr lang="en-US" sz="2400" dirty="0">
              <a:cs typeface="Times New Roman" pitchFamily="18" charset="0"/>
            </a:endParaRPr>
          </a:p>
        </p:txBody>
      </p:sp>
      <p:pic>
        <p:nvPicPr>
          <p:cNvPr id="7" name="Content Placeholder 3" descr="Screen Shot 2015-02-04 at 6.51.14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3" t="13845" r="47303" b="20943"/>
          <a:stretch/>
        </p:blipFill>
        <p:spPr>
          <a:xfrm>
            <a:off x="7014950" y="819606"/>
            <a:ext cx="1282889" cy="1228298"/>
          </a:xfrm>
        </p:spPr>
      </p:pic>
    </p:spTree>
    <p:extLst>
      <p:ext uri="{BB962C8B-B14F-4D97-AF65-F5344CB8AC3E}">
        <p14:creationId xmlns:p14="http://schemas.microsoft.com/office/powerpoint/2010/main" val="14254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23029"/>
            <a:ext cx="8334681" cy="4495800"/>
          </a:xfrm>
        </p:spPr>
        <p:txBody>
          <a:bodyPr>
            <a:normAutofit/>
          </a:bodyPr>
          <a:lstStyle/>
          <a:p>
            <a:pPr marL="109537" indent="0">
              <a:buNone/>
            </a:pPr>
            <a:r>
              <a:rPr lang="en-US" altLang="en-US" sz="2400" dirty="0"/>
              <a:t>By the end of this lecture, </a:t>
            </a:r>
            <a:r>
              <a:rPr lang="en-US" altLang="en-US" sz="2400" dirty="0" smtClean="0"/>
              <a:t>you </a:t>
            </a:r>
            <a:r>
              <a:rPr lang="en-US" altLang="en-US" sz="2400" dirty="0"/>
              <a:t>should:</a:t>
            </a:r>
          </a:p>
          <a:p>
            <a:endParaRPr lang="en-US" sz="2400" dirty="0" smtClean="0"/>
          </a:p>
          <a:p>
            <a:r>
              <a:rPr lang="en-US" sz="2400" dirty="0"/>
              <a:t>Classify receptors into their main </a:t>
            </a:r>
            <a:r>
              <a:rPr lang="en-US" sz="2400" dirty="0" err="1" smtClean="0"/>
              <a:t>superfamilies</a:t>
            </a:r>
            <a:endParaRPr lang="en-US" sz="2400" dirty="0"/>
          </a:p>
          <a:p>
            <a:r>
              <a:rPr lang="en-US" sz="2400" dirty="0"/>
              <a:t>Recognize their different  transduction </a:t>
            </a:r>
            <a:r>
              <a:rPr lang="en-US" sz="2400" dirty="0" smtClean="0"/>
              <a:t>mechanism</a:t>
            </a:r>
            <a:endParaRPr lang="en-US" sz="2400" dirty="0"/>
          </a:p>
          <a:p>
            <a:r>
              <a:rPr lang="en-US" sz="2400" dirty="0"/>
              <a:t>Identify the nature &amp; time frame of their response </a:t>
            </a:r>
            <a:r>
              <a:rPr lang="en-US" sz="2400" dirty="0" smtClean="0"/>
              <a:t>Classify.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1082" y="334939"/>
            <a:ext cx="1834966" cy="176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2347415" y="4542429"/>
            <a:ext cx="3810000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3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III </a:t>
            </a:r>
            <a:r>
              <a:rPr lang="en-US" sz="2400" dirty="0">
                <a:cs typeface="Times New Roman" pitchFamily="18" charset="0"/>
              </a:rPr>
              <a:t>(Enzyme-Linked receptors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cs typeface="Times New Roman" pitchFamily="18" charset="0"/>
            </a:endParaRPr>
          </a:p>
        </p:txBody>
      </p:sp>
      <p:pic>
        <p:nvPicPr>
          <p:cNvPr id="7" name="Content Placeholder 3" descr="Screen Shot 2015-02-04 at 6.51.14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3" t="13845" r="47303" b="20943"/>
          <a:stretch/>
        </p:blipFill>
        <p:spPr>
          <a:xfrm>
            <a:off x="7014950" y="819606"/>
            <a:ext cx="1282889" cy="1228298"/>
          </a:xfrm>
        </p:spPr>
      </p:pic>
      <p:pic>
        <p:nvPicPr>
          <p:cNvPr id="6" name="Picture 2" descr="An external file that holds a picture, illustration, etc., usually as some form of binary object. The name of referred object is ch15f50.jpg. 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t="38148" r="81250" b="10442"/>
          <a:stretch>
            <a:fillRect/>
          </a:stretch>
        </p:blipFill>
        <p:spPr bwMode="auto">
          <a:xfrm>
            <a:off x="3293658" y="3455564"/>
            <a:ext cx="2024743" cy="1866363"/>
          </a:xfrm>
          <a:prstGeom prst="rect">
            <a:avLst/>
          </a:prstGeom>
          <a:noFill/>
        </p:spPr>
      </p:pic>
      <p:pic>
        <p:nvPicPr>
          <p:cNvPr id="8" name="Picture 5" descr="C:\Users\Administrator\Pictures\PDG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lum bright="-10000" contrast="30000"/>
          </a:blip>
          <a:srcRect l="3509" t="-6566" r="42105" b="20412"/>
          <a:stretch>
            <a:fillRect/>
          </a:stretch>
        </p:blipFill>
        <p:spPr bwMode="auto">
          <a:xfrm>
            <a:off x="5274858" y="2872795"/>
            <a:ext cx="2362200" cy="2627291"/>
          </a:xfrm>
          <a:prstGeom prst="rect">
            <a:avLst/>
          </a:prstGeom>
          <a:noFill/>
        </p:spPr>
      </p:pic>
      <p:grpSp>
        <p:nvGrpSpPr>
          <p:cNvPr id="9" name="Group 20"/>
          <p:cNvGrpSpPr/>
          <p:nvPr/>
        </p:nvGrpSpPr>
        <p:grpSpPr>
          <a:xfrm>
            <a:off x="1057727" y="3645528"/>
            <a:ext cx="2159731" cy="685800"/>
            <a:chOff x="5029200" y="3276600"/>
            <a:chExt cx="2312131" cy="838200"/>
          </a:xfrm>
        </p:grpSpPr>
        <p:pic>
          <p:nvPicPr>
            <p:cNvPr id="10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5029200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11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5612669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12" name="Picture 11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6172200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13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6731731" y="3276600"/>
              <a:ext cx="609600" cy="838200"/>
            </a:xfrm>
            <a:prstGeom prst="rect">
              <a:avLst/>
            </a:prstGeom>
            <a:noFill/>
          </p:spPr>
        </p:pic>
      </p:grpSp>
      <p:pic>
        <p:nvPicPr>
          <p:cNvPr id="14" name="Picture 6" descr="C:\Users\Administrator\Pictures\PDGF not activate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50299" r="13773"/>
          <a:stretch>
            <a:fillRect/>
          </a:stretch>
        </p:blipFill>
        <p:spPr bwMode="auto">
          <a:xfrm flipH="1">
            <a:off x="1007658" y="3379365"/>
            <a:ext cx="685800" cy="2057400"/>
          </a:xfrm>
          <a:prstGeom prst="rect">
            <a:avLst/>
          </a:prstGeom>
          <a:noFill/>
        </p:spPr>
      </p:pic>
      <p:pic>
        <p:nvPicPr>
          <p:cNvPr id="15" name="Picture 6" descr="C:\Users\Administrator\Pictures\PDGF not activate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50299" r="13773"/>
          <a:stretch>
            <a:fillRect/>
          </a:stretch>
        </p:blipFill>
        <p:spPr bwMode="auto">
          <a:xfrm>
            <a:off x="2276927" y="3378291"/>
            <a:ext cx="685800" cy="2057400"/>
          </a:xfrm>
          <a:prstGeom prst="rect">
            <a:avLst/>
          </a:prstGeom>
          <a:noFill/>
        </p:spPr>
      </p:pic>
      <p:sp>
        <p:nvSpPr>
          <p:cNvPr id="16" name="Flowchart: Punched Tape 24"/>
          <p:cNvSpPr/>
          <p:nvPr/>
        </p:nvSpPr>
        <p:spPr>
          <a:xfrm rot="567762" flipH="1">
            <a:off x="923626" y="2868000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Punched Tape 25"/>
          <p:cNvSpPr/>
          <p:nvPr/>
        </p:nvSpPr>
        <p:spPr>
          <a:xfrm rot="1956704" flipH="1">
            <a:off x="1227969" y="3169789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Punched Tape 26"/>
          <p:cNvSpPr/>
          <p:nvPr/>
        </p:nvSpPr>
        <p:spPr>
          <a:xfrm rot="20962739" flipH="1">
            <a:off x="1236260" y="2710766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owchart: Punched Tape 27"/>
          <p:cNvSpPr/>
          <p:nvPr/>
        </p:nvSpPr>
        <p:spPr>
          <a:xfrm rot="20167920" flipH="1">
            <a:off x="1398264" y="3217913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lowchart: Punched Tape 28"/>
          <p:cNvSpPr/>
          <p:nvPr/>
        </p:nvSpPr>
        <p:spPr>
          <a:xfrm rot="953920" flipH="1">
            <a:off x="1388660" y="2863166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lowchart: Punched Tape 29"/>
          <p:cNvSpPr/>
          <p:nvPr/>
        </p:nvSpPr>
        <p:spPr>
          <a:xfrm rot="20167920" flipH="1">
            <a:off x="862727" y="3057918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51818" y="553470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Phosphorylate</a:t>
            </a:r>
            <a:r>
              <a:rPr lang="en-US" dirty="0" smtClean="0"/>
              <a:t> other proteins that it docks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65818" y="553470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Activated Receptor </a:t>
            </a:r>
            <a:r>
              <a:rPr lang="en-US" dirty="0" err="1" smtClean="0"/>
              <a:t>autophosphorylates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32218" y="553470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Ligands </a:t>
            </a:r>
            <a:r>
              <a:rPr lang="en-US" dirty="0" err="1" smtClean="0"/>
              <a:t>dimerize</a:t>
            </a:r>
            <a:r>
              <a:rPr lang="en-US" dirty="0" smtClean="0"/>
              <a:t> receptors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08636" y="1959643"/>
            <a:ext cx="506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1FF"/>
                </a:solidFill>
              </a:rPr>
              <a:t>Example : </a:t>
            </a:r>
            <a:r>
              <a:rPr lang="en-US" dirty="0" smtClean="0">
                <a:solidFill>
                  <a:srgbClr val="1F41FF"/>
                </a:solidFill>
                <a:uFill>
                  <a:solidFill>
                    <a:srgbClr val="C00000"/>
                  </a:solidFill>
                </a:uFill>
              </a:rPr>
              <a:t>Insulin Receptor</a:t>
            </a:r>
          </a:p>
        </p:txBody>
      </p:sp>
    </p:spTree>
    <p:extLst>
      <p:ext uri="{BB962C8B-B14F-4D97-AF65-F5344CB8AC3E}">
        <p14:creationId xmlns:p14="http://schemas.microsoft.com/office/powerpoint/2010/main" val="43570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1.11111E-6 C 0.01025 0.00995 0.02066 0.01991 0.02882 0.02245 C 0.03698 0.025 0.04184 0.00949 0.04913 0.01505 C 0.0566 0.0206 0.0691 0.04977 0.07327 0.056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28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1042 0.01434 -0.02084 0.02891 -0.01823 0.04695 C -0.01563 0.06499 0.00607 0.09968 0.01545 0.1087 C 0.02482 0.11772 0.03003 0.10222 0.03802 0.1013 C 0.04601 0.10037 0.0592 0.10315 0.06337 0.10315 " pathEditMode="relative" ptsTypes="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-2.47919E-6 L 0.06528 -2.47919E-6 " pathEditMode="relative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/>
      <p:bldP spid="23" grpId="1"/>
      <p:bldP spid="24" grpId="0"/>
      <p:bldP spid="24" grpId="1"/>
      <p:bldP spid="25" grpId="0"/>
      <p:bldP spid="25" grpId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IV </a:t>
            </a:r>
            <a:r>
              <a:rPr lang="en-US" sz="2400" dirty="0">
                <a:cs typeface="Times New Roman" pitchFamily="18" charset="0"/>
              </a:rPr>
              <a:t>(Receptors linked to gene transcription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rgbClr val="C00000"/>
                </a:solidFill>
              </a:rPr>
              <a:t>Nuclear </a:t>
            </a:r>
            <a:r>
              <a:rPr lang="en-US" sz="1800" dirty="0" smtClean="0">
                <a:solidFill>
                  <a:srgbClr val="C00000"/>
                </a:solidFill>
              </a:rPr>
              <a:t>receptors</a:t>
            </a:r>
          </a:p>
          <a:p>
            <a:pPr marL="400050" indent="-342900"/>
            <a:r>
              <a:rPr lang="en-US" sz="2200" dirty="0"/>
              <a:t>Located </a:t>
            </a:r>
            <a:r>
              <a:rPr lang="en-US" sz="2200" dirty="0" err="1"/>
              <a:t>intracellularly</a:t>
            </a:r>
            <a:endParaRPr lang="en-US" sz="2200" dirty="0"/>
          </a:p>
          <a:p>
            <a:pPr marL="400050" indent="-342900"/>
            <a:r>
              <a:rPr lang="en-US" sz="2200" dirty="0"/>
              <a:t>Directly related to DNA (Gene transcription).</a:t>
            </a:r>
          </a:p>
          <a:p>
            <a:pPr marL="400050" indent="-342900"/>
            <a:r>
              <a:rPr lang="en-US" sz="2200" dirty="0"/>
              <a:t>Activation of receptors either increase or decrease protein synthesis</a:t>
            </a:r>
          </a:p>
          <a:p>
            <a:pPr marL="400050" indent="-342900"/>
            <a:r>
              <a:rPr lang="en-US" sz="2200" dirty="0"/>
              <a:t>Response occurs in hours or days and persists longer.</a:t>
            </a:r>
          </a:p>
          <a:p>
            <a:pPr marL="400050" indent="-342900"/>
            <a:r>
              <a:rPr lang="en-US" sz="2200" dirty="0"/>
              <a:t>Their natural</a:t>
            </a:r>
            <a:r>
              <a:rPr lang="en-US" sz="2200" dirty="0">
                <a:solidFill>
                  <a:srgbClr val="FF0000"/>
                </a:solidFill>
              </a:rPr>
              <a:t> ligands </a:t>
            </a:r>
            <a:r>
              <a:rPr lang="en-US" sz="2200" dirty="0"/>
              <a:t>are </a:t>
            </a:r>
            <a:r>
              <a:rPr lang="en-US" sz="2200" dirty="0" err="1"/>
              <a:t>lipophylic</a:t>
            </a:r>
            <a:r>
              <a:rPr lang="en-US" sz="2200" dirty="0"/>
              <a:t> hormones; steroids, thyroids, estrogen.</a:t>
            </a:r>
          </a:p>
          <a:p>
            <a:pPr>
              <a:lnSpc>
                <a:spcPct val="80000"/>
              </a:lnSpc>
            </a:pPr>
            <a:endParaRPr lang="en-US" sz="2400" dirty="0">
              <a:cs typeface="Times New Roman" pitchFamily="18" charset="0"/>
            </a:endParaRPr>
          </a:p>
        </p:txBody>
      </p:sp>
      <p:pic>
        <p:nvPicPr>
          <p:cNvPr id="7" name="Content Placeholder 3" descr="Screen Shot 2015-02-04 at 6.51.14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14569" r="79347" b="2916"/>
          <a:stretch/>
        </p:blipFill>
        <p:spPr>
          <a:xfrm>
            <a:off x="7397088" y="723900"/>
            <a:ext cx="1050878" cy="1554217"/>
          </a:xfrm>
        </p:spPr>
      </p:pic>
    </p:spTree>
    <p:extLst>
      <p:ext uri="{BB962C8B-B14F-4D97-AF65-F5344CB8AC3E}">
        <p14:creationId xmlns:p14="http://schemas.microsoft.com/office/powerpoint/2010/main" val="6316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IV </a:t>
            </a:r>
            <a:r>
              <a:rPr lang="en-US" sz="2400" dirty="0">
                <a:cs typeface="Times New Roman" pitchFamily="18" charset="0"/>
              </a:rPr>
              <a:t>(Receptors linked to gene transcription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rgbClr val="C00000"/>
                </a:solidFill>
              </a:rPr>
              <a:t>Nuclear </a:t>
            </a:r>
            <a:r>
              <a:rPr lang="en-US" sz="1800" dirty="0" smtClean="0">
                <a:solidFill>
                  <a:srgbClr val="C00000"/>
                </a:solidFill>
              </a:rPr>
              <a:t>receptors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They possess an area that recognizes specific </a:t>
            </a:r>
            <a:r>
              <a:rPr lang="en-US" sz="2200" dirty="0">
                <a:uFill>
                  <a:solidFill>
                    <a:srgbClr val="F90DFF"/>
                  </a:solidFill>
                </a:uFill>
              </a:rPr>
              <a:t>DNA  sequence in the nucleus which can bind it.</a:t>
            </a:r>
            <a:r>
              <a:rPr lang="en-US" sz="2200" dirty="0"/>
              <a:t> This sequence is called a </a:t>
            </a:r>
            <a:r>
              <a:rPr lang="en-US" sz="2200" dirty="0">
                <a:solidFill>
                  <a:srgbClr val="0000FF"/>
                </a:solidFill>
              </a:rPr>
              <a:t>Responsive Element [RE]</a:t>
            </a:r>
            <a:r>
              <a:rPr lang="en-US" sz="2200" dirty="0"/>
              <a:t> 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>
                <a:sym typeface="Wingdings 3"/>
              </a:rPr>
              <a:t>This means that the  activated receptors   </a:t>
            </a:r>
            <a:r>
              <a:rPr lang="en-US" sz="2200" dirty="0" smtClean="0">
                <a:sym typeface="Wingdings 3"/>
              </a:rPr>
              <a:t>are </a:t>
            </a:r>
            <a:r>
              <a:rPr lang="en-US" sz="2200" dirty="0">
                <a:sym typeface="Wingdings 3"/>
              </a:rPr>
              <a:t>acting as 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</a:rPr>
              <a:t>TRANSCRIPTION  FACTORS  [TF] </a:t>
            </a:r>
            <a:r>
              <a:rPr lang="en-US" sz="2200" dirty="0"/>
              <a:t>→ expressing or repressing target genes.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7" name="Content Placeholder 3" descr="Screen Shot 2015-02-04 at 6.51.14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14569" r="79347" b="2916"/>
          <a:stretch/>
        </p:blipFill>
        <p:spPr>
          <a:xfrm>
            <a:off x="7397088" y="723900"/>
            <a:ext cx="1050878" cy="1554217"/>
          </a:xfrm>
        </p:spPr>
      </p:pic>
    </p:spTree>
    <p:extLst>
      <p:ext uri="{BB962C8B-B14F-4D97-AF65-F5344CB8AC3E}">
        <p14:creationId xmlns:p14="http://schemas.microsoft.com/office/powerpoint/2010/main" val="81741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IV </a:t>
            </a:r>
            <a:r>
              <a:rPr lang="en-US" sz="2400" dirty="0">
                <a:cs typeface="Times New Roman" pitchFamily="18" charset="0"/>
              </a:rPr>
              <a:t>(Receptors linked to gene transcription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rgbClr val="C00000"/>
                </a:solidFill>
              </a:rPr>
              <a:t>Nuclear </a:t>
            </a:r>
            <a:r>
              <a:rPr lang="en-US" sz="1800" dirty="0" smtClean="0">
                <a:solidFill>
                  <a:srgbClr val="C00000"/>
                </a:solidFill>
              </a:rPr>
              <a:t>receptors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7" name="Content Placeholder 3" descr="Screen Shot 2015-02-04 at 6.51.14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14569" r="79347" b="2916"/>
          <a:stretch/>
        </p:blipFill>
        <p:spPr>
          <a:xfrm>
            <a:off x="7397088" y="723900"/>
            <a:ext cx="1050878" cy="15542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07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4644" y="3118682"/>
            <a:ext cx="4715301" cy="3454536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4970" y="2538484"/>
            <a:ext cx="2235208" cy="199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49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graphicFrame>
        <p:nvGraphicFramePr>
          <p:cNvPr id="8" name="Group 1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69941"/>
              </p:ext>
            </p:extLst>
          </p:nvPr>
        </p:nvGraphicFramePr>
        <p:xfrm>
          <a:off x="750627" y="1756194"/>
          <a:ext cx="7599836" cy="4570184"/>
        </p:xfrm>
        <a:graphic>
          <a:graphicData uri="http://schemas.openxmlformats.org/drawingml/2006/table">
            <a:tbl>
              <a:tblPr rtl="1">
                <a:tableStyleId>{0505E3EF-67EA-436B-97B2-0124C06EBD24}</a:tableStyleId>
              </a:tblPr>
              <a:tblGrid>
                <a:gridCol w="1541119"/>
                <a:gridCol w="1225569"/>
                <a:gridCol w="1446616"/>
                <a:gridCol w="1536229"/>
                <a:gridCol w="1850303"/>
              </a:tblGrid>
              <a:tr h="768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Type IV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Type III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Type II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Type 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70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Nucleus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Membrane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Membrane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Membrane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Location</a:t>
                      </a:r>
                    </a:p>
                  </a:txBody>
                  <a:tcPr horzOverflow="overflow"/>
                </a:tc>
              </a:tr>
              <a:tr h="318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Via DNA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Direct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G-Protein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Direct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Coupling</a:t>
                      </a:r>
                    </a:p>
                  </a:txBody>
                  <a:tcPr horzOverflow="overflow"/>
                </a:tc>
              </a:tr>
              <a:tr h="548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Very slow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slow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fast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Very Fast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Synaptic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transmission</a:t>
                      </a:r>
                    </a:p>
                  </a:txBody>
                  <a:tcPr horzOverflow="overflow"/>
                </a:tc>
              </a:tr>
              <a:tr h="570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Hours or days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minutes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Seconds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milliseconds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Response</a:t>
                      </a:r>
                    </a:p>
                  </a:txBody>
                  <a:tcPr horzOverflow="overflow"/>
                </a:tc>
              </a:tr>
              <a:tr h="823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Estrogen Steroid receptors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Insulin receptors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Muscarinic receptors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Nicotinic receptors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Examples</a:t>
                      </a:r>
                    </a:p>
                  </a:txBody>
                  <a:tcPr horzOverflow="overflow"/>
                </a:tc>
              </a:tr>
              <a:tr h="87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DNA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Enzymes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Channels/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enzymes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channels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Effectors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0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Signaling Mechanisms </a:t>
            </a:r>
            <a:endParaRPr lang="en-US" sz="18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lum bright="-26000" contrast="14000"/>
          </a:blip>
          <a:srcRect/>
          <a:stretch>
            <a:fillRect/>
          </a:stretch>
        </p:blipFill>
        <p:spPr>
          <a:xfrm>
            <a:off x="1334581" y="2150970"/>
            <a:ext cx="6709533" cy="442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27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Signaling Mechanisms </a:t>
            </a:r>
            <a:endParaRPr lang="en-US" sz="18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2106" y="1978925"/>
            <a:ext cx="8420669" cy="4715301"/>
            <a:chOff x="0" y="1226574"/>
            <a:chExt cx="9144000" cy="5631426"/>
          </a:xfrm>
        </p:grpSpPr>
        <p:pic>
          <p:nvPicPr>
            <p:cNvPr id="15" name="Picture 14" descr="C:\Users\Administrator\Desktop\pharma\RANGE Pharmacology 5th edition\Images\3.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b="5135"/>
            <a:stretch>
              <a:fillRect/>
            </a:stretch>
          </p:blipFill>
          <p:spPr bwMode="auto">
            <a:xfrm>
              <a:off x="0" y="1226574"/>
              <a:ext cx="9144000" cy="5631426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329484" y="5105400"/>
              <a:ext cx="1676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Conductance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0200" y="5105400"/>
              <a:ext cx="1564105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74795" y="5105400"/>
              <a:ext cx="1828800" cy="605294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Transcription 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&amp; Translation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09800" y="5105400"/>
              <a:ext cx="2819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 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67600" y="5895201"/>
              <a:ext cx="11430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/>
                <a:t>Hours / Days</a:t>
              </a:r>
              <a:endParaRPr lang="en-US" sz="13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10200" y="5867400"/>
              <a:ext cx="14478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Minutes / Hours </a:t>
              </a:r>
              <a:endParaRPr lang="en-US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20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04 at 5.53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71" y="3080117"/>
            <a:ext cx="4829408" cy="3635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dirty="0"/>
              <a:t>Main Receptor </a:t>
            </a:r>
            <a:r>
              <a:rPr lang="de-DE" sz="3600" dirty="0" smtClean="0"/>
              <a:t>Classes ( Receptor Families)</a:t>
            </a:r>
            <a:endParaRPr lang="de-DE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Effect Persistency of drugs</a:t>
            </a:r>
          </a:p>
          <a:p>
            <a:r>
              <a:rPr lang="en-US" sz="2700" dirty="0" smtClean="0"/>
              <a:t>Cellular mechanism of the drugs </a:t>
            </a:r>
          </a:p>
          <a:p>
            <a:r>
              <a:rPr lang="en-US" sz="2700" dirty="0" smtClean="0"/>
              <a:t>Selectivity of drugs </a:t>
            </a:r>
          </a:p>
          <a:p>
            <a:r>
              <a:rPr lang="en-US" sz="2700" dirty="0" smtClean="0"/>
              <a:t>Development of new drugs </a:t>
            </a:r>
          </a:p>
        </p:txBody>
      </p:sp>
    </p:spTree>
    <p:extLst>
      <p:ext uri="{BB962C8B-B14F-4D97-AF65-F5344CB8AC3E}">
        <p14:creationId xmlns:p14="http://schemas.microsoft.com/office/powerpoint/2010/main" val="4006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RECEPTORS</a:t>
            </a:r>
            <a:endParaRPr lang="en-US" dirty="0"/>
          </a:p>
        </p:txBody>
      </p:sp>
      <p:pic>
        <p:nvPicPr>
          <p:cNvPr id="28" name="Picture 27" descr="C:\Users\Administrator\Pictures\Picturex.jpg"/>
          <p:cNvPicPr>
            <a:picLocks noChangeAspect="1" noChangeArrowheads="1"/>
          </p:cNvPicPr>
          <p:nvPr/>
        </p:nvPicPr>
        <p:blipFill>
          <a:blip r:embed="rId3" cstate="print"/>
          <a:srcRect l="478" t="2273" r="1094"/>
          <a:stretch>
            <a:fillRect/>
          </a:stretch>
        </p:blipFill>
        <p:spPr bwMode="auto">
          <a:xfrm>
            <a:off x="1146016" y="2300219"/>
            <a:ext cx="6858000" cy="32766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633182" y="4482099"/>
            <a:ext cx="1702158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1.  Recognition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480782" y="2939164"/>
            <a:ext cx="14478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2.  Reception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461982" y="2925912"/>
            <a:ext cx="17526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3.  Transduction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433782" y="2939164"/>
            <a:ext cx="14478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4.   Response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646434" y="4463164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0782" y="29226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61982" y="291266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33782" y="2915972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4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RECEPTORS STRUCTURE </a:t>
            </a:r>
            <a:endParaRPr lang="en-US" dirty="0"/>
          </a:p>
        </p:txBody>
      </p:sp>
      <p:grpSp>
        <p:nvGrpSpPr>
          <p:cNvPr id="12" name="Group 28"/>
          <p:cNvGrpSpPr/>
          <p:nvPr/>
        </p:nvGrpSpPr>
        <p:grpSpPr>
          <a:xfrm>
            <a:off x="4067032" y="2133600"/>
            <a:ext cx="4419600" cy="4191000"/>
            <a:chOff x="4572000" y="609600"/>
            <a:chExt cx="3733800" cy="3276600"/>
          </a:xfrm>
        </p:grpSpPr>
        <p:pic>
          <p:nvPicPr>
            <p:cNvPr id="13" name="Picture 12" descr="receptor3"/>
            <p:cNvPicPr>
              <a:picLocks noChangeAspect="1" noChangeArrowheads="1"/>
            </p:cNvPicPr>
            <p:nvPr/>
          </p:nvPicPr>
          <p:blipFill>
            <a:blip r:embed="rId3" cstate="print"/>
            <a:srcRect l="13334" t="14667" r="22667" b="6500"/>
            <a:stretch>
              <a:fillRect/>
            </a:stretch>
          </p:blipFill>
          <p:spPr bwMode="auto">
            <a:xfrm>
              <a:off x="4648200" y="609600"/>
              <a:ext cx="3657600" cy="32766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572000" y="3365679"/>
              <a:ext cx="2123141" cy="48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dirty="0" smtClean="0">
                  <a:sym typeface="Wingdings 3"/>
                </a:rPr>
                <a:t>        </a:t>
              </a:r>
            </a:p>
            <a:p>
              <a:pPr algn="ctr">
                <a:lnSpc>
                  <a:spcPts val="1600"/>
                </a:lnSpc>
              </a:pPr>
              <a:r>
                <a:rPr lang="en-US" sz="1600" dirty="0" smtClean="0"/>
                <a:t>Coupler</a:t>
              </a:r>
              <a:r>
                <a:rPr lang="en-US" sz="1600" dirty="0" smtClean="0">
                  <a:sym typeface="Wingdings 3"/>
                </a:rPr>
                <a:t></a:t>
              </a:r>
              <a:r>
                <a:rPr lang="en-US" sz="1600" dirty="0" smtClean="0"/>
                <a:t> Transduction</a:t>
              </a:r>
              <a:endParaRPr lang="en-US" sz="1600" dirty="0"/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sz="2800" dirty="0" smtClean="0"/>
              <a:t>Ligand recognition site </a:t>
            </a:r>
          </a:p>
          <a:p>
            <a:pPr defTabSz="914400">
              <a:lnSpc>
                <a:spcPct val="150000"/>
              </a:lnSpc>
            </a:pPr>
            <a:r>
              <a:rPr lang="en-US" sz="2800" dirty="0" smtClean="0"/>
              <a:t>Inner catalytic domain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66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Type I  </a:t>
            </a:r>
            <a:r>
              <a:rPr lang="en-US" sz="2400" b="1" dirty="0">
                <a:cs typeface="Times New Roman" pitchFamily="18" charset="0"/>
              </a:rPr>
              <a:t>(Ion Channel-Linked receptors)</a:t>
            </a:r>
          </a:p>
          <a:p>
            <a:pPr lvl="1">
              <a:lnSpc>
                <a:spcPct val="80000"/>
              </a:lnSpc>
            </a:pPr>
            <a:endParaRPr lang="en-US" sz="24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Type II  </a:t>
            </a:r>
            <a:r>
              <a:rPr lang="en-US" sz="2400" b="1" dirty="0">
                <a:cs typeface="Times New Roman" pitchFamily="18" charset="0"/>
              </a:rPr>
              <a:t>(G-Protein coupled receptors)</a:t>
            </a:r>
          </a:p>
          <a:p>
            <a:pPr lvl="1">
              <a:lnSpc>
                <a:spcPct val="80000"/>
              </a:lnSpc>
            </a:pP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Type III </a:t>
            </a:r>
            <a:r>
              <a:rPr lang="en-US" sz="2400" b="1" dirty="0">
                <a:cs typeface="Times New Roman" pitchFamily="18" charset="0"/>
              </a:rPr>
              <a:t>(Enzyme-Linked receptors)</a:t>
            </a:r>
          </a:p>
          <a:p>
            <a:pPr lvl="1">
              <a:lnSpc>
                <a:spcPct val="80000"/>
              </a:lnSpc>
            </a:pP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Type IV </a:t>
            </a:r>
            <a:r>
              <a:rPr lang="en-US" sz="2400" b="1" dirty="0">
                <a:cs typeface="Times New Roman" pitchFamily="18" charset="0"/>
              </a:rPr>
              <a:t>(Receptors linked to gene transcription)</a:t>
            </a:r>
          </a:p>
        </p:txBody>
      </p:sp>
      <p:pic>
        <p:nvPicPr>
          <p:cNvPr id="7" name="Content Placeholder 3" descr="Screen Shot 2015-02-04 at 6.51.14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2385" r="721" b="2916"/>
          <a:stretch/>
        </p:blipFill>
        <p:spPr>
          <a:xfrm>
            <a:off x="2825086" y="4656425"/>
            <a:ext cx="4039737" cy="1783691"/>
          </a:xfrm>
        </p:spPr>
      </p:pic>
      <p:sp>
        <p:nvSpPr>
          <p:cNvPr id="3" name="TextBox 2"/>
          <p:cNvSpPr txBox="1"/>
          <p:nvPr/>
        </p:nvSpPr>
        <p:spPr>
          <a:xfrm>
            <a:off x="2825087" y="4656425"/>
            <a:ext cx="390326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0550" indent="-53340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Type I  </a:t>
            </a:r>
            <a:r>
              <a:rPr lang="en-US" sz="2400" dirty="0">
                <a:cs typeface="Times New Roman" pitchFamily="18" charset="0"/>
              </a:rPr>
              <a:t>(Ion Channel-Linked receptors</a:t>
            </a:r>
            <a:r>
              <a:rPr lang="en-US" sz="2400" dirty="0" smtClean="0">
                <a:cs typeface="Times New Roman" pitchFamily="18" charset="0"/>
              </a:rPr>
              <a:t>) </a:t>
            </a:r>
          </a:p>
          <a:p>
            <a:pPr marL="590550" indent="-53340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              </a:t>
            </a:r>
            <a:r>
              <a:rPr lang="en-US" sz="2400" dirty="0" smtClean="0">
                <a:solidFill>
                  <a:srgbClr val="C00000"/>
                </a:solidFill>
              </a:rPr>
              <a:t>Ligand </a:t>
            </a:r>
            <a:r>
              <a:rPr lang="en-US" sz="2400" dirty="0">
                <a:solidFill>
                  <a:srgbClr val="C00000"/>
                </a:solidFill>
              </a:rPr>
              <a:t>gated ion channels     </a:t>
            </a:r>
          </a:p>
          <a:p>
            <a:pPr marL="590550" indent="-533400">
              <a:spcBef>
                <a:spcPts val="0"/>
              </a:spcBef>
              <a:buNone/>
            </a:pPr>
            <a:r>
              <a:rPr lang="en-US" sz="2400" dirty="0">
                <a:solidFill>
                  <a:srgbClr val="C00000"/>
                </a:solidFill>
              </a:rPr>
              <a:t>		     </a:t>
            </a:r>
            <a:r>
              <a:rPr lang="en-US" sz="2400" dirty="0" err="1">
                <a:solidFill>
                  <a:srgbClr val="C00000"/>
                </a:solidFill>
              </a:rPr>
              <a:t>Ionotropic</a:t>
            </a:r>
            <a:r>
              <a:rPr lang="en-US" sz="2400" dirty="0">
                <a:solidFill>
                  <a:srgbClr val="C00000"/>
                </a:solidFill>
              </a:rPr>
              <a:t> receptors</a:t>
            </a:r>
          </a:p>
          <a:p>
            <a:pPr>
              <a:lnSpc>
                <a:spcPct val="80000"/>
              </a:lnSpc>
            </a:pPr>
            <a:endParaRPr lang="en-US" sz="2400" b="1" dirty="0">
              <a:cs typeface="Times New Roman" pitchFamily="18" charset="0"/>
            </a:endParaRPr>
          </a:p>
          <a:p>
            <a:pPr marL="800100" lvl="1" indent="-342900">
              <a:lnSpc>
                <a:spcPct val="120000"/>
              </a:lnSpc>
            </a:pPr>
            <a:r>
              <a:rPr lang="en-US" sz="2400" dirty="0"/>
              <a:t>Located at cell membrane</a:t>
            </a:r>
          </a:p>
          <a:p>
            <a:pPr marL="800100" lvl="1" indent="-342900">
              <a:lnSpc>
                <a:spcPct val="120000"/>
              </a:lnSpc>
            </a:pPr>
            <a:r>
              <a:rPr lang="en-US" sz="2400" dirty="0"/>
              <a:t>Directly activated by ligand binding</a:t>
            </a:r>
          </a:p>
          <a:p>
            <a:pPr marL="800100" lvl="1" indent="-342900">
              <a:lnSpc>
                <a:spcPct val="120000"/>
              </a:lnSpc>
            </a:pPr>
            <a:r>
              <a:rPr lang="en-US" sz="2400" dirty="0"/>
              <a:t>Involved in fast synaptic transmission.</a:t>
            </a:r>
          </a:p>
          <a:p>
            <a:pPr marL="800100" lvl="1" indent="-342900">
              <a:lnSpc>
                <a:spcPct val="120000"/>
              </a:lnSpc>
            </a:pPr>
            <a:r>
              <a:rPr lang="en-US" sz="2400" dirty="0"/>
              <a:t>Directly related to channels.</a:t>
            </a:r>
          </a:p>
          <a:p>
            <a:pPr marL="800100" lvl="1" indent="-342900">
              <a:lnSpc>
                <a:spcPct val="120000"/>
              </a:lnSpc>
            </a:pPr>
            <a:r>
              <a:rPr lang="en-US" sz="2400" dirty="0"/>
              <a:t>Response occurs in milliseconds.</a:t>
            </a:r>
          </a:p>
          <a:p>
            <a:pPr marL="800100" lvl="1" indent="-342900">
              <a:lnSpc>
                <a:spcPct val="120000"/>
              </a:lnSpc>
            </a:pPr>
            <a:r>
              <a:rPr lang="en-US" sz="2400" dirty="0">
                <a:solidFill>
                  <a:srgbClr val="0000FF"/>
                </a:solidFill>
              </a:rPr>
              <a:t>E.g. Nicotinic receptors activated by acetylcholine</a:t>
            </a:r>
          </a:p>
          <a:p>
            <a:pPr lvl="1">
              <a:lnSpc>
                <a:spcPct val="80000"/>
              </a:lnSpc>
            </a:pP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Administrator\Pictures\Picture 22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4" t="1381" r="1575"/>
          <a:stretch>
            <a:fillRect/>
          </a:stretch>
        </p:blipFill>
        <p:spPr bwMode="auto">
          <a:xfrm>
            <a:off x="5946648" y="2947916"/>
            <a:ext cx="2819400" cy="2819400"/>
          </a:xfrm>
          <a:prstGeom prst="rect">
            <a:avLst/>
          </a:prstGeom>
          <a:noFill/>
        </p:spPr>
      </p:pic>
      <p:pic>
        <p:nvPicPr>
          <p:cNvPr id="10" name="Content Placeholder 3" descr="Screen Shot 2015-02-04 at 6.51.14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5" t="19964" r="32765" b="35112"/>
          <a:stretch/>
        </p:blipFill>
        <p:spPr>
          <a:xfrm>
            <a:off x="7112758" y="785404"/>
            <a:ext cx="1296536" cy="1184624"/>
          </a:xfrm>
        </p:spPr>
      </p:pic>
    </p:spTree>
    <p:extLst>
      <p:ext uri="{BB962C8B-B14F-4D97-AF65-F5344CB8AC3E}">
        <p14:creationId xmlns:p14="http://schemas.microsoft.com/office/powerpoint/2010/main" val="2869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II  </a:t>
            </a:r>
            <a:r>
              <a:rPr lang="en-US" sz="2400" dirty="0">
                <a:cs typeface="Times New Roman" pitchFamily="18" charset="0"/>
              </a:rPr>
              <a:t>(G-Protein coupled receptors)</a:t>
            </a:r>
          </a:p>
          <a:p>
            <a:pPr marL="720090" lvl="1" indent="-342900">
              <a:spcBef>
                <a:spcPts val="600"/>
              </a:spcBef>
            </a:pPr>
            <a:endParaRPr lang="en-US" sz="2100" dirty="0" smtClean="0"/>
          </a:p>
          <a:p>
            <a:pPr marL="720090" lvl="1" indent="-342900">
              <a:spcBef>
                <a:spcPts val="600"/>
              </a:spcBef>
            </a:pPr>
            <a:r>
              <a:rPr lang="en-US" sz="2100" dirty="0" smtClean="0"/>
              <a:t>The </a:t>
            </a:r>
            <a:r>
              <a:rPr lang="en-US" sz="2100" dirty="0"/>
              <a:t>largest family that accounts for many known drug targets </a:t>
            </a:r>
          </a:p>
          <a:p>
            <a:pPr marL="720090" lvl="1" indent="-342900">
              <a:spcBef>
                <a:spcPts val="600"/>
              </a:spcBef>
            </a:pPr>
            <a:r>
              <a:rPr lang="en-US" sz="2100" dirty="0"/>
              <a:t>Located at cell membrane</a:t>
            </a:r>
          </a:p>
          <a:p>
            <a:pPr marL="720090" lvl="1" indent="-342900">
              <a:spcBef>
                <a:spcPts val="600"/>
              </a:spcBef>
            </a:pPr>
            <a:r>
              <a:rPr lang="en-US" sz="2100" dirty="0"/>
              <a:t>Coupled to </a:t>
            </a:r>
            <a:r>
              <a:rPr lang="en-US" sz="2100" b="1" dirty="0"/>
              <a:t>G-protein</a:t>
            </a:r>
          </a:p>
          <a:p>
            <a:pPr marL="720090" lvl="1" indent="-342900">
              <a:spcBef>
                <a:spcPts val="600"/>
              </a:spcBef>
            </a:pPr>
            <a:r>
              <a:rPr lang="en-US" sz="2100" dirty="0"/>
              <a:t>Response through ion channels or enzymes.</a:t>
            </a:r>
          </a:p>
          <a:p>
            <a:pPr marL="720090" lvl="1" indent="-342900">
              <a:spcBef>
                <a:spcPts val="600"/>
              </a:spcBef>
            </a:pPr>
            <a:r>
              <a:rPr lang="en-US" sz="2100" dirty="0"/>
              <a:t>Involved in rapid transduction</a:t>
            </a:r>
          </a:p>
          <a:p>
            <a:pPr marL="720090" lvl="1" indent="-342900">
              <a:spcBef>
                <a:spcPts val="600"/>
              </a:spcBef>
            </a:pPr>
            <a:r>
              <a:rPr lang="en-US" sz="2100" dirty="0"/>
              <a:t>Response occurs in seconds.</a:t>
            </a:r>
          </a:p>
          <a:p>
            <a:pPr marL="720090" lvl="1" indent="-342900">
              <a:spcBef>
                <a:spcPts val="600"/>
              </a:spcBef>
            </a:pPr>
            <a:r>
              <a:rPr lang="en-US" sz="2100" dirty="0" smtClean="0">
                <a:solidFill>
                  <a:srgbClr val="1F41FF"/>
                </a:solidFill>
              </a:rPr>
              <a:t>Examples</a:t>
            </a:r>
          </a:p>
          <a:p>
            <a:pPr marL="994410" lvl="2" indent="-342900">
              <a:spcBef>
                <a:spcPts val="600"/>
              </a:spcBef>
            </a:pPr>
            <a:r>
              <a:rPr lang="en-US" sz="1800" dirty="0" smtClean="0">
                <a:solidFill>
                  <a:srgbClr val="1F41FF"/>
                </a:solidFill>
              </a:rPr>
              <a:t>Muscarinic </a:t>
            </a:r>
            <a:r>
              <a:rPr lang="en-US" sz="1800" dirty="0">
                <a:solidFill>
                  <a:srgbClr val="1F41FF"/>
                </a:solidFill>
              </a:rPr>
              <a:t>receptors of </a:t>
            </a:r>
            <a:r>
              <a:rPr lang="en-US" sz="1800" dirty="0" smtClean="0">
                <a:solidFill>
                  <a:srgbClr val="1F41FF"/>
                </a:solidFill>
              </a:rPr>
              <a:t>Ach (M) </a:t>
            </a:r>
          </a:p>
          <a:p>
            <a:pPr marL="994410" lvl="2" indent="-342900">
              <a:spcBef>
                <a:spcPts val="600"/>
              </a:spcBef>
            </a:pPr>
            <a:r>
              <a:rPr lang="en-US" sz="1800" dirty="0" smtClean="0">
                <a:solidFill>
                  <a:srgbClr val="1F41FF"/>
                </a:solidFill>
              </a:rPr>
              <a:t>Adrenergic </a:t>
            </a:r>
            <a:r>
              <a:rPr lang="en-US" sz="1800" dirty="0">
                <a:solidFill>
                  <a:srgbClr val="1F41FF"/>
                </a:solidFill>
              </a:rPr>
              <a:t>receptors of </a:t>
            </a:r>
            <a:r>
              <a:rPr lang="en-US" sz="1800" dirty="0" smtClean="0">
                <a:solidFill>
                  <a:srgbClr val="1F41FF"/>
                </a:solidFill>
              </a:rPr>
              <a:t>Noradrenaline (</a:t>
            </a:r>
            <a:r>
              <a:rPr lang="en-US" sz="1700" dirty="0" smtClean="0">
                <a:solidFill>
                  <a:srgbClr val="1F41FF"/>
                </a:solidFill>
                <a:latin typeface="Arial Narrow" pitchFamily="34" charset="0"/>
                <a:sym typeface="Symbol" pitchFamily="18" charset="2"/>
              </a:rPr>
              <a:t> and )</a:t>
            </a:r>
            <a:endParaRPr lang="en-US" sz="1800" dirty="0">
              <a:solidFill>
                <a:srgbClr val="1F41FF"/>
              </a:solidFill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1F41FF"/>
              </a:solidFill>
              <a:cs typeface="Times New Roman" pitchFamily="18" charset="0"/>
            </a:endParaRPr>
          </a:p>
        </p:txBody>
      </p:sp>
      <p:pic>
        <p:nvPicPr>
          <p:cNvPr id="8" name="Content Placeholder 3" descr="Screen Shot 2015-02-04 at 6.51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5" t="14570" r="721" b="19494"/>
          <a:stretch/>
        </p:blipFill>
        <p:spPr>
          <a:xfrm>
            <a:off x="7180996" y="805219"/>
            <a:ext cx="1296536" cy="13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II  </a:t>
            </a:r>
            <a:r>
              <a:rPr lang="en-US" sz="2400" dirty="0">
                <a:cs typeface="Times New Roman" pitchFamily="18" charset="0"/>
              </a:rPr>
              <a:t>(G-Protein coupled receptors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Is </a:t>
            </a:r>
            <a:r>
              <a:rPr lang="en-US" sz="2000" dirty="0"/>
              <a:t>composed of  3 subunits [</a:t>
            </a:r>
            <a:r>
              <a:rPr lang="en-US" sz="2000" dirty="0">
                <a:sym typeface="Symbol" pitchFamily="18" charset="2"/>
              </a:rPr>
              <a:t>  </a:t>
            </a:r>
            <a:r>
              <a:rPr lang="el-GR" sz="2000" dirty="0">
                <a:sym typeface="Symbol" pitchFamily="18" charset="2"/>
              </a:rPr>
              <a:t>γ</a:t>
            </a:r>
            <a:r>
              <a:rPr lang="en-US" sz="2000" dirty="0" smtClean="0">
                <a:sym typeface="Wingdings 3"/>
              </a:rPr>
              <a:t>]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Difference  G-Protein Classes according to their α-subunits  into </a:t>
            </a:r>
          </a:p>
          <a:p>
            <a:pPr lvl="1"/>
            <a:r>
              <a:rPr lang="en-US" sz="2000" dirty="0" err="1"/>
              <a:t>Gs</a:t>
            </a:r>
            <a:r>
              <a:rPr lang="en-US" sz="2000" dirty="0"/>
              <a:t> and </a:t>
            </a:r>
            <a:r>
              <a:rPr lang="en-US" sz="2000" dirty="0" err="1"/>
              <a:t>Gi</a:t>
            </a:r>
            <a:r>
              <a:rPr lang="en-US" sz="2000" dirty="0"/>
              <a:t> produce, respective, stimulation and inhibition of </a:t>
            </a:r>
            <a:r>
              <a:rPr lang="en-US" sz="2000" dirty="0" smtClean="0"/>
              <a:t>the effector ( </a:t>
            </a:r>
            <a:r>
              <a:rPr lang="en-US" sz="2000" dirty="0" err="1" smtClean="0"/>
              <a:t>Adenyl</a:t>
            </a:r>
            <a:r>
              <a:rPr lang="en-US" sz="2000" dirty="0" smtClean="0"/>
              <a:t> Cyclase)</a:t>
            </a:r>
            <a:endParaRPr lang="en-US" sz="1700" dirty="0" smtClean="0"/>
          </a:p>
          <a:p>
            <a:pPr lvl="1"/>
            <a:r>
              <a:rPr lang="en-US" sz="2000" dirty="0" err="1" smtClean="0"/>
              <a:t>Gq</a:t>
            </a:r>
            <a:r>
              <a:rPr lang="en-US" sz="2000" dirty="0" smtClean="0"/>
              <a:t> </a:t>
            </a:r>
            <a:r>
              <a:rPr lang="en-US" sz="2000" dirty="0"/>
              <a:t>is linked to activation </a:t>
            </a:r>
            <a:r>
              <a:rPr lang="en-US" sz="2000" dirty="0" smtClean="0"/>
              <a:t>of the effector ( </a:t>
            </a:r>
            <a:r>
              <a:rPr lang="en-US" sz="2000" dirty="0"/>
              <a:t>PLC-IP3 -Ca</a:t>
            </a:r>
            <a:r>
              <a:rPr lang="en-US" sz="2000" baseline="30000" dirty="0"/>
              <a:t>++</a:t>
            </a:r>
            <a:r>
              <a:rPr lang="en-US" sz="2000" dirty="0"/>
              <a:t> </a:t>
            </a:r>
            <a:r>
              <a:rPr lang="en-US" sz="2000" dirty="0" err="1"/>
              <a:t>CaM</a:t>
            </a:r>
            <a:r>
              <a:rPr lang="en-US" sz="2000" dirty="0"/>
              <a:t> &amp; </a:t>
            </a:r>
            <a:r>
              <a:rPr lang="en-US" sz="2000" dirty="0" smtClean="0"/>
              <a:t>PKC)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0000FF"/>
              </a:solidFill>
              <a:latin typeface="Cooper Black" pitchFamily="18" charset="0"/>
            </a:endParaRPr>
          </a:p>
          <a:p>
            <a:pPr>
              <a:lnSpc>
                <a:spcPct val="80000"/>
              </a:lnSpc>
            </a:pPr>
            <a:endParaRPr lang="en-US" sz="2200" u="heavy" dirty="0" smtClean="0">
              <a:uFill>
                <a:solidFill>
                  <a:srgbClr val="FF5050"/>
                </a:solidFill>
              </a:uFill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8" name="Content Placeholder 3" descr="Screen Shot 2015-02-04 at 6.51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5" t="14570" r="721" b="19494"/>
          <a:stretch/>
        </p:blipFill>
        <p:spPr>
          <a:xfrm>
            <a:off x="7180996" y="805219"/>
            <a:ext cx="1296536" cy="1354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319" t="-4308" r="1"/>
          <a:stretch/>
        </p:blipFill>
        <p:spPr>
          <a:xfrm>
            <a:off x="2534606" y="4259922"/>
            <a:ext cx="4309484" cy="231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10250</TotalTime>
  <Words>985</Words>
  <Application>Microsoft Macintosh PowerPoint</Application>
  <PresentationFormat>On-screen Show (4:3)</PresentationFormat>
  <Paragraphs>250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Algerian</vt:lpstr>
      <vt:lpstr>Arial Narrow</vt:lpstr>
      <vt:lpstr>Calibri</vt:lpstr>
      <vt:lpstr>Cooper Black</vt:lpstr>
      <vt:lpstr>Symbol</vt:lpstr>
      <vt:lpstr>Times New Roman</vt:lpstr>
      <vt:lpstr>Tw Cen MT</vt:lpstr>
      <vt:lpstr>Wingdings</vt:lpstr>
      <vt:lpstr>Wingdings 2</vt:lpstr>
      <vt:lpstr>Wingdings 3</vt:lpstr>
      <vt:lpstr>Arial</vt:lpstr>
      <vt:lpstr>Median</vt:lpstr>
      <vt:lpstr>Pharmacodynamics III Receptor Families</vt:lpstr>
      <vt:lpstr>Receptor Families</vt:lpstr>
      <vt:lpstr>Main Receptor Classes ( Receptor Families)</vt:lpstr>
      <vt:lpstr>RECEPTORS</vt:lpstr>
      <vt:lpstr>RECEPTORS STRUCTURE 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 PHL-313</dc:title>
  <dc:creator>Alie</dc:creator>
  <cp:lastModifiedBy>Ali Alhoshani</cp:lastModifiedBy>
  <cp:revision>339</cp:revision>
  <dcterms:created xsi:type="dcterms:W3CDTF">2015-01-22T07:39:35Z</dcterms:created>
  <dcterms:modified xsi:type="dcterms:W3CDTF">2017-10-26T07:37:42Z</dcterms:modified>
</cp:coreProperties>
</file>