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259" r:id="rId4"/>
    <p:sldId id="301" r:id="rId5"/>
    <p:sldId id="261" r:id="rId6"/>
    <p:sldId id="262" r:id="rId7"/>
    <p:sldId id="30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3" r:id="rId20"/>
    <p:sldId id="304" r:id="rId21"/>
    <p:sldId id="305" r:id="rId22"/>
    <p:sldId id="30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0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101" d="100"/>
          <a:sy n="101" d="100"/>
        </p:scale>
        <p:origin x="-450" y="-8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09575-A0BB-41D0-AEAF-1BDDE0E04F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9705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1AC4E-DDE1-4184-AFA1-0A02EA1F1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93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C0F7D-7F0A-4709-AA8B-727C6E90B2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0172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E1C64-D489-43AC-AE1E-B0D6EAB356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0605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89997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363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7104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037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858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38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7.jpe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hyperlink" Target="http://www.cityallergy.com/13-the-process-of-an-allergic-reaction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9.jpe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en.wikipedia.org/wiki/File:Migraine_aura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62.png"/><Relationship Id="rId14" Type="http://schemas.openxmlformats.org/officeDocument/2006/relationships/image" Target="../media/image6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8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4.wmf"/><Relationship Id="rId5" Type="http://schemas.openxmlformats.org/officeDocument/2006/relationships/image" Target="../media/image3.png"/><Relationship Id="rId10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3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3835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</a:t>
            </a:r>
            <a:r>
              <a:rPr lang="en-US" sz="2400" dirty="0" err="1" smtClean="0">
                <a:latin typeface="Times" pitchFamily="18" charset="0"/>
              </a:rPr>
              <a:t>secrtion</a:t>
            </a:r>
            <a:r>
              <a:rPr lang="en-US" sz="2400" dirty="0" smtClean="0">
                <a:latin typeface="Times" pitchFamily="18" charset="0"/>
              </a:rPr>
              <a:t> 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by the activity of H2 receptors</a:t>
            </a:r>
            <a:endParaRPr lang="en-US" sz="24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115" y="2888940"/>
            <a:ext cx="3333657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247286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428694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52590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5032340"/>
            <a:ext cx="1790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0092" y="2132856"/>
            <a:ext cx="2124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420888"/>
            <a:ext cx="1819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498068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774" y="2708920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288" y="2057728"/>
            <a:ext cx="42376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774" y="2057728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4288" y="1416378"/>
            <a:ext cx="52531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abortion 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356992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288" y="2708920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74" y="4077072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4288" y="3356992"/>
            <a:ext cx="3643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774" y="4833156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17</a:t>
            </a:r>
            <a:endParaRPr lang="en-US" altLang="en-US" dirty="0"/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Nitric oxide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3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of the enzyme nitric oxide </a:t>
            </a:r>
            <a:r>
              <a:rPr lang="en-US" sz="2400" dirty="0" err="1" smtClean="0"/>
              <a:t>synthase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Synthesized from L- </a:t>
            </a:r>
            <a:r>
              <a:rPr lang="en-US" sz="2400" dirty="0" err="1" smtClean="0"/>
              <a:t>arganine</a:t>
            </a:r>
            <a:r>
              <a:rPr lang="en-US" sz="2400" dirty="0" smtClean="0"/>
              <a:t> by nitric oxide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release is stimulated by 5-HT, acetylcholine, bradykinin &amp; histamine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Isoforms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974" y="1340768"/>
            <a:ext cx="740944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8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 Mechanism of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Activates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guanylate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increasing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cGMP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thereby lowering [Ca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92708"/>
            <a:ext cx="4172998" cy="43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3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49289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smooth muscle proliferation;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376772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platelet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monocyte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adhesion and aggregation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239" y="4257092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Host defense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cytotoxic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on pathogens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3248980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Protection against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atherogenesis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Cytoprotection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WINTER</a:t>
            </a:r>
            <a:endParaRPr kumimoji="0" lang="en-US" altLang="en-US" sz="9600" b="0" i="0" u="none" strike="noStrike" kern="1200" cap="none" spc="0" normalizeH="0" baseline="0" noProof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376772"/>
            <a:ext cx="7286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623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22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No in therapeutics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Sildenafil</a:t>
            </a:r>
            <a:r>
              <a:rPr lang="en-US" sz="2400" dirty="0" smtClean="0"/>
              <a:t> potentiates the action of NO on corpora </a:t>
            </a:r>
            <a:r>
              <a:rPr lang="en-US" sz="2400" dirty="0" err="1" smtClean="0"/>
              <a:t>cavernosa</a:t>
            </a:r>
            <a:r>
              <a:rPr lang="en-US" sz="2400" dirty="0" smtClean="0"/>
              <a:t> smooth muscle. It is used to treat erectile dysfunction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Overproduction of NO occurs in neurodegenerative diseases (e.g. Parkinsonism) and in septic shock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Endothelial NO production is reduced in patients with diabetes, hypertension &amp; atherosclerosis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critical care to treat pulmonary hypertension in neonates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patients with right ventricular failure secondary to pulmonary embolism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donors have well established therapeutic uses e.g. in hypertension &amp; angina pectoris</a:t>
            </a:r>
            <a:endParaRPr lang="en-US" sz="2400" dirty="0"/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converts Ag I to Ag 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Renin</a:t>
            </a:r>
            <a:r>
              <a:rPr lang="en-US" sz="2800" dirty="0" smtClean="0"/>
              <a:t> released from the kidney converts </a:t>
            </a:r>
            <a:r>
              <a:rPr lang="en-US" sz="2800" dirty="0" err="1" smtClean="0"/>
              <a:t>angiotensinogen</a:t>
            </a:r>
            <a:r>
              <a:rPr lang="en-US" sz="2800" dirty="0" smtClean="0"/>
              <a:t> to Ag 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24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Increases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→ sodium &amp; water retention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force of contraction of the heart by promoting calcium influx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Promotes vasoconstriction directly or indirectly by releasing NA &amp; AD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II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Causes hypertrophy of vascular and cardiac cells and increases synthesis and deposition of collagen by cardiac fibroblasts (remodeling)</a:t>
            </a:r>
            <a:endParaRPr lang="en-US" sz="2400" dirty="0"/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30431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 blockers (ARBs): </a:t>
            </a:r>
            <a:r>
              <a:rPr lang="en-US" sz="2800" dirty="0" err="1" smtClean="0"/>
              <a:t>losartan</a:t>
            </a:r>
            <a:r>
              <a:rPr lang="en-US" sz="2800" dirty="0" smtClean="0"/>
              <a:t>, </a:t>
            </a:r>
            <a:r>
              <a:rPr lang="en-US" sz="2800" dirty="0" err="1" smtClean="0"/>
              <a:t>valsartan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inhibitors: </a:t>
            </a:r>
            <a:r>
              <a:rPr lang="en-US" sz="2800" dirty="0" err="1" smtClean="0"/>
              <a:t>captopril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inhibitors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myocardial infarction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Cardiac failure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Hypertension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56" y="1306165"/>
            <a:ext cx="623807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a fall in blood pressure in hypertensive patients especially those with high rennin levels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ACE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12" y="2888940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Angiotensin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4905164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uses to ACEI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8" y="2780928"/>
            <a:ext cx="4032448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1 receptors predominate in vascular smooth muscle, coupled to G proteins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6772"/>
            <a:ext cx="40324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receptors AT I &amp; AT II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520788"/>
            <a:ext cx="323698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28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Bradykinin</a:t>
            </a:r>
            <a:r>
              <a:rPr lang="en-US" sz="2400" dirty="0" smtClean="0"/>
              <a:t> is formed by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cleavage of circulating proteins (</a:t>
            </a:r>
            <a:r>
              <a:rPr lang="en-US" sz="2400" dirty="0" err="1" smtClean="0"/>
              <a:t>kininogens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dirty="0" err="1" smtClean="0"/>
              <a:t>Bradykinin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kallidin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29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487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Potent vasodilator , reduces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Constricts most smooth muscles , intestine , uterus, bronchiole, contraction is slow and last long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of epithelial ion transport &amp; fluid secretion in airways &amp; GIT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48780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Causes pain, this effect is potentiated by prostaglandins. Has a role in inflammation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312876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injected locally it dilates arterioles [</a:t>
            </a:r>
            <a:r>
              <a:rPr lang="en-US" sz="2800" dirty="0" smtClean="0">
                <a:sym typeface="Symbol" pitchFamily="18" charset="2"/>
              </a:rPr>
              <a:t>generation of PGI  release of NO]</a:t>
            </a:r>
            <a:r>
              <a:rPr lang="en-US" sz="2800" dirty="0" smtClean="0"/>
              <a:t> and increases permeability of post capillary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56490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54" y="1852082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6422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Receptors B</a:t>
            </a:r>
            <a:r>
              <a:rPr lang="en-US" sz="2000" dirty="0" smtClean="0"/>
              <a:t>1</a:t>
            </a:r>
            <a:r>
              <a:rPr lang="en-US" sz="2800" dirty="0" smtClean="0"/>
              <a:t> &amp; B</a:t>
            </a:r>
            <a:r>
              <a:rPr lang="en-US" sz="2000" dirty="0" smtClean="0"/>
              <a:t>2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654" y="5031177"/>
            <a:ext cx="69127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High affinity to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&amp; mediates the majority of its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4" y="430267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2</a:t>
            </a:r>
            <a:r>
              <a:rPr lang="en-US" sz="2800" dirty="0" smtClean="0"/>
              <a:t> constitutive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45329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Low affinity to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179293"/>
            <a:ext cx="6826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receptor plays a significant role in inflammation &amp; </a:t>
            </a:r>
            <a:r>
              <a:rPr lang="en-US" sz="2800" dirty="0" err="1" smtClean="0"/>
              <a:t>hyperalgesia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16" y="2665075"/>
            <a:ext cx="334492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Increased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is implicated in the therapeutic efficacy and cough produced by ACEIs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507" y="1677988"/>
            <a:ext cx="73568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No current therapeutic use of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32</a:t>
            </a:r>
            <a:endParaRPr lang="en-US" altLang="en-US" dirty="0"/>
          </a:p>
        </p:txBody>
      </p:sp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2996952"/>
            <a:ext cx="6764796" cy="31859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Serotonin is synthesized from the amino acid L-tryptophan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[5-ht]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666074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rgbClr val="000099"/>
                </a:solidFill>
              </a:rPr>
              <a:t>3]CNS</a:t>
            </a:r>
            <a:r>
              <a:rPr lang="en-US" sz="2800" b="1" dirty="0" smtClean="0"/>
              <a:t>:-</a:t>
            </a:r>
            <a:r>
              <a:rPr lang="en-US" sz="2800" dirty="0" smtClean="0"/>
              <a:t>a neurotransmitter, in midbrain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chemeClr val="accent1"/>
                </a:solidFill>
              </a:rPr>
              <a:t>2]Blood</a:t>
            </a:r>
            <a:r>
              <a:rPr lang="en-US" sz="2800" dirty="0" smtClean="0"/>
              <a:t> ,in platelets , released when aggregated, in sites of tissue damage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1] Intestinal wall</a:t>
            </a:r>
            <a:r>
              <a:rPr lang="en-US" sz="2800" dirty="0" smtClean="0"/>
              <a:t> ,in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 cells, in neuronal cells in the </a:t>
            </a:r>
            <a:r>
              <a:rPr lang="en-US" sz="2800" dirty="0" err="1" smtClean="0"/>
              <a:t>myenteric</a:t>
            </a:r>
            <a:r>
              <a:rPr lang="en-US" sz="2800" dirty="0" smtClean="0"/>
              <a:t> plexus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distribution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Serotonin [5-ht]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capillary pressure &amp; permeability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rgbClr val="FF00FF"/>
                </a:solidFill>
              </a:rPr>
              <a:t>Blood vessels</a:t>
            </a:r>
            <a:r>
              <a:rPr lang="en-US" sz="2800" dirty="0" smtClean="0"/>
              <a:t>:-</a:t>
            </a:r>
          </a:p>
          <a:p>
            <a:pPr>
              <a:buBlip>
                <a:blip r:embed="rId8"/>
              </a:buBlip>
            </a:pPr>
            <a:r>
              <a:rPr lang="en-US" sz="2800" dirty="0" smtClean="0"/>
              <a:t>Contracts large vessels by a direct action &amp; relaxes other vessels by releasing </a:t>
            </a:r>
            <a:r>
              <a:rPr lang="en-US" sz="2800" dirty="0" smtClean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Contracts </a:t>
            </a:r>
            <a:r>
              <a:rPr lang="en-US" sz="2800" dirty="0" smtClean="0"/>
              <a:t>uterus, </a:t>
            </a:r>
            <a:r>
              <a:rPr lang="en-US" sz="2800" dirty="0" smtClean="0"/>
              <a:t>bronchiole ,other smooth muscles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GIT:-5-HT increases motility</a:t>
            </a:r>
            <a:endParaRPr lang="en-US" sz="2800" dirty="0"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732240" y="1905000"/>
            <a:ext cx="2106960" cy="37202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hlink"/>
                </a:solidFill>
              </a:rPr>
              <a:t>CNS;-</a:t>
            </a:r>
            <a:r>
              <a:rPr lang="en-US" sz="2800" dirty="0" smtClean="0"/>
              <a:t>stimulates some neurons &amp; inhibits others, inhibits release of other neurotransmitters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Neuronal terminals</a:t>
            </a:r>
            <a:r>
              <a:rPr lang="en-US" sz="2800" dirty="0" smtClean="0"/>
              <a:t>:- 5-HT stimulates </a:t>
            </a:r>
            <a:r>
              <a:rPr lang="en-US" sz="2800" dirty="0" err="1" smtClean="0"/>
              <a:t>nociceptive</a:t>
            </a:r>
            <a:r>
              <a:rPr lang="en-US" sz="2800" dirty="0" smtClean="0"/>
              <a:t> neuron endings </a:t>
            </a:r>
            <a:r>
              <a:rPr lang="en-US" sz="2800" dirty="0" smtClean="0">
                <a:latin typeface="Calibri"/>
              </a:rPr>
              <a:t>→ pain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Platelets:-</a:t>
            </a:r>
            <a:r>
              <a:rPr lang="en-US" sz="2800" dirty="0" smtClean="0"/>
              <a:t> causes aggregation, aggregated platelets release 5-HT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295600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Cisapride</a:t>
            </a:r>
            <a:r>
              <a:rPr lang="en-US" sz="2800" b="1" dirty="0" smtClean="0">
                <a:solidFill>
                  <a:schemeClr val="hlink"/>
                </a:solidFill>
              </a:rPr>
              <a:t>:-</a:t>
            </a:r>
            <a:r>
              <a:rPr lang="en-US" sz="2800" dirty="0" smtClean="0"/>
              <a:t>5-HT</a:t>
            </a:r>
            <a:r>
              <a:rPr lang="en-US" sz="2000" dirty="0" smtClean="0"/>
              <a:t>4</a:t>
            </a:r>
            <a:r>
              <a:rPr lang="en-US" sz="2800" dirty="0" smtClean="0"/>
              <a:t> -receptor agonist, used in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 &amp; motility disorders.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83566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Buspirone</a:t>
            </a:r>
            <a:r>
              <a:rPr lang="en-US" sz="2800" b="1" dirty="0" smtClean="0">
                <a:solidFill>
                  <a:schemeClr val="hlink"/>
                </a:solidFill>
              </a:rPr>
              <a:t> :-</a:t>
            </a:r>
            <a:r>
              <a:rPr lang="en-US" sz="2800" dirty="0" smtClean="0"/>
              <a:t>5-HT</a:t>
            </a:r>
            <a:r>
              <a:rPr lang="en-US" sz="2000" dirty="0" smtClean="0"/>
              <a:t>1A</a:t>
            </a:r>
            <a:r>
              <a:rPr lang="en-US" sz="2800" dirty="0" smtClean="0"/>
              <a:t> agonist , effective </a:t>
            </a:r>
            <a:r>
              <a:rPr lang="en-US" sz="2800" dirty="0" err="1" smtClean="0"/>
              <a:t>anxiolytic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236296" y="166688"/>
            <a:ext cx="1116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351" y="1736813"/>
            <a:ext cx="4015681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Selective 5-HT</a:t>
            </a:r>
            <a:r>
              <a:rPr lang="en-US" sz="2000" b="1" dirty="0" smtClean="0">
                <a:solidFill>
                  <a:schemeClr val="folHlink"/>
                </a:solidFill>
              </a:rPr>
              <a:t>3 </a:t>
            </a:r>
            <a:r>
              <a:rPr lang="en-US" sz="2800" b="1" dirty="0" smtClean="0">
                <a:solidFill>
                  <a:schemeClr val="folHlink"/>
                </a:solidFill>
              </a:rPr>
              <a:t>antagonist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Ondansetron</a:t>
            </a:r>
            <a:r>
              <a:rPr lang="en-US" sz="2800" dirty="0" err="1" smtClean="0"/>
              <a:t>,antiemetic</a:t>
            </a:r>
            <a:r>
              <a:rPr lang="en-US" sz="2800" dirty="0" smtClean="0"/>
              <a:t> </a:t>
            </a:r>
            <a:r>
              <a:rPr lang="en-US" sz="2800" dirty="0" smtClean="0"/>
              <a:t>action , for cancer chemotherapy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350" y="4113076"/>
            <a:ext cx="36916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2100" y="1592796"/>
            <a:ext cx="288031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173163"/>
            <a:ext cx="7363966" cy="51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308304" y="166688"/>
            <a:ext cx="1150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17646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Activation of trigeminal system leads to peptides release promoting an inflammatory reaction.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1-migraine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5556" y="4344971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This increases flow of sensory traffic through the brain stem, the thalamus &amp; the cortex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557" y="2033555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igraine aur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732" y="2441357"/>
            <a:ext cx="4500500" cy="3255895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f/f9/Scintillating_zigzag_scotoma.gif/202px-Scintillating_zigzag_scotoma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604" y="2708920"/>
            <a:ext cx="4294627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40</a:t>
            </a:r>
            <a:endParaRPr lang="en-US" alt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binds to 5HT1B , in cranial blood vessels causing vasoconstriction &amp; 1D &amp; 1F in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trigeminal nerve causing inhibition of pro inflammatory </a:t>
            </a:r>
            <a:r>
              <a:rPr lang="en-US" sz="2800" dirty="0" err="1" smtClean="0"/>
              <a:t>neuropeptide</a:t>
            </a:r>
            <a:r>
              <a:rPr lang="en-US" sz="2800" dirty="0" smtClean="0"/>
              <a:t> release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356439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5-HT1B,1D &amp;1F-receptor agonist , effective in acute migraine attack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41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syndrome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The tumor releases 5-HT, SP, PGs,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 &amp; histamine causing flushing ,diarrhea, </a:t>
            </a:r>
            <a:r>
              <a:rPr lang="en-US" sz="2800" dirty="0" err="1" smtClean="0"/>
              <a:t>bronchoconstriction</a:t>
            </a:r>
            <a:r>
              <a:rPr lang="en-US" sz="2800" dirty="0" smtClean="0"/>
              <a:t> &amp; hypotension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 malignant tumor of intestinal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Serotonin antagonists (</a:t>
            </a:r>
            <a:r>
              <a:rPr lang="en-US" sz="2800" b="1" dirty="0" err="1" smtClean="0">
                <a:solidFill>
                  <a:srgbClr val="FF0000"/>
                </a:solidFill>
              </a:rPr>
              <a:t>cyproheptadine</a:t>
            </a:r>
            <a:r>
              <a:rPr lang="en-US" sz="2800" dirty="0" smtClean="0"/>
              <a:t>, 5HT</a:t>
            </a:r>
            <a:r>
              <a:rPr lang="en-US" sz="2000" dirty="0" smtClean="0"/>
              <a:t>2</a:t>
            </a:r>
            <a:r>
              <a:rPr lang="en-US" sz="2800" dirty="0" smtClean="0"/>
              <a:t> antagonist) could be administered to control diarrhea ,flushing &amp;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skin ,raise temperature, increase blood flow to the periphery, increase 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313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38080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, 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454806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725144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492896"/>
            <a:ext cx="3600400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Sedating 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33217</TotalTime>
  <Words>1262</Words>
  <Application>Microsoft Office PowerPoint</Application>
  <PresentationFormat>On-screen Show (4:3)</PresentationFormat>
  <Paragraphs>289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Osama</cp:lastModifiedBy>
  <cp:revision>1072</cp:revision>
  <dcterms:modified xsi:type="dcterms:W3CDTF">2017-10-30T04:53:30Z</dcterms:modified>
</cp:coreProperties>
</file>