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media/image9.jpg" ContentType="image/jpeg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media/image11.jpg" ContentType="image/jpeg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0" r:id="rId2"/>
    <p:sldId id="340" r:id="rId3"/>
    <p:sldId id="329" r:id="rId4"/>
    <p:sldId id="294" r:id="rId5"/>
    <p:sldId id="332" r:id="rId6"/>
    <p:sldId id="296" r:id="rId7"/>
    <p:sldId id="302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298" r:id="rId16"/>
    <p:sldId id="308" r:id="rId17"/>
    <p:sldId id="327" r:id="rId18"/>
    <p:sldId id="312" r:id="rId19"/>
    <p:sldId id="324" r:id="rId20"/>
    <p:sldId id="316" r:id="rId21"/>
    <p:sldId id="315" r:id="rId22"/>
    <p:sldId id="318" r:id="rId23"/>
    <p:sldId id="325" r:id="rId24"/>
    <p:sldId id="330" r:id="rId25"/>
    <p:sldId id="331" r:id="rId26"/>
  </p:sldIdLst>
  <p:sldSz cx="10287000" cy="6858000" type="35mm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00FF00"/>
    <a:srgbClr val="003300"/>
    <a:srgbClr val="660066"/>
    <a:srgbClr val="003366"/>
    <a:srgbClr val="800000"/>
    <a:srgbClr val="FF99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5886" autoAdjust="0"/>
  </p:normalViewPr>
  <p:slideViewPr>
    <p:cSldViewPr>
      <p:cViewPr>
        <p:scale>
          <a:sx n="49" d="100"/>
          <a:sy n="49" d="100"/>
        </p:scale>
        <p:origin x="-1812" y="-630"/>
      </p:cViewPr>
      <p:guideLst>
        <p:guide orient="horz" pos="2160"/>
        <p:guide pos="32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32D1A31-E5E8-4F51-A543-CAE3162E67E2}" type="datetimeFigureOut">
              <a:rPr lang="ar-SA" smtClean="0"/>
              <a:t>09/01/39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9FB34C4-AADD-489C-9D70-0F17F91D8C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17542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B34C4-AADD-489C-9D70-0F17F91D8C2A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1562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B34C4-AADD-489C-9D70-0F17F91D8C2A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52794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B34C4-AADD-489C-9D70-0F17F91D8C2A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29256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B34C4-AADD-489C-9D70-0F17F91D8C2A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05370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B34C4-AADD-489C-9D70-0F17F91D8C2A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266983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B34C4-AADD-489C-9D70-0F17F91D8C2A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167118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B34C4-AADD-489C-9D70-0F17F91D8C2A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191390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B34C4-AADD-489C-9D70-0F17F91D8C2A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916227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B34C4-AADD-489C-9D70-0F17F91D8C2A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81076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B34C4-AADD-489C-9D70-0F17F91D8C2A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261015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B34C4-AADD-489C-9D70-0F17F91D8C2A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76501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B34C4-AADD-489C-9D70-0F17F91D8C2A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5007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B34C4-AADD-489C-9D70-0F17F91D8C2A}" type="slidenum">
              <a:rPr lang="ar-SA" smtClean="0"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628043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B34C4-AADD-489C-9D70-0F17F91D8C2A}" type="slidenum">
              <a:rPr lang="ar-SA" smtClean="0"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10304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B34C4-AADD-489C-9D70-0F17F91D8C2A}" type="slidenum">
              <a:rPr lang="ar-SA" smtClean="0"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30015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B34C4-AADD-489C-9D70-0F17F91D8C2A}" type="slidenum">
              <a:rPr lang="ar-SA" smtClean="0"/>
              <a:t>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80655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B34C4-AADD-489C-9D70-0F17F91D8C2A}" type="slidenum">
              <a:rPr lang="ar-SA" smtClean="0"/>
              <a:t>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01932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B34C4-AADD-489C-9D70-0F17F91D8C2A}" type="slidenum">
              <a:rPr lang="ar-SA" smtClean="0"/>
              <a:t>25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16223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B34C4-AADD-489C-9D70-0F17F91D8C2A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1029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B34C4-AADD-489C-9D70-0F17F91D8C2A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17832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B34C4-AADD-489C-9D70-0F17F91D8C2A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7230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B34C4-AADD-489C-9D70-0F17F91D8C2A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48712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B34C4-AADD-489C-9D70-0F17F91D8C2A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77716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B34C4-AADD-489C-9D70-0F17F91D8C2A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76230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B34C4-AADD-489C-9D70-0F17F91D8C2A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90974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7C477-0D23-4AFB-926C-5339872499A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732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C09E5-F50D-4C74-B3DA-10A99138FE3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46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BD39A-29AE-486B-9482-80469D43C3D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23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5375A-0120-4815-BCC0-7311C4FF81B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29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61623-F8A2-4975-8D6A-DB5AD99F9B2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825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7A38B-5A48-4100-8AF3-5FA763F6BFD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59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006D1-A217-42D0-9BD3-4C47B277F1B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54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15B83-5221-4924-B276-61AE4392E4E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08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4CF4D-0244-441B-9B70-BF66E265828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449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C6BB6-0781-4F1D-BD67-B622F33C2F9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90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7E7CB-36C7-46F9-B287-1B371E6551E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61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529DB53-59C9-4845-9061-619E94ED020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1765280"/>
            <a:ext cx="10287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Control of </a:t>
            </a:r>
            <a:r>
              <a:rPr 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Erythropoiesis</a:t>
            </a:r>
            <a:r>
              <a:rPr 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Iron Metabolism </a:t>
            </a:r>
            <a:r>
              <a:rPr 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and </a:t>
            </a:r>
            <a:r>
              <a:rPr 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Hemoglobin</a:t>
            </a:r>
            <a:endParaRPr lang="en-GB" altLang="en-GB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0" y="0"/>
            <a:ext cx="1104900" cy="1689100"/>
            <a:chOff x="96" y="104"/>
            <a:chExt cx="696" cy="1064"/>
          </a:xfrm>
        </p:grpSpPr>
        <p:pic>
          <p:nvPicPr>
            <p:cNvPr id="4" name="Picture 8" descr="mobilephon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" y="213"/>
              <a:ext cx="372" cy="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AutoShape 9"/>
            <p:cNvSpPr>
              <a:spLocks noChangeArrowheads="1"/>
            </p:cNvSpPr>
            <p:nvPr/>
          </p:nvSpPr>
          <p:spPr bwMode="auto">
            <a:xfrm>
              <a:off x="96" y="104"/>
              <a:ext cx="696" cy="10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6 w 21600"/>
                <a:gd name="T25" fmla="*/ 3167 h 21600"/>
                <a:gd name="T26" fmla="*/ 18434 w 21600"/>
                <a:gd name="T27" fmla="*/ 18433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860" y="16758"/>
                  </a:moveTo>
                  <a:cubicBezTo>
                    <a:pt x="19267" y="15091"/>
                    <a:pt x="20039" y="12981"/>
                    <a:pt x="20039" y="10800"/>
                  </a:cubicBezTo>
                  <a:cubicBezTo>
                    <a:pt x="20039" y="5697"/>
                    <a:pt x="15902" y="1561"/>
                    <a:pt x="10800" y="1561"/>
                  </a:cubicBezTo>
                  <a:cubicBezTo>
                    <a:pt x="8618" y="1560"/>
                    <a:pt x="6508" y="2332"/>
                    <a:pt x="4841" y="3739"/>
                  </a:cubicBezTo>
                  <a:lnTo>
                    <a:pt x="17860" y="16758"/>
                  </a:lnTo>
                  <a:close/>
                  <a:moveTo>
                    <a:pt x="3739" y="4841"/>
                  </a:moveTo>
                  <a:cubicBezTo>
                    <a:pt x="2332" y="6508"/>
                    <a:pt x="1561" y="8618"/>
                    <a:pt x="1561" y="10799"/>
                  </a:cubicBezTo>
                  <a:cubicBezTo>
                    <a:pt x="1561" y="15902"/>
                    <a:pt x="5697" y="20039"/>
                    <a:pt x="10800" y="20039"/>
                  </a:cubicBezTo>
                  <a:cubicBezTo>
                    <a:pt x="12981" y="20039"/>
                    <a:pt x="15091" y="19267"/>
                    <a:pt x="16758" y="17860"/>
                  </a:cubicBezTo>
                  <a:lnTo>
                    <a:pt x="3739" y="4841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ar-SA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228600"/>
            <a:ext cx="10287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Iron Metabolism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266700" y="914400"/>
            <a:ext cx="9829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 typeface="Wingdings" pitchFamily="2" charset="2"/>
              <a:buChar char="q"/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I</a:t>
            </a:r>
            <a:r>
              <a:rPr lang="en-US" b="1" spc="5" dirty="0">
                <a:latin typeface="Calibri" pitchFamily="34" charset="0"/>
                <a:cs typeface="Calibri" pitchFamily="34" charset="0"/>
              </a:rPr>
              <a:t>r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on</a:t>
            </a:r>
            <a:r>
              <a:rPr lang="en-US" b="1" spc="-35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is needed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for the</a:t>
            </a:r>
            <a:r>
              <a:rPr lang="en-US" b="1" spc="-1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s</a:t>
            </a:r>
            <a:r>
              <a:rPr lang="en-US" b="1" spc="-25" dirty="0">
                <a:latin typeface="Calibri" pitchFamily="34" charset="0"/>
                <a:cs typeface="Calibri" pitchFamily="34" charset="0"/>
              </a:rPr>
              <a:t>y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nthes</a:t>
            </a:r>
            <a:r>
              <a:rPr lang="en-US" b="1" spc="5" dirty="0">
                <a:latin typeface="Calibri" pitchFamily="34" charset="0"/>
                <a:cs typeface="Calibri" pitchFamily="34" charset="0"/>
              </a:rPr>
              <a:t>i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s</a:t>
            </a:r>
            <a:r>
              <a:rPr lang="en-US" b="1" spc="25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of</a:t>
            </a:r>
            <a:r>
              <a:rPr lang="en-US" b="1" spc="-4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hemoglobin, m</a:t>
            </a:r>
            <a:r>
              <a:rPr lang="en-US" b="1" spc="-25" dirty="0" smtClean="0">
                <a:latin typeface="Calibri" pitchFamily="34" charset="0"/>
                <a:cs typeface="Calibri" pitchFamily="34" charset="0"/>
              </a:rPr>
              <a:t>y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oglobin,</a:t>
            </a:r>
            <a:r>
              <a:rPr lang="en-US" b="1" spc="-2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c</a:t>
            </a:r>
            <a:r>
              <a:rPr lang="en-US" b="1" spc="-30" dirty="0">
                <a:latin typeface="Calibri" pitchFamily="34" charset="0"/>
                <a:cs typeface="Calibri" pitchFamily="34" charset="0"/>
              </a:rPr>
              <a:t>y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tochrome</a:t>
            </a:r>
            <a:r>
              <a:rPr lang="en-US" b="1" spc="1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oxidase,</a:t>
            </a:r>
            <a:r>
              <a:rPr lang="en-US" b="1" spc="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peroxidase</a:t>
            </a:r>
            <a:r>
              <a:rPr lang="en-US" b="1" spc="-2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&amp; cata</a:t>
            </a:r>
            <a:r>
              <a:rPr lang="en-US" b="1" spc="5" dirty="0">
                <a:latin typeface="Calibri" pitchFamily="34" charset="0"/>
                <a:cs typeface="Calibri" pitchFamily="34" charset="0"/>
              </a:rPr>
              <a:t>l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ase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The total quantity of iron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in the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body averages 4-5 g</a:t>
            </a:r>
            <a:endParaRPr lang="en-US" b="1" dirty="0"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Hemoglobin:	 	65-75</a:t>
            </a:r>
            <a:r>
              <a:rPr lang="en-US" b="1" dirty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% (</a:t>
            </a:r>
            <a:r>
              <a:rPr lang="en-US" b="1" dirty="0" smtClean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3 g</a:t>
            </a:r>
            <a:r>
              <a:rPr lang="en-US" b="1" dirty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800100" lvl="2" indent="-34290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Stored iron: 		15-30%, </a:t>
            </a:r>
            <a:r>
              <a:rPr lang="en-US" b="1" u="sng" dirty="0" smtClean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particularly</a:t>
            </a:r>
            <a:r>
              <a:rPr lang="en-US" b="1" dirty="0" smtClean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 in</a:t>
            </a:r>
            <a:r>
              <a:rPr lang="en-US" b="1" spc="-15" dirty="0" smtClean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the</a:t>
            </a:r>
            <a:r>
              <a:rPr lang="en-US" b="1" spc="5" dirty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fo</a:t>
            </a:r>
            <a:r>
              <a:rPr lang="en-US" b="1" spc="5" dirty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r</a:t>
            </a:r>
            <a:r>
              <a:rPr lang="en-US" b="1" dirty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m of</a:t>
            </a:r>
            <a:r>
              <a:rPr lang="en-US" b="1" spc="-45" dirty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fe</a:t>
            </a:r>
            <a:r>
              <a:rPr lang="en-US" b="1" spc="5" dirty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r</a:t>
            </a:r>
            <a:r>
              <a:rPr lang="en-US" b="1" dirty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r</a:t>
            </a:r>
            <a:r>
              <a:rPr lang="en-US" b="1" spc="5" dirty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b="1" dirty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en-US" b="1" spc="5" dirty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b="1" dirty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n in</a:t>
            </a:r>
            <a:r>
              <a:rPr lang="en-US" b="1" spc="-30" dirty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the live</a:t>
            </a:r>
            <a:r>
              <a:rPr lang="en-US" b="1" spc="-125" dirty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r</a:t>
            </a:r>
            <a:r>
              <a:rPr lang="en-US" b="1" dirty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en-US" b="1" spc="-15" dirty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spleen</a:t>
            </a:r>
            <a:r>
              <a:rPr lang="en-US" b="1" spc="5" dirty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spc="5" dirty="0" smtClean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				</a:t>
            </a:r>
            <a:r>
              <a:rPr lang="en-US" b="1" dirty="0" smtClean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and</a:t>
            </a:r>
            <a:r>
              <a:rPr lang="en-US" b="1" spc="-10" dirty="0" smtClean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bone </a:t>
            </a:r>
            <a:r>
              <a:rPr lang="en-US" b="1" spc="5" dirty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en-US" b="1" dirty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ar</a:t>
            </a:r>
            <a:r>
              <a:rPr lang="en-US" b="1" spc="5" dirty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r</a:t>
            </a:r>
            <a:r>
              <a:rPr lang="en-US" b="1" dirty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lang="en-US" b="1" spc="-55" dirty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w</a:t>
            </a:r>
            <a:r>
              <a:rPr lang="en-US" b="1" dirty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800100" lvl="1" indent="-34290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Myoglobin:	 	4%</a:t>
            </a:r>
          </a:p>
          <a:p>
            <a:pPr marL="800100" lvl="1" indent="-342900">
              <a:buFont typeface="Wingdings" pitchFamily="2" charset="2"/>
              <a:buChar char="q"/>
            </a:pPr>
            <a:r>
              <a:rPr lang="en-US" b="1" dirty="0" err="1" smtClean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Heme</a:t>
            </a:r>
            <a:r>
              <a:rPr lang="en-US" b="1" dirty="0" smtClean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 compounds that promote intracellular oxidation (cytochrome): 	1%</a:t>
            </a:r>
          </a:p>
          <a:p>
            <a:pPr marL="800100" lvl="1" indent="-342900">
              <a:buFont typeface="Wingdings" pitchFamily="2" charset="2"/>
              <a:buChar char="q"/>
            </a:pPr>
            <a:r>
              <a:rPr lang="es-ES" b="1" dirty="0" smtClean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Plasma </a:t>
            </a:r>
            <a:r>
              <a:rPr lang="es-ES" b="1" dirty="0" err="1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iron</a:t>
            </a:r>
            <a:r>
              <a:rPr lang="es-ES" b="1" dirty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: (</a:t>
            </a:r>
            <a:r>
              <a:rPr lang="es-ES" b="1" dirty="0" err="1" smtClean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transferrin</a:t>
            </a:r>
            <a:r>
              <a:rPr lang="es-ES" b="1" dirty="0" smtClean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):	 </a:t>
            </a:r>
            <a:r>
              <a:rPr lang="es-ES" b="1" dirty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0.1</a:t>
            </a:r>
            <a:r>
              <a:rPr lang="es-ES" b="1" dirty="0" smtClean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%</a:t>
            </a:r>
          </a:p>
          <a:p>
            <a:pPr marL="342900" indent="-342900">
              <a:buFont typeface="Wingdings" pitchFamily="2" charset="2"/>
              <a:buChar char="q"/>
            </a:pPr>
            <a:endParaRPr lang="es-ES" b="1" dirty="0">
              <a:latin typeface="Calibri" pitchFamily="34" charset="0"/>
              <a:cs typeface="Calibri" pitchFamily="34" charset="0"/>
            </a:endParaRPr>
          </a:p>
          <a:p>
            <a:endParaRPr lang="en-US" b="1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A man excretes about 0.6 mg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of iron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each day, mainly into the feces. Additional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quantities of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iron are lost when bleeding occurs. For a woman,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additional menstrual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loss of blood brings long-term iron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loss to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an average of about 1.3 mg/day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Diet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provides 10-20 mg iron per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day.</a:t>
            </a:r>
          </a:p>
          <a:p>
            <a:pPr marL="342900" lvl="0" indent="-342900">
              <a:buFont typeface="Wingdings" pitchFamily="2" charset="2"/>
              <a:buChar char="q"/>
            </a:pPr>
            <a:r>
              <a:rPr lang="en-US" b="1" kern="0" dirty="0">
                <a:latin typeface="Calibri" pitchFamily="34" charset="0"/>
                <a:cs typeface="Calibri" pitchFamily="34" charset="0"/>
              </a:rPr>
              <a:t>Only 10% of dietary iron </a:t>
            </a:r>
            <a:r>
              <a:rPr lang="en-US" b="1" kern="0" dirty="0" smtClean="0">
                <a:latin typeface="Calibri" pitchFamily="34" charset="0"/>
                <a:cs typeface="Calibri" pitchFamily="34" charset="0"/>
              </a:rPr>
              <a:t>is absorbed </a:t>
            </a:r>
            <a:r>
              <a:rPr lang="en-US" b="1" kern="0" dirty="0">
                <a:latin typeface="Calibri" pitchFamily="34" charset="0"/>
                <a:cs typeface="Calibri" pitchFamily="34" charset="0"/>
              </a:rPr>
              <a:t>(1 – 2 mg ). </a:t>
            </a:r>
            <a:endParaRPr lang="en-US" b="1" kern="0" dirty="0" smtClean="0">
              <a:latin typeface="Calibri" pitchFamily="34" charset="0"/>
              <a:cs typeface="Calibri" pitchFamily="34" charset="0"/>
            </a:endParaRPr>
          </a:p>
          <a:p>
            <a:pPr marL="342900" lvl="0" indent="-342900">
              <a:buFont typeface="Wingdings" pitchFamily="2" charset="2"/>
              <a:buChar char="q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Iron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in f</a:t>
            </a:r>
            <a:r>
              <a:rPr lang="en-US" b="1" spc="5" dirty="0">
                <a:latin typeface="Calibri" pitchFamily="34" charset="0"/>
                <a:cs typeface="Calibri" pitchFamily="34" charset="0"/>
              </a:rPr>
              <a:t>o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od</a:t>
            </a:r>
            <a:r>
              <a:rPr lang="en-US" b="1" spc="2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mostly in</a:t>
            </a:r>
            <a:r>
              <a:rPr lang="en-US" b="1" spc="-1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oxidized</a:t>
            </a:r>
            <a:r>
              <a:rPr lang="en-US" b="1" spc="-5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form (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Ferric,</a:t>
            </a:r>
            <a:r>
              <a:rPr lang="en-US" b="1" spc="-1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spc="-5" dirty="0">
                <a:latin typeface="Calibri" pitchFamily="34" charset="0"/>
                <a:cs typeface="Calibri" pitchFamily="34" charset="0"/>
              </a:rPr>
              <a:t>F</a:t>
            </a:r>
            <a:r>
              <a:rPr lang="en-US" b="1" spc="30" baseline="25132" dirty="0">
                <a:latin typeface="Calibri" pitchFamily="34" charset="0"/>
                <a:cs typeface="Calibri" pitchFamily="34" charset="0"/>
              </a:rPr>
              <a:t>+3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).  It is b</a:t>
            </a:r>
            <a:r>
              <a:rPr lang="en-US" b="1" spc="5" dirty="0" smtClean="0">
                <a:latin typeface="Calibri" pitchFamily="34" charset="0"/>
                <a:cs typeface="Calibri" pitchFamily="34" charset="0"/>
              </a:rPr>
              <a:t>e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tter</a:t>
            </a:r>
            <a:r>
              <a:rPr lang="en-US" b="1" spc="-2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ab</a:t>
            </a:r>
            <a:r>
              <a:rPr lang="en-US" b="1" spc="5" dirty="0">
                <a:latin typeface="Calibri" pitchFamily="34" charset="0"/>
                <a:cs typeface="Calibri" pitchFamily="34" charset="0"/>
              </a:rPr>
              <a:t>s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or</a:t>
            </a:r>
            <a:r>
              <a:rPr lang="en-US" b="1" spc="5" dirty="0">
                <a:latin typeface="Calibri" pitchFamily="34" charset="0"/>
                <a:cs typeface="Calibri" pitchFamily="34" charset="0"/>
              </a:rPr>
              <a:t>b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ed</a:t>
            </a:r>
            <a:r>
              <a:rPr lang="en-US" b="1" spc="-1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in</a:t>
            </a:r>
            <a:r>
              <a:rPr lang="en-US" b="1" spc="-5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red</a:t>
            </a:r>
            <a:r>
              <a:rPr lang="en-US" b="1" spc="5" dirty="0">
                <a:latin typeface="Calibri" pitchFamily="34" charset="0"/>
                <a:cs typeface="Calibri" pitchFamily="34" charset="0"/>
              </a:rPr>
              <a:t>u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ced</a:t>
            </a:r>
            <a:r>
              <a:rPr lang="en-US" b="1" spc="-1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form </a:t>
            </a:r>
            <a:r>
              <a:rPr lang="en-US" b="1" spc="-5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Ferro</a:t>
            </a:r>
            <a:r>
              <a:rPr lang="en-US" b="1" spc="5" dirty="0">
                <a:latin typeface="Calibri" pitchFamily="34" charset="0"/>
                <a:cs typeface="Calibri" pitchFamily="34" charset="0"/>
              </a:rPr>
              <a:t>u</a:t>
            </a:r>
            <a:r>
              <a:rPr lang="en-US" b="1" spc="-10" dirty="0">
                <a:latin typeface="Calibri" pitchFamily="34" charset="0"/>
                <a:cs typeface="Calibri" pitchFamily="34" charset="0"/>
              </a:rPr>
              <a:t>s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,</a:t>
            </a:r>
            <a:r>
              <a:rPr lang="en-US" b="1" spc="-15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pc="-5" dirty="0" smtClean="0">
                <a:latin typeface="Calibri" pitchFamily="34" charset="0"/>
                <a:cs typeface="Calibri" pitchFamily="34" charset="0"/>
              </a:rPr>
              <a:t>F</a:t>
            </a:r>
            <a:r>
              <a:rPr lang="en-US" spc="-7" baseline="24305" dirty="0" smtClean="0">
                <a:latin typeface="Calibri" pitchFamily="34" charset="0"/>
                <a:cs typeface="Calibri" pitchFamily="34" charset="0"/>
              </a:rPr>
              <a:t>+2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). Iron</a:t>
            </a:r>
            <a:r>
              <a:rPr lang="en-US" b="1" spc="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in st</a:t>
            </a:r>
            <a:r>
              <a:rPr lang="en-US" b="1" spc="5" dirty="0">
                <a:latin typeface="Calibri" pitchFamily="34" charset="0"/>
                <a:cs typeface="Calibri" pitchFamily="34" charset="0"/>
              </a:rPr>
              <a:t>o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mach</a:t>
            </a:r>
            <a:r>
              <a:rPr lang="en-US" b="1" spc="5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spc="-15" dirty="0">
                <a:latin typeface="Calibri" pitchFamily="34" charset="0"/>
                <a:cs typeface="Calibri" pitchFamily="34" charset="0"/>
              </a:rPr>
              <a:t>i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s</a:t>
            </a:r>
            <a:r>
              <a:rPr lang="en-US" b="1" spc="-5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red</a:t>
            </a:r>
            <a:r>
              <a:rPr lang="en-US" b="1" spc="5" dirty="0">
                <a:latin typeface="Calibri" pitchFamily="34" charset="0"/>
                <a:cs typeface="Calibri" pitchFamily="34" charset="0"/>
              </a:rPr>
              <a:t>u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ced</a:t>
            </a:r>
            <a:r>
              <a:rPr lang="en-US" b="1" spc="-1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by</a:t>
            </a:r>
            <a:r>
              <a:rPr lang="en-US" b="1" spc="5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ga</a:t>
            </a:r>
            <a:r>
              <a:rPr lang="en-US" b="1" spc="5" dirty="0">
                <a:latin typeface="Calibri" pitchFamily="34" charset="0"/>
                <a:cs typeface="Calibri" pitchFamily="34" charset="0"/>
              </a:rPr>
              <a:t>s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tric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acid, and </a:t>
            </a:r>
            <a:r>
              <a:rPr lang="en-US" b="1" spc="-40" dirty="0" smtClean="0">
                <a:latin typeface="Calibri" pitchFamily="34" charset="0"/>
                <a:cs typeface="Calibri" pitchFamily="34" charset="0"/>
              </a:rPr>
              <a:t>V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itam</a:t>
            </a:r>
            <a:r>
              <a:rPr lang="en-US" b="1" spc="-15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n</a:t>
            </a:r>
            <a:r>
              <a:rPr lang="en-US" b="1" spc="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C.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342900" lvl="0" indent="-342900">
              <a:buFont typeface="Wingdings" pitchFamily="2" charset="2"/>
              <a:buChar char="q"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342900" lvl="0" indent="-342900">
              <a:buFont typeface="Wingdings" pitchFamily="2" charset="2"/>
              <a:buChar char="q"/>
            </a:pPr>
            <a:endParaRPr lang="en-US" b="1" kern="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endParaRPr lang="en-US" altLang="en-US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76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3695700" y="533400"/>
            <a:ext cx="65913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Iron Absorption, Transport and Metabolism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056" y="1959769"/>
            <a:ext cx="6750844" cy="444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4300" y="0"/>
            <a:ext cx="35814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Iron is absorbed from all parts of the small intestine,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liver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secretes 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apotransferrin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into the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bile. 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b="1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In the duodenum, the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apotransferrin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binds with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iron forming transferrin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.</a:t>
            </a:r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endParaRPr lang="en-US" b="1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The formed transferrin is absorbed into in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the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intestinal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epithelial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cells by receptor-mediated pinocytosis. This is later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released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into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the blood capillaries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in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the form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of plasma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transferrin.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Only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a few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milligrams of iron can be absorbed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per day.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Thus, even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when tremendous quantities of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iron are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present in the food, only small proportions can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be absorbed. </a:t>
            </a:r>
            <a:endParaRPr lang="ar-SA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56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76200"/>
            <a:ext cx="10287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Iron Absorption, Transport and Metabolism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056" y="685800"/>
            <a:ext cx="6750844" cy="444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4300" y="914400"/>
            <a:ext cx="35814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900" b="1" dirty="0">
                <a:latin typeface="Calibri" pitchFamily="34" charset="0"/>
                <a:cs typeface="Calibri" pitchFamily="34" charset="0"/>
              </a:rPr>
              <a:t>When </a:t>
            </a:r>
            <a:r>
              <a:rPr lang="en-US" sz="1900" b="1" dirty="0" smtClean="0">
                <a:latin typeface="Calibri" pitchFamily="34" charset="0"/>
                <a:cs typeface="Calibri" pitchFamily="34" charset="0"/>
              </a:rPr>
              <a:t>iron is </a:t>
            </a:r>
            <a:r>
              <a:rPr lang="en-US" sz="1900" b="1" dirty="0">
                <a:latin typeface="Calibri" pitchFamily="34" charset="0"/>
                <a:cs typeface="Calibri" pitchFamily="34" charset="0"/>
              </a:rPr>
              <a:t>absorbed from the small intestine, it immediately </a:t>
            </a:r>
            <a:r>
              <a:rPr lang="en-US" sz="1900" b="1" dirty="0" smtClean="0">
                <a:latin typeface="Calibri" pitchFamily="34" charset="0"/>
                <a:cs typeface="Calibri" pitchFamily="34" charset="0"/>
              </a:rPr>
              <a:t>combines in </a:t>
            </a:r>
            <a:r>
              <a:rPr lang="en-US" sz="1900" b="1" dirty="0">
                <a:latin typeface="Calibri" pitchFamily="34" charset="0"/>
                <a:cs typeface="Calibri" pitchFamily="34" charset="0"/>
              </a:rPr>
              <a:t>the blood </a:t>
            </a:r>
            <a:r>
              <a:rPr lang="en-US" sz="1900" b="1" dirty="0" smtClean="0">
                <a:latin typeface="Calibri" pitchFamily="34" charset="0"/>
                <a:cs typeface="Calibri" pitchFamily="34" charset="0"/>
              </a:rPr>
              <a:t>plasma with </a:t>
            </a:r>
            <a:r>
              <a:rPr lang="en-US" sz="1900" b="1" i="1" dirty="0" err="1" smtClean="0">
                <a:latin typeface="Calibri" pitchFamily="34" charset="0"/>
                <a:cs typeface="Calibri" pitchFamily="34" charset="0"/>
              </a:rPr>
              <a:t>apotransferrin</a:t>
            </a:r>
            <a:r>
              <a:rPr lang="en-US" sz="1900" b="1" i="1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1900" b="1" dirty="0" smtClean="0">
                <a:latin typeface="Calibri" pitchFamily="34" charset="0"/>
                <a:cs typeface="Calibri" pitchFamily="34" charset="0"/>
              </a:rPr>
              <a:t>to </a:t>
            </a:r>
            <a:r>
              <a:rPr lang="en-US" sz="1900" b="1" dirty="0">
                <a:latin typeface="Calibri" pitchFamily="34" charset="0"/>
                <a:cs typeface="Calibri" pitchFamily="34" charset="0"/>
              </a:rPr>
              <a:t>form </a:t>
            </a:r>
            <a:r>
              <a:rPr lang="en-US" sz="1900" b="1" i="1" dirty="0">
                <a:latin typeface="Calibri" pitchFamily="34" charset="0"/>
                <a:cs typeface="Calibri" pitchFamily="34" charset="0"/>
              </a:rPr>
              <a:t>transferrin, </a:t>
            </a:r>
            <a:r>
              <a:rPr lang="en-US" sz="1900" b="1" dirty="0">
                <a:latin typeface="Calibri" pitchFamily="34" charset="0"/>
                <a:cs typeface="Calibri" pitchFamily="34" charset="0"/>
              </a:rPr>
              <a:t>which is then transported </a:t>
            </a:r>
            <a:r>
              <a:rPr lang="en-US" sz="1900" b="1" dirty="0" smtClean="0">
                <a:latin typeface="Calibri" pitchFamily="34" charset="0"/>
                <a:cs typeface="Calibri" pitchFamily="34" charset="0"/>
              </a:rPr>
              <a:t>in the </a:t>
            </a:r>
            <a:r>
              <a:rPr lang="en-US" sz="1900" b="1" dirty="0">
                <a:latin typeface="Calibri" pitchFamily="34" charset="0"/>
                <a:cs typeface="Calibri" pitchFamily="34" charset="0"/>
              </a:rPr>
              <a:t>plasma. </a:t>
            </a:r>
            <a:endParaRPr lang="en-US" sz="1900" b="1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endParaRPr lang="en-US" sz="1900" b="1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1900" b="1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US" sz="1900" b="1" dirty="0">
                <a:latin typeface="Calibri" pitchFamily="34" charset="0"/>
                <a:cs typeface="Calibri" pitchFamily="34" charset="0"/>
              </a:rPr>
              <a:t>iron is loosely bound in the </a:t>
            </a:r>
            <a:r>
              <a:rPr lang="en-US" sz="1900" b="1" dirty="0" smtClean="0">
                <a:latin typeface="Calibri" pitchFamily="34" charset="0"/>
                <a:cs typeface="Calibri" pitchFamily="34" charset="0"/>
              </a:rPr>
              <a:t>transferrin and</a:t>
            </a:r>
            <a:r>
              <a:rPr lang="en-US" sz="1900" b="1" dirty="0">
                <a:latin typeface="Calibri" pitchFamily="34" charset="0"/>
                <a:cs typeface="Calibri" pitchFamily="34" charset="0"/>
              </a:rPr>
              <a:t>, consequently, can be released to any tissue cell </a:t>
            </a:r>
            <a:r>
              <a:rPr lang="en-US" sz="1900" b="1" dirty="0" smtClean="0">
                <a:latin typeface="Calibri" pitchFamily="34" charset="0"/>
                <a:cs typeface="Calibri" pitchFamily="34" charset="0"/>
              </a:rPr>
              <a:t>at any </a:t>
            </a:r>
            <a:r>
              <a:rPr lang="en-US" sz="1900" b="1" dirty="0">
                <a:latin typeface="Calibri" pitchFamily="34" charset="0"/>
                <a:cs typeface="Calibri" pitchFamily="34" charset="0"/>
              </a:rPr>
              <a:t>point in the body. </a:t>
            </a:r>
            <a:endParaRPr lang="en-US" sz="1900" b="1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endParaRPr lang="en-US" sz="1900" b="1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1900" b="1" dirty="0" smtClean="0">
                <a:latin typeface="Calibri" pitchFamily="34" charset="0"/>
                <a:cs typeface="Calibri" pitchFamily="34" charset="0"/>
              </a:rPr>
              <a:t>Excess </a:t>
            </a:r>
            <a:r>
              <a:rPr lang="en-US" sz="1900" b="1" dirty="0">
                <a:latin typeface="Calibri" pitchFamily="34" charset="0"/>
                <a:cs typeface="Calibri" pitchFamily="34" charset="0"/>
              </a:rPr>
              <a:t>iron in the blood is </a:t>
            </a:r>
            <a:r>
              <a:rPr lang="en-US" sz="1900" b="1" dirty="0" smtClean="0">
                <a:latin typeface="Calibri" pitchFamily="34" charset="0"/>
                <a:cs typeface="Calibri" pitchFamily="34" charset="0"/>
              </a:rPr>
              <a:t>deposited and stored especially </a:t>
            </a:r>
            <a:r>
              <a:rPr lang="en-US" sz="1900" b="1" dirty="0">
                <a:latin typeface="Calibri" pitchFamily="34" charset="0"/>
                <a:cs typeface="Calibri" pitchFamily="34" charset="0"/>
              </a:rPr>
              <a:t>in the liver hepatocytes and less in </a:t>
            </a:r>
            <a:r>
              <a:rPr lang="en-US" sz="1900" b="1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US" sz="1900" b="1" dirty="0" err="1" smtClean="0">
                <a:latin typeface="Calibri" pitchFamily="34" charset="0"/>
                <a:cs typeface="Calibri" pitchFamily="34" charset="0"/>
              </a:rPr>
              <a:t>Reticuloendothelial</a:t>
            </a:r>
            <a:r>
              <a:rPr lang="en-US" sz="19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900" b="1" dirty="0" smtClean="0">
                <a:latin typeface="Calibri" pitchFamily="34" charset="0"/>
                <a:cs typeface="Calibri" pitchFamily="34" charset="0"/>
              </a:rPr>
              <a:t>cells </a:t>
            </a:r>
            <a:r>
              <a:rPr lang="en-US" sz="1900" b="1" dirty="0">
                <a:latin typeface="Calibri" pitchFamily="34" charset="0"/>
                <a:cs typeface="Calibri" pitchFamily="34" charset="0"/>
              </a:rPr>
              <a:t>of the bone marrow.</a:t>
            </a:r>
            <a:endParaRPr lang="ar-SA" sz="1900" b="1" dirty="0"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43300" y="5029200"/>
            <a:ext cx="6705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600" b="1" dirty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In the cell cytoplasm, iron combines mainly with </a:t>
            </a:r>
            <a:r>
              <a:rPr lang="en-US" sz="1600" b="1" dirty="0" smtClean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a protein</a:t>
            </a:r>
            <a:r>
              <a:rPr lang="en-US" sz="1600" b="1" dirty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1600" b="1" i="1" dirty="0" err="1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apoferritin</a:t>
            </a:r>
            <a:r>
              <a:rPr lang="en-US" sz="1600" b="1" i="1" dirty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1600" b="1" dirty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to form </a:t>
            </a:r>
            <a:r>
              <a:rPr lang="en-US" sz="1600" b="1" i="1" dirty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ferritin. </a:t>
            </a:r>
            <a:r>
              <a:rPr lang="en-US" sz="1600" b="1" dirty="0" smtClean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This </a:t>
            </a:r>
            <a:r>
              <a:rPr lang="en-US" sz="1600" b="1" dirty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iron </a:t>
            </a:r>
            <a:r>
              <a:rPr lang="en-US" sz="1600" b="1" dirty="0" smtClean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stored as </a:t>
            </a:r>
            <a:r>
              <a:rPr lang="en-US" sz="1600" b="1" dirty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ferritin is called </a:t>
            </a:r>
            <a:r>
              <a:rPr lang="en-US" sz="1600" b="1" i="1" dirty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storage iron</a:t>
            </a:r>
            <a:r>
              <a:rPr lang="en-US" sz="1600" b="1" i="1" dirty="0" smtClean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sz="1600" b="1" i="1" dirty="0">
              <a:solidFill>
                <a:srgbClr val="3333CC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1600" b="1" dirty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Smaller quantities of the iron in the storage pool </a:t>
            </a:r>
            <a:r>
              <a:rPr lang="en-US" sz="1600" b="1" dirty="0" smtClean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are in </a:t>
            </a:r>
            <a:r>
              <a:rPr lang="en-US" sz="1600" b="1" dirty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an extremely insoluble form called </a:t>
            </a:r>
            <a:r>
              <a:rPr lang="en-US" sz="1600" b="1" i="1" dirty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hemosiderin. </a:t>
            </a:r>
            <a:r>
              <a:rPr lang="en-US" sz="1600" b="1" dirty="0" smtClean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This is </a:t>
            </a:r>
            <a:r>
              <a:rPr lang="en-US" sz="1600" b="1" dirty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especially true when the total quantity of iron in </a:t>
            </a:r>
            <a:r>
              <a:rPr lang="en-US" sz="1600" b="1" dirty="0" smtClean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the body </a:t>
            </a:r>
            <a:r>
              <a:rPr lang="en-US" sz="1600" b="1" dirty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is more than the </a:t>
            </a:r>
            <a:r>
              <a:rPr lang="en-US" sz="1600" b="1" dirty="0" err="1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apoferritin</a:t>
            </a:r>
            <a:r>
              <a:rPr lang="en-US" sz="1600" b="1" dirty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 storage pool can accommodate</a:t>
            </a:r>
            <a:r>
              <a:rPr lang="en-US" sz="1600" b="1" dirty="0" smtClean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sz="1600" b="1" dirty="0">
              <a:solidFill>
                <a:srgbClr val="3333CC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89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76200"/>
            <a:ext cx="10287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Iron Absorption, Transport and Metabolism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056" y="1121569"/>
            <a:ext cx="6750844" cy="444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4300" y="914400"/>
            <a:ext cx="3581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000" b="1" dirty="0">
                <a:latin typeface="Calibri" pitchFamily="34" charset="0"/>
                <a:cs typeface="Calibri" pitchFamily="34" charset="0"/>
              </a:rPr>
              <a:t>When the body has become saturated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with iron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so that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all </a:t>
            </a:r>
            <a:r>
              <a:rPr lang="en-US" sz="2000" b="1" dirty="0" err="1">
                <a:latin typeface="Calibri" pitchFamily="34" charset="0"/>
                <a:cs typeface="Calibri" pitchFamily="34" charset="0"/>
              </a:rPr>
              <a:t>apoferritin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is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already combined with iron, the rate of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additional iron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absorption from the intestinal tract becomes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greatly decreased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. </a:t>
            </a:r>
            <a:endParaRPr lang="en-US" sz="2000" b="1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endParaRPr lang="en-US" sz="2000" b="1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Conversely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, when the iron stores have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become depleted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, the rate of absorption can accelerate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probably five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or more times normal. </a:t>
            </a:r>
            <a:endParaRPr lang="en-US" sz="2000" b="1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endParaRPr lang="en-US" sz="2000" b="1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Thus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, total body iron is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regulated mainly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by altering the rate of absorption.</a:t>
            </a:r>
            <a:endParaRPr lang="ar-SA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3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00" y="1271587"/>
            <a:ext cx="3357563" cy="3986213"/>
          </a:xfrm>
          <a:prstGeom prst="rect">
            <a:avLst/>
          </a:prstGeom>
        </p:spPr>
      </p:pic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381000"/>
            <a:ext cx="10287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Serum Iron and Total Iron Binding Capacity (TIBC)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570672"/>
            <a:ext cx="5129213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6700" y="4618672"/>
            <a:ext cx="9677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Normally transferrin in the plasma is 30-40% </a:t>
            </a:r>
            <a:r>
              <a:rPr lang="en-US" b="1" dirty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saturated with </a:t>
            </a:r>
            <a:r>
              <a:rPr lang="en-US" b="1" dirty="0" smtClean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iron, giving a plasma iron level of 100-130 µg/100ml)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b="1" dirty="0">
              <a:solidFill>
                <a:srgbClr val="3333CC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When </a:t>
            </a:r>
            <a:r>
              <a:rPr lang="en-US" b="1" dirty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transferrin is 100% </a:t>
            </a:r>
            <a:r>
              <a:rPr lang="en-US" b="1" dirty="0" smtClean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saturated with iron → </a:t>
            </a:r>
            <a:r>
              <a:rPr lang="en-US" b="1" dirty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plasma </a:t>
            </a:r>
            <a:r>
              <a:rPr lang="en-US" b="1" dirty="0" smtClean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iron level reaches 300 µg/100ml. This is referred to as Total </a:t>
            </a:r>
            <a:r>
              <a:rPr lang="en-US" b="1" dirty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Iron Binding </a:t>
            </a:r>
            <a:r>
              <a:rPr lang="en-US" b="1" dirty="0" smtClean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Capacity (TIBC)</a:t>
            </a:r>
            <a:endParaRPr lang="ar-SA" dirty="0">
              <a:solidFill>
                <a:srgbClr val="3333C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67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342900" y="1371600"/>
            <a:ext cx="9601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25000"/>
              </a:lnSpc>
            </a:pPr>
            <a:r>
              <a:rPr lang="en-US" sz="2500" b="1" dirty="0">
                <a:latin typeface="Calibri" pitchFamily="34" charset="0"/>
                <a:cs typeface="Calibri" pitchFamily="34" charset="0"/>
              </a:rPr>
              <a:t>Anemia is decrease in RBC mass as determined by </a:t>
            </a:r>
            <a:r>
              <a:rPr lang="en-US" sz="2500" b="1" dirty="0" err="1">
                <a:latin typeface="Calibri" pitchFamily="34" charset="0"/>
                <a:cs typeface="Calibri" pitchFamily="34" charset="0"/>
              </a:rPr>
              <a:t>Hct</a:t>
            </a:r>
            <a:r>
              <a:rPr lang="en-US" sz="2500" b="1" dirty="0">
                <a:latin typeface="Calibri" pitchFamily="34" charset="0"/>
                <a:cs typeface="Calibri" pitchFamily="34" charset="0"/>
              </a:rPr>
              <a:t> or </a:t>
            </a:r>
            <a:r>
              <a:rPr lang="en-US" sz="2500" b="1" dirty="0" err="1">
                <a:latin typeface="Calibri" pitchFamily="34" charset="0"/>
                <a:cs typeface="Calibri" pitchFamily="34" charset="0"/>
              </a:rPr>
              <a:t>Hb</a:t>
            </a:r>
            <a:r>
              <a:rPr lang="en-US" sz="2500" b="1" dirty="0">
                <a:latin typeface="Calibri" pitchFamily="34" charset="0"/>
                <a:cs typeface="Calibri" pitchFamily="34" charset="0"/>
              </a:rPr>
              <a:t> values </a:t>
            </a:r>
            <a:r>
              <a:rPr lang="en-GB" altLang="en-GB" sz="2500" b="1" dirty="0">
                <a:latin typeface="Calibri" pitchFamily="34" charset="0"/>
                <a:cs typeface="Calibri" pitchFamily="34" charset="0"/>
              </a:rPr>
              <a:t>below reference level for age and gender</a:t>
            </a:r>
            <a:r>
              <a:rPr lang="en-GB" altLang="en-GB" sz="2500" b="1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lnSpc>
                <a:spcPct val="125000"/>
              </a:lnSpc>
            </a:pPr>
            <a:r>
              <a:rPr lang="en-GB" altLang="en-GB" sz="2500" b="1" dirty="0">
                <a:latin typeface="Calibri" pitchFamily="34" charset="0"/>
                <a:cs typeface="Calibri" pitchFamily="34" charset="0"/>
              </a:rPr>
              <a:t/>
            </a:r>
            <a:br>
              <a:rPr lang="en-GB" altLang="en-GB" sz="2500" b="1" dirty="0">
                <a:latin typeface="Calibri" pitchFamily="34" charset="0"/>
                <a:cs typeface="Calibri" pitchFamily="34" charset="0"/>
              </a:rPr>
            </a:br>
            <a:r>
              <a:rPr lang="en-GB" altLang="en-GB" sz="2500" b="1" dirty="0">
                <a:latin typeface="Calibri" pitchFamily="34" charset="0"/>
                <a:cs typeface="Calibri" pitchFamily="34" charset="0"/>
              </a:rPr>
              <a:t>The major causes of anaemia are:</a:t>
            </a:r>
            <a:br>
              <a:rPr lang="en-GB" altLang="en-GB" sz="2500" b="1" dirty="0">
                <a:latin typeface="Calibri" pitchFamily="34" charset="0"/>
                <a:cs typeface="Calibri" pitchFamily="34" charset="0"/>
              </a:rPr>
            </a:br>
            <a:r>
              <a:rPr lang="en-US" altLang="en-US" sz="25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1. RBC Loss without RBC destruction</a:t>
            </a:r>
            <a:br>
              <a:rPr lang="en-US" altLang="en-US" sz="25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</a:br>
            <a:r>
              <a:rPr lang="en-US" altLang="en-US" sz="25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2. Decreased RBC production </a:t>
            </a:r>
            <a:br>
              <a:rPr lang="en-US" altLang="en-US" sz="25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</a:br>
            <a:r>
              <a:rPr lang="en-US" altLang="en-US" sz="25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3. Increased RBC destruction over production</a:t>
            </a:r>
            <a:br>
              <a:rPr lang="en-US" altLang="en-US" sz="25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</a:br>
            <a:r>
              <a:rPr lang="en-GB" altLang="en-GB" sz="2500" b="1" dirty="0">
                <a:latin typeface="Calibri" pitchFamily="34" charset="0"/>
                <a:cs typeface="Calibri" pitchFamily="34" charset="0"/>
              </a:rPr>
              <a:t> </a:t>
            </a:r>
            <a:br>
              <a:rPr lang="en-GB" altLang="en-GB" sz="2500" b="1" dirty="0">
                <a:latin typeface="Calibri" pitchFamily="34" charset="0"/>
                <a:cs typeface="Calibri" pitchFamily="34" charset="0"/>
              </a:rPr>
            </a:br>
            <a:r>
              <a:rPr lang="en-GB" altLang="en-GB" sz="2500" b="1" dirty="0" smtClean="0">
                <a:latin typeface="Calibri" pitchFamily="34" charset="0"/>
                <a:cs typeface="Calibri" pitchFamily="34" charset="0"/>
              </a:rPr>
              <a:t>Polycythaemia </a:t>
            </a:r>
            <a:r>
              <a:rPr lang="en-GB" altLang="en-GB" sz="2500" b="1" dirty="0">
                <a:latin typeface="Calibri" pitchFamily="34" charset="0"/>
                <a:cs typeface="Calibri" pitchFamily="34" charset="0"/>
              </a:rPr>
              <a:t>is increase in </a:t>
            </a:r>
            <a:r>
              <a:rPr lang="en-US" sz="2500" b="1" dirty="0">
                <a:latin typeface="Calibri" pitchFamily="34" charset="0"/>
                <a:cs typeface="Calibri" pitchFamily="34" charset="0"/>
              </a:rPr>
              <a:t>RBC mass as determined by </a:t>
            </a:r>
            <a:r>
              <a:rPr lang="en-US" sz="2500" b="1" dirty="0" err="1">
                <a:latin typeface="Calibri" pitchFamily="34" charset="0"/>
                <a:cs typeface="Calibri" pitchFamily="34" charset="0"/>
              </a:rPr>
              <a:t>Hct</a:t>
            </a:r>
            <a:r>
              <a:rPr lang="en-US" sz="2500" b="1" dirty="0">
                <a:latin typeface="Calibri" pitchFamily="34" charset="0"/>
                <a:cs typeface="Calibri" pitchFamily="34" charset="0"/>
              </a:rPr>
              <a:t> or </a:t>
            </a:r>
            <a:r>
              <a:rPr lang="en-US" sz="2500" b="1" dirty="0" err="1">
                <a:latin typeface="Calibri" pitchFamily="34" charset="0"/>
                <a:cs typeface="Calibri" pitchFamily="34" charset="0"/>
              </a:rPr>
              <a:t>Hb</a:t>
            </a:r>
            <a:r>
              <a:rPr lang="en-US" sz="2500" b="1" dirty="0">
                <a:latin typeface="Calibri" pitchFamily="34" charset="0"/>
                <a:cs typeface="Calibri" pitchFamily="34" charset="0"/>
              </a:rPr>
              <a:t> values </a:t>
            </a:r>
            <a:r>
              <a:rPr lang="en-GB" altLang="en-GB" sz="2500" b="1" dirty="0">
                <a:latin typeface="Calibri" pitchFamily="34" charset="0"/>
                <a:cs typeface="Calibri" pitchFamily="34" charset="0"/>
              </a:rPr>
              <a:t>above reference level for age and gender</a:t>
            </a:r>
            <a:br>
              <a:rPr lang="en-GB" altLang="en-GB" sz="2500" b="1" dirty="0">
                <a:latin typeface="Calibri" pitchFamily="34" charset="0"/>
                <a:cs typeface="Calibri" pitchFamily="34" charset="0"/>
              </a:rPr>
            </a:br>
            <a:endParaRPr lang="en-US" sz="25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0" y="304800"/>
            <a:ext cx="1028699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Anemia and Polycythemia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327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122142"/>
              </p:ext>
            </p:extLst>
          </p:nvPr>
        </p:nvGraphicFramePr>
        <p:xfrm>
          <a:off x="342900" y="609600"/>
          <a:ext cx="9601200" cy="6195341"/>
        </p:xfrm>
        <a:graphic>
          <a:graphicData uri="http://schemas.openxmlformats.org/drawingml/2006/table">
            <a:tbl>
              <a:tblPr/>
              <a:tblGrid>
                <a:gridCol w="3200400"/>
                <a:gridCol w="3200400"/>
                <a:gridCol w="3200400"/>
              </a:tblGrid>
              <a:tr h="1001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RBC loss without RBC Destruction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Decreased RBC Production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Increased RBC Destruction over Production (Hemolytic Anemias)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69050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Hemorrhage </a:t>
                      </a:r>
                    </a:p>
                    <a:p>
                      <a:pPr marL="914400" marR="0" lvl="2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Due to trauma</a:t>
                      </a:r>
                    </a:p>
                    <a:p>
                      <a:pPr marL="914400" marR="0" lvl="2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Due to disorders: e.g.cancer, ulcers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Menstrual flow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Gynecological disorders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 Parasitism </a:t>
                      </a:r>
                    </a:p>
                    <a:p>
                      <a:pPr marL="914400" marR="0" lvl="2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Hookworms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Neoplasia</a:t>
                      </a:r>
                    </a:p>
                    <a:p>
                      <a:pPr marL="914400" marR="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Leukemia</a:t>
                      </a:r>
                    </a:p>
                    <a:p>
                      <a:pPr marL="914400" marR="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Myelofibrosis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Pernicious anemia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Iron Deficiency anemia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Aplastic anemia </a:t>
                      </a:r>
                    </a:p>
                    <a:p>
                      <a:pPr marL="914400" marR="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Chloramphenicol administration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Renal disease (lack of erythropoietin production)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Intrinsic Abnormalities </a:t>
                      </a:r>
                    </a:p>
                    <a:p>
                      <a:pPr marL="914400" marR="0" lvl="2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Hereditary Spherocytosis </a:t>
                      </a:r>
                    </a:p>
                    <a:p>
                      <a:pPr marL="914400" marR="0" lvl="2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Thalassemia</a:t>
                      </a:r>
                    </a:p>
                    <a:p>
                      <a:pPr marL="914400" marR="0" lvl="2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Sickle Cell Anemia</a:t>
                      </a:r>
                    </a:p>
                    <a:p>
                      <a:pPr marL="914400" marR="0" lvl="2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G6PD deficiency</a:t>
                      </a:r>
                    </a:p>
                    <a:p>
                      <a:pPr marL="914400" marR="0" lvl="2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Hexokinase deficiency</a:t>
                      </a:r>
                    </a:p>
                    <a:p>
                      <a:pPr marL="914400" marR="0" lvl="2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Extrinsic Abnormalities</a:t>
                      </a:r>
                    </a:p>
                    <a:p>
                      <a:pPr marL="914400" marR="0" lvl="2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Infections</a:t>
                      </a:r>
                    </a:p>
                    <a:p>
                      <a:pPr marL="1371600" marR="0" lvl="3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Malaria</a:t>
                      </a:r>
                    </a:p>
                    <a:p>
                      <a:pPr marL="1371600" marR="0" lvl="3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Mycoplasma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28" name="Text Box 32"/>
          <p:cNvSpPr txBox="1">
            <a:spLocks noChangeArrowheads="1"/>
          </p:cNvSpPr>
          <p:nvPr/>
        </p:nvSpPr>
        <p:spPr bwMode="auto">
          <a:xfrm>
            <a:off x="0" y="106363"/>
            <a:ext cx="10287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Anemia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28" name="Text Box 32"/>
          <p:cNvSpPr txBox="1">
            <a:spLocks noChangeArrowheads="1"/>
          </p:cNvSpPr>
          <p:nvPr/>
        </p:nvSpPr>
        <p:spPr bwMode="auto">
          <a:xfrm>
            <a:off x="0" y="106363"/>
            <a:ext cx="102870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Anemia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2714625" y="1357313"/>
            <a:ext cx="2057688" cy="45005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1295400"/>
            <a:ext cx="611505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0" y="304800"/>
            <a:ext cx="1028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7617" tIns="68809" rIns="137617" bIns="68809" anchor="ctr"/>
          <a:lstStyle/>
          <a:p>
            <a:pPr algn="ctr">
              <a:defRPr/>
            </a:pPr>
            <a:r>
              <a:rPr lang="en-GB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Basic Evaluation of </a:t>
            </a:r>
            <a:r>
              <a:rPr lang="en-GB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Anemia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867" name="Rectangle 7"/>
          <p:cNvSpPr>
            <a:spLocks noChangeArrowheads="1"/>
          </p:cNvSpPr>
          <p:nvPr/>
        </p:nvSpPr>
        <p:spPr bwMode="auto">
          <a:xfrm>
            <a:off x="190500" y="990600"/>
            <a:ext cx="97536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617" tIns="68809" rIns="137617" bIns="68809"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en-GB" sz="2700" b="1" dirty="0">
                <a:latin typeface="Calibri" pitchFamily="34" charset="0"/>
                <a:cs typeface="Calibri" pitchFamily="34" charset="0"/>
              </a:rPr>
              <a:t> Review of blood count, blood smear and RBC indices (MCV, MCH, MCHC)</a:t>
            </a:r>
          </a:p>
          <a:p>
            <a:pPr>
              <a:spcBef>
                <a:spcPct val="20000"/>
              </a:spcBef>
            </a:pPr>
            <a:r>
              <a:rPr lang="en-US" altLang="en-US" sz="2700" b="1" i="1" dirty="0" smtClean="0">
                <a:solidFill>
                  <a:srgbClr val="CC0066"/>
                </a:solidFill>
                <a:latin typeface="Calibri" pitchFamily="34" charset="0"/>
                <a:cs typeface="Calibri" pitchFamily="34" charset="0"/>
              </a:rPr>
              <a:t>	MCV </a:t>
            </a:r>
            <a:r>
              <a:rPr lang="en-US" altLang="en-US" sz="2700" b="1" i="1" dirty="0">
                <a:solidFill>
                  <a:srgbClr val="CC0066"/>
                </a:solidFill>
                <a:latin typeface="Calibri" pitchFamily="34" charset="0"/>
                <a:cs typeface="Calibri" pitchFamily="34" charset="0"/>
              </a:rPr>
              <a:t>is the most accurate method of measuring red blood cells </a:t>
            </a:r>
            <a:r>
              <a:rPr lang="en-US" altLang="en-US" sz="2700" b="1" i="1" dirty="0" smtClean="0">
                <a:solidFill>
                  <a:srgbClr val="CC0066"/>
                </a:solidFill>
                <a:latin typeface="Calibri" pitchFamily="34" charset="0"/>
                <a:cs typeface="Calibri" pitchFamily="34" charset="0"/>
              </a:rPr>
              <a:t>	and </a:t>
            </a:r>
            <a:r>
              <a:rPr lang="en-US" altLang="en-US" sz="2700" b="1" i="1" dirty="0">
                <a:solidFill>
                  <a:srgbClr val="CC0066"/>
                </a:solidFill>
                <a:latin typeface="Calibri" pitchFamily="34" charset="0"/>
                <a:cs typeface="Calibri" pitchFamily="34" charset="0"/>
              </a:rPr>
              <a:t>most</a:t>
            </a:r>
            <a:r>
              <a:rPr lang="en-GB" altLang="en-GB" sz="2700" b="1" i="1" dirty="0">
                <a:solidFill>
                  <a:srgbClr val="CC0066"/>
                </a:solidFill>
                <a:latin typeface="Calibri" pitchFamily="34" charset="0"/>
                <a:cs typeface="Calibri" pitchFamily="34" charset="0"/>
              </a:rPr>
              <a:t> useful in classification of anaemia as: 	</a:t>
            </a:r>
            <a:endParaRPr lang="en-GB" sz="2700" b="1" dirty="0">
              <a:latin typeface="Calibri" pitchFamily="34" charset="0"/>
              <a:cs typeface="Calibri" pitchFamily="34" charset="0"/>
            </a:endParaRPr>
          </a:p>
          <a:p>
            <a:pPr marL="1257300" lvl="2" indent="-342900">
              <a:spcBef>
                <a:spcPct val="20000"/>
              </a:spcBef>
              <a:buFont typeface="Wingdings" pitchFamily="2" charset="2"/>
              <a:buChar char="q"/>
            </a:pPr>
            <a:endParaRPr lang="en-GB" sz="2700" b="1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en-GB" sz="2700" b="1" dirty="0">
                <a:latin typeface="Calibri" pitchFamily="34" charset="0"/>
                <a:cs typeface="Calibri" pitchFamily="34" charset="0"/>
              </a:rPr>
              <a:t> Reticulocyte index</a:t>
            </a:r>
          </a:p>
          <a:p>
            <a:pPr>
              <a:spcBef>
                <a:spcPct val="20000"/>
              </a:spcBef>
            </a:pPr>
            <a:r>
              <a:rPr lang="en-GB" sz="2700" b="1" dirty="0">
                <a:latin typeface="Calibri" pitchFamily="34" charset="0"/>
                <a:cs typeface="Calibri" pitchFamily="34" charset="0"/>
              </a:rPr>
              <a:t>= reticulocyte count (%)  x [observed haematocrit  / normal haematocrit] </a:t>
            </a:r>
            <a:r>
              <a:rPr lang="en-GB" sz="2700" b="1" i="1" dirty="0" err="1">
                <a:latin typeface="Calibri" pitchFamily="34" charset="0"/>
                <a:cs typeface="Calibri" pitchFamily="34" charset="0"/>
              </a:rPr>
              <a:t>ie</a:t>
            </a:r>
            <a:r>
              <a:rPr lang="en-GB" sz="2700" b="1" dirty="0">
                <a:latin typeface="Calibri" pitchFamily="34" charset="0"/>
                <a:cs typeface="Calibri" pitchFamily="34" charset="0"/>
              </a:rPr>
              <a:t> normalized for </a:t>
            </a:r>
            <a:r>
              <a:rPr lang="en-GB" sz="2700" b="1" dirty="0" err="1">
                <a:latin typeface="Calibri" pitchFamily="34" charset="0"/>
                <a:cs typeface="Calibri" pitchFamily="34" charset="0"/>
              </a:rPr>
              <a:t>hematocrit</a:t>
            </a:r>
            <a:endParaRPr lang="en-GB" sz="2700" b="1" dirty="0">
              <a:solidFill>
                <a:srgbClr val="162B75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en-GB" sz="2700" b="1" dirty="0">
                <a:solidFill>
                  <a:srgbClr val="CC0066"/>
                </a:solidFill>
                <a:latin typeface="Calibri" pitchFamily="34" charset="0"/>
                <a:cs typeface="Calibri" pitchFamily="34" charset="0"/>
              </a:rPr>
              <a:t>Reticulocyte index &gt; 2% indicates excessive RBC destruction or loss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en-GB" sz="2700" b="1" dirty="0">
                <a:solidFill>
                  <a:srgbClr val="CC0066"/>
                </a:solidFill>
                <a:latin typeface="Calibri" pitchFamily="34" charset="0"/>
                <a:cs typeface="Calibri" pitchFamily="34" charset="0"/>
              </a:rPr>
              <a:t>Reticulocyte index &lt; 2% indicates </a:t>
            </a:r>
            <a:r>
              <a:rPr lang="en-GB" sz="2700" b="1" dirty="0" smtClean="0">
                <a:solidFill>
                  <a:srgbClr val="CC0066"/>
                </a:solidFill>
                <a:latin typeface="Calibri" pitchFamily="34" charset="0"/>
                <a:cs typeface="Calibri" pitchFamily="34" charset="0"/>
              </a:rPr>
              <a:t>decreased production</a:t>
            </a:r>
          </a:p>
          <a:p>
            <a:pPr marL="1257300" lvl="2" indent="-342900">
              <a:spcBef>
                <a:spcPct val="20000"/>
              </a:spcBef>
              <a:buFont typeface="Wingdings" pitchFamily="2" charset="2"/>
              <a:buChar char="q"/>
            </a:pPr>
            <a:endParaRPr lang="en-GB" sz="2700" b="1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20000"/>
              </a:spcBef>
            </a:pPr>
            <a:endParaRPr lang="en-GB" altLang="en-GB" sz="2700" b="1" dirty="0">
              <a:solidFill>
                <a:srgbClr val="162B75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0" y="609600"/>
            <a:ext cx="1028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7617" tIns="68809" rIns="137617" bIns="68809" anchor="ctr"/>
          <a:lstStyle/>
          <a:p>
            <a:pPr algn="ctr">
              <a:defRPr/>
            </a:pPr>
            <a:r>
              <a:rPr lang="en-GB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Effects of </a:t>
            </a:r>
            <a:r>
              <a:rPr lang="en-GB" sz="3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Anemia</a:t>
            </a:r>
            <a:r>
              <a:rPr lang="en-GB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on Body Functions</a:t>
            </a:r>
            <a:endParaRPr lang="en-US" sz="3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892" name="Rectangle 7"/>
          <p:cNvSpPr>
            <a:spLocks noChangeArrowheads="1"/>
          </p:cNvSpPr>
          <p:nvPr/>
        </p:nvSpPr>
        <p:spPr bwMode="auto">
          <a:xfrm>
            <a:off x="428625" y="1428750"/>
            <a:ext cx="9363075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617" tIns="68809" rIns="137617" bIns="68809"/>
          <a:lstStyle/>
          <a:p>
            <a:pPr marL="457200" indent="-457200" eaLnBrk="0" hangingPunct="0"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Increased 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cardiac output, as well as increased pumping workload on the heart, because of decreased viscosity and vasodilation. </a:t>
            </a:r>
          </a:p>
          <a:p>
            <a:pPr marL="457200" indent="-457200" eaLnBrk="0" hangingPunct="0"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q"/>
            </a:pPr>
            <a:endParaRPr lang="en-US" sz="2800" b="1" dirty="0">
              <a:latin typeface="Calibri" pitchFamily="34" charset="0"/>
              <a:cs typeface="Calibri" pitchFamily="34" charset="0"/>
            </a:endParaRPr>
          </a:p>
          <a:p>
            <a:pPr marL="457200" indent="-457200" eaLnBrk="0" hangingPunct="0"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Reduced 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oxygen-carrying capacity of blood and lack of O</a:t>
            </a:r>
            <a:r>
              <a:rPr lang="en-US" sz="2800" b="1" baseline="-25000" dirty="0">
                <a:latin typeface="Calibri" pitchFamily="34" charset="0"/>
                <a:cs typeface="Calibri" pitchFamily="34" charset="0"/>
              </a:rPr>
              <a:t>2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 for ATP and heat production, manifested mostly during exertion.</a:t>
            </a:r>
          </a:p>
          <a:p>
            <a:pPr marL="457200" indent="-457200" eaLnBrk="0" hangingPunct="0"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q"/>
            </a:pPr>
            <a:endParaRPr lang="en-US" sz="2800" b="1" dirty="0">
              <a:latin typeface="Calibri" pitchFamily="34" charset="0"/>
              <a:cs typeface="Calibri" pitchFamily="34" charset="0"/>
            </a:endParaRPr>
          </a:p>
          <a:p>
            <a:pPr marL="457200" indent="-457200" eaLnBrk="0" hangingPunct="0"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2800" b="1" dirty="0">
                <a:latin typeface="Calibri" pitchFamily="34" charset="0"/>
                <a:cs typeface="Calibri" pitchFamily="34" charset="0"/>
              </a:rPr>
              <a:t> If severe, can lead to heart failure</a:t>
            </a:r>
          </a:p>
          <a:p>
            <a:pPr marL="457200" indent="-457200" eaLnBrk="0" hangingPunct="0"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q"/>
            </a:pP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66700" y="2076069"/>
            <a:ext cx="975360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000" b="1" dirty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After reviewing the PowerPoint presentation and the associated learning resources, the student should be able to:</a:t>
            </a:r>
            <a:endParaRPr lang="en-GB" sz="2000" b="1" dirty="0">
              <a:solidFill>
                <a:srgbClr val="3333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266700" y="2667000"/>
            <a:ext cx="9753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617" tIns="68809" rIns="137617" bIns="68809"/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1900" b="1" dirty="0" smtClean="0">
                <a:latin typeface="Calibri" pitchFamily="34" charset="0"/>
                <a:cs typeface="Calibri" pitchFamily="34" charset="0"/>
              </a:rPr>
              <a:t> Discuss </a:t>
            </a:r>
            <a:r>
              <a:rPr lang="en-US" sz="1900" b="1" dirty="0">
                <a:latin typeface="Calibri" pitchFamily="34" charset="0"/>
                <a:cs typeface="Calibri" pitchFamily="34" charset="0"/>
              </a:rPr>
              <a:t>regulation of erythropoiesis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1900" b="1" dirty="0">
                <a:latin typeface="Calibri" pitchFamily="34" charset="0"/>
                <a:cs typeface="Calibri" pitchFamily="34" charset="0"/>
              </a:rPr>
              <a:t> Describe the factors required for normal erythropoiesis and the role of erythropoietin in erythropoiesis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19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900" b="1" dirty="0">
                <a:latin typeface="Calibri" pitchFamily="34" charset="0"/>
                <a:cs typeface="Calibri" pitchFamily="34" charset="0"/>
              </a:rPr>
              <a:t>Recognize clinical conditions associated with high level of </a:t>
            </a:r>
            <a:r>
              <a:rPr lang="en-US" altLang="en-US" sz="1900" b="1" dirty="0" smtClean="0">
                <a:latin typeface="Calibri" pitchFamily="34" charset="0"/>
                <a:cs typeface="Calibri" pitchFamily="34" charset="0"/>
              </a:rPr>
              <a:t>erythropoietin </a:t>
            </a:r>
            <a:r>
              <a:rPr lang="en-US" altLang="en-US" sz="1900" b="1" dirty="0">
                <a:latin typeface="Calibri" pitchFamily="34" charset="0"/>
                <a:cs typeface="Calibri" pitchFamily="34" charset="0"/>
              </a:rPr>
              <a:t>in the </a:t>
            </a:r>
            <a:r>
              <a:rPr lang="en-US" altLang="en-US" sz="1900" b="1" dirty="0" smtClean="0">
                <a:latin typeface="Calibri" pitchFamily="34" charset="0"/>
                <a:cs typeface="Calibri" pitchFamily="34" charset="0"/>
              </a:rPr>
              <a:t>blood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1900" b="1" dirty="0">
                <a:latin typeface="Calibri" pitchFamily="34" charset="0"/>
                <a:cs typeface="Calibri" pitchFamily="34" charset="0"/>
              </a:rPr>
              <a:t> Summarize the synthesis of Hemoglobin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1900" b="1" spc="-5" dirty="0">
                <a:latin typeface="Calibri" pitchFamily="34" charset="0"/>
                <a:cs typeface="Calibri" pitchFamily="34" charset="0"/>
              </a:rPr>
              <a:t> Re</a:t>
            </a:r>
            <a:r>
              <a:rPr lang="en-US" sz="1900" b="1" dirty="0">
                <a:latin typeface="Calibri" pitchFamily="34" charset="0"/>
                <a:cs typeface="Calibri" pitchFamily="34" charset="0"/>
              </a:rPr>
              <a:t>c</a:t>
            </a:r>
            <a:r>
              <a:rPr lang="en-US" sz="1900" b="1" spc="-5" dirty="0">
                <a:latin typeface="Calibri" pitchFamily="34" charset="0"/>
                <a:cs typeface="Calibri" pitchFamily="34" charset="0"/>
              </a:rPr>
              <a:t>og</a:t>
            </a:r>
            <a:r>
              <a:rPr lang="en-US" sz="1900" b="1" spc="-20" dirty="0">
                <a:latin typeface="Calibri" pitchFamily="34" charset="0"/>
                <a:cs typeface="Calibri" pitchFamily="34" charset="0"/>
              </a:rPr>
              <a:t>n</a:t>
            </a:r>
            <a:r>
              <a:rPr lang="en-US" sz="1900" b="1" spc="-5" dirty="0">
                <a:latin typeface="Calibri" pitchFamily="34" charset="0"/>
                <a:cs typeface="Calibri" pitchFamily="34" charset="0"/>
              </a:rPr>
              <a:t>i</a:t>
            </a:r>
            <a:r>
              <a:rPr lang="en-US" sz="1900" b="1" dirty="0">
                <a:latin typeface="Calibri" pitchFamily="34" charset="0"/>
                <a:cs typeface="Calibri" pitchFamily="34" charset="0"/>
              </a:rPr>
              <a:t>z</a:t>
            </a:r>
            <a:r>
              <a:rPr lang="en-US" sz="1900" b="1" spc="-5" dirty="0">
                <a:latin typeface="Calibri" pitchFamily="34" charset="0"/>
                <a:cs typeface="Calibri" pitchFamily="34" charset="0"/>
              </a:rPr>
              <a:t>e</a:t>
            </a:r>
            <a:r>
              <a:rPr lang="en-US" sz="1900" b="1" spc="1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900" b="1" spc="-5" dirty="0">
                <a:latin typeface="Calibri" pitchFamily="34" charset="0"/>
                <a:cs typeface="Calibri" pitchFamily="34" charset="0"/>
              </a:rPr>
              <a:t>hemoglobin</a:t>
            </a:r>
            <a:r>
              <a:rPr lang="en-US" sz="1900" b="1" spc="25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900" b="1" spc="-5" dirty="0">
                <a:latin typeface="Calibri" pitchFamily="34" charset="0"/>
                <a:cs typeface="Calibri" pitchFamily="34" charset="0"/>
              </a:rPr>
              <a:t>s</a:t>
            </a:r>
            <a:r>
              <a:rPr lang="en-US" sz="1900" b="1" dirty="0">
                <a:latin typeface="Calibri" pitchFamily="34" charset="0"/>
                <a:cs typeface="Calibri" pitchFamily="34" charset="0"/>
              </a:rPr>
              <a:t>t</a:t>
            </a:r>
            <a:r>
              <a:rPr lang="en-US" sz="1900" b="1" spc="-5" dirty="0">
                <a:latin typeface="Calibri" pitchFamily="34" charset="0"/>
                <a:cs typeface="Calibri" pitchFamily="34" charset="0"/>
              </a:rPr>
              <a:t>ru</a:t>
            </a:r>
            <a:r>
              <a:rPr lang="en-US" sz="1900" b="1" dirty="0">
                <a:latin typeface="Calibri" pitchFamily="34" charset="0"/>
                <a:cs typeface="Calibri" pitchFamily="34" charset="0"/>
              </a:rPr>
              <a:t>c</a:t>
            </a:r>
            <a:r>
              <a:rPr lang="en-US" sz="1900" b="1" spc="-5" dirty="0">
                <a:latin typeface="Calibri" pitchFamily="34" charset="0"/>
                <a:cs typeface="Calibri" pitchFamily="34" charset="0"/>
              </a:rPr>
              <a:t>tu</a:t>
            </a:r>
            <a:r>
              <a:rPr lang="en-US" sz="1900" b="1" dirty="0">
                <a:latin typeface="Calibri" pitchFamily="34" charset="0"/>
                <a:cs typeface="Calibri" pitchFamily="34" charset="0"/>
              </a:rPr>
              <a:t>r</a:t>
            </a:r>
            <a:r>
              <a:rPr lang="en-US" sz="1900" b="1" spc="-5" dirty="0">
                <a:latin typeface="Calibri" pitchFamily="34" charset="0"/>
                <a:cs typeface="Calibri" pitchFamily="34" charset="0"/>
              </a:rPr>
              <a:t>e</a:t>
            </a:r>
            <a:r>
              <a:rPr lang="en-US" sz="1900" b="1" spc="15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900" b="1" spc="-5" dirty="0">
                <a:latin typeface="Calibri" pitchFamily="34" charset="0"/>
                <a:cs typeface="Calibri" pitchFamily="34" charset="0"/>
              </a:rPr>
              <a:t>and</a:t>
            </a:r>
            <a:r>
              <a:rPr lang="en-US" sz="1900" b="1" spc="1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900" b="1" spc="-5" dirty="0">
                <a:latin typeface="Calibri" pitchFamily="34" charset="0"/>
                <a:cs typeface="Calibri" pitchFamily="34" charset="0"/>
              </a:rPr>
              <a:t>i</a:t>
            </a:r>
            <a:r>
              <a:rPr lang="en-US" sz="1900" b="1" dirty="0">
                <a:latin typeface="Calibri" pitchFamily="34" charset="0"/>
                <a:cs typeface="Calibri" pitchFamily="34" charset="0"/>
              </a:rPr>
              <a:t>t</a:t>
            </a:r>
            <a:r>
              <a:rPr lang="en-US" sz="1900" b="1" spc="-5" dirty="0">
                <a:latin typeface="Calibri" pitchFamily="34" charset="0"/>
                <a:cs typeface="Calibri" pitchFamily="34" charset="0"/>
              </a:rPr>
              <a:t>s </a:t>
            </a:r>
            <a:r>
              <a:rPr lang="en-US" sz="1900" b="1" spc="-5" dirty="0" smtClean="0">
                <a:latin typeface="Calibri" pitchFamily="34" charset="0"/>
                <a:cs typeface="Calibri" pitchFamily="34" charset="0"/>
              </a:rPr>
              <a:t>fun</a:t>
            </a:r>
            <a:r>
              <a:rPr lang="en-US" sz="1900" b="1" dirty="0" smtClean="0">
                <a:latin typeface="Calibri" pitchFamily="34" charset="0"/>
                <a:cs typeface="Calibri" pitchFamily="34" charset="0"/>
              </a:rPr>
              <a:t>c</a:t>
            </a:r>
            <a:r>
              <a:rPr lang="en-US" sz="1900" b="1" spc="-5" dirty="0" smtClean="0">
                <a:latin typeface="Calibri" pitchFamily="34" charset="0"/>
                <a:cs typeface="Calibri" pitchFamily="34" charset="0"/>
              </a:rPr>
              <a:t>t</a:t>
            </a:r>
            <a:r>
              <a:rPr lang="en-US" sz="1900" b="1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sz="1900" b="1" spc="-5" dirty="0" smtClean="0">
                <a:latin typeface="Calibri" pitchFamily="34" charset="0"/>
                <a:cs typeface="Calibri" pitchFamily="34" charset="0"/>
              </a:rPr>
              <a:t>ons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1900" b="1" spc="-5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900" b="1" spc="-5" dirty="0" smtClean="0">
                <a:latin typeface="Calibri" pitchFamily="34" charset="0"/>
                <a:cs typeface="Calibri" pitchFamily="34" charset="0"/>
              </a:rPr>
              <a:t>Describe metabolism of iron and vitamin B12</a:t>
            </a:r>
            <a:endParaRPr lang="en-US" sz="19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1900" b="1" dirty="0" smtClean="0">
                <a:latin typeface="Calibri" pitchFamily="34" charset="0"/>
                <a:cs typeface="Calibri" pitchFamily="34" charset="0"/>
              </a:rPr>
              <a:t> Define anemia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1900" b="1" dirty="0" smtClean="0">
                <a:latin typeface="Calibri" pitchFamily="34" charset="0"/>
                <a:cs typeface="Calibri" pitchFamily="34" charset="0"/>
              </a:rPr>
              <a:t> Classify anemia and explain its assessment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1900" b="1" dirty="0" smtClean="0">
                <a:latin typeface="Calibri" pitchFamily="34" charset="0"/>
                <a:cs typeface="Calibri" pitchFamily="34" charset="0"/>
              </a:rPr>
              <a:t> Describe the physiological consequences and clinical picture of anemia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19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900" b="1" dirty="0">
                <a:latin typeface="Calibri" pitchFamily="34" charset="0"/>
                <a:cs typeface="Calibri" pitchFamily="34" charset="0"/>
              </a:rPr>
              <a:t>Define </a:t>
            </a:r>
            <a:r>
              <a:rPr lang="en-US" sz="1900" b="1" dirty="0" smtClean="0">
                <a:latin typeface="Calibri" pitchFamily="34" charset="0"/>
                <a:cs typeface="Calibri" pitchFamily="34" charset="0"/>
              </a:rPr>
              <a:t>polycythemia</a:t>
            </a:r>
            <a:endParaRPr lang="en-US" sz="1900" b="1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1900" b="1" dirty="0">
                <a:latin typeface="Calibri" pitchFamily="34" charset="0"/>
                <a:cs typeface="Calibri" pitchFamily="34" charset="0"/>
              </a:rPr>
              <a:t> Classify </a:t>
            </a:r>
            <a:r>
              <a:rPr lang="en-US" sz="1900" b="1" dirty="0" smtClean="0">
                <a:latin typeface="Calibri" pitchFamily="34" charset="0"/>
                <a:cs typeface="Calibri" pitchFamily="34" charset="0"/>
              </a:rPr>
              <a:t>polycythemia</a:t>
            </a:r>
            <a:endParaRPr lang="en-US" sz="1900" b="1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1900" b="1" dirty="0">
                <a:latin typeface="Calibri" pitchFamily="34" charset="0"/>
                <a:cs typeface="Calibri" pitchFamily="34" charset="0"/>
              </a:rPr>
              <a:t> Describe the physiological consequences </a:t>
            </a:r>
            <a:r>
              <a:rPr lang="en-US" sz="1900" b="1" dirty="0" smtClean="0">
                <a:latin typeface="Calibri" pitchFamily="34" charset="0"/>
                <a:cs typeface="Calibri" pitchFamily="34" charset="0"/>
              </a:rPr>
              <a:t>of polycythemia </a:t>
            </a:r>
            <a:endParaRPr lang="en-US" sz="19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66700" y="247367"/>
            <a:ext cx="9753600" cy="1613327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95833">
                <a:srgbClr val="00B0F0"/>
              </a:gs>
              <a:gs pos="85417">
                <a:srgbClr val="0070C0"/>
              </a:gs>
              <a:gs pos="70000">
                <a:srgbClr val="181CC7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wrap="squar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ts val="5000"/>
              </a:lnSpc>
              <a:spcBef>
                <a:spcPct val="50000"/>
              </a:spcBef>
            </a:pPr>
            <a:r>
              <a:rPr lang="en-US" sz="3600" b="1" i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Objectives;</a:t>
            </a:r>
          </a:p>
          <a:p>
            <a:pPr algn="ctr">
              <a:lnSpc>
                <a:spcPts val="5000"/>
              </a:lnSpc>
              <a:spcBef>
                <a:spcPct val="50000"/>
              </a:spcBef>
            </a:pPr>
            <a:r>
              <a:rPr lang="en-US" sz="3600" b="1" i="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Intended learning outcomes (ILOs)</a:t>
            </a:r>
            <a:endParaRPr lang="en-US" sz="3600" b="1" i="0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79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152400"/>
            <a:ext cx="10287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7617" tIns="68809" rIns="137617" bIns="68809" anchor="ctr"/>
          <a:lstStyle/>
          <a:p>
            <a:pPr algn="ctr">
              <a:defRPr/>
            </a:pPr>
            <a:r>
              <a:rPr lang="en-GB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Clinical Picture of </a:t>
            </a:r>
            <a:r>
              <a:rPr lang="en-GB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Anemia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876300" y="1219200"/>
            <a:ext cx="8382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617" tIns="68809" rIns="137617" bIns="68809"/>
          <a:lstStyle/>
          <a:p>
            <a:pPr>
              <a:spcBef>
                <a:spcPct val="20000"/>
              </a:spcBef>
            </a:pPr>
            <a:endParaRPr lang="ar-SA" sz="3200" i="1">
              <a:solidFill>
                <a:srgbClr val="CC0066"/>
              </a:solidFill>
              <a:latin typeface="Calibri" pitchFamily="34" charset="0"/>
            </a:endParaRPr>
          </a:p>
        </p:txBody>
      </p:sp>
      <p:sp>
        <p:nvSpPr>
          <p:cNvPr id="38916" name="Rectangle 7"/>
          <p:cNvSpPr>
            <a:spLocks noChangeArrowheads="1"/>
          </p:cNvSpPr>
          <p:nvPr/>
        </p:nvSpPr>
        <p:spPr bwMode="auto">
          <a:xfrm>
            <a:off x="266700" y="762000"/>
            <a:ext cx="9906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617" tIns="68809" rIns="137617" bIns="68809"/>
          <a:lstStyle/>
          <a:p>
            <a:pPr>
              <a:spcBef>
                <a:spcPct val="20000"/>
              </a:spcBef>
            </a:pPr>
            <a:r>
              <a:rPr lang="en-US" sz="2800" b="1" dirty="0">
                <a:latin typeface="Calibri" pitchFamily="34" charset="0"/>
                <a:cs typeface="Calibri" pitchFamily="34" charset="0"/>
              </a:rPr>
              <a:t>Symptoms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fatigue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, cold intolerance and 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paleness</a:t>
            </a:r>
          </a:p>
          <a:p>
            <a:pPr marL="1714500" lvl="3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b="1" dirty="0">
                <a:latin typeface="Calibri" pitchFamily="34" charset="0"/>
                <a:cs typeface="Calibri" pitchFamily="34" charset="0"/>
              </a:rPr>
              <a:t>oxygen-carrying capacity of blood is reduced</a:t>
            </a:r>
          </a:p>
          <a:p>
            <a:pPr lvl="2">
              <a:spcBef>
                <a:spcPct val="20000"/>
              </a:spcBef>
            </a:pPr>
            <a:r>
              <a:rPr lang="en-US" sz="2800" b="1" dirty="0">
                <a:latin typeface="Calibri" pitchFamily="34" charset="0"/>
                <a:cs typeface="Calibri" pitchFamily="34" charset="0"/>
              </a:rPr>
              <a:t>	- lack of O</a:t>
            </a:r>
            <a:r>
              <a:rPr lang="en-US" sz="2800" b="1" baseline="-25000" dirty="0">
                <a:latin typeface="Calibri" pitchFamily="34" charset="0"/>
                <a:cs typeface="Calibri" pitchFamily="34" charset="0"/>
              </a:rPr>
              <a:t>2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 for ATP and heat production</a:t>
            </a:r>
          </a:p>
          <a:p>
            <a:pPr>
              <a:spcBef>
                <a:spcPct val="20000"/>
              </a:spcBef>
            </a:pPr>
            <a:r>
              <a:rPr lang="en-US" sz="2800" b="1" dirty="0">
                <a:latin typeface="Calibri" pitchFamily="34" charset="0"/>
                <a:cs typeface="Calibri" pitchFamily="34" charset="0"/>
              </a:rPr>
              <a:t>Signs</a:t>
            </a:r>
          </a:p>
          <a:p>
            <a:pPr marL="1371600" lvl="2" indent="-457200">
              <a:spcBef>
                <a:spcPct val="20000"/>
              </a:spcBef>
              <a:buFont typeface="Wingdings" pitchFamily="2" charset="2"/>
              <a:buChar char="q"/>
            </a:pPr>
            <a:r>
              <a:rPr lang="en-GB" altLang="en-GB" sz="28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Pallor</a:t>
            </a:r>
            <a:r>
              <a:rPr lang="en-GB" altLang="en-GB" sz="28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an abnormal loss of skin or mucous membrane color.</a:t>
            </a:r>
            <a:endParaRPr lang="en-GB" altLang="en-GB" sz="28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1371600" lvl="2" indent="-457200">
              <a:spcBef>
                <a:spcPct val="20000"/>
              </a:spcBef>
              <a:buFont typeface="Wingdings" pitchFamily="2" charset="2"/>
              <a:buChar char="q"/>
            </a:pPr>
            <a:r>
              <a:rPr lang="en-GB" altLang="en-GB" sz="28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altLang="en-GB" sz="2800" b="1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Koilonychia</a:t>
            </a:r>
            <a:r>
              <a:rPr lang="en-GB" altLang="en-GB" sz="28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is when the nail curves upwards (becomes spoon-shaped) </a:t>
            </a:r>
            <a:r>
              <a:rPr lang="en-GB" sz="2800" b="1" dirty="0">
                <a:solidFill>
                  <a:srgbClr val="162B75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1371600" lvl="2" indent="-457200">
              <a:spcBef>
                <a:spcPct val="20000"/>
              </a:spcBef>
              <a:buFont typeface="Wingdings" pitchFamily="2" charset="2"/>
              <a:buChar char="q"/>
            </a:pPr>
            <a:r>
              <a:rPr lang="en-GB" altLang="en-GB" sz="28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Angular </a:t>
            </a:r>
            <a:r>
              <a:rPr lang="en-GB" altLang="en-GB" sz="28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stomatitis: 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deep cracks and splits form at the corners of the mouth</a:t>
            </a:r>
            <a:endParaRPr lang="en-GB" altLang="en-GB" sz="28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1371600" lvl="2" indent="-457200">
              <a:spcBef>
                <a:spcPct val="20000"/>
              </a:spcBef>
              <a:buFont typeface="Wingdings" pitchFamily="2" charset="2"/>
              <a:buChar char="q"/>
            </a:pPr>
            <a:r>
              <a:rPr lang="en-GB" altLang="en-GB" sz="28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Glossitis</a:t>
            </a:r>
            <a:r>
              <a:rPr lang="en-GB" altLang="en-GB" sz="28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is inflammation or infection of the 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tongue</a:t>
            </a:r>
            <a:endParaRPr lang="en-GB" altLang="en-GB" sz="28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0" y="381000"/>
            <a:ext cx="10287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7617" tIns="68809" rIns="137617" bIns="68809" anchor="ctr"/>
          <a:lstStyle/>
          <a:p>
            <a:pPr algn="ctr">
              <a:defRPr/>
            </a:pPr>
            <a:r>
              <a:rPr lang="en-GB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Clinical Picture of </a:t>
            </a:r>
            <a:r>
              <a:rPr lang="en-GB" sz="3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Anemia</a:t>
            </a:r>
            <a:endParaRPr lang="en-US" sz="3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9939" name="Picture 4" descr="pallo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1219200"/>
            <a:ext cx="2786063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5" descr="palor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63" y="3719513"/>
            <a:ext cx="2857500" cy="230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clinical signs iron deficienc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350" y="1219200"/>
            <a:ext cx="3994150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304800"/>
            <a:ext cx="1028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7617" tIns="68809" rIns="137617" bIns="68809" anchor="ctr"/>
          <a:lstStyle/>
          <a:p>
            <a:pPr algn="ctr">
              <a:defRPr/>
            </a:pPr>
            <a:r>
              <a:rPr lang="en-GB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Polycythemia</a:t>
            </a:r>
            <a:endParaRPr lang="en-US" sz="3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963" name="Rectangle 6"/>
          <p:cNvSpPr>
            <a:spLocks noChangeArrowheads="1"/>
          </p:cNvSpPr>
          <p:nvPr/>
        </p:nvSpPr>
        <p:spPr bwMode="auto">
          <a:xfrm>
            <a:off x="419100" y="914400"/>
            <a:ext cx="9525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500" b="1" dirty="0">
                <a:latin typeface="Calibri" pitchFamily="34" charset="0"/>
                <a:cs typeface="Calibri" pitchFamily="34" charset="0"/>
              </a:rPr>
              <a:t>Types</a:t>
            </a:r>
            <a:r>
              <a:rPr lang="en-US" sz="2500" b="1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endParaRPr lang="en-US" sz="2500" b="1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500" b="1" dirty="0" smtClean="0">
                <a:latin typeface="Calibri" pitchFamily="34" charset="0"/>
                <a:cs typeface="Calibri" pitchFamily="34" charset="0"/>
              </a:rPr>
              <a:t>True </a:t>
            </a:r>
            <a:r>
              <a:rPr lang="en-US" sz="2500" b="1" dirty="0">
                <a:latin typeface="Calibri" pitchFamily="34" charset="0"/>
                <a:cs typeface="Calibri" pitchFamily="34" charset="0"/>
              </a:rPr>
              <a:t>or absolute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sz="2500" b="1" dirty="0" smtClean="0">
                <a:latin typeface="Calibri" pitchFamily="34" charset="0"/>
                <a:cs typeface="Calibri" pitchFamily="34" charset="0"/>
              </a:rPr>
              <a:t>Primary </a:t>
            </a:r>
            <a:r>
              <a:rPr lang="en-US" sz="2500" b="1" dirty="0">
                <a:latin typeface="Calibri" pitchFamily="34" charset="0"/>
                <a:cs typeface="Calibri" pitchFamily="34" charset="0"/>
              </a:rPr>
              <a:t>(polycythemia </a:t>
            </a:r>
            <a:r>
              <a:rPr lang="en-US" sz="2500" b="1" dirty="0" err="1">
                <a:latin typeface="Calibri" pitchFamily="34" charset="0"/>
                <a:cs typeface="Calibri" pitchFamily="34" charset="0"/>
              </a:rPr>
              <a:t>rubra</a:t>
            </a:r>
            <a:r>
              <a:rPr lang="en-US" sz="25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500" b="1" dirty="0" err="1">
                <a:latin typeface="Calibri" pitchFamily="34" charset="0"/>
                <a:cs typeface="Calibri" pitchFamily="34" charset="0"/>
              </a:rPr>
              <a:t>vera</a:t>
            </a:r>
            <a:r>
              <a:rPr lang="en-US" sz="2500" b="1" dirty="0">
                <a:latin typeface="Calibri" pitchFamily="34" charset="0"/>
                <a:cs typeface="Calibri" pitchFamily="34" charset="0"/>
              </a:rPr>
              <a:t>):</a:t>
            </a:r>
          </a:p>
          <a:p>
            <a:r>
              <a:rPr lang="en-US" sz="2500" b="1" dirty="0" smtClean="0">
                <a:latin typeface="Calibri" pitchFamily="34" charset="0"/>
                <a:cs typeface="Calibri" pitchFamily="34" charset="0"/>
              </a:rPr>
              <a:t>	uncontrolled </a:t>
            </a:r>
            <a:r>
              <a:rPr lang="en-US" sz="2500" b="1" dirty="0">
                <a:latin typeface="Calibri" pitchFamily="34" charset="0"/>
                <a:cs typeface="Calibri" pitchFamily="34" charset="0"/>
              </a:rPr>
              <a:t>RBC </a:t>
            </a:r>
            <a:r>
              <a:rPr lang="en-US" sz="2500" b="1" dirty="0" smtClean="0">
                <a:latin typeface="Calibri" pitchFamily="34" charset="0"/>
                <a:cs typeface="Calibri" pitchFamily="34" charset="0"/>
              </a:rPr>
              <a:t>production</a:t>
            </a:r>
          </a:p>
          <a:p>
            <a:endParaRPr lang="en-US" sz="2500" b="1" dirty="0" smtClean="0">
              <a:latin typeface="Calibri" pitchFamily="34" charset="0"/>
              <a:cs typeface="Calibri" pitchFamily="34" charset="0"/>
            </a:endParaRP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sz="2500" b="1" dirty="0" smtClean="0">
                <a:latin typeface="Calibri" pitchFamily="34" charset="0"/>
                <a:cs typeface="Calibri" pitchFamily="34" charset="0"/>
              </a:rPr>
              <a:t>Secondary </a:t>
            </a:r>
            <a:r>
              <a:rPr lang="en-US" sz="2500" b="1" dirty="0">
                <a:latin typeface="Calibri" pitchFamily="34" charset="0"/>
                <a:cs typeface="Calibri" pitchFamily="34" charset="0"/>
              </a:rPr>
              <a:t>to hypoxia: high altitude, </a:t>
            </a:r>
            <a:r>
              <a:rPr lang="en-US" sz="2500" b="1" dirty="0" smtClean="0">
                <a:latin typeface="Calibri" pitchFamily="34" charset="0"/>
                <a:cs typeface="Calibri" pitchFamily="34" charset="0"/>
              </a:rPr>
              <a:t>chronic respiratory </a:t>
            </a:r>
            <a:r>
              <a:rPr lang="en-US" sz="2500" b="1" dirty="0">
                <a:latin typeface="Calibri" pitchFamily="34" charset="0"/>
                <a:cs typeface="Calibri" pitchFamily="34" charset="0"/>
              </a:rPr>
              <a:t>or cardiac disease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500" b="1" dirty="0" smtClean="0">
                <a:latin typeface="Calibri" pitchFamily="34" charset="0"/>
                <a:cs typeface="Calibri" pitchFamily="34" charset="0"/>
              </a:rPr>
              <a:t>Relative</a:t>
            </a:r>
            <a:endParaRPr lang="en-US" sz="2500" b="1" dirty="0">
              <a:latin typeface="Calibri" pitchFamily="34" charset="0"/>
              <a:cs typeface="Calibri" pitchFamily="34" charset="0"/>
            </a:endParaRP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sz="2500" b="1" dirty="0" err="1" smtClean="0">
                <a:latin typeface="Calibri" pitchFamily="34" charset="0"/>
                <a:cs typeface="Calibri" pitchFamily="34" charset="0"/>
              </a:rPr>
              <a:t>Hemoconcentration</a:t>
            </a:r>
            <a:r>
              <a:rPr lang="en-US" sz="2500" b="1" dirty="0">
                <a:latin typeface="Calibri" pitchFamily="34" charset="0"/>
                <a:cs typeface="Calibri" pitchFamily="34" charset="0"/>
              </a:rPr>
              <a:t>:</a:t>
            </a:r>
          </a:p>
          <a:p>
            <a:r>
              <a:rPr lang="en-US" sz="2500" dirty="0" smtClean="0">
                <a:latin typeface="Calibri" pitchFamily="34" charset="0"/>
                <a:cs typeface="Calibri" pitchFamily="34" charset="0"/>
              </a:rPr>
              <a:t>	» </a:t>
            </a:r>
            <a:r>
              <a:rPr lang="en-US" sz="2500" b="1" dirty="0">
                <a:latin typeface="Calibri" pitchFamily="34" charset="0"/>
                <a:cs typeface="Calibri" pitchFamily="34" charset="0"/>
              </a:rPr>
              <a:t>loss of body fluid in vomiting, diarrhea</a:t>
            </a:r>
            <a:r>
              <a:rPr lang="en-US" sz="2500" b="1" dirty="0" smtClean="0">
                <a:latin typeface="Calibri" pitchFamily="34" charset="0"/>
                <a:cs typeface="Calibri" pitchFamily="34" charset="0"/>
              </a:rPr>
              <a:t>, sweating</a:t>
            </a:r>
          </a:p>
          <a:p>
            <a:endParaRPr lang="en-US" sz="2500" b="1" dirty="0">
              <a:latin typeface="Calibri" pitchFamily="34" charset="0"/>
              <a:cs typeface="Calibri" pitchFamily="34" charset="0"/>
            </a:endParaRPr>
          </a:p>
          <a:p>
            <a:endParaRPr lang="en-US" sz="2500" b="1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20000"/>
              </a:spcBef>
            </a:pPr>
            <a:r>
              <a:rPr lang="en-US" sz="25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Complications of polycythemia: </a:t>
            </a:r>
            <a:r>
              <a:rPr lang="en-US" sz="25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hyperviscosity</a:t>
            </a:r>
            <a:r>
              <a:rPr lang="en-US" sz="25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of the blood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1104900" y="1524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7617" tIns="68809" rIns="137617" bIns="68809" anchor="ctr"/>
          <a:lstStyle/>
          <a:p>
            <a:pPr algn="ctr">
              <a:defRPr/>
            </a:pPr>
            <a:r>
              <a:rPr lang="en-GB" sz="3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Hct under various conditions</a:t>
            </a:r>
            <a:endParaRPr lang="en-US" sz="38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cs typeface="Arial" charset="0"/>
            </a:endParaRPr>
          </a:p>
        </p:txBody>
      </p:sp>
      <p:pic>
        <p:nvPicPr>
          <p:cNvPr id="41987" name="Picture 4" descr="11f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838200"/>
            <a:ext cx="8982075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66700" y="2076069"/>
            <a:ext cx="975360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000" b="1" dirty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After reviewing the PowerPoint presentation and the associated learning resources, the student should be able to:</a:t>
            </a:r>
            <a:endParaRPr lang="en-GB" sz="2000" b="1" dirty="0">
              <a:solidFill>
                <a:srgbClr val="3333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266700" y="2667000"/>
            <a:ext cx="9753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617" tIns="68809" rIns="137617" bIns="68809"/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1900" b="1" dirty="0" smtClean="0">
                <a:latin typeface="Calibri" pitchFamily="34" charset="0"/>
                <a:cs typeface="Calibri" pitchFamily="34" charset="0"/>
              </a:rPr>
              <a:t> Discuss </a:t>
            </a:r>
            <a:r>
              <a:rPr lang="en-US" sz="1900" b="1" dirty="0">
                <a:latin typeface="Calibri" pitchFamily="34" charset="0"/>
                <a:cs typeface="Calibri" pitchFamily="34" charset="0"/>
              </a:rPr>
              <a:t>regulation of erythropoiesis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1900" b="1" dirty="0">
                <a:latin typeface="Calibri" pitchFamily="34" charset="0"/>
                <a:cs typeface="Calibri" pitchFamily="34" charset="0"/>
              </a:rPr>
              <a:t> Describe the factors required for normal erythropoiesis and the role of erythropoietin in erythropoiesis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19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900" b="1" dirty="0">
                <a:latin typeface="Calibri" pitchFamily="34" charset="0"/>
                <a:cs typeface="Calibri" pitchFamily="34" charset="0"/>
              </a:rPr>
              <a:t>Recognize clinical conditions associated with high level of </a:t>
            </a:r>
            <a:r>
              <a:rPr lang="en-US" altLang="en-US" sz="1900" b="1" dirty="0" smtClean="0">
                <a:latin typeface="Calibri" pitchFamily="34" charset="0"/>
                <a:cs typeface="Calibri" pitchFamily="34" charset="0"/>
              </a:rPr>
              <a:t>erythropoietin </a:t>
            </a:r>
            <a:r>
              <a:rPr lang="en-US" altLang="en-US" sz="1900" b="1" dirty="0">
                <a:latin typeface="Calibri" pitchFamily="34" charset="0"/>
                <a:cs typeface="Calibri" pitchFamily="34" charset="0"/>
              </a:rPr>
              <a:t>in the </a:t>
            </a:r>
            <a:r>
              <a:rPr lang="en-US" altLang="en-US" sz="1900" b="1" dirty="0" smtClean="0">
                <a:latin typeface="Calibri" pitchFamily="34" charset="0"/>
                <a:cs typeface="Calibri" pitchFamily="34" charset="0"/>
              </a:rPr>
              <a:t>blood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1900" b="1" dirty="0">
                <a:latin typeface="Calibri" pitchFamily="34" charset="0"/>
                <a:cs typeface="Calibri" pitchFamily="34" charset="0"/>
              </a:rPr>
              <a:t> Summarize the synthesis of Hemoglobin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1900" b="1" spc="-5" dirty="0">
                <a:latin typeface="Calibri" pitchFamily="34" charset="0"/>
                <a:cs typeface="Calibri" pitchFamily="34" charset="0"/>
              </a:rPr>
              <a:t> Re</a:t>
            </a:r>
            <a:r>
              <a:rPr lang="en-US" sz="1900" b="1" dirty="0">
                <a:latin typeface="Calibri" pitchFamily="34" charset="0"/>
                <a:cs typeface="Calibri" pitchFamily="34" charset="0"/>
              </a:rPr>
              <a:t>c</a:t>
            </a:r>
            <a:r>
              <a:rPr lang="en-US" sz="1900" b="1" spc="-5" dirty="0">
                <a:latin typeface="Calibri" pitchFamily="34" charset="0"/>
                <a:cs typeface="Calibri" pitchFamily="34" charset="0"/>
              </a:rPr>
              <a:t>og</a:t>
            </a:r>
            <a:r>
              <a:rPr lang="en-US" sz="1900" b="1" spc="-20" dirty="0">
                <a:latin typeface="Calibri" pitchFamily="34" charset="0"/>
                <a:cs typeface="Calibri" pitchFamily="34" charset="0"/>
              </a:rPr>
              <a:t>n</a:t>
            </a:r>
            <a:r>
              <a:rPr lang="en-US" sz="1900" b="1" spc="-5" dirty="0">
                <a:latin typeface="Calibri" pitchFamily="34" charset="0"/>
                <a:cs typeface="Calibri" pitchFamily="34" charset="0"/>
              </a:rPr>
              <a:t>i</a:t>
            </a:r>
            <a:r>
              <a:rPr lang="en-US" sz="1900" b="1" dirty="0">
                <a:latin typeface="Calibri" pitchFamily="34" charset="0"/>
                <a:cs typeface="Calibri" pitchFamily="34" charset="0"/>
              </a:rPr>
              <a:t>z</a:t>
            </a:r>
            <a:r>
              <a:rPr lang="en-US" sz="1900" b="1" spc="-5" dirty="0">
                <a:latin typeface="Calibri" pitchFamily="34" charset="0"/>
                <a:cs typeface="Calibri" pitchFamily="34" charset="0"/>
              </a:rPr>
              <a:t>e</a:t>
            </a:r>
            <a:r>
              <a:rPr lang="en-US" sz="1900" b="1" spc="1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900" b="1" spc="-5" dirty="0">
                <a:latin typeface="Calibri" pitchFamily="34" charset="0"/>
                <a:cs typeface="Calibri" pitchFamily="34" charset="0"/>
              </a:rPr>
              <a:t>hemoglobin</a:t>
            </a:r>
            <a:r>
              <a:rPr lang="en-US" sz="1900" b="1" spc="25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900" b="1" spc="-5" dirty="0">
                <a:latin typeface="Calibri" pitchFamily="34" charset="0"/>
                <a:cs typeface="Calibri" pitchFamily="34" charset="0"/>
              </a:rPr>
              <a:t>s</a:t>
            </a:r>
            <a:r>
              <a:rPr lang="en-US" sz="1900" b="1" dirty="0">
                <a:latin typeface="Calibri" pitchFamily="34" charset="0"/>
                <a:cs typeface="Calibri" pitchFamily="34" charset="0"/>
              </a:rPr>
              <a:t>t</a:t>
            </a:r>
            <a:r>
              <a:rPr lang="en-US" sz="1900" b="1" spc="-5" dirty="0">
                <a:latin typeface="Calibri" pitchFamily="34" charset="0"/>
                <a:cs typeface="Calibri" pitchFamily="34" charset="0"/>
              </a:rPr>
              <a:t>ru</a:t>
            </a:r>
            <a:r>
              <a:rPr lang="en-US" sz="1900" b="1" dirty="0">
                <a:latin typeface="Calibri" pitchFamily="34" charset="0"/>
                <a:cs typeface="Calibri" pitchFamily="34" charset="0"/>
              </a:rPr>
              <a:t>c</a:t>
            </a:r>
            <a:r>
              <a:rPr lang="en-US" sz="1900" b="1" spc="-5" dirty="0">
                <a:latin typeface="Calibri" pitchFamily="34" charset="0"/>
                <a:cs typeface="Calibri" pitchFamily="34" charset="0"/>
              </a:rPr>
              <a:t>tu</a:t>
            </a:r>
            <a:r>
              <a:rPr lang="en-US" sz="1900" b="1" dirty="0">
                <a:latin typeface="Calibri" pitchFamily="34" charset="0"/>
                <a:cs typeface="Calibri" pitchFamily="34" charset="0"/>
              </a:rPr>
              <a:t>r</a:t>
            </a:r>
            <a:r>
              <a:rPr lang="en-US" sz="1900" b="1" spc="-5" dirty="0">
                <a:latin typeface="Calibri" pitchFamily="34" charset="0"/>
                <a:cs typeface="Calibri" pitchFamily="34" charset="0"/>
              </a:rPr>
              <a:t>e</a:t>
            </a:r>
            <a:r>
              <a:rPr lang="en-US" sz="1900" b="1" spc="15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900" b="1" spc="-5" dirty="0">
                <a:latin typeface="Calibri" pitchFamily="34" charset="0"/>
                <a:cs typeface="Calibri" pitchFamily="34" charset="0"/>
              </a:rPr>
              <a:t>and</a:t>
            </a:r>
            <a:r>
              <a:rPr lang="en-US" sz="1900" b="1" spc="1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900" b="1" spc="-5" dirty="0">
                <a:latin typeface="Calibri" pitchFamily="34" charset="0"/>
                <a:cs typeface="Calibri" pitchFamily="34" charset="0"/>
              </a:rPr>
              <a:t>i</a:t>
            </a:r>
            <a:r>
              <a:rPr lang="en-US" sz="1900" b="1" dirty="0">
                <a:latin typeface="Calibri" pitchFamily="34" charset="0"/>
                <a:cs typeface="Calibri" pitchFamily="34" charset="0"/>
              </a:rPr>
              <a:t>t</a:t>
            </a:r>
            <a:r>
              <a:rPr lang="en-US" sz="1900" b="1" spc="-5" dirty="0">
                <a:latin typeface="Calibri" pitchFamily="34" charset="0"/>
                <a:cs typeface="Calibri" pitchFamily="34" charset="0"/>
              </a:rPr>
              <a:t>s </a:t>
            </a:r>
            <a:r>
              <a:rPr lang="en-US" sz="1900" b="1" spc="-5" dirty="0" smtClean="0">
                <a:latin typeface="Calibri" pitchFamily="34" charset="0"/>
                <a:cs typeface="Calibri" pitchFamily="34" charset="0"/>
              </a:rPr>
              <a:t>fun</a:t>
            </a:r>
            <a:r>
              <a:rPr lang="en-US" sz="1900" b="1" dirty="0" smtClean="0">
                <a:latin typeface="Calibri" pitchFamily="34" charset="0"/>
                <a:cs typeface="Calibri" pitchFamily="34" charset="0"/>
              </a:rPr>
              <a:t>c</a:t>
            </a:r>
            <a:r>
              <a:rPr lang="en-US" sz="1900" b="1" spc="-5" dirty="0" smtClean="0">
                <a:latin typeface="Calibri" pitchFamily="34" charset="0"/>
                <a:cs typeface="Calibri" pitchFamily="34" charset="0"/>
              </a:rPr>
              <a:t>t</a:t>
            </a:r>
            <a:r>
              <a:rPr lang="en-US" sz="1900" b="1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sz="1900" b="1" spc="-5" dirty="0" smtClean="0">
                <a:latin typeface="Calibri" pitchFamily="34" charset="0"/>
                <a:cs typeface="Calibri" pitchFamily="34" charset="0"/>
              </a:rPr>
              <a:t>ons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1900" b="1" spc="-5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900" b="1" spc="-5" dirty="0" smtClean="0">
                <a:latin typeface="Calibri" pitchFamily="34" charset="0"/>
                <a:cs typeface="Calibri" pitchFamily="34" charset="0"/>
              </a:rPr>
              <a:t>Describe metabolism of iron and vitamin B12</a:t>
            </a:r>
            <a:endParaRPr lang="en-US" sz="19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1900" b="1" dirty="0" smtClean="0">
                <a:latin typeface="Calibri" pitchFamily="34" charset="0"/>
                <a:cs typeface="Calibri" pitchFamily="34" charset="0"/>
              </a:rPr>
              <a:t> Define anemia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1900" b="1" dirty="0" smtClean="0">
                <a:latin typeface="Calibri" pitchFamily="34" charset="0"/>
                <a:cs typeface="Calibri" pitchFamily="34" charset="0"/>
              </a:rPr>
              <a:t> Classify anemia and explain its assessment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1900" b="1" dirty="0" smtClean="0">
                <a:latin typeface="Calibri" pitchFamily="34" charset="0"/>
                <a:cs typeface="Calibri" pitchFamily="34" charset="0"/>
              </a:rPr>
              <a:t> Describe the physiological consequences and clinical picture of anemia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19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900" b="1" dirty="0">
                <a:latin typeface="Calibri" pitchFamily="34" charset="0"/>
                <a:cs typeface="Calibri" pitchFamily="34" charset="0"/>
              </a:rPr>
              <a:t>Define </a:t>
            </a:r>
            <a:r>
              <a:rPr lang="en-US" sz="1900" b="1" dirty="0" smtClean="0">
                <a:latin typeface="Calibri" pitchFamily="34" charset="0"/>
                <a:cs typeface="Calibri" pitchFamily="34" charset="0"/>
              </a:rPr>
              <a:t>polycythemia</a:t>
            </a:r>
            <a:endParaRPr lang="en-US" sz="1900" b="1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1900" b="1" dirty="0">
                <a:latin typeface="Calibri" pitchFamily="34" charset="0"/>
                <a:cs typeface="Calibri" pitchFamily="34" charset="0"/>
              </a:rPr>
              <a:t> Classify </a:t>
            </a:r>
            <a:r>
              <a:rPr lang="en-US" sz="1900" b="1" dirty="0" smtClean="0">
                <a:latin typeface="Calibri" pitchFamily="34" charset="0"/>
                <a:cs typeface="Calibri" pitchFamily="34" charset="0"/>
              </a:rPr>
              <a:t>polycythemia</a:t>
            </a:r>
            <a:endParaRPr lang="en-US" sz="1900" b="1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1900" b="1" dirty="0">
                <a:latin typeface="Calibri" pitchFamily="34" charset="0"/>
                <a:cs typeface="Calibri" pitchFamily="34" charset="0"/>
              </a:rPr>
              <a:t> Describe the physiological consequences </a:t>
            </a:r>
            <a:r>
              <a:rPr lang="en-US" sz="1900" b="1" dirty="0" smtClean="0">
                <a:latin typeface="Calibri" pitchFamily="34" charset="0"/>
                <a:cs typeface="Calibri" pitchFamily="34" charset="0"/>
              </a:rPr>
              <a:t>of polycythemia </a:t>
            </a:r>
            <a:endParaRPr lang="en-US" sz="19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66700" y="247367"/>
            <a:ext cx="9753600" cy="1613327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95833">
                <a:srgbClr val="00B0F0"/>
              </a:gs>
              <a:gs pos="85417">
                <a:srgbClr val="0070C0"/>
              </a:gs>
              <a:gs pos="70000">
                <a:srgbClr val="181CC7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wrap="squar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ts val="5000"/>
              </a:lnSpc>
              <a:spcBef>
                <a:spcPct val="50000"/>
              </a:spcBef>
            </a:pPr>
            <a:r>
              <a:rPr lang="en-US" sz="3600" b="1" i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Objectives;</a:t>
            </a:r>
          </a:p>
          <a:p>
            <a:pPr algn="ctr">
              <a:lnSpc>
                <a:spcPts val="5000"/>
              </a:lnSpc>
              <a:spcBef>
                <a:spcPct val="50000"/>
              </a:spcBef>
            </a:pPr>
            <a:r>
              <a:rPr lang="en-US" sz="3600" b="1" i="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Intended learning outcomes (ILOs)</a:t>
            </a:r>
            <a:endParaRPr lang="en-US" sz="3600" b="1" i="0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71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1066800"/>
            <a:ext cx="10287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166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Thank You</a:t>
            </a:r>
            <a:endParaRPr lang="en-US" sz="166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93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38100" y="838200"/>
            <a:ext cx="4914900" cy="1600200"/>
          </a:xfrm>
          <a:prstGeom prst="rect">
            <a:avLst/>
          </a:prstGeom>
          <a:noFill/>
          <a:ln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r>
              <a:rPr lang="en-CA" b="1" i="0" dirty="0" smtClean="0">
                <a:solidFill>
                  <a:srgbClr val="FF0000"/>
                </a:solidFill>
                <a:effectLst/>
                <a:latin typeface="Calibri" pitchFamily="34" charset="0"/>
                <a:cs typeface="Calibri" pitchFamily="34" charset="0"/>
              </a:rPr>
              <a:t>Learning Resources</a:t>
            </a:r>
            <a:endParaRPr lang="en-CA" b="1" i="0" dirty="0">
              <a:solidFill>
                <a:srgbClr val="FF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696150"/>
            <a:ext cx="4991100" cy="12926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pPr marL="457200" indent="-4572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500" b="1" i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Guyton and Hall, Textbook of Medical Physiology; </a:t>
            </a:r>
            <a:r>
              <a:rPr lang="en-US" sz="2500" b="1" i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13</a:t>
            </a:r>
            <a:r>
              <a:rPr lang="en-US" sz="2500" b="1" i="0" baseline="30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th</a:t>
            </a:r>
            <a:r>
              <a:rPr lang="en-US" sz="2500" b="1" i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500" b="1" i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Edition; Unit </a:t>
            </a:r>
            <a:r>
              <a:rPr lang="en-US" sz="2500" b="1" i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VI-Chapter 33. </a:t>
            </a:r>
            <a:endParaRPr lang="en-US" sz="2500" b="1" dirty="0" smtClean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211931"/>
            <a:ext cx="5050631" cy="6493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419600"/>
            <a:ext cx="4286250" cy="19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511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76200"/>
            <a:ext cx="10287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Regulation of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Erythropoiesis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152400" y="609600"/>
            <a:ext cx="99441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sz="1900" b="1" dirty="0">
                <a:latin typeface="Calibri" pitchFamily="34" charset="0"/>
                <a:cs typeface="Calibri" pitchFamily="34" charset="0"/>
              </a:rPr>
              <a:t> Erythropoiesis is under the influence of </a:t>
            </a:r>
            <a:r>
              <a:rPr lang="en-US" sz="1900" b="1" dirty="0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t>erythropoietin</a:t>
            </a:r>
            <a:endParaRPr lang="en-US" sz="1900" b="1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en-US" sz="19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sz="19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Other Factors Influencing Rate of Erythropoiesis:</a:t>
            </a:r>
            <a:r>
              <a:rPr lang="en-US" sz="1900" b="1" dirty="0" smtClean="0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sz="1900" b="1" dirty="0" smtClean="0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t>Hormones</a:t>
            </a:r>
            <a:r>
              <a:rPr lang="en-US" sz="1900" b="1" dirty="0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t>:</a:t>
            </a:r>
            <a:r>
              <a:rPr lang="en-US" sz="1900" b="1" dirty="0">
                <a:latin typeface="Calibri" pitchFamily="34" charset="0"/>
                <a:cs typeface="Calibri" pitchFamily="34" charset="0"/>
              </a:rPr>
              <a:t> androgens (testosterone), </a:t>
            </a:r>
            <a:r>
              <a:rPr lang="en-US" sz="1900" b="1" dirty="0" smtClean="0">
                <a:latin typeface="Calibri" pitchFamily="34" charset="0"/>
                <a:cs typeface="Calibri" pitchFamily="34" charset="0"/>
              </a:rPr>
              <a:t>thyroxin, </a:t>
            </a:r>
            <a:r>
              <a:rPr lang="en-US" sz="1900" b="1" dirty="0">
                <a:latin typeface="Calibri" pitchFamily="34" charset="0"/>
                <a:cs typeface="Calibri" pitchFamily="34" charset="0"/>
              </a:rPr>
              <a:t>growth </a:t>
            </a:r>
            <a:r>
              <a:rPr lang="en-US" sz="1900" b="1" dirty="0" smtClean="0">
                <a:latin typeface="Calibri" pitchFamily="34" charset="0"/>
                <a:cs typeface="Calibri" pitchFamily="34" charset="0"/>
              </a:rPr>
              <a:t>hormone and cortisol stimulate erythropoiesis. Defic</a:t>
            </a:r>
            <a:r>
              <a:rPr lang="en-US" sz="1900" b="1" spc="-5" dirty="0" smtClean="0">
                <a:latin typeface="Calibri" pitchFamily="34" charset="0"/>
                <a:cs typeface="Calibri" pitchFamily="34" charset="0"/>
              </a:rPr>
              <a:t>iency </a:t>
            </a:r>
            <a:r>
              <a:rPr lang="en-US" sz="1900" b="1" dirty="0" smtClean="0">
                <a:latin typeface="Calibri" pitchFamily="34" charset="0"/>
                <a:cs typeface="Calibri" pitchFamily="34" charset="0"/>
              </a:rPr>
              <a:t>of</a:t>
            </a:r>
            <a:r>
              <a:rPr lang="en-US" sz="1900" b="1" spc="-1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900" b="1" dirty="0">
                <a:latin typeface="Calibri" pitchFamily="34" charset="0"/>
                <a:cs typeface="Calibri" pitchFamily="34" charset="0"/>
              </a:rPr>
              <a:t>any</a:t>
            </a:r>
            <a:r>
              <a:rPr lang="en-US" sz="1900" b="1" spc="-1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900" b="1" dirty="0" smtClean="0">
                <a:latin typeface="Calibri" pitchFamily="34" charset="0"/>
                <a:cs typeface="Calibri" pitchFamily="34" charset="0"/>
              </a:rPr>
              <a:t>of these hormones</a:t>
            </a:r>
            <a:r>
              <a:rPr lang="en-US" sz="1900" b="1" spc="-2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900" b="1" spc="-5" dirty="0" smtClean="0">
                <a:latin typeface="Calibri" pitchFamily="34" charset="0"/>
                <a:cs typeface="Calibri" pitchFamily="34" charset="0"/>
              </a:rPr>
              <a:t>r</a:t>
            </a:r>
            <a:r>
              <a:rPr lang="en-US" sz="1900" b="1" spc="-10" dirty="0" smtClean="0">
                <a:latin typeface="Calibri" pitchFamily="34" charset="0"/>
                <a:cs typeface="Calibri" pitchFamily="34" charset="0"/>
              </a:rPr>
              <a:t>e</a:t>
            </a:r>
            <a:r>
              <a:rPr lang="en-US" sz="1900" b="1" dirty="0" smtClean="0">
                <a:latin typeface="Calibri" pitchFamily="34" charset="0"/>
                <a:cs typeface="Calibri" pitchFamily="34" charset="0"/>
              </a:rPr>
              <a:t>sults</a:t>
            </a:r>
            <a:r>
              <a:rPr lang="en-US" sz="1900" b="1" spc="-2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900" b="1" spc="-5" dirty="0">
                <a:latin typeface="Calibri" pitchFamily="34" charset="0"/>
                <a:cs typeface="Calibri" pitchFamily="34" charset="0"/>
              </a:rPr>
              <a:t>i</a:t>
            </a:r>
            <a:r>
              <a:rPr lang="en-US" sz="1900" b="1" dirty="0">
                <a:latin typeface="Calibri" pitchFamily="34" charset="0"/>
                <a:cs typeface="Calibri" pitchFamily="34" charset="0"/>
              </a:rPr>
              <a:t>n</a:t>
            </a:r>
            <a:r>
              <a:rPr lang="en-US" sz="1900" b="1" spc="-5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900" b="1" dirty="0" smtClean="0">
                <a:latin typeface="Calibri" pitchFamily="34" charset="0"/>
                <a:cs typeface="Calibri" pitchFamily="34" charset="0"/>
              </a:rPr>
              <a:t>anemia</a:t>
            </a:r>
            <a:endParaRPr lang="en-US" sz="1900" b="1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q"/>
              <a:defRPr/>
            </a:pPr>
            <a:endParaRPr lang="en-US" sz="1900" b="1" dirty="0">
              <a:solidFill>
                <a:schemeClr val="hlink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buFont typeface="Wingdings" pitchFamily="2" charset="2"/>
              <a:buChar char="q"/>
              <a:defRPr/>
            </a:pPr>
            <a:r>
              <a:rPr lang="en-US" sz="1900" b="1" dirty="0" smtClean="0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t>Adequate </a:t>
            </a:r>
            <a:r>
              <a:rPr lang="en-US" sz="1900" b="1" dirty="0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t>diet:</a:t>
            </a:r>
          </a:p>
          <a:p>
            <a:pPr marL="1257300" lvl="2" indent="-342900">
              <a:buFont typeface="Wingdings" pitchFamily="2" charset="2"/>
              <a:buChar char="q"/>
              <a:defRPr/>
            </a:pPr>
            <a:r>
              <a:rPr lang="en-US" sz="1900" b="1" dirty="0" smtClean="0">
                <a:latin typeface="Calibri" pitchFamily="34" charset="0"/>
                <a:cs typeface="Calibri" pitchFamily="34" charset="0"/>
              </a:rPr>
              <a:t>Amino acids: are important for the </a:t>
            </a:r>
            <a:r>
              <a:rPr lang="en-US" sz="1900" b="1" dirty="0">
                <a:latin typeface="Calibri" pitchFamily="34" charset="0"/>
                <a:cs typeface="Calibri" pitchFamily="34" charset="0"/>
              </a:rPr>
              <a:t>f</a:t>
            </a:r>
            <a:r>
              <a:rPr lang="en-US" sz="1900" b="1" dirty="0" smtClean="0">
                <a:latin typeface="Calibri" pitchFamily="34" charset="0"/>
                <a:cs typeface="Calibri" pitchFamily="34" charset="0"/>
              </a:rPr>
              <a:t>ormation of globin in </a:t>
            </a:r>
            <a:r>
              <a:rPr lang="en-US" sz="1900" b="1" dirty="0" err="1" smtClean="0">
                <a:latin typeface="Calibri" pitchFamily="34" charset="0"/>
                <a:cs typeface="Calibri" pitchFamily="34" charset="0"/>
              </a:rPr>
              <a:t>Hb</a:t>
            </a:r>
            <a:r>
              <a:rPr lang="en-US" sz="1900" b="1" dirty="0" smtClean="0">
                <a:latin typeface="Calibri" pitchFamily="34" charset="0"/>
                <a:cs typeface="Calibri" pitchFamily="34" charset="0"/>
              </a:rPr>
              <a:t>. Severe protein deficiency → anemia</a:t>
            </a:r>
          </a:p>
          <a:p>
            <a:pPr marL="1257300" lvl="2" indent="-342900">
              <a:buFont typeface="Wingdings" pitchFamily="2" charset="2"/>
              <a:buChar char="q"/>
              <a:defRPr/>
            </a:pPr>
            <a:r>
              <a:rPr lang="en-US" sz="1900" b="1" dirty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Iron (Fe): </a:t>
            </a:r>
            <a:r>
              <a:rPr lang="en-GB" sz="1900" b="1" dirty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60-70% of iron in </a:t>
            </a:r>
            <a:r>
              <a:rPr lang="en-GB" sz="1900" b="1" dirty="0" smtClean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the body is </a:t>
            </a:r>
            <a:r>
              <a:rPr lang="en-GB" sz="1900" b="1" dirty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in </a:t>
            </a:r>
            <a:r>
              <a:rPr lang="en-GB" sz="1900" b="1" dirty="0" smtClean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GB" sz="1900" b="1" dirty="0" err="1" smtClean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Hb</a:t>
            </a:r>
            <a:r>
              <a:rPr lang="en-GB" sz="1900" b="1" dirty="0" smtClean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 inside the RBCs. Fe is important for the formation of </a:t>
            </a:r>
            <a:r>
              <a:rPr lang="en-GB" sz="1900" b="1" dirty="0" err="1" smtClean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heme</a:t>
            </a:r>
            <a:r>
              <a:rPr lang="en-GB" sz="1900" b="1" dirty="0" smtClean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 in </a:t>
            </a:r>
            <a:r>
              <a:rPr lang="en-GB" sz="1900" b="1" dirty="0" err="1" smtClean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Hb</a:t>
            </a:r>
            <a:r>
              <a:rPr lang="en-GB" sz="1900" b="1" dirty="0" smtClean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.  </a:t>
            </a:r>
            <a:r>
              <a:rPr lang="en-US" sz="1900" b="1" dirty="0" smtClean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Iron deficiency → iron-deficiency anemia (microcytic hypochromic anemia)</a:t>
            </a:r>
            <a:endParaRPr lang="en-US" sz="1900" b="1" dirty="0">
              <a:solidFill>
                <a:srgbClr val="3333CC"/>
              </a:solidFill>
              <a:latin typeface="Calibri" pitchFamily="34" charset="0"/>
              <a:cs typeface="Calibri" pitchFamily="34" charset="0"/>
            </a:endParaRPr>
          </a:p>
          <a:p>
            <a:pPr marL="1257300" lvl="2" indent="-342900">
              <a:buFont typeface="Wingdings" pitchFamily="2" charset="2"/>
              <a:buChar char="q"/>
              <a:defRPr/>
            </a:pPr>
            <a:r>
              <a:rPr lang="en-US" sz="1900" b="1" dirty="0" smtClean="0">
                <a:latin typeface="Calibri" pitchFamily="34" charset="0"/>
                <a:cs typeface="Calibri" pitchFamily="34" charset="0"/>
              </a:rPr>
              <a:t>Vitamins: </a:t>
            </a:r>
          </a:p>
          <a:p>
            <a:pPr marL="1714500" lvl="3" indent="-342900">
              <a:buFont typeface="Wingdings" pitchFamily="2" charset="2"/>
              <a:buChar char="q"/>
              <a:defRPr/>
            </a:pPr>
            <a:r>
              <a:rPr lang="en-US" sz="1900" b="1" dirty="0" smtClean="0">
                <a:latin typeface="Calibri" pitchFamily="34" charset="0"/>
                <a:cs typeface="Calibri" pitchFamily="34" charset="0"/>
              </a:rPr>
              <a:t>Vitamins B</a:t>
            </a:r>
            <a:r>
              <a:rPr lang="en-US" sz="1900" b="1" baseline="-25000" dirty="0" smtClean="0">
                <a:latin typeface="Calibri" pitchFamily="34" charset="0"/>
                <a:cs typeface="Calibri" pitchFamily="34" charset="0"/>
              </a:rPr>
              <a:t>12</a:t>
            </a:r>
            <a:r>
              <a:rPr lang="en-US" sz="19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900" b="1" dirty="0" smtClean="0">
                <a:latin typeface="Calibri" pitchFamily="34" charset="0"/>
                <a:cs typeface="Calibri" pitchFamily="34" charset="0"/>
              </a:rPr>
              <a:t>and folic acid are important for the synthesis of nucleoproteins (DNA) and final maturation of RBCs. Deficiency </a:t>
            </a:r>
            <a:r>
              <a:rPr lang="en-US" sz="1900" b="1" dirty="0">
                <a:latin typeface="Calibri" pitchFamily="34" charset="0"/>
                <a:cs typeface="Calibri" pitchFamily="34" charset="0"/>
              </a:rPr>
              <a:t>of Vitamins B</a:t>
            </a:r>
            <a:r>
              <a:rPr lang="en-US" sz="1900" b="1" baseline="-25000" dirty="0">
                <a:latin typeface="Calibri" pitchFamily="34" charset="0"/>
                <a:cs typeface="Calibri" pitchFamily="34" charset="0"/>
              </a:rPr>
              <a:t>12</a:t>
            </a:r>
            <a:r>
              <a:rPr lang="en-US" sz="1900" b="1" dirty="0">
                <a:latin typeface="Calibri" pitchFamily="34" charset="0"/>
                <a:cs typeface="Calibri" pitchFamily="34" charset="0"/>
              </a:rPr>
              <a:t>, folic acid </a:t>
            </a:r>
            <a:r>
              <a:rPr lang="en-US" sz="1900" b="1" dirty="0" smtClean="0">
                <a:latin typeface="Calibri" pitchFamily="34" charset="0"/>
                <a:cs typeface="Calibri" pitchFamily="34" charset="0"/>
              </a:rPr>
              <a:t>→ </a:t>
            </a:r>
            <a:r>
              <a:rPr lang="en-US" sz="1900" b="1" dirty="0" err="1" smtClean="0">
                <a:latin typeface="Calibri" pitchFamily="34" charset="0"/>
                <a:cs typeface="Calibri" pitchFamily="34" charset="0"/>
              </a:rPr>
              <a:t>megaloblastic</a:t>
            </a:r>
            <a:r>
              <a:rPr lang="en-US" sz="1900" b="1" dirty="0" smtClean="0">
                <a:latin typeface="Calibri" pitchFamily="34" charset="0"/>
                <a:cs typeface="Calibri" pitchFamily="34" charset="0"/>
              </a:rPr>
              <a:t> anemia. </a:t>
            </a:r>
            <a:r>
              <a:rPr lang="en-US" sz="19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Pernicious </a:t>
            </a:r>
            <a:r>
              <a:rPr lang="en-US" sz="19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anemia</a:t>
            </a:r>
            <a:r>
              <a:rPr lang="en-US" sz="1900" b="1" dirty="0">
                <a:latin typeface="Calibri" pitchFamily="34" charset="0"/>
                <a:cs typeface="Calibri" pitchFamily="34" charset="0"/>
              </a:rPr>
              <a:t> is due to </a:t>
            </a:r>
            <a:r>
              <a:rPr lang="en-US" sz="1900" b="1" dirty="0" smtClean="0">
                <a:latin typeface="Calibri" pitchFamily="34" charset="0"/>
                <a:cs typeface="Calibri" pitchFamily="34" charset="0"/>
              </a:rPr>
              <a:t>deficiency </a:t>
            </a:r>
            <a:r>
              <a:rPr lang="en-US" sz="1900" b="1" dirty="0">
                <a:latin typeface="Calibri" pitchFamily="34" charset="0"/>
                <a:cs typeface="Calibri" pitchFamily="34" charset="0"/>
              </a:rPr>
              <a:t>of </a:t>
            </a:r>
            <a:r>
              <a:rPr lang="en-US" sz="1900" b="1" dirty="0" err="1">
                <a:latin typeface="Calibri" pitchFamily="34" charset="0"/>
                <a:cs typeface="Calibri" pitchFamily="34" charset="0"/>
              </a:rPr>
              <a:t>Vit</a:t>
            </a:r>
            <a:r>
              <a:rPr lang="en-US" sz="1900" b="1" dirty="0">
                <a:latin typeface="Calibri" pitchFamily="34" charset="0"/>
                <a:cs typeface="Calibri" pitchFamily="34" charset="0"/>
              </a:rPr>
              <a:t>. B</a:t>
            </a:r>
            <a:r>
              <a:rPr lang="en-US" sz="1900" b="1" baseline="-25000" dirty="0">
                <a:latin typeface="Calibri" pitchFamily="34" charset="0"/>
                <a:cs typeface="Calibri" pitchFamily="34" charset="0"/>
              </a:rPr>
              <a:t>12</a:t>
            </a:r>
            <a:r>
              <a:rPr lang="en-US" sz="1900" b="1" dirty="0">
                <a:latin typeface="Calibri" pitchFamily="34" charset="0"/>
                <a:cs typeface="Calibri" pitchFamily="34" charset="0"/>
              </a:rPr>
              <a:t> due to </a:t>
            </a:r>
            <a:r>
              <a:rPr lang="en-US" sz="1900" b="1" dirty="0" smtClean="0">
                <a:latin typeface="Calibri" pitchFamily="34" charset="0"/>
                <a:cs typeface="Calibri" pitchFamily="34" charset="0"/>
              </a:rPr>
              <a:t>lack of intrinsic </a:t>
            </a:r>
            <a:r>
              <a:rPr lang="en-US" sz="1900" b="1" dirty="0">
                <a:latin typeface="Calibri" pitchFamily="34" charset="0"/>
                <a:cs typeface="Calibri" pitchFamily="34" charset="0"/>
              </a:rPr>
              <a:t>factor produced by gastric mucosa, which is needed </a:t>
            </a:r>
            <a:r>
              <a:rPr lang="en-US" sz="1900" b="1" dirty="0" smtClean="0">
                <a:latin typeface="Calibri" pitchFamily="34" charset="0"/>
                <a:cs typeface="Calibri" pitchFamily="34" charset="0"/>
              </a:rPr>
              <a:t>for </a:t>
            </a:r>
            <a:r>
              <a:rPr lang="en-US" sz="1900" b="1" dirty="0" err="1" smtClean="0">
                <a:latin typeface="Calibri" pitchFamily="34" charset="0"/>
                <a:cs typeface="Calibri" pitchFamily="34" charset="0"/>
              </a:rPr>
              <a:t>Vit</a:t>
            </a:r>
            <a:r>
              <a:rPr lang="en-US" sz="1900" b="1" dirty="0" smtClean="0">
                <a:latin typeface="Calibri" pitchFamily="34" charset="0"/>
                <a:cs typeface="Calibri" pitchFamily="34" charset="0"/>
              </a:rPr>
              <a:t> B</a:t>
            </a:r>
            <a:r>
              <a:rPr lang="en-US" sz="1900" b="1" baseline="-25000" dirty="0" smtClean="0">
                <a:latin typeface="Calibri" pitchFamily="34" charset="0"/>
                <a:cs typeface="Calibri" pitchFamily="34" charset="0"/>
              </a:rPr>
              <a:t>12 </a:t>
            </a:r>
            <a:r>
              <a:rPr lang="en-US" sz="1900" b="1" dirty="0" smtClean="0">
                <a:latin typeface="Calibri" pitchFamily="34" charset="0"/>
                <a:cs typeface="Calibri" pitchFamily="34" charset="0"/>
              </a:rPr>
              <a:t>absorption. </a:t>
            </a:r>
            <a:r>
              <a:rPr lang="en-US" sz="19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Pernicious anemia</a:t>
            </a:r>
            <a:r>
              <a:rPr lang="en-US" sz="19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900" b="1" dirty="0" smtClean="0">
                <a:latin typeface="Calibri" pitchFamily="34" charset="0"/>
                <a:cs typeface="Calibri" pitchFamily="34" charset="0"/>
              </a:rPr>
              <a:t>is an </a:t>
            </a:r>
            <a:r>
              <a:rPr lang="en-US" sz="1900" b="1" dirty="0">
                <a:latin typeface="Calibri" pitchFamily="34" charset="0"/>
                <a:cs typeface="Calibri" pitchFamily="34" charset="0"/>
              </a:rPr>
              <a:t>autoimmune condition in which the body's immune system attacks the actual intrinsic factor protein or </a:t>
            </a:r>
            <a:r>
              <a:rPr lang="en-US" sz="1900" b="1" dirty="0" smtClean="0">
                <a:latin typeface="Calibri" pitchFamily="34" charset="0"/>
                <a:cs typeface="Calibri" pitchFamily="34" charset="0"/>
              </a:rPr>
              <a:t>the parietal cells </a:t>
            </a:r>
            <a:r>
              <a:rPr lang="en-US" sz="1900" b="1" dirty="0">
                <a:latin typeface="Calibri" pitchFamily="34" charset="0"/>
                <a:cs typeface="Calibri" pitchFamily="34" charset="0"/>
              </a:rPr>
              <a:t>in the lining of </a:t>
            </a:r>
            <a:r>
              <a:rPr lang="en-US" sz="1900" b="1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US" sz="1900" b="1" dirty="0">
                <a:latin typeface="Calibri" pitchFamily="34" charset="0"/>
                <a:cs typeface="Calibri" pitchFamily="34" charset="0"/>
              </a:rPr>
              <a:t>stomach that make it.</a:t>
            </a:r>
          </a:p>
          <a:p>
            <a:pPr marL="1714500" lvl="3" indent="-342900">
              <a:buFont typeface="Wingdings" pitchFamily="2" charset="2"/>
              <a:buChar char="q"/>
              <a:defRPr/>
            </a:pPr>
            <a:r>
              <a:rPr lang="sv-SE" sz="1900" b="1" spc="-5" dirty="0" smtClean="0">
                <a:latin typeface="Calibri" pitchFamily="34" charset="0"/>
                <a:cs typeface="Calibri" pitchFamily="34" charset="0"/>
              </a:rPr>
              <a:t>Ot</a:t>
            </a:r>
            <a:r>
              <a:rPr lang="sv-SE" sz="1900" b="1" spc="5" dirty="0" smtClean="0">
                <a:latin typeface="Calibri" pitchFamily="34" charset="0"/>
                <a:cs typeface="Calibri" pitchFamily="34" charset="0"/>
              </a:rPr>
              <a:t>h</a:t>
            </a:r>
            <a:r>
              <a:rPr lang="sv-SE" sz="1900" b="1" spc="-5" dirty="0" smtClean="0">
                <a:latin typeface="Calibri" pitchFamily="34" charset="0"/>
                <a:cs typeface="Calibri" pitchFamily="34" charset="0"/>
              </a:rPr>
              <a:t>e</a:t>
            </a:r>
            <a:r>
              <a:rPr lang="sv-SE" sz="1900" b="1" dirty="0" smtClean="0">
                <a:latin typeface="Calibri" pitchFamily="34" charset="0"/>
                <a:cs typeface="Calibri" pitchFamily="34" charset="0"/>
              </a:rPr>
              <a:t>r vitamins</a:t>
            </a:r>
            <a:r>
              <a:rPr lang="sv-SE" sz="1900" b="1" spc="-4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v-SE" sz="1900" b="1" dirty="0">
                <a:latin typeface="Calibri" pitchFamily="34" charset="0"/>
                <a:cs typeface="Calibri" pitchFamily="34" charset="0"/>
              </a:rPr>
              <a:t>:Vit</a:t>
            </a:r>
            <a:r>
              <a:rPr lang="sv-SE" sz="1900" b="1" spc="-10" dirty="0">
                <a:latin typeface="Calibri" pitchFamily="34" charset="0"/>
                <a:cs typeface="Calibri" pitchFamily="34" charset="0"/>
              </a:rPr>
              <a:t> </a:t>
            </a:r>
            <a:r>
              <a:rPr lang="sv-SE" sz="1900" b="1" spc="-5" dirty="0">
                <a:latin typeface="Calibri" pitchFamily="34" charset="0"/>
                <a:cs typeface="Calibri" pitchFamily="34" charset="0"/>
              </a:rPr>
              <a:t>B</a:t>
            </a:r>
            <a:r>
              <a:rPr lang="sv-SE" sz="1900" b="1" spc="-5" baseline="-25000" dirty="0">
                <a:latin typeface="Calibri" pitchFamily="34" charset="0"/>
                <a:cs typeface="Calibri" pitchFamily="34" charset="0"/>
              </a:rPr>
              <a:t>6</a:t>
            </a:r>
            <a:r>
              <a:rPr lang="sv-SE" sz="1900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sv-SE" sz="1900" b="1" spc="-5" dirty="0">
                <a:latin typeface="Calibri" pitchFamily="34" charset="0"/>
                <a:cs typeface="Calibri" pitchFamily="34" charset="0"/>
              </a:rPr>
              <a:t>Riboflavin</a:t>
            </a:r>
            <a:r>
              <a:rPr lang="sv-SE" sz="1900" b="1" dirty="0">
                <a:latin typeface="Calibri" pitchFamily="34" charset="0"/>
                <a:cs typeface="Calibri" pitchFamily="34" charset="0"/>
              </a:rPr>
              <a:t>,</a:t>
            </a:r>
            <a:r>
              <a:rPr lang="sv-SE" sz="1900" b="1" spc="10" dirty="0">
                <a:latin typeface="Calibri" pitchFamily="34" charset="0"/>
                <a:cs typeface="Calibri" pitchFamily="34" charset="0"/>
              </a:rPr>
              <a:t> </a:t>
            </a:r>
            <a:r>
              <a:rPr lang="sv-SE" sz="1900" b="1" spc="-5" dirty="0">
                <a:latin typeface="Calibri" pitchFamily="34" charset="0"/>
                <a:cs typeface="Calibri" pitchFamily="34" charset="0"/>
              </a:rPr>
              <a:t>ni</a:t>
            </a:r>
            <a:r>
              <a:rPr lang="sv-SE" sz="1900" b="1" spc="5" dirty="0">
                <a:latin typeface="Calibri" pitchFamily="34" charset="0"/>
                <a:cs typeface="Calibri" pitchFamily="34" charset="0"/>
              </a:rPr>
              <a:t>c</a:t>
            </a:r>
            <a:r>
              <a:rPr lang="sv-SE" sz="1900" b="1" dirty="0">
                <a:latin typeface="Calibri" pitchFamily="34" charset="0"/>
                <a:cs typeface="Calibri" pitchFamily="34" charset="0"/>
              </a:rPr>
              <a:t>otinic</a:t>
            </a:r>
            <a:r>
              <a:rPr lang="sv-SE" sz="1900" b="1" spc="5" dirty="0">
                <a:latin typeface="Calibri" pitchFamily="34" charset="0"/>
                <a:cs typeface="Calibri" pitchFamily="34" charset="0"/>
              </a:rPr>
              <a:t> </a:t>
            </a:r>
            <a:r>
              <a:rPr lang="sv-SE" sz="1900" b="1" spc="-5" dirty="0">
                <a:latin typeface="Calibri" pitchFamily="34" charset="0"/>
                <a:cs typeface="Calibri" pitchFamily="34" charset="0"/>
              </a:rPr>
              <a:t>acid</a:t>
            </a:r>
            <a:r>
              <a:rPr lang="sv-SE" sz="1900" b="1" spc="-5" dirty="0" smtClean="0">
                <a:latin typeface="Calibri" pitchFamily="34" charset="0"/>
                <a:cs typeface="Calibri" pitchFamily="34" charset="0"/>
              </a:rPr>
              <a:t>, biotin (B</a:t>
            </a:r>
            <a:r>
              <a:rPr lang="sv-SE" sz="1900" b="1" spc="-5" baseline="-25000" dirty="0" smtClean="0">
                <a:latin typeface="Calibri" pitchFamily="34" charset="0"/>
                <a:cs typeface="Calibri" pitchFamily="34" charset="0"/>
              </a:rPr>
              <a:t>7</a:t>
            </a:r>
            <a:r>
              <a:rPr lang="sv-SE" sz="1900" b="1" spc="-5" dirty="0" smtClean="0">
                <a:latin typeface="Calibri" pitchFamily="34" charset="0"/>
                <a:cs typeface="Calibri" pitchFamily="34" charset="0"/>
              </a:rPr>
              <a:t>)</a:t>
            </a:r>
            <a:r>
              <a:rPr lang="sv-SE" sz="1900" b="1" dirty="0" smtClean="0">
                <a:latin typeface="Calibri" pitchFamily="34" charset="0"/>
                <a:cs typeface="Calibri" pitchFamily="34" charset="0"/>
              </a:rPr>
              <a:t>,</a:t>
            </a:r>
            <a:r>
              <a:rPr lang="sv-SE" sz="1900" b="1" spc="-2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v-SE" sz="1900" b="1" dirty="0">
                <a:latin typeface="Calibri" pitchFamily="34" charset="0"/>
                <a:cs typeface="Calibri" pitchFamily="34" charset="0"/>
              </a:rPr>
              <a:t>Vit</a:t>
            </a:r>
            <a:r>
              <a:rPr lang="sv-SE" sz="1900" b="1" spc="-5" dirty="0">
                <a:latin typeface="Calibri" pitchFamily="34" charset="0"/>
                <a:cs typeface="Calibri" pitchFamily="34" charset="0"/>
              </a:rPr>
              <a:t> </a:t>
            </a:r>
            <a:r>
              <a:rPr lang="sv-SE" sz="1900" b="1" dirty="0">
                <a:latin typeface="Calibri" pitchFamily="34" charset="0"/>
                <a:cs typeface="Calibri" pitchFamily="34" charset="0"/>
              </a:rPr>
              <a:t>C,</a:t>
            </a:r>
            <a:r>
              <a:rPr lang="sv-SE" sz="1900" b="1" spc="-15" dirty="0">
                <a:latin typeface="Calibri" pitchFamily="34" charset="0"/>
                <a:cs typeface="Calibri" pitchFamily="34" charset="0"/>
              </a:rPr>
              <a:t> </a:t>
            </a:r>
            <a:r>
              <a:rPr lang="sv-SE" sz="1900" b="1" dirty="0">
                <a:latin typeface="Calibri" pitchFamily="34" charset="0"/>
                <a:cs typeface="Calibri" pitchFamily="34" charset="0"/>
              </a:rPr>
              <a:t>Vit</a:t>
            </a:r>
            <a:r>
              <a:rPr lang="sv-SE" sz="1900" b="1" spc="-5" dirty="0">
                <a:latin typeface="Calibri" pitchFamily="34" charset="0"/>
                <a:cs typeface="Calibri" pitchFamily="34" charset="0"/>
              </a:rPr>
              <a:t> </a:t>
            </a:r>
            <a:r>
              <a:rPr lang="sv-SE" sz="1900" b="1" dirty="0">
                <a:latin typeface="Calibri" pitchFamily="34" charset="0"/>
                <a:cs typeface="Calibri" pitchFamily="34" charset="0"/>
              </a:rPr>
              <a:t>E</a:t>
            </a:r>
          </a:p>
          <a:p>
            <a:pPr marL="1714500" lvl="3" indent="-342900">
              <a:buFont typeface="Wingdings" pitchFamily="2" charset="2"/>
              <a:buChar char="q"/>
              <a:defRPr/>
            </a:pPr>
            <a:endParaRPr lang="en-US" sz="19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152400"/>
            <a:ext cx="10287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Erythropoietin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266700" y="838200"/>
            <a:ext cx="9677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 typeface="Wingdings" pitchFamily="2" charset="2"/>
              <a:buChar char="q"/>
            </a:pPr>
            <a:r>
              <a:rPr lang="en-US" altLang="en-US" sz="2000" b="1" dirty="0" smtClean="0">
                <a:latin typeface="Calibri" pitchFamily="34" charset="0"/>
                <a:cs typeface="Calibri" pitchFamily="34" charset="0"/>
              </a:rPr>
              <a:t>Erythropoiesis </a:t>
            </a:r>
            <a:r>
              <a:rPr lang="en-US" altLang="en-US" sz="2000" b="1" dirty="0">
                <a:latin typeface="Calibri" pitchFamily="34" charset="0"/>
                <a:cs typeface="Calibri" pitchFamily="34" charset="0"/>
              </a:rPr>
              <a:t>is stimulated by erythropoietin </a:t>
            </a:r>
            <a:endParaRPr lang="en-US" altLang="en-US" sz="2000" b="1" dirty="0" smtClean="0">
              <a:latin typeface="Calibri" pitchFamily="34" charset="0"/>
              <a:cs typeface="Calibri" pitchFamily="34" charset="0"/>
            </a:endParaRPr>
          </a:p>
          <a:p>
            <a:endParaRPr lang="en-US" altLang="en-US" sz="2000" b="1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Erythropoietin is a glycoprotein, which is synthesized from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renal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cortex (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90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%) and the liver (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10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%)</a:t>
            </a:r>
          </a:p>
          <a:p>
            <a:endParaRPr lang="en-US" sz="2000" b="1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Erythropoietin stimulate </a:t>
            </a:r>
            <a:r>
              <a:rPr lang="en-US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the production of </a:t>
            </a:r>
            <a:r>
              <a:rPr lang="en-US" sz="20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proerythroblasts</a:t>
            </a:r>
            <a:r>
              <a:rPr lang="en-US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from hematopoietic stem cells 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 the </a:t>
            </a:r>
            <a:r>
              <a:rPr lang="en-US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bone 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marrow. Once </a:t>
            </a:r>
            <a:r>
              <a:rPr lang="en-US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proerythroblasts</a:t>
            </a:r>
            <a:r>
              <a:rPr lang="en-US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are formed, 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erythropoietin </a:t>
            </a:r>
            <a:r>
              <a:rPr lang="en-US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causes these cells 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to pass </a:t>
            </a:r>
            <a:r>
              <a:rPr lang="en-US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more rapidly through the different </a:t>
            </a:r>
            <a:r>
              <a:rPr lang="en-US" sz="20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erythroblastic</a:t>
            </a:r>
            <a:r>
              <a:rPr lang="en-US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stages and can 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increase it </a:t>
            </a:r>
            <a:r>
              <a:rPr lang="en-US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to perhaps 10 or more times 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normal</a:t>
            </a:r>
          </a:p>
          <a:p>
            <a:endParaRPr lang="ar-SA" sz="2000" b="1" dirty="0">
              <a:latin typeface="Calibri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Erythropoietin can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be measured in plasma &amp;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urine</a:t>
            </a:r>
          </a:p>
          <a:p>
            <a:endParaRPr lang="en-US" sz="2000" b="1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High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level of erythropoietin are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produced in response to hypoxia (↓ O</a:t>
            </a:r>
            <a:r>
              <a:rPr lang="en-US" sz="2000" b="1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), which can be caused by: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  <a:p>
            <a:pPr marL="800100" lvl="1" indent="-342900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en-US" sz="2000" b="1" dirty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Low RBC count </a:t>
            </a:r>
            <a:r>
              <a:rPr lang="en-US" altLang="en-US" sz="2000" b="1" dirty="0" smtClean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(Anemia)</a:t>
            </a:r>
            <a:endParaRPr lang="en-US" altLang="en-US" sz="2000" b="1" dirty="0">
              <a:solidFill>
                <a:srgbClr val="3333CC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en-US" sz="2000" b="1" dirty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Hemorrhage</a:t>
            </a:r>
          </a:p>
          <a:p>
            <a:pPr marL="800100" lvl="1" indent="-342900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en-US" sz="2000" b="1" dirty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High altitude</a:t>
            </a:r>
          </a:p>
          <a:p>
            <a:pPr marL="800100" lvl="1" indent="-342900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en-US" sz="2000" b="1" dirty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Prolong heart failure</a:t>
            </a:r>
          </a:p>
          <a:p>
            <a:pPr marL="800100" lvl="1" indent="-342900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en-US" sz="2000" b="1" dirty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Lung disease </a:t>
            </a:r>
          </a:p>
        </p:txBody>
      </p:sp>
    </p:spTree>
    <p:extLst>
      <p:ext uri="{BB962C8B-B14F-4D97-AF65-F5344CB8AC3E}">
        <p14:creationId xmlns:p14="http://schemas.microsoft.com/office/powerpoint/2010/main" val="168775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447800"/>
            <a:ext cx="496824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228600"/>
            <a:ext cx="10287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Feedback Control of Erythropoiesis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381000"/>
            <a:ext cx="10287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Feedback Control of Erythropoiesis</a:t>
            </a:r>
          </a:p>
        </p:txBody>
      </p:sp>
      <p:pic>
        <p:nvPicPr>
          <p:cNvPr id="32771" name="Picture 5" descr="17-06_ErythroMech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1263650"/>
            <a:ext cx="8866187" cy="528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304800"/>
            <a:ext cx="10287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Vitamin B</a:t>
            </a:r>
            <a:r>
              <a:rPr lang="en-US" sz="4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12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and Folic Acid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44450" y="1066800"/>
            <a:ext cx="42608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94970" marR="5080" indent="-382270">
              <a:lnSpc>
                <a:spcPct val="80000"/>
              </a:lnSpc>
              <a:buClr>
                <a:srgbClr val="6D9FAF"/>
              </a:buClr>
              <a:buSzPct val="79166"/>
              <a:buFont typeface="Wingdings" pitchFamily="2" charset="2"/>
              <a:buChar char="q"/>
              <a:tabLst>
                <a:tab pos="395605" algn="l"/>
              </a:tabLst>
            </a:pPr>
            <a:r>
              <a:rPr lang="en-US" sz="2150" b="1" dirty="0">
                <a:latin typeface="Calibri" pitchFamily="34" charset="0"/>
                <a:cs typeface="Calibri" pitchFamily="34" charset="0"/>
              </a:rPr>
              <a:t>I</a:t>
            </a:r>
            <a:r>
              <a:rPr lang="en-US" sz="2150" b="1" spc="5" dirty="0">
                <a:latin typeface="Calibri" pitchFamily="34" charset="0"/>
                <a:cs typeface="Calibri" pitchFamily="34" charset="0"/>
              </a:rPr>
              <a:t>m</a:t>
            </a:r>
            <a:r>
              <a:rPr lang="en-US" sz="2150" b="1" dirty="0">
                <a:latin typeface="Calibri" pitchFamily="34" charset="0"/>
                <a:cs typeface="Calibri" pitchFamily="34" charset="0"/>
              </a:rPr>
              <a:t>por</a:t>
            </a:r>
            <a:r>
              <a:rPr lang="en-US" sz="2150" b="1" spc="5" dirty="0">
                <a:latin typeface="Calibri" pitchFamily="34" charset="0"/>
                <a:cs typeface="Calibri" pitchFamily="34" charset="0"/>
              </a:rPr>
              <a:t>t</a:t>
            </a:r>
            <a:r>
              <a:rPr lang="en-US" sz="2150" b="1" dirty="0">
                <a:latin typeface="Calibri" pitchFamily="34" charset="0"/>
                <a:cs typeface="Calibri" pitchFamily="34" charset="0"/>
              </a:rPr>
              <a:t>ant</a:t>
            </a:r>
            <a:r>
              <a:rPr lang="en-US" sz="2150" b="1" spc="-3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150" b="1" dirty="0">
                <a:latin typeface="Calibri" pitchFamily="34" charset="0"/>
                <a:cs typeface="Calibri" pitchFamily="34" charset="0"/>
              </a:rPr>
              <a:t>for</a:t>
            </a:r>
            <a:r>
              <a:rPr lang="en-US" sz="2150" b="1" spc="5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150" b="1" spc="-10" dirty="0">
                <a:latin typeface="Calibri" pitchFamily="34" charset="0"/>
                <a:cs typeface="Calibri" pitchFamily="34" charset="0"/>
              </a:rPr>
              <a:t>D</a:t>
            </a:r>
            <a:r>
              <a:rPr lang="en-US" sz="2150" b="1" dirty="0">
                <a:latin typeface="Calibri" pitchFamily="34" charset="0"/>
                <a:cs typeface="Calibri" pitchFamily="34" charset="0"/>
              </a:rPr>
              <a:t>NA</a:t>
            </a:r>
            <a:r>
              <a:rPr lang="en-US" sz="2150" b="1" spc="-75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150" b="1" dirty="0">
                <a:latin typeface="Calibri" pitchFamily="34" charset="0"/>
                <a:cs typeface="Calibri" pitchFamily="34" charset="0"/>
              </a:rPr>
              <a:t>s</a:t>
            </a:r>
            <a:r>
              <a:rPr lang="en-US" sz="2150" b="1" spc="-25" dirty="0">
                <a:latin typeface="Calibri" pitchFamily="34" charset="0"/>
                <a:cs typeface="Calibri" pitchFamily="34" charset="0"/>
              </a:rPr>
              <a:t>y</a:t>
            </a:r>
            <a:r>
              <a:rPr lang="en-US" sz="2150" b="1" dirty="0">
                <a:latin typeface="Calibri" pitchFamily="34" charset="0"/>
                <a:cs typeface="Calibri" pitchFamily="34" charset="0"/>
              </a:rPr>
              <a:t>nthes</a:t>
            </a:r>
            <a:r>
              <a:rPr lang="en-US" sz="2150" b="1" spc="5" dirty="0">
                <a:latin typeface="Calibri" pitchFamily="34" charset="0"/>
                <a:cs typeface="Calibri" pitchFamily="34" charset="0"/>
              </a:rPr>
              <a:t>i</a:t>
            </a:r>
            <a:r>
              <a:rPr lang="en-US" sz="2150" b="1" dirty="0">
                <a:latin typeface="Calibri" pitchFamily="34" charset="0"/>
                <a:cs typeface="Calibri" pitchFamily="34" charset="0"/>
              </a:rPr>
              <a:t>s</a:t>
            </a:r>
            <a:r>
              <a:rPr lang="en-US" sz="2150" b="1" spc="25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150" b="1" dirty="0">
                <a:latin typeface="Calibri" pitchFamily="34" charset="0"/>
                <a:cs typeface="Calibri" pitchFamily="34" charset="0"/>
              </a:rPr>
              <a:t>and </a:t>
            </a:r>
            <a:r>
              <a:rPr lang="en-US" sz="2150" b="1" spc="5" dirty="0">
                <a:latin typeface="Calibri" pitchFamily="34" charset="0"/>
                <a:cs typeface="Calibri" pitchFamily="34" charset="0"/>
              </a:rPr>
              <a:t>f</a:t>
            </a:r>
            <a:r>
              <a:rPr lang="en-US" sz="2150" b="1" dirty="0">
                <a:latin typeface="Calibri" pitchFamily="34" charset="0"/>
                <a:cs typeface="Calibri" pitchFamily="34" charset="0"/>
              </a:rPr>
              <a:t>inal</a:t>
            </a:r>
            <a:r>
              <a:rPr lang="en-US" sz="2150" b="1" spc="-25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150" b="1" dirty="0">
                <a:latin typeface="Calibri" pitchFamily="34" charset="0"/>
                <a:cs typeface="Calibri" pitchFamily="34" charset="0"/>
              </a:rPr>
              <a:t>ma</a:t>
            </a:r>
            <a:r>
              <a:rPr lang="en-US" sz="2150" b="1" spc="5" dirty="0">
                <a:latin typeface="Calibri" pitchFamily="34" charset="0"/>
                <a:cs typeface="Calibri" pitchFamily="34" charset="0"/>
              </a:rPr>
              <a:t>t</a:t>
            </a:r>
            <a:r>
              <a:rPr lang="en-US" sz="2150" b="1" dirty="0">
                <a:latin typeface="Calibri" pitchFamily="34" charset="0"/>
                <a:cs typeface="Calibri" pitchFamily="34" charset="0"/>
              </a:rPr>
              <a:t>ura</a:t>
            </a:r>
            <a:r>
              <a:rPr lang="en-US" sz="2150" b="1" spc="5" dirty="0">
                <a:latin typeface="Calibri" pitchFamily="34" charset="0"/>
                <a:cs typeface="Calibri" pitchFamily="34" charset="0"/>
              </a:rPr>
              <a:t>t</a:t>
            </a:r>
            <a:r>
              <a:rPr lang="en-US" sz="2150" b="1" dirty="0">
                <a:latin typeface="Calibri" pitchFamily="34" charset="0"/>
                <a:cs typeface="Calibri" pitchFamily="34" charset="0"/>
              </a:rPr>
              <a:t>ion of</a:t>
            </a:r>
            <a:r>
              <a:rPr lang="en-US" sz="2150" b="1" spc="-15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150" b="1" dirty="0" smtClean="0">
                <a:latin typeface="Calibri" pitchFamily="34" charset="0"/>
                <a:cs typeface="Calibri" pitchFamily="34" charset="0"/>
              </a:rPr>
              <a:t>RBCs.</a:t>
            </a:r>
            <a:endParaRPr lang="en-US" sz="215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50"/>
              </a:spcBef>
              <a:buClr>
                <a:srgbClr val="6D9FAF"/>
              </a:buClr>
              <a:buFont typeface="Wingdings" pitchFamily="2" charset="2"/>
              <a:buChar char="q"/>
            </a:pPr>
            <a:endParaRPr lang="en-US" sz="2150" dirty="0">
              <a:latin typeface="Calibri" pitchFamily="34" charset="0"/>
              <a:cs typeface="Calibri" pitchFamily="34" charset="0"/>
            </a:endParaRPr>
          </a:p>
          <a:p>
            <a:pPr marL="394970" marR="1009015" indent="-382270">
              <a:lnSpc>
                <a:spcPts val="2300"/>
              </a:lnSpc>
              <a:buClr>
                <a:srgbClr val="6D9FAF"/>
              </a:buClr>
              <a:buSzPct val="79166"/>
              <a:buFont typeface="Wingdings" pitchFamily="2" charset="2"/>
              <a:buChar char="q"/>
              <a:tabLst>
                <a:tab pos="395605" algn="l"/>
              </a:tabLst>
            </a:pPr>
            <a:r>
              <a:rPr lang="en-US" sz="2150" b="1" dirty="0">
                <a:latin typeface="Calibri" pitchFamily="34" charset="0"/>
                <a:cs typeface="Calibri" pitchFamily="34" charset="0"/>
              </a:rPr>
              <a:t>Dietary</a:t>
            </a:r>
            <a:r>
              <a:rPr lang="en-US" sz="2150" b="1" spc="-5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150" b="1" dirty="0" smtClean="0">
                <a:latin typeface="Calibri" pitchFamily="34" charset="0"/>
                <a:cs typeface="Calibri" pitchFamily="34" charset="0"/>
              </a:rPr>
              <a:t>sources include:</a:t>
            </a:r>
            <a:r>
              <a:rPr lang="en-US" sz="2150" b="1" spc="2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150" b="1" dirty="0">
                <a:latin typeface="Calibri" pitchFamily="34" charset="0"/>
                <a:cs typeface="Calibri" pitchFamily="34" charset="0"/>
              </a:rPr>
              <a:t>mea</a:t>
            </a:r>
            <a:r>
              <a:rPr lang="en-US" sz="2150" b="1" spc="5" dirty="0">
                <a:latin typeface="Calibri" pitchFamily="34" charset="0"/>
                <a:cs typeface="Calibri" pitchFamily="34" charset="0"/>
              </a:rPr>
              <a:t>t</a:t>
            </a:r>
            <a:r>
              <a:rPr lang="en-US" sz="2150" b="1" dirty="0">
                <a:latin typeface="Calibri" pitchFamily="34" charset="0"/>
                <a:cs typeface="Calibri" pitchFamily="34" charset="0"/>
              </a:rPr>
              <a:t>, milk,</a:t>
            </a:r>
            <a:r>
              <a:rPr lang="en-US" sz="2150" b="1" spc="-25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150" b="1" dirty="0">
                <a:latin typeface="Calibri" pitchFamily="34" charset="0"/>
                <a:cs typeface="Calibri" pitchFamily="34" charset="0"/>
              </a:rPr>
              <a:t>l</a:t>
            </a:r>
            <a:r>
              <a:rPr lang="en-US" sz="2150" b="1" spc="5" dirty="0">
                <a:latin typeface="Calibri" pitchFamily="34" charset="0"/>
                <a:cs typeface="Calibri" pitchFamily="34" charset="0"/>
              </a:rPr>
              <a:t>i</a:t>
            </a:r>
            <a:r>
              <a:rPr lang="en-US" sz="2150" b="1" dirty="0">
                <a:latin typeface="Calibri" pitchFamily="34" charset="0"/>
                <a:cs typeface="Calibri" pitchFamily="34" charset="0"/>
              </a:rPr>
              <a:t>ve</a:t>
            </a:r>
            <a:r>
              <a:rPr lang="en-US" sz="2150" b="1" spc="-130" dirty="0">
                <a:latin typeface="Calibri" pitchFamily="34" charset="0"/>
                <a:cs typeface="Calibri" pitchFamily="34" charset="0"/>
              </a:rPr>
              <a:t>r</a:t>
            </a:r>
            <a:r>
              <a:rPr lang="en-US" sz="2150" b="1" dirty="0">
                <a:latin typeface="Calibri" pitchFamily="34" charset="0"/>
                <a:cs typeface="Calibri" pitchFamily="34" charset="0"/>
              </a:rPr>
              <a:t>,</a:t>
            </a:r>
            <a:r>
              <a:rPr lang="en-US" sz="2150" b="1" spc="-15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150" b="1" dirty="0">
                <a:latin typeface="Calibri" pitchFamily="34" charset="0"/>
                <a:cs typeface="Calibri" pitchFamily="34" charset="0"/>
              </a:rPr>
              <a:t>fa</a:t>
            </a:r>
            <a:r>
              <a:rPr lang="en-US" sz="2150" b="1" spc="5" dirty="0">
                <a:latin typeface="Calibri" pitchFamily="34" charset="0"/>
                <a:cs typeface="Calibri" pitchFamily="34" charset="0"/>
              </a:rPr>
              <a:t>t</a:t>
            </a:r>
            <a:r>
              <a:rPr lang="en-US" sz="2150" b="1" dirty="0">
                <a:latin typeface="Calibri" pitchFamily="34" charset="0"/>
                <a:cs typeface="Calibri" pitchFamily="34" charset="0"/>
              </a:rPr>
              <a:t>,</a:t>
            </a:r>
            <a:r>
              <a:rPr lang="en-US" sz="2150" b="1" spc="-15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150" b="1" dirty="0">
                <a:latin typeface="Calibri" pitchFamily="34" charset="0"/>
                <a:cs typeface="Calibri" pitchFamily="34" charset="0"/>
              </a:rPr>
              <a:t>green vegetab</a:t>
            </a:r>
            <a:r>
              <a:rPr lang="en-US" sz="2150" b="1" spc="5" dirty="0">
                <a:latin typeface="Calibri" pitchFamily="34" charset="0"/>
                <a:cs typeface="Calibri" pitchFamily="34" charset="0"/>
              </a:rPr>
              <a:t>l</a:t>
            </a:r>
            <a:r>
              <a:rPr lang="en-US" sz="2150" b="1" dirty="0">
                <a:latin typeface="Calibri" pitchFamily="34" charset="0"/>
                <a:cs typeface="Calibri" pitchFamily="34" charset="0"/>
              </a:rPr>
              <a:t>es.</a:t>
            </a:r>
            <a:endParaRPr lang="en-US" sz="215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27"/>
              </a:spcBef>
              <a:buClr>
                <a:srgbClr val="6D9FAF"/>
              </a:buClr>
              <a:buFont typeface="Wingdings" pitchFamily="2" charset="2"/>
              <a:buChar char="q"/>
            </a:pPr>
            <a:endParaRPr lang="en-US" sz="2150" dirty="0">
              <a:latin typeface="Calibri" pitchFamily="34" charset="0"/>
              <a:cs typeface="Calibri" pitchFamily="34" charset="0"/>
            </a:endParaRPr>
          </a:p>
          <a:p>
            <a:pPr marL="394970" indent="-382270">
              <a:lnSpc>
                <a:spcPct val="100000"/>
              </a:lnSpc>
              <a:buClr>
                <a:srgbClr val="6D9FAF"/>
              </a:buClr>
              <a:buSzPct val="79166"/>
              <a:buFont typeface="Wingdings" pitchFamily="2" charset="2"/>
              <a:buChar char="q"/>
              <a:tabLst>
                <a:tab pos="395605" algn="l"/>
              </a:tabLst>
            </a:pPr>
            <a:r>
              <a:rPr lang="en-US" sz="2150" b="1" dirty="0">
                <a:latin typeface="Calibri" pitchFamily="34" charset="0"/>
                <a:cs typeface="Calibri" pitchFamily="34" charset="0"/>
              </a:rPr>
              <a:t>Defic</a:t>
            </a:r>
            <a:r>
              <a:rPr lang="en-US" sz="2150" b="1" spc="5" dirty="0">
                <a:latin typeface="Calibri" pitchFamily="34" charset="0"/>
                <a:cs typeface="Calibri" pitchFamily="34" charset="0"/>
              </a:rPr>
              <a:t>i</a:t>
            </a:r>
            <a:r>
              <a:rPr lang="en-US" sz="2150" b="1" dirty="0">
                <a:latin typeface="Calibri" pitchFamily="34" charset="0"/>
                <a:cs typeface="Calibri" pitchFamily="34" charset="0"/>
              </a:rPr>
              <a:t>ency</a:t>
            </a:r>
            <a:r>
              <a:rPr lang="en-US" sz="2150" b="1" spc="-1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150" b="1" dirty="0">
                <a:latin typeface="Calibri" pitchFamily="34" charset="0"/>
                <a:cs typeface="Calibri" pitchFamily="34" charset="0"/>
              </a:rPr>
              <a:t>leads</a:t>
            </a:r>
            <a:r>
              <a:rPr lang="en-US" sz="2150" b="1" spc="5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150" b="1" dirty="0">
                <a:latin typeface="Calibri" pitchFamily="34" charset="0"/>
                <a:cs typeface="Calibri" pitchFamily="34" charset="0"/>
              </a:rPr>
              <a:t>to:</a:t>
            </a:r>
            <a:endParaRPr lang="en-US" sz="2150" dirty="0">
              <a:latin typeface="Calibri" pitchFamily="34" charset="0"/>
              <a:cs typeface="Calibri" pitchFamily="34" charset="0"/>
            </a:endParaRPr>
          </a:p>
          <a:p>
            <a:pPr marL="768350" lvl="1" indent="-342900">
              <a:lnSpc>
                <a:spcPct val="100000"/>
              </a:lnSpc>
              <a:buClr>
                <a:srgbClr val="6D9FAF"/>
              </a:buClr>
              <a:buSzPct val="89583"/>
              <a:buFont typeface="Wingdings" pitchFamily="2" charset="2"/>
              <a:buChar char="q"/>
              <a:tabLst>
                <a:tab pos="699135" algn="l"/>
              </a:tabLst>
            </a:pPr>
            <a:r>
              <a:rPr lang="en-US" sz="2150" b="1" dirty="0">
                <a:latin typeface="Calibri" pitchFamily="34" charset="0"/>
                <a:cs typeface="Calibri" pitchFamily="34" charset="0"/>
              </a:rPr>
              <a:t>Fai</a:t>
            </a:r>
            <a:r>
              <a:rPr lang="en-US" sz="2150" b="1" spc="5" dirty="0">
                <a:latin typeface="Calibri" pitchFamily="34" charset="0"/>
                <a:cs typeface="Calibri" pitchFamily="34" charset="0"/>
              </a:rPr>
              <a:t>l</a:t>
            </a:r>
            <a:r>
              <a:rPr lang="en-US" sz="2150" b="1" dirty="0">
                <a:latin typeface="Calibri" pitchFamily="34" charset="0"/>
                <a:cs typeface="Calibri" pitchFamily="34" charset="0"/>
              </a:rPr>
              <a:t>ure</a:t>
            </a:r>
            <a:r>
              <a:rPr lang="en-US" sz="2150" b="1" spc="-3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150" b="1" dirty="0">
                <a:latin typeface="Calibri" pitchFamily="34" charset="0"/>
                <a:cs typeface="Calibri" pitchFamily="34" charset="0"/>
              </a:rPr>
              <a:t>of nuclear</a:t>
            </a:r>
            <a:r>
              <a:rPr lang="en-US" sz="2150" b="1" spc="5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150" b="1" dirty="0">
                <a:latin typeface="Calibri" pitchFamily="34" charset="0"/>
                <a:cs typeface="Calibri" pitchFamily="34" charset="0"/>
              </a:rPr>
              <a:t>ma</a:t>
            </a:r>
            <a:r>
              <a:rPr lang="en-US" sz="2150" b="1" spc="5" dirty="0">
                <a:latin typeface="Calibri" pitchFamily="34" charset="0"/>
                <a:cs typeface="Calibri" pitchFamily="34" charset="0"/>
              </a:rPr>
              <a:t>t</a:t>
            </a:r>
            <a:r>
              <a:rPr lang="en-US" sz="2150" b="1" dirty="0">
                <a:latin typeface="Calibri" pitchFamily="34" charset="0"/>
                <a:cs typeface="Calibri" pitchFamily="34" charset="0"/>
              </a:rPr>
              <a:t>ura</a:t>
            </a:r>
            <a:r>
              <a:rPr lang="en-US" sz="2150" b="1" spc="5" dirty="0">
                <a:latin typeface="Calibri" pitchFamily="34" charset="0"/>
                <a:cs typeface="Calibri" pitchFamily="34" charset="0"/>
              </a:rPr>
              <a:t>t</a:t>
            </a:r>
            <a:r>
              <a:rPr lang="en-US" sz="2150" b="1" dirty="0">
                <a:latin typeface="Calibri" pitchFamily="34" charset="0"/>
                <a:cs typeface="Calibri" pitchFamily="34" charset="0"/>
              </a:rPr>
              <a:t>ion</a:t>
            </a:r>
            <a:r>
              <a:rPr lang="en-US" sz="2150" b="1" spc="-15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150" b="1" dirty="0">
                <a:latin typeface="Calibri" pitchFamily="34" charset="0"/>
                <a:cs typeface="Calibri" pitchFamily="34" charset="0"/>
              </a:rPr>
              <a:t>&amp; div</a:t>
            </a:r>
            <a:r>
              <a:rPr lang="en-US" sz="2150" b="1" spc="5" dirty="0">
                <a:latin typeface="Calibri" pitchFamily="34" charset="0"/>
                <a:cs typeface="Calibri" pitchFamily="34" charset="0"/>
              </a:rPr>
              <a:t>i</a:t>
            </a:r>
            <a:r>
              <a:rPr lang="en-US" sz="2150" b="1" dirty="0">
                <a:latin typeface="Calibri" pitchFamily="34" charset="0"/>
                <a:cs typeface="Calibri" pitchFamily="34" charset="0"/>
              </a:rPr>
              <a:t>sion</a:t>
            </a:r>
            <a:endParaRPr lang="en-US" sz="2150" dirty="0">
              <a:latin typeface="Calibri" pitchFamily="34" charset="0"/>
              <a:cs typeface="Calibri" pitchFamily="34" charset="0"/>
            </a:endParaRPr>
          </a:p>
          <a:p>
            <a:pPr marL="768350" lvl="1" indent="-342900">
              <a:lnSpc>
                <a:spcPct val="100000"/>
              </a:lnSpc>
              <a:buClr>
                <a:srgbClr val="6D9FAF"/>
              </a:buClr>
              <a:buSzPct val="89583"/>
              <a:buFont typeface="Wingdings" pitchFamily="2" charset="2"/>
              <a:buChar char="q"/>
              <a:tabLst>
                <a:tab pos="699135" algn="l"/>
              </a:tabLst>
            </a:pPr>
            <a:r>
              <a:rPr lang="en-US" sz="2150" b="1" dirty="0">
                <a:latin typeface="Calibri" pitchFamily="34" charset="0"/>
                <a:cs typeface="Calibri" pitchFamily="34" charset="0"/>
              </a:rPr>
              <a:t>Abnormal</a:t>
            </a:r>
            <a:r>
              <a:rPr lang="en-US" sz="2150" b="1" spc="5" dirty="0">
                <a:latin typeface="Calibri" pitchFamily="34" charset="0"/>
                <a:cs typeface="Calibri" pitchFamily="34" charset="0"/>
              </a:rPr>
              <a:t>l</a:t>
            </a:r>
            <a:r>
              <a:rPr lang="en-US" sz="2150" b="1" dirty="0">
                <a:latin typeface="Calibri" pitchFamily="34" charset="0"/>
                <a:cs typeface="Calibri" pitchFamily="34" charset="0"/>
              </a:rPr>
              <a:t>y</a:t>
            </a:r>
            <a:r>
              <a:rPr lang="en-US" sz="2150" b="1" spc="-25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150" b="1" spc="5" dirty="0">
                <a:latin typeface="Calibri" pitchFamily="34" charset="0"/>
                <a:cs typeface="Calibri" pitchFamily="34" charset="0"/>
              </a:rPr>
              <a:t>l</a:t>
            </a:r>
            <a:r>
              <a:rPr lang="en-US" sz="2150" b="1" dirty="0">
                <a:latin typeface="Calibri" pitchFamily="34" charset="0"/>
                <a:cs typeface="Calibri" pitchFamily="34" charset="0"/>
              </a:rPr>
              <a:t>arge</a:t>
            </a:r>
            <a:r>
              <a:rPr lang="en-US" sz="2150" b="1" spc="5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150" b="1" dirty="0">
                <a:latin typeface="Calibri" pitchFamily="34" charset="0"/>
                <a:cs typeface="Calibri" pitchFamily="34" charset="0"/>
              </a:rPr>
              <a:t>&amp; oval </a:t>
            </a:r>
            <a:r>
              <a:rPr lang="en-US" sz="2150" b="1" spc="-10" dirty="0" smtClean="0">
                <a:latin typeface="Calibri" pitchFamily="34" charset="0"/>
                <a:cs typeface="Calibri" pitchFamily="34" charset="0"/>
              </a:rPr>
              <a:t>s</a:t>
            </a:r>
            <a:r>
              <a:rPr lang="en-US" sz="2150" b="1" dirty="0" smtClean="0">
                <a:latin typeface="Calibri" pitchFamily="34" charset="0"/>
                <a:cs typeface="Calibri" pitchFamily="34" charset="0"/>
              </a:rPr>
              <a:t>haped RBCs</a:t>
            </a:r>
            <a:endParaRPr lang="en-US" sz="2150" dirty="0">
              <a:latin typeface="Calibri" pitchFamily="34" charset="0"/>
              <a:cs typeface="Calibri" pitchFamily="34" charset="0"/>
            </a:endParaRPr>
          </a:p>
          <a:p>
            <a:pPr marL="768350" lvl="1" indent="-342900">
              <a:lnSpc>
                <a:spcPct val="100000"/>
              </a:lnSpc>
              <a:buClr>
                <a:srgbClr val="6D9FAF"/>
              </a:buClr>
              <a:buSzPct val="89583"/>
              <a:buFont typeface="Wingdings" pitchFamily="2" charset="2"/>
              <a:buChar char="q"/>
              <a:tabLst>
                <a:tab pos="699135" algn="l"/>
              </a:tabLst>
            </a:pPr>
            <a:r>
              <a:rPr lang="en-US" sz="2150" b="1" dirty="0">
                <a:latin typeface="Calibri" pitchFamily="34" charset="0"/>
                <a:cs typeface="Calibri" pitchFamily="34" charset="0"/>
              </a:rPr>
              <a:t>Short</a:t>
            </a:r>
            <a:r>
              <a:rPr lang="en-US" sz="2150" b="1" spc="-2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150" b="1" dirty="0">
                <a:latin typeface="Calibri" pitchFamily="34" charset="0"/>
                <a:cs typeface="Calibri" pitchFamily="34" charset="0"/>
              </a:rPr>
              <a:t>life</a:t>
            </a:r>
            <a:r>
              <a:rPr lang="en-US" sz="2150" b="1" spc="-2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150" b="1" dirty="0" smtClean="0">
                <a:latin typeface="Calibri" pitchFamily="34" charset="0"/>
                <a:cs typeface="Calibri" pitchFamily="34" charset="0"/>
              </a:rPr>
              <a:t>span of RBCs</a:t>
            </a:r>
            <a:endParaRPr lang="en-US" sz="2150" dirty="0">
              <a:latin typeface="Calibri" pitchFamily="34" charset="0"/>
              <a:cs typeface="Calibri" pitchFamily="34" charset="0"/>
            </a:endParaRPr>
          </a:p>
          <a:p>
            <a:pPr marL="768350" lvl="1" indent="-342900">
              <a:lnSpc>
                <a:spcPct val="100000"/>
              </a:lnSpc>
              <a:buClr>
                <a:srgbClr val="6D9FAF"/>
              </a:buClr>
              <a:buSzPct val="89583"/>
              <a:buFont typeface="Wingdings" pitchFamily="2" charset="2"/>
              <a:buChar char="q"/>
              <a:tabLst>
                <a:tab pos="699135" algn="l"/>
              </a:tabLst>
            </a:pPr>
            <a:r>
              <a:rPr lang="en-US" sz="2150" b="1" dirty="0" smtClean="0">
                <a:latin typeface="Calibri" pitchFamily="34" charset="0"/>
                <a:cs typeface="Calibri" pitchFamily="34" charset="0"/>
              </a:rPr>
              <a:t>Reduced </a:t>
            </a:r>
            <a:r>
              <a:rPr lang="en-US" sz="2150" b="1" dirty="0">
                <a:latin typeface="Calibri" pitchFamily="34" charset="0"/>
                <a:cs typeface="Calibri" pitchFamily="34" charset="0"/>
              </a:rPr>
              <a:t>R</a:t>
            </a:r>
            <a:r>
              <a:rPr lang="en-US" sz="2150" b="1" spc="-10" dirty="0">
                <a:latin typeface="Calibri" pitchFamily="34" charset="0"/>
                <a:cs typeface="Calibri" pitchFamily="34" charset="0"/>
              </a:rPr>
              <a:t>B</a:t>
            </a:r>
            <a:r>
              <a:rPr lang="en-US" sz="2150" b="1" dirty="0">
                <a:latin typeface="Calibri" pitchFamily="34" charset="0"/>
                <a:cs typeface="Calibri" pitchFamily="34" charset="0"/>
              </a:rPr>
              <a:t>C</a:t>
            </a:r>
            <a:r>
              <a:rPr lang="en-US" sz="2150" b="1" spc="2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150" b="1" dirty="0">
                <a:latin typeface="Calibri" pitchFamily="34" charset="0"/>
                <a:cs typeface="Calibri" pitchFamily="34" charset="0"/>
              </a:rPr>
              <a:t>count &amp; </a:t>
            </a:r>
            <a:r>
              <a:rPr lang="en-US" sz="2150" b="1" dirty="0" err="1" smtClean="0">
                <a:latin typeface="Calibri" pitchFamily="34" charset="0"/>
                <a:cs typeface="Calibri" pitchFamily="34" charset="0"/>
              </a:rPr>
              <a:t>Hb</a:t>
            </a:r>
            <a:r>
              <a:rPr lang="en-US" sz="2150" b="1" dirty="0" smtClean="0">
                <a:latin typeface="Calibri" pitchFamily="34" charset="0"/>
                <a:cs typeface="Calibri" pitchFamily="34" charset="0"/>
              </a:rPr>
              <a:t> concentration</a:t>
            </a:r>
            <a:endParaRPr lang="en-US" sz="2150" dirty="0">
              <a:latin typeface="Calibri" pitchFamily="34" charset="0"/>
              <a:cs typeface="Calibri" pitchFamily="34" charset="0"/>
            </a:endParaRPr>
          </a:p>
          <a:p>
            <a:pPr marL="768350" lvl="1" indent="-342900">
              <a:lnSpc>
                <a:spcPct val="100000"/>
              </a:lnSpc>
              <a:buClr>
                <a:srgbClr val="6D9FAF"/>
              </a:buClr>
              <a:buSzPct val="89583"/>
              <a:buFont typeface="Wingdings" pitchFamily="2" charset="2"/>
              <a:buChar char="q"/>
              <a:tabLst>
                <a:tab pos="699135" algn="l"/>
              </a:tabLst>
            </a:pPr>
            <a:r>
              <a:rPr lang="en-US" sz="2150" b="1" dirty="0">
                <a:latin typeface="Calibri" pitchFamily="34" charset="0"/>
                <a:cs typeface="Calibri" pitchFamily="34" charset="0"/>
              </a:rPr>
              <a:t>Macroc</a:t>
            </a:r>
            <a:r>
              <a:rPr lang="en-US" sz="2150" b="1" spc="-20" dirty="0">
                <a:latin typeface="Calibri" pitchFamily="34" charset="0"/>
                <a:cs typeface="Calibri" pitchFamily="34" charset="0"/>
              </a:rPr>
              <a:t>y</a:t>
            </a:r>
            <a:r>
              <a:rPr lang="en-US" sz="2150" b="1" dirty="0">
                <a:latin typeface="Calibri" pitchFamily="34" charset="0"/>
                <a:cs typeface="Calibri" pitchFamily="34" charset="0"/>
              </a:rPr>
              <a:t>t</a:t>
            </a:r>
            <a:r>
              <a:rPr lang="en-US" sz="2150" b="1" spc="5" dirty="0">
                <a:latin typeface="Calibri" pitchFamily="34" charset="0"/>
                <a:cs typeface="Calibri" pitchFamily="34" charset="0"/>
              </a:rPr>
              <a:t>i</a:t>
            </a:r>
            <a:r>
              <a:rPr lang="en-US" sz="2150" b="1" dirty="0">
                <a:latin typeface="Calibri" pitchFamily="34" charset="0"/>
                <a:cs typeface="Calibri" pitchFamily="34" charset="0"/>
              </a:rPr>
              <a:t>c</a:t>
            </a:r>
            <a:r>
              <a:rPr lang="en-US" sz="2150" b="1" spc="1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150" b="1" dirty="0">
                <a:latin typeface="Calibri" pitchFamily="34" charset="0"/>
                <a:cs typeface="Calibri" pitchFamily="34" charset="0"/>
              </a:rPr>
              <a:t>(</a:t>
            </a:r>
            <a:r>
              <a:rPr lang="en-US" sz="2150" b="1" spc="5" dirty="0" err="1">
                <a:latin typeface="Calibri" pitchFamily="34" charset="0"/>
                <a:cs typeface="Calibri" pitchFamily="34" charset="0"/>
              </a:rPr>
              <a:t>m</a:t>
            </a:r>
            <a:r>
              <a:rPr lang="en-US" sz="2150" b="1" dirty="0" err="1">
                <a:latin typeface="Calibri" pitchFamily="34" charset="0"/>
                <a:cs typeface="Calibri" pitchFamily="34" charset="0"/>
              </a:rPr>
              <a:t>egalob</a:t>
            </a:r>
            <a:r>
              <a:rPr lang="en-US" sz="2150" b="1" spc="5" dirty="0" err="1">
                <a:latin typeface="Calibri" pitchFamily="34" charset="0"/>
                <a:cs typeface="Calibri" pitchFamily="34" charset="0"/>
              </a:rPr>
              <a:t>l</a:t>
            </a:r>
            <a:r>
              <a:rPr lang="en-US" sz="2150" b="1" dirty="0" err="1">
                <a:latin typeface="Calibri" pitchFamily="34" charset="0"/>
                <a:cs typeface="Calibri" pitchFamily="34" charset="0"/>
              </a:rPr>
              <a:t>ast</a:t>
            </a:r>
            <a:r>
              <a:rPr lang="en-US" sz="2150" b="1" spc="5" dirty="0" err="1">
                <a:latin typeface="Calibri" pitchFamily="34" charset="0"/>
                <a:cs typeface="Calibri" pitchFamily="34" charset="0"/>
              </a:rPr>
              <a:t>i</a:t>
            </a:r>
            <a:r>
              <a:rPr lang="en-US" sz="2150" b="1" dirty="0" err="1">
                <a:latin typeface="Calibri" pitchFamily="34" charset="0"/>
                <a:cs typeface="Calibri" pitchFamily="34" charset="0"/>
              </a:rPr>
              <a:t>c</a:t>
            </a:r>
            <a:r>
              <a:rPr lang="en-US" sz="2150" b="1" dirty="0">
                <a:latin typeface="Calibri" pitchFamily="34" charset="0"/>
                <a:cs typeface="Calibri" pitchFamily="34" charset="0"/>
              </a:rPr>
              <a:t>)</a:t>
            </a:r>
            <a:r>
              <a:rPr lang="en-US" sz="2150" b="1" spc="-15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150" b="1" dirty="0">
                <a:latin typeface="Calibri" pitchFamily="34" charset="0"/>
                <a:cs typeface="Calibri" pitchFamily="34" charset="0"/>
              </a:rPr>
              <a:t>anem</a:t>
            </a:r>
            <a:r>
              <a:rPr lang="en-US" sz="2150" b="1" spc="5" dirty="0">
                <a:latin typeface="Calibri" pitchFamily="34" charset="0"/>
                <a:cs typeface="Calibri" pitchFamily="34" charset="0"/>
              </a:rPr>
              <a:t>i</a:t>
            </a:r>
            <a:r>
              <a:rPr lang="en-US" sz="2150" b="1" dirty="0">
                <a:latin typeface="Calibri" pitchFamily="34" charset="0"/>
                <a:cs typeface="Calibri" pitchFamily="34" charset="0"/>
              </a:rPr>
              <a:t>a</a:t>
            </a:r>
            <a:endParaRPr lang="en-US" sz="215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object 8"/>
          <p:cNvSpPr/>
          <p:nvPr/>
        </p:nvSpPr>
        <p:spPr>
          <a:xfrm>
            <a:off x="4381500" y="1295400"/>
            <a:ext cx="5759450" cy="4089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object 9"/>
          <p:cNvSpPr txBox="1"/>
          <p:nvPr/>
        </p:nvSpPr>
        <p:spPr>
          <a:xfrm>
            <a:off x="4381500" y="5706070"/>
            <a:ext cx="5759450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l">
              <a:lnSpc>
                <a:spcPct val="100000"/>
              </a:lnSpc>
            </a:pPr>
            <a:r>
              <a:rPr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No</a:t>
            </a:r>
            <a:r>
              <a:rPr sz="2000" b="1" spc="5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sz="2000" b="1" spc="-3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the h</a:t>
            </a:r>
            <a:r>
              <a:rPr sz="2000" b="1" spc="-35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y</a:t>
            </a:r>
            <a:r>
              <a:rPr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persegment</a:t>
            </a:r>
            <a:r>
              <a:rPr sz="2000" b="1" spc="5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 neurotrophil</a:t>
            </a:r>
            <a:r>
              <a:rPr sz="2000" b="1" spc="-45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and also</a:t>
            </a:r>
            <a:r>
              <a:rPr sz="2000" b="1" spc="-35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that</a:t>
            </a:r>
            <a:r>
              <a:rPr sz="2000" b="1" spc="-25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the</a:t>
            </a:r>
            <a:r>
              <a:rPr sz="2000" b="1" spc="-1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RBC are</a:t>
            </a:r>
            <a:r>
              <a:rPr sz="2000" b="1" spc="-25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al</a:t>
            </a:r>
            <a:r>
              <a:rPr sz="2000" b="1" spc="-1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ost</a:t>
            </a:r>
            <a:r>
              <a:rPr sz="2000" b="1" spc="-25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as large</a:t>
            </a:r>
            <a:r>
              <a:rPr sz="2000" b="1" spc="-3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as</a:t>
            </a:r>
            <a:r>
              <a:rPr sz="2000" b="1" spc="-15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the l</a:t>
            </a:r>
            <a:r>
              <a:rPr sz="2000" b="1" spc="-4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y</a:t>
            </a:r>
            <a:r>
              <a:rPr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mp</a:t>
            </a:r>
            <a:r>
              <a:rPr sz="2000" b="1" spc="-1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oc</a:t>
            </a:r>
            <a:r>
              <a:rPr sz="2000" b="1" spc="-35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y</a:t>
            </a:r>
            <a:r>
              <a:rPr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sz="2000" b="1" spc="5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sz="20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12700" marR="125095" algn="l">
              <a:lnSpc>
                <a:spcPct val="100000"/>
              </a:lnSpc>
            </a:pPr>
            <a:r>
              <a:rPr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</a:t>
            </a:r>
            <a:r>
              <a:rPr sz="2000" b="1" spc="-1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na</a:t>
            </a:r>
            <a:r>
              <a:rPr sz="2000" b="1" spc="-1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</a:t>
            </a:r>
            <a:r>
              <a:rPr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</a:t>
            </a:r>
            <a:r>
              <a:rPr sz="2000" b="1" spc="-185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y</a:t>
            </a:r>
            <a:r>
              <a:rPr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sz="2000" b="1" spc="-15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note</a:t>
            </a:r>
            <a:r>
              <a:rPr sz="2000" b="1" spc="-2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that there</a:t>
            </a:r>
            <a:r>
              <a:rPr sz="2000" b="1" spc="-4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are</a:t>
            </a:r>
            <a:r>
              <a:rPr sz="2000" b="1" spc="-1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fe</a:t>
            </a:r>
            <a:r>
              <a:rPr sz="2000" b="1" spc="3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w</a:t>
            </a:r>
            <a:r>
              <a:rPr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er R</a:t>
            </a:r>
            <a:r>
              <a:rPr sz="2000" b="1" spc="5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</a:t>
            </a:r>
            <a:r>
              <a:rPr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Cs.</a:t>
            </a:r>
            <a:endParaRPr sz="20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12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75" y="828675"/>
            <a:ext cx="7410450" cy="6029325"/>
          </a:xfrm>
          <a:prstGeom prst="rect">
            <a:avLst/>
          </a:prstGeom>
        </p:spPr>
      </p:pic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304800"/>
            <a:ext cx="10287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Causes of Vitamin B</a:t>
            </a:r>
            <a:r>
              <a:rPr lang="en-US" sz="4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12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Deficiency 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08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1958</TotalTime>
  <Words>1359</Words>
  <Application>Microsoft Office PowerPoint</Application>
  <PresentationFormat>35mm Slides</PresentationFormat>
  <Paragraphs>230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RCSI Medical University of Bahrain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ashafei</dc:creator>
  <cp:lastModifiedBy>Dell</cp:lastModifiedBy>
  <cp:revision>364</cp:revision>
  <dcterms:created xsi:type="dcterms:W3CDTF">2006-09-19T07:51:20Z</dcterms:created>
  <dcterms:modified xsi:type="dcterms:W3CDTF">2017-09-29T20:35:53Z</dcterms:modified>
</cp:coreProperties>
</file>