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98" r:id="rId3"/>
    <p:sldId id="375" r:id="rId4"/>
    <p:sldId id="354" r:id="rId5"/>
    <p:sldId id="342" r:id="rId6"/>
    <p:sldId id="350" r:id="rId7"/>
    <p:sldId id="351" r:id="rId8"/>
    <p:sldId id="344" r:id="rId9"/>
    <p:sldId id="343" r:id="rId10"/>
    <p:sldId id="352" r:id="rId11"/>
    <p:sldId id="345" r:id="rId12"/>
    <p:sldId id="378" r:id="rId13"/>
    <p:sldId id="379" r:id="rId14"/>
    <p:sldId id="380" r:id="rId15"/>
    <p:sldId id="382" r:id="rId16"/>
    <p:sldId id="383" r:id="rId17"/>
    <p:sldId id="385" r:id="rId18"/>
    <p:sldId id="384" r:id="rId19"/>
    <p:sldId id="346" r:id="rId20"/>
    <p:sldId id="348" r:id="rId21"/>
    <p:sldId id="347" r:id="rId22"/>
    <p:sldId id="393" r:id="rId23"/>
    <p:sldId id="394" r:id="rId24"/>
    <p:sldId id="387" r:id="rId25"/>
    <p:sldId id="396" r:id="rId26"/>
    <p:sldId id="388" r:id="rId27"/>
    <p:sldId id="389" r:id="rId28"/>
    <p:sldId id="390" r:id="rId29"/>
    <p:sldId id="391" r:id="rId30"/>
    <p:sldId id="392" r:id="rId31"/>
    <p:sldId id="368" r:id="rId32"/>
    <p:sldId id="395" r:id="rId33"/>
    <p:sldId id="397" r:id="rId34"/>
    <p:sldId id="353" r:id="rId35"/>
    <p:sldId id="356" r:id="rId36"/>
    <p:sldId id="399" r:id="rId37"/>
    <p:sldId id="357" r:id="rId38"/>
    <p:sldId id="358" r:id="rId39"/>
    <p:sldId id="359" r:id="rId40"/>
    <p:sldId id="369" r:id="rId41"/>
    <p:sldId id="360" r:id="rId42"/>
    <p:sldId id="361" r:id="rId43"/>
    <p:sldId id="365" r:id="rId44"/>
    <p:sldId id="362" r:id="rId45"/>
    <p:sldId id="370" r:id="rId46"/>
    <p:sldId id="363" r:id="rId47"/>
    <p:sldId id="373" r:id="rId48"/>
    <p:sldId id="372" r:id="rId49"/>
    <p:sldId id="366" r:id="rId50"/>
    <p:sldId id="367" r:id="rId51"/>
    <p:sldId id="402" r:id="rId52"/>
    <p:sldId id="401" r:id="rId53"/>
    <p:sldId id="403" r:id="rId54"/>
    <p:sldId id="404" r:id="rId55"/>
    <p:sldId id="386" r:id="rId56"/>
    <p:sldId id="377" r:id="rId57"/>
  </p:sldIdLst>
  <p:sldSz cx="10287000" cy="6858000" type="35mm"/>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0066"/>
    <a:srgbClr val="FFFF00"/>
    <a:srgbClr val="99FFCC"/>
    <a:srgbClr val="00FF00"/>
    <a:srgbClr val="003300"/>
    <a:srgbClr val="0033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886" autoAdjust="0"/>
  </p:normalViewPr>
  <p:slideViewPr>
    <p:cSldViewPr>
      <p:cViewPr>
        <p:scale>
          <a:sx n="49" d="100"/>
          <a:sy n="49" d="100"/>
        </p:scale>
        <p:origin x="-1812" y="-630"/>
      </p:cViewPr>
      <p:guideLst>
        <p:guide orient="horz" pos="2160"/>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580769-3329-466C-BA96-3D387CC01944}" type="slidenum">
              <a:rPr lang="ar-SA" altLang="en-US"/>
              <a:pPr/>
              <a:t>‹#›</a:t>
            </a:fld>
            <a:endParaRPr lang="en-US" altLang="en-US"/>
          </a:p>
        </p:txBody>
      </p:sp>
    </p:spTree>
    <p:extLst>
      <p:ext uri="{BB962C8B-B14F-4D97-AF65-F5344CB8AC3E}">
        <p14:creationId xmlns:p14="http://schemas.microsoft.com/office/powerpoint/2010/main" val="297245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2F2DF9-22E9-4C5F-9052-883223E90045}" type="slidenum">
              <a:rPr lang="ar-SA" altLang="en-US"/>
              <a:pPr/>
              <a:t>‹#›</a:t>
            </a:fld>
            <a:endParaRPr lang="en-US" altLang="en-US"/>
          </a:p>
        </p:txBody>
      </p:sp>
    </p:spTree>
    <p:extLst>
      <p:ext uri="{BB962C8B-B14F-4D97-AF65-F5344CB8AC3E}">
        <p14:creationId xmlns:p14="http://schemas.microsoft.com/office/powerpoint/2010/main" val="288605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05A3CF-B3DC-4244-81E1-81C4B00F0A05}" type="slidenum">
              <a:rPr lang="ar-SA" altLang="en-US"/>
              <a:pPr/>
              <a:t>‹#›</a:t>
            </a:fld>
            <a:endParaRPr lang="en-US" altLang="en-US"/>
          </a:p>
        </p:txBody>
      </p:sp>
    </p:spTree>
    <p:extLst>
      <p:ext uri="{BB962C8B-B14F-4D97-AF65-F5344CB8AC3E}">
        <p14:creationId xmlns:p14="http://schemas.microsoft.com/office/powerpoint/2010/main" val="209428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EB49BF-9EB2-4C1F-8813-96F3BC00A40F}" type="slidenum">
              <a:rPr lang="ar-SA" altLang="en-US"/>
              <a:pPr/>
              <a:t>‹#›</a:t>
            </a:fld>
            <a:endParaRPr lang="en-US" altLang="en-US"/>
          </a:p>
        </p:txBody>
      </p:sp>
    </p:spTree>
    <p:extLst>
      <p:ext uri="{BB962C8B-B14F-4D97-AF65-F5344CB8AC3E}">
        <p14:creationId xmlns:p14="http://schemas.microsoft.com/office/powerpoint/2010/main" val="81779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51F70C-9E53-452D-B4F0-72338D144177}" type="slidenum">
              <a:rPr lang="ar-SA" altLang="en-US"/>
              <a:pPr/>
              <a:t>‹#›</a:t>
            </a:fld>
            <a:endParaRPr lang="en-US" altLang="en-US"/>
          </a:p>
        </p:txBody>
      </p:sp>
    </p:spTree>
    <p:extLst>
      <p:ext uri="{BB962C8B-B14F-4D97-AF65-F5344CB8AC3E}">
        <p14:creationId xmlns:p14="http://schemas.microsoft.com/office/powerpoint/2010/main" val="363367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91E80-F0DA-4BDE-9A53-1FB873538035}" type="slidenum">
              <a:rPr lang="ar-SA" altLang="en-US"/>
              <a:pPr/>
              <a:t>‹#›</a:t>
            </a:fld>
            <a:endParaRPr lang="en-US" altLang="en-US"/>
          </a:p>
        </p:txBody>
      </p:sp>
    </p:spTree>
    <p:extLst>
      <p:ext uri="{BB962C8B-B14F-4D97-AF65-F5344CB8AC3E}">
        <p14:creationId xmlns:p14="http://schemas.microsoft.com/office/powerpoint/2010/main" val="236501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4FADB73-9F45-4D4E-9249-F340AEF335AB}" type="slidenum">
              <a:rPr lang="ar-SA" altLang="en-US"/>
              <a:pPr/>
              <a:t>‹#›</a:t>
            </a:fld>
            <a:endParaRPr lang="en-US" altLang="en-US"/>
          </a:p>
        </p:txBody>
      </p:sp>
    </p:spTree>
    <p:extLst>
      <p:ext uri="{BB962C8B-B14F-4D97-AF65-F5344CB8AC3E}">
        <p14:creationId xmlns:p14="http://schemas.microsoft.com/office/powerpoint/2010/main" val="42621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F218C-C289-4F60-9FBC-780182A8BDA1}" type="slidenum">
              <a:rPr lang="ar-SA" altLang="en-US"/>
              <a:pPr/>
              <a:t>‹#›</a:t>
            </a:fld>
            <a:endParaRPr lang="en-US" altLang="en-US"/>
          </a:p>
        </p:txBody>
      </p:sp>
    </p:spTree>
    <p:extLst>
      <p:ext uri="{BB962C8B-B14F-4D97-AF65-F5344CB8AC3E}">
        <p14:creationId xmlns:p14="http://schemas.microsoft.com/office/powerpoint/2010/main" val="266019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F14180D-B891-4CDB-8569-499E43B91079}" type="slidenum">
              <a:rPr lang="ar-SA" altLang="en-US"/>
              <a:pPr/>
              <a:t>‹#›</a:t>
            </a:fld>
            <a:endParaRPr lang="en-US" altLang="en-US"/>
          </a:p>
        </p:txBody>
      </p:sp>
    </p:spTree>
    <p:extLst>
      <p:ext uri="{BB962C8B-B14F-4D97-AF65-F5344CB8AC3E}">
        <p14:creationId xmlns:p14="http://schemas.microsoft.com/office/powerpoint/2010/main" val="28693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C21CDC-D0FD-440A-8C1A-7284959874E9}" type="slidenum">
              <a:rPr lang="ar-SA" altLang="en-US"/>
              <a:pPr/>
              <a:t>‹#›</a:t>
            </a:fld>
            <a:endParaRPr lang="en-US" altLang="en-US"/>
          </a:p>
        </p:txBody>
      </p:sp>
    </p:spTree>
    <p:extLst>
      <p:ext uri="{BB962C8B-B14F-4D97-AF65-F5344CB8AC3E}">
        <p14:creationId xmlns:p14="http://schemas.microsoft.com/office/powerpoint/2010/main" val="343862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68AAE5-981F-4E2D-90D8-F15436EFC73C}" type="slidenum">
              <a:rPr lang="ar-SA" altLang="en-US"/>
              <a:pPr/>
              <a:t>‹#›</a:t>
            </a:fld>
            <a:endParaRPr lang="en-US" altLang="en-US"/>
          </a:p>
        </p:txBody>
      </p:sp>
    </p:spTree>
    <p:extLst>
      <p:ext uri="{BB962C8B-B14F-4D97-AF65-F5344CB8AC3E}">
        <p14:creationId xmlns:p14="http://schemas.microsoft.com/office/powerpoint/2010/main" val="316154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AB82C81-FFA2-4B55-BE2C-78919ED5EEC8}"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upload.wikimedia.org/wikipedia/commons/4/4d/Antigen_presentation.sv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upload.wikimedia.org/wikipedia/commons/4/4d/Antigen_presentation.svg" TargetMode="External"/><Relationship Id="rId1" Type="http://schemas.openxmlformats.org/officeDocument/2006/relationships/slideLayout" Target="../slideLayouts/slideLayout1.xml"/><Relationship Id="rId4" Type="http://schemas.openxmlformats.org/officeDocument/2006/relationships/image" Target="../media/image45.gif"/></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457200"/>
            <a:ext cx="102870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9600" b="1" dirty="0" smtClean="0">
                <a:solidFill>
                  <a:srgbClr val="FFFF00"/>
                </a:solidFill>
                <a:latin typeface="Calibri" panose="020F0502020204030204" pitchFamily="34" charset="0"/>
              </a:rPr>
              <a:t>White Blood Cells (WBCs)</a:t>
            </a:r>
          </a:p>
          <a:p>
            <a:pPr>
              <a:defRPr/>
            </a:pPr>
            <a:r>
              <a:rPr lang="en-US" altLang="en-US" sz="9600" b="1" kern="0" dirty="0" smtClean="0">
                <a:solidFill>
                  <a:srgbClr val="FFFF00"/>
                </a:solidFill>
                <a:latin typeface="Calibri" panose="020F0502020204030204" pitchFamily="34" charset="0"/>
              </a:rPr>
              <a:t>Leucocytes</a:t>
            </a:r>
            <a:endParaRPr lang="en-US" altLang="en-US" sz="85700" b="1" kern="0" dirty="0" smtClean="0">
              <a:solidFill>
                <a:srgbClr val="FFFF00"/>
              </a:solidFill>
              <a:latin typeface="Calibri" panose="020F0502020204030204" pitchFamily="34" charset="0"/>
            </a:endParaRPr>
          </a:p>
        </p:txBody>
      </p:sp>
      <p:grpSp>
        <p:nvGrpSpPr>
          <p:cNvPr id="6" name="Group 7"/>
          <p:cNvGrpSpPr>
            <a:grpSpLocks/>
          </p:cNvGrpSpPr>
          <p:nvPr/>
        </p:nvGrpSpPr>
        <p:grpSpPr bwMode="auto">
          <a:xfrm>
            <a:off x="0" y="0"/>
            <a:ext cx="1104900" cy="1689100"/>
            <a:chOff x="96" y="104"/>
            <a:chExt cx="696" cy="1064"/>
          </a:xfrm>
        </p:grpSpPr>
        <p:pic>
          <p:nvPicPr>
            <p:cNvPr id="7" name="Picture 8" descr="mobile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 y="213"/>
              <a:ext cx="372"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96" y="104"/>
              <a:ext cx="696" cy="10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7 h 21600"/>
                <a:gd name="T26" fmla="*/ 18434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0" y="16758"/>
                  </a:moveTo>
                  <a:cubicBezTo>
                    <a:pt x="19267" y="15091"/>
                    <a:pt x="20039" y="12981"/>
                    <a:pt x="20039" y="10800"/>
                  </a:cubicBezTo>
                  <a:cubicBezTo>
                    <a:pt x="20039" y="5697"/>
                    <a:pt x="15902" y="1561"/>
                    <a:pt x="10800" y="1561"/>
                  </a:cubicBezTo>
                  <a:cubicBezTo>
                    <a:pt x="8618" y="1560"/>
                    <a:pt x="6508" y="2332"/>
                    <a:pt x="4841" y="3739"/>
                  </a:cubicBezTo>
                  <a:lnTo>
                    <a:pt x="17860" y="16758"/>
                  </a:lnTo>
                  <a:close/>
                  <a:moveTo>
                    <a:pt x="3739" y="4841"/>
                  </a:moveTo>
                  <a:cubicBezTo>
                    <a:pt x="2332" y="6508"/>
                    <a:pt x="1561" y="8618"/>
                    <a:pt x="1561" y="10799"/>
                  </a:cubicBezTo>
                  <a:cubicBezTo>
                    <a:pt x="1561" y="15902"/>
                    <a:pt x="5697" y="20039"/>
                    <a:pt x="10800" y="20039"/>
                  </a:cubicBezTo>
                  <a:cubicBezTo>
                    <a:pt x="12981" y="20039"/>
                    <a:pt x="15091" y="19267"/>
                    <a:pt x="16758" y="17860"/>
                  </a:cubicBezTo>
                  <a:lnTo>
                    <a:pt x="3739" y="4841"/>
                  </a:lnTo>
                  <a:close/>
                </a:path>
              </a:pathLst>
            </a:custGeom>
            <a:solidFill>
              <a:srgbClr val="FF0000"/>
            </a:solidFill>
            <a:ln w="9525">
              <a:solidFill>
                <a:schemeClr val="tx2"/>
              </a:solidFill>
              <a:miter lim="800000"/>
              <a:headEnd/>
              <a:tailEnd/>
            </a:ln>
          </p:spPr>
          <p:txBody>
            <a:bodyPr anchor="ctr">
              <a:spAutoFit/>
            </a:bodyPr>
            <a:lstStyle/>
            <a:p>
              <a:endParaRPr lang="ar-SA"/>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5181600" cy="6858000"/>
          </a:xfrm>
          <a:prstGeom prst="rect">
            <a:avLst/>
          </a:prstGeom>
        </p:spPr>
      </p:pic>
      <p:sp>
        <p:nvSpPr>
          <p:cNvPr id="4" name="Rectangle 2"/>
          <p:cNvSpPr txBox="1">
            <a:spLocks noChangeArrowheads="1"/>
          </p:cNvSpPr>
          <p:nvPr/>
        </p:nvSpPr>
        <p:spPr bwMode="auto">
          <a:xfrm>
            <a:off x="5524500" y="0"/>
            <a:ext cx="476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smtClean="0">
                <a:solidFill>
                  <a:srgbClr val="FF0000"/>
                </a:solidFill>
                <a:latin typeface="Calibri" panose="020F0502020204030204" pitchFamily="34" charset="0"/>
              </a:rPr>
              <a:t>Major Organs</a:t>
            </a:r>
            <a:endParaRPr lang="en-US" altLang="en-US" sz="3600" b="1" kern="0" dirty="0">
              <a:solidFill>
                <a:srgbClr val="FF0000"/>
              </a:solidFill>
              <a:latin typeface="Calibri" panose="020F0502020204030204" pitchFamily="34" charset="0"/>
            </a:endParaRPr>
          </a:p>
        </p:txBody>
      </p:sp>
      <p:sp>
        <p:nvSpPr>
          <p:cNvPr id="5" name="Rectangle 3"/>
          <p:cNvSpPr txBox="1">
            <a:spLocks noChangeArrowheads="1"/>
          </p:cNvSpPr>
          <p:nvPr/>
        </p:nvSpPr>
        <p:spPr bwMode="auto">
          <a:xfrm>
            <a:off x="5257800" y="762000"/>
            <a:ext cx="487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457200" indent="-457200" algn="l">
              <a:buFont typeface="Wingdings" pitchFamily="2" charset="2"/>
              <a:buChar char="q"/>
              <a:defRPr/>
            </a:pPr>
            <a:r>
              <a:rPr lang="en-US" altLang="en-US" sz="2000" b="1" kern="0" dirty="0" smtClean="0">
                <a:latin typeface="Calibri" panose="020F0502020204030204" pitchFamily="34" charset="0"/>
                <a:cs typeface="Calibri" pitchFamily="34" charset="0"/>
              </a:rPr>
              <a:t>Primary Lymphoid Organs</a:t>
            </a:r>
          </a:p>
          <a:p>
            <a:pPr marL="800100" lvl="1" indent="-342900" algn="l">
              <a:buFont typeface="Wingdings" pitchFamily="2" charset="2"/>
              <a:buChar char="q"/>
              <a:defRPr/>
            </a:pPr>
            <a:r>
              <a:rPr lang="en-US" altLang="en-US" sz="2000" b="1" kern="0" dirty="0" smtClean="0">
                <a:latin typeface="Calibri" panose="020F0502020204030204" pitchFamily="34" charset="0"/>
                <a:cs typeface="Calibri" pitchFamily="34" charset="0"/>
              </a:rPr>
              <a:t>The bone marrow and the thymus</a:t>
            </a:r>
          </a:p>
          <a:p>
            <a:pPr marL="800100" lvl="1" indent="-342900" algn="l">
              <a:buFont typeface="Wingdings" pitchFamily="2" charset="2"/>
              <a:buChar char="q"/>
              <a:defRPr/>
            </a:pPr>
            <a:r>
              <a:rPr lang="en-US" altLang="en-US" sz="2000" b="1" kern="0" dirty="0" smtClean="0">
                <a:latin typeface="Calibri" panose="020F0502020204030204" pitchFamily="34" charset="0"/>
                <a:cs typeface="Calibri" pitchFamily="34" charset="0"/>
              </a:rPr>
              <a:t>I</a:t>
            </a:r>
            <a:r>
              <a:rPr lang="en-US" sz="2000" b="1" dirty="0" smtClean="0">
                <a:latin typeface="Calibri" pitchFamily="34" charset="0"/>
                <a:cs typeface="Calibri" pitchFamily="34" charset="0"/>
              </a:rPr>
              <a:t>mmune </a:t>
            </a:r>
            <a:r>
              <a:rPr lang="en-US" sz="2000" b="1" dirty="0">
                <a:latin typeface="Calibri" pitchFamily="34" charset="0"/>
                <a:cs typeface="Calibri" pitchFamily="34" charset="0"/>
              </a:rPr>
              <a:t>cells mature to become </a:t>
            </a:r>
            <a:r>
              <a:rPr lang="en-US" sz="2000" b="1" i="1" dirty="0" err="1" smtClean="0">
                <a:latin typeface="Calibri" pitchFamily="34" charset="0"/>
                <a:cs typeface="Calibri" pitchFamily="34" charset="0"/>
              </a:rPr>
              <a:t>immunocompetent</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in these organs.</a:t>
            </a:r>
          </a:p>
          <a:p>
            <a:pPr marL="800100" lvl="1" indent="-342900" algn="l">
              <a:buFont typeface="Wingdings" pitchFamily="2" charset="2"/>
              <a:buChar char="q"/>
              <a:defRPr/>
            </a:pPr>
            <a:r>
              <a:rPr lang="en-US" sz="2000" b="1" dirty="0" smtClean="0">
                <a:latin typeface="Calibri" pitchFamily="34" charset="0"/>
                <a:cs typeface="Calibri" pitchFamily="34" charset="0"/>
              </a:rPr>
              <a:t>Most </a:t>
            </a:r>
            <a:r>
              <a:rPr lang="en-US" sz="2000" b="1" dirty="0">
                <a:latin typeface="Calibri" pitchFamily="34" charset="0"/>
                <a:cs typeface="Calibri" pitchFamily="34" charset="0"/>
              </a:rPr>
              <a:t>cells mature to immune cells within the bone </a:t>
            </a:r>
            <a:r>
              <a:rPr lang="en-US" sz="2000" b="1" dirty="0" smtClean="0">
                <a:latin typeface="Calibri" pitchFamily="34" charset="0"/>
                <a:cs typeface="Calibri" pitchFamily="34" charset="0"/>
              </a:rPr>
              <a:t>marrow and</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after </a:t>
            </a:r>
            <a:r>
              <a:rPr lang="en-US" sz="2000" b="1" dirty="0">
                <a:latin typeface="Calibri" pitchFamily="34" charset="0"/>
                <a:cs typeface="Calibri" pitchFamily="34" charset="0"/>
              </a:rPr>
              <a:t>release, begin a life of patrol in the blood. </a:t>
            </a:r>
            <a:r>
              <a:rPr lang="en-US" sz="2000" b="1" dirty="0" smtClean="0">
                <a:latin typeface="Calibri" pitchFamily="34" charset="0"/>
                <a:cs typeface="Calibri" pitchFamily="34" charset="0"/>
              </a:rPr>
              <a:t>The exception </a:t>
            </a:r>
            <a:r>
              <a:rPr lang="en-US" sz="2000" b="1" dirty="0">
                <a:latin typeface="Calibri" pitchFamily="34" charset="0"/>
                <a:cs typeface="Calibri" pitchFamily="34" charset="0"/>
              </a:rPr>
              <a:t>is the pre-T cell, </a:t>
            </a:r>
            <a:r>
              <a:rPr lang="en-US" sz="2000" b="1" dirty="0" smtClean="0">
                <a:latin typeface="Calibri" pitchFamily="34" charset="0"/>
                <a:cs typeface="Calibri" pitchFamily="34" charset="0"/>
              </a:rPr>
              <a:t>which first </a:t>
            </a:r>
            <a:r>
              <a:rPr lang="en-US" sz="2000" b="1" dirty="0">
                <a:latin typeface="Calibri" pitchFamily="34" charset="0"/>
                <a:cs typeface="Calibri" pitchFamily="34" charset="0"/>
              </a:rPr>
              <a:t>undergoes </a:t>
            </a:r>
            <a:r>
              <a:rPr lang="en-US" sz="2000" b="1" dirty="0" smtClean="0">
                <a:latin typeface="Calibri" pitchFamily="34" charset="0"/>
                <a:cs typeface="Calibri" pitchFamily="34" charset="0"/>
              </a:rPr>
              <a:t>maturation in </a:t>
            </a:r>
            <a:r>
              <a:rPr lang="en-US" sz="2000" b="1" dirty="0">
                <a:latin typeface="Calibri" pitchFamily="34" charset="0"/>
                <a:cs typeface="Calibri" pitchFamily="34" charset="0"/>
              </a:rPr>
              <a:t>the thymus before circulating in blood</a:t>
            </a:r>
            <a:r>
              <a:rPr lang="en-US" sz="2000" b="1" dirty="0" smtClean="0">
                <a:latin typeface="Calibri" pitchFamily="34" charset="0"/>
                <a:cs typeface="Calibri" pitchFamily="34" charset="0"/>
              </a:rPr>
              <a:t>.</a:t>
            </a:r>
          </a:p>
          <a:p>
            <a:pPr lvl="1" algn="l">
              <a:defRPr/>
            </a:pPr>
            <a:endParaRPr lang="en-US" altLang="en-US" sz="2000" b="1" kern="0" dirty="0" smtClean="0">
              <a:latin typeface="Calibri" panose="020F0502020204030204" pitchFamily="34" charset="0"/>
              <a:cs typeface="Calibri" pitchFamily="34" charset="0"/>
            </a:endParaRPr>
          </a:p>
          <a:p>
            <a:pPr marL="457200" indent="-457200" algn="l">
              <a:buFont typeface="Wingdings" pitchFamily="2" charset="2"/>
              <a:buChar char="q"/>
              <a:defRPr/>
            </a:pPr>
            <a:r>
              <a:rPr lang="en-US" altLang="en-US" sz="2000" b="1" kern="0" dirty="0" smtClean="0">
                <a:latin typeface="Calibri" panose="020F0502020204030204" pitchFamily="34" charset="0"/>
                <a:cs typeface="Calibri" pitchFamily="34" charset="0"/>
              </a:rPr>
              <a:t>Secondary (or peripheral) Lymph organs</a:t>
            </a:r>
          </a:p>
          <a:p>
            <a:pPr marL="800100" lvl="1" indent="-342900" algn="l">
              <a:buFont typeface="Wingdings" pitchFamily="2" charset="2"/>
              <a:buChar char="q"/>
              <a:defRPr/>
            </a:pPr>
            <a:r>
              <a:rPr lang="en-US" sz="2000" b="1" dirty="0" smtClean="0">
                <a:latin typeface="Calibri" pitchFamily="34" charset="0"/>
                <a:cs typeface="Calibri" pitchFamily="34" charset="0"/>
              </a:rPr>
              <a:t>These </a:t>
            </a:r>
            <a:r>
              <a:rPr lang="en-US" sz="2000" b="1" dirty="0">
                <a:latin typeface="Calibri" pitchFamily="34" charset="0"/>
                <a:cs typeface="Calibri" pitchFamily="34" charset="0"/>
              </a:rPr>
              <a:t>are the organs </a:t>
            </a:r>
            <a:r>
              <a:rPr lang="en-US" sz="2000" b="1" dirty="0" smtClean="0">
                <a:latin typeface="Calibri" pitchFamily="34" charset="0"/>
                <a:cs typeface="Calibri" pitchFamily="34" charset="0"/>
              </a:rPr>
              <a:t>where mature </a:t>
            </a:r>
            <a:r>
              <a:rPr lang="en-US" sz="2000" b="1" dirty="0">
                <a:latin typeface="Calibri" pitchFamily="34" charset="0"/>
                <a:cs typeface="Calibri" pitchFamily="34" charset="0"/>
              </a:rPr>
              <a:t>immune cells participate in </a:t>
            </a:r>
            <a:r>
              <a:rPr lang="en-US" sz="2000" b="1" dirty="0" smtClean="0">
                <a:latin typeface="Calibri" pitchFamily="34" charset="0"/>
                <a:cs typeface="Calibri" pitchFamily="34" charset="0"/>
              </a:rPr>
              <a:t>specific </a:t>
            </a:r>
            <a:r>
              <a:rPr lang="en-US" sz="2000" b="1" dirty="0">
                <a:latin typeface="Calibri" pitchFamily="34" charset="0"/>
                <a:cs typeface="Calibri" pitchFamily="34" charset="0"/>
              </a:rPr>
              <a:t>immune </a:t>
            </a:r>
            <a:r>
              <a:rPr lang="en-US" sz="2000" b="1" dirty="0" smtClean="0">
                <a:latin typeface="Calibri" pitchFamily="34" charset="0"/>
                <a:cs typeface="Calibri" pitchFamily="34" charset="0"/>
              </a:rPr>
              <a:t>defense reactions</a:t>
            </a:r>
            <a:r>
              <a:rPr lang="en-US" sz="2000" b="1" dirty="0">
                <a:latin typeface="Calibri" pitchFamily="34" charset="0"/>
                <a:cs typeface="Calibri" pitchFamily="34" charset="0"/>
              </a:rPr>
              <a:t>.</a:t>
            </a:r>
            <a:endParaRPr lang="en-US" altLang="en-US" sz="2000" b="1" kern="0" dirty="0" smtClean="0">
              <a:latin typeface="Calibri" panose="020F0502020204030204" pitchFamily="34" charset="0"/>
              <a:cs typeface="Calibri" pitchFamily="34" charset="0"/>
            </a:endParaRPr>
          </a:p>
          <a:p>
            <a:pPr marL="457200" indent="-457200" algn="l">
              <a:buFont typeface="Wingdings" pitchFamily="2" charset="2"/>
              <a:buChar char="q"/>
              <a:defRPr/>
            </a:pPr>
            <a:endParaRPr lang="en-US" altLang="en-US" sz="2000" b="1" kern="0" dirty="0">
              <a:latin typeface="Calibri" panose="020F0502020204030204" pitchFamily="34" charset="0"/>
              <a:cs typeface="Calibri" pitchFamily="34" charset="0"/>
            </a:endParaRPr>
          </a:p>
        </p:txBody>
      </p:sp>
      <p:sp>
        <p:nvSpPr>
          <p:cNvPr id="52229" name="Text Box 5"/>
          <p:cNvSpPr txBox="1">
            <a:spLocks noChangeArrowheads="1"/>
          </p:cNvSpPr>
          <p:nvPr/>
        </p:nvSpPr>
        <p:spPr bwMode="auto">
          <a:xfrm>
            <a:off x="4457700" y="19954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0" name="Text Box 6"/>
          <p:cNvSpPr txBox="1">
            <a:spLocks noChangeArrowheads="1"/>
          </p:cNvSpPr>
          <p:nvPr/>
        </p:nvSpPr>
        <p:spPr bwMode="auto">
          <a:xfrm>
            <a:off x="4762500" y="2819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1" name="Text Box 7"/>
          <p:cNvSpPr txBox="1">
            <a:spLocks noChangeArrowheads="1"/>
          </p:cNvSpPr>
          <p:nvPr/>
        </p:nvSpPr>
        <p:spPr bwMode="auto">
          <a:xfrm>
            <a:off x="4660900" y="3962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1º</a:t>
            </a:r>
          </a:p>
        </p:txBody>
      </p:sp>
      <p:sp>
        <p:nvSpPr>
          <p:cNvPr id="52232" name="Text Box 8"/>
          <p:cNvSpPr txBox="1">
            <a:spLocks noChangeArrowheads="1"/>
          </p:cNvSpPr>
          <p:nvPr/>
        </p:nvSpPr>
        <p:spPr bwMode="auto">
          <a:xfrm>
            <a:off x="4533900" y="12334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1º</a:t>
            </a:r>
          </a:p>
        </p:txBody>
      </p:sp>
      <p:sp>
        <p:nvSpPr>
          <p:cNvPr id="52233" name="Text Box 9"/>
          <p:cNvSpPr txBox="1">
            <a:spLocks noChangeArrowheads="1"/>
          </p:cNvSpPr>
          <p:nvPr/>
        </p:nvSpPr>
        <p:spPr bwMode="auto">
          <a:xfrm>
            <a:off x="3771900" y="4714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4" name="Text Box 10"/>
          <p:cNvSpPr txBox="1">
            <a:spLocks noChangeArrowheads="1"/>
          </p:cNvSpPr>
          <p:nvPr/>
        </p:nvSpPr>
        <p:spPr bwMode="auto">
          <a:xfrm>
            <a:off x="2095500" y="304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5" name="Text Box 11"/>
          <p:cNvSpPr txBox="1">
            <a:spLocks noChangeArrowheads="1"/>
          </p:cNvSpPr>
          <p:nvPr/>
        </p:nvSpPr>
        <p:spPr bwMode="auto">
          <a:xfrm>
            <a:off x="1333500" y="1295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6" name="Text Box 12"/>
          <p:cNvSpPr txBox="1">
            <a:spLocks noChangeArrowheads="1"/>
          </p:cNvSpPr>
          <p:nvPr/>
        </p:nvSpPr>
        <p:spPr bwMode="auto">
          <a:xfrm>
            <a:off x="952500" y="2524125"/>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dirty="0">
                <a:solidFill>
                  <a:srgbClr val="0000FF"/>
                </a:solidFill>
                <a:latin typeface="Calibri" pitchFamily="34" charset="0"/>
              </a:rPr>
              <a:t>2º</a:t>
            </a:r>
          </a:p>
        </p:txBody>
      </p:sp>
      <p:sp>
        <p:nvSpPr>
          <p:cNvPr id="52237" name="Text Box 13"/>
          <p:cNvSpPr txBox="1">
            <a:spLocks noChangeArrowheads="1"/>
          </p:cNvSpPr>
          <p:nvPr/>
        </p:nvSpPr>
        <p:spPr bwMode="auto">
          <a:xfrm>
            <a:off x="1146175" y="3962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altLang="en-US" sz="1800" b="1">
                <a:solidFill>
                  <a:srgbClr val="0000FF"/>
                </a:solidFill>
                <a:latin typeface="Calibri" pitchFamily="34" charset="0"/>
              </a:rPr>
              <a:t>2º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smtClean="0">
                <a:solidFill>
                  <a:srgbClr val="FF0000"/>
                </a:solidFill>
                <a:latin typeface="Calibri" panose="020F0502020204030204" pitchFamily="34" charset="0"/>
              </a:rPr>
              <a:t>Cells of the Immune System</a:t>
            </a:r>
            <a:endParaRPr lang="sv-SE" altLang="en-US" sz="3600" b="1" u="sng" kern="0" dirty="0">
              <a:solidFill>
                <a:srgbClr val="FF0000"/>
              </a:solidFill>
              <a:latin typeface="Calibri" panose="020F0502020204030204" pitchFamily="34" charset="0"/>
            </a:endParaRPr>
          </a:p>
        </p:txBody>
      </p:sp>
      <p:pic>
        <p:nvPicPr>
          <p:cNvPr id="53251" name="Picture 2" descr="figure 2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685800"/>
            <a:ext cx="695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524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smtClean="0">
                <a:solidFill>
                  <a:srgbClr val="FF0000"/>
                </a:solidFill>
                <a:latin typeface="Calibri" panose="020F0502020204030204" pitchFamily="34" charset="0"/>
              </a:rPr>
              <a:t>Classification of White Blood Cells (WBCs)</a:t>
            </a:r>
            <a:endParaRPr lang="sv-SE" altLang="en-US" sz="3600" b="1" u="sng" kern="0" dirty="0">
              <a:solidFill>
                <a:srgbClr val="FF0000"/>
              </a:solidFill>
              <a:latin typeface="Calibri" panose="020F0502020204030204" pitchFamily="34" charset="0"/>
            </a:endParaRPr>
          </a:p>
        </p:txBody>
      </p:sp>
      <p:sp>
        <p:nvSpPr>
          <p:cNvPr id="2" name="Rectangle 1"/>
          <p:cNvSpPr/>
          <p:nvPr/>
        </p:nvSpPr>
        <p:spPr>
          <a:xfrm>
            <a:off x="266700" y="990600"/>
            <a:ext cx="9601200" cy="6001643"/>
          </a:xfrm>
          <a:prstGeom prst="rect">
            <a:avLst/>
          </a:prstGeom>
        </p:spPr>
        <p:txBody>
          <a:bodyPr wrap="square">
            <a:spAutoFit/>
          </a:bodyPr>
          <a:lstStyle/>
          <a:p>
            <a:r>
              <a:rPr lang="en-US" sz="2400" b="1" dirty="0" smtClean="0">
                <a:latin typeface="Calibri" pitchFamily="34" charset="0"/>
                <a:cs typeface="Calibri" pitchFamily="34" charset="0"/>
              </a:rPr>
              <a:t>Granulocytes</a:t>
            </a:r>
            <a:endParaRPr lang="en-US" sz="2400" b="1" dirty="0">
              <a:latin typeface="Calibri" pitchFamily="34" charset="0"/>
              <a:cs typeface="Calibri" pitchFamily="34" charset="0"/>
            </a:endParaRPr>
          </a:p>
          <a:p>
            <a:pPr marL="1257300" lvl="2" indent="-342900">
              <a:buFont typeface="Wingdings" pitchFamily="2" charset="2"/>
              <a:buChar char="q"/>
            </a:pPr>
            <a:r>
              <a:rPr lang="en-US" sz="2400" b="1" dirty="0" err="1" smtClean="0">
                <a:latin typeface="Calibri" pitchFamily="34" charset="0"/>
                <a:cs typeface="Calibri" pitchFamily="34" charset="0"/>
              </a:rPr>
              <a:t>Polymorphonuclear</a:t>
            </a:r>
            <a:r>
              <a:rPr lang="en-US" sz="2400" b="1" dirty="0" smtClean="0">
                <a:latin typeface="Calibri" pitchFamily="34" charset="0"/>
                <a:cs typeface="Calibri" pitchFamily="34" charset="0"/>
              </a:rPr>
              <a:t> leukocytes </a:t>
            </a:r>
            <a:r>
              <a:rPr lang="en-US" sz="2400" b="1" dirty="0">
                <a:latin typeface="Calibri" pitchFamily="34" charset="0"/>
                <a:cs typeface="Calibri" pitchFamily="34" charset="0"/>
              </a:rPr>
              <a:t>(</a:t>
            </a:r>
            <a:r>
              <a:rPr lang="en-US" sz="2400" b="1" dirty="0" smtClean="0">
                <a:latin typeface="Calibri" pitchFamily="34" charset="0"/>
                <a:cs typeface="Calibri" pitchFamily="34" charset="0"/>
              </a:rPr>
              <a:t>PMNs; because of multiple nuclei)</a:t>
            </a:r>
            <a:endParaRPr lang="en-US" sz="2400" b="1" dirty="0">
              <a:latin typeface="Calibri" pitchFamily="34" charset="0"/>
              <a:cs typeface="Calibri" pitchFamily="34" charset="0"/>
            </a:endParaRPr>
          </a:p>
          <a:p>
            <a:pPr marL="2171700" lvl="4" indent="-342900">
              <a:buFont typeface="Wingdings" pitchFamily="2" charset="2"/>
              <a:buChar char="q"/>
            </a:pPr>
            <a:r>
              <a:rPr lang="en-US" sz="2400" b="1" dirty="0" smtClean="0">
                <a:latin typeface="Calibri" pitchFamily="34" charset="0"/>
                <a:cs typeface="Calibri" pitchFamily="34" charset="0"/>
              </a:rPr>
              <a:t>Neutrophils (10-16 </a:t>
            </a:r>
            <a:r>
              <a:rPr lang="en-US" sz="2400" b="1" dirty="0" smtClean="0">
                <a:latin typeface="Calibri"/>
                <a:cs typeface="Calibri"/>
              </a:rPr>
              <a:t>µ</a:t>
            </a:r>
            <a:r>
              <a:rPr lang="en-US" sz="2400" b="1" dirty="0" smtClean="0">
                <a:latin typeface="Calibri" pitchFamily="34" charset="0"/>
                <a:cs typeface="Calibri" pitchFamily="34" charset="0"/>
              </a:rPr>
              <a:t>m</a:t>
            </a:r>
            <a:r>
              <a:rPr lang="en-US" sz="2400" b="1" dirty="0">
                <a:latin typeface="Calibri" pitchFamily="34" charset="0"/>
                <a:cs typeface="Calibri" pitchFamily="34" charset="0"/>
              </a:rPr>
              <a:t>, </a:t>
            </a:r>
            <a:r>
              <a:rPr lang="en-US" sz="2400" b="1" dirty="0" smtClean="0">
                <a:latin typeface="Calibri" pitchFamily="34" charset="0"/>
                <a:cs typeface="Calibri" pitchFamily="34" charset="0"/>
              </a:rPr>
              <a:t>2-5 lobes </a:t>
            </a:r>
            <a:r>
              <a:rPr lang="en-US" sz="2400" b="1" dirty="0">
                <a:latin typeface="Calibri" pitchFamily="34" charset="0"/>
                <a:cs typeface="Calibri" pitchFamily="34" charset="0"/>
              </a:rPr>
              <a:t>of Nucleus)</a:t>
            </a:r>
          </a:p>
          <a:p>
            <a:pPr marL="2171700" lvl="4" indent="-342900">
              <a:buFont typeface="Wingdings" pitchFamily="2" charset="2"/>
              <a:buChar char="q"/>
            </a:pPr>
            <a:r>
              <a:rPr lang="en-US" sz="2400" b="1" dirty="0" err="1" smtClean="0">
                <a:latin typeface="Calibri" pitchFamily="34" charset="0"/>
                <a:cs typeface="Calibri" pitchFamily="34" charset="0"/>
              </a:rPr>
              <a:t>Eosinophils</a:t>
            </a:r>
            <a:r>
              <a:rPr lang="en-US" sz="2400" b="1" dirty="0" smtClean="0">
                <a:latin typeface="Calibri" pitchFamily="34" charset="0"/>
                <a:cs typeface="Calibri" pitchFamily="34" charset="0"/>
              </a:rPr>
              <a:t> (12-18 </a:t>
            </a:r>
            <a:r>
              <a:rPr lang="en-US" sz="2400" b="1" dirty="0" smtClean="0">
                <a:latin typeface="Calibri"/>
                <a:cs typeface="Calibri"/>
              </a:rPr>
              <a:t>µ</a:t>
            </a:r>
            <a:r>
              <a:rPr lang="en-US" sz="2400" b="1" dirty="0" smtClean="0">
                <a:latin typeface="Calibri" pitchFamily="34" charset="0"/>
                <a:cs typeface="Calibri" pitchFamily="34" charset="0"/>
              </a:rPr>
              <a:t>m</a:t>
            </a:r>
            <a:r>
              <a:rPr lang="en-US" sz="2400" b="1" dirty="0">
                <a:latin typeface="Calibri" pitchFamily="34" charset="0"/>
                <a:cs typeface="Calibri" pitchFamily="34" charset="0"/>
              </a:rPr>
              <a:t>, </a:t>
            </a:r>
            <a:r>
              <a:rPr lang="en-US" sz="2400" b="1" dirty="0" err="1" smtClean="0">
                <a:latin typeface="Calibri" pitchFamily="34" charset="0"/>
                <a:cs typeface="Calibri" pitchFamily="34" charset="0"/>
              </a:rPr>
              <a:t>bilobed</a:t>
            </a:r>
            <a:r>
              <a:rPr lang="en-US" sz="2400" b="1" dirty="0">
                <a:latin typeface="Calibri" pitchFamily="34" charset="0"/>
                <a:cs typeface="Calibri" pitchFamily="34" charset="0"/>
              </a:rPr>
              <a:t>, coarse red granules)</a:t>
            </a:r>
          </a:p>
          <a:p>
            <a:pPr marL="2171700" lvl="4" indent="-342900">
              <a:buFont typeface="Wingdings" pitchFamily="2" charset="2"/>
              <a:buChar char="q"/>
            </a:pPr>
            <a:r>
              <a:rPr lang="en-US" sz="2400" b="1" dirty="0" smtClean="0">
                <a:latin typeface="Calibri" pitchFamily="34" charset="0"/>
                <a:cs typeface="Calibri" pitchFamily="34" charset="0"/>
              </a:rPr>
              <a:t>Basophils (10-14 </a:t>
            </a:r>
            <a:r>
              <a:rPr lang="en-US" sz="2400" b="1" dirty="0" smtClean="0">
                <a:latin typeface="Calibri"/>
                <a:cs typeface="Calibri"/>
              </a:rPr>
              <a:t>µ</a:t>
            </a:r>
            <a:r>
              <a:rPr lang="en-US" sz="2400" b="1" dirty="0" smtClean="0">
                <a:latin typeface="Calibri" pitchFamily="34" charset="0"/>
                <a:cs typeface="Calibri" pitchFamily="34" charset="0"/>
              </a:rPr>
              <a:t>m</a:t>
            </a:r>
            <a:r>
              <a:rPr lang="en-US" sz="2400" b="1" dirty="0">
                <a:latin typeface="Calibri" pitchFamily="34" charset="0"/>
                <a:cs typeface="Calibri" pitchFamily="34" charset="0"/>
              </a:rPr>
              <a:t>, rarely segmented </a:t>
            </a:r>
            <a:r>
              <a:rPr lang="en-US" sz="2400" b="1" dirty="0" smtClean="0">
                <a:latin typeface="Calibri" pitchFamily="34" charset="0"/>
                <a:cs typeface="Calibri" pitchFamily="34" charset="0"/>
              </a:rPr>
              <a:t>nucleus </a:t>
            </a:r>
            <a:r>
              <a:rPr lang="en-US" sz="2400" b="1" dirty="0">
                <a:latin typeface="Calibri" pitchFamily="34" charset="0"/>
                <a:cs typeface="Calibri" pitchFamily="34" charset="0"/>
              </a:rPr>
              <a:t>hidden by large round bluish granules</a:t>
            </a:r>
            <a:r>
              <a:rPr lang="en-US" sz="2400" b="1" dirty="0" smtClean="0">
                <a:latin typeface="Calibri" pitchFamily="34" charset="0"/>
                <a:cs typeface="Calibri" pitchFamily="34" charset="0"/>
              </a:rPr>
              <a:t>)</a:t>
            </a:r>
          </a:p>
          <a:p>
            <a:pPr marL="2171700" lvl="4" indent="-342900">
              <a:buFont typeface="Wingdings" pitchFamily="2" charset="2"/>
              <a:buChar char="q"/>
            </a:pPr>
            <a:endParaRPr lang="en-US" sz="2400" b="1" dirty="0">
              <a:latin typeface="Calibri" pitchFamily="34" charset="0"/>
              <a:cs typeface="Calibri" pitchFamily="34" charset="0"/>
            </a:endParaRPr>
          </a:p>
          <a:p>
            <a:r>
              <a:rPr lang="en-US" sz="2400" b="1" dirty="0" err="1" smtClean="0">
                <a:solidFill>
                  <a:srgbClr val="3333CC"/>
                </a:solidFill>
                <a:latin typeface="Calibri" pitchFamily="34" charset="0"/>
                <a:cs typeface="Calibri" pitchFamily="34" charset="0"/>
              </a:rPr>
              <a:t>Agranulocytes</a:t>
            </a:r>
            <a:endParaRPr lang="en-US" sz="2400" b="1" dirty="0">
              <a:solidFill>
                <a:srgbClr val="3333CC"/>
              </a:solidFill>
              <a:latin typeface="Calibri" pitchFamily="34" charset="0"/>
              <a:cs typeface="Calibri" pitchFamily="34" charset="0"/>
            </a:endParaRPr>
          </a:p>
          <a:p>
            <a:pPr marL="1257300" lvl="2" indent="-342900">
              <a:buFont typeface="Wingdings" pitchFamily="2" charset="2"/>
              <a:buChar char="q"/>
            </a:pPr>
            <a:r>
              <a:rPr lang="en-US" sz="2400" b="1" dirty="0" smtClean="0">
                <a:solidFill>
                  <a:srgbClr val="3333CC"/>
                </a:solidFill>
                <a:latin typeface="Calibri" pitchFamily="34" charset="0"/>
                <a:cs typeface="Calibri" pitchFamily="34" charset="0"/>
              </a:rPr>
              <a:t>Lymphocytes( Round </a:t>
            </a:r>
            <a:r>
              <a:rPr lang="en-US" sz="2400" b="1" dirty="0">
                <a:solidFill>
                  <a:srgbClr val="3333CC"/>
                </a:solidFill>
                <a:latin typeface="Calibri" pitchFamily="34" charset="0"/>
                <a:cs typeface="Calibri" pitchFamily="34" charset="0"/>
              </a:rPr>
              <a:t>Nucleus, Small [</a:t>
            </a:r>
            <a:r>
              <a:rPr lang="en-US" sz="2400" b="1" dirty="0" smtClean="0">
                <a:solidFill>
                  <a:srgbClr val="3333CC"/>
                </a:solidFill>
                <a:latin typeface="Calibri" pitchFamily="34" charset="0"/>
                <a:cs typeface="Calibri" pitchFamily="34" charset="0"/>
              </a:rPr>
              <a:t>5-8 </a:t>
            </a:r>
            <a:r>
              <a:rPr lang="en-US" sz="2400" b="1" dirty="0" smtClean="0">
                <a:solidFill>
                  <a:srgbClr val="3333CC"/>
                </a:solidFill>
                <a:latin typeface="Calibri"/>
                <a:cs typeface="Calibri"/>
              </a:rPr>
              <a:t>µ</a:t>
            </a:r>
            <a:r>
              <a:rPr lang="en-US" sz="2400" b="1" dirty="0" smtClean="0">
                <a:solidFill>
                  <a:srgbClr val="3333CC"/>
                </a:solidFill>
                <a:latin typeface="Calibri" pitchFamily="34" charset="0"/>
                <a:cs typeface="Calibri" pitchFamily="34" charset="0"/>
              </a:rPr>
              <a:t>m</a:t>
            </a:r>
            <a:r>
              <a:rPr lang="en-US" sz="2400" b="1" dirty="0">
                <a:solidFill>
                  <a:srgbClr val="3333CC"/>
                </a:solidFill>
                <a:latin typeface="Calibri" pitchFamily="34" charset="0"/>
                <a:cs typeface="Calibri" pitchFamily="34" charset="0"/>
              </a:rPr>
              <a:t>] &amp; large [</a:t>
            </a:r>
            <a:r>
              <a:rPr lang="en-US" sz="2400" b="1" dirty="0" smtClean="0">
                <a:solidFill>
                  <a:srgbClr val="3333CC"/>
                </a:solidFill>
                <a:latin typeface="Calibri" pitchFamily="34" charset="0"/>
                <a:cs typeface="Calibri" pitchFamily="34" charset="0"/>
              </a:rPr>
              <a:t>9-15 </a:t>
            </a:r>
            <a:r>
              <a:rPr lang="en-US" sz="2400" b="1" dirty="0" smtClean="0">
                <a:solidFill>
                  <a:srgbClr val="3333CC"/>
                </a:solidFill>
                <a:latin typeface="Calibri"/>
                <a:cs typeface="Calibri"/>
              </a:rPr>
              <a:t>µ</a:t>
            </a:r>
            <a:r>
              <a:rPr lang="en-US" sz="2400" b="1" dirty="0" smtClean="0">
                <a:solidFill>
                  <a:srgbClr val="3333CC"/>
                </a:solidFill>
                <a:latin typeface="Calibri" pitchFamily="34" charset="0"/>
                <a:cs typeface="Calibri" pitchFamily="34" charset="0"/>
              </a:rPr>
              <a:t>m</a:t>
            </a:r>
            <a:r>
              <a:rPr lang="en-US" sz="2400" b="1" dirty="0">
                <a:solidFill>
                  <a:srgbClr val="3333CC"/>
                </a:solidFill>
                <a:latin typeface="Calibri" pitchFamily="34" charset="0"/>
                <a:cs typeface="Calibri" pitchFamily="34" charset="0"/>
              </a:rPr>
              <a:t>])</a:t>
            </a:r>
          </a:p>
          <a:p>
            <a:pPr marL="2171700" lvl="4" indent="-342900">
              <a:buFont typeface="Wingdings" pitchFamily="2" charset="2"/>
              <a:buChar char="q"/>
            </a:pPr>
            <a:r>
              <a:rPr lang="en-US" sz="2400" b="1" dirty="0" smtClean="0">
                <a:solidFill>
                  <a:srgbClr val="3333CC"/>
                </a:solidFill>
                <a:latin typeface="Calibri" pitchFamily="34" charset="0"/>
                <a:cs typeface="Calibri" pitchFamily="34" charset="0"/>
              </a:rPr>
              <a:t>T lymphocyte</a:t>
            </a:r>
            <a:endParaRPr lang="en-US" sz="2400" b="1" dirty="0">
              <a:solidFill>
                <a:srgbClr val="3333CC"/>
              </a:solidFill>
              <a:latin typeface="Calibri" pitchFamily="34" charset="0"/>
              <a:cs typeface="Calibri" pitchFamily="34" charset="0"/>
            </a:endParaRPr>
          </a:p>
          <a:p>
            <a:pPr marL="2171700" lvl="4" indent="-342900">
              <a:buFont typeface="Wingdings" pitchFamily="2" charset="2"/>
              <a:buChar char="q"/>
            </a:pPr>
            <a:r>
              <a:rPr lang="en-US" sz="2400" b="1" dirty="0" smtClean="0">
                <a:solidFill>
                  <a:srgbClr val="3333CC"/>
                </a:solidFill>
                <a:latin typeface="Calibri" pitchFamily="34" charset="0"/>
                <a:cs typeface="Calibri" pitchFamily="34" charset="0"/>
              </a:rPr>
              <a:t>B lymphocyte</a:t>
            </a:r>
          </a:p>
          <a:p>
            <a:pPr marL="2171700" lvl="4" indent="-342900">
              <a:buFont typeface="Wingdings" pitchFamily="2" charset="2"/>
              <a:buChar char="q"/>
            </a:pPr>
            <a:r>
              <a:rPr lang="en-US" sz="2400" b="1" dirty="0" smtClean="0">
                <a:solidFill>
                  <a:srgbClr val="3333CC"/>
                </a:solidFill>
                <a:latin typeface="Calibri" pitchFamily="34" charset="0"/>
                <a:cs typeface="Calibri" pitchFamily="34" charset="0"/>
              </a:rPr>
              <a:t>Natural killer cells (NKCs)</a:t>
            </a:r>
            <a:endParaRPr lang="en-US" sz="2400" b="1" dirty="0">
              <a:solidFill>
                <a:srgbClr val="3333CC"/>
              </a:solidFill>
              <a:latin typeface="Calibri" pitchFamily="34" charset="0"/>
              <a:cs typeface="Calibri" pitchFamily="34" charset="0"/>
            </a:endParaRPr>
          </a:p>
          <a:p>
            <a:pPr marL="1257300" lvl="2" indent="-342900">
              <a:buFont typeface="Wingdings" pitchFamily="2" charset="2"/>
              <a:buChar char="q"/>
            </a:pPr>
            <a:r>
              <a:rPr lang="en-US" sz="2400" b="1" dirty="0" smtClean="0">
                <a:solidFill>
                  <a:srgbClr val="3333CC"/>
                </a:solidFill>
                <a:latin typeface="Calibri" pitchFamily="34" charset="0"/>
                <a:cs typeface="Calibri" pitchFamily="34" charset="0"/>
              </a:rPr>
              <a:t>Monocytes </a:t>
            </a:r>
            <a:r>
              <a:rPr lang="en-US" sz="2400" b="1" dirty="0">
                <a:solidFill>
                  <a:srgbClr val="3333CC"/>
                </a:solidFill>
                <a:latin typeface="Calibri" pitchFamily="34" charset="0"/>
                <a:cs typeface="Calibri" pitchFamily="34" charset="0"/>
              </a:rPr>
              <a:t>(</a:t>
            </a:r>
            <a:r>
              <a:rPr lang="en-US" sz="2400" b="1" dirty="0" smtClean="0">
                <a:solidFill>
                  <a:srgbClr val="3333CC"/>
                </a:solidFill>
                <a:latin typeface="Calibri" pitchFamily="34" charset="0"/>
                <a:cs typeface="Calibri" pitchFamily="34" charset="0"/>
              </a:rPr>
              <a:t>15-20 </a:t>
            </a:r>
            <a:r>
              <a:rPr lang="en-US" sz="2400" b="1" dirty="0" smtClean="0">
                <a:solidFill>
                  <a:srgbClr val="3333CC"/>
                </a:solidFill>
                <a:latin typeface="Calibri"/>
                <a:cs typeface="Calibri"/>
              </a:rPr>
              <a:t>µ</a:t>
            </a:r>
            <a:r>
              <a:rPr lang="en-US" sz="2400" b="1" dirty="0" smtClean="0">
                <a:solidFill>
                  <a:srgbClr val="3333CC"/>
                </a:solidFill>
                <a:latin typeface="Calibri" pitchFamily="34" charset="0"/>
                <a:cs typeface="Calibri" pitchFamily="34" charset="0"/>
              </a:rPr>
              <a:t>m</a:t>
            </a:r>
            <a:r>
              <a:rPr lang="en-US" sz="2400" b="1" dirty="0">
                <a:solidFill>
                  <a:srgbClr val="3333CC"/>
                </a:solidFill>
                <a:latin typeface="Calibri" pitchFamily="34" charset="0"/>
                <a:cs typeface="Calibri" pitchFamily="34" charset="0"/>
              </a:rPr>
              <a:t>, Kidney shaped </a:t>
            </a:r>
            <a:r>
              <a:rPr lang="en-US" sz="2400" b="1" dirty="0" smtClean="0">
                <a:solidFill>
                  <a:srgbClr val="3333CC"/>
                </a:solidFill>
                <a:latin typeface="Calibri" pitchFamily="34" charset="0"/>
                <a:cs typeface="Calibri" pitchFamily="34" charset="0"/>
              </a:rPr>
              <a:t>nucleus). The monocytes make </a:t>
            </a:r>
            <a:r>
              <a:rPr lang="en-US" sz="2400" b="1" dirty="0">
                <a:solidFill>
                  <a:srgbClr val="3333CC"/>
                </a:solidFill>
                <a:latin typeface="Calibri" pitchFamily="34" charset="0"/>
                <a:cs typeface="Calibri" pitchFamily="34" charset="0"/>
              </a:rPr>
              <a:t>macrophage system</a:t>
            </a:r>
          </a:p>
          <a:p>
            <a:endParaRPr lang="ar-SA" sz="2400" b="1" dirty="0">
              <a:latin typeface="Calibri" pitchFamily="34" charset="0"/>
            </a:endParaRPr>
          </a:p>
        </p:txBody>
      </p:sp>
    </p:spTree>
    <p:extLst>
      <p:ext uri="{BB962C8B-B14F-4D97-AF65-F5344CB8AC3E}">
        <p14:creationId xmlns:p14="http://schemas.microsoft.com/office/powerpoint/2010/main" val="388052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52400"/>
            <a:ext cx="1028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smtClean="0">
                <a:solidFill>
                  <a:srgbClr val="FF0000"/>
                </a:solidFill>
                <a:latin typeface="Calibri" panose="020F0502020204030204" pitchFamily="34" charset="0"/>
              </a:rPr>
              <a:t>WBCs Concentrations (Normal Counts)</a:t>
            </a:r>
          </a:p>
          <a:p>
            <a:pPr>
              <a:defRPr/>
            </a:pPr>
            <a:r>
              <a:rPr lang="en-US" altLang="en-US" sz="3600" b="1" kern="0" dirty="0" smtClean="0">
                <a:solidFill>
                  <a:srgbClr val="FF0000"/>
                </a:solidFill>
                <a:latin typeface="Calibri" panose="020F0502020204030204" pitchFamily="34" charset="0"/>
              </a:rPr>
              <a:t>and Life Span</a:t>
            </a:r>
            <a:endParaRPr lang="sv-SE" altLang="en-US" sz="3600" b="1" u="sng" kern="0" dirty="0">
              <a:solidFill>
                <a:srgbClr val="FF0000"/>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7266503"/>
              </p:ext>
            </p:extLst>
          </p:nvPr>
        </p:nvGraphicFramePr>
        <p:xfrm>
          <a:off x="342900" y="1264920"/>
          <a:ext cx="9601200" cy="5440680"/>
        </p:xfrm>
        <a:graphic>
          <a:graphicData uri="http://schemas.openxmlformats.org/drawingml/2006/table">
            <a:tbl>
              <a:tblPr rtl="1" firstRow="1" bandRow="1">
                <a:tableStyleId>{5C22544A-7EE6-4342-B048-85BDC9FD1C3A}</a:tableStyleId>
              </a:tblPr>
              <a:tblGrid>
                <a:gridCol w="2400300"/>
                <a:gridCol w="2400300"/>
                <a:gridCol w="2400300"/>
                <a:gridCol w="2400300"/>
              </a:tblGrid>
              <a:tr h="370840">
                <a:tc>
                  <a:txBody>
                    <a:bodyPr/>
                    <a:lstStyle/>
                    <a:p>
                      <a:pPr algn="ctr" rtl="1"/>
                      <a:r>
                        <a:rPr lang="en-US" sz="2100" b="1" dirty="0" smtClean="0">
                          <a:solidFill>
                            <a:srgbClr val="3333CC"/>
                          </a:solidFill>
                          <a:latin typeface="Calibri" pitchFamily="34" charset="0"/>
                        </a:rPr>
                        <a:t>Life Span</a:t>
                      </a:r>
                      <a:endParaRPr lang="ar-SA" sz="2100" b="1" dirty="0">
                        <a:solidFill>
                          <a:srgbClr val="3333CC"/>
                        </a:solidFill>
                        <a:latin typeface="Calibri" pitchFamily="34" charset="0"/>
                      </a:endParaRPr>
                    </a:p>
                  </a:txBody>
                  <a:tcPr/>
                </a:tc>
                <a:tc>
                  <a:txBody>
                    <a:bodyPr/>
                    <a:lstStyle/>
                    <a:p>
                      <a:pPr algn="ctr" rtl="1"/>
                      <a:r>
                        <a:rPr lang="en-US" sz="2100" b="1" dirty="0" smtClean="0">
                          <a:solidFill>
                            <a:srgbClr val="3333CC"/>
                          </a:solidFill>
                          <a:latin typeface="Calibri" pitchFamily="34" charset="0"/>
                        </a:rPr>
                        <a:t>Percentage of Total WBCs</a:t>
                      </a:r>
                      <a:endParaRPr lang="ar-SA" sz="2100" b="1" dirty="0">
                        <a:solidFill>
                          <a:srgbClr val="3333CC"/>
                        </a:solidFill>
                        <a:latin typeface="Calibri" pitchFamily="34" charset="0"/>
                      </a:endParaRPr>
                    </a:p>
                  </a:txBody>
                  <a:tcPr/>
                </a:tc>
                <a:tc>
                  <a:txBody>
                    <a:bodyPr/>
                    <a:lstStyle/>
                    <a:p>
                      <a:pPr algn="ctr" rtl="1"/>
                      <a:r>
                        <a:rPr lang="en-US" sz="2100" b="1" dirty="0" smtClean="0">
                          <a:solidFill>
                            <a:srgbClr val="3333CC"/>
                          </a:solidFill>
                          <a:latin typeface="Calibri" pitchFamily="34" charset="0"/>
                        </a:rPr>
                        <a:t>Approximate Normal Range (/</a:t>
                      </a:r>
                      <a:r>
                        <a:rPr lang="en-US" sz="2100" b="1" dirty="0" smtClean="0">
                          <a:solidFill>
                            <a:srgbClr val="3333CC"/>
                          </a:solidFill>
                          <a:latin typeface="Calibri"/>
                          <a:cs typeface="Calibri"/>
                        </a:rPr>
                        <a:t>µL)</a:t>
                      </a:r>
                      <a:endParaRPr lang="ar-SA" sz="2100" b="1" dirty="0">
                        <a:solidFill>
                          <a:srgbClr val="3333CC"/>
                        </a:solidFill>
                        <a:latin typeface="Calibri" pitchFamily="34" charset="0"/>
                      </a:endParaRPr>
                    </a:p>
                  </a:txBody>
                  <a:tcPr/>
                </a:tc>
                <a:tc>
                  <a:txBody>
                    <a:bodyPr/>
                    <a:lstStyle/>
                    <a:p>
                      <a:pPr rtl="1"/>
                      <a:r>
                        <a:rPr lang="en-US" sz="2100" b="1" dirty="0" smtClean="0">
                          <a:solidFill>
                            <a:srgbClr val="3333CC"/>
                          </a:solidFill>
                          <a:latin typeface="Calibri" pitchFamily="34" charset="0"/>
                          <a:cs typeface="Calibri" pitchFamily="34" charset="0"/>
                        </a:rPr>
                        <a:t>Cells</a:t>
                      </a:r>
                      <a:endParaRPr lang="ar-SA" sz="2100" b="1" dirty="0">
                        <a:solidFill>
                          <a:srgbClr val="3333CC"/>
                        </a:solidFill>
                        <a:latin typeface="Calibri" pitchFamily="34" charset="0"/>
                      </a:endParaRPr>
                    </a:p>
                  </a:txBody>
                  <a:tcPr/>
                </a:tc>
              </a:tr>
              <a:tr h="370840">
                <a:tc>
                  <a:txBody>
                    <a:bodyPr/>
                    <a:lstStyle/>
                    <a:p>
                      <a:pPr algn="l" rtl="1"/>
                      <a:endParaRPr lang="ar-SA" sz="2100" b="1" dirty="0">
                        <a:solidFill>
                          <a:srgbClr val="3333CC"/>
                        </a:solidFill>
                        <a:latin typeface="Calibri" pitchFamily="34" charset="0"/>
                      </a:endParaRPr>
                    </a:p>
                  </a:txBody>
                  <a:tcPr/>
                </a:tc>
                <a:tc>
                  <a:txBody>
                    <a:bodyPr/>
                    <a:lstStyle/>
                    <a:p>
                      <a:pPr algn="ctr" rtl="1"/>
                      <a:endParaRPr lang="ar-SA" sz="2100" b="1" dirty="0">
                        <a:solidFill>
                          <a:srgbClr val="3333CC"/>
                        </a:solidFill>
                        <a:latin typeface="Calibri" pitchFamily="34" charset="0"/>
                      </a:endParaRPr>
                    </a:p>
                  </a:txBody>
                  <a:tcPr/>
                </a:tc>
                <a:tc>
                  <a:txBody>
                    <a:bodyPr/>
                    <a:lstStyle/>
                    <a:p>
                      <a:pPr algn="ctr" rtl="1"/>
                      <a:r>
                        <a:rPr lang="en-US" sz="2100" b="1" dirty="0" smtClean="0">
                          <a:solidFill>
                            <a:srgbClr val="3333CC"/>
                          </a:solidFill>
                          <a:latin typeface="Calibri" pitchFamily="34" charset="0"/>
                        </a:rPr>
                        <a:t>4000 - 11000</a:t>
                      </a:r>
                      <a:endParaRPr lang="ar-SA" sz="2100" b="1" dirty="0">
                        <a:solidFill>
                          <a:srgbClr val="3333CC"/>
                        </a:solidFill>
                        <a:latin typeface="Calibri" pitchFamily="34" charset="0"/>
                      </a:endParaRPr>
                    </a:p>
                  </a:txBody>
                  <a:tcPr/>
                </a:tc>
                <a:tc>
                  <a:txBody>
                    <a:bodyPr/>
                    <a:lstStyle/>
                    <a:p>
                      <a:pPr rtl="1"/>
                      <a:r>
                        <a:rPr lang="en-US" sz="2100" b="1" dirty="0" smtClean="0">
                          <a:solidFill>
                            <a:srgbClr val="3333CC"/>
                          </a:solidFill>
                          <a:latin typeface="Calibri" pitchFamily="34" charset="0"/>
                        </a:rPr>
                        <a:t>Total WBCs</a:t>
                      </a:r>
                      <a:endParaRPr lang="ar-SA" sz="2100" b="1" dirty="0">
                        <a:solidFill>
                          <a:srgbClr val="3333CC"/>
                        </a:solidFill>
                        <a:latin typeface="Calibri" pitchFamily="34" charset="0"/>
                      </a:endParaRPr>
                    </a:p>
                  </a:txBody>
                  <a:tcPr/>
                </a:tc>
              </a:tr>
              <a:tr h="370840">
                <a:tc>
                  <a:txBody>
                    <a:bodyPr/>
                    <a:lstStyle/>
                    <a:p>
                      <a:pPr algn="l" rtl="1"/>
                      <a:endParaRPr lang="ar-SA" sz="2100" b="1" dirty="0">
                        <a:solidFill>
                          <a:srgbClr val="3333CC"/>
                        </a:solidFill>
                        <a:latin typeface="Calibri" pitchFamily="34" charset="0"/>
                      </a:endParaRPr>
                    </a:p>
                  </a:txBody>
                  <a:tcPr/>
                </a:tc>
                <a:tc>
                  <a:txBody>
                    <a:bodyPr/>
                    <a:lstStyle/>
                    <a:p>
                      <a:pPr algn="ctr" rtl="1"/>
                      <a:endParaRPr lang="ar-SA" sz="2100" b="1" dirty="0">
                        <a:solidFill>
                          <a:srgbClr val="3333CC"/>
                        </a:solidFill>
                        <a:latin typeface="Calibri" pitchFamily="34" charset="0"/>
                      </a:endParaRPr>
                    </a:p>
                  </a:txBody>
                  <a:tcPr/>
                </a:tc>
                <a:tc>
                  <a:txBody>
                    <a:bodyPr/>
                    <a:lstStyle/>
                    <a:p>
                      <a:pPr algn="ctr" rtl="1"/>
                      <a:endParaRPr lang="ar-SA" sz="2100" b="1" dirty="0">
                        <a:solidFill>
                          <a:srgbClr val="3333CC"/>
                        </a:solidFill>
                        <a:latin typeface="Calibri" pitchFamily="34" charset="0"/>
                      </a:endParaRPr>
                    </a:p>
                  </a:txBody>
                  <a:tcPr/>
                </a:tc>
                <a:tc>
                  <a:txBody>
                    <a:bodyPr/>
                    <a:lstStyle/>
                    <a:p>
                      <a:pPr rtl="1"/>
                      <a:endParaRPr lang="ar-SA" sz="2100" b="1" dirty="0">
                        <a:solidFill>
                          <a:srgbClr val="3333CC"/>
                        </a:solidFill>
                        <a:latin typeface="Calibri" pitchFamily="34" charset="0"/>
                      </a:endParaRPr>
                    </a:p>
                  </a:txBody>
                  <a:tcPr/>
                </a:tc>
              </a:tr>
              <a:tr h="370840">
                <a:tc rowSpan="3">
                  <a:txBody>
                    <a:bodyPr/>
                    <a:lstStyle/>
                    <a:p>
                      <a:pPr algn="l" rtl="1"/>
                      <a:r>
                        <a:rPr lang="en-US" sz="2100" b="1" dirty="0" smtClean="0">
                          <a:solidFill>
                            <a:srgbClr val="FF0000"/>
                          </a:solidFill>
                          <a:latin typeface="Calibri" pitchFamily="34" charset="0"/>
                        </a:rPr>
                        <a:t>4 – 8 hours in blood and 4 – 5  days in tissues where they are needed</a:t>
                      </a:r>
                      <a:endParaRPr lang="ar-SA" sz="2100" b="1" dirty="0">
                        <a:solidFill>
                          <a:srgbClr val="FF0000"/>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60 </a:t>
                      </a:r>
                      <a:r>
                        <a:rPr lang="en-US" sz="2100" b="1" dirty="0" smtClean="0">
                          <a:solidFill>
                            <a:srgbClr val="FF0000"/>
                          </a:solidFill>
                          <a:latin typeface="Calibri" pitchFamily="34" charset="0"/>
                        </a:rPr>
                        <a:t>–70</a:t>
                      </a:r>
                      <a:r>
                        <a:rPr lang="en-US" sz="2100" b="1" dirty="0" smtClean="0">
                          <a:solidFill>
                            <a:srgbClr val="FF0000"/>
                          </a:solidFill>
                          <a:latin typeface="Calibri" pitchFamily="34" charset="0"/>
                        </a:rPr>
                        <a:t>% (62%)</a:t>
                      </a:r>
                      <a:endParaRPr lang="ar-SA" sz="2100" b="1" dirty="0">
                        <a:solidFill>
                          <a:srgbClr val="FF0000"/>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3000 - 6000</a:t>
                      </a:r>
                      <a:endParaRPr lang="ar-SA" sz="2100" b="1" dirty="0">
                        <a:solidFill>
                          <a:srgbClr val="FF0000"/>
                        </a:solidFill>
                        <a:latin typeface="Calibri" pitchFamily="34" charset="0"/>
                      </a:endParaRPr>
                    </a:p>
                  </a:txBody>
                  <a:tcPr/>
                </a:tc>
                <a:tc>
                  <a:txBody>
                    <a:bodyPr/>
                    <a:lstStyle/>
                    <a:p>
                      <a:pPr rtl="1"/>
                      <a:r>
                        <a:rPr lang="en-US" sz="2100" b="1" dirty="0" smtClean="0">
                          <a:solidFill>
                            <a:srgbClr val="FF0000"/>
                          </a:solidFill>
                          <a:latin typeface="Calibri" pitchFamily="34" charset="0"/>
                        </a:rPr>
                        <a:t>Neutrophils</a:t>
                      </a:r>
                      <a:endParaRPr lang="ar-SA" sz="2100" b="1" dirty="0">
                        <a:solidFill>
                          <a:srgbClr val="FF0000"/>
                        </a:solidFill>
                        <a:latin typeface="Calibri" pitchFamily="34" charset="0"/>
                      </a:endParaRPr>
                    </a:p>
                  </a:txBody>
                  <a:tcPr/>
                </a:tc>
              </a:tr>
              <a:tr h="370840">
                <a:tc vMerge="1">
                  <a:txBody>
                    <a:bodyPr/>
                    <a:lstStyle/>
                    <a:p>
                      <a:pPr algn="ctr" rtl="1"/>
                      <a:endParaRPr lang="ar-SA" sz="2800" b="1" dirty="0">
                        <a:solidFill>
                          <a:srgbClr val="3333CC"/>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1 – 4% (2.3%)</a:t>
                      </a:r>
                      <a:endParaRPr lang="ar-SA" sz="2100" b="1" dirty="0">
                        <a:solidFill>
                          <a:srgbClr val="FF0000"/>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150 - 300</a:t>
                      </a:r>
                      <a:endParaRPr lang="ar-SA" sz="2100" b="1" dirty="0">
                        <a:solidFill>
                          <a:srgbClr val="FF0000"/>
                        </a:solidFill>
                        <a:latin typeface="Calibri" pitchFamily="34" charset="0"/>
                      </a:endParaRPr>
                    </a:p>
                  </a:txBody>
                  <a:tcPr/>
                </a:tc>
                <a:tc>
                  <a:txBody>
                    <a:bodyPr/>
                    <a:lstStyle/>
                    <a:p>
                      <a:pPr rtl="1"/>
                      <a:r>
                        <a:rPr lang="en-US" sz="2100" b="1" dirty="0" err="1" smtClean="0">
                          <a:solidFill>
                            <a:srgbClr val="FF0000"/>
                          </a:solidFill>
                          <a:latin typeface="Calibri" pitchFamily="34" charset="0"/>
                        </a:rPr>
                        <a:t>Eosinophils</a:t>
                      </a:r>
                      <a:endParaRPr lang="ar-SA" sz="2100" b="1" dirty="0">
                        <a:solidFill>
                          <a:srgbClr val="FF0000"/>
                        </a:solidFill>
                        <a:latin typeface="Calibri" pitchFamily="34" charset="0"/>
                      </a:endParaRPr>
                    </a:p>
                  </a:txBody>
                  <a:tcPr/>
                </a:tc>
              </a:tr>
              <a:tr h="370840">
                <a:tc vMerge="1">
                  <a:txBody>
                    <a:bodyPr/>
                    <a:lstStyle/>
                    <a:p>
                      <a:pPr algn="ctr" rtl="1"/>
                      <a:endParaRPr lang="ar-SA" sz="2800" b="1" dirty="0">
                        <a:solidFill>
                          <a:srgbClr val="3333CC"/>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0.4% (0.4%)</a:t>
                      </a:r>
                      <a:endParaRPr lang="ar-SA" sz="2100" b="1" dirty="0">
                        <a:solidFill>
                          <a:srgbClr val="FF0000"/>
                        </a:solidFill>
                        <a:latin typeface="Calibri" pitchFamily="34" charset="0"/>
                      </a:endParaRPr>
                    </a:p>
                  </a:txBody>
                  <a:tcPr/>
                </a:tc>
                <a:tc>
                  <a:txBody>
                    <a:bodyPr/>
                    <a:lstStyle/>
                    <a:p>
                      <a:pPr algn="ctr" rtl="1"/>
                      <a:r>
                        <a:rPr lang="en-US" sz="2100" b="1" dirty="0" smtClean="0">
                          <a:solidFill>
                            <a:srgbClr val="FF0000"/>
                          </a:solidFill>
                          <a:latin typeface="Calibri" pitchFamily="34" charset="0"/>
                        </a:rPr>
                        <a:t>0 - 100</a:t>
                      </a:r>
                      <a:endParaRPr lang="ar-SA" sz="2100" b="1" dirty="0">
                        <a:solidFill>
                          <a:srgbClr val="FF0000"/>
                        </a:solidFill>
                        <a:latin typeface="Calibri" pitchFamily="34" charset="0"/>
                      </a:endParaRPr>
                    </a:p>
                  </a:txBody>
                  <a:tcPr/>
                </a:tc>
                <a:tc>
                  <a:txBody>
                    <a:bodyPr/>
                    <a:lstStyle/>
                    <a:p>
                      <a:pPr rtl="1"/>
                      <a:r>
                        <a:rPr lang="en-US" sz="2100" b="1" dirty="0" smtClean="0">
                          <a:solidFill>
                            <a:srgbClr val="FF0000"/>
                          </a:solidFill>
                          <a:latin typeface="Calibri" pitchFamily="34" charset="0"/>
                        </a:rPr>
                        <a:t>Basophils</a:t>
                      </a:r>
                      <a:endParaRPr lang="ar-SA" sz="2100" b="1" dirty="0">
                        <a:solidFill>
                          <a:srgbClr val="FF0000"/>
                        </a:solidFill>
                        <a:latin typeface="Calibri" pitchFamily="34" charset="0"/>
                      </a:endParaRPr>
                    </a:p>
                  </a:txBody>
                  <a:tcPr/>
                </a:tc>
              </a:tr>
              <a:tr h="370840">
                <a:tc>
                  <a:txBody>
                    <a:bodyPr/>
                    <a:lstStyle/>
                    <a:p>
                      <a:pPr algn="l" rtl="1"/>
                      <a:endParaRPr lang="ar-SA" sz="2100" b="1" dirty="0">
                        <a:solidFill>
                          <a:srgbClr val="3333CC"/>
                        </a:solidFill>
                        <a:latin typeface="Calibri" pitchFamily="34" charset="0"/>
                      </a:endParaRPr>
                    </a:p>
                  </a:txBody>
                  <a:tcPr/>
                </a:tc>
                <a:tc>
                  <a:txBody>
                    <a:bodyPr/>
                    <a:lstStyle/>
                    <a:p>
                      <a:pPr algn="ctr" rtl="1"/>
                      <a:endParaRPr lang="ar-SA" sz="2100" b="1" dirty="0">
                        <a:solidFill>
                          <a:srgbClr val="3333CC"/>
                        </a:solidFill>
                        <a:latin typeface="Calibri" pitchFamily="34" charset="0"/>
                      </a:endParaRPr>
                    </a:p>
                  </a:txBody>
                  <a:tcPr/>
                </a:tc>
                <a:tc>
                  <a:txBody>
                    <a:bodyPr/>
                    <a:lstStyle/>
                    <a:p>
                      <a:pPr algn="ctr" rtl="1"/>
                      <a:endParaRPr lang="ar-SA" sz="2100" b="1" dirty="0">
                        <a:solidFill>
                          <a:srgbClr val="3333CC"/>
                        </a:solidFill>
                        <a:latin typeface="Calibri" pitchFamily="34" charset="0"/>
                      </a:endParaRPr>
                    </a:p>
                  </a:txBody>
                  <a:tcPr/>
                </a:tc>
                <a:tc>
                  <a:txBody>
                    <a:bodyPr/>
                    <a:lstStyle/>
                    <a:p>
                      <a:pPr rtl="1"/>
                      <a:endParaRPr lang="ar-SA" sz="2100" b="1" dirty="0">
                        <a:solidFill>
                          <a:srgbClr val="3333CC"/>
                        </a:solidFill>
                        <a:latin typeface="Calibri" pitchFamily="34" charset="0"/>
                      </a:endParaRPr>
                    </a:p>
                  </a:txBody>
                  <a:tcPr/>
                </a:tc>
              </a:tr>
              <a:tr h="370840">
                <a:tc>
                  <a:txBody>
                    <a:bodyPr/>
                    <a:lstStyle/>
                    <a:p>
                      <a:pPr algn="l" rtl="1"/>
                      <a:r>
                        <a:rPr lang="en-US" sz="2100" b="1" dirty="0" smtClean="0">
                          <a:solidFill>
                            <a:srgbClr val="660066"/>
                          </a:solidFill>
                          <a:latin typeface="Calibri" pitchFamily="34" charset="0"/>
                        </a:rPr>
                        <a:t>Weeks - months</a:t>
                      </a:r>
                      <a:endParaRPr lang="ar-SA" sz="2100" b="1" dirty="0">
                        <a:solidFill>
                          <a:srgbClr val="660066"/>
                        </a:solidFill>
                        <a:latin typeface="Calibri" pitchFamily="34" charset="0"/>
                      </a:endParaRPr>
                    </a:p>
                  </a:txBody>
                  <a:tcPr/>
                </a:tc>
                <a:tc>
                  <a:txBody>
                    <a:bodyPr/>
                    <a:lstStyle/>
                    <a:p>
                      <a:pPr algn="ctr" rtl="1"/>
                      <a:r>
                        <a:rPr lang="en-US" sz="2100" b="1" dirty="0" smtClean="0">
                          <a:solidFill>
                            <a:srgbClr val="660066"/>
                          </a:solidFill>
                          <a:latin typeface="Calibri" pitchFamily="34" charset="0"/>
                        </a:rPr>
                        <a:t>20</a:t>
                      </a:r>
                      <a:r>
                        <a:rPr lang="en-US" sz="2100" b="1" baseline="0" dirty="0" smtClean="0">
                          <a:solidFill>
                            <a:srgbClr val="660066"/>
                          </a:solidFill>
                          <a:latin typeface="Calibri" pitchFamily="34" charset="0"/>
                        </a:rPr>
                        <a:t> – 40% (30%)</a:t>
                      </a:r>
                      <a:endParaRPr lang="ar-SA" sz="2100" b="1" dirty="0">
                        <a:solidFill>
                          <a:srgbClr val="660066"/>
                        </a:solidFill>
                        <a:latin typeface="Calibri" pitchFamily="34" charset="0"/>
                      </a:endParaRPr>
                    </a:p>
                  </a:txBody>
                  <a:tcPr/>
                </a:tc>
                <a:tc>
                  <a:txBody>
                    <a:bodyPr/>
                    <a:lstStyle/>
                    <a:p>
                      <a:pPr algn="ctr" rtl="1"/>
                      <a:r>
                        <a:rPr lang="en-US" sz="2100" b="1" dirty="0" smtClean="0">
                          <a:solidFill>
                            <a:srgbClr val="660066"/>
                          </a:solidFill>
                          <a:latin typeface="Calibri" pitchFamily="34" charset="0"/>
                        </a:rPr>
                        <a:t>1500 - 4000</a:t>
                      </a:r>
                      <a:endParaRPr lang="ar-SA" sz="2100" b="1" dirty="0">
                        <a:solidFill>
                          <a:srgbClr val="660066"/>
                        </a:solidFill>
                        <a:latin typeface="Calibri" pitchFamily="34" charset="0"/>
                      </a:endParaRPr>
                    </a:p>
                  </a:txBody>
                  <a:tcPr/>
                </a:tc>
                <a:tc>
                  <a:txBody>
                    <a:bodyPr/>
                    <a:lstStyle/>
                    <a:p>
                      <a:pPr rtl="1"/>
                      <a:r>
                        <a:rPr lang="en-US" sz="2100" b="1" dirty="0" smtClean="0">
                          <a:solidFill>
                            <a:srgbClr val="660066"/>
                          </a:solidFill>
                          <a:latin typeface="Calibri" pitchFamily="34" charset="0"/>
                        </a:rPr>
                        <a:t>Lymphocytes</a:t>
                      </a:r>
                      <a:endParaRPr lang="ar-SA" sz="2100" b="1" dirty="0">
                        <a:solidFill>
                          <a:srgbClr val="660066"/>
                        </a:solidFill>
                        <a:latin typeface="Calibri" pitchFamily="34" charset="0"/>
                      </a:endParaRPr>
                    </a:p>
                  </a:txBody>
                  <a:tcPr/>
                </a:tc>
              </a:tr>
              <a:tr h="370840">
                <a:tc>
                  <a:txBody>
                    <a:bodyPr/>
                    <a:lstStyle/>
                    <a:p>
                      <a:pPr algn="l" rtl="0"/>
                      <a:r>
                        <a:rPr lang="en-US" sz="2100" b="1" dirty="0" smtClean="0">
                          <a:solidFill>
                            <a:srgbClr val="00B050"/>
                          </a:solidFill>
                          <a:latin typeface="Calibri" pitchFamily="34" charset="0"/>
                        </a:rPr>
                        <a:t>10 - 20 hours in blood before</a:t>
                      </a:r>
                      <a:r>
                        <a:rPr lang="en-US" sz="2100" b="1" baseline="0" dirty="0" smtClean="0">
                          <a:solidFill>
                            <a:srgbClr val="00B050"/>
                          </a:solidFill>
                          <a:latin typeface="Calibri" pitchFamily="34" charset="0"/>
                        </a:rPr>
                        <a:t> getting into the tissues where they can live for </a:t>
                      </a:r>
                      <a:r>
                        <a:rPr lang="en-US" sz="2100" b="1" dirty="0" smtClean="0">
                          <a:solidFill>
                            <a:srgbClr val="00B050"/>
                          </a:solidFill>
                          <a:latin typeface="Calibri" pitchFamily="34" charset="0"/>
                        </a:rPr>
                        <a:t>months                      </a:t>
                      </a:r>
                      <a:endParaRPr lang="ar-SA" sz="2100" b="1" dirty="0">
                        <a:solidFill>
                          <a:srgbClr val="00B050"/>
                        </a:solidFill>
                        <a:latin typeface="Calibri" pitchFamily="34" charset="0"/>
                      </a:endParaRPr>
                    </a:p>
                  </a:txBody>
                  <a:tcPr/>
                </a:tc>
                <a:tc>
                  <a:txBody>
                    <a:bodyPr/>
                    <a:lstStyle/>
                    <a:p>
                      <a:pPr algn="ctr" rtl="1"/>
                      <a:r>
                        <a:rPr lang="en-US" sz="2100" b="1" dirty="0" smtClean="0">
                          <a:solidFill>
                            <a:srgbClr val="00B050"/>
                          </a:solidFill>
                          <a:latin typeface="Calibri" pitchFamily="34" charset="0"/>
                        </a:rPr>
                        <a:t>2 – 8% (5.3%)</a:t>
                      </a:r>
                      <a:endParaRPr lang="ar-SA" sz="2100" b="1" dirty="0">
                        <a:solidFill>
                          <a:srgbClr val="00B050"/>
                        </a:solidFill>
                        <a:latin typeface="Calibri" pitchFamily="34" charset="0"/>
                      </a:endParaRPr>
                    </a:p>
                  </a:txBody>
                  <a:tcPr/>
                </a:tc>
                <a:tc>
                  <a:txBody>
                    <a:bodyPr/>
                    <a:lstStyle/>
                    <a:p>
                      <a:pPr algn="ctr" rtl="1"/>
                      <a:r>
                        <a:rPr lang="en-US" sz="2100" b="1" dirty="0" smtClean="0">
                          <a:solidFill>
                            <a:srgbClr val="00B050"/>
                          </a:solidFill>
                          <a:latin typeface="Calibri" pitchFamily="34" charset="0"/>
                        </a:rPr>
                        <a:t>300 - 600</a:t>
                      </a:r>
                      <a:endParaRPr lang="ar-SA" sz="2100" b="1" dirty="0">
                        <a:solidFill>
                          <a:srgbClr val="00B050"/>
                        </a:solidFill>
                        <a:latin typeface="Calibri" pitchFamily="34" charset="0"/>
                      </a:endParaRPr>
                    </a:p>
                  </a:txBody>
                  <a:tcPr/>
                </a:tc>
                <a:tc>
                  <a:txBody>
                    <a:bodyPr/>
                    <a:lstStyle/>
                    <a:p>
                      <a:pPr rtl="1"/>
                      <a:r>
                        <a:rPr lang="en-US" sz="2100" b="1" dirty="0" smtClean="0">
                          <a:solidFill>
                            <a:srgbClr val="00B050"/>
                          </a:solidFill>
                          <a:latin typeface="Calibri" pitchFamily="34" charset="0"/>
                        </a:rPr>
                        <a:t>Monocytes</a:t>
                      </a:r>
                    </a:p>
                    <a:p>
                      <a:pPr rtl="1"/>
                      <a:r>
                        <a:rPr lang="en-US" sz="2100" b="1" dirty="0" smtClean="0">
                          <a:solidFill>
                            <a:srgbClr val="00B050"/>
                          </a:solidFill>
                          <a:latin typeface="Calibri" pitchFamily="34" charset="0"/>
                        </a:rPr>
                        <a:t>(Macrophages)</a:t>
                      </a:r>
                      <a:endParaRPr lang="ar-SA" sz="2100" b="1" dirty="0">
                        <a:solidFill>
                          <a:srgbClr val="00B050"/>
                        </a:solidFill>
                        <a:latin typeface="Calibri" pitchFamily="34" charset="0"/>
                      </a:endParaRPr>
                    </a:p>
                  </a:txBody>
                  <a:tcPr/>
                </a:tc>
              </a:tr>
            </a:tbl>
          </a:graphicData>
        </a:graphic>
      </p:graphicFrame>
    </p:spTree>
    <p:extLst>
      <p:ext uri="{BB962C8B-B14F-4D97-AF65-F5344CB8AC3E}">
        <p14:creationId xmlns:p14="http://schemas.microsoft.com/office/powerpoint/2010/main" val="1303480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5650992" cy="328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952" y="3328416"/>
            <a:ext cx="5298948" cy="352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3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76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Leucopoiesis</a:t>
            </a:r>
            <a:endParaRPr lang="sv-SE" altLang="en-US" b="1" u="sng" kern="0" dirty="0">
              <a:solidFill>
                <a:srgbClr val="FF0000"/>
              </a:solidFill>
              <a:latin typeface="Calibri" panose="020F0502020204030204" pitchFamily="34" charset="0"/>
            </a:endParaRPr>
          </a:p>
        </p:txBody>
      </p:sp>
      <p:sp>
        <p:nvSpPr>
          <p:cNvPr id="2" name="Rectangle 1"/>
          <p:cNvSpPr/>
          <p:nvPr/>
        </p:nvSpPr>
        <p:spPr>
          <a:xfrm>
            <a:off x="266700" y="762000"/>
            <a:ext cx="9601200" cy="6047809"/>
          </a:xfrm>
          <a:prstGeom prst="rect">
            <a:avLst/>
          </a:prstGeom>
        </p:spPr>
        <p:txBody>
          <a:bodyPr wrap="square">
            <a:spAutoFit/>
          </a:bodyPr>
          <a:lstStyle/>
          <a:p>
            <a:r>
              <a:rPr lang="en-US" sz="2150" b="1" dirty="0" smtClean="0">
                <a:latin typeface="Calibri" pitchFamily="34" charset="0"/>
                <a:cs typeface="Calibri" pitchFamily="34" charset="0"/>
              </a:rPr>
              <a:t>Two </a:t>
            </a:r>
            <a:r>
              <a:rPr lang="en-US" sz="2150" b="1" dirty="0">
                <a:latin typeface="Calibri" pitchFamily="34" charset="0"/>
                <a:cs typeface="Calibri" pitchFamily="34" charset="0"/>
              </a:rPr>
              <a:t>major lineage of WBCs are formed: </a:t>
            </a:r>
          </a:p>
          <a:p>
            <a:pPr marL="457200" indent="-457200">
              <a:buFont typeface="+mj-lt"/>
              <a:buAutoNum type="arabicPeriod"/>
            </a:pPr>
            <a:r>
              <a:rPr lang="en-US" sz="2150" b="1" dirty="0" err="1" smtClean="0">
                <a:latin typeface="Calibri" pitchFamily="34" charset="0"/>
                <a:cs typeface="Calibri" pitchFamily="34" charset="0"/>
              </a:rPr>
              <a:t>Myelocytic</a:t>
            </a:r>
            <a:r>
              <a:rPr lang="en-US" sz="2150" b="1" dirty="0" smtClean="0">
                <a:latin typeface="Calibri" pitchFamily="34" charset="0"/>
                <a:cs typeface="Calibri" pitchFamily="34" charset="0"/>
              </a:rPr>
              <a:t> lineage beginning with </a:t>
            </a:r>
            <a:r>
              <a:rPr lang="en-US" sz="2150" b="1" dirty="0" err="1" smtClean="0">
                <a:latin typeface="Calibri" pitchFamily="34" charset="0"/>
                <a:cs typeface="Calibri" pitchFamily="34" charset="0"/>
              </a:rPr>
              <a:t>myelobast</a:t>
            </a:r>
            <a:r>
              <a:rPr lang="en-US" sz="2150" b="1" dirty="0" smtClean="0">
                <a:latin typeface="Calibri" pitchFamily="34" charset="0"/>
                <a:cs typeface="Calibri" pitchFamily="34" charset="0"/>
              </a:rPr>
              <a:t> and giving rise to granular leucocytes and monocytes</a:t>
            </a:r>
            <a:endParaRPr lang="en-US" sz="2150" b="1" dirty="0">
              <a:latin typeface="Calibri" pitchFamily="34" charset="0"/>
              <a:cs typeface="Calibri" pitchFamily="34" charset="0"/>
            </a:endParaRPr>
          </a:p>
          <a:p>
            <a:pPr marL="457200" indent="-457200">
              <a:buFont typeface="+mj-lt"/>
              <a:buAutoNum type="arabicPeriod"/>
            </a:pPr>
            <a:r>
              <a:rPr lang="en-US" sz="2150" b="1" dirty="0" smtClean="0">
                <a:latin typeface="Calibri" pitchFamily="34" charset="0"/>
                <a:cs typeface="Calibri" pitchFamily="34" charset="0"/>
              </a:rPr>
              <a:t>Lymphocytic lineage beginning with lymphoblast and giving rise to lymphocytes </a:t>
            </a:r>
          </a:p>
          <a:p>
            <a:endParaRPr lang="en-US" sz="2150" b="1" dirty="0">
              <a:latin typeface="Calibri" pitchFamily="34" charset="0"/>
              <a:cs typeface="Calibri" pitchFamily="34" charset="0"/>
            </a:endParaRPr>
          </a:p>
          <a:p>
            <a:r>
              <a:rPr lang="en-US" sz="2150" b="1" dirty="0" smtClean="0">
                <a:latin typeface="Calibri" pitchFamily="34" charset="0"/>
                <a:cs typeface="Calibri" pitchFamily="34" charset="0"/>
              </a:rPr>
              <a:t>Sites of WBC Formation</a:t>
            </a:r>
          </a:p>
          <a:p>
            <a:endParaRPr lang="en-US" sz="2150" b="1" dirty="0">
              <a:latin typeface="Calibri" pitchFamily="34" charset="0"/>
              <a:cs typeface="Calibri" pitchFamily="34" charset="0"/>
            </a:endParaRPr>
          </a:p>
          <a:p>
            <a:pPr marL="342900" indent="-342900">
              <a:buFont typeface="Wingdings" pitchFamily="2" charset="2"/>
              <a:buChar char="q"/>
            </a:pPr>
            <a:r>
              <a:rPr lang="en-US" sz="2150" b="1" dirty="0" smtClean="0">
                <a:latin typeface="Calibri" pitchFamily="34" charset="0"/>
                <a:cs typeface="Calibri" pitchFamily="34" charset="0"/>
              </a:rPr>
              <a:t>The </a:t>
            </a:r>
            <a:r>
              <a:rPr lang="en-US" sz="2150" b="1" dirty="0">
                <a:latin typeface="Calibri" pitchFamily="34" charset="0"/>
                <a:cs typeface="Calibri" pitchFamily="34" charset="0"/>
              </a:rPr>
              <a:t>granulocytes and monocytes are formed </a:t>
            </a:r>
            <a:r>
              <a:rPr lang="en-US" sz="2150" b="1" dirty="0" smtClean="0">
                <a:latin typeface="Calibri" pitchFamily="34" charset="0"/>
                <a:cs typeface="Calibri" pitchFamily="34" charset="0"/>
              </a:rPr>
              <a:t>only in </a:t>
            </a:r>
            <a:r>
              <a:rPr lang="en-US" sz="2150" b="1" dirty="0">
                <a:latin typeface="Calibri" pitchFamily="34" charset="0"/>
                <a:cs typeface="Calibri" pitchFamily="34" charset="0"/>
              </a:rPr>
              <a:t>the </a:t>
            </a:r>
            <a:r>
              <a:rPr lang="en-US" sz="2150" b="1" dirty="0" smtClean="0">
                <a:latin typeface="Calibri" pitchFamily="34" charset="0"/>
                <a:cs typeface="Calibri" pitchFamily="34" charset="0"/>
              </a:rPr>
              <a:t>bone marrow.</a:t>
            </a:r>
          </a:p>
          <a:p>
            <a:pPr marL="342900" indent="-342900">
              <a:buFont typeface="Wingdings" pitchFamily="2" charset="2"/>
              <a:buChar char="q"/>
            </a:pPr>
            <a:r>
              <a:rPr lang="en-US" sz="2150" b="1" dirty="0" smtClean="0">
                <a:latin typeface="Calibri" pitchFamily="34" charset="0"/>
                <a:cs typeface="Calibri" pitchFamily="34" charset="0"/>
              </a:rPr>
              <a:t>Lymphocytes are produced in the bone marrow and the various lymphoid tissues especially </a:t>
            </a:r>
            <a:r>
              <a:rPr lang="en-US" sz="2150" b="1" dirty="0">
                <a:latin typeface="Calibri" pitchFamily="34" charset="0"/>
                <a:cs typeface="Calibri" pitchFamily="34" charset="0"/>
              </a:rPr>
              <a:t>the lymph glands, spleen, thymus, tonsils</a:t>
            </a:r>
            <a:r>
              <a:rPr lang="en-US" sz="2150" b="1" dirty="0" smtClean="0">
                <a:latin typeface="Calibri" pitchFamily="34" charset="0"/>
                <a:cs typeface="Calibri" pitchFamily="34" charset="0"/>
              </a:rPr>
              <a:t>, and  </a:t>
            </a:r>
            <a:r>
              <a:rPr lang="en-US" sz="2150" b="1" dirty="0" err="1" smtClean="0">
                <a:latin typeface="Calibri" pitchFamily="34" charset="0"/>
                <a:cs typeface="Calibri" pitchFamily="34" charset="0"/>
              </a:rPr>
              <a:t>Peyer’s</a:t>
            </a:r>
            <a:r>
              <a:rPr lang="en-US" sz="2150" b="1" dirty="0" smtClean="0">
                <a:latin typeface="Calibri" pitchFamily="34" charset="0"/>
                <a:cs typeface="Calibri" pitchFamily="34" charset="0"/>
              </a:rPr>
              <a:t> patches..</a:t>
            </a:r>
            <a:endParaRPr lang="en-US" sz="2150" b="1" dirty="0">
              <a:latin typeface="Calibri" pitchFamily="34" charset="0"/>
              <a:cs typeface="Calibri" pitchFamily="34" charset="0"/>
            </a:endParaRPr>
          </a:p>
          <a:p>
            <a:pPr marL="342900" indent="-342900">
              <a:buFont typeface="Wingdings" pitchFamily="2" charset="2"/>
              <a:buChar char="q"/>
            </a:pPr>
            <a:r>
              <a:rPr lang="en-US" sz="2150" b="1" dirty="0" smtClean="0">
                <a:latin typeface="Calibri" pitchFamily="34" charset="0"/>
                <a:cs typeface="Calibri" pitchFamily="34" charset="0"/>
              </a:rPr>
              <a:t>WBCs formed </a:t>
            </a:r>
            <a:r>
              <a:rPr lang="en-US" sz="2150" b="1" dirty="0">
                <a:latin typeface="Calibri" pitchFamily="34" charset="0"/>
                <a:cs typeface="Calibri" pitchFamily="34" charset="0"/>
              </a:rPr>
              <a:t>in the bone marrow </a:t>
            </a:r>
            <a:r>
              <a:rPr lang="en-US" sz="2150" b="1" dirty="0" smtClean="0">
                <a:latin typeface="Calibri" pitchFamily="34" charset="0"/>
                <a:cs typeface="Calibri" pitchFamily="34" charset="0"/>
              </a:rPr>
              <a:t>are stored </a:t>
            </a:r>
            <a:r>
              <a:rPr lang="en-US" sz="2150" b="1" dirty="0">
                <a:latin typeface="Calibri" pitchFamily="34" charset="0"/>
                <a:cs typeface="Calibri" pitchFamily="34" charset="0"/>
              </a:rPr>
              <a:t>within the marrow until they are needed in the </a:t>
            </a:r>
            <a:r>
              <a:rPr lang="en-US" sz="2150" b="1" dirty="0" smtClean="0">
                <a:latin typeface="Calibri" pitchFamily="34" charset="0"/>
                <a:cs typeface="Calibri" pitchFamily="34" charset="0"/>
              </a:rPr>
              <a:t>circulatory system</a:t>
            </a:r>
            <a:r>
              <a:rPr lang="en-US" sz="2150" b="1" dirty="0">
                <a:latin typeface="Calibri" pitchFamily="34" charset="0"/>
                <a:cs typeface="Calibri" pitchFamily="34" charset="0"/>
              </a:rPr>
              <a:t>. </a:t>
            </a:r>
            <a:r>
              <a:rPr lang="en-US" sz="2150" b="1" dirty="0" smtClean="0">
                <a:latin typeface="Calibri" pitchFamily="34" charset="0"/>
                <a:cs typeface="Calibri" pitchFamily="34" charset="0"/>
              </a:rPr>
              <a:t>Various factors cause </a:t>
            </a:r>
            <a:r>
              <a:rPr lang="en-US" sz="2150" b="1" dirty="0">
                <a:latin typeface="Calibri" pitchFamily="34" charset="0"/>
                <a:cs typeface="Calibri" pitchFamily="34" charset="0"/>
              </a:rPr>
              <a:t>them to be </a:t>
            </a:r>
            <a:r>
              <a:rPr lang="en-US" sz="2150" b="1" dirty="0" smtClean="0">
                <a:latin typeface="Calibri" pitchFamily="34" charset="0"/>
                <a:cs typeface="Calibri" pitchFamily="34" charset="0"/>
              </a:rPr>
              <a:t>released. </a:t>
            </a:r>
            <a:r>
              <a:rPr lang="en-US" sz="2150" b="1" dirty="0">
                <a:latin typeface="Calibri" pitchFamily="34" charset="0"/>
                <a:cs typeface="Calibri" pitchFamily="34" charset="0"/>
              </a:rPr>
              <a:t>Normally, about three times as many white </a:t>
            </a:r>
            <a:r>
              <a:rPr lang="en-US" sz="2150" b="1" dirty="0" smtClean="0">
                <a:latin typeface="Calibri" pitchFamily="34" charset="0"/>
                <a:cs typeface="Calibri" pitchFamily="34" charset="0"/>
              </a:rPr>
              <a:t>blood cells </a:t>
            </a:r>
            <a:r>
              <a:rPr lang="en-US" sz="2150" b="1" dirty="0">
                <a:latin typeface="Calibri" pitchFamily="34" charset="0"/>
                <a:cs typeface="Calibri" pitchFamily="34" charset="0"/>
              </a:rPr>
              <a:t>are stored in the marrow as circulate in the </a:t>
            </a:r>
            <a:r>
              <a:rPr lang="en-US" sz="2150" b="1" dirty="0" smtClean="0">
                <a:latin typeface="Calibri" pitchFamily="34" charset="0"/>
                <a:cs typeface="Calibri" pitchFamily="34" charset="0"/>
              </a:rPr>
              <a:t>entire blood.</a:t>
            </a:r>
            <a:endParaRPr lang="en-US" sz="2150" b="1" dirty="0">
              <a:latin typeface="Calibri" pitchFamily="34" charset="0"/>
              <a:cs typeface="Calibri" pitchFamily="34" charset="0"/>
            </a:endParaRPr>
          </a:p>
          <a:p>
            <a:pPr marL="342900" indent="-342900">
              <a:buFont typeface="Wingdings" pitchFamily="2" charset="2"/>
              <a:buChar char="q"/>
            </a:pPr>
            <a:r>
              <a:rPr lang="en-US" sz="2150" b="1" dirty="0">
                <a:latin typeface="Calibri" pitchFamily="34" charset="0"/>
                <a:cs typeface="Calibri" pitchFamily="34" charset="0"/>
              </a:rPr>
              <a:t>The lymphocytes are mostly stored in the various </a:t>
            </a:r>
            <a:r>
              <a:rPr lang="en-US" sz="2150" b="1" dirty="0" smtClean="0">
                <a:latin typeface="Calibri" pitchFamily="34" charset="0"/>
                <a:cs typeface="Calibri" pitchFamily="34" charset="0"/>
              </a:rPr>
              <a:t>lymphoid tissues</a:t>
            </a:r>
            <a:r>
              <a:rPr lang="en-US" sz="2150" b="1" dirty="0">
                <a:latin typeface="Calibri" pitchFamily="34" charset="0"/>
                <a:cs typeface="Calibri" pitchFamily="34" charset="0"/>
              </a:rPr>
              <a:t>, except for a small number that are </a:t>
            </a:r>
            <a:r>
              <a:rPr lang="en-US" sz="2150" b="1" dirty="0" smtClean="0">
                <a:latin typeface="Calibri" pitchFamily="34" charset="0"/>
                <a:cs typeface="Calibri" pitchFamily="34" charset="0"/>
              </a:rPr>
              <a:t>temporarily being </a:t>
            </a:r>
            <a:r>
              <a:rPr lang="en-US" sz="2150" b="1" dirty="0">
                <a:latin typeface="Calibri" pitchFamily="34" charset="0"/>
                <a:cs typeface="Calibri" pitchFamily="34" charset="0"/>
              </a:rPr>
              <a:t>transported in the blood.</a:t>
            </a:r>
            <a:r>
              <a:rPr lang="en-US" sz="2150" b="1" dirty="0" smtClean="0">
                <a:latin typeface="Calibri" pitchFamily="34" charset="0"/>
                <a:cs typeface="Calibri" pitchFamily="34" charset="0"/>
              </a:rPr>
              <a:t> </a:t>
            </a:r>
            <a:endParaRPr lang="ar-SA" sz="2150" b="1" dirty="0">
              <a:latin typeface="Calibri" pitchFamily="34" charset="0"/>
            </a:endParaRPr>
          </a:p>
        </p:txBody>
      </p:sp>
    </p:spTree>
    <p:extLst>
      <p:ext uri="{BB962C8B-B14F-4D97-AF65-F5344CB8AC3E}">
        <p14:creationId xmlns:p14="http://schemas.microsoft.com/office/powerpoint/2010/main" val="3334058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7758113" cy="674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6515100" y="152400"/>
            <a:ext cx="3771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Leucopoiesis</a:t>
            </a:r>
            <a:endParaRPr lang="sv-SE" altLang="en-US" b="1" u="sng" kern="0" dirty="0">
              <a:solidFill>
                <a:srgbClr val="FF0000"/>
              </a:solidFill>
              <a:latin typeface="Calibri" panose="020F0502020204030204" pitchFamily="34" charset="0"/>
            </a:endParaRPr>
          </a:p>
        </p:txBody>
      </p:sp>
      <p:sp>
        <p:nvSpPr>
          <p:cNvPr id="3" name="Rectangle 2"/>
          <p:cNvSpPr/>
          <p:nvPr/>
        </p:nvSpPr>
        <p:spPr>
          <a:xfrm>
            <a:off x="2445358" y="1981200"/>
            <a:ext cx="1250342" cy="369332"/>
          </a:xfrm>
          <a:prstGeom prst="rect">
            <a:avLst/>
          </a:prstGeom>
        </p:spPr>
        <p:txBody>
          <a:bodyPr wrap="none">
            <a:spAutoFit/>
          </a:bodyPr>
          <a:lstStyle/>
          <a:p>
            <a:r>
              <a:rPr lang="en-US" b="1" dirty="0" err="1" smtClean="0">
                <a:latin typeface="Calibri" pitchFamily="34" charset="0"/>
                <a:cs typeface="Calibri" pitchFamily="34" charset="0"/>
              </a:rPr>
              <a:t>Myeloblast</a:t>
            </a:r>
            <a:endParaRPr lang="ar-SA" dirty="0">
              <a:latin typeface="Calibri" pitchFamily="34" charset="0"/>
            </a:endParaRPr>
          </a:p>
        </p:txBody>
      </p:sp>
      <p:sp>
        <p:nvSpPr>
          <p:cNvPr id="7" name="Rectangle 6"/>
          <p:cNvSpPr/>
          <p:nvPr/>
        </p:nvSpPr>
        <p:spPr>
          <a:xfrm>
            <a:off x="3423977" y="1764268"/>
            <a:ext cx="1871923" cy="307777"/>
          </a:xfrm>
          <a:prstGeom prst="rect">
            <a:avLst/>
          </a:prstGeom>
        </p:spPr>
        <p:txBody>
          <a:bodyPr wrap="none">
            <a:spAutoFit/>
          </a:bodyPr>
          <a:lstStyle/>
          <a:p>
            <a:r>
              <a:rPr lang="en-US" sz="1400" b="1" dirty="0" smtClean="0">
                <a:solidFill>
                  <a:srgbClr val="FF0000"/>
                </a:solidFill>
                <a:latin typeface="Calibri" pitchFamily="34" charset="0"/>
                <a:cs typeface="Calibri" pitchFamily="34" charset="0"/>
              </a:rPr>
              <a:t>Neutrophils </a:t>
            </a:r>
            <a:r>
              <a:rPr lang="en-US" sz="1400" b="1" dirty="0" err="1" smtClean="0">
                <a:solidFill>
                  <a:srgbClr val="FF0000"/>
                </a:solidFill>
                <a:latin typeface="Calibri" pitchFamily="34" charset="0"/>
                <a:cs typeface="Calibri" pitchFamily="34" charset="0"/>
              </a:rPr>
              <a:t>myelocyte</a:t>
            </a:r>
            <a:endParaRPr lang="ar-SA" sz="1400" dirty="0">
              <a:solidFill>
                <a:srgbClr val="FF0000"/>
              </a:solidFill>
              <a:latin typeface="Calibri" pitchFamily="34" charset="0"/>
            </a:endParaRPr>
          </a:p>
        </p:txBody>
      </p:sp>
      <p:sp>
        <p:nvSpPr>
          <p:cNvPr id="8" name="Rectangle 7"/>
          <p:cNvSpPr/>
          <p:nvPr/>
        </p:nvSpPr>
        <p:spPr>
          <a:xfrm>
            <a:off x="6319577" y="2054423"/>
            <a:ext cx="1953292" cy="369332"/>
          </a:xfrm>
          <a:prstGeom prst="rect">
            <a:avLst/>
          </a:prstGeom>
        </p:spPr>
        <p:txBody>
          <a:bodyPr wrap="none">
            <a:spAutoFit/>
          </a:bodyPr>
          <a:lstStyle/>
          <a:p>
            <a:r>
              <a:rPr lang="en-US" b="1" dirty="0" smtClean="0">
                <a:solidFill>
                  <a:srgbClr val="3333CC"/>
                </a:solidFill>
                <a:latin typeface="Calibri" pitchFamily="34" charset="0"/>
                <a:cs typeface="Calibri" pitchFamily="34" charset="0"/>
              </a:rPr>
              <a:t>Mature neutrophil</a:t>
            </a:r>
            <a:endParaRPr lang="ar-SA" dirty="0">
              <a:solidFill>
                <a:srgbClr val="3333CC"/>
              </a:solidFill>
              <a:latin typeface="Calibri" pitchFamily="34" charset="0"/>
            </a:endParaRPr>
          </a:p>
        </p:txBody>
      </p:sp>
    </p:spTree>
    <p:extLst>
      <p:ext uri="{BB962C8B-B14F-4D97-AF65-F5344CB8AC3E}">
        <p14:creationId xmlns:p14="http://schemas.microsoft.com/office/powerpoint/2010/main" val="82769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Image result for Leucopoi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4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57900" y="685800"/>
            <a:ext cx="350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Leucopoiesis</a:t>
            </a:r>
            <a:endParaRPr lang="sv-SE" altLang="en-US" b="1" u="sng" kern="0" dirty="0">
              <a:solidFill>
                <a:srgbClr val="FF0000"/>
              </a:solidFill>
              <a:latin typeface="Calibri" panose="020F0502020204030204" pitchFamily="34" charset="0"/>
            </a:endParaRPr>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76200"/>
            <a:ext cx="5019675" cy="678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05000"/>
            <a:ext cx="380047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0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0"/>
            <a:ext cx="3595456" cy="6858000"/>
          </a:xfrm>
          <a:prstGeom prst="rect">
            <a:avLst/>
          </a:prstGeom>
        </p:spPr>
      </p:pic>
      <p:sp>
        <p:nvSpPr>
          <p:cNvPr id="6" name="Rectangle 2"/>
          <p:cNvSpPr txBox="1">
            <a:spLocks noChangeArrowheads="1"/>
          </p:cNvSpPr>
          <p:nvPr/>
        </p:nvSpPr>
        <p:spPr bwMode="auto">
          <a:xfrm>
            <a:off x="114300" y="152400"/>
            <a:ext cx="6057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Cellular Elements of the Innate Immune System</a:t>
            </a:r>
            <a:endParaRPr lang="sv-SE" altLang="en-US" sz="4000" b="1" u="sng" kern="0"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057400"/>
            <a:ext cx="9753600"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8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8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2819400"/>
            <a:ext cx="9753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eaLnBrk="1" hangingPunct="1">
              <a:lnSpc>
                <a:spcPct val="90000"/>
              </a:lnSpc>
              <a:spcBef>
                <a:spcPct val="20000"/>
              </a:spcBef>
              <a:buFontTx/>
              <a:buBlip>
                <a:blip r:embed="rId2"/>
              </a:buBlip>
            </a:pPr>
            <a:r>
              <a:rPr lang="en-US" sz="2400" b="1" dirty="0" smtClean="0">
                <a:latin typeface="Calibri" pitchFamily="34" charset="0"/>
                <a:cs typeface="Calibri" pitchFamily="34" charset="0"/>
              </a:rPr>
              <a:t> Outline components of the immune system.</a:t>
            </a:r>
          </a:p>
          <a:p>
            <a:pPr eaLnBrk="1" hangingPunct="1">
              <a:lnSpc>
                <a:spcPct val="90000"/>
              </a:lnSpc>
              <a:spcBef>
                <a:spcPct val="20000"/>
              </a:spcBef>
              <a:buFontTx/>
              <a:buBlip>
                <a:blip r:embed="rId2"/>
              </a:buBlip>
            </a:pPr>
            <a:r>
              <a:rPr lang="en-US" altLang="en-US" sz="2400" b="1" dirty="0" smtClean="0">
                <a:latin typeface="Calibri" pitchFamily="34" charset="0"/>
                <a:cs typeface="Calibri" pitchFamily="34" charset="0"/>
              </a:rPr>
              <a:t>List the types of white blood cells(WBCs).</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sz="2400" b="1" dirty="0" smtClean="0">
                <a:latin typeface="Calibri" pitchFamily="34" charset="0"/>
                <a:cs typeface="Calibri" pitchFamily="34" charset="0"/>
              </a:rPr>
              <a:t>Describe the structure of the different types of WBCs.</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altLang="en-US" sz="2400" b="1" dirty="0" smtClean="0">
                <a:latin typeface="Calibri" pitchFamily="34" charset="0"/>
                <a:cs typeface="Calibri" pitchFamily="34" charset="0"/>
              </a:rPr>
              <a:t>Outline differential WBCs count.</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altLang="en-US" sz="2400" b="1" dirty="0" smtClean="0">
                <a:latin typeface="Calibri" pitchFamily="34" charset="0"/>
                <a:cs typeface="Calibri" pitchFamily="34" charset="0"/>
              </a:rPr>
              <a:t>Summarize the stages of formation of the different WBCs. </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S</a:t>
            </a:r>
            <a:r>
              <a:rPr lang="en-US" altLang="en-US" sz="2400" b="1" dirty="0" smtClean="0">
                <a:latin typeface="Calibri" pitchFamily="34" charset="0"/>
                <a:cs typeface="Calibri" pitchFamily="34" charset="0"/>
              </a:rPr>
              <a:t>tate the functions the different types of WBCs.</a:t>
            </a:r>
          </a:p>
          <a:p>
            <a:pPr eaLnBrk="1" hangingPunct="1">
              <a:lnSpc>
                <a:spcPct val="90000"/>
              </a:lnSpc>
              <a:spcBef>
                <a:spcPct val="20000"/>
              </a:spcBef>
              <a:buFontTx/>
              <a:buBlip>
                <a:blip r:embed="rId2"/>
              </a:buBlip>
            </a:pPr>
            <a:r>
              <a:rPr lang="en-US" altLang="en-US" sz="2400" b="1" dirty="0" smtClean="0">
                <a:latin typeface="Calibri" pitchFamily="34" charset="0"/>
                <a:cs typeface="Calibri" pitchFamily="34" charset="0"/>
              </a:rPr>
              <a:t> Describe the role of the WBCs in immune responses and defending against infection.</a:t>
            </a:r>
          </a:p>
          <a:p>
            <a:pPr eaLnBrk="1" hangingPunct="1">
              <a:lnSpc>
                <a:spcPct val="90000"/>
              </a:lnSpc>
              <a:spcBef>
                <a:spcPct val="20000"/>
              </a:spcBef>
              <a:buFontTx/>
              <a:buBlip>
                <a:blip r:embed="rId2"/>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Explain </a:t>
            </a:r>
            <a:r>
              <a:rPr lang="en-US" sz="2400" b="1" dirty="0">
                <a:latin typeface="Calibri" pitchFamily="34" charset="0"/>
                <a:cs typeface="Calibri" pitchFamily="34" charset="0"/>
              </a:rPr>
              <a:t>the process of phagocytosis</a:t>
            </a:r>
            <a:r>
              <a:rPr lang="en-US" sz="2400" b="1" dirty="0" smtClean="0">
                <a:latin typeface="Calibri" pitchFamily="34" charset="0"/>
                <a:cs typeface="Calibri" pitchFamily="34" charset="0"/>
              </a:rPr>
              <a:t>.</a:t>
            </a:r>
          </a:p>
          <a:p>
            <a:pPr eaLnBrk="1" hangingPunct="1">
              <a:lnSpc>
                <a:spcPct val="90000"/>
              </a:lnSpc>
              <a:spcBef>
                <a:spcPct val="20000"/>
              </a:spcBef>
              <a:buFontTx/>
              <a:buBlip>
                <a:blip r:embed="rId2"/>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Recognize leukocytosis, leukopenia and leukemia.  </a:t>
            </a:r>
            <a:endParaRPr lang="en-US" sz="2400" dirty="0">
              <a:latin typeface="Calibri" pitchFamily="34" charset="0"/>
              <a:cs typeface="Calibri" pitchFamily="34" charset="0"/>
            </a:endParaRPr>
          </a:p>
          <a:p>
            <a:pPr eaLnBrk="1" hangingPunct="1">
              <a:lnSpc>
                <a:spcPct val="90000"/>
              </a:lnSpc>
              <a:spcBef>
                <a:spcPct val="20000"/>
              </a:spcBef>
              <a:buFontTx/>
              <a:buBlip>
                <a:blip r:embed="rId2"/>
              </a:buBlip>
            </a:pPr>
            <a:endParaRPr lang="en-US" altLang="en-US" sz="2400" b="1" dirty="0">
              <a:latin typeface="Calibri" pitchFamily="34" charset="0"/>
              <a:cs typeface="Calibri" pitchFamily="34" charset="0"/>
            </a:endParaRPr>
          </a:p>
        </p:txBody>
      </p:sp>
      <p:sp>
        <p:nvSpPr>
          <p:cNvPr id="5" name="Text Box 9"/>
          <p:cNvSpPr txBox="1">
            <a:spLocks noChangeArrowheads="1"/>
          </p:cNvSpPr>
          <p:nvPr/>
        </p:nvSpPr>
        <p:spPr bwMode="auto">
          <a:xfrm>
            <a:off x="266700" y="228600"/>
            <a:ext cx="9753600" cy="1657633"/>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0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000" b="1" i="0" dirty="0" smtClean="0">
                <a:solidFill>
                  <a:srgbClr val="FFC000"/>
                </a:solidFill>
                <a:latin typeface="Calibri" pitchFamily="34" charset="0"/>
                <a:cs typeface="Calibri" pitchFamily="34" charset="0"/>
              </a:rPr>
              <a:t>Intended learning outcomes (ILOs)</a:t>
            </a:r>
            <a:endParaRPr lang="en-US" sz="40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4280522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86500" y="152400"/>
            <a:ext cx="4000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Neutrophils</a:t>
            </a:r>
            <a:endParaRPr lang="en-US" altLang="en-US" b="1" kern="0" dirty="0">
              <a:solidFill>
                <a:srgbClr val="FF0000"/>
              </a:solidFill>
              <a:latin typeface="Calibri" panose="020F0502020204030204" pitchFamily="34" charset="0"/>
            </a:endParaRPr>
          </a:p>
        </p:txBody>
      </p:sp>
      <p:sp>
        <p:nvSpPr>
          <p:cNvPr id="19" name="Rectangle 3"/>
          <p:cNvSpPr txBox="1">
            <a:spLocks noChangeArrowheads="1"/>
          </p:cNvSpPr>
          <p:nvPr/>
        </p:nvSpPr>
        <p:spPr bwMode="auto">
          <a:xfrm>
            <a:off x="381000" y="381000"/>
            <a:ext cx="59055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Char char="q"/>
              <a:defRPr/>
            </a:pPr>
            <a:r>
              <a:rPr lang="en-US" altLang="en-US" sz="2600" b="1" kern="0" dirty="0" smtClean="0">
                <a:latin typeface="Calibri" panose="020F0502020204030204" pitchFamily="34" charset="0"/>
                <a:cs typeface="Calibri" pitchFamily="34" charset="0"/>
              </a:rPr>
              <a:t> Granulocyte</a:t>
            </a:r>
          </a:p>
          <a:p>
            <a:pPr lvl="1">
              <a:defRPr/>
            </a:pPr>
            <a:r>
              <a:rPr lang="en-US" altLang="en-US" sz="2600" b="1" kern="0" dirty="0" smtClean="0">
                <a:latin typeface="Calibri" panose="020F0502020204030204" pitchFamily="34" charset="0"/>
                <a:cs typeface="Calibri" pitchFamily="34" charset="0"/>
              </a:rPr>
              <a:t>They constitute 60-75% of WBCs.</a:t>
            </a:r>
          </a:p>
          <a:p>
            <a:pPr lvl="1">
              <a:defRPr/>
            </a:pPr>
            <a:r>
              <a:rPr lang="en-US" altLang="en-US" sz="2600" b="1" kern="0" dirty="0" smtClean="0">
                <a:latin typeface="Calibri" panose="020F0502020204030204" pitchFamily="34" charset="0"/>
                <a:cs typeface="Calibri" pitchFamily="34" charset="0"/>
              </a:rPr>
              <a:t>They have cytoplasmic granules.</a:t>
            </a:r>
          </a:p>
          <a:p>
            <a:pPr>
              <a:buFont typeface="Wingdings" pitchFamily="2" charset="2"/>
              <a:buChar char="q"/>
              <a:defRPr/>
            </a:pPr>
            <a:r>
              <a:rPr lang="en-US" altLang="en-US" sz="2600" b="1" kern="0" dirty="0" smtClean="0">
                <a:latin typeface="Calibri" panose="020F0502020204030204" pitchFamily="34" charset="0"/>
                <a:cs typeface="Calibri" pitchFamily="34" charset="0"/>
              </a:rPr>
              <a:t> </a:t>
            </a:r>
            <a:r>
              <a:rPr lang="en-US" altLang="en-US" sz="2600" b="1" kern="0" dirty="0" err="1" smtClean="0">
                <a:latin typeface="Calibri" panose="020F0502020204030204" pitchFamily="34" charset="0"/>
                <a:cs typeface="Calibri" pitchFamily="34" charset="0"/>
              </a:rPr>
              <a:t>Polymorphonuclear</a:t>
            </a:r>
            <a:r>
              <a:rPr lang="en-US" altLang="en-US" sz="2600" b="1" kern="0" dirty="0" smtClean="0">
                <a:latin typeface="Calibri" panose="020F0502020204030204" pitchFamily="34" charset="0"/>
                <a:cs typeface="Calibri" pitchFamily="34" charset="0"/>
              </a:rPr>
              <a:t>.</a:t>
            </a:r>
          </a:p>
          <a:p>
            <a:pPr>
              <a:buFont typeface="Wingdings" pitchFamily="2" charset="2"/>
              <a:buChar char="q"/>
              <a:defRPr/>
            </a:pPr>
            <a:r>
              <a:rPr lang="en-US" altLang="en-US" sz="2600" b="1" kern="0" dirty="0">
                <a:latin typeface="Calibri" panose="020F0502020204030204" pitchFamily="34" charset="0"/>
                <a:cs typeface="Calibri" pitchFamily="34" charset="0"/>
              </a:rPr>
              <a:t> </a:t>
            </a:r>
            <a:r>
              <a:rPr lang="en-US" sz="2600" b="1" dirty="0">
                <a:latin typeface="Calibri" pitchFamily="34" charset="0"/>
                <a:cs typeface="Calibri" pitchFamily="34" charset="0"/>
              </a:rPr>
              <a:t>They contain small granules of both acidic and basic.</a:t>
            </a:r>
            <a:endParaRPr lang="en-US" altLang="en-US" sz="2600" b="1" kern="0" dirty="0" smtClean="0">
              <a:latin typeface="Calibri" panose="020F0502020204030204" pitchFamily="34" charset="0"/>
              <a:cs typeface="Calibri" pitchFamily="34" charset="0"/>
            </a:endParaRPr>
          </a:p>
          <a:p>
            <a:pPr>
              <a:buFont typeface="Wingdings" pitchFamily="2" charset="2"/>
              <a:buChar char="q"/>
              <a:defRPr/>
            </a:pPr>
            <a:r>
              <a:rPr lang="en-US" altLang="en-US" sz="2600" b="1" kern="0" dirty="0" smtClean="0">
                <a:latin typeface="Calibri" panose="020F0502020204030204" pitchFamily="34" charset="0"/>
                <a:cs typeface="Calibri" pitchFamily="34" charset="0"/>
              </a:rPr>
              <a:t> They are phagocytic cells (Phagocytosis); Microphages.</a:t>
            </a:r>
          </a:p>
          <a:p>
            <a:pPr>
              <a:buFont typeface="Wingdings" pitchFamily="2" charset="2"/>
              <a:buChar char="q"/>
              <a:defRPr/>
            </a:pPr>
            <a:r>
              <a:rPr lang="en-US" altLang="en-US" sz="2600" b="1" kern="0" dirty="0" smtClean="0">
                <a:latin typeface="Calibri" panose="020F0502020204030204" pitchFamily="34" charset="0"/>
                <a:cs typeface="Calibri" pitchFamily="34" charset="0"/>
              </a:rPr>
              <a:t> Short life span (4-8 hours in the blood).</a:t>
            </a:r>
          </a:p>
          <a:p>
            <a:pPr>
              <a:buFont typeface="Wingdings" pitchFamily="2" charset="2"/>
              <a:buChar char="q"/>
              <a:defRPr/>
            </a:pPr>
            <a:r>
              <a:rPr lang="en-GB" altLang="en-US" sz="2600" b="1" dirty="0" smtClean="0">
                <a:latin typeface="Calibri" panose="020F0502020204030204" pitchFamily="34" charset="0"/>
                <a:cs typeface="Calibri" pitchFamily="34" charset="0"/>
              </a:rPr>
              <a:t> They constitute the first line of defence against bacterial infection.</a:t>
            </a:r>
            <a:endParaRPr lang="en-US" altLang="en-US" sz="2600" b="1" dirty="0" smtClean="0">
              <a:latin typeface="Calibri" panose="020F0502020204030204" pitchFamily="34" charset="0"/>
              <a:cs typeface="Calibri" pitchFamily="34" charset="0"/>
            </a:endParaRPr>
          </a:p>
          <a:p>
            <a:pPr>
              <a:buFont typeface="Wingdings" pitchFamily="2" charset="2"/>
              <a:buChar char="q"/>
              <a:defRPr/>
            </a:pPr>
            <a:r>
              <a:rPr lang="en-US" altLang="en-US" sz="2600" b="1" kern="0" dirty="0" smtClean="0">
                <a:latin typeface="Calibri" panose="020F0502020204030204" pitchFamily="34" charset="0"/>
                <a:cs typeface="Calibri" pitchFamily="34" charset="0"/>
              </a:rPr>
              <a:t> Very important at “clearing” bacterial infections.</a:t>
            </a:r>
          </a:p>
          <a:p>
            <a:pPr marL="0" indent="0">
              <a:buNone/>
              <a:defRPr/>
            </a:pPr>
            <a:endParaRPr lang="en-US" altLang="en-US" sz="2600" b="1" kern="0" dirty="0" smtClean="0">
              <a:latin typeface="Calibri" panose="020F0502020204030204" pitchFamily="34" charset="0"/>
              <a:cs typeface="Calibri" pitchFamily="34" charset="0"/>
            </a:endParaRPr>
          </a:p>
          <a:p>
            <a:pPr lvl="1">
              <a:defRPr/>
            </a:pPr>
            <a:endParaRPr lang="en-US" altLang="en-US" sz="2600" b="1" kern="0" dirty="0">
              <a:latin typeface="Calibri" panose="020F0502020204030204" pitchFamily="34" charset="0"/>
              <a:cs typeface="Calibri" pitchFamily="34" charset="0"/>
            </a:endParaRPr>
          </a:p>
        </p:txBody>
      </p:sp>
      <p:pic>
        <p:nvPicPr>
          <p:cNvPr id="56324" name="Picture 4" descr="all cells"/>
          <p:cNvPicPr>
            <a:picLocks noChangeAspect="1" noChangeArrowheads="1"/>
          </p:cNvPicPr>
          <p:nvPr/>
        </p:nvPicPr>
        <p:blipFill>
          <a:blip r:embed="rId2">
            <a:extLst>
              <a:ext uri="{28A0092B-C50C-407E-A947-70E740481C1C}">
                <a14:useLocalDpi xmlns:a14="http://schemas.microsoft.com/office/drawing/2010/main" val="0"/>
              </a:ext>
            </a:extLst>
          </a:blip>
          <a:srcRect l="47011" t="18518" r="8455" b="42592"/>
          <a:stretch>
            <a:fillRect/>
          </a:stretch>
        </p:blipFill>
        <p:spPr bwMode="auto">
          <a:xfrm>
            <a:off x="6721475" y="1371600"/>
            <a:ext cx="2613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5" name="Group 12"/>
          <p:cNvGrpSpPr>
            <a:grpSpLocks/>
          </p:cNvGrpSpPr>
          <p:nvPr/>
        </p:nvGrpSpPr>
        <p:grpSpPr bwMode="auto">
          <a:xfrm>
            <a:off x="7559675" y="4886325"/>
            <a:ext cx="1752600" cy="1828800"/>
            <a:chOff x="4752" y="720"/>
            <a:chExt cx="528" cy="576"/>
          </a:xfrm>
        </p:grpSpPr>
        <p:sp>
          <p:nvSpPr>
            <p:cNvPr id="56326" name="Oval 8" descr="Small confetti"/>
            <p:cNvSpPr>
              <a:spLocks noChangeArrowheads="1"/>
            </p:cNvSpPr>
            <p:nvPr/>
          </p:nvSpPr>
          <p:spPr bwMode="auto">
            <a:xfrm>
              <a:off x="4752" y="720"/>
              <a:ext cx="528" cy="576"/>
            </a:xfrm>
            <a:prstGeom prst="ellipse">
              <a:avLst/>
            </a:prstGeom>
            <a:pattFill prst="smConfetti">
              <a:fgClr>
                <a:srgbClr val="CC99FF">
                  <a:alpha val="56862"/>
                </a:srgbClr>
              </a:fgClr>
              <a:bgClr>
                <a:srgbClr val="FFF7FF">
                  <a:alpha val="56862"/>
                </a:srgbClr>
              </a:bgClr>
            </a:pattFill>
            <a:ln w="9525">
              <a:solidFill>
                <a:schemeClr val="tx1"/>
              </a:solidFill>
              <a:round/>
              <a:headEnd/>
              <a:tailEnd/>
            </a:ln>
          </p:spPr>
          <p:txBody>
            <a:bodyPr wrap="none" anchor="ctr"/>
            <a:lstStyle/>
            <a:p>
              <a:endParaRPr lang="en-GB" altLang="en-US"/>
            </a:p>
          </p:txBody>
        </p:sp>
        <p:sp>
          <p:nvSpPr>
            <p:cNvPr id="56327" name="Freeform 10"/>
            <p:cNvSpPr>
              <a:spLocks/>
            </p:cNvSpPr>
            <p:nvPr/>
          </p:nvSpPr>
          <p:spPr bwMode="auto">
            <a:xfrm>
              <a:off x="4800" y="912"/>
              <a:ext cx="437" cy="329"/>
            </a:xfrm>
            <a:custGeom>
              <a:avLst/>
              <a:gdLst>
                <a:gd name="T0" fmla="*/ 185 w 437"/>
                <a:gd name="T1" fmla="*/ 69 h 329"/>
                <a:gd name="T2" fmla="*/ 89 w 437"/>
                <a:gd name="T3" fmla="*/ 0 h 329"/>
                <a:gd name="T4" fmla="*/ 20 w 437"/>
                <a:gd name="T5" fmla="*/ 110 h 329"/>
                <a:gd name="T6" fmla="*/ 185 w 437"/>
                <a:gd name="T7" fmla="*/ 96 h 329"/>
                <a:gd name="T8" fmla="*/ 212 w 437"/>
                <a:gd name="T9" fmla="*/ 55 h 329"/>
                <a:gd name="T10" fmla="*/ 295 w 437"/>
                <a:gd name="T11" fmla="*/ 28 h 329"/>
                <a:gd name="T12" fmla="*/ 418 w 437"/>
                <a:gd name="T13" fmla="*/ 41 h 329"/>
                <a:gd name="T14" fmla="*/ 404 w 437"/>
                <a:gd name="T15" fmla="*/ 110 h 329"/>
                <a:gd name="T16" fmla="*/ 363 w 437"/>
                <a:gd name="T17" fmla="*/ 124 h 329"/>
                <a:gd name="T18" fmla="*/ 281 w 437"/>
                <a:gd name="T19" fmla="*/ 165 h 329"/>
                <a:gd name="T20" fmla="*/ 226 w 437"/>
                <a:gd name="T21" fmla="*/ 151 h 329"/>
                <a:gd name="T22" fmla="*/ 185 w 437"/>
                <a:gd name="T23" fmla="*/ 261 h 329"/>
                <a:gd name="T24" fmla="*/ 130 w 437"/>
                <a:gd name="T25" fmla="*/ 329 h 329"/>
                <a:gd name="T26" fmla="*/ 89 w 437"/>
                <a:gd name="T27" fmla="*/ 316 h 329"/>
                <a:gd name="T28" fmla="*/ 89 w 437"/>
                <a:gd name="T29" fmla="*/ 220 h 329"/>
                <a:gd name="T30" fmla="*/ 199 w 437"/>
                <a:gd name="T31" fmla="*/ 206 h 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
                <a:gd name="T49" fmla="*/ 0 h 329"/>
                <a:gd name="T50" fmla="*/ 437 w 437"/>
                <a:gd name="T51" fmla="*/ 329 h 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 h="329">
                  <a:moveTo>
                    <a:pt x="185" y="69"/>
                  </a:moveTo>
                  <a:cubicBezTo>
                    <a:pt x="120" y="4"/>
                    <a:pt x="155" y="22"/>
                    <a:pt x="89" y="0"/>
                  </a:cubicBezTo>
                  <a:cubicBezTo>
                    <a:pt x="6" y="21"/>
                    <a:pt x="0" y="26"/>
                    <a:pt x="20" y="110"/>
                  </a:cubicBezTo>
                  <a:cubicBezTo>
                    <a:pt x="75" y="105"/>
                    <a:pt x="132" y="111"/>
                    <a:pt x="185" y="96"/>
                  </a:cubicBezTo>
                  <a:cubicBezTo>
                    <a:pt x="201" y="91"/>
                    <a:pt x="198" y="64"/>
                    <a:pt x="212" y="55"/>
                  </a:cubicBezTo>
                  <a:cubicBezTo>
                    <a:pt x="237" y="40"/>
                    <a:pt x="295" y="28"/>
                    <a:pt x="295" y="28"/>
                  </a:cubicBezTo>
                  <a:cubicBezTo>
                    <a:pt x="336" y="32"/>
                    <a:pt x="385" y="16"/>
                    <a:pt x="418" y="41"/>
                  </a:cubicBezTo>
                  <a:cubicBezTo>
                    <a:pt x="437" y="55"/>
                    <a:pt x="417" y="90"/>
                    <a:pt x="404" y="110"/>
                  </a:cubicBezTo>
                  <a:cubicBezTo>
                    <a:pt x="396" y="122"/>
                    <a:pt x="376" y="118"/>
                    <a:pt x="363" y="124"/>
                  </a:cubicBezTo>
                  <a:cubicBezTo>
                    <a:pt x="257" y="177"/>
                    <a:pt x="384" y="130"/>
                    <a:pt x="281" y="165"/>
                  </a:cubicBezTo>
                  <a:cubicBezTo>
                    <a:pt x="263" y="160"/>
                    <a:pt x="244" y="145"/>
                    <a:pt x="226" y="151"/>
                  </a:cubicBezTo>
                  <a:cubicBezTo>
                    <a:pt x="195" y="161"/>
                    <a:pt x="190" y="248"/>
                    <a:pt x="185" y="261"/>
                  </a:cubicBezTo>
                  <a:cubicBezTo>
                    <a:pt x="174" y="291"/>
                    <a:pt x="151" y="308"/>
                    <a:pt x="130" y="329"/>
                  </a:cubicBezTo>
                  <a:cubicBezTo>
                    <a:pt x="116" y="325"/>
                    <a:pt x="99" y="326"/>
                    <a:pt x="89" y="316"/>
                  </a:cubicBezTo>
                  <a:cubicBezTo>
                    <a:pt x="68" y="295"/>
                    <a:pt x="73" y="240"/>
                    <a:pt x="89" y="220"/>
                  </a:cubicBezTo>
                  <a:cubicBezTo>
                    <a:pt x="106" y="199"/>
                    <a:pt x="188" y="206"/>
                    <a:pt x="199" y="206"/>
                  </a:cubicBezTo>
                </a:path>
              </a:pathLst>
            </a:custGeom>
            <a:solidFill>
              <a:srgbClr val="993366"/>
            </a:solidFill>
            <a:ln w="9525">
              <a:solidFill>
                <a:srgbClr val="800080"/>
              </a:solidFill>
              <a:round/>
              <a:headEnd/>
              <a:tailEnd/>
            </a:ln>
          </p:spPr>
          <p:txBody>
            <a:bodyPr/>
            <a:lstStyle/>
            <a:p>
              <a:endParaRPr lang="ar-SA"/>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524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Monocytes/Macrophage</a:t>
            </a:r>
            <a:endParaRPr lang="en-US" altLang="en-US" b="1" kern="0" dirty="0">
              <a:solidFill>
                <a:srgbClr val="FF0000"/>
              </a:solidFill>
              <a:latin typeface="Calibri" panose="020F0502020204030204" pitchFamily="34" charset="0"/>
            </a:endParaRPr>
          </a:p>
        </p:txBody>
      </p:sp>
      <p:sp>
        <p:nvSpPr>
          <p:cNvPr id="5" name="Rectangle 3"/>
          <p:cNvSpPr txBox="1">
            <a:spLocks noChangeArrowheads="1"/>
          </p:cNvSpPr>
          <p:nvPr/>
        </p:nvSpPr>
        <p:spPr bwMode="auto">
          <a:xfrm>
            <a:off x="266700" y="762000"/>
            <a:ext cx="6172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 typeface="Wingdings" pitchFamily="2" charset="2"/>
              <a:buChar char="q"/>
              <a:defRPr/>
            </a:pPr>
            <a:r>
              <a:rPr lang="en-US" sz="1850" b="1" kern="0" dirty="0" smtClean="0">
                <a:latin typeface="Calibri" pitchFamily="34" charset="0"/>
                <a:cs typeface="Calibri" pitchFamily="34" charset="0"/>
              </a:rPr>
              <a:t>Monocyte </a:t>
            </a:r>
            <a:r>
              <a:rPr lang="en-US" sz="1850" b="1" kern="0" dirty="0">
                <a:latin typeface="Calibri" panose="020F0502020204030204" pitchFamily="34" charset="0"/>
                <a:cs typeface="Calibri" pitchFamily="34" charset="0"/>
              </a:rPr>
              <a:t>is a young macrophage in </a:t>
            </a:r>
            <a:r>
              <a:rPr lang="en-US" sz="1850" b="1" kern="0" dirty="0" smtClean="0">
                <a:latin typeface="Calibri" panose="020F0502020204030204" pitchFamily="34" charset="0"/>
                <a:cs typeface="Calibri" pitchFamily="34" charset="0"/>
              </a:rPr>
              <a:t>the blood.</a:t>
            </a:r>
          </a:p>
          <a:p>
            <a:pPr>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They are formed in the bone marrow: stem cell </a:t>
            </a:r>
            <a:r>
              <a:rPr lang="en-US" sz="1850" b="1" kern="0" dirty="0" smtClean="0">
                <a:latin typeface="Calibri"/>
                <a:cs typeface="Calibri"/>
              </a:rPr>
              <a:t>→</a:t>
            </a:r>
            <a:r>
              <a:rPr lang="en-US" sz="1850" b="1" kern="0" dirty="0" smtClean="0">
                <a:latin typeface="Calibri" panose="020F0502020204030204" pitchFamily="34" charset="0"/>
                <a:cs typeface="Calibri" pitchFamily="34" charset="0"/>
              </a:rPr>
              <a:t> </a:t>
            </a:r>
            <a:r>
              <a:rPr lang="en-US" sz="1850" b="1" kern="0" dirty="0" err="1" smtClean="0">
                <a:latin typeface="Calibri" panose="020F0502020204030204" pitchFamily="34" charset="0"/>
                <a:cs typeface="Calibri" pitchFamily="34" charset="0"/>
              </a:rPr>
              <a:t>monoblast</a:t>
            </a:r>
            <a:r>
              <a:rPr lang="en-US" sz="1850" b="1" kern="0" dirty="0" smtClean="0">
                <a:latin typeface="Calibri" panose="020F0502020204030204" pitchFamily="34" charset="0"/>
                <a:cs typeface="Calibri" pitchFamily="34" charset="0"/>
              </a:rPr>
              <a:t> </a:t>
            </a:r>
            <a:r>
              <a:rPr lang="en-US" sz="1850" b="1" kern="0" dirty="0">
                <a:latin typeface="Calibri"/>
                <a:cs typeface="Calibri"/>
              </a:rPr>
              <a:t>→</a:t>
            </a:r>
            <a:r>
              <a:rPr lang="en-US" sz="1850" b="1" kern="0" dirty="0" smtClean="0">
                <a:latin typeface="Calibri" panose="020F0502020204030204" pitchFamily="34" charset="0"/>
                <a:cs typeface="Calibri" pitchFamily="34" charset="0"/>
              </a:rPr>
              <a:t> </a:t>
            </a:r>
            <a:r>
              <a:rPr lang="en-US" sz="1850" b="1" kern="0" dirty="0" err="1" smtClean="0">
                <a:latin typeface="Calibri" panose="020F0502020204030204" pitchFamily="34" charset="0"/>
                <a:cs typeface="Calibri" pitchFamily="34" charset="0"/>
              </a:rPr>
              <a:t>promonocyte</a:t>
            </a:r>
            <a:r>
              <a:rPr lang="en-US" sz="1850" b="1" kern="0" dirty="0" smtClean="0">
                <a:latin typeface="Calibri" panose="020F0502020204030204" pitchFamily="34" charset="0"/>
                <a:cs typeface="Calibri" pitchFamily="34" charset="0"/>
              </a:rPr>
              <a:t> </a:t>
            </a:r>
            <a:r>
              <a:rPr lang="en-US" sz="1850" b="1" kern="0" dirty="0">
                <a:latin typeface="Calibri"/>
                <a:cs typeface="Calibri"/>
              </a:rPr>
              <a:t>→ </a:t>
            </a:r>
            <a:r>
              <a:rPr lang="en-US" sz="1850" b="1" kern="0" dirty="0" smtClean="0">
                <a:latin typeface="Calibri"/>
                <a:cs typeface="Calibri"/>
              </a:rPr>
              <a:t>mature monocyte released into blood. </a:t>
            </a:r>
          </a:p>
          <a:p>
            <a:pPr>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Monocytes which leave </a:t>
            </a:r>
            <a:r>
              <a:rPr lang="en-US" sz="1850" b="1" kern="0" dirty="0">
                <a:latin typeface="Calibri" panose="020F0502020204030204" pitchFamily="34" charset="0"/>
                <a:cs typeface="Calibri" pitchFamily="34" charset="0"/>
              </a:rPr>
              <a:t>the blood </a:t>
            </a:r>
            <a:r>
              <a:rPr lang="en-US" sz="1850" b="1" kern="0" dirty="0" smtClean="0">
                <a:latin typeface="Calibri" panose="020F0502020204030204" pitchFamily="34" charset="0"/>
                <a:cs typeface="Calibri" pitchFamily="34" charset="0"/>
              </a:rPr>
              <a:t>stream turn </a:t>
            </a:r>
            <a:r>
              <a:rPr lang="en-US" sz="1850" b="1" kern="0" dirty="0">
                <a:latin typeface="Calibri" panose="020F0502020204030204" pitchFamily="34" charset="0"/>
                <a:cs typeface="Calibri" pitchFamily="34" charset="0"/>
              </a:rPr>
              <a:t>into macrophages. </a:t>
            </a:r>
            <a:endParaRPr lang="en-US" sz="1850" b="1" kern="0" dirty="0" smtClean="0">
              <a:latin typeface="Calibri" panose="020F0502020204030204" pitchFamily="34" charset="0"/>
              <a:cs typeface="Calibri" pitchFamily="34" charset="0"/>
            </a:endParaRPr>
          </a:p>
          <a:p>
            <a:pPr lvl="0">
              <a:lnSpc>
                <a:spcPct val="90000"/>
              </a:lnSpc>
              <a:buFont typeface="Wingdings" pitchFamily="2" charset="2"/>
              <a:buChar char="q"/>
              <a:defRPr/>
            </a:pPr>
            <a:r>
              <a:rPr lang="en-US" sz="1850" b="1" dirty="0" smtClean="0">
                <a:latin typeface="Calibri" pitchFamily="34" charset="0"/>
                <a:cs typeface="Calibri" pitchFamily="34" charset="0"/>
              </a:rPr>
              <a:t>Monocytes </a:t>
            </a:r>
            <a:r>
              <a:rPr lang="en-US" sz="1850" b="1" dirty="0">
                <a:latin typeface="Calibri" pitchFamily="34" charset="0"/>
                <a:cs typeface="Calibri" pitchFamily="34" charset="0"/>
              </a:rPr>
              <a:t>contain </a:t>
            </a:r>
            <a:r>
              <a:rPr lang="en-US" sz="1850" b="1" dirty="0" err="1">
                <a:latin typeface="Calibri" pitchFamily="34" charset="0"/>
                <a:cs typeface="Calibri" pitchFamily="34" charset="0"/>
              </a:rPr>
              <a:t>agranular</a:t>
            </a:r>
            <a:r>
              <a:rPr lang="en-US" sz="1850" b="1" dirty="0">
                <a:latin typeface="Calibri" pitchFamily="34" charset="0"/>
                <a:cs typeface="Calibri" pitchFamily="34" charset="0"/>
              </a:rPr>
              <a:t> cytoplasm but when they enter the </a:t>
            </a:r>
            <a:r>
              <a:rPr lang="en-US" sz="1850" b="1" dirty="0" smtClean="0">
                <a:latin typeface="Calibri" pitchFamily="34" charset="0"/>
                <a:cs typeface="Calibri" pitchFamily="34" charset="0"/>
              </a:rPr>
              <a:t>tissues and converted into macrophages, </a:t>
            </a:r>
            <a:r>
              <a:rPr lang="en-US" sz="1850" b="1" dirty="0">
                <a:latin typeface="Calibri" pitchFamily="34" charset="0"/>
                <a:cs typeface="Calibri" pitchFamily="34" charset="0"/>
              </a:rPr>
              <a:t>they swell and their cytoplasm become filled by large number of lysosomes and then they are called macrophages</a:t>
            </a:r>
            <a:r>
              <a:rPr lang="en-US" sz="1850" b="1" dirty="0" smtClean="0">
                <a:latin typeface="Calibri" pitchFamily="34" charset="0"/>
                <a:cs typeface="Calibri" pitchFamily="34" charset="0"/>
              </a:rPr>
              <a:t>.</a:t>
            </a:r>
            <a:endParaRPr lang="en-US" sz="1850" b="1" kern="0" dirty="0" smtClean="0">
              <a:latin typeface="Calibri" panose="020F0502020204030204" pitchFamily="34" charset="0"/>
              <a:cs typeface="Calibri" pitchFamily="34" charset="0"/>
            </a:endParaRPr>
          </a:p>
          <a:p>
            <a:pPr marL="0" indent="0">
              <a:lnSpc>
                <a:spcPct val="90000"/>
              </a:lnSpc>
              <a:buNone/>
              <a:defRPr/>
            </a:pPr>
            <a:endParaRPr lang="en-US" sz="1850" b="1" kern="0" dirty="0" smtClean="0">
              <a:latin typeface="Calibri" panose="020F0502020204030204" pitchFamily="34" charset="0"/>
              <a:cs typeface="Calibri" pitchFamily="34" charset="0"/>
            </a:endParaRPr>
          </a:p>
          <a:p>
            <a:pPr>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The </a:t>
            </a:r>
            <a:r>
              <a:rPr lang="en-US" sz="1850" b="1" kern="0" dirty="0" err="1" smtClean="0">
                <a:latin typeface="Calibri" panose="020F0502020204030204" pitchFamily="34" charset="0"/>
                <a:cs typeface="Calibri" pitchFamily="34" charset="0"/>
              </a:rPr>
              <a:t>momocytes</a:t>
            </a:r>
            <a:r>
              <a:rPr lang="en-US" sz="1850" b="1" kern="0" dirty="0" smtClean="0">
                <a:latin typeface="Calibri" panose="020F0502020204030204" pitchFamily="34" charset="0"/>
                <a:cs typeface="Calibri" pitchFamily="34" charset="0"/>
              </a:rPr>
              <a:t> are big eaters</a:t>
            </a:r>
          </a:p>
          <a:p>
            <a:pPr lvl="1">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15-20 µm</a:t>
            </a:r>
          </a:p>
          <a:p>
            <a:pPr lvl="1">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active cells 60-80 µm.</a:t>
            </a:r>
          </a:p>
          <a:p>
            <a:pPr marL="0" indent="0">
              <a:lnSpc>
                <a:spcPct val="90000"/>
              </a:lnSpc>
              <a:buNone/>
              <a:defRPr/>
            </a:pPr>
            <a:endParaRPr lang="en-US" sz="1850" b="1" kern="0" dirty="0" smtClean="0">
              <a:latin typeface="Calibri" panose="020F0502020204030204" pitchFamily="34" charset="0"/>
              <a:cs typeface="Calibri" pitchFamily="34" charset="0"/>
            </a:endParaRPr>
          </a:p>
          <a:p>
            <a:pPr>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Life span.</a:t>
            </a:r>
          </a:p>
          <a:p>
            <a:pPr marL="0" indent="0">
              <a:lnSpc>
                <a:spcPct val="90000"/>
              </a:lnSpc>
              <a:buNone/>
              <a:defRPr/>
            </a:pPr>
            <a:endParaRPr lang="en-US" sz="1850" b="1" kern="0" dirty="0" smtClean="0">
              <a:latin typeface="Calibri" panose="020F0502020204030204" pitchFamily="34" charset="0"/>
              <a:cs typeface="Calibri" pitchFamily="34" charset="0"/>
            </a:endParaRPr>
          </a:p>
          <a:p>
            <a:pPr>
              <a:lnSpc>
                <a:spcPct val="90000"/>
              </a:lnSpc>
              <a:buFont typeface="Wingdings" pitchFamily="2" charset="2"/>
              <a:buChar char="q"/>
              <a:defRPr/>
            </a:pPr>
            <a:r>
              <a:rPr lang="en-US" sz="1850" b="1" kern="0" dirty="0" smtClean="0">
                <a:latin typeface="Calibri" panose="020F0502020204030204" pitchFamily="34" charset="0"/>
                <a:cs typeface="Calibri" pitchFamily="34" charset="0"/>
              </a:rPr>
              <a:t>They </a:t>
            </a:r>
            <a:r>
              <a:rPr lang="en-US" sz="1850" b="1" kern="0" dirty="0">
                <a:latin typeface="Calibri" panose="020F0502020204030204" pitchFamily="34" charset="0"/>
                <a:cs typeface="Calibri" pitchFamily="34" charset="0"/>
              </a:rPr>
              <a:t>are slower to respond to invaders than the </a:t>
            </a:r>
            <a:r>
              <a:rPr lang="en-US" sz="1850" b="1" kern="0" dirty="0" smtClean="0">
                <a:latin typeface="Calibri" panose="020F0502020204030204" pitchFamily="34" charset="0"/>
                <a:cs typeface="Calibri" pitchFamily="34" charset="0"/>
              </a:rPr>
              <a:t>neutrophils, </a:t>
            </a:r>
            <a:r>
              <a:rPr lang="en-US" sz="1850" b="1" kern="0" dirty="0">
                <a:latin typeface="Calibri" panose="020F0502020204030204" pitchFamily="34" charset="0"/>
                <a:cs typeface="Calibri" pitchFamily="34" charset="0"/>
              </a:rPr>
              <a:t>but they are larger, live longer, and have far greater capacities. </a:t>
            </a:r>
          </a:p>
        </p:txBody>
      </p:sp>
      <p:grpSp>
        <p:nvGrpSpPr>
          <p:cNvPr id="55300" name="Group 32"/>
          <p:cNvGrpSpPr>
            <a:grpSpLocks/>
          </p:cNvGrpSpPr>
          <p:nvPr/>
        </p:nvGrpSpPr>
        <p:grpSpPr bwMode="auto">
          <a:xfrm rot="-3703889">
            <a:off x="8358188" y="1790700"/>
            <a:ext cx="1066800" cy="990600"/>
            <a:chOff x="4848" y="3408"/>
            <a:chExt cx="728" cy="720"/>
          </a:xfrm>
        </p:grpSpPr>
        <p:sp>
          <p:nvSpPr>
            <p:cNvPr id="55304" name="Oval 13" descr="Large confetti"/>
            <p:cNvSpPr>
              <a:spLocks noChangeArrowheads="1"/>
            </p:cNvSpPr>
            <p:nvPr/>
          </p:nvSpPr>
          <p:spPr bwMode="auto">
            <a:xfrm>
              <a:off x="4848" y="3408"/>
              <a:ext cx="728" cy="706"/>
            </a:xfrm>
            <a:prstGeom prst="ellipse">
              <a:avLst/>
            </a:prstGeom>
            <a:pattFill prst="lgConfetti">
              <a:fgClr>
                <a:srgbClr val="CC66FF">
                  <a:alpha val="56862"/>
                </a:srgbClr>
              </a:fgClr>
              <a:bgClr>
                <a:srgbClr val="EAD5FF">
                  <a:alpha val="56862"/>
                </a:srgbClr>
              </a:bgClr>
            </a:pattFill>
            <a:ln w="9525">
              <a:solidFill>
                <a:schemeClr val="tx1"/>
              </a:solidFill>
              <a:round/>
              <a:headEnd/>
              <a:tailEnd/>
            </a:ln>
          </p:spPr>
          <p:txBody>
            <a:bodyPr wrap="none" anchor="ctr"/>
            <a:lstStyle/>
            <a:p>
              <a:endParaRPr lang="en-GB" altLang="en-US" b="1">
                <a:latin typeface="Calibri" pitchFamily="34" charset="0"/>
              </a:endParaRPr>
            </a:p>
          </p:txBody>
        </p:sp>
        <p:sp>
          <p:nvSpPr>
            <p:cNvPr id="55305" name="Oval 15"/>
            <p:cNvSpPr>
              <a:spLocks noChangeArrowheads="1"/>
            </p:cNvSpPr>
            <p:nvPr/>
          </p:nvSpPr>
          <p:spPr bwMode="auto">
            <a:xfrm>
              <a:off x="4992" y="3888"/>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6" name="Oval 16"/>
            <p:cNvSpPr>
              <a:spLocks noChangeArrowheads="1"/>
            </p:cNvSpPr>
            <p:nvPr/>
          </p:nvSpPr>
          <p:spPr bwMode="auto">
            <a:xfrm>
              <a:off x="5088" y="3984"/>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7" name="Oval 17"/>
            <p:cNvSpPr>
              <a:spLocks noChangeArrowheads="1"/>
            </p:cNvSpPr>
            <p:nvPr/>
          </p:nvSpPr>
          <p:spPr bwMode="auto">
            <a:xfrm>
              <a:off x="5232" y="3936"/>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8" name="Oval 18"/>
            <p:cNvSpPr>
              <a:spLocks noChangeArrowheads="1"/>
            </p:cNvSpPr>
            <p:nvPr/>
          </p:nvSpPr>
          <p:spPr bwMode="auto">
            <a:xfrm>
              <a:off x="5424" y="3888"/>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9" name="Oval 19"/>
            <p:cNvSpPr>
              <a:spLocks noChangeArrowheads="1"/>
            </p:cNvSpPr>
            <p:nvPr/>
          </p:nvSpPr>
          <p:spPr bwMode="auto">
            <a:xfrm>
              <a:off x="5184" y="4080"/>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10" name="Freeform 21"/>
            <p:cNvSpPr>
              <a:spLocks/>
            </p:cNvSpPr>
            <p:nvPr/>
          </p:nvSpPr>
          <p:spPr bwMode="auto">
            <a:xfrm>
              <a:off x="4944" y="3450"/>
              <a:ext cx="559" cy="556"/>
            </a:xfrm>
            <a:custGeom>
              <a:avLst/>
              <a:gdLst>
                <a:gd name="T0" fmla="*/ 13 w 559"/>
                <a:gd name="T1" fmla="*/ 178 h 556"/>
                <a:gd name="T2" fmla="*/ 49 w 559"/>
                <a:gd name="T3" fmla="*/ 412 h 556"/>
                <a:gd name="T4" fmla="*/ 265 w 559"/>
                <a:gd name="T5" fmla="*/ 556 h 556"/>
                <a:gd name="T6" fmla="*/ 499 w 559"/>
                <a:gd name="T7" fmla="*/ 484 h 556"/>
                <a:gd name="T8" fmla="*/ 517 w 559"/>
                <a:gd name="T9" fmla="*/ 304 h 556"/>
                <a:gd name="T10" fmla="*/ 463 w 559"/>
                <a:gd name="T11" fmla="*/ 268 h 556"/>
                <a:gd name="T12" fmla="*/ 301 w 559"/>
                <a:gd name="T13" fmla="*/ 268 h 556"/>
                <a:gd name="T14" fmla="*/ 283 w 559"/>
                <a:gd name="T15" fmla="*/ 214 h 556"/>
                <a:gd name="T16" fmla="*/ 121 w 559"/>
                <a:gd name="T17" fmla="*/ 52 h 556"/>
                <a:gd name="T18" fmla="*/ 67 w 559"/>
                <a:gd name="T19" fmla="*/ 70 h 556"/>
                <a:gd name="T20" fmla="*/ 13 w 559"/>
                <a:gd name="T21" fmla="*/ 178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556"/>
                <a:gd name="T35" fmla="*/ 559 w 559"/>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556">
                  <a:moveTo>
                    <a:pt x="13" y="178"/>
                  </a:moveTo>
                  <a:cubicBezTo>
                    <a:pt x="21" y="257"/>
                    <a:pt x="5" y="346"/>
                    <a:pt x="49" y="412"/>
                  </a:cubicBezTo>
                  <a:cubicBezTo>
                    <a:pt x="98" y="485"/>
                    <a:pt x="184" y="529"/>
                    <a:pt x="265" y="556"/>
                  </a:cubicBezTo>
                  <a:cubicBezTo>
                    <a:pt x="370" y="541"/>
                    <a:pt x="416" y="539"/>
                    <a:pt x="499" y="484"/>
                  </a:cubicBezTo>
                  <a:cubicBezTo>
                    <a:pt x="520" y="422"/>
                    <a:pt x="559" y="367"/>
                    <a:pt x="517" y="304"/>
                  </a:cubicBezTo>
                  <a:cubicBezTo>
                    <a:pt x="505" y="286"/>
                    <a:pt x="481" y="280"/>
                    <a:pt x="463" y="268"/>
                  </a:cubicBezTo>
                  <a:cubicBezTo>
                    <a:pt x="418" y="277"/>
                    <a:pt x="347" y="305"/>
                    <a:pt x="301" y="268"/>
                  </a:cubicBezTo>
                  <a:cubicBezTo>
                    <a:pt x="286" y="256"/>
                    <a:pt x="289" y="232"/>
                    <a:pt x="283" y="214"/>
                  </a:cubicBezTo>
                  <a:cubicBezTo>
                    <a:pt x="262" y="0"/>
                    <a:pt x="324" y="15"/>
                    <a:pt x="121" y="52"/>
                  </a:cubicBezTo>
                  <a:cubicBezTo>
                    <a:pt x="102" y="55"/>
                    <a:pt x="85" y="64"/>
                    <a:pt x="67" y="70"/>
                  </a:cubicBezTo>
                  <a:cubicBezTo>
                    <a:pt x="0" y="137"/>
                    <a:pt x="13" y="99"/>
                    <a:pt x="13" y="178"/>
                  </a:cubicBez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aphicFrame>
        <p:nvGraphicFramePr>
          <p:cNvPr id="55301" name="Object 42"/>
          <p:cNvGraphicFramePr>
            <a:graphicFrameLocks noChangeAspect="1"/>
          </p:cNvGraphicFramePr>
          <p:nvPr/>
        </p:nvGraphicFramePr>
        <p:xfrm>
          <a:off x="7634288" y="3779838"/>
          <a:ext cx="2157412" cy="2697162"/>
        </p:xfrm>
        <a:graphic>
          <a:graphicData uri="http://schemas.openxmlformats.org/presentationml/2006/ole">
            <mc:AlternateContent xmlns:mc="http://schemas.openxmlformats.org/markup-compatibility/2006">
              <mc:Choice xmlns:v="urn:schemas-microsoft-com:vml" Requires="v">
                <p:oleObj spid="_x0000_s55407" name="Picture" r:id="rId3" imgW="5925312" imgH="7406640" progId="Word.Picture.8">
                  <p:embed/>
                </p:oleObj>
              </mc:Choice>
              <mc:Fallback>
                <p:oleObj name="Picture" r:id="rId3" imgW="5925312" imgH="7406640" progId="Word.Picture.8">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b="15044"/>
                      <a:stretch>
                        <a:fillRect/>
                      </a:stretch>
                    </p:blipFill>
                    <p:spPr bwMode="auto">
                      <a:xfrm>
                        <a:off x="7634288" y="3779838"/>
                        <a:ext cx="21574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2" name="Rectangle 44"/>
          <p:cNvSpPr>
            <a:spLocks noChangeArrowheads="1"/>
          </p:cNvSpPr>
          <p:nvPr/>
        </p:nvSpPr>
        <p:spPr bwMode="auto">
          <a:xfrm>
            <a:off x="7618413" y="289560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a:solidFill>
                  <a:srgbClr val="3333FF"/>
                </a:solidFill>
                <a:latin typeface="Calibri" pitchFamily="34" charset="0"/>
              </a:rPr>
              <a:t>Macrophage</a:t>
            </a:r>
          </a:p>
          <a:p>
            <a:pPr algn="ctr"/>
            <a:r>
              <a:rPr lang="en-GB" altLang="en-US" b="1">
                <a:solidFill>
                  <a:srgbClr val="3333FF"/>
                </a:solidFill>
                <a:latin typeface="Calibri" pitchFamily="34" charset="0"/>
              </a:rPr>
              <a:t>Phagocytosing</a:t>
            </a:r>
          </a:p>
          <a:p>
            <a:pPr algn="ctr"/>
            <a:r>
              <a:rPr lang="en-GB" altLang="en-US" b="1">
                <a:solidFill>
                  <a:srgbClr val="3333FF"/>
                </a:solidFill>
                <a:latin typeface="Calibri" pitchFamily="34" charset="0"/>
              </a:rPr>
              <a:t>E coli</a:t>
            </a:r>
            <a:endParaRPr lang="en-US" altLang="en-US" b="1">
              <a:solidFill>
                <a:srgbClr val="3333FF"/>
              </a:solidFill>
              <a:latin typeface="Calibri" pitchFamily="34" charset="0"/>
            </a:endParaRPr>
          </a:p>
        </p:txBody>
      </p:sp>
      <p:sp>
        <p:nvSpPr>
          <p:cNvPr id="55303" name="Rectangle 44"/>
          <p:cNvSpPr>
            <a:spLocks noChangeArrowheads="1"/>
          </p:cNvSpPr>
          <p:nvPr/>
        </p:nvSpPr>
        <p:spPr bwMode="auto">
          <a:xfrm>
            <a:off x="8548688" y="1447800"/>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b="1">
                <a:solidFill>
                  <a:srgbClr val="3333FF"/>
                </a:solidFill>
                <a:latin typeface="Calibri" pitchFamily="34" charset="0"/>
              </a:rPr>
              <a:t>Monocyte</a:t>
            </a:r>
            <a:endParaRPr lang="en-US" altLang="en-US" b="1">
              <a:solidFill>
                <a:srgbClr val="3333FF"/>
              </a:solidFill>
              <a:latin typeface="Calibri" pitchFamily="34" charset="0"/>
            </a:endParaRPr>
          </a:p>
        </p:txBody>
      </p:sp>
      <p:pic>
        <p:nvPicPr>
          <p:cNvPr id="55361"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3819525"/>
            <a:ext cx="2819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19900" y="173038"/>
            <a:ext cx="3467100" cy="14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200" b="1" kern="0" dirty="0" smtClean="0">
                <a:solidFill>
                  <a:srgbClr val="FF0000"/>
                </a:solidFill>
                <a:latin typeface="Calibri" panose="020F0502020204030204" pitchFamily="34" charset="0"/>
              </a:rPr>
              <a:t>Monocytes/</a:t>
            </a:r>
          </a:p>
          <a:p>
            <a:pPr>
              <a:defRPr/>
            </a:pPr>
            <a:r>
              <a:rPr lang="en-US" altLang="en-US" sz="3200" b="1" kern="0" dirty="0" smtClean="0">
                <a:solidFill>
                  <a:srgbClr val="FF0000"/>
                </a:solidFill>
                <a:latin typeface="Calibri" panose="020F0502020204030204" pitchFamily="34" charset="0"/>
              </a:rPr>
              <a:t>Macrophage</a:t>
            </a:r>
            <a:endParaRPr lang="en-US" altLang="en-US" sz="3200" b="1" kern="0" dirty="0">
              <a:solidFill>
                <a:srgbClr val="FF0000"/>
              </a:solidFill>
              <a:latin typeface="Calibri" panose="020F0502020204030204" pitchFamily="34" charset="0"/>
            </a:endParaRPr>
          </a:p>
        </p:txBody>
      </p:sp>
      <p:sp>
        <p:nvSpPr>
          <p:cNvPr id="5" name="Rectangle 3"/>
          <p:cNvSpPr txBox="1">
            <a:spLocks noChangeArrowheads="1"/>
          </p:cNvSpPr>
          <p:nvPr/>
        </p:nvSpPr>
        <p:spPr bwMode="auto">
          <a:xfrm>
            <a:off x="190500" y="152400"/>
            <a:ext cx="73517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 typeface="Wingdings" pitchFamily="2" charset="2"/>
              <a:buChar char="q"/>
              <a:defRPr/>
            </a:pPr>
            <a:r>
              <a:rPr lang="en-US" sz="1700" b="1" kern="0" dirty="0" smtClean="0">
                <a:latin typeface="Calibri" panose="020F0502020204030204" pitchFamily="34" charset="0"/>
                <a:cs typeface="Calibri" pitchFamily="34" charset="0"/>
              </a:rPr>
              <a:t>There are two types of macrophages; motile and fixed.</a:t>
            </a:r>
          </a:p>
          <a:p>
            <a:pPr marL="0" indent="0">
              <a:lnSpc>
                <a:spcPct val="90000"/>
              </a:lnSpc>
              <a:buNone/>
              <a:defRPr/>
            </a:pPr>
            <a:endParaRPr lang="en-US" sz="1700" b="1" kern="0" dirty="0" smtClean="0">
              <a:latin typeface="Calibri" panose="020F0502020204030204" pitchFamily="34" charset="0"/>
              <a:cs typeface="Calibri" pitchFamily="34" charset="0"/>
            </a:endParaRPr>
          </a:p>
          <a:p>
            <a:pPr>
              <a:lnSpc>
                <a:spcPct val="90000"/>
              </a:lnSpc>
              <a:buFont typeface="Wingdings" pitchFamily="2" charset="2"/>
              <a:buChar char="q"/>
              <a:defRPr/>
            </a:pPr>
            <a:r>
              <a:rPr lang="en-US" sz="1700" b="1" kern="0" dirty="0" smtClean="0">
                <a:latin typeface="Calibri" panose="020F0502020204030204" pitchFamily="34" charset="0"/>
                <a:cs typeface="Calibri" pitchFamily="34" charset="0"/>
              </a:rPr>
              <a:t>Functions of monocytes/macrophages:</a:t>
            </a:r>
          </a:p>
          <a:p>
            <a:pPr lvl="1"/>
            <a:r>
              <a:rPr lang="en-US" sz="1700" b="1" kern="0" dirty="0" smtClean="0">
                <a:latin typeface="Calibri" panose="020F0502020204030204" pitchFamily="34" charset="0"/>
                <a:cs typeface="Calibri" pitchFamily="34" charset="0"/>
              </a:rPr>
              <a:t>Phagocytosis and killing of microorganisms. They are m</a:t>
            </a:r>
            <a:r>
              <a:rPr lang="en-US" sz="1700" b="1" dirty="0" smtClean="0">
                <a:latin typeface="Calibri" pitchFamily="34" charset="0"/>
                <a:cs typeface="Calibri" pitchFamily="34" charset="0"/>
              </a:rPr>
              <a:t>ore </a:t>
            </a:r>
            <a:r>
              <a:rPr lang="en-US" sz="1700" b="1" dirty="0">
                <a:latin typeface="Calibri" pitchFamily="34" charset="0"/>
                <a:cs typeface="Calibri" pitchFamily="34" charset="0"/>
              </a:rPr>
              <a:t>Efficient than Neutrophils (100 bacteria </a:t>
            </a:r>
            <a:r>
              <a:rPr lang="en-US" sz="1700" b="1" dirty="0" err="1">
                <a:latin typeface="Calibri" pitchFamily="34" charset="0"/>
                <a:cs typeface="Calibri" pitchFamily="34" charset="0"/>
              </a:rPr>
              <a:t>vs</a:t>
            </a:r>
            <a:r>
              <a:rPr lang="en-US" sz="1700" b="1" dirty="0">
                <a:latin typeface="Calibri" pitchFamily="34" charset="0"/>
                <a:cs typeface="Calibri" pitchFamily="34" charset="0"/>
              </a:rPr>
              <a:t> 3-20 by </a:t>
            </a:r>
            <a:r>
              <a:rPr lang="en-US" sz="1700" b="1" dirty="0" err="1" smtClean="0">
                <a:latin typeface="Calibri" pitchFamily="34" charset="0"/>
                <a:cs typeface="Calibri" pitchFamily="34" charset="0"/>
              </a:rPr>
              <a:t>Neutrphil</a:t>
            </a:r>
            <a:r>
              <a:rPr lang="en-US" sz="1700" b="1" dirty="0" smtClean="0">
                <a:latin typeface="Calibri" pitchFamily="34" charset="0"/>
                <a:cs typeface="Calibri" pitchFamily="34" charset="0"/>
              </a:rPr>
              <a:t>, </a:t>
            </a:r>
            <a:r>
              <a:rPr lang="en-US" sz="1700" b="1" dirty="0">
                <a:latin typeface="Calibri" pitchFamily="34" charset="0"/>
                <a:cs typeface="Calibri" pitchFamily="34" charset="0"/>
              </a:rPr>
              <a:t>larger particles like </a:t>
            </a:r>
            <a:r>
              <a:rPr lang="en-US" sz="1700" b="1" dirty="0" smtClean="0">
                <a:latin typeface="Calibri" pitchFamily="34" charset="0"/>
                <a:cs typeface="Calibri" pitchFamily="34" charset="0"/>
              </a:rPr>
              <a:t>old RBCs </a:t>
            </a:r>
            <a:r>
              <a:rPr lang="en-US" sz="1700" b="1" dirty="0">
                <a:latin typeface="Calibri" pitchFamily="34" charset="0"/>
                <a:cs typeface="Calibri" pitchFamily="34" charset="0"/>
              </a:rPr>
              <a:t>&amp; malarial </a:t>
            </a:r>
            <a:r>
              <a:rPr lang="en-US" sz="1700" b="1" dirty="0" smtClean="0">
                <a:latin typeface="Calibri" pitchFamily="34" charset="0"/>
                <a:cs typeface="Calibri" pitchFamily="34" charset="0"/>
              </a:rPr>
              <a:t>parasites)</a:t>
            </a:r>
            <a:r>
              <a:rPr lang="en-US" sz="1700" dirty="0" smtClean="0">
                <a:latin typeface="Calibri" pitchFamily="34" charset="0"/>
                <a:cs typeface="Calibri" pitchFamily="34" charset="0"/>
              </a:rPr>
              <a:t>.</a:t>
            </a:r>
          </a:p>
          <a:p>
            <a:pPr lvl="1"/>
            <a:r>
              <a:rPr lang="en-US" sz="1700" b="1" kern="0" dirty="0" smtClean="0">
                <a:latin typeface="Calibri" panose="020F0502020204030204" pitchFamily="34" charset="0"/>
                <a:cs typeface="Calibri" pitchFamily="34" charset="0"/>
              </a:rPr>
              <a:t>Activation of T cells and initiation of the immune response by presenting the antigen to these cells.</a:t>
            </a:r>
          </a:p>
          <a:p>
            <a:pPr lvl="1"/>
            <a:r>
              <a:rPr lang="en-US" sz="1700" b="1" dirty="0" smtClean="0">
                <a:latin typeface="Calibri" pitchFamily="34" charset="0"/>
                <a:cs typeface="Calibri" pitchFamily="34" charset="0"/>
              </a:rPr>
              <a:t>Monocytes secrete:</a:t>
            </a:r>
          </a:p>
          <a:p>
            <a:pPr lvl="2">
              <a:lnSpc>
                <a:spcPct val="90000"/>
              </a:lnSpc>
              <a:buSzPct val="80000"/>
              <a:buFont typeface="Wingdings" pitchFamily="2" charset="2"/>
              <a:buChar char="q"/>
              <a:defRPr/>
            </a:pPr>
            <a:r>
              <a:rPr lang="en-US" sz="1700" b="1" dirty="0" smtClean="0">
                <a:latin typeface="Calibri" pitchFamily="34" charset="0"/>
                <a:cs typeface="Calibri" pitchFamily="34" charset="0"/>
              </a:rPr>
              <a:t>Interleukin-1 </a:t>
            </a:r>
            <a:r>
              <a:rPr lang="en-US" sz="1700" b="1" dirty="0">
                <a:latin typeface="Calibri" pitchFamily="34" charset="0"/>
                <a:cs typeface="Calibri" pitchFamily="34" charset="0"/>
              </a:rPr>
              <a:t>(IL-1</a:t>
            </a:r>
            <a:r>
              <a:rPr lang="en-US" sz="1700" b="1" dirty="0" smtClean="0">
                <a:latin typeface="Calibri" pitchFamily="34" charset="0"/>
                <a:cs typeface="Calibri" pitchFamily="34" charset="0"/>
              </a:rPr>
              <a:t>).</a:t>
            </a:r>
          </a:p>
          <a:p>
            <a:pPr lvl="2">
              <a:lnSpc>
                <a:spcPct val="90000"/>
              </a:lnSpc>
              <a:buSzPct val="80000"/>
              <a:buFont typeface="Wingdings" pitchFamily="2" charset="2"/>
              <a:buChar char="q"/>
              <a:defRPr/>
            </a:pPr>
            <a:r>
              <a:rPr lang="en-US" sz="1700" b="1" dirty="0" smtClean="0">
                <a:latin typeface="Calibri" pitchFamily="34" charset="0"/>
                <a:cs typeface="Calibri" pitchFamily="34" charset="0"/>
              </a:rPr>
              <a:t>Colony </a:t>
            </a:r>
            <a:r>
              <a:rPr lang="en-US" sz="1700" b="1" dirty="0">
                <a:latin typeface="Calibri" pitchFamily="34" charset="0"/>
                <a:cs typeface="Calibri" pitchFamily="34" charset="0"/>
              </a:rPr>
              <a:t>stimulating factor (M-CSF</a:t>
            </a:r>
            <a:r>
              <a:rPr lang="en-US" sz="1700" b="1" dirty="0" smtClean="0">
                <a:latin typeface="Calibri" pitchFamily="34" charset="0"/>
                <a:cs typeface="Calibri" pitchFamily="34" charset="0"/>
              </a:rPr>
              <a:t>).</a:t>
            </a:r>
          </a:p>
          <a:p>
            <a:pPr lvl="2">
              <a:lnSpc>
                <a:spcPct val="90000"/>
              </a:lnSpc>
              <a:buSzPct val="80000"/>
              <a:buFont typeface="Wingdings" pitchFamily="2" charset="2"/>
              <a:buChar char="q"/>
              <a:defRPr/>
            </a:pPr>
            <a:r>
              <a:rPr lang="en-US" sz="1700" b="1" dirty="0" smtClean="0">
                <a:latin typeface="Calibri" pitchFamily="34" charset="0"/>
                <a:cs typeface="Calibri" pitchFamily="34" charset="0"/>
              </a:rPr>
              <a:t>Platelet-activating </a:t>
            </a:r>
            <a:r>
              <a:rPr lang="en-US" sz="1700" b="1" dirty="0">
                <a:latin typeface="Calibri" pitchFamily="34" charset="0"/>
                <a:cs typeface="Calibri" pitchFamily="34" charset="0"/>
              </a:rPr>
              <a:t>factor (PAF).</a:t>
            </a:r>
          </a:p>
          <a:p>
            <a:pPr lvl="1">
              <a:lnSpc>
                <a:spcPct val="90000"/>
              </a:lnSpc>
              <a:buFont typeface="Wingdings" pitchFamily="2" charset="2"/>
              <a:buChar char="q"/>
              <a:defRPr/>
            </a:pPr>
            <a:endParaRPr lang="en-US" sz="1700" b="1" kern="0" dirty="0" smtClean="0">
              <a:latin typeface="Calibri" panose="020F0502020204030204" pitchFamily="34" charset="0"/>
              <a:cs typeface="Calibri" pitchFamily="34" charset="0"/>
            </a:endParaRPr>
          </a:p>
          <a:p>
            <a:pPr>
              <a:lnSpc>
                <a:spcPct val="90000"/>
              </a:lnSpc>
              <a:buFont typeface="Wingdings" pitchFamily="2" charset="2"/>
              <a:buChar char="q"/>
              <a:defRPr/>
            </a:pPr>
            <a:r>
              <a:rPr lang="en-US" sz="1700" b="1" kern="0" dirty="0" smtClean="0">
                <a:latin typeface="Calibri" panose="020F0502020204030204" pitchFamily="34" charset="0"/>
                <a:cs typeface="Calibri" pitchFamily="34" charset="0"/>
              </a:rPr>
              <a:t>There are tissue-specific macrophages; fixed macrophages (monocyte-macrophage system; </a:t>
            </a:r>
            <a:r>
              <a:rPr lang="en-US" sz="1700" b="1" kern="0" dirty="0" err="1" smtClean="0">
                <a:latin typeface="Calibri" panose="020F0502020204030204" pitchFamily="34" charset="0"/>
                <a:cs typeface="Calibri" pitchFamily="34" charset="0"/>
              </a:rPr>
              <a:t>reticulo</a:t>
            </a:r>
            <a:r>
              <a:rPr lang="en-US" sz="1700" b="1" kern="0" dirty="0" smtClean="0">
                <a:latin typeface="Calibri" panose="020F0502020204030204" pitchFamily="34" charset="0"/>
                <a:cs typeface="Calibri" pitchFamily="34" charset="0"/>
              </a:rPr>
              <a:t>-endothelial system)</a:t>
            </a:r>
          </a:p>
          <a:p>
            <a:pPr lvl="2">
              <a:lnSpc>
                <a:spcPct val="80000"/>
              </a:lnSpc>
              <a:defRPr/>
            </a:pPr>
            <a:r>
              <a:rPr lang="en-GB" sz="1700" b="1" kern="0" dirty="0" smtClean="0">
                <a:latin typeface="Calibri" panose="020F0502020204030204" pitchFamily="34" charset="0"/>
                <a:cs typeface="Calibri" pitchFamily="34" charset="0"/>
              </a:rPr>
              <a:t>Alveolar macrophage</a:t>
            </a:r>
          </a:p>
          <a:p>
            <a:pPr lvl="2">
              <a:lnSpc>
                <a:spcPct val="80000"/>
              </a:lnSpc>
              <a:defRPr/>
            </a:pPr>
            <a:r>
              <a:rPr lang="en-GB" sz="1700" b="1" kern="0" dirty="0" smtClean="0">
                <a:latin typeface="Calibri" panose="020F0502020204030204" pitchFamily="34" charset="0"/>
                <a:cs typeface="Calibri" pitchFamily="34" charset="0"/>
              </a:rPr>
              <a:t>Peritoneal macrophage</a:t>
            </a:r>
          </a:p>
          <a:p>
            <a:pPr lvl="2">
              <a:lnSpc>
                <a:spcPct val="80000"/>
              </a:lnSpc>
              <a:defRPr/>
            </a:pPr>
            <a:r>
              <a:rPr lang="en-GB" sz="1700" b="1" kern="0" dirty="0" err="1" smtClean="0">
                <a:latin typeface="Calibri" panose="020F0502020204030204" pitchFamily="34" charset="0"/>
                <a:cs typeface="Calibri" pitchFamily="34" charset="0"/>
              </a:rPr>
              <a:t>Kuppfer</a:t>
            </a:r>
            <a:r>
              <a:rPr lang="en-GB" sz="1700" b="1" kern="0" dirty="0" smtClean="0">
                <a:latin typeface="Calibri" panose="020F0502020204030204" pitchFamily="34" charset="0"/>
                <a:cs typeface="Calibri" pitchFamily="34" charset="0"/>
              </a:rPr>
              <a:t> cells in liver sinuses</a:t>
            </a:r>
          </a:p>
          <a:p>
            <a:pPr lvl="2">
              <a:lnSpc>
                <a:spcPct val="80000"/>
              </a:lnSpc>
              <a:defRPr/>
            </a:pPr>
            <a:r>
              <a:rPr lang="en-GB" sz="1700" b="1" kern="0" dirty="0" smtClean="0">
                <a:latin typeface="Calibri" panose="020F0502020204030204" pitchFamily="34" charset="0"/>
                <a:cs typeface="Calibri" pitchFamily="34" charset="0"/>
              </a:rPr>
              <a:t>Osteoclasts in bone</a:t>
            </a:r>
          </a:p>
          <a:p>
            <a:pPr lvl="2">
              <a:lnSpc>
                <a:spcPct val="80000"/>
              </a:lnSpc>
              <a:defRPr/>
            </a:pPr>
            <a:r>
              <a:rPr lang="en-GB" sz="1700" b="1" kern="0" dirty="0" smtClean="0">
                <a:latin typeface="Calibri" panose="020F0502020204030204" pitchFamily="34" charset="0"/>
                <a:cs typeface="Calibri" pitchFamily="34" charset="0"/>
              </a:rPr>
              <a:t>Microglial cells in brain</a:t>
            </a:r>
          </a:p>
          <a:p>
            <a:pPr lvl="2">
              <a:lnSpc>
                <a:spcPct val="80000"/>
              </a:lnSpc>
              <a:defRPr/>
            </a:pPr>
            <a:r>
              <a:rPr lang="en-GB" sz="1700" b="1" kern="0" dirty="0" err="1" smtClean="0">
                <a:latin typeface="Calibri" panose="020F0502020204030204" pitchFamily="34" charset="0"/>
                <a:cs typeface="Calibri" pitchFamily="34" charset="0"/>
              </a:rPr>
              <a:t>Histiocytes</a:t>
            </a:r>
            <a:r>
              <a:rPr lang="en-GB" sz="1700" b="1" kern="0" dirty="0">
                <a:latin typeface="Calibri" panose="020F0502020204030204" pitchFamily="34" charset="0"/>
                <a:cs typeface="Calibri" pitchFamily="34" charset="0"/>
              </a:rPr>
              <a:t> </a:t>
            </a:r>
            <a:r>
              <a:rPr lang="en-GB" sz="1700" b="1" kern="0" dirty="0" smtClean="0">
                <a:latin typeface="Calibri" panose="020F0502020204030204" pitchFamily="34" charset="0"/>
                <a:cs typeface="Calibri" pitchFamily="34" charset="0"/>
              </a:rPr>
              <a:t>in skin and subcutaneous tissue</a:t>
            </a:r>
          </a:p>
          <a:p>
            <a:pPr lvl="2">
              <a:lnSpc>
                <a:spcPct val="80000"/>
              </a:lnSpc>
              <a:defRPr/>
            </a:pPr>
            <a:r>
              <a:rPr lang="en-GB" sz="1700" b="1" kern="0" dirty="0" err="1" smtClean="0">
                <a:latin typeface="Calibri" panose="020F0502020204030204" pitchFamily="34" charset="0"/>
                <a:cs typeface="Calibri" pitchFamily="34" charset="0"/>
              </a:rPr>
              <a:t>Mesengial</a:t>
            </a:r>
            <a:r>
              <a:rPr lang="en-GB" sz="1700" b="1" kern="0" dirty="0" smtClean="0">
                <a:latin typeface="Calibri" panose="020F0502020204030204" pitchFamily="34" charset="0"/>
                <a:cs typeface="Calibri" pitchFamily="34" charset="0"/>
              </a:rPr>
              <a:t> cells in the kidneys</a:t>
            </a:r>
          </a:p>
          <a:p>
            <a:pPr lvl="2">
              <a:lnSpc>
                <a:spcPct val="80000"/>
              </a:lnSpc>
              <a:defRPr/>
            </a:pPr>
            <a:r>
              <a:rPr lang="en-US" sz="1700" b="1" dirty="0" smtClean="0">
                <a:latin typeface="Calibri" pitchFamily="34" charset="0"/>
                <a:cs typeface="Calibri" pitchFamily="34" charset="0"/>
              </a:rPr>
              <a:t>Few </a:t>
            </a:r>
            <a:r>
              <a:rPr lang="en-US" sz="1700" b="1" dirty="0">
                <a:latin typeface="Calibri" pitchFamily="34" charset="0"/>
                <a:cs typeface="Calibri" pitchFamily="34" charset="0"/>
              </a:rPr>
              <a:t>specialized endothelial cells in the bone marrow, spleen and lymph nodes</a:t>
            </a:r>
            <a:endParaRPr lang="en-US" sz="1700" b="1" kern="0" dirty="0" smtClean="0">
              <a:latin typeface="Calibri" panose="020F0502020204030204" pitchFamily="34" charset="0"/>
              <a:cs typeface="Calibri" pitchFamily="34" charset="0"/>
            </a:endParaRPr>
          </a:p>
          <a:p>
            <a:pPr lvl="1">
              <a:lnSpc>
                <a:spcPct val="90000"/>
              </a:lnSpc>
              <a:buFontTx/>
              <a:buNone/>
              <a:defRPr/>
            </a:pPr>
            <a:endParaRPr lang="en-US" sz="1700" b="1" kern="0" dirty="0">
              <a:latin typeface="Calibri" panose="020F0502020204030204" pitchFamily="34" charset="0"/>
              <a:cs typeface="Calibri" pitchFamily="34" charset="0"/>
            </a:endParaRPr>
          </a:p>
        </p:txBody>
      </p:sp>
      <p:grpSp>
        <p:nvGrpSpPr>
          <p:cNvPr id="55300" name="Group 32"/>
          <p:cNvGrpSpPr>
            <a:grpSpLocks/>
          </p:cNvGrpSpPr>
          <p:nvPr/>
        </p:nvGrpSpPr>
        <p:grpSpPr bwMode="auto">
          <a:xfrm rot="-3703889">
            <a:off x="8358188" y="1790700"/>
            <a:ext cx="1066800" cy="990600"/>
            <a:chOff x="4848" y="3408"/>
            <a:chExt cx="728" cy="720"/>
          </a:xfrm>
        </p:grpSpPr>
        <p:sp>
          <p:nvSpPr>
            <p:cNvPr id="55304" name="Oval 13" descr="Large confetti"/>
            <p:cNvSpPr>
              <a:spLocks noChangeArrowheads="1"/>
            </p:cNvSpPr>
            <p:nvPr/>
          </p:nvSpPr>
          <p:spPr bwMode="auto">
            <a:xfrm>
              <a:off x="4848" y="3408"/>
              <a:ext cx="728" cy="706"/>
            </a:xfrm>
            <a:prstGeom prst="ellipse">
              <a:avLst/>
            </a:prstGeom>
            <a:pattFill prst="lgConfetti">
              <a:fgClr>
                <a:srgbClr val="CC66FF">
                  <a:alpha val="56862"/>
                </a:srgbClr>
              </a:fgClr>
              <a:bgClr>
                <a:srgbClr val="EAD5FF">
                  <a:alpha val="56862"/>
                </a:srgbClr>
              </a:bgClr>
            </a:pattFill>
            <a:ln w="9525">
              <a:solidFill>
                <a:schemeClr val="tx1"/>
              </a:solidFill>
              <a:round/>
              <a:headEnd/>
              <a:tailEnd/>
            </a:ln>
          </p:spPr>
          <p:txBody>
            <a:bodyPr wrap="none" anchor="ctr"/>
            <a:lstStyle/>
            <a:p>
              <a:endParaRPr lang="en-GB" altLang="en-US" b="1">
                <a:latin typeface="Calibri" pitchFamily="34" charset="0"/>
              </a:endParaRPr>
            </a:p>
          </p:txBody>
        </p:sp>
        <p:sp>
          <p:nvSpPr>
            <p:cNvPr id="55305" name="Oval 15"/>
            <p:cNvSpPr>
              <a:spLocks noChangeArrowheads="1"/>
            </p:cNvSpPr>
            <p:nvPr/>
          </p:nvSpPr>
          <p:spPr bwMode="auto">
            <a:xfrm>
              <a:off x="4992" y="3888"/>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6" name="Oval 16"/>
            <p:cNvSpPr>
              <a:spLocks noChangeArrowheads="1"/>
            </p:cNvSpPr>
            <p:nvPr/>
          </p:nvSpPr>
          <p:spPr bwMode="auto">
            <a:xfrm>
              <a:off x="5088" y="3984"/>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7" name="Oval 17"/>
            <p:cNvSpPr>
              <a:spLocks noChangeArrowheads="1"/>
            </p:cNvSpPr>
            <p:nvPr/>
          </p:nvSpPr>
          <p:spPr bwMode="auto">
            <a:xfrm>
              <a:off x="5232" y="3936"/>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8" name="Oval 18"/>
            <p:cNvSpPr>
              <a:spLocks noChangeArrowheads="1"/>
            </p:cNvSpPr>
            <p:nvPr/>
          </p:nvSpPr>
          <p:spPr bwMode="auto">
            <a:xfrm>
              <a:off x="5424" y="3888"/>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09" name="Oval 19"/>
            <p:cNvSpPr>
              <a:spLocks noChangeArrowheads="1"/>
            </p:cNvSpPr>
            <p:nvPr/>
          </p:nvSpPr>
          <p:spPr bwMode="auto">
            <a:xfrm>
              <a:off x="5184" y="4080"/>
              <a:ext cx="48" cy="4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b="1">
                <a:latin typeface="Calibri" pitchFamily="34" charset="0"/>
              </a:endParaRPr>
            </a:p>
          </p:txBody>
        </p:sp>
        <p:sp>
          <p:nvSpPr>
            <p:cNvPr id="55310" name="Freeform 21"/>
            <p:cNvSpPr>
              <a:spLocks/>
            </p:cNvSpPr>
            <p:nvPr/>
          </p:nvSpPr>
          <p:spPr bwMode="auto">
            <a:xfrm>
              <a:off x="4944" y="3450"/>
              <a:ext cx="559" cy="556"/>
            </a:xfrm>
            <a:custGeom>
              <a:avLst/>
              <a:gdLst>
                <a:gd name="T0" fmla="*/ 13 w 559"/>
                <a:gd name="T1" fmla="*/ 178 h 556"/>
                <a:gd name="T2" fmla="*/ 49 w 559"/>
                <a:gd name="T3" fmla="*/ 412 h 556"/>
                <a:gd name="T4" fmla="*/ 265 w 559"/>
                <a:gd name="T5" fmla="*/ 556 h 556"/>
                <a:gd name="T6" fmla="*/ 499 w 559"/>
                <a:gd name="T7" fmla="*/ 484 h 556"/>
                <a:gd name="T8" fmla="*/ 517 w 559"/>
                <a:gd name="T9" fmla="*/ 304 h 556"/>
                <a:gd name="T10" fmla="*/ 463 w 559"/>
                <a:gd name="T11" fmla="*/ 268 h 556"/>
                <a:gd name="T12" fmla="*/ 301 w 559"/>
                <a:gd name="T13" fmla="*/ 268 h 556"/>
                <a:gd name="T14" fmla="*/ 283 w 559"/>
                <a:gd name="T15" fmla="*/ 214 h 556"/>
                <a:gd name="T16" fmla="*/ 121 w 559"/>
                <a:gd name="T17" fmla="*/ 52 h 556"/>
                <a:gd name="T18" fmla="*/ 67 w 559"/>
                <a:gd name="T19" fmla="*/ 70 h 556"/>
                <a:gd name="T20" fmla="*/ 13 w 559"/>
                <a:gd name="T21" fmla="*/ 178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556"/>
                <a:gd name="T35" fmla="*/ 559 w 559"/>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556">
                  <a:moveTo>
                    <a:pt x="13" y="178"/>
                  </a:moveTo>
                  <a:cubicBezTo>
                    <a:pt x="21" y="257"/>
                    <a:pt x="5" y="346"/>
                    <a:pt x="49" y="412"/>
                  </a:cubicBezTo>
                  <a:cubicBezTo>
                    <a:pt x="98" y="485"/>
                    <a:pt x="184" y="529"/>
                    <a:pt x="265" y="556"/>
                  </a:cubicBezTo>
                  <a:cubicBezTo>
                    <a:pt x="370" y="541"/>
                    <a:pt x="416" y="539"/>
                    <a:pt x="499" y="484"/>
                  </a:cubicBezTo>
                  <a:cubicBezTo>
                    <a:pt x="520" y="422"/>
                    <a:pt x="559" y="367"/>
                    <a:pt x="517" y="304"/>
                  </a:cubicBezTo>
                  <a:cubicBezTo>
                    <a:pt x="505" y="286"/>
                    <a:pt x="481" y="280"/>
                    <a:pt x="463" y="268"/>
                  </a:cubicBezTo>
                  <a:cubicBezTo>
                    <a:pt x="418" y="277"/>
                    <a:pt x="347" y="305"/>
                    <a:pt x="301" y="268"/>
                  </a:cubicBezTo>
                  <a:cubicBezTo>
                    <a:pt x="286" y="256"/>
                    <a:pt x="289" y="232"/>
                    <a:pt x="283" y="214"/>
                  </a:cubicBezTo>
                  <a:cubicBezTo>
                    <a:pt x="262" y="0"/>
                    <a:pt x="324" y="15"/>
                    <a:pt x="121" y="52"/>
                  </a:cubicBezTo>
                  <a:cubicBezTo>
                    <a:pt x="102" y="55"/>
                    <a:pt x="85" y="64"/>
                    <a:pt x="67" y="70"/>
                  </a:cubicBezTo>
                  <a:cubicBezTo>
                    <a:pt x="0" y="137"/>
                    <a:pt x="13" y="99"/>
                    <a:pt x="13" y="178"/>
                  </a:cubicBez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aphicFrame>
        <p:nvGraphicFramePr>
          <p:cNvPr id="55301" name="Object 42"/>
          <p:cNvGraphicFramePr>
            <a:graphicFrameLocks noChangeAspect="1"/>
          </p:cNvGraphicFramePr>
          <p:nvPr/>
        </p:nvGraphicFramePr>
        <p:xfrm>
          <a:off x="7634288" y="3779838"/>
          <a:ext cx="2157412" cy="2697162"/>
        </p:xfrm>
        <a:graphic>
          <a:graphicData uri="http://schemas.openxmlformats.org/presentationml/2006/ole">
            <mc:AlternateContent xmlns:mc="http://schemas.openxmlformats.org/markup-compatibility/2006">
              <mc:Choice xmlns:v="urn:schemas-microsoft-com:vml" Requires="v">
                <p:oleObj spid="_x0000_s114741" name="Picture" r:id="rId3" imgW="5925312" imgH="7406640" progId="Word.Picture.8">
                  <p:embed/>
                </p:oleObj>
              </mc:Choice>
              <mc:Fallback>
                <p:oleObj name="Picture" r:id="rId3" imgW="5925312" imgH="74066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5044"/>
                      <a:stretch>
                        <a:fillRect/>
                      </a:stretch>
                    </p:blipFill>
                    <p:spPr bwMode="auto">
                      <a:xfrm>
                        <a:off x="7634288" y="3779838"/>
                        <a:ext cx="21574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2" name="Rectangle 44"/>
          <p:cNvSpPr>
            <a:spLocks noChangeArrowheads="1"/>
          </p:cNvSpPr>
          <p:nvPr/>
        </p:nvSpPr>
        <p:spPr bwMode="auto">
          <a:xfrm>
            <a:off x="7618413" y="289560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a:solidFill>
                  <a:srgbClr val="3333FF"/>
                </a:solidFill>
                <a:latin typeface="Calibri" pitchFamily="34" charset="0"/>
              </a:rPr>
              <a:t>Macrophage</a:t>
            </a:r>
          </a:p>
          <a:p>
            <a:pPr algn="ctr"/>
            <a:r>
              <a:rPr lang="en-GB" altLang="en-US" b="1">
                <a:solidFill>
                  <a:srgbClr val="3333FF"/>
                </a:solidFill>
                <a:latin typeface="Calibri" pitchFamily="34" charset="0"/>
              </a:rPr>
              <a:t>Phagocytosing</a:t>
            </a:r>
          </a:p>
          <a:p>
            <a:pPr algn="ctr"/>
            <a:r>
              <a:rPr lang="en-GB" altLang="en-US" b="1">
                <a:solidFill>
                  <a:srgbClr val="3333FF"/>
                </a:solidFill>
                <a:latin typeface="Calibri" pitchFamily="34" charset="0"/>
              </a:rPr>
              <a:t>E coli</a:t>
            </a:r>
            <a:endParaRPr lang="en-US" altLang="en-US" b="1">
              <a:solidFill>
                <a:srgbClr val="3333FF"/>
              </a:solidFill>
              <a:latin typeface="Calibri" pitchFamily="34" charset="0"/>
            </a:endParaRPr>
          </a:p>
        </p:txBody>
      </p:sp>
      <p:sp>
        <p:nvSpPr>
          <p:cNvPr id="55303" name="Rectangle 44"/>
          <p:cNvSpPr>
            <a:spLocks noChangeArrowheads="1"/>
          </p:cNvSpPr>
          <p:nvPr/>
        </p:nvSpPr>
        <p:spPr bwMode="auto">
          <a:xfrm>
            <a:off x="8548688" y="1447800"/>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b="1">
                <a:solidFill>
                  <a:srgbClr val="3333FF"/>
                </a:solidFill>
                <a:latin typeface="Calibri" pitchFamily="34" charset="0"/>
              </a:rPr>
              <a:t>Monocyte</a:t>
            </a:r>
            <a:endParaRPr lang="en-US" altLang="en-US" b="1">
              <a:solidFill>
                <a:srgbClr val="3333FF"/>
              </a:solidFill>
              <a:latin typeface="Calibri" pitchFamily="34" charset="0"/>
            </a:endParaRPr>
          </a:p>
        </p:txBody>
      </p:sp>
    </p:spTree>
    <p:extLst>
      <p:ext uri="{BB962C8B-B14F-4D97-AF65-F5344CB8AC3E}">
        <p14:creationId xmlns:p14="http://schemas.microsoft.com/office/powerpoint/2010/main" val="211929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200"/>
            <a:ext cx="10287000" cy="7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dirty="0">
                <a:solidFill>
                  <a:srgbClr val="FF0000"/>
                </a:solidFill>
                <a:latin typeface="Calibri" pitchFamily="34" charset="0"/>
                <a:cs typeface="Calibri" pitchFamily="34" charset="0"/>
              </a:rPr>
              <a:t>Functions of </a:t>
            </a:r>
            <a:r>
              <a:rPr lang="en-US" sz="3600" b="1" dirty="0" smtClean="0">
                <a:solidFill>
                  <a:srgbClr val="FF0000"/>
                </a:solidFill>
                <a:latin typeface="Calibri" pitchFamily="34" charset="0"/>
                <a:cs typeface="Calibri" pitchFamily="34" charset="0"/>
              </a:rPr>
              <a:t>the </a:t>
            </a:r>
            <a:r>
              <a:rPr lang="en-US" sz="3600" b="1" dirty="0" err="1" smtClean="0">
                <a:solidFill>
                  <a:srgbClr val="FF0000"/>
                </a:solidFill>
                <a:latin typeface="Calibri" pitchFamily="34" charset="0"/>
                <a:cs typeface="Calibri" pitchFamily="34" charset="0"/>
              </a:rPr>
              <a:t>Reticulo</a:t>
            </a:r>
            <a:r>
              <a:rPr lang="en-US" sz="3600" b="1" dirty="0" smtClean="0">
                <a:solidFill>
                  <a:srgbClr val="FF0000"/>
                </a:solidFill>
                <a:latin typeface="Calibri" pitchFamily="34" charset="0"/>
                <a:cs typeface="Calibri" pitchFamily="34" charset="0"/>
              </a:rPr>
              <a:t>-endothelial System </a:t>
            </a:r>
            <a:endParaRPr lang="en-US" sz="3600" dirty="0">
              <a:solidFill>
                <a:srgbClr val="FF0000"/>
              </a:solidFill>
              <a:latin typeface="Calibri" pitchFamily="34" charset="0"/>
              <a:cs typeface="Calibri" pitchFamily="34" charset="0"/>
            </a:endParaRPr>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762000"/>
            <a:ext cx="24193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3162300"/>
            <a:ext cx="3200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7" y="990600"/>
            <a:ext cx="2252663"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775" y="1038225"/>
            <a:ext cx="32861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700" y="3825240"/>
            <a:ext cx="281178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3733" y="4751070"/>
            <a:ext cx="4007167" cy="210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 y="780500"/>
            <a:ext cx="2209800" cy="3416320"/>
          </a:xfrm>
          <a:prstGeom prst="rect">
            <a:avLst/>
          </a:prstGeom>
        </p:spPr>
        <p:txBody>
          <a:bodyPr wrap="square">
            <a:spAutoFit/>
          </a:bodyPr>
          <a:lstStyle/>
          <a:p>
            <a:endParaRPr lang="ar-SA" dirty="0">
              <a:solidFill>
                <a:srgbClr val="3333CC"/>
              </a:solidFill>
              <a:latin typeface="Calibri" pitchFamily="34" charset="0"/>
            </a:endParaRPr>
          </a:p>
          <a:p>
            <a:pPr marL="285750" indent="-285750">
              <a:buFont typeface="Wingdings" pitchFamily="2" charset="2"/>
              <a:buChar char="q"/>
            </a:pPr>
            <a:r>
              <a:rPr lang="en-US" b="1" dirty="0" smtClean="0">
                <a:solidFill>
                  <a:srgbClr val="3333CC"/>
                </a:solidFill>
                <a:latin typeface="Calibri" pitchFamily="34" charset="0"/>
                <a:cs typeface="Calibri" pitchFamily="34" charset="0"/>
              </a:rPr>
              <a:t>Phagocytosis of bacterial</a:t>
            </a:r>
            <a:r>
              <a:rPr lang="en-US" b="1" dirty="0">
                <a:solidFill>
                  <a:srgbClr val="3333CC"/>
                </a:solidFill>
                <a:latin typeface="Calibri" pitchFamily="34" charset="0"/>
                <a:cs typeface="Calibri" pitchFamily="34" charset="0"/>
              </a:rPr>
              <a:t>, </a:t>
            </a:r>
            <a:r>
              <a:rPr lang="en-US" b="1" dirty="0" smtClean="0">
                <a:solidFill>
                  <a:srgbClr val="3333CC"/>
                </a:solidFill>
                <a:latin typeface="Calibri" pitchFamily="34" charset="0"/>
                <a:cs typeface="Calibri" pitchFamily="34" charset="0"/>
              </a:rPr>
              <a:t>dead cells and foreign particles</a:t>
            </a:r>
          </a:p>
          <a:p>
            <a:endParaRPr lang="en-US" dirty="0">
              <a:solidFill>
                <a:srgbClr val="3333CC"/>
              </a:solidFill>
              <a:latin typeface="Calibri" pitchFamily="34" charset="0"/>
              <a:cs typeface="Calibri" pitchFamily="34" charset="0"/>
            </a:endParaRPr>
          </a:p>
          <a:p>
            <a:pPr marL="285750" indent="-285750">
              <a:buFont typeface="Wingdings" pitchFamily="2" charset="2"/>
              <a:buChar char="q"/>
            </a:pPr>
            <a:r>
              <a:rPr lang="en-US" b="1" dirty="0">
                <a:solidFill>
                  <a:srgbClr val="3333CC"/>
                </a:solidFill>
                <a:latin typeface="Calibri" pitchFamily="34" charset="0"/>
                <a:cs typeface="Calibri" pitchFamily="34" charset="0"/>
              </a:rPr>
              <a:t>Breakdown of </a:t>
            </a:r>
            <a:r>
              <a:rPr lang="en-US" b="1" dirty="0" err="1">
                <a:solidFill>
                  <a:srgbClr val="3333CC"/>
                </a:solidFill>
                <a:latin typeface="Calibri" pitchFamily="34" charset="0"/>
                <a:cs typeface="Calibri" pitchFamily="34" charset="0"/>
              </a:rPr>
              <a:t>Hb</a:t>
            </a:r>
            <a:r>
              <a:rPr lang="en-US" b="1" dirty="0">
                <a:solidFill>
                  <a:srgbClr val="3333CC"/>
                </a:solidFill>
                <a:latin typeface="Calibri" pitchFamily="34" charset="0"/>
                <a:cs typeface="Calibri" pitchFamily="34" charset="0"/>
              </a:rPr>
              <a:t> </a:t>
            </a:r>
            <a:endParaRPr lang="en-US" dirty="0">
              <a:solidFill>
                <a:srgbClr val="3333CC"/>
              </a:solidFill>
              <a:latin typeface="Calibri" pitchFamily="34" charset="0"/>
              <a:cs typeface="Calibri" pitchFamily="34" charset="0"/>
            </a:endParaRPr>
          </a:p>
          <a:p>
            <a:pPr marL="285750" indent="-285750">
              <a:buFont typeface="Wingdings" pitchFamily="2" charset="2"/>
              <a:buChar char="q"/>
            </a:pPr>
            <a:endParaRPr lang="ar-SA" b="1" dirty="0" smtClean="0">
              <a:solidFill>
                <a:srgbClr val="3333CC"/>
              </a:solidFill>
              <a:latin typeface="Calibri" pitchFamily="34" charset="0"/>
              <a:cs typeface="Calibri" pitchFamily="34" charset="0"/>
            </a:endParaRPr>
          </a:p>
          <a:p>
            <a:pPr marL="285750" indent="-285750">
              <a:buFont typeface="Wingdings" pitchFamily="2" charset="2"/>
              <a:buChar char="q"/>
            </a:pPr>
            <a:r>
              <a:rPr lang="en-US" b="1" dirty="0" smtClean="0">
                <a:solidFill>
                  <a:srgbClr val="3333CC"/>
                </a:solidFill>
                <a:latin typeface="Calibri" pitchFamily="34" charset="0"/>
                <a:cs typeface="Calibri" pitchFamily="34" charset="0"/>
              </a:rPr>
              <a:t>Immune function</a:t>
            </a:r>
          </a:p>
          <a:p>
            <a:pPr marL="285750" indent="-285750">
              <a:buFont typeface="Wingdings" pitchFamily="2" charset="2"/>
              <a:buChar char="q"/>
            </a:pPr>
            <a:endParaRPr lang="en-US" b="1" dirty="0">
              <a:solidFill>
                <a:srgbClr val="3333CC"/>
              </a:solidFill>
              <a:latin typeface="Calibri" pitchFamily="34" charset="0"/>
              <a:cs typeface="Calibri" pitchFamily="34" charset="0"/>
            </a:endParaRPr>
          </a:p>
          <a:p>
            <a:pPr marL="285750" indent="-285750">
              <a:buFont typeface="Wingdings" pitchFamily="2" charset="2"/>
              <a:buChar char="q"/>
            </a:pPr>
            <a:r>
              <a:rPr lang="en-US" b="1" dirty="0" smtClean="0">
                <a:solidFill>
                  <a:srgbClr val="3333CC"/>
                </a:solidFill>
                <a:latin typeface="Calibri" pitchFamily="34" charset="0"/>
                <a:cs typeface="Calibri" pitchFamily="34" charset="0"/>
              </a:rPr>
              <a:t>Storage </a:t>
            </a:r>
            <a:r>
              <a:rPr lang="en-US" b="1" dirty="0">
                <a:solidFill>
                  <a:srgbClr val="3333CC"/>
                </a:solidFill>
                <a:latin typeface="Calibri" pitchFamily="34" charset="0"/>
                <a:cs typeface="Calibri" pitchFamily="34" charset="0"/>
              </a:rPr>
              <a:t>of iron </a:t>
            </a:r>
            <a:endParaRPr lang="en-US" dirty="0">
              <a:solidFill>
                <a:srgbClr val="3333CC"/>
              </a:solidFill>
              <a:latin typeface="Calibri" pitchFamily="34" charset="0"/>
              <a:cs typeface="Calibri" pitchFamily="34" charset="0"/>
            </a:endParaRPr>
          </a:p>
          <a:p>
            <a:endParaRPr lang="ar-SA" dirty="0">
              <a:solidFill>
                <a:srgbClr val="3333CC"/>
              </a:solidFill>
              <a:latin typeface="Calibri" pitchFamily="34" charset="0"/>
            </a:endParaRPr>
          </a:p>
        </p:txBody>
      </p:sp>
    </p:spTree>
    <p:extLst>
      <p:ext uri="{BB962C8B-B14F-4D97-AF65-F5344CB8AC3E}">
        <p14:creationId xmlns:p14="http://schemas.microsoft.com/office/powerpoint/2010/main" val="1320761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
            <a:ext cx="10287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dirty="0">
                <a:solidFill>
                  <a:srgbClr val="FF0000"/>
                </a:solidFill>
                <a:latin typeface="Calibri" pitchFamily="34" charset="0"/>
                <a:cs typeface="Calibri" pitchFamily="34" charset="0"/>
              </a:rPr>
              <a:t>Macrophage and Neutrophil </a:t>
            </a:r>
            <a:r>
              <a:rPr lang="en-US" sz="3600" b="1" dirty="0" smtClean="0">
                <a:solidFill>
                  <a:srgbClr val="FF0000"/>
                </a:solidFill>
                <a:latin typeface="Calibri" pitchFamily="34" charset="0"/>
                <a:cs typeface="Calibri" pitchFamily="34" charset="0"/>
              </a:rPr>
              <a:t>Responses</a:t>
            </a:r>
          </a:p>
          <a:p>
            <a:r>
              <a:rPr lang="en-US" sz="3600" b="1" dirty="0" smtClean="0">
                <a:solidFill>
                  <a:srgbClr val="FF0000"/>
                </a:solidFill>
                <a:latin typeface="Calibri" pitchFamily="34" charset="0"/>
                <a:cs typeface="Calibri" pitchFamily="34" charset="0"/>
              </a:rPr>
              <a:t>During Inflammation</a:t>
            </a:r>
            <a:endParaRPr lang="en-US" altLang="en-US" sz="3600" b="1" kern="0" dirty="0">
              <a:solidFill>
                <a:srgbClr val="FF0000"/>
              </a:solidFill>
              <a:latin typeface="Calibri" panose="020F0502020204030204" pitchFamily="34" charset="0"/>
              <a:cs typeface="Calibri" pitchFamily="34" charset="0"/>
            </a:endParaRPr>
          </a:p>
        </p:txBody>
      </p:sp>
      <p:sp>
        <p:nvSpPr>
          <p:cNvPr id="5" name="Rectangle 3"/>
          <p:cNvSpPr txBox="1">
            <a:spLocks noChangeArrowheads="1"/>
          </p:cNvSpPr>
          <p:nvPr/>
        </p:nvSpPr>
        <p:spPr bwMode="auto">
          <a:xfrm>
            <a:off x="190500" y="1371600"/>
            <a:ext cx="9906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Char char="q"/>
            </a:pPr>
            <a:r>
              <a:rPr lang="en-US" sz="2800" b="1" dirty="0" smtClean="0">
                <a:solidFill>
                  <a:srgbClr val="3333CC"/>
                </a:solidFill>
                <a:latin typeface="Calibri" pitchFamily="34" charset="0"/>
                <a:cs typeface="Calibri" pitchFamily="34" charset="0"/>
              </a:rPr>
              <a:t> 1</a:t>
            </a:r>
            <a:r>
              <a:rPr lang="en-US" sz="2800" b="1" baseline="30000" dirty="0" smtClean="0">
                <a:solidFill>
                  <a:srgbClr val="3333CC"/>
                </a:solidFill>
                <a:latin typeface="Calibri" pitchFamily="34" charset="0"/>
                <a:cs typeface="Calibri" pitchFamily="34" charset="0"/>
              </a:rPr>
              <a:t>st </a:t>
            </a:r>
            <a:r>
              <a:rPr lang="en-US" sz="2800" b="1" dirty="0" smtClean="0">
                <a:solidFill>
                  <a:srgbClr val="3333CC"/>
                </a:solidFill>
                <a:latin typeface="Calibri" pitchFamily="34" charset="0"/>
                <a:cs typeface="Calibri" pitchFamily="34" charset="0"/>
              </a:rPr>
              <a:t>line </a:t>
            </a:r>
            <a:r>
              <a:rPr lang="en-US" sz="2800" b="1" dirty="0">
                <a:solidFill>
                  <a:srgbClr val="3333CC"/>
                </a:solidFill>
                <a:latin typeface="Calibri" pitchFamily="34" charset="0"/>
                <a:cs typeface="Calibri" pitchFamily="34" charset="0"/>
              </a:rPr>
              <a:t>of defense –Tissue </a:t>
            </a:r>
            <a:r>
              <a:rPr lang="en-US" sz="2800" b="1" dirty="0" smtClean="0">
                <a:solidFill>
                  <a:srgbClr val="3333CC"/>
                </a:solidFill>
                <a:latin typeface="Calibri" pitchFamily="34" charset="0"/>
                <a:cs typeface="Calibri" pitchFamily="34" charset="0"/>
              </a:rPr>
              <a:t>macrophages, barriers and complement system.</a:t>
            </a:r>
          </a:p>
          <a:p>
            <a:pPr marL="0" indent="0">
              <a:buNone/>
            </a:pPr>
            <a:r>
              <a:rPr lang="en-US" sz="2800" b="1" dirty="0" smtClean="0">
                <a:latin typeface="Calibri" pitchFamily="34" charset="0"/>
                <a:cs typeface="Calibri" pitchFamily="34" charset="0"/>
              </a:rPr>
              <a:t> </a:t>
            </a:r>
            <a:endParaRPr lang="en-US" sz="2800" dirty="0">
              <a:latin typeface="Calibri" pitchFamily="34" charset="0"/>
              <a:cs typeface="Calibri" pitchFamily="34" charset="0"/>
            </a:endParaRPr>
          </a:p>
          <a:p>
            <a:pPr>
              <a:buFont typeface="Wingdings" pitchFamily="2" charset="2"/>
              <a:buChar char="q"/>
            </a:pPr>
            <a:r>
              <a:rPr lang="en-US" sz="2800" b="1" dirty="0" smtClean="0">
                <a:latin typeface="Calibri" pitchFamily="34" charset="0"/>
                <a:cs typeface="Calibri" pitchFamily="34" charset="0"/>
              </a:rPr>
              <a:t> 2</a:t>
            </a:r>
            <a:r>
              <a:rPr lang="en-US" sz="2800" b="1" baseline="30000" dirty="0" smtClean="0">
                <a:latin typeface="Calibri" pitchFamily="34" charset="0"/>
                <a:cs typeface="Calibri" pitchFamily="34" charset="0"/>
              </a:rPr>
              <a:t>nd </a:t>
            </a:r>
            <a:r>
              <a:rPr lang="en-US" sz="2800" b="1" dirty="0" smtClean="0">
                <a:latin typeface="Calibri" pitchFamily="34" charset="0"/>
                <a:cs typeface="Calibri" pitchFamily="34" charset="0"/>
              </a:rPr>
              <a:t>line </a:t>
            </a:r>
            <a:r>
              <a:rPr lang="en-US" sz="2800" b="1" dirty="0">
                <a:latin typeface="Calibri" pitchFamily="34" charset="0"/>
                <a:cs typeface="Calibri" pitchFamily="34" charset="0"/>
              </a:rPr>
              <a:t>of defense –</a:t>
            </a:r>
            <a:r>
              <a:rPr lang="en-US" sz="2800" b="1" dirty="0" smtClean="0">
                <a:latin typeface="Calibri" pitchFamily="34" charset="0"/>
                <a:cs typeface="Calibri" pitchFamily="34" charset="0"/>
              </a:rPr>
              <a:t>Neutrophil invasion </a:t>
            </a:r>
            <a:r>
              <a:rPr lang="en-US" sz="2800" b="1" dirty="0">
                <a:latin typeface="Calibri" pitchFamily="34" charset="0"/>
                <a:cs typeface="Calibri" pitchFamily="34" charset="0"/>
              </a:rPr>
              <a:t>of the inflamed </a:t>
            </a:r>
            <a:r>
              <a:rPr lang="en-US" sz="2800" b="1" dirty="0" smtClean="0">
                <a:latin typeface="Calibri" pitchFamily="34" charset="0"/>
                <a:cs typeface="Calibri" pitchFamily="34" charset="0"/>
              </a:rPr>
              <a:t>area.</a:t>
            </a:r>
          </a:p>
          <a:p>
            <a:pPr marL="0" indent="0">
              <a:buNone/>
            </a:pPr>
            <a:endParaRPr lang="en-US" sz="2800" dirty="0">
              <a:latin typeface="Calibri" pitchFamily="34" charset="0"/>
              <a:cs typeface="Calibri" pitchFamily="34" charset="0"/>
            </a:endParaRPr>
          </a:p>
          <a:p>
            <a:pPr>
              <a:buFont typeface="Wingdings" pitchFamily="2" charset="2"/>
              <a:buChar char="q"/>
            </a:pPr>
            <a:r>
              <a:rPr lang="en-US" sz="2800" b="1" dirty="0" smtClean="0">
                <a:latin typeface="Calibri" pitchFamily="34" charset="0"/>
                <a:cs typeface="Calibri" pitchFamily="34" charset="0"/>
              </a:rPr>
              <a:t> 3</a:t>
            </a:r>
            <a:r>
              <a:rPr lang="en-US" sz="2800" b="1" baseline="30000" dirty="0" smtClean="0">
                <a:latin typeface="Calibri" pitchFamily="34" charset="0"/>
                <a:cs typeface="Calibri" pitchFamily="34" charset="0"/>
              </a:rPr>
              <a:t>rd</a:t>
            </a:r>
            <a:r>
              <a:rPr lang="en-US" sz="2800" b="1" dirty="0" smtClean="0">
                <a:latin typeface="Calibri" pitchFamily="34" charset="0"/>
                <a:cs typeface="Calibri" pitchFamily="34" charset="0"/>
              </a:rPr>
              <a:t> line </a:t>
            </a:r>
            <a:r>
              <a:rPr lang="en-US" sz="2800" b="1" dirty="0">
                <a:latin typeface="Calibri" pitchFamily="34" charset="0"/>
                <a:cs typeface="Calibri" pitchFamily="34" charset="0"/>
              </a:rPr>
              <a:t>of defense –Monocytes–macrophage invasion of inflamed </a:t>
            </a:r>
            <a:r>
              <a:rPr lang="en-US" sz="2800" b="1" dirty="0" smtClean="0">
                <a:latin typeface="Calibri" pitchFamily="34" charset="0"/>
                <a:cs typeface="Calibri" pitchFamily="34" charset="0"/>
              </a:rPr>
              <a:t>area.</a:t>
            </a:r>
          </a:p>
          <a:p>
            <a:pPr marL="0" indent="0">
              <a:buNone/>
            </a:pPr>
            <a:endParaRPr lang="en-US" sz="2800" dirty="0">
              <a:latin typeface="Calibri" pitchFamily="34" charset="0"/>
              <a:cs typeface="Calibri" pitchFamily="34" charset="0"/>
            </a:endParaRPr>
          </a:p>
          <a:p>
            <a:pPr>
              <a:buFont typeface="Wingdings" pitchFamily="2" charset="2"/>
              <a:buChar char="q"/>
            </a:pPr>
            <a:r>
              <a:rPr lang="en-US" sz="2800" b="1" dirty="0" smtClean="0">
                <a:latin typeface="Calibri" pitchFamily="34" charset="0"/>
                <a:cs typeface="Calibri" pitchFamily="34" charset="0"/>
              </a:rPr>
              <a:t> 4</a:t>
            </a:r>
            <a:r>
              <a:rPr lang="en-US" sz="2800" b="1" baseline="30000" dirty="0" smtClean="0">
                <a:latin typeface="Calibri" pitchFamily="34" charset="0"/>
                <a:cs typeface="Calibri" pitchFamily="34" charset="0"/>
              </a:rPr>
              <a:t>th</a:t>
            </a:r>
            <a:r>
              <a:rPr lang="en-US" sz="2800" b="1" dirty="0" smtClean="0">
                <a:latin typeface="Calibri" pitchFamily="34" charset="0"/>
                <a:cs typeface="Calibri" pitchFamily="34" charset="0"/>
              </a:rPr>
              <a:t> line </a:t>
            </a:r>
            <a:r>
              <a:rPr lang="en-US" sz="2800" b="1" dirty="0">
                <a:latin typeface="Calibri" pitchFamily="34" charset="0"/>
                <a:cs typeface="Calibri" pitchFamily="34" charset="0"/>
              </a:rPr>
              <a:t>of defense –Increased production of granulocytes and </a:t>
            </a:r>
            <a:r>
              <a:rPr lang="en-US" sz="2800" b="1" dirty="0" smtClean="0">
                <a:latin typeface="Calibri" pitchFamily="34" charset="0"/>
                <a:cs typeface="Calibri" pitchFamily="34" charset="0"/>
              </a:rPr>
              <a:t>monocytes by the bone marrow.</a:t>
            </a:r>
            <a:endParaRPr lang="en-US" sz="2800" dirty="0">
              <a:latin typeface="Calibri" pitchFamily="34" charset="0"/>
              <a:cs typeface="Calibri" pitchFamily="34" charset="0"/>
            </a:endParaRPr>
          </a:p>
          <a:p>
            <a:pPr>
              <a:buFont typeface="Wingdings" pitchFamily="2" charset="2"/>
              <a:buChar char="q"/>
            </a:pPr>
            <a:endParaRPr lang="en-US" sz="2400" b="1" dirty="0">
              <a:latin typeface="Calibri" pitchFamily="34" charset="0"/>
              <a:cs typeface="Calibri" pitchFamily="34" charset="0"/>
            </a:endParaRPr>
          </a:p>
        </p:txBody>
      </p:sp>
    </p:spTree>
    <p:extLst>
      <p:ext uri="{BB962C8B-B14F-4D97-AF65-F5344CB8AC3E}">
        <p14:creationId xmlns:p14="http://schemas.microsoft.com/office/powerpoint/2010/main" val="495000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200" b="1" kern="0" dirty="0" smtClean="0">
                <a:solidFill>
                  <a:srgbClr val="FF0000"/>
                </a:solidFill>
                <a:latin typeface="Calibri" panose="020F0502020204030204" pitchFamily="34" charset="0"/>
              </a:rPr>
              <a:t>Defensive Properties of Neutrophils and Macrophages</a:t>
            </a:r>
            <a:endParaRPr lang="en-US" altLang="en-US" sz="3200" b="1" kern="0" dirty="0">
              <a:solidFill>
                <a:srgbClr val="FF0000"/>
              </a:solidFill>
              <a:latin typeface="Calibri" panose="020F0502020204030204" pitchFamily="34" charset="0"/>
            </a:endParaRPr>
          </a:p>
        </p:txBody>
      </p:sp>
      <p:sp>
        <p:nvSpPr>
          <p:cNvPr id="5" name="Rectangle 3"/>
          <p:cNvSpPr txBox="1">
            <a:spLocks noChangeArrowheads="1"/>
          </p:cNvSpPr>
          <p:nvPr/>
        </p:nvSpPr>
        <p:spPr bwMode="auto">
          <a:xfrm>
            <a:off x="190500" y="1046162"/>
            <a:ext cx="9906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900" b="1" dirty="0">
                <a:latin typeface="Calibri" pitchFamily="34" charset="0"/>
                <a:cs typeface="Calibri" pitchFamily="34" charset="0"/>
              </a:rPr>
              <a:t>Invasion of the body by bacteria triggers the </a:t>
            </a:r>
            <a:r>
              <a:rPr lang="en-US" sz="1900" b="1" dirty="0" smtClean="0">
                <a:latin typeface="Calibri" pitchFamily="34" charset="0"/>
                <a:cs typeface="Calibri" pitchFamily="34" charset="0"/>
              </a:rPr>
              <a:t>inflammatory response</a:t>
            </a:r>
            <a:r>
              <a:rPr lang="en-US" sz="1900" b="1" dirty="0">
                <a:latin typeface="Calibri" pitchFamily="34" charset="0"/>
                <a:cs typeface="Calibri" pitchFamily="34" charset="0"/>
              </a:rPr>
              <a:t>. </a:t>
            </a:r>
            <a:endParaRPr lang="en-US" sz="1900" b="1" dirty="0" smtClean="0">
              <a:latin typeface="Calibri" pitchFamily="34" charset="0"/>
              <a:cs typeface="Calibri" pitchFamily="34" charset="0"/>
            </a:endParaRPr>
          </a:p>
          <a:p>
            <a:pPr marL="0" indent="0">
              <a:buNone/>
            </a:pPr>
            <a:endParaRPr lang="en-US" sz="1900" b="1" dirty="0">
              <a:latin typeface="Calibri" pitchFamily="34" charset="0"/>
              <a:cs typeface="Calibri" pitchFamily="34" charset="0"/>
            </a:endParaRPr>
          </a:p>
          <a:p>
            <a:pPr>
              <a:buFont typeface="Wingdings" pitchFamily="2" charset="2"/>
              <a:buChar char="q"/>
            </a:pPr>
            <a:r>
              <a:rPr lang="en-US" sz="1900" b="1" dirty="0" err="1" smtClean="0">
                <a:solidFill>
                  <a:srgbClr val="3333CC"/>
                </a:solidFill>
                <a:latin typeface="Calibri" pitchFamily="34" charset="0"/>
                <a:cs typeface="Calibri" pitchFamily="34" charset="0"/>
              </a:rPr>
              <a:t>Margination</a:t>
            </a:r>
            <a:r>
              <a:rPr lang="en-US" sz="1900" b="1" dirty="0">
                <a:solidFill>
                  <a:srgbClr val="3333CC"/>
                </a:solidFill>
                <a:latin typeface="Calibri" pitchFamily="34" charset="0"/>
                <a:cs typeface="Calibri" pitchFamily="34" charset="0"/>
              </a:rPr>
              <a:t>:</a:t>
            </a:r>
            <a:r>
              <a:rPr lang="en-US" sz="1900" b="1" dirty="0">
                <a:latin typeface="Calibri" pitchFamily="34" charset="0"/>
                <a:cs typeface="Calibri" pitchFamily="34" charset="0"/>
              </a:rPr>
              <a:t> The </a:t>
            </a:r>
            <a:r>
              <a:rPr lang="en-US" sz="1900" b="1" dirty="0" smtClean="0">
                <a:latin typeface="Calibri" pitchFamily="34" charset="0"/>
                <a:cs typeface="Calibri" pitchFamily="34" charset="0"/>
              </a:rPr>
              <a:t>Neutrophils and monocytes </a:t>
            </a:r>
            <a:r>
              <a:rPr lang="en-US" sz="1900" b="1" dirty="0">
                <a:latin typeface="Calibri" pitchFamily="34" charset="0"/>
                <a:cs typeface="Calibri" pitchFamily="34" charset="0"/>
              </a:rPr>
              <a:t>aggregate and stick </a:t>
            </a:r>
            <a:r>
              <a:rPr lang="en-US" sz="1900" b="1" dirty="0" smtClean="0">
                <a:latin typeface="Calibri" pitchFamily="34" charset="0"/>
                <a:cs typeface="Calibri" pitchFamily="34" charset="0"/>
              </a:rPr>
              <a:t> along the walls of blood capillary.</a:t>
            </a:r>
          </a:p>
          <a:p>
            <a:pPr>
              <a:buFont typeface="Wingdings" pitchFamily="2" charset="2"/>
              <a:buChar char="q"/>
            </a:pPr>
            <a:r>
              <a:rPr lang="en-US" sz="1900" b="1" dirty="0" err="1" smtClean="0">
                <a:solidFill>
                  <a:srgbClr val="3333CC"/>
                </a:solidFill>
                <a:latin typeface="Calibri" pitchFamily="34" charset="0"/>
                <a:cs typeface="Calibri" pitchFamily="34" charset="0"/>
              </a:rPr>
              <a:t>Chemotaxis</a:t>
            </a:r>
            <a:r>
              <a:rPr lang="en-US" sz="1900" b="1" dirty="0" smtClean="0">
                <a:solidFill>
                  <a:srgbClr val="3333CC"/>
                </a:solidFill>
                <a:latin typeface="Calibri" pitchFamily="34" charset="0"/>
                <a:cs typeface="Calibri" pitchFamily="34" charset="0"/>
              </a:rPr>
              <a:t>:</a:t>
            </a:r>
            <a:r>
              <a:rPr lang="en-US" sz="1900" b="1" dirty="0" smtClean="0">
                <a:latin typeface="Calibri" pitchFamily="34" charset="0"/>
                <a:cs typeface="Calibri" pitchFamily="34" charset="0"/>
              </a:rPr>
              <a:t>  </a:t>
            </a:r>
            <a:r>
              <a:rPr lang="en-US" sz="1900" b="1" dirty="0">
                <a:latin typeface="Calibri" pitchFamily="34" charset="0"/>
                <a:cs typeface="Calibri" pitchFamily="34" charset="0"/>
              </a:rPr>
              <a:t>Many different </a:t>
            </a:r>
            <a:r>
              <a:rPr lang="en-US" sz="1900" b="1" dirty="0" smtClean="0">
                <a:latin typeface="Calibri" pitchFamily="34" charset="0"/>
                <a:cs typeface="Calibri" pitchFamily="34" charset="0"/>
              </a:rPr>
              <a:t>chemical substances </a:t>
            </a:r>
            <a:r>
              <a:rPr lang="en-US" sz="1900" b="1" dirty="0">
                <a:latin typeface="Calibri" pitchFamily="34" charset="0"/>
                <a:cs typeface="Calibri" pitchFamily="34" charset="0"/>
              </a:rPr>
              <a:t>in the tissues cause </a:t>
            </a:r>
            <a:r>
              <a:rPr lang="en-US" sz="1900" b="1" dirty="0" smtClean="0">
                <a:latin typeface="Calibri" pitchFamily="34" charset="0"/>
                <a:cs typeface="Calibri" pitchFamily="34" charset="0"/>
              </a:rPr>
              <a:t>neutrophils  and monocytes to </a:t>
            </a:r>
            <a:r>
              <a:rPr lang="en-US" sz="1900" b="1" dirty="0">
                <a:latin typeface="Calibri" pitchFamily="34" charset="0"/>
                <a:cs typeface="Calibri" pitchFamily="34" charset="0"/>
              </a:rPr>
              <a:t>move toward the source of the chemical. </a:t>
            </a:r>
            <a:r>
              <a:rPr lang="en-US" sz="1900" b="1" dirty="0" smtClean="0">
                <a:latin typeface="Calibri" pitchFamily="34" charset="0"/>
                <a:cs typeface="Calibri" pitchFamily="34" charset="0"/>
              </a:rPr>
              <a:t>This phenomenon </a:t>
            </a:r>
            <a:r>
              <a:rPr lang="en-US" sz="1900" b="1" dirty="0">
                <a:latin typeface="Calibri" pitchFamily="34" charset="0"/>
                <a:cs typeface="Calibri" pitchFamily="34" charset="0"/>
              </a:rPr>
              <a:t>is known as </a:t>
            </a:r>
            <a:r>
              <a:rPr lang="en-US" sz="1900" b="1" dirty="0" err="1">
                <a:latin typeface="Calibri" pitchFamily="34" charset="0"/>
                <a:cs typeface="Calibri" pitchFamily="34" charset="0"/>
              </a:rPr>
              <a:t>chemotaxis</a:t>
            </a:r>
            <a:r>
              <a:rPr lang="en-US" sz="1900" b="1" dirty="0">
                <a:latin typeface="Calibri" pitchFamily="34" charset="0"/>
                <a:cs typeface="Calibri" pitchFamily="34" charset="0"/>
              </a:rPr>
              <a:t>.</a:t>
            </a:r>
            <a:r>
              <a:rPr lang="en-US" sz="1900" b="1" dirty="0" smtClean="0">
                <a:latin typeface="Calibri" pitchFamily="34" charset="0"/>
                <a:cs typeface="Calibri" pitchFamily="34" charset="0"/>
              </a:rPr>
              <a:t>. The chemotactic agents </a:t>
            </a:r>
            <a:r>
              <a:rPr lang="en-US" sz="1900" b="1" dirty="0">
                <a:latin typeface="Calibri" pitchFamily="34" charset="0"/>
                <a:cs typeface="Calibri" pitchFamily="34" charset="0"/>
              </a:rPr>
              <a:t>include a component of </a:t>
            </a:r>
            <a:r>
              <a:rPr lang="en-US" sz="1900" b="1" dirty="0" smtClean="0">
                <a:latin typeface="Calibri" pitchFamily="34" charset="0"/>
                <a:cs typeface="Calibri" pitchFamily="34" charset="0"/>
              </a:rPr>
              <a:t>the complement </a:t>
            </a:r>
            <a:r>
              <a:rPr lang="en-US" sz="1900" b="1" dirty="0">
                <a:latin typeface="Calibri" pitchFamily="34" charset="0"/>
                <a:cs typeface="Calibri" pitchFamily="34" charset="0"/>
              </a:rPr>
              <a:t>system (C5a); </a:t>
            </a:r>
            <a:r>
              <a:rPr lang="en-US" sz="1900" b="1" dirty="0" err="1">
                <a:latin typeface="Calibri" pitchFamily="34" charset="0"/>
                <a:cs typeface="Calibri" pitchFamily="34" charset="0"/>
              </a:rPr>
              <a:t>leukotrienes</a:t>
            </a:r>
            <a:r>
              <a:rPr lang="en-US" sz="1900" b="1" dirty="0">
                <a:latin typeface="Calibri" pitchFamily="34" charset="0"/>
                <a:cs typeface="Calibri" pitchFamily="34" charset="0"/>
              </a:rPr>
              <a:t>; and </a:t>
            </a:r>
            <a:r>
              <a:rPr lang="en-US" sz="1900" b="1" dirty="0" smtClean="0">
                <a:latin typeface="Calibri" pitchFamily="34" charset="0"/>
                <a:cs typeface="Calibri" pitchFamily="34" charset="0"/>
              </a:rPr>
              <a:t>polypeptides from </a:t>
            </a:r>
            <a:r>
              <a:rPr lang="en-US" sz="1900" b="1" dirty="0">
                <a:latin typeface="Calibri" pitchFamily="34" charset="0"/>
                <a:cs typeface="Calibri" pitchFamily="34" charset="0"/>
              </a:rPr>
              <a:t>lymphocytes, mast cells, and </a:t>
            </a:r>
            <a:r>
              <a:rPr lang="en-US" sz="1900" b="1" dirty="0" smtClean="0">
                <a:latin typeface="Calibri" pitchFamily="34" charset="0"/>
                <a:cs typeface="Calibri" pitchFamily="34" charset="0"/>
              </a:rPr>
              <a:t>basophils.</a:t>
            </a:r>
            <a:endParaRPr lang="en-US" sz="1900" b="1" dirty="0">
              <a:latin typeface="Calibri" pitchFamily="34" charset="0"/>
              <a:cs typeface="Calibri" pitchFamily="34" charset="0"/>
            </a:endParaRPr>
          </a:p>
          <a:p>
            <a:pPr>
              <a:buFont typeface="Wingdings" pitchFamily="2" charset="2"/>
              <a:buChar char="q"/>
            </a:pPr>
            <a:r>
              <a:rPr lang="en-US" sz="1900" b="1" dirty="0" err="1" smtClean="0">
                <a:solidFill>
                  <a:srgbClr val="3333CC"/>
                </a:solidFill>
                <a:latin typeface="Calibri" pitchFamily="34" charset="0"/>
                <a:cs typeface="Calibri" pitchFamily="34" charset="0"/>
              </a:rPr>
              <a:t>Diapedesis</a:t>
            </a:r>
            <a:r>
              <a:rPr lang="en-US" sz="1900" b="1" dirty="0" smtClean="0">
                <a:solidFill>
                  <a:srgbClr val="3333CC"/>
                </a:solidFill>
                <a:latin typeface="Calibri" pitchFamily="34" charset="0"/>
                <a:cs typeface="Calibri" pitchFamily="34" charset="0"/>
              </a:rPr>
              <a:t>:</a:t>
            </a:r>
            <a:r>
              <a:rPr lang="en-US" sz="1900" b="1" dirty="0" smtClean="0">
                <a:latin typeface="Calibri" pitchFamily="34" charset="0"/>
                <a:cs typeface="Calibri" pitchFamily="34" charset="0"/>
              </a:rPr>
              <a:t> Neutrophils and monocytes  can squeeze through </a:t>
            </a:r>
            <a:r>
              <a:rPr lang="en-US" sz="1900" b="1" dirty="0">
                <a:latin typeface="Calibri" pitchFamily="34" charset="0"/>
                <a:cs typeface="Calibri" pitchFamily="34" charset="0"/>
              </a:rPr>
              <a:t>the pores of the blood capillaries by </a:t>
            </a:r>
            <a:r>
              <a:rPr lang="en-US" sz="1900" b="1" dirty="0" err="1">
                <a:latin typeface="Calibri" pitchFamily="34" charset="0"/>
                <a:cs typeface="Calibri" pitchFamily="34" charset="0"/>
              </a:rPr>
              <a:t>diapedesis</a:t>
            </a:r>
            <a:r>
              <a:rPr lang="en-US" sz="1900" b="1" dirty="0" smtClean="0">
                <a:latin typeface="Calibri" pitchFamily="34" charset="0"/>
                <a:cs typeface="Calibri" pitchFamily="34" charset="0"/>
              </a:rPr>
              <a:t>. To enter the tissue spaces</a:t>
            </a:r>
          </a:p>
          <a:p>
            <a:pPr>
              <a:buFont typeface="Wingdings" pitchFamily="2" charset="2"/>
              <a:buChar char="q"/>
            </a:pPr>
            <a:r>
              <a:rPr lang="en-US" sz="1900" b="1" dirty="0" err="1" smtClean="0">
                <a:solidFill>
                  <a:srgbClr val="3333CC"/>
                </a:solidFill>
                <a:latin typeface="Calibri" pitchFamily="34" charset="0"/>
                <a:cs typeface="Calibri" pitchFamily="34" charset="0"/>
              </a:rPr>
              <a:t>Ameboid</a:t>
            </a:r>
            <a:r>
              <a:rPr lang="en-US" sz="1900" b="1" dirty="0" smtClean="0">
                <a:solidFill>
                  <a:srgbClr val="3333CC"/>
                </a:solidFill>
                <a:latin typeface="Calibri" pitchFamily="34" charset="0"/>
                <a:cs typeface="Calibri" pitchFamily="34" charset="0"/>
              </a:rPr>
              <a:t> movement: </a:t>
            </a:r>
            <a:r>
              <a:rPr lang="en-US" sz="1900" b="1" dirty="0" smtClean="0">
                <a:latin typeface="Calibri" pitchFamily="34" charset="0"/>
                <a:cs typeface="Calibri" pitchFamily="34" charset="0"/>
              </a:rPr>
              <a:t>Both neutrophils and macrophages can </a:t>
            </a:r>
            <a:r>
              <a:rPr lang="en-US" sz="1900" b="1" dirty="0">
                <a:latin typeface="Calibri" pitchFamily="34" charset="0"/>
                <a:cs typeface="Calibri" pitchFamily="34" charset="0"/>
              </a:rPr>
              <a:t>move through the tissues by </a:t>
            </a:r>
            <a:r>
              <a:rPr lang="en-US" sz="1900" b="1" dirty="0" err="1" smtClean="0">
                <a:latin typeface="Calibri" pitchFamily="34" charset="0"/>
                <a:cs typeface="Calibri" pitchFamily="34" charset="0"/>
              </a:rPr>
              <a:t>ameboid</a:t>
            </a:r>
            <a:r>
              <a:rPr lang="en-US" sz="1900" b="1" dirty="0" smtClean="0">
                <a:latin typeface="Calibri" pitchFamily="34" charset="0"/>
                <a:cs typeface="Calibri" pitchFamily="34" charset="0"/>
              </a:rPr>
              <a:t> motion.</a:t>
            </a:r>
          </a:p>
          <a:p>
            <a:pPr>
              <a:buFont typeface="Wingdings" pitchFamily="2" charset="2"/>
              <a:buChar char="q"/>
            </a:pPr>
            <a:r>
              <a:rPr lang="en-US" sz="1900" b="1" dirty="0" smtClean="0">
                <a:solidFill>
                  <a:srgbClr val="3333CC"/>
                </a:solidFill>
                <a:latin typeface="Calibri" pitchFamily="34" charset="0"/>
                <a:cs typeface="Calibri" pitchFamily="34" charset="0"/>
              </a:rPr>
              <a:t>Phagocytosis: </a:t>
            </a:r>
            <a:r>
              <a:rPr lang="en-US" sz="1900" b="1" dirty="0">
                <a:latin typeface="Calibri" pitchFamily="34" charset="0"/>
                <a:cs typeface="Calibri" pitchFamily="34" charset="0"/>
              </a:rPr>
              <a:t>The most important function of the neutrophils and </a:t>
            </a:r>
            <a:r>
              <a:rPr lang="en-US" sz="1900" b="1" dirty="0" smtClean="0">
                <a:latin typeface="Calibri" pitchFamily="34" charset="0"/>
                <a:cs typeface="Calibri" pitchFamily="34" charset="0"/>
              </a:rPr>
              <a:t>macrophages is </a:t>
            </a:r>
            <a:r>
              <a:rPr lang="en-US" sz="1900" b="1" dirty="0">
                <a:latin typeface="Calibri" pitchFamily="34" charset="0"/>
                <a:cs typeface="Calibri" pitchFamily="34" charset="0"/>
              </a:rPr>
              <a:t>phagocytosis, which means cellular </a:t>
            </a:r>
            <a:r>
              <a:rPr lang="en-US" sz="1900" b="1" dirty="0" smtClean="0">
                <a:latin typeface="Calibri" pitchFamily="34" charset="0"/>
                <a:cs typeface="Calibri" pitchFamily="34" charset="0"/>
              </a:rPr>
              <a:t>ingestion of </a:t>
            </a:r>
            <a:r>
              <a:rPr lang="en-US" sz="1900" b="1" dirty="0">
                <a:latin typeface="Calibri" pitchFamily="34" charset="0"/>
                <a:cs typeface="Calibri" pitchFamily="34" charset="0"/>
              </a:rPr>
              <a:t>the offending agent</a:t>
            </a:r>
            <a:r>
              <a:rPr lang="en-US" sz="1900" b="1" dirty="0" smtClean="0">
                <a:latin typeface="Calibri" pitchFamily="34" charset="0"/>
                <a:cs typeface="Calibri" pitchFamily="34" charset="0"/>
              </a:rPr>
              <a:t>.</a:t>
            </a:r>
          </a:p>
          <a:p>
            <a:pPr>
              <a:buFont typeface="Wingdings" pitchFamily="2" charset="2"/>
              <a:buChar char="q"/>
            </a:pPr>
            <a:r>
              <a:rPr lang="en-US" sz="1900" b="1" dirty="0" err="1" smtClean="0">
                <a:solidFill>
                  <a:srgbClr val="3333CC"/>
                </a:solidFill>
                <a:latin typeface="Calibri" pitchFamily="34" charset="0"/>
                <a:cs typeface="Calibri" pitchFamily="34" charset="0"/>
              </a:rPr>
              <a:t>Opsonization</a:t>
            </a:r>
            <a:r>
              <a:rPr lang="en-US" sz="1900" b="1" dirty="0">
                <a:solidFill>
                  <a:srgbClr val="3333CC"/>
                </a:solidFill>
                <a:latin typeface="Calibri" pitchFamily="34" charset="0"/>
                <a:cs typeface="Calibri" pitchFamily="34" charset="0"/>
              </a:rPr>
              <a:t>: </a:t>
            </a:r>
            <a:r>
              <a:rPr lang="en-US" sz="1900" b="1" dirty="0" smtClean="0">
                <a:latin typeface="Calibri" pitchFamily="34" charset="0"/>
                <a:cs typeface="Calibri" pitchFamily="34" charset="0"/>
              </a:rPr>
              <a:t>Some plasma factors act </a:t>
            </a:r>
            <a:r>
              <a:rPr lang="en-US" sz="1900" b="1" dirty="0">
                <a:latin typeface="Calibri" pitchFamily="34" charset="0"/>
                <a:cs typeface="Calibri" pitchFamily="34" charset="0"/>
              </a:rPr>
              <a:t>on the bacteria to make them “tasty” to the </a:t>
            </a:r>
            <a:r>
              <a:rPr lang="en-US" sz="1900" b="1" dirty="0" smtClean="0">
                <a:latin typeface="Calibri" pitchFamily="34" charset="0"/>
                <a:cs typeface="Calibri" pitchFamily="34" charset="0"/>
              </a:rPr>
              <a:t>phagocytes (</a:t>
            </a:r>
            <a:r>
              <a:rPr lang="en-US" sz="1900" b="1" dirty="0" err="1">
                <a:latin typeface="Calibri" pitchFamily="34" charset="0"/>
                <a:cs typeface="Calibri" pitchFamily="34" charset="0"/>
              </a:rPr>
              <a:t>opsonization</a:t>
            </a:r>
            <a:r>
              <a:rPr lang="en-US" sz="1900" b="1" dirty="0">
                <a:latin typeface="Calibri" pitchFamily="34" charset="0"/>
                <a:cs typeface="Calibri" pitchFamily="34" charset="0"/>
              </a:rPr>
              <a:t>). </a:t>
            </a:r>
            <a:r>
              <a:rPr lang="en-US" sz="1900" b="1" dirty="0" smtClean="0">
                <a:latin typeface="Calibri" pitchFamily="34" charset="0"/>
                <a:cs typeface="Calibri" pitchFamily="34" charset="0"/>
              </a:rPr>
              <a:t>The </a:t>
            </a:r>
            <a:r>
              <a:rPr lang="en-US" sz="1900" b="1" dirty="0">
                <a:latin typeface="Calibri" pitchFamily="34" charset="0"/>
                <a:cs typeface="Calibri" pitchFamily="34" charset="0"/>
              </a:rPr>
              <a:t>principal </a:t>
            </a:r>
            <a:r>
              <a:rPr lang="en-US" sz="1900" b="1" dirty="0" err="1">
                <a:latin typeface="Calibri" pitchFamily="34" charset="0"/>
                <a:cs typeface="Calibri" pitchFamily="34" charset="0"/>
              </a:rPr>
              <a:t>opsonins</a:t>
            </a:r>
            <a:r>
              <a:rPr lang="en-US" sz="1900" b="1" dirty="0">
                <a:latin typeface="Calibri" pitchFamily="34" charset="0"/>
                <a:cs typeface="Calibri" pitchFamily="34" charset="0"/>
              </a:rPr>
              <a:t> that coat the </a:t>
            </a:r>
            <a:r>
              <a:rPr lang="en-US" sz="1900" b="1" dirty="0" smtClean="0">
                <a:latin typeface="Calibri" pitchFamily="34" charset="0"/>
                <a:cs typeface="Calibri" pitchFamily="34" charset="0"/>
              </a:rPr>
              <a:t>bacteria are </a:t>
            </a:r>
            <a:r>
              <a:rPr lang="en-US" sz="1900" b="1" dirty="0" err="1">
                <a:latin typeface="Calibri" pitchFamily="34" charset="0"/>
                <a:cs typeface="Calibri" pitchFamily="34" charset="0"/>
              </a:rPr>
              <a:t>immunoglobulins</a:t>
            </a:r>
            <a:r>
              <a:rPr lang="en-US" sz="1900" b="1" dirty="0">
                <a:latin typeface="Calibri" pitchFamily="34" charset="0"/>
                <a:cs typeface="Calibri" pitchFamily="34" charset="0"/>
              </a:rPr>
              <a:t> of a particular class (</a:t>
            </a:r>
            <a:r>
              <a:rPr lang="en-US" sz="1900" b="1" dirty="0" err="1">
                <a:latin typeface="Calibri" pitchFamily="34" charset="0"/>
                <a:cs typeface="Calibri" pitchFamily="34" charset="0"/>
              </a:rPr>
              <a:t>IgG</a:t>
            </a:r>
            <a:r>
              <a:rPr lang="en-US" sz="1900" b="1" dirty="0">
                <a:latin typeface="Calibri" pitchFamily="34" charset="0"/>
                <a:cs typeface="Calibri" pitchFamily="34" charset="0"/>
              </a:rPr>
              <a:t>) and </a:t>
            </a:r>
            <a:r>
              <a:rPr lang="en-US" sz="1900" b="1" dirty="0" smtClean="0">
                <a:latin typeface="Calibri" pitchFamily="34" charset="0"/>
                <a:cs typeface="Calibri" pitchFamily="34" charset="0"/>
              </a:rPr>
              <a:t>complement proteins.</a:t>
            </a:r>
            <a:endParaRPr lang="en-US" sz="1900" b="1" dirty="0">
              <a:latin typeface="Calibri" pitchFamily="34" charset="0"/>
              <a:cs typeface="Calibri" pitchFamily="34" charset="0"/>
            </a:endParaRPr>
          </a:p>
        </p:txBody>
      </p:sp>
    </p:spTree>
    <p:extLst>
      <p:ext uri="{BB962C8B-B14F-4D97-AF65-F5344CB8AC3E}">
        <p14:creationId xmlns:p14="http://schemas.microsoft.com/office/powerpoint/2010/main" val="4264840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009650"/>
            <a:ext cx="92106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292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0"/>
            <a:ext cx="6600825" cy="681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4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066800"/>
            <a:ext cx="93726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3048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Phagocytosis and Digestion</a:t>
            </a:r>
            <a:endParaRPr lang="en-US" altLang="en-US" sz="4000" b="1" kern="0" dirty="0">
              <a:solidFill>
                <a:srgbClr val="FF0000"/>
              </a:solidFill>
              <a:latin typeface="Calibri" panose="020F0502020204030204" pitchFamily="34" charset="0"/>
            </a:endParaRPr>
          </a:p>
        </p:txBody>
      </p:sp>
      <p:sp>
        <p:nvSpPr>
          <p:cNvPr id="2" name="Rectangle 1"/>
          <p:cNvSpPr/>
          <p:nvPr/>
        </p:nvSpPr>
        <p:spPr>
          <a:xfrm>
            <a:off x="495300" y="5458361"/>
            <a:ext cx="9372600" cy="1323439"/>
          </a:xfrm>
          <a:prstGeom prst="rect">
            <a:avLst/>
          </a:prstGeom>
        </p:spPr>
        <p:txBody>
          <a:bodyPr wrap="square">
            <a:spAutoFit/>
          </a:bodyPr>
          <a:lstStyle/>
          <a:p>
            <a:r>
              <a:rPr lang="en-US" sz="2000" b="1" dirty="0" smtClean="0">
                <a:solidFill>
                  <a:srgbClr val="3333CC"/>
                </a:solidFill>
                <a:latin typeface="Calibri" pitchFamily="34" charset="0"/>
                <a:cs typeface="Calibri" pitchFamily="34" charset="0"/>
              </a:rPr>
              <a:t>Complement </a:t>
            </a:r>
            <a:r>
              <a:rPr lang="en-US" sz="2000" b="1" dirty="0">
                <a:solidFill>
                  <a:srgbClr val="3333CC"/>
                </a:solidFill>
                <a:latin typeface="Calibri" pitchFamily="34" charset="0"/>
                <a:cs typeface="Calibri" pitchFamily="34" charset="0"/>
              </a:rPr>
              <a:t>3b or antibodies like </a:t>
            </a:r>
            <a:r>
              <a:rPr lang="en-US" sz="2000" b="1" dirty="0" err="1">
                <a:solidFill>
                  <a:srgbClr val="3333CC"/>
                </a:solidFill>
                <a:latin typeface="Calibri" pitchFamily="34" charset="0"/>
                <a:cs typeface="Calibri" pitchFamily="34" charset="0"/>
              </a:rPr>
              <a:t>IgG</a:t>
            </a:r>
            <a:r>
              <a:rPr lang="en-US" sz="2000" b="1" dirty="0">
                <a:solidFill>
                  <a:srgbClr val="3333CC"/>
                </a:solidFill>
                <a:latin typeface="Calibri" pitchFamily="34" charset="0"/>
                <a:cs typeface="Calibri" pitchFamily="34" charset="0"/>
              </a:rPr>
              <a:t> making them ready for killing a process known as </a:t>
            </a:r>
            <a:r>
              <a:rPr lang="en-US" sz="2000" b="1" dirty="0" err="1">
                <a:solidFill>
                  <a:srgbClr val="3333CC"/>
                </a:solidFill>
                <a:latin typeface="Calibri" pitchFamily="34" charset="0"/>
                <a:cs typeface="Calibri" pitchFamily="34" charset="0"/>
              </a:rPr>
              <a:t>opsonization</a:t>
            </a:r>
            <a:r>
              <a:rPr lang="en-US" sz="2000" b="1" dirty="0">
                <a:solidFill>
                  <a:srgbClr val="3333CC"/>
                </a:solidFill>
                <a:latin typeface="Calibri" pitchFamily="34" charset="0"/>
                <a:cs typeface="Calibri" pitchFamily="34" charset="0"/>
              </a:rPr>
              <a:t>. </a:t>
            </a:r>
            <a:endParaRPr lang="en-US" sz="2000" dirty="0">
              <a:solidFill>
                <a:srgbClr val="3333CC"/>
              </a:solidFill>
              <a:latin typeface="Calibri" pitchFamily="34" charset="0"/>
              <a:cs typeface="Calibri" pitchFamily="34" charset="0"/>
            </a:endParaRPr>
          </a:p>
          <a:p>
            <a:r>
              <a:rPr lang="en-US" sz="2000" b="1" dirty="0" smtClean="0">
                <a:solidFill>
                  <a:srgbClr val="3333CC"/>
                </a:solidFill>
                <a:latin typeface="Calibri" pitchFamily="34" charset="0"/>
                <a:cs typeface="Calibri" pitchFamily="34" charset="0"/>
              </a:rPr>
              <a:t>Neutrophils </a:t>
            </a:r>
            <a:r>
              <a:rPr lang="en-US" sz="2000" b="1" dirty="0">
                <a:solidFill>
                  <a:srgbClr val="3333CC"/>
                </a:solidFill>
                <a:latin typeface="Calibri" pitchFamily="34" charset="0"/>
                <a:cs typeface="Calibri" pitchFamily="34" charset="0"/>
              </a:rPr>
              <a:t>encircle the bacteria with pseudopodia and engulf it inside into a vacuole (</a:t>
            </a:r>
            <a:r>
              <a:rPr lang="en-US" sz="2000" b="1" dirty="0" err="1">
                <a:solidFill>
                  <a:srgbClr val="3333CC"/>
                </a:solidFill>
                <a:latin typeface="Calibri" pitchFamily="34" charset="0"/>
                <a:cs typeface="Calibri" pitchFamily="34" charset="0"/>
              </a:rPr>
              <a:t>phagosome</a:t>
            </a:r>
            <a:r>
              <a:rPr lang="en-US" sz="2000" b="1" dirty="0">
                <a:solidFill>
                  <a:srgbClr val="3333CC"/>
                </a:solidFill>
                <a:latin typeface="Calibri" pitchFamily="34" charset="0"/>
                <a:cs typeface="Calibri" pitchFamily="34" charset="0"/>
              </a:rPr>
              <a:t>), can kill 3-20 bacteria </a:t>
            </a:r>
            <a:endParaRPr lang="en-US" sz="2000" dirty="0">
              <a:solidFill>
                <a:srgbClr val="3333CC"/>
              </a:solidFill>
              <a:latin typeface="Calibri" pitchFamily="34" charset="0"/>
              <a:cs typeface="Calibri" pitchFamily="34" charset="0"/>
            </a:endParaRPr>
          </a:p>
        </p:txBody>
      </p:sp>
    </p:spTree>
    <p:extLst>
      <p:ext uri="{BB962C8B-B14F-4D97-AF65-F5344CB8AC3E}">
        <p14:creationId xmlns:p14="http://schemas.microsoft.com/office/powerpoint/2010/main" val="2594037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err="1" smtClean="0">
                <a:solidFill>
                  <a:srgbClr val="FF0000"/>
                </a:solidFill>
                <a:latin typeface="Calibri" panose="020F0502020204030204" pitchFamily="34" charset="0"/>
              </a:rPr>
              <a:t>Opsonization</a:t>
            </a:r>
            <a:r>
              <a:rPr lang="en-US" altLang="en-US" sz="4000" b="1" kern="0" dirty="0" smtClean="0">
                <a:solidFill>
                  <a:srgbClr val="FF0000"/>
                </a:solidFill>
                <a:latin typeface="Calibri" panose="020F0502020204030204" pitchFamily="34" charset="0"/>
              </a:rPr>
              <a:t> and Phagocytosis</a:t>
            </a:r>
            <a:endParaRPr lang="en-US" altLang="en-US" sz="4000" b="1" kern="0" dirty="0">
              <a:solidFill>
                <a:srgbClr val="FF0000"/>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914400"/>
            <a:ext cx="9629775" cy="5791200"/>
          </a:xfrm>
          <a:prstGeom prst="rect">
            <a:avLst/>
          </a:prstGeom>
        </p:spPr>
      </p:pic>
    </p:spTree>
    <p:extLst>
      <p:ext uri="{BB962C8B-B14F-4D97-AF65-F5344CB8AC3E}">
        <p14:creationId xmlns:p14="http://schemas.microsoft.com/office/powerpoint/2010/main" val="292975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38100" y="457200"/>
            <a:ext cx="4914900" cy="9144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b="1" i="0" dirty="0" smtClean="0">
                <a:solidFill>
                  <a:srgbClr val="FF0000"/>
                </a:solidFill>
                <a:effectLst/>
                <a:latin typeface="Calibri" pitchFamily="34" charset="0"/>
                <a:cs typeface="Calibri" pitchFamily="34" charset="0"/>
              </a:rPr>
              <a:t>Learning Resources</a:t>
            </a:r>
            <a:endParaRPr lang="en-CA" b="1" i="0" dirty="0">
              <a:solidFill>
                <a:srgbClr val="FF0000"/>
              </a:solidFill>
              <a:effectLst/>
              <a:latin typeface="Calibri" pitchFamily="34" charset="0"/>
              <a:cs typeface="Calibri" pitchFamily="34" charset="0"/>
            </a:endParaRPr>
          </a:p>
        </p:txBody>
      </p:sp>
      <p:sp>
        <p:nvSpPr>
          <p:cNvPr id="5" name="Rectangle 4"/>
          <p:cNvSpPr>
            <a:spLocks noChangeArrowheads="1"/>
          </p:cNvSpPr>
          <p:nvPr/>
        </p:nvSpPr>
        <p:spPr bwMode="auto">
          <a:xfrm>
            <a:off x="0" y="1447800"/>
            <a:ext cx="4991100" cy="1292662"/>
          </a:xfrm>
          <a:prstGeom prst="rect">
            <a:avLst/>
          </a:prstGeom>
          <a:noFill/>
          <a:ln w="12700">
            <a:noFill/>
            <a:miter lim="800000"/>
            <a:headEnd type="none" w="sm" len="sm"/>
            <a:tailEnd type="none" w="sm" len="sm"/>
          </a:ln>
          <a:effectLst/>
        </p:spPr>
        <p:txBody>
          <a:bodyPr wrap="square" anchor="ctr">
            <a:spAutoFit/>
          </a:bodyPr>
          <a:lstStyle/>
          <a:p>
            <a:pPr marL="457200" indent="-457200">
              <a:spcBef>
                <a:spcPct val="20000"/>
              </a:spcBef>
              <a:buClr>
                <a:srgbClr val="FF0000"/>
              </a:buClr>
              <a:buFont typeface="Wingdings" pitchFamily="2" charset="2"/>
              <a:buChar char="q"/>
            </a:pPr>
            <a:r>
              <a:rPr lang="en-US" sz="2500" b="1" i="0" dirty="0">
                <a:solidFill>
                  <a:schemeClr val="tx2"/>
                </a:solidFill>
                <a:latin typeface="Calibri" pitchFamily="34" charset="0"/>
                <a:cs typeface="Calibri" pitchFamily="34" charset="0"/>
              </a:rPr>
              <a:t>Guyton and Hall, Textbook of Medical Physiology; </a:t>
            </a:r>
            <a:r>
              <a:rPr lang="en-US" sz="2500" b="1" i="0" dirty="0" smtClean="0">
                <a:solidFill>
                  <a:schemeClr val="tx2"/>
                </a:solidFill>
                <a:latin typeface="Calibri" pitchFamily="34" charset="0"/>
                <a:cs typeface="Calibri" pitchFamily="34" charset="0"/>
              </a:rPr>
              <a:t>13</a:t>
            </a:r>
            <a:r>
              <a:rPr lang="en-US" sz="2500" b="1" i="0" baseline="30000" dirty="0" smtClean="0">
                <a:solidFill>
                  <a:schemeClr val="tx2"/>
                </a:solidFill>
                <a:latin typeface="Calibri" pitchFamily="34" charset="0"/>
                <a:cs typeface="Calibri" pitchFamily="34" charset="0"/>
              </a:rPr>
              <a:t>th</a:t>
            </a:r>
            <a:r>
              <a:rPr lang="en-US" sz="2500" b="1" i="0" dirty="0" smtClean="0">
                <a:solidFill>
                  <a:schemeClr val="tx2"/>
                </a:solidFill>
                <a:latin typeface="Calibri" pitchFamily="34" charset="0"/>
                <a:cs typeface="Calibri" pitchFamily="34" charset="0"/>
              </a:rPr>
              <a:t> </a:t>
            </a:r>
            <a:r>
              <a:rPr lang="en-US" sz="2500" b="1" i="0" dirty="0">
                <a:solidFill>
                  <a:schemeClr val="tx2"/>
                </a:solidFill>
                <a:latin typeface="Calibri" pitchFamily="34" charset="0"/>
                <a:cs typeface="Calibri" pitchFamily="34" charset="0"/>
              </a:rPr>
              <a:t>Edition; Unit </a:t>
            </a:r>
            <a:r>
              <a:rPr lang="en-US" sz="2500" b="1" i="0" dirty="0" smtClean="0">
                <a:solidFill>
                  <a:schemeClr val="tx2"/>
                </a:solidFill>
                <a:latin typeface="Calibri" pitchFamily="34" charset="0"/>
                <a:cs typeface="Calibri" pitchFamily="34" charset="0"/>
              </a:rPr>
              <a:t>VI-Chapters 34 &amp; 35. </a:t>
            </a:r>
            <a:endParaRPr lang="en-US" sz="2500" b="1" dirty="0" smtClean="0">
              <a:solidFill>
                <a:srgbClr val="00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211931"/>
            <a:ext cx="5050631" cy="64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65" y="3048000"/>
            <a:ext cx="4547235" cy="167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36" y="4876800"/>
            <a:ext cx="4510564" cy="165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00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99060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1524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Microbial Killing</a:t>
            </a:r>
            <a:endParaRPr lang="en-US" altLang="en-US" sz="4000" b="1"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98800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8572500" cy="5715000"/>
          </a:xfrm>
          <a:prstGeom prst="rect">
            <a:avLst/>
          </a:prstGeom>
        </p:spPr>
      </p:pic>
      <p:sp>
        <p:nvSpPr>
          <p:cNvPr id="16" name="Rectangle 2"/>
          <p:cNvSpPr txBox="1">
            <a:spLocks noChangeArrowheads="1"/>
          </p:cNvSpPr>
          <p:nvPr/>
        </p:nvSpPr>
        <p:spPr bwMode="auto">
          <a:xfrm>
            <a:off x="0" y="3048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Microbial Killing</a:t>
            </a:r>
            <a:endParaRPr lang="en-US" altLang="en-US" sz="4000" b="1"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34910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96100" y="381000"/>
            <a:ext cx="3390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err="1" smtClean="0">
                <a:solidFill>
                  <a:srgbClr val="FF0000"/>
                </a:solidFill>
                <a:latin typeface="Calibri" panose="020F0502020204030204" pitchFamily="34" charset="0"/>
              </a:rPr>
              <a:t>Eosinophils</a:t>
            </a:r>
            <a:endParaRPr lang="sv-SE" altLang="en-US" sz="4000" b="1" u="sng" kern="0" dirty="0">
              <a:solidFill>
                <a:srgbClr val="FF0000"/>
              </a:solidFill>
              <a:latin typeface="Calibri" panose="020F0502020204030204" pitchFamily="34" charset="0"/>
            </a:endParaRPr>
          </a:p>
        </p:txBody>
      </p:sp>
      <p:sp>
        <p:nvSpPr>
          <p:cNvPr id="2" name="Rectangle 1"/>
          <p:cNvSpPr/>
          <p:nvPr/>
        </p:nvSpPr>
        <p:spPr>
          <a:xfrm>
            <a:off x="342900" y="76200"/>
            <a:ext cx="6781800" cy="6824945"/>
          </a:xfrm>
          <a:prstGeom prst="rect">
            <a:avLst/>
          </a:prstGeom>
        </p:spPr>
        <p:txBody>
          <a:bodyPr wrap="square">
            <a:spAutoFit/>
          </a:bodyPr>
          <a:lstStyle/>
          <a:p>
            <a:pPr marL="342900" indent="-342900">
              <a:buFont typeface="Wingdings" pitchFamily="2" charset="2"/>
              <a:buChar char="q"/>
            </a:pPr>
            <a:r>
              <a:rPr lang="en-US" sz="1750" b="1" dirty="0" err="1" smtClean="0">
                <a:latin typeface="Calibri" pitchFamily="34" charset="0"/>
                <a:cs typeface="Calibri" pitchFamily="34" charset="0"/>
              </a:rPr>
              <a:t>Eosinophis</a:t>
            </a:r>
            <a:r>
              <a:rPr lang="en-US" sz="1750" b="1" dirty="0" smtClean="0">
                <a:latin typeface="Calibri" pitchFamily="34" charset="0"/>
                <a:cs typeface="Calibri" pitchFamily="34" charset="0"/>
              </a:rPr>
              <a:t> are formed in the bone marrow: Stem cell  </a:t>
            </a:r>
            <a:r>
              <a:rPr lang="en-US" sz="1750" b="1" kern="0" dirty="0" smtClean="0">
                <a:latin typeface="Calibri" pitchFamily="34" charset="0"/>
                <a:cs typeface="Calibri" pitchFamily="34" charset="0"/>
              </a:rPr>
              <a:t>→ </a:t>
            </a:r>
            <a:r>
              <a:rPr lang="en-US" sz="1750" b="1" kern="0" dirty="0" err="1" smtClean="0">
                <a:latin typeface="Calibri" pitchFamily="34" charset="0"/>
                <a:cs typeface="Calibri" pitchFamily="34" charset="0"/>
              </a:rPr>
              <a:t>myeloblast</a:t>
            </a:r>
            <a:r>
              <a:rPr lang="en-US" sz="1750" b="1" kern="0" dirty="0" smtClean="0">
                <a:latin typeface="Calibri" pitchFamily="34" charset="0"/>
                <a:cs typeface="Calibri" pitchFamily="34" charset="0"/>
              </a:rPr>
              <a:t> → </a:t>
            </a:r>
            <a:r>
              <a:rPr lang="en-US" sz="1750" b="1" kern="0" dirty="0" err="1" smtClean="0">
                <a:latin typeface="Calibri" pitchFamily="34" charset="0"/>
                <a:cs typeface="Calibri" pitchFamily="34" charset="0"/>
              </a:rPr>
              <a:t>promyelocyte</a:t>
            </a:r>
            <a:r>
              <a:rPr lang="en-US" sz="1750" b="1" kern="0" dirty="0" smtClean="0">
                <a:latin typeface="Calibri" pitchFamily="34" charset="0"/>
                <a:cs typeface="Calibri" pitchFamily="34" charset="0"/>
              </a:rPr>
              <a:t> → eosinophil </a:t>
            </a:r>
            <a:r>
              <a:rPr lang="en-US" sz="1750" b="1" kern="0" dirty="0" err="1" smtClean="0">
                <a:latin typeface="Calibri" pitchFamily="34" charset="0"/>
                <a:cs typeface="Calibri" pitchFamily="34" charset="0"/>
              </a:rPr>
              <a:t>myelocyte</a:t>
            </a:r>
            <a:r>
              <a:rPr lang="en-US" sz="1750" b="1" kern="0" dirty="0" smtClean="0">
                <a:latin typeface="Calibri" pitchFamily="34" charset="0"/>
                <a:cs typeface="Calibri" pitchFamily="34" charset="0"/>
              </a:rPr>
              <a:t> → eosinophil </a:t>
            </a:r>
            <a:r>
              <a:rPr lang="en-US" sz="1750" b="1" kern="0" dirty="0" err="1" smtClean="0">
                <a:latin typeface="Calibri" pitchFamily="34" charset="0"/>
                <a:cs typeface="Calibri" pitchFamily="34" charset="0"/>
              </a:rPr>
              <a:t>metamyelocyte</a:t>
            </a:r>
            <a:r>
              <a:rPr lang="en-US" sz="1750" b="1" kern="0" dirty="0" smtClean="0">
                <a:latin typeface="Calibri" pitchFamily="34" charset="0"/>
                <a:cs typeface="Calibri" pitchFamily="34" charset="0"/>
              </a:rPr>
              <a:t> → mature eosinophil released into the blood. The normally constitute ~2% of all the blood leucocytes.</a:t>
            </a:r>
          </a:p>
          <a:p>
            <a:pPr marL="342900" indent="-342900">
              <a:buFont typeface="Wingdings" pitchFamily="2" charset="2"/>
              <a:buChar char="q"/>
            </a:pPr>
            <a:r>
              <a:rPr lang="en-US" sz="1750" b="1" dirty="0" smtClean="0">
                <a:latin typeface="Calibri" pitchFamily="34" charset="0"/>
                <a:cs typeface="Calibri" pitchFamily="34" charset="0"/>
              </a:rPr>
              <a:t>Size: 10-14 </a:t>
            </a:r>
            <a:r>
              <a:rPr lang="el-GR" sz="1750" b="1" dirty="0">
                <a:latin typeface="Calibri" pitchFamily="34" charset="0"/>
                <a:cs typeface="Calibri" pitchFamily="34" charset="0"/>
              </a:rPr>
              <a:t>μ</a:t>
            </a:r>
            <a:r>
              <a:rPr lang="en-US" sz="1750" b="1" dirty="0">
                <a:latin typeface="Calibri" pitchFamily="34" charset="0"/>
                <a:cs typeface="Calibri" pitchFamily="34" charset="0"/>
              </a:rPr>
              <a:t>m in diam</a:t>
            </a:r>
            <a:r>
              <a:rPr lang="en-US" sz="1750" b="1" dirty="0" smtClean="0">
                <a:latin typeface="Calibri" pitchFamily="34" charset="0"/>
                <a:cs typeface="Calibri" pitchFamily="34" charset="0"/>
              </a:rPr>
              <a:t>.</a:t>
            </a:r>
            <a:endParaRPr lang="en-US" sz="1750" b="1" dirty="0">
              <a:latin typeface="Calibri" pitchFamily="34" charset="0"/>
              <a:cs typeface="Calibri" pitchFamily="34" charset="0"/>
            </a:endParaRPr>
          </a:p>
          <a:p>
            <a:pPr marL="342900" indent="-342900">
              <a:buFont typeface="Wingdings" pitchFamily="2" charset="2"/>
              <a:buChar char="q"/>
            </a:pPr>
            <a:r>
              <a:rPr lang="en-US" sz="1750" b="1" dirty="0" smtClean="0">
                <a:latin typeface="Calibri" pitchFamily="34" charset="0"/>
                <a:cs typeface="Calibri" pitchFamily="34" charset="0"/>
              </a:rPr>
              <a:t>Life span: </a:t>
            </a:r>
            <a:r>
              <a:rPr lang="en-US" sz="1750" b="1" dirty="0">
                <a:latin typeface="Calibri" pitchFamily="34" charset="0"/>
                <a:cs typeface="Calibri" pitchFamily="34" charset="0"/>
              </a:rPr>
              <a:t>4-5 hours in </a:t>
            </a:r>
            <a:r>
              <a:rPr lang="en-US" sz="1750" b="1" dirty="0" smtClean="0">
                <a:latin typeface="Calibri" pitchFamily="34" charset="0"/>
                <a:cs typeface="Calibri" pitchFamily="34" charset="0"/>
              </a:rPr>
              <a:t>the circulation</a:t>
            </a:r>
            <a:r>
              <a:rPr lang="en-US" sz="1750" b="1" dirty="0">
                <a:latin typeface="Calibri" pitchFamily="34" charset="0"/>
                <a:cs typeface="Calibri" pitchFamily="34" charset="0"/>
              </a:rPr>
              <a:t>. </a:t>
            </a:r>
            <a:endParaRPr lang="en-US" sz="1750" b="1" dirty="0" smtClean="0">
              <a:latin typeface="Calibri" pitchFamily="34" charset="0"/>
              <a:cs typeface="Calibri" pitchFamily="34" charset="0"/>
            </a:endParaRPr>
          </a:p>
          <a:p>
            <a:pPr marL="342900" indent="-342900">
              <a:buFont typeface="Wingdings" pitchFamily="2" charset="2"/>
              <a:buChar char="q"/>
            </a:pPr>
            <a:r>
              <a:rPr lang="en-US" sz="1750" b="1" dirty="0" smtClean="0">
                <a:latin typeface="Calibri" pitchFamily="34" charset="0"/>
                <a:cs typeface="Calibri" pitchFamily="34" charset="0"/>
              </a:rPr>
              <a:t>They have </a:t>
            </a:r>
            <a:r>
              <a:rPr lang="en-US" sz="1750" b="1" dirty="0" err="1" smtClean="0">
                <a:latin typeface="Calibri" pitchFamily="34" charset="0"/>
                <a:cs typeface="Calibri" pitchFamily="34" charset="0"/>
              </a:rPr>
              <a:t>bilobed</a:t>
            </a:r>
            <a:r>
              <a:rPr lang="en-US" sz="1750" b="1" dirty="0" smtClean="0">
                <a:latin typeface="Calibri" pitchFamily="34" charset="0"/>
                <a:cs typeface="Calibri" pitchFamily="34" charset="0"/>
              </a:rPr>
              <a:t> nucleus</a:t>
            </a:r>
            <a:endParaRPr lang="en-US" sz="1750" b="1" dirty="0">
              <a:latin typeface="Calibri" pitchFamily="34" charset="0"/>
              <a:cs typeface="Calibri" pitchFamily="34" charset="0"/>
            </a:endParaRPr>
          </a:p>
          <a:p>
            <a:pPr marL="342900" indent="-342900">
              <a:buFont typeface="Wingdings" pitchFamily="2" charset="2"/>
              <a:buChar char="q"/>
            </a:pPr>
            <a:r>
              <a:rPr lang="en-US" sz="1750" b="1" dirty="0" smtClean="0">
                <a:latin typeface="Calibri" pitchFamily="34" charset="0"/>
                <a:cs typeface="Calibri" pitchFamily="34" charset="0"/>
              </a:rPr>
              <a:t>The cytoplasm contains granules, which are </a:t>
            </a:r>
            <a:r>
              <a:rPr lang="en-US" sz="1750" b="1" dirty="0">
                <a:latin typeface="Calibri" pitchFamily="34" charset="0"/>
                <a:cs typeface="Calibri" pitchFamily="34" charset="0"/>
              </a:rPr>
              <a:t>arginine </a:t>
            </a:r>
            <a:r>
              <a:rPr lang="en-US" sz="1750" b="1" dirty="0" smtClean="0">
                <a:latin typeface="Calibri" pitchFamily="34" charset="0"/>
                <a:cs typeface="Calibri" pitchFamily="34" charset="0"/>
              </a:rPr>
              <a:t>rich</a:t>
            </a:r>
            <a:r>
              <a:rPr lang="en-US" sz="1750" b="1" dirty="0">
                <a:latin typeface="Calibri" pitchFamily="34" charset="0"/>
                <a:cs typeface="Calibri" pitchFamily="34" charset="0"/>
              </a:rPr>
              <a:t> </a:t>
            </a:r>
            <a:r>
              <a:rPr lang="en-US" sz="1750" b="1" dirty="0" smtClean="0">
                <a:latin typeface="Calibri" pitchFamily="34" charset="0"/>
                <a:cs typeface="Calibri" pitchFamily="34" charset="0"/>
              </a:rPr>
              <a:t>and </a:t>
            </a:r>
            <a:r>
              <a:rPr lang="en-US" sz="1750" b="1" dirty="0">
                <a:latin typeface="Calibri" pitchFamily="34" charset="0"/>
                <a:cs typeface="Calibri" pitchFamily="34" charset="0"/>
              </a:rPr>
              <a:t>take acid dye (eosin</a:t>
            </a:r>
            <a:r>
              <a:rPr lang="en-US" sz="1750" b="1" dirty="0" smtClean="0">
                <a:latin typeface="Calibri" pitchFamily="34" charset="0"/>
                <a:cs typeface="Calibri" pitchFamily="34" charset="0"/>
              </a:rPr>
              <a:t>).</a:t>
            </a:r>
          </a:p>
          <a:p>
            <a:pPr marL="342900" indent="-342900">
              <a:buFont typeface="Wingdings" pitchFamily="2" charset="2"/>
              <a:buChar char="q"/>
            </a:pPr>
            <a:endParaRPr lang="en-US" sz="1750" b="1" dirty="0">
              <a:latin typeface="Calibri" pitchFamily="34" charset="0"/>
              <a:cs typeface="Calibri" pitchFamily="34" charset="0"/>
            </a:endParaRPr>
          </a:p>
          <a:p>
            <a:pPr marL="342900" indent="-342900">
              <a:buFont typeface="Wingdings" pitchFamily="2" charset="2"/>
              <a:buChar char="q"/>
            </a:pPr>
            <a:r>
              <a:rPr lang="en-US" sz="1750" b="1" dirty="0" smtClean="0">
                <a:latin typeface="Calibri" pitchFamily="34" charset="0"/>
                <a:cs typeface="Calibri" pitchFamily="34" charset="0"/>
              </a:rPr>
              <a:t>Functions:</a:t>
            </a:r>
            <a:endParaRPr lang="en-US" sz="1750" b="1" dirty="0">
              <a:latin typeface="Calibri" pitchFamily="34" charset="0"/>
              <a:cs typeface="Calibri" pitchFamily="34" charset="0"/>
            </a:endParaRPr>
          </a:p>
          <a:p>
            <a:pPr marL="914400" lvl="1" indent="-457200">
              <a:buFont typeface="+mj-lt"/>
              <a:buAutoNum type="arabicParenR"/>
            </a:pPr>
            <a:r>
              <a:rPr lang="en-US" sz="1750" b="1" dirty="0" smtClean="0">
                <a:latin typeface="Calibri" pitchFamily="34" charset="0"/>
                <a:cs typeface="Calibri" pitchFamily="34" charset="0"/>
              </a:rPr>
              <a:t>They are weak phagocytes. </a:t>
            </a:r>
          </a:p>
          <a:p>
            <a:pPr marL="914400" lvl="1" indent="-457200">
              <a:buFont typeface="+mj-lt"/>
              <a:buAutoNum type="arabicParenR"/>
            </a:pPr>
            <a:r>
              <a:rPr lang="en-US" sz="1750" b="1" dirty="0" smtClean="0">
                <a:latin typeface="Calibri" pitchFamily="34" charset="0"/>
                <a:cs typeface="Calibri" pitchFamily="34" charset="0"/>
              </a:rPr>
              <a:t>They are </a:t>
            </a:r>
            <a:r>
              <a:rPr lang="en-US" sz="1750" b="1" dirty="0">
                <a:latin typeface="Calibri" pitchFamily="34" charset="0"/>
                <a:cs typeface="Calibri" pitchFamily="34" charset="0"/>
              </a:rPr>
              <a:t>often produced in </a:t>
            </a:r>
            <a:r>
              <a:rPr lang="en-US" sz="1750" b="1" dirty="0" smtClean="0">
                <a:latin typeface="Calibri" pitchFamily="34" charset="0"/>
                <a:cs typeface="Calibri" pitchFamily="34" charset="0"/>
              </a:rPr>
              <a:t>large numbers </a:t>
            </a:r>
            <a:r>
              <a:rPr lang="en-US" sz="1750" b="1" dirty="0">
                <a:latin typeface="Calibri" pitchFamily="34" charset="0"/>
                <a:cs typeface="Calibri" pitchFamily="34" charset="0"/>
              </a:rPr>
              <a:t>in people with parasitic infections, and </a:t>
            </a:r>
            <a:r>
              <a:rPr lang="en-US" sz="1750" b="1" dirty="0" smtClean="0">
                <a:latin typeface="Calibri" pitchFamily="34" charset="0"/>
                <a:cs typeface="Calibri" pitchFamily="34" charset="0"/>
              </a:rPr>
              <a:t>they migrate </a:t>
            </a:r>
            <a:r>
              <a:rPr lang="en-US" sz="1750" b="1" dirty="0">
                <a:latin typeface="Calibri" pitchFamily="34" charset="0"/>
                <a:cs typeface="Calibri" pitchFamily="34" charset="0"/>
              </a:rPr>
              <a:t>in large numbers into tissues diseased by parasites.</a:t>
            </a:r>
            <a:r>
              <a:rPr lang="en-US" sz="1750" b="1" dirty="0" smtClean="0">
                <a:latin typeface="Calibri" pitchFamily="34" charset="0"/>
                <a:cs typeface="Calibri" pitchFamily="34" charset="0"/>
              </a:rPr>
              <a:t>, e.g., </a:t>
            </a:r>
            <a:r>
              <a:rPr lang="en-US" sz="1750" b="1" dirty="0" err="1" smtClean="0">
                <a:latin typeface="Calibri" pitchFamily="34" charset="0"/>
                <a:cs typeface="Calibri" pitchFamily="34" charset="0"/>
              </a:rPr>
              <a:t>ascaris</a:t>
            </a:r>
            <a:r>
              <a:rPr lang="en-US" sz="1750" b="1" dirty="0" smtClean="0">
                <a:latin typeface="Calibri" pitchFamily="34" charset="0"/>
                <a:cs typeface="Calibri" pitchFamily="34" charset="0"/>
              </a:rPr>
              <a:t>.  </a:t>
            </a:r>
            <a:r>
              <a:rPr lang="en-US" sz="1750" b="1" dirty="0" err="1" smtClean="0">
                <a:latin typeface="Calibri" pitchFamily="34" charset="0"/>
                <a:cs typeface="Calibri" pitchFamily="34" charset="0"/>
              </a:rPr>
              <a:t>Eosinophils</a:t>
            </a:r>
            <a:r>
              <a:rPr lang="en-US" sz="1750" b="1" dirty="0" smtClean="0">
                <a:latin typeface="Calibri" pitchFamily="34" charset="0"/>
                <a:cs typeface="Calibri" pitchFamily="34" charset="0"/>
              </a:rPr>
              <a:t> </a:t>
            </a:r>
            <a:r>
              <a:rPr lang="en-US" sz="1750" b="1" dirty="0">
                <a:latin typeface="Calibri" pitchFamily="34" charset="0"/>
                <a:cs typeface="Calibri" pitchFamily="34" charset="0"/>
              </a:rPr>
              <a:t>attach themselves to the parasites by </a:t>
            </a:r>
            <a:r>
              <a:rPr lang="en-US" sz="1750" b="1" dirty="0" smtClean="0">
                <a:latin typeface="Calibri" pitchFamily="34" charset="0"/>
                <a:cs typeface="Calibri" pitchFamily="34" charset="0"/>
              </a:rPr>
              <a:t>way of </a:t>
            </a:r>
            <a:r>
              <a:rPr lang="en-US" sz="1750" b="1" dirty="0">
                <a:latin typeface="Calibri" pitchFamily="34" charset="0"/>
                <a:cs typeface="Calibri" pitchFamily="34" charset="0"/>
              </a:rPr>
              <a:t>special surface molecules and release substances </a:t>
            </a:r>
            <a:r>
              <a:rPr lang="en-US" sz="1750" b="1" dirty="0" smtClean="0">
                <a:latin typeface="Calibri" pitchFamily="34" charset="0"/>
                <a:cs typeface="Calibri" pitchFamily="34" charset="0"/>
              </a:rPr>
              <a:t>that kill </a:t>
            </a:r>
            <a:r>
              <a:rPr lang="en-US" sz="1750" b="1" dirty="0">
                <a:latin typeface="Calibri" pitchFamily="34" charset="0"/>
                <a:cs typeface="Calibri" pitchFamily="34" charset="0"/>
              </a:rPr>
              <a:t>many of the </a:t>
            </a:r>
            <a:r>
              <a:rPr lang="en-US" sz="1750" b="1" dirty="0" smtClean="0">
                <a:latin typeface="Calibri" pitchFamily="34" charset="0"/>
                <a:cs typeface="Calibri" pitchFamily="34" charset="0"/>
              </a:rPr>
              <a:t>parasites</a:t>
            </a:r>
          </a:p>
          <a:p>
            <a:pPr marL="914400" lvl="1" indent="-457200">
              <a:buFont typeface="+mj-lt"/>
              <a:buAutoNum type="arabicParenR"/>
            </a:pPr>
            <a:r>
              <a:rPr lang="en-US" sz="1750" b="1" dirty="0" smtClean="0">
                <a:latin typeface="Calibri" pitchFamily="34" charset="0"/>
                <a:cs typeface="Calibri" pitchFamily="34" charset="0"/>
              </a:rPr>
              <a:t>They are increased in allergic conditions by the release of eosinophil chemotactic factor released from the mast cells and basophiles. </a:t>
            </a:r>
            <a:r>
              <a:rPr lang="en-US" sz="1750" b="1" dirty="0" err="1" smtClean="0">
                <a:latin typeface="Calibri" pitchFamily="34" charset="0"/>
                <a:cs typeface="Calibri" pitchFamily="34" charset="0"/>
              </a:rPr>
              <a:t>Eosinophils</a:t>
            </a:r>
            <a:r>
              <a:rPr lang="en-US" sz="1750" b="1" dirty="0" smtClean="0">
                <a:latin typeface="Calibri" pitchFamily="34" charset="0"/>
                <a:cs typeface="Calibri" pitchFamily="34" charset="0"/>
              </a:rPr>
              <a:t> </a:t>
            </a:r>
            <a:r>
              <a:rPr lang="en-US" sz="1750" b="1" dirty="0" err="1" smtClean="0">
                <a:latin typeface="Calibri" pitchFamily="34" charset="0"/>
                <a:cs typeface="Calibri" pitchFamily="34" charset="0"/>
              </a:rPr>
              <a:t>phagocytose</a:t>
            </a:r>
            <a:r>
              <a:rPr lang="en-US" sz="1750" b="1" dirty="0" smtClean="0">
                <a:latin typeface="Calibri" pitchFamily="34" charset="0"/>
                <a:cs typeface="Calibri" pitchFamily="34" charset="0"/>
              </a:rPr>
              <a:t> the antigen-antibody complexes and release substances to neutralize the histamine.</a:t>
            </a:r>
          </a:p>
          <a:p>
            <a:pPr marL="914400" lvl="1" indent="-457200">
              <a:buFont typeface="+mj-lt"/>
              <a:buAutoNum type="arabicParenR"/>
            </a:pPr>
            <a:r>
              <a:rPr lang="en-US" sz="1750" b="1" dirty="0" smtClean="0">
                <a:latin typeface="Calibri" pitchFamily="34" charset="0"/>
                <a:cs typeface="Calibri" pitchFamily="34" charset="0"/>
              </a:rPr>
              <a:t>They may produce </a:t>
            </a:r>
            <a:r>
              <a:rPr lang="en-US" sz="1750" b="1" dirty="0" err="1" smtClean="0">
                <a:latin typeface="Calibri" pitchFamily="34" charset="0"/>
                <a:cs typeface="Calibri" pitchFamily="34" charset="0"/>
              </a:rPr>
              <a:t>profibrinolysin</a:t>
            </a:r>
            <a:r>
              <a:rPr lang="en-US" sz="1750" b="1" dirty="0" smtClean="0">
                <a:latin typeface="Calibri" pitchFamily="34" charset="0"/>
                <a:cs typeface="Calibri" pitchFamily="34" charset="0"/>
              </a:rPr>
              <a:t> </a:t>
            </a:r>
            <a:r>
              <a:rPr lang="en-US" sz="1750" b="1" dirty="0" smtClean="0">
                <a:latin typeface="Calibri" pitchFamily="34" charset="0"/>
                <a:cs typeface="Calibri" pitchFamily="34" charset="0"/>
                <a:sym typeface="Symbol" panose="05050102010706020507" pitchFamily="18" charset="2"/>
              </a:rPr>
              <a:t></a:t>
            </a:r>
            <a:r>
              <a:rPr lang="en-US" sz="1750" b="1" dirty="0" smtClean="0">
                <a:latin typeface="Calibri" pitchFamily="34" charset="0"/>
                <a:cs typeface="Calibri" pitchFamily="34" charset="0"/>
              </a:rPr>
              <a:t> </a:t>
            </a:r>
            <a:r>
              <a:rPr lang="en-US" sz="1750" b="1" dirty="0" err="1" smtClean="0">
                <a:latin typeface="Calibri" pitchFamily="34" charset="0"/>
                <a:cs typeface="Calibri" pitchFamily="34" charset="0"/>
              </a:rPr>
              <a:t>fibrinolysin</a:t>
            </a:r>
            <a:r>
              <a:rPr lang="en-US" sz="1750" b="1" dirty="0" smtClean="0">
                <a:latin typeface="Calibri" pitchFamily="34" charset="0"/>
                <a:cs typeface="Calibri" pitchFamily="34" charset="0"/>
              </a:rPr>
              <a:t> which digest fibrin clot.</a:t>
            </a:r>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1228725"/>
            <a:ext cx="28956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4352925"/>
            <a:ext cx="1504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68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96100" y="381000"/>
            <a:ext cx="3390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Basophils</a:t>
            </a:r>
            <a:endParaRPr lang="sv-SE" altLang="en-US" sz="4000" b="1" u="sng" kern="0" dirty="0">
              <a:solidFill>
                <a:srgbClr val="FF0000"/>
              </a:solidFill>
              <a:latin typeface="Calibri" panose="020F0502020204030204" pitchFamily="34" charset="0"/>
            </a:endParaRPr>
          </a:p>
        </p:txBody>
      </p:sp>
      <p:sp>
        <p:nvSpPr>
          <p:cNvPr id="2" name="Rectangle 1"/>
          <p:cNvSpPr/>
          <p:nvPr/>
        </p:nvSpPr>
        <p:spPr>
          <a:xfrm>
            <a:off x="342900" y="305336"/>
            <a:ext cx="6781800" cy="6247864"/>
          </a:xfrm>
          <a:prstGeom prst="rect">
            <a:avLst/>
          </a:prstGeom>
        </p:spPr>
        <p:txBody>
          <a:bodyPr wrap="square">
            <a:spAutoFit/>
          </a:bodyPr>
          <a:lstStyle/>
          <a:p>
            <a:pPr marL="342900" indent="-342900">
              <a:buFont typeface="Wingdings" pitchFamily="2" charset="2"/>
              <a:buChar char="q"/>
            </a:pPr>
            <a:r>
              <a:rPr lang="en-US" sz="2000" b="1" dirty="0" smtClean="0">
                <a:latin typeface="Calibri" pitchFamily="34" charset="0"/>
                <a:cs typeface="Calibri" pitchFamily="34" charset="0"/>
              </a:rPr>
              <a:t>Basophils are formed in the bone marrow: Stem cell  </a:t>
            </a:r>
            <a:r>
              <a:rPr lang="en-US" sz="2000" b="1" kern="0" dirty="0" smtClean="0">
                <a:latin typeface="Calibri" pitchFamily="34" charset="0"/>
                <a:cs typeface="Calibri" pitchFamily="34" charset="0"/>
              </a:rPr>
              <a:t>→ </a:t>
            </a:r>
            <a:r>
              <a:rPr lang="en-US" sz="2000" b="1" kern="0" dirty="0" err="1" smtClean="0">
                <a:latin typeface="Calibri" pitchFamily="34" charset="0"/>
                <a:cs typeface="Calibri" pitchFamily="34" charset="0"/>
              </a:rPr>
              <a:t>myeloblast</a:t>
            </a:r>
            <a:r>
              <a:rPr lang="en-US" sz="2000" b="1" kern="0" dirty="0" smtClean="0">
                <a:latin typeface="Calibri" pitchFamily="34" charset="0"/>
                <a:cs typeface="Calibri" pitchFamily="34" charset="0"/>
              </a:rPr>
              <a:t> → </a:t>
            </a:r>
            <a:r>
              <a:rPr lang="en-US" sz="2000" b="1" kern="0" dirty="0" err="1" smtClean="0">
                <a:latin typeface="Calibri" pitchFamily="34" charset="0"/>
                <a:cs typeface="Calibri" pitchFamily="34" charset="0"/>
              </a:rPr>
              <a:t>promyelocyte</a:t>
            </a:r>
            <a:r>
              <a:rPr lang="en-US" sz="2000" b="1" kern="0" dirty="0" smtClean="0">
                <a:latin typeface="Calibri" pitchFamily="34" charset="0"/>
                <a:cs typeface="Calibri" pitchFamily="34" charset="0"/>
              </a:rPr>
              <a:t> → basophil </a:t>
            </a:r>
            <a:r>
              <a:rPr lang="en-US" sz="2000" b="1" kern="0" dirty="0" err="1" smtClean="0">
                <a:latin typeface="Calibri" pitchFamily="34" charset="0"/>
                <a:cs typeface="Calibri" pitchFamily="34" charset="0"/>
              </a:rPr>
              <a:t>myelocyte</a:t>
            </a:r>
            <a:r>
              <a:rPr lang="en-US" sz="2000" b="1" kern="0" dirty="0" smtClean="0">
                <a:latin typeface="Calibri" pitchFamily="34" charset="0"/>
                <a:cs typeface="Calibri" pitchFamily="34" charset="0"/>
              </a:rPr>
              <a:t> → </a:t>
            </a:r>
            <a:r>
              <a:rPr lang="en-US" sz="2000" b="1" kern="0" dirty="0" err="1" smtClean="0">
                <a:latin typeface="Calibri" pitchFamily="34" charset="0"/>
                <a:cs typeface="Calibri" pitchFamily="34" charset="0"/>
              </a:rPr>
              <a:t>basoophil</a:t>
            </a:r>
            <a:r>
              <a:rPr lang="en-US" sz="2000" b="1" kern="0" dirty="0" smtClean="0">
                <a:latin typeface="Calibri" pitchFamily="34" charset="0"/>
                <a:cs typeface="Calibri" pitchFamily="34" charset="0"/>
              </a:rPr>
              <a:t> </a:t>
            </a:r>
            <a:r>
              <a:rPr lang="en-US" sz="2000" b="1" kern="0" dirty="0" err="1" smtClean="0">
                <a:latin typeface="Calibri" pitchFamily="34" charset="0"/>
                <a:cs typeface="Calibri" pitchFamily="34" charset="0"/>
              </a:rPr>
              <a:t>metamyelocyte</a:t>
            </a:r>
            <a:r>
              <a:rPr lang="en-US" sz="2000" b="1" kern="0" dirty="0" smtClean="0">
                <a:latin typeface="Calibri" pitchFamily="34" charset="0"/>
                <a:cs typeface="Calibri" pitchFamily="34" charset="0"/>
              </a:rPr>
              <a:t> → </a:t>
            </a:r>
            <a:r>
              <a:rPr lang="en-US" sz="2000" b="1" kern="0" dirty="0" err="1" smtClean="0">
                <a:latin typeface="Calibri" pitchFamily="34" charset="0"/>
                <a:cs typeface="Calibri" pitchFamily="34" charset="0"/>
              </a:rPr>
              <a:t>maturebasophil</a:t>
            </a:r>
            <a:r>
              <a:rPr lang="en-US" sz="2000" b="1" kern="0" dirty="0" smtClean="0">
                <a:latin typeface="Calibri" pitchFamily="34" charset="0"/>
                <a:cs typeface="Calibri" pitchFamily="34" charset="0"/>
              </a:rPr>
              <a:t> released into the blood. The normally constitute less than 1% of all the blood leucocytes.</a:t>
            </a:r>
          </a:p>
          <a:p>
            <a:pPr marL="342900" indent="-342900">
              <a:buFont typeface="Wingdings" pitchFamily="2" charset="2"/>
              <a:buChar char="q"/>
            </a:pPr>
            <a:r>
              <a:rPr lang="en-US" sz="2000" b="1" dirty="0" smtClean="0">
                <a:latin typeface="Calibri" pitchFamily="34" charset="0"/>
                <a:cs typeface="Calibri" pitchFamily="34" charset="0"/>
              </a:rPr>
              <a:t>Size: 10-14 </a:t>
            </a:r>
            <a:r>
              <a:rPr lang="el-GR" sz="2000" b="1" dirty="0">
                <a:latin typeface="Calibri" pitchFamily="34" charset="0"/>
                <a:cs typeface="Calibri" pitchFamily="34" charset="0"/>
              </a:rPr>
              <a:t>μ</a:t>
            </a:r>
            <a:r>
              <a:rPr lang="en-US" sz="2000" b="1" dirty="0">
                <a:latin typeface="Calibri" pitchFamily="34" charset="0"/>
                <a:cs typeface="Calibri" pitchFamily="34" charset="0"/>
              </a:rPr>
              <a:t>m in diam. </a:t>
            </a:r>
          </a:p>
          <a:p>
            <a:pPr marL="342900" indent="-342900">
              <a:buFont typeface="Wingdings" pitchFamily="2" charset="2"/>
              <a:buChar char="q"/>
            </a:pPr>
            <a:r>
              <a:rPr lang="en-US" sz="2000" b="1" dirty="0">
                <a:latin typeface="Calibri" pitchFamily="34" charset="0"/>
                <a:cs typeface="Calibri" pitchFamily="34" charset="0"/>
              </a:rPr>
              <a:t>R</a:t>
            </a:r>
            <a:r>
              <a:rPr lang="en-US" sz="2000" b="1" dirty="0" smtClean="0">
                <a:latin typeface="Calibri" pitchFamily="34" charset="0"/>
                <a:cs typeface="Calibri" pitchFamily="34" charset="0"/>
              </a:rPr>
              <a:t>arely segmented nucleus hidden by large round cytoplasmic polysaccharide granules, which take base dye (methylene blue) and stain blue in color. </a:t>
            </a:r>
          </a:p>
          <a:p>
            <a:pPr marL="342900" indent="-342900">
              <a:buFont typeface="Wingdings" pitchFamily="2" charset="2"/>
              <a:buChar char="q"/>
            </a:pPr>
            <a:endParaRPr lang="en-US" sz="2000" b="1" dirty="0" smtClean="0">
              <a:latin typeface="Calibri" pitchFamily="34" charset="0"/>
              <a:cs typeface="Calibri" pitchFamily="34" charset="0"/>
            </a:endParaRPr>
          </a:p>
          <a:p>
            <a:pPr marL="342900" indent="-342900">
              <a:buFont typeface="Wingdings" pitchFamily="2" charset="2"/>
              <a:buChar char="q"/>
            </a:pPr>
            <a:r>
              <a:rPr lang="en-US" sz="2000" b="1" dirty="0" smtClean="0">
                <a:latin typeface="Calibri" pitchFamily="34" charset="0"/>
                <a:cs typeface="Calibri" pitchFamily="34" charset="0"/>
              </a:rPr>
              <a:t>Functions:</a:t>
            </a:r>
            <a:endParaRPr lang="en-US" sz="2000" b="1" dirty="0">
              <a:latin typeface="Calibri" pitchFamily="34" charset="0"/>
              <a:cs typeface="Calibri" pitchFamily="34" charset="0"/>
            </a:endParaRPr>
          </a:p>
          <a:p>
            <a:endParaRPr lang="ar-SA" sz="2000" dirty="0"/>
          </a:p>
          <a:p>
            <a:pPr marL="1257300" lvl="2" indent="-342900">
              <a:buFont typeface="+mj-lt"/>
              <a:buAutoNum type="arabicParenR"/>
            </a:pPr>
            <a:r>
              <a:rPr lang="en-US" sz="2000" b="1" dirty="0">
                <a:latin typeface="Calibri" pitchFamily="34" charset="0"/>
                <a:cs typeface="Calibri" pitchFamily="34" charset="0"/>
              </a:rPr>
              <a:t>Both mast cells and basophils </a:t>
            </a:r>
            <a:r>
              <a:rPr lang="en-US" sz="2000" b="1" dirty="0" smtClean="0">
                <a:latin typeface="Calibri" pitchFamily="34" charset="0"/>
                <a:cs typeface="Calibri" pitchFamily="34" charset="0"/>
              </a:rPr>
              <a:t>liberate histamine</a:t>
            </a:r>
            <a:r>
              <a:rPr lang="en-US" sz="2000" b="1" dirty="0">
                <a:latin typeface="Calibri" pitchFamily="34" charset="0"/>
                <a:cs typeface="Calibri" pitchFamily="34" charset="0"/>
              </a:rPr>
              <a:t>, heparin, </a:t>
            </a:r>
            <a:r>
              <a:rPr lang="en-US" sz="2000" b="1" dirty="0" err="1">
                <a:latin typeface="Calibri" pitchFamily="34" charset="0"/>
                <a:cs typeface="Calibri" pitchFamily="34" charset="0"/>
              </a:rPr>
              <a:t>bradykinin</a:t>
            </a:r>
            <a:r>
              <a:rPr lang="en-US" sz="2000" b="1" dirty="0">
                <a:latin typeface="Calibri" pitchFamily="34" charset="0"/>
                <a:cs typeface="Calibri" pitchFamily="34" charset="0"/>
              </a:rPr>
              <a:t>, Serotonin (5HT) , slow-reacting substance of anaphylaxis (a mixture of three </a:t>
            </a:r>
            <a:r>
              <a:rPr lang="en-US" sz="2000" b="1" dirty="0" err="1">
                <a:latin typeface="Calibri" pitchFamily="34" charset="0"/>
                <a:cs typeface="Calibri" pitchFamily="34" charset="0"/>
              </a:rPr>
              <a:t>leukotrienes</a:t>
            </a:r>
            <a:r>
              <a:rPr lang="en-US" sz="2000" b="1" dirty="0">
                <a:latin typeface="Calibri" pitchFamily="34" charset="0"/>
                <a:cs typeface="Calibri" pitchFamily="34" charset="0"/>
              </a:rPr>
              <a:t>) and a number of </a:t>
            </a:r>
            <a:r>
              <a:rPr lang="en-US" sz="2000" b="1" dirty="0" err="1">
                <a:latin typeface="Calibri" pitchFamily="34" charset="0"/>
                <a:cs typeface="Calibri" pitchFamily="34" charset="0"/>
              </a:rPr>
              <a:t>lysosomal</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enzymes.</a:t>
            </a:r>
          </a:p>
          <a:p>
            <a:pPr marL="1257300" lvl="2" indent="-342900">
              <a:buFont typeface="+mj-lt"/>
              <a:buAutoNum type="arabicParenR"/>
            </a:pPr>
            <a:endParaRPr lang="en-US" sz="2000" b="1" dirty="0">
              <a:latin typeface="Calibri" pitchFamily="34" charset="0"/>
              <a:cs typeface="Calibri" pitchFamily="34" charset="0"/>
            </a:endParaRPr>
          </a:p>
          <a:p>
            <a:pPr marL="1257300" lvl="2" indent="-342900">
              <a:buFont typeface="+mj-lt"/>
              <a:buAutoNum type="arabicParenR"/>
            </a:pPr>
            <a:r>
              <a:rPr lang="en-US" sz="2000" b="1" dirty="0" smtClean="0">
                <a:latin typeface="Calibri" pitchFamily="34" charset="0"/>
                <a:cs typeface="Calibri" pitchFamily="34" charset="0"/>
              </a:rPr>
              <a:t>They are increased in allergic reaction: immediate-type hypersensitivity (allergic) reactions.</a:t>
            </a:r>
            <a:endParaRPr lang="en-US" sz="2000" dirty="0">
              <a:latin typeface="Calibri" pitchFamily="34" charset="0"/>
              <a:cs typeface="Calibri" pitchFamily="34" charset="0"/>
            </a:endParaRPr>
          </a:p>
        </p:txBody>
      </p:sp>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262" y="1155047"/>
            <a:ext cx="23145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4" descr="Image result for blood smear showing a basoph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4" y="365760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03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gure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49500"/>
            <a:ext cx="3619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ChangeArrowheads="1"/>
          </p:cNvSpPr>
          <p:nvPr/>
        </p:nvSpPr>
        <p:spPr bwMode="auto">
          <a:xfrm>
            <a:off x="457200" y="152399"/>
            <a:ext cx="94107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3600" b="1" kern="0" dirty="0" smtClean="0">
                <a:solidFill>
                  <a:srgbClr val="FF0000"/>
                </a:solidFill>
                <a:latin typeface="Calibri" panose="020F0502020204030204" pitchFamily="34" charset="0"/>
              </a:rPr>
              <a:t>Cellular Elements of the Innate Immune System</a:t>
            </a:r>
            <a:endParaRPr lang="sv-SE" altLang="en-US" sz="3600" b="1" u="sng" kern="0" dirty="0" smtClean="0">
              <a:solidFill>
                <a:srgbClr val="FF0000"/>
              </a:solidFill>
              <a:latin typeface="Calibri" panose="020F0502020204030204" pitchFamily="34" charset="0"/>
            </a:endParaRPr>
          </a:p>
          <a:p>
            <a:pPr algn="ctr"/>
            <a:r>
              <a:rPr lang="en-US" altLang="en-US" sz="3600" b="1" dirty="0" smtClean="0">
                <a:solidFill>
                  <a:srgbClr val="FF0000"/>
                </a:solidFill>
                <a:latin typeface="Calibri" pitchFamily="34" charset="0"/>
              </a:rPr>
              <a:t>Lymphocytes </a:t>
            </a:r>
            <a:r>
              <a:rPr lang="en-US" altLang="en-US" sz="3600" b="1" dirty="0">
                <a:solidFill>
                  <a:srgbClr val="FF0000"/>
                </a:solidFill>
                <a:latin typeface="Calibri" pitchFamily="34" charset="0"/>
              </a:rPr>
              <a:t>– T and B cells</a:t>
            </a:r>
          </a:p>
        </p:txBody>
      </p:sp>
      <p:sp>
        <p:nvSpPr>
          <p:cNvPr id="59396" name="Rectangle 4"/>
          <p:cNvSpPr>
            <a:spLocks noChangeArrowheads="1"/>
          </p:cNvSpPr>
          <p:nvPr/>
        </p:nvSpPr>
        <p:spPr bwMode="auto">
          <a:xfrm>
            <a:off x="457200" y="1417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Font typeface="Wingdings" pitchFamily="2" charset="2"/>
              <a:buChar char="q"/>
            </a:pPr>
            <a:r>
              <a:rPr lang="en-US" altLang="en-US" sz="2800" b="1" dirty="0">
                <a:latin typeface="Calibri" pitchFamily="34" charset="0"/>
              </a:rPr>
              <a:t>Make up </a:t>
            </a:r>
            <a:r>
              <a:rPr lang="en-US" altLang="en-US" sz="2800" b="1" dirty="0" smtClean="0">
                <a:latin typeface="Calibri" pitchFamily="34" charset="0"/>
              </a:rPr>
              <a:t>20–40</a:t>
            </a:r>
            <a:r>
              <a:rPr lang="en-US" altLang="en-US" sz="2800" b="1" dirty="0">
                <a:latin typeface="Calibri" pitchFamily="34" charset="0"/>
              </a:rPr>
              <a:t>% of circulating leukocytes</a:t>
            </a:r>
          </a:p>
        </p:txBody>
      </p:sp>
      <p:sp>
        <p:nvSpPr>
          <p:cNvPr id="59397" name="Rectangle 6"/>
          <p:cNvSpPr>
            <a:spLocks noChangeArrowheads="1"/>
          </p:cNvSpPr>
          <p:nvPr/>
        </p:nvSpPr>
        <p:spPr bwMode="auto">
          <a:xfrm>
            <a:off x="2339975" y="4648200"/>
            <a:ext cx="68421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 typeface="Times" pitchFamily="18" charset="0"/>
              <a:buNone/>
            </a:pPr>
            <a:r>
              <a:rPr lang="en-US" altLang="en-US" sz="2600" b="1" dirty="0">
                <a:latin typeface="Calibri" pitchFamily="34" charset="0"/>
              </a:rPr>
              <a:t>3 Classes of circulating Lymphocytes</a:t>
            </a:r>
          </a:p>
          <a:p>
            <a:pPr marL="609600" indent="-609600">
              <a:spcBef>
                <a:spcPct val="20000"/>
              </a:spcBef>
              <a:buFont typeface="Wingdings" pitchFamily="2" charset="2"/>
              <a:buChar char="q"/>
            </a:pPr>
            <a:r>
              <a:rPr lang="en-US" altLang="en-US" sz="2600" b="1" dirty="0">
                <a:latin typeface="Calibri" pitchFamily="34" charset="0"/>
              </a:rPr>
              <a:t>T cells: thymus-dependent</a:t>
            </a:r>
          </a:p>
          <a:p>
            <a:pPr marL="609600" indent="-609600">
              <a:spcBef>
                <a:spcPct val="20000"/>
              </a:spcBef>
              <a:buFont typeface="Wingdings" pitchFamily="2" charset="2"/>
              <a:buChar char="q"/>
            </a:pPr>
            <a:r>
              <a:rPr lang="en-US" altLang="en-US" sz="2600" b="1" dirty="0">
                <a:latin typeface="Calibri" pitchFamily="34" charset="0"/>
              </a:rPr>
              <a:t>B </a:t>
            </a:r>
            <a:r>
              <a:rPr lang="en-US" altLang="en-US" sz="2600" b="1" dirty="0" smtClean="0">
                <a:latin typeface="Calibri" pitchFamily="34" charset="0"/>
              </a:rPr>
              <a:t>cells: thymus-independent</a:t>
            </a:r>
            <a:endParaRPr lang="en-US" altLang="en-US" sz="2600" b="1"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457200" y="-26988"/>
            <a:ext cx="94107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Lymphocytes – T and B cells</a:t>
            </a:r>
          </a:p>
        </p:txBody>
      </p:sp>
      <p:sp>
        <p:nvSpPr>
          <p:cNvPr id="60419" name="Rectangle 4"/>
          <p:cNvSpPr>
            <a:spLocks noChangeArrowheads="1"/>
          </p:cNvSpPr>
          <p:nvPr/>
        </p:nvSpPr>
        <p:spPr bwMode="auto">
          <a:xfrm>
            <a:off x="266700" y="914400"/>
            <a:ext cx="9829800" cy="51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Wingdings" pitchFamily="2" charset="2"/>
              <a:buChar char="q"/>
            </a:pPr>
            <a:r>
              <a:rPr lang="en-US" sz="2500" b="1" dirty="0">
                <a:latin typeface="Calibri" pitchFamily="34" charset="0"/>
                <a:cs typeface="Calibri" pitchFamily="34" charset="0"/>
              </a:rPr>
              <a:t>Both types of lymphocytes are </a:t>
            </a:r>
            <a:r>
              <a:rPr lang="en-US" sz="2500" b="1" dirty="0" smtClean="0">
                <a:latin typeface="Calibri" pitchFamily="34" charset="0"/>
                <a:cs typeface="Calibri" pitchFamily="34" charset="0"/>
              </a:rPr>
              <a:t>derived </a:t>
            </a:r>
            <a:r>
              <a:rPr lang="en-US" sz="2500" b="1" dirty="0">
                <a:latin typeface="Calibri" pitchFamily="34" charset="0"/>
                <a:cs typeface="Calibri" pitchFamily="34" charset="0"/>
              </a:rPr>
              <a:t>in </a:t>
            </a:r>
            <a:r>
              <a:rPr lang="en-US" sz="2500" b="1" dirty="0" smtClean="0">
                <a:latin typeface="Calibri" pitchFamily="34" charset="0"/>
                <a:cs typeface="Calibri" pitchFamily="34" charset="0"/>
              </a:rPr>
              <a:t>the embryo </a:t>
            </a:r>
            <a:r>
              <a:rPr lang="en-US" sz="2500" b="1" dirty="0">
                <a:latin typeface="Calibri" pitchFamily="34" charset="0"/>
                <a:cs typeface="Calibri" pitchFamily="34" charset="0"/>
              </a:rPr>
              <a:t>from </a:t>
            </a:r>
            <a:r>
              <a:rPr lang="en-US" sz="2500" b="1" i="1" dirty="0">
                <a:latin typeface="Calibri" pitchFamily="34" charset="0"/>
                <a:cs typeface="Calibri" pitchFamily="34" charset="0"/>
              </a:rPr>
              <a:t>pluripotent hematopoietic stem cells </a:t>
            </a:r>
            <a:r>
              <a:rPr lang="en-US" sz="2500" b="1" dirty="0" smtClean="0">
                <a:latin typeface="Calibri" pitchFamily="34" charset="0"/>
                <a:cs typeface="Calibri" pitchFamily="34" charset="0"/>
              </a:rPr>
              <a:t>that form </a:t>
            </a:r>
            <a:r>
              <a:rPr lang="en-US" sz="2500" b="1" i="1" dirty="0">
                <a:latin typeface="Calibri" pitchFamily="34" charset="0"/>
                <a:cs typeface="Calibri" pitchFamily="34" charset="0"/>
              </a:rPr>
              <a:t>common lymphoid progenitor </a:t>
            </a:r>
            <a:r>
              <a:rPr lang="en-US" sz="2500" b="1" i="1" dirty="0" smtClean="0">
                <a:latin typeface="Calibri" pitchFamily="34" charset="0"/>
                <a:cs typeface="Calibri" pitchFamily="34" charset="0"/>
              </a:rPr>
              <a:t>cells.</a:t>
            </a:r>
          </a:p>
          <a:p>
            <a:r>
              <a:rPr lang="en-US" sz="2500" b="1" i="1" dirty="0" smtClean="0">
                <a:latin typeface="Calibri" pitchFamily="34" charset="0"/>
                <a:cs typeface="Calibri" pitchFamily="34" charset="0"/>
              </a:rPr>
              <a:t> </a:t>
            </a:r>
          </a:p>
          <a:p>
            <a:pPr marL="342900" indent="-342900">
              <a:buFont typeface="Wingdings" pitchFamily="2" charset="2"/>
              <a:buChar char="q"/>
            </a:pPr>
            <a:r>
              <a:rPr lang="en-US" sz="2500" b="1" dirty="0" smtClean="0">
                <a:latin typeface="Calibri" pitchFamily="34" charset="0"/>
                <a:cs typeface="Calibri" pitchFamily="34" charset="0"/>
              </a:rPr>
              <a:t>All of </a:t>
            </a:r>
            <a:r>
              <a:rPr lang="en-US" sz="2500" b="1" dirty="0">
                <a:latin typeface="Calibri" pitchFamily="34" charset="0"/>
                <a:cs typeface="Calibri" pitchFamily="34" charset="0"/>
              </a:rPr>
              <a:t>the lymphocytes </a:t>
            </a:r>
            <a:r>
              <a:rPr lang="en-US" sz="2500" b="1" dirty="0" smtClean="0">
                <a:latin typeface="Calibri" pitchFamily="34" charset="0"/>
                <a:cs typeface="Calibri" pitchFamily="34" charset="0"/>
              </a:rPr>
              <a:t>formed  end </a:t>
            </a:r>
            <a:r>
              <a:rPr lang="en-US" sz="2500" b="1" dirty="0">
                <a:latin typeface="Calibri" pitchFamily="34" charset="0"/>
                <a:cs typeface="Calibri" pitchFamily="34" charset="0"/>
              </a:rPr>
              <a:t>up </a:t>
            </a:r>
            <a:r>
              <a:rPr lang="en-US" sz="2500" b="1" dirty="0" smtClean="0">
                <a:latin typeface="Calibri" pitchFamily="34" charset="0"/>
                <a:cs typeface="Calibri" pitchFamily="34" charset="0"/>
              </a:rPr>
              <a:t>in the </a:t>
            </a:r>
            <a:r>
              <a:rPr lang="en-US" sz="2500" b="1" dirty="0">
                <a:latin typeface="Calibri" pitchFamily="34" charset="0"/>
                <a:cs typeface="Calibri" pitchFamily="34" charset="0"/>
              </a:rPr>
              <a:t>lymphoid tissue, but before doing so, they are </a:t>
            </a:r>
            <a:r>
              <a:rPr lang="en-US" sz="2500" b="1" dirty="0" smtClean="0">
                <a:latin typeface="Calibri" pitchFamily="34" charset="0"/>
                <a:cs typeface="Calibri" pitchFamily="34" charset="0"/>
              </a:rPr>
              <a:t>further differentiated </a:t>
            </a:r>
            <a:r>
              <a:rPr lang="en-US" sz="2500" b="1" dirty="0">
                <a:latin typeface="Calibri" pitchFamily="34" charset="0"/>
                <a:cs typeface="Calibri" pitchFamily="34" charset="0"/>
              </a:rPr>
              <a:t>or “preprocessed</a:t>
            </a:r>
            <a:r>
              <a:rPr lang="en-US" sz="2500" b="1" dirty="0" smtClean="0">
                <a:latin typeface="Calibri" pitchFamily="34" charset="0"/>
                <a:cs typeface="Calibri" pitchFamily="34" charset="0"/>
              </a:rPr>
              <a:t>”:</a:t>
            </a:r>
          </a:p>
          <a:p>
            <a:pPr marL="342900" indent="-342900">
              <a:buFont typeface="Wingdings" pitchFamily="2" charset="2"/>
              <a:buChar char="q"/>
            </a:pPr>
            <a:endParaRPr lang="en-US" sz="2500" b="1" dirty="0">
              <a:latin typeface="Calibri" pitchFamily="34" charset="0"/>
              <a:cs typeface="Calibri" pitchFamily="34" charset="0"/>
            </a:endParaRPr>
          </a:p>
          <a:p>
            <a:pPr marL="800100" lvl="1" indent="-342900">
              <a:buFont typeface="Wingdings" pitchFamily="2" charset="2"/>
              <a:buChar char="q"/>
            </a:pPr>
            <a:r>
              <a:rPr lang="en-US" sz="2500" b="1" dirty="0" smtClean="0">
                <a:latin typeface="Calibri" pitchFamily="34" charset="0"/>
                <a:cs typeface="Calibri" pitchFamily="34" charset="0"/>
              </a:rPr>
              <a:t> The </a:t>
            </a:r>
            <a:r>
              <a:rPr lang="en-US" sz="2500" b="1" dirty="0">
                <a:latin typeface="Calibri" pitchFamily="34" charset="0"/>
                <a:cs typeface="Calibri" pitchFamily="34" charset="0"/>
              </a:rPr>
              <a:t>lymphoid progenitor cells that are destined </a:t>
            </a:r>
            <a:r>
              <a:rPr lang="en-US" sz="2500" b="1" dirty="0" smtClean="0">
                <a:latin typeface="Calibri" pitchFamily="34" charset="0"/>
                <a:cs typeface="Calibri" pitchFamily="34" charset="0"/>
              </a:rPr>
              <a:t>to eventually </a:t>
            </a:r>
            <a:r>
              <a:rPr lang="en-US" sz="2500" b="1" dirty="0">
                <a:latin typeface="Calibri" pitchFamily="34" charset="0"/>
                <a:cs typeface="Calibri" pitchFamily="34" charset="0"/>
              </a:rPr>
              <a:t>form activated T lymphocytes first migrate </a:t>
            </a:r>
            <a:r>
              <a:rPr lang="en-US" sz="2500" b="1" dirty="0" smtClean="0">
                <a:latin typeface="Calibri" pitchFamily="34" charset="0"/>
                <a:cs typeface="Calibri" pitchFamily="34" charset="0"/>
              </a:rPr>
              <a:t>to and </a:t>
            </a:r>
            <a:r>
              <a:rPr lang="en-US" sz="2500" b="1" dirty="0">
                <a:latin typeface="Calibri" pitchFamily="34" charset="0"/>
                <a:cs typeface="Calibri" pitchFamily="34" charset="0"/>
              </a:rPr>
              <a:t>are preprocessed in the thymus gland, and thus </a:t>
            </a:r>
            <a:r>
              <a:rPr lang="en-US" sz="2500" b="1" dirty="0" smtClean="0">
                <a:latin typeface="Calibri" pitchFamily="34" charset="0"/>
                <a:cs typeface="Calibri" pitchFamily="34" charset="0"/>
              </a:rPr>
              <a:t>they are </a:t>
            </a:r>
            <a:r>
              <a:rPr lang="en-US" sz="2500" b="1" dirty="0">
                <a:latin typeface="Calibri" pitchFamily="34" charset="0"/>
                <a:cs typeface="Calibri" pitchFamily="34" charset="0"/>
              </a:rPr>
              <a:t>called “T” </a:t>
            </a:r>
            <a:r>
              <a:rPr lang="en-US" sz="2500" b="1" dirty="0" smtClean="0">
                <a:latin typeface="Calibri" pitchFamily="34" charset="0"/>
                <a:cs typeface="Calibri" pitchFamily="34" charset="0"/>
              </a:rPr>
              <a:t>lymphocytes. They are responsible for cellular or cell-mediated immunity</a:t>
            </a:r>
          </a:p>
          <a:p>
            <a:pPr marL="800100" lvl="1" indent="-342900">
              <a:buFont typeface="Wingdings" pitchFamily="2" charset="2"/>
              <a:buChar char="q"/>
            </a:pPr>
            <a:endParaRPr lang="en-US" sz="2500" b="1" dirty="0">
              <a:latin typeface="Calibri" pitchFamily="34" charset="0"/>
              <a:cs typeface="Calibri" pitchFamily="34" charset="0"/>
            </a:endParaRPr>
          </a:p>
          <a:p>
            <a:pPr marL="800100" lvl="1" indent="-342900">
              <a:buFont typeface="Wingdings" pitchFamily="2" charset="2"/>
              <a:buChar char="q"/>
            </a:pPr>
            <a:r>
              <a:rPr lang="en-US" sz="2500" b="1" dirty="0" smtClean="0">
                <a:latin typeface="Calibri" pitchFamily="34" charset="0"/>
                <a:cs typeface="Calibri" pitchFamily="34" charset="0"/>
              </a:rPr>
              <a:t> The </a:t>
            </a:r>
            <a:r>
              <a:rPr lang="en-US" sz="2500" b="1" dirty="0">
                <a:latin typeface="Calibri" pitchFamily="34" charset="0"/>
                <a:cs typeface="Calibri" pitchFamily="34" charset="0"/>
              </a:rPr>
              <a:t>B </a:t>
            </a:r>
            <a:r>
              <a:rPr lang="en-US" sz="2500" b="1" dirty="0" smtClean="0">
                <a:latin typeface="Calibri" pitchFamily="34" charset="0"/>
                <a:cs typeface="Calibri" pitchFamily="34" charset="0"/>
              </a:rPr>
              <a:t>lymphocytes are preprocessed in </a:t>
            </a:r>
            <a:r>
              <a:rPr lang="en-US" sz="2500" b="1" dirty="0">
                <a:latin typeface="Calibri" pitchFamily="34" charset="0"/>
                <a:cs typeface="Calibri" pitchFamily="34" charset="0"/>
              </a:rPr>
              <a:t>the liver during mid–fetal life and in the </a:t>
            </a:r>
            <a:r>
              <a:rPr lang="en-US" sz="2500" b="1" dirty="0" smtClean="0">
                <a:latin typeface="Calibri" pitchFamily="34" charset="0"/>
                <a:cs typeface="Calibri" pitchFamily="34" charset="0"/>
              </a:rPr>
              <a:t>bone marrow </a:t>
            </a:r>
            <a:r>
              <a:rPr lang="en-US" sz="2500" b="1" dirty="0">
                <a:latin typeface="Calibri" pitchFamily="34" charset="0"/>
                <a:cs typeface="Calibri" pitchFamily="34" charset="0"/>
              </a:rPr>
              <a:t>in late fetal life and after birth. </a:t>
            </a:r>
            <a:r>
              <a:rPr lang="en-US" sz="2500" b="1" dirty="0" smtClean="0">
                <a:latin typeface="Calibri" pitchFamily="34" charset="0"/>
                <a:cs typeface="Calibri" pitchFamily="34" charset="0"/>
              </a:rPr>
              <a:t>They are changed to plasma cells and are responsible for humeral immunity or antibody- mediated immunity.</a:t>
            </a:r>
          </a:p>
          <a:p>
            <a:pPr marL="800100" lvl="1" indent="-342900">
              <a:buFont typeface="Wingdings" pitchFamily="2" charset="2"/>
              <a:buChar char="q"/>
            </a:pPr>
            <a:endParaRPr lang="en-US" altLang="en-US" sz="25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457200" y="-26988"/>
            <a:ext cx="94107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Lymphocytes – T and B cells</a:t>
            </a:r>
          </a:p>
        </p:txBody>
      </p:sp>
      <p:sp>
        <p:nvSpPr>
          <p:cNvPr id="60419" name="Rectangle 4"/>
          <p:cNvSpPr>
            <a:spLocks noChangeArrowheads="1"/>
          </p:cNvSpPr>
          <p:nvPr/>
        </p:nvSpPr>
        <p:spPr bwMode="auto">
          <a:xfrm>
            <a:off x="266700" y="1125538"/>
            <a:ext cx="9601200" cy="51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Font typeface="Wingdings" pitchFamily="2" charset="2"/>
              <a:buChar char="q"/>
            </a:pPr>
            <a:r>
              <a:rPr lang="en-US" altLang="en-US" sz="2700" b="1" dirty="0">
                <a:latin typeface="Calibri" pitchFamily="34" charset="0"/>
                <a:cs typeface="Times New Roman" pitchFamily="18" charset="0"/>
              </a:rPr>
              <a:t>Lymphocytes migrate to </a:t>
            </a:r>
            <a:r>
              <a:rPr lang="en-US" altLang="en-US" sz="2700" b="1" dirty="0" smtClean="0">
                <a:latin typeface="Calibri" pitchFamily="34" charset="0"/>
                <a:cs typeface="Times New Roman" pitchFamily="18" charset="0"/>
              </a:rPr>
              <a:t>the lymphoid organs.</a:t>
            </a:r>
            <a:endParaRPr lang="en-US" altLang="en-US" sz="2700" b="1" dirty="0">
              <a:latin typeface="Calibri" pitchFamily="34" charset="0"/>
              <a:cs typeface="Times New Roman" pitchFamily="18" charset="0"/>
            </a:endParaRPr>
          </a:p>
          <a:p>
            <a:pPr marL="457200" indent="-457200">
              <a:spcBef>
                <a:spcPct val="20000"/>
              </a:spcBef>
              <a:buFont typeface="Wingdings" pitchFamily="2" charset="2"/>
              <a:buChar char="q"/>
            </a:pPr>
            <a:endParaRPr lang="en-US" altLang="en-US" sz="2700" b="1" dirty="0">
              <a:solidFill>
                <a:srgbClr val="000099"/>
              </a:solidFill>
              <a:latin typeface="Calibri" pitchFamily="34" charset="0"/>
              <a:cs typeface="Times New Roman" pitchFamily="18" charset="0"/>
            </a:endParaRPr>
          </a:p>
          <a:p>
            <a:pPr marL="457200" indent="-457200">
              <a:spcBef>
                <a:spcPct val="20000"/>
              </a:spcBef>
              <a:buFont typeface="Wingdings" pitchFamily="2" charset="2"/>
              <a:buChar char="q"/>
            </a:pPr>
            <a:r>
              <a:rPr lang="en-US" altLang="en-US" sz="2700" b="1" dirty="0">
                <a:solidFill>
                  <a:srgbClr val="000099"/>
                </a:solidFill>
                <a:latin typeface="Calibri" pitchFamily="34" charset="0"/>
                <a:cs typeface="Times New Roman" pitchFamily="18" charset="0"/>
              </a:rPr>
              <a:t>On the surface of each </a:t>
            </a:r>
            <a:r>
              <a:rPr lang="en-US" altLang="en-US" sz="2700" b="1" dirty="0" smtClean="0">
                <a:solidFill>
                  <a:srgbClr val="000099"/>
                </a:solidFill>
                <a:latin typeface="Calibri" pitchFamily="34" charset="0"/>
                <a:cs typeface="Times New Roman" pitchFamily="18" charset="0"/>
              </a:rPr>
              <a:t>lymphocyte are </a:t>
            </a:r>
            <a:r>
              <a:rPr lang="en-US" altLang="en-US" sz="2700" b="1" dirty="0">
                <a:solidFill>
                  <a:srgbClr val="000099"/>
                </a:solidFill>
                <a:latin typeface="Calibri" pitchFamily="34" charset="0"/>
                <a:cs typeface="Times New Roman" pitchFamily="18" charset="0"/>
              </a:rPr>
              <a:t>receptors that enable them to recognize foreign substances.</a:t>
            </a:r>
            <a:r>
              <a:rPr lang="en-US" altLang="en-US" sz="2700" b="1" dirty="0">
                <a:latin typeface="Calibri" pitchFamily="34" charset="0"/>
                <a:cs typeface="Times New Roman" pitchFamily="18" charset="0"/>
              </a:rPr>
              <a:t> These receptors are very specialized - each can match only one specific antigen.</a:t>
            </a:r>
            <a:endParaRPr lang="en-US" altLang="en-US" sz="2700" b="1" dirty="0">
              <a:latin typeface="Calibri" pitchFamily="34" charset="0"/>
            </a:endParaRPr>
          </a:p>
          <a:p>
            <a:pPr marL="457200" indent="-457200">
              <a:spcBef>
                <a:spcPct val="20000"/>
              </a:spcBef>
              <a:buFont typeface="Wingdings" pitchFamily="2" charset="2"/>
              <a:buChar char="q"/>
            </a:pPr>
            <a:endParaRPr lang="en-US" altLang="en-US" sz="2700" b="1" dirty="0">
              <a:latin typeface="Calibri" pitchFamily="34" charset="0"/>
              <a:cs typeface="Times New Roman" pitchFamily="18" charset="0"/>
            </a:endParaRPr>
          </a:p>
          <a:p>
            <a:pPr marL="457200" indent="-457200">
              <a:spcBef>
                <a:spcPct val="20000"/>
              </a:spcBef>
              <a:buFont typeface="Wingdings" pitchFamily="2" charset="2"/>
              <a:buChar char="q"/>
            </a:pPr>
            <a:r>
              <a:rPr lang="en-US" altLang="en-US" sz="2700" b="1" dirty="0">
                <a:latin typeface="Calibri" pitchFamily="34" charset="0"/>
                <a:cs typeface="Times New Roman" pitchFamily="18" charset="0"/>
              </a:rPr>
              <a:t>It might seem limiting that the receptors of each lymphocyte cell can only match one specific type of antigen, but the body makes up for this by producing so many different lymphocyte cells that the immune system can recognize nearly all invaders.</a:t>
            </a:r>
            <a:endParaRPr lang="en-US" altLang="en-US" sz="2700" b="1" dirty="0">
              <a:latin typeface="Calibri" pitchFamily="34" charset="0"/>
            </a:endParaRPr>
          </a:p>
        </p:txBody>
      </p:sp>
    </p:spTree>
    <p:extLst>
      <p:ext uri="{BB962C8B-B14F-4D97-AF65-F5344CB8AC3E}">
        <p14:creationId xmlns:p14="http://schemas.microsoft.com/office/powerpoint/2010/main" val="4023722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457200" y="-26988"/>
            <a:ext cx="94107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Lymphocytes – T and B cells</a:t>
            </a:r>
          </a:p>
        </p:txBody>
      </p:sp>
      <p:pic>
        <p:nvPicPr>
          <p:cNvPr id="61443" name="Picture 2" descr="http://pathmicro.med.sc.edu/ghaffar/devel-immu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908050"/>
            <a:ext cx="77152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457200" y="533400"/>
            <a:ext cx="941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400" b="1" dirty="0">
                <a:solidFill>
                  <a:srgbClr val="FF0000"/>
                </a:solidFill>
                <a:latin typeface="Calibri" pitchFamily="34" charset="0"/>
              </a:rPr>
              <a:t>T cells</a:t>
            </a:r>
          </a:p>
        </p:txBody>
      </p:sp>
      <p:sp>
        <p:nvSpPr>
          <p:cNvPr id="5" name="Content Placeholder 2"/>
          <p:cNvSpPr txBox="1">
            <a:spLocks/>
          </p:cNvSpPr>
          <p:nvPr/>
        </p:nvSpPr>
        <p:spPr bwMode="auto">
          <a:xfrm>
            <a:off x="423863" y="2438400"/>
            <a:ext cx="94107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l">
              <a:defRPr/>
            </a:pPr>
            <a:r>
              <a:rPr lang="en-US" altLang="en-US" sz="2800" b="1" kern="0" dirty="0">
                <a:latin typeface="Calibri" panose="020F0502020204030204" pitchFamily="34" charset="0"/>
              </a:rPr>
              <a:t>T cells are produced in the bone marrow and later move to the thymus where they </a:t>
            </a:r>
            <a:r>
              <a:rPr lang="en-US" altLang="en-US" sz="2800" b="1" kern="0" dirty="0" smtClean="0">
                <a:latin typeface="Calibri" panose="020F0502020204030204" pitchFamily="34" charset="0"/>
              </a:rPr>
              <a:t>mature, hence these lymphocytes are called T cells.</a:t>
            </a:r>
          </a:p>
          <a:p>
            <a:pPr algn="l">
              <a:defRPr/>
            </a:pPr>
            <a:endParaRPr lang="en-US" altLang="en-US" sz="2800" b="1" kern="0" dirty="0">
              <a:latin typeface="Calibri" panose="020F0502020204030204" pitchFamily="34" charset="0"/>
            </a:endParaRPr>
          </a:p>
          <a:p>
            <a:pPr algn="l">
              <a:defRPr/>
            </a:pPr>
            <a:r>
              <a:rPr lang="en-US" altLang="en-US" sz="2800" b="1" kern="0" dirty="0" smtClean="0">
                <a:latin typeface="Calibri" panose="020F0502020204030204" pitchFamily="34" charset="0"/>
              </a:rPr>
              <a:t>T cells come in two different types</a:t>
            </a:r>
            <a:r>
              <a:rPr lang="en-US" altLang="en-US" sz="2800" b="1" kern="0" dirty="0" smtClean="0">
                <a:solidFill>
                  <a:srgbClr val="000099"/>
                </a:solidFill>
                <a:latin typeface="Calibri" panose="020F0502020204030204" pitchFamily="34" charset="0"/>
              </a:rPr>
              <a:t>, helper cells and killer cells</a:t>
            </a:r>
            <a:r>
              <a:rPr lang="en-US" altLang="en-US" sz="2800" b="1" kern="0" dirty="0" smtClean="0">
                <a:latin typeface="Calibri" panose="020F0502020204030204" pitchFamily="34" charset="0"/>
              </a:rPr>
              <a:t>.</a:t>
            </a:r>
          </a:p>
          <a:p>
            <a:pPr algn="l">
              <a:defRPr/>
            </a:pPr>
            <a:endParaRPr lang="en-US" altLang="en-US" sz="2800" b="1" kern="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457200" y="533400"/>
            <a:ext cx="941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3600" b="1" dirty="0">
                <a:solidFill>
                  <a:srgbClr val="FF0000"/>
                </a:solidFill>
                <a:latin typeface="Calibri" pitchFamily="34" charset="0"/>
              </a:rPr>
              <a:t>Killer T cells</a:t>
            </a:r>
          </a:p>
        </p:txBody>
      </p:sp>
      <p:sp>
        <p:nvSpPr>
          <p:cNvPr id="5" name="Content Placeholder 2"/>
          <p:cNvSpPr txBox="1">
            <a:spLocks/>
          </p:cNvSpPr>
          <p:nvPr/>
        </p:nvSpPr>
        <p:spPr bwMode="auto">
          <a:xfrm>
            <a:off x="190500" y="2895600"/>
            <a:ext cx="990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457200" indent="-457200" algn="l" eaLnBrk="1" hangingPunct="1">
              <a:buFont typeface="Wingdings" pitchFamily="2" charset="2"/>
              <a:buChar char="q"/>
              <a:defRPr/>
            </a:pPr>
            <a:r>
              <a:rPr lang="en-US" altLang="en-US" sz="2600" b="1" dirty="0">
                <a:latin typeface="Calibri" panose="020F0502020204030204" pitchFamily="34" charset="0"/>
              </a:rPr>
              <a:t>The killer T cell </a:t>
            </a:r>
            <a:r>
              <a:rPr lang="en-US" altLang="en-US" sz="2600" dirty="0">
                <a:latin typeface="Calibri" panose="020F0502020204030204" pitchFamily="34" charset="0"/>
              </a:rPr>
              <a:t>is specialized in attacking cells of the body infected by viruses and sometimes also by bacteria. It can also attack cancer cells. </a:t>
            </a:r>
          </a:p>
          <a:p>
            <a:pPr marL="457200" indent="-457200" algn="l" eaLnBrk="1" hangingPunct="1">
              <a:buFont typeface="Wingdings" pitchFamily="2" charset="2"/>
              <a:buChar char="q"/>
              <a:defRPr/>
            </a:pPr>
            <a:endParaRPr lang="en-US" altLang="en-US" sz="2600" dirty="0">
              <a:latin typeface="Calibri" panose="020F0502020204030204" pitchFamily="34" charset="0"/>
            </a:endParaRPr>
          </a:p>
          <a:p>
            <a:pPr marL="457200" indent="-457200" algn="l" eaLnBrk="1" hangingPunct="1">
              <a:buFont typeface="Wingdings" pitchFamily="2" charset="2"/>
              <a:buChar char="q"/>
              <a:defRPr/>
            </a:pPr>
            <a:r>
              <a:rPr lang="en-US" altLang="en-US" sz="2600" b="1" dirty="0">
                <a:latin typeface="Calibri" panose="020F0502020204030204" pitchFamily="34" charset="0"/>
              </a:rPr>
              <a:t>The killer T cell has receptors </a:t>
            </a:r>
            <a:r>
              <a:rPr lang="en-US" altLang="en-US" sz="2600" dirty="0">
                <a:latin typeface="Calibri" panose="020F0502020204030204" pitchFamily="34" charset="0"/>
              </a:rPr>
              <a:t>that are used to search each cell that it meets. If a cell is infected, it is swiftly killed.</a:t>
            </a:r>
          </a:p>
          <a:p>
            <a:pPr marL="457200" indent="-457200" algn="l" eaLnBrk="1" hangingPunct="1">
              <a:buFont typeface="Wingdings" pitchFamily="2" charset="2"/>
              <a:buChar char="q"/>
              <a:defRPr/>
            </a:pPr>
            <a:endParaRPr lang="en-US" altLang="en-US" sz="2600" dirty="0">
              <a:latin typeface="Calibri" panose="020F0502020204030204" pitchFamily="34" charset="0"/>
            </a:endParaRPr>
          </a:p>
          <a:p>
            <a:pPr marL="457200" indent="-457200" algn="l" eaLnBrk="1" hangingPunct="1">
              <a:buFont typeface="Wingdings" pitchFamily="2" charset="2"/>
              <a:buChar char="q"/>
              <a:defRPr/>
            </a:pPr>
            <a:r>
              <a:rPr lang="en-US" altLang="en-US" sz="2600" dirty="0" smtClean="0">
                <a:latin typeface="Calibri" panose="020F0502020204030204" pitchFamily="34" charset="0"/>
              </a:rPr>
              <a:t>Infected </a:t>
            </a:r>
            <a:r>
              <a:rPr lang="en-US" altLang="en-US" sz="2600" dirty="0">
                <a:latin typeface="Calibri" panose="020F0502020204030204" pitchFamily="34" charset="0"/>
              </a:rPr>
              <a:t>cells are recognized because tiny traces of the intruder, antigen, can be found on their </a:t>
            </a:r>
            <a:r>
              <a:rPr lang="en-US" altLang="en-US" sz="2600" dirty="0" smtClean="0">
                <a:latin typeface="Calibri" panose="020F0502020204030204" pitchFamily="34" charset="0"/>
              </a:rPr>
              <a:t>surface.</a:t>
            </a:r>
            <a:endParaRPr lang="en-US" altLang="en-US" sz="2600" dirty="0">
              <a:latin typeface="Calibri" panose="020F0502020204030204" pitchFamily="34" charset="0"/>
            </a:endParaRPr>
          </a:p>
          <a:p>
            <a:pPr marL="457200" indent="-457200" algn="l">
              <a:buFont typeface="Wingdings" pitchFamily="2" charset="2"/>
              <a:buChar char="q"/>
              <a:defRPr/>
            </a:pPr>
            <a:endParaRPr lang="en-US" altLang="en-US" sz="2600" b="1" kern="0" dirty="0" smtClean="0">
              <a:latin typeface="Calibri" panose="020F0502020204030204" pitchFamily="34" charset="0"/>
            </a:endParaRPr>
          </a:p>
        </p:txBody>
      </p:sp>
      <p:pic>
        <p:nvPicPr>
          <p:cNvPr id="63492" name="Picture 10" descr="Killer T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600"/>
            <a:ext cx="36718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4400" y="1600200"/>
            <a:ext cx="5143500" cy="923330"/>
          </a:xfrm>
          <a:prstGeom prst="rect">
            <a:avLst/>
          </a:prstGeom>
        </p:spPr>
        <p:txBody>
          <a:bodyPr>
            <a:spAutoFit/>
          </a:bodyPr>
          <a:lstStyle/>
          <a:p>
            <a:r>
              <a:rPr lang="en-US" dirty="0">
                <a:solidFill>
                  <a:srgbClr val="FF0000"/>
                </a:solidFill>
                <a:latin typeface="Calibri" pitchFamily="34" charset="0"/>
                <a:cs typeface="Calibri" pitchFamily="34" charset="0"/>
              </a:rPr>
              <a:t>A </a:t>
            </a:r>
            <a:r>
              <a:rPr lang="en-US" b="1" dirty="0">
                <a:solidFill>
                  <a:srgbClr val="FF0000"/>
                </a:solidFill>
                <a:latin typeface="Calibri" pitchFamily="34" charset="0"/>
                <a:cs typeface="Calibri" pitchFamily="34" charset="0"/>
              </a:rPr>
              <a:t>cytotoxic T cell</a:t>
            </a:r>
            <a:r>
              <a:rPr lang="en-US" dirty="0">
                <a:solidFill>
                  <a:srgbClr val="FF0000"/>
                </a:solidFill>
                <a:latin typeface="Calibri" pitchFamily="34" charset="0"/>
                <a:cs typeface="Calibri" pitchFamily="34" charset="0"/>
              </a:rPr>
              <a:t> (also known as </a:t>
            </a:r>
            <a:r>
              <a:rPr lang="en-US" b="1" dirty="0">
                <a:solidFill>
                  <a:srgbClr val="FF0000"/>
                </a:solidFill>
                <a:latin typeface="Calibri" pitchFamily="34" charset="0"/>
                <a:cs typeface="Calibri" pitchFamily="34" charset="0"/>
              </a:rPr>
              <a:t>T</a:t>
            </a:r>
            <a:r>
              <a:rPr lang="en-US" baseline="-25000" dirty="0">
                <a:solidFill>
                  <a:srgbClr val="FF0000"/>
                </a:solidFill>
                <a:latin typeface="Calibri" pitchFamily="34" charset="0"/>
                <a:cs typeface="Calibri" pitchFamily="34" charset="0"/>
              </a:rPr>
              <a:t>C</a:t>
            </a:r>
            <a:r>
              <a:rPr lang="en-US" dirty="0">
                <a:solidFill>
                  <a:srgbClr val="FF0000"/>
                </a:solidFill>
                <a:latin typeface="Calibri" pitchFamily="34" charset="0"/>
                <a:cs typeface="Calibri" pitchFamily="34" charset="0"/>
              </a:rPr>
              <a:t>, </a:t>
            </a:r>
            <a:r>
              <a:rPr lang="en-US" b="1" dirty="0">
                <a:solidFill>
                  <a:srgbClr val="FF0000"/>
                </a:solidFill>
                <a:latin typeface="Calibri" pitchFamily="34" charset="0"/>
                <a:cs typeface="Calibri" pitchFamily="34" charset="0"/>
              </a:rPr>
              <a:t>cytotoxic </a:t>
            </a:r>
            <a:r>
              <a:rPr lang="en-US" b="1" dirty="0" err="1">
                <a:solidFill>
                  <a:srgbClr val="FF0000"/>
                </a:solidFill>
                <a:latin typeface="Calibri" pitchFamily="34" charset="0"/>
                <a:cs typeface="Calibri" pitchFamily="34" charset="0"/>
              </a:rPr>
              <a:t>T</a:t>
            </a:r>
            <a:r>
              <a:rPr lang="en-US" dirty="0" err="1">
                <a:solidFill>
                  <a:srgbClr val="FF0000"/>
                </a:solidFill>
                <a:latin typeface="Calibri" pitchFamily="34" charset="0"/>
                <a:cs typeface="Calibri" pitchFamily="34" charset="0"/>
              </a:rPr>
              <a:t>lymphocyte</a:t>
            </a:r>
            <a:r>
              <a:rPr lang="en-US" dirty="0">
                <a:solidFill>
                  <a:srgbClr val="FF0000"/>
                </a:solidFill>
                <a:latin typeface="Calibri" pitchFamily="34" charset="0"/>
                <a:cs typeface="Calibri" pitchFamily="34" charset="0"/>
              </a:rPr>
              <a:t>, CTL, </a:t>
            </a:r>
            <a:r>
              <a:rPr lang="en-US" b="1" dirty="0">
                <a:solidFill>
                  <a:srgbClr val="FF0000"/>
                </a:solidFill>
                <a:latin typeface="Calibri" pitchFamily="34" charset="0"/>
                <a:cs typeface="Calibri" pitchFamily="34" charset="0"/>
              </a:rPr>
              <a:t>T</a:t>
            </a:r>
            <a:r>
              <a:rPr lang="en-US" dirty="0">
                <a:solidFill>
                  <a:srgbClr val="FF0000"/>
                </a:solidFill>
                <a:latin typeface="Calibri" pitchFamily="34" charset="0"/>
                <a:cs typeface="Calibri" pitchFamily="34" charset="0"/>
              </a:rPr>
              <a:t>-</a:t>
            </a:r>
            <a:r>
              <a:rPr lang="en-US" b="1" dirty="0">
                <a:solidFill>
                  <a:srgbClr val="FF0000"/>
                </a:solidFill>
                <a:latin typeface="Calibri" pitchFamily="34" charset="0"/>
                <a:cs typeface="Calibri" pitchFamily="34" charset="0"/>
              </a:rPr>
              <a:t>killer cell</a:t>
            </a:r>
            <a:r>
              <a:rPr lang="en-US" dirty="0">
                <a:solidFill>
                  <a:srgbClr val="FF0000"/>
                </a:solidFill>
                <a:latin typeface="Calibri" pitchFamily="34" charset="0"/>
                <a:cs typeface="Calibri" pitchFamily="34" charset="0"/>
              </a:rPr>
              <a:t>, </a:t>
            </a:r>
            <a:r>
              <a:rPr lang="en-US" dirty="0" err="1">
                <a:solidFill>
                  <a:srgbClr val="FF0000"/>
                </a:solidFill>
                <a:latin typeface="Calibri" pitchFamily="34" charset="0"/>
                <a:cs typeface="Calibri" pitchFamily="34" charset="0"/>
              </a:rPr>
              <a:t>cytolytic</a:t>
            </a:r>
            <a:r>
              <a:rPr lang="en-US" dirty="0">
                <a:solidFill>
                  <a:srgbClr val="FF0000"/>
                </a:solidFill>
                <a:latin typeface="Calibri" pitchFamily="34" charset="0"/>
                <a:cs typeface="Calibri" pitchFamily="34" charset="0"/>
              </a:rPr>
              <a:t> </a:t>
            </a:r>
            <a:r>
              <a:rPr lang="en-US" b="1" dirty="0">
                <a:solidFill>
                  <a:srgbClr val="FF0000"/>
                </a:solidFill>
                <a:latin typeface="Calibri" pitchFamily="34" charset="0"/>
                <a:cs typeface="Calibri" pitchFamily="34" charset="0"/>
              </a:rPr>
              <a:t>T cell</a:t>
            </a:r>
            <a:r>
              <a:rPr lang="en-US" dirty="0">
                <a:solidFill>
                  <a:srgbClr val="FF0000"/>
                </a:solidFill>
                <a:latin typeface="Calibri" pitchFamily="34" charset="0"/>
                <a:cs typeface="Calibri" pitchFamily="34" charset="0"/>
              </a:rPr>
              <a:t>, CD8+</a:t>
            </a:r>
            <a:r>
              <a:rPr lang="en-US" b="1" dirty="0">
                <a:solidFill>
                  <a:srgbClr val="FF0000"/>
                </a:solidFill>
                <a:latin typeface="Calibri" pitchFamily="34" charset="0"/>
                <a:cs typeface="Calibri" pitchFamily="34" charset="0"/>
              </a:rPr>
              <a:t>T</a:t>
            </a:r>
            <a:r>
              <a:rPr lang="en-US" dirty="0">
                <a:solidFill>
                  <a:srgbClr val="FF0000"/>
                </a:solidFill>
                <a:latin typeface="Calibri" pitchFamily="34" charset="0"/>
                <a:cs typeface="Calibri" pitchFamily="34" charset="0"/>
              </a:rPr>
              <a:t>-</a:t>
            </a:r>
            <a:r>
              <a:rPr lang="en-US" b="1" dirty="0">
                <a:solidFill>
                  <a:srgbClr val="FF0000"/>
                </a:solidFill>
                <a:latin typeface="Calibri" pitchFamily="34" charset="0"/>
                <a:cs typeface="Calibri" pitchFamily="34" charset="0"/>
              </a:rPr>
              <a:t>cell</a:t>
            </a:r>
            <a:r>
              <a:rPr lang="en-US" dirty="0">
                <a:solidFill>
                  <a:srgbClr val="FF0000"/>
                </a:solidFill>
                <a:latin typeface="Calibri" pitchFamily="34" charset="0"/>
                <a:cs typeface="Calibri" pitchFamily="34" charset="0"/>
              </a:rPr>
              <a:t> or </a:t>
            </a:r>
            <a:r>
              <a:rPr lang="en-US" b="1" dirty="0">
                <a:solidFill>
                  <a:srgbClr val="FF0000"/>
                </a:solidFill>
                <a:latin typeface="Calibri" pitchFamily="34" charset="0"/>
                <a:cs typeface="Calibri" pitchFamily="34" charset="0"/>
              </a:rPr>
              <a:t>killer T cell</a:t>
            </a:r>
            <a:r>
              <a:rPr lang="en-US" dirty="0">
                <a:solidFill>
                  <a:srgbClr val="FF0000"/>
                </a:solidFill>
                <a:latin typeface="Calibri" pitchFamily="34" charset="0"/>
                <a:cs typeface="Calibri" pitchFamily="34" charset="0"/>
              </a:rPr>
              <a:t>)</a:t>
            </a:r>
            <a:endParaRPr lang="ar-SA"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304800"/>
            <a:ext cx="10287000" cy="609600"/>
          </a:xfrm>
          <a:prstGeom prst="rect">
            <a:avLst/>
          </a:prstGeom>
          <a:noFill/>
          <a:ln w="9525">
            <a:noFill/>
            <a:miter lim="800000"/>
            <a:headEnd/>
            <a:tailEnd/>
          </a:ln>
          <a:effectLst/>
        </p:spPr>
        <p:txBody>
          <a:bodyPr lIns="137617" tIns="68809" rIns="137617" bIns="68809" anchor="ctr"/>
          <a:lstStyle/>
          <a:p>
            <a:pPr algn="ctr" eaLnBrk="1" hangingPunct="1">
              <a:defRPr/>
            </a:pPr>
            <a:r>
              <a:rPr lang="en-GB" sz="4400" b="1" dirty="0">
                <a:solidFill>
                  <a:srgbClr val="FF0000"/>
                </a:solidFill>
                <a:latin typeface="Calibri" pitchFamily="34" charset="0"/>
                <a:cs typeface="Calibri" pitchFamily="34" charset="0"/>
              </a:rPr>
              <a:t>Immune System</a:t>
            </a:r>
            <a:endParaRPr lang="en-US" sz="4400" b="1" dirty="0">
              <a:solidFill>
                <a:srgbClr val="FF0000"/>
              </a:solidFill>
              <a:latin typeface="Calibri" pitchFamily="34" charset="0"/>
              <a:cs typeface="Calibri" pitchFamily="34" charset="0"/>
            </a:endParaRPr>
          </a:p>
        </p:txBody>
      </p:sp>
      <p:sp>
        <p:nvSpPr>
          <p:cNvPr id="45059" name="Rectangle 6"/>
          <p:cNvSpPr>
            <a:spLocks noChangeArrowheads="1"/>
          </p:cNvSpPr>
          <p:nvPr/>
        </p:nvSpPr>
        <p:spPr bwMode="auto">
          <a:xfrm>
            <a:off x="419100" y="1143000"/>
            <a:ext cx="502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GB" altLang="en-US" sz="2400" b="1" dirty="0" smtClean="0">
                <a:latin typeface="Calibri" pitchFamily="34" charset="0"/>
              </a:rPr>
              <a:t>The </a:t>
            </a:r>
            <a:r>
              <a:rPr lang="en-GB" altLang="en-US" sz="2400" b="1" dirty="0">
                <a:latin typeface="Calibri" pitchFamily="34" charset="0"/>
              </a:rPr>
              <a:t>immune system is a </a:t>
            </a:r>
            <a:r>
              <a:rPr lang="en-US" altLang="en-US" sz="2400" b="1" dirty="0">
                <a:latin typeface="Calibri" pitchFamily="34" charset="0"/>
              </a:rPr>
              <a:t>system of barriers, cells, tissues and organs that work to fight </a:t>
            </a:r>
            <a:r>
              <a:rPr lang="en-US" altLang="en-US" sz="2400" b="1" dirty="0" smtClean="0">
                <a:latin typeface="Calibri" pitchFamily="34" charset="0"/>
              </a:rPr>
              <a:t>invaders. </a:t>
            </a:r>
            <a:endParaRPr lang="en-US" altLang="en-US" sz="2400" b="1" dirty="0">
              <a:latin typeface="Calibri" pitchFamily="34" charset="0"/>
            </a:endParaRPr>
          </a:p>
          <a:p>
            <a:pPr>
              <a:spcBef>
                <a:spcPct val="20000"/>
              </a:spcBef>
              <a:buFontTx/>
              <a:buChar char="•"/>
            </a:pPr>
            <a:endParaRPr lang="en-US" altLang="en-US" sz="2400" b="1" dirty="0">
              <a:latin typeface="Calibri" pitchFamily="34" charset="0"/>
            </a:endParaRPr>
          </a:p>
          <a:p>
            <a:pPr marL="342900" indent="-342900">
              <a:spcBef>
                <a:spcPct val="20000"/>
              </a:spcBef>
              <a:buFont typeface="Wingdings" pitchFamily="2" charset="2"/>
              <a:buChar char="q"/>
            </a:pPr>
            <a:r>
              <a:rPr lang="en-US" altLang="en-US" sz="2400" b="1" dirty="0" smtClean="0">
                <a:latin typeface="Calibri" pitchFamily="34" charset="0"/>
              </a:rPr>
              <a:t>Another </a:t>
            </a:r>
            <a:r>
              <a:rPr lang="en-US" altLang="en-US" sz="2400" b="1" dirty="0">
                <a:latin typeface="Calibri" pitchFamily="34" charset="0"/>
              </a:rPr>
              <a:t>important component of the immune system is the complement system.</a:t>
            </a:r>
          </a:p>
          <a:p>
            <a:pPr>
              <a:spcBef>
                <a:spcPct val="20000"/>
              </a:spcBef>
              <a:buFontTx/>
              <a:buChar char="•"/>
            </a:pPr>
            <a:endParaRPr lang="en-US" altLang="en-US" sz="2400" b="1" dirty="0">
              <a:latin typeface="Calibri" pitchFamily="34" charset="0"/>
            </a:endParaRPr>
          </a:p>
          <a:p>
            <a:pPr marL="342900" indent="-342900">
              <a:spcBef>
                <a:spcPct val="20000"/>
              </a:spcBef>
              <a:buFont typeface="Wingdings" pitchFamily="2" charset="2"/>
              <a:buChar char="q"/>
            </a:pPr>
            <a:r>
              <a:rPr lang="en-US" altLang="en-US" sz="2400" b="1" dirty="0">
                <a:latin typeface="Calibri" pitchFamily="34" charset="0"/>
              </a:rPr>
              <a:t> The major functions of the immune system are: </a:t>
            </a:r>
          </a:p>
          <a:p>
            <a:pPr lvl="1">
              <a:spcBef>
                <a:spcPct val="20000"/>
              </a:spcBef>
              <a:buFontTx/>
              <a:buChar char="–"/>
            </a:pPr>
            <a:r>
              <a:rPr lang="en-US" altLang="en-US" sz="2400" b="1" dirty="0">
                <a:latin typeface="Calibri" pitchFamily="34" charset="0"/>
              </a:rPr>
              <a:t> Differentiate self from </a:t>
            </a:r>
            <a:r>
              <a:rPr lang="en-US" altLang="en-US" sz="2400" b="1" dirty="0" smtClean="0">
                <a:latin typeface="Calibri" pitchFamily="34" charset="0"/>
              </a:rPr>
              <a:t>non-self.</a:t>
            </a:r>
            <a:endParaRPr lang="en-US" altLang="en-US" sz="2400" b="1" dirty="0">
              <a:latin typeface="Calibri" pitchFamily="34" charset="0"/>
            </a:endParaRPr>
          </a:p>
          <a:p>
            <a:pPr lvl="1">
              <a:spcBef>
                <a:spcPct val="20000"/>
              </a:spcBef>
              <a:buFontTx/>
              <a:buChar char="–"/>
            </a:pPr>
            <a:r>
              <a:rPr lang="en-US" altLang="en-US" sz="2400" b="1" dirty="0">
                <a:latin typeface="Calibri" pitchFamily="34" charset="0"/>
              </a:rPr>
              <a:t> Eliminate foreign substances, cells and </a:t>
            </a:r>
            <a:r>
              <a:rPr lang="en-US" altLang="en-US" sz="2400" b="1" dirty="0" smtClean="0">
                <a:latin typeface="Calibri" pitchFamily="34" charset="0"/>
              </a:rPr>
              <a:t>pathogens.</a:t>
            </a:r>
            <a:endParaRPr lang="en-US" altLang="en-US" sz="2400" b="1" dirty="0">
              <a:latin typeface="Calibri" pitchFamily="34" charset="0"/>
            </a:endParaRPr>
          </a:p>
          <a:p>
            <a:pPr lvl="1">
              <a:spcBef>
                <a:spcPct val="20000"/>
              </a:spcBef>
              <a:buFontTx/>
              <a:buChar char="–"/>
            </a:pPr>
            <a:endParaRPr lang="en-US" altLang="en-US" sz="2400" b="1" dirty="0">
              <a:latin typeface="Calibri" pitchFamily="34" charset="0"/>
            </a:endParaRPr>
          </a:p>
          <a:p>
            <a:pPr>
              <a:spcBef>
                <a:spcPct val="20000"/>
              </a:spcBef>
              <a:buFontTx/>
              <a:buChar char="•"/>
            </a:pPr>
            <a:endParaRPr lang="en-US" altLang="en-US" sz="2400" b="1" dirty="0">
              <a:latin typeface="Calibri" pitchFamily="34" charset="0"/>
            </a:endParaRPr>
          </a:p>
        </p:txBody>
      </p:sp>
      <p:pic>
        <p:nvPicPr>
          <p:cNvPr id="45060" name="Picture 4" descr="immunsystem_graph"/>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5957888" y="1574800"/>
            <a:ext cx="413861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253540"/>
            <a:ext cx="10058400" cy="5223460"/>
          </a:xfrm>
          <a:prstGeom prst="rect">
            <a:avLst/>
          </a:prstGeom>
        </p:spPr>
      </p:pic>
      <p:sp>
        <p:nvSpPr>
          <p:cNvPr id="7" name="Rectangle 3"/>
          <p:cNvSpPr>
            <a:spLocks noChangeArrowheads="1"/>
          </p:cNvSpPr>
          <p:nvPr/>
        </p:nvSpPr>
        <p:spPr bwMode="auto">
          <a:xfrm>
            <a:off x="457200" y="152400"/>
            <a:ext cx="941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3600" b="1" dirty="0">
                <a:solidFill>
                  <a:srgbClr val="FF0000"/>
                </a:solidFill>
                <a:latin typeface="Calibri" pitchFamily="34" charset="0"/>
              </a:rPr>
              <a:t>Killer T cells</a:t>
            </a:r>
          </a:p>
        </p:txBody>
      </p:sp>
    </p:spTree>
    <p:extLst>
      <p:ext uri="{BB962C8B-B14F-4D97-AF65-F5344CB8AC3E}">
        <p14:creationId xmlns:p14="http://schemas.microsoft.com/office/powerpoint/2010/main" val="3454297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457200" y="152400"/>
            <a:ext cx="941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Helper T cells</a:t>
            </a:r>
          </a:p>
        </p:txBody>
      </p:sp>
      <p:sp>
        <p:nvSpPr>
          <p:cNvPr id="5" name="Content Placeholder 2"/>
          <p:cNvSpPr txBox="1">
            <a:spLocks/>
          </p:cNvSpPr>
          <p:nvPr/>
        </p:nvSpPr>
        <p:spPr bwMode="auto">
          <a:xfrm>
            <a:off x="423863" y="1066800"/>
            <a:ext cx="94107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342900" indent="-342900" algn="l" eaLnBrk="1" hangingPunct="1">
              <a:buFont typeface="Wingdings" pitchFamily="2" charset="2"/>
              <a:buChar char="q"/>
              <a:defRPr/>
            </a:pPr>
            <a:r>
              <a:rPr lang="en-US" altLang="en-US" sz="2400" b="1" dirty="0" smtClean="0">
                <a:latin typeface="Calibri" panose="020F0502020204030204" pitchFamily="34" charset="0"/>
              </a:rPr>
              <a:t> Helper </a:t>
            </a:r>
            <a:r>
              <a:rPr lang="en-US" altLang="en-US" sz="2400" b="1" dirty="0">
                <a:latin typeface="Calibri" panose="020F0502020204030204" pitchFamily="34" charset="0"/>
              </a:rPr>
              <a:t>T cells </a:t>
            </a:r>
            <a:r>
              <a:rPr lang="en-US" altLang="en-US" sz="2400" dirty="0">
                <a:latin typeface="Calibri" panose="020F0502020204030204" pitchFamily="34" charset="0"/>
              </a:rPr>
              <a:t>are the major driving force and the main regulators of the immune defense</a:t>
            </a:r>
            <a:r>
              <a:rPr lang="en-US" altLang="en-US" sz="2400" dirty="0" smtClean="0">
                <a:latin typeface="Calibri" panose="020F0502020204030204" pitchFamily="34" charset="0"/>
              </a:rPr>
              <a:t>.</a:t>
            </a:r>
          </a:p>
          <a:p>
            <a:pPr marL="342900" indent="-342900" algn="l" eaLnBrk="1" hangingPunct="1">
              <a:buFont typeface="Wingdings" pitchFamily="2" charset="2"/>
              <a:buChar char="q"/>
              <a:defRPr/>
            </a:pPr>
            <a:endParaRPr lang="en-US" altLang="en-US" sz="2400" dirty="0">
              <a:latin typeface="Calibri" panose="020F0502020204030204" pitchFamily="34" charset="0"/>
            </a:endParaRPr>
          </a:p>
          <a:p>
            <a:pPr marL="342900" indent="-342900" algn="l" eaLnBrk="1" hangingPunct="1">
              <a:buFont typeface="Wingdings" pitchFamily="2" charset="2"/>
              <a:buChar char="q"/>
              <a:defRPr/>
            </a:pPr>
            <a:r>
              <a:rPr lang="en-US" altLang="en-US" sz="2400" dirty="0" smtClean="0">
                <a:latin typeface="Calibri" panose="020F0502020204030204" pitchFamily="34" charset="0"/>
              </a:rPr>
              <a:t> Their </a:t>
            </a:r>
            <a:r>
              <a:rPr lang="en-US" altLang="en-US" sz="2400" dirty="0">
                <a:latin typeface="Calibri" panose="020F0502020204030204" pitchFamily="34" charset="0"/>
              </a:rPr>
              <a:t>primary task is to </a:t>
            </a:r>
            <a:r>
              <a:rPr lang="en-US" altLang="en-US" sz="2400" b="1" dirty="0">
                <a:latin typeface="Calibri" panose="020F0502020204030204" pitchFamily="34" charset="0"/>
              </a:rPr>
              <a:t>activate B cells and killer T cells</a:t>
            </a:r>
            <a:r>
              <a:rPr lang="en-US" altLang="en-US" sz="2400" dirty="0">
                <a:latin typeface="Calibri" panose="020F0502020204030204" pitchFamily="34" charset="0"/>
              </a:rPr>
              <a:t>. However, the helper T cells themselves must be activated. This happens when a </a:t>
            </a:r>
            <a:r>
              <a:rPr lang="en-US" altLang="en-US" sz="2400" b="1" dirty="0">
                <a:latin typeface="Calibri" panose="020F0502020204030204" pitchFamily="34" charset="0"/>
              </a:rPr>
              <a:t>macrophage or dendritic cell,</a:t>
            </a:r>
            <a:r>
              <a:rPr lang="en-US" altLang="en-US" sz="2400" dirty="0">
                <a:latin typeface="Calibri" panose="020F0502020204030204" pitchFamily="34" charset="0"/>
              </a:rPr>
              <a:t> which has eaten an invader, travels to the nearest lymph node to present information about the captured pathogen. The phagocyte displays an antigen fragment from the invader on its own surface</a:t>
            </a:r>
            <a:r>
              <a:rPr lang="en-US" altLang="en-US" sz="2400" b="1" dirty="0">
                <a:latin typeface="Calibri" panose="020F0502020204030204" pitchFamily="34" charset="0"/>
              </a:rPr>
              <a:t>, a process called </a:t>
            </a:r>
            <a:r>
              <a:rPr lang="en-US" altLang="en-US" sz="2400" b="1" i="1" dirty="0">
                <a:latin typeface="Calibri" panose="020F0502020204030204" pitchFamily="34" charset="0"/>
              </a:rPr>
              <a:t>antigen presentation</a:t>
            </a:r>
            <a:r>
              <a:rPr lang="en-US" altLang="en-US" sz="2400" b="1" dirty="0" smtClean="0">
                <a:latin typeface="Calibri" panose="020F0502020204030204" pitchFamily="34" charset="0"/>
              </a:rPr>
              <a:t>.</a:t>
            </a:r>
          </a:p>
          <a:p>
            <a:pPr marL="342900" indent="-342900" algn="l" eaLnBrk="1" hangingPunct="1">
              <a:buFont typeface="Wingdings" pitchFamily="2" charset="2"/>
              <a:buChar char="q"/>
              <a:defRPr/>
            </a:pPr>
            <a:endParaRPr lang="en-US" altLang="en-US" sz="2400" b="1" dirty="0">
              <a:latin typeface="Calibri" panose="020F0502020204030204" pitchFamily="34" charset="0"/>
            </a:endParaRPr>
          </a:p>
          <a:p>
            <a:pPr marL="342900" indent="-342900" algn="l" eaLnBrk="1" hangingPunct="1">
              <a:buFont typeface="Wingdings" pitchFamily="2" charset="2"/>
              <a:buChar char="q"/>
              <a:defRPr/>
            </a:pPr>
            <a:r>
              <a:rPr lang="en-US" altLang="en-US" sz="2400" dirty="0" smtClean="0">
                <a:latin typeface="Calibri" panose="020F0502020204030204" pitchFamily="34" charset="0"/>
              </a:rPr>
              <a:t> When </a:t>
            </a:r>
            <a:r>
              <a:rPr lang="en-US" altLang="en-US" sz="2400" dirty="0">
                <a:latin typeface="Calibri" panose="020F0502020204030204" pitchFamily="34" charset="0"/>
              </a:rPr>
              <a:t>the receptor of a helper T cell recognizes the antigen, the T cell is activated. Once activated, helper T cells start to divide and to produce proteins that activate B and T cells as well as other immune cells.</a:t>
            </a:r>
          </a:p>
          <a:p>
            <a:pPr marL="342900" indent="-342900" algn="l">
              <a:buFont typeface="Wingdings" pitchFamily="2" charset="2"/>
              <a:buChar char="q"/>
              <a:defRPr/>
            </a:pPr>
            <a:endParaRPr lang="en-US" altLang="en-US" sz="2400" b="1" kern="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457200" y="381000"/>
            <a:ext cx="941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Antigen presentation</a:t>
            </a:r>
          </a:p>
        </p:txBody>
      </p:sp>
      <p:pic>
        <p:nvPicPr>
          <p:cNvPr id="65541" name="Picture 5" descr="Image result for killer t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2400"/>
            <a:ext cx="9810750"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File:Antigen presentat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143000"/>
            <a:ext cx="41894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rot="5400000">
            <a:off x="3522663" y="5103813"/>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64" name="TextBox 7"/>
          <p:cNvSpPr txBox="1">
            <a:spLocks noChangeArrowheads="1"/>
          </p:cNvSpPr>
          <p:nvPr/>
        </p:nvSpPr>
        <p:spPr bwMode="auto">
          <a:xfrm>
            <a:off x="2946400" y="5464175"/>
            <a:ext cx="4343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GB" altLang="en-US" sz="2000" b="1" dirty="0">
                <a:latin typeface="Calibri" pitchFamily="34" charset="0"/>
                <a:cs typeface="Calibri" pitchFamily="34" charset="0"/>
              </a:rPr>
              <a:t>B cell activation		Kill virally </a:t>
            </a:r>
          </a:p>
          <a:p>
            <a:pPr eaLnBrk="1" hangingPunct="1"/>
            <a:r>
              <a:rPr lang="en-GB" altLang="en-US" sz="2000" b="1" dirty="0">
                <a:latin typeface="Calibri" pitchFamily="34" charset="0"/>
                <a:cs typeface="Calibri" pitchFamily="34" charset="0"/>
              </a:rPr>
              <a:t>			infected cells</a:t>
            </a:r>
            <a:endParaRPr lang="en-IE" altLang="en-US" sz="2000" b="1" dirty="0">
              <a:latin typeface="Calibri" pitchFamily="34" charset="0"/>
              <a:cs typeface="Calibri" pitchFamily="34" charset="0"/>
            </a:endParaRPr>
          </a:p>
        </p:txBody>
      </p:sp>
      <p:cxnSp>
        <p:nvCxnSpPr>
          <p:cNvPr id="7" name="Straight Arrow Connector 6"/>
          <p:cNvCxnSpPr/>
          <p:nvPr/>
        </p:nvCxnSpPr>
        <p:spPr>
          <a:xfrm rot="5400000">
            <a:off x="5969794" y="5029994"/>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457200" y="228600"/>
            <a:ext cx="941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rgbClr val="FF0000"/>
                </a:solidFill>
                <a:latin typeface="Calibri" pitchFamily="34" charset="0"/>
              </a:rPr>
              <a:t>B cells</a:t>
            </a:r>
          </a:p>
        </p:txBody>
      </p:sp>
      <p:sp>
        <p:nvSpPr>
          <p:cNvPr id="5" name="Content Placeholder 2"/>
          <p:cNvSpPr txBox="1">
            <a:spLocks/>
          </p:cNvSpPr>
          <p:nvPr/>
        </p:nvSpPr>
        <p:spPr bwMode="auto">
          <a:xfrm>
            <a:off x="190500" y="762000"/>
            <a:ext cx="96440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285750" indent="-285750" algn="l" eaLnBrk="1" hangingPunct="1">
              <a:buFont typeface="Wingdings" pitchFamily="2" charset="2"/>
              <a:buChar char="q"/>
              <a:defRPr/>
            </a:pPr>
            <a:r>
              <a:rPr lang="en-US" altLang="en-US" sz="1700" b="1" dirty="0">
                <a:latin typeface="Calibri" panose="020F0502020204030204" pitchFamily="34" charset="0"/>
              </a:rPr>
              <a:t>The B </a:t>
            </a:r>
            <a:r>
              <a:rPr lang="en-US" altLang="en-US" sz="1700" b="1" dirty="0" smtClean="0">
                <a:latin typeface="Calibri" panose="020F0502020204030204" pitchFamily="34" charset="0"/>
              </a:rPr>
              <a:t>lymphocyte searches </a:t>
            </a:r>
            <a:r>
              <a:rPr lang="en-US" altLang="en-US" sz="1700" b="1" dirty="0">
                <a:latin typeface="Calibri" panose="020F0502020204030204" pitchFamily="34" charset="0"/>
              </a:rPr>
              <a:t>for antigen matching its receptors. </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If it finds such antigen it connects to it, and inside the B cell a triggering signal is set off. </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The B cell now needs proteins produced by helper T cells to become fully activated. When this happens, the B cell starts to divide to produce clones of itself. </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During this process, two new cell types are created, plasma cells and B memory cells</a:t>
            </a:r>
            <a:r>
              <a:rPr lang="en-US" altLang="en-US" sz="1700" b="1" dirty="0" smtClean="0">
                <a:latin typeface="Calibri" panose="020F0502020204030204" pitchFamily="34" charset="0"/>
              </a:rPr>
              <a:t>.</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The plasma cell is specialized in producing a specific protein, called an </a:t>
            </a:r>
            <a:r>
              <a:rPr lang="en-US" altLang="en-US" sz="1700" b="1" i="1" dirty="0" smtClean="0">
                <a:latin typeface="Calibri" panose="020F0502020204030204" pitchFamily="34" charset="0"/>
              </a:rPr>
              <a:t>antibody</a:t>
            </a:r>
          </a:p>
          <a:p>
            <a:pPr marL="285750" indent="-285750" algn="l" eaLnBrk="1" hangingPunct="1">
              <a:buFont typeface="Wingdings" pitchFamily="2" charset="2"/>
              <a:buChar char="q"/>
              <a:defRPr/>
            </a:pPr>
            <a:endParaRPr lang="en-US" altLang="en-US" sz="1700" b="1" i="1" dirty="0" smtClean="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The </a:t>
            </a:r>
            <a:r>
              <a:rPr lang="en-US" altLang="en-US" sz="1700" b="1" dirty="0" smtClean="0">
                <a:latin typeface="Calibri" panose="020F0502020204030204" pitchFamily="34" charset="0"/>
              </a:rPr>
              <a:t>memory </a:t>
            </a:r>
            <a:r>
              <a:rPr lang="en-US" altLang="en-US" sz="1700" b="1" dirty="0">
                <a:latin typeface="Calibri" panose="020F0502020204030204" pitchFamily="34" charset="0"/>
              </a:rPr>
              <a:t>Cells are the second cell type produced by the division of B cells. These cells have a prolonged life span and can thereby "remember" specific intruders.</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 T cells can also produce memory cells with an even longer life span than B memory cells. The second time an intruder tries to invade the body, B and T memory cells help the immune system to activate much faster. </a:t>
            </a: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eaLnBrk="1" hangingPunct="1">
              <a:buFont typeface="Wingdings" pitchFamily="2" charset="2"/>
              <a:buChar char="q"/>
              <a:defRPr/>
            </a:pPr>
            <a:r>
              <a:rPr lang="en-US" altLang="en-US" sz="1700" b="1" dirty="0">
                <a:latin typeface="Calibri" panose="020F0502020204030204" pitchFamily="34" charset="0"/>
              </a:rPr>
              <a:t>The invaders are wiped out before the infected human feels any symptoms. The body has achieved immunity against the invader.</a:t>
            </a:r>
          </a:p>
          <a:p>
            <a:pPr marL="285750" indent="-285750" algn="l" eaLnBrk="1" hangingPunct="1">
              <a:buFont typeface="Wingdings" pitchFamily="2" charset="2"/>
              <a:buChar char="q"/>
              <a:defRPr/>
            </a:pPr>
            <a:endParaRPr lang="en-US" altLang="en-US" sz="1700" b="1" i="1" dirty="0">
              <a:latin typeface="Calibri" panose="020F0502020204030204" pitchFamily="34" charset="0"/>
            </a:endParaRPr>
          </a:p>
          <a:p>
            <a:pPr marL="285750" indent="-285750" algn="l" eaLnBrk="1" hangingPunct="1">
              <a:buFont typeface="Wingdings" pitchFamily="2" charset="2"/>
              <a:buChar char="q"/>
              <a:defRPr/>
            </a:pPr>
            <a:endParaRPr lang="en-US" altLang="en-US" sz="1700" b="1" dirty="0">
              <a:latin typeface="Calibri" panose="020F0502020204030204" pitchFamily="34" charset="0"/>
            </a:endParaRPr>
          </a:p>
          <a:p>
            <a:pPr marL="285750" indent="-285750" algn="l">
              <a:buFont typeface="Wingdings" pitchFamily="2" charset="2"/>
              <a:buChar char="q"/>
              <a:defRPr/>
            </a:pPr>
            <a:endParaRPr lang="en-US" altLang="en-US" sz="1700" b="1" kern="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File:Antigen presentat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143000"/>
            <a:ext cx="41894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rot="5400000">
            <a:off x="3522663" y="5103813"/>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64" name="TextBox 7"/>
          <p:cNvSpPr txBox="1">
            <a:spLocks noChangeArrowheads="1"/>
          </p:cNvSpPr>
          <p:nvPr/>
        </p:nvSpPr>
        <p:spPr bwMode="auto">
          <a:xfrm>
            <a:off x="2946400" y="5464175"/>
            <a:ext cx="4343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GB" altLang="en-US" sz="2000" b="1" dirty="0">
                <a:latin typeface="Calibri" pitchFamily="34" charset="0"/>
                <a:cs typeface="Calibri" pitchFamily="34" charset="0"/>
              </a:rPr>
              <a:t>B cell activation		Kill virally </a:t>
            </a:r>
          </a:p>
          <a:p>
            <a:pPr eaLnBrk="1" hangingPunct="1"/>
            <a:r>
              <a:rPr lang="en-GB" altLang="en-US" sz="2000" b="1" dirty="0">
                <a:latin typeface="Calibri" pitchFamily="34" charset="0"/>
                <a:cs typeface="Calibri" pitchFamily="34" charset="0"/>
              </a:rPr>
              <a:t>			infected cells</a:t>
            </a:r>
            <a:endParaRPr lang="en-IE" altLang="en-US" sz="2000" b="1" dirty="0">
              <a:latin typeface="Calibri" pitchFamily="34" charset="0"/>
              <a:cs typeface="Calibri" pitchFamily="34" charset="0"/>
            </a:endParaRPr>
          </a:p>
        </p:txBody>
      </p:sp>
      <p:cxnSp>
        <p:nvCxnSpPr>
          <p:cNvPr id="7" name="Straight Arrow Connector 6"/>
          <p:cNvCxnSpPr/>
          <p:nvPr/>
        </p:nvCxnSpPr>
        <p:spPr>
          <a:xfrm rot="5400000">
            <a:off x="5969794" y="5029994"/>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6258" name="Picture 2" descr="Image result for b lymphoc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0"/>
            <a:ext cx="31432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02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06" y="0"/>
            <a:ext cx="8941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96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Image result for activation of b lymphoc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380472"/>
            <a:ext cx="4121240" cy="62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90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biology.arizona.edu/immunology/tutorials/immunology/graphics/clon_selection9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390650"/>
            <a:ext cx="62674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838200"/>
            <a:ext cx="8534400" cy="5953125"/>
          </a:xfrm>
          <a:prstGeom prst="rect">
            <a:avLst/>
          </a:prstGeom>
        </p:spPr>
      </p:pic>
      <p:sp>
        <p:nvSpPr>
          <p:cNvPr id="65538" name="Rectangle 2"/>
          <p:cNvSpPr>
            <a:spLocks noChangeArrowheads="1"/>
          </p:cNvSpPr>
          <p:nvPr/>
        </p:nvSpPr>
        <p:spPr bwMode="auto">
          <a:xfrm>
            <a:off x="0" y="0"/>
            <a:ext cx="10287000" cy="838200"/>
          </a:xfrm>
          <a:prstGeom prst="rect">
            <a:avLst/>
          </a:prstGeom>
          <a:noFill/>
          <a:ln w="9525">
            <a:noFill/>
            <a:miter lim="800000"/>
            <a:headEnd/>
            <a:tailEnd/>
          </a:ln>
          <a:effectLst/>
        </p:spPr>
        <p:txBody>
          <a:bodyPr lIns="137617" tIns="68809" rIns="137617" bIns="68809" anchor="ctr"/>
          <a:lstStyle/>
          <a:p>
            <a:pPr algn="ctr" eaLnBrk="1" hangingPunct="1">
              <a:defRPr/>
            </a:pPr>
            <a:r>
              <a:rPr lang="en-GB" sz="4000" b="1" dirty="0">
                <a:solidFill>
                  <a:srgbClr val="FF0000"/>
                </a:solidFill>
                <a:latin typeface="Calibri" pitchFamily="34" charset="0"/>
                <a:cs typeface="Calibri" pitchFamily="34" charset="0"/>
              </a:rPr>
              <a:t>First line or defence – Epithelial Barriers</a:t>
            </a:r>
            <a:endParaRPr lang="en-US" sz="4000" b="1" dirty="0">
              <a:solidFill>
                <a:srgbClr val="FF0000"/>
              </a:solidFill>
              <a:latin typeface="Calibri" pitchFamily="34" charset="0"/>
              <a:cs typeface="Calibri" pitchFamily="34" charset="0"/>
            </a:endParaRP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3429000"/>
            <a:ext cx="4495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8600"/>
            <a:ext cx="1028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Physiological Leukocytosis</a:t>
            </a:r>
          </a:p>
        </p:txBody>
      </p:sp>
      <p:sp>
        <p:nvSpPr>
          <p:cNvPr id="71683" name="Rectangle 3"/>
          <p:cNvSpPr txBox="1">
            <a:spLocks noChangeArrowheads="1"/>
          </p:cNvSpPr>
          <p:nvPr/>
        </p:nvSpPr>
        <p:spPr bwMode="auto">
          <a:xfrm>
            <a:off x="571500" y="1295400"/>
            <a:ext cx="9220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a:solidFill>
                  <a:schemeClr val="tx1"/>
                </a:solidFill>
                <a:latin typeface="Arial" pitchFamily="34" charset="0"/>
                <a:cs typeface="Arial" pitchFamily="34" charset="0"/>
              </a:defRPr>
            </a:lvl1pPr>
            <a:lvl2pPr marL="800100" indent="-342900">
              <a:defRPr sz="2800">
                <a:solidFill>
                  <a:schemeClr val="tx1"/>
                </a:solidFill>
                <a:latin typeface="Arial" pitchFamily="34" charset="0"/>
                <a:cs typeface="Arial" pitchFamily="34" charset="0"/>
              </a:defRPr>
            </a:lvl2pPr>
            <a:lvl3pPr marL="1257300" indent="-342900">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a:buFont typeface="Wingdings" pitchFamily="2" charset="2"/>
              <a:buChar char="q"/>
            </a:pPr>
            <a:r>
              <a:rPr lang="en-US" sz="2800" b="1" dirty="0" smtClean="0">
                <a:latin typeface="Calibri" pitchFamily="34" charset="0"/>
                <a:cs typeface="Calibri" pitchFamily="34" charset="0"/>
              </a:rPr>
              <a:t>Increase in number of leucocytes above 11.000/mm</a:t>
            </a:r>
            <a:r>
              <a:rPr lang="en-US" sz="2800" b="1" baseline="30000" dirty="0" smtClean="0">
                <a:latin typeface="Calibri" pitchFamily="34" charset="0"/>
                <a:cs typeface="Calibri" pitchFamily="34" charset="0"/>
              </a:rPr>
              <a:t>3</a:t>
            </a:r>
            <a:r>
              <a:rPr lang="en-US" sz="2800" b="1" dirty="0" smtClean="0">
                <a:latin typeface="Calibri" pitchFamily="34" charset="0"/>
                <a:cs typeface="Calibri" pitchFamily="34" charset="0"/>
              </a:rPr>
              <a:t>.</a:t>
            </a:r>
          </a:p>
          <a:p>
            <a:pPr marL="0" indent="0" algn="just"/>
            <a:r>
              <a:rPr lang="en-US" sz="2800" b="1" dirty="0" smtClean="0">
                <a:latin typeface="Calibri" pitchFamily="34" charset="0"/>
                <a:cs typeface="Calibri" pitchFamily="34" charset="0"/>
              </a:rPr>
              <a:t> </a:t>
            </a:r>
          </a:p>
          <a:p>
            <a:pPr algn="just">
              <a:buFont typeface="Wingdings" pitchFamily="2" charset="2"/>
              <a:buChar char="q"/>
            </a:pPr>
            <a:r>
              <a:rPr lang="en-US" sz="2800" b="1" dirty="0">
                <a:latin typeface="Calibri" pitchFamily="34" charset="0"/>
                <a:cs typeface="Calibri" pitchFamily="34" charset="0"/>
              </a:rPr>
              <a:t>I</a:t>
            </a:r>
            <a:r>
              <a:rPr lang="en-US" sz="2800" b="1" dirty="0" smtClean="0">
                <a:latin typeface="Calibri" pitchFamily="34" charset="0"/>
                <a:cs typeface="Calibri" pitchFamily="34" charset="0"/>
              </a:rPr>
              <a:t>t occurs in the following conditions:</a:t>
            </a:r>
          </a:p>
          <a:p>
            <a:pPr lvl="1" algn="just">
              <a:buFont typeface="Wingdings" pitchFamily="2" charset="2"/>
              <a:buChar char="q"/>
            </a:pPr>
            <a:r>
              <a:rPr lang="en-US" sz="2400" b="1" dirty="0" smtClean="0">
                <a:latin typeface="Calibri" pitchFamily="34" charset="0"/>
                <a:cs typeface="Calibri" pitchFamily="34" charset="0"/>
              </a:rPr>
              <a:t>Muscular exercise</a:t>
            </a:r>
          </a:p>
          <a:p>
            <a:pPr lvl="1" algn="just">
              <a:buFont typeface="Wingdings" pitchFamily="2" charset="2"/>
              <a:buChar char="q"/>
            </a:pPr>
            <a:r>
              <a:rPr lang="en-US" sz="2400" b="1" dirty="0" smtClean="0">
                <a:latin typeface="Calibri" pitchFamily="34" charset="0"/>
                <a:cs typeface="Calibri" pitchFamily="34" charset="0"/>
              </a:rPr>
              <a:t>Emotions</a:t>
            </a:r>
            <a:endParaRPr lang="en-US" sz="2400" b="1" dirty="0">
              <a:latin typeface="Calibri" pitchFamily="34" charset="0"/>
              <a:cs typeface="Calibri" pitchFamily="34" charset="0"/>
            </a:endParaRPr>
          </a:p>
          <a:p>
            <a:pPr lvl="1" algn="just">
              <a:buFont typeface="Wingdings" pitchFamily="2" charset="2"/>
              <a:buChar char="q"/>
            </a:pPr>
            <a:r>
              <a:rPr lang="en-US" sz="2400" b="1" dirty="0" smtClean="0">
                <a:latin typeface="Calibri" pitchFamily="34" charset="0"/>
                <a:cs typeface="Calibri" pitchFamily="34" charset="0"/>
              </a:rPr>
              <a:t>Cold bath</a:t>
            </a:r>
          </a:p>
          <a:p>
            <a:pPr lvl="1" algn="just">
              <a:buFont typeface="Wingdings" pitchFamily="2" charset="2"/>
              <a:buChar char="q"/>
            </a:pPr>
            <a:r>
              <a:rPr lang="en-US" sz="2400" b="1" dirty="0" smtClean="0">
                <a:latin typeface="Calibri" pitchFamily="34" charset="0"/>
                <a:cs typeface="Calibri" pitchFamily="34" charset="0"/>
              </a:rPr>
              <a:t>Cold or hot weather</a:t>
            </a:r>
          </a:p>
          <a:p>
            <a:pPr lvl="1" algn="just">
              <a:buFont typeface="Wingdings" pitchFamily="2" charset="2"/>
              <a:buChar char="q"/>
            </a:pPr>
            <a:r>
              <a:rPr lang="en-US" sz="2400" b="1" dirty="0" smtClean="0">
                <a:latin typeface="Calibri" pitchFamily="34" charset="0"/>
                <a:cs typeface="Calibri" pitchFamily="34" charset="0"/>
              </a:rPr>
              <a:t>Pregnancy</a:t>
            </a:r>
            <a:endParaRPr lang="en-US" sz="2400" b="1" dirty="0">
              <a:latin typeface="Calibri" pitchFamily="34" charset="0"/>
              <a:cs typeface="Calibri" pitchFamily="34" charset="0"/>
            </a:endParaRPr>
          </a:p>
          <a:p>
            <a:pPr lvl="1" algn="just">
              <a:buFont typeface="Wingdings" pitchFamily="2" charset="2"/>
              <a:buChar char="q"/>
            </a:pPr>
            <a:r>
              <a:rPr lang="en-US" sz="2400" b="1" dirty="0" smtClean="0">
                <a:latin typeface="Calibri" pitchFamily="34" charset="0"/>
                <a:cs typeface="Calibri" pitchFamily="34" charset="0"/>
              </a:rPr>
              <a:t>Labor</a:t>
            </a:r>
          </a:p>
          <a:p>
            <a:pPr lvl="1" algn="just">
              <a:buFont typeface="Wingdings" pitchFamily="2" charset="2"/>
              <a:buChar char="q"/>
            </a:pPr>
            <a:r>
              <a:rPr lang="en-US" sz="2400" b="1" dirty="0" smtClean="0">
                <a:latin typeface="Calibri" pitchFamily="34" charset="0"/>
                <a:cs typeface="Calibri" pitchFamily="34" charset="0"/>
              </a:rPr>
              <a:t>Pain</a:t>
            </a:r>
            <a:endParaRPr lang="en-US" sz="2400" b="1" dirty="0">
              <a:latin typeface="Calibri" pitchFamily="34" charset="0"/>
              <a:cs typeface="Calibri" pitchFamily="34" charset="0"/>
            </a:endParaRPr>
          </a:p>
          <a:p>
            <a:pPr lvl="1" algn="just">
              <a:buFont typeface="Wingdings" pitchFamily="2" charset="2"/>
              <a:buChar char="q"/>
            </a:pPr>
            <a:r>
              <a:rPr lang="en-US" sz="2400" b="1" dirty="0" smtClean="0">
                <a:latin typeface="Calibri" pitchFamily="34" charset="0"/>
                <a:cs typeface="Calibri" pitchFamily="34" charset="0"/>
              </a:rPr>
              <a:t>Anesthesia </a:t>
            </a:r>
          </a:p>
          <a:p>
            <a:pPr lvl="1" algn="just">
              <a:buFont typeface="Wingdings" pitchFamily="2" charset="2"/>
              <a:buChar char="q"/>
            </a:pPr>
            <a:r>
              <a:rPr lang="en-US" sz="2400" b="1" dirty="0" smtClean="0">
                <a:latin typeface="Calibri" pitchFamily="34" charset="0"/>
                <a:cs typeface="Calibri" pitchFamily="34" charset="0"/>
              </a:rPr>
              <a:t>After meals.</a:t>
            </a:r>
            <a:endParaRPr lang="ar-SA" sz="2400" b="1" dirty="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86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Physiological Variations in WBCs Count</a:t>
            </a:r>
          </a:p>
        </p:txBody>
      </p:sp>
      <p:sp>
        <p:nvSpPr>
          <p:cNvPr id="71683" name="Rectangle 3"/>
          <p:cNvSpPr txBox="1">
            <a:spLocks noChangeArrowheads="1"/>
          </p:cNvSpPr>
          <p:nvPr/>
        </p:nvSpPr>
        <p:spPr bwMode="auto">
          <a:xfrm>
            <a:off x="266700" y="990600"/>
            <a:ext cx="952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a:solidFill>
                  <a:schemeClr val="tx1"/>
                </a:solidFill>
                <a:latin typeface="Arial" pitchFamily="34" charset="0"/>
                <a:cs typeface="Arial" pitchFamily="34" charset="0"/>
              </a:defRPr>
            </a:lvl1pPr>
            <a:lvl2pPr marL="800100" indent="-342900">
              <a:defRPr sz="2800">
                <a:solidFill>
                  <a:schemeClr val="tx1"/>
                </a:solidFill>
                <a:latin typeface="Arial" pitchFamily="34" charset="0"/>
                <a:cs typeface="Arial" pitchFamily="34" charset="0"/>
              </a:defRPr>
            </a:lvl2pPr>
            <a:lvl3pPr marL="1257300" indent="-342900">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buFont typeface="Wingdings" pitchFamily="2" charset="2"/>
              <a:buChar char="q"/>
            </a:pPr>
            <a:r>
              <a:rPr lang="en-US" sz="2600" b="1" dirty="0" smtClean="0">
                <a:latin typeface="Calibri" pitchFamily="34" charset="0"/>
                <a:cs typeface="Calibri" pitchFamily="34" charset="0"/>
              </a:rPr>
              <a:t>Age: </a:t>
            </a:r>
          </a:p>
          <a:p>
            <a:pPr marL="0" indent="0"/>
            <a:r>
              <a:rPr lang="en-US" sz="2600" b="1" dirty="0">
                <a:latin typeface="Calibri" pitchFamily="34" charset="0"/>
                <a:cs typeface="Calibri" pitchFamily="34" charset="0"/>
              </a:rPr>
              <a:t>	I</a:t>
            </a:r>
            <a:r>
              <a:rPr lang="en-US" sz="2600" b="1" dirty="0" smtClean="0">
                <a:latin typeface="Calibri" pitchFamily="34" charset="0"/>
                <a:cs typeface="Calibri" pitchFamily="34" charset="0"/>
              </a:rPr>
              <a:t>nfants: about 20,000 /mm</a:t>
            </a:r>
            <a:r>
              <a:rPr lang="en-US" sz="2600" b="1" baseline="30000" dirty="0" smtClean="0">
                <a:latin typeface="Calibri" pitchFamily="34" charset="0"/>
                <a:cs typeface="Calibri" pitchFamily="34" charset="0"/>
              </a:rPr>
              <a:t>3</a:t>
            </a:r>
            <a:r>
              <a:rPr lang="en-US" sz="2600" b="1" dirty="0" smtClean="0">
                <a:latin typeface="Calibri" pitchFamily="34" charset="0"/>
                <a:cs typeface="Calibri" pitchFamily="34" charset="0"/>
              </a:rPr>
              <a:t> </a:t>
            </a:r>
          </a:p>
          <a:p>
            <a:pPr marL="0" indent="0"/>
            <a:r>
              <a:rPr lang="en-US" sz="2600" b="1" dirty="0">
                <a:latin typeface="Calibri" pitchFamily="34" charset="0"/>
                <a:cs typeface="Calibri" pitchFamily="34" charset="0"/>
              </a:rPr>
              <a:t>	</a:t>
            </a:r>
            <a:r>
              <a:rPr lang="en-US" sz="2600" b="1" dirty="0" smtClean="0">
                <a:latin typeface="Calibri" pitchFamily="34" charset="0"/>
                <a:cs typeface="Calibri" pitchFamily="34" charset="0"/>
              </a:rPr>
              <a:t>Children:10,000 to 15,000/mm</a:t>
            </a:r>
            <a:r>
              <a:rPr lang="en-US" sz="2600" b="1" baseline="30000" dirty="0" smtClean="0">
                <a:latin typeface="Calibri" pitchFamily="34" charset="0"/>
                <a:cs typeface="Calibri" pitchFamily="34" charset="0"/>
              </a:rPr>
              <a:t>3</a:t>
            </a:r>
            <a:endParaRPr lang="en-US" sz="2600" b="1" dirty="0" smtClean="0">
              <a:latin typeface="Calibri" pitchFamily="34" charset="0"/>
              <a:cs typeface="Calibri" pitchFamily="34" charset="0"/>
            </a:endParaRPr>
          </a:p>
          <a:p>
            <a:pPr marL="0" indent="0"/>
            <a:r>
              <a:rPr lang="en-US" sz="2600" b="1" dirty="0">
                <a:latin typeface="Calibri" pitchFamily="34" charset="0"/>
                <a:cs typeface="Calibri" pitchFamily="34" charset="0"/>
              </a:rPr>
              <a:t>	</a:t>
            </a:r>
            <a:r>
              <a:rPr lang="en-US" sz="2600" b="1" dirty="0" smtClean="0">
                <a:latin typeface="Calibri" pitchFamily="34" charset="0"/>
                <a:cs typeface="Calibri" pitchFamily="34" charset="0"/>
              </a:rPr>
              <a:t>Adults: 4,000 and 11,000/mm</a:t>
            </a:r>
            <a:r>
              <a:rPr lang="en-US" sz="2600" b="1" baseline="30000" dirty="0" smtClean="0">
                <a:latin typeface="Calibri" pitchFamily="34" charset="0"/>
                <a:cs typeface="Calibri" pitchFamily="34" charset="0"/>
              </a:rPr>
              <a:t>3</a:t>
            </a:r>
          </a:p>
          <a:p>
            <a:pPr marL="0" indent="0"/>
            <a:endParaRPr lang="en-US" sz="2600" b="1" dirty="0" smtClean="0">
              <a:latin typeface="Calibri" pitchFamily="34" charset="0"/>
              <a:cs typeface="Calibri" pitchFamily="34" charset="0"/>
            </a:endParaRPr>
          </a:p>
          <a:p>
            <a:pPr>
              <a:buFont typeface="Wingdings" pitchFamily="2" charset="2"/>
              <a:buChar char="q"/>
            </a:pPr>
            <a:r>
              <a:rPr lang="en-US" sz="2600" b="1" dirty="0" smtClean="0">
                <a:latin typeface="Calibri" pitchFamily="34" charset="0"/>
                <a:cs typeface="Calibri" pitchFamily="34" charset="0"/>
              </a:rPr>
              <a:t>Sex: males have more WBCs than females.</a:t>
            </a:r>
          </a:p>
          <a:p>
            <a:pPr>
              <a:buFont typeface="Wingdings" pitchFamily="2" charset="2"/>
              <a:buChar char="q"/>
            </a:pPr>
            <a:r>
              <a:rPr lang="en-US" sz="2600" b="1" dirty="0" smtClean="0">
                <a:latin typeface="Calibri" pitchFamily="34" charset="0"/>
                <a:cs typeface="Calibri" pitchFamily="34" charset="0"/>
              </a:rPr>
              <a:t>Diurnal variation: Minimum in early morning and maximum in the afternoon.</a:t>
            </a:r>
          </a:p>
          <a:p>
            <a:pPr>
              <a:buFont typeface="Wingdings" pitchFamily="2" charset="2"/>
              <a:buChar char="q"/>
            </a:pPr>
            <a:r>
              <a:rPr lang="en-US" sz="2600" b="1" dirty="0" smtClean="0">
                <a:latin typeface="Calibri" pitchFamily="34" charset="0"/>
                <a:cs typeface="Calibri" pitchFamily="34" charset="0"/>
              </a:rPr>
              <a:t>Exercise: Increases slightly.</a:t>
            </a:r>
          </a:p>
          <a:p>
            <a:pPr>
              <a:buFont typeface="Wingdings" pitchFamily="2" charset="2"/>
              <a:buChar char="q"/>
            </a:pPr>
            <a:r>
              <a:rPr lang="en-US" sz="2600" b="1" dirty="0" smtClean="0">
                <a:latin typeface="Calibri" pitchFamily="34" charset="0"/>
                <a:cs typeface="Calibri" pitchFamily="34" charset="0"/>
              </a:rPr>
              <a:t>Sleep: Decreases.</a:t>
            </a:r>
          </a:p>
          <a:p>
            <a:pPr>
              <a:buFont typeface="Wingdings" pitchFamily="2" charset="2"/>
              <a:buChar char="q"/>
            </a:pPr>
            <a:r>
              <a:rPr lang="en-US" sz="2600" b="1" dirty="0" smtClean="0">
                <a:latin typeface="Calibri" pitchFamily="34" charset="0"/>
                <a:cs typeface="Calibri" pitchFamily="34" charset="0"/>
              </a:rPr>
              <a:t>Emotional conditions like anxiety: Increases.</a:t>
            </a:r>
          </a:p>
          <a:p>
            <a:pPr>
              <a:buFont typeface="Wingdings" pitchFamily="2" charset="2"/>
              <a:buChar char="q"/>
            </a:pPr>
            <a:r>
              <a:rPr lang="en-US" sz="2600" b="1" dirty="0" smtClean="0">
                <a:latin typeface="Calibri" pitchFamily="34" charset="0"/>
                <a:cs typeface="Calibri" pitchFamily="34" charset="0"/>
              </a:rPr>
              <a:t>Pregnancy: Increases.</a:t>
            </a:r>
          </a:p>
          <a:p>
            <a:pPr>
              <a:buFont typeface="Wingdings" pitchFamily="2" charset="2"/>
              <a:buChar char="q"/>
            </a:pPr>
            <a:r>
              <a:rPr lang="en-US" sz="2600" b="1" dirty="0" smtClean="0">
                <a:latin typeface="Calibri" pitchFamily="34" charset="0"/>
                <a:cs typeface="Calibri" pitchFamily="34" charset="0"/>
              </a:rPr>
              <a:t>Menstruation: Increases.</a:t>
            </a:r>
          </a:p>
          <a:p>
            <a:pPr>
              <a:buFont typeface="Wingdings" pitchFamily="2" charset="2"/>
              <a:buChar char="q"/>
            </a:pPr>
            <a:r>
              <a:rPr lang="en-US" sz="2600" b="1" dirty="0" smtClean="0">
                <a:latin typeface="Calibri" pitchFamily="34" charset="0"/>
                <a:cs typeface="Calibri" pitchFamily="34" charset="0"/>
              </a:rPr>
              <a:t>Parturition: Increases.</a:t>
            </a:r>
          </a:p>
          <a:p>
            <a:pPr>
              <a:buFont typeface="Wingdings" pitchFamily="2" charset="2"/>
              <a:buChar char="q"/>
            </a:pPr>
            <a:endParaRPr lang="ar-SA" sz="2600" b="1" dirty="0">
              <a:latin typeface="Calibri" pitchFamily="34" charset="0"/>
            </a:endParaRPr>
          </a:p>
        </p:txBody>
      </p:sp>
    </p:spTree>
    <p:extLst>
      <p:ext uri="{BB962C8B-B14F-4D97-AF65-F5344CB8AC3E}">
        <p14:creationId xmlns:p14="http://schemas.microsoft.com/office/powerpoint/2010/main" val="1809334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200"/>
            <a:ext cx="1028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smtClean="0">
                <a:solidFill>
                  <a:srgbClr val="FF0000"/>
                </a:solidFill>
                <a:latin typeface="Calibri" panose="020F0502020204030204" pitchFamily="34" charset="0"/>
              </a:rPr>
              <a:t>Pathological Leukocytosis</a:t>
            </a:r>
          </a:p>
        </p:txBody>
      </p:sp>
      <p:graphicFrame>
        <p:nvGraphicFramePr>
          <p:cNvPr id="2" name="Table 1"/>
          <p:cNvGraphicFramePr>
            <a:graphicFrameLocks noGrp="1"/>
          </p:cNvGraphicFramePr>
          <p:nvPr>
            <p:extLst>
              <p:ext uri="{D42A27DB-BD31-4B8C-83A1-F6EECF244321}">
                <p14:modId xmlns:p14="http://schemas.microsoft.com/office/powerpoint/2010/main" val="984437622"/>
              </p:ext>
            </p:extLst>
          </p:nvPr>
        </p:nvGraphicFramePr>
        <p:xfrm>
          <a:off x="190500" y="762000"/>
          <a:ext cx="9829800" cy="6040120"/>
        </p:xfrm>
        <a:graphic>
          <a:graphicData uri="http://schemas.openxmlformats.org/drawingml/2006/table">
            <a:tbl>
              <a:tblPr rtl="1" firstRow="1" bandRow="1">
                <a:tableStyleId>{5C22544A-7EE6-4342-B048-85BDC9FD1C3A}</a:tableStyleId>
              </a:tblPr>
              <a:tblGrid>
                <a:gridCol w="5225189"/>
                <a:gridCol w="2941740"/>
                <a:gridCol w="1662871"/>
              </a:tblGrid>
              <a:tr h="370840">
                <a:tc>
                  <a:txBody>
                    <a:bodyPr/>
                    <a:lstStyle/>
                    <a:p>
                      <a:pPr rtl="1"/>
                      <a:r>
                        <a:rPr lang="en-US" sz="1800" b="1" dirty="0" smtClean="0">
                          <a:solidFill>
                            <a:srgbClr val="3333CC"/>
                          </a:solidFill>
                          <a:latin typeface="Calibri" pitchFamily="34" charset="0"/>
                          <a:cs typeface="Calibri" pitchFamily="34" charset="0"/>
                        </a:rPr>
                        <a:t>Causes</a:t>
                      </a:r>
                      <a:endParaRPr lang="ar-SA" sz="1800" b="1" dirty="0">
                        <a:solidFill>
                          <a:srgbClr val="3333CC"/>
                        </a:solidFill>
                        <a:latin typeface="Calibri" pitchFamily="34" charset="0"/>
                      </a:endParaRPr>
                    </a:p>
                  </a:txBody>
                  <a:tcPr/>
                </a:tc>
                <a:tc>
                  <a:txBody>
                    <a:bodyPr/>
                    <a:lstStyle/>
                    <a:p>
                      <a:pPr rtl="1"/>
                      <a:r>
                        <a:rPr lang="en-US" sz="1800" b="1" dirty="0" smtClean="0">
                          <a:solidFill>
                            <a:srgbClr val="3333CC"/>
                          </a:solidFill>
                          <a:latin typeface="Calibri" pitchFamily="34" charset="0"/>
                        </a:rPr>
                        <a:t>Definition</a:t>
                      </a:r>
                      <a:endParaRPr lang="ar-SA" sz="1800" b="1" dirty="0">
                        <a:solidFill>
                          <a:srgbClr val="3333CC"/>
                        </a:solidFill>
                        <a:latin typeface="Calibri" pitchFamily="34" charset="0"/>
                      </a:endParaRPr>
                    </a:p>
                  </a:txBody>
                  <a:tcPr/>
                </a:tc>
                <a:tc>
                  <a:txBody>
                    <a:bodyPr/>
                    <a:lstStyle/>
                    <a:p>
                      <a:pPr rtl="1"/>
                      <a:r>
                        <a:rPr lang="en-US" sz="1800" b="1" dirty="0" smtClean="0">
                          <a:solidFill>
                            <a:srgbClr val="3333CC"/>
                          </a:solidFill>
                          <a:latin typeface="Calibri" pitchFamily="34" charset="0"/>
                          <a:cs typeface="Calibri" pitchFamily="34" charset="0"/>
                        </a:rPr>
                        <a:t>Condition</a:t>
                      </a:r>
                      <a:endParaRPr lang="ar-SA" sz="1800" b="1" dirty="0">
                        <a:solidFill>
                          <a:srgbClr val="3333CC"/>
                        </a:solidFill>
                        <a:latin typeface="Calibri" pitchFamily="34" charset="0"/>
                      </a:endParaRPr>
                    </a:p>
                  </a:txBody>
                  <a:tcPr/>
                </a:tc>
              </a:tr>
              <a:tr h="370840">
                <a:tc>
                  <a:txBody>
                    <a:bodyPr/>
                    <a:lstStyle/>
                    <a:p>
                      <a:pPr marL="342900" lvl="0" indent="-342900" rtl="0">
                        <a:buFont typeface="Wingdings" pitchFamily="2" charset="2"/>
                        <a:buChar char="q"/>
                      </a:pPr>
                      <a:r>
                        <a:rPr lang="en-US" sz="1800" b="1" dirty="0" smtClean="0">
                          <a:latin typeface="Calibri" pitchFamily="34" charset="0"/>
                          <a:cs typeface="Calibri" pitchFamily="34" charset="0"/>
                        </a:rPr>
                        <a:t>Infections: of all types as acute or chronic, bacterial, viral or fungal.</a:t>
                      </a:r>
                    </a:p>
                    <a:p>
                      <a:pPr marL="342900" lvl="0" indent="-342900" rtl="0">
                        <a:buFont typeface="Wingdings" pitchFamily="2" charset="2"/>
                        <a:buChar char="q"/>
                      </a:pPr>
                      <a:r>
                        <a:rPr lang="en-US" sz="1800" b="1" dirty="0" smtClean="0">
                          <a:latin typeface="Calibri" pitchFamily="34" charset="0"/>
                          <a:cs typeface="Calibri" pitchFamily="34" charset="0"/>
                        </a:rPr>
                        <a:t>Inflammation as rheumatic fever</a:t>
                      </a:r>
                    </a:p>
                    <a:p>
                      <a:pPr marL="342900" lvl="0" indent="-342900" rtl="0">
                        <a:buFont typeface="Wingdings" pitchFamily="2" charset="2"/>
                        <a:buChar char="q"/>
                      </a:pPr>
                      <a:r>
                        <a:rPr lang="en-US" sz="1800" b="1" dirty="0" smtClean="0">
                          <a:latin typeface="Calibri" pitchFamily="34" charset="0"/>
                          <a:cs typeface="Calibri" pitchFamily="34" charset="0"/>
                        </a:rPr>
                        <a:t>Tissue damage as trauma, burn</a:t>
                      </a:r>
                    </a:p>
                    <a:p>
                      <a:pPr marL="342900" lvl="0" indent="-342900" rtl="0">
                        <a:buFont typeface="Wingdings" pitchFamily="2" charset="2"/>
                        <a:buChar char="q"/>
                      </a:pPr>
                      <a:r>
                        <a:rPr lang="en-US" sz="1800" b="1" dirty="0" smtClean="0">
                          <a:latin typeface="Calibri" pitchFamily="34" charset="0"/>
                          <a:cs typeface="Calibri" pitchFamily="34" charset="0"/>
                        </a:rPr>
                        <a:t>Malignant tumors</a:t>
                      </a:r>
                    </a:p>
                    <a:p>
                      <a:pPr marL="342900" lvl="0" indent="-342900" rtl="0">
                        <a:buFont typeface="Wingdings" pitchFamily="2" charset="2"/>
                        <a:buChar char="q"/>
                      </a:pPr>
                      <a:r>
                        <a:rPr lang="en-US" sz="1800" b="1" dirty="0" smtClean="0">
                          <a:latin typeface="Calibri" pitchFamily="34" charset="0"/>
                          <a:cs typeface="Calibri" pitchFamily="34" charset="0"/>
                        </a:rPr>
                        <a:t>Smoking.</a:t>
                      </a:r>
                      <a:endParaRPr lang="ar-SA" sz="1800" b="1" dirty="0">
                        <a:solidFill>
                          <a:srgbClr val="3333CC"/>
                        </a:solidFill>
                        <a:latin typeface="Calibri" pitchFamily="34" charset="0"/>
                      </a:endParaRPr>
                    </a:p>
                  </a:txBody>
                  <a:tcPr/>
                </a:tc>
                <a:tc>
                  <a:txBody>
                    <a:bodyPr/>
                    <a:lstStyle/>
                    <a:p>
                      <a:pPr rtl="1"/>
                      <a:r>
                        <a:rPr lang="en-US" sz="1800" b="1" dirty="0" smtClean="0">
                          <a:latin typeface="Calibri" pitchFamily="34" charset="0"/>
                          <a:cs typeface="Calibri" pitchFamily="34" charset="0"/>
                        </a:rPr>
                        <a:t>An increase in the number of neutrophils </a:t>
                      </a:r>
                      <a:endParaRPr lang="ar-SA" sz="1800" b="1" dirty="0">
                        <a:solidFill>
                          <a:srgbClr val="3333CC"/>
                        </a:solidFill>
                        <a:latin typeface="Calibri" pitchFamily="34" charset="0"/>
                      </a:endParaRPr>
                    </a:p>
                  </a:txBody>
                  <a:tcPr/>
                </a:tc>
                <a:tc>
                  <a:txBody>
                    <a:bodyPr/>
                    <a:lstStyle/>
                    <a:p>
                      <a:pPr rtl="1"/>
                      <a:r>
                        <a:rPr lang="en-US" sz="1800" b="1" dirty="0" err="1" smtClean="0">
                          <a:solidFill>
                            <a:srgbClr val="3333CC"/>
                          </a:solidFill>
                          <a:latin typeface="Calibri" pitchFamily="34" charset="0"/>
                          <a:cs typeface="Calibri" pitchFamily="34" charset="0"/>
                        </a:rPr>
                        <a:t>Neutrophilia</a:t>
                      </a:r>
                      <a:endParaRPr lang="ar-SA" sz="1800" b="1" dirty="0">
                        <a:solidFill>
                          <a:srgbClr val="3333CC"/>
                        </a:solidFill>
                        <a:latin typeface="Calibri" pitchFamily="34" charset="0"/>
                      </a:endParaRPr>
                    </a:p>
                  </a:txBody>
                  <a:tcPr/>
                </a:tc>
              </a:tr>
              <a:tr h="370840">
                <a:tc>
                  <a:txBody>
                    <a:bodyPr/>
                    <a:lstStyle/>
                    <a:p>
                      <a:pPr marL="285750" lvl="0" indent="-285750">
                        <a:buFont typeface="Wingdings" pitchFamily="2" charset="2"/>
                        <a:buChar char="q"/>
                      </a:pPr>
                      <a:r>
                        <a:rPr lang="en-US" sz="1800" b="1" dirty="0" smtClean="0">
                          <a:latin typeface="Calibri" pitchFamily="34" charset="0"/>
                          <a:cs typeface="Calibri" pitchFamily="34" charset="0"/>
                        </a:rPr>
                        <a:t>Allergic conditions as asthma, hay fever, skin allergy</a:t>
                      </a:r>
                    </a:p>
                    <a:p>
                      <a:pPr marL="285750" lvl="0" indent="-285750">
                        <a:buFont typeface="Wingdings" pitchFamily="2" charset="2"/>
                        <a:buChar char="q"/>
                      </a:pPr>
                      <a:r>
                        <a:rPr lang="en-US" sz="1800" b="1" dirty="0" smtClean="0">
                          <a:latin typeface="Calibri" pitchFamily="34" charset="0"/>
                          <a:cs typeface="Calibri" pitchFamily="34" charset="0"/>
                        </a:rPr>
                        <a:t>Parasitic infection</a:t>
                      </a:r>
                    </a:p>
                    <a:p>
                      <a:pPr marL="285750" lvl="0" indent="-285750">
                        <a:buFont typeface="Wingdings" pitchFamily="2" charset="2"/>
                        <a:buChar char="q"/>
                      </a:pPr>
                      <a:r>
                        <a:rPr lang="en-US" sz="1800" b="1" dirty="0" smtClean="0">
                          <a:latin typeface="Calibri" pitchFamily="34" charset="0"/>
                          <a:cs typeface="Calibri" pitchFamily="34" charset="0"/>
                        </a:rPr>
                        <a:t>Leukemia</a:t>
                      </a:r>
                      <a:endParaRPr lang="ar-SA" sz="1800" b="1" dirty="0">
                        <a:solidFill>
                          <a:srgbClr val="3333CC"/>
                        </a:solidFill>
                        <a:latin typeface="Calibri" pitchFamily="34" charset="0"/>
                      </a:endParaRPr>
                    </a:p>
                  </a:txBody>
                  <a:tcPr/>
                </a:tc>
                <a:tc>
                  <a:txBody>
                    <a:bodyPr/>
                    <a:lstStyle/>
                    <a:p>
                      <a:pPr rtl="1"/>
                      <a:r>
                        <a:rPr lang="en-US" sz="1800" b="1" dirty="0" smtClean="0">
                          <a:latin typeface="Calibri" pitchFamily="34" charset="0"/>
                          <a:cs typeface="Calibri" pitchFamily="34" charset="0"/>
                        </a:rPr>
                        <a:t>an increase in the number of </a:t>
                      </a:r>
                      <a:r>
                        <a:rPr lang="en-US" sz="1800" b="1" dirty="0" err="1" smtClean="0">
                          <a:latin typeface="Calibri" pitchFamily="34" charset="0"/>
                          <a:cs typeface="Calibri" pitchFamily="34" charset="0"/>
                        </a:rPr>
                        <a:t>eosinophils</a:t>
                      </a:r>
                      <a:endParaRPr lang="ar-SA" sz="1800" b="1" dirty="0">
                        <a:solidFill>
                          <a:srgbClr val="3333CC"/>
                        </a:solidFill>
                        <a:latin typeface="Calibri" pitchFamily="34" charset="0"/>
                      </a:endParaRPr>
                    </a:p>
                  </a:txBody>
                  <a:tcPr/>
                </a:tc>
                <a:tc>
                  <a:txBody>
                    <a:bodyPr/>
                    <a:lstStyle/>
                    <a:p>
                      <a:pPr rtl="1"/>
                      <a:r>
                        <a:rPr lang="en-US" sz="1800" b="1" dirty="0" smtClean="0">
                          <a:solidFill>
                            <a:srgbClr val="3333CC"/>
                          </a:solidFill>
                          <a:latin typeface="Calibri" pitchFamily="34" charset="0"/>
                          <a:cs typeface="Calibri" pitchFamily="34" charset="0"/>
                        </a:rPr>
                        <a:t>Eosinophilia</a:t>
                      </a:r>
                      <a:endParaRPr lang="ar-SA" sz="1800" b="1" dirty="0">
                        <a:solidFill>
                          <a:srgbClr val="3333CC"/>
                        </a:solidFill>
                        <a:latin typeface="Calibri" pitchFamily="34" charset="0"/>
                      </a:endParaRPr>
                    </a:p>
                  </a:txBody>
                  <a:tcPr/>
                </a:tc>
              </a:tr>
              <a:tr h="370840">
                <a:tc>
                  <a:txBody>
                    <a:bodyPr/>
                    <a:lstStyle/>
                    <a:p>
                      <a:pPr marL="285750" lvl="0" indent="-285750">
                        <a:buFont typeface="Wingdings" pitchFamily="2" charset="2"/>
                        <a:buChar char="q"/>
                      </a:pPr>
                      <a:r>
                        <a:rPr lang="en-US" sz="1800" b="1" dirty="0" smtClean="0">
                          <a:latin typeface="Calibri" pitchFamily="34" charset="0"/>
                          <a:cs typeface="Calibri" pitchFamily="34" charset="0"/>
                        </a:rPr>
                        <a:t>Allergic conditions as asthma, hay fever, skin allergy</a:t>
                      </a:r>
                    </a:p>
                    <a:p>
                      <a:pPr marL="285750" lvl="0" indent="-285750">
                        <a:buFont typeface="Wingdings" pitchFamily="2" charset="2"/>
                        <a:buChar char="q"/>
                      </a:pPr>
                      <a:r>
                        <a:rPr lang="en-US" sz="1800" b="1" dirty="0" smtClean="0">
                          <a:latin typeface="Calibri" pitchFamily="34" charset="0"/>
                          <a:cs typeface="Calibri" pitchFamily="34" charset="0"/>
                        </a:rPr>
                        <a:t>Leukemia</a:t>
                      </a:r>
                    </a:p>
                    <a:p>
                      <a:pPr rtl="1"/>
                      <a:endParaRPr lang="ar-SA" sz="1800" b="1" dirty="0">
                        <a:solidFill>
                          <a:srgbClr val="3333CC"/>
                        </a:solidFill>
                        <a:latin typeface="Calibri" pitchFamily="34" charset="0"/>
                      </a:endParaRPr>
                    </a:p>
                  </a:txBody>
                  <a:tcPr/>
                </a:tc>
                <a:tc>
                  <a:txBody>
                    <a:bodyPr/>
                    <a:lstStyle/>
                    <a:p>
                      <a:pPr rtl="1"/>
                      <a:r>
                        <a:rPr lang="en-US" sz="1800" b="1" dirty="0" smtClean="0">
                          <a:latin typeface="Calibri" pitchFamily="34" charset="0"/>
                          <a:cs typeface="Calibri" pitchFamily="34" charset="0"/>
                        </a:rPr>
                        <a:t>an increase in the number of basophils</a:t>
                      </a:r>
                      <a:endParaRPr lang="ar-SA" sz="1800" b="1" dirty="0">
                        <a:solidFill>
                          <a:srgbClr val="3333CC"/>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3333CC"/>
                          </a:solidFill>
                          <a:latin typeface="Calibri" pitchFamily="34" charset="0"/>
                          <a:cs typeface="Calibri" pitchFamily="34" charset="0"/>
                        </a:rPr>
                        <a:t>Basophilia</a:t>
                      </a:r>
                      <a:endParaRPr lang="ar-SA" sz="1800" b="1" dirty="0">
                        <a:solidFill>
                          <a:srgbClr val="3333CC"/>
                        </a:solidFill>
                        <a:latin typeface="Calibri" pitchFamily="34" charset="0"/>
                      </a:endParaRPr>
                    </a:p>
                  </a:txBody>
                  <a:tcPr/>
                </a:tc>
              </a:tr>
              <a:tr h="370840">
                <a:tc>
                  <a:txBody>
                    <a:bodyPr/>
                    <a:lstStyle/>
                    <a:p>
                      <a:pPr marL="285750" lvl="0" indent="-285750">
                        <a:buFont typeface="Wingdings" pitchFamily="2" charset="2"/>
                        <a:buChar char="q"/>
                      </a:pPr>
                      <a:r>
                        <a:rPr lang="en-US" sz="1800" b="1" dirty="0" smtClean="0">
                          <a:latin typeface="Calibri" pitchFamily="34" charset="0"/>
                          <a:cs typeface="Calibri" pitchFamily="34" charset="0"/>
                        </a:rPr>
                        <a:t>Chronic infection as in tuberculosis</a:t>
                      </a:r>
                    </a:p>
                    <a:p>
                      <a:pPr marL="285750" lvl="0" indent="-285750">
                        <a:buFont typeface="Wingdings" pitchFamily="2" charset="2"/>
                        <a:buChar char="q"/>
                      </a:pPr>
                      <a:r>
                        <a:rPr lang="en-US" sz="1800" b="1" dirty="0" smtClean="0">
                          <a:latin typeface="Calibri" pitchFamily="34" charset="0"/>
                          <a:cs typeface="Calibri" pitchFamily="34" charset="0"/>
                        </a:rPr>
                        <a:t>Leukemia</a:t>
                      </a:r>
                      <a:endParaRPr lang="ar-SA" sz="1800" b="1" dirty="0">
                        <a:solidFill>
                          <a:srgbClr val="3333CC"/>
                        </a:solidFill>
                        <a:latin typeface="Calibri" pitchFamily="34" charset="0"/>
                      </a:endParaRPr>
                    </a:p>
                  </a:txBody>
                  <a:tcPr/>
                </a:tc>
                <a:tc>
                  <a:txBody>
                    <a:bodyPr/>
                    <a:lstStyle/>
                    <a:p>
                      <a:pPr rtl="1"/>
                      <a:r>
                        <a:rPr lang="en-US" sz="1800" b="1" dirty="0" smtClean="0">
                          <a:latin typeface="Calibri" pitchFamily="34" charset="0"/>
                          <a:cs typeface="Calibri" pitchFamily="34" charset="0"/>
                        </a:rPr>
                        <a:t>an increase in the number of </a:t>
                      </a:r>
                      <a:r>
                        <a:rPr lang="en-US" sz="1800" b="1" dirty="0" err="1" smtClean="0">
                          <a:latin typeface="Calibri" pitchFamily="34" charset="0"/>
                          <a:cs typeface="Calibri" pitchFamily="34" charset="0"/>
                        </a:rPr>
                        <a:t>momocytes</a:t>
                      </a:r>
                      <a:endParaRPr lang="ar-SA" sz="1800" b="1" dirty="0">
                        <a:solidFill>
                          <a:srgbClr val="3333CC"/>
                        </a:solidFill>
                        <a:latin typeface="Calibri" pitchFamily="34" charset="0"/>
                      </a:endParaRPr>
                    </a:p>
                  </a:txBody>
                  <a:tcPr/>
                </a:tc>
                <a:tc>
                  <a:txBody>
                    <a:bodyPr/>
                    <a:lstStyle/>
                    <a:p>
                      <a:pPr rtl="1"/>
                      <a:r>
                        <a:rPr lang="en-US" sz="1800" b="1" dirty="0" err="1" smtClean="0">
                          <a:solidFill>
                            <a:srgbClr val="3333CC"/>
                          </a:solidFill>
                          <a:latin typeface="Calibri" pitchFamily="34" charset="0"/>
                          <a:cs typeface="Calibri" pitchFamily="34" charset="0"/>
                        </a:rPr>
                        <a:t>Monocytosis</a:t>
                      </a:r>
                      <a:endParaRPr lang="ar-SA" sz="1800" b="1" dirty="0">
                        <a:solidFill>
                          <a:srgbClr val="3333CC"/>
                        </a:solidFill>
                        <a:latin typeface="Calibri" pitchFamily="34" charset="0"/>
                      </a:endParaRPr>
                    </a:p>
                  </a:txBody>
                  <a:tcPr/>
                </a:tc>
              </a:tr>
              <a:tr h="370840">
                <a:tc>
                  <a:txBody>
                    <a:bodyPr/>
                    <a:lstStyle/>
                    <a:p>
                      <a:pPr marL="285750" lvl="0" indent="-285750">
                        <a:buFont typeface="Wingdings" pitchFamily="2" charset="2"/>
                        <a:buChar char="q"/>
                      </a:pPr>
                      <a:r>
                        <a:rPr lang="en-US" sz="1800" b="1" dirty="0" smtClean="0">
                          <a:latin typeface="Calibri" pitchFamily="34" charset="0"/>
                          <a:cs typeface="Calibri" pitchFamily="34" charset="0"/>
                        </a:rPr>
                        <a:t>Chronic bacterial and viral infections</a:t>
                      </a:r>
                    </a:p>
                    <a:p>
                      <a:pPr marL="285750" lvl="0" indent="-285750">
                        <a:buFont typeface="Wingdings" pitchFamily="2" charset="2"/>
                        <a:buChar char="q"/>
                      </a:pPr>
                      <a:r>
                        <a:rPr lang="en-US" sz="1800" b="1" dirty="0" smtClean="0">
                          <a:latin typeface="Calibri" pitchFamily="34" charset="0"/>
                          <a:cs typeface="Calibri" pitchFamily="34" charset="0"/>
                        </a:rPr>
                        <a:t>Leukemia</a:t>
                      </a:r>
                      <a:endParaRPr lang="ar-SA" sz="1800" b="1" dirty="0" smtClean="0">
                        <a:solidFill>
                          <a:srgbClr val="3333CC"/>
                        </a:solidFill>
                        <a:latin typeface="Calibri" pitchFamily="34" charset="0"/>
                      </a:endParaRPr>
                    </a:p>
                    <a:p>
                      <a:pPr rtl="1"/>
                      <a:endParaRPr lang="ar-SA" sz="1800" b="1" dirty="0">
                        <a:solidFill>
                          <a:srgbClr val="3333CC"/>
                        </a:solidFill>
                        <a:latin typeface="Calibri" pitchFamily="34" charset="0"/>
                      </a:endParaRPr>
                    </a:p>
                  </a:txBody>
                  <a:tcPr/>
                </a:tc>
                <a:tc>
                  <a:txBody>
                    <a:bodyPr/>
                    <a:lstStyle/>
                    <a:p>
                      <a:pPr rtl="1"/>
                      <a:r>
                        <a:rPr lang="en-US" sz="1800" b="1" dirty="0" smtClean="0">
                          <a:latin typeface="Calibri" pitchFamily="34" charset="0"/>
                          <a:cs typeface="Calibri" pitchFamily="34" charset="0"/>
                        </a:rPr>
                        <a:t>an increase in the number of lymphocytes</a:t>
                      </a:r>
                      <a:endParaRPr lang="ar-SA" sz="1800" b="1" dirty="0">
                        <a:solidFill>
                          <a:srgbClr val="3333CC"/>
                        </a:solidFill>
                        <a:latin typeface="Calibri" pitchFamily="34" charset="0"/>
                      </a:endParaRPr>
                    </a:p>
                  </a:txBody>
                  <a:tcPr/>
                </a:tc>
                <a:tc>
                  <a:txBody>
                    <a:bodyPr/>
                    <a:lstStyle/>
                    <a:p>
                      <a:pPr rtl="1"/>
                      <a:r>
                        <a:rPr lang="en-US" sz="1800" b="1" dirty="0" smtClean="0">
                          <a:solidFill>
                            <a:srgbClr val="3333CC"/>
                          </a:solidFill>
                          <a:latin typeface="Calibri" pitchFamily="34" charset="0"/>
                          <a:cs typeface="Calibri" pitchFamily="34" charset="0"/>
                        </a:rPr>
                        <a:t>Lymphocytosis</a:t>
                      </a:r>
                      <a:endParaRPr lang="ar-SA" sz="1800" b="1" dirty="0">
                        <a:solidFill>
                          <a:srgbClr val="3333CC"/>
                        </a:solidFill>
                        <a:latin typeface="Calibri" pitchFamily="34" charset="0"/>
                      </a:endParaRPr>
                    </a:p>
                  </a:txBody>
                  <a:tcPr/>
                </a:tc>
              </a:tr>
            </a:tbl>
          </a:graphicData>
        </a:graphic>
      </p:graphicFrame>
    </p:spTree>
    <p:extLst>
      <p:ext uri="{BB962C8B-B14F-4D97-AF65-F5344CB8AC3E}">
        <p14:creationId xmlns:p14="http://schemas.microsoft.com/office/powerpoint/2010/main" val="907953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457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Leukemia</a:t>
            </a:r>
          </a:p>
        </p:txBody>
      </p:sp>
      <p:sp>
        <p:nvSpPr>
          <p:cNvPr id="71683" name="Rectangle 3"/>
          <p:cNvSpPr txBox="1">
            <a:spLocks noChangeArrowheads="1"/>
          </p:cNvSpPr>
          <p:nvPr/>
        </p:nvSpPr>
        <p:spPr bwMode="auto">
          <a:xfrm>
            <a:off x="266700" y="1600200"/>
            <a:ext cx="952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a:solidFill>
                  <a:schemeClr val="tx1"/>
                </a:solidFill>
                <a:latin typeface="Arial" pitchFamily="34" charset="0"/>
                <a:cs typeface="Arial" pitchFamily="34" charset="0"/>
              </a:defRPr>
            </a:lvl1pPr>
            <a:lvl2pPr marL="800100" indent="-342900">
              <a:defRPr sz="2800">
                <a:solidFill>
                  <a:schemeClr val="tx1"/>
                </a:solidFill>
                <a:latin typeface="Arial" pitchFamily="34" charset="0"/>
                <a:cs typeface="Arial" pitchFamily="34" charset="0"/>
              </a:defRPr>
            </a:lvl2pPr>
            <a:lvl3pPr marL="1257300" indent="-342900">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lvl="0">
              <a:buFont typeface="Wingdings" pitchFamily="2" charset="2"/>
              <a:buChar char="q"/>
            </a:pPr>
            <a:r>
              <a:rPr lang="en-US" sz="2800" b="1" dirty="0" smtClean="0">
                <a:latin typeface="Calibri" pitchFamily="34" charset="0"/>
                <a:cs typeface="Calibri" pitchFamily="34" charset="0"/>
              </a:rPr>
              <a:t>It is a malignant disease of bone marrow causing marked increase in WBCs may reach 500.000/mm</a:t>
            </a:r>
            <a:r>
              <a:rPr lang="en-US" sz="2800" b="1" baseline="30000" dirty="0" smtClean="0">
                <a:latin typeface="Calibri" pitchFamily="34" charset="0"/>
                <a:cs typeface="Calibri" pitchFamily="34" charset="0"/>
              </a:rPr>
              <a:t>3</a:t>
            </a:r>
            <a:r>
              <a:rPr lang="en-US" sz="2800" b="1" dirty="0" smtClean="0">
                <a:latin typeface="Calibri" pitchFamily="34" charset="0"/>
                <a:cs typeface="Calibri" pitchFamily="34" charset="0"/>
              </a:rPr>
              <a:t>.  </a:t>
            </a:r>
          </a:p>
          <a:p>
            <a:pPr marL="0" lvl="0" indent="0"/>
            <a:r>
              <a:rPr lang="en-US" sz="2800" b="1" dirty="0" smtClean="0">
                <a:latin typeface="Calibri" pitchFamily="34" charset="0"/>
                <a:cs typeface="Calibri" pitchFamily="34" charset="0"/>
              </a:rPr>
              <a:t>    </a:t>
            </a:r>
          </a:p>
          <a:p>
            <a:pPr>
              <a:buFont typeface="Wingdings" pitchFamily="2" charset="2"/>
              <a:buChar char="q"/>
            </a:pPr>
            <a:r>
              <a:rPr lang="en-US" sz="2800" b="1" dirty="0" smtClean="0">
                <a:latin typeface="Calibri" pitchFamily="34" charset="0"/>
                <a:cs typeface="Calibri" pitchFamily="34" charset="0"/>
              </a:rPr>
              <a:t>Leukemia is associated with anemia and bleeding tendency (due to decrease in bone marrow area responsible for RBCs and platelet synthesis respectively).</a:t>
            </a:r>
            <a:endParaRPr lang="ar-SA" sz="2800" b="1" dirty="0">
              <a:latin typeface="Calibri" pitchFamily="34" charset="0"/>
            </a:endParaRPr>
          </a:p>
        </p:txBody>
      </p:sp>
    </p:spTree>
    <p:extLst>
      <p:ext uri="{BB962C8B-B14F-4D97-AF65-F5344CB8AC3E}">
        <p14:creationId xmlns:p14="http://schemas.microsoft.com/office/powerpoint/2010/main" val="3398540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457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Leukopenia</a:t>
            </a:r>
          </a:p>
        </p:txBody>
      </p:sp>
      <p:sp>
        <p:nvSpPr>
          <p:cNvPr id="71683" name="Rectangle 3"/>
          <p:cNvSpPr txBox="1">
            <a:spLocks noChangeArrowheads="1"/>
          </p:cNvSpPr>
          <p:nvPr/>
        </p:nvSpPr>
        <p:spPr bwMode="auto">
          <a:xfrm>
            <a:off x="266700" y="1447800"/>
            <a:ext cx="952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a:solidFill>
                  <a:schemeClr val="tx1"/>
                </a:solidFill>
                <a:latin typeface="Arial" pitchFamily="34" charset="0"/>
                <a:cs typeface="Arial" pitchFamily="34" charset="0"/>
              </a:defRPr>
            </a:lvl1pPr>
            <a:lvl2pPr marL="800100" indent="-342900">
              <a:defRPr sz="2800">
                <a:solidFill>
                  <a:schemeClr val="tx1"/>
                </a:solidFill>
                <a:latin typeface="Arial" pitchFamily="34" charset="0"/>
                <a:cs typeface="Arial" pitchFamily="34" charset="0"/>
              </a:defRPr>
            </a:lvl2pPr>
            <a:lvl3pPr marL="1257300" indent="-342900">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marL="514350" lvl="0" indent="-514350">
              <a:buFont typeface="Wingdings" pitchFamily="2" charset="2"/>
              <a:buChar char="q"/>
            </a:pPr>
            <a:r>
              <a:rPr lang="en-US" sz="2700" b="1" dirty="0" smtClean="0">
                <a:latin typeface="Calibri" pitchFamily="34" charset="0"/>
                <a:cs typeface="Calibri" pitchFamily="34" charset="0"/>
              </a:rPr>
              <a:t>Leukopenia (leucopenia) means a decrease in the total leucocyte count below 4.000/mm</a:t>
            </a:r>
            <a:r>
              <a:rPr lang="en-US" sz="2700" b="1" baseline="30000" dirty="0" smtClean="0">
                <a:latin typeface="Calibri" pitchFamily="34" charset="0"/>
                <a:cs typeface="Calibri" pitchFamily="34" charset="0"/>
              </a:rPr>
              <a:t>3</a:t>
            </a:r>
            <a:r>
              <a:rPr lang="en-US" sz="2700" b="1" dirty="0" smtClean="0">
                <a:latin typeface="Calibri" pitchFamily="34" charset="0"/>
                <a:cs typeface="Calibri" pitchFamily="34" charset="0"/>
              </a:rPr>
              <a:t>.</a:t>
            </a:r>
          </a:p>
          <a:p>
            <a:pPr marL="0" lvl="0" indent="0"/>
            <a:endParaRPr lang="en-US" sz="2700" b="1" dirty="0" smtClean="0">
              <a:latin typeface="Calibri" pitchFamily="34" charset="0"/>
              <a:cs typeface="Calibri" pitchFamily="34" charset="0"/>
            </a:endParaRPr>
          </a:p>
          <a:p>
            <a:pPr marL="514350" lvl="0" indent="-514350">
              <a:buFont typeface="Wingdings" pitchFamily="2" charset="2"/>
              <a:buChar char="q"/>
            </a:pPr>
            <a:r>
              <a:rPr lang="en-US" sz="2700" b="1" dirty="0" smtClean="0">
                <a:latin typeface="Calibri" pitchFamily="34" charset="0"/>
                <a:cs typeface="Calibri" pitchFamily="34" charset="0"/>
              </a:rPr>
              <a:t>In this condition the body is not protected against infections and death may occur.</a:t>
            </a:r>
          </a:p>
          <a:p>
            <a:pPr marL="0" lvl="0" indent="0"/>
            <a:endParaRPr lang="en-US" sz="2700" b="1" dirty="0" smtClean="0">
              <a:latin typeface="Calibri" pitchFamily="34" charset="0"/>
              <a:cs typeface="Calibri" pitchFamily="34" charset="0"/>
            </a:endParaRPr>
          </a:p>
          <a:p>
            <a:pPr marL="514350" lvl="0" indent="-514350">
              <a:buFont typeface="Wingdings" pitchFamily="2" charset="2"/>
              <a:buChar char="q"/>
            </a:pPr>
            <a:r>
              <a:rPr lang="en-US" sz="2700" b="1" dirty="0" smtClean="0">
                <a:latin typeface="Calibri" pitchFamily="34" charset="0"/>
                <a:cs typeface="Calibri" pitchFamily="34" charset="0"/>
              </a:rPr>
              <a:t>It is caused by:</a:t>
            </a:r>
          </a:p>
          <a:p>
            <a:pPr marL="1428750" lvl="2" indent="-514350">
              <a:buFont typeface="Wingdings" pitchFamily="2" charset="2"/>
              <a:buChar char="q"/>
            </a:pPr>
            <a:r>
              <a:rPr lang="en-US" sz="2700" b="1" dirty="0" smtClean="0">
                <a:latin typeface="Calibri" pitchFamily="34" charset="0"/>
                <a:cs typeface="Calibri" pitchFamily="34" charset="0"/>
              </a:rPr>
              <a:t>Bone marrow depression by radiation, drugs, and cancer chemotherapy.</a:t>
            </a:r>
          </a:p>
          <a:p>
            <a:pPr marL="1428750" lvl="2" indent="-514350">
              <a:buFont typeface="Wingdings" pitchFamily="2" charset="2"/>
              <a:buChar char="q"/>
            </a:pPr>
            <a:r>
              <a:rPr lang="en-US" sz="2700" b="1" dirty="0" smtClean="0">
                <a:latin typeface="Calibri" pitchFamily="34" charset="0"/>
                <a:cs typeface="Calibri" pitchFamily="34" charset="0"/>
              </a:rPr>
              <a:t>Some bacterial infections as typhoid fever, brucellosis.</a:t>
            </a:r>
          </a:p>
          <a:p>
            <a:pPr marL="1428750" lvl="2" indent="-514350">
              <a:buFont typeface="Wingdings" pitchFamily="2" charset="2"/>
              <a:buChar char="q"/>
            </a:pPr>
            <a:r>
              <a:rPr lang="en-US" sz="2700" b="1" dirty="0" smtClean="0">
                <a:latin typeface="Calibri" pitchFamily="34" charset="0"/>
                <a:cs typeface="Calibri" pitchFamily="34" charset="0"/>
              </a:rPr>
              <a:t>Some viral infections as AIDS, influenza, hepatitis.</a:t>
            </a:r>
            <a:endParaRPr lang="en-US" sz="2700" b="1" dirty="0">
              <a:latin typeface="Calibri" pitchFamily="34" charset="0"/>
              <a:cs typeface="Calibri" pitchFamily="34" charset="0"/>
            </a:endParaRPr>
          </a:p>
        </p:txBody>
      </p:sp>
    </p:spTree>
    <p:extLst>
      <p:ext uri="{BB962C8B-B14F-4D97-AF65-F5344CB8AC3E}">
        <p14:creationId xmlns:p14="http://schemas.microsoft.com/office/powerpoint/2010/main" val="2534499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057400"/>
            <a:ext cx="9753600"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8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8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2819400"/>
            <a:ext cx="9753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eaLnBrk="1" hangingPunct="1">
              <a:lnSpc>
                <a:spcPct val="90000"/>
              </a:lnSpc>
              <a:spcBef>
                <a:spcPct val="20000"/>
              </a:spcBef>
              <a:buFontTx/>
              <a:buBlip>
                <a:blip r:embed="rId2"/>
              </a:buBlip>
            </a:pPr>
            <a:r>
              <a:rPr lang="en-US" sz="2400" b="1" dirty="0" smtClean="0">
                <a:latin typeface="Calibri" pitchFamily="34" charset="0"/>
                <a:cs typeface="Calibri" pitchFamily="34" charset="0"/>
              </a:rPr>
              <a:t> Outline components of the immune system.</a:t>
            </a:r>
          </a:p>
          <a:p>
            <a:pPr eaLnBrk="1" hangingPunct="1">
              <a:lnSpc>
                <a:spcPct val="90000"/>
              </a:lnSpc>
              <a:spcBef>
                <a:spcPct val="20000"/>
              </a:spcBef>
              <a:buFontTx/>
              <a:buBlip>
                <a:blip r:embed="rId2"/>
              </a:buBlip>
            </a:pPr>
            <a:r>
              <a:rPr lang="en-US" altLang="en-US" sz="2400" b="1" dirty="0" smtClean="0">
                <a:latin typeface="Calibri" pitchFamily="34" charset="0"/>
                <a:cs typeface="Calibri" pitchFamily="34" charset="0"/>
              </a:rPr>
              <a:t>List the types of white blood cells(WBCs).</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sz="2400" b="1" dirty="0" smtClean="0">
                <a:latin typeface="Calibri" pitchFamily="34" charset="0"/>
                <a:cs typeface="Calibri" pitchFamily="34" charset="0"/>
              </a:rPr>
              <a:t>Describe the structure of the different types of WBCs.</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altLang="en-US" sz="2400" b="1" dirty="0" smtClean="0">
                <a:latin typeface="Calibri" pitchFamily="34" charset="0"/>
                <a:cs typeface="Calibri" pitchFamily="34" charset="0"/>
              </a:rPr>
              <a:t>Outline differential WBCs count.</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a:t>
            </a:r>
            <a:r>
              <a:rPr lang="en-US" altLang="en-US" sz="2400" b="1" dirty="0" smtClean="0">
                <a:latin typeface="Calibri" pitchFamily="34" charset="0"/>
                <a:cs typeface="Calibri" pitchFamily="34" charset="0"/>
              </a:rPr>
              <a:t>Summarize the stages of formation of the different WBCs. </a:t>
            </a:r>
          </a:p>
          <a:p>
            <a:pPr eaLnBrk="1" hangingPunct="1">
              <a:lnSpc>
                <a:spcPct val="90000"/>
              </a:lnSpc>
              <a:spcBef>
                <a:spcPct val="20000"/>
              </a:spcBef>
              <a:buFontTx/>
              <a:buBlip>
                <a:blip r:embed="rId2"/>
              </a:buBlip>
            </a:pPr>
            <a:r>
              <a:rPr lang="en-US" altLang="en-US" sz="2400" b="1" dirty="0">
                <a:latin typeface="Calibri" pitchFamily="34" charset="0"/>
                <a:cs typeface="Calibri" pitchFamily="34" charset="0"/>
              </a:rPr>
              <a:t> S</a:t>
            </a:r>
            <a:r>
              <a:rPr lang="en-US" altLang="en-US" sz="2400" b="1" dirty="0" smtClean="0">
                <a:latin typeface="Calibri" pitchFamily="34" charset="0"/>
                <a:cs typeface="Calibri" pitchFamily="34" charset="0"/>
              </a:rPr>
              <a:t>tate the functions the different types of WBCs.</a:t>
            </a:r>
          </a:p>
          <a:p>
            <a:pPr eaLnBrk="1" hangingPunct="1">
              <a:lnSpc>
                <a:spcPct val="90000"/>
              </a:lnSpc>
              <a:spcBef>
                <a:spcPct val="20000"/>
              </a:spcBef>
              <a:buFontTx/>
              <a:buBlip>
                <a:blip r:embed="rId2"/>
              </a:buBlip>
            </a:pPr>
            <a:r>
              <a:rPr lang="en-US" altLang="en-US" sz="2400" b="1" dirty="0" smtClean="0">
                <a:latin typeface="Calibri" pitchFamily="34" charset="0"/>
                <a:cs typeface="Calibri" pitchFamily="34" charset="0"/>
              </a:rPr>
              <a:t> Describe the role of the WBCs in immune responses and defending against infection.</a:t>
            </a:r>
          </a:p>
          <a:p>
            <a:pPr eaLnBrk="1" hangingPunct="1">
              <a:lnSpc>
                <a:spcPct val="90000"/>
              </a:lnSpc>
              <a:spcBef>
                <a:spcPct val="20000"/>
              </a:spcBef>
              <a:buFontTx/>
              <a:buBlip>
                <a:blip r:embed="rId2"/>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Explain </a:t>
            </a:r>
            <a:r>
              <a:rPr lang="en-US" sz="2400" b="1" dirty="0">
                <a:latin typeface="Calibri" pitchFamily="34" charset="0"/>
                <a:cs typeface="Calibri" pitchFamily="34" charset="0"/>
              </a:rPr>
              <a:t>the process of phagocytosis</a:t>
            </a:r>
            <a:r>
              <a:rPr lang="en-US" sz="2400" b="1" dirty="0" smtClean="0">
                <a:latin typeface="Calibri" pitchFamily="34" charset="0"/>
                <a:cs typeface="Calibri" pitchFamily="34" charset="0"/>
              </a:rPr>
              <a:t>.</a:t>
            </a:r>
          </a:p>
          <a:p>
            <a:pPr eaLnBrk="1" hangingPunct="1">
              <a:lnSpc>
                <a:spcPct val="90000"/>
              </a:lnSpc>
              <a:spcBef>
                <a:spcPct val="20000"/>
              </a:spcBef>
              <a:buFontTx/>
              <a:buBlip>
                <a:blip r:embed="rId2"/>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Recognize leukocytosis, leukopenia and leukemia.  </a:t>
            </a:r>
            <a:endParaRPr lang="en-US" sz="2400" dirty="0">
              <a:latin typeface="Calibri" pitchFamily="34" charset="0"/>
              <a:cs typeface="Calibri" pitchFamily="34" charset="0"/>
            </a:endParaRPr>
          </a:p>
          <a:p>
            <a:pPr eaLnBrk="1" hangingPunct="1">
              <a:lnSpc>
                <a:spcPct val="90000"/>
              </a:lnSpc>
              <a:spcBef>
                <a:spcPct val="20000"/>
              </a:spcBef>
              <a:buFontTx/>
              <a:buBlip>
                <a:blip r:embed="rId2"/>
              </a:buBlip>
            </a:pPr>
            <a:endParaRPr lang="en-US" altLang="en-US" sz="2400" b="1" dirty="0">
              <a:latin typeface="Calibri" pitchFamily="34" charset="0"/>
              <a:cs typeface="Calibri" pitchFamily="34" charset="0"/>
            </a:endParaRPr>
          </a:p>
        </p:txBody>
      </p:sp>
      <p:sp>
        <p:nvSpPr>
          <p:cNvPr id="5" name="Text Box 9"/>
          <p:cNvSpPr txBox="1">
            <a:spLocks noChangeArrowheads="1"/>
          </p:cNvSpPr>
          <p:nvPr/>
        </p:nvSpPr>
        <p:spPr bwMode="auto">
          <a:xfrm>
            <a:off x="266700" y="228600"/>
            <a:ext cx="9753600" cy="1657633"/>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0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000" b="1" i="0" dirty="0" smtClean="0">
                <a:solidFill>
                  <a:srgbClr val="FFC000"/>
                </a:solidFill>
                <a:latin typeface="Calibri" pitchFamily="34" charset="0"/>
                <a:cs typeface="Calibri" pitchFamily="34" charset="0"/>
              </a:rPr>
              <a:t>Intended learning outcomes (ILOs)</a:t>
            </a:r>
            <a:endParaRPr lang="en-US" sz="40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1998857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0668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0000"/>
                </a:solidFill>
                <a:effectLst>
                  <a:outerShdw blurRad="38100" dist="38100" dir="2700000" algn="tl">
                    <a:srgbClr val="000000"/>
                  </a:outerShdw>
                </a:effectLst>
                <a:latin typeface="Calibri" panose="020F0502020204030204" pitchFamily="34" charset="0"/>
              </a:rPr>
              <a:t>Thank You</a:t>
            </a:r>
            <a:endParaRPr lang="en-US" sz="166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81510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762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2800" kern="0" dirty="0" smtClean="0">
                <a:solidFill>
                  <a:srgbClr val="FF0000"/>
                </a:solidFill>
                <a:latin typeface="Calibri" panose="020F0502020204030204" pitchFamily="34" charset="0"/>
              </a:rPr>
              <a:t>     </a:t>
            </a:r>
            <a:r>
              <a:rPr lang="en-US" altLang="en-US" sz="2800" b="1" kern="0" dirty="0" smtClean="0">
                <a:solidFill>
                  <a:srgbClr val="FF0000"/>
                </a:solidFill>
                <a:latin typeface="Calibri" panose="020F0502020204030204" pitchFamily="34" charset="0"/>
              </a:rPr>
              <a:t>The Complement System is Part of the 1</a:t>
            </a:r>
            <a:r>
              <a:rPr lang="en-US" altLang="en-US" sz="2800" b="1" kern="0" baseline="30000" dirty="0" smtClean="0">
                <a:solidFill>
                  <a:srgbClr val="FF0000"/>
                </a:solidFill>
                <a:latin typeface="Calibri" panose="020F0502020204030204" pitchFamily="34" charset="0"/>
              </a:rPr>
              <a:t>st</a:t>
            </a:r>
            <a:r>
              <a:rPr lang="en-US" altLang="en-US" sz="2800" b="1" kern="0" dirty="0" smtClean="0">
                <a:solidFill>
                  <a:srgbClr val="FF0000"/>
                </a:solidFill>
                <a:latin typeface="Calibri" panose="020F0502020204030204" pitchFamily="34" charset="0"/>
              </a:rPr>
              <a:t> Line of Defense</a:t>
            </a:r>
            <a:endParaRPr lang="en-US" altLang="en-US" sz="2800" kern="0" dirty="0" smtClean="0">
              <a:solidFill>
                <a:srgbClr val="FF0000"/>
              </a:solidFill>
              <a:latin typeface="Calibri" panose="020F0502020204030204" pitchFamily="34" charset="0"/>
            </a:endParaRPr>
          </a:p>
        </p:txBody>
      </p:sp>
      <p:sp>
        <p:nvSpPr>
          <p:cNvPr id="50179" name="Content Placeholder 2"/>
          <p:cNvSpPr txBox="1">
            <a:spLocks/>
          </p:cNvSpPr>
          <p:nvPr/>
        </p:nvSpPr>
        <p:spPr bwMode="auto">
          <a:xfrm>
            <a:off x="304800" y="685800"/>
            <a:ext cx="485775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20000"/>
              </a:spcBef>
            </a:pPr>
            <a:r>
              <a:rPr lang="en-US" altLang="en-US" sz="1800" b="1" dirty="0">
                <a:latin typeface="Calibri" pitchFamily="34" charset="0"/>
              </a:rPr>
              <a:t>The first part of the immune system that meets invaders such as bacteria is a group of proteins called the </a:t>
            </a:r>
            <a:r>
              <a:rPr lang="en-US" altLang="en-US" sz="1800" b="1" i="1" dirty="0">
                <a:latin typeface="Calibri" pitchFamily="34" charset="0"/>
              </a:rPr>
              <a:t>complement system</a:t>
            </a:r>
            <a:r>
              <a:rPr lang="en-US" altLang="en-US" sz="1800" b="1" dirty="0">
                <a:latin typeface="Calibri" pitchFamily="34" charset="0"/>
              </a:rPr>
              <a:t>. </a:t>
            </a:r>
          </a:p>
          <a:p>
            <a:pPr eaLnBrk="1" hangingPunct="1">
              <a:spcBef>
                <a:spcPct val="20000"/>
              </a:spcBef>
            </a:pPr>
            <a:endParaRPr lang="en-US" altLang="en-US" sz="1800" b="1" dirty="0">
              <a:latin typeface="Calibri" pitchFamily="34" charset="0"/>
            </a:endParaRPr>
          </a:p>
          <a:p>
            <a:pPr eaLnBrk="1" hangingPunct="1">
              <a:spcBef>
                <a:spcPct val="20000"/>
              </a:spcBef>
            </a:pPr>
            <a:r>
              <a:rPr lang="en-US" altLang="en-US" sz="1800" b="1" dirty="0">
                <a:latin typeface="Calibri" pitchFamily="34" charset="0"/>
              </a:rPr>
              <a:t>These proteins flow freely in the blood and can quickly reach the site of an invasion where they can react directly with </a:t>
            </a:r>
            <a:r>
              <a:rPr lang="en-US" altLang="en-US" sz="1800" b="1" i="1" dirty="0">
                <a:latin typeface="Calibri" pitchFamily="34" charset="0"/>
              </a:rPr>
              <a:t>antigens - </a:t>
            </a:r>
            <a:r>
              <a:rPr lang="en-US" altLang="en-US" sz="1800" b="1" dirty="0">
                <a:latin typeface="Calibri" pitchFamily="34" charset="0"/>
              </a:rPr>
              <a:t>molecules that the body recognizes as foreign substances. When activated, the complement proteins </a:t>
            </a:r>
            <a:r>
              <a:rPr lang="en-US" altLang="en-US" sz="1800" b="1" dirty="0" smtClean="0">
                <a:latin typeface="Calibri" pitchFamily="34" charset="0"/>
              </a:rPr>
              <a:t>can: </a:t>
            </a:r>
            <a:endParaRPr lang="en-US" altLang="en-US" sz="1800" b="1" dirty="0">
              <a:latin typeface="Calibri" pitchFamily="34" charset="0"/>
            </a:endParaRPr>
          </a:p>
          <a:p>
            <a:pPr eaLnBrk="1" hangingPunct="1">
              <a:spcBef>
                <a:spcPct val="20000"/>
              </a:spcBef>
            </a:pPr>
            <a:endParaRPr lang="en-US" altLang="en-US" sz="1800" b="1" dirty="0">
              <a:latin typeface="Calibri" pitchFamily="34" charset="0"/>
            </a:endParaRPr>
          </a:p>
          <a:p>
            <a:pPr marL="342900" indent="-342900" eaLnBrk="1" hangingPunct="1">
              <a:spcBef>
                <a:spcPct val="20000"/>
              </a:spcBef>
              <a:buFont typeface="Wingdings" pitchFamily="2" charset="2"/>
              <a:buChar char="q"/>
            </a:pPr>
            <a:r>
              <a:rPr lang="en-US" altLang="en-US" sz="1800" b="1" dirty="0" smtClean="0">
                <a:latin typeface="Calibri" pitchFamily="34" charset="0"/>
              </a:rPr>
              <a:t>Trigger inflammation.</a:t>
            </a:r>
            <a:endParaRPr lang="en-US" altLang="en-US" sz="1800" b="1" dirty="0">
              <a:latin typeface="Calibri" pitchFamily="34" charset="0"/>
            </a:endParaRPr>
          </a:p>
          <a:p>
            <a:pPr marL="342900" indent="-342900" eaLnBrk="1" hangingPunct="1">
              <a:spcBef>
                <a:spcPct val="20000"/>
              </a:spcBef>
              <a:buFont typeface="Wingdings" pitchFamily="2" charset="2"/>
              <a:buChar char="q"/>
            </a:pPr>
            <a:endParaRPr lang="en-US" altLang="en-US" sz="1800" b="1" dirty="0">
              <a:latin typeface="Calibri" pitchFamily="34" charset="0"/>
            </a:endParaRPr>
          </a:p>
          <a:p>
            <a:pPr marL="342900" indent="-342900" eaLnBrk="1" hangingPunct="1">
              <a:spcBef>
                <a:spcPct val="20000"/>
              </a:spcBef>
              <a:buFont typeface="Wingdings" pitchFamily="2" charset="2"/>
              <a:buChar char="q"/>
            </a:pPr>
            <a:r>
              <a:rPr lang="en-US" altLang="en-US" sz="1800" b="1" dirty="0" smtClean="0">
                <a:latin typeface="Calibri" pitchFamily="34" charset="0"/>
              </a:rPr>
              <a:t>Attract </a:t>
            </a:r>
            <a:r>
              <a:rPr lang="en-US" altLang="en-US" sz="1800" b="1" dirty="0">
                <a:latin typeface="Calibri" pitchFamily="34" charset="0"/>
              </a:rPr>
              <a:t>eater cells such as macrophages to the </a:t>
            </a:r>
            <a:r>
              <a:rPr lang="en-US" altLang="en-US" sz="1800" b="1" dirty="0" smtClean="0">
                <a:latin typeface="Calibri" pitchFamily="34" charset="0"/>
              </a:rPr>
              <a:t>area. </a:t>
            </a:r>
            <a:endParaRPr lang="en-US" altLang="en-US" sz="1800" b="1" dirty="0">
              <a:latin typeface="Calibri" pitchFamily="34" charset="0"/>
            </a:endParaRPr>
          </a:p>
          <a:p>
            <a:pPr marL="342900" indent="-342900" eaLnBrk="1" hangingPunct="1">
              <a:spcBef>
                <a:spcPct val="20000"/>
              </a:spcBef>
              <a:buFont typeface="Wingdings" pitchFamily="2" charset="2"/>
              <a:buChar char="q"/>
            </a:pPr>
            <a:endParaRPr lang="en-US" altLang="en-US" sz="1800" b="1" dirty="0">
              <a:latin typeface="Calibri" pitchFamily="34" charset="0"/>
            </a:endParaRPr>
          </a:p>
          <a:p>
            <a:pPr marL="342900" indent="-342900" eaLnBrk="1" hangingPunct="1">
              <a:spcBef>
                <a:spcPct val="20000"/>
              </a:spcBef>
              <a:buFont typeface="Wingdings" pitchFamily="2" charset="2"/>
              <a:buChar char="q"/>
            </a:pPr>
            <a:r>
              <a:rPr lang="en-US" altLang="en-US" sz="1800" b="1" dirty="0" smtClean="0">
                <a:latin typeface="Calibri" pitchFamily="34" charset="0"/>
              </a:rPr>
              <a:t>Coat </a:t>
            </a:r>
            <a:r>
              <a:rPr lang="en-US" altLang="en-US" sz="1800" b="1" dirty="0">
                <a:latin typeface="Calibri" pitchFamily="34" charset="0"/>
              </a:rPr>
              <a:t>intruders so that eater cells are more likely to devour (swallow and eat) them (a process called as </a:t>
            </a:r>
            <a:r>
              <a:rPr lang="en-US" altLang="en-US" sz="1800" b="1" dirty="0" err="1">
                <a:latin typeface="Calibri" pitchFamily="34" charset="0"/>
              </a:rPr>
              <a:t>opsonization</a:t>
            </a:r>
            <a:r>
              <a:rPr lang="en-US" altLang="en-US" sz="1800" b="1" dirty="0" smtClean="0">
                <a:latin typeface="Calibri" pitchFamily="34" charset="0"/>
              </a:rPr>
              <a:t>). </a:t>
            </a:r>
            <a:endParaRPr lang="en-US" altLang="en-US" sz="1800" b="1" dirty="0">
              <a:latin typeface="Calibri" pitchFamily="34" charset="0"/>
            </a:endParaRPr>
          </a:p>
          <a:p>
            <a:pPr marL="342900" indent="-342900" eaLnBrk="1" hangingPunct="1">
              <a:spcBef>
                <a:spcPct val="20000"/>
              </a:spcBef>
              <a:buFont typeface="Wingdings" pitchFamily="2" charset="2"/>
              <a:buChar char="q"/>
            </a:pPr>
            <a:endParaRPr lang="en-US" altLang="en-US" sz="1800" b="1" dirty="0">
              <a:latin typeface="Calibri" pitchFamily="34" charset="0"/>
            </a:endParaRPr>
          </a:p>
          <a:p>
            <a:pPr marL="342900" indent="-342900" eaLnBrk="1" hangingPunct="1">
              <a:spcBef>
                <a:spcPct val="20000"/>
              </a:spcBef>
              <a:buFont typeface="Wingdings" pitchFamily="2" charset="2"/>
              <a:buChar char="q"/>
            </a:pPr>
            <a:r>
              <a:rPr lang="en-US" altLang="en-US" sz="1800" b="1" dirty="0" smtClean="0">
                <a:latin typeface="Calibri" pitchFamily="34" charset="0"/>
              </a:rPr>
              <a:t>Kill intruders.</a:t>
            </a:r>
            <a:endParaRPr lang="en-US" altLang="en-US" sz="1800" b="1" dirty="0">
              <a:latin typeface="Calibri" pitchFamily="34" charset="0"/>
            </a:endParaRPr>
          </a:p>
          <a:p>
            <a:pPr eaLnBrk="1" hangingPunct="1">
              <a:spcBef>
                <a:spcPct val="20000"/>
              </a:spcBef>
              <a:buFontTx/>
              <a:buChar char="•"/>
            </a:pPr>
            <a:endParaRPr lang="en-US" altLang="en-US" sz="1800" b="1" dirty="0">
              <a:latin typeface="Calibri" pitchFamily="34" charset="0"/>
            </a:endParaRPr>
          </a:p>
        </p:txBody>
      </p:sp>
      <p:pic>
        <p:nvPicPr>
          <p:cNvPr id="50183" name="Picture 7"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0675" y="966787"/>
            <a:ext cx="4762500" cy="573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762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smtClean="0">
                <a:solidFill>
                  <a:srgbClr val="FF0000"/>
                </a:solidFill>
                <a:latin typeface="Calibri" panose="020F0502020204030204" pitchFamily="34" charset="0"/>
              </a:rPr>
              <a:t>Types of Immunity</a:t>
            </a:r>
            <a:endParaRPr lang="sv-SE" altLang="en-US" b="1" u="sng" kern="0" dirty="0">
              <a:solidFill>
                <a:srgbClr val="FF0000"/>
              </a:solidFill>
              <a:latin typeface="Calibri" panose="020F0502020204030204" pitchFamily="34" charset="0"/>
            </a:endParaRPr>
          </a:p>
        </p:txBody>
      </p:sp>
      <p:sp>
        <p:nvSpPr>
          <p:cNvPr id="48131" name="Text Box 3"/>
          <p:cNvSpPr txBox="1">
            <a:spLocks noChangeArrowheads="1"/>
          </p:cNvSpPr>
          <p:nvPr/>
        </p:nvSpPr>
        <p:spPr bwMode="auto">
          <a:xfrm>
            <a:off x="0" y="685801"/>
            <a:ext cx="1028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a:spcBef>
                <a:spcPct val="50000"/>
              </a:spcBef>
            </a:pPr>
            <a:r>
              <a:rPr lang="sv-SE" altLang="en-US" sz="3600" b="1" dirty="0">
                <a:latin typeface="Calibri" pitchFamily="34" charset="0"/>
              </a:rPr>
              <a:t>Immune system</a:t>
            </a:r>
          </a:p>
        </p:txBody>
      </p:sp>
      <p:sp>
        <p:nvSpPr>
          <p:cNvPr id="8" name="Text Box 6"/>
          <p:cNvSpPr txBox="1">
            <a:spLocks noChangeArrowheads="1"/>
          </p:cNvSpPr>
          <p:nvPr/>
        </p:nvSpPr>
        <p:spPr bwMode="auto">
          <a:xfrm>
            <a:off x="571497" y="2967335"/>
            <a:ext cx="4495800" cy="255454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marL="342900" indent="-342900">
              <a:spcBef>
                <a:spcPct val="50000"/>
              </a:spcBef>
              <a:buFont typeface="Wingdings" pitchFamily="2" charset="2"/>
              <a:buChar char="q"/>
            </a:pPr>
            <a:r>
              <a:rPr lang="en-US" altLang="en-US" sz="2000" b="1" dirty="0" smtClean="0">
                <a:solidFill>
                  <a:srgbClr val="000000"/>
                </a:solidFill>
                <a:latin typeface="Calibri" pitchFamily="34" charset="0"/>
                <a:ea typeface="HG Mincho Light J"/>
                <a:cs typeface="HG Mincho Light J"/>
              </a:rPr>
              <a:t>Second line of defense</a:t>
            </a:r>
          </a:p>
          <a:p>
            <a:pPr marL="342900" indent="-342900">
              <a:spcBef>
                <a:spcPct val="50000"/>
              </a:spcBef>
              <a:buFont typeface="Wingdings" pitchFamily="2" charset="2"/>
              <a:buChar char="q"/>
            </a:pPr>
            <a:r>
              <a:rPr lang="en-US" altLang="en-US" sz="2000" b="1" dirty="0" smtClean="0">
                <a:solidFill>
                  <a:srgbClr val="000000"/>
                </a:solidFill>
                <a:latin typeface="Calibri" pitchFamily="34" charset="0"/>
              </a:rPr>
              <a:t>Is present at birth</a:t>
            </a:r>
          </a:p>
          <a:p>
            <a:pPr marL="342900" indent="-342900">
              <a:spcBef>
                <a:spcPct val="50000"/>
              </a:spcBef>
              <a:buFont typeface="Wingdings" pitchFamily="2" charset="2"/>
              <a:buChar char="q"/>
            </a:pPr>
            <a:r>
              <a:rPr lang="en-US" altLang="en-US" sz="2000" b="1" dirty="0" smtClean="0">
                <a:solidFill>
                  <a:srgbClr val="000000"/>
                </a:solidFill>
                <a:latin typeface="Calibri" pitchFamily="34" charset="0"/>
              </a:rPr>
              <a:t>Persists throughout life</a:t>
            </a:r>
          </a:p>
          <a:p>
            <a:pPr marL="342900" indent="-342900">
              <a:spcBef>
                <a:spcPct val="50000"/>
              </a:spcBef>
              <a:buFont typeface="Wingdings" pitchFamily="2" charset="2"/>
              <a:buChar char="q"/>
            </a:pPr>
            <a:r>
              <a:rPr lang="en-US" altLang="en-US" sz="2000" b="1" dirty="0" smtClean="0">
                <a:solidFill>
                  <a:srgbClr val="000000"/>
                </a:solidFill>
                <a:latin typeface="Calibri" pitchFamily="34" charset="0"/>
              </a:rPr>
              <a:t>Can be mobilized rapidly and act quickly</a:t>
            </a:r>
          </a:p>
          <a:p>
            <a:pPr marL="342900" indent="-342900">
              <a:spcBef>
                <a:spcPct val="50000"/>
              </a:spcBef>
              <a:buFont typeface="Wingdings" pitchFamily="2" charset="2"/>
              <a:buChar char="q"/>
            </a:pPr>
            <a:r>
              <a:rPr lang="en-US" altLang="en-US" sz="2000" b="1" dirty="0" smtClean="0">
                <a:solidFill>
                  <a:srgbClr val="000000"/>
                </a:solidFill>
                <a:latin typeface="Calibri" pitchFamily="34" charset="0"/>
              </a:rPr>
              <a:t>Attacks all antigens fairly </a:t>
            </a:r>
            <a:r>
              <a:rPr lang="en-US" altLang="en-US" sz="2000" b="1" dirty="0" smtClean="0">
                <a:solidFill>
                  <a:srgbClr val="000000"/>
                </a:solidFill>
                <a:latin typeface="Calibri" pitchFamily="34" charset="0"/>
              </a:rPr>
              <a:t>equally</a:t>
            </a:r>
            <a:endParaRPr lang="en-US" altLang="en-US" sz="2000" b="1" dirty="0" smtClean="0">
              <a:solidFill>
                <a:srgbClr val="000000"/>
              </a:solidFill>
              <a:latin typeface="Calibri" pitchFamily="34" charset="0"/>
            </a:endParaRPr>
          </a:p>
        </p:txBody>
      </p:sp>
      <p:sp>
        <p:nvSpPr>
          <p:cNvPr id="9" name="Text Box 7"/>
          <p:cNvSpPr txBox="1">
            <a:spLocks noChangeArrowheads="1"/>
          </p:cNvSpPr>
          <p:nvPr/>
        </p:nvSpPr>
        <p:spPr bwMode="auto">
          <a:xfrm>
            <a:off x="5295900" y="2971800"/>
            <a:ext cx="4648200" cy="3508653"/>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marL="342900" indent="-342900">
              <a:buFont typeface="Wingdings" pitchFamily="2" charset="2"/>
              <a:buChar char="q"/>
            </a:pPr>
            <a:r>
              <a:rPr lang="en-US" altLang="en-US" sz="1850" b="1" dirty="0" smtClean="0">
                <a:solidFill>
                  <a:srgbClr val="000000"/>
                </a:solidFill>
                <a:latin typeface="Calibri" pitchFamily="34" charset="0"/>
                <a:ea typeface="HG Mincho Light J"/>
                <a:cs typeface="Calibri" pitchFamily="34" charset="0"/>
              </a:rPr>
              <a:t>Third line of defense.</a:t>
            </a:r>
          </a:p>
          <a:p>
            <a:pPr marL="342900" indent="-342900">
              <a:buFont typeface="Wingdings" pitchFamily="2" charset="2"/>
              <a:buChar char="q"/>
            </a:pPr>
            <a:r>
              <a:rPr lang="en-US" altLang="en-US" sz="1850" b="1" dirty="0" smtClean="0">
                <a:solidFill>
                  <a:srgbClr val="000000"/>
                </a:solidFill>
                <a:latin typeface="Calibri" pitchFamily="34" charset="0"/>
                <a:ea typeface="HG Mincho Light J"/>
                <a:cs typeface="Calibri" pitchFamily="34" charset="0"/>
              </a:rPr>
              <a:t>Antigen specificity. It </a:t>
            </a:r>
            <a:r>
              <a:rPr lang="en-US" sz="1850" b="1" dirty="0" smtClean="0">
                <a:latin typeface="Calibri" pitchFamily="34" charset="0"/>
                <a:cs typeface="Calibri" pitchFamily="34" charset="0"/>
              </a:rPr>
              <a:t>is </a:t>
            </a:r>
            <a:r>
              <a:rPr lang="en-US" sz="1850" b="1" dirty="0">
                <a:latin typeface="Calibri" pitchFamily="34" charset="0"/>
                <a:cs typeface="Calibri" pitchFamily="34" charset="0"/>
              </a:rPr>
              <a:t>activated by thousands of diverse </a:t>
            </a:r>
            <a:r>
              <a:rPr lang="en-US" sz="1850" b="1" dirty="0" smtClean="0">
                <a:latin typeface="Calibri" pitchFamily="34" charset="0"/>
                <a:cs typeface="Calibri" pitchFamily="34" charset="0"/>
              </a:rPr>
              <a:t>antigens.</a:t>
            </a:r>
          </a:p>
          <a:p>
            <a:pPr marL="342900" indent="-342900">
              <a:buFont typeface="Wingdings" pitchFamily="2" charset="2"/>
              <a:buChar char="q"/>
            </a:pPr>
            <a:r>
              <a:rPr lang="en-US" sz="1850" b="1" dirty="0" smtClean="0">
                <a:latin typeface="Calibri" pitchFamily="34" charset="0"/>
                <a:cs typeface="Calibri" pitchFamily="34" charset="0"/>
              </a:rPr>
              <a:t>Responds </a:t>
            </a:r>
            <a:r>
              <a:rPr lang="en-US" sz="1850" b="1" dirty="0">
                <a:latin typeface="Calibri" pitchFamily="34" charset="0"/>
                <a:cs typeface="Calibri" pitchFamily="34" charset="0"/>
              </a:rPr>
              <a:t>with the proliferation of cells and the generation </a:t>
            </a:r>
            <a:r>
              <a:rPr lang="en-US" sz="1850" b="1" dirty="0" smtClean="0">
                <a:latin typeface="Calibri" pitchFamily="34" charset="0"/>
                <a:cs typeface="Calibri" pitchFamily="34" charset="0"/>
              </a:rPr>
              <a:t>of antibodies.</a:t>
            </a:r>
          </a:p>
          <a:p>
            <a:pPr marL="342900" indent="-342900">
              <a:buFont typeface="Wingdings" pitchFamily="2" charset="2"/>
              <a:buChar char="q"/>
            </a:pPr>
            <a:r>
              <a:rPr lang="en-US" sz="1850" b="1" dirty="0" smtClean="0">
                <a:latin typeface="Calibri" pitchFamily="34" charset="0"/>
                <a:cs typeface="Calibri" pitchFamily="34" charset="0"/>
              </a:rPr>
              <a:t>Responds </a:t>
            </a:r>
            <a:r>
              <a:rPr lang="en-US" sz="1850" b="1" dirty="0">
                <a:latin typeface="Calibri" pitchFamily="34" charset="0"/>
                <a:cs typeface="Calibri" pitchFamily="34" charset="0"/>
              </a:rPr>
              <a:t>slowly, being fully activated about 4 days </a:t>
            </a:r>
            <a:r>
              <a:rPr lang="en-US" sz="1850" b="1" dirty="0" smtClean="0">
                <a:latin typeface="Calibri" pitchFamily="34" charset="0"/>
                <a:cs typeface="Calibri" pitchFamily="34" charset="0"/>
              </a:rPr>
              <a:t>after the </a:t>
            </a:r>
            <a:r>
              <a:rPr lang="en-US" sz="1850" b="1" dirty="0">
                <a:latin typeface="Calibri" pitchFamily="34" charset="0"/>
                <a:cs typeface="Calibri" pitchFamily="34" charset="0"/>
              </a:rPr>
              <a:t>immunologic </a:t>
            </a:r>
            <a:r>
              <a:rPr lang="en-US" sz="1850" b="1" dirty="0" smtClean="0">
                <a:latin typeface="Calibri" pitchFamily="34" charset="0"/>
                <a:cs typeface="Calibri" pitchFamily="34" charset="0"/>
              </a:rPr>
              <a:t>threat.</a:t>
            </a:r>
          </a:p>
          <a:p>
            <a:pPr marL="285750" indent="-285750">
              <a:buFont typeface="Wingdings" pitchFamily="2" charset="2"/>
              <a:buChar char="q"/>
            </a:pPr>
            <a:r>
              <a:rPr lang="en-US" sz="1850" b="1" dirty="0">
                <a:latin typeface="Calibri" pitchFamily="34" charset="0"/>
                <a:cs typeface="Calibri" pitchFamily="34" charset="0"/>
              </a:rPr>
              <a:t>E</a:t>
            </a:r>
            <a:r>
              <a:rPr lang="en-US" sz="1850" b="1" dirty="0" smtClean="0">
                <a:latin typeface="Calibri" pitchFamily="34" charset="0"/>
                <a:cs typeface="Calibri" pitchFamily="34" charset="0"/>
              </a:rPr>
              <a:t>xhibits </a:t>
            </a:r>
            <a:r>
              <a:rPr lang="en-US" sz="1850" b="1" dirty="0">
                <a:latin typeface="Calibri" pitchFamily="34" charset="0"/>
                <a:cs typeface="Calibri" pitchFamily="34" charset="0"/>
              </a:rPr>
              <a:t>immunologic memory, so that repeated </a:t>
            </a:r>
            <a:r>
              <a:rPr lang="en-US" sz="1850" b="1" dirty="0" smtClean="0">
                <a:latin typeface="Calibri" pitchFamily="34" charset="0"/>
                <a:cs typeface="Calibri" pitchFamily="34" charset="0"/>
              </a:rPr>
              <a:t>exposure to </a:t>
            </a:r>
            <a:r>
              <a:rPr lang="en-US" sz="1850" b="1" dirty="0">
                <a:latin typeface="Calibri" pitchFamily="34" charset="0"/>
                <a:cs typeface="Calibri" pitchFamily="34" charset="0"/>
              </a:rPr>
              <a:t>the same infectious agent results in improved </a:t>
            </a:r>
            <a:r>
              <a:rPr lang="en-US" sz="1850" b="1" dirty="0" smtClean="0">
                <a:latin typeface="Calibri" pitchFamily="34" charset="0"/>
                <a:cs typeface="Calibri" pitchFamily="34" charset="0"/>
              </a:rPr>
              <a:t>resistance against it.</a:t>
            </a:r>
            <a:endParaRPr lang="sv-SE" altLang="en-US" sz="1850" b="1" dirty="0">
              <a:latin typeface="Calibri" pitchFamily="34" charset="0"/>
              <a:cs typeface="Calibri" pitchFamily="34" charset="0"/>
            </a:endParaRPr>
          </a:p>
        </p:txBody>
      </p:sp>
      <p:grpSp>
        <p:nvGrpSpPr>
          <p:cNvPr id="10" name="Group 14"/>
          <p:cNvGrpSpPr>
            <a:grpSpLocks/>
          </p:cNvGrpSpPr>
          <p:nvPr/>
        </p:nvGrpSpPr>
        <p:grpSpPr bwMode="auto">
          <a:xfrm>
            <a:off x="571497" y="1447800"/>
            <a:ext cx="9372603" cy="1273175"/>
            <a:chOff x="192" y="1440"/>
            <a:chExt cx="5904" cy="802"/>
          </a:xfrm>
        </p:grpSpPr>
        <p:grpSp>
          <p:nvGrpSpPr>
            <p:cNvPr id="48135" name="Group 9"/>
            <p:cNvGrpSpPr>
              <a:grpSpLocks/>
            </p:cNvGrpSpPr>
            <p:nvPr/>
          </p:nvGrpSpPr>
          <p:grpSpPr bwMode="auto">
            <a:xfrm>
              <a:off x="192" y="1680"/>
              <a:ext cx="5904" cy="562"/>
              <a:chOff x="192" y="1680"/>
              <a:chExt cx="5904" cy="562"/>
            </a:xfrm>
          </p:grpSpPr>
          <p:sp>
            <p:nvSpPr>
              <p:cNvPr id="48138" name="Text Box 4"/>
              <p:cNvSpPr txBox="1">
                <a:spLocks noChangeArrowheads="1"/>
              </p:cNvSpPr>
              <p:nvPr/>
            </p:nvSpPr>
            <p:spPr bwMode="auto">
              <a:xfrm>
                <a:off x="192" y="1680"/>
                <a:ext cx="2832" cy="5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a:r>
                  <a:rPr lang="sv-SE" altLang="en-US" sz="2600" b="1" dirty="0">
                    <a:latin typeface="Calibri" pitchFamily="34" charset="0"/>
                  </a:rPr>
                  <a:t>Innate (</a:t>
                </a:r>
                <a:r>
                  <a:rPr lang="sv-SE" altLang="en-US" sz="2600" b="1" dirty="0" smtClean="0">
                    <a:latin typeface="Calibri" pitchFamily="34" charset="0"/>
                  </a:rPr>
                  <a:t>non-specific;</a:t>
                </a:r>
              </a:p>
              <a:p>
                <a:pPr algn="ctr"/>
                <a:r>
                  <a:rPr lang="sv-SE" altLang="en-US" sz="2600" b="1" dirty="0" smtClean="0">
                    <a:latin typeface="Calibri" pitchFamily="34" charset="0"/>
                  </a:rPr>
                  <a:t>natural) </a:t>
                </a:r>
                <a:r>
                  <a:rPr lang="sv-SE" altLang="en-US" sz="2600" b="1" dirty="0">
                    <a:latin typeface="Calibri" pitchFamily="34" charset="0"/>
                  </a:rPr>
                  <a:t>immunity</a:t>
                </a:r>
              </a:p>
            </p:txBody>
          </p:sp>
          <p:sp>
            <p:nvSpPr>
              <p:cNvPr id="48139" name="Text Box 5"/>
              <p:cNvSpPr txBox="1">
                <a:spLocks noChangeArrowheads="1"/>
              </p:cNvSpPr>
              <p:nvPr/>
            </p:nvSpPr>
            <p:spPr bwMode="auto">
              <a:xfrm>
                <a:off x="3168" y="1680"/>
                <a:ext cx="2928" cy="562"/>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a:r>
                  <a:rPr lang="sv-SE" altLang="en-US" sz="2600" b="1" dirty="0">
                    <a:latin typeface="Calibri" pitchFamily="34" charset="0"/>
                  </a:rPr>
                  <a:t>Adaptive (</a:t>
                </a:r>
                <a:r>
                  <a:rPr lang="sv-SE" altLang="en-US" sz="2600" b="1" dirty="0" smtClean="0">
                    <a:latin typeface="Calibri" pitchFamily="34" charset="0"/>
                  </a:rPr>
                  <a:t>specific; </a:t>
                </a:r>
              </a:p>
              <a:p>
                <a:pPr algn="ctr"/>
                <a:r>
                  <a:rPr lang="sv-SE" altLang="en-US" sz="2600" b="1" dirty="0" smtClean="0">
                    <a:latin typeface="Calibri" pitchFamily="34" charset="0"/>
                  </a:rPr>
                  <a:t>acquired) </a:t>
                </a:r>
                <a:r>
                  <a:rPr lang="sv-SE" altLang="en-US" sz="2600" b="1" dirty="0">
                    <a:latin typeface="Calibri" pitchFamily="34" charset="0"/>
                  </a:rPr>
                  <a:t>immunity</a:t>
                </a:r>
              </a:p>
            </p:txBody>
          </p:sp>
        </p:grpSp>
        <p:sp>
          <p:nvSpPr>
            <p:cNvPr id="48136" name="AutoShape 12"/>
            <p:cNvSpPr>
              <a:spLocks noChangeArrowheads="1"/>
            </p:cNvSpPr>
            <p:nvPr/>
          </p:nvSpPr>
          <p:spPr bwMode="auto">
            <a:xfrm rot="2281565">
              <a:off x="3264" y="1440"/>
              <a:ext cx="528" cy="96"/>
            </a:xfrm>
            <a:prstGeom prst="rightArrow">
              <a:avLst>
                <a:gd name="adj1" fmla="val 50000"/>
                <a:gd name="adj2" fmla="val 137500"/>
              </a:avLst>
            </a:prstGeom>
            <a:solidFill>
              <a:srgbClr val="33CCFF"/>
            </a:solidFill>
            <a:ln w="9525">
              <a:solidFill>
                <a:schemeClr val="tx1"/>
              </a:solidFill>
              <a:miter lim="800000"/>
              <a:headEnd/>
              <a:tailEnd/>
            </a:ln>
          </p:spPr>
          <p:txBody>
            <a:bodyPr wrap="none" anchor="ctr"/>
            <a:lstStyle/>
            <a:p>
              <a:endParaRPr lang="en-GB" altLang="en-US" sz="2600" b="1">
                <a:latin typeface="Calibri" pitchFamily="34" charset="0"/>
              </a:endParaRPr>
            </a:p>
          </p:txBody>
        </p:sp>
        <p:sp>
          <p:nvSpPr>
            <p:cNvPr id="48137" name="AutoShape 13"/>
            <p:cNvSpPr>
              <a:spLocks noChangeArrowheads="1"/>
            </p:cNvSpPr>
            <p:nvPr/>
          </p:nvSpPr>
          <p:spPr bwMode="auto">
            <a:xfrm rot="8854563">
              <a:off x="2016" y="1440"/>
              <a:ext cx="528" cy="96"/>
            </a:xfrm>
            <a:prstGeom prst="rightArrow">
              <a:avLst>
                <a:gd name="adj1" fmla="val 50000"/>
                <a:gd name="adj2" fmla="val 137500"/>
              </a:avLst>
            </a:prstGeom>
            <a:solidFill>
              <a:srgbClr val="FFFF66"/>
            </a:solidFill>
            <a:ln w="9525">
              <a:solidFill>
                <a:schemeClr val="tx1"/>
              </a:solidFill>
              <a:miter lim="800000"/>
              <a:headEnd/>
              <a:tailEnd/>
            </a:ln>
          </p:spPr>
          <p:txBody>
            <a:bodyPr wrap="none" anchor="ctr"/>
            <a:lstStyle/>
            <a:p>
              <a:endParaRPr lang="en-GB" altLang="en-US" sz="2600" b="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57300" y="228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800" b="1" kern="0" dirty="0" smtClean="0">
                <a:solidFill>
                  <a:srgbClr val="FF0000"/>
                </a:solidFill>
                <a:latin typeface="Calibri" panose="020F0502020204030204" pitchFamily="34" charset="0"/>
              </a:rPr>
              <a:t>Cells of the Immune System</a:t>
            </a:r>
            <a:endParaRPr lang="sv-SE" altLang="en-US" sz="4800" b="1" u="sng" kern="0" dirty="0">
              <a:solidFill>
                <a:srgbClr val="FF0000"/>
              </a:solidFill>
              <a:latin typeface="Calibri" panose="020F0502020204030204" pitchFamily="34" charset="0"/>
            </a:endParaRPr>
          </a:p>
        </p:txBody>
      </p:sp>
      <p:sp>
        <p:nvSpPr>
          <p:cNvPr id="16" name="Rectangle 3"/>
          <p:cNvSpPr txBox="1">
            <a:spLocks noChangeArrowheads="1"/>
          </p:cNvSpPr>
          <p:nvPr/>
        </p:nvSpPr>
        <p:spPr bwMode="auto">
          <a:xfrm>
            <a:off x="190500" y="990600"/>
            <a:ext cx="9829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l">
              <a:lnSpc>
                <a:spcPct val="80000"/>
              </a:lnSpc>
              <a:defRPr/>
            </a:pPr>
            <a:r>
              <a:rPr lang="en-IE" altLang="en-US" sz="2500" b="1" kern="0" dirty="0" smtClean="0">
                <a:solidFill>
                  <a:srgbClr val="FF0000"/>
                </a:solidFill>
                <a:latin typeface="Calibri" panose="020F0502020204030204" pitchFamily="34" charset="0"/>
              </a:rPr>
              <a:t>Phagocytes</a:t>
            </a:r>
          </a:p>
          <a:p>
            <a:pPr algn="l">
              <a:lnSpc>
                <a:spcPct val="80000"/>
              </a:lnSpc>
              <a:defRPr/>
            </a:pPr>
            <a:r>
              <a:rPr lang="en-IE" altLang="en-US" sz="2500" b="1" kern="0" dirty="0" smtClean="0">
                <a:latin typeface="Calibri" panose="020F0502020204030204" pitchFamily="34" charset="0"/>
              </a:rPr>
              <a:t>Monocytes and macrophages</a:t>
            </a:r>
          </a:p>
          <a:p>
            <a:pPr algn="l">
              <a:lnSpc>
                <a:spcPct val="80000"/>
              </a:lnSpc>
              <a:defRPr/>
            </a:pPr>
            <a:r>
              <a:rPr lang="en-IE" altLang="en-US" sz="2500" b="1" kern="0" dirty="0" smtClean="0">
                <a:latin typeface="Calibri" panose="020F0502020204030204" pitchFamily="34" charset="0"/>
              </a:rPr>
              <a:t>Neutrophils</a:t>
            </a:r>
          </a:p>
          <a:p>
            <a:pPr algn="l">
              <a:lnSpc>
                <a:spcPct val="80000"/>
              </a:lnSpc>
              <a:defRPr/>
            </a:pPr>
            <a:r>
              <a:rPr lang="en-IE" altLang="en-US" sz="2500" b="1" kern="0" dirty="0" smtClean="0">
                <a:latin typeface="Calibri" panose="020F0502020204030204" pitchFamily="34" charset="0"/>
              </a:rPr>
              <a:t>Dendritic Cells</a:t>
            </a:r>
          </a:p>
          <a:p>
            <a:pPr algn="l">
              <a:lnSpc>
                <a:spcPct val="80000"/>
              </a:lnSpc>
              <a:defRPr/>
            </a:pPr>
            <a:endParaRPr lang="en-IE" altLang="en-US" sz="2500" b="1" kern="0" dirty="0">
              <a:latin typeface="Calibri" panose="020F0502020204030204" pitchFamily="34" charset="0"/>
            </a:endParaRPr>
          </a:p>
          <a:p>
            <a:pPr algn="l">
              <a:lnSpc>
                <a:spcPct val="80000"/>
              </a:lnSpc>
              <a:defRPr/>
            </a:pPr>
            <a:r>
              <a:rPr lang="en-IE" altLang="en-US" sz="2500" b="1" kern="0" dirty="0">
                <a:solidFill>
                  <a:srgbClr val="FF0000"/>
                </a:solidFill>
                <a:latin typeface="Calibri" panose="020F0502020204030204" pitchFamily="34" charset="0"/>
              </a:rPr>
              <a:t>Inflammatory cells:</a:t>
            </a:r>
          </a:p>
          <a:p>
            <a:pPr algn="l">
              <a:lnSpc>
                <a:spcPct val="80000"/>
              </a:lnSpc>
              <a:defRPr/>
            </a:pPr>
            <a:r>
              <a:rPr lang="en-IE" altLang="en-US" sz="2500" b="1" kern="0" dirty="0">
                <a:latin typeface="Calibri" panose="020F0502020204030204" pitchFamily="34" charset="0"/>
              </a:rPr>
              <a:t>Mast cell</a:t>
            </a:r>
          </a:p>
          <a:p>
            <a:pPr algn="l">
              <a:lnSpc>
                <a:spcPct val="80000"/>
              </a:lnSpc>
              <a:defRPr/>
            </a:pPr>
            <a:r>
              <a:rPr lang="en-IE" altLang="en-US" sz="2500" b="1" kern="0" dirty="0">
                <a:latin typeface="Calibri" panose="020F0502020204030204" pitchFamily="34" charset="0"/>
              </a:rPr>
              <a:t>Basophils and </a:t>
            </a:r>
            <a:r>
              <a:rPr lang="en-IE" altLang="en-US" sz="2500" b="1" kern="0" dirty="0" err="1">
                <a:latin typeface="Calibri" panose="020F0502020204030204" pitchFamily="34" charset="0"/>
              </a:rPr>
              <a:t>Eosinophils</a:t>
            </a:r>
            <a:endParaRPr lang="en-IE" altLang="en-US" sz="2500" b="1" kern="0" dirty="0">
              <a:latin typeface="Calibri" panose="020F0502020204030204" pitchFamily="34" charset="0"/>
            </a:endParaRPr>
          </a:p>
          <a:p>
            <a:pPr algn="l">
              <a:lnSpc>
                <a:spcPct val="80000"/>
              </a:lnSpc>
              <a:defRPr/>
            </a:pPr>
            <a:endParaRPr lang="en-IE" altLang="en-US" sz="2500" b="1" kern="0" dirty="0" smtClean="0">
              <a:latin typeface="Calibri" panose="020F0502020204030204" pitchFamily="34" charset="0"/>
            </a:endParaRPr>
          </a:p>
          <a:p>
            <a:pPr algn="l">
              <a:lnSpc>
                <a:spcPct val="80000"/>
              </a:lnSpc>
              <a:defRPr/>
            </a:pPr>
            <a:r>
              <a:rPr lang="en-IE" altLang="en-US" sz="2500" b="1" kern="0" dirty="0" smtClean="0">
                <a:solidFill>
                  <a:srgbClr val="FF0000"/>
                </a:solidFill>
                <a:latin typeface="Calibri" panose="020F0502020204030204" pitchFamily="34" charset="0"/>
              </a:rPr>
              <a:t>Antigen Specific cells:</a:t>
            </a:r>
          </a:p>
          <a:p>
            <a:pPr algn="l">
              <a:lnSpc>
                <a:spcPct val="80000"/>
              </a:lnSpc>
              <a:defRPr/>
            </a:pPr>
            <a:r>
              <a:rPr lang="en-IE" altLang="en-US" sz="2500" b="1" kern="0" dirty="0" smtClean="0">
                <a:latin typeface="Calibri" panose="020F0502020204030204" pitchFamily="34" charset="0"/>
              </a:rPr>
              <a:t>B cells or B lymphocytes</a:t>
            </a:r>
          </a:p>
          <a:p>
            <a:pPr algn="l">
              <a:lnSpc>
                <a:spcPct val="80000"/>
              </a:lnSpc>
              <a:defRPr/>
            </a:pPr>
            <a:r>
              <a:rPr lang="en-IE" altLang="en-US" sz="2500" b="1" kern="0" dirty="0" smtClean="0">
                <a:latin typeface="Calibri" panose="020F0502020204030204" pitchFamily="34" charset="0"/>
              </a:rPr>
              <a:t>T cells or T lymphocytes</a:t>
            </a:r>
          </a:p>
          <a:p>
            <a:pPr algn="l">
              <a:lnSpc>
                <a:spcPct val="80000"/>
              </a:lnSpc>
              <a:defRPr/>
            </a:pPr>
            <a:endParaRPr lang="en-IE" altLang="en-US" sz="2500" b="1" kern="0" dirty="0" smtClean="0">
              <a:latin typeface="Calibri" panose="020F0502020204030204" pitchFamily="34" charset="0"/>
            </a:endParaRPr>
          </a:p>
          <a:p>
            <a:pPr algn="l">
              <a:lnSpc>
                <a:spcPct val="80000"/>
              </a:lnSpc>
              <a:defRPr/>
            </a:pPr>
            <a:r>
              <a:rPr lang="en-US" altLang="en-US" sz="2500" b="1" dirty="0" smtClean="0">
                <a:solidFill>
                  <a:srgbClr val="3333CC"/>
                </a:solidFill>
                <a:latin typeface="Calibri" panose="020F0502020204030204" pitchFamily="34" charset="0"/>
              </a:rPr>
              <a:t>The </a:t>
            </a:r>
            <a:r>
              <a:rPr lang="en-US" altLang="en-US" sz="2500" b="1" dirty="0">
                <a:solidFill>
                  <a:srgbClr val="3333CC"/>
                </a:solidFill>
                <a:latin typeface="Calibri" panose="020F0502020204030204" pitchFamily="34" charset="0"/>
              </a:rPr>
              <a:t>cells of the immune system work together with different proteins to seek out and destroy anything foreign or dangerous that enters our body. </a:t>
            </a:r>
            <a:endParaRPr lang="en-GB" altLang="en-US" sz="2500" b="1" kern="0" dirty="0">
              <a:solidFill>
                <a:srgbClr val="3333CC"/>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0" y="274638"/>
            <a:ext cx="10287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IE" altLang="en-US" sz="4000" b="1" kern="0" dirty="0" smtClean="0">
                <a:solidFill>
                  <a:srgbClr val="FF0000"/>
                </a:solidFill>
                <a:latin typeface="Calibri" panose="020F0502020204030204" pitchFamily="34" charset="0"/>
              </a:rPr>
              <a:t>How is the immune system organized?</a:t>
            </a:r>
            <a:endParaRPr lang="en-US" altLang="en-US" sz="4000" b="1" kern="0" dirty="0">
              <a:solidFill>
                <a:srgbClr val="FF0000"/>
              </a:solidFill>
              <a:latin typeface="Calibri" panose="020F0502020204030204" pitchFamily="34" charset="0"/>
            </a:endParaRPr>
          </a:p>
        </p:txBody>
      </p:sp>
      <p:sp>
        <p:nvSpPr>
          <p:cNvPr id="51203" name="Rectangle 3"/>
          <p:cNvSpPr txBox="1">
            <a:spLocks noChangeArrowheads="1"/>
          </p:cNvSpPr>
          <p:nvPr/>
        </p:nvSpPr>
        <p:spPr bwMode="auto">
          <a:xfrm>
            <a:off x="457200" y="1341437"/>
            <a:ext cx="92583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a:solidFill>
                  <a:schemeClr val="tx1"/>
                </a:solidFill>
                <a:latin typeface="Arial" pitchFamily="34" charset="0"/>
                <a:cs typeface="Arial" pitchFamily="34" charset="0"/>
              </a:defRPr>
            </a:lvl1pPr>
            <a:lvl2pPr marL="914400" indent="-457200">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nSpc>
                <a:spcPct val="90000"/>
              </a:lnSpc>
              <a:spcBef>
                <a:spcPct val="20000"/>
              </a:spcBef>
              <a:buFont typeface="Wingdings" pitchFamily="2" charset="2"/>
              <a:buChar char="q"/>
            </a:pPr>
            <a:r>
              <a:rPr lang="en-IE" altLang="en-US" b="1" dirty="0" smtClean="0">
                <a:latin typeface="Calibri" pitchFamily="34" charset="0"/>
              </a:rPr>
              <a:t>Cells</a:t>
            </a:r>
          </a:p>
          <a:p>
            <a:pPr marL="0" indent="0">
              <a:lnSpc>
                <a:spcPct val="90000"/>
              </a:lnSpc>
              <a:spcBef>
                <a:spcPct val="20000"/>
              </a:spcBef>
            </a:pPr>
            <a:endParaRPr lang="en-IE" altLang="en-US" b="1" dirty="0">
              <a:latin typeface="Calibri" pitchFamily="34" charset="0"/>
            </a:endParaRPr>
          </a:p>
          <a:p>
            <a:pPr>
              <a:lnSpc>
                <a:spcPct val="90000"/>
              </a:lnSpc>
              <a:spcBef>
                <a:spcPct val="20000"/>
              </a:spcBef>
              <a:buFont typeface="Wingdings" pitchFamily="2" charset="2"/>
              <a:buChar char="q"/>
            </a:pPr>
            <a:r>
              <a:rPr lang="en-IE" altLang="en-US" b="1" dirty="0">
                <a:latin typeface="Calibri" pitchFamily="34" charset="0"/>
              </a:rPr>
              <a:t>Primary </a:t>
            </a:r>
            <a:r>
              <a:rPr lang="en-IE" altLang="en-US" b="1" dirty="0" smtClean="0">
                <a:latin typeface="Calibri" pitchFamily="34" charset="0"/>
              </a:rPr>
              <a:t>(or central) lymphoid </a:t>
            </a:r>
            <a:r>
              <a:rPr lang="en-IE" altLang="en-US" b="1" dirty="0">
                <a:latin typeface="Calibri" pitchFamily="34" charset="0"/>
              </a:rPr>
              <a:t>organs: Bone marrow, Thymus</a:t>
            </a:r>
          </a:p>
          <a:p>
            <a:pPr marL="457200" lvl="1" indent="0">
              <a:lnSpc>
                <a:spcPct val="90000"/>
              </a:lnSpc>
              <a:spcBef>
                <a:spcPct val="20000"/>
              </a:spcBef>
            </a:pPr>
            <a:endParaRPr lang="en-IE" altLang="en-US" b="1" dirty="0">
              <a:latin typeface="Calibri" pitchFamily="34" charset="0"/>
            </a:endParaRPr>
          </a:p>
          <a:p>
            <a:pPr>
              <a:lnSpc>
                <a:spcPct val="90000"/>
              </a:lnSpc>
              <a:spcBef>
                <a:spcPct val="20000"/>
              </a:spcBef>
              <a:buFont typeface="Wingdings" pitchFamily="2" charset="2"/>
              <a:buChar char="q"/>
            </a:pPr>
            <a:r>
              <a:rPr lang="en-IE" altLang="en-US" b="1" dirty="0" smtClean="0">
                <a:latin typeface="Calibri" pitchFamily="34" charset="0"/>
              </a:rPr>
              <a:t>Secondary (or peripheral) </a:t>
            </a:r>
            <a:r>
              <a:rPr lang="en-IE" altLang="en-US" b="1" dirty="0">
                <a:latin typeface="Calibri" pitchFamily="34" charset="0"/>
              </a:rPr>
              <a:t>lymphoid organs: </a:t>
            </a:r>
            <a:r>
              <a:rPr lang="en-IE" altLang="en-US" b="1" dirty="0" smtClean="0">
                <a:latin typeface="Calibri" pitchFamily="34" charset="0"/>
              </a:rPr>
              <a:t>Tonsils, </a:t>
            </a:r>
            <a:r>
              <a:rPr lang="en-IE" altLang="en-US" b="1" dirty="0">
                <a:latin typeface="Calibri" pitchFamily="34" charset="0"/>
              </a:rPr>
              <a:t>Spleen, Lymph nodes</a:t>
            </a:r>
          </a:p>
          <a:p>
            <a:pPr marL="457200" lvl="1" indent="0">
              <a:lnSpc>
                <a:spcPct val="90000"/>
              </a:lnSpc>
              <a:spcBef>
                <a:spcPct val="20000"/>
              </a:spcBef>
            </a:pPr>
            <a:endParaRPr lang="en-IE" altLang="en-US" b="1" dirty="0">
              <a:latin typeface="Calibri" pitchFamily="34" charset="0"/>
            </a:endParaRPr>
          </a:p>
          <a:p>
            <a:pPr>
              <a:lnSpc>
                <a:spcPct val="90000"/>
              </a:lnSpc>
              <a:spcBef>
                <a:spcPct val="20000"/>
              </a:spcBef>
              <a:buFont typeface="Wingdings" pitchFamily="2" charset="2"/>
              <a:buChar char="q"/>
            </a:pPr>
            <a:r>
              <a:rPr lang="en-IE" altLang="en-US" b="1" dirty="0">
                <a:latin typeface="Calibri" pitchFamily="34" charset="0"/>
              </a:rPr>
              <a:t>Blood vasculature and lymph systems connect the different organs</a:t>
            </a:r>
            <a:endParaRPr lang="en-US" altLang="en-US" b="1"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15934</TotalTime>
  <Words>3074</Words>
  <Application>Microsoft Office PowerPoint</Application>
  <PresentationFormat>35mm Slides</PresentationFormat>
  <Paragraphs>400</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Default Design</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RCSI Medical University of Bahrain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ashafei</dc:creator>
  <cp:lastModifiedBy>Dell</cp:lastModifiedBy>
  <cp:revision>458</cp:revision>
  <dcterms:created xsi:type="dcterms:W3CDTF">2006-09-19T07:51:20Z</dcterms:created>
  <dcterms:modified xsi:type="dcterms:W3CDTF">2017-09-25T12:05:04Z</dcterms:modified>
</cp:coreProperties>
</file>