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media/image22.jpg" ContentType="image/jpg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304" r:id="rId4"/>
    <p:sldId id="275" r:id="rId5"/>
    <p:sldId id="301" r:id="rId6"/>
    <p:sldId id="287" r:id="rId7"/>
    <p:sldId id="302" r:id="rId8"/>
    <p:sldId id="303" r:id="rId9"/>
    <p:sldId id="314" r:id="rId10"/>
    <p:sldId id="315" r:id="rId11"/>
    <p:sldId id="286" r:id="rId12"/>
    <p:sldId id="281" r:id="rId13"/>
    <p:sldId id="311" r:id="rId14"/>
    <p:sldId id="305" r:id="rId15"/>
    <p:sldId id="282" r:id="rId16"/>
    <p:sldId id="306" r:id="rId17"/>
    <p:sldId id="259" r:id="rId18"/>
    <p:sldId id="283" r:id="rId19"/>
    <p:sldId id="316" r:id="rId20"/>
    <p:sldId id="317" r:id="rId21"/>
    <p:sldId id="260" r:id="rId22"/>
    <p:sldId id="318" r:id="rId23"/>
    <p:sldId id="290" r:id="rId24"/>
    <p:sldId id="319" r:id="rId25"/>
    <p:sldId id="325" r:id="rId26"/>
    <p:sldId id="285" r:id="rId27"/>
    <p:sldId id="288" r:id="rId28"/>
    <p:sldId id="292" r:id="rId29"/>
    <p:sldId id="322" r:id="rId30"/>
    <p:sldId id="324" r:id="rId31"/>
    <p:sldId id="270" r:id="rId32"/>
    <p:sldId id="307" r:id="rId33"/>
    <p:sldId id="295" r:id="rId34"/>
    <p:sldId id="296" r:id="rId35"/>
    <p:sldId id="310" r:id="rId36"/>
    <p:sldId id="267" r:id="rId37"/>
    <p:sldId id="323" r:id="rId38"/>
    <p:sldId id="313" r:id="rId39"/>
    <p:sldId id="269" r:id="rId40"/>
    <p:sldId id="294" r:id="rId41"/>
    <p:sldId id="320" r:id="rId42"/>
    <p:sldId id="321" r:id="rId43"/>
  </p:sldIdLst>
  <p:sldSz cx="10287000" cy="6858000" type="35mm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CC0066"/>
    <a:srgbClr val="FF0000"/>
    <a:srgbClr val="FF7C80"/>
    <a:srgbClr val="FFFF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45" d="100"/>
          <a:sy n="45" d="100"/>
        </p:scale>
        <p:origin x="-1944" y="-720"/>
      </p:cViewPr>
      <p:guideLst>
        <p:guide orient="horz" pos="2160"/>
        <p:guide pos="32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92CEF2-6479-4D86-AC77-4EB182C32B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290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BBAC432-C5BA-4AE5-9560-67DB55519DEB}" type="slidenum">
              <a:rPr lang="en-US" smtClean="0"/>
              <a:pPr eaLnBrk="1" hangingPunct="1"/>
              <a:t>2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4D45F96-C036-4DFD-991F-BD5B563A2052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FFC451D-C3EB-43B4-B05B-DB45AE9BD22A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10C32B9-6419-452D-B9B2-19AADE52CD34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9596C39-5165-47B5-8BCD-95223983F3F3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BBAC432-C5BA-4AE5-9560-67DB55519DEB}" type="slidenum">
              <a:rPr lang="en-US" smtClean="0"/>
              <a:pPr eaLnBrk="1" hangingPunct="1"/>
              <a:t>41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87E5C31-E392-4B8B-BED7-E36BA9F8A22B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7F95990-E3D1-406F-A9FD-4FCA12B455A5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04EA9DE-F7B0-4613-B5CD-23E6C75291EE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4563B17-EB43-4275-A6D9-29AD23DF210A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2D3247F-247E-42B8-913D-3555C4E7161B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743A8DE-2445-40B8-83B1-B964AA4FAF40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743A8DE-2445-40B8-83B1-B964AA4FAF40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4563B17-EB43-4275-A6D9-29AD23DF210A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06CB7-8E08-4C20-A90F-9EE5DA1105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43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B984B-48F0-4BD6-BCF0-9045EA5CCF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627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1A33D-9D5D-4B86-8F33-AA07B886FD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806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14350" y="1600200"/>
            <a:ext cx="92583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B3BFF-F5B8-40B9-A4C2-40359348DF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126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14350" y="274638"/>
            <a:ext cx="92583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28DB7-A0F3-45C8-94F8-43CF107382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43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92583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938588"/>
            <a:ext cx="92583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DE8D2-1151-432C-BE8B-060C6308C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565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637AD-21C9-4D65-8231-2D0B6196B9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15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8D33A-8686-437E-ACC6-1149821B0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131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1AFCE-2ECC-4EF5-BA2C-142E23FB30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51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6906D-065A-4EFA-B61D-02A484D070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77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42BD2-DE47-4916-ABDA-D41303D86F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021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9032C-B37A-4C7F-BFDE-E3DCF317D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541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C6592-F987-4186-8988-40810B60CC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26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7BE17-D8BA-4FE5-B0A9-31F743266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821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3FA2F91-EF53-4624-8664-501EBC6DB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19100" y="2017455"/>
            <a:ext cx="94488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Blood </a:t>
            </a:r>
            <a:r>
              <a:rPr 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Groups </a:t>
            </a:r>
            <a:r>
              <a:rPr lang="en-US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and Blood </a:t>
            </a:r>
            <a:r>
              <a:rPr 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Transfusion</a:t>
            </a:r>
            <a:endParaRPr lang="en-US" sz="8000" b="1" dirty="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0" y="0"/>
            <a:ext cx="1104900" cy="1689100"/>
            <a:chOff x="96" y="104"/>
            <a:chExt cx="696" cy="1064"/>
          </a:xfrm>
        </p:grpSpPr>
        <p:pic>
          <p:nvPicPr>
            <p:cNvPr id="4" name="Picture 8" descr="mobilephon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" y="213"/>
              <a:ext cx="372" cy="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AutoShape 9"/>
            <p:cNvSpPr>
              <a:spLocks noChangeArrowheads="1"/>
            </p:cNvSpPr>
            <p:nvPr/>
          </p:nvSpPr>
          <p:spPr bwMode="auto">
            <a:xfrm>
              <a:off x="96" y="104"/>
              <a:ext cx="696" cy="10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6 w 21600"/>
                <a:gd name="T25" fmla="*/ 3167 h 21600"/>
                <a:gd name="T26" fmla="*/ 18434 w 21600"/>
                <a:gd name="T27" fmla="*/ 18433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860" y="16758"/>
                  </a:moveTo>
                  <a:cubicBezTo>
                    <a:pt x="19267" y="15091"/>
                    <a:pt x="20039" y="12981"/>
                    <a:pt x="20039" y="10800"/>
                  </a:cubicBezTo>
                  <a:cubicBezTo>
                    <a:pt x="20039" y="5697"/>
                    <a:pt x="15902" y="1561"/>
                    <a:pt x="10800" y="1561"/>
                  </a:cubicBezTo>
                  <a:cubicBezTo>
                    <a:pt x="8618" y="1560"/>
                    <a:pt x="6508" y="2332"/>
                    <a:pt x="4841" y="3739"/>
                  </a:cubicBezTo>
                  <a:lnTo>
                    <a:pt x="17860" y="16758"/>
                  </a:lnTo>
                  <a:close/>
                  <a:moveTo>
                    <a:pt x="3739" y="4841"/>
                  </a:moveTo>
                  <a:cubicBezTo>
                    <a:pt x="2332" y="6508"/>
                    <a:pt x="1561" y="8618"/>
                    <a:pt x="1561" y="10799"/>
                  </a:cubicBezTo>
                  <a:cubicBezTo>
                    <a:pt x="1561" y="15902"/>
                    <a:pt x="5697" y="20039"/>
                    <a:pt x="10800" y="20039"/>
                  </a:cubicBezTo>
                  <a:cubicBezTo>
                    <a:pt x="12981" y="20039"/>
                    <a:pt x="15091" y="19267"/>
                    <a:pt x="16758" y="17860"/>
                  </a:cubicBezTo>
                  <a:lnTo>
                    <a:pt x="3739" y="4841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ar-SA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10287000" cy="868363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The Question of Paternity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447800"/>
            <a:ext cx="9658350" cy="2590800"/>
          </a:xfrm>
        </p:spPr>
        <p:txBody>
          <a:bodyPr/>
          <a:lstStyle/>
          <a:p>
            <a:pPr marL="469900" indent="-457200">
              <a:lnSpc>
                <a:spcPts val="3354"/>
              </a:lnSpc>
              <a:buFont typeface="Wingdings" pitchFamily="2" charset="2"/>
              <a:buChar char="q"/>
              <a:tabLst>
                <a:tab pos="470534" algn="l"/>
                <a:tab pos="1707514" algn="l"/>
                <a:tab pos="2963545" algn="l"/>
                <a:tab pos="4021454" algn="l"/>
                <a:tab pos="4759325" algn="l"/>
                <a:tab pos="5857240" algn="l"/>
              </a:tabLst>
            </a:pPr>
            <a:r>
              <a:rPr lang="en-US" sz="2500" b="1" spc="-5" dirty="0" smtClean="0">
                <a:solidFill>
                  <a:srgbClr val="001F5F"/>
                </a:solidFill>
                <a:latin typeface="Calibri" pitchFamily="34" charset="0"/>
                <a:cs typeface="Calibri" pitchFamily="34" charset="0"/>
              </a:rPr>
              <a:t>Blood types cannot be used to prove paternity. </a:t>
            </a:r>
          </a:p>
          <a:p>
            <a:pPr marL="469900" indent="-457200">
              <a:lnSpc>
                <a:spcPts val="3354"/>
              </a:lnSpc>
              <a:buFont typeface="Wingdings" pitchFamily="2" charset="2"/>
              <a:buChar char="q"/>
              <a:tabLst>
                <a:tab pos="470534" algn="l"/>
                <a:tab pos="1707514" algn="l"/>
                <a:tab pos="2963545" algn="l"/>
                <a:tab pos="4021454" algn="l"/>
                <a:tab pos="4759325" algn="l"/>
                <a:tab pos="5857240" algn="l"/>
              </a:tabLst>
            </a:pPr>
            <a:r>
              <a:rPr lang="en-US" sz="2500" b="1" spc="-5" dirty="0" smtClean="0">
                <a:solidFill>
                  <a:srgbClr val="001F5F"/>
                </a:solidFill>
                <a:latin typeface="Calibri" pitchFamily="34" charset="0"/>
                <a:cs typeface="Calibri" pitchFamily="34" charset="0"/>
              </a:rPr>
              <a:t>Blood types can disprove paternity.</a:t>
            </a:r>
          </a:p>
          <a:p>
            <a:pPr marL="469900" indent="-457200">
              <a:lnSpc>
                <a:spcPts val="3354"/>
              </a:lnSpc>
              <a:buFont typeface="Wingdings" pitchFamily="2" charset="2"/>
              <a:buChar char="q"/>
              <a:tabLst>
                <a:tab pos="470534" algn="l"/>
                <a:tab pos="1707514" algn="l"/>
                <a:tab pos="2963545" algn="l"/>
                <a:tab pos="4021454" algn="l"/>
                <a:tab pos="4759325" algn="l"/>
                <a:tab pos="5857240" algn="l"/>
              </a:tabLst>
            </a:pPr>
            <a:r>
              <a:rPr lang="en-US" sz="2400" b="1" spc="5" dirty="0" err="1" smtClean="0">
                <a:latin typeface="Calibri" pitchFamily="34" charset="0"/>
                <a:cs typeface="Calibri" pitchFamily="34" charset="0"/>
              </a:rPr>
              <a:t>Noura</a:t>
            </a:r>
            <a:r>
              <a:rPr lang="en-US" sz="2400" b="1" spc="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spc="-5" dirty="0">
                <a:latin typeface="Calibri" pitchFamily="34" charset="0"/>
                <a:cs typeface="Calibri" pitchFamily="34" charset="0"/>
              </a:rPr>
              <a:t>blood 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(type </a:t>
            </a:r>
            <a:r>
              <a:rPr lang="en-US" sz="2400" b="1" spc="-5" dirty="0">
                <a:latin typeface="Calibri" pitchFamily="34" charset="0"/>
                <a:cs typeface="Calibri" pitchFamily="34" charset="0"/>
              </a:rPr>
              <a:t>A) </a:t>
            </a:r>
            <a:r>
              <a:rPr lang="en-US" sz="2400" b="1" spc="5" dirty="0">
                <a:latin typeface="Calibri" pitchFamily="34" charset="0"/>
                <a:cs typeface="Calibri" pitchFamily="34" charset="0"/>
              </a:rPr>
              <a:t>and </a:t>
            </a:r>
            <a:r>
              <a:rPr lang="en-US" sz="2400" b="1" spc="-5" dirty="0" err="1" smtClean="0">
                <a:latin typeface="Calibri" pitchFamily="34" charset="0"/>
                <a:cs typeface="Calibri" pitchFamily="34" charset="0"/>
              </a:rPr>
              <a:t>Fahad</a:t>
            </a:r>
            <a:r>
              <a:rPr lang="en-US" sz="2400" b="1" spc="-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blood (type </a:t>
            </a:r>
            <a:r>
              <a:rPr lang="en-US" sz="2400" b="1" spc="5" dirty="0">
                <a:latin typeface="Calibri" pitchFamily="34" charset="0"/>
                <a:cs typeface="Calibri" pitchFamily="34" charset="0"/>
              </a:rPr>
              <a:t>B)  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Have </a:t>
            </a:r>
            <a:r>
              <a:rPr lang="en-US" sz="2400" b="1" spc="5" dirty="0">
                <a:latin typeface="Calibri" pitchFamily="34" charset="0"/>
                <a:cs typeface="Calibri" pitchFamily="34" charset="0"/>
              </a:rPr>
              <a:t>a </a:t>
            </a:r>
            <a:r>
              <a:rPr lang="en-US" sz="2400" b="1" spc="-10" dirty="0">
                <a:latin typeface="Calibri" pitchFamily="34" charset="0"/>
                <a:cs typeface="Calibri" pitchFamily="34" charset="0"/>
              </a:rPr>
              <a:t>baby </a:t>
            </a:r>
            <a:r>
              <a:rPr lang="en-US" sz="2400" b="1" spc="-5" dirty="0">
                <a:latin typeface="Calibri" pitchFamily="34" charset="0"/>
                <a:cs typeface="Calibri" pitchFamily="34" charset="0"/>
              </a:rPr>
              <a:t>(blood type O) 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Can </a:t>
            </a:r>
            <a:r>
              <a:rPr lang="en-US" sz="2400" b="1" spc="-5" dirty="0" err="1" smtClean="0">
                <a:latin typeface="Calibri" pitchFamily="34" charset="0"/>
                <a:cs typeface="Calibri" pitchFamily="34" charset="0"/>
              </a:rPr>
              <a:t>Fahad</a:t>
            </a:r>
            <a:r>
              <a:rPr lang="en-US" sz="2400" b="1" spc="-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spc="-5" dirty="0">
                <a:latin typeface="Calibri" pitchFamily="34" charset="0"/>
                <a:cs typeface="Calibri" pitchFamily="34" charset="0"/>
              </a:rPr>
              <a:t>be the  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father?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12700" indent="0">
              <a:lnSpc>
                <a:spcPts val="3354"/>
              </a:lnSpc>
              <a:buNone/>
              <a:tabLst>
                <a:tab pos="470534" algn="l"/>
                <a:tab pos="1707514" algn="l"/>
                <a:tab pos="2963545" algn="l"/>
                <a:tab pos="4021454" algn="l"/>
                <a:tab pos="4759325" algn="l"/>
                <a:tab pos="5857240" algn="l"/>
              </a:tabLst>
            </a:pPr>
            <a:endParaRPr lang="ar-SA" sz="2500" b="1" spc="-5" dirty="0" smtClean="0">
              <a:solidFill>
                <a:srgbClr val="001F5F"/>
              </a:solidFill>
              <a:latin typeface="Calibri" pitchFamily="34" charset="0"/>
              <a:cs typeface="Calibri" pitchFamily="34" charset="0"/>
            </a:endParaRPr>
          </a:p>
          <a:p>
            <a:pPr marL="469900" indent="-457200">
              <a:lnSpc>
                <a:spcPts val="3354"/>
              </a:lnSpc>
              <a:buFont typeface="Wingdings" pitchFamily="2" charset="2"/>
              <a:buChar char="q"/>
              <a:tabLst>
                <a:tab pos="470534" algn="l"/>
                <a:tab pos="1707514" algn="l"/>
                <a:tab pos="2963545" algn="l"/>
                <a:tab pos="4021454" algn="l"/>
                <a:tab pos="4759325" algn="l"/>
                <a:tab pos="5857240" algn="l"/>
              </a:tabLst>
            </a:pPr>
            <a:endParaRPr lang="en-US" sz="2500" b="1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425342"/>
              </p:ext>
            </p:extLst>
          </p:nvPr>
        </p:nvGraphicFramePr>
        <p:xfrm>
          <a:off x="5575300" y="3429000"/>
          <a:ext cx="4064000" cy="304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/>
                <a:gridCol w="2032000"/>
              </a:tblGrid>
              <a:tr h="1143000"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800" b="1" spc="-10" dirty="0">
                          <a:latin typeface="Calibri" pitchFamily="34" charset="0"/>
                          <a:cs typeface="Calibri" pitchFamily="34" charset="0"/>
                        </a:rPr>
                        <a:t>Phenotype</a:t>
                      </a:r>
                      <a:endParaRPr sz="2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800" b="1" dirty="0">
                          <a:latin typeface="Calibri" pitchFamily="34" charset="0"/>
                          <a:cs typeface="Calibri" pitchFamily="34" charset="0"/>
                        </a:rPr>
                        <a:t>Possible</a:t>
                      </a:r>
                      <a:endParaRPr sz="2800" dirty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R="76835" algn="ctr">
                        <a:lnSpc>
                          <a:spcPct val="100000"/>
                        </a:lnSpc>
                      </a:pPr>
                      <a:r>
                        <a:rPr lang="en-US" sz="2800" b="1" spc="-10" dirty="0" smtClean="0">
                          <a:latin typeface="Calibri" pitchFamily="34" charset="0"/>
                          <a:cs typeface="Calibri" pitchFamily="34" charset="0"/>
                        </a:rPr>
                        <a:t>G</a:t>
                      </a:r>
                      <a:r>
                        <a:rPr sz="2800" b="1" spc="-10" dirty="0" smtClean="0">
                          <a:latin typeface="Calibri" pitchFamily="34" charset="0"/>
                          <a:cs typeface="Calibri" pitchFamily="34" charset="0"/>
                        </a:rPr>
                        <a:t>enotype</a:t>
                      </a:r>
                      <a:endParaRPr sz="2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800" b="1" dirty="0" err="1" smtClean="0">
                          <a:latin typeface="Calibri" pitchFamily="34" charset="0"/>
                          <a:cs typeface="Calibri" pitchFamily="34" charset="0"/>
                        </a:rPr>
                        <a:t>No</a:t>
                      </a:r>
                      <a:r>
                        <a:rPr lang="en-US" sz="2800" b="1" dirty="0" err="1" smtClean="0">
                          <a:latin typeface="Calibri" pitchFamily="34" charset="0"/>
                          <a:cs typeface="Calibri" pitchFamily="34" charset="0"/>
                        </a:rPr>
                        <a:t>u</a:t>
                      </a:r>
                      <a:r>
                        <a:rPr sz="2800" b="1" dirty="0" err="1" smtClean="0">
                          <a:latin typeface="Calibri" pitchFamily="34" charset="0"/>
                          <a:cs typeface="Calibri" pitchFamily="34" charset="0"/>
                        </a:rPr>
                        <a:t>ra</a:t>
                      </a:r>
                      <a:r>
                        <a:rPr sz="2800" b="1" dirty="0" smtClean="0">
                          <a:latin typeface="Calibri" pitchFamily="34" charset="0"/>
                          <a:cs typeface="Calibri" pitchFamily="34" charset="0"/>
                        </a:rPr>
                        <a:t>:</a:t>
                      </a:r>
                      <a:r>
                        <a:rPr lang="en-US" sz="2800" b="1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sz="2800" b="1" dirty="0" smtClean="0"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endParaRPr sz="2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800" b="1" spc="-30" dirty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AA </a:t>
                      </a:r>
                      <a:r>
                        <a:rPr sz="2800" b="1" spc="-5" dirty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or</a:t>
                      </a:r>
                      <a:r>
                        <a:rPr sz="2800" b="1" spc="-170" dirty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sz="2800" b="1" spc="-85" dirty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AO</a:t>
                      </a:r>
                      <a:endParaRPr sz="280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en-US" sz="2800" b="1" spc="-10" dirty="0" err="1" smtClean="0">
                          <a:latin typeface="Calibri" pitchFamily="34" charset="0"/>
                          <a:cs typeface="Calibri" pitchFamily="34" charset="0"/>
                        </a:rPr>
                        <a:t>Fahad</a:t>
                      </a:r>
                      <a:r>
                        <a:rPr lang="en-US" sz="2800" b="1" spc="-1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sz="2800" b="1" spc="-10" dirty="0" smtClean="0">
                          <a:latin typeface="Calibri" pitchFamily="34" charset="0"/>
                          <a:cs typeface="Calibri" pitchFamily="34" charset="0"/>
                        </a:rPr>
                        <a:t>:B</a:t>
                      </a:r>
                      <a:endParaRPr sz="2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800" b="1" spc="-5" dirty="0">
                          <a:latin typeface="Calibri" pitchFamily="34" charset="0"/>
                          <a:cs typeface="Calibri" pitchFamily="34" charset="0"/>
                        </a:rPr>
                        <a:t>BB or</a:t>
                      </a:r>
                      <a:r>
                        <a:rPr sz="2800" b="1" spc="-75" dirty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sz="2800" b="1" spc="-5" dirty="0">
                          <a:latin typeface="Calibri" pitchFamily="34" charset="0"/>
                          <a:cs typeface="Calibri" pitchFamily="34" charset="0"/>
                        </a:rPr>
                        <a:t>BO</a:t>
                      </a:r>
                      <a:endParaRPr sz="280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8F9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800" b="1" spc="-15" dirty="0">
                          <a:latin typeface="Calibri" pitchFamily="34" charset="0"/>
                          <a:cs typeface="Calibri" pitchFamily="34" charset="0"/>
                        </a:rPr>
                        <a:t>Baby:</a:t>
                      </a:r>
                      <a:r>
                        <a:rPr sz="2800" b="1" spc="-20" dirty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sz="2800" b="1" dirty="0">
                          <a:latin typeface="Calibri" pitchFamily="34" charset="0"/>
                          <a:cs typeface="Calibri" pitchFamily="34" charset="0"/>
                        </a:rPr>
                        <a:t>O</a:t>
                      </a:r>
                      <a:endParaRPr sz="280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800" b="1" dirty="0">
                          <a:latin typeface="Calibri" pitchFamily="34" charset="0"/>
                          <a:cs typeface="Calibri" pitchFamily="34" charset="0"/>
                        </a:rPr>
                        <a:t>OO</a:t>
                      </a:r>
                      <a:endParaRPr sz="2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31481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381750" y="152400"/>
            <a:ext cx="3867150" cy="8683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Blood Typing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274637"/>
            <a:ext cx="6457950" cy="5973763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100" b="1" i="1" dirty="0" smtClean="0">
                <a:latin typeface="Calibri" pitchFamily="34" charset="0"/>
                <a:cs typeface="Calibri" pitchFamily="34" charset="0"/>
              </a:rPr>
              <a:t>Rh factor (D):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100" b="1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en-US" sz="2100" b="1" dirty="0" smtClean="0">
                <a:latin typeface="Calibri" pitchFamily="34" charset="0"/>
                <a:cs typeface="Calibri" pitchFamily="34" charset="0"/>
              </a:rPr>
              <a:t>There are eight different Rh </a:t>
            </a:r>
            <a:r>
              <a:rPr lang="en-US" sz="2100" b="1" dirty="0" err="1" smtClean="0">
                <a:latin typeface="Calibri" pitchFamily="34" charset="0"/>
                <a:cs typeface="Calibri" pitchFamily="34" charset="0"/>
              </a:rPr>
              <a:t>agglutinogens</a:t>
            </a:r>
            <a:r>
              <a:rPr lang="en-US" sz="2100" b="1" dirty="0" smtClean="0">
                <a:latin typeface="Calibri" pitchFamily="34" charset="0"/>
                <a:cs typeface="Calibri" pitchFamily="34" charset="0"/>
              </a:rPr>
              <a:t>, three of which (C, D, and E) are common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q"/>
            </a:pPr>
            <a:endParaRPr lang="en-GB" sz="2100" b="1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en-GB" sz="2100" b="1" dirty="0" smtClean="0">
                <a:latin typeface="Calibri" pitchFamily="34" charset="0"/>
                <a:cs typeface="Calibri" pitchFamily="34" charset="0"/>
              </a:rPr>
              <a:t>Rh factor (antigen) are a complex system of antigens with </a:t>
            </a:r>
            <a:r>
              <a:rPr lang="en-GB" sz="2100" b="1" dirty="0" err="1" smtClean="0">
                <a:latin typeface="Calibri" pitchFamily="34" charset="0"/>
                <a:cs typeface="Calibri" pitchFamily="34" charset="0"/>
              </a:rPr>
              <a:t>Mendelian</a:t>
            </a:r>
            <a:r>
              <a:rPr lang="en-GB" sz="2100" b="1" dirty="0" smtClean="0">
                <a:latin typeface="Calibri" pitchFamily="34" charset="0"/>
                <a:cs typeface="Calibri" pitchFamily="34" charset="0"/>
              </a:rPr>
              <a:t> inheritance Cc, </a:t>
            </a:r>
            <a:r>
              <a:rPr lang="en-GB" sz="2100" b="1" dirty="0" err="1" smtClean="0">
                <a:latin typeface="Calibri" pitchFamily="34" charset="0"/>
                <a:cs typeface="Calibri" pitchFamily="34" charset="0"/>
              </a:rPr>
              <a:t>Dd</a:t>
            </a:r>
            <a:r>
              <a:rPr lang="en-GB" sz="2100" b="1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GB" sz="2100" b="1" dirty="0" err="1" smtClean="0">
                <a:latin typeface="Calibri" pitchFamily="34" charset="0"/>
                <a:cs typeface="Calibri" pitchFamily="34" charset="0"/>
              </a:rPr>
              <a:t>Ee</a:t>
            </a:r>
            <a:endParaRPr lang="en-GB" sz="2100" b="1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q"/>
            </a:pPr>
            <a:endParaRPr lang="en-GB" sz="2100" b="1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en-US" sz="2100" b="1" dirty="0" smtClean="0">
                <a:latin typeface="Calibri" pitchFamily="34" charset="0"/>
                <a:cs typeface="Calibri" pitchFamily="34" charset="0"/>
              </a:rPr>
              <a:t>Rh factor (antigen) was first discovered in blood of </a:t>
            </a:r>
            <a:r>
              <a:rPr lang="en-US" sz="2100" b="1" i="1" dirty="0" smtClean="0">
                <a:latin typeface="Calibri" pitchFamily="34" charset="0"/>
                <a:cs typeface="Calibri" pitchFamily="34" charset="0"/>
              </a:rPr>
              <a:t>Rhesus</a:t>
            </a:r>
            <a:r>
              <a:rPr lang="en-US" sz="2100" b="1" dirty="0" smtClean="0">
                <a:latin typeface="Calibri" pitchFamily="34" charset="0"/>
                <a:cs typeface="Calibri" pitchFamily="34" charset="0"/>
              </a:rPr>
              <a:t> monkey. </a:t>
            </a:r>
            <a:r>
              <a:rPr lang="en-GB" sz="2100" b="1" dirty="0" smtClean="0">
                <a:latin typeface="Calibri" pitchFamily="34" charset="0"/>
                <a:cs typeface="Calibri" pitchFamily="34" charset="0"/>
              </a:rPr>
              <a:t>Rh factors only detectable on RBCs</a:t>
            </a:r>
            <a:endParaRPr lang="en-US" sz="2100" b="1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q"/>
            </a:pPr>
            <a:endParaRPr lang="en-US" sz="2100" b="1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en-US" sz="2100" b="1" dirty="0" smtClean="0">
                <a:latin typeface="Calibri" pitchFamily="34" charset="0"/>
                <a:cs typeface="Calibri" pitchFamily="34" charset="0"/>
              </a:rPr>
              <a:t>C, D &amp; E antigens (D is the most immunogenic)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100" b="1" dirty="0" smtClean="0">
              <a:latin typeface="Calibri" pitchFamily="34" charset="0"/>
              <a:cs typeface="Calibri" pitchFamily="34" charset="0"/>
            </a:endParaRPr>
          </a:p>
          <a:p>
            <a:pPr lvl="2" eaLnBrk="1" hangingPunct="1">
              <a:spcBef>
                <a:spcPct val="0"/>
              </a:spcBef>
            </a:pPr>
            <a:r>
              <a:rPr lang="en-US" sz="2100" b="1" dirty="0" smtClean="0">
                <a:latin typeface="Calibri" pitchFamily="34" charset="0"/>
                <a:cs typeface="Calibri" pitchFamily="34" charset="0"/>
              </a:rPr>
              <a:t>RBCs with D protein = Rh</a:t>
            </a:r>
            <a:r>
              <a:rPr lang="en-US" sz="2100" b="1" baseline="30000" dirty="0" smtClean="0">
                <a:latin typeface="Calibri" pitchFamily="34" charset="0"/>
                <a:cs typeface="Calibri" pitchFamily="34" charset="0"/>
              </a:rPr>
              <a:t>+</a:t>
            </a:r>
            <a:endParaRPr lang="en-US" sz="2100" b="1" dirty="0" smtClean="0">
              <a:latin typeface="Calibri" pitchFamily="34" charset="0"/>
              <a:cs typeface="Calibri" pitchFamily="34" charset="0"/>
            </a:endParaRPr>
          </a:p>
          <a:p>
            <a:pPr lvl="2" eaLnBrk="1" hangingPunct="1">
              <a:spcBef>
                <a:spcPct val="0"/>
              </a:spcBef>
            </a:pPr>
            <a:r>
              <a:rPr lang="en-US" sz="2100" b="1" dirty="0" smtClean="0">
                <a:latin typeface="Calibri" pitchFamily="34" charset="0"/>
                <a:cs typeface="Calibri" pitchFamily="34" charset="0"/>
              </a:rPr>
              <a:t>RBCs without D protein = Rh</a:t>
            </a:r>
            <a:r>
              <a:rPr lang="en-US" sz="2100" b="1" baseline="30000" dirty="0" smtClean="0">
                <a:latin typeface="Calibri" pitchFamily="34" charset="0"/>
                <a:cs typeface="Calibri" pitchFamily="34" charset="0"/>
              </a:rPr>
              <a:t>–</a:t>
            </a:r>
          </a:p>
          <a:p>
            <a:pPr lvl="2" eaLnBrk="1" hangingPunct="1">
              <a:spcBef>
                <a:spcPct val="0"/>
              </a:spcBef>
            </a:pPr>
            <a:endParaRPr lang="en-US" sz="2100" b="1" baseline="30000" dirty="0" smtClean="0">
              <a:latin typeface="Calibri" pitchFamily="34" charset="0"/>
              <a:cs typeface="Calibri" pitchFamily="34" charset="0"/>
            </a:endParaRPr>
          </a:p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en-GB" altLang="en-GB" sz="2100" b="1" dirty="0" smtClean="0">
                <a:latin typeface="Calibri" pitchFamily="34" charset="0"/>
                <a:cs typeface="Calibri" pitchFamily="34" charset="0"/>
              </a:rPr>
              <a:t>		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r>
              <a:rPr lang="en-GB" altLang="en-GB" sz="2100" b="1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GB" sz="2100" b="1" dirty="0" smtClean="0">
                <a:latin typeface="Calibri" pitchFamily="34" charset="0"/>
                <a:cs typeface="Calibri" pitchFamily="34" charset="0"/>
              </a:rPr>
              <a:t>85% of </a:t>
            </a:r>
            <a:r>
              <a:rPr lang="en-GB" sz="2100" b="1" dirty="0" err="1" smtClean="0">
                <a:latin typeface="Calibri" pitchFamily="34" charset="0"/>
                <a:cs typeface="Calibri" pitchFamily="34" charset="0"/>
              </a:rPr>
              <a:t>caucasians</a:t>
            </a:r>
            <a:r>
              <a:rPr lang="en-GB" sz="2100" b="1" dirty="0" smtClean="0">
                <a:latin typeface="Calibri" pitchFamily="34" charset="0"/>
                <a:cs typeface="Calibri" pitchFamily="34" charset="0"/>
              </a:rPr>
              <a:t>, 95% of black Americans, 99% of </a:t>
            </a:r>
            <a:r>
              <a:rPr lang="en-GB" sz="2100" b="1" dirty="0" err="1" smtClean="0">
                <a:latin typeface="Calibri" pitchFamily="34" charset="0"/>
                <a:cs typeface="Calibri" pitchFamily="34" charset="0"/>
              </a:rPr>
              <a:t>chinese</a:t>
            </a:r>
            <a:r>
              <a:rPr lang="en-GB" sz="2100" b="1" dirty="0" smtClean="0">
                <a:latin typeface="Calibri" pitchFamily="34" charset="0"/>
                <a:cs typeface="Calibri" pitchFamily="34" charset="0"/>
              </a:rPr>
              <a:t> and nearly 100% of black Africans are Rh+</a:t>
            </a:r>
            <a:endParaRPr lang="en-US" sz="2100" b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268" name="Picture 4" descr="_39479042_rhesus22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1477963"/>
            <a:ext cx="265906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200900" y="5076617"/>
            <a:ext cx="2659063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Locus of alleles responsible of ABO system is on</a:t>
            </a:r>
          </a:p>
          <a:p>
            <a:r>
              <a:rPr lang="en-US" sz="17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long arm of chromosome 9 while Rh locus is on</a:t>
            </a:r>
          </a:p>
          <a:p>
            <a:r>
              <a:rPr lang="en-US" sz="17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chromosome 1</a:t>
            </a:r>
            <a:endParaRPr lang="ar-SA" sz="17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676900" y="0"/>
            <a:ext cx="46101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Agglutinins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" y="76200"/>
            <a:ext cx="5105400" cy="66294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en-US" sz="1850" b="1" dirty="0" smtClean="0">
                <a:latin typeface="Calibri" pitchFamily="34" charset="0"/>
                <a:cs typeface="Calibri" pitchFamily="34" charset="0"/>
              </a:rPr>
              <a:t>Plasma contains </a:t>
            </a:r>
            <a:r>
              <a:rPr lang="en-US" sz="1850" b="1" dirty="0" err="1" smtClean="0">
                <a:latin typeface="Calibri" pitchFamily="34" charset="0"/>
                <a:cs typeface="Calibri" pitchFamily="34" charset="0"/>
              </a:rPr>
              <a:t>isoantibodies</a:t>
            </a:r>
            <a:r>
              <a:rPr lang="en-US" sz="1850" b="1" dirty="0" smtClean="0">
                <a:latin typeface="Calibri" pitchFamily="34" charset="0"/>
                <a:cs typeface="Calibri" pitchFamily="34" charset="0"/>
              </a:rPr>
              <a:t> or agglutinins (</a:t>
            </a:r>
            <a:r>
              <a:rPr lang="en-US" sz="1850" b="1" dirty="0" err="1" smtClean="0">
                <a:latin typeface="Calibri" pitchFamily="34" charset="0"/>
                <a:cs typeface="Calibri" pitchFamily="34" charset="0"/>
              </a:rPr>
              <a:t>IgM</a:t>
            </a:r>
            <a:r>
              <a:rPr lang="en-US" sz="1850" b="1" dirty="0" smtClean="0">
                <a:latin typeface="Calibri" pitchFamily="34" charset="0"/>
                <a:cs typeface="Calibri" pitchFamily="34" charset="0"/>
              </a:rPr>
              <a:t>) to the A or B antigens not found in the blood: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1850" b="1" dirty="0" smtClean="0">
                <a:latin typeface="Calibri" pitchFamily="34" charset="0"/>
                <a:cs typeface="Calibri" pitchFamily="34" charset="0"/>
              </a:rPr>
              <a:t>anti-A antibody reacts with antigen A.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1850" b="1" dirty="0" smtClean="0">
                <a:latin typeface="Calibri" pitchFamily="34" charset="0"/>
                <a:cs typeface="Calibri" pitchFamily="34" charset="0"/>
              </a:rPr>
              <a:t>anti-B antibody reacts with antigen B.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sz="185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1850" b="1" dirty="0">
                <a:latin typeface="Calibri" pitchFamily="34" charset="0"/>
                <a:cs typeface="Calibri" pitchFamily="34" charset="0"/>
              </a:rPr>
              <a:t>Anti-A </a:t>
            </a:r>
            <a:r>
              <a:rPr lang="en-US" sz="1850" b="1" dirty="0" smtClean="0">
                <a:latin typeface="Calibri" pitchFamily="34" charset="0"/>
                <a:cs typeface="Calibri" pitchFamily="34" charset="0"/>
              </a:rPr>
              <a:t>and  Anti-B antibodies are not </a:t>
            </a:r>
            <a:r>
              <a:rPr lang="en-US" sz="1850" b="1" dirty="0">
                <a:latin typeface="Calibri" pitchFamily="34" charset="0"/>
                <a:cs typeface="Calibri" pitchFamily="34" charset="0"/>
              </a:rPr>
              <a:t>present at </a:t>
            </a:r>
            <a:r>
              <a:rPr lang="en-US" sz="1850" b="1" dirty="0" smtClean="0">
                <a:latin typeface="Calibri" pitchFamily="34" charset="0"/>
                <a:cs typeface="Calibri" pitchFamily="34" charset="0"/>
              </a:rPr>
              <a:t>birth. </a:t>
            </a:r>
            <a:r>
              <a:rPr lang="en-US" sz="1850" b="1" dirty="0">
                <a:latin typeface="Calibri" pitchFamily="34" charset="0"/>
                <a:cs typeface="Calibri" pitchFamily="34" charset="0"/>
              </a:rPr>
              <a:t>Two to 8 </a:t>
            </a:r>
            <a:r>
              <a:rPr lang="en-US" sz="1850" b="1" dirty="0" smtClean="0">
                <a:latin typeface="Calibri" pitchFamily="34" charset="0"/>
                <a:cs typeface="Calibri" pitchFamily="34" charset="0"/>
              </a:rPr>
              <a:t>months after </a:t>
            </a:r>
            <a:r>
              <a:rPr lang="en-US" sz="1850" b="1" dirty="0">
                <a:latin typeface="Calibri" pitchFamily="34" charset="0"/>
                <a:cs typeface="Calibri" pitchFamily="34" charset="0"/>
              </a:rPr>
              <a:t>birth, </a:t>
            </a:r>
            <a:r>
              <a:rPr lang="en-US" sz="1850" b="1" dirty="0" smtClean="0">
                <a:latin typeface="Calibri" pitchFamily="34" charset="0"/>
                <a:cs typeface="Calibri" pitchFamily="34" charset="0"/>
              </a:rPr>
              <a:t>an infant </a:t>
            </a:r>
            <a:r>
              <a:rPr lang="en-US" sz="1850" b="1" dirty="0">
                <a:latin typeface="Calibri" pitchFamily="34" charset="0"/>
                <a:cs typeface="Calibri" pitchFamily="34" charset="0"/>
              </a:rPr>
              <a:t>begins </a:t>
            </a:r>
            <a:r>
              <a:rPr lang="en-US" sz="1850" b="1" dirty="0" smtClean="0">
                <a:latin typeface="Calibri" pitchFamily="34" charset="0"/>
                <a:cs typeface="Calibri" pitchFamily="34" charset="0"/>
              </a:rPr>
              <a:t>to produce agglutinins. A </a:t>
            </a:r>
            <a:r>
              <a:rPr lang="en-US" sz="1850" b="1" dirty="0">
                <a:latin typeface="Calibri" pitchFamily="34" charset="0"/>
                <a:cs typeface="Calibri" pitchFamily="34" charset="0"/>
              </a:rPr>
              <a:t>maximum </a:t>
            </a:r>
            <a:r>
              <a:rPr lang="en-US" sz="1850" b="1" dirty="0" smtClean="0">
                <a:latin typeface="Calibri" pitchFamily="34" charset="0"/>
                <a:cs typeface="Calibri" pitchFamily="34" charset="0"/>
              </a:rPr>
              <a:t>titer is usually </a:t>
            </a:r>
            <a:r>
              <a:rPr lang="en-US" sz="1850" b="1" dirty="0">
                <a:latin typeface="Calibri" pitchFamily="34" charset="0"/>
                <a:cs typeface="Calibri" pitchFamily="34" charset="0"/>
              </a:rPr>
              <a:t>reached at 8 </a:t>
            </a:r>
            <a:r>
              <a:rPr lang="en-US" sz="1850" b="1" dirty="0" smtClean="0">
                <a:latin typeface="Calibri" pitchFamily="34" charset="0"/>
                <a:cs typeface="Calibri" pitchFamily="34" charset="0"/>
              </a:rPr>
              <a:t>to 10 </a:t>
            </a:r>
            <a:r>
              <a:rPr lang="en-US" sz="1850" b="1" dirty="0">
                <a:latin typeface="Calibri" pitchFamily="34" charset="0"/>
                <a:cs typeface="Calibri" pitchFamily="34" charset="0"/>
              </a:rPr>
              <a:t>years of age, </a:t>
            </a:r>
            <a:r>
              <a:rPr lang="en-US" sz="1850" b="1" dirty="0" smtClean="0">
                <a:latin typeface="Calibri" pitchFamily="34" charset="0"/>
                <a:cs typeface="Calibri" pitchFamily="34" charset="0"/>
              </a:rPr>
              <a:t>and this </a:t>
            </a:r>
            <a:r>
              <a:rPr lang="en-US" sz="1850" b="1" dirty="0">
                <a:latin typeface="Calibri" pitchFamily="34" charset="0"/>
                <a:cs typeface="Calibri" pitchFamily="34" charset="0"/>
              </a:rPr>
              <a:t>gradually </a:t>
            </a:r>
            <a:r>
              <a:rPr lang="en-US" sz="1850" b="1" dirty="0" smtClean="0">
                <a:latin typeface="Calibri" pitchFamily="34" charset="0"/>
                <a:cs typeface="Calibri" pitchFamily="34" charset="0"/>
              </a:rPr>
              <a:t>declines throughout the remaining </a:t>
            </a:r>
            <a:r>
              <a:rPr lang="en-US" sz="1850" b="1" dirty="0">
                <a:latin typeface="Calibri" pitchFamily="34" charset="0"/>
                <a:cs typeface="Calibri" pitchFamily="34" charset="0"/>
              </a:rPr>
              <a:t>years of life</a:t>
            </a:r>
            <a:r>
              <a:rPr lang="en-US" sz="1850" b="1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endParaRPr lang="en-US" sz="1850" b="1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1850" b="1" dirty="0" smtClean="0">
                <a:latin typeface="Calibri" pitchFamily="34" charset="0"/>
                <a:cs typeface="Calibri" pitchFamily="34" charset="0"/>
              </a:rPr>
              <a:t>Normal plasma contains no anti-Rh (anti-D) antibodies.</a:t>
            </a:r>
          </a:p>
          <a:p>
            <a:pPr eaLnBrk="1" hangingPunct="1"/>
            <a:endParaRPr lang="en-US" sz="1850" b="1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n-US" sz="1850" b="1" dirty="0" smtClean="0">
                <a:latin typeface="Calibri" pitchFamily="34" charset="0"/>
                <a:cs typeface="Calibri" pitchFamily="34" charset="0"/>
              </a:rPr>
              <a:t>Anti-Rh antibodies (</a:t>
            </a:r>
            <a:r>
              <a:rPr lang="en-US" sz="1850" b="1" dirty="0" err="1" smtClean="0">
                <a:latin typeface="Calibri" pitchFamily="34" charset="0"/>
                <a:cs typeface="Calibri" pitchFamily="34" charset="0"/>
              </a:rPr>
              <a:t>IgG</a:t>
            </a:r>
            <a:r>
              <a:rPr lang="en-US" sz="1850" b="1" dirty="0" smtClean="0">
                <a:latin typeface="Calibri" pitchFamily="34" charset="0"/>
                <a:cs typeface="Calibri" pitchFamily="34" charset="0"/>
              </a:rPr>
              <a:t>) develop only in Rh</a:t>
            </a:r>
            <a:r>
              <a:rPr lang="en-US" sz="1850" b="1" baseline="30000" dirty="0" smtClean="0">
                <a:latin typeface="Calibri" pitchFamily="34" charset="0"/>
                <a:cs typeface="Calibri" pitchFamily="34" charset="0"/>
              </a:rPr>
              <a:t>-</a:t>
            </a:r>
            <a:r>
              <a:rPr lang="en-US" sz="1850" b="1" dirty="0" smtClean="0">
                <a:latin typeface="Calibri" pitchFamily="34" charset="0"/>
                <a:cs typeface="Calibri" pitchFamily="34" charset="0"/>
              </a:rPr>
              <a:t> blood type and only with exposure to the antigen:</a:t>
            </a:r>
          </a:p>
          <a:p>
            <a:pPr lvl="1" eaLnBrk="1" hangingPunct="1"/>
            <a:r>
              <a:rPr lang="en-US" sz="1850" b="1" dirty="0" smtClean="0">
                <a:latin typeface="Calibri" pitchFamily="34" charset="0"/>
                <a:cs typeface="Calibri" pitchFamily="34" charset="0"/>
              </a:rPr>
              <a:t>transfusion of positive blood.</a:t>
            </a:r>
          </a:p>
          <a:p>
            <a:pPr lvl="1" eaLnBrk="1" hangingPunct="1"/>
            <a:r>
              <a:rPr lang="en-US" sz="1850" b="1" dirty="0" smtClean="0">
                <a:latin typeface="Calibri" pitchFamily="34" charset="0"/>
                <a:cs typeface="Calibri" pitchFamily="34" charset="0"/>
              </a:rPr>
              <a:t>during a pregnancy with a positive blood type fetus.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50" y="762000"/>
            <a:ext cx="4057650" cy="38481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48300" y="4688175"/>
            <a:ext cx="48387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LANDSTEINER's </a:t>
            </a:r>
            <a:r>
              <a:rPr lang="en-US" sz="15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LAW: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5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If </a:t>
            </a:r>
            <a:r>
              <a:rPr lang="en-US" sz="15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an </a:t>
            </a:r>
            <a:r>
              <a:rPr lang="en-US" sz="15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agglutinogen</a:t>
            </a:r>
            <a:r>
              <a:rPr lang="en-US" sz="15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is present on red blood cell membrane ,the corresponding agglutinin must be absent in the plasma. </a:t>
            </a:r>
            <a:endParaRPr lang="en-US" sz="15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5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If </a:t>
            </a:r>
            <a:r>
              <a:rPr lang="en-US" sz="15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an </a:t>
            </a:r>
            <a:r>
              <a:rPr lang="en-US" sz="15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agglutinogen</a:t>
            </a:r>
            <a:r>
              <a:rPr lang="en-US" sz="15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is absent on red blood cell membrane, then corresponding agglutinin must be present in the </a:t>
            </a:r>
            <a:r>
              <a:rPr lang="en-US" sz="15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plasma.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500" b="1" dirty="0" smtClean="0">
                <a:latin typeface="Calibri" pitchFamily="34" charset="0"/>
                <a:cs typeface="Calibri" pitchFamily="34" charset="0"/>
              </a:rPr>
              <a:t>This </a:t>
            </a:r>
            <a:r>
              <a:rPr lang="en-US" sz="1500" b="1" dirty="0">
                <a:latin typeface="Calibri" pitchFamily="34" charset="0"/>
                <a:cs typeface="Calibri" pitchFamily="34" charset="0"/>
              </a:rPr>
              <a:t>law is </a:t>
            </a:r>
            <a:r>
              <a:rPr lang="en-US" sz="1500" b="1" dirty="0" smtClean="0">
                <a:latin typeface="Calibri" pitchFamily="34" charset="0"/>
                <a:cs typeface="Calibri" pitchFamily="34" charset="0"/>
              </a:rPr>
              <a:t>only applicable </a:t>
            </a:r>
            <a:r>
              <a:rPr lang="en-US" sz="1500" b="1" dirty="0">
                <a:latin typeface="Calibri" pitchFamily="34" charset="0"/>
                <a:cs typeface="Calibri" pitchFamily="34" charset="0"/>
              </a:rPr>
              <a:t>to ABO blood grouping system.</a:t>
            </a:r>
            <a:endParaRPr lang="ar-SA" sz="15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1"/>
            <a:ext cx="10287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Agglutinins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762000"/>
            <a:ext cx="9677400" cy="5867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  <a:defRPr/>
            </a:pP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Anti-Rh antibodies (</a:t>
            </a:r>
            <a:r>
              <a:rPr lang="en-US" sz="2200" b="1" dirty="0" err="1" smtClean="0">
                <a:latin typeface="Calibri" pitchFamily="34" charset="0"/>
                <a:cs typeface="Calibri" pitchFamily="34" charset="0"/>
              </a:rPr>
              <a:t>IgG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) develop only in Rh</a:t>
            </a:r>
            <a:r>
              <a:rPr lang="en-US" sz="2200" b="1" baseline="30000" dirty="0" smtClean="0">
                <a:latin typeface="Calibri" pitchFamily="34" charset="0"/>
                <a:cs typeface="Calibri" pitchFamily="34" charset="0"/>
              </a:rPr>
              <a:t>-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 blood type and only with exposure to the antigen:</a:t>
            </a:r>
          </a:p>
          <a:p>
            <a:pPr lvl="1" eaLnBrk="1" hangingPunct="1">
              <a:defRPr/>
            </a:pP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transfusion of positive blood.</a:t>
            </a:r>
          </a:p>
          <a:p>
            <a:pPr lvl="1" eaLnBrk="1" hangingPunct="1">
              <a:defRPr/>
            </a:pP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during a pregnancy with a positive blood type fetus.</a:t>
            </a:r>
          </a:p>
          <a:p>
            <a:pPr lvl="1" eaLnBrk="1" hangingPunct="1">
              <a:defRPr/>
            </a:pPr>
            <a:endParaRPr lang="en-US" sz="2200" b="1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Anti-Rh antibodies are not spontaneously formed in Rh</a:t>
            </a:r>
            <a:r>
              <a:rPr lang="en-US" sz="2200" b="1" baseline="30000" dirty="0" smtClean="0">
                <a:latin typeface="Calibri" pitchFamily="34" charset="0"/>
                <a:cs typeface="Calibri" pitchFamily="34" charset="0"/>
              </a:rPr>
              <a:t>–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 individuals.</a:t>
            </a:r>
          </a:p>
          <a:p>
            <a:pPr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However, if an Rh</a:t>
            </a:r>
            <a:r>
              <a:rPr lang="en-US" sz="2200" b="1" baseline="30000" dirty="0" smtClean="0">
                <a:latin typeface="Calibri" pitchFamily="34" charset="0"/>
                <a:cs typeface="Calibri" pitchFamily="34" charset="0"/>
              </a:rPr>
              <a:t>–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 individual receives Rh</a:t>
            </a:r>
            <a:r>
              <a:rPr lang="en-US" sz="2200" b="1" baseline="30000" dirty="0" smtClean="0">
                <a:latin typeface="Calibri" pitchFamily="34" charset="0"/>
                <a:cs typeface="Calibri" pitchFamily="34" charset="0"/>
              </a:rPr>
              <a:t>+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 blood, anti-Rh antibodies form.</a:t>
            </a:r>
          </a:p>
          <a:p>
            <a:pPr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Anti-Rh </a:t>
            </a:r>
            <a:r>
              <a:rPr lang="en-US" sz="2200" b="1" dirty="0">
                <a:latin typeface="Calibri" pitchFamily="34" charset="0"/>
                <a:cs typeface="Calibri" pitchFamily="34" charset="0"/>
              </a:rPr>
              <a:t>agglutinins develop slowly (2-4 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months). Once </a:t>
            </a:r>
            <a:r>
              <a:rPr lang="en-US" sz="2200" b="1" dirty="0">
                <a:latin typeface="Calibri" pitchFamily="34" charset="0"/>
                <a:cs typeface="Calibri" pitchFamily="34" charset="0"/>
              </a:rPr>
              <a:t>produced they persist for years 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and </a:t>
            </a:r>
            <a:r>
              <a:rPr lang="en-US" sz="2200" b="1" dirty="0">
                <a:latin typeface="Calibri" pitchFamily="34" charset="0"/>
                <a:cs typeface="Calibri" pitchFamily="34" charset="0"/>
              </a:rPr>
              <a:t>can 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produce serious transfusion reaction </a:t>
            </a:r>
            <a:r>
              <a:rPr lang="en-US" sz="2200" b="1" dirty="0">
                <a:latin typeface="Calibri" pitchFamily="34" charset="0"/>
                <a:cs typeface="Calibri" pitchFamily="34" charset="0"/>
              </a:rPr>
              <a:t>during 2</a:t>
            </a:r>
            <a:r>
              <a:rPr lang="en-US" sz="2200" b="1" baseline="30000" dirty="0">
                <a:latin typeface="Calibri" pitchFamily="34" charset="0"/>
                <a:cs typeface="Calibri" pitchFamily="34" charset="0"/>
              </a:rPr>
              <a:t>nd</a:t>
            </a:r>
            <a:r>
              <a:rPr lang="en-US" sz="2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transfusion.</a:t>
            </a:r>
          </a:p>
          <a:p>
            <a:pPr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sz="2200" b="1" dirty="0">
                <a:latin typeface="Calibri" pitchFamily="34" charset="0"/>
                <a:cs typeface="Calibri" pitchFamily="34" charset="0"/>
              </a:rPr>
              <a:t>This immune response occurs to a much greater extent in some people than in others. With multiple exposures to the Rh factor, an Rh-negative person eventually becomes strongly "sensitized" to Rh 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factor.</a:t>
            </a:r>
            <a:endParaRPr lang="en-US" sz="2200" b="1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q"/>
              <a:defRPr/>
            </a:pPr>
            <a:endParaRPr lang="en-US" sz="2200" b="1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q"/>
              <a:defRPr/>
            </a:pPr>
            <a:endParaRPr lang="en-US" sz="2200" b="1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0850"/>
            <a:ext cx="10287000" cy="868363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Agglutinins</a:t>
            </a:r>
          </a:p>
        </p:txBody>
      </p:sp>
      <p:graphicFrame>
        <p:nvGraphicFramePr>
          <p:cNvPr id="7" name="Group 1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52532"/>
              </p:ext>
            </p:extLst>
          </p:nvPr>
        </p:nvGraphicFramePr>
        <p:xfrm>
          <a:off x="668338" y="1822450"/>
          <a:ext cx="8970963" cy="4090826"/>
        </p:xfrm>
        <a:graphic>
          <a:graphicData uri="http://schemas.openxmlformats.org/drawingml/2006/table">
            <a:tbl>
              <a:tblPr/>
              <a:tblGrid>
                <a:gridCol w="1882840"/>
                <a:gridCol w="2213741"/>
                <a:gridCol w="2603252"/>
                <a:gridCol w="2271130"/>
              </a:tblGrid>
              <a:tr h="698122">
                <a:tc>
                  <a:txBody>
                    <a:bodyPr/>
                    <a:lstStyle/>
                    <a:p>
                      <a:pPr marL="0" marR="0" lvl="0" indent="0" algn="ctr" defTabSz="1376363" rtl="0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44A2E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Genotypes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D44A2E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6363" rtl="0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44A2E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Blood Types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44A2E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6363" rtl="0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44A2E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Agglutinogens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D44A2E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6363" rtl="0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44A2E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Agglutinins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D44A2E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8069">
                <a:tc>
                  <a:txBody>
                    <a:bodyPr/>
                    <a:lstStyle/>
                    <a:p>
                      <a:pPr marL="0" marR="0" lvl="0" indent="0" algn="ctr" defTabSz="1376363" rtl="0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2B75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OO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162B75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6363" rtl="0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2B75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O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162B75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6363" rtl="0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2B75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162B75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6363" rtl="0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50D53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Anti-A &amp; </a:t>
                      </a:r>
                    </a:p>
                    <a:p>
                      <a:pPr marL="0" marR="0" lvl="0" indent="0" algn="ctr" defTabSz="1376363" rtl="0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50D53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Anti-B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150D53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122">
                <a:tc>
                  <a:txBody>
                    <a:bodyPr/>
                    <a:lstStyle/>
                    <a:p>
                      <a:pPr marL="0" marR="0" lvl="0" indent="0" algn="ctr" defTabSz="1376363" rtl="0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2B75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OA or AA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162B75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6363" rtl="0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2B75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162B75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6363" rtl="0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2B75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162B75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6363" rtl="0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2B75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Anti-B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162B75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122">
                <a:tc>
                  <a:txBody>
                    <a:bodyPr/>
                    <a:lstStyle/>
                    <a:p>
                      <a:pPr marL="0" marR="0" lvl="0" indent="0" algn="ctr" defTabSz="1376363" rtl="0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2B75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OB or BB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162B75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6363" rtl="0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2B75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162B75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6363" rtl="0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2B75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162B75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6363" rtl="0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2B75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Anti-A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162B75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4703">
                <a:tc>
                  <a:txBody>
                    <a:bodyPr/>
                    <a:lstStyle/>
                    <a:p>
                      <a:pPr marL="0" marR="0" lvl="0" indent="0" algn="ctr" defTabSz="1376363" rtl="0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2B75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AB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162B75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6363" rtl="0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2B75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AB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162B75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6363" rtl="0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2B75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 + B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162B75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76363" rtl="0" eaLnBrk="0" fontAlgn="base" latinLnBrk="0" hangingPunct="0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2B75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62B75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10287000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ABO Blood Typing</a:t>
            </a: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428625" y="5851525"/>
            <a:ext cx="91725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96863" indent="-2968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Aft>
                <a:spcPct val="10000"/>
              </a:spcAft>
              <a:buFontTx/>
              <a:buChar char="•"/>
            </a:pPr>
            <a:r>
              <a:rPr lang="en-US" sz="2000" b="1" i="1" dirty="0">
                <a:solidFill>
                  <a:srgbClr val="CC0066"/>
                </a:solidFill>
                <a:latin typeface="Calibri" pitchFamily="34" charset="0"/>
                <a:cs typeface="Calibri" pitchFamily="34" charset="0"/>
              </a:rPr>
              <a:t>With ABO, person makes antibodies (</a:t>
            </a:r>
            <a:r>
              <a:rPr lang="en-US" sz="2000" b="1" i="1" dirty="0" err="1">
                <a:solidFill>
                  <a:srgbClr val="CC0066"/>
                </a:solidFill>
                <a:latin typeface="Calibri" pitchFamily="34" charset="0"/>
                <a:cs typeface="Calibri" pitchFamily="34" charset="0"/>
              </a:rPr>
              <a:t>agglutinens</a:t>
            </a:r>
            <a:r>
              <a:rPr lang="en-US" sz="2000" b="1" i="1" dirty="0">
                <a:solidFill>
                  <a:srgbClr val="CC0066"/>
                </a:solidFill>
                <a:latin typeface="Calibri" pitchFamily="34" charset="0"/>
                <a:cs typeface="Calibri" pitchFamily="34" charset="0"/>
              </a:rPr>
              <a:t>; </a:t>
            </a:r>
            <a:r>
              <a:rPr lang="en-US" sz="2000" b="1" i="1" dirty="0" err="1">
                <a:solidFill>
                  <a:srgbClr val="CC0066"/>
                </a:solidFill>
                <a:latin typeface="Calibri" pitchFamily="34" charset="0"/>
                <a:cs typeface="Calibri" pitchFamily="34" charset="0"/>
              </a:rPr>
              <a:t>IgM</a:t>
            </a:r>
            <a:r>
              <a:rPr lang="en-US" sz="2000" b="1" i="1" dirty="0">
                <a:solidFill>
                  <a:srgbClr val="CC0066"/>
                </a:solidFill>
                <a:latin typeface="Calibri" pitchFamily="34" charset="0"/>
                <a:cs typeface="Calibri" pitchFamily="34" charset="0"/>
              </a:rPr>
              <a:t>) against factors (</a:t>
            </a:r>
            <a:r>
              <a:rPr lang="en-US" sz="2000" b="1" i="1" dirty="0" err="1">
                <a:solidFill>
                  <a:srgbClr val="CC0066"/>
                </a:solidFill>
                <a:latin typeface="Calibri" pitchFamily="34" charset="0"/>
                <a:cs typeface="Calibri" pitchFamily="34" charset="0"/>
              </a:rPr>
              <a:t>agglutinogens</a:t>
            </a:r>
            <a:r>
              <a:rPr lang="en-US" sz="2000" b="1" i="1" dirty="0">
                <a:solidFill>
                  <a:srgbClr val="CC0066"/>
                </a:solidFill>
                <a:latin typeface="Calibri" pitchFamily="34" charset="0"/>
                <a:cs typeface="Calibri" pitchFamily="34" charset="0"/>
              </a:rPr>
              <a:t>) he/she does NOT have on his/her cells</a:t>
            </a:r>
          </a:p>
        </p:txBody>
      </p:sp>
      <p:pic>
        <p:nvPicPr>
          <p:cNvPr id="16388" name="Picture 5" descr="1775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0" b="6468"/>
          <a:stretch>
            <a:fillRect/>
          </a:stretch>
        </p:blipFill>
        <p:spPr bwMode="auto">
          <a:xfrm>
            <a:off x="876300" y="1600200"/>
            <a:ext cx="85725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10287000" cy="769938"/>
          </a:xfrm>
        </p:spPr>
        <p:txBody>
          <a:bodyPr>
            <a:spAutoFit/>
          </a:bodyPr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Blood Typing and Agglutination</a:t>
            </a: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0"/>
          <a:stretch>
            <a:fillRect/>
          </a:stretch>
        </p:blipFill>
        <p:spPr bwMode="auto">
          <a:xfrm>
            <a:off x="800100" y="1066800"/>
            <a:ext cx="8686800" cy="561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1333500" y="6324600"/>
            <a:ext cx="7715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10000"/>
              </a:spcBef>
            </a:pPr>
            <a:r>
              <a:rPr lang="en-US" sz="1600" b="1">
                <a:latin typeface="Calibri" pitchFamily="34" charset="0"/>
                <a:cs typeface="Calibri" pitchFamily="34" charset="0"/>
                <a:hlinkClick r:id="" action="ppaction://noaction"/>
              </a:rPr>
              <a:t>[1]</a:t>
            </a:r>
            <a:r>
              <a:rPr lang="en-US" sz="1600" b="1">
                <a:latin typeface="Calibri" pitchFamily="34" charset="0"/>
                <a:cs typeface="Calibri" pitchFamily="34" charset="0"/>
              </a:rPr>
              <a:t> Universal Recipient 	</a:t>
            </a:r>
            <a:r>
              <a:rPr lang="en-US" sz="1600" b="1">
                <a:latin typeface="Calibri" pitchFamily="34" charset="0"/>
                <a:cs typeface="Calibri" pitchFamily="34" charset="0"/>
                <a:hlinkClick r:id="" action="ppaction://noaction"/>
              </a:rPr>
              <a:t>[2]</a:t>
            </a:r>
            <a:r>
              <a:rPr lang="en-US" sz="1600" b="1">
                <a:latin typeface="Calibri" pitchFamily="34" charset="0"/>
                <a:cs typeface="Calibri" pitchFamily="34" charset="0"/>
              </a:rPr>
              <a:t> Universal Donor</a:t>
            </a:r>
          </a:p>
        </p:txBody>
      </p:sp>
      <p:grpSp>
        <p:nvGrpSpPr>
          <p:cNvPr id="18436" name="Group 5"/>
          <p:cNvGrpSpPr>
            <a:grpSpLocks/>
          </p:cNvGrpSpPr>
          <p:nvPr/>
        </p:nvGrpSpPr>
        <p:grpSpPr bwMode="auto">
          <a:xfrm>
            <a:off x="428625" y="1427163"/>
            <a:ext cx="2657475" cy="452437"/>
            <a:chOff x="0" y="0"/>
            <a:chExt cx="1160" cy="394"/>
          </a:xfrm>
        </p:grpSpPr>
        <p:sp>
          <p:nvSpPr>
            <p:cNvPr id="18525" name="Rectangle 6"/>
            <p:cNvSpPr>
              <a:spLocks noChangeArrowheads="1"/>
            </p:cNvSpPr>
            <p:nvPr/>
          </p:nvSpPr>
          <p:spPr bwMode="auto">
            <a:xfrm>
              <a:off x="43" y="0"/>
              <a:ext cx="1074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0" hangingPunct="0"/>
              <a:r>
                <a:rPr lang="en-US" sz="1600" b="1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Blood Type</a:t>
              </a:r>
            </a:p>
          </p:txBody>
        </p:sp>
        <p:sp>
          <p:nvSpPr>
            <p:cNvPr id="18526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1160" cy="394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ar-SA">
                <a:latin typeface="Calibri" pitchFamily="34" charset="0"/>
              </a:endParaRPr>
            </a:p>
          </p:txBody>
        </p:sp>
      </p:grpSp>
      <p:grpSp>
        <p:nvGrpSpPr>
          <p:cNvPr id="18437" name="Group 8"/>
          <p:cNvGrpSpPr>
            <a:grpSpLocks/>
          </p:cNvGrpSpPr>
          <p:nvPr/>
        </p:nvGrpSpPr>
        <p:grpSpPr bwMode="auto">
          <a:xfrm>
            <a:off x="3086100" y="1427163"/>
            <a:ext cx="1560513" cy="452437"/>
            <a:chOff x="1160" y="0"/>
            <a:chExt cx="784" cy="394"/>
          </a:xfrm>
        </p:grpSpPr>
        <p:sp>
          <p:nvSpPr>
            <p:cNvPr id="18523" name="Rectangle 9"/>
            <p:cNvSpPr>
              <a:spLocks noChangeArrowheads="1"/>
            </p:cNvSpPr>
            <p:nvPr/>
          </p:nvSpPr>
          <p:spPr bwMode="auto">
            <a:xfrm>
              <a:off x="1203" y="0"/>
              <a:ext cx="698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0" hangingPunct="0"/>
              <a:r>
                <a:rPr lang="en-US" sz="1600" b="1">
                  <a:solidFill>
                    <a:srgbClr val="CC0066"/>
                  </a:solidFill>
                  <a:latin typeface="Calibri" pitchFamily="34" charset="0"/>
                  <a:cs typeface="Calibri" pitchFamily="34" charset="0"/>
                </a:rPr>
                <a:t>A</a:t>
              </a:r>
            </a:p>
          </p:txBody>
        </p:sp>
        <p:sp>
          <p:nvSpPr>
            <p:cNvPr id="18524" name="Rectangle 10"/>
            <p:cNvSpPr>
              <a:spLocks noChangeArrowheads="1"/>
            </p:cNvSpPr>
            <p:nvPr/>
          </p:nvSpPr>
          <p:spPr bwMode="auto">
            <a:xfrm>
              <a:off x="1160" y="0"/>
              <a:ext cx="784" cy="394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ar-SA">
                <a:latin typeface="Calibri" pitchFamily="34" charset="0"/>
              </a:endParaRPr>
            </a:p>
          </p:txBody>
        </p:sp>
      </p:grpSp>
      <p:grpSp>
        <p:nvGrpSpPr>
          <p:cNvPr id="18438" name="Group 11"/>
          <p:cNvGrpSpPr>
            <a:grpSpLocks/>
          </p:cNvGrpSpPr>
          <p:nvPr/>
        </p:nvGrpSpPr>
        <p:grpSpPr bwMode="auto">
          <a:xfrm>
            <a:off x="4646613" y="1427163"/>
            <a:ext cx="1697037" cy="452437"/>
            <a:chOff x="1944" y="0"/>
            <a:chExt cx="755" cy="394"/>
          </a:xfrm>
        </p:grpSpPr>
        <p:sp>
          <p:nvSpPr>
            <p:cNvPr id="18521" name="Rectangle 12"/>
            <p:cNvSpPr>
              <a:spLocks noChangeArrowheads="1"/>
            </p:cNvSpPr>
            <p:nvPr/>
          </p:nvSpPr>
          <p:spPr bwMode="auto">
            <a:xfrm>
              <a:off x="1987" y="0"/>
              <a:ext cx="669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0" hangingPunct="0"/>
              <a:r>
                <a:rPr lang="en-US" sz="1600" b="1">
                  <a:solidFill>
                    <a:srgbClr val="CC0066"/>
                  </a:solidFill>
                  <a:latin typeface="Calibri" pitchFamily="34" charset="0"/>
                  <a:cs typeface="Calibri" pitchFamily="34" charset="0"/>
                </a:rPr>
                <a:t>B</a:t>
              </a:r>
            </a:p>
          </p:txBody>
        </p:sp>
        <p:sp>
          <p:nvSpPr>
            <p:cNvPr id="18522" name="Rectangle 13"/>
            <p:cNvSpPr>
              <a:spLocks noChangeArrowheads="1"/>
            </p:cNvSpPr>
            <p:nvPr/>
          </p:nvSpPr>
          <p:spPr bwMode="auto">
            <a:xfrm>
              <a:off x="1944" y="0"/>
              <a:ext cx="755" cy="394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ar-SA">
                <a:latin typeface="Calibri" pitchFamily="34" charset="0"/>
              </a:endParaRPr>
            </a:p>
          </p:txBody>
        </p:sp>
      </p:grpSp>
      <p:grpSp>
        <p:nvGrpSpPr>
          <p:cNvPr id="18439" name="Group 14"/>
          <p:cNvGrpSpPr>
            <a:grpSpLocks/>
          </p:cNvGrpSpPr>
          <p:nvPr/>
        </p:nvGrpSpPr>
        <p:grpSpPr bwMode="auto">
          <a:xfrm>
            <a:off x="6334125" y="1427163"/>
            <a:ext cx="1981200" cy="452437"/>
            <a:chOff x="2699" y="0"/>
            <a:chExt cx="806" cy="394"/>
          </a:xfrm>
        </p:grpSpPr>
        <p:sp>
          <p:nvSpPr>
            <p:cNvPr id="18519" name="Rectangle 15"/>
            <p:cNvSpPr>
              <a:spLocks noChangeArrowheads="1"/>
            </p:cNvSpPr>
            <p:nvPr/>
          </p:nvSpPr>
          <p:spPr bwMode="auto">
            <a:xfrm>
              <a:off x="2742" y="0"/>
              <a:ext cx="720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0" hangingPunct="0"/>
              <a:r>
                <a:rPr lang="en-US" sz="1600" b="1">
                  <a:solidFill>
                    <a:srgbClr val="CC0066"/>
                  </a:solidFill>
                  <a:latin typeface="Calibri" pitchFamily="34" charset="0"/>
                  <a:cs typeface="Calibri" pitchFamily="34" charset="0"/>
                </a:rPr>
                <a:t>AB</a:t>
              </a:r>
              <a:r>
                <a:rPr lang="en-US" sz="1600" b="1">
                  <a:latin typeface="Calibri" pitchFamily="34" charset="0"/>
                  <a:cs typeface="Calibri" pitchFamily="34" charset="0"/>
                  <a:hlinkClick r:id="" action="ppaction://noaction"/>
                </a:rPr>
                <a:t>[1]</a:t>
              </a:r>
              <a:endParaRPr lang="en-US" sz="1600" b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8520" name="Rectangle 16"/>
            <p:cNvSpPr>
              <a:spLocks noChangeArrowheads="1"/>
            </p:cNvSpPr>
            <p:nvPr/>
          </p:nvSpPr>
          <p:spPr bwMode="auto">
            <a:xfrm>
              <a:off x="2699" y="0"/>
              <a:ext cx="806" cy="394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ar-SA">
                <a:latin typeface="Calibri" pitchFamily="34" charset="0"/>
              </a:endParaRPr>
            </a:p>
          </p:txBody>
        </p:sp>
      </p:grpSp>
      <p:grpSp>
        <p:nvGrpSpPr>
          <p:cNvPr id="18440" name="Group 17"/>
          <p:cNvGrpSpPr>
            <a:grpSpLocks/>
          </p:cNvGrpSpPr>
          <p:nvPr/>
        </p:nvGrpSpPr>
        <p:grpSpPr bwMode="auto">
          <a:xfrm>
            <a:off x="8310563" y="1427163"/>
            <a:ext cx="1633537" cy="452437"/>
            <a:chOff x="3505" y="0"/>
            <a:chExt cx="770" cy="394"/>
          </a:xfrm>
        </p:grpSpPr>
        <p:sp>
          <p:nvSpPr>
            <p:cNvPr id="18517" name="Rectangle 18"/>
            <p:cNvSpPr>
              <a:spLocks noChangeArrowheads="1"/>
            </p:cNvSpPr>
            <p:nvPr/>
          </p:nvSpPr>
          <p:spPr bwMode="auto">
            <a:xfrm>
              <a:off x="3548" y="0"/>
              <a:ext cx="684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0" hangingPunct="0"/>
              <a:r>
                <a:rPr lang="en-US" sz="1600" b="1">
                  <a:solidFill>
                    <a:srgbClr val="CC0066"/>
                  </a:solidFill>
                  <a:latin typeface="Calibri" pitchFamily="34" charset="0"/>
                  <a:cs typeface="Calibri" pitchFamily="34" charset="0"/>
                </a:rPr>
                <a:t>O</a:t>
              </a:r>
              <a:r>
                <a:rPr lang="en-US" sz="1600" b="1">
                  <a:latin typeface="Calibri" pitchFamily="34" charset="0"/>
                  <a:cs typeface="Calibri" pitchFamily="34" charset="0"/>
                  <a:hlinkClick r:id="" action="ppaction://noaction"/>
                </a:rPr>
                <a:t>[2]</a:t>
              </a:r>
              <a:endParaRPr lang="en-US" sz="1600" b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8518" name="Rectangle 19"/>
            <p:cNvSpPr>
              <a:spLocks noChangeArrowheads="1"/>
            </p:cNvSpPr>
            <p:nvPr/>
          </p:nvSpPr>
          <p:spPr bwMode="auto">
            <a:xfrm>
              <a:off x="3505" y="0"/>
              <a:ext cx="770" cy="394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ar-SA">
                <a:latin typeface="Calibri" pitchFamily="34" charset="0"/>
              </a:endParaRPr>
            </a:p>
          </p:txBody>
        </p:sp>
      </p:grpSp>
      <p:grpSp>
        <p:nvGrpSpPr>
          <p:cNvPr id="18441" name="Group 20"/>
          <p:cNvGrpSpPr>
            <a:grpSpLocks/>
          </p:cNvGrpSpPr>
          <p:nvPr/>
        </p:nvGrpSpPr>
        <p:grpSpPr bwMode="auto">
          <a:xfrm>
            <a:off x="428625" y="1879600"/>
            <a:ext cx="2657475" cy="822325"/>
            <a:chOff x="0" y="394"/>
            <a:chExt cx="1160" cy="500"/>
          </a:xfrm>
        </p:grpSpPr>
        <p:sp>
          <p:nvSpPr>
            <p:cNvPr id="18515" name="Rectangle 21"/>
            <p:cNvSpPr>
              <a:spLocks noChangeArrowheads="1"/>
            </p:cNvSpPr>
            <p:nvPr/>
          </p:nvSpPr>
          <p:spPr bwMode="auto">
            <a:xfrm>
              <a:off x="43" y="394"/>
              <a:ext cx="1074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0" hangingPunct="0"/>
              <a:r>
                <a:rPr lang="en-US" sz="1600" b="1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Agglutinogens (antigen proteins) Present</a:t>
              </a:r>
            </a:p>
          </p:txBody>
        </p:sp>
        <p:sp>
          <p:nvSpPr>
            <p:cNvPr id="18516" name="Rectangle 22"/>
            <p:cNvSpPr>
              <a:spLocks noChangeArrowheads="1"/>
            </p:cNvSpPr>
            <p:nvPr/>
          </p:nvSpPr>
          <p:spPr bwMode="auto">
            <a:xfrm>
              <a:off x="0" y="394"/>
              <a:ext cx="1160" cy="500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ar-SA">
                <a:latin typeface="Calibri" pitchFamily="34" charset="0"/>
              </a:endParaRPr>
            </a:p>
          </p:txBody>
        </p:sp>
      </p:grpSp>
      <p:grpSp>
        <p:nvGrpSpPr>
          <p:cNvPr id="18442" name="Group 23"/>
          <p:cNvGrpSpPr>
            <a:grpSpLocks/>
          </p:cNvGrpSpPr>
          <p:nvPr/>
        </p:nvGrpSpPr>
        <p:grpSpPr bwMode="auto">
          <a:xfrm>
            <a:off x="3086100" y="1879600"/>
            <a:ext cx="1562100" cy="822325"/>
            <a:chOff x="1160" y="394"/>
            <a:chExt cx="785" cy="500"/>
          </a:xfrm>
        </p:grpSpPr>
        <p:sp>
          <p:nvSpPr>
            <p:cNvPr id="18513" name="Rectangle 24"/>
            <p:cNvSpPr>
              <a:spLocks noChangeArrowheads="1"/>
            </p:cNvSpPr>
            <p:nvPr/>
          </p:nvSpPr>
          <p:spPr bwMode="auto">
            <a:xfrm>
              <a:off x="1203" y="394"/>
              <a:ext cx="699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0" hangingPunct="0"/>
              <a:r>
                <a:rPr lang="en-US" sz="1600" b="1">
                  <a:latin typeface="Calibri" pitchFamily="34" charset="0"/>
                  <a:cs typeface="Calibri" pitchFamily="34" charset="0"/>
                </a:rPr>
                <a:t>A</a:t>
              </a:r>
            </a:p>
          </p:txBody>
        </p:sp>
        <p:sp>
          <p:nvSpPr>
            <p:cNvPr id="18514" name="Rectangle 25"/>
            <p:cNvSpPr>
              <a:spLocks noChangeArrowheads="1"/>
            </p:cNvSpPr>
            <p:nvPr/>
          </p:nvSpPr>
          <p:spPr bwMode="auto">
            <a:xfrm>
              <a:off x="1160" y="394"/>
              <a:ext cx="785" cy="500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ar-SA">
                <a:latin typeface="Calibri" pitchFamily="34" charset="0"/>
              </a:endParaRPr>
            </a:p>
          </p:txBody>
        </p:sp>
      </p:grpSp>
      <p:grpSp>
        <p:nvGrpSpPr>
          <p:cNvPr id="18443" name="Group 26"/>
          <p:cNvGrpSpPr>
            <a:grpSpLocks/>
          </p:cNvGrpSpPr>
          <p:nvPr/>
        </p:nvGrpSpPr>
        <p:grpSpPr bwMode="auto">
          <a:xfrm>
            <a:off x="4648200" y="1879600"/>
            <a:ext cx="1695450" cy="822325"/>
            <a:chOff x="1945" y="394"/>
            <a:chExt cx="754" cy="500"/>
          </a:xfrm>
        </p:grpSpPr>
        <p:sp>
          <p:nvSpPr>
            <p:cNvPr id="18511" name="Rectangle 27"/>
            <p:cNvSpPr>
              <a:spLocks noChangeArrowheads="1"/>
            </p:cNvSpPr>
            <p:nvPr/>
          </p:nvSpPr>
          <p:spPr bwMode="auto">
            <a:xfrm>
              <a:off x="1988" y="394"/>
              <a:ext cx="668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0" hangingPunct="0"/>
              <a:r>
                <a:rPr lang="en-US" sz="1600" b="1">
                  <a:latin typeface="Calibri" pitchFamily="34" charset="0"/>
                  <a:cs typeface="Calibri" pitchFamily="34" charset="0"/>
                </a:rPr>
                <a:t>B</a:t>
              </a:r>
            </a:p>
          </p:txBody>
        </p:sp>
        <p:sp>
          <p:nvSpPr>
            <p:cNvPr id="18512" name="Rectangle 28"/>
            <p:cNvSpPr>
              <a:spLocks noChangeArrowheads="1"/>
            </p:cNvSpPr>
            <p:nvPr/>
          </p:nvSpPr>
          <p:spPr bwMode="auto">
            <a:xfrm>
              <a:off x="1945" y="394"/>
              <a:ext cx="754" cy="500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ar-SA">
                <a:latin typeface="Calibri" pitchFamily="34" charset="0"/>
              </a:endParaRPr>
            </a:p>
          </p:txBody>
        </p:sp>
      </p:grpSp>
      <p:grpSp>
        <p:nvGrpSpPr>
          <p:cNvPr id="18444" name="Group 29"/>
          <p:cNvGrpSpPr>
            <a:grpSpLocks/>
          </p:cNvGrpSpPr>
          <p:nvPr/>
        </p:nvGrpSpPr>
        <p:grpSpPr bwMode="auto">
          <a:xfrm>
            <a:off x="6334125" y="1879600"/>
            <a:ext cx="1981200" cy="822325"/>
            <a:chOff x="2699" y="394"/>
            <a:chExt cx="806" cy="500"/>
          </a:xfrm>
        </p:grpSpPr>
        <p:sp>
          <p:nvSpPr>
            <p:cNvPr id="18509" name="Rectangle 30"/>
            <p:cNvSpPr>
              <a:spLocks noChangeArrowheads="1"/>
            </p:cNvSpPr>
            <p:nvPr/>
          </p:nvSpPr>
          <p:spPr bwMode="auto">
            <a:xfrm>
              <a:off x="2742" y="394"/>
              <a:ext cx="720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0" hangingPunct="0"/>
              <a:r>
                <a:rPr lang="en-US" sz="1600" b="1">
                  <a:latin typeface="Calibri" pitchFamily="34" charset="0"/>
                  <a:cs typeface="Calibri" pitchFamily="34" charset="0"/>
                </a:rPr>
                <a:t>A &amp; B</a:t>
              </a:r>
            </a:p>
          </p:txBody>
        </p:sp>
        <p:sp>
          <p:nvSpPr>
            <p:cNvPr id="18510" name="Rectangle 31"/>
            <p:cNvSpPr>
              <a:spLocks noChangeArrowheads="1"/>
            </p:cNvSpPr>
            <p:nvPr/>
          </p:nvSpPr>
          <p:spPr bwMode="auto">
            <a:xfrm>
              <a:off x="2699" y="394"/>
              <a:ext cx="806" cy="500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ar-SA">
                <a:latin typeface="Calibri" pitchFamily="34" charset="0"/>
              </a:endParaRPr>
            </a:p>
          </p:txBody>
        </p:sp>
      </p:grpSp>
      <p:grpSp>
        <p:nvGrpSpPr>
          <p:cNvPr id="18445" name="Group 32"/>
          <p:cNvGrpSpPr>
            <a:grpSpLocks/>
          </p:cNvGrpSpPr>
          <p:nvPr/>
        </p:nvGrpSpPr>
        <p:grpSpPr bwMode="auto">
          <a:xfrm>
            <a:off x="8310563" y="1879600"/>
            <a:ext cx="1633537" cy="822325"/>
            <a:chOff x="3505" y="394"/>
            <a:chExt cx="770" cy="500"/>
          </a:xfrm>
        </p:grpSpPr>
        <p:sp>
          <p:nvSpPr>
            <p:cNvPr id="18507" name="Rectangle 33"/>
            <p:cNvSpPr>
              <a:spLocks noChangeArrowheads="1"/>
            </p:cNvSpPr>
            <p:nvPr/>
          </p:nvSpPr>
          <p:spPr bwMode="auto">
            <a:xfrm>
              <a:off x="3548" y="394"/>
              <a:ext cx="684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0" hangingPunct="0"/>
              <a:r>
                <a:rPr lang="en-US" sz="1600" b="1">
                  <a:latin typeface="Calibri" pitchFamily="34" charset="0"/>
                  <a:cs typeface="Calibri" pitchFamily="34" charset="0"/>
                </a:rPr>
                <a:t>(neither)</a:t>
              </a:r>
            </a:p>
          </p:txBody>
        </p:sp>
        <p:sp>
          <p:nvSpPr>
            <p:cNvPr id="18508" name="Rectangle 34"/>
            <p:cNvSpPr>
              <a:spLocks noChangeArrowheads="1"/>
            </p:cNvSpPr>
            <p:nvPr/>
          </p:nvSpPr>
          <p:spPr bwMode="auto">
            <a:xfrm>
              <a:off x="3505" y="394"/>
              <a:ext cx="770" cy="500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ar-SA">
                <a:latin typeface="Calibri" pitchFamily="34" charset="0"/>
              </a:endParaRPr>
            </a:p>
          </p:txBody>
        </p:sp>
      </p:grpSp>
      <p:grpSp>
        <p:nvGrpSpPr>
          <p:cNvPr id="18446" name="Group 35"/>
          <p:cNvGrpSpPr>
            <a:grpSpLocks/>
          </p:cNvGrpSpPr>
          <p:nvPr/>
        </p:nvGrpSpPr>
        <p:grpSpPr bwMode="auto">
          <a:xfrm>
            <a:off x="428625" y="2701925"/>
            <a:ext cx="2657475" cy="712788"/>
            <a:chOff x="0" y="894"/>
            <a:chExt cx="1160" cy="500"/>
          </a:xfrm>
        </p:grpSpPr>
        <p:sp>
          <p:nvSpPr>
            <p:cNvPr id="18505" name="Rectangle 36"/>
            <p:cNvSpPr>
              <a:spLocks noChangeArrowheads="1"/>
            </p:cNvSpPr>
            <p:nvPr/>
          </p:nvSpPr>
          <p:spPr bwMode="auto">
            <a:xfrm>
              <a:off x="43" y="894"/>
              <a:ext cx="1074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0" hangingPunct="0"/>
              <a:r>
                <a:rPr lang="en-US" sz="1600" b="1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Makes Agglutinins (antibodies) Against</a:t>
              </a:r>
            </a:p>
          </p:txBody>
        </p:sp>
        <p:sp>
          <p:nvSpPr>
            <p:cNvPr id="18506" name="Rectangle 37"/>
            <p:cNvSpPr>
              <a:spLocks noChangeArrowheads="1"/>
            </p:cNvSpPr>
            <p:nvPr/>
          </p:nvSpPr>
          <p:spPr bwMode="auto">
            <a:xfrm>
              <a:off x="0" y="894"/>
              <a:ext cx="1160" cy="500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ar-SA">
                <a:latin typeface="Calibri" pitchFamily="34" charset="0"/>
              </a:endParaRPr>
            </a:p>
          </p:txBody>
        </p:sp>
      </p:grpSp>
      <p:grpSp>
        <p:nvGrpSpPr>
          <p:cNvPr id="18447" name="Group 38"/>
          <p:cNvGrpSpPr>
            <a:grpSpLocks/>
          </p:cNvGrpSpPr>
          <p:nvPr/>
        </p:nvGrpSpPr>
        <p:grpSpPr bwMode="auto">
          <a:xfrm>
            <a:off x="3086100" y="2701925"/>
            <a:ext cx="1560513" cy="712788"/>
            <a:chOff x="1160" y="894"/>
            <a:chExt cx="784" cy="500"/>
          </a:xfrm>
        </p:grpSpPr>
        <p:sp>
          <p:nvSpPr>
            <p:cNvPr id="18503" name="Rectangle 39"/>
            <p:cNvSpPr>
              <a:spLocks noChangeArrowheads="1"/>
            </p:cNvSpPr>
            <p:nvPr/>
          </p:nvSpPr>
          <p:spPr bwMode="auto">
            <a:xfrm>
              <a:off x="1203" y="894"/>
              <a:ext cx="698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0" hangingPunct="0"/>
              <a:r>
                <a:rPr lang="en-US" sz="1600" b="1">
                  <a:latin typeface="Calibri" pitchFamily="34" charset="0"/>
                  <a:cs typeface="Calibri" pitchFamily="34" charset="0"/>
                </a:rPr>
                <a:t>B</a:t>
              </a:r>
            </a:p>
          </p:txBody>
        </p:sp>
        <p:sp>
          <p:nvSpPr>
            <p:cNvPr id="18504" name="Rectangle 40"/>
            <p:cNvSpPr>
              <a:spLocks noChangeArrowheads="1"/>
            </p:cNvSpPr>
            <p:nvPr/>
          </p:nvSpPr>
          <p:spPr bwMode="auto">
            <a:xfrm>
              <a:off x="1160" y="894"/>
              <a:ext cx="784" cy="500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ar-SA">
                <a:latin typeface="Calibri" pitchFamily="34" charset="0"/>
              </a:endParaRPr>
            </a:p>
          </p:txBody>
        </p:sp>
      </p:grpSp>
      <p:grpSp>
        <p:nvGrpSpPr>
          <p:cNvPr id="18448" name="Group 41"/>
          <p:cNvGrpSpPr>
            <a:grpSpLocks/>
          </p:cNvGrpSpPr>
          <p:nvPr/>
        </p:nvGrpSpPr>
        <p:grpSpPr bwMode="auto">
          <a:xfrm>
            <a:off x="4646613" y="2701925"/>
            <a:ext cx="1697037" cy="712788"/>
            <a:chOff x="1944" y="894"/>
            <a:chExt cx="755" cy="500"/>
          </a:xfrm>
        </p:grpSpPr>
        <p:sp>
          <p:nvSpPr>
            <p:cNvPr id="18501" name="Rectangle 42"/>
            <p:cNvSpPr>
              <a:spLocks noChangeArrowheads="1"/>
            </p:cNvSpPr>
            <p:nvPr/>
          </p:nvSpPr>
          <p:spPr bwMode="auto">
            <a:xfrm>
              <a:off x="1987" y="894"/>
              <a:ext cx="669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0" hangingPunct="0"/>
              <a:r>
                <a:rPr lang="en-US" sz="1600" b="1">
                  <a:latin typeface="Calibri" pitchFamily="34" charset="0"/>
                  <a:cs typeface="Calibri" pitchFamily="34" charset="0"/>
                </a:rPr>
                <a:t>A</a:t>
              </a:r>
            </a:p>
          </p:txBody>
        </p:sp>
        <p:sp>
          <p:nvSpPr>
            <p:cNvPr id="18502" name="Rectangle 43"/>
            <p:cNvSpPr>
              <a:spLocks noChangeArrowheads="1"/>
            </p:cNvSpPr>
            <p:nvPr/>
          </p:nvSpPr>
          <p:spPr bwMode="auto">
            <a:xfrm>
              <a:off x="1944" y="894"/>
              <a:ext cx="755" cy="500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ar-SA">
                <a:latin typeface="Calibri" pitchFamily="34" charset="0"/>
              </a:endParaRPr>
            </a:p>
          </p:txBody>
        </p:sp>
      </p:grpSp>
      <p:grpSp>
        <p:nvGrpSpPr>
          <p:cNvPr id="18449" name="Group 44"/>
          <p:cNvGrpSpPr>
            <a:grpSpLocks/>
          </p:cNvGrpSpPr>
          <p:nvPr/>
        </p:nvGrpSpPr>
        <p:grpSpPr bwMode="auto">
          <a:xfrm>
            <a:off x="6334125" y="2701925"/>
            <a:ext cx="1981200" cy="712788"/>
            <a:chOff x="2699" y="894"/>
            <a:chExt cx="806" cy="500"/>
          </a:xfrm>
        </p:grpSpPr>
        <p:sp>
          <p:nvSpPr>
            <p:cNvPr id="18499" name="Rectangle 45"/>
            <p:cNvSpPr>
              <a:spLocks noChangeArrowheads="1"/>
            </p:cNvSpPr>
            <p:nvPr/>
          </p:nvSpPr>
          <p:spPr bwMode="auto">
            <a:xfrm>
              <a:off x="2742" y="894"/>
              <a:ext cx="720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0" hangingPunct="0"/>
              <a:r>
                <a:rPr lang="en-US" sz="1600" b="1">
                  <a:latin typeface="Calibri" pitchFamily="34" charset="0"/>
                  <a:cs typeface="Calibri" pitchFamily="34" charset="0"/>
                </a:rPr>
                <a:t>(neither)</a:t>
              </a:r>
            </a:p>
          </p:txBody>
        </p:sp>
        <p:sp>
          <p:nvSpPr>
            <p:cNvPr id="18500" name="Rectangle 46"/>
            <p:cNvSpPr>
              <a:spLocks noChangeArrowheads="1"/>
            </p:cNvSpPr>
            <p:nvPr/>
          </p:nvSpPr>
          <p:spPr bwMode="auto">
            <a:xfrm>
              <a:off x="2699" y="894"/>
              <a:ext cx="806" cy="500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ar-SA">
                <a:latin typeface="Calibri" pitchFamily="34" charset="0"/>
              </a:endParaRPr>
            </a:p>
          </p:txBody>
        </p:sp>
      </p:grpSp>
      <p:grpSp>
        <p:nvGrpSpPr>
          <p:cNvPr id="18450" name="Group 47"/>
          <p:cNvGrpSpPr>
            <a:grpSpLocks/>
          </p:cNvGrpSpPr>
          <p:nvPr/>
        </p:nvGrpSpPr>
        <p:grpSpPr bwMode="auto">
          <a:xfrm>
            <a:off x="8310563" y="2701925"/>
            <a:ext cx="1633537" cy="712788"/>
            <a:chOff x="3505" y="894"/>
            <a:chExt cx="770" cy="500"/>
          </a:xfrm>
        </p:grpSpPr>
        <p:sp>
          <p:nvSpPr>
            <p:cNvPr id="18497" name="Rectangle 48"/>
            <p:cNvSpPr>
              <a:spLocks noChangeArrowheads="1"/>
            </p:cNvSpPr>
            <p:nvPr/>
          </p:nvSpPr>
          <p:spPr bwMode="auto">
            <a:xfrm>
              <a:off x="3548" y="894"/>
              <a:ext cx="684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0" hangingPunct="0"/>
              <a:r>
                <a:rPr lang="en-US" sz="1600" b="1">
                  <a:latin typeface="Calibri" pitchFamily="34" charset="0"/>
                  <a:cs typeface="Calibri" pitchFamily="34" charset="0"/>
                </a:rPr>
                <a:t>A &amp; B</a:t>
              </a:r>
            </a:p>
          </p:txBody>
        </p:sp>
        <p:sp>
          <p:nvSpPr>
            <p:cNvPr id="18498" name="Rectangle 49"/>
            <p:cNvSpPr>
              <a:spLocks noChangeArrowheads="1"/>
            </p:cNvSpPr>
            <p:nvPr/>
          </p:nvSpPr>
          <p:spPr bwMode="auto">
            <a:xfrm>
              <a:off x="3505" y="894"/>
              <a:ext cx="770" cy="500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ar-SA">
                <a:latin typeface="Calibri" pitchFamily="34" charset="0"/>
              </a:endParaRPr>
            </a:p>
          </p:txBody>
        </p:sp>
      </p:grpSp>
      <p:grpSp>
        <p:nvGrpSpPr>
          <p:cNvPr id="18451" name="Group 50"/>
          <p:cNvGrpSpPr>
            <a:grpSpLocks/>
          </p:cNvGrpSpPr>
          <p:nvPr/>
        </p:nvGrpSpPr>
        <p:grpSpPr bwMode="auto">
          <a:xfrm>
            <a:off x="428625" y="3414713"/>
            <a:ext cx="2657475" cy="711200"/>
            <a:chOff x="0" y="1394"/>
            <a:chExt cx="1160" cy="500"/>
          </a:xfrm>
        </p:grpSpPr>
        <p:sp>
          <p:nvSpPr>
            <p:cNvPr id="18495" name="Rectangle 51"/>
            <p:cNvSpPr>
              <a:spLocks noChangeArrowheads="1"/>
            </p:cNvSpPr>
            <p:nvPr/>
          </p:nvSpPr>
          <p:spPr bwMode="auto">
            <a:xfrm>
              <a:off x="43" y="1394"/>
              <a:ext cx="1074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0" hangingPunct="0"/>
              <a:r>
                <a:rPr lang="en-US" sz="1600" b="1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May Receive Blood From:</a:t>
              </a:r>
            </a:p>
          </p:txBody>
        </p:sp>
        <p:sp>
          <p:nvSpPr>
            <p:cNvPr id="18496" name="Rectangle 52"/>
            <p:cNvSpPr>
              <a:spLocks noChangeArrowheads="1"/>
            </p:cNvSpPr>
            <p:nvPr/>
          </p:nvSpPr>
          <p:spPr bwMode="auto">
            <a:xfrm>
              <a:off x="0" y="1394"/>
              <a:ext cx="1160" cy="500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ar-SA">
                <a:latin typeface="Calibri" pitchFamily="34" charset="0"/>
              </a:endParaRPr>
            </a:p>
          </p:txBody>
        </p:sp>
      </p:grpSp>
      <p:grpSp>
        <p:nvGrpSpPr>
          <p:cNvPr id="18452" name="Group 53"/>
          <p:cNvGrpSpPr>
            <a:grpSpLocks/>
          </p:cNvGrpSpPr>
          <p:nvPr/>
        </p:nvGrpSpPr>
        <p:grpSpPr bwMode="auto">
          <a:xfrm>
            <a:off x="3086100" y="3414713"/>
            <a:ext cx="1560513" cy="711200"/>
            <a:chOff x="1160" y="1394"/>
            <a:chExt cx="784" cy="500"/>
          </a:xfrm>
        </p:grpSpPr>
        <p:sp>
          <p:nvSpPr>
            <p:cNvPr id="18493" name="Rectangle 54"/>
            <p:cNvSpPr>
              <a:spLocks noChangeArrowheads="1"/>
            </p:cNvSpPr>
            <p:nvPr/>
          </p:nvSpPr>
          <p:spPr bwMode="auto">
            <a:xfrm>
              <a:off x="1203" y="1394"/>
              <a:ext cx="698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0" hangingPunct="0"/>
              <a:r>
                <a:rPr lang="en-US" sz="1600" b="1">
                  <a:latin typeface="Calibri" pitchFamily="34" charset="0"/>
                  <a:cs typeface="Calibri" pitchFamily="34" charset="0"/>
                </a:rPr>
                <a:t>A, O</a:t>
              </a:r>
            </a:p>
          </p:txBody>
        </p:sp>
        <p:sp>
          <p:nvSpPr>
            <p:cNvPr id="18494" name="Rectangle 55"/>
            <p:cNvSpPr>
              <a:spLocks noChangeArrowheads="1"/>
            </p:cNvSpPr>
            <p:nvPr/>
          </p:nvSpPr>
          <p:spPr bwMode="auto">
            <a:xfrm>
              <a:off x="1160" y="1394"/>
              <a:ext cx="784" cy="500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ar-SA">
                <a:latin typeface="Calibri" pitchFamily="34" charset="0"/>
              </a:endParaRPr>
            </a:p>
          </p:txBody>
        </p:sp>
      </p:grpSp>
      <p:grpSp>
        <p:nvGrpSpPr>
          <p:cNvPr id="18453" name="Group 56"/>
          <p:cNvGrpSpPr>
            <a:grpSpLocks/>
          </p:cNvGrpSpPr>
          <p:nvPr/>
        </p:nvGrpSpPr>
        <p:grpSpPr bwMode="auto">
          <a:xfrm>
            <a:off x="4646613" y="3414713"/>
            <a:ext cx="1697037" cy="711200"/>
            <a:chOff x="1944" y="1394"/>
            <a:chExt cx="755" cy="500"/>
          </a:xfrm>
        </p:grpSpPr>
        <p:sp>
          <p:nvSpPr>
            <p:cNvPr id="18491" name="Rectangle 57"/>
            <p:cNvSpPr>
              <a:spLocks noChangeArrowheads="1"/>
            </p:cNvSpPr>
            <p:nvPr/>
          </p:nvSpPr>
          <p:spPr bwMode="auto">
            <a:xfrm>
              <a:off x="1987" y="1394"/>
              <a:ext cx="669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0" hangingPunct="0"/>
              <a:r>
                <a:rPr lang="en-US" sz="1600" b="1">
                  <a:latin typeface="Calibri" pitchFamily="34" charset="0"/>
                  <a:cs typeface="Calibri" pitchFamily="34" charset="0"/>
                </a:rPr>
                <a:t>B, O</a:t>
              </a:r>
            </a:p>
          </p:txBody>
        </p:sp>
        <p:sp>
          <p:nvSpPr>
            <p:cNvPr id="18492" name="Rectangle 58"/>
            <p:cNvSpPr>
              <a:spLocks noChangeArrowheads="1"/>
            </p:cNvSpPr>
            <p:nvPr/>
          </p:nvSpPr>
          <p:spPr bwMode="auto">
            <a:xfrm>
              <a:off x="1944" y="1394"/>
              <a:ext cx="755" cy="500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ar-SA">
                <a:latin typeface="Calibri" pitchFamily="34" charset="0"/>
              </a:endParaRPr>
            </a:p>
          </p:txBody>
        </p:sp>
      </p:grpSp>
      <p:grpSp>
        <p:nvGrpSpPr>
          <p:cNvPr id="18454" name="Group 59"/>
          <p:cNvGrpSpPr>
            <a:grpSpLocks/>
          </p:cNvGrpSpPr>
          <p:nvPr/>
        </p:nvGrpSpPr>
        <p:grpSpPr bwMode="auto">
          <a:xfrm>
            <a:off x="6334125" y="3414713"/>
            <a:ext cx="1981200" cy="711200"/>
            <a:chOff x="2699" y="1394"/>
            <a:chExt cx="806" cy="500"/>
          </a:xfrm>
        </p:grpSpPr>
        <p:sp>
          <p:nvSpPr>
            <p:cNvPr id="18489" name="Rectangle 60"/>
            <p:cNvSpPr>
              <a:spLocks noChangeArrowheads="1"/>
            </p:cNvSpPr>
            <p:nvPr/>
          </p:nvSpPr>
          <p:spPr bwMode="auto">
            <a:xfrm>
              <a:off x="2742" y="1394"/>
              <a:ext cx="720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0" hangingPunct="0"/>
              <a:r>
                <a:rPr lang="en-US" sz="1600" b="1">
                  <a:latin typeface="Calibri" pitchFamily="34" charset="0"/>
                  <a:cs typeface="Calibri" pitchFamily="34" charset="0"/>
                </a:rPr>
                <a:t>A, B, AB, O</a:t>
              </a:r>
            </a:p>
          </p:txBody>
        </p:sp>
        <p:sp>
          <p:nvSpPr>
            <p:cNvPr id="18490" name="Rectangle 61"/>
            <p:cNvSpPr>
              <a:spLocks noChangeArrowheads="1"/>
            </p:cNvSpPr>
            <p:nvPr/>
          </p:nvSpPr>
          <p:spPr bwMode="auto">
            <a:xfrm>
              <a:off x="2699" y="1394"/>
              <a:ext cx="806" cy="500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ar-SA">
                <a:latin typeface="Calibri" pitchFamily="34" charset="0"/>
              </a:endParaRPr>
            </a:p>
          </p:txBody>
        </p:sp>
      </p:grpSp>
      <p:grpSp>
        <p:nvGrpSpPr>
          <p:cNvPr id="18455" name="Group 62"/>
          <p:cNvGrpSpPr>
            <a:grpSpLocks/>
          </p:cNvGrpSpPr>
          <p:nvPr/>
        </p:nvGrpSpPr>
        <p:grpSpPr bwMode="auto">
          <a:xfrm>
            <a:off x="8310563" y="3414713"/>
            <a:ext cx="1633537" cy="711200"/>
            <a:chOff x="3505" y="1394"/>
            <a:chExt cx="770" cy="500"/>
          </a:xfrm>
        </p:grpSpPr>
        <p:sp>
          <p:nvSpPr>
            <p:cNvPr id="18487" name="Rectangle 63"/>
            <p:cNvSpPr>
              <a:spLocks noChangeArrowheads="1"/>
            </p:cNvSpPr>
            <p:nvPr/>
          </p:nvSpPr>
          <p:spPr bwMode="auto">
            <a:xfrm>
              <a:off x="3548" y="1394"/>
              <a:ext cx="684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0" hangingPunct="0"/>
              <a:r>
                <a:rPr lang="en-US" sz="1600" b="1">
                  <a:latin typeface="Calibri" pitchFamily="34" charset="0"/>
                  <a:cs typeface="Calibri" pitchFamily="34" charset="0"/>
                </a:rPr>
                <a:t>O</a:t>
              </a:r>
            </a:p>
          </p:txBody>
        </p:sp>
        <p:sp>
          <p:nvSpPr>
            <p:cNvPr id="18488" name="Rectangle 64"/>
            <p:cNvSpPr>
              <a:spLocks noChangeArrowheads="1"/>
            </p:cNvSpPr>
            <p:nvPr/>
          </p:nvSpPr>
          <p:spPr bwMode="auto">
            <a:xfrm>
              <a:off x="3505" y="1394"/>
              <a:ext cx="770" cy="500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ar-SA">
                <a:latin typeface="Calibri" pitchFamily="34" charset="0"/>
              </a:endParaRPr>
            </a:p>
          </p:txBody>
        </p:sp>
      </p:grpSp>
      <p:grpSp>
        <p:nvGrpSpPr>
          <p:cNvPr id="18456" name="Group 65"/>
          <p:cNvGrpSpPr>
            <a:grpSpLocks/>
          </p:cNvGrpSpPr>
          <p:nvPr/>
        </p:nvGrpSpPr>
        <p:grpSpPr bwMode="auto">
          <a:xfrm>
            <a:off x="428625" y="4125913"/>
            <a:ext cx="2657475" cy="561975"/>
            <a:chOff x="0" y="1894"/>
            <a:chExt cx="1160" cy="394"/>
          </a:xfrm>
        </p:grpSpPr>
        <p:sp>
          <p:nvSpPr>
            <p:cNvPr id="18485" name="Rectangle 66"/>
            <p:cNvSpPr>
              <a:spLocks noChangeArrowheads="1"/>
            </p:cNvSpPr>
            <p:nvPr/>
          </p:nvSpPr>
          <p:spPr bwMode="auto">
            <a:xfrm>
              <a:off x="43" y="1894"/>
              <a:ext cx="1074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0" hangingPunct="0"/>
              <a:r>
                <a:rPr lang="en-US" sz="1600" b="1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May Give Blood To:</a:t>
              </a:r>
            </a:p>
          </p:txBody>
        </p:sp>
        <p:sp>
          <p:nvSpPr>
            <p:cNvPr id="18486" name="Rectangle 67"/>
            <p:cNvSpPr>
              <a:spLocks noChangeArrowheads="1"/>
            </p:cNvSpPr>
            <p:nvPr/>
          </p:nvSpPr>
          <p:spPr bwMode="auto">
            <a:xfrm>
              <a:off x="0" y="1894"/>
              <a:ext cx="1160" cy="394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ar-SA">
                <a:latin typeface="Calibri" pitchFamily="34" charset="0"/>
              </a:endParaRPr>
            </a:p>
          </p:txBody>
        </p:sp>
      </p:grpSp>
      <p:grpSp>
        <p:nvGrpSpPr>
          <p:cNvPr id="18457" name="Group 68"/>
          <p:cNvGrpSpPr>
            <a:grpSpLocks/>
          </p:cNvGrpSpPr>
          <p:nvPr/>
        </p:nvGrpSpPr>
        <p:grpSpPr bwMode="auto">
          <a:xfrm>
            <a:off x="3086100" y="4125913"/>
            <a:ext cx="1560513" cy="561975"/>
            <a:chOff x="1160" y="1894"/>
            <a:chExt cx="784" cy="394"/>
          </a:xfrm>
        </p:grpSpPr>
        <p:sp>
          <p:nvSpPr>
            <p:cNvPr id="18483" name="Rectangle 69"/>
            <p:cNvSpPr>
              <a:spLocks noChangeArrowheads="1"/>
            </p:cNvSpPr>
            <p:nvPr/>
          </p:nvSpPr>
          <p:spPr bwMode="auto">
            <a:xfrm>
              <a:off x="1203" y="1894"/>
              <a:ext cx="698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0" hangingPunct="0"/>
              <a:r>
                <a:rPr lang="en-US" sz="1600" b="1">
                  <a:latin typeface="Calibri" pitchFamily="34" charset="0"/>
                  <a:cs typeface="Calibri" pitchFamily="34" charset="0"/>
                </a:rPr>
                <a:t>A, AB</a:t>
              </a:r>
            </a:p>
          </p:txBody>
        </p:sp>
        <p:sp>
          <p:nvSpPr>
            <p:cNvPr id="18484" name="Rectangle 70"/>
            <p:cNvSpPr>
              <a:spLocks noChangeArrowheads="1"/>
            </p:cNvSpPr>
            <p:nvPr/>
          </p:nvSpPr>
          <p:spPr bwMode="auto">
            <a:xfrm>
              <a:off x="1160" y="1894"/>
              <a:ext cx="784" cy="394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ar-SA">
                <a:latin typeface="Calibri" pitchFamily="34" charset="0"/>
              </a:endParaRPr>
            </a:p>
          </p:txBody>
        </p:sp>
      </p:grpSp>
      <p:grpSp>
        <p:nvGrpSpPr>
          <p:cNvPr id="18458" name="Group 71"/>
          <p:cNvGrpSpPr>
            <a:grpSpLocks/>
          </p:cNvGrpSpPr>
          <p:nvPr/>
        </p:nvGrpSpPr>
        <p:grpSpPr bwMode="auto">
          <a:xfrm>
            <a:off x="4646613" y="4125913"/>
            <a:ext cx="1697037" cy="561975"/>
            <a:chOff x="1944" y="1894"/>
            <a:chExt cx="755" cy="394"/>
          </a:xfrm>
        </p:grpSpPr>
        <p:sp>
          <p:nvSpPr>
            <p:cNvPr id="18481" name="Rectangle 72"/>
            <p:cNvSpPr>
              <a:spLocks noChangeArrowheads="1"/>
            </p:cNvSpPr>
            <p:nvPr/>
          </p:nvSpPr>
          <p:spPr bwMode="auto">
            <a:xfrm>
              <a:off x="1987" y="1894"/>
              <a:ext cx="669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0" hangingPunct="0"/>
              <a:r>
                <a:rPr lang="en-US" sz="1600" b="1">
                  <a:latin typeface="Calibri" pitchFamily="34" charset="0"/>
                  <a:cs typeface="Calibri" pitchFamily="34" charset="0"/>
                </a:rPr>
                <a:t>B, AB</a:t>
              </a:r>
            </a:p>
          </p:txBody>
        </p:sp>
        <p:sp>
          <p:nvSpPr>
            <p:cNvPr id="18482" name="Rectangle 73"/>
            <p:cNvSpPr>
              <a:spLocks noChangeArrowheads="1"/>
            </p:cNvSpPr>
            <p:nvPr/>
          </p:nvSpPr>
          <p:spPr bwMode="auto">
            <a:xfrm>
              <a:off x="1944" y="1894"/>
              <a:ext cx="755" cy="394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ar-SA">
                <a:latin typeface="Calibri" pitchFamily="34" charset="0"/>
              </a:endParaRPr>
            </a:p>
          </p:txBody>
        </p:sp>
      </p:grpSp>
      <p:grpSp>
        <p:nvGrpSpPr>
          <p:cNvPr id="18459" name="Group 74"/>
          <p:cNvGrpSpPr>
            <a:grpSpLocks/>
          </p:cNvGrpSpPr>
          <p:nvPr/>
        </p:nvGrpSpPr>
        <p:grpSpPr bwMode="auto">
          <a:xfrm>
            <a:off x="6334125" y="4125913"/>
            <a:ext cx="1981200" cy="561975"/>
            <a:chOff x="2699" y="1894"/>
            <a:chExt cx="806" cy="394"/>
          </a:xfrm>
        </p:grpSpPr>
        <p:sp>
          <p:nvSpPr>
            <p:cNvPr id="18479" name="Rectangle 75"/>
            <p:cNvSpPr>
              <a:spLocks noChangeArrowheads="1"/>
            </p:cNvSpPr>
            <p:nvPr/>
          </p:nvSpPr>
          <p:spPr bwMode="auto">
            <a:xfrm>
              <a:off x="2742" y="1894"/>
              <a:ext cx="720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0" hangingPunct="0"/>
              <a:r>
                <a:rPr lang="en-US" sz="1600" b="1">
                  <a:latin typeface="Calibri" pitchFamily="34" charset="0"/>
                  <a:cs typeface="Calibri" pitchFamily="34" charset="0"/>
                </a:rPr>
                <a:t>AB</a:t>
              </a:r>
            </a:p>
          </p:txBody>
        </p:sp>
        <p:sp>
          <p:nvSpPr>
            <p:cNvPr id="18480" name="Rectangle 76"/>
            <p:cNvSpPr>
              <a:spLocks noChangeArrowheads="1"/>
            </p:cNvSpPr>
            <p:nvPr/>
          </p:nvSpPr>
          <p:spPr bwMode="auto">
            <a:xfrm>
              <a:off x="2699" y="1894"/>
              <a:ext cx="806" cy="394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ar-SA">
                <a:latin typeface="Calibri" pitchFamily="34" charset="0"/>
              </a:endParaRPr>
            </a:p>
          </p:txBody>
        </p:sp>
      </p:grpSp>
      <p:grpSp>
        <p:nvGrpSpPr>
          <p:cNvPr id="18460" name="Group 77"/>
          <p:cNvGrpSpPr>
            <a:grpSpLocks/>
          </p:cNvGrpSpPr>
          <p:nvPr/>
        </p:nvGrpSpPr>
        <p:grpSpPr bwMode="auto">
          <a:xfrm>
            <a:off x="8310563" y="4125913"/>
            <a:ext cx="1633537" cy="561975"/>
            <a:chOff x="3505" y="1894"/>
            <a:chExt cx="770" cy="394"/>
          </a:xfrm>
        </p:grpSpPr>
        <p:sp>
          <p:nvSpPr>
            <p:cNvPr id="18477" name="Rectangle 78"/>
            <p:cNvSpPr>
              <a:spLocks noChangeArrowheads="1"/>
            </p:cNvSpPr>
            <p:nvPr/>
          </p:nvSpPr>
          <p:spPr bwMode="auto">
            <a:xfrm>
              <a:off x="3548" y="1894"/>
              <a:ext cx="684" cy="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0" hangingPunct="0"/>
              <a:r>
                <a:rPr lang="en-US" sz="1600" b="1">
                  <a:latin typeface="Calibri" pitchFamily="34" charset="0"/>
                  <a:cs typeface="Calibri" pitchFamily="34" charset="0"/>
                </a:rPr>
                <a:t>A, B, AB, O</a:t>
              </a:r>
            </a:p>
          </p:txBody>
        </p:sp>
        <p:sp>
          <p:nvSpPr>
            <p:cNvPr id="18478" name="Rectangle 79"/>
            <p:cNvSpPr>
              <a:spLocks noChangeArrowheads="1"/>
            </p:cNvSpPr>
            <p:nvPr/>
          </p:nvSpPr>
          <p:spPr bwMode="auto">
            <a:xfrm>
              <a:off x="3505" y="1894"/>
              <a:ext cx="770" cy="394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ar-SA">
                <a:latin typeface="Calibri" pitchFamily="34" charset="0"/>
              </a:endParaRPr>
            </a:p>
          </p:txBody>
        </p:sp>
      </p:grpSp>
      <p:grpSp>
        <p:nvGrpSpPr>
          <p:cNvPr id="18461" name="Group 95"/>
          <p:cNvGrpSpPr>
            <a:grpSpLocks/>
          </p:cNvGrpSpPr>
          <p:nvPr/>
        </p:nvGrpSpPr>
        <p:grpSpPr bwMode="auto">
          <a:xfrm>
            <a:off x="428625" y="4699000"/>
            <a:ext cx="2657475" cy="863600"/>
            <a:chOff x="0" y="2682"/>
            <a:chExt cx="1160" cy="606"/>
          </a:xfrm>
        </p:grpSpPr>
        <p:sp>
          <p:nvSpPr>
            <p:cNvPr id="18475" name="Rectangle 96"/>
            <p:cNvSpPr>
              <a:spLocks noChangeArrowheads="1"/>
            </p:cNvSpPr>
            <p:nvPr/>
          </p:nvSpPr>
          <p:spPr bwMode="auto">
            <a:xfrm>
              <a:off x="43" y="2682"/>
              <a:ext cx="1074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0" hangingPunct="0"/>
              <a:r>
                <a:rPr lang="en-US" sz="1600" b="1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Rh Factor</a:t>
              </a:r>
            </a:p>
          </p:txBody>
        </p:sp>
        <p:sp>
          <p:nvSpPr>
            <p:cNvPr id="18476" name="Rectangle 97"/>
            <p:cNvSpPr>
              <a:spLocks noChangeArrowheads="1"/>
            </p:cNvSpPr>
            <p:nvPr/>
          </p:nvSpPr>
          <p:spPr bwMode="auto">
            <a:xfrm>
              <a:off x="0" y="2682"/>
              <a:ext cx="1160" cy="606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ar-SA">
                <a:latin typeface="Calibri" pitchFamily="34" charset="0"/>
              </a:endParaRPr>
            </a:p>
          </p:txBody>
        </p:sp>
      </p:grpSp>
      <p:grpSp>
        <p:nvGrpSpPr>
          <p:cNvPr id="18462" name="Group 98"/>
          <p:cNvGrpSpPr>
            <a:grpSpLocks/>
          </p:cNvGrpSpPr>
          <p:nvPr/>
        </p:nvGrpSpPr>
        <p:grpSpPr bwMode="auto">
          <a:xfrm>
            <a:off x="3086100" y="4699000"/>
            <a:ext cx="1560513" cy="863600"/>
            <a:chOff x="1160" y="2682"/>
            <a:chExt cx="784" cy="606"/>
          </a:xfrm>
        </p:grpSpPr>
        <p:sp>
          <p:nvSpPr>
            <p:cNvPr id="18473" name="Rectangle 99"/>
            <p:cNvSpPr>
              <a:spLocks noChangeArrowheads="1"/>
            </p:cNvSpPr>
            <p:nvPr/>
          </p:nvSpPr>
          <p:spPr bwMode="auto">
            <a:xfrm>
              <a:off x="1203" y="2682"/>
              <a:ext cx="698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/>
              <a:r>
                <a:rPr lang="en-US" sz="1600" b="1">
                  <a:latin typeface="Calibri" pitchFamily="34" charset="0"/>
                  <a:cs typeface="Calibri" pitchFamily="34" charset="0"/>
                </a:rPr>
                <a:t>Present or Absent</a:t>
              </a:r>
            </a:p>
            <a:p>
              <a:pPr algn="ctr" eaLnBrk="0" hangingPunct="0"/>
              <a:r>
                <a:rPr lang="en-US" sz="1600" b="1">
                  <a:latin typeface="Calibri" pitchFamily="34" charset="0"/>
                  <a:cs typeface="Calibri" pitchFamily="34" charset="0"/>
                </a:rPr>
                <a:t>(A+ or A-)</a:t>
              </a:r>
            </a:p>
          </p:txBody>
        </p:sp>
        <p:sp>
          <p:nvSpPr>
            <p:cNvPr id="18474" name="Rectangle 100"/>
            <p:cNvSpPr>
              <a:spLocks noChangeArrowheads="1"/>
            </p:cNvSpPr>
            <p:nvPr/>
          </p:nvSpPr>
          <p:spPr bwMode="auto">
            <a:xfrm>
              <a:off x="1160" y="2682"/>
              <a:ext cx="784" cy="606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ar-SA">
                <a:latin typeface="Calibri" pitchFamily="34" charset="0"/>
              </a:endParaRPr>
            </a:p>
          </p:txBody>
        </p:sp>
      </p:grpSp>
      <p:grpSp>
        <p:nvGrpSpPr>
          <p:cNvPr id="18463" name="Group 101"/>
          <p:cNvGrpSpPr>
            <a:grpSpLocks/>
          </p:cNvGrpSpPr>
          <p:nvPr/>
        </p:nvGrpSpPr>
        <p:grpSpPr bwMode="auto">
          <a:xfrm>
            <a:off x="4646613" y="4699000"/>
            <a:ext cx="1697037" cy="863600"/>
            <a:chOff x="1944" y="2682"/>
            <a:chExt cx="755" cy="606"/>
          </a:xfrm>
        </p:grpSpPr>
        <p:sp>
          <p:nvSpPr>
            <p:cNvPr id="18471" name="Rectangle 102"/>
            <p:cNvSpPr>
              <a:spLocks noChangeArrowheads="1"/>
            </p:cNvSpPr>
            <p:nvPr/>
          </p:nvSpPr>
          <p:spPr bwMode="auto">
            <a:xfrm>
              <a:off x="1987" y="2682"/>
              <a:ext cx="669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/>
              <a:r>
                <a:rPr lang="en-US" sz="1600" b="1">
                  <a:latin typeface="Calibri" pitchFamily="34" charset="0"/>
                  <a:cs typeface="Calibri" pitchFamily="34" charset="0"/>
                </a:rPr>
                <a:t>Present or Absent</a:t>
              </a:r>
            </a:p>
            <a:p>
              <a:pPr algn="ctr" eaLnBrk="0" hangingPunct="0"/>
              <a:r>
                <a:rPr lang="en-US" sz="1600" b="1">
                  <a:latin typeface="Calibri" pitchFamily="34" charset="0"/>
                  <a:cs typeface="Calibri" pitchFamily="34" charset="0"/>
                </a:rPr>
                <a:t>(B+ or B-)</a:t>
              </a:r>
            </a:p>
          </p:txBody>
        </p:sp>
        <p:sp>
          <p:nvSpPr>
            <p:cNvPr id="18472" name="Rectangle 103"/>
            <p:cNvSpPr>
              <a:spLocks noChangeArrowheads="1"/>
            </p:cNvSpPr>
            <p:nvPr/>
          </p:nvSpPr>
          <p:spPr bwMode="auto">
            <a:xfrm>
              <a:off x="1944" y="2682"/>
              <a:ext cx="755" cy="606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ar-SA">
                <a:latin typeface="Calibri" pitchFamily="34" charset="0"/>
              </a:endParaRPr>
            </a:p>
          </p:txBody>
        </p:sp>
      </p:grpSp>
      <p:grpSp>
        <p:nvGrpSpPr>
          <p:cNvPr id="18464" name="Group 104"/>
          <p:cNvGrpSpPr>
            <a:grpSpLocks/>
          </p:cNvGrpSpPr>
          <p:nvPr/>
        </p:nvGrpSpPr>
        <p:grpSpPr bwMode="auto">
          <a:xfrm>
            <a:off x="6334125" y="4699000"/>
            <a:ext cx="1981200" cy="863600"/>
            <a:chOff x="2699" y="2682"/>
            <a:chExt cx="806" cy="606"/>
          </a:xfrm>
        </p:grpSpPr>
        <p:sp>
          <p:nvSpPr>
            <p:cNvPr id="18469" name="Rectangle 105"/>
            <p:cNvSpPr>
              <a:spLocks noChangeArrowheads="1"/>
            </p:cNvSpPr>
            <p:nvPr/>
          </p:nvSpPr>
          <p:spPr bwMode="auto">
            <a:xfrm>
              <a:off x="2742" y="2682"/>
              <a:ext cx="720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/>
              <a:r>
                <a:rPr lang="en-US" sz="1600" b="1">
                  <a:latin typeface="Calibri" pitchFamily="34" charset="0"/>
                  <a:cs typeface="Calibri" pitchFamily="34" charset="0"/>
                </a:rPr>
                <a:t>Present or Absent</a:t>
              </a:r>
            </a:p>
            <a:p>
              <a:pPr algn="ctr" eaLnBrk="0" hangingPunct="0"/>
              <a:r>
                <a:rPr lang="en-US" sz="1600" b="1">
                  <a:latin typeface="Calibri" pitchFamily="34" charset="0"/>
                  <a:cs typeface="Calibri" pitchFamily="34" charset="0"/>
                </a:rPr>
                <a:t>(AB+ or AB-)</a:t>
              </a:r>
            </a:p>
          </p:txBody>
        </p:sp>
        <p:sp>
          <p:nvSpPr>
            <p:cNvPr id="18470" name="Rectangle 106"/>
            <p:cNvSpPr>
              <a:spLocks noChangeArrowheads="1"/>
            </p:cNvSpPr>
            <p:nvPr/>
          </p:nvSpPr>
          <p:spPr bwMode="auto">
            <a:xfrm>
              <a:off x="2699" y="2682"/>
              <a:ext cx="806" cy="606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ar-SA">
                <a:latin typeface="Calibri" pitchFamily="34" charset="0"/>
              </a:endParaRPr>
            </a:p>
          </p:txBody>
        </p:sp>
      </p:grpSp>
      <p:grpSp>
        <p:nvGrpSpPr>
          <p:cNvPr id="18465" name="Group 107"/>
          <p:cNvGrpSpPr>
            <a:grpSpLocks/>
          </p:cNvGrpSpPr>
          <p:nvPr/>
        </p:nvGrpSpPr>
        <p:grpSpPr bwMode="auto">
          <a:xfrm>
            <a:off x="8310563" y="4699000"/>
            <a:ext cx="1633537" cy="863600"/>
            <a:chOff x="3505" y="2682"/>
            <a:chExt cx="770" cy="606"/>
          </a:xfrm>
        </p:grpSpPr>
        <p:sp>
          <p:nvSpPr>
            <p:cNvPr id="18467" name="Rectangle 108"/>
            <p:cNvSpPr>
              <a:spLocks noChangeArrowheads="1"/>
            </p:cNvSpPr>
            <p:nvPr/>
          </p:nvSpPr>
          <p:spPr bwMode="auto">
            <a:xfrm>
              <a:off x="3548" y="2682"/>
              <a:ext cx="684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/>
              <a:r>
                <a:rPr lang="en-US" sz="1600" b="1">
                  <a:latin typeface="Calibri" pitchFamily="34" charset="0"/>
                  <a:cs typeface="Calibri" pitchFamily="34" charset="0"/>
                </a:rPr>
                <a:t>Present or Absent</a:t>
              </a:r>
            </a:p>
            <a:p>
              <a:pPr algn="ctr" eaLnBrk="0" hangingPunct="0"/>
              <a:r>
                <a:rPr lang="en-US" sz="1600" b="1">
                  <a:latin typeface="Calibri" pitchFamily="34" charset="0"/>
                  <a:cs typeface="Calibri" pitchFamily="34" charset="0"/>
                </a:rPr>
                <a:t>(O+ or O-)</a:t>
              </a:r>
            </a:p>
          </p:txBody>
        </p:sp>
        <p:sp>
          <p:nvSpPr>
            <p:cNvPr id="18468" name="Rectangle 109"/>
            <p:cNvSpPr>
              <a:spLocks noChangeArrowheads="1"/>
            </p:cNvSpPr>
            <p:nvPr/>
          </p:nvSpPr>
          <p:spPr bwMode="auto">
            <a:xfrm>
              <a:off x="3505" y="2682"/>
              <a:ext cx="770" cy="606"/>
            </a:xfrm>
            <a:prstGeom prst="rect">
              <a:avLst/>
            </a:prstGeom>
            <a:noFill/>
            <a:ln w="7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ar-SA">
                <a:latin typeface="Calibri" pitchFamily="34" charset="0"/>
              </a:endParaRPr>
            </a:p>
          </p:txBody>
        </p:sp>
      </p:grpSp>
      <p:sp>
        <p:nvSpPr>
          <p:cNvPr id="7280" name="Rectangle 11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10287000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ABO Blood Typing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3" descr="Blood_Don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9050"/>
            <a:ext cx="716280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28600" y="381000"/>
            <a:ext cx="14630400" cy="6019800"/>
            <a:chOff x="0" y="0"/>
            <a:chExt cx="4320" cy="708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320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endParaRPr lang="en-US" altLang="en-US" sz="2400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0" y="0"/>
              <a:ext cx="2703" cy="708"/>
              <a:chOff x="-3" y="-3"/>
              <a:chExt cx="2703" cy="708"/>
            </a:xfrm>
          </p:grpSpPr>
          <p:sp>
            <p:nvSpPr>
              <p:cNvPr id="6" name="Rectangl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700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GB" altLang="en-US" sz="2400" b="1">
                    <a:solidFill>
                      <a:schemeClr val="accent2"/>
                    </a:solidFill>
                    <a:latin typeface="Calibri" pitchFamily="34" charset="0"/>
                    <a:cs typeface="Calibri" pitchFamily="34" charset="0"/>
                  </a:rPr>
                  <a:t/>
                </a:r>
                <a:br>
                  <a:rPr lang="en-GB" altLang="en-US" sz="2400" b="1">
                    <a:solidFill>
                      <a:schemeClr val="accent2"/>
                    </a:solidFill>
                    <a:latin typeface="Calibri" pitchFamily="34" charset="0"/>
                    <a:cs typeface="Calibri" pitchFamily="34" charset="0"/>
                  </a:rPr>
                </a:br>
                <a:endParaRPr lang="en-GB" altLang="en-US" sz="2400" b="1">
                  <a:solidFill>
                    <a:schemeClr val="accent2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grpSp>
            <p:nvGrpSpPr>
              <p:cNvPr id="7" name="Group 6"/>
              <p:cNvGrpSpPr>
                <a:grpSpLocks/>
              </p:cNvGrpSpPr>
              <p:nvPr/>
            </p:nvGrpSpPr>
            <p:grpSpPr bwMode="auto">
              <a:xfrm>
                <a:off x="-3" y="-3"/>
                <a:ext cx="2596" cy="708"/>
                <a:chOff x="-3" y="-3"/>
                <a:chExt cx="2596" cy="708"/>
              </a:xfrm>
            </p:grpSpPr>
            <p:grpSp>
              <p:nvGrpSpPr>
                <p:cNvPr id="8" name="Group 7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2590" cy="702"/>
                  <a:chOff x="0" y="0"/>
                  <a:chExt cx="2590" cy="702"/>
                </a:xfrm>
              </p:grpSpPr>
              <p:grpSp>
                <p:nvGrpSpPr>
                  <p:cNvPr id="10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518" cy="135"/>
                    <a:chOff x="0" y="0"/>
                    <a:chExt cx="518" cy="135"/>
                  </a:xfrm>
                </p:grpSpPr>
                <p:grpSp>
                  <p:nvGrpSpPr>
                    <p:cNvPr id="131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0"/>
                      <a:ext cx="518" cy="98"/>
                      <a:chOff x="0" y="0"/>
                      <a:chExt cx="518" cy="98"/>
                    </a:xfrm>
                  </p:grpSpPr>
                  <p:sp>
                    <p:nvSpPr>
                      <p:cNvPr id="133" name="Rectangle 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0"/>
                        <a:ext cx="518" cy="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eaLnBrk="1" hangingPunct="1"/>
                        <a:endParaRPr lang="en-US" altLang="en-US" sz="2400">
                          <a:latin typeface="Calibri" pitchFamily="34" charset="0"/>
                          <a:cs typeface="Calibri" pitchFamily="34" charset="0"/>
                        </a:endParaRPr>
                      </a:p>
                    </p:txBody>
                  </p:sp>
                  <p:sp>
                    <p:nvSpPr>
                      <p:cNvPr id="134" name="Rectangle 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0"/>
                        <a:ext cx="518" cy="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algn="ctr" eaLnBrk="1" hangingPunct="1"/>
                        <a:r>
                          <a:rPr lang="en-GB" altLang="en-US" sz="2400" b="1" dirty="0">
                            <a:solidFill>
                              <a:srgbClr val="FF0000"/>
                            </a:solidFill>
                            <a:latin typeface="Calibri" pitchFamily="34" charset="0"/>
                            <a:cs typeface="Calibri" pitchFamily="34" charset="0"/>
                          </a:rPr>
                          <a:t>Blood Group </a:t>
                        </a:r>
                      </a:p>
                    </p:txBody>
                  </p:sp>
                </p:grpSp>
                <p:sp>
                  <p:nvSpPr>
                    <p:cNvPr id="132" name="Rectangle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518" cy="135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en-US" altLang="en-US" sz="2400"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1" name="Group 13"/>
                  <p:cNvGrpSpPr>
                    <a:grpSpLocks/>
                  </p:cNvGrpSpPr>
                  <p:nvPr/>
                </p:nvGrpSpPr>
                <p:grpSpPr bwMode="auto">
                  <a:xfrm>
                    <a:off x="518" y="0"/>
                    <a:ext cx="518" cy="135"/>
                    <a:chOff x="518" y="0"/>
                    <a:chExt cx="518" cy="135"/>
                  </a:xfrm>
                </p:grpSpPr>
                <p:grpSp>
                  <p:nvGrpSpPr>
                    <p:cNvPr id="127" name="Group 1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18" y="0"/>
                      <a:ext cx="518" cy="54"/>
                      <a:chOff x="0" y="135"/>
                      <a:chExt cx="518" cy="54"/>
                    </a:xfrm>
                  </p:grpSpPr>
                  <p:sp>
                    <p:nvSpPr>
                      <p:cNvPr id="129" name="Rectangle 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135"/>
                        <a:ext cx="518" cy="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eaLnBrk="1" hangingPunct="1"/>
                        <a:endParaRPr lang="en-US" altLang="en-US" sz="2400">
                          <a:latin typeface="Calibri" pitchFamily="34" charset="0"/>
                          <a:cs typeface="Calibri" pitchFamily="34" charset="0"/>
                        </a:endParaRPr>
                      </a:p>
                    </p:txBody>
                  </p:sp>
                  <p:sp>
                    <p:nvSpPr>
                      <p:cNvPr id="130" name="Rectangle 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135"/>
                        <a:ext cx="517" cy="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algn="ctr" eaLnBrk="1" hangingPunct="1"/>
                        <a:r>
                          <a:rPr lang="en-GB" altLang="en-US" sz="2400" b="1">
                            <a:solidFill>
                              <a:srgbClr val="FF0000"/>
                            </a:solidFill>
                            <a:latin typeface="Calibri" pitchFamily="34" charset="0"/>
                            <a:cs typeface="Calibri" pitchFamily="34" charset="0"/>
                          </a:rPr>
                          <a:t>Antigens</a:t>
                        </a:r>
                        <a:r>
                          <a:rPr lang="en-GB" altLang="en-US" sz="2400" b="1">
                            <a:solidFill>
                              <a:schemeClr val="accent2"/>
                            </a:solidFill>
                            <a:latin typeface="Calibri" pitchFamily="34" charset="0"/>
                            <a:cs typeface="Calibri" pitchFamily="34" charset="0"/>
                          </a:rPr>
                          <a:t> </a:t>
                        </a:r>
                      </a:p>
                    </p:txBody>
                  </p:sp>
                </p:grpSp>
                <p:sp>
                  <p:nvSpPr>
                    <p:cNvPr id="128" name="Rectangle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8" y="0"/>
                      <a:ext cx="518" cy="135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en-US" altLang="en-US" sz="2400"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2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1035" y="0"/>
                    <a:ext cx="519" cy="135"/>
                    <a:chOff x="1035" y="0"/>
                    <a:chExt cx="519" cy="135"/>
                  </a:xfrm>
                </p:grpSpPr>
                <p:grpSp>
                  <p:nvGrpSpPr>
                    <p:cNvPr id="123" name="Group 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35" y="0"/>
                      <a:ext cx="519" cy="54"/>
                      <a:chOff x="-1" y="270"/>
                      <a:chExt cx="519" cy="54"/>
                    </a:xfrm>
                  </p:grpSpPr>
                  <p:sp>
                    <p:nvSpPr>
                      <p:cNvPr id="125" name="Rectangle 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270"/>
                        <a:ext cx="518" cy="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eaLnBrk="1" hangingPunct="1"/>
                        <a:endParaRPr lang="en-US" altLang="en-US" sz="2400">
                          <a:latin typeface="Calibri" pitchFamily="34" charset="0"/>
                          <a:cs typeface="Calibri" pitchFamily="34" charset="0"/>
                        </a:endParaRPr>
                      </a:p>
                    </p:txBody>
                  </p:sp>
                  <p:sp>
                    <p:nvSpPr>
                      <p:cNvPr id="126" name="Rectangle 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1" y="270"/>
                        <a:ext cx="519" cy="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algn="ctr" eaLnBrk="1" hangingPunct="1"/>
                        <a:r>
                          <a:rPr lang="en-GB" altLang="en-US" sz="2400" b="1">
                            <a:solidFill>
                              <a:srgbClr val="FF0000"/>
                            </a:solidFill>
                            <a:latin typeface="Calibri" pitchFamily="34" charset="0"/>
                            <a:cs typeface="Calibri" pitchFamily="34" charset="0"/>
                          </a:rPr>
                          <a:t>Antibodies </a:t>
                        </a:r>
                      </a:p>
                    </p:txBody>
                  </p:sp>
                </p:grpSp>
                <p:sp>
                  <p:nvSpPr>
                    <p:cNvPr id="124" name="Rectangle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36" y="0"/>
                      <a:ext cx="518" cy="135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en-US" altLang="en-US" sz="2400"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3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1554" y="0"/>
                    <a:ext cx="518" cy="202"/>
                    <a:chOff x="1554" y="0"/>
                    <a:chExt cx="518" cy="202"/>
                  </a:xfrm>
                </p:grpSpPr>
                <p:grpSp>
                  <p:nvGrpSpPr>
                    <p:cNvPr id="119" name="Group 2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54" y="0"/>
                      <a:ext cx="518" cy="98"/>
                      <a:chOff x="0" y="405"/>
                      <a:chExt cx="518" cy="98"/>
                    </a:xfrm>
                  </p:grpSpPr>
                  <p:sp>
                    <p:nvSpPr>
                      <p:cNvPr id="121" name="Rectangle 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405"/>
                        <a:ext cx="518" cy="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eaLnBrk="1" hangingPunct="1"/>
                        <a:endParaRPr lang="en-US" altLang="en-US" sz="2400">
                          <a:latin typeface="Calibri" pitchFamily="34" charset="0"/>
                          <a:cs typeface="Calibri" pitchFamily="34" charset="0"/>
                        </a:endParaRPr>
                      </a:p>
                    </p:txBody>
                  </p:sp>
                  <p:sp>
                    <p:nvSpPr>
                      <p:cNvPr id="122" name="Rectangle 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405"/>
                        <a:ext cx="518" cy="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algn="ctr" eaLnBrk="1" hangingPunct="1"/>
                        <a:r>
                          <a:rPr lang="en-GB" altLang="en-US" sz="2400" b="1">
                            <a:solidFill>
                              <a:srgbClr val="FF0000"/>
                            </a:solidFill>
                            <a:latin typeface="Calibri" pitchFamily="34" charset="0"/>
                            <a:cs typeface="Calibri" pitchFamily="34" charset="0"/>
                          </a:rPr>
                          <a:t>Can give blood to </a:t>
                        </a:r>
                      </a:p>
                    </p:txBody>
                  </p:sp>
                </p:grpSp>
                <p:sp>
                  <p:nvSpPr>
                    <p:cNvPr id="120" name="Rectangle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54" y="0"/>
                      <a:ext cx="518" cy="202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en-US" altLang="en-US" sz="2400"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4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2072" y="0"/>
                    <a:ext cx="518" cy="202"/>
                    <a:chOff x="2072" y="0"/>
                    <a:chExt cx="518" cy="202"/>
                  </a:xfrm>
                </p:grpSpPr>
                <p:grpSp>
                  <p:nvGrpSpPr>
                    <p:cNvPr id="115" name="Group 2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72" y="0"/>
                      <a:ext cx="518" cy="98"/>
                      <a:chOff x="0" y="607"/>
                      <a:chExt cx="518" cy="98"/>
                    </a:xfrm>
                  </p:grpSpPr>
                  <p:sp>
                    <p:nvSpPr>
                      <p:cNvPr id="117" name="Rectangle 3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607"/>
                        <a:ext cx="518" cy="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eaLnBrk="1" hangingPunct="1"/>
                        <a:endParaRPr lang="en-US" altLang="en-US" sz="2400">
                          <a:latin typeface="Calibri" pitchFamily="34" charset="0"/>
                          <a:cs typeface="Calibri" pitchFamily="34" charset="0"/>
                        </a:endParaRPr>
                      </a:p>
                    </p:txBody>
                  </p:sp>
                  <p:sp>
                    <p:nvSpPr>
                      <p:cNvPr id="118" name="Rectangle 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607"/>
                        <a:ext cx="518" cy="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algn="ctr" eaLnBrk="1" hangingPunct="1"/>
                        <a:r>
                          <a:rPr lang="en-GB" altLang="en-US" sz="2400" b="1">
                            <a:solidFill>
                              <a:srgbClr val="FF0000"/>
                            </a:solidFill>
                            <a:latin typeface="Calibri" pitchFamily="34" charset="0"/>
                            <a:cs typeface="Calibri" pitchFamily="34" charset="0"/>
                          </a:rPr>
                          <a:t>Can receive blood from </a:t>
                        </a:r>
                      </a:p>
                    </p:txBody>
                  </p:sp>
                </p:grpSp>
                <p:sp>
                  <p:nvSpPr>
                    <p:cNvPr id="116" name="Rectangle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72" y="0"/>
                      <a:ext cx="518" cy="202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en-US" altLang="en-US" sz="2400"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5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0" y="202"/>
                    <a:ext cx="518" cy="125"/>
                    <a:chOff x="0" y="202"/>
                    <a:chExt cx="518" cy="125"/>
                  </a:xfrm>
                </p:grpSpPr>
                <p:grpSp>
                  <p:nvGrpSpPr>
                    <p:cNvPr id="111" name="Group 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202"/>
                      <a:ext cx="518" cy="54"/>
                      <a:chOff x="0" y="809"/>
                      <a:chExt cx="518" cy="54"/>
                    </a:xfrm>
                  </p:grpSpPr>
                  <p:sp>
                    <p:nvSpPr>
                      <p:cNvPr id="113" name="Rectangle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809"/>
                        <a:ext cx="518" cy="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eaLnBrk="1" hangingPunct="1"/>
                        <a:endParaRPr lang="en-US" altLang="en-US" sz="2400">
                          <a:latin typeface="Calibri" pitchFamily="34" charset="0"/>
                          <a:cs typeface="Calibri" pitchFamily="34" charset="0"/>
                        </a:endParaRPr>
                      </a:p>
                    </p:txBody>
                  </p:sp>
                  <p:sp>
                    <p:nvSpPr>
                      <p:cNvPr id="114" name="Rectangle 3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809"/>
                        <a:ext cx="518" cy="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algn="ctr" eaLnBrk="1" hangingPunct="1"/>
                        <a:r>
                          <a:rPr lang="en-GB" altLang="en-US" sz="2400" b="1">
                            <a:solidFill>
                              <a:schemeClr val="accent2"/>
                            </a:solidFill>
                            <a:latin typeface="Calibri" pitchFamily="34" charset="0"/>
                            <a:cs typeface="Calibri" pitchFamily="34" charset="0"/>
                          </a:rPr>
                          <a:t>AB </a:t>
                        </a:r>
                      </a:p>
                    </p:txBody>
                  </p:sp>
                </p:grpSp>
                <p:sp>
                  <p:nvSpPr>
                    <p:cNvPr id="112" name="Rectangle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202"/>
                      <a:ext cx="518" cy="125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en-US" altLang="en-US" sz="2400"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6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518" y="202"/>
                    <a:ext cx="518" cy="125"/>
                    <a:chOff x="518" y="202"/>
                    <a:chExt cx="518" cy="125"/>
                  </a:xfrm>
                </p:grpSpPr>
                <p:grpSp>
                  <p:nvGrpSpPr>
                    <p:cNvPr id="107" name="Group 3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18" y="202"/>
                      <a:ext cx="518" cy="54"/>
                      <a:chOff x="0" y="934"/>
                      <a:chExt cx="518" cy="54"/>
                    </a:xfrm>
                  </p:grpSpPr>
                  <p:sp>
                    <p:nvSpPr>
                      <p:cNvPr id="109" name="Rectangle 4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934"/>
                        <a:ext cx="518" cy="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eaLnBrk="1" hangingPunct="1"/>
                        <a:endParaRPr lang="en-US" altLang="en-US" sz="2400">
                          <a:latin typeface="Calibri" pitchFamily="34" charset="0"/>
                          <a:cs typeface="Calibri" pitchFamily="34" charset="0"/>
                        </a:endParaRPr>
                      </a:p>
                    </p:txBody>
                  </p:sp>
                  <p:sp>
                    <p:nvSpPr>
                      <p:cNvPr id="110" name="Rectangle 4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934"/>
                        <a:ext cx="517" cy="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algn="ctr" eaLnBrk="1" hangingPunct="1"/>
                        <a:endParaRPr lang="en-US" altLang="en-US" sz="2400" b="1">
                          <a:solidFill>
                            <a:schemeClr val="accent2"/>
                          </a:solidFill>
                          <a:latin typeface="Calibri" pitchFamily="34" charset="0"/>
                          <a:cs typeface="Calibri" pitchFamily="34" charset="0"/>
                        </a:endParaRPr>
                      </a:p>
                    </p:txBody>
                  </p:sp>
                </p:grpSp>
                <p:sp>
                  <p:nvSpPr>
                    <p:cNvPr id="108" name="Rectangle 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8" y="202"/>
                      <a:ext cx="518" cy="125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en-US" altLang="en-US" sz="2400"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7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1035" y="202"/>
                    <a:ext cx="519" cy="125"/>
                    <a:chOff x="1035" y="202"/>
                    <a:chExt cx="519" cy="125"/>
                  </a:xfrm>
                </p:grpSpPr>
                <p:grpSp>
                  <p:nvGrpSpPr>
                    <p:cNvPr id="103" name="Group 4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35" y="202"/>
                      <a:ext cx="519" cy="54"/>
                      <a:chOff x="-1" y="1059"/>
                      <a:chExt cx="519" cy="54"/>
                    </a:xfrm>
                  </p:grpSpPr>
                  <p:sp>
                    <p:nvSpPr>
                      <p:cNvPr id="105" name="Rectangle 4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1059"/>
                        <a:ext cx="518" cy="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eaLnBrk="1" hangingPunct="1"/>
                        <a:endParaRPr lang="en-US" altLang="en-US" sz="2400">
                          <a:latin typeface="Calibri" pitchFamily="34" charset="0"/>
                          <a:cs typeface="Calibri" pitchFamily="34" charset="0"/>
                        </a:endParaRPr>
                      </a:p>
                    </p:txBody>
                  </p:sp>
                  <p:sp>
                    <p:nvSpPr>
                      <p:cNvPr id="106" name="Rectangle 4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1" y="1059"/>
                        <a:ext cx="519" cy="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algn="ctr" eaLnBrk="1" hangingPunct="1"/>
                        <a:endParaRPr lang="en-US" altLang="en-US" sz="2400" b="1">
                          <a:solidFill>
                            <a:schemeClr val="accent2"/>
                          </a:solidFill>
                          <a:latin typeface="Calibri" pitchFamily="34" charset="0"/>
                          <a:cs typeface="Calibri" pitchFamily="34" charset="0"/>
                        </a:endParaRPr>
                      </a:p>
                    </p:txBody>
                  </p:sp>
                </p:grpSp>
                <p:sp>
                  <p:nvSpPr>
                    <p:cNvPr id="104" name="Rectangle 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36" y="202"/>
                      <a:ext cx="518" cy="125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en-US" altLang="en-US" sz="2400"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8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1554" y="202"/>
                    <a:ext cx="518" cy="125"/>
                    <a:chOff x="1554" y="202"/>
                    <a:chExt cx="518" cy="125"/>
                  </a:xfrm>
                </p:grpSpPr>
                <p:grpSp>
                  <p:nvGrpSpPr>
                    <p:cNvPr id="99" name="Group 4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54" y="202"/>
                      <a:ext cx="518" cy="54"/>
                      <a:chOff x="0" y="1184"/>
                      <a:chExt cx="518" cy="54"/>
                    </a:xfrm>
                  </p:grpSpPr>
                  <p:sp>
                    <p:nvSpPr>
                      <p:cNvPr id="101" name="Rectangle 5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1184"/>
                        <a:ext cx="518" cy="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eaLnBrk="1" hangingPunct="1"/>
                        <a:endParaRPr lang="en-US" altLang="en-US" sz="2400">
                          <a:latin typeface="Calibri" pitchFamily="34" charset="0"/>
                          <a:cs typeface="Calibri" pitchFamily="34" charset="0"/>
                        </a:endParaRPr>
                      </a:p>
                    </p:txBody>
                  </p:sp>
                  <p:sp>
                    <p:nvSpPr>
                      <p:cNvPr id="102" name="Rectangle 5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1184"/>
                        <a:ext cx="518" cy="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algn="ctr" eaLnBrk="1" hangingPunct="1"/>
                        <a:r>
                          <a:rPr lang="en-GB" altLang="en-US" sz="2400" b="1">
                            <a:solidFill>
                              <a:schemeClr val="accent2"/>
                            </a:solidFill>
                            <a:latin typeface="Calibri" pitchFamily="34" charset="0"/>
                            <a:cs typeface="Calibri" pitchFamily="34" charset="0"/>
                          </a:rPr>
                          <a:t> </a:t>
                        </a:r>
                      </a:p>
                    </p:txBody>
                  </p:sp>
                </p:grpSp>
                <p:sp>
                  <p:nvSpPr>
                    <p:cNvPr id="100" name="Rectangle 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54" y="202"/>
                      <a:ext cx="518" cy="125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en-US" altLang="en-US" sz="2400"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9" name="Group 53"/>
                  <p:cNvGrpSpPr>
                    <a:grpSpLocks/>
                  </p:cNvGrpSpPr>
                  <p:nvPr/>
                </p:nvGrpSpPr>
                <p:grpSpPr bwMode="auto">
                  <a:xfrm>
                    <a:off x="2072" y="202"/>
                    <a:ext cx="518" cy="125"/>
                    <a:chOff x="2072" y="202"/>
                    <a:chExt cx="518" cy="125"/>
                  </a:xfrm>
                </p:grpSpPr>
                <p:grpSp>
                  <p:nvGrpSpPr>
                    <p:cNvPr id="95" name="Group 5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72" y="202"/>
                      <a:ext cx="518" cy="54"/>
                      <a:chOff x="0" y="1309"/>
                      <a:chExt cx="518" cy="54"/>
                    </a:xfrm>
                  </p:grpSpPr>
                  <p:sp>
                    <p:nvSpPr>
                      <p:cNvPr id="97" name="Rectangle 5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1309"/>
                        <a:ext cx="518" cy="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eaLnBrk="1" hangingPunct="1"/>
                        <a:endParaRPr lang="en-US" altLang="en-US" sz="2400">
                          <a:latin typeface="Calibri" pitchFamily="34" charset="0"/>
                          <a:cs typeface="Calibri" pitchFamily="34" charset="0"/>
                        </a:endParaRPr>
                      </a:p>
                    </p:txBody>
                  </p:sp>
                  <p:sp>
                    <p:nvSpPr>
                      <p:cNvPr id="98" name="Rectangle 5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1309"/>
                        <a:ext cx="518" cy="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algn="ctr" eaLnBrk="1" hangingPunct="1"/>
                        <a:endParaRPr lang="en-US" altLang="en-US" sz="2400" b="1">
                          <a:solidFill>
                            <a:schemeClr val="accent2"/>
                          </a:solidFill>
                          <a:latin typeface="Calibri" pitchFamily="34" charset="0"/>
                          <a:cs typeface="Calibri" pitchFamily="34" charset="0"/>
                        </a:endParaRPr>
                      </a:p>
                    </p:txBody>
                  </p:sp>
                </p:grpSp>
                <p:sp>
                  <p:nvSpPr>
                    <p:cNvPr id="96" name="Rectangle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72" y="202"/>
                      <a:ext cx="518" cy="125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en-US" altLang="en-US" sz="2400"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0" name="Group 58"/>
                  <p:cNvGrpSpPr>
                    <a:grpSpLocks/>
                  </p:cNvGrpSpPr>
                  <p:nvPr/>
                </p:nvGrpSpPr>
                <p:grpSpPr bwMode="auto">
                  <a:xfrm>
                    <a:off x="0" y="327"/>
                    <a:ext cx="518" cy="125"/>
                    <a:chOff x="0" y="327"/>
                    <a:chExt cx="518" cy="125"/>
                  </a:xfrm>
                </p:grpSpPr>
                <p:grpSp>
                  <p:nvGrpSpPr>
                    <p:cNvPr id="91" name="Group 5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327"/>
                      <a:ext cx="518" cy="54"/>
                      <a:chOff x="0" y="1434"/>
                      <a:chExt cx="518" cy="54"/>
                    </a:xfrm>
                  </p:grpSpPr>
                  <p:sp>
                    <p:nvSpPr>
                      <p:cNvPr id="93" name="Rectangle 6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1434"/>
                        <a:ext cx="518" cy="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eaLnBrk="1" hangingPunct="1"/>
                        <a:endParaRPr lang="en-US" altLang="en-US" sz="2400">
                          <a:latin typeface="Calibri" pitchFamily="34" charset="0"/>
                          <a:cs typeface="Calibri" pitchFamily="34" charset="0"/>
                        </a:endParaRPr>
                      </a:p>
                    </p:txBody>
                  </p:sp>
                  <p:sp>
                    <p:nvSpPr>
                      <p:cNvPr id="94" name="Rectangle 6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1434"/>
                        <a:ext cx="518" cy="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algn="ctr" eaLnBrk="1" hangingPunct="1"/>
                        <a:r>
                          <a:rPr lang="en-GB" altLang="en-US" sz="2400" b="1">
                            <a:solidFill>
                              <a:schemeClr val="accent2"/>
                            </a:solidFill>
                            <a:latin typeface="Calibri" pitchFamily="34" charset="0"/>
                            <a:cs typeface="Calibri" pitchFamily="34" charset="0"/>
                          </a:rPr>
                          <a:t>A </a:t>
                        </a:r>
                      </a:p>
                    </p:txBody>
                  </p:sp>
                </p:grpSp>
                <p:sp>
                  <p:nvSpPr>
                    <p:cNvPr id="92" name="Rectangle 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327"/>
                      <a:ext cx="518" cy="125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en-US" altLang="en-US" sz="2400"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1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518" y="327"/>
                    <a:ext cx="518" cy="125"/>
                    <a:chOff x="518" y="327"/>
                    <a:chExt cx="518" cy="125"/>
                  </a:xfrm>
                </p:grpSpPr>
                <p:grpSp>
                  <p:nvGrpSpPr>
                    <p:cNvPr id="87" name="Group 6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18" y="327"/>
                      <a:ext cx="518" cy="54"/>
                      <a:chOff x="0" y="1559"/>
                      <a:chExt cx="518" cy="54"/>
                    </a:xfrm>
                  </p:grpSpPr>
                  <p:sp>
                    <p:nvSpPr>
                      <p:cNvPr id="89" name="Rectangle 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1559"/>
                        <a:ext cx="518" cy="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eaLnBrk="1" hangingPunct="1"/>
                        <a:endParaRPr lang="en-US" altLang="en-US" sz="2400">
                          <a:latin typeface="Calibri" pitchFamily="34" charset="0"/>
                          <a:cs typeface="Calibri" pitchFamily="34" charset="0"/>
                        </a:endParaRPr>
                      </a:p>
                    </p:txBody>
                  </p:sp>
                  <p:sp>
                    <p:nvSpPr>
                      <p:cNvPr id="90" name="Rectangle 6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1559"/>
                        <a:ext cx="517" cy="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algn="ctr" eaLnBrk="1" hangingPunct="1"/>
                        <a:r>
                          <a:rPr lang="en-GB" altLang="en-US" sz="2400" b="1">
                            <a:solidFill>
                              <a:schemeClr val="accent2"/>
                            </a:solidFill>
                            <a:latin typeface="Calibri" pitchFamily="34" charset="0"/>
                            <a:cs typeface="Calibri" pitchFamily="34" charset="0"/>
                          </a:rPr>
                          <a:t> </a:t>
                        </a:r>
                      </a:p>
                    </p:txBody>
                  </p:sp>
                </p:grpSp>
                <p:sp>
                  <p:nvSpPr>
                    <p:cNvPr id="88" name="Rectangle 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8" y="327"/>
                      <a:ext cx="518" cy="125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en-US" altLang="en-US" sz="2400"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2" name="Group 68"/>
                  <p:cNvGrpSpPr>
                    <a:grpSpLocks/>
                  </p:cNvGrpSpPr>
                  <p:nvPr/>
                </p:nvGrpSpPr>
                <p:grpSpPr bwMode="auto">
                  <a:xfrm>
                    <a:off x="1035" y="327"/>
                    <a:ext cx="519" cy="125"/>
                    <a:chOff x="1035" y="327"/>
                    <a:chExt cx="519" cy="125"/>
                  </a:xfrm>
                </p:grpSpPr>
                <p:grpSp>
                  <p:nvGrpSpPr>
                    <p:cNvPr id="83" name="Group 6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35" y="327"/>
                      <a:ext cx="519" cy="54"/>
                      <a:chOff x="-1" y="1684"/>
                      <a:chExt cx="519" cy="54"/>
                    </a:xfrm>
                  </p:grpSpPr>
                  <p:sp>
                    <p:nvSpPr>
                      <p:cNvPr id="85" name="Rectangle 7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1684"/>
                        <a:ext cx="518" cy="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eaLnBrk="1" hangingPunct="1"/>
                        <a:endParaRPr lang="en-US" altLang="en-US" sz="2400">
                          <a:latin typeface="Calibri" pitchFamily="34" charset="0"/>
                          <a:cs typeface="Calibri" pitchFamily="34" charset="0"/>
                        </a:endParaRPr>
                      </a:p>
                    </p:txBody>
                  </p:sp>
                  <p:sp>
                    <p:nvSpPr>
                      <p:cNvPr id="86" name="Rectangle 7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1" y="1684"/>
                        <a:ext cx="519" cy="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algn="ctr" eaLnBrk="1" hangingPunct="1"/>
                        <a:r>
                          <a:rPr lang="en-GB" altLang="en-US" sz="2400" b="1">
                            <a:solidFill>
                              <a:schemeClr val="accent2"/>
                            </a:solidFill>
                            <a:latin typeface="Calibri" pitchFamily="34" charset="0"/>
                            <a:cs typeface="Calibri" pitchFamily="34" charset="0"/>
                          </a:rPr>
                          <a:t> </a:t>
                        </a:r>
                      </a:p>
                    </p:txBody>
                  </p:sp>
                </p:grpSp>
                <p:sp>
                  <p:nvSpPr>
                    <p:cNvPr id="84" name="Rectangle 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36" y="327"/>
                      <a:ext cx="518" cy="125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en-US" altLang="en-US" sz="2400"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3" name="Group 73"/>
                  <p:cNvGrpSpPr>
                    <a:grpSpLocks/>
                  </p:cNvGrpSpPr>
                  <p:nvPr/>
                </p:nvGrpSpPr>
                <p:grpSpPr bwMode="auto">
                  <a:xfrm>
                    <a:off x="1554" y="327"/>
                    <a:ext cx="518" cy="125"/>
                    <a:chOff x="1554" y="327"/>
                    <a:chExt cx="518" cy="125"/>
                  </a:xfrm>
                </p:grpSpPr>
                <p:grpSp>
                  <p:nvGrpSpPr>
                    <p:cNvPr id="79" name="Group 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54" y="327"/>
                      <a:ext cx="518" cy="54"/>
                      <a:chOff x="0" y="1809"/>
                      <a:chExt cx="518" cy="54"/>
                    </a:xfrm>
                  </p:grpSpPr>
                  <p:sp>
                    <p:nvSpPr>
                      <p:cNvPr id="81" name="Rectangle 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1809"/>
                        <a:ext cx="518" cy="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eaLnBrk="1" hangingPunct="1"/>
                        <a:endParaRPr lang="en-US" altLang="en-US" sz="2400">
                          <a:latin typeface="Calibri" pitchFamily="34" charset="0"/>
                          <a:cs typeface="Calibri" pitchFamily="34" charset="0"/>
                        </a:endParaRPr>
                      </a:p>
                    </p:txBody>
                  </p:sp>
                  <p:sp>
                    <p:nvSpPr>
                      <p:cNvPr id="82" name="Rectangle 7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1809"/>
                        <a:ext cx="518" cy="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algn="ctr" eaLnBrk="1" hangingPunct="1"/>
                        <a:endParaRPr lang="en-US" altLang="en-US" sz="2400" b="1">
                          <a:solidFill>
                            <a:schemeClr val="accent2"/>
                          </a:solidFill>
                          <a:latin typeface="Calibri" pitchFamily="34" charset="0"/>
                          <a:cs typeface="Calibri" pitchFamily="34" charset="0"/>
                        </a:endParaRPr>
                      </a:p>
                    </p:txBody>
                  </p:sp>
                </p:grpSp>
                <p:sp>
                  <p:nvSpPr>
                    <p:cNvPr id="80" name="Rectangle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54" y="327"/>
                      <a:ext cx="518" cy="125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en-US" altLang="en-US" sz="2400"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4" name="Group 78"/>
                  <p:cNvGrpSpPr>
                    <a:grpSpLocks/>
                  </p:cNvGrpSpPr>
                  <p:nvPr/>
                </p:nvGrpSpPr>
                <p:grpSpPr bwMode="auto">
                  <a:xfrm>
                    <a:off x="2072" y="327"/>
                    <a:ext cx="518" cy="125"/>
                    <a:chOff x="2072" y="327"/>
                    <a:chExt cx="518" cy="125"/>
                  </a:xfrm>
                </p:grpSpPr>
                <p:grpSp>
                  <p:nvGrpSpPr>
                    <p:cNvPr id="75" name="Group 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72" y="327"/>
                      <a:ext cx="518" cy="54"/>
                      <a:chOff x="0" y="1934"/>
                      <a:chExt cx="518" cy="54"/>
                    </a:xfrm>
                  </p:grpSpPr>
                  <p:sp>
                    <p:nvSpPr>
                      <p:cNvPr id="77" name="Rectangle 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1934"/>
                        <a:ext cx="518" cy="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eaLnBrk="1" hangingPunct="1"/>
                        <a:endParaRPr lang="en-US" altLang="en-US" sz="2400">
                          <a:latin typeface="Calibri" pitchFamily="34" charset="0"/>
                          <a:cs typeface="Calibri" pitchFamily="34" charset="0"/>
                        </a:endParaRPr>
                      </a:p>
                    </p:txBody>
                  </p:sp>
                  <p:sp>
                    <p:nvSpPr>
                      <p:cNvPr id="78" name="Rectangle 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1934"/>
                        <a:ext cx="518" cy="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algn="ctr" eaLnBrk="1" hangingPunct="1"/>
                        <a:endParaRPr lang="en-US" altLang="en-US" sz="2400" b="1">
                          <a:solidFill>
                            <a:schemeClr val="accent2"/>
                          </a:solidFill>
                          <a:latin typeface="Calibri" pitchFamily="34" charset="0"/>
                          <a:cs typeface="Calibri" pitchFamily="34" charset="0"/>
                        </a:endParaRPr>
                      </a:p>
                    </p:txBody>
                  </p:sp>
                </p:grpSp>
                <p:sp>
                  <p:nvSpPr>
                    <p:cNvPr id="76" name="Rectangle 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72" y="327"/>
                      <a:ext cx="518" cy="125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en-US" altLang="en-US" sz="2400"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5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0" y="452"/>
                    <a:ext cx="518" cy="125"/>
                    <a:chOff x="0" y="452"/>
                    <a:chExt cx="518" cy="125"/>
                  </a:xfrm>
                </p:grpSpPr>
                <p:grpSp>
                  <p:nvGrpSpPr>
                    <p:cNvPr id="71" name="Group 8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452"/>
                      <a:ext cx="518" cy="54"/>
                      <a:chOff x="0" y="2059"/>
                      <a:chExt cx="518" cy="54"/>
                    </a:xfrm>
                  </p:grpSpPr>
                  <p:sp>
                    <p:nvSpPr>
                      <p:cNvPr id="73" name="Rectangle 8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2059"/>
                        <a:ext cx="518" cy="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eaLnBrk="1" hangingPunct="1"/>
                        <a:endParaRPr lang="en-US" altLang="en-US" sz="2400">
                          <a:latin typeface="Calibri" pitchFamily="34" charset="0"/>
                          <a:cs typeface="Calibri" pitchFamily="34" charset="0"/>
                        </a:endParaRPr>
                      </a:p>
                    </p:txBody>
                  </p:sp>
                  <p:sp>
                    <p:nvSpPr>
                      <p:cNvPr id="74" name="Rectangle 8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2059"/>
                        <a:ext cx="518" cy="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algn="ctr" eaLnBrk="1" hangingPunct="1"/>
                        <a:r>
                          <a:rPr lang="en-GB" altLang="en-US" sz="2400" b="1">
                            <a:solidFill>
                              <a:schemeClr val="accent2"/>
                            </a:solidFill>
                            <a:latin typeface="Calibri" pitchFamily="34" charset="0"/>
                            <a:cs typeface="Calibri" pitchFamily="34" charset="0"/>
                          </a:rPr>
                          <a:t>B </a:t>
                        </a:r>
                      </a:p>
                    </p:txBody>
                  </p:sp>
                </p:grpSp>
                <p:sp>
                  <p:nvSpPr>
                    <p:cNvPr id="72" name="Rectangle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452"/>
                      <a:ext cx="518" cy="125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en-US" altLang="en-US" sz="2400"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6" name="Group 88"/>
                  <p:cNvGrpSpPr>
                    <a:grpSpLocks/>
                  </p:cNvGrpSpPr>
                  <p:nvPr/>
                </p:nvGrpSpPr>
                <p:grpSpPr bwMode="auto">
                  <a:xfrm>
                    <a:off x="518" y="452"/>
                    <a:ext cx="518" cy="125"/>
                    <a:chOff x="518" y="452"/>
                    <a:chExt cx="518" cy="125"/>
                  </a:xfrm>
                </p:grpSpPr>
                <p:grpSp>
                  <p:nvGrpSpPr>
                    <p:cNvPr id="67" name="Group 8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18" y="452"/>
                      <a:ext cx="518" cy="54"/>
                      <a:chOff x="0" y="2184"/>
                      <a:chExt cx="518" cy="54"/>
                    </a:xfrm>
                  </p:grpSpPr>
                  <p:sp>
                    <p:nvSpPr>
                      <p:cNvPr id="69" name="Rectangle 9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2184"/>
                        <a:ext cx="518" cy="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eaLnBrk="1" hangingPunct="1"/>
                        <a:endParaRPr lang="en-US" altLang="en-US" sz="2400">
                          <a:latin typeface="Calibri" pitchFamily="34" charset="0"/>
                          <a:cs typeface="Calibri" pitchFamily="34" charset="0"/>
                        </a:endParaRPr>
                      </a:p>
                    </p:txBody>
                  </p:sp>
                  <p:sp>
                    <p:nvSpPr>
                      <p:cNvPr id="70" name="Rectangle 9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2184"/>
                        <a:ext cx="517" cy="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algn="ctr" eaLnBrk="1" hangingPunct="1"/>
                        <a:r>
                          <a:rPr lang="en-GB" altLang="en-US" sz="2400" b="1">
                            <a:solidFill>
                              <a:schemeClr val="accent2"/>
                            </a:solidFill>
                            <a:latin typeface="Calibri" pitchFamily="34" charset="0"/>
                            <a:cs typeface="Calibri" pitchFamily="34" charset="0"/>
                          </a:rPr>
                          <a:t> </a:t>
                        </a:r>
                      </a:p>
                    </p:txBody>
                  </p:sp>
                </p:grpSp>
                <p:sp>
                  <p:nvSpPr>
                    <p:cNvPr id="68" name="Rectangle 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8" y="452"/>
                      <a:ext cx="518" cy="125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en-US" altLang="en-US" sz="2400"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7" name="Group 93"/>
                  <p:cNvGrpSpPr>
                    <a:grpSpLocks/>
                  </p:cNvGrpSpPr>
                  <p:nvPr/>
                </p:nvGrpSpPr>
                <p:grpSpPr bwMode="auto">
                  <a:xfrm>
                    <a:off x="1035" y="452"/>
                    <a:ext cx="519" cy="125"/>
                    <a:chOff x="1035" y="452"/>
                    <a:chExt cx="519" cy="125"/>
                  </a:xfrm>
                </p:grpSpPr>
                <p:grpSp>
                  <p:nvGrpSpPr>
                    <p:cNvPr id="63" name="Group 9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35" y="452"/>
                      <a:ext cx="519" cy="54"/>
                      <a:chOff x="-1" y="2309"/>
                      <a:chExt cx="519" cy="54"/>
                    </a:xfrm>
                  </p:grpSpPr>
                  <p:sp>
                    <p:nvSpPr>
                      <p:cNvPr id="65" name="Rectangle 9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2309"/>
                        <a:ext cx="518" cy="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eaLnBrk="1" hangingPunct="1"/>
                        <a:endParaRPr lang="en-US" altLang="en-US" sz="2400">
                          <a:latin typeface="Calibri" pitchFamily="34" charset="0"/>
                          <a:cs typeface="Calibri" pitchFamily="34" charset="0"/>
                        </a:endParaRPr>
                      </a:p>
                    </p:txBody>
                  </p:sp>
                  <p:sp>
                    <p:nvSpPr>
                      <p:cNvPr id="66" name="Rectangle 9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1" y="2309"/>
                        <a:ext cx="519" cy="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algn="ctr" eaLnBrk="1" hangingPunct="1"/>
                        <a:r>
                          <a:rPr lang="en-GB" altLang="en-US" sz="2400" b="1">
                            <a:solidFill>
                              <a:schemeClr val="accent2"/>
                            </a:solidFill>
                            <a:latin typeface="Calibri" pitchFamily="34" charset="0"/>
                            <a:cs typeface="Calibri" pitchFamily="34" charset="0"/>
                          </a:rPr>
                          <a:t> </a:t>
                        </a:r>
                      </a:p>
                    </p:txBody>
                  </p:sp>
                </p:grpSp>
                <p:sp>
                  <p:nvSpPr>
                    <p:cNvPr id="64" name="Rectangle 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36" y="452"/>
                      <a:ext cx="518" cy="125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en-US" altLang="en-US" sz="2400"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8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1554" y="452"/>
                    <a:ext cx="518" cy="125"/>
                    <a:chOff x="1554" y="452"/>
                    <a:chExt cx="518" cy="125"/>
                  </a:xfrm>
                </p:grpSpPr>
                <p:grpSp>
                  <p:nvGrpSpPr>
                    <p:cNvPr id="59" name="Group 9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54" y="452"/>
                      <a:ext cx="518" cy="54"/>
                      <a:chOff x="0" y="2434"/>
                      <a:chExt cx="518" cy="54"/>
                    </a:xfrm>
                  </p:grpSpPr>
                  <p:sp>
                    <p:nvSpPr>
                      <p:cNvPr id="61" name="Rectangle 10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2434"/>
                        <a:ext cx="518" cy="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eaLnBrk="1" hangingPunct="1"/>
                        <a:endParaRPr lang="en-US" altLang="en-US" sz="2400">
                          <a:latin typeface="Calibri" pitchFamily="34" charset="0"/>
                          <a:cs typeface="Calibri" pitchFamily="34" charset="0"/>
                        </a:endParaRPr>
                      </a:p>
                    </p:txBody>
                  </p:sp>
                  <p:sp>
                    <p:nvSpPr>
                      <p:cNvPr id="62" name="Rectangle 10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2434"/>
                        <a:ext cx="518" cy="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algn="ctr" eaLnBrk="1" hangingPunct="1"/>
                        <a:endParaRPr lang="en-US" altLang="en-US" sz="2400" b="1">
                          <a:solidFill>
                            <a:schemeClr val="accent2"/>
                          </a:solidFill>
                          <a:latin typeface="Calibri" pitchFamily="34" charset="0"/>
                          <a:cs typeface="Calibri" pitchFamily="34" charset="0"/>
                        </a:endParaRPr>
                      </a:p>
                    </p:txBody>
                  </p:sp>
                </p:grpSp>
                <p:sp>
                  <p:nvSpPr>
                    <p:cNvPr id="60" name="Rectangle 1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54" y="452"/>
                      <a:ext cx="518" cy="125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en-US" altLang="en-US" sz="2400"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29" name="Group 103"/>
                  <p:cNvGrpSpPr>
                    <a:grpSpLocks/>
                  </p:cNvGrpSpPr>
                  <p:nvPr/>
                </p:nvGrpSpPr>
                <p:grpSpPr bwMode="auto">
                  <a:xfrm>
                    <a:off x="2072" y="452"/>
                    <a:ext cx="518" cy="125"/>
                    <a:chOff x="2072" y="452"/>
                    <a:chExt cx="518" cy="125"/>
                  </a:xfrm>
                </p:grpSpPr>
                <p:grpSp>
                  <p:nvGrpSpPr>
                    <p:cNvPr id="55" name="Group 10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72" y="452"/>
                      <a:ext cx="518" cy="54"/>
                      <a:chOff x="0" y="2559"/>
                      <a:chExt cx="518" cy="54"/>
                    </a:xfrm>
                  </p:grpSpPr>
                  <p:sp>
                    <p:nvSpPr>
                      <p:cNvPr id="57" name="Rectangle 10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2559"/>
                        <a:ext cx="518" cy="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eaLnBrk="1" hangingPunct="1"/>
                        <a:endParaRPr lang="en-US" altLang="en-US" sz="2400">
                          <a:latin typeface="Calibri" pitchFamily="34" charset="0"/>
                          <a:cs typeface="Calibri" pitchFamily="34" charset="0"/>
                        </a:endParaRPr>
                      </a:p>
                    </p:txBody>
                  </p:sp>
                  <p:sp>
                    <p:nvSpPr>
                      <p:cNvPr id="58" name="Rectangle 10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2559"/>
                        <a:ext cx="518" cy="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algn="ctr" eaLnBrk="1" hangingPunct="1"/>
                        <a:endParaRPr lang="en-US" altLang="en-US" sz="2400" b="1">
                          <a:solidFill>
                            <a:schemeClr val="accent2"/>
                          </a:solidFill>
                          <a:latin typeface="Calibri" pitchFamily="34" charset="0"/>
                          <a:cs typeface="Calibri" pitchFamily="34" charset="0"/>
                        </a:endParaRPr>
                      </a:p>
                    </p:txBody>
                  </p:sp>
                </p:grpSp>
                <p:sp>
                  <p:nvSpPr>
                    <p:cNvPr id="56" name="Rectangle 1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72" y="452"/>
                      <a:ext cx="518" cy="125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en-US" altLang="en-US" sz="2400"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30" name="Group 108"/>
                  <p:cNvGrpSpPr>
                    <a:grpSpLocks/>
                  </p:cNvGrpSpPr>
                  <p:nvPr/>
                </p:nvGrpSpPr>
                <p:grpSpPr bwMode="auto">
                  <a:xfrm>
                    <a:off x="0" y="577"/>
                    <a:ext cx="518" cy="125"/>
                    <a:chOff x="0" y="577"/>
                    <a:chExt cx="518" cy="125"/>
                  </a:xfrm>
                </p:grpSpPr>
                <p:grpSp>
                  <p:nvGrpSpPr>
                    <p:cNvPr id="51" name="Group 10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577"/>
                      <a:ext cx="518" cy="54"/>
                      <a:chOff x="0" y="2684"/>
                      <a:chExt cx="518" cy="54"/>
                    </a:xfrm>
                  </p:grpSpPr>
                  <p:sp>
                    <p:nvSpPr>
                      <p:cNvPr id="53" name="Rectangle 1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2684"/>
                        <a:ext cx="518" cy="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eaLnBrk="1" hangingPunct="1"/>
                        <a:endParaRPr lang="en-US" altLang="en-US" sz="2400">
                          <a:latin typeface="Calibri" pitchFamily="34" charset="0"/>
                          <a:cs typeface="Calibri" pitchFamily="34" charset="0"/>
                        </a:endParaRPr>
                      </a:p>
                    </p:txBody>
                  </p:sp>
                  <p:sp>
                    <p:nvSpPr>
                      <p:cNvPr id="54" name="Rectangle 1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2684"/>
                        <a:ext cx="518" cy="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algn="ctr" eaLnBrk="1" hangingPunct="1"/>
                        <a:r>
                          <a:rPr lang="cy-GB" altLang="en-US" sz="2400" b="1">
                            <a:solidFill>
                              <a:schemeClr val="accent2"/>
                            </a:solidFill>
                            <a:latin typeface="Calibri" pitchFamily="34" charset="0"/>
                            <a:cs typeface="Calibri" pitchFamily="34" charset="0"/>
                          </a:rPr>
                          <a:t>O</a:t>
                        </a:r>
                        <a:endParaRPr lang="en-GB" altLang="en-US" sz="2400" b="1">
                          <a:solidFill>
                            <a:schemeClr val="accent2"/>
                          </a:solidFill>
                          <a:latin typeface="Calibri" pitchFamily="34" charset="0"/>
                          <a:cs typeface="Calibri" pitchFamily="34" charset="0"/>
                        </a:endParaRPr>
                      </a:p>
                    </p:txBody>
                  </p:sp>
                </p:grpSp>
                <p:sp>
                  <p:nvSpPr>
                    <p:cNvPr id="52" name="Rectangle 1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577"/>
                      <a:ext cx="518" cy="125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en-US" altLang="en-US" sz="2400"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31" name="Group 113"/>
                  <p:cNvGrpSpPr>
                    <a:grpSpLocks/>
                  </p:cNvGrpSpPr>
                  <p:nvPr/>
                </p:nvGrpSpPr>
                <p:grpSpPr bwMode="auto">
                  <a:xfrm>
                    <a:off x="518" y="577"/>
                    <a:ext cx="518" cy="125"/>
                    <a:chOff x="518" y="577"/>
                    <a:chExt cx="518" cy="125"/>
                  </a:xfrm>
                </p:grpSpPr>
                <p:grpSp>
                  <p:nvGrpSpPr>
                    <p:cNvPr id="47" name="Group 11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18" y="577"/>
                      <a:ext cx="518" cy="54"/>
                      <a:chOff x="0" y="2809"/>
                      <a:chExt cx="518" cy="54"/>
                    </a:xfrm>
                  </p:grpSpPr>
                  <p:sp>
                    <p:nvSpPr>
                      <p:cNvPr id="49" name="Rectangle 1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2809"/>
                        <a:ext cx="518" cy="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eaLnBrk="1" hangingPunct="1"/>
                        <a:endParaRPr lang="en-US" altLang="en-US" sz="2400">
                          <a:latin typeface="Calibri" pitchFamily="34" charset="0"/>
                          <a:cs typeface="Calibri" pitchFamily="34" charset="0"/>
                        </a:endParaRPr>
                      </a:p>
                    </p:txBody>
                  </p:sp>
                  <p:sp>
                    <p:nvSpPr>
                      <p:cNvPr id="50" name="Rectangle 1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2809"/>
                        <a:ext cx="517" cy="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algn="ctr" eaLnBrk="1" hangingPunct="1"/>
                        <a:r>
                          <a:rPr lang="en-GB" altLang="en-US" sz="2400" b="1">
                            <a:solidFill>
                              <a:schemeClr val="accent2"/>
                            </a:solidFill>
                            <a:latin typeface="Calibri" pitchFamily="34" charset="0"/>
                            <a:cs typeface="Calibri" pitchFamily="34" charset="0"/>
                          </a:rPr>
                          <a:t> </a:t>
                        </a:r>
                      </a:p>
                    </p:txBody>
                  </p:sp>
                </p:grpSp>
                <p:sp>
                  <p:nvSpPr>
                    <p:cNvPr id="48" name="Rectangle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8" y="577"/>
                      <a:ext cx="518" cy="125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en-US" altLang="en-US" sz="2400"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32" name="Group 118"/>
                  <p:cNvGrpSpPr>
                    <a:grpSpLocks/>
                  </p:cNvGrpSpPr>
                  <p:nvPr/>
                </p:nvGrpSpPr>
                <p:grpSpPr bwMode="auto">
                  <a:xfrm>
                    <a:off x="1035" y="577"/>
                    <a:ext cx="519" cy="125"/>
                    <a:chOff x="1035" y="577"/>
                    <a:chExt cx="519" cy="125"/>
                  </a:xfrm>
                </p:grpSpPr>
                <p:grpSp>
                  <p:nvGrpSpPr>
                    <p:cNvPr id="43" name="Group 1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35" y="577"/>
                      <a:ext cx="519" cy="54"/>
                      <a:chOff x="-1" y="2934"/>
                      <a:chExt cx="519" cy="54"/>
                    </a:xfrm>
                  </p:grpSpPr>
                  <p:sp>
                    <p:nvSpPr>
                      <p:cNvPr id="45" name="Rectangle 1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2934"/>
                        <a:ext cx="518" cy="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eaLnBrk="1" hangingPunct="1"/>
                        <a:endParaRPr lang="en-US" altLang="en-US" sz="2400">
                          <a:latin typeface="Calibri" pitchFamily="34" charset="0"/>
                          <a:cs typeface="Calibri" pitchFamily="34" charset="0"/>
                        </a:endParaRPr>
                      </a:p>
                    </p:txBody>
                  </p:sp>
                  <p:sp>
                    <p:nvSpPr>
                      <p:cNvPr id="46" name="Rectangle 1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1" y="2934"/>
                        <a:ext cx="519" cy="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algn="ctr" eaLnBrk="1" hangingPunct="1"/>
                        <a:endParaRPr lang="en-US" altLang="en-US" sz="2400" b="1">
                          <a:solidFill>
                            <a:schemeClr val="accent2"/>
                          </a:solidFill>
                          <a:latin typeface="Calibri" pitchFamily="34" charset="0"/>
                          <a:cs typeface="Calibri" pitchFamily="34" charset="0"/>
                        </a:endParaRPr>
                      </a:p>
                    </p:txBody>
                  </p:sp>
                </p:grpSp>
                <p:sp>
                  <p:nvSpPr>
                    <p:cNvPr id="44" name="Rectangle 1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36" y="577"/>
                      <a:ext cx="518" cy="125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en-US" altLang="en-US" sz="2400"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33" name="Group 123"/>
                  <p:cNvGrpSpPr>
                    <a:grpSpLocks/>
                  </p:cNvGrpSpPr>
                  <p:nvPr/>
                </p:nvGrpSpPr>
                <p:grpSpPr bwMode="auto">
                  <a:xfrm>
                    <a:off x="1554" y="577"/>
                    <a:ext cx="518" cy="125"/>
                    <a:chOff x="1554" y="577"/>
                    <a:chExt cx="518" cy="125"/>
                  </a:xfrm>
                </p:grpSpPr>
                <p:grpSp>
                  <p:nvGrpSpPr>
                    <p:cNvPr id="39" name="Group 12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54" y="577"/>
                      <a:ext cx="518" cy="54"/>
                      <a:chOff x="0" y="3059"/>
                      <a:chExt cx="518" cy="54"/>
                    </a:xfrm>
                  </p:grpSpPr>
                  <p:sp>
                    <p:nvSpPr>
                      <p:cNvPr id="41" name="Rectangle 1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3059"/>
                        <a:ext cx="518" cy="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eaLnBrk="1" hangingPunct="1"/>
                        <a:endParaRPr lang="en-US" altLang="en-US" sz="2400">
                          <a:latin typeface="Calibri" pitchFamily="34" charset="0"/>
                          <a:cs typeface="Calibri" pitchFamily="34" charset="0"/>
                        </a:endParaRPr>
                      </a:p>
                    </p:txBody>
                  </p:sp>
                  <p:sp>
                    <p:nvSpPr>
                      <p:cNvPr id="42" name="Rectangle 1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3059"/>
                        <a:ext cx="518" cy="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algn="ctr" eaLnBrk="1" hangingPunct="1"/>
                        <a:endParaRPr lang="en-US" altLang="en-US" sz="2400" b="1">
                          <a:solidFill>
                            <a:schemeClr val="accent2"/>
                          </a:solidFill>
                          <a:latin typeface="Calibri" pitchFamily="34" charset="0"/>
                          <a:cs typeface="Calibri" pitchFamily="34" charset="0"/>
                        </a:endParaRPr>
                      </a:p>
                    </p:txBody>
                  </p:sp>
                </p:grpSp>
                <p:sp>
                  <p:nvSpPr>
                    <p:cNvPr id="40" name="Rectangle 1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54" y="577"/>
                      <a:ext cx="518" cy="125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en-US" altLang="en-US" sz="2400"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34" name="Group 128"/>
                  <p:cNvGrpSpPr>
                    <a:grpSpLocks/>
                  </p:cNvGrpSpPr>
                  <p:nvPr/>
                </p:nvGrpSpPr>
                <p:grpSpPr bwMode="auto">
                  <a:xfrm>
                    <a:off x="2072" y="577"/>
                    <a:ext cx="518" cy="125"/>
                    <a:chOff x="2072" y="577"/>
                    <a:chExt cx="518" cy="125"/>
                  </a:xfrm>
                </p:grpSpPr>
                <p:grpSp>
                  <p:nvGrpSpPr>
                    <p:cNvPr id="35" name="Group 12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72" y="577"/>
                      <a:ext cx="518" cy="54"/>
                      <a:chOff x="0" y="3184"/>
                      <a:chExt cx="518" cy="54"/>
                    </a:xfrm>
                  </p:grpSpPr>
                  <p:sp>
                    <p:nvSpPr>
                      <p:cNvPr id="37" name="Rectangle 13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3184"/>
                        <a:ext cx="518" cy="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eaLnBrk="1" hangingPunct="1"/>
                        <a:endParaRPr lang="en-US" altLang="en-US" sz="2400">
                          <a:latin typeface="Calibri" pitchFamily="34" charset="0"/>
                          <a:cs typeface="Calibri" pitchFamily="34" charset="0"/>
                        </a:endParaRPr>
                      </a:p>
                    </p:txBody>
                  </p:sp>
                  <p:sp>
                    <p:nvSpPr>
                      <p:cNvPr id="38" name="Rectangle 1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3184"/>
                        <a:ext cx="518" cy="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algn="ctr" eaLnBrk="1" hangingPunct="1"/>
                        <a:endParaRPr lang="en-US" altLang="en-US" sz="2400" b="1">
                          <a:solidFill>
                            <a:schemeClr val="accent2"/>
                          </a:solidFill>
                          <a:latin typeface="Calibri" pitchFamily="34" charset="0"/>
                          <a:cs typeface="Calibri" pitchFamily="34" charset="0"/>
                        </a:endParaRPr>
                      </a:p>
                    </p:txBody>
                  </p:sp>
                </p:grpSp>
                <p:sp>
                  <p:nvSpPr>
                    <p:cNvPr id="36" name="Rectangle 1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72" y="577"/>
                      <a:ext cx="518" cy="125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en-US" altLang="en-US" sz="2400"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</p:grpSp>
            <p:sp>
              <p:nvSpPr>
                <p:cNvPr id="9" name="Rectangle 133"/>
                <p:cNvSpPr>
                  <a:spLocks noChangeArrowheads="1"/>
                </p:cNvSpPr>
                <p:nvPr/>
              </p:nvSpPr>
              <p:spPr bwMode="auto">
                <a:xfrm>
                  <a:off x="-3" y="-3"/>
                  <a:ext cx="2596" cy="708"/>
                </a:xfrm>
                <a:prstGeom prst="rect">
                  <a:avLst/>
                </a:prstGeom>
                <a:noFill/>
                <a:ln w="11112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en-US" altLang="en-US" sz="2400"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7160277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3048000"/>
            <a:ext cx="98298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600" b="1" dirty="0" smtClean="0">
                <a:latin typeface="Calibri" pitchFamily="34" charset="0"/>
                <a:cs typeface="Calibri" pitchFamily="34" charset="0"/>
              </a:rPr>
              <a:t>Describe the ABO and Rhesus blood group systems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6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b="1" dirty="0" smtClean="0">
                <a:latin typeface="Calibri" pitchFamily="34" charset="0"/>
                <a:cs typeface="Calibri" pitchFamily="34" charset="0"/>
              </a:rPr>
              <a:t>Recognize agglutinins in the plasma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600" b="1" dirty="0" smtClean="0">
                <a:latin typeface="Calibri" pitchFamily="34" charset="0"/>
                <a:cs typeface="Calibri" pitchFamily="34" charset="0"/>
              </a:rPr>
              <a:t>Describe grouping, cross-matching &amp; typing with anti-sera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600" b="1" dirty="0" smtClean="0">
                <a:latin typeface="Calibri" pitchFamily="34" charset="0"/>
                <a:cs typeface="Calibri" pitchFamily="34" charset="0"/>
              </a:rPr>
              <a:t>List precautions taken in preparing blood for transfusion and storage of blood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600" b="1" dirty="0" smtClean="0">
                <a:latin typeface="Calibri" pitchFamily="34" charset="0"/>
                <a:cs typeface="Calibri" pitchFamily="34" charset="0"/>
              </a:rPr>
              <a:t>Define autologous transfusion and list its advantages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600" b="1" dirty="0" smtClean="0">
                <a:latin typeface="Calibri" pitchFamily="34" charset="0"/>
                <a:cs typeface="Calibri" pitchFamily="34" charset="0"/>
              </a:rPr>
              <a:t>Describe transfusion reactions.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600" b="1" dirty="0" smtClean="0">
                <a:latin typeface="Calibri" pitchFamily="34" charset="0"/>
                <a:cs typeface="Calibri" pitchFamily="34" charset="0"/>
              </a:rPr>
              <a:t>Define hemolytic disease of newborn, describe its pathophysiology and outline its prevention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66700" y="2257655"/>
            <a:ext cx="9753600" cy="790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800" b="1" dirty="0">
                <a:solidFill>
                  <a:srgbClr val="FF0066"/>
                </a:solidFill>
                <a:latin typeface="Calibri" pitchFamily="34" charset="0"/>
                <a:cs typeface="Calibri" pitchFamily="34" charset="0"/>
              </a:rPr>
              <a:t>After reviewing the PowerPoint presentation and the associated learning resources, the student should be able to:</a:t>
            </a:r>
            <a:endParaRPr lang="en-GB" sz="2800" b="1" dirty="0">
              <a:solidFill>
                <a:srgbClr val="3333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66700" y="399767"/>
            <a:ext cx="9753600" cy="1657633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95833">
                <a:srgbClr val="00B0F0"/>
              </a:gs>
              <a:gs pos="85417">
                <a:srgbClr val="0070C0"/>
              </a:gs>
              <a:gs pos="70000">
                <a:srgbClr val="181CC7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wrap="squar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ts val="5000"/>
              </a:lnSpc>
              <a:spcBef>
                <a:spcPct val="50000"/>
              </a:spcBef>
            </a:pPr>
            <a:r>
              <a:rPr lang="en-US" sz="4000" b="1" i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Objectives;</a:t>
            </a:r>
          </a:p>
          <a:p>
            <a:pPr algn="ctr">
              <a:lnSpc>
                <a:spcPts val="5000"/>
              </a:lnSpc>
              <a:spcBef>
                <a:spcPct val="50000"/>
              </a:spcBef>
            </a:pPr>
            <a:r>
              <a:rPr lang="en-US" sz="4000" b="1" i="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Intended learning outcomes (ILOs)</a:t>
            </a:r>
            <a:endParaRPr lang="en-US" sz="4000" b="1" i="0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3"/>
          <p:cNvGrpSpPr>
            <a:grpSpLocks/>
          </p:cNvGrpSpPr>
          <p:nvPr/>
        </p:nvGrpSpPr>
        <p:grpSpPr bwMode="auto">
          <a:xfrm>
            <a:off x="228600" y="381000"/>
            <a:ext cx="14630400" cy="6019800"/>
            <a:chOff x="0" y="0"/>
            <a:chExt cx="4320" cy="708"/>
          </a:xfrm>
        </p:grpSpPr>
        <p:sp>
          <p:nvSpPr>
            <p:cNvPr id="136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4320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endParaRPr lang="en-US" altLang="en-US" sz="2400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137" name="Group 132"/>
            <p:cNvGrpSpPr>
              <a:grpSpLocks/>
            </p:cNvGrpSpPr>
            <p:nvPr/>
          </p:nvGrpSpPr>
          <p:grpSpPr bwMode="auto">
            <a:xfrm>
              <a:off x="0" y="0"/>
              <a:ext cx="2703" cy="708"/>
              <a:chOff x="-3" y="-3"/>
              <a:chExt cx="2703" cy="708"/>
            </a:xfrm>
          </p:grpSpPr>
          <p:sp>
            <p:nvSpPr>
              <p:cNvPr id="138" name="Rectangle 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700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GB" altLang="en-US" sz="2400" b="1">
                    <a:solidFill>
                      <a:schemeClr val="accent2"/>
                    </a:solidFill>
                    <a:latin typeface="Calibri" pitchFamily="34" charset="0"/>
                    <a:cs typeface="Calibri" pitchFamily="34" charset="0"/>
                  </a:rPr>
                  <a:t/>
                </a:r>
                <a:br>
                  <a:rPr lang="en-GB" altLang="en-US" sz="2400" b="1">
                    <a:solidFill>
                      <a:schemeClr val="accent2"/>
                    </a:solidFill>
                    <a:latin typeface="Calibri" pitchFamily="34" charset="0"/>
                    <a:cs typeface="Calibri" pitchFamily="34" charset="0"/>
                  </a:rPr>
                </a:br>
                <a:endParaRPr lang="en-GB" altLang="en-US" sz="2400" b="1">
                  <a:solidFill>
                    <a:schemeClr val="accent2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grpSp>
            <p:nvGrpSpPr>
              <p:cNvPr id="139" name="Group 131"/>
              <p:cNvGrpSpPr>
                <a:grpSpLocks/>
              </p:cNvGrpSpPr>
              <p:nvPr/>
            </p:nvGrpSpPr>
            <p:grpSpPr bwMode="auto">
              <a:xfrm>
                <a:off x="-3" y="-3"/>
                <a:ext cx="2596" cy="708"/>
                <a:chOff x="-3" y="-3"/>
                <a:chExt cx="2596" cy="708"/>
              </a:xfrm>
            </p:grpSpPr>
            <p:grpSp>
              <p:nvGrpSpPr>
                <p:cNvPr id="140" name="Group 12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2590" cy="702"/>
                  <a:chOff x="0" y="0"/>
                  <a:chExt cx="2590" cy="702"/>
                </a:xfrm>
              </p:grpSpPr>
              <p:grpSp>
                <p:nvGrpSpPr>
                  <p:cNvPr id="142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518" cy="135"/>
                    <a:chOff x="0" y="0"/>
                    <a:chExt cx="518" cy="135"/>
                  </a:xfrm>
                </p:grpSpPr>
                <p:grpSp>
                  <p:nvGrpSpPr>
                    <p:cNvPr id="263" name="Group 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0"/>
                      <a:ext cx="518" cy="98"/>
                      <a:chOff x="0" y="0"/>
                      <a:chExt cx="518" cy="98"/>
                    </a:xfrm>
                  </p:grpSpPr>
                  <p:sp>
                    <p:nvSpPr>
                      <p:cNvPr id="265" name="Rectangle 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0"/>
                        <a:ext cx="518" cy="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eaLnBrk="1" hangingPunct="1"/>
                        <a:endParaRPr lang="en-US" altLang="en-US" sz="2400">
                          <a:latin typeface="Calibri" pitchFamily="34" charset="0"/>
                          <a:cs typeface="Calibri" pitchFamily="34" charset="0"/>
                        </a:endParaRPr>
                      </a:p>
                    </p:txBody>
                  </p:sp>
                  <p:sp>
                    <p:nvSpPr>
                      <p:cNvPr id="266" name="Rectangle 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0"/>
                        <a:ext cx="518" cy="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algn="ctr" eaLnBrk="1" hangingPunct="1"/>
                        <a:r>
                          <a:rPr lang="en-GB" altLang="en-US" sz="2400" b="1">
                            <a:solidFill>
                              <a:srgbClr val="FF0000"/>
                            </a:solidFill>
                            <a:latin typeface="Calibri" pitchFamily="34" charset="0"/>
                            <a:cs typeface="Calibri" pitchFamily="34" charset="0"/>
                          </a:rPr>
                          <a:t>Blood Group </a:t>
                        </a:r>
                      </a:p>
                    </p:txBody>
                  </p:sp>
                </p:grpSp>
                <p:sp>
                  <p:nvSpPr>
                    <p:cNvPr id="264" name="Rectangle 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518" cy="135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en-US" altLang="en-US" sz="2400"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43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518" y="0"/>
                    <a:ext cx="518" cy="135"/>
                    <a:chOff x="518" y="0"/>
                    <a:chExt cx="518" cy="135"/>
                  </a:xfrm>
                </p:grpSpPr>
                <p:grpSp>
                  <p:nvGrpSpPr>
                    <p:cNvPr id="259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18" y="0"/>
                      <a:ext cx="518" cy="54"/>
                      <a:chOff x="0" y="135"/>
                      <a:chExt cx="518" cy="54"/>
                    </a:xfrm>
                  </p:grpSpPr>
                  <p:sp>
                    <p:nvSpPr>
                      <p:cNvPr id="261" name="Rectangle 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135"/>
                        <a:ext cx="518" cy="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eaLnBrk="1" hangingPunct="1"/>
                        <a:endParaRPr lang="en-US" altLang="en-US" sz="2400">
                          <a:latin typeface="Calibri" pitchFamily="34" charset="0"/>
                          <a:cs typeface="Calibri" pitchFamily="34" charset="0"/>
                        </a:endParaRPr>
                      </a:p>
                    </p:txBody>
                  </p:sp>
                  <p:sp>
                    <p:nvSpPr>
                      <p:cNvPr id="262" name="Rectangle 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135"/>
                        <a:ext cx="517" cy="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algn="ctr" eaLnBrk="1" hangingPunct="1"/>
                        <a:r>
                          <a:rPr lang="en-GB" altLang="en-US" sz="2400" b="1">
                            <a:solidFill>
                              <a:srgbClr val="FF0000"/>
                            </a:solidFill>
                            <a:latin typeface="Calibri" pitchFamily="34" charset="0"/>
                            <a:cs typeface="Calibri" pitchFamily="34" charset="0"/>
                          </a:rPr>
                          <a:t>Antigens</a:t>
                        </a:r>
                        <a:r>
                          <a:rPr lang="en-GB" altLang="en-US" sz="2400" b="1">
                            <a:solidFill>
                              <a:schemeClr val="accent2"/>
                            </a:solidFill>
                            <a:latin typeface="Calibri" pitchFamily="34" charset="0"/>
                            <a:cs typeface="Calibri" pitchFamily="34" charset="0"/>
                          </a:rPr>
                          <a:t> </a:t>
                        </a:r>
                      </a:p>
                    </p:txBody>
                  </p:sp>
                </p:grpSp>
                <p:sp>
                  <p:nvSpPr>
                    <p:cNvPr id="260" name="Rectangle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8" y="0"/>
                      <a:ext cx="518" cy="135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en-US" altLang="en-US" sz="2400"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44" name="Group 84"/>
                  <p:cNvGrpSpPr>
                    <a:grpSpLocks/>
                  </p:cNvGrpSpPr>
                  <p:nvPr/>
                </p:nvGrpSpPr>
                <p:grpSpPr bwMode="auto">
                  <a:xfrm>
                    <a:off x="1035" y="0"/>
                    <a:ext cx="519" cy="135"/>
                    <a:chOff x="1035" y="0"/>
                    <a:chExt cx="519" cy="135"/>
                  </a:xfrm>
                </p:grpSpPr>
                <p:grpSp>
                  <p:nvGrpSpPr>
                    <p:cNvPr id="255" name="Group 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35" y="0"/>
                      <a:ext cx="519" cy="54"/>
                      <a:chOff x="-1" y="270"/>
                      <a:chExt cx="519" cy="54"/>
                    </a:xfrm>
                  </p:grpSpPr>
                  <p:sp>
                    <p:nvSpPr>
                      <p:cNvPr id="257" name="Rectangle 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270"/>
                        <a:ext cx="518" cy="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eaLnBrk="1" hangingPunct="1"/>
                        <a:endParaRPr lang="en-US" altLang="en-US" sz="2400">
                          <a:latin typeface="Calibri" pitchFamily="34" charset="0"/>
                          <a:cs typeface="Calibri" pitchFamily="34" charset="0"/>
                        </a:endParaRPr>
                      </a:p>
                    </p:txBody>
                  </p:sp>
                  <p:sp>
                    <p:nvSpPr>
                      <p:cNvPr id="258" name="Rectangle 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1" y="270"/>
                        <a:ext cx="519" cy="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algn="ctr" eaLnBrk="1" hangingPunct="1"/>
                        <a:r>
                          <a:rPr lang="en-GB" altLang="en-US" sz="2400" b="1">
                            <a:solidFill>
                              <a:srgbClr val="FF0000"/>
                            </a:solidFill>
                            <a:latin typeface="Calibri" pitchFamily="34" charset="0"/>
                            <a:cs typeface="Calibri" pitchFamily="34" charset="0"/>
                          </a:rPr>
                          <a:t>Antibodies </a:t>
                        </a:r>
                      </a:p>
                    </p:txBody>
                  </p:sp>
                </p:grpSp>
                <p:sp>
                  <p:nvSpPr>
                    <p:cNvPr id="256" name="Rectangle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36" y="0"/>
                      <a:ext cx="518" cy="135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en-US" altLang="en-US" sz="2400"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45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554" y="0"/>
                    <a:ext cx="518" cy="202"/>
                    <a:chOff x="1554" y="0"/>
                    <a:chExt cx="518" cy="202"/>
                  </a:xfrm>
                </p:grpSpPr>
                <p:grpSp>
                  <p:nvGrpSpPr>
                    <p:cNvPr id="251" name="Group 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54" y="0"/>
                      <a:ext cx="518" cy="98"/>
                      <a:chOff x="0" y="405"/>
                      <a:chExt cx="518" cy="98"/>
                    </a:xfrm>
                  </p:grpSpPr>
                  <p:sp>
                    <p:nvSpPr>
                      <p:cNvPr id="253" name="Rectangle 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405"/>
                        <a:ext cx="518" cy="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eaLnBrk="1" hangingPunct="1"/>
                        <a:endParaRPr lang="en-US" altLang="en-US" sz="2400">
                          <a:latin typeface="Calibri" pitchFamily="34" charset="0"/>
                          <a:cs typeface="Calibri" pitchFamily="34" charset="0"/>
                        </a:endParaRPr>
                      </a:p>
                    </p:txBody>
                  </p:sp>
                  <p:sp>
                    <p:nvSpPr>
                      <p:cNvPr id="254" name="Rectangle 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405"/>
                        <a:ext cx="518" cy="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algn="ctr" eaLnBrk="1" hangingPunct="1"/>
                        <a:r>
                          <a:rPr lang="en-GB" altLang="en-US" sz="2400" b="1" dirty="0">
                            <a:solidFill>
                              <a:srgbClr val="FF0000"/>
                            </a:solidFill>
                            <a:latin typeface="Calibri" pitchFamily="34" charset="0"/>
                            <a:cs typeface="Calibri" pitchFamily="34" charset="0"/>
                          </a:rPr>
                          <a:t>Can give blood to </a:t>
                        </a:r>
                      </a:p>
                    </p:txBody>
                  </p:sp>
                </p:grpSp>
                <p:sp>
                  <p:nvSpPr>
                    <p:cNvPr id="252" name="Rectangl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54" y="0"/>
                      <a:ext cx="518" cy="202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en-US" altLang="en-US" sz="2400"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46" name="Group 88"/>
                  <p:cNvGrpSpPr>
                    <a:grpSpLocks/>
                  </p:cNvGrpSpPr>
                  <p:nvPr/>
                </p:nvGrpSpPr>
                <p:grpSpPr bwMode="auto">
                  <a:xfrm>
                    <a:off x="2072" y="0"/>
                    <a:ext cx="518" cy="202"/>
                    <a:chOff x="2072" y="0"/>
                    <a:chExt cx="518" cy="202"/>
                  </a:xfrm>
                </p:grpSpPr>
                <p:grpSp>
                  <p:nvGrpSpPr>
                    <p:cNvPr id="247" name="Group 1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72" y="0"/>
                      <a:ext cx="518" cy="98"/>
                      <a:chOff x="0" y="607"/>
                      <a:chExt cx="518" cy="98"/>
                    </a:xfrm>
                  </p:grpSpPr>
                  <p:sp>
                    <p:nvSpPr>
                      <p:cNvPr id="249" name="Rectangle 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607"/>
                        <a:ext cx="518" cy="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eaLnBrk="1" hangingPunct="1"/>
                        <a:endParaRPr lang="en-US" altLang="en-US" sz="2400">
                          <a:latin typeface="Calibri" pitchFamily="34" charset="0"/>
                          <a:cs typeface="Calibri" pitchFamily="34" charset="0"/>
                        </a:endParaRPr>
                      </a:p>
                    </p:txBody>
                  </p:sp>
                  <p:sp>
                    <p:nvSpPr>
                      <p:cNvPr id="250" name="Rectangle 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607"/>
                        <a:ext cx="518" cy="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algn="ctr" eaLnBrk="1" hangingPunct="1"/>
                        <a:r>
                          <a:rPr lang="en-GB" altLang="en-US" sz="2400" b="1">
                            <a:solidFill>
                              <a:srgbClr val="FF0000"/>
                            </a:solidFill>
                            <a:latin typeface="Calibri" pitchFamily="34" charset="0"/>
                            <a:cs typeface="Calibri" pitchFamily="34" charset="0"/>
                          </a:rPr>
                          <a:t>Can receive blood from </a:t>
                        </a:r>
                      </a:p>
                    </p:txBody>
                  </p:sp>
                </p:grpSp>
                <p:sp>
                  <p:nvSpPr>
                    <p:cNvPr id="248" name="Rectangle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72" y="0"/>
                      <a:ext cx="518" cy="202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en-US" altLang="en-US" sz="2400"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47" name="Group 90"/>
                  <p:cNvGrpSpPr>
                    <a:grpSpLocks/>
                  </p:cNvGrpSpPr>
                  <p:nvPr/>
                </p:nvGrpSpPr>
                <p:grpSpPr bwMode="auto">
                  <a:xfrm>
                    <a:off x="0" y="202"/>
                    <a:ext cx="518" cy="125"/>
                    <a:chOff x="0" y="202"/>
                    <a:chExt cx="518" cy="125"/>
                  </a:xfrm>
                </p:grpSpPr>
                <p:grpSp>
                  <p:nvGrpSpPr>
                    <p:cNvPr id="243" name="Group 2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202"/>
                      <a:ext cx="518" cy="54"/>
                      <a:chOff x="0" y="809"/>
                      <a:chExt cx="518" cy="54"/>
                    </a:xfrm>
                  </p:grpSpPr>
                  <p:sp>
                    <p:nvSpPr>
                      <p:cNvPr id="245" name="Rectangle 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809"/>
                        <a:ext cx="518" cy="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eaLnBrk="1" hangingPunct="1"/>
                        <a:endParaRPr lang="en-US" altLang="en-US" sz="2400">
                          <a:latin typeface="Calibri" pitchFamily="34" charset="0"/>
                          <a:cs typeface="Calibri" pitchFamily="34" charset="0"/>
                        </a:endParaRPr>
                      </a:p>
                    </p:txBody>
                  </p:sp>
                  <p:sp>
                    <p:nvSpPr>
                      <p:cNvPr id="246" name="Rectangle 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809"/>
                        <a:ext cx="518" cy="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algn="ctr" eaLnBrk="1" hangingPunct="1"/>
                        <a:r>
                          <a:rPr lang="en-GB" altLang="en-US" sz="2400" b="1">
                            <a:solidFill>
                              <a:schemeClr val="accent2"/>
                            </a:solidFill>
                            <a:latin typeface="Calibri" pitchFamily="34" charset="0"/>
                            <a:cs typeface="Calibri" pitchFamily="34" charset="0"/>
                          </a:rPr>
                          <a:t>AB </a:t>
                        </a:r>
                      </a:p>
                    </p:txBody>
                  </p:sp>
                </p:grpSp>
                <p:sp>
                  <p:nvSpPr>
                    <p:cNvPr id="244" name="Rectangle 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202"/>
                      <a:ext cx="518" cy="125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en-US" altLang="en-US" sz="2400"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48" name="Group 92"/>
                  <p:cNvGrpSpPr>
                    <a:grpSpLocks/>
                  </p:cNvGrpSpPr>
                  <p:nvPr/>
                </p:nvGrpSpPr>
                <p:grpSpPr bwMode="auto">
                  <a:xfrm>
                    <a:off x="518" y="202"/>
                    <a:ext cx="518" cy="125"/>
                    <a:chOff x="518" y="202"/>
                    <a:chExt cx="518" cy="125"/>
                  </a:xfrm>
                </p:grpSpPr>
                <p:grpSp>
                  <p:nvGrpSpPr>
                    <p:cNvPr id="239" name="Group 2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18" y="202"/>
                      <a:ext cx="518" cy="54"/>
                      <a:chOff x="0" y="934"/>
                      <a:chExt cx="518" cy="54"/>
                    </a:xfrm>
                  </p:grpSpPr>
                  <p:sp>
                    <p:nvSpPr>
                      <p:cNvPr id="241" name="Rectangle 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934"/>
                        <a:ext cx="518" cy="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eaLnBrk="1" hangingPunct="1"/>
                        <a:endParaRPr lang="en-US" altLang="en-US" sz="2400">
                          <a:latin typeface="Calibri" pitchFamily="34" charset="0"/>
                          <a:cs typeface="Calibri" pitchFamily="34" charset="0"/>
                        </a:endParaRPr>
                      </a:p>
                    </p:txBody>
                  </p:sp>
                  <p:sp>
                    <p:nvSpPr>
                      <p:cNvPr id="242" name="Rectangle 2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934"/>
                        <a:ext cx="517" cy="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algn="ctr" eaLnBrk="1" hangingPunct="1"/>
                        <a:r>
                          <a:rPr lang="en-GB" altLang="en-US" sz="2400" b="1">
                            <a:solidFill>
                              <a:schemeClr val="accent2"/>
                            </a:solidFill>
                            <a:latin typeface="Calibri" pitchFamily="34" charset="0"/>
                            <a:cs typeface="Calibri" pitchFamily="34" charset="0"/>
                          </a:rPr>
                          <a:t>A and B </a:t>
                        </a:r>
                      </a:p>
                    </p:txBody>
                  </p:sp>
                </p:grpSp>
                <p:sp>
                  <p:nvSpPr>
                    <p:cNvPr id="240" name="Rectangle 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8" y="202"/>
                      <a:ext cx="518" cy="125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en-US" altLang="en-US" sz="2400"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49" name="Group 94"/>
                  <p:cNvGrpSpPr>
                    <a:grpSpLocks/>
                  </p:cNvGrpSpPr>
                  <p:nvPr/>
                </p:nvGrpSpPr>
                <p:grpSpPr bwMode="auto">
                  <a:xfrm>
                    <a:off x="1035" y="202"/>
                    <a:ext cx="519" cy="125"/>
                    <a:chOff x="1035" y="202"/>
                    <a:chExt cx="519" cy="125"/>
                  </a:xfrm>
                </p:grpSpPr>
                <p:grpSp>
                  <p:nvGrpSpPr>
                    <p:cNvPr id="235" name="Group 2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35" y="202"/>
                      <a:ext cx="519" cy="54"/>
                      <a:chOff x="-1" y="1059"/>
                      <a:chExt cx="519" cy="54"/>
                    </a:xfrm>
                  </p:grpSpPr>
                  <p:sp>
                    <p:nvSpPr>
                      <p:cNvPr id="237" name="Rectangle 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1059"/>
                        <a:ext cx="518" cy="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eaLnBrk="1" hangingPunct="1"/>
                        <a:endParaRPr lang="en-US" altLang="en-US" sz="2400">
                          <a:latin typeface="Calibri" pitchFamily="34" charset="0"/>
                          <a:cs typeface="Calibri" pitchFamily="34" charset="0"/>
                        </a:endParaRPr>
                      </a:p>
                    </p:txBody>
                  </p:sp>
                  <p:sp>
                    <p:nvSpPr>
                      <p:cNvPr id="238" name="Rectangle 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1" y="1059"/>
                        <a:ext cx="519" cy="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algn="ctr" eaLnBrk="1" hangingPunct="1"/>
                        <a:r>
                          <a:rPr lang="en-GB" altLang="en-US" sz="2400" b="1">
                            <a:solidFill>
                              <a:schemeClr val="accent2"/>
                            </a:solidFill>
                            <a:latin typeface="Calibri" pitchFamily="34" charset="0"/>
                            <a:cs typeface="Calibri" pitchFamily="34" charset="0"/>
                          </a:rPr>
                          <a:t>None </a:t>
                        </a:r>
                      </a:p>
                    </p:txBody>
                  </p:sp>
                </p:grpSp>
                <p:sp>
                  <p:nvSpPr>
                    <p:cNvPr id="236" name="Rectangle 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36" y="202"/>
                      <a:ext cx="518" cy="125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en-US" altLang="en-US" sz="2400"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50" name="Group 96"/>
                  <p:cNvGrpSpPr>
                    <a:grpSpLocks/>
                  </p:cNvGrpSpPr>
                  <p:nvPr/>
                </p:nvGrpSpPr>
                <p:grpSpPr bwMode="auto">
                  <a:xfrm>
                    <a:off x="1554" y="202"/>
                    <a:ext cx="518" cy="125"/>
                    <a:chOff x="1554" y="202"/>
                    <a:chExt cx="518" cy="125"/>
                  </a:xfrm>
                </p:grpSpPr>
                <p:grpSp>
                  <p:nvGrpSpPr>
                    <p:cNvPr id="231" name="Group 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54" y="202"/>
                      <a:ext cx="518" cy="54"/>
                      <a:chOff x="0" y="1184"/>
                      <a:chExt cx="518" cy="54"/>
                    </a:xfrm>
                  </p:grpSpPr>
                  <p:sp>
                    <p:nvSpPr>
                      <p:cNvPr id="233" name="Rectangle 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1184"/>
                        <a:ext cx="518" cy="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eaLnBrk="1" hangingPunct="1"/>
                        <a:endParaRPr lang="en-US" altLang="en-US" sz="2400">
                          <a:latin typeface="Calibri" pitchFamily="34" charset="0"/>
                          <a:cs typeface="Calibri" pitchFamily="34" charset="0"/>
                        </a:endParaRPr>
                      </a:p>
                    </p:txBody>
                  </p:sp>
                  <p:sp>
                    <p:nvSpPr>
                      <p:cNvPr id="234" name="Rectangle 2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1184"/>
                        <a:ext cx="518" cy="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algn="ctr" eaLnBrk="1" hangingPunct="1"/>
                        <a:r>
                          <a:rPr lang="en-GB" altLang="en-US" sz="2400" b="1">
                            <a:solidFill>
                              <a:schemeClr val="accent2"/>
                            </a:solidFill>
                            <a:latin typeface="Calibri" pitchFamily="34" charset="0"/>
                            <a:cs typeface="Calibri" pitchFamily="34" charset="0"/>
                          </a:rPr>
                          <a:t>AB </a:t>
                        </a:r>
                      </a:p>
                    </p:txBody>
                  </p:sp>
                </p:grpSp>
                <p:sp>
                  <p:nvSpPr>
                    <p:cNvPr id="232" name="Rectangle 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54" y="202"/>
                      <a:ext cx="518" cy="125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en-US" altLang="en-US" sz="2400"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51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2072" y="202"/>
                    <a:ext cx="518" cy="125"/>
                    <a:chOff x="2072" y="202"/>
                    <a:chExt cx="518" cy="125"/>
                  </a:xfrm>
                </p:grpSpPr>
                <p:grpSp>
                  <p:nvGrpSpPr>
                    <p:cNvPr id="227" name="Group 3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72" y="202"/>
                      <a:ext cx="518" cy="54"/>
                      <a:chOff x="0" y="1309"/>
                      <a:chExt cx="518" cy="54"/>
                    </a:xfrm>
                  </p:grpSpPr>
                  <p:sp>
                    <p:nvSpPr>
                      <p:cNvPr id="229" name="Rectangle 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1309"/>
                        <a:ext cx="518" cy="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eaLnBrk="1" hangingPunct="1"/>
                        <a:endParaRPr lang="en-US" altLang="en-US" sz="2400">
                          <a:latin typeface="Calibri" pitchFamily="34" charset="0"/>
                          <a:cs typeface="Calibri" pitchFamily="34" charset="0"/>
                        </a:endParaRPr>
                      </a:p>
                    </p:txBody>
                  </p:sp>
                  <p:sp>
                    <p:nvSpPr>
                      <p:cNvPr id="230" name="Rectangle 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1309"/>
                        <a:ext cx="518" cy="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algn="ctr" eaLnBrk="1" hangingPunct="1"/>
                        <a:r>
                          <a:rPr lang="en-GB" altLang="en-US" sz="2400" b="1">
                            <a:solidFill>
                              <a:schemeClr val="accent2"/>
                            </a:solidFill>
                            <a:latin typeface="Calibri" pitchFamily="34" charset="0"/>
                            <a:cs typeface="Calibri" pitchFamily="34" charset="0"/>
                          </a:rPr>
                          <a:t>AB, A, B, O </a:t>
                        </a:r>
                      </a:p>
                    </p:txBody>
                  </p:sp>
                </p:grpSp>
                <p:sp>
                  <p:nvSpPr>
                    <p:cNvPr id="228" name="Rectangle 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72" y="202"/>
                      <a:ext cx="518" cy="125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en-US" altLang="en-US" sz="2400"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52" name="Group 100"/>
                  <p:cNvGrpSpPr>
                    <a:grpSpLocks/>
                  </p:cNvGrpSpPr>
                  <p:nvPr/>
                </p:nvGrpSpPr>
                <p:grpSpPr bwMode="auto">
                  <a:xfrm>
                    <a:off x="0" y="327"/>
                    <a:ext cx="518" cy="125"/>
                    <a:chOff x="0" y="327"/>
                    <a:chExt cx="518" cy="125"/>
                  </a:xfrm>
                </p:grpSpPr>
                <p:grpSp>
                  <p:nvGrpSpPr>
                    <p:cNvPr id="223" name="Group 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327"/>
                      <a:ext cx="518" cy="54"/>
                      <a:chOff x="0" y="1434"/>
                      <a:chExt cx="518" cy="54"/>
                    </a:xfrm>
                  </p:grpSpPr>
                  <p:sp>
                    <p:nvSpPr>
                      <p:cNvPr id="225" name="Rectangle 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1434"/>
                        <a:ext cx="518" cy="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eaLnBrk="1" hangingPunct="1"/>
                        <a:endParaRPr lang="en-US" altLang="en-US" sz="2400">
                          <a:latin typeface="Calibri" pitchFamily="34" charset="0"/>
                          <a:cs typeface="Calibri" pitchFamily="34" charset="0"/>
                        </a:endParaRPr>
                      </a:p>
                    </p:txBody>
                  </p:sp>
                  <p:sp>
                    <p:nvSpPr>
                      <p:cNvPr id="226" name="Rectangle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1434"/>
                        <a:ext cx="518" cy="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algn="ctr" eaLnBrk="1" hangingPunct="1"/>
                        <a:r>
                          <a:rPr lang="en-GB" altLang="en-US" sz="2400" b="1">
                            <a:solidFill>
                              <a:schemeClr val="accent2"/>
                            </a:solidFill>
                            <a:latin typeface="Calibri" pitchFamily="34" charset="0"/>
                            <a:cs typeface="Calibri" pitchFamily="34" charset="0"/>
                          </a:rPr>
                          <a:t>A </a:t>
                        </a:r>
                      </a:p>
                    </p:txBody>
                  </p:sp>
                </p:grpSp>
                <p:sp>
                  <p:nvSpPr>
                    <p:cNvPr id="224" name="Rectangle 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327"/>
                      <a:ext cx="518" cy="125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en-US" altLang="en-US" sz="2400"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53" name="Group 102"/>
                  <p:cNvGrpSpPr>
                    <a:grpSpLocks/>
                  </p:cNvGrpSpPr>
                  <p:nvPr/>
                </p:nvGrpSpPr>
                <p:grpSpPr bwMode="auto">
                  <a:xfrm>
                    <a:off x="518" y="327"/>
                    <a:ext cx="518" cy="125"/>
                    <a:chOff x="518" y="327"/>
                    <a:chExt cx="518" cy="125"/>
                  </a:xfrm>
                </p:grpSpPr>
                <p:grpSp>
                  <p:nvGrpSpPr>
                    <p:cNvPr id="219" name="Group 3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18" y="327"/>
                      <a:ext cx="518" cy="54"/>
                      <a:chOff x="0" y="1559"/>
                      <a:chExt cx="518" cy="54"/>
                    </a:xfrm>
                  </p:grpSpPr>
                  <p:sp>
                    <p:nvSpPr>
                      <p:cNvPr id="221" name="Rectangle 3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1559"/>
                        <a:ext cx="518" cy="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eaLnBrk="1" hangingPunct="1"/>
                        <a:endParaRPr lang="en-US" altLang="en-US" sz="2400">
                          <a:latin typeface="Calibri" pitchFamily="34" charset="0"/>
                          <a:cs typeface="Calibri" pitchFamily="34" charset="0"/>
                        </a:endParaRPr>
                      </a:p>
                    </p:txBody>
                  </p:sp>
                  <p:sp>
                    <p:nvSpPr>
                      <p:cNvPr id="222" name="Rectangle 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1559"/>
                        <a:ext cx="517" cy="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algn="ctr" eaLnBrk="1" hangingPunct="1"/>
                        <a:r>
                          <a:rPr lang="en-GB" altLang="en-US" sz="2400" b="1">
                            <a:solidFill>
                              <a:schemeClr val="accent2"/>
                            </a:solidFill>
                            <a:latin typeface="Calibri" pitchFamily="34" charset="0"/>
                            <a:cs typeface="Calibri" pitchFamily="34" charset="0"/>
                          </a:rPr>
                          <a:t>A </a:t>
                        </a:r>
                      </a:p>
                    </p:txBody>
                  </p:sp>
                </p:grpSp>
                <p:sp>
                  <p:nvSpPr>
                    <p:cNvPr id="220" name="Rectangle 1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8" y="327"/>
                      <a:ext cx="518" cy="125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en-US" altLang="en-US" sz="2400"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54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1035" y="327"/>
                    <a:ext cx="519" cy="125"/>
                    <a:chOff x="1035" y="327"/>
                    <a:chExt cx="519" cy="125"/>
                  </a:xfrm>
                </p:grpSpPr>
                <p:grpSp>
                  <p:nvGrpSpPr>
                    <p:cNvPr id="215" name="Group 4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35" y="327"/>
                      <a:ext cx="519" cy="54"/>
                      <a:chOff x="-1" y="1684"/>
                      <a:chExt cx="519" cy="54"/>
                    </a:xfrm>
                  </p:grpSpPr>
                  <p:sp>
                    <p:nvSpPr>
                      <p:cNvPr id="217" name="Rectangle 4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1684"/>
                        <a:ext cx="518" cy="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eaLnBrk="1" hangingPunct="1"/>
                        <a:endParaRPr lang="en-US" altLang="en-US" sz="2400">
                          <a:latin typeface="Calibri" pitchFamily="34" charset="0"/>
                          <a:cs typeface="Calibri" pitchFamily="34" charset="0"/>
                        </a:endParaRPr>
                      </a:p>
                    </p:txBody>
                  </p:sp>
                  <p:sp>
                    <p:nvSpPr>
                      <p:cNvPr id="218" name="Rectangle 4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1" y="1684"/>
                        <a:ext cx="519" cy="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algn="ctr" eaLnBrk="1" hangingPunct="1"/>
                        <a:r>
                          <a:rPr lang="en-GB" altLang="en-US" sz="2400" b="1">
                            <a:solidFill>
                              <a:srgbClr val="FF0000"/>
                            </a:solidFill>
                            <a:latin typeface="Calibri" pitchFamily="34" charset="0"/>
                            <a:cs typeface="Calibri" pitchFamily="34" charset="0"/>
                          </a:rPr>
                          <a:t>anti-</a:t>
                        </a:r>
                        <a:r>
                          <a:rPr lang="en-GB" altLang="en-US" sz="2400" b="1">
                            <a:solidFill>
                              <a:schemeClr val="accent2"/>
                            </a:solidFill>
                            <a:latin typeface="Calibri" pitchFamily="34" charset="0"/>
                            <a:cs typeface="Calibri" pitchFamily="34" charset="0"/>
                          </a:rPr>
                          <a:t>B </a:t>
                        </a:r>
                      </a:p>
                    </p:txBody>
                  </p:sp>
                </p:grpSp>
                <p:sp>
                  <p:nvSpPr>
                    <p:cNvPr id="216" name="Rectangle 1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36" y="327"/>
                      <a:ext cx="518" cy="125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en-US" altLang="en-US" sz="2400"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55" name="Group 106"/>
                  <p:cNvGrpSpPr>
                    <a:grpSpLocks/>
                  </p:cNvGrpSpPr>
                  <p:nvPr/>
                </p:nvGrpSpPr>
                <p:grpSpPr bwMode="auto">
                  <a:xfrm>
                    <a:off x="1554" y="327"/>
                    <a:ext cx="518" cy="125"/>
                    <a:chOff x="1554" y="327"/>
                    <a:chExt cx="518" cy="125"/>
                  </a:xfrm>
                </p:grpSpPr>
                <p:grpSp>
                  <p:nvGrpSpPr>
                    <p:cNvPr id="211" name="Group 4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54" y="327"/>
                      <a:ext cx="518" cy="54"/>
                      <a:chOff x="0" y="1809"/>
                      <a:chExt cx="518" cy="54"/>
                    </a:xfrm>
                  </p:grpSpPr>
                  <p:sp>
                    <p:nvSpPr>
                      <p:cNvPr id="213" name="Rectangle 4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1809"/>
                        <a:ext cx="518" cy="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eaLnBrk="1" hangingPunct="1"/>
                        <a:endParaRPr lang="en-US" altLang="en-US" sz="2400">
                          <a:latin typeface="Calibri" pitchFamily="34" charset="0"/>
                          <a:cs typeface="Calibri" pitchFamily="34" charset="0"/>
                        </a:endParaRPr>
                      </a:p>
                    </p:txBody>
                  </p:sp>
                  <p:sp>
                    <p:nvSpPr>
                      <p:cNvPr id="214" name="Rectangle 4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1809"/>
                        <a:ext cx="518" cy="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algn="ctr" eaLnBrk="1" hangingPunct="1"/>
                        <a:r>
                          <a:rPr lang="en-GB" altLang="en-US" sz="2400" b="1">
                            <a:solidFill>
                              <a:schemeClr val="accent2"/>
                            </a:solidFill>
                            <a:latin typeface="Calibri" pitchFamily="34" charset="0"/>
                            <a:cs typeface="Calibri" pitchFamily="34" charset="0"/>
                          </a:rPr>
                          <a:t>A and AB </a:t>
                        </a:r>
                      </a:p>
                    </p:txBody>
                  </p:sp>
                </p:grpSp>
                <p:sp>
                  <p:nvSpPr>
                    <p:cNvPr id="212" name="Rectangle 1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54" y="327"/>
                      <a:ext cx="518" cy="125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en-US" altLang="en-US" sz="2400"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56" name="Group 108"/>
                  <p:cNvGrpSpPr>
                    <a:grpSpLocks/>
                  </p:cNvGrpSpPr>
                  <p:nvPr/>
                </p:nvGrpSpPr>
                <p:grpSpPr bwMode="auto">
                  <a:xfrm>
                    <a:off x="2072" y="327"/>
                    <a:ext cx="518" cy="125"/>
                    <a:chOff x="2072" y="327"/>
                    <a:chExt cx="518" cy="125"/>
                  </a:xfrm>
                </p:grpSpPr>
                <p:grpSp>
                  <p:nvGrpSpPr>
                    <p:cNvPr id="207" name="Group 4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72" y="327"/>
                      <a:ext cx="518" cy="54"/>
                      <a:chOff x="0" y="1934"/>
                      <a:chExt cx="518" cy="54"/>
                    </a:xfrm>
                  </p:grpSpPr>
                  <p:sp>
                    <p:nvSpPr>
                      <p:cNvPr id="209" name="Rectangle 4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1934"/>
                        <a:ext cx="518" cy="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eaLnBrk="1" hangingPunct="1"/>
                        <a:endParaRPr lang="en-US" altLang="en-US" sz="2400">
                          <a:latin typeface="Calibri" pitchFamily="34" charset="0"/>
                          <a:cs typeface="Calibri" pitchFamily="34" charset="0"/>
                        </a:endParaRPr>
                      </a:p>
                    </p:txBody>
                  </p:sp>
                  <p:sp>
                    <p:nvSpPr>
                      <p:cNvPr id="210" name="Rectangle 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1934"/>
                        <a:ext cx="518" cy="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algn="ctr" eaLnBrk="1" hangingPunct="1"/>
                        <a:r>
                          <a:rPr lang="en-GB" altLang="en-US" sz="2400" b="1">
                            <a:solidFill>
                              <a:schemeClr val="accent2"/>
                            </a:solidFill>
                            <a:latin typeface="Calibri" pitchFamily="34" charset="0"/>
                            <a:cs typeface="Calibri" pitchFamily="34" charset="0"/>
                          </a:rPr>
                          <a:t>A and O</a:t>
                        </a:r>
                      </a:p>
                    </p:txBody>
                  </p:sp>
                </p:grpSp>
                <p:sp>
                  <p:nvSpPr>
                    <p:cNvPr id="208" name="Rectangle 1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72" y="327"/>
                      <a:ext cx="518" cy="125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en-US" altLang="en-US" sz="2400"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57" name="Group 110"/>
                  <p:cNvGrpSpPr>
                    <a:grpSpLocks/>
                  </p:cNvGrpSpPr>
                  <p:nvPr/>
                </p:nvGrpSpPr>
                <p:grpSpPr bwMode="auto">
                  <a:xfrm>
                    <a:off x="0" y="452"/>
                    <a:ext cx="518" cy="125"/>
                    <a:chOff x="0" y="452"/>
                    <a:chExt cx="518" cy="125"/>
                  </a:xfrm>
                </p:grpSpPr>
                <p:grpSp>
                  <p:nvGrpSpPr>
                    <p:cNvPr id="203" name="Group 5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452"/>
                      <a:ext cx="518" cy="54"/>
                      <a:chOff x="0" y="2059"/>
                      <a:chExt cx="518" cy="54"/>
                    </a:xfrm>
                  </p:grpSpPr>
                  <p:sp>
                    <p:nvSpPr>
                      <p:cNvPr id="205" name="Rectangle 4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2059"/>
                        <a:ext cx="518" cy="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eaLnBrk="1" hangingPunct="1"/>
                        <a:endParaRPr lang="en-US" altLang="en-US" sz="2400">
                          <a:latin typeface="Calibri" pitchFamily="34" charset="0"/>
                          <a:cs typeface="Calibri" pitchFamily="34" charset="0"/>
                        </a:endParaRPr>
                      </a:p>
                    </p:txBody>
                  </p:sp>
                  <p:sp>
                    <p:nvSpPr>
                      <p:cNvPr id="206" name="Rectangle 5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2059"/>
                        <a:ext cx="518" cy="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algn="ctr" eaLnBrk="1" hangingPunct="1"/>
                        <a:r>
                          <a:rPr lang="en-GB" altLang="en-US" sz="2400" b="1">
                            <a:solidFill>
                              <a:schemeClr val="accent2"/>
                            </a:solidFill>
                            <a:latin typeface="Calibri" pitchFamily="34" charset="0"/>
                            <a:cs typeface="Calibri" pitchFamily="34" charset="0"/>
                          </a:rPr>
                          <a:t>B </a:t>
                        </a:r>
                      </a:p>
                    </p:txBody>
                  </p:sp>
                </p:grpSp>
                <p:sp>
                  <p:nvSpPr>
                    <p:cNvPr id="204" name="Rectangle 1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452"/>
                      <a:ext cx="518" cy="125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en-US" altLang="en-US" sz="2400"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58" name="Group 112"/>
                  <p:cNvGrpSpPr>
                    <a:grpSpLocks/>
                  </p:cNvGrpSpPr>
                  <p:nvPr/>
                </p:nvGrpSpPr>
                <p:grpSpPr bwMode="auto">
                  <a:xfrm>
                    <a:off x="518" y="452"/>
                    <a:ext cx="518" cy="125"/>
                    <a:chOff x="518" y="452"/>
                    <a:chExt cx="518" cy="125"/>
                  </a:xfrm>
                </p:grpSpPr>
                <p:grpSp>
                  <p:nvGrpSpPr>
                    <p:cNvPr id="199" name="Group 5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18" y="452"/>
                      <a:ext cx="518" cy="54"/>
                      <a:chOff x="0" y="2184"/>
                      <a:chExt cx="518" cy="54"/>
                    </a:xfrm>
                  </p:grpSpPr>
                  <p:sp>
                    <p:nvSpPr>
                      <p:cNvPr id="201" name="Rectangle 5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2184"/>
                        <a:ext cx="518" cy="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eaLnBrk="1" hangingPunct="1"/>
                        <a:endParaRPr lang="en-US" altLang="en-US" sz="2400">
                          <a:latin typeface="Calibri" pitchFamily="34" charset="0"/>
                          <a:cs typeface="Calibri" pitchFamily="34" charset="0"/>
                        </a:endParaRPr>
                      </a:p>
                    </p:txBody>
                  </p:sp>
                  <p:sp>
                    <p:nvSpPr>
                      <p:cNvPr id="202" name="Rectangle 5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2184"/>
                        <a:ext cx="517" cy="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algn="ctr" eaLnBrk="1" hangingPunct="1"/>
                        <a:r>
                          <a:rPr lang="en-GB" altLang="en-US" sz="2400" b="1">
                            <a:solidFill>
                              <a:schemeClr val="accent2"/>
                            </a:solidFill>
                            <a:latin typeface="Calibri" pitchFamily="34" charset="0"/>
                            <a:cs typeface="Calibri" pitchFamily="34" charset="0"/>
                          </a:rPr>
                          <a:t>B </a:t>
                        </a:r>
                      </a:p>
                    </p:txBody>
                  </p:sp>
                </p:grpSp>
                <p:sp>
                  <p:nvSpPr>
                    <p:cNvPr id="200" name="Rectangle 1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8" y="452"/>
                      <a:ext cx="518" cy="125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en-US" altLang="en-US" sz="2400"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59" name="Group 114"/>
                  <p:cNvGrpSpPr>
                    <a:grpSpLocks/>
                  </p:cNvGrpSpPr>
                  <p:nvPr/>
                </p:nvGrpSpPr>
                <p:grpSpPr bwMode="auto">
                  <a:xfrm>
                    <a:off x="1035" y="452"/>
                    <a:ext cx="519" cy="125"/>
                    <a:chOff x="1035" y="452"/>
                    <a:chExt cx="519" cy="125"/>
                  </a:xfrm>
                </p:grpSpPr>
                <p:grpSp>
                  <p:nvGrpSpPr>
                    <p:cNvPr id="195" name="Group 5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35" y="452"/>
                      <a:ext cx="519" cy="54"/>
                      <a:chOff x="-1" y="2309"/>
                      <a:chExt cx="519" cy="54"/>
                    </a:xfrm>
                  </p:grpSpPr>
                  <p:sp>
                    <p:nvSpPr>
                      <p:cNvPr id="197" name="Rectangle 5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2309"/>
                        <a:ext cx="518" cy="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eaLnBrk="1" hangingPunct="1"/>
                        <a:endParaRPr lang="en-US" altLang="en-US" sz="2400">
                          <a:latin typeface="Calibri" pitchFamily="34" charset="0"/>
                          <a:cs typeface="Calibri" pitchFamily="34" charset="0"/>
                        </a:endParaRPr>
                      </a:p>
                    </p:txBody>
                  </p:sp>
                  <p:sp>
                    <p:nvSpPr>
                      <p:cNvPr id="198" name="Rectangle 5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1" y="2309"/>
                        <a:ext cx="519" cy="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algn="ctr" eaLnBrk="1" hangingPunct="1"/>
                        <a:r>
                          <a:rPr lang="en-GB" altLang="en-US" sz="2400" b="1">
                            <a:solidFill>
                              <a:srgbClr val="FF0000"/>
                            </a:solidFill>
                            <a:latin typeface="Calibri" pitchFamily="34" charset="0"/>
                            <a:cs typeface="Calibri" pitchFamily="34" charset="0"/>
                          </a:rPr>
                          <a:t>anti-</a:t>
                        </a:r>
                        <a:r>
                          <a:rPr lang="en-GB" altLang="en-US" sz="2400" b="1">
                            <a:solidFill>
                              <a:schemeClr val="accent2"/>
                            </a:solidFill>
                            <a:latin typeface="Calibri" pitchFamily="34" charset="0"/>
                            <a:cs typeface="Calibri" pitchFamily="34" charset="0"/>
                          </a:rPr>
                          <a:t>A </a:t>
                        </a:r>
                      </a:p>
                    </p:txBody>
                  </p:sp>
                </p:grpSp>
                <p:sp>
                  <p:nvSpPr>
                    <p:cNvPr id="196" name="Rectangle 1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36" y="452"/>
                      <a:ext cx="518" cy="125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en-US" altLang="en-US" sz="2400"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60" name="Group 116"/>
                  <p:cNvGrpSpPr>
                    <a:grpSpLocks/>
                  </p:cNvGrpSpPr>
                  <p:nvPr/>
                </p:nvGrpSpPr>
                <p:grpSpPr bwMode="auto">
                  <a:xfrm>
                    <a:off x="1554" y="452"/>
                    <a:ext cx="518" cy="125"/>
                    <a:chOff x="1554" y="452"/>
                    <a:chExt cx="518" cy="125"/>
                  </a:xfrm>
                </p:grpSpPr>
                <p:grpSp>
                  <p:nvGrpSpPr>
                    <p:cNvPr id="191" name="Group 6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54" y="452"/>
                      <a:ext cx="518" cy="54"/>
                      <a:chOff x="0" y="2434"/>
                      <a:chExt cx="518" cy="54"/>
                    </a:xfrm>
                  </p:grpSpPr>
                  <p:sp>
                    <p:nvSpPr>
                      <p:cNvPr id="193" name="Rectangle 5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2434"/>
                        <a:ext cx="518" cy="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eaLnBrk="1" hangingPunct="1"/>
                        <a:endParaRPr lang="en-US" altLang="en-US" sz="2400">
                          <a:latin typeface="Calibri" pitchFamily="34" charset="0"/>
                          <a:cs typeface="Calibri" pitchFamily="34" charset="0"/>
                        </a:endParaRPr>
                      </a:p>
                    </p:txBody>
                  </p:sp>
                  <p:sp>
                    <p:nvSpPr>
                      <p:cNvPr id="194" name="Rectangle 5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2434"/>
                        <a:ext cx="518" cy="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algn="ctr" eaLnBrk="1" hangingPunct="1"/>
                        <a:r>
                          <a:rPr lang="en-GB" altLang="en-US" sz="2400" b="1">
                            <a:solidFill>
                              <a:schemeClr val="accent2"/>
                            </a:solidFill>
                            <a:latin typeface="Calibri" pitchFamily="34" charset="0"/>
                            <a:cs typeface="Calibri" pitchFamily="34" charset="0"/>
                          </a:rPr>
                          <a:t>B and AB </a:t>
                        </a:r>
                      </a:p>
                    </p:txBody>
                  </p:sp>
                </p:grpSp>
                <p:sp>
                  <p:nvSpPr>
                    <p:cNvPr id="192" name="Rectangle 1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54" y="452"/>
                      <a:ext cx="518" cy="125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en-US" altLang="en-US" sz="2400"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61" name="Group 118"/>
                  <p:cNvGrpSpPr>
                    <a:grpSpLocks/>
                  </p:cNvGrpSpPr>
                  <p:nvPr/>
                </p:nvGrpSpPr>
                <p:grpSpPr bwMode="auto">
                  <a:xfrm>
                    <a:off x="2072" y="452"/>
                    <a:ext cx="518" cy="125"/>
                    <a:chOff x="2072" y="452"/>
                    <a:chExt cx="518" cy="125"/>
                  </a:xfrm>
                </p:grpSpPr>
                <p:grpSp>
                  <p:nvGrpSpPr>
                    <p:cNvPr id="187" name="Group 6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72" y="452"/>
                      <a:ext cx="518" cy="54"/>
                      <a:chOff x="0" y="2559"/>
                      <a:chExt cx="518" cy="54"/>
                    </a:xfrm>
                  </p:grpSpPr>
                  <p:sp>
                    <p:nvSpPr>
                      <p:cNvPr id="189" name="Rectangle 6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2559"/>
                        <a:ext cx="518" cy="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eaLnBrk="1" hangingPunct="1"/>
                        <a:endParaRPr lang="en-US" altLang="en-US" sz="2400">
                          <a:latin typeface="Calibri" pitchFamily="34" charset="0"/>
                          <a:cs typeface="Calibri" pitchFamily="34" charset="0"/>
                        </a:endParaRPr>
                      </a:p>
                    </p:txBody>
                  </p:sp>
                  <p:sp>
                    <p:nvSpPr>
                      <p:cNvPr id="190" name="Rectangle 6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2559"/>
                        <a:ext cx="518" cy="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algn="ctr" eaLnBrk="1" hangingPunct="1"/>
                        <a:r>
                          <a:rPr lang="en-GB" altLang="en-US" sz="2400" b="1">
                            <a:solidFill>
                              <a:schemeClr val="accent2"/>
                            </a:solidFill>
                            <a:latin typeface="Calibri" pitchFamily="34" charset="0"/>
                            <a:cs typeface="Calibri" pitchFamily="34" charset="0"/>
                          </a:rPr>
                          <a:t>B and O </a:t>
                        </a:r>
                      </a:p>
                    </p:txBody>
                  </p:sp>
                </p:grpSp>
                <p:sp>
                  <p:nvSpPr>
                    <p:cNvPr id="188" name="Rectangle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72" y="452"/>
                      <a:ext cx="518" cy="125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en-US" altLang="en-US" sz="2400"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62" name="Group 120"/>
                  <p:cNvGrpSpPr>
                    <a:grpSpLocks/>
                  </p:cNvGrpSpPr>
                  <p:nvPr/>
                </p:nvGrpSpPr>
                <p:grpSpPr bwMode="auto">
                  <a:xfrm>
                    <a:off x="0" y="577"/>
                    <a:ext cx="518" cy="125"/>
                    <a:chOff x="0" y="577"/>
                    <a:chExt cx="518" cy="125"/>
                  </a:xfrm>
                </p:grpSpPr>
                <p:grpSp>
                  <p:nvGrpSpPr>
                    <p:cNvPr id="183" name="Group 6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577"/>
                      <a:ext cx="518" cy="54"/>
                      <a:chOff x="0" y="2684"/>
                      <a:chExt cx="518" cy="54"/>
                    </a:xfrm>
                  </p:grpSpPr>
                  <p:sp>
                    <p:nvSpPr>
                      <p:cNvPr id="185" name="Rectangle 6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2684"/>
                        <a:ext cx="518" cy="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eaLnBrk="1" hangingPunct="1"/>
                        <a:endParaRPr lang="en-US" altLang="en-US" sz="2400">
                          <a:latin typeface="Calibri" pitchFamily="34" charset="0"/>
                          <a:cs typeface="Calibri" pitchFamily="34" charset="0"/>
                        </a:endParaRPr>
                      </a:p>
                    </p:txBody>
                  </p:sp>
                  <p:sp>
                    <p:nvSpPr>
                      <p:cNvPr id="186" name="Rectangle 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2684"/>
                        <a:ext cx="518" cy="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algn="ctr" eaLnBrk="1" hangingPunct="1"/>
                        <a:r>
                          <a:rPr lang="cy-GB" altLang="en-US" sz="2400" b="1">
                            <a:solidFill>
                              <a:schemeClr val="accent2"/>
                            </a:solidFill>
                            <a:latin typeface="Calibri" pitchFamily="34" charset="0"/>
                            <a:cs typeface="Calibri" pitchFamily="34" charset="0"/>
                          </a:rPr>
                          <a:t>O</a:t>
                        </a:r>
                        <a:endParaRPr lang="en-GB" altLang="en-US" sz="2400" b="1">
                          <a:solidFill>
                            <a:schemeClr val="accent2"/>
                          </a:solidFill>
                          <a:latin typeface="Calibri" pitchFamily="34" charset="0"/>
                          <a:cs typeface="Calibri" pitchFamily="34" charset="0"/>
                        </a:endParaRPr>
                      </a:p>
                    </p:txBody>
                  </p:sp>
                </p:grpSp>
                <p:sp>
                  <p:nvSpPr>
                    <p:cNvPr id="184" name="Rectangle 1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577"/>
                      <a:ext cx="518" cy="125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en-US" altLang="en-US" sz="2400"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63" name="Group 122"/>
                  <p:cNvGrpSpPr>
                    <a:grpSpLocks/>
                  </p:cNvGrpSpPr>
                  <p:nvPr/>
                </p:nvGrpSpPr>
                <p:grpSpPr bwMode="auto">
                  <a:xfrm>
                    <a:off x="518" y="577"/>
                    <a:ext cx="518" cy="125"/>
                    <a:chOff x="518" y="577"/>
                    <a:chExt cx="518" cy="125"/>
                  </a:xfrm>
                </p:grpSpPr>
                <p:grpSp>
                  <p:nvGrpSpPr>
                    <p:cNvPr id="179" name="Group 6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18" y="577"/>
                      <a:ext cx="518" cy="54"/>
                      <a:chOff x="0" y="2809"/>
                      <a:chExt cx="518" cy="54"/>
                    </a:xfrm>
                  </p:grpSpPr>
                  <p:sp>
                    <p:nvSpPr>
                      <p:cNvPr id="181" name="Rectangle 6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2809"/>
                        <a:ext cx="518" cy="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eaLnBrk="1" hangingPunct="1"/>
                        <a:endParaRPr lang="en-US" altLang="en-US" sz="2400">
                          <a:latin typeface="Calibri" pitchFamily="34" charset="0"/>
                          <a:cs typeface="Calibri" pitchFamily="34" charset="0"/>
                        </a:endParaRPr>
                      </a:p>
                    </p:txBody>
                  </p:sp>
                  <p:sp>
                    <p:nvSpPr>
                      <p:cNvPr id="182" name="Rectangle 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2809"/>
                        <a:ext cx="517" cy="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algn="ctr" eaLnBrk="1" hangingPunct="1"/>
                        <a:r>
                          <a:rPr lang="en-GB" altLang="en-US" sz="2400" b="1">
                            <a:solidFill>
                              <a:schemeClr val="accent2"/>
                            </a:solidFill>
                            <a:latin typeface="Calibri" pitchFamily="34" charset="0"/>
                            <a:cs typeface="Calibri" pitchFamily="34" charset="0"/>
                          </a:rPr>
                          <a:t>None </a:t>
                        </a:r>
                      </a:p>
                    </p:txBody>
                  </p:sp>
                </p:grpSp>
                <p:sp>
                  <p:nvSpPr>
                    <p:cNvPr id="180" name="Rectangle 1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8" y="577"/>
                      <a:ext cx="518" cy="125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en-US" altLang="en-US" sz="2400"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64" name="Group 124"/>
                  <p:cNvGrpSpPr>
                    <a:grpSpLocks/>
                  </p:cNvGrpSpPr>
                  <p:nvPr/>
                </p:nvGrpSpPr>
                <p:grpSpPr bwMode="auto">
                  <a:xfrm>
                    <a:off x="1035" y="577"/>
                    <a:ext cx="519" cy="125"/>
                    <a:chOff x="1035" y="577"/>
                    <a:chExt cx="519" cy="125"/>
                  </a:xfrm>
                </p:grpSpPr>
                <p:grpSp>
                  <p:nvGrpSpPr>
                    <p:cNvPr id="175" name="Group 7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35" y="577"/>
                      <a:ext cx="519" cy="98"/>
                      <a:chOff x="-1" y="2934"/>
                      <a:chExt cx="519" cy="98"/>
                    </a:xfrm>
                  </p:grpSpPr>
                  <p:sp>
                    <p:nvSpPr>
                      <p:cNvPr id="177" name="Rectangle 7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2934"/>
                        <a:ext cx="518" cy="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eaLnBrk="1" hangingPunct="1"/>
                        <a:endParaRPr lang="en-US" altLang="en-US" sz="2400">
                          <a:latin typeface="Calibri" pitchFamily="34" charset="0"/>
                          <a:cs typeface="Calibri" pitchFamily="34" charset="0"/>
                        </a:endParaRPr>
                      </a:p>
                    </p:txBody>
                  </p:sp>
                  <p:sp>
                    <p:nvSpPr>
                      <p:cNvPr id="178" name="Rectangle 7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1" y="2934"/>
                        <a:ext cx="519" cy="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algn="ctr" eaLnBrk="1" hangingPunct="1"/>
                        <a:r>
                          <a:rPr lang="en-GB" altLang="en-US" sz="2400" b="1">
                            <a:solidFill>
                              <a:srgbClr val="FF0000"/>
                            </a:solidFill>
                            <a:latin typeface="Calibri" pitchFamily="34" charset="0"/>
                            <a:cs typeface="Calibri" pitchFamily="34" charset="0"/>
                          </a:rPr>
                          <a:t>anti-</a:t>
                        </a:r>
                        <a:r>
                          <a:rPr lang="en-GB" altLang="en-US" sz="2400" b="1">
                            <a:solidFill>
                              <a:schemeClr val="accent2"/>
                            </a:solidFill>
                            <a:latin typeface="Calibri" pitchFamily="34" charset="0"/>
                            <a:cs typeface="Calibri" pitchFamily="34" charset="0"/>
                          </a:rPr>
                          <a:t>A and </a:t>
                        </a:r>
                        <a:r>
                          <a:rPr lang="en-GB" altLang="en-US" sz="2400" b="1">
                            <a:solidFill>
                              <a:srgbClr val="FF0000"/>
                            </a:solidFill>
                            <a:latin typeface="Calibri" pitchFamily="34" charset="0"/>
                            <a:cs typeface="Calibri" pitchFamily="34" charset="0"/>
                          </a:rPr>
                          <a:t>anti-</a:t>
                        </a:r>
                        <a:r>
                          <a:rPr lang="en-GB" altLang="en-US" sz="2400" b="1">
                            <a:solidFill>
                              <a:schemeClr val="accent2"/>
                            </a:solidFill>
                            <a:latin typeface="Calibri" pitchFamily="34" charset="0"/>
                            <a:cs typeface="Calibri" pitchFamily="34" charset="0"/>
                          </a:rPr>
                          <a:t>B </a:t>
                        </a:r>
                      </a:p>
                    </p:txBody>
                  </p:sp>
                </p:grpSp>
                <p:sp>
                  <p:nvSpPr>
                    <p:cNvPr id="176" name="Rectangle 1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36" y="577"/>
                      <a:ext cx="518" cy="125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en-US" altLang="en-US" sz="2400"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65" name="Group 126"/>
                  <p:cNvGrpSpPr>
                    <a:grpSpLocks/>
                  </p:cNvGrpSpPr>
                  <p:nvPr/>
                </p:nvGrpSpPr>
                <p:grpSpPr bwMode="auto">
                  <a:xfrm>
                    <a:off x="1554" y="577"/>
                    <a:ext cx="518" cy="125"/>
                    <a:chOff x="1554" y="577"/>
                    <a:chExt cx="518" cy="125"/>
                  </a:xfrm>
                </p:grpSpPr>
                <p:grpSp>
                  <p:nvGrpSpPr>
                    <p:cNvPr id="171" name="Group 7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54" y="577"/>
                      <a:ext cx="518" cy="54"/>
                      <a:chOff x="0" y="3059"/>
                      <a:chExt cx="518" cy="54"/>
                    </a:xfrm>
                  </p:grpSpPr>
                  <p:sp>
                    <p:nvSpPr>
                      <p:cNvPr id="173" name="Rectangle 7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3059"/>
                        <a:ext cx="518" cy="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eaLnBrk="1" hangingPunct="1"/>
                        <a:endParaRPr lang="en-US" altLang="en-US" sz="2400">
                          <a:latin typeface="Calibri" pitchFamily="34" charset="0"/>
                          <a:cs typeface="Calibri" pitchFamily="34" charset="0"/>
                        </a:endParaRPr>
                      </a:p>
                    </p:txBody>
                  </p:sp>
                  <p:sp>
                    <p:nvSpPr>
                      <p:cNvPr id="174" name="Rectangle 7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3059"/>
                        <a:ext cx="518" cy="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algn="ctr" eaLnBrk="1" hangingPunct="1"/>
                        <a:r>
                          <a:rPr lang="en-GB" altLang="en-US" sz="2400" b="1">
                            <a:solidFill>
                              <a:schemeClr val="accent2"/>
                            </a:solidFill>
                            <a:latin typeface="Calibri" pitchFamily="34" charset="0"/>
                            <a:cs typeface="Calibri" pitchFamily="34" charset="0"/>
                          </a:rPr>
                          <a:t>AB, A, B, O </a:t>
                        </a:r>
                      </a:p>
                    </p:txBody>
                  </p:sp>
                </p:grpSp>
                <p:sp>
                  <p:nvSpPr>
                    <p:cNvPr id="172" name="Rectangle 1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54" y="577"/>
                      <a:ext cx="518" cy="125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en-US" altLang="en-US" sz="2400"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166" name="Group 128"/>
                  <p:cNvGrpSpPr>
                    <a:grpSpLocks/>
                  </p:cNvGrpSpPr>
                  <p:nvPr/>
                </p:nvGrpSpPr>
                <p:grpSpPr bwMode="auto">
                  <a:xfrm>
                    <a:off x="2072" y="577"/>
                    <a:ext cx="518" cy="125"/>
                    <a:chOff x="2072" y="577"/>
                    <a:chExt cx="518" cy="125"/>
                  </a:xfrm>
                </p:grpSpPr>
                <p:grpSp>
                  <p:nvGrpSpPr>
                    <p:cNvPr id="167" name="Group 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72" y="577"/>
                      <a:ext cx="518" cy="54"/>
                      <a:chOff x="0" y="3184"/>
                      <a:chExt cx="518" cy="54"/>
                    </a:xfrm>
                  </p:grpSpPr>
                  <p:sp>
                    <p:nvSpPr>
                      <p:cNvPr id="169" name="Rectangle 7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3184"/>
                        <a:ext cx="518" cy="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eaLnBrk="1" hangingPunct="1"/>
                        <a:endParaRPr lang="en-US" altLang="en-US" sz="2400">
                          <a:latin typeface="Calibri" pitchFamily="34" charset="0"/>
                          <a:cs typeface="Calibri" pitchFamily="34" charset="0"/>
                        </a:endParaRPr>
                      </a:p>
                    </p:txBody>
                  </p:sp>
                  <p:sp>
                    <p:nvSpPr>
                      <p:cNvPr id="170" name="Rectangle 7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3184"/>
                        <a:ext cx="518" cy="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algn="ctr" eaLnBrk="1" hangingPunct="1"/>
                        <a:r>
                          <a:rPr lang="en-GB" altLang="en-US" sz="2400" b="1">
                            <a:solidFill>
                              <a:schemeClr val="accent2"/>
                            </a:solidFill>
                            <a:latin typeface="Calibri" pitchFamily="34" charset="0"/>
                            <a:cs typeface="Calibri" pitchFamily="34" charset="0"/>
                          </a:rPr>
                          <a:t>O</a:t>
                        </a:r>
                      </a:p>
                    </p:txBody>
                  </p:sp>
                </p:grpSp>
                <p:sp>
                  <p:nvSpPr>
                    <p:cNvPr id="168" name="Rectangle 1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72" y="577"/>
                      <a:ext cx="518" cy="125"/>
                    </a:xfrm>
                    <a:prstGeom prst="rect">
                      <a:avLst/>
                    </a:prstGeom>
                    <a:noFill/>
                    <a:ln w="7">
                      <a:solidFill>
                        <a:srgbClr val="A0A0A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1" hangingPunct="1"/>
                      <a:endParaRPr lang="en-US" altLang="en-US" sz="2400">
                        <a:latin typeface="Calibri" pitchFamily="34" charset="0"/>
                        <a:cs typeface="Calibri" pitchFamily="34" charset="0"/>
                      </a:endParaRPr>
                    </a:p>
                  </p:txBody>
                </p:sp>
              </p:grpSp>
            </p:grpSp>
            <p:sp>
              <p:nvSpPr>
                <p:cNvPr id="141" name="Rectangle 130"/>
                <p:cNvSpPr>
                  <a:spLocks noChangeArrowheads="1"/>
                </p:cNvSpPr>
                <p:nvPr/>
              </p:nvSpPr>
              <p:spPr bwMode="auto">
                <a:xfrm>
                  <a:off x="-3" y="-3"/>
                  <a:ext cx="2596" cy="708"/>
                </a:xfrm>
                <a:prstGeom prst="rect">
                  <a:avLst/>
                </a:prstGeom>
                <a:noFill/>
                <a:ln w="11112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eaLnBrk="1" hangingPunct="1"/>
                  <a:endParaRPr lang="en-US" altLang="en-US" sz="2400"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7080521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575239"/>
              </p:ext>
            </p:extLst>
          </p:nvPr>
        </p:nvGraphicFramePr>
        <p:xfrm>
          <a:off x="266701" y="457200"/>
          <a:ext cx="9677400" cy="4800598"/>
        </p:xfrm>
        <a:graphic>
          <a:graphicData uri="http://schemas.openxmlformats.org/drawingml/2006/table">
            <a:tbl>
              <a:tblPr firstRow="1" firstCol="1" bandRow="1"/>
              <a:tblGrid>
                <a:gridCol w="2491632"/>
                <a:gridCol w="1796442"/>
                <a:gridCol w="1796442"/>
                <a:gridCol w="1796442"/>
                <a:gridCol w="1796442"/>
              </a:tblGrid>
              <a:tr h="802887">
                <a:tc gridSpan="5">
                  <a:txBody>
                    <a:bodyPr/>
                    <a:lstStyle/>
                    <a:p>
                      <a:pPr marL="0" marR="0" algn="ctr" rtl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400" b="1" i="1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Plasma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 compatibility table</a:t>
                      </a:r>
                      <a:endParaRPr lang="en-US" sz="2400" dirty="0"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30480" marR="30480" marT="30480" marB="304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2346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Recipient</a:t>
                      </a:r>
                      <a:endParaRPr lang="en-US" sz="2400" dirty="0"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 rtl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Donor</a:t>
                      </a:r>
                      <a:endParaRPr lang="en-US" sz="2400" dirty="0"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69073">
                <a:tc>
                  <a:txBody>
                    <a:bodyPr/>
                    <a:lstStyle/>
                    <a:p>
                      <a:endParaRPr lang="en-US" sz="240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O</a:t>
                      </a:r>
                      <a:endParaRPr lang="en-US" sz="2400" dirty="0"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A</a:t>
                      </a:r>
                      <a:endParaRPr lang="en-US" sz="2400" dirty="0"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B</a:t>
                      </a:r>
                      <a:endParaRPr lang="en-US" sz="2400"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AB</a:t>
                      </a:r>
                      <a:endParaRPr lang="en-US" sz="2400"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66907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O</a:t>
                      </a:r>
                      <a:endParaRPr lang="en-US" sz="2400"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OK</a:t>
                      </a: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OK</a:t>
                      </a: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OK</a:t>
                      </a: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OK</a:t>
                      </a: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6907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A</a:t>
                      </a:r>
                      <a:endParaRPr lang="en-US" sz="2400"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OK</a:t>
                      </a: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OK</a:t>
                      </a: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6907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B</a:t>
                      </a:r>
                      <a:endParaRPr lang="en-US" sz="2400"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OK</a:t>
                      </a: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OK</a:t>
                      </a: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69073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AB</a:t>
                      </a:r>
                      <a:endParaRPr lang="en-US" sz="2400"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OK</a:t>
                      </a: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sp>
        <p:nvSpPr>
          <p:cNvPr id="64" name="Rectangle 2"/>
          <p:cNvSpPr>
            <a:spLocks noChangeArrowheads="1"/>
          </p:cNvSpPr>
          <p:nvPr/>
        </p:nvSpPr>
        <p:spPr bwMode="auto">
          <a:xfrm>
            <a:off x="266700" y="5410200"/>
            <a:ext cx="9677399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19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When considering a plasma transfusion</a:t>
            </a:r>
            <a:r>
              <a:rPr lang="en-US" altLang="en-US" sz="19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altLang="en-US" sz="1900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keep in mind that plasma carries antibodies and no antigens</a:t>
            </a:r>
            <a:r>
              <a:rPr lang="en-US" altLang="en-US" sz="19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For example </a:t>
            </a:r>
            <a:r>
              <a:rPr lang="en-US" altLang="en-US" sz="19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you can't give type O plasma to a type A, B or AB</a:t>
            </a:r>
            <a:r>
              <a:rPr lang="en-US" altLang="en-US" sz="19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because a person with type O blood has A and B antibodies and the recipient would have an immune response. On the other hand an AB donor could give plasma to anyone, since they have no antibodies.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274638"/>
            <a:ext cx="9258300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Rh Blood Types</a:t>
            </a:r>
          </a:p>
        </p:txBody>
      </p:sp>
      <p:grpSp>
        <p:nvGrpSpPr>
          <p:cNvPr id="20483" name="Group 3"/>
          <p:cNvGrpSpPr>
            <a:grpSpLocks/>
          </p:cNvGrpSpPr>
          <p:nvPr/>
        </p:nvGrpSpPr>
        <p:grpSpPr bwMode="auto">
          <a:xfrm>
            <a:off x="514350" y="1066800"/>
            <a:ext cx="9258300" cy="3810000"/>
            <a:chOff x="-3" y="-3"/>
            <a:chExt cx="4080" cy="2582"/>
          </a:xfrm>
        </p:grpSpPr>
        <p:grpSp>
          <p:nvGrpSpPr>
            <p:cNvPr id="20486" name="Group 4"/>
            <p:cNvGrpSpPr>
              <a:grpSpLocks/>
            </p:cNvGrpSpPr>
            <p:nvPr/>
          </p:nvGrpSpPr>
          <p:grpSpPr bwMode="auto">
            <a:xfrm>
              <a:off x="0" y="0"/>
              <a:ext cx="4074" cy="2576"/>
              <a:chOff x="0" y="0"/>
              <a:chExt cx="4074" cy="2576"/>
            </a:xfrm>
          </p:grpSpPr>
          <p:grpSp>
            <p:nvGrpSpPr>
              <p:cNvPr id="20488" name="Group 5"/>
              <p:cNvGrpSpPr>
                <a:grpSpLocks/>
              </p:cNvGrpSpPr>
              <p:nvPr/>
            </p:nvGrpSpPr>
            <p:grpSpPr bwMode="auto">
              <a:xfrm>
                <a:off x="0" y="0"/>
                <a:ext cx="1886" cy="394"/>
                <a:chOff x="0" y="0"/>
                <a:chExt cx="1886" cy="394"/>
              </a:xfrm>
            </p:grpSpPr>
            <p:sp>
              <p:nvSpPr>
                <p:cNvPr id="20540" name="Rectangle 6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1800" cy="3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 eaLnBrk="0" hangingPunct="0"/>
                  <a:r>
                    <a:rPr lang="en-US" sz="1600" b="1">
                      <a:latin typeface="Calibri" pitchFamily="34" charset="0"/>
                      <a:cs typeface="Calibri" pitchFamily="34" charset="0"/>
                    </a:rPr>
                    <a:t>Blood Type</a:t>
                  </a:r>
                </a:p>
              </p:txBody>
            </p:sp>
            <p:sp>
              <p:nvSpPr>
                <p:cNvPr id="20541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886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ar-SA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0489" name="Group 8"/>
              <p:cNvGrpSpPr>
                <a:grpSpLocks/>
              </p:cNvGrpSpPr>
              <p:nvPr/>
            </p:nvGrpSpPr>
            <p:grpSpPr bwMode="auto">
              <a:xfrm>
                <a:off x="1886" y="0"/>
                <a:ext cx="1094" cy="394"/>
                <a:chOff x="1886" y="0"/>
                <a:chExt cx="1094" cy="394"/>
              </a:xfrm>
            </p:grpSpPr>
            <p:sp>
              <p:nvSpPr>
                <p:cNvPr id="20538" name="Rectangle 9"/>
                <p:cNvSpPr>
                  <a:spLocks noChangeArrowheads="1"/>
                </p:cNvSpPr>
                <p:nvPr/>
              </p:nvSpPr>
              <p:spPr bwMode="auto">
                <a:xfrm>
                  <a:off x="1929" y="0"/>
                  <a:ext cx="1008" cy="3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 eaLnBrk="0" hangingPunct="0"/>
                  <a:r>
                    <a:rPr lang="en-US" sz="1600" b="1">
                      <a:latin typeface="Calibri" pitchFamily="34" charset="0"/>
                      <a:cs typeface="Calibri" pitchFamily="34" charset="0"/>
                    </a:rPr>
                    <a:t>Rh</a:t>
                  </a:r>
                  <a:r>
                    <a:rPr lang="en-US" sz="1600" b="1" baseline="30000">
                      <a:latin typeface="Calibri" pitchFamily="34" charset="0"/>
                      <a:cs typeface="Calibri" pitchFamily="34" charset="0"/>
                    </a:rPr>
                    <a:t>+</a:t>
                  </a:r>
                  <a:endParaRPr lang="en-US" sz="1600" b="1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0539" name="Rectangle 10"/>
                <p:cNvSpPr>
                  <a:spLocks noChangeArrowheads="1"/>
                </p:cNvSpPr>
                <p:nvPr/>
              </p:nvSpPr>
              <p:spPr bwMode="auto">
                <a:xfrm>
                  <a:off x="1886" y="0"/>
                  <a:ext cx="109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ar-SA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0490" name="Group 11"/>
              <p:cNvGrpSpPr>
                <a:grpSpLocks/>
              </p:cNvGrpSpPr>
              <p:nvPr/>
            </p:nvGrpSpPr>
            <p:grpSpPr bwMode="auto">
              <a:xfrm>
                <a:off x="2980" y="0"/>
                <a:ext cx="1094" cy="394"/>
                <a:chOff x="2980" y="0"/>
                <a:chExt cx="1094" cy="394"/>
              </a:xfrm>
            </p:grpSpPr>
            <p:sp>
              <p:nvSpPr>
                <p:cNvPr id="20536" name="Rectangle 12"/>
                <p:cNvSpPr>
                  <a:spLocks noChangeArrowheads="1"/>
                </p:cNvSpPr>
                <p:nvPr/>
              </p:nvSpPr>
              <p:spPr bwMode="auto">
                <a:xfrm>
                  <a:off x="3023" y="0"/>
                  <a:ext cx="1008" cy="3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 eaLnBrk="0" hangingPunct="0"/>
                  <a:r>
                    <a:rPr lang="en-US" sz="1600" b="1">
                      <a:latin typeface="Calibri" pitchFamily="34" charset="0"/>
                      <a:cs typeface="Calibri" pitchFamily="34" charset="0"/>
                    </a:rPr>
                    <a:t>Rh</a:t>
                  </a:r>
                  <a:r>
                    <a:rPr lang="en-US" sz="1600" b="1" baseline="30000">
                      <a:latin typeface="Calibri" pitchFamily="34" charset="0"/>
                      <a:cs typeface="Calibri" pitchFamily="34" charset="0"/>
                    </a:rPr>
                    <a:t>-</a:t>
                  </a:r>
                  <a:endParaRPr lang="en-US" sz="1600" b="1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0537" name="Rectangle 13"/>
                <p:cNvSpPr>
                  <a:spLocks noChangeArrowheads="1"/>
                </p:cNvSpPr>
                <p:nvPr/>
              </p:nvSpPr>
              <p:spPr bwMode="auto">
                <a:xfrm>
                  <a:off x="2980" y="0"/>
                  <a:ext cx="109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ar-SA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0491" name="Group 14"/>
              <p:cNvGrpSpPr>
                <a:grpSpLocks/>
              </p:cNvGrpSpPr>
              <p:nvPr/>
            </p:nvGrpSpPr>
            <p:grpSpPr bwMode="auto">
              <a:xfrm>
                <a:off x="0" y="394"/>
                <a:ext cx="1886" cy="500"/>
                <a:chOff x="0" y="394"/>
                <a:chExt cx="1886" cy="500"/>
              </a:xfrm>
            </p:grpSpPr>
            <p:sp>
              <p:nvSpPr>
                <p:cNvPr id="20534" name="Rectangle 15"/>
                <p:cNvSpPr>
                  <a:spLocks noChangeArrowheads="1"/>
                </p:cNvSpPr>
                <p:nvPr/>
              </p:nvSpPr>
              <p:spPr bwMode="auto">
                <a:xfrm>
                  <a:off x="43" y="394"/>
                  <a:ext cx="1800" cy="5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 eaLnBrk="0" hangingPunct="0"/>
                  <a:r>
                    <a:rPr lang="en-US" sz="1600" b="1" dirty="0" err="1">
                      <a:latin typeface="Calibri" pitchFamily="34" charset="0"/>
                      <a:cs typeface="Calibri" pitchFamily="34" charset="0"/>
                    </a:rPr>
                    <a:t>Agglutinogen</a:t>
                  </a:r>
                  <a:r>
                    <a:rPr lang="en-US" sz="1600" b="1" dirty="0">
                      <a:latin typeface="Calibri" pitchFamily="34" charset="0"/>
                      <a:cs typeface="Calibri" pitchFamily="34" charset="0"/>
                    </a:rPr>
                    <a:t> D (antigen proteins)</a:t>
                  </a:r>
                </a:p>
                <a:p>
                  <a:pPr algn="ctr" eaLnBrk="0" hangingPunct="0"/>
                  <a:r>
                    <a:rPr lang="en-US" sz="1600" b="1" dirty="0">
                      <a:latin typeface="Calibri" pitchFamily="34" charset="0"/>
                      <a:cs typeface="Calibri" pitchFamily="34" charset="0"/>
                    </a:rPr>
                    <a:t>Present or Absent</a:t>
                  </a:r>
                </a:p>
              </p:txBody>
            </p:sp>
            <p:sp>
              <p:nvSpPr>
                <p:cNvPr id="20535" name="Rectangle 16"/>
                <p:cNvSpPr>
                  <a:spLocks noChangeArrowheads="1"/>
                </p:cNvSpPr>
                <p:nvPr/>
              </p:nvSpPr>
              <p:spPr bwMode="auto">
                <a:xfrm>
                  <a:off x="0" y="394"/>
                  <a:ext cx="1886" cy="50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ar-SA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0492" name="Group 17"/>
              <p:cNvGrpSpPr>
                <a:grpSpLocks/>
              </p:cNvGrpSpPr>
              <p:nvPr/>
            </p:nvGrpSpPr>
            <p:grpSpPr bwMode="auto">
              <a:xfrm>
                <a:off x="1886" y="394"/>
                <a:ext cx="1094" cy="500"/>
                <a:chOff x="1886" y="394"/>
                <a:chExt cx="1094" cy="500"/>
              </a:xfrm>
            </p:grpSpPr>
            <p:sp>
              <p:nvSpPr>
                <p:cNvPr id="20532" name="Rectangle 18"/>
                <p:cNvSpPr>
                  <a:spLocks noChangeArrowheads="1"/>
                </p:cNvSpPr>
                <p:nvPr/>
              </p:nvSpPr>
              <p:spPr bwMode="auto">
                <a:xfrm>
                  <a:off x="1929" y="394"/>
                  <a:ext cx="1008" cy="5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 eaLnBrk="0" hangingPunct="0"/>
                  <a:r>
                    <a:rPr lang="en-US" sz="1600" b="1">
                      <a:latin typeface="Calibri" pitchFamily="34" charset="0"/>
                      <a:cs typeface="Calibri" pitchFamily="34" charset="0"/>
                    </a:rPr>
                    <a:t>Present</a:t>
                  </a:r>
                </a:p>
              </p:txBody>
            </p:sp>
            <p:sp>
              <p:nvSpPr>
                <p:cNvPr id="20533" name="Rectangle 19"/>
                <p:cNvSpPr>
                  <a:spLocks noChangeArrowheads="1"/>
                </p:cNvSpPr>
                <p:nvPr/>
              </p:nvSpPr>
              <p:spPr bwMode="auto">
                <a:xfrm>
                  <a:off x="1886" y="394"/>
                  <a:ext cx="1094" cy="50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ar-SA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0493" name="Group 20"/>
              <p:cNvGrpSpPr>
                <a:grpSpLocks/>
              </p:cNvGrpSpPr>
              <p:nvPr/>
            </p:nvGrpSpPr>
            <p:grpSpPr bwMode="auto">
              <a:xfrm>
                <a:off x="2980" y="394"/>
                <a:ext cx="1094" cy="500"/>
                <a:chOff x="2980" y="394"/>
                <a:chExt cx="1094" cy="500"/>
              </a:xfrm>
            </p:grpSpPr>
            <p:sp>
              <p:nvSpPr>
                <p:cNvPr id="20530" name="Rectangle 21"/>
                <p:cNvSpPr>
                  <a:spLocks noChangeArrowheads="1"/>
                </p:cNvSpPr>
                <p:nvPr/>
              </p:nvSpPr>
              <p:spPr bwMode="auto">
                <a:xfrm>
                  <a:off x="3023" y="394"/>
                  <a:ext cx="1008" cy="5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 eaLnBrk="0" hangingPunct="0"/>
                  <a:r>
                    <a:rPr lang="en-US" sz="1600" b="1">
                      <a:latin typeface="Calibri" pitchFamily="34" charset="0"/>
                      <a:cs typeface="Calibri" pitchFamily="34" charset="0"/>
                    </a:rPr>
                    <a:t>Absent</a:t>
                  </a:r>
                </a:p>
              </p:txBody>
            </p:sp>
            <p:sp>
              <p:nvSpPr>
                <p:cNvPr id="20531" name="Rectangle 22"/>
                <p:cNvSpPr>
                  <a:spLocks noChangeArrowheads="1"/>
                </p:cNvSpPr>
                <p:nvPr/>
              </p:nvSpPr>
              <p:spPr bwMode="auto">
                <a:xfrm>
                  <a:off x="2980" y="394"/>
                  <a:ext cx="1094" cy="50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ar-SA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0494" name="Group 23"/>
              <p:cNvGrpSpPr>
                <a:grpSpLocks/>
              </p:cNvGrpSpPr>
              <p:nvPr/>
            </p:nvGrpSpPr>
            <p:grpSpPr bwMode="auto">
              <a:xfrm>
                <a:off x="0" y="894"/>
                <a:ext cx="1886" cy="500"/>
                <a:chOff x="0" y="894"/>
                <a:chExt cx="1886" cy="500"/>
              </a:xfrm>
            </p:grpSpPr>
            <p:sp>
              <p:nvSpPr>
                <p:cNvPr id="20528" name="Rectangle 24"/>
                <p:cNvSpPr>
                  <a:spLocks noChangeArrowheads="1"/>
                </p:cNvSpPr>
                <p:nvPr/>
              </p:nvSpPr>
              <p:spPr bwMode="auto">
                <a:xfrm>
                  <a:off x="43" y="894"/>
                  <a:ext cx="1800" cy="5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 eaLnBrk="0" hangingPunct="0"/>
                  <a:r>
                    <a:rPr lang="en-US" sz="1600" b="1">
                      <a:latin typeface="Calibri" pitchFamily="34" charset="0"/>
                      <a:cs typeface="Calibri" pitchFamily="34" charset="0"/>
                    </a:rPr>
                    <a:t>Makes Agglutinins (antibodies) Against Agglutinogen</a:t>
                  </a:r>
                </a:p>
              </p:txBody>
            </p:sp>
            <p:sp>
              <p:nvSpPr>
                <p:cNvPr id="20529" name="Rectangle 25"/>
                <p:cNvSpPr>
                  <a:spLocks noChangeArrowheads="1"/>
                </p:cNvSpPr>
                <p:nvPr/>
              </p:nvSpPr>
              <p:spPr bwMode="auto">
                <a:xfrm>
                  <a:off x="0" y="894"/>
                  <a:ext cx="1886" cy="50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ar-SA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0495" name="Group 26"/>
              <p:cNvGrpSpPr>
                <a:grpSpLocks/>
              </p:cNvGrpSpPr>
              <p:nvPr/>
            </p:nvGrpSpPr>
            <p:grpSpPr bwMode="auto">
              <a:xfrm>
                <a:off x="1886" y="894"/>
                <a:ext cx="1094" cy="500"/>
                <a:chOff x="1886" y="894"/>
                <a:chExt cx="1094" cy="500"/>
              </a:xfrm>
            </p:grpSpPr>
            <p:sp>
              <p:nvSpPr>
                <p:cNvPr id="20526" name="Rectangle 27"/>
                <p:cNvSpPr>
                  <a:spLocks noChangeArrowheads="1"/>
                </p:cNvSpPr>
                <p:nvPr/>
              </p:nvSpPr>
              <p:spPr bwMode="auto">
                <a:xfrm>
                  <a:off x="1929" y="894"/>
                  <a:ext cx="1008" cy="5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 eaLnBrk="0" hangingPunct="0"/>
                  <a:r>
                    <a:rPr lang="en-US" sz="1600" b="1">
                      <a:latin typeface="Calibri" pitchFamily="34" charset="0"/>
                      <a:cs typeface="Calibri" pitchFamily="34" charset="0"/>
                    </a:rPr>
                    <a:t>No</a:t>
                  </a:r>
                </a:p>
              </p:txBody>
            </p:sp>
            <p:sp>
              <p:nvSpPr>
                <p:cNvPr id="20527" name="Rectangle 28"/>
                <p:cNvSpPr>
                  <a:spLocks noChangeArrowheads="1"/>
                </p:cNvSpPr>
                <p:nvPr/>
              </p:nvSpPr>
              <p:spPr bwMode="auto">
                <a:xfrm>
                  <a:off x="1886" y="894"/>
                  <a:ext cx="1094" cy="50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ar-SA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0496" name="Group 29"/>
              <p:cNvGrpSpPr>
                <a:grpSpLocks/>
              </p:cNvGrpSpPr>
              <p:nvPr/>
            </p:nvGrpSpPr>
            <p:grpSpPr bwMode="auto">
              <a:xfrm>
                <a:off x="2980" y="894"/>
                <a:ext cx="1094" cy="500"/>
                <a:chOff x="2980" y="894"/>
                <a:chExt cx="1094" cy="500"/>
              </a:xfrm>
            </p:grpSpPr>
            <p:sp>
              <p:nvSpPr>
                <p:cNvPr id="20524" name="Rectangle 30"/>
                <p:cNvSpPr>
                  <a:spLocks noChangeArrowheads="1"/>
                </p:cNvSpPr>
                <p:nvPr/>
              </p:nvSpPr>
              <p:spPr bwMode="auto">
                <a:xfrm>
                  <a:off x="3023" y="894"/>
                  <a:ext cx="1008" cy="5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 eaLnBrk="0" hangingPunct="0"/>
                  <a:r>
                    <a:rPr lang="en-US" sz="1600" b="1">
                      <a:latin typeface="Calibri" pitchFamily="34" charset="0"/>
                      <a:cs typeface="Calibri" pitchFamily="34" charset="0"/>
                    </a:rPr>
                    <a:t>Yes</a:t>
                  </a:r>
                  <a:r>
                    <a:rPr lang="en-US" sz="1600" b="1">
                      <a:latin typeface="Calibri" pitchFamily="34" charset="0"/>
                      <a:cs typeface="Calibri" pitchFamily="34" charset="0"/>
                      <a:hlinkClick r:id="" action="ppaction://noaction"/>
                    </a:rPr>
                    <a:t>[1]</a:t>
                  </a:r>
                  <a:endParaRPr lang="en-US" sz="1600" b="1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0525" name="Rectangle 31"/>
                <p:cNvSpPr>
                  <a:spLocks noChangeArrowheads="1"/>
                </p:cNvSpPr>
                <p:nvPr/>
              </p:nvSpPr>
              <p:spPr bwMode="auto">
                <a:xfrm>
                  <a:off x="2980" y="894"/>
                  <a:ext cx="1094" cy="50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ar-SA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0497" name="Group 32"/>
              <p:cNvGrpSpPr>
                <a:grpSpLocks/>
              </p:cNvGrpSpPr>
              <p:nvPr/>
            </p:nvGrpSpPr>
            <p:grpSpPr bwMode="auto">
              <a:xfrm>
                <a:off x="0" y="1394"/>
                <a:ext cx="1886" cy="394"/>
                <a:chOff x="0" y="1394"/>
                <a:chExt cx="1886" cy="394"/>
              </a:xfrm>
            </p:grpSpPr>
            <p:sp>
              <p:nvSpPr>
                <p:cNvPr id="20522" name="Rectangle 33"/>
                <p:cNvSpPr>
                  <a:spLocks noChangeArrowheads="1"/>
                </p:cNvSpPr>
                <p:nvPr/>
              </p:nvSpPr>
              <p:spPr bwMode="auto">
                <a:xfrm>
                  <a:off x="43" y="1394"/>
                  <a:ext cx="1800" cy="3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 eaLnBrk="0" hangingPunct="0"/>
                  <a:r>
                    <a:rPr lang="en-US" sz="1600" b="1">
                      <a:latin typeface="Calibri" pitchFamily="34" charset="0"/>
                      <a:cs typeface="Calibri" pitchFamily="34" charset="0"/>
                    </a:rPr>
                    <a:t>May </a:t>
                  </a:r>
                  <a:r>
                    <a:rPr lang="en-US" sz="1600" b="1" i="1">
                      <a:latin typeface="Calibri" pitchFamily="34" charset="0"/>
                      <a:cs typeface="Calibri" pitchFamily="34" charset="0"/>
                    </a:rPr>
                    <a:t>Receive</a:t>
                  </a:r>
                  <a:r>
                    <a:rPr lang="en-US" sz="1600" b="1">
                      <a:latin typeface="Calibri" pitchFamily="34" charset="0"/>
                      <a:cs typeface="Calibri" pitchFamily="34" charset="0"/>
                    </a:rPr>
                    <a:t> Blood From:</a:t>
                  </a:r>
                </a:p>
              </p:txBody>
            </p:sp>
            <p:sp>
              <p:nvSpPr>
                <p:cNvPr id="20523" name="Rectangle 34"/>
                <p:cNvSpPr>
                  <a:spLocks noChangeArrowheads="1"/>
                </p:cNvSpPr>
                <p:nvPr/>
              </p:nvSpPr>
              <p:spPr bwMode="auto">
                <a:xfrm>
                  <a:off x="0" y="1394"/>
                  <a:ext cx="1886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ar-SA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0498" name="Group 35"/>
              <p:cNvGrpSpPr>
                <a:grpSpLocks/>
              </p:cNvGrpSpPr>
              <p:nvPr/>
            </p:nvGrpSpPr>
            <p:grpSpPr bwMode="auto">
              <a:xfrm>
                <a:off x="1886" y="1394"/>
                <a:ext cx="1094" cy="394"/>
                <a:chOff x="1886" y="1394"/>
                <a:chExt cx="1094" cy="394"/>
              </a:xfrm>
            </p:grpSpPr>
            <p:sp>
              <p:nvSpPr>
                <p:cNvPr id="20520" name="Rectangle 36"/>
                <p:cNvSpPr>
                  <a:spLocks noChangeArrowheads="1"/>
                </p:cNvSpPr>
                <p:nvPr/>
              </p:nvSpPr>
              <p:spPr bwMode="auto">
                <a:xfrm>
                  <a:off x="1929" y="1394"/>
                  <a:ext cx="1008" cy="3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 eaLnBrk="0" hangingPunct="0"/>
                  <a:r>
                    <a:rPr lang="en-US" sz="1600" b="1">
                      <a:latin typeface="Calibri" pitchFamily="34" charset="0"/>
                      <a:cs typeface="Calibri" pitchFamily="34" charset="0"/>
                    </a:rPr>
                    <a:t>Rh</a:t>
                  </a:r>
                  <a:r>
                    <a:rPr lang="en-US" sz="1600" b="1" baseline="30000">
                      <a:latin typeface="Calibri" pitchFamily="34" charset="0"/>
                      <a:cs typeface="Calibri" pitchFamily="34" charset="0"/>
                    </a:rPr>
                    <a:t>+</a:t>
                  </a:r>
                  <a:r>
                    <a:rPr lang="en-US" sz="1600" b="1">
                      <a:latin typeface="Calibri" pitchFamily="34" charset="0"/>
                      <a:cs typeface="Calibri" pitchFamily="34" charset="0"/>
                    </a:rPr>
                    <a:t> or Rh</a:t>
                  </a:r>
                  <a:r>
                    <a:rPr lang="en-US" sz="1600" b="1" baseline="30000">
                      <a:latin typeface="Calibri" pitchFamily="34" charset="0"/>
                      <a:cs typeface="Calibri" pitchFamily="34" charset="0"/>
                    </a:rPr>
                    <a:t>-</a:t>
                  </a:r>
                  <a:endParaRPr lang="en-US" sz="1600" b="1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0521" name="Rectangle 37"/>
                <p:cNvSpPr>
                  <a:spLocks noChangeArrowheads="1"/>
                </p:cNvSpPr>
                <p:nvPr/>
              </p:nvSpPr>
              <p:spPr bwMode="auto">
                <a:xfrm>
                  <a:off x="1886" y="1394"/>
                  <a:ext cx="109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ar-SA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0499" name="Group 38"/>
              <p:cNvGrpSpPr>
                <a:grpSpLocks/>
              </p:cNvGrpSpPr>
              <p:nvPr/>
            </p:nvGrpSpPr>
            <p:grpSpPr bwMode="auto">
              <a:xfrm>
                <a:off x="2980" y="1394"/>
                <a:ext cx="1094" cy="394"/>
                <a:chOff x="2980" y="1394"/>
                <a:chExt cx="1094" cy="394"/>
              </a:xfrm>
            </p:grpSpPr>
            <p:sp>
              <p:nvSpPr>
                <p:cNvPr id="20518" name="Rectangle 39"/>
                <p:cNvSpPr>
                  <a:spLocks noChangeArrowheads="1"/>
                </p:cNvSpPr>
                <p:nvPr/>
              </p:nvSpPr>
              <p:spPr bwMode="auto">
                <a:xfrm>
                  <a:off x="3023" y="1394"/>
                  <a:ext cx="1008" cy="3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 eaLnBrk="0" hangingPunct="0"/>
                  <a:r>
                    <a:rPr lang="en-US" sz="1600" b="1">
                      <a:latin typeface="Calibri" pitchFamily="34" charset="0"/>
                      <a:cs typeface="Calibri" pitchFamily="34" charset="0"/>
                    </a:rPr>
                    <a:t>Rh</a:t>
                  </a:r>
                  <a:r>
                    <a:rPr lang="en-US" sz="1600" b="1" baseline="30000">
                      <a:latin typeface="Calibri" pitchFamily="34" charset="0"/>
                      <a:cs typeface="Calibri" pitchFamily="34" charset="0"/>
                    </a:rPr>
                    <a:t>-</a:t>
                  </a:r>
                  <a:r>
                    <a:rPr lang="en-US" sz="1600" b="1" baseline="30000">
                      <a:latin typeface="Calibri" pitchFamily="34" charset="0"/>
                      <a:cs typeface="Calibri" pitchFamily="34" charset="0"/>
                      <a:hlinkClick r:id="" action="ppaction://noaction"/>
                    </a:rPr>
                    <a:t>[2]</a:t>
                  </a:r>
                  <a:endParaRPr lang="en-US" sz="1600" b="1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0519" name="Rectangle 40"/>
                <p:cNvSpPr>
                  <a:spLocks noChangeArrowheads="1"/>
                </p:cNvSpPr>
                <p:nvPr/>
              </p:nvSpPr>
              <p:spPr bwMode="auto">
                <a:xfrm>
                  <a:off x="2980" y="1394"/>
                  <a:ext cx="109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ar-SA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0500" name="Group 41"/>
              <p:cNvGrpSpPr>
                <a:grpSpLocks/>
              </p:cNvGrpSpPr>
              <p:nvPr/>
            </p:nvGrpSpPr>
            <p:grpSpPr bwMode="auto">
              <a:xfrm>
                <a:off x="0" y="1788"/>
                <a:ext cx="1886" cy="394"/>
                <a:chOff x="0" y="1788"/>
                <a:chExt cx="1886" cy="394"/>
              </a:xfrm>
            </p:grpSpPr>
            <p:sp>
              <p:nvSpPr>
                <p:cNvPr id="20516" name="Rectangle 42"/>
                <p:cNvSpPr>
                  <a:spLocks noChangeArrowheads="1"/>
                </p:cNvSpPr>
                <p:nvPr/>
              </p:nvSpPr>
              <p:spPr bwMode="auto">
                <a:xfrm>
                  <a:off x="43" y="1788"/>
                  <a:ext cx="1800" cy="3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 eaLnBrk="0" hangingPunct="0"/>
                  <a:r>
                    <a:rPr lang="en-US" sz="1600" b="1">
                      <a:latin typeface="Calibri" pitchFamily="34" charset="0"/>
                      <a:cs typeface="Calibri" pitchFamily="34" charset="0"/>
                    </a:rPr>
                    <a:t>May </a:t>
                  </a:r>
                  <a:r>
                    <a:rPr lang="en-US" sz="1600" b="1" i="1">
                      <a:latin typeface="Calibri" pitchFamily="34" charset="0"/>
                      <a:cs typeface="Calibri" pitchFamily="34" charset="0"/>
                    </a:rPr>
                    <a:t>Give </a:t>
                  </a:r>
                  <a:r>
                    <a:rPr lang="en-US" sz="1600" b="1">
                      <a:latin typeface="Calibri" pitchFamily="34" charset="0"/>
                      <a:cs typeface="Calibri" pitchFamily="34" charset="0"/>
                    </a:rPr>
                    <a:t>Blood To Without Reaction</a:t>
                  </a:r>
                  <a:r>
                    <a:rPr lang="en-US" sz="1600" b="1" baseline="30000">
                      <a:latin typeface="Calibri" pitchFamily="34" charset="0"/>
                      <a:cs typeface="Calibri" pitchFamily="34" charset="0"/>
                      <a:hlinkClick r:id="" action="ppaction://noaction"/>
                    </a:rPr>
                    <a:t>[2]</a:t>
                  </a:r>
                  <a:r>
                    <a:rPr lang="en-US" sz="1600" b="1">
                      <a:latin typeface="Calibri" pitchFamily="34" charset="0"/>
                      <a:cs typeface="Calibri" pitchFamily="34" charset="0"/>
                    </a:rPr>
                    <a:t>:</a:t>
                  </a:r>
                </a:p>
              </p:txBody>
            </p:sp>
            <p:sp>
              <p:nvSpPr>
                <p:cNvPr id="20517" name="Rectangle 43"/>
                <p:cNvSpPr>
                  <a:spLocks noChangeArrowheads="1"/>
                </p:cNvSpPr>
                <p:nvPr/>
              </p:nvSpPr>
              <p:spPr bwMode="auto">
                <a:xfrm>
                  <a:off x="0" y="1788"/>
                  <a:ext cx="1886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ar-SA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0501" name="Group 44"/>
              <p:cNvGrpSpPr>
                <a:grpSpLocks/>
              </p:cNvGrpSpPr>
              <p:nvPr/>
            </p:nvGrpSpPr>
            <p:grpSpPr bwMode="auto">
              <a:xfrm>
                <a:off x="1886" y="1788"/>
                <a:ext cx="1094" cy="394"/>
                <a:chOff x="1886" y="1788"/>
                <a:chExt cx="1094" cy="394"/>
              </a:xfrm>
            </p:grpSpPr>
            <p:sp>
              <p:nvSpPr>
                <p:cNvPr id="20514" name="Rectangle 45"/>
                <p:cNvSpPr>
                  <a:spLocks noChangeArrowheads="1"/>
                </p:cNvSpPr>
                <p:nvPr/>
              </p:nvSpPr>
              <p:spPr bwMode="auto">
                <a:xfrm>
                  <a:off x="1929" y="1788"/>
                  <a:ext cx="1008" cy="3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 eaLnBrk="0" hangingPunct="0"/>
                  <a:r>
                    <a:rPr lang="en-US" sz="1600" b="1">
                      <a:latin typeface="Calibri" pitchFamily="34" charset="0"/>
                      <a:cs typeface="Calibri" pitchFamily="34" charset="0"/>
                    </a:rPr>
                    <a:t>Rh</a:t>
                  </a:r>
                  <a:r>
                    <a:rPr lang="en-US" sz="1600" b="1" baseline="30000">
                      <a:latin typeface="Calibri" pitchFamily="34" charset="0"/>
                      <a:cs typeface="Calibri" pitchFamily="34" charset="0"/>
                    </a:rPr>
                    <a:t>+</a:t>
                  </a:r>
                  <a:endParaRPr lang="en-US" sz="1600" b="1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0515" name="Rectangle 46"/>
                <p:cNvSpPr>
                  <a:spLocks noChangeArrowheads="1"/>
                </p:cNvSpPr>
                <p:nvPr/>
              </p:nvSpPr>
              <p:spPr bwMode="auto">
                <a:xfrm>
                  <a:off x="1886" y="1788"/>
                  <a:ext cx="109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ar-SA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0502" name="Group 47"/>
              <p:cNvGrpSpPr>
                <a:grpSpLocks/>
              </p:cNvGrpSpPr>
              <p:nvPr/>
            </p:nvGrpSpPr>
            <p:grpSpPr bwMode="auto">
              <a:xfrm>
                <a:off x="2980" y="1788"/>
                <a:ext cx="1094" cy="394"/>
                <a:chOff x="2980" y="1788"/>
                <a:chExt cx="1094" cy="394"/>
              </a:xfrm>
            </p:grpSpPr>
            <p:sp>
              <p:nvSpPr>
                <p:cNvPr id="20512" name="Rectangle 48"/>
                <p:cNvSpPr>
                  <a:spLocks noChangeArrowheads="1"/>
                </p:cNvSpPr>
                <p:nvPr/>
              </p:nvSpPr>
              <p:spPr bwMode="auto">
                <a:xfrm>
                  <a:off x="3023" y="1788"/>
                  <a:ext cx="1008" cy="3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 eaLnBrk="0" hangingPunct="0"/>
                  <a:r>
                    <a:rPr lang="en-US" sz="1600" b="1">
                      <a:latin typeface="Calibri" pitchFamily="34" charset="0"/>
                      <a:cs typeface="Calibri" pitchFamily="34" charset="0"/>
                    </a:rPr>
                    <a:t>Rh</a:t>
                  </a:r>
                  <a:r>
                    <a:rPr lang="en-US" sz="1600" b="1" baseline="30000">
                      <a:latin typeface="Calibri" pitchFamily="34" charset="0"/>
                      <a:cs typeface="Calibri" pitchFamily="34" charset="0"/>
                    </a:rPr>
                    <a:t>+</a:t>
                  </a:r>
                  <a:r>
                    <a:rPr lang="en-US" sz="1600" b="1">
                      <a:latin typeface="Calibri" pitchFamily="34" charset="0"/>
                      <a:cs typeface="Calibri" pitchFamily="34" charset="0"/>
                    </a:rPr>
                    <a:t> or Rh</a:t>
                  </a:r>
                  <a:r>
                    <a:rPr lang="en-US" sz="1600" b="1" baseline="30000">
                      <a:latin typeface="Calibri" pitchFamily="34" charset="0"/>
                      <a:cs typeface="Calibri" pitchFamily="34" charset="0"/>
                    </a:rPr>
                    <a:t>‑</a:t>
                  </a:r>
                  <a:endParaRPr lang="en-US" sz="1600" b="1"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0513" name="Rectangle 49"/>
                <p:cNvSpPr>
                  <a:spLocks noChangeArrowheads="1"/>
                </p:cNvSpPr>
                <p:nvPr/>
              </p:nvSpPr>
              <p:spPr bwMode="auto">
                <a:xfrm>
                  <a:off x="2980" y="1788"/>
                  <a:ext cx="109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ar-SA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0503" name="Group 50"/>
              <p:cNvGrpSpPr>
                <a:grpSpLocks/>
              </p:cNvGrpSpPr>
              <p:nvPr/>
            </p:nvGrpSpPr>
            <p:grpSpPr bwMode="auto">
              <a:xfrm>
                <a:off x="0" y="2182"/>
                <a:ext cx="1886" cy="394"/>
                <a:chOff x="0" y="2182"/>
                <a:chExt cx="1886" cy="394"/>
              </a:xfrm>
            </p:grpSpPr>
            <p:sp>
              <p:nvSpPr>
                <p:cNvPr id="20510" name="Rectangle 51"/>
                <p:cNvSpPr>
                  <a:spLocks noChangeArrowheads="1"/>
                </p:cNvSpPr>
                <p:nvPr/>
              </p:nvSpPr>
              <p:spPr bwMode="auto">
                <a:xfrm>
                  <a:off x="43" y="2182"/>
                  <a:ext cx="1800" cy="3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 eaLnBrk="0" hangingPunct="0"/>
                  <a:r>
                    <a:rPr lang="en-US" sz="1600" b="1">
                      <a:latin typeface="Calibri" pitchFamily="34" charset="0"/>
                      <a:cs typeface="Calibri" pitchFamily="34" charset="0"/>
                    </a:rPr>
                    <a:t>Genotype</a:t>
                  </a:r>
                </a:p>
              </p:txBody>
            </p:sp>
            <p:sp>
              <p:nvSpPr>
                <p:cNvPr id="20511" name="Rectangle 52"/>
                <p:cNvSpPr>
                  <a:spLocks noChangeArrowheads="1"/>
                </p:cNvSpPr>
                <p:nvPr/>
              </p:nvSpPr>
              <p:spPr bwMode="auto">
                <a:xfrm>
                  <a:off x="0" y="2182"/>
                  <a:ext cx="1886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ar-SA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0504" name="Group 53"/>
              <p:cNvGrpSpPr>
                <a:grpSpLocks/>
              </p:cNvGrpSpPr>
              <p:nvPr/>
            </p:nvGrpSpPr>
            <p:grpSpPr bwMode="auto">
              <a:xfrm>
                <a:off x="1886" y="2182"/>
                <a:ext cx="1094" cy="394"/>
                <a:chOff x="1886" y="2182"/>
                <a:chExt cx="1094" cy="394"/>
              </a:xfrm>
            </p:grpSpPr>
            <p:sp>
              <p:nvSpPr>
                <p:cNvPr id="20508" name="Rectangle 54"/>
                <p:cNvSpPr>
                  <a:spLocks noChangeArrowheads="1"/>
                </p:cNvSpPr>
                <p:nvPr/>
              </p:nvSpPr>
              <p:spPr bwMode="auto">
                <a:xfrm>
                  <a:off x="1929" y="2182"/>
                  <a:ext cx="1008" cy="3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 eaLnBrk="0" hangingPunct="0"/>
                  <a:r>
                    <a:rPr lang="en-US" sz="1600" b="1">
                      <a:latin typeface="Calibri" pitchFamily="34" charset="0"/>
                      <a:cs typeface="Calibri" pitchFamily="34" charset="0"/>
                    </a:rPr>
                    <a:t>DD or Dd</a:t>
                  </a:r>
                </a:p>
              </p:txBody>
            </p:sp>
            <p:sp>
              <p:nvSpPr>
                <p:cNvPr id="20509" name="Rectangle 55"/>
                <p:cNvSpPr>
                  <a:spLocks noChangeArrowheads="1"/>
                </p:cNvSpPr>
                <p:nvPr/>
              </p:nvSpPr>
              <p:spPr bwMode="auto">
                <a:xfrm>
                  <a:off x="1886" y="2182"/>
                  <a:ext cx="109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ar-SA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0505" name="Group 56"/>
              <p:cNvGrpSpPr>
                <a:grpSpLocks/>
              </p:cNvGrpSpPr>
              <p:nvPr/>
            </p:nvGrpSpPr>
            <p:grpSpPr bwMode="auto">
              <a:xfrm>
                <a:off x="2980" y="2182"/>
                <a:ext cx="1094" cy="394"/>
                <a:chOff x="2980" y="2182"/>
                <a:chExt cx="1094" cy="394"/>
              </a:xfrm>
            </p:grpSpPr>
            <p:sp>
              <p:nvSpPr>
                <p:cNvPr id="20506" name="Rectangle 57"/>
                <p:cNvSpPr>
                  <a:spLocks noChangeArrowheads="1"/>
                </p:cNvSpPr>
                <p:nvPr/>
              </p:nvSpPr>
              <p:spPr bwMode="auto">
                <a:xfrm>
                  <a:off x="3023" y="2182"/>
                  <a:ext cx="1008" cy="3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 eaLnBrk="0" hangingPunct="0"/>
                  <a:r>
                    <a:rPr lang="en-US" sz="1600" b="1">
                      <a:latin typeface="Calibri" pitchFamily="34" charset="0"/>
                      <a:cs typeface="Calibri" pitchFamily="34" charset="0"/>
                    </a:rPr>
                    <a:t>dd</a:t>
                  </a:r>
                </a:p>
              </p:txBody>
            </p:sp>
            <p:sp>
              <p:nvSpPr>
                <p:cNvPr id="20507" name="Rectangle 58"/>
                <p:cNvSpPr>
                  <a:spLocks noChangeArrowheads="1"/>
                </p:cNvSpPr>
                <p:nvPr/>
              </p:nvSpPr>
              <p:spPr bwMode="auto">
                <a:xfrm>
                  <a:off x="2980" y="2182"/>
                  <a:ext cx="109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endParaRPr lang="ar-SA"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20487" name="Rectangle 59"/>
            <p:cNvSpPr>
              <a:spLocks noChangeArrowheads="1"/>
            </p:cNvSpPr>
            <p:nvPr/>
          </p:nvSpPr>
          <p:spPr bwMode="auto">
            <a:xfrm>
              <a:off x="-3" y="-3"/>
              <a:ext cx="4080" cy="2582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ar-SA">
                <a:latin typeface="Calibri" pitchFamily="34" charset="0"/>
              </a:endParaRPr>
            </a:p>
          </p:txBody>
        </p:sp>
      </p:grpSp>
      <p:sp>
        <p:nvSpPr>
          <p:cNvPr id="20485" name="Rectangle 61"/>
          <p:cNvSpPr>
            <a:spLocks noChangeArrowheads="1"/>
          </p:cNvSpPr>
          <p:nvPr/>
        </p:nvSpPr>
        <p:spPr bwMode="auto">
          <a:xfrm>
            <a:off x="257175" y="5089525"/>
            <a:ext cx="96869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600" b="1" dirty="0">
                <a:latin typeface="Calibri" pitchFamily="34" charset="0"/>
                <a:cs typeface="Calibri" pitchFamily="34" charset="0"/>
                <a:hlinkClick r:id="" action="ppaction://noaction"/>
              </a:rPr>
              <a:t>[1]</a:t>
            </a:r>
            <a:r>
              <a:rPr lang="en-US" sz="1600" b="1" dirty="0">
                <a:latin typeface="Calibri" pitchFamily="34" charset="0"/>
                <a:cs typeface="Calibri" pitchFamily="34" charset="0"/>
              </a:rPr>
              <a:t> Only makes antibodies (</a:t>
            </a:r>
            <a:r>
              <a:rPr lang="en-US" sz="1600" b="1" dirty="0" err="1">
                <a:latin typeface="Calibri" pitchFamily="34" charset="0"/>
                <a:cs typeface="Calibri" pitchFamily="34" charset="0"/>
              </a:rPr>
              <a:t>agglutinens</a:t>
            </a:r>
            <a:r>
              <a:rPr lang="en-US" sz="1600" b="1" dirty="0">
                <a:latin typeface="Calibri" pitchFamily="34" charset="0"/>
                <a:cs typeface="Calibri" pitchFamily="34" charset="0"/>
              </a:rPr>
              <a:t>) after exposure to Rh+ blood cells (via transfusion or during birth process)</a:t>
            </a:r>
          </a:p>
          <a:p>
            <a:pPr eaLnBrk="0" hangingPunct="0"/>
            <a:r>
              <a:rPr lang="en-US" sz="1600" b="1" dirty="0">
                <a:latin typeface="Calibri" pitchFamily="34" charset="0"/>
                <a:cs typeface="Calibri" pitchFamily="34" charset="0"/>
                <a:hlinkClick r:id="" action="ppaction://noaction"/>
              </a:rPr>
              <a:t>[2]</a:t>
            </a:r>
            <a:r>
              <a:rPr lang="en-US" sz="1600" b="1" dirty="0">
                <a:latin typeface="Calibri" pitchFamily="34" charset="0"/>
                <a:cs typeface="Calibri" pitchFamily="34" charset="0"/>
              </a:rPr>
              <a:t> Transfusion of Rh</a:t>
            </a:r>
            <a:r>
              <a:rPr lang="en-US" sz="1600" b="1" baseline="30000" dirty="0">
                <a:latin typeface="Calibri" pitchFamily="34" charset="0"/>
                <a:cs typeface="Calibri" pitchFamily="34" charset="0"/>
              </a:rPr>
              <a:t>-</a:t>
            </a:r>
            <a:r>
              <a:rPr lang="en-US" sz="1600" b="1" dirty="0">
                <a:latin typeface="Calibri" pitchFamily="34" charset="0"/>
                <a:cs typeface="Calibri" pitchFamily="34" charset="0"/>
              </a:rPr>
              <a:t> individual with Rh+ blood results in production of anti-D </a:t>
            </a:r>
            <a:r>
              <a:rPr lang="en-US" sz="1600" b="1" dirty="0" err="1">
                <a:latin typeface="Calibri" pitchFamily="34" charset="0"/>
                <a:cs typeface="Calibri" pitchFamily="34" charset="0"/>
              </a:rPr>
              <a:t>agglutinens</a:t>
            </a:r>
            <a:r>
              <a:rPr lang="en-US" sz="1600" b="1" dirty="0">
                <a:latin typeface="Calibri" pitchFamily="34" charset="0"/>
                <a:cs typeface="Calibri" pitchFamily="34" charset="0"/>
              </a:rPr>
              <a:t>; sensitizes person to Rh factor and may result in anaphylaxis if exposed a second time. </a:t>
            </a:r>
            <a:r>
              <a:rPr lang="en-US" sz="1600" b="1" i="1" dirty="0" err="1">
                <a:latin typeface="Calibri" pitchFamily="34" charset="0"/>
                <a:cs typeface="Calibri" pitchFamily="34" charset="0"/>
              </a:rPr>
              <a:t>Erythroblastosis</a:t>
            </a:r>
            <a:r>
              <a:rPr lang="en-US" sz="1600" b="1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i="1" dirty="0" err="1">
                <a:latin typeface="Calibri" pitchFamily="34" charset="0"/>
                <a:cs typeface="Calibri" pitchFamily="34" charset="0"/>
              </a:rPr>
              <a:t>fetalis</a:t>
            </a:r>
            <a:r>
              <a:rPr lang="en-US" sz="1600" b="1" dirty="0">
                <a:latin typeface="Calibri" pitchFamily="34" charset="0"/>
                <a:cs typeface="Calibri" pitchFamily="34" charset="0"/>
              </a:rPr>
              <a:t> arises when Rh</a:t>
            </a:r>
            <a:r>
              <a:rPr lang="en-US" sz="1600" b="1" baseline="30000" dirty="0">
                <a:latin typeface="Calibri" pitchFamily="34" charset="0"/>
                <a:cs typeface="Calibri" pitchFamily="34" charset="0"/>
              </a:rPr>
              <a:t>-</a:t>
            </a:r>
            <a:r>
              <a:rPr lang="en-US" sz="1600" b="1" dirty="0">
                <a:latin typeface="Calibri" pitchFamily="34" charset="0"/>
                <a:cs typeface="Calibri" pitchFamily="34" charset="0"/>
              </a:rPr>
              <a:t> mother has been exposed to Rh</a:t>
            </a:r>
            <a:r>
              <a:rPr lang="en-US" sz="1600" b="1" baseline="30000" dirty="0">
                <a:latin typeface="Calibri" pitchFamily="34" charset="0"/>
                <a:cs typeface="Calibri" pitchFamily="34" charset="0"/>
              </a:rPr>
              <a:t>+</a:t>
            </a:r>
            <a:r>
              <a:rPr lang="en-US" sz="1600" b="1" dirty="0">
                <a:latin typeface="Calibri" pitchFamily="34" charset="0"/>
                <a:cs typeface="Calibri" pitchFamily="34" charset="0"/>
              </a:rPr>
              <a:t> blood and is carrying Rh</a:t>
            </a:r>
            <a:r>
              <a:rPr lang="en-US" sz="1600" b="1" baseline="30000" dirty="0">
                <a:latin typeface="Calibri" pitchFamily="34" charset="0"/>
                <a:cs typeface="Calibri" pitchFamily="34" charset="0"/>
              </a:rPr>
              <a:t>+</a:t>
            </a:r>
            <a:r>
              <a:rPr lang="en-US" sz="1600" b="1" dirty="0">
                <a:latin typeface="Calibri" pitchFamily="34" charset="0"/>
                <a:cs typeface="Calibri" pitchFamily="34" charset="0"/>
              </a:rPr>
              <a:t> child.</a:t>
            </a:r>
          </a:p>
        </p:txBody>
      </p:sp>
    </p:spTree>
    <p:extLst>
      <p:ext uri="{BB962C8B-B14F-4D97-AF65-F5344CB8AC3E}">
        <p14:creationId xmlns:p14="http://schemas.microsoft.com/office/powerpoint/2010/main" val="213729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3" name="Rectangle 63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10286999" cy="838200"/>
          </a:xfrm>
        </p:spPr>
        <p:txBody>
          <a:bodyPr lIns="137607" tIns="68804" rIns="137607" bIns="68804"/>
          <a:lstStyle/>
          <a:p>
            <a:pPr eaLnBrk="1" hangingPunct="1">
              <a:defRPr/>
            </a:pPr>
            <a:r>
              <a:rPr lang="en-GB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Universal Donor; Suitable for all?</a:t>
            </a:r>
            <a:endParaRPr lang="en-US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507" name="Rectangle 64"/>
          <p:cNvSpPr>
            <a:spLocks noChangeArrowheads="1"/>
          </p:cNvSpPr>
          <p:nvPr/>
        </p:nvSpPr>
        <p:spPr bwMode="auto">
          <a:xfrm>
            <a:off x="190501" y="1371600"/>
            <a:ext cx="9677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607" tIns="68804" rIns="137607" bIns="68804"/>
          <a:lstStyle/>
          <a:p>
            <a:pPr marL="342900" indent="-342900">
              <a:spcBef>
                <a:spcPct val="20000"/>
              </a:spcBef>
            </a:pPr>
            <a:r>
              <a:rPr lang="en-GB" sz="27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Universal </a:t>
            </a:r>
            <a:r>
              <a:rPr lang="en-GB" sz="27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donor:</a:t>
            </a:r>
            <a:endParaRPr lang="en-GB" sz="2700" b="1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q"/>
            </a:pPr>
            <a:r>
              <a:rPr lang="en-GB" sz="2700" b="1" dirty="0">
                <a:latin typeface="Calibri" pitchFamily="34" charset="0"/>
                <a:cs typeface="Calibri" pitchFamily="34" charset="0"/>
              </a:rPr>
              <a:t>Blood group O, Rh </a:t>
            </a:r>
            <a:r>
              <a:rPr lang="en-GB" sz="2700" b="1" dirty="0" smtClean="0">
                <a:latin typeface="Calibri" pitchFamily="34" charset="0"/>
                <a:cs typeface="Calibri" pitchFamily="34" charset="0"/>
              </a:rPr>
              <a:t>negative.</a:t>
            </a:r>
            <a:r>
              <a:rPr lang="en-GB" sz="2700" b="1" dirty="0">
                <a:latin typeface="Calibri" pitchFamily="34" charset="0"/>
                <a:cs typeface="Calibri" pitchFamily="34" charset="0"/>
              </a:rPr>
              <a:t>	</a:t>
            </a: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q"/>
            </a:pPr>
            <a:r>
              <a:rPr lang="en-GB" sz="2700" b="1" dirty="0">
                <a:latin typeface="Calibri" pitchFamily="34" charset="0"/>
                <a:cs typeface="Calibri" pitchFamily="34" charset="0"/>
              </a:rPr>
              <a:t>May be given in emergency to patients with either A, B, AB and Rh negative or positive blood </a:t>
            </a:r>
            <a:r>
              <a:rPr lang="en-GB" sz="2700" b="1" dirty="0" smtClean="0">
                <a:latin typeface="Calibri" pitchFamily="34" charset="0"/>
                <a:cs typeface="Calibri" pitchFamily="34" charset="0"/>
              </a:rPr>
              <a:t>groups.</a:t>
            </a:r>
            <a:r>
              <a:rPr lang="en-GB" sz="2700" b="1" dirty="0">
                <a:latin typeface="Calibri" pitchFamily="34" charset="0"/>
                <a:cs typeface="Calibri" pitchFamily="34" charset="0"/>
              </a:rPr>
              <a:t>	</a:t>
            </a: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q"/>
            </a:pPr>
            <a:r>
              <a:rPr lang="en-GB" sz="2700" b="1" dirty="0">
                <a:solidFill>
                  <a:srgbClr val="CC0066"/>
                </a:solidFill>
                <a:latin typeface="Calibri" pitchFamily="34" charset="0"/>
                <a:cs typeface="Calibri" pitchFamily="34" charset="0"/>
              </a:rPr>
              <a:t>Antibody concentrations may be high, so may not be suitable if large volume of blood </a:t>
            </a:r>
            <a:r>
              <a:rPr lang="en-GB" sz="2700" b="1" dirty="0" smtClean="0">
                <a:solidFill>
                  <a:srgbClr val="CC0066"/>
                </a:solidFill>
                <a:latin typeface="Calibri" pitchFamily="34" charset="0"/>
                <a:cs typeface="Calibri" pitchFamily="34" charset="0"/>
              </a:rPr>
              <a:t>required.</a:t>
            </a:r>
            <a:endParaRPr lang="en-GB" sz="2700" b="1" dirty="0">
              <a:solidFill>
                <a:srgbClr val="CC0066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GB" sz="27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27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Universal </a:t>
            </a:r>
            <a:r>
              <a:rPr lang="en-GB" sz="27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recipient:</a:t>
            </a:r>
            <a:endParaRPr lang="en-GB" sz="27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2700" b="1" dirty="0">
                <a:latin typeface="Calibri" pitchFamily="34" charset="0"/>
                <a:cs typeface="Calibri" pitchFamily="34" charset="0"/>
              </a:rPr>
              <a:t>People with type AB blood are called “universal recipients” since have no antibodies in </a:t>
            </a:r>
            <a:r>
              <a:rPr lang="en-US" sz="2700" b="1" dirty="0" smtClean="0">
                <a:latin typeface="Calibri" pitchFamily="34" charset="0"/>
                <a:cs typeface="Calibri" pitchFamily="34" charset="0"/>
              </a:rPr>
              <a:t>plasma.</a:t>
            </a:r>
            <a:endParaRPr lang="en-US" sz="2700" b="1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GB" sz="27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3" name="Rectangle 63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10286999" cy="838200"/>
          </a:xfrm>
        </p:spPr>
        <p:txBody>
          <a:bodyPr lIns="137607" tIns="68804" rIns="137607" bIns="68804"/>
          <a:lstStyle/>
          <a:p>
            <a:pPr eaLnBrk="1" hangingPunct="1">
              <a:defRPr/>
            </a:pPr>
            <a:r>
              <a:rPr lang="en-GB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Importance of Blood Groups</a:t>
            </a:r>
            <a:endParaRPr lang="en-US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507" name="Rectangle 64"/>
          <p:cNvSpPr>
            <a:spLocks noChangeArrowheads="1"/>
          </p:cNvSpPr>
          <p:nvPr/>
        </p:nvSpPr>
        <p:spPr bwMode="auto">
          <a:xfrm>
            <a:off x="190501" y="1143000"/>
            <a:ext cx="9677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607" tIns="68804" rIns="137607" bIns="68804"/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800" b="1" dirty="0">
                <a:latin typeface="Calibri" pitchFamily="34" charset="0"/>
                <a:cs typeface="Calibri" pitchFamily="34" charset="0"/>
              </a:rPr>
              <a:t>In 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blood transfusion.</a:t>
            </a:r>
          </a:p>
          <a:p>
            <a:endParaRPr lang="en-US" sz="2800" b="1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In 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preventing hemolytic disease (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Rh incompatibility).</a:t>
            </a:r>
          </a:p>
          <a:p>
            <a:endParaRPr lang="en-US" sz="2800" b="1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In 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paternity 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disputes.</a:t>
            </a:r>
          </a:p>
          <a:p>
            <a:endParaRPr lang="en-US" sz="2800" b="1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In medico-legal cases.</a:t>
            </a:r>
          </a:p>
          <a:p>
            <a:endParaRPr lang="en-US" sz="2800" b="1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In 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knowing susceptibility to disease</a:t>
            </a:r>
          </a:p>
          <a:p>
            <a:pPr marL="1371600" lvl="2" indent="-457200">
              <a:buFont typeface="Wingdings" pitchFamily="2" charset="2"/>
              <a:buChar char="q"/>
            </a:pPr>
            <a:r>
              <a:rPr lang="en-US" sz="2800" b="1" dirty="0">
                <a:latin typeface="Calibri" pitchFamily="34" charset="0"/>
                <a:cs typeface="Calibri" pitchFamily="34" charset="0"/>
              </a:rPr>
              <a:t>Group O- duodenal cancer</a:t>
            </a:r>
          </a:p>
          <a:p>
            <a:pPr marL="1371600" lvl="2" indent="-457200">
              <a:buFont typeface="Wingdings" pitchFamily="2" charset="2"/>
              <a:buChar char="q"/>
            </a:pPr>
            <a:r>
              <a:rPr lang="en-US" sz="2800" b="1" dirty="0">
                <a:latin typeface="Calibri" pitchFamily="34" charset="0"/>
                <a:cs typeface="Calibri" pitchFamily="34" charset="0"/>
              </a:rPr>
              <a:t>Group A- Carcinoma of stomach, 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pancreas &amp; 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salivary glands</a:t>
            </a:r>
            <a:endParaRPr lang="en-GB" sz="27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0855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3" name="Rectangle 63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10286999" cy="838200"/>
          </a:xfrm>
        </p:spPr>
        <p:txBody>
          <a:bodyPr lIns="137607" tIns="68804" rIns="137607" bIns="68804"/>
          <a:lstStyle/>
          <a:p>
            <a:pPr eaLnBrk="1" hangingPunct="1">
              <a:defRPr/>
            </a:pPr>
            <a:r>
              <a:rPr lang="en-GB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Blood Transfusion</a:t>
            </a:r>
            <a:endParaRPr lang="en-US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507" name="Rectangle 64"/>
          <p:cNvSpPr>
            <a:spLocks noChangeArrowheads="1"/>
          </p:cNvSpPr>
          <p:nvPr/>
        </p:nvSpPr>
        <p:spPr bwMode="auto">
          <a:xfrm>
            <a:off x="190501" y="1143000"/>
            <a:ext cx="9677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607" tIns="68804" rIns="137607" bIns="68804"/>
          <a:lstStyle/>
          <a:p>
            <a:pPr marL="457200" indent="-457200">
              <a:buFont typeface="Wingdings" pitchFamily="2" charset="2"/>
              <a:buChar char="q"/>
            </a:pPr>
            <a:endParaRPr lang="en-GB" sz="27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19099" y="1219200"/>
            <a:ext cx="9448801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b="1" dirty="0">
                <a:latin typeface="Calibri" pitchFamily="34" charset="0"/>
                <a:ea typeface="Verdana" pitchFamily="34" charset="0"/>
                <a:cs typeface="Calibri" pitchFamily="34" charset="0"/>
              </a:rPr>
              <a:t>Indications of blood transfusion</a:t>
            </a:r>
            <a:r>
              <a:rPr lang="en-US" altLang="en-US" sz="2800" b="1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:</a:t>
            </a:r>
          </a:p>
          <a:p>
            <a:endParaRPr lang="en-US" altLang="en-US" sz="2800" b="1" dirty="0">
              <a:latin typeface="Calibri" pitchFamily="34" charset="0"/>
              <a:ea typeface="Verdana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2800" b="1" dirty="0">
                <a:latin typeface="Calibri" pitchFamily="34" charset="0"/>
                <a:ea typeface="Verdana" pitchFamily="34" charset="0"/>
                <a:cs typeface="Calibri" pitchFamily="34" charset="0"/>
              </a:rPr>
              <a:t>1. Acute hemorrhage.</a:t>
            </a:r>
          </a:p>
          <a:p>
            <a:pPr>
              <a:lnSpc>
                <a:spcPct val="150000"/>
              </a:lnSpc>
            </a:pPr>
            <a:r>
              <a:rPr lang="en-US" altLang="en-US" sz="2800" b="1" dirty="0">
                <a:latin typeface="Calibri" pitchFamily="34" charset="0"/>
                <a:ea typeface="Verdana" pitchFamily="34" charset="0"/>
                <a:cs typeface="Calibri" pitchFamily="34" charset="0"/>
              </a:rPr>
              <a:t>2. </a:t>
            </a:r>
            <a:r>
              <a:rPr lang="en-US" altLang="en-US" sz="2800" b="1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Sever </a:t>
            </a:r>
            <a:r>
              <a:rPr lang="en-US" altLang="en-US" sz="2800" b="1" dirty="0">
                <a:latin typeface="Calibri" pitchFamily="34" charset="0"/>
                <a:ea typeface="Verdana" pitchFamily="34" charset="0"/>
                <a:cs typeface="Calibri" pitchFamily="34" charset="0"/>
              </a:rPr>
              <a:t>anemia </a:t>
            </a:r>
            <a:r>
              <a:rPr lang="en-US" altLang="en-US" sz="2800" b="1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(if </a:t>
            </a:r>
            <a:r>
              <a:rPr lang="en-US" altLang="en-US" sz="2800" b="1" dirty="0" err="1">
                <a:latin typeface="Calibri" pitchFamily="34" charset="0"/>
                <a:ea typeface="Verdana" pitchFamily="34" charset="0"/>
                <a:cs typeface="Calibri" pitchFamily="34" charset="0"/>
              </a:rPr>
              <a:t>Hb</a:t>
            </a:r>
            <a:r>
              <a:rPr lang="en-US" altLang="en-US" sz="2800" b="1" dirty="0">
                <a:latin typeface="Calibri" pitchFamily="34" charset="0"/>
                <a:ea typeface="Verdana" pitchFamily="34" charset="0"/>
                <a:cs typeface="Calibri" pitchFamily="34" charset="0"/>
              </a:rPr>
              <a:t> decreased below 7 </a:t>
            </a:r>
            <a:r>
              <a:rPr lang="en-US" altLang="en-US" sz="2800" b="1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g/</a:t>
            </a:r>
            <a:r>
              <a:rPr lang="en-US" altLang="en-US" sz="2800" b="1" dirty="0" err="1" smtClean="0">
                <a:latin typeface="Calibri" pitchFamily="34" charset="0"/>
                <a:ea typeface="Verdana" pitchFamily="34" charset="0"/>
                <a:cs typeface="Calibri" pitchFamily="34" charset="0"/>
              </a:rPr>
              <a:t>dL</a:t>
            </a:r>
            <a:r>
              <a:rPr lang="en-US" altLang="en-US" sz="2800" b="1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).</a:t>
            </a:r>
            <a:endParaRPr lang="en-US" altLang="en-US" sz="2800" b="1" dirty="0">
              <a:latin typeface="Calibri" pitchFamily="34" charset="0"/>
              <a:ea typeface="Verdana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2800" b="1" dirty="0">
                <a:latin typeface="Calibri" pitchFamily="34" charset="0"/>
                <a:ea typeface="Verdana" pitchFamily="34" charset="0"/>
                <a:cs typeface="Calibri" pitchFamily="34" charset="0"/>
              </a:rPr>
              <a:t>3. </a:t>
            </a:r>
            <a:r>
              <a:rPr lang="en-US" altLang="en-US" sz="2800" b="1" dirty="0" err="1" smtClean="0">
                <a:latin typeface="Calibri" pitchFamily="34" charset="0"/>
                <a:ea typeface="Verdana" pitchFamily="34" charset="0"/>
                <a:cs typeface="Calibri" pitchFamily="34" charset="0"/>
              </a:rPr>
              <a:t>Erythroblastosis</a:t>
            </a:r>
            <a:r>
              <a:rPr lang="en-US" altLang="en-US" sz="2800" b="1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  <a:ea typeface="Verdana" pitchFamily="34" charset="0"/>
                <a:cs typeface="Calibri" pitchFamily="34" charset="0"/>
              </a:rPr>
              <a:t>fetalis</a:t>
            </a:r>
            <a:r>
              <a:rPr lang="en-US" altLang="en-US" sz="2800" b="1" dirty="0">
                <a:latin typeface="Calibri" pitchFamily="34" charset="0"/>
                <a:ea typeface="Verdana" pitchFamily="34" charset="0"/>
                <a:cs typeface="Calibri" pitchFamily="34" charset="0"/>
              </a:rPr>
              <a:t>: in this case exchange transfusion is done.</a:t>
            </a:r>
          </a:p>
          <a:p>
            <a:pPr>
              <a:lnSpc>
                <a:spcPct val="150000"/>
              </a:lnSpc>
            </a:pPr>
            <a:r>
              <a:rPr lang="en-US" altLang="en-US" sz="2800" b="1" dirty="0">
                <a:latin typeface="Calibri" pitchFamily="34" charset="0"/>
                <a:ea typeface="Verdana" pitchFamily="34" charset="0"/>
                <a:cs typeface="Calibri" pitchFamily="34" charset="0"/>
              </a:rPr>
              <a:t>4. To supply a necessary elements e.g. platelets, packed </a:t>
            </a:r>
            <a:r>
              <a:rPr lang="en-US" altLang="en-US" sz="2800" b="1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RBCs</a:t>
            </a:r>
            <a:r>
              <a:rPr lang="en-US" altLang="en-US" sz="2800" b="1" dirty="0">
                <a:latin typeface="Calibri" pitchFamily="34" charset="0"/>
                <a:ea typeface="Verdana" pitchFamily="34" charset="0"/>
                <a:cs typeface="Calibri" pitchFamily="34" charset="0"/>
              </a:rPr>
              <a:t>, and some clotting factors.</a:t>
            </a:r>
          </a:p>
        </p:txBody>
      </p:sp>
    </p:spTree>
    <p:extLst>
      <p:ext uri="{BB962C8B-B14F-4D97-AF65-F5344CB8AC3E}">
        <p14:creationId xmlns:p14="http://schemas.microsoft.com/office/powerpoint/2010/main" val="8397919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10287000" cy="762000"/>
          </a:xfrm>
        </p:spPr>
        <p:txBody>
          <a:bodyPr lIns="137607" tIns="68804" rIns="137607" bIns="68804"/>
          <a:lstStyle/>
          <a:p>
            <a:pPr eaLnBrk="1" hangingPunct="1">
              <a:defRPr/>
            </a:pPr>
            <a:r>
              <a:rPr lang="en-GB" sz="4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Requirements Prior to Blood Transfusion</a:t>
            </a:r>
            <a:endParaRPr lang="en-US" sz="40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555" name="Rectangle 6"/>
          <p:cNvSpPr>
            <a:spLocks noChangeArrowheads="1"/>
          </p:cNvSpPr>
          <p:nvPr/>
        </p:nvSpPr>
        <p:spPr bwMode="auto">
          <a:xfrm>
            <a:off x="342901" y="838200"/>
            <a:ext cx="93726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607" tIns="68804" rIns="137607" bIns="68804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altLang="en-GB" sz="2200" b="1" i="1" dirty="0">
                <a:solidFill>
                  <a:srgbClr val="CC0066"/>
                </a:solidFill>
                <a:latin typeface="Calibri" pitchFamily="34" charset="0"/>
                <a:cs typeface="Calibri" pitchFamily="34" charset="0"/>
              </a:rPr>
              <a:t>Typing (grouping</a:t>
            </a:r>
            <a:r>
              <a:rPr lang="en-GB" altLang="en-GB" sz="2200" b="1" i="1" dirty="0" smtClean="0">
                <a:solidFill>
                  <a:srgbClr val="CC0066"/>
                </a:solidFill>
                <a:latin typeface="Calibri" pitchFamily="34" charset="0"/>
                <a:cs typeface="Calibri" pitchFamily="34" charset="0"/>
              </a:rPr>
              <a:t>) of the recipient:</a:t>
            </a:r>
            <a:r>
              <a:rPr lang="en-GB" altLang="en-GB" sz="2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altLang="en-GB" sz="2200" b="1" dirty="0">
                <a:latin typeface="Calibri" pitchFamily="34" charset="0"/>
                <a:cs typeface="Calibri" pitchFamily="34" charset="0"/>
              </a:rPr>
              <a:t>determining red cell antigens in blood </a:t>
            </a:r>
          </a:p>
          <a:p>
            <a:pPr marL="342900" indent="-342900">
              <a:spcBef>
                <a:spcPct val="20000"/>
              </a:spcBef>
            </a:pPr>
            <a:r>
              <a:rPr lang="en-GB" altLang="en-GB" sz="2200" b="1" dirty="0">
                <a:latin typeface="Calibri" pitchFamily="34" charset="0"/>
                <a:cs typeface="Calibri" pitchFamily="34" charset="0"/>
              </a:rPr>
              <a:t>		- </a:t>
            </a:r>
            <a:r>
              <a:rPr lang="en-GB" altLang="en-GB" sz="2200" b="1" dirty="0" smtClean="0">
                <a:latin typeface="Calibri" pitchFamily="34" charset="0"/>
                <a:cs typeface="Calibri" pitchFamily="34" charset="0"/>
              </a:rPr>
              <a:t> ABO </a:t>
            </a:r>
            <a:r>
              <a:rPr lang="en-GB" altLang="en-GB" sz="2200" b="1" dirty="0">
                <a:latin typeface="Calibri" pitchFamily="34" charset="0"/>
                <a:cs typeface="Calibri" pitchFamily="34" charset="0"/>
              </a:rPr>
              <a:t>typing</a:t>
            </a:r>
          </a:p>
          <a:p>
            <a:pPr marL="342900" indent="-342900">
              <a:spcBef>
                <a:spcPct val="20000"/>
              </a:spcBef>
            </a:pPr>
            <a:r>
              <a:rPr lang="en-GB" altLang="en-GB" sz="2200" b="1" dirty="0">
                <a:latin typeface="Calibri" pitchFamily="34" charset="0"/>
                <a:cs typeface="Calibri" pitchFamily="34" charset="0"/>
              </a:rPr>
              <a:t>		- </a:t>
            </a:r>
            <a:r>
              <a:rPr lang="en-GB" altLang="en-GB" sz="2200" b="1" dirty="0" smtClean="0">
                <a:latin typeface="Calibri" pitchFamily="34" charset="0"/>
                <a:cs typeface="Calibri" pitchFamily="34" charset="0"/>
              </a:rPr>
              <a:t> Rh </a:t>
            </a:r>
            <a:r>
              <a:rPr lang="en-GB" altLang="en-GB" sz="2200" b="1" dirty="0">
                <a:latin typeface="Calibri" pitchFamily="34" charset="0"/>
                <a:cs typeface="Calibri" pitchFamily="34" charset="0"/>
              </a:rPr>
              <a:t>typing</a:t>
            </a:r>
          </a:p>
          <a:p>
            <a:pPr marL="342900" indent="-342900">
              <a:spcBef>
                <a:spcPct val="20000"/>
              </a:spcBef>
            </a:pPr>
            <a:endParaRPr lang="en-GB" altLang="en-GB" sz="2200" b="1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altLang="en-GB" sz="2200" b="1" i="1" dirty="0">
                <a:solidFill>
                  <a:srgbClr val="CC0066"/>
                </a:solidFill>
                <a:latin typeface="Calibri" pitchFamily="34" charset="0"/>
                <a:cs typeface="Calibri" pitchFamily="34" charset="0"/>
              </a:rPr>
              <a:t>Cross-matching:</a:t>
            </a:r>
            <a:r>
              <a:rPr lang="en-GB" altLang="en-GB" sz="2200" b="1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 lvl="1"/>
            <a:r>
              <a:rPr lang="en-US" altLang="en-GB" sz="2200" b="1" dirty="0" smtClean="0">
                <a:latin typeface="Calibri" pitchFamily="34" charset="0"/>
                <a:cs typeface="Calibri" pitchFamily="34" charset="0"/>
              </a:rPr>
              <a:t>Donor’s cells + Recipient's serum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sz="2200" b="1" dirty="0">
              <a:latin typeface="Calibri" pitchFamily="34" charset="0"/>
              <a:cs typeface="Calibri" pitchFamily="34" charset="0"/>
            </a:endParaRPr>
          </a:p>
          <a:p>
            <a:pPr lvl="1">
              <a:spcBef>
                <a:spcPct val="20000"/>
              </a:spcBef>
              <a:buFont typeface="Wingdings" pitchFamily="2" charset="2"/>
              <a:buNone/>
            </a:pPr>
            <a:endParaRPr lang="en-GB" altLang="en-GB" sz="2200" b="1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30000"/>
              </a:spcBef>
              <a:buFontTx/>
              <a:buChar char="•"/>
            </a:pPr>
            <a:r>
              <a:rPr lang="en-US" sz="2200" b="1" i="1" dirty="0">
                <a:solidFill>
                  <a:srgbClr val="CC0066"/>
                </a:solidFill>
                <a:latin typeface="Calibri" pitchFamily="34" charset="0"/>
                <a:cs typeface="Calibri" pitchFamily="34" charset="0"/>
              </a:rPr>
              <a:t>Antibody Screening:</a:t>
            </a:r>
            <a:r>
              <a:rPr lang="en-US" sz="2200" b="1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 lvl="1">
              <a:spcBef>
                <a:spcPct val="30000"/>
              </a:spcBef>
              <a:buFontTx/>
              <a:buChar char="–"/>
            </a:pPr>
            <a:r>
              <a:rPr lang="en-US" sz="2200" b="1" i="1" dirty="0">
                <a:latin typeface="Calibri" pitchFamily="34" charset="0"/>
                <a:cs typeface="Calibri" pitchFamily="34" charset="0"/>
              </a:rPr>
              <a:t> Hepatitis B and C virus </a:t>
            </a:r>
          </a:p>
          <a:p>
            <a:pPr lvl="1">
              <a:spcBef>
                <a:spcPct val="30000"/>
              </a:spcBef>
              <a:buFontTx/>
              <a:buChar char="–"/>
            </a:pPr>
            <a:r>
              <a:rPr lang="en-US" sz="2200" b="1" i="1" dirty="0">
                <a:latin typeface="Calibri" pitchFamily="34" charset="0"/>
                <a:cs typeface="Calibri" pitchFamily="34" charset="0"/>
              </a:rPr>
              <a:t> Antibody to HIV</a:t>
            </a:r>
          </a:p>
          <a:p>
            <a:pPr lvl="1">
              <a:spcBef>
                <a:spcPct val="30000"/>
              </a:spcBef>
              <a:buFontTx/>
              <a:buChar char="–"/>
            </a:pPr>
            <a:r>
              <a:rPr lang="en-US" sz="2200" b="1" i="1" dirty="0">
                <a:latin typeface="Calibri" pitchFamily="34" charset="0"/>
                <a:cs typeface="Calibri" pitchFamily="34" charset="0"/>
              </a:rPr>
              <a:t> HIV Antigens</a:t>
            </a:r>
          </a:p>
          <a:p>
            <a:pPr lvl="1">
              <a:spcBef>
                <a:spcPct val="30000"/>
              </a:spcBef>
              <a:buFontTx/>
              <a:buChar char="–"/>
            </a:pPr>
            <a:r>
              <a:rPr lang="en-US" sz="2200" b="1" i="1" dirty="0">
                <a:latin typeface="Calibri" pitchFamily="34" charset="0"/>
                <a:cs typeface="Calibri" pitchFamily="34" charset="0"/>
              </a:rPr>
              <a:t> Syphilis</a:t>
            </a:r>
          </a:p>
          <a:p>
            <a:pPr lvl="1">
              <a:spcBef>
                <a:spcPct val="30000"/>
              </a:spcBef>
              <a:buFontTx/>
              <a:buChar char="–"/>
            </a:pPr>
            <a:r>
              <a:rPr lang="en-US" sz="2200" b="1" i="1" dirty="0">
                <a:latin typeface="Calibri" pitchFamily="34" charset="0"/>
                <a:cs typeface="Calibri" pitchFamily="34" charset="0"/>
              </a:rPr>
              <a:t> Cytomegalovirus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2019316"/>
            <a:ext cx="5238750" cy="351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2" name="Rectangle 34"/>
          <p:cNvSpPr>
            <a:spLocks noChangeArrowheads="1"/>
          </p:cNvSpPr>
          <p:nvPr/>
        </p:nvSpPr>
        <p:spPr bwMode="auto">
          <a:xfrm>
            <a:off x="0" y="0"/>
            <a:ext cx="10287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Typing and Cross-Matching Blood</a:t>
            </a:r>
          </a:p>
        </p:txBody>
      </p:sp>
      <p:sp>
        <p:nvSpPr>
          <p:cNvPr id="24579" name="Rectangle 35"/>
          <p:cNvSpPr>
            <a:spLocks noChangeArrowheads="1"/>
          </p:cNvSpPr>
          <p:nvPr/>
        </p:nvSpPr>
        <p:spPr bwMode="auto">
          <a:xfrm>
            <a:off x="190500" y="762000"/>
            <a:ext cx="462915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2300" b="1" dirty="0">
                <a:latin typeface="Calibri" pitchFamily="34" charset="0"/>
                <a:cs typeface="Calibri" pitchFamily="34" charset="0"/>
              </a:rPr>
              <a:t>Typing involves testing blood with known antisera that contain antibodies anti-A, anti-B or </a:t>
            </a:r>
            <a:r>
              <a:rPr lang="en-US" sz="2300" b="1" dirty="0" smtClean="0">
                <a:latin typeface="Calibri" pitchFamily="34" charset="0"/>
                <a:cs typeface="Calibri" pitchFamily="34" charset="0"/>
              </a:rPr>
              <a:t>anti-Rh.</a:t>
            </a:r>
            <a:endParaRPr lang="en-US" sz="2300" b="1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q"/>
            </a:pPr>
            <a:endParaRPr lang="en-US" sz="2300" b="1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2300" b="1" dirty="0">
                <a:latin typeface="Calibri" pitchFamily="34" charset="0"/>
                <a:cs typeface="Calibri" pitchFamily="34" charset="0"/>
              </a:rPr>
              <a:t>Cross-matching is </a:t>
            </a:r>
            <a:r>
              <a:rPr lang="en-GB" altLang="en-GB" sz="2300" b="1" dirty="0">
                <a:latin typeface="Calibri" pitchFamily="34" charset="0"/>
                <a:cs typeface="Calibri" pitchFamily="34" charset="0"/>
              </a:rPr>
              <a:t>mixing of </a:t>
            </a:r>
            <a:r>
              <a:rPr lang="en-US" sz="2300" b="1" dirty="0" smtClean="0">
                <a:latin typeface="Calibri" pitchFamily="34" charset="0"/>
                <a:cs typeface="Calibri" pitchFamily="34" charset="0"/>
              </a:rPr>
              <a:t>donor </a:t>
            </a:r>
            <a:r>
              <a:rPr lang="en-US" sz="2300" b="1" dirty="0">
                <a:latin typeface="Calibri" pitchFamily="34" charset="0"/>
                <a:cs typeface="Calibri" pitchFamily="34" charset="0"/>
              </a:rPr>
              <a:t>cells with recipient’s </a:t>
            </a:r>
            <a:r>
              <a:rPr lang="en-US" sz="2300" b="1" dirty="0" smtClean="0">
                <a:latin typeface="Calibri" pitchFamily="34" charset="0"/>
                <a:cs typeface="Calibri" pitchFamily="34" charset="0"/>
              </a:rPr>
              <a:t>serum.</a:t>
            </a:r>
            <a:endParaRPr lang="en-US" sz="2300" b="1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q"/>
            </a:pPr>
            <a:endParaRPr lang="en-US" sz="2300" b="1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2300" b="1" dirty="0">
                <a:latin typeface="Calibri" pitchFamily="34" charset="0"/>
                <a:cs typeface="Calibri" pitchFamily="34" charset="0"/>
              </a:rPr>
              <a:t>Mixing of incompatible blood causes agglutination (visible clumping</a:t>
            </a:r>
            <a:r>
              <a:rPr lang="en-US" sz="2300" b="1" dirty="0" smtClean="0">
                <a:latin typeface="Calibri" pitchFamily="34" charset="0"/>
                <a:cs typeface="Calibri" pitchFamily="34" charset="0"/>
              </a:rPr>
              <a:t>):</a:t>
            </a:r>
            <a:endParaRPr lang="en-US" sz="2300" b="1" dirty="0">
              <a:latin typeface="Calibri" pitchFamily="34" charset="0"/>
              <a:cs typeface="Calibri" pitchFamily="34" charset="0"/>
            </a:endParaRPr>
          </a:p>
          <a:p>
            <a:pPr marL="914400" lvl="1" indent="-457200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2300" b="1" dirty="0">
                <a:latin typeface="Calibri" pitchFamily="34" charset="0"/>
                <a:cs typeface="Calibri" pitchFamily="34" charset="0"/>
              </a:rPr>
              <a:t>formation of antigen-antibody complex that sticks cells </a:t>
            </a:r>
            <a:r>
              <a:rPr lang="en-US" sz="2300" b="1" dirty="0" smtClean="0">
                <a:latin typeface="Calibri" pitchFamily="34" charset="0"/>
                <a:cs typeface="Calibri" pitchFamily="34" charset="0"/>
              </a:rPr>
              <a:t>together (agglutination reaction).</a:t>
            </a:r>
            <a:endParaRPr lang="en-US" sz="2300" b="1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q"/>
            </a:pPr>
            <a:endParaRPr lang="en-US" sz="23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50" y="1981200"/>
            <a:ext cx="5200650" cy="1762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069" y="3962400"/>
            <a:ext cx="4136231" cy="26003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482025"/>
            <a:ext cx="10287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ABO Blood Grouping (Typing) in Laboratory Using Anti-sera</a:t>
            </a:r>
          </a:p>
        </p:txBody>
      </p:sp>
      <p:graphicFrame>
        <p:nvGraphicFramePr>
          <p:cNvPr id="53252" name="Group 4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874392538"/>
              </p:ext>
            </p:extLst>
          </p:nvPr>
        </p:nvGraphicFramePr>
        <p:xfrm>
          <a:off x="285750" y="1524000"/>
          <a:ext cx="4248150" cy="4876799"/>
        </p:xfrm>
        <a:graphic>
          <a:graphicData uri="http://schemas.openxmlformats.org/drawingml/2006/table">
            <a:tbl>
              <a:tblPr/>
              <a:tblGrid>
                <a:gridCol w="895350"/>
                <a:gridCol w="1676400"/>
                <a:gridCol w="1676400"/>
              </a:tblGrid>
              <a:tr h="976988">
                <a:tc>
                  <a:txBody>
                    <a:bodyPr/>
                    <a:lstStyle/>
                    <a:p>
                      <a:pPr marL="515938" marR="0" lvl="0" indent="-515938" algn="ctr" defTabSz="1376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44A2E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Group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D44A2E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3" marR="91433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15938" marR="0" lvl="0" indent="-515938" algn="ctr" defTabSz="1376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44A2E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Anti-A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44A2E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3" marR="91433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15938" marR="0" lvl="0" indent="-515938" algn="ctr" defTabSz="1376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44A2E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Anti-B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44A2E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3" marR="91433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3731">
                <a:tc>
                  <a:txBody>
                    <a:bodyPr/>
                    <a:lstStyle/>
                    <a:p>
                      <a:pPr marL="515938" marR="0" lvl="0" indent="-515938" algn="ctr" defTabSz="1376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2B75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162B75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3" marR="91433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15938" marR="0" lvl="0" indent="-515938" algn="ctr" defTabSz="1376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2B75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Agglutination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162B75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3" marR="91433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15938" marR="0" lvl="0" indent="-515938" algn="ctr" defTabSz="1376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2B75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Nil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62B75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3" marR="91433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5360">
                <a:tc>
                  <a:txBody>
                    <a:bodyPr/>
                    <a:lstStyle/>
                    <a:p>
                      <a:pPr marL="515938" marR="0" lvl="0" indent="-515938" algn="ctr" defTabSz="1376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2B75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162B75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3" marR="91433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15938" marR="0" lvl="0" indent="-515938" algn="ctr" defTabSz="1376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2B75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Nil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162B75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3" marR="91433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15938" marR="0" lvl="0" indent="-515938" algn="ctr" defTabSz="1376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2B75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Agglutination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62B75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3" marR="91433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5360">
                <a:tc>
                  <a:txBody>
                    <a:bodyPr/>
                    <a:lstStyle/>
                    <a:p>
                      <a:pPr marL="515938" marR="0" lvl="0" indent="-515938" algn="ctr" defTabSz="1376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2B75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AB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162B75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3" marR="91433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15938" marR="0" lvl="0" indent="-515938" algn="ctr" defTabSz="1376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2B75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Agglutination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162B75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3" marR="91433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15938" marR="0" lvl="0" indent="-515938" algn="ctr" defTabSz="1376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2B75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Agglutination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62B75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3" marR="91433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5360">
                <a:tc>
                  <a:txBody>
                    <a:bodyPr/>
                    <a:lstStyle/>
                    <a:p>
                      <a:pPr marL="515938" marR="0" lvl="0" indent="-515938" algn="ctr" defTabSz="1376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2B75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O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162B75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3" marR="91433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15938" marR="0" lvl="0" indent="-515938" algn="ctr" defTabSz="1376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2B75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Nil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162B75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3" marR="91433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15938" marR="0" lvl="0" indent="-515938" algn="ctr" defTabSz="1376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62B75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Nil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62B75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3" marR="91433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66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0"/>
          <a:stretch>
            <a:fillRect/>
          </a:stretch>
        </p:blipFill>
        <p:spPr bwMode="auto">
          <a:xfrm>
            <a:off x="4781550" y="1524000"/>
            <a:ext cx="5391150" cy="48037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513" y="390525"/>
            <a:ext cx="4371975" cy="607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47650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607695" y="838200"/>
            <a:ext cx="4914900" cy="1600200"/>
          </a:xfrm>
          <a:prstGeom prst="rect">
            <a:avLst/>
          </a:prstGeom>
          <a:noFill/>
          <a:ln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r>
              <a:rPr lang="en-CA" b="1" i="0" dirty="0" smtClean="0">
                <a:solidFill>
                  <a:srgbClr val="FF0000"/>
                </a:solidFill>
                <a:effectLst/>
                <a:latin typeface="Calibri" pitchFamily="34" charset="0"/>
                <a:cs typeface="Calibri" pitchFamily="34" charset="0"/>
              </a:rPr>
              <a:t>Learning Resources</a:t>
            </a:r>
            <a:endParaRPr lang="en-CA" b="1" i="0" dirty="0">
              <a:solidFill>
                <a:srgbClr val="FF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42900" y="2765400"/>
            <a:ext cx="5065395" cy="11541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/>
          <a:p>
            <a:pPr algn="l" rtl="0">
              <a:spcBef>
                <a:spcPct val="20000"/>
              </a:spcBef>
              <a:buClr>
                <a:srgbClr val="FF0000"/>
              </a:buClr>
            </a:pPr>
            <a:r>
              <a:rPr lang="en-US" sz="2300" b="1" i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Guyton and Hall, Textbook of Medical Physiology; </a:t>
            </a:r>
            <a:r>
              <a:rPr lang="en-US" sz="2300" b="1" i="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13</a:t>
            </a:r>
            <a:r>
              <a:rPr lang="en-US" sz="2300" b="1" i="0" baseline="30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th</a:t>
            </a:r>
            <a:r>
              <a:rPr lang="en-US" sz="2300" b="1" i="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300" b="1" i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Edition; Unit </a:t>
            </a:r>
            <a:r>
              <a:rPr lang="en-US" sz="2300" b="1" i="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VI-Chapter 36. </a:t>
            </a:r>
            <a:endParaRPr lang="en-US" sz="2300" b="1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195" y="824865"/>
            <a:ext cx="4040505" cy="5194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1934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287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Transfusion Reactions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685800"/>
            <a:ext cx="9677400" cy="6019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Incompatible blood transfusions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Mixing of incompatible blood causes the formation of antigen-antibody complexes  between recipient’s plasma antibodies and “foreign proteins; antigens” on donated RBC's (agglutination)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Donated RBCs become leaky and burst → diminished oxygen-carrying capacity</a:t>
            </a:r>
          </a:p>
          <a:p>
            <a:pPr lvl="1" eaLnBrk="1" hangingPunct="1">
              <a:spcAft>
                <a:spcPts val="1200"/>
              </a:spcAft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Clumped cells impede blood flow</a:t>
            </a:r>
          </a:p>
          <a:p>
            <a:pPr lvl="1" eaLnBrk="1" hangingPunct="1">
              <a:spcAft>
                <a:spcPts val="1200"/>
              </a:spcAft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Ruptured RBCs release free hemoglobin into the bloodstream → circulating hemoglobin precipitates in the kidneys and causes kidney damage and renal failure</a:t>
            </a:r>
          </a:p>
          <a:p>
            <a:pPr eaLnBrk="1" hangingPunct="1">
              <a:lnSpc>
                <a:spcPct val="90000"/>
              </a:lnSpc>
            </a:pPr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Problems are caused by incompatibility between donor’s cells and recipient’s plasma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GB" sz="2400" b="1" dirty="0" smtClean="0">
                <a:latin typeface="Calibri" pitchFamily="34" charset="0"/>
                <a:cs typeface="Calibri" pitchFamily="34" charset="0"/>
              </a:rPr>
              <a:t>Why do donor antibodies not attack recipient RBCs</a:t>
            </a:r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Donor plasma is too diluted to cause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10287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Symptoms and Signs of Transfusion Reactions</a:t>
            </a:r>
          </a:p>
        </p:txBody>
      </p:sp>
      <p:sp>
        <p:nvSpPr>
          <p:cNvPr id="28675" name="Content Placeholder 4"/>
          <p:cNvSpPr>
            <a:spLocks noGrp="1"/>
          </p:cNvSpPr>
          <p:nvPr>
            <p:ph idx="1"/>
          </p:nvPr>
        </p:nvSpPr>
        <p:spPr>
          <a:xfrm>
            <a:off x="342900" y="954846"/>
            <a:ext cx="9258300" cy="5903154"/>
          </a:xfrm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Char char="q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 Pain at site of infusion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 Dyspnea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 Nausea 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 Flushing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 Hypotension 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 Oliguria or Anuria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 Chest Pain Back Pain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 Chills 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 Shock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 Fever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6" name="Rectangle 6"/>
          <p:cNvSpPr>
            <a:spLocks noGrp="1" noChangeArrowheads="1"/>
          </p:cNvSpPr>
          <p:nvPr>
            <p:ph type="title"/>
          </p:nvPr>
        </p:nvSpPr>
        <p:spPr>
          <a:xfrm>
            <a:off x="495300" y="0"/>
            <a:ext cx="9296400" cy="914400"/>
          </a:xfrm>
        </p:spPr>
        <p:txBody>
          <a:bodyPr lIns="137607" tIns="68804" rIns="137607" bIns="68804"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Serious Hazards of Blood Transfusion</a:t>
            </a:r>
          </a:p>
        </p:txBody>
      </p:sp>
      <p:pic>
        <p:nvPicPr>
          <p:cNvPr id="7170" name="Picture 2" descr="Image result for Serious Hazards of Blood Transfu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928687"/>
            <a:ext cx="6096000" cy="577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10287000" cy="914400"/>
          </a:xfrm>
        </p:spPr>
        <p:txBody>
          <a:bodyPr lIns="137607" tIns="68804" rIns="137607" bIns="68804"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Complications of Blood Transfusion</a:t>
            </a:r>
          </a:p>
        </p:txBody>
      </p:sp>
      <p:pic>
        <p:nvPicPr>
          <p:cNvPr id="30723" name="Picture 5" descr="S25798-08-t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055688"/>
            <a:ext cx="4487862" cy="564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190500" y="1981200"/>
            <a:ext cx="99822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latin typeface="Calibri" pitchFamily="34" charset="0"/>
                <a:cs typeface="Calibri" pitchFamily="34" charset="0"/>
              </a:rPr>
              <a:t>Transfusion reaction occurs between which of the following?</a:t>
            </a:r>
          </a:p>
          <a:p>
            <a:endParaRPr lang="en-US" sz="2400" b="1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en-US" sz="2400" b="1">
                <a:latin typeface="Calibri" pitchFamily="34" charset="0"/>
                <a:cs typeface="Calibri" pitchFamily="34" charset="0"/>
              </a:rPr>
              <a:t>  Donor’s plasma agglutinins against the red cell antigens of the recipient</a:t>
            </a:r>
          </a:p>
          <a:p>
            <a:pPr>
              <a:buFontTx/>
              <a:buChar char="-"/>
            </a:pPr>
            <a:r>
              <a:rPr lang="en-US" sz="2400" b="1">
                <a:latin typeface="Calibri" pitchFamily="34" charset="0"/>
                <a:cs typeface="Calibri" pitchFamily="34" charset="0"/>
              </a:rPr>
              <a:t>  Donor’s red cell antigens against plasma agglutinins of the recepient</a:t>
            </a:r>
          </a:p>
          <a:p>
            <a:pPr>
              <a:buFontTx/>
              <a:buChar char="-"/>
            </a:pPr>
            <a:r>
              <a:rPr lang="en-US" sz="2400" b="1">
                <a:latin typeface="Calibri" pitchFamily="34" charset="0"/>
                <a:cs typeface="Calibri" pitchFamily="34" charset="0"/>
              </a:rPr>
              <a:t>  Both</a:t>
            </a:r>
          </a:p>
          <a:p>
            <a:pPr>
              <a:buFontTx/>
              <a:buChar char="-"/>
            </a:pPr>
            <a:endParaRPr lang="en-US" sz="2400" b="1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endParaRPr lang="en-US" sz="2400" b="1">
              <a:latin typeface="Calibri" pitchFamily="34" charset="0"/>
              <a:cs typeface="Calibri" pitchFamily="34" charset="0"/>
            </a:endParaRPr>
          </a:p>
          <a:p>
            <a:r>
              <a:rPr lang="en-US" sz="2400" b="1">
                <a:latin typeface="Calibri" pitchFamily="34" charset="0"/>
                <a:cs typeface="Calibri" pitchFamily="34" charset="0"/>
              </a:rPr>
              <a:t>Explain</a:t>
            </a:r>
          </a:p>
        </p:txBody>
      </p:sp>
      <p:sp>
        <p:nvSpPr>
          <p:cNvPr id="8" name="Rectangle 63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10286999" cy="838200"/>
          </a:xfrm>
        </p:spPr>
        <p:txBody>
          <a:bodyPr lIns="137607" tIns="68804" rIns="137607" bIns="68804"/>
          <a:lstStyle/>
          <a:p>
            <a:pPr eaLnBrk="1" hangingPunct="1">
              <a:defRPr/>
            </a:pPr>
            <a:r>
              <a:rPr lang="en-GB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Question</a:t>
            </a:r>
            <a:endParaRPr lang="en-US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102870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Hemolytic Disease of Newborn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72100" y="914400"/>
            <a:ext cx="4572000" cy="5638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During birth, there is often a leakage of the baby's red blood cells into the mother's circulation.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endParaRPr lang="en-GB" sz="2000" b="1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If the baby is Rh-positive (having inherited the trait from its father) and the mother Rh-negative, these red cells will cause her to develop antibodies (</a:t>
            </a:r>
            <a:r>
              <a:rPr lang="en-GB" sz="2000" b="1" dirty="0" err="1" smtClean="0">
                <a:latin typeface="Calibri" pitchFamily="34" charset="0"/>
                <a:cs typeface="Calibri" pitchFamily="34" charset="0"/>
              </a:rPr>
              <a:t>IgG</a:t>
            </a: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 class) against the </a:t>
            </a:r>
            <a:r>
              <a:rPr lang="en-GB" sz="2000" b="1" dirty="0" err="1" smtClean="0">
                <a:latin typeface="Calibri" pitchFamily="34" charset="0"/>
                <a:cs typeface="Calibri" pitchFamily="34" charset="0"/>
              </a:rPr>
              <a:t>RhD</a:t>
            </a: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 antigen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unless she receives an anti-D injection soon after first delivery or abortion.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endParaRPr lang="en-US" sz="2000" b="1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Anti-D binds to fetal red blood cells and remove them from body before she reacts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endParaRPr lang="en-US" sz="2000" b="1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In 2</a:t>
            </a:r>
            <a:r>
              <a:rPr lang="en-US" sz="2000" b="1" baseline="30000" dirty="0" smtClean="0">
                <a:latin typeface="Calibri" pitchFamily="34" charset="0"/>
                <a:cs typeface="Calibri" pitchFamily="34" charset="0"/>
              </a:rPr>
              <a:t>nd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child, hemolytic disease of the newborn may develop causing hemolysis of the fetal RBCs → anemia and jaundice.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endParaRPr lang="en-GB" sz="2000" b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2772" name="Picture 4" descr="1775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" b="13676"/>
          <a:stretch>
            <a:fillRect/>
          </a:stretch>
        </p:blipFill>
        <p:spPr bwMode="auto">
          <a:xfrm>
            <a:off x="266700" y="1371600"/>
            <a:ext cx="5181600" cy="34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" y="0"/>
            <a:ext cx="8810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20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212" y="1743075"/>
            <a:ext cx="5272088" cy="3057525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102870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Hemolytic Disease of Newborn</a:t>
            </a:r>
          </a:p>
        </p:txBody>
      </p:sp>
      <p:sp>
        <p:nvSpPr>
          <p:cNvPr id="3" name="Rectangle 2"/>
          <p:cNvSpPr/>
          <p:nvPr/>
        </p:nvSpPr>
        <p:spPr>
          <a:xfrm>
            <a:off x="190500" y="1150493"/>
            <a:ext cx="4191000" cy="4793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2300" indent="-609600">
              <a:buFont typeface="Wingdings" pitchFamily="2" charset="2"/>
              <a:buChar char="q"/>
              <a:tabLst>
                <a:tab pos="622935" algn="l"/>
              </a:tabLst>
            </a:pPr>
            <a:r>
              <a:rPr lang="en-US" sz="2400" b="1" spc="-5" dirty="0">
                <a:latin typeface="Calibri" pitchFamily="34" charset="0"/>
                <a:cs typeface="Calibri" pitchFamily="34" charset="0"/>
              </a:rPr>
              <a:t>Hemolytic</a:t>
            </a:r>
            <a:r>
              <a:rPr lang="en-US" sz="2400" b="1" spc="-75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spc="-5" dirty="0">
                <a:latin typeface="Calibri" pitchFamily="34" charset="0"/>
                <a:cs typeface="Calibri" pitchFamily="34" charset="0"/>
              </a:rPr>
              <a:t>anemia: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469900">
              <a:spcBef>
                <a:spcPts val="805"/>
              </a:spcBef>
              <a:tabLst>
                <a:tab pos="1003300" algn="l"/>
              </a:tabLst>
            </a:pPr>
            <a:r>
              <a:rPr lang="en-US" sz="2000" b="1" spc="-5" dirty="0">
                <a:latin typeface="Calibri" pitchFamily="34" charset="0"/>
                <a:cs typeface="Calibri" pitchFamily="34" charset="0"/>
              </a:rPr>
              <a:t>–	</a:t>
            </a:r>
            <a:r>
              <a:rPr lang="en-US" sz="2000" b="1" spc="-10" dirty="0">
                <a:latin typeface="Calibri" pitchFamily="34" charset="0"/>
                <a:cs typeface="Calibri" pitchFamily="34" charset="0"/>
              </a:rPr>
              <a:t>If</a:t>
            </a:r>
            <a:r>
              <a:rPr lang="en-US" sz="2000" b="1" spc="-95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spc="-5" dirty="0">
                <a:latin typeface="Calibri" pitchFamily="34" charset="0"/>
                <a:cs typeface="Calibri" pitchFamily="34" charset="0"/>
              </a:rPr>
              <a:t>severe: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  <a:p>
            <a:pPr marL="1003300" marR="5080">
              <a:lnSpc>
                <a:spcPct val="111100"/>
              </a:lnSpc>
              <a:spcBef>
                <a:spcPts val="345"/>
              </a:spcBef>
            </a:pPr>
            <a:r>
              <a:rPr lang="en-US" sz="2000" b="1" spc="-10" dirty="0">
                <a:latin typeface="Calibri" pitchFamily="34" charset="0"/>
                <a:cs typeface="Calibri" pitchFamily="34" charset="0"/>
              </a:rPr>
              <a:t>treated with exchange </a:t>
            </a:r>
            <a:r>
              <a:rPr lang="en-US" sz="2000" b="1" spc="-5" dirty="0">
                <a:latin typeface="Calibri" pitchFamily="34" charset="0"/>
                <a:cs typeface="Calibri" pitchFamily="34" charset="0"/>
              </a:rPr>
              <a:t>transfusion:  </a:t>
            </a:r>
            <a:r>
              <a:rPr lang="en-US" sz="2000" b="1" spc="-10" dirty="0">
                <a:latin typeface="Calibri" pitchFamily="34" charset="0"/>
                <a:cs typeface="Calibri" pitchFamily="34" charset="0"/>
              </a:rPr>
              <a:t>Replace 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baby blood </a:t>
            </a:r>
            <a:r>
              <a:rPr lang="en-US" sz="2000" b="1" spc="-10" dirty="0">
                <a:latin typeface="Calibri" pitchFamily="34" charset="0"/>
                <a:cs typeface="Calibri" pitchFamily="34" charset="0"/>
              </a:rPr>
              <a:t>with </a:t>
            </a:r>
            <a:r>
              <a:rPr lang="en-US" sz="2000" b="1" spc="5" dirty="0">
                <a:latin typeface="Calibri" pitchFamily="34" charset="0"/>
                <a:cs typeface="Calibri" pitchFamily="34" charset="0"/>
              </a:rPr>
              <a:t>Rh-</a:t>
            </a:r>
            <a:r>
              <a:rPr lang="en-US" sz="2000" b="1" spc="5" dirty="0" err="1">
                <a:latin typeface="Calibri" pitchFamily="34" charset="0"/>
                <a:cs typeface="Calibri" pitchFamily="34" charset="0"/>
              </a:rPr>
              <a:t>ve</a:t>
            </a:r>
            <a:r>
              <a:rPr lang="en-US" sz="2000" b="1" spc="5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spc="-10" dirty="0">
                <a:latin typeface="Calibri" pitchFamily="34" charset="0"/>
                <a:cs typeface="Calibri" pitchFamily="34" charset="0"/>
              </a:rPr>
              <a:t>RBC  (several</a:t>
            </a:r>
            <a:r>
              <a:rPr lang="en-US" sz="2000" b="1" spc="-2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spc="-5" dirty="0">
                <a:latin typeface="Calibri" pitchFamily="34" charset="0"/>
                <a:cs typeface="Calibri" pitchFamily="34" charset="0"/>
              </a:rPr>
              <a:t>times)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  <a:p>
            <a:endParaRPr lang="en-US" sz="2000" b="1" dirty="0">
              <a:latin typeface="Calibri" pitchFamily="34" charset="0"/>
              <a:cs typeface="Calibri" pitchFamily="34" charset="0"/>
            </a:endParaRPr>
          </a:p>
          <a:p>
            <a:pPr marL="622300" indent="-609600">
              <a:spcBef>
                <a:spcPts val="1889"/>
              </a:spcBef>
              <a:buFont typeface="Wingdings" pitchFamily="2" charset="2"/>
              <a:buChar char="q"/>
              <a:tabLst>
                <a:tab pos="622935" algn="l"/>
              </a:tabLst>
            </a:pPr>
            <a:r>
              <a:rPr lang="en-US" sz="2400" b="1" spc="-5" dirty="0" err="1" smtClean="0">
                <a:latin typeface="Calibri" pitchFamily="34" charset="0"/>
                <a:cs typeface="Calibri" pitchFamily="34" charset="0"/>
              </a:rPr>
              <a:t>Hydrops</a:t>
            </a:r>
            <a:r>
              <a:rPr lang="en-US" sz="2400" b="1" spc="-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spc="-5" dirty="0" err="1">
                <a:latin typeface="Calibri" pitchFamily="34" charset="0"/>
                <a:cs typeface="Calibri" pitchFamily="34" charset="0"/>
              </a:rPr>
              <a:t>fetalis</a:t>
            </a:r>
            <a:r>
              <a:rPr lang="en-US" sz="2400" b="1" spc="-5" dirty="0">
                <a:latin typeface="Calibri" pitchFamily="34" charset="0"/>
                <a:cs typeface="Calibri" pitchFamily="34" charset="0"/>
              </a:rPr>
              <a:t> (death in</a:t>
            </a:r>
            <a:r>
              <a:rPr lang="en-US" sz="2400" b="1" spc="-65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utero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622300" indent="-609600">
              <a:spcBef>
                <a:spcPts val="1889"/>
              </a:spcBef>
              <a:buFont typeface="Wingdings" pitchFamily="2" charset="2"/>
              <a:buChar char="q"/>
              <a:tabLst>
                <a:tab pos="622935" algn="l"/>
              </a:tabLst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622300" indent="-609600">
              <a:spcBef>
                <a:spcPts val="1889"/>
              </a:spcBef>
              <a:buFont typeface="Wingdings" pitchFamily="2" charset="2"/>
              <a:buChar char="q"/>
              <a:tabLst>
                <a:tab pos="622935" algn="l"/>
              </a:tabLst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Kernicterus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48212" y="5029200"/>
            <a:ext cx="52720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Prevalence of Disease</a:t>
            </a:r>
          </a:p>
          <a:p>
            <a:r>
              <a:rPr lang="en-US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000" b="1" baseline="30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st</a:t>
            </a:r>
            <a:r>
              <a:rPr lang="en-US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Pregnancy:	0</a:t>
            </a:r>
            <a:r>
              <a:rPr lang="en-US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%</a:t>
            </a:r>
          </a:p>
          <a:p>
            <a:r>
              <a:rPr lang="en-US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2000" b="1" baseline="30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nd</a:t>
            </a:r>
            <a:r>
              <a:rPr lang="en-US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Pregnancy:	3</a:t>
            </a:r>
            <a:endParaRPr lang="en-US" sz="2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sz="2000" b="1" baseline="30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rd</a:t>
            </a:r>
            <a:r>
              <a:rPr lang="en-US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Pregnancy:	10</a:t>
            </a:r>
            <a:r>
              <a:rPr lang="en-US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%</a:t>
            </a:r>
            <a:endParaRPr lang="ar-SA" sz="20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90525"/>
            <a:ext cx="10287000" cy="9144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GB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Fetal</a:t>
            </a:r>
            <a:r>
              <a:rPr lang="en-GB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Incompatibility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42900" y="1609725"/>
            <a:ext cx="914400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en-GB" sz="2800" b="1" dirty="0">
                <a:latin typeface="Calibri" pitchFamily="34" charset="0"/>
                <a:cs typeface="Calibri" pitchFamily="34" charset="0"/>
              </a:rPr>
              <a:t>Most anti-A or anti-B antibodies are of the </a:t>
            </a:r>
            <a:r>
              <a:rPr lang="en-GB" sz="2800" b="1" dirty="0" err="1">
                <a:latin typeface="Calibri" pitchFamily="34" charset="0"/>
                <a:cs typeface="Calibri" pitchFamily="34" charset="0"/>
              </a:rPr>
              <a:t>IgM</a:t>
            </a:r>
            <a:r>
              <a:rPr lang="en-GB" sz="2800" b="1" dirty="0">
                <a:latin typeface="Calibri" pitchFamily="34" charset="0"/>
                <a:cs typeface="Calibri" pitchFamily="34" charset="0"/>
              </a:rPr>
              <a:t> class and these do not cross the placenta. 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q"/>
            </a:pPr>
            <a:endParaRPr lang="en-GB" sz="2800" b="1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en-GB" sz="2800" b="1" dirty="0">
                <a:latin typeface="Calibri" pitchFamily="34" charset="0"/>
                <a:cs typeface="Calibri" pitchFamily="34" charset="0"/>
              </a:rPr>
              <a:t>Thus, an Rh</a:t>
            </a:r>
            <a:r>
              <a:rPr lang="en-GB" sz="2800" b="1" baseline="30000" dirty="0">
                <a:latin typeface="Calibri" pitchFamily="34" charset="0"/>
                <a:cs typeface="Calibri" pitchFamily="34" charset="0"/>
              </a:rPr>
              <a:t>−</a:t>
            </a:r>
            <a:r>
              <a:rPr lang="en-GB" sz="2800" b="1" dirty="0">
                <a:latin typeface="Calibri" pitchFamily="34" charset="0"/>
                <a:cs typeface="Calibri" pitchFamily="34" charset="0"/>
              </a:rPr>
              <a:t>/type O mother carrying an Rh</a:t>
            </a:r>
            <a:r>
              <a:rPr lang="en-GB" sz="2800" b="1" baseline="30000" dirty="0">
                <a:latin typeface="Calibri" pitchFamily="34" charset="0"/>
                <a:cs typeface="Calibri" pitchFamily="34" charset="0"/>
              </a:rPr>
              <a:t>+</a:t>
            </a:r>
            <a:r>
              <a:rPr lang="en-GB" sz="2800" b="1" dirty="0">
                <a:latin typeface="Calibri" pitchFamily="34" charset="0"/>
                <a:cs typeface="Calibri" pitchFamily="34" charset="0"/>
              </a:rPr>
              <a:t>/type A, B, or AB foetus is resistant to sensitization to the Rh antigen. 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q"/>
            </a:pPr>
            <a:endParaRPr lang="en-GB" sz="2800" b="1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en-GB" sz="2800" b="1" dirty="0">
                <a:latin typeface="Calibri" pitchFamily="34" charset="0"/>
                <a:cs typeface="Calibri" pitchFamily="34" charset="0"/>
              </a:rPr>
              <a:t>Her anti-A and anti-B antibodies destroy any </a:t>
            </a:r>
            <a:r>
              <a:rPr lang="en-GB" sz="2800" b="1" dirty="0" err="1">
                <a:latin typeface="Calibri" pitchFamily="34" charset="0"/>
                <a:cs typeface="Calibri" pitchFamily="34" charset="0"/>
              </a:rPr>
              <a:t>fetal</a:t>
            </a:r>
            <a:r>
              <a:rPr lang="en-GB" sz="2800" b="1" dirty="0">
                <a:latin typeface="Calibri" pitchFamily="34" charset="0"/>
                <a:cs typeface="Calibri" pitchFamily="34" charset="0"/>
              </a:rPr>
              <a:t> cells that enter her blood before they can stimulate anti-Rh antibodies in her. 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q"/>
            </a:pPr>
            <a:endParaRPr lang="en-GB" sz="28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10287000" cy="868363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Blood Typing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914400"/>
            <a:ext cx="9658350" cy="5715000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en-US" sz="2600" b="1" dirty="0" smtClean="0">
                <a:latin typeface="Calibri" pitchFamily="34" charset="0"/>
                <a:cs typeface="Calibri" pitchFamily="34" charset="0"/>
              </a:rPr>
              <a:t> RBC surfaces are marked by genetically determined antigens</a:t>
            </a:r>
          </a:p>
          <a:p>
            <a:pPr marL="457200" lvl="1" indent="0" eaLnBrk="1" hangingPunct="1">
              <a:buNone/>
            </a:pPr>
            <a:r>
              <a:rPr lang="en-US" sz="2600" b="1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en-US" sz="2600" b="1" dirty="0" err="1" smtClean="0">
                <a:latin typeface="Calibri" pitchFamily="34" charset="0"/>
                <a:cs typeface="Calibri" pitchFamily="34" charset="0"/>
              </a:rPr>
              <a:t>Agglutinogens</a:t>
            </a:r>
            <a:r>
              <a:rPr lang="en-US" sz="2600" b="1" dirty="0" smtClean="0">
                <a:latin typeface="Calibri" pitchFamily="34" charset="0"/>
                <a:cs typeface="Calibri" pitchFamily="34" charset="0"/>
              </a:rPr>
              <a:t> or </a:t>
            </a:r>
            <a:r>
              <a:rPr lang="en-US" sz="2600" b="1" dirty="0" err="1" smtClean="0">
                <a:latin typeface="Calibri" pitchFamily="34" charset="0"/>
                <a:cs typeface="Calibri" pitchFamily="34" charset="0"/>
              </a:rPr>
              <a:t>isoantigens</a:t>
            </a:r>
            <a:endParaRPr lang="en-US" sz="2600" b="1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q"/>
            </a:pPr>
            <a:endParaRPr lang="en-US" sz="2600" b="1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en-US" sz="2600" b="1" dirty="0" smtClean="0">
                <a:latin typeface="Calibri" pitchFamily="34" charset="0"/>
                <a:cs typeface="Calibri" pitchFamily="34" charset="0"/>
              </a:rPr>
              <a:t> Blood is typed (grouped) based on surface antigens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q"/>
            </a:pPr>
            <a:endParaRPr lang="en-US" sz="2600" b="1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125000"/>
              </a:lnSpc>
              <a:buFont typeface="Wingdings" pitchFamily="2" charset="2"/>
              <a:buChar char="q"/>
            </a:pPr>
            <a:r>
              <a:rPr lang="en-GB" sz="2600" b="1" dirty="0" smtClean="0">
                <a:latin typeface="Calibri" pitchFamily="34" charset="0"/>
                <a:cs typeface="Calibri" pitchFamily="34" charset="0"/>
              </a:rPr>
              <a:t> At least 30 common antigens and 100s of rare antigens have been found on the surfaces of human blood cells</a:t>
            </a:r>
          </a:p>
          <a:p>
            <a:pPr eaLnBrk="1" hangingPunct="1">
              <a:lnSpc>
                <a:spcPct val="125000"/>
              </a:lnSpc>
              <a:buFont typeface="Wingdings" pitchFamily="2" charset="2"/>
              <a:buChar char="q"/>
            </a:pPr>
            <a:r>
              <a:rPr lang="en-GB" sz="2600" b="1" dirty="0" smtClean="0">
                <a:latin typeface="Calibri" pitchFamily="34" charset="0"/>
                <a:cs typeface="Calibri" pitchFamily="34" charset="0"/>
              </a:rPr>
              <a:t> The ABO and Rhesus (Rh) systems of antigens are of major clinical importance as they are associated with </a:t>
            </a:r>
            <a:r>
              <a:rPr lang="en-GB" sz="2600" b="1" dirty="0" smtClean="0">
                <a:solidFill>
                  <a:srgbClr val="CC0066"/>
                </a:solidFill>
                <a:latin typeface="Calibri" pitchFamily="34" charset="0"/>
                <a:cs typeface="Calibri" pitchFamily="34" charset="0"/>
              </a:rPr>
              <a:t>transfusion reactions</a:t>
            </a:r>
            <a:r>
              <a:rPr lang="en-GB" sz="2600" b="1" dirty="0" smtClean="0">
                <a:latin typeface="Calibri" pitchFamily="34" charset="0"/>
                <a:cs typeface="Calibri" pitchFamily="34" charset="0"/>
              </a:rPr>
              <a:t> when mismatched</a:t>
            </a:r>
          </a:p>
          <a:p>
            <a:pPr eaLnBrk="1" hangingPunct="1">
              <a:lnSpc>
                <a:spcPct val="125000"/>
              </a:lnSpc>
              <a:buFont typeface="Wingdings" pitchFamily="2" charset="2"/>
              <a:buChar char="q"/>
            </a:pPr>
            <a:r>
              <a:rPr lang="en-GB" sz="2600" b="1" dirty="0" smtClean="0">
                <a:latin typeface="Calibri" pitchFamily="34" charset="0"/>
                <a:cs typeface="Calibri" pitchFamily="34" charset="0"/>
              </a:rPr>
              <a:t> Other antigens are less likely to cause reactions; however, they are of forensic importance (establish parentage).</a:t>
            </a:r>
            <a:endParaRPr lang="en-US" sz="2600" b="1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102870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Prevention of Hemolytic Disease of Newborn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90500" y="685800"/>
            <a:ext cx="6705600" cy="56388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en-GB" sz="2200" b="1" i="1" dirty="0" smtClean="0">
                <a:solidFill>
                  <a:srgbClr val="CC0066"/>
                </a:solidFill>
                <a:latin typeface="Calibri" pitchFamily="34" charset="0"/>
                <a:cs typeface="Calibri" pitchFamily="34" charset="0"/>
              </a:rPr>
              <a:t>Rh immune globulin (</a:t>
            </a:r>
            <a:r>
              <a:rPr lang="en-GB" sz="2200" b="1" i="1" dirty="0" err="1" smtClean="0">
                <a:solidFill>
                  <a:srgbClr val="CC0066"/>
                </a:solidFill>
                <a:latin typeface="Calibri" pitchFamily="34" charset="0"/>
                <a:cs typeface="Calibri" pitchFamily="34" charset="0"/>
              </a:rPr>
              <a:t>RhIg</a:t>
            </a:r>
            <a:r>
              <a:rPr lang="en-GB" sz="2200" b="1" i="1" dirty="0" smtClean="0">
                <a:solidFill>
                  <a:srgbClr val="CC0066"/>
                </a:solidFill>
                <a:latin typeface="Calibri" pitchFamily="34" charset="0"/>
                <a:cs typeface="Calibri" pitchFamily="34" charset="0"/>
              </a:rPr>
              <a:t>) or </a:t>
            </a:r>
            <a:r>
              <a:rPr lang="en-GB" sz="2200" b="1" i="1" dirty="0" err="1" smtClean="0">
                <a:solidFill>
                  <a:srgbClr val="CC0066"/>
                </a:solidFill>
                <a:latin typeface="Calibri" pitchFamily="34" charset="0"/>
                <a:cs typeface="Calibri" pitchFamily="34" charset="0"/>
              </a:rPr>
              <a:t>Rhogam</a:t>
            </a:r>
            <a:r>
              <a:rPr lang="en-GB" sz="2200" b="1" i="1" dirty="0" smtClean="0">
                <a:solidFill>
                  <a:srgbClr val="CC0066"/>
                </a:solidFill>
                <a:latin typeface="Calibri" pitchFamily="34" charset="0"/>
                <a:cs typeface="Calibri" pitchFamily="34" charset="0"/>
              </a:rPr>
              <a:t> or anti-D: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q"/>
            </a:pPr>
            <a:endParaRPr lang="en-GB" sz="2200" b="1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en-GB" sz="2200" b="1" dirty="0" smtClean="0">
                <a:latin typeface="Calibri" pitchFamily="34" charset="0"/>
                <a:cs typeface="Calibri" pitchFamily="34" charset="0"/>
              </a:rPr>
              <a:t>Shortly after each birth of an Rh-positive baby, the mother is given an injection of anti-Rh antibodies.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GB" sz="2200" b="1" dirty="0" smtClean="0">
                <a:latin typeface="Calibri" pitchFamily="34" charset="0"/>
                <a:cs typeface="Calibri" pitchFamily="34" charset="0"/>
              </a:rPr>
              <a:t>	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en-GB" sz="2200" b="1" dirty="0" smtClean="0">
                <a:latin typeface="Calibri" pitchFamily="34" charset="0"/>
                <a:cs typeface="Calibri" pitchFamily="34" charset="0"/>
              </a:rPr>
              <a:t>These antibodies destroy any Rh+ </a:t>
            </a:r>
            <a:r>
              <a:rPr lang="en-GB" sz="2200" b="1" dirty="0" err="1" smtClean="0">
                <a:latin typeface="Calibri" pitchFamily="34" charset="0"/>
                <a:cs typeface="Calibri" pitchFamily="34" charset="0"/>
              </a:rPr>
              <a:t>fetal</a:t>
            </a:r>
            <a:r>
              <a:rPr lang="en-GB" sz="2200" b="1" dirty="0" smtClean="0">
                <a:latin typeface="Calibri" pitchFamily="34" charset="0"/>
                <a:cs typeface="Calibri" pitchFamily="34" charset="0"/>
              </a:rPr>
              <a:t> cells that got into the maternal circulation before they can stimulate an active immune response in the mother.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q"/>
            </a:pPr>
            <a:endParaRPr lang="en-GB" sz="2200" b="1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125000"/>
              </a:lnSpc>
              <a:buFont typeface="Wingdings" pitchFamily="2" charset="2"/>
              <a:buChar char="q"/>
            </a:pP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The routine administration of such treatment to Rh -</a:t>
            </a:r>
            <a:r>
              <a:rPr lang="en-US" sz="2200" b="1" dirty="0" err="1" smtClean="0">
                <a:latin typeface="Calibri" pitchFamily="34" charset="0"/>
                <a:cs typeface="Calibri" pitchFamily="34" charset="0"/>
              </a:rPr>
              <a:t>ve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 mothers after the delivery of </a:t>
            </a:r>
            <a:r>
              <a:rPr lang="en-US" sz="2200" b="1" dirty="0" err="1" smtClean="0">
                <a:latin typeface="Calibri" pitchFamily="34" charset="0"/>
                <a:cs typeface="Calibri" pitchFamily="34" charset="0"/>
              </a:rPr>
              <a:t>Rh+ve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 baby has reduced the incidence of disease by &gt;90%.</a:t>
            </a:r>
          </a:p>
          <a:p>
            <a:pPr eaLnBrk="1" hangingPunct="1">
              <a:lnSpc>
                <a:spcPct val="125000"/>
              </a:lnSpc>
              <a:buFont typeface="Wingdings" pitchFamily="2" charset="2"/>
              <a:buChar char="q"/>
            </a:pPr>
            <a:endParaRPr lang="en-US" sz="2200" b="1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125000"/>
              </a:lnSpc>
              <a:buFont typeface="Wingdings" pitchFamily="2" charset="2"/>
              <a:buChar char="q"/>
            </a:pP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Fetal Rh typing from </a:t>
            </a:r>
            <a:r>
              <a:rPr lang="en-US" sz="2200" b="1" dirty="0" err="1" smtClean="0">
                <a:latin typeface="Calibri" pitchFamily="34" charset="0"/>
                <a:cs typeface="Calibri" pitchFamily="34" charset="0"/>
              </a:rPr>
              <a:t>amniocenthesis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, and treatment with small dose of Rh immune serum will prevent sensitization during pregnancy.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q"/>
            </a:pPr>
            <a:endParaRPr lang="en-US" sz="22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object 9"/>
          <p:cNvSpPr/>
          <p:nvPr/>
        </p:nvSpPr>
        <p:spPr>
          <a:xfrm>
            <a:off x="7600950" y="2133600"/>
            <a:ext cx="2266950" cy="201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3048000"/>
            <a:ext cx="98298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600" b="1" dirty="0" smtClean="0">
                <a:latin typeface="Calibri" pitchFamily="34" charset="0"/>
                <a:cs typeface="Calibri" pitchFamily="34" charset="0"/>
              </a:rPr>
              <a:t>Describe the ABO and Rhesus blood group systems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6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b="1" dirty="0" smtClean="0">
                <a:latin typeface="Calibri" pitchFamily="34" charset="0"/>
                <a:cs typeface="Calibri" pitchFamily="34" charset="0"/>
              </a:rPr>
              <a:t>Recognize agglutinins in the plasma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600" b="1" dirty="0" smtClean="0">
                <a:latin typeface="Calibri" pitchFamily="34" charset="0"/>
                <a:cs typeface="Calibri" pitchFamily="34" charset="0"/>
              </a:rPr>
              <a:t>Describe grouping, cross-matching &amp; typing with anti-sera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600" b="1" dirty="0" smtClean="0">
                <a:latin typeface="Calibri" pitchFamily="34" charset="0"/>
                <a:cs typeface="Calibri" pitchFamily="34" charset="0"/>
              </a:rPr>
              <a:t>List precautions taken in preparing blood for transfusion and storage of blood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600" b="1" dirty="0" smtClean="0">
                <a:latin typeface="Calibri" pitchFamily="34" charset="0"/>
                <a:cs typeface="Calibri" pitchFamily="34" charset="0"/>
              </a:rPr>
              <a:t>Define autologous transfusion and list its advantages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600" b="1" dirty="0" smtClean="0">
                <a:latin typeface="Calibri" pitchFamily="34" charset="0"/>
                <a:cs typeface="Calibri" pitchFamily="34" charset="0"/>
              </a:rPr>
              <a:t>Describe transfusion reactions.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600" b="1" dirty="0" smtClean="0">
                <a:latin typeface="Calibri" pitchFamily="34" charset="0"/>
                <a:cs typeface="Calibri" pitchFamily="34" charset="0"/>
              </a:rPr>
              <a:t>Define hemolytic disease of newborn, describe its pathophysiology and outline its prevention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66700" y="2257655"/>
            <a:ext cx="9753600" cy="790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800" b="1" dirty="0">
                <a:solidFill>
                  <a:srgbClr val="FF0066"/>
                </a:solidFill>
                <a:latin typeface="Calibri" pitchFamily="34" charset="0"/>
                <a:cs typeface="Calibri" pitchFamily="34" charset="0"/>
              </a:rPr>
              <a:t>After reviewing the PowerPoint presentation and the associated learning resources, the student should be able to:</a:t>
            </a:r>
            <a:endParaRPr lang="en-GB" sz="2800" b="1" dirty="0">
              <a:solidFill>
                <a:srgbClr val="3333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66700" y="399767"/>
            <a:ext cx="9753600" cy="1657633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95833">
                <a:srgbClr val="00B0F0"/>
              </a:gs>
              <a:gs pos="85417">
                <a:srgbClr val="0070C0"/>
              </a:gs>
              <a:gs pos="70000">
                <a:srgbClr val="181CC7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txBody>
          <a:bodyPr wrap="square"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ts val="5000"/>
              </a:lnSpc>
              <a:spcBef>
                <a:spcPct val="50000"/>
              </a:spcBef>
            </a:pPr>
            <a:r>
              <a:rPr lang="en-US" sz="4000" b="1" i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Objectives;</a:t>
            </a:r>
          </a:p>
          <a:p>
            <a:pPr algn="ctr">
              <a:lnSpc>
                <a:spcPts val="5000"/>
              </a:lnSpc>
              <a:spcBef>
                <a:spcPct val="50000"/>
              </a:spcBef>
            </a:pPr>
            <a:r>
              <a:rPr lang="en-US" sz="4000" b="1" i="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Intended learning outcomes (ILOs)</a:t>
            </a:r>
            <a:endParaRPr lang="en-US" sz="4000" b="1" i="0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915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1066800"/>
            <a:ext cx="10287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166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Thank You</a:t>
            </a:r>
            <a:endParaRPr lang="en-US" sz="166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44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0287000" cy="715962"/>
          </a:xfrm>
        </p:spPr>
        <p:txBody>
          <a:bodyPr/>
          <a:lstStyle/>
          <a:p>
            <a:pPr eaLnBrk="1" hangingPunct="1">
              <a:lnSpc>
                <a:spcPct val="9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Karl Landsteiner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266700" y="1143000"/>
            <a:ext cx="5105400" cy="5486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 1901: was the first to discover the ABO blood agglutinins &amp; classified blood groups accordingly.</a:t>
            </a:r>
          </a:p>
          <a:p>
            <a:pPr eaLnBrk="1" hangingPunct="1">
              <a:buFont typeface="Wingdings" pitchFamily="2" charset="2"/>
              <a:buChar char="q"/>
            </a:pPr>
            <a:endParaRPr lang="en-US" sz="2800" b="1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 1930: awarded the Nobel Prize in Physiology &amp; Medicine for his discovery</a:t>
            </a:r>
          </a:p>
          <a:p>
            <a:pPr eaLnBrk="1" hangingPunct="1">
              <a:buFont typeface="Wingdings" pitchFamily="2" charset="2"/>
              <a:buChar char="q"/>
            </a:pPr>
            <a:endParaRPr lang="en-US" sz="2800" b="1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 1937: With Alexander S. Wiener, he identified the Rh factor. </a:t>
            </a: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1219200"/>
            <a:ext cx="3505200" cy="428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10287000" cy="868363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Blood Typing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838200"/>
            <a:ext cx="9658350" cy="5791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700" b="1" i="1" dirty="0" smtClean="0">
                <a:solidFill>
                  <a:srgbClr val="CC0066"/>
                </a:solidFill>
                <a:latin typeface="Calibri" pitchFamily="34" charset="0"/>
                <a:cs typeface="Calibri" pitchFamily="34" charset="0"/>
              </a:rPr>
              <a:t>ABO blood group: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700" b="1" i="1" dirty="0" smtClean="0">
              <a:solidFill>
                <a:srgbClr val="CC0066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en-GB" sz="2700" b="1" dirty="0" smtClean="0">
                <a:latin typeface="Calibri" pitchFamily="34" charset="0"/>
                <a:cs typeface="Calibri" pitchFamily="34" charset="0"/>
              </a:rPr>
              <a:t>A and B antigens are found in: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GB" sz="2700" b="1" dirty="0" smtClean="0">
                <a:latin typeface="Calibri" pitchFamily="34" charset="0"/>
                <a:cs typeface="Calibri" pitchFamily="34" charset="0"/>
              </a:rPr>
              <a:t>		- Most cells: RBCs, WBCs and platelets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GB" sz="2700" b="1" dirty="0" smtClean="0">
                <a:latin typeface="Calibri" pitchFamily="34" charset="0"/>
                <a:cs typeface="Calibri" pitchFamily="34" charset="0"/>
              </a:rPr>
              <a:t>		- In secretions: saliva, sweat, semen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GB" sz="2700" b="1" dirty="0" smtClean="0">
                <a:latin typeface="Calibri" pitchFamily="34" charset="0"/>
                <a:cs typeface="Calibri" pitchFamily="34" charset="0"/>
              </a:rPr>
              <a:t>		- They </a:t>
            </a:r>
            <a:r>
              <a:rPr lang="en-US" sz="2700" b="1" dirty="0" smtClean="0">
                <a:latin typeface="Calibri" pitchFamily="34" charset="0"/>
                <a:cs typeface="Calibri" pitchFamily="34" charset="0"/>
              </a:rPr>
              <a:t>are glycoproteins, complex oligosaccharides that 	differ in their terminal sugar</a:t>
            </a:r>
            <a:endParaRPr lang="en-GB" altLang="en-GB" sz="2700" b="1" dirty="0" smtClean="0">
              <a:latin typeface="Calibri" pitchFamily="34" charset="0"/>
              <a:cs typeface="Calibri" pitchFamily="34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altLang="en-GB" sz="2700" b="1" dirty="0" smtClean="0">
                <a:latin typeface="Calibri" pitchFamily="34" charset="0"/>
                <a:cs typeface="Calibri" pitchFamily="34" charset="0"/>
              </a:rPr>
              <a:t> 		</a:t>
            </a:r>
            <a:endParaRPr lang="en-US" sz="2700" b="1" dirty="0" smtClean="0">
              <a:latin typeface="Calibri" pitchFamily="34" charset="0"/>
              <a:cs typeface="Calibri" pitchFamily="34" charset="0"/>
            </a:endParaRPr>
          </a:p>
          <a:p>
            <a:pPr lvl="2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700" b="1" dirty="0" smtClean="0">
                <a:latin typeface="Calibri" pitchFamily="34" charset="0"/>
                <a:cs typeface="Calibri" pitchFamily="34" charset="0"/>
              </a:rPr>
              <a:t>RBCs with A antigen = Type A blood</a:t>
            </a:r>
          </a:p>
          <a:p>
            <a:pPr lvl="2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700" b="1" dirty="0" smtClean="0">
                <a:latin typeface="Calibri" pitchFamily="34" charset="0"/>
                <a:cs typeface="Calibri" pitchFamily="34" charset="0"/>
              </a:rPr>
              <a:t>RBCs with B antigen = Type B blood</a:t>
            </a:r>
          </a:p>
          <a:p>
            <a:pPr lvl="2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700" b="1" dirty="0" smtClean="0">
                <a:latin typeface="Calibri" pitchFamily="34" charset="0"/>
                <a:cs typeface="Calibri" pitchFamily="34" charset="0"/>
              </a:rPr>
              <a:t>RBCs with neither antigens = Type O blood</a:t>
            </a:r>
          </a:p>
          <a:p>
            <a:pPr lvl="2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700" b="1" dirty="0" smtClean="0">
                <a:latin typeface="Calibri" pitchFamily="34" charset="0"/>
                <a:cs typeface="Calibri" pitchFamily="34" charset="0"/>
              </a:rPr>
              <a:t>RBCs with both antigens = Type AB blood</a:t>
            </a:r>
          </a:p>
          <a:p>
            <a:pPr lvl="2" eaLnBrk="1" hangingPunct="1">
              <a:lnSpc>
                <a:spcPct val="90000"/>
              </a:lnSpc>
              <a:spcBef>
                <a:spcPct val="0"/>
              </a:spcBef>
            </a:pPr>
            <a:endParaRPr lang="en-US" sz="2700" b="1" dirty="0" smtClean="0">
              <a:latin typeface="Calibri" pitchFamily="34" charset="0"/>
              <a:cs typeface="Calibri" pitchFamily="34" charset="0"/>
            </a:endParaRPr>
          </a:p>
          <a:p>
            <a:pPr lvl="2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en-GB" sz="2700" b="1" dirty="0" smtClean="0">
                <a:latin typeface="Calibri" pitchFamily="34" charset="0"/>
                <a:cs typeface="Calibri" pitchFamily="34" charset="0"/>
              </a:rPr>
              <a:t>Detection of A and B antigens in dried blood stains is 	of forensic importance</a:t>
            </a:r>
            <a:endParaRPr lang="en-US" sz="2700" b="1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525463"/>
            <a:ext cx="102870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ABO Blood </a:t>
            </a:r>
            <a:r>
              <a:rPr lang="en-US" sz="4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Group Frequency</a:t>
            </a:r>
            <a:endParaRPr lang="en-US" sz="4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350376"/>
              </p:ext>
            </p:extLst>
          </p:nvPr>
        </p:nvGraphicFramePr>
        <p:xfrm>
          <a:off x="190500" y="1905000"/>
          <a:ext cx="5105400" cy="2533650"/>
        </p:xfrm>
        <a:graphic>
          <a:graphicData uri="http://schemas.openxmlformats.org/drawingml/2006/table">
            <a:tbl>
              <a:tblPr/>
              <a:tblGrid>
                <a:gridCol w="2552700"/>
                <a:gridCol w="25527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smtClean="0">
                          <a:latin typeface="Calibri" pitchFamily="34" charset="0"/>
                          <a:cs typeface="Calibri" pitchFamily="34" charset="0"/>
                        </a:rPr>
                        <a:t>Blood group</a:t>
                      </a:r>
                      <a:endParaRPr lang="en-US" sz="27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7625" marR="47625" marT="47625" marB="4762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smtClean="0">
                          <a:latin typeface="Trebuchet MS" pitchFamily="34" charset="0"/>
                        </a:rPr>
                        <a:t>% Distribution</a:t>
                      </a:r>
                      <a:endParaRPr lang="en-US" sz="2700" b="1" dirty="0">
                        <a:latin typeface="Trebuchet MS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latin typeface="Calibri" pitchFamily="34" charset="0"/>
                          <a:cs typeface="Calibri" pitchFamily="34" charset="0"/>
                        </a:rPr>
                        <a:t>O</a:t>
                      </a:r>
                    </a:p>
                  </a:txBody>
                  <a:tcPr marL="47625" marR="47625" marT="47625" marB="4762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latin typeface="Trebuchet MS" pitchFamily="34" charset="0"/>
                        </a:rPr>
                        <a:t>47%</a:t>
                      </a:r>
                    </a:p>
                  </a:txBody>
                  <a:tcPr marL="47625" marR="47625" marT="47625" marB="4762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</a:p>
                  </a:txBody>
                  <a:tcPr marL="47625" marR="47625" marT="47625" marB="4762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latin typeface="Trebuchet MS" pitchFamily="34" charset="0"/>
                        </a:rPr>
                        <a:t>41%</a:t>
                      </a:r>
                    </a:p>
                  </a:txBody>
                  <a:tcPr marL="47625" marR="47625" marT="47625" marB="4762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</a:p>
                  </a:txBody>
                  <a:tcPr marL="47625" marR="47625" marT="47625" marB="4762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latin typeface="Trebuchet MS" pitchFamily="34" charset="0"/>
                        </a:rPr>
                        <a:t>9%</a:t>
                      </a:r>
                    </a:p>
                  </a:txBody>
                  <a:tcPr marL="47625" marR="47625" marT="47625" marB="4762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latin typeface="Calibri" pitchFamily="34" charset="0"/>
                          <a:cs typeface="Calibri" pitchFamily="34" charset="0"/>
                        </a:rPr>
                        <a:t>AB</a:t>
                      </a:r>
                    </a:p>
                  </a:txBody>
                  <a:tcPr marL="47625" marR="47625" marT="47625" marB="4762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smtClean="0">
                          <a:latin typeface="Trebuchet MS" pitchFamily="34" charset="0"/>
                        </a:rPr>
                        <a:t>3%</a:t>
                      </a:r>
                      <a:endParaRPr lang="en-US" sz="2700" b="1" dirty="0">
                        <a:latin typeface="Trebuchet MS" pitchFamily="34" charset="0"/>
                      </a:endParaRPr>
                    </a:p>
                  </a:txBody>
                  <a:tcPr marL="47625" marR="47625" marT="47625" marB="4762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9239" name="Picture 3" descr="graph_blood_types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1752600"/>
            <a:ext cx="47625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20653" y="5486400"/>
            <a:ext cx="5004447" cy="4621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ts val="3025"/>
              </a:lnSpc>
              <a:tabLst>
                <a:tab pos="469900" algn="l"/>
              </a:tabLst>
            </a:pPr>
            <a:r>
              <a:rPr lang="en-US" sz="2400" b="1" dirty="0">
                <a:solidFill>
                  <a:srgbClr val="001F5F"/>
                </a:solidFill>
                <a:latin typeface="Calibri" pitchFamily="34" charset="0"/>
                <a:cs typeface="Calibri" pitchFamily="34" charset="0"/>
              </a:rPr>
              <a:t>Frequency </a:t>
            </a:r>
            <a:r>
              <a:rPr lang="en-US" sz="2400" b="1" spc="5" dirty="0">
                <a:solidFill>
                  <a:srgbClr val="001F5F"/>
                </a:solidFill>
                <a:latin typeface="Calibri" pitchFamily="34" charset="0"/>
                <a:cs typeface="Calibri" pitchFamily="34" charset="0"/>
              </a:rPr>
              <a:t>of ABO has </a:t>
            </a:r>
            <a:r>
              <a:rPr lang="en-US" sz="2400" b="1" spc="-5" dirty="0">
                <a:solidFill>
                  <a:srgbClr val="001F5F"/>
                </a:solidFill>
                <a:latin typeface="Calibri" pitchFamily="34" charset="0"/>
                <a:cs typeface="Calibri" pitchFamily="34" charset="0"/>
              </a:rPr>
              <a:t>ethnic</a:t>
            </a:r>
            <a:r>
              <a:rPr lang="en-US" sz="2400" b="1" spc="-535" dirty="0">
                <a:solidFill>
                  <a:srgbClr val="001F5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spc="-535" dirty="0" smtClean="0">
                <a:solidFill>
                  <a:srgbClr val="001F5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spc="-5" dirty="0" smtClean="0">
                <a:solidFill>
                  <a:srgbClr val="001F5F"/>
                </a:solidFill>
                <a:latin typeface="Calibri" pitchFamily="34" charset="0"/>
                <a:cs typeface="Calibri" pitchFamily="34" charset="0"/>
              </a:rPr>
              <a:t>variation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000207"/>
              </p:ext>
            </p:extLst>
          </p:nvPr>
        </p:nvGraphicFramePr>
        <p:xfrm>
          <a:off x="571500" y="794830"/>
          <a:ext cx="9067800" cy="3472370"/>
        </p:xfrm>
        <a:graphic>
          <a:graphicData uri="http://schemas.openxmlformats.org/drawingml/2006/table">
            <a:tbl>
              <a:tblPr/>
              <a:tblGrid>
                <a:gridCol w="2887380"/>
                <a:gridCol w="2980020"/>
                <a:gridCol w="3200400"/>
              </a:tblGrid>
              <a:tr h="6029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00CC"/>
                          </a:solidFill>
                          <a:latin typeface="Calibri" pitchFamily="34" charset="0"/>
                          <a:cs typeface="Calibri" pitchFamily="34" charset="0"/>
                        </a:rPr>
                        <a:t>Genotypes</a:t>
                      </a:r>
                    </a:p>
                  </a:txBody>
                  <a:tcPr marL="27214" marR="27214" marT="27197" marB="2719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00CC"/>
                          </a:solidFill>
                          <a:latin typeface="Calibri" pitchFamily="34" charset="0"/>
                          <a:cs typeface="Calibri" pitchFamily="34" charset="0"/>
                        </a:rPr>
                        <a:t>Blood Types</a:t>
                      </a:r>
                    </a:p>
                  </a:txBody>
                  <a:tcPr marL="27214" marR="27214" marT="27197" marB="2719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solidFill>
                            <a:srgbClr val="0000CC"/>
                          </a:solidFill>
                          <a:latin typeface="Calibri" pitchFamily="34" charset="0"/>
                          <a:cs typeface="Calibri" pitchFamily="34" charset="0"/>
                        </a:rPr>
                        <a:t>Agglutinogens</a:t>
                      </a:r>
                    </a:p>
                  </a:txBody>
                  <a:tcPr marL="27214" marR="27214" marT="27197" marB="2719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29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latin typeface="Calibri" pitchFamily="34" charset="0"/>
                          <a:cs typeface="Calibri" pitchFamily="34" charset="0"/>
                        </a:rPr>
                        <a:t>OO</a:t>
                      </a:r>
                    </a:p>
                  </a:txBody>
                  <a:tcPr marL="27214" marR="27214" marT="27197" marB="271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latin typeface="Calibri" pitchFamily="34" charset="0"/>
                          <a:cs typeface="Calibri" pitchFamily="34" charset="0"/>
                        </a:rPr>
                        <a:t>O</a:t>
                      </a:r>
                    </a:p>
                  </a:txBody>
                  <a:tcPr marL="27214" marR="27214" marT="27197" marB="271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</a:p>
                  </a:txBody>
                  <a:tcPr marL="27214" marR="27214" marT="27197" marB="271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29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latin typeface="Calibri" pitchFamily="34" charset="0"/>
                          <a:cs typeface="Calibri" pitchFamily="34" charset="0"/>
                        </a:rPr>
                        <a:t>OA or AA</a:t>
                      </a:r>
                    </a:p>
                  </a:txBody>
                  <a:tcPr marL="27214" marR="27214" marT="27197" marB="271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</a:p>
                  </a:txBody>
                  <a:tcPr marL="27214" marR="27214" marT="27197" marB="271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latin typeface="Calibri" pitchFamily="34" charset="0"/>
                          <a:cs typeface="Calibri" pitchFamily="34" charset="0"/>
                        </a:rPr>
                        <a:t>A</a:t>
                      </a:r>
                    </a:p>
                  </a:txBody>
                  <a:tcPr marL="27214" marR="27214" marT="27197" marB="271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29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latin typeface="Calibri" pitchFamily="34" charset="0"/>
                          <a:cs typeface="Calibri" pitchFamily="34" charset="0"/>
                        </a:rPr>
                        <a:t>OB or BB</a:t>
                      </a:r>
                    </a:p>
                  </a:txBody>
                  <a:tcPr marL="27214" marR="27214" marT="27197" marB="271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</a:p>
                  </a:txBody>
                  <a:tcPr marL="27214" marR="27214" marT="27197" marB="271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</a:p>
                  </a:txBody>
                  <a:tcPr marL="27214" marR="27214" marT="27197" marB="271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29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latin typeface="Calibri" pitchFamily="34" charset="0"/>
                          <a:cs typeface="Calibri" pitchFamily="34" charset="0"/>
                        </a:rPr>
                        <a:t>AB</a:t>
                      </a:r>
                    </a:p>
                  </a:txBody>
                  <a:tcPr marL="27214" marR="27214" marT="27197" marB="271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>
                          <a:latin typeface="Calibri" pitchFamily="34" charset="0"/>
                          <a:cs typeface="Calibri" pitchFamily="34" charset="0"/>
                        </a:rPr>
                        <a:t>AB</a:t>
                      </a:r>
                    </a:p>
                  </a:txBody>
                  <a:tcPr marL="27214" marR="27214" marT="27197" marB="271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latin typeface="Calibri" pitchFamily="34" charset="0"/>
                          <a:cs typeface="Calibri" pitchFamily="34" charset="0"/>
                        </a:rPr>
                        <a:t>A and B</a:t>
                      </a:r>
                    </a:p>
                  </a:txBody>
                  <a:tcPr marL="27214" marR="27214" marT="27197" marB="271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268" name="Rectangle 4"/>
          <p:cNvSpPr>
            <a:spLocks noChangeArrowheads="1"/>
          </p:cNvSpPr>
          <p:nvPr/>
        </p:nvSpPr>
        <p:spPr bwMode="auto">
          <a:xfrm>
            <a:off x="342900" y="4301966"/>
            <a:ext cx="9525000" cy="244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en-US" sz="17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Two </a:t>
            </a:r>
            <a:r>
              <a:rPr lang="en-US" sz="17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genes (one maternal and one paternal in origin), </a:t>
            </a:r>
            <a:r>
              <a:rPr lang="en-US" sz="17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one on each of </a:t>
            </a:r>
            <a:r>
              <a:rPr lang="en-US" sz="17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the two </a:t>
            </a:r>
            <a:r>
              <a:rPr lang="en-US" sz="17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paired </a:t>
            </a:r>
            <a:r>
              <a:rPr lang="en-US" sz="17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chromosomes number 9, </a:t>
            </a:r>
            <a:r>
              <a:rPr lang="en-US" sz="17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determine the O-A-B blood type. </a:t>
            </a:r>
            <a:endParaRPr lang="en-US" sz="1700" b="1" dirty="0" smtClean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en-US" sz="17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These </a:t>
            </a:r>
            <a:r>
              <a:rPr lang="en-US" sz="17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genes can be any one of three types but only one type on each of the two </a:t>
            </a:r>
            <a:r>
              <a:rPr lang="en-US" sz="17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chromosomes number 9: </a:t>
            </a:r>
            <a:r>
              <a:rPr lang="en-US" sz="17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type O, type A, or type B. </a:t>
            </a:r>
            <a:endParaRPr lang="en-US" sz="1700" b="1" dirty="0" smtClean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en-US" sz="17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en-US" sz="17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type O gene is either functionless or almost functionless, so that it causes no significant type O </a:t>
            </a:r>
            <a:r>
              <a:rPr lang="en-US" sz="1700" b="1" dirty="0" err="1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agglutinogen</a:t>
            </a:r>
            <a:r>
              <a:rPr lang="en-US" sz="17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on the cells. Conversely, the type A and type B genes do cause strong </a:t>
            </a:r>
            <a:r>
              <a:rPr lang="en-US" sz="1700" b="1" dirty="0" err="1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agglutinogens</a:t>
            </a:r>
            <a:r>
              <a:rPr lang="en-US" sz="17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on the cells</a:t>
            </a:r>
            <a:r>
              <a:rPr lang="en-US" sz="17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en-US" sz="17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The type A and type B genes are co-dominant. </a:t>
            </a:r>
            <a:r>
              <a:rPr lang="en-GB" altLang="en-US" sz="17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This </a:t>
            </a:r>
            <a:r>
              <a:rPr lang="en-GB" altLang="en-US" sz="170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meant that if a person </a:t>
            </a:r>
            <a:r>
              <a:rPr lang="en-GB" altLang="en-US" sz="17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inherited one </a:t>
            </a:r>
            <a:r>
              <a:rPr lang="en-GB" altLang="en-US" sz="17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type A gene </a:t>
            </a:r>
            <a:r>
              <a:rPr lang="en-GB" altLang="en-US" sz="17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and one </a:t>
            </a:r>
            <a:r>
              <a:rPr lang="en-GB" altLang="en-US" sz="17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type B gene, </a:t>
            </a:r>
            <a:r>
              <a:rPr lang="en-GB" altLang="en-US" sz="17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their </a:t>
            </a:r>
            <a:r>
              <a:rPr lang="en-GB" altLang="en-US" sz="170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red cells would </a:t>
            </a:r>
            <a:r>
              <a:rPr lang="en-GB" altLang="en-US" sz="17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possess both the A and </a:t>
            </a:r>
            <a:r>
              <a:rPr lang="en-GB" altLang="en-US" sz="17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B </a:t>
            </a:r>
            <a:r>
              <a:rPr lang="en-GB" altLang="en-US" sz="17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antigens</a:t>
            </a:r>
            <a:endParaRPr lang="en-US" sz="17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10287000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Genetic Determination of ABO Antigens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594403"/>
              </p:ext>
            </p:extLst>
          </p:nvPr>
        </p:nvGraphicFramePr>
        <p:xfrm>
          <a:off x="762000" y="838200"/>
          <a:ext cx="8801100" cy="5486398"/>
        </p:xfrm>
        <a:graphic>
          <a:graphicData uri="http://schemas.openxmlformats.org/drawingml/2006/table">
            <a:tbl>
              <a:tblPr firstRow="1" firstCol="1" bandRow="1"/>
              <a:tblGrid>
                <a:gridCol w="1760220"/>
                <a:gridCol w="1760220"/>
                <a:gridCol w="1760220"/>
                <a:gridCol w="1760220"/>
                <a:gridCol w="1760220"/>
              </a:tblGrid>
              <a:tr h="907836">
                <a:tc gridSpan="5">
                  <a:txBody>
                    <a:bodyPr/>
                    <a:lstStyle/>
                    <a:p>
                      <a:pPr marL="0" marR="0" algn="ctr" rtl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3200" b="1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ABO Blood Group Inheritance</a:t>
                      </a:r>
                      <a:endParaRPr lang="en-US" sz="3200" dirty="0"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07836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Mother/Father</a:t>
                      </a:r>
                      <a:endParaRPr lang="en-US" sz="2000" b="1" dirty="0"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OO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AA, AO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BB, BO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AB</a:t>
                      </a: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927527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OO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O</a:t>
                      </a:r>
                      <a:endParaRPr lang="en-US" sz="2000" b="1" dirty="0"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O, A</a:t>
                      </a:r>
                      <a:endParaRPr lang="en-US" sz="2000" b="1"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O, B</a:t>
                      </a:r>
                      <a:endParaRPr lang="en-US" sz="2000" b="1"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A, B</a:t>
                      </a:r>
                      <a:endParaRPr lang="en-US" sz="2000" b="1"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907836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AA, AO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O, A</a:t>
                      </a:r>
                      <a:endParaRPr lang="en-US" sz="2000" b="1" dirty="0"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O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, A</a:t>
                      </a:r>
                      <a:endParaRPr lang="en-US" sz="2000" b="1" dirty="0"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O, A, B, AB</a:t>
                      </a:r>
                      <a:endParaRPr lang="en-US" sz="2000" b="1"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A, B, AB</a:t>
                      </a:r>
                      <a:endParaRPr lang="en-US" sz="2000" b="1"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927527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BB, BO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O, B</a:t>
                      </a:r>
                      <a:endParaRPr lang="en-US" sz="2000" b="1"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O, A, B, AB</a:t>
                      </a:r>
                      <a:endParaRPr lang="en-US" sz="2000" b="1" dirty="0"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O, B</a:t>
                      </a:r>
                      <a:endParaRPr lang="en-US" sz="2000" b="1" dirty="0"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A, B, AB</a:t>
                      </a:r>
                      <a:endParaRPr lang="en-US" sz="2000" b="1"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907836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AB</a:t>
                      </a: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A, B</a:t>
                      </a:r>
                      <a:endParaRPr lang="en-US" sz="2000" b="1"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A, B, AB</a:t>
                      </a:r>
                      <a:endParaRPr lang="en-US" sz="2000" b="1"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A, B, AB</a:t>
                      </a:r>
                      <a:endParaRPr lang="en-US" sz="2000" b="1" dirty="0"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anose="02020603050405020304" pitchFamily="18" charset="0"/>
                          <a:cs typeface="Calibri" pitchFamily="34" charset="0"/>
                        </a:rPr>
                        <a:t>A, B, AB</a:t>
                      </a:r>
                      <a:endParaRPr lang="en-US" sz="2000" b="1" dirty="0">
                        <a:effectLst/>
                        <a:latin typeface="Calibri" pitchFamily="34" charset="0"/>
                        <a:ea typeface="Times New Roman" panose="02020603050405020304" pitchFamily="18" charset="0"/>
                        <a:cs typeface="Calibri" pitchFamily="34" charset="0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2221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1468</TotalTime>
  <Words>2218</Words>
  <Application>Microsoft Office PowerPoint</Application>
  <PresentationFormat>35mm Slides</PresentationFormat>
  <Paragraphs>460</Paragraphs>
  <Slides>42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Default Design</vt:lpstr>
      <vt:lpstr>PowerPoint Presentation</vt:lpstr>
      <vt:lpstr>PowerPoint Presentation</vt:lpstr>
      <vt:lpstr>PowerPoint Presentation</vt:lpstr>
      <vt:lpstr>Blood Typing</vt:lpstr>
      <vt:lpstr>Karl Landsteiner</vt:lpstr>
      <vt:lpstr>Blood Typing</vt:lpstr>
      <vt:lpstr>PowerPoint Presentation</vt:lpstr>
      <vt:lpstr>Genetic Determination of ABO Antigens</vt:lpstr>
      <vt:lpstr>PowerPoint Presentation</vt:lpstr>
      <vt:lpstr>The Question of Paternity</vt:lpstr>
      <vt:lpstr>Blood Typing</vt:lpstr>
      <vt:lpstr>Agglutinins</vt:lpstr>
      <vt:lpstr>Agglutinins</vt:lpstr>
      <vt:lpstr>Agglutinins</vt:lpstr>
      <vt:lpstr>ABO Blood Typing</vt:lpstr>
      <vt:lpstr>Blood Typing and Agglutination</vt:lpstr>
      <vt:lpstr>ABO Blood Typing</vt:lpstr>
      <vt:lpstr>PowerPoint Presentation</vt:lpstr>
      <vt:lpstr>PowerPoint Presentation</vt:lpstr>
      <vt:lpstr>PowerPoint Presentation</vt:lpstr>
      <vt:lpstr>PowerPoint Presentation</vt:lpstr>
      <vt:lpstr>Rh Blood Types</vt:lpstr>
      <vt:lpstr>Universal Donor; Suitable for all?</vt:lpstr>
      <vt:lpstr>Importance of Blood Groups</vt:lpstr>
      <vt:lpstr>Blood Transfusion</vt:lpstr>
      <vt:lpstr>Requirements Prior to Blood Transfusion</vt:lpstr>
      <vt:lpstr>PowerPoint Presentation</vt:lpstr>
      <vt:lpstr>PowerPoint Presentation</vt:lpstr>
      <vt:lpstr>PowerPoint Presentation</vt:lpstr>
      <vt:lpstr>PowerPoint Presentation</vt:lpstr>
      <vt:lpstr>Transfusion Reactions</vt:lpstr>
      <vt:lpstr>Symptoms and Signs of Transfusion Reactions</vt:lpstr>
      <vt:lpstr>Serious Hazards of Blood Transfusion</vt:lpstr>
      <vt:lpstr>Complications of Blood Transfusion</vt:lpstr>
      <vt:lpstr>Question</vt:lpstr>
      <vt:lpstr>Hemolytic Disease of Newborn</vt:lpstr>
      <vt:lpstr>PowerPoint Presentation</vt:lpstr>
      <vt:lpstr>Hemolytic Disease of Newborn</vt:lpstr>
      <vt:lpstr>Fetal Incompatibility</vt:lpstr>
      <vt:lpstr>Prevention of Hemolytic Disease of Newborn</vt:lpstr>
      <vt:lpstr>PowerPoint Presentation</vt:lpstr>
      <vt:lpstr>PowerPoint Presentation</vt:lpstr>
    </vt:vector>
  </TitlesOfParts>
  <Company>RCSI Medical University of Bahrain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ashafei</dc:creator>
  <cp:lastModifiedBy>Dell</cp:lastModifiedBy>
  <cp:revision>188</cp:revision>
  <dcterms:created xsi:type="dcterms:W3CDTF">2006-09-27T12:43:49Z</dcterms:created>
  <dcterms:modified xsi:type="dcterms:W3CDTF">2017-09-25T07:42:55Z</dcterms:modified>
</cp:coreProperties>
</file>