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0" r:id="rId2"/>
    <p:sldId id="353" r:id="rId3"/>
    <p:sldId id="319" r:id="rId4"/>
    <p:sldId id="261" r:id="rId5"/>
    <p:sldId id="257" r:id="rId6"/>
    <p:sldId id="339" r:id="rId7"/>
    <p:sldId id="340" r:id="rId8"/>
    <p:sldId id="320" r:id="rId9"/>
    <p:sldId id="258" r:id="rId10"/>
    <p:sldId id="264" r:id="rId11"/>
    <p:sldId id="342" r:id="rId12"/>
    <p:sldId id="263" r:id="rId13"/>
    <p:sldId id="344" r:id="rId14"/>
    <p:sldId id="331" r:id="rId15"/>
    <p:sldId id="265" r:id="rId16"/>
    <p:sldId id="345" r:id="rId17"/>
    <p:sldId id="346" r:id="rId18"/>
    <p:sldId id="267" r:id="rId19"/>
    <p:sldId id="341" r:id="rId20"/>
    <p:sldId id="269" r:id="rId21"/>
    <p:sldId id="355" r:id="rId22"/>
    <p:sldId id="347" r:id="rId23"/>
    <p:sldId id="349" r:id="rId24"/>
    <p:sldId id="348" r:id="rId25"/>
    <p:sldId id="351" r:id="rId26"/>
    <p:sldId id="352" r:id="rId27"/>
    <p:sldId id="274" r:id="rId28"/>
    <p:sldId id="271" r:id="rId29"/>
    <p:sldId id="322" r:id="rId30"/>
    <p:sldId id="350" r:id="rId31"/>
    <p:sldId id="329" r:id="rId32"/>
  </p:sldIdLst>
  <p:sldSz cx="10287000" cy="6858000" type="35mm"/>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3333CC"/>
    <a:srgbClr val="FF0000"/>
    <a:srgbClr val="FFFF00"/>
    <a:srgbClr val="00FF00"/>
    <a:srgbClr val="003300"/>
    <a:srgbClr val="003366"/>
    <a:srgbClr val="8000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5886" autoAdjust="0"/>
  </p:normalViewPr>
  <p:slideViewPr>
    <p:cSldViewPr>
      <p:cViewPr>
        <p:scale>
          <a:sx n="50" d="100"/>
          <a:sy n="50" d="100"/>
        </p:scale>
        <p:origin x="-1776" y="-606"/>
      </p:cViewPr>
      <p:guideLst>
        <p:guide orient="horz" pos="2160"/>
        <p:guide pos="32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392BD72-A639-4152-934C-D40C04091CDF}" type="datetimeFigureOut">
              <a:rPr lang="ar-SA" smtClean="0"/>
              <a:t>08/01/39</a:t>
            </a:fld>
            <a:endParaRPr lang="ar-SA"/>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DDA5C05-6B9E-4B47-9FEE-F2006B498099}" type="slidenum">
              <a:rPr lang="ar-SA" smtClean="0"/>
              <a:t>‹#›</a:t>
            </a:fld>
            <a:endParaRPr lang="ar-SA"/>
          </a:p>
        </p:txBody>
      </p:sp>
    </p:spTree>
    <p:extLst>
      <p:ext uri="{BB962C8B-B14F-4D97-AF65-F5344CB8AC3E}">
        <p14:creationId xmlns:p14="http://schemas.microsoft.com/office/powerpoint/2010/main" val="220052440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2DDA5C05-6B9E-4B47-9FEE-F2006B498099}" type="slidenum">
              <a:rPr lang="ar-SA" smtClean="0"/>
              <a:t>1</a:t>
            </a:fld>
            <a:endParaRPr lang="ar-SA"/>
          </a:p>
        </p:txBody>
      </p:sp>
    </p:spTree>
    <p:extLst>
      <p:ext uri="{BB962C8B-B14F-4D97-AF65-F5344CB8AC3E}">
        <p14:creationId xmlns:p14="http://schemas.microsoft.com/office/powerpoint/2010/main" val="127674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2DDA5C05-6B9E-4B47-9FEE-F2006B498099}" type="slidenum">
              <a:rPr lang="ar-SA" smtClean="0"/>
              <a:t>2</a:t>
            </a:fld>
            <a:endParaRPr lang="ar-SA"/>
          </a:p>
        </p:txBody>
      </p:sp>
    </p:spTree>
    <p:extLst>
      <p:ext uri="{BB962C8B-B14F-4D97-AF65-F5344CB8AC3E}">
        <p14:creationId xmlns:p14="http://schemas.microsoft.com/office/powerpoint/2010/main" val="4239482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2DDA5C05-6B9E-4B47-9FEE-F2006B498099}" type="slidenum">
              <a:rPr lang="ar-SA" smtClean="0"/>
              <a:t>3</a:t>
            </a:fld>
            <a:endParaRPr lang="ar-SA"/>
          </a:p>
        </p:txBody>
      </p:sp>
    </p:spTree>
    <p:extLst>
      <p:ext uri="{BB962C8B-B14F-4D97-AF65-F5344CB8AC3E}">
        <p14:creationId xmlns:p14="http://schemas.microsoft.com/office/powerpoint/2010/main" val="3431005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2DDA5C05-6B9E-4B47-9FEE-F2006B498099}" type="slidenum">
              <a:rPr lang="ar-SA" smtClean="0"/>
              <a:t>4</a:t>
            </a:fld>
            <a:endParaRPr lang="ar-SA"/>
          </a:p>
        </p:txBody>
      </p:sp>
    </p:spTree>
    <p:extLst>
      <p:ext uri="{BB962C8B-B14F-4D97-AF65-F5344CB8AC3E}">
        <p14:creationId xmlns:p14="http://schemas.microsoft.com/office/powerpoint/2010/main" val="3080403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2DDA5C05-6B9E-4B47-9FEE-F2006B498099}" type="slidenum">
              <a:rPr lang="ar-SA" smtClean="0"/>
              <a:t>5</a:t>
            </a:fld>
            <a:endParaRPr lang="ar-SA"/>
          </a:p>
        </p:txBody>
      </p:sp>
    </p:spTree>
    <p:extLst>
      <p:ext uri="{BB962C8B-B14F-4D97-AF65-F5344CB8AC3E}">
        <p14:creationId xmlns:p14="http://schemas.microsoft.com/office/powerpoint/2010/main" val="154806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2DDA5C05-6B9E-4B47-9FEE-F2006B498099}" type="slidenum">
              <a:rPr lang="ar-SA" smtClean="0"/>
              <a:t>6</a:t>
            </a:fld>
            <a:endParaRPr lang="ar-SA"/>
          </a:p>
        </p:txBody>
      </p:sp>
    </p:spTree>
    <p:extLst>
      <p:ext uri="{BB962C8B-B14F-4D97-AF65-F5344CB8AC3E}">
        <p14:creationId xmlns:p14="http://schemas.microsoft.com/office/powerpoint/2010/main" val="3996653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67C477-0D23-4AFB-926C-5339872499AF}" type="slidenum">
              <a:rPr lang="ar-SA"/>
              <a:pPr>
                <a:defRPr/>
              </a:pPr>
              <a:t>‹#›</a:t>
            </a:fld>
            <a:endParaRPr lang="en-US"/>
          </a:p>
        </p:txBody>
      </p:sp>
    </p:spTree>
    <p:extLst>
      <p:ext uri="{BB962C8B-B14F-4D97-AF65-F5344CB8AC3E}">
        <p14:creationId xmlns:p14="http://schemas.microsoft.com/office/powerpoint/2010/main" val="3381732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DC09E5-F50D-4C74-B3DA-10A99138FE33}" type="slidenum">
              <a:rPr lang="ar-SA"/>
              <a:pPr>
                <a:defRPr/>
              </a:pPr>
              <a:t>‹#›</a:t>
            </a:fld>
            <a:endParaRPr lang="en-US"/>
          </a:p>
        </p:txBody>
      </p:sp>
    </p:spTree>
    <p:extLst>
      <p:ext uri="{BB962C8B-B14F-4D97-AF65-F5344CB8AC3E}">
        <p14:creationId xmlns:p14="http://schemas.microsoft.com/office/powerpoint/2010/main" val="1904446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3BD39A-29AE-486B-9482-80469D43C3D8}" type="slidenum">
              <a:rPr lang="ar-SA"/>
              <a:pPr>
                <a:defRPr/>
              </a:pPr>
              <a:t>‹#›</a:t>
            </a:fld>
            <a:endParaRPr lang="en-US"/>
          </a:p>
        </p:txBody>
      </p:sp>
    </p:spTree>
    <p:extLst>
      <p:ext uri="{BB962C8B-B14F-4D97-AF65-F5344CB8AC3E}">
        <p14:creationId xmlns:p14="http://schemas.microsoft.com/office/powerpoint/2010/main" val="2299223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05375A-0120-4815-BCC0-7311C4FF81B2}" type="slidenum">
              <a:rPr lang="ar-SA"/>
              <a:pPr>
                <a:defRPr/>
              </a:pPr>
              <a:t>‹#›</a:t>
            </a:fld>
            <a:endParaRPr lang="en-US"/>
          </a:p>
        </p:txBody>
      </p:sp>
    </p:spTree>
    <p:extLst>
      <p:ext uri="{BB962C8B-B14F-4D97-AF65-F5344CB8AC3E}">
        <p14:creationId xmlns:p14="http://schemas.microsoft.com/office/powerpoint/2010/main" val="3956929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461623-F8A2-4975-8D6A-DB5AD99F9B26}" type="slidenum">
              <a:rPr lang="ar-SA"/>
              <a:pPr>
                <a:defRPr/>
              </a:pPr>
              <a:t>‹#›</a:t>
            </a:fld>
            <a:endParaRPr lang="en-US"/>
          </a:p>
        </p:txBody>
      </p:sp>
    </p:spTree>
    <p:extLst>
      <p:ext uri="{BB962C8B-B14F-4D97-AF65-F5344CB8AC3E}">
        <p14:creationId xmlns:p14="http://schemas.microsoft.com/office/powerpoint/2010/main" val="3769825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47A38B-5A48-4100-8AF3-5FA763F6BFD4}" type="slidenum">
              <a:rPr lang="ar-SA"/>
              <a:pPr>
                <a:defRPr/>
              </a:pPr>
              <a:t>‹#›</a:t>
            </a:fld>
            <a:endParaRPr lang="en-US"/>
          </a:p>
        </p:txBody>
      </p:sp>
    </p:spTree>
    <p:extLst>
      <p:ext uri="{BB962C8B-B14F-4D97-AF65-F5344CB8AC3E}">
        <p14:creationId xmlns:p14="http://schemas.microsoft.com/office/powerpoint/2010/main" val="3424559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02006D1-A217-42D0-9BD3-4C47B277F1B6}" type="slidenum">
              <a:rPr lang="ar-SA"/>
              <a:pPr>
                <a:defRPr/>
              </a:pPr>
              <a:t>‹#›</a:t>
            </a:fld>
            <a:endParaRPr lang="en-US"/>
          </a:p>
        </p:txBody>
      </p:sp>
    </p:spTree>
    <p:extLst>
      <p:ext uri="{BB962C8B-B14F-4D97-AF65-F5344CB8AC3E}">
        <p14:creationId xmlns:p14="http://schemas.microsoft.com/office/powerpoint/2010/main" val="392354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F215B83-5221-4924-B276-61AE4392E4E3}" type="slidenum">
              <a:rPr lang="ar-SA"/>
              <a:pPr>
                <a:defRPr/>
              </a:pPr>
              <a:t>‹#›</a:t>
            </a:fld>
            <a:endParaRPr lang="en-US"/>
          </a:p>
        </p:txBody>
      </p:sp>
    </p:spTree>
    <p:extLst>
      <p:ext uri="{BB962C8B-B14F-4D97-AF65-F5344CB8AC3E}">
        <p14:creationId xmlns:p14="http://schemas.microsoft.com/office/powerpoint/2010/main" val="372608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3D4CF4D-0244-441B-9B70-BF66E265828D}" type="slidenum">
              <a:rPr lang="ar-SA"/>
              <a:pPr>
                <a:defRPr/>
              </a:pPr>
              <a:t>‹#›</a:t>
            </a:fld>
            <a:endParaRPr lang="en-US"/>
          </a:p>
        </p:txBody>
      </p:sp>
    </p:spTree>
    <p:extLst>
      <p:ext uri="{BB962C8B-B14F-4D97-AF65-F5344CB8AC3E}">
        <p14:creationId xmlns:p14="http://schemas.microsoft.com/office/powerpoint/2010/main" val="721449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1C6BB6-0781-4F1D-BD67-B622F33C2F92}" type="slidenum">
              <a:rPr lang="ar-SA"/>
              <a:pPr>
                <a:defRPr/>
              </a:pPr>
              <a:t>‹#›</a:t>
            </a:fld>
            <a:endParaRPr lang="en-US"/>
          </a:p>
        </p:txBody>
      </p:sp>
    </p:spTree>
    <p:extLst>
      <p:ext uri="{BB962C8B-B14F-4D97-AF65-F5344CB8AC3E}">
        <p14:creationId xmlns:p14="http://schemas.microsoft.com/office/powerpoint/2010/main" val="1007990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97E7CB-36C7-46F9-B287-1B371E6551E2}" type="slidenum">
              <a:rPr lang="ar-SA"/>
              <a:pPr>
                <a:defRPr/>
              </a:pPr>
              <a:t>‹#›</a:t>
            </a:fld>
            <a:endParaRPr lang="en-US"/>
          </a:p>
        </p:txBody>
      </p:sp>
    </p:spTree>
    <p:extLst>
      <p:ext uri="{BB962C8B-B14F-4D97-AF65-F5344CB8AC3E}">
        <p14:creationId xmlns:p14="http://schemas.microsoft.com/office/powerpoint/2010/main" val="895661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6529DB53-59C9-4845-9061-619E94ED0201}"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8" name="Rectangle 4"/>
          <p:cNvSpPr>
            <a:spLocks noChangeArrowheads="1"/>
          </p:cNvSpPr>
          <p:nvPr/>
        </p:nvSpPr>
        <p:spPr bwMode="auto">
          <a:xfrm>
            <a:off x="723900" y="2111276"/>
            <a:ext cx="8763000" cy="2308324"/>
          </a:xfrm>
          <a:prstGeom prst="rect">
            <a:avLst/>
          </a:prstGeom>
          <a:noFill/>
          <a:ln w="9525">
            <a:noFill/>
            <a:miter lim="800000"/>
            <a:headEnd/>
            <a:tailEnd/>
          </a:ln>
          <a:effectLst/>
        </p:spPr>
        <p:txBody>
          <a:bodyPr>
            <a:spAutoFit/>
          </a:bodyPr>
          <a:lstStyle/>
          <a:p>
            <a:pPr algn="ctr">
              <a:defRPr/>
            </a:pPr>
            <a:r>
              <a:rPr lang="en-GB" altLang="en-GB" sz="7200" b="1" dirty="0" smtClean="0">
                <a:solidFill>
                  <a:srgbClr val="FFFF00"/>
                </a:solidFill>
                <a:effectLst>
                  <a:outerShdw blurRad="38100" dist="38100" dir="2700000" algn="tl">
                    <a:srgbClr val="C0C0C0"/>
                  </a:outerShdw>
                </a:effectLst>
                <a:latin typeface="Calibri" pitchFamily="34" charset="0"/>
                <a:cs typeface="Calibri" pitchFamily="34" charset="0"/>
              </a:rPr>
              <a:t>Composition and Functions of the Blood</a:t>
            </a:r>
            <a:endParaRPr lang="en-GB" altLang="en-GB" sz="7200" b="1" dirty="0">
              <a:solidFill>
                <a:srgbClr val="FFFF00"/>
              </a:solidFill>
              <a:effectLst>
                <a:outerShdw blurRad="38100" dist="38100" dir="2700000" algn="tl">
                  <a:srgbClr val="C0C0C0"/>
                </a:outerShdw>
              </a:effectLst>
              <a:latin typeface="Calibri" pitchFamily="34" charset="0"/>
              <a:cs typeface="Calibri" pitchFamily="34" charset="0"/>
            </a:endParaRPr>
          </a:p>
        </p:txBody>
      </p:sp>
      <p:grpSp>
        <p:nvGrpSpPr>
          <p:cNvPr id="3" name="Group 7"/>
          <p:cNvGrpSpPr>
            <a:grpSpLocks/>
          </p:cNvGrpSpPr>
          <p:nvPr/>
        </p:nvGrpSpPr>
        <p:grpSpPr bwMode="auto">
          <a:xfrm>
            <a:off x="0" y="0"/>
            <a:ext cx="1104900" cy="1689100"/>
            <a:chOff x="96" y="104"/>
            <a:chExt cx="696" cy="1064"/>
          </a:xfrm>
        </p:grpSpPr>
        <p:pic>
          <p:nvPicPr>
            <p:cNvPr id="4" name="Picture 8" descr="mobileph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 y="213"/>
              <a:ext cx="372" cy="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9"/>
            <p:cNvSpPr>
              <a:spLocks noChangeArrowheads="1"/>
            </p:cNvSpPr>
            <p:nvPr/>
          </p:nvSpPr>
          <p:spPr bwMode="auto">
            <a:xfrm>
              <a:off x="96" y="104"/>
              <a:ext cx="696" cy="10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67 h 21600"/>
                <a:gd name="T26" fmla="*/ 18434 w 21600"/>
                <a:gd name="T27" fmla="*/ 1843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60" y="16758"/>
                  </a:moveTo>
                  <a:cubicBezTo>
                    <a:pt x="19267" y="15091"/>
                    <a:pt x="20039" y="12981"/>
                    <a:pt x="20039" y="10800"/>
                  </a:cubicBezTo>
                  <a:cubicBezTo>
                    <a:pt x="20039" y="5697"/>
                    <a:pt x="15902" y="1561"/>
                    <a:pt x="10800" y="1561"/>
                  </a:cubicBezTo>
                  <a:cubicBezTo>
                    <a:pt x="8618" y="1560"/>
                    <a:pt x="6508" y="2332"/>
                    <a:pt x="4841" y="3739"/>
                  </a:cubicBezTo>
                  <a:lnTo>
                    <a:pt x="17860" y="16758"/>
                  </a:lnTo>
                  <a:close/>
                  <a:moveTo>
                    <a:pt x="3739" y="4841"/>
                  </a:moveTo>
                  <a:cubicBezTo>
                    <a:pt x="2332" y="6508"/>
                    <a:pt x="1561" y="8618"/>
                    <a:pt x="1561" y="10799"/>
                  </a:cubicBezTo>
                  <a:cubicBezTo>
                    <a:pt x="1561" y="15902"/>
                    <a:pt x="5697" y="20039"/>
                    <a:pt x="10800" y="20039"/>
                  </a:cubicBezTo>
                  <a:cubicBezTo>
                    <a:pt x="12981" y="20039"/>
                    <a:pt x="15091" y="19267"/>
                    <a:pt x="16758" y="17860"/>
                  </a:cubicBezTo>
                  <a:lnTo>
                    <a:pt x="3739" y="4841"/>
                  </a:lnTo>
                  <a:close/>
                </a:path>
              </a:pathLst>
            </a:custGeom>
            <a:solidFill>
              <a:srgbClr val="FF0000"/>
            </a:solidFill>
            <a:ln w="9525">
              <a:solidFill>
                <a:schemeClr val="tx2"/>
              </a:solidFill>
              <a:miter lim="800000"/>
              <a:headEnd/>
              <a:tailEnd/>
            </a:ln>
          </p:spPr>
          <p:txBody>
            <a:bodyPr anchor="ctr">
              <a:spAutoFit/>
            </a:bodyPr>
            <a:lstStyle/>
            <a:p>
              <a:endParaRPr lang="ar-SA"/>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228600"/>
            <a:ext cx="3619500" cy="914400"/>
          </a:xfrm>
          <a:prstGeom prst="rect">
            <a:avLst/>
          </a:prstGeom>
          <a:noFill/>
          <a:ln w="9525">
            <a:noFill/>
            <a:miter lim="800000"/>
            <a:headEnd/>
            <a:tailEnd/>
          </a:ln>
          <a:effectLst/>
        </p:spPr>
        <p:txBody>
          <a:bodyPr anchor="ctr"/>
          <a:lstStyle/>
          <a:p>
            <a:pPr algn="ctr">
              <a:defRPr/>
            </a:pPr>
            <a:r>
              <a:rPr lang="en-US" sz="3600" b="1" dirty="0" smtClean="0">
                <a:solidFill>
                  <a:srgbClr val="FF0000"/>
                </a:solidFill>
                <a:effectLst>
                  <a:outerShdw blurRad="38100" dist="38100" dir="2700000" algn="tl">
                    <a:srgbClr val="C0C0C0"/>
                  </a:outerShdw>
                </a:effectLst>
                <a:latin typeface="Calibri" pitchFamily="34" charset="0"/>
                <a:cs typeface="Calibri" pitchFamily="34" charset="0"/>
              </a:rPr>
              <a:t>Composition</a:t>
            </a:r>
          </a:p>
          <a:p>
            <a:pPr algn="ctr">
              <a:defRPr/>
            </a:pPr>
            <a:r>
              <a:rPr lang="en-US" sz="3600" b="1" dirty="0" smtClean="0">
                <a:solidFill>
                  <a:srgbClr val="FF0000"/>
                </a:solidFill>
                <a:effectLst>
                  <a:outerShdw blurRad="38100" dist="38100" dir="2700000" algn="tl">
                    <a:srgbClr val="C0C0C0"/>
                  </a:outerShdw>
                </a:effectLst>
                <a:latin typeface="Calibri" pitchFamily="34" charset="0"/>
                <a:cs typeface="Calibri" pitchFamily="34" charset="0"/>
              </a:rPr>
              <a:t>of </a:t>
            </a:r>
            <a:r>
              <a:rPr lang="en-US" sz="3600" b="1" dirty="0">
                <a:solidFill>
                  <a:srgbClr val="FF0000"/>
                </a:solidFill>
                <a:effectLst>
                  <a:outerShdw blurRad="38100" dist="38100" dir="2700000" algn="tl">
                    <a:srgbClr val="C0C0C0"/>
                  </a:outerShdw>
                </a:effectLst>
                <a:latin typeface="Calibri" pitchFamily="34" charset="0"/>
                <a:cs typeface="Calibri" pitchFamily="34" charset="0"/>
              </a:rPr>
              <a:t>Blood</a:t>
            </a:r>
          </a:p>
        </p:txBody>
      </p:sp>
      <p:sp>
        <p:nvSpPr>
          <p:cNvPr id="10243" name="Rectangle 4"/>
          <p:cNvSpPr>
            <a:spLocks noChangeArrowheads="1"/>
          </p:cNvSpPr>
          <p:nvPr/>
        </p:nvSpPr>
        <p:spPr bwMode="auto">
          <a:xfrm>
            <a:off x="342900" y="1371599"/>
            <a:ext cx="3048000" cy="204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FontTx/>
              <a:buChar char="•"/>
            </a:pPr>
            <a:r>
              <a:rPr lang="en-US" sz="3200" b="1" dirty="0" smtClean="0">
                <a:solidFill>
                  <a:srgbClr val="CC0066"/>
                </a:solidFill>
                <a:latin typeface="Calibri" pitchFamily="34" charset="0"/>
                <a:cs typeface="Calibri" pitchFamily="34" charset="0"/>
              </a:rPr>
              <a:t> 45</a:t>
            </a:r>
            <a:r>
              <a:rPr lang="en-US" sz="3200" b="1" dirty="0">
                <a:solidFill>
                  <a:srgbClr val="CC0066"/>
                </a:solidFill>
                <a:latin typeface="Calibri" pitchFamily="34" charset="0"/>
                <a:cs typeface="Calibri" pitchFamily="34" charset="0"/>
              </a:rPr>
              <a:t>% cells</a:t>
            </a:r>
            <a:r>
              <a:rPr lang="en-US" sz="3200" b="1" dirty="0">
                <a:latin typeface="Calibri" pitchFamily="34" charset="0"/>
                <a:cs typeface="Calibri" pitchFamily="34" charset="0"/>
              </a:rPr>
              <a:t> </a:t>
            </a:r>
          </a:p>
          <a:p>
            <a:pPr marL="914400" lvl="1" indent="-457200">
              <a:spcBef>
                <a:spcPct val="20000"/>
              </a:spcBef>
              <a:buFont typeface="Arial" pitchFamily="34" charset="0"/>
              <a:buChar char="•"/>
            </a:pPr>
            <a:r>
              <a:rPr lang="en-US" sz="2800" b="1" dirty="0" smtClean="0">
                <a:latin typeface="Calibri" pitchFamily="34" charset="0"/>
                <a:cs typeface="Calibri" pitchFamily="34" charset="0"/>
              </a:rPr>
              <a:t>99</a:t>
            </a:r>
            <a:r>
              <a:rPr lang="en-US" sz="2800" b="1" dirty="0">
                <a:latin typeface="Calibri" pitchFamily="34" charset="0"/>
                <a:cs typeface="Calibri" pitchFamily="34" charset="0"/>
              </a:rPr>
              <a:t>% RBCs</a:t>
            </a:r>
          </a:p>
          <a:p>
            <a:pPr marL="914400" lvl="1" indent="-457200">
              <a:spcBef>
                <a:spcPct val="20000"/>
              </a:spcBef>
              <a:buFont typeface="Arial" pitchFamily="34" charset="0"/>
              <a:buChar char="•"/>
            </a:pPr>
            <a:r>
              <a:rPr lang="en-US" sz="2800" b="1" dirty="0" smtClean="0">
                <a:latin typeface="Calibri" pitchFamily="34" charset="0"/>
                <a:cs typeface="Calibri" pitchFamily="34" charset="0"/>
              </a:rPr>
              <a:t>&lt; </a:t>
            </a:r>
            <a:r>
              <a:rPr lang="en-US" sz="2800" b="1" dirty="0">
                <a:latin typeface="Calibri" pitchFamily="34" charset="0"/>
                <a:cs typeface="Calibri" pitchFamily="34" charset="0"/>
              </a:rPr>
              <a:t>1% WBCs and </a:t>
            </a:r>
            <a:r>
              <a:rPr lang="en-US" sz="2800" b="1" dirty="0" smtClean="0">
                <a:latin typeface="Calibri" pitchFamily="34" charset="0"/>
                <a:cs typeface="Calibri" pitchFamily="34" charset="0"/>
              </a:rPr>
              <a:t>platelets</a:t>
            </a:r>
          </a:p>
          <a:p>
            <a:pPr>
              <a:spcBef>
                <a:spcPct val="20000"/>
              </a:spcBef>
            </a:pPr>
            <a:endParaRPr lang="en-US" sz="2800" b="1" dirty="0">
              <a:latin typeface="Calibri" pitchFamily="34" charset="0"/>
              <a:cs typeface="Calibri" pitchFamily="34" charset="0"/>
            </a:endParaRPr>
          </a:p>
          <a:p>
            <a:pPr>
              <a:spcBef>
                <a:spcPct val="20000"/>
              </a:spcBef>
              <a:buFontTx/>
              <a:buChar char="•"/>
            </a:pPr>
            <a:r>
              <a:rPr lang="en-US" sz="3200" b="1" dirty="0" smtClean="0">
                <a:solidFill>
                  <a:srgbClr val="CC0066"/>
                </a:solidFill>
                <a:latin typeface="Calibri" pitchFamily="34" charset="0"/>
                <a:cs typeface="Calibri" pitchFamily="34" charset="0"/>
              </a:rPr>
              <a:t> 55</a:t>
            </a:r>
            <a:r>
              <a:rPr lang="en-US" sz="3200" b="1" dirty="0">
                <a:solidFill>
                  <a:srgbClr val="CC0066"/>
                </a:solidFill>
                <a:latin typeface="Calibri" pitchFamily="34" charset="0"/>
                <a:cs typeface="Calibri" pitchFamily="34" charset="0"/>
              </a:rPr>
              <a:t>% plasma</a:t>
            </a:r>
            <a:endParaRPr lang="en-US" sz="2800" b="1" dirty="0">
              <a:latin typeface="Calibri" pitchFamily="34" charset="0"/>
              <a:cs typeface="Calibri" pitchFamily="34" charset="0"/>
            </a:endParaRPr>
          </a:p>
          <a:p>
            <a:pPr lvl="1" algn="ctr">
              <a:spcBef>
                <a:spcPct val="20000"/>
              </a:spcBef>
            </a:pPr>
            <a:endParaRPr lang="en-US" sz="3200" b="1" dirty="0">
              <a:latin typeface="Calibri" pitchFamily="34" charset="0"/>
              <a:cs typeface="Calibri" pitchFamily="34" charset="0"/>
            </a:endParaRPr>
          </a:p>
        </p:txBody>
      </p:sp>
      <p:pic>
        <p:nvPicPr>
          <p:cNvPr id="10244" name="Picture 5" descr="177522"/>
          <p:cNvPicPr>
            <a:picLocks noChangeAspect="1" noChangeArrowheads="1"/>
          </p:cNvPicPr>
          <p:nvPr/>
        </p:nvPicPr>
        <p:blipFill>
          <a:blip r:embed="rId2">
            <a:extLst>
              <a:ext uri="{28A0092B-C50C-407E-A947-70E740481C1C}">
                <a14:useLocalDpi xmlns:a14="http://schemas.microsoft.com/office/drawing/2010/main" val="0"/>
              </a:ext>
            </a:extLst>
          </a:blip>
          <a:srcRect b="8815"/>
          <a:stretch>
            <a:fillRect/>
          </a:stretch>
        </p:blipFill>
        <p:spPr bwMode="auto">
          <a:xfrm>
            <a:off x="3390900" y="76200"/>
            <a:ext cx="6858000" cy="668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177521"/>
          <p:cNvPicPr>
            <a:picLocks noChangeAspect="1" noChangeArrowheads="1"/>
          </p:cNvPicPr>
          <p:nvPr/>
        </p:nvPicPr>
        <p:blipFill>
          <a:blip r:embed="rId3">
            <a:extLst>
              <a:ext uri="{28A0092B-C50C-407E-A947-70E740481C1C}">
                <a14:useLocalDpi xmlns:a14="http://schemas.microsoft.com/office/drawing/2010/main" val="0"/>
              </a:ext>
            </a:extLst>
          </a:blip>
          <a:srcRect b="14311"/>
          <a:stretch>
            <a:fillRect/>
          </a:stretch>
        </p:blipFill>
        <p:spPr bwMode="auto">
          <a:xfrm>
            <a:off x="342900" y="4519612"/>
            <a:ext cx="281940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228600"/>
            <a:ext cx="10287000" cy="685800"/>
          </a:xfrm>
          <a:prstGeom prst="rect">
            <a:avLst/>
          </a:prstGeom>
          <a:noFill/>
          <a:ln w="9525">
            <a:noFill/>
            <a:miter lim="800000"/>
            <a:headEnd/>
            <a:tailEnd/>
          </a:ln>
          <a:effectLst/>
        </p:spPr>
        <p:txBody>
          <a:bodyPr anchor="ctr"/>
          <a:lstStyle/>
          <a:p>
            <a:pPr algn="ctr">
              <a:defRPr/>
            </a:pPr>
            <a:r>
              <a:rPr lang="en-US" sz="4400" b="1" dirty="0" smtClean="0">
                <a:solidFill>
                  <a:srgbClr val="FF0000"/>
                </a:solidFill>
                <a:effectLst>
                  <a:outerShdw blurRad="38100" dist="38100" dir="2700000" algn="tl">
                    <a:srgbClr val="C0C0C0"/>
                  </a:outerShdw>
                </a:effectLst>
                <a:latin typeface="Calibri" pitchFamily="34" charset="0"/>
                <a:cs typeface="Calibri" pitchFamily="34" charset="0"/>
              </a:rPr>
              <a:t>Composition of </a:t>
            </a:r>
            <a:r>
              <a:rPr lang="en-US" sz="4400" b="1" dirty="0">
                <a:solidFill>
                  <a:srgbClr val="FF0000"/>
                </a:solidFill>
                <a:effectLst>
                  <a:outerShdw blurRad="38100" dist="38100" dir="2700000" algn="tl">
                    <a:srgbClr val="C0C0C0"/>
                  </a:outerShdw>
                </a:effectLst>
                <a:latin typeface="Calibri" pitchFamily="34" charset="0"/>
                <a:cs typeface="Calibri" pitchFamily="34" charset="0"/>
              </a:rPr>
              <a:t>Blood</a:t>
            </a:r>
          </a:p>
        </p:txBody>
      </p:sp>
      <p:pic>
        <p:nvPicPr>
          <p:cNvPr id="16386" name="Picture 2" descr="Image result for centrifuging blood and obtaining ser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2" y="1066800"/>
            <a:ext cx="7596188" cy="5703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585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0" y="152400"/>
            <a:ext cx="10286999" cy="533400"/>
          </a:xfrm>
          <a:prstGeom prst="rect">
            <a:avLst/>
          </a:prstGeom>
          <a:noFill/>
          <a:ln w="9525">
            <a:noFill/>
            <a:miter lim="800000"/>
            <a:headEnd/>
            <a:tailEnd/>
          </a:ln>
          <a:effectLst/>
        </p:spPr>
        <p:txBody>
          <a:bodyPr anchor="ctr"/>
          <a:lstStyle/>
          <a:p>
            <a:pPr algn="ctr">
              <a:defRPr/>
            </a:pPr>
            <a:r>
              <a:rPr lang="en-US" sz="4000" b="1" dirty="0">
                <a:solidFill>
                  <a:srgbClr val="FF0000"/>
                </a:solidFill>
                <a:effectLst>
                  <a:outerShdw blurRad="38100" dist="38100" dir="2700000" algn="tl">
                    <a:srgbClr val="C0C0C0"/>
                  </a:outerShdw>
                </a:effectLst>
                <a:latin typeface="Calibri" pitchFamily="34" charset="0"/>
                <a:cs typeface="Calibri" pitchFamily="34" charset="0"/>
              </a:rPr>
              <a:t>Plasma: Definition and Composition</a:t>
            </a:r>
          </a:p>
        </p:txBody>
      </p:sp>
      <p:sp>
        <p:nvSpPr>
          <p:cNvPr id="9219" name="Rectangle 5"/>
          <p:cNvSpPr>
            <a:spLocks noChangeArrowheads="1"/>
          </p:cNvSpPr>
          <p:nvPr/>
        </p:nvSpPr>
        <p:spPr bwMode="auto">
          <a:xfrm>
            <a:off x="38100" y="990600"/>
            <a:ext cx="5257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 typeface="Wingdings" pitchFamily="2" charset="2"/>
              <a:buChar char="q"/>
            </a:pPr>
            <a:r>
              <a:rPr lang="en-US" sz="2000" b="1" dirty="0" smtClean="0">
                <a:solidFill>
                  <a:srgbClr val="CC0066"/>
                </a:solidFill>
                <a:latin typeface="Calibri" pitchFamily="34" charset="0"/>
                <a:cs typeface="Calibri" pitchFamily="34" charset="0"/>
              </a:rPr>
              <a:t>Plasma </a:t>
            </a:r>
            <a:r>
              <a:rPr lang="en-US" sz="2000" b="1" dirty="0">
                <a:solidFill>
                  <a:srgbClr val="CC0066"/>
                </a:solidFill>
                <a:latin typeface="Calibri" pitchFamily="34" charset="0"/>
                <a:cs typeface="Calibri" pitchFamily="34" charset="0"/>
              </a:rPr>
              <a:t>=</a:t>
            </a:r>
            <a:r>
              <a:rPr lang="en-US" sz="2000" b="1" dirty="0">
                <a:latin typeface="Calibri" pitchFamily="34" charset="0"/>
                <a:cs typeface="Calibri" pitchFamily="34" charset="0"/>
              </a:rPr>
              <a:t> whole blood minus cells </a:t>
            </a:r>
          </a:p>
          <a:p>
            <a:pPr marL="342900" indent="-342900">
              <a:spcBef>
                <a:spcPct val="20000"/>
              </a:spcBef>
              <a:buFont typeface="Wingdings" pitchFamily="2" charset="2"/>
              <a:buChar char="q"/>
            </a:pPr>
            <a:r>
              <a:rPr lang="en-US" sz="2000" b="1" dirty="0" smtClean="0">
                <a:solidFill>
                  <a:srgbClr val="CC0066"/>
                </a:solidFill>
                <a:latin typeface="Calibri" pitchFamily="34" charset="0"/>
                <a:cs typeface="Calibri" pitchFamily="34" charset="0"/>
              </a:rPr>
              <a:t>Serum </a:t>
            </a:r>
            <a:r>
              <a:rPr lang="en-US" sz="2000" b="1" dirty="0">
                <a:solidFill>
                  <a:srgbClr val="CC0066"/>
                </a:solidFill>
                <a:latin typeface="Calibri" pitchFamily="34" charset="0"/>
                <a:cs typeface="Calibri" pitchFamily="34" charset="0"/>
              </a:rPr>
              <a:t>=</a:t>
            </a:r>
            <a:r>
              <a:rPr lang="en-US" sz="2000" b="1" dirty="0">
                <a:latin typeface="Calibri" pitchFamily="34" charset="0"/>
                <a:cs typeface="Calibri" pitchFamily="34" charset="0"/>
              </a:rPr>
              <a:t> plasma minus clotting proteins</a:t>
            </a:r>
          </a:p>
          <a:p>
            <a:pPr lvl="1">
              <a:spcBef>
                <a:spcPct val="20000"/>
              </a:spcBef>
              <a:buFontTx/>
              <a:buChar char="–"/>
            </a:pPr>
            <a:r>
              <a:rPr lang="en-US" sz="1600" b="1" dirty="0">
                <a:latin typeface="Calibri" pitchFamily="34" charset="0"/>
                <a:cs typeface="Calibri" pitchFamily="34" charset="0"/>
              </a:rPr>
              <a:t> </a:t>
            </a:r>
            <a:r>
              <a:rPr lang="en-US" sz="1600" b="1" dirty="0" smtClean="0">
                <a:latin typeface="Calibri" pitchFamily="34" charset="0"/>
                <a:cs typeface="Calibri" pitchFamily="34" charset="0"/>
              </a:rPr>
              <a:t> </a:t>
            </a:r>
            <a:r>
              <a:rPr lang="en-US" b="1" dirty="0" smtClean="0">
                <a:latin typeface="Calibri" pitchFamily="34" charset="0"/>
                <a:cs typeface="Calibri" pitchFamily="34" charset="0"/>
              </a:rPr>
              <a:t>If </a:t>
            </a:r>
            <a:r>
              <a:rPr lang="en-US" b="1" dirty="0">
                <a:latin typeface="Calibri" pitchFamily="34" charset="0"/>
                <a:cs typeface="Calibri" pitchFamily="34" charset="0"/>
              </a:rPr>
              <a:t>w</a:t>
            </a:r>
            <a:r>
              <a:rPr lang="en-GB" b="1" dirty="0">
                <a:latin typeface="Calibri" pitchFamily="34" charset="0"/>
                <a:cs typeface="Calibri" pitchFamily="34" charset="0"/>
              </a:rPr>
              <a:t>hole blood </a:t>
            </a:r>
            <a:r>
              <a:rPr lang="en-GB" b="1" dirty="0" smtClean="0">
                <a:latin typeface="Calibri" pitchFamily="34" charset="0"/>
                <a:cs typeface="Calibri" pitchFamily="34" charset="0"/>
              </a:rPr>
              <a:t>is allowed </a:t>
            </a:r>
            <a:r>
              <a:rPr lang="en-GB" b="1" dirty="0">
                <a:latin typeface="Calibri" pitchFamily="34" charset="0"/>
                <a:cs typeface="Calibri" pitchFamily="34" charset="0"/>
              </a:rPr>
              <a:t>to clot </a:t>
            </a:r>
          </a:p>
          <a:p>
            <a:pPr lvl="1">
              <a:spcBef>
                <a:spcPct val="20000"/>
              </a:spcBef>
              <a:buFontTx/>
              <a:buChar char="–"/>
            </a:pPr>
            <a:r>
              <a:rPr lang="en-GB" b="1" dirty="0">
                <a:latin typeface="Calibri" pitchFamily="34" charset="0"/>
                <a:cs typeface="Calibri" pitchFamily="34" charset="0"/>
              </a:rPr>
              <a:t> </a:t>
            </a:r>
            <a:r>
              <a:rPr lang="en-GB" b="1" dirty="0" smtClean="0">
                <a:latin typeface="Calibri" pitchFamily="34" charset="0"/>
                <a:cs typeface="Calibri" pitchFamily="34" charset="0"/>
              </a:rPr>
              <a:t>Then</a:t>
            </a:r>
            <a:r>
              <a:rPr lang="en-GB" b="1" dirty="0">
                <a:latin typeface="Calibri" pitchFamily="34" charset="0"/>
                <a:cs typeface="Calibri" pitchFamily="34" charset="0"/>
              </a:rPr>
              <a:t>, clot is removed, the remaining fluid is SERUM</a:t>
            </a:r>
          </a:p>
          <a:p>
            <a:pPr lvl="1">
              <a:spcBef>
                <a:spcPct val="20000"/>
              </a:spcBef>
              <a:buFontTx/>
              <a:buChar char="–"/>
            </a:pPr>
            <a:r>
              <a:rPr lang="en-GB" b="1" dirty="0">
                <a:latin typeface="Calibri" pitchFamily="34" charset="0"/>
                <a:cs typeface="Calibri" pitchFamily="34" charset="0"/>
              </a:rPr>
              <a:t> Thus, serum does not contain coagulation factors</a:t>
            </a:r>
          </a:p>
          <a:p>
            <a:pPr algn="ctr">
              <a:spcBef>
                <a:spcPct val="20000"/>
              </a:spcBef>
              <a:buFontTx/>
              <a:buChar char="•"/>
            </a:pPr>
            <a:endParaRPr lang="en-US" sz="1600" b="1" dirty="0">
              <a:latin typeface="Calibri" pitchFamily="34" charset="0"/>
              <a:cs typeface="Calibri" pitchFamily="34" charset="0"/>
            </a:endParaRPr>
          </a:p>
          <a:p>
            <a:pPr marL="342900" indent="-342900">
              <a:spcBef>
                <a:spcPct val="20000"/>
              </a:spcBef>
              <a:buFont typeface="Wingdings" pitchFamily="2" charset="2"/>
              <a:buChar char="q"/>
            </a:pPr>
            <a:r>
              <a:rPr lang="en-US" sz="2000" b="1" dirty="0">
                <a:solidFill>
                  <a:srgbClr val="CC0066"/>
                </a:solidFill>
                <a:latin typeface="Calibri" pitchFamily="34" charset="0"/>
                <a:cs typeface="Calibri" pitchFamily="34" charset="0"/>
              </a:rPr>
              <a:t> Constituents of plasma </a:t>
            </a:r>
          </a:p>
          <a:p>
            <a:pPr lvl="1">
              <a:spcBef>
                <a:spcPct val="20000"/>
              </a:spcBef>
            </a:pPr>
            <a:r>
              <a:rPr lang="en-US" b="1" dirty="0" smtClean="0">
                <a:latin typeface="Calibri" pitchFamily="34" charset="0"/>
                <a:cs typeface="Calibri" pitchFamily="34" charset="0"/>
              </a:rPr>
              <a:t>- 91.5</a:t>
            </a:r>
            <a:r>
              <a:rPr lang="en-US" b="1" dirty="0">
                <a:latin typeface="Calibri" pitchFamily="34" charset="0"/>
                <a:cs typeface="Calibri" pitchFamily="34" charset="0"/>
              </a:rPr>
              <a:t>% water</a:t>
            </a:r>
          </a:p>
          <a:p>
            <a:pPr lvl="1">
              <a:spcBef>
                <a:spcPct val="20000"/>
              </a:spcBef>
            </a:pPr>
            <a:r>
              <a:rPr lang="en-US" b="1" dirty="0" smtClean="0">
                <a:latin typeface="Calibri" pitchFamily="34" charset="0"/>
                <a:cs typeface="Calibri" pitchFamily="34" charset="0"/>
              </a:rPr>
              <a:t>- 7</a:t>
            </a:r>
            <a:r>
              <a:rPr lang="en-US" b="1" dirty="0">
                <a:latin typeface="Calibri" pitchFamily="34" charset="0"/>
                <a:cs typeface="Calibri" pitchFamily="34" charset="0"/>
              </a:rPr>
              <a:t>% plasma proteins</a:t>
            </a:r>
          </a:p>
          <a:p>
            <a:pPr lvl="1">
              <a:spcBef>
                <a:spcPct val="20000"/>
              </a:spcBef>
            </a:pPr>
            <a:r>
              <a:rPr lang="en-US" b="1" dirty="0" smtClean="0">
                <a:latin typeface="Calibri" pitchFamily="34" charset="0"/>
                <a:cs typeface="Calibri" pitchFamily="34" charset="0"/>
              </a:rPr>
              <a:t>- 1.5</a:t>
            </a:r>
            <a:r>
              <a:rPr lang="en-US" b="1" dirty="0">
                <a:latin typeface="Calibri" pitchFamily="34" charset="0"/>
                <a:cs typeface="Calibri" pitchFamily="34" charset="0"/>
              </a:rPr>
              <a:t>% other solutes including:</a:t>
            </a:r>
          </a:p>
          <a:p>
            <a:pPr marL="1200150" lvl="2" indent="-285750">
              <a:spcBef>
                <a:spcPct val="20000"/>
              </a:spcBef>
              <a:buFont typeface="Arial" pitchFamily="34" charset="0"/>
              <a:buChar char="•"/>
            </a:pPr>
            <a:r>
              <a:rPr lang="en-US" b="1" dirty="0" smtClean="0">
                <a:latin typeface="Calibri" pitchFamily="34" charset="0"/>
                <a:cs typeface="Calibri" pitchFamily="34" charset="0"/>
              </a:rPr>
              <a:t>Electrolytes</a:t>
            </a:r>
            <a:endParaRPr lang="en-US" b="1" dirty="0">
              <a:latin typeface="Calibri" pitchFamily="34" charset="0"/>
              <a:cs typeface="Calibri" pitchFamily="34" charset="0"/>
            </a:endParaRPr>
          </a:p>
          <a:p>
            <a:pPr marL="1200150" lvl="2" indent="-285750">
              <a:spcBef>
                <a:spcPct val="20000"/>
              </a:spcBef>
              <a:buFont typeface="Arial" pitchFamily="34" charset="0"/>
              <a:buChar char="•"/>
            </a:pPr>
            <a:r>
              <a:rPr lang="en-US" b="1" dirty="0" smtClean="0">
                <a:latin typeface="Calibri" pitchFamily="34" charset="0"/>
                <a:cs typeface="Calibri" pitchFamily="34" charset="0"/>
              </a:rPr>
              <a:t>Organic </a:t>
            </a:r>
            <a:r>
              <a:rPr lang="en-US" b="1" dirty="0">
                <a:latin typeface="Calibri" pitchFamily="34" charset="0"/>
                <a:cs typeface="Calibri" pitchFamily="34" charset="0"/>
              </a:rPr>
              <a:t>nutrients and wastes</a:t>
            </a:r>
          </a:p>
          <a:p>
            <a:pPr marL="1200150" lvl="2" indent="-285750">
              <a:spcBef>
                <a:spcPct val="20000"/>
              </a:spcBef>
              <a:buFont typeface="Arial" pitchFamily="34" charset="0"/>
              <a:buChar char="•"/>
            </a:pPr>
            <a:r>
              <a:rPr lang="en-US" b="1" dirty="0" smtClean="0">
                <a:latin typeface="Calibri" pitchFamily="34" charset="0"/>
                <a:cs typeface="Calibri" pitchFamily="34" charset="0"/>
              </a:rPr>
              <a:t>Respiratory </a:t>
            </a:r>
            <a:r>
              <a:rPr lang="en-US" b="1" dirty="0">
                <a:latin typeface="Calibri" pitchFamily="34" charset="0"/>
                <a:cs typeface="Calibri" pitchFamily="34" charset="0"/>
              </a:rPr>
              <a:t>gases</a:t>
            </a:r>
          </a:p>
          <a:p>
            <a:pPr marL="1200150" lvl="2" indent="-285750">
              <a:spcBef>
                <a:spcPct val="20000"/>
              </a:spcBef>
              <a:buFont typeface="Arial" pitchFamily="34" charset="0"/>
              <a:buChar char="•"/>
            </a:pPr>
            <a:r>
              <a:rPr lang="en-US" b="1" dirty="0" smtClean="0">
                <a:latin typeface="Calibri" pitchFamily="34" charset="0"/>
                <a:cs typeface="Calibri" pitchFamily="34" charset="0"/>
              </a:rPr>
              <a:t>Vitamins</a:t>
            </a:r>
            <a:endParaRPr lang="en-US" b="1" dirty="0">
              <a:latin typeface="Calibri" pitchFamily="34" charset="0"/>
              <a:cs typeface="Calibri" pitchFamily="34" charset="0"/>
            </a:endParaRPr>
          </a:p>
        </p:txBody>
      </p:sp>
      <p:pic>
        <p:nvPicPr>
          <p:cNvPr id="13317" name="Picture 5" descr="Image result for centrifuging blood and obtaining ser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5025" y="4152900"/>
            <a:ext cx="4333875" cy="2400300"/>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271" y="848103"/>
            <a:ext cx="2218629" cy="2961897"/>
          </a:xfrm>
          <a:prstGeom prst="rect">
            <a:avLst/>
          </a:prstGeom>
          <a:noFill/>
          <a:extLst>
            <a:ext uri="{909E8E84-426E-40DD-AFC4-6F175D3DCCD1}">
              <a14:hiddenFill xmlns:a14="http://schemas.microsoft.com/office/drawing/2010/main">
                <a:solidFill>
                  <a:srgbClr val="FFFFFF"/>
                </a:solidFill>
              </a14:hiddenFill>
            </a:ext>
          </a:extLst>
        </p:spPr>
      </p:pic>
      <p:pic>
        <p:nvPicPr>
          <p:cNvPr id="13321" name="Picture 9"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4150" y="1074928"/>
            <a:ext cx="2603500" cy="258267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8157" y="4471987"/>
            <a:ext cx="1673543" cy="1700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3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3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3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219">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219">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219">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219">
                                            <p:txEl>
                                              <p:pRg st="10" end="1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219">
                                            <p:txEl>
                                              <p:pRg st="11" end="1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219">
                                            <p:txEl>
                                              <p:pRg st="12" end="1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21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15f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4287" y="817563"/>
            <a:ext cx="6119813" cy="596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p:nvSpPr>
        <p:spPr bwMode="auto">
          <a:xfrm>
            <a:off x="290513" y="990600"/>
            <a:ext cx="3709987"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2800" b="1" dirty="0" smtClean="0">
                <a:solidFill>
                  <a:srgbClr val="CC0066"/>
                </a:solidFill>
                <a:latin typeface="Calibri" pitchFamily="34" charset="0"/>
                <a:cs typeface="Calibri" pitchFamily="34" charset="0"/>
              </a:rPr>
              <a:t>Ionic composition of the plasma is very similar to that of the interstitial fluid</a:t>
            </a:r>
            <a:endParaRPr lang="en-US" sz="2000" b="1" dirty="0">
              <a:latin typeface="Calibri" pitchFamily="34" charset="0"/>
              <a:cs typeface="Calibri" pitchFamily="34" charset="0"/>
            </a:endParaRPr>
          </a:p>
        </p:txBody>
      </p:sp>
      <p:sp>
        <p:nvSpPr>
          <p:cNvPr id="5" name="Rectangle 2"/>
          <p:cNvSpPr>
            <a:spLocks noChangeArrowheads="1"/>
          </p:cNvSpPr>
          <p:nvPr/>
        </p:nvSpPr>
        <p:spPr bwMode="auto">
          <a:xfrm>
            <a:off x="0" y="228600"/>
            <a:ext cx="10287000" cy="588963"/>
          </a:xfrm>
          <a:prstGeom prst="rect">
            <a:avLst/>
          </a:prstGeom>
          <a:noFill/>
          <a:ln w="9525">
            <a:noFill/>
            <a:miter lim="800000"/>
            <a:headEnd/>
            <a:tailEnd/>
          </a:ln>
          <a:effectLst/>
        </p:spPr>
        <p:txBody>
          <a:bodyPr anchor="ctr"/>
          <a:lstStyle/>
          <a:p>
            <a:pPr algn="ctr">
              <a:defRPr/>
            </a:pPr>
            <a:r>
              <a:rPr lang="en-US" sz="3600" b="1" dirty="0" smtClean="0">
                <a:solidFill>
                  <a:srgbClr val="FF0000"/>
                </a:solidFill>
                <a:effectLst>
                  <a:outerShdw blurRad="38100" dist="38100" dir="2700000" algn="tl">
                    <a:srgbClr val="C0C0C0"/>
                  </a:outerShdw>
                </a:effectLst>
                <a:latin typeface="Calibri" pitchFamily="34" charset="0"/>
                <a:cs typeface="Calibri" pitchFamily="34" charset="0"/>
              </a:rPr>
              <a:t>Ionic Composition of the Plasma</a:t>
            </a:r>
            <a:endParaRPr lang="en-US" sz="3600" b="1" dirty="0">
              <a:solidFill>
                <a:srgbClr val="FF0000"/>
              </a:solidFill>
              <a:effectLst>
                <a:outerShdw blurRad="38100" dist="38100" dir="2700000" algn="tl">
                  <a:srgbClr val="C0C0C0"/>
                </a:outerShdw>
              </a:effectLst>
              <a:latin typeface="Calibri" pitchFamily="34" charset="0"/>
              <a:cs typeface="Calibri" pitchFamily="34" charset="0"/>
            </a:endParaRPr>
          </a:p>
        </p:txBody>
      </p:sp>
    </p:spTree>
    <p:extLst>
      <p:ext uri="{BB962C8B-B14F-4D97-AF65-F5344CB8AC3E}">
        <p14:creationId xmlns:p14="http://schemas.microsoft.com/office/powerpoint/2010/main" val="157744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0" y="228600"/>
            <a:ext cx="10287000" cy="533400"/>
          </a:xfrm>
          <a:prstGeom prst="rect">
            <a:avLst/>
          </a:prstGeom>
          <a:noFill/>
          <a:ln w="9525">
            <a:noFill/>
            <a:miter lim="800000"/>
            <a:headEnd/>
            <a:tailEnd/>
          </a:ln>
          <a:effectLst/>
        </p:spPr>
        <p:txBody>
          <a:bodyPr anchor="ctr"/>
          <a:lstStyle/>
          <a:p>
            <a:pPr algn="ctr" eaLnBrk="1" hangingPunct="1">
              <a:defRPr/>
            </a:pPr>
            <a:r>
              <a:rPr lang="en-US" sz="4400" b="1" dirty="0">
                <a:solidFill>
                  <a:srgbClr val="FF0000"/>
                </a:solidFill>
                <a:effectLst>
                  <a:outerShdw blurRad="38100" dist="38100" dir="2700000" algn="tl">
                    <a:srgbClr val="C0C0C0"/>
                  </a:outerShdw>
                </a:effectLst>
                <a:latin typeface="Calibri" panose="020F0502020204030204" pitchFamily="34" charset="0"/>
                <a:cs typeface="Arial" charset="0"/>
              </a:rPr>
              <a:t>Functions of Plasma Proteins</a:t>
            </a:r>
          </a:p>
        </p:txBody>
      </p:sp>
      <p:sp>
        <p:nvSpPr>
          <p:cNvPr id="10243" name="Rectangle 5"/>
          <p:cNvSpPr>
            <a:spLocks noChangeArrowheads="1"/>
          </p:cNvSpPr>
          <p:nvPr/>
        </p:nvSpPr>
        <p:spPr bwMode="auto">
          <a:xfrm>
            <a:off x="190500" y="990600"/>
            <a:ext cx="9829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eaLnBrk="1" hangingPunct="1">
              <a:buFont typeface="Wingdings" pitchFamily="2" charset="2"/>
              <a:buChar char="q"/>
            </a:pPr>
            <a:r>
              <a:rPr lang="en-US" altLang="en-US" sz="2200" b="1" dirty="0" smtClean="0">
                <a:solidFill>
                  <a:srgbClr val="0070C0"/>
                </a:solidFill>
                <a:latin typeface="Calibri" pitchFamily="34" charset="0"/>
              </a:rPr>
              <a:t>Generation </a:t>
            </a:r>
            <a:r>
              <a:rPr lang="en-US" altLang="en-US" sz="2200" b="1" dirty="0">
                <a:solidFill>
                  <a:srgbClr val="0070C0"/>
                </a:solidFill>
                <a:latin typeface="Calibri" pitchFamily="34" charset="0"/>
              </a:rPr>
              <a:t>of plasma </a:t>
            </a:r>
            <a:r>
              <a:rPr lang="en-US" altLang="en-US" sz="2200" b="1" dirty="0" smtClean="0">
                <a:solidFill>
                  <a:srgbClr val="0070C0"/>
                </a:solidFill>
                <a:latin typeface="Calibri" pitchFamily="34" charset="0"/>
              </a:rPr>
              <a:t>colloid osmotic pressure (oncotic pressure): </a:t>
            </a:r>
            <a:r>
              <a:rPr lang="en-US" altLang="en-US" sz="2200" b="1" dirty="0">
                <a:latin typeface="Calibri" pitchFamily="34" charset="0"/>
              </a:rPr>
              <a:t>most capillary walls are relatively impermeable to the proteins in plasma, and the proteins therefore exert an osmotic force of about 25 mm Hg across the capillary wall (oncotic pressure that pulls water into the blood</a:t>
            </a:r>
            <a:r>
              <a:rPr lang="en-US" altLang="en-US" sz="2200" b="1" dirty="0" smtClean="0">
                <a:latin typeface="Calibri" pitchFamily="34" charset="0"/>
              </a:rPr>
              <a:t>.) </a:t>
            </a:r>
            <a:r>
              <a:rPr lang="en-US" altLang="en-US" sz="2200" b="1" dirty="0">
                <a:latin typeface="Calibri" pitchFamily="34" charset="0"/>
                <a:cs typeface="Calibri" pitchFamily="34" charset="0"/>
              </a:rPr>
              <a:t>Albumin is the most abundant protein in plasma: about half of </a:t>
            </a:r>
            <a:r>
              <a:rPr lang="en-US" altLang="en-US" sz="2200" b="1" dirty="0" smtClean="0">
                <a:latin typeface="Calibri" pitchFamily="34" charset="0"/>
                <a:cs typeface="Calibri" pitchFamily="34" charset="0"/>
              </a:rPr>
              <a:t>all plasma </a:t>
            </a:r>
            <a:r>
              <a:rPr lang="en-US" altLang="en-US" sz="2200" b="1" dirty="0">
                <a:latin typeface="Calibri" pitchFamily="34" charset="0"/>
                <a:cs typeface="Calibri" pitchFamily="34" charset="0"/>
              </a:rPr>
              <a:t>protein</a:t>
            </a:r>
            <a:r>
              <a:rPr lang="en-US" altLang="en-US" sz="2200" b="1" dirty="0" smtClean="0">
                <a:latin typeface="Calibri" pitchFamily="34" charset="0"/>
                <a:cs typeface="Calibri" pitchFamily="34" charset="0"/>
              </a:rPr>
              <a:t>. It </a:t>
            </a:r>
            <a:r>
              <a:rPr lang="en-US" altLang="en-US" sz="2200" b="1" dirty="0">
                <a:latin typeface="Calibri" pitchFamily="34" charset="0"/>
                <a:cs typeface="Calibri" pitchFamily="34" charset="0"/>
              </a:rPr>
              <a:t>provides about 80% of </a:t>
            </a:r>
            <a:r>
              <a:rPr lang="en-US" altLang="en-US" sz="2200" b="1" dirty="0" smtClean="0">
                <a:latin typeface="Calibri" pitchFamily="34" charset="0"/>
                <a:cs typeface="Calibri" pitchFamily="34" charset="0"/>
              </a:rPr>
              <a:t>plasma oncotic pressure.</a:t>
            </a:r>
          </a:p>
          <a:p>
            <a:pPr marL="457200" indent="-457200" eaLnBrk="1" hangingPunct="1">
              <a:buFont typeface="Wingdings" pitchFamily="2" charset="2"/>
              <a:buChar char="q"/>
            </a:pPr>
            <a:endParaRPr lang="en-US" altLang="en-US" sz="2200" b="1" dirty="0">
              <a:solidFill>
                <a:srgbClr val="FF0000"/>
              </a:solidFill>
              <a:latin typeface="Calibri" pitchFamily="34" charset="0"/>
              <a:cs typeface="Calibri" pitchFamily="34" charset="0"/>
            </a:endParaRPr>
          </a:p>
          <a:p>
            <a:pPr marL="457200" indent="-457200" eaLnBrk="1" hangingPunct="1">
              <a:buFont typeface="Wingdings" pitchFamily="2" charset="2"/>
              <a:buChar char="q"/>
            </a:pPr>
            <a:r>
              <a:rPr lang="en-US" altLang="en-US" sz="2200" b="1" dirty="0" smtClean="0">
                <a:solidFill>
                  <a:srgbClr val="FF0000"/>
                </a:solidFill>
                <a:latin typeface="Calibri" pitchFamily="34" charset="0"/>
              </a:rPr>
              <a:t>Buffering </a:t>
            </a:r>
            <a:r>
              <a:rPr lang="en-US" altLang="en-US" sz="2200" b="1" dirty="0">
                <a:solidFill>
                  <a:srgbClr val="FF0000"/>
                </a:solidFill>
                <a:latin typeface="Calibri" pitchFamily="34" charset="0"/>
              </a:rPr>
              <a:t>function of plasma proteins: </a:t>
            </a:r>
            <a:r>
              <a:rPr lang="en-US" altLang="en-US" sz="2200" b="1" dirty="0">
                <a:latin typeface="Calibri" pitchFamily="34" charset="0"/>
              </a:rPr>
              <a:t>the plasma proteins are also responsible for 15% of the buffering capacity of the blood. </a:t>
            </a:r>
          </a:p>
          <a:p>
            <a:pPr marL="457200" indent="-457200" eaLnBrk="1" hangingPunct="1">
              <a:buFont typeface="Wingdings" pitchFamily="2" charset="2"/>
              <a:buChar char="q"/>
            </a:pPr>
            <a:endParaRPr lang="en-US" altLang="en-US" sz="2200" b="1" dirty="0" smtClean="0">
              <a:solidFill>
                <a:srgbClr val="FF0000"/>
              </a:solidFill>
              <a:latin typeface="Calibri" pitchFamily="34" charset="0"/>
            </a:endParaRPr>
          </a:p>
          <a:p>
            <a:pPr marL="457200" indent="-457200" eaLnBrk="1" hangingPunct="1">
              <a:buFont typeface="Wingdings" pitchFamily="2" charset="2"/>
              <a:buChar char="q"/>
            </a:pPr>
            <a:r>
              <a:rPr lang="en-US" altLang="en-US" sz="2200" b="1" dirty="0" smtClean="0">
                <a:solidFill>
                  <a:srgbClr val="FF0000"/>
                </a:solidFill>
                <a:latin typeface="Calibri" pitchFamily="34" charset="0"/>
              </a:rPr>
              <a:t>Plasma </a:t>
            </a:r>
            <a:r>
              <a:rPr lang="en-US" altLang="en-US" sz="2200" b="1" dirty="0">
                <a:solidFill>
                  <a:srgbClr val="FF0000"/>
                </a:solidFill>
                <a:latin typeface="Calibri" pitchFamily="34" charset="0"/>
              </a:rPr>
              <a:t>proteins function as nonspecific carriers </a:t>
            </a:r>
            <a:r>
              <a:rPr lang="en-US" altLang="en-US" sz="2200" b="1" dirty="0">
                <a:latin typeface="Calibri" pitchFamily="34" charset="0"/>
              </a:rPr>
              <a:t>for various hormones (e.g., cortisol, </a:t>
            </a:r>
            <a:r>
              <a:rPr lang="en-US" altLang="en-US" sz="2200" b="1" dirty="0" smtClean="0">
                <a:latin typeface="Calibri" pitchFamily="34" charset="0"/>
              </a:rPr>
              <a:t>thyroxin), </a:t>
            </a:r>
            <a:r>
              <a:rPr lang="en-US" altLang="en-US" sz="2200" b="1" dirty="0">
                <a:latin typeface="Calibri" pitchFamily="34" charset="0"/>
              </a:rPr>
              <a:t>other solutes (e.g., iron, cupper), and drugs. </a:t>
            </a:r>
          </a:p>
          <a:p>
            <a:pPr marL="457200" indent="-457200" eaLnBrk="1" hangingPunct="1">
              <a:buFont typeface="Wingdings" pitchFamily="2" charset="2"/>
              <a:buChar char="q"/>
            </a:pPr>
            <a:endParaRPr lang="en-US" altLang="en-US" sz="2200" b="1" dirty="0" smtClean="0">
              <a:solidFill>
                <a:srgbClr val="FF0000"/>
              </a:solidFill>
              <a:latin typeface="Calibri" pitchFamily="34" charset="0"/>
            </a:endParaRPr>
          </a:p>
          <a:p>
            <a:pPr marL="457200" indent="-457200" eaLnBrk="1" hangingPunct="1">
              <a:buFont typeface="Wingdings" pitchFamily="2" charset="2"/>
              <a:buChar char="q"/>
            </a:pPr>
            <a:r>
              <a:rPr lang="en-US" altLang="en-US" sz="2200" b="1" dirty="0" smtClean="0">
                <a:solidFill>
                  <a:srgbClr val="FF0000"/>
                </a:solidFill>
                <a:latin typeface="Calibri" pitchFamily="34" charset="0"/>
              </a:rPr>
              <a:t>Defense</a:t>
            </a:r>
            <a:r>
              <a:rPr lang="en-US" altLang="en-US" sz="2200" b="1" dirty="0">
                <a:solidFill>
                  <a:srgbClr val="FF0000"/>
                </a:solidFill>
                <a:latin typeface="Calibri" pitchFamily="34" charset="0"/>
              </a:rPr>
              <a:t>:</a:t>
            </a:r>
            <a:r>
              <a:rPr lang="en-US" altLang="en-US" sz="2200" b="1" dirty="0">
                <a:latin typeface="Calibri" pitchFamily="34" charset="0"/>
              </a:rPr>
              <a:t> Gamma globulins are antibodies </a:t>
            </a:r>
          </a:p>
          <a:p>
            <a:pPr marL="457200" indent="-457200" eaLnBrk="1" hangingPunct="1">
              <a:buFont typeface="Wingdings" pitchFamily="2" charset="2"/>
              <a:buChar char="q"/>
            </a:pPr>
            <a:endParaRPr lang="en-US" altLang="en-US" sz="2200" b="1" dirty="0" smtClean="0">
              <a:solidFill>
                <a:srgbClr val="FF0000"/>
              </a:solidFill>
              <a:latin typeface="Calibri" pitchFamily="34" charset="0"/>
            </a:endParaRPr>
          </a:p>
          <a:p>
            <a:pPr marL="457200" indent="-457200" eaLnBrk="1" hangingPunct="1">
              <a:buFont typeface="Wingdings" pitchFamily="2" charset="2"/>
              <a:buChar char="q"/>
            </a:pPr>
            <a:r>
              <a:rPr lang="en-US" altLang="en-US" sz="2200" b="1" dirty="0" smtClean="0">
                <a:solidFill>
                  <a:srgbClr val="FF0000"/>
                </a:solidFill>
                <a:latin typeface="Calibri" pitchFamily="34" charset="0"/>
              </a:rPr>
              <a:t>Plasma </a:t>
            </a:r>
            <a:r>
              <a:rPr lang="en-US" altLang="en-US" sz="2200" b="1" dirty="0">
                <a:solidFill>
                  <a:srgbClr val="FF0000"/>
                </a:solidFill>
                <a:latin typeface="Calibri" pitchFamily="34" charset="0"/>
              </a:rPr>
              <a:t>proteins include proteins concerned with blood clotting.</a:t>
            </a:r>
          </a:p>
        </p:txBody>
      </p:sp>
    </p:spTree>
    <p:extLst>
      <p:ext uri="{BB962C8B-B14F-4D97-AF65-F5344CB8AC3E}">
        <p14:creationId xmlns:p14="http://schemas.microsoft.com/office/powerpoint/2010/main" val="23871713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0" y="304800"/>
            <a:ext cx="10287000" cy="685800"/>
          </a:xfrm>
          <a:prstGeom prst="rect">
            <a:avLst/>
          </a:prstGeom>
          <a:noFill/>
          <a:ln w="9525">
            <a:noFill/>
            <a:miter lim="800000"/>
            <a:headEnd/>
            <a:tailEnd/>
          </a:ln>
          <a:effectLst/>
        </p:spPr>
        <p:txBody>
          <a:bodyPr anchor="ctr"/>
          <a:lstStyle/>
          <a:p>
            <a:pPr algn="ctr">
              <a:defRPr/>
            </a:pPr>
            <a:r>
              <a:rPr lang="en-US" sz="4400" b="1" dirty="0">
                <a:solidFill>
                  <a:srgbClr val="FF0000"/>
                </a:solidFill>
                <a:effectLst>
                  <a:outerShdw blurRad="38100" dist="38100" dir="2700000" algn="tl">
                    <a:srgbClr val="C0C0C0"/>
                  </a:outerShdw>
                </a:effectLst>
                <a:latin typeface="Calibri" pitchFamily="34" charset="0"/>
                <a:cs typeface="Calibri" pitchFamily="34" charset="0"/>
              </a:rPr>
              <a:t>Formed Elements of Blood</a:t>
            </a:r>
          </a:p>
        </p:txBody>
      </p:sp>
      <p:sp>
        <p:nvSpPr>
          <p:cNvPr id="11267" name="Rectangle 5"/>
          <p:cNvSpPr>
            <a:spLocks noChangeArrowheads="1"/>
          </p:cNvSpPr>
          <p:nvPr/>
        </p:nvSpPr>
        <p:spPr bwMode="auto">
          <a:xfrm>
            <a:off x="723900" y="1066800"/>
            <a:ext cx="830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FontTx/>
              <a:buChar char="•"/>
            </a:pPr>
            <a:r>
              <a:rPr lang="en-US" sz="3200" b="1" dirty="0">
                <a:solidFill>
                  <a:srgbClr val="CC0066"/>
                </a:solidFill>
                <a:latin typeface="Calibri" pitchFamily="34" charset="0"/>
                <a:cs typeface="Calibri" pitchFamily="34" charset="0"/>
              </a:rPr>
              <a:t>Red blood cells (erythrocytes)</a:t>
            </a:r>
          </a:p>
          <a:p>
            <a:pPr>
              <a:spcBef>
                <a:spcPct val="20000"/>
              </a:spcBef>
              <a:buFontTx/>
              <a:buChar char="•"/>
            </a:pPr>
            <a:r>
              <a:rPr lang="en-US" sz="3200" b="1" dirty="0">
                <a:solidFill>
                  <a:srgbClr val="CC0066"/>
                </a:solidFill>
                <a:latin typeface="Calibri" pitchFamily="34" charset="0"/>
                <a:cs typeface="Calibri" pitchFamily="34" charset="0"/>
              </a:rPr>
              <a:t>White blood cells (leukocytes)</a:t>
            </a:r>
          </a:p>
          <a:p>
            <a:pPr lvl="1">
              <a:spcBef>
                <a:spcPct val="20000"/>
              </a:spcBef>
            </a:pPr>
            <a:r>
              <a:rPr lang="en-US" sz="2800" b="1" dirty="0">
                <a:latin typeface="Calibri" pitchFamily="34" charset="0"/>
                <a:cs typeface="Calibri" pitchFamily="34" charset="0"/>
              </a:rPr>
              <a:t>granular leukocytes</a:t>
            </a:r>
          </a:p>
          <a:p>
            <a:pPr lvl="2">
              <a:spcBef>
                <a:spcPct val="20000"/>
              </a:spcBef>
            </a:pPr>
            <a:r>
              <a:rPr lang="en-US" sz="2400" b="1" dirty="0">
                <a:latin typeface="Calibri" pitchFamily="34" charset="0"/>
                <a:cs typeface="Calibri" pitchFamily="34" charset="0"/>
              </a:rPr>
              <a:t>neutrophils</a:t>
            </a:r>
          </a:p>
          <a:p>
            <a:pPr lvl="2">
              <a:spcBef>
                <a:spcPct val="20000"/>
              </a:spcBef>
            </a:pPr>
            <a:r>
              <a:rPr lang="en-US" sz="2400" b="1" dirty="0" err="1">
                <a:latin typeface="Calibri" pitchFamily="34" charset="0"/>
                <a:cs typeface="Calibri" pitchFamily="34" charset="0"/>
              </a:rPr>
              <a:t>eosinophils</a:t>
            </a:r>
            <a:endParaRPr lang="en-US" sz="2400" b="1" dirty="0">
              <a:latin typeface="Calibri" pitchFamily="34" charset="0"/>
              <a:cs typeface="Calibri" pitchFamily="34" charset="0"/>
            </a:endParaRPr>
          </a:p>
          <a:p>
            <a:pPr lvl="2">
              <a:spcBef>
                <a:spcPct val="20000"/>
              </a:spcBef>
            </a:pPr>
            <a:r>
              <a:rPr lang="en-US" sz="2400" b="1" dirty="0">
                <a:latin typeface="Calibri" pitchFamily="34" charset="0"/>
                <a:cs typeface="Calibri" pitchFamily="34" charset="0"/>
              </a:rPr>
              <a:t>basophils</a:t>
            </a:r>
          </a:p>
          <a:p>
            <a:pPr lvl="1">
              <a:spcBef>
                <a:spcPct val="20000"/>
              </a:spcBef>
            </a:pPr>
            <a:r>
              <a:rPr lang="en-US" sz="2800" b="1" dirty="0" err="1">
                <a:latin typeface="Calibri" pitchFamily="34" charset="0"/>
                <a:cs typeface="Calibri" pitchFamily="34" charset="0"/>
              </a:rPr>
              <a:t>agranular</a:t>
            </a:r>
            <a:r>
              <a:rPr lang="en-US" sz="2800" b="1" dirty="0">
                <a:latin typeface="Calibri" pitchFamily="34" charset="0"/>
                <a:cs typeface="Calibri" pitchFamily="34" charset="0"/>
              </a:rPr>
              <a:t> leukocytes</a:t>
            </a:r>
          </a:p>
          <a:p>
            <a:pPr lvl="2">
              <a:spcBef>
                <a:spcPct val="20000"/>
              </a:spcBef>
            </a:pPr>
            <a:r>
              <a:rPr lang="en-US" sz="2400" b="1" dirty="0">
                <a:latin typeface="Calibri" pitchFamily="34" charset="0"/>
                <a:cs typeface="Calibri" pitchFamily="34" charset="0"/>
              </a:rPr>
              <a:t>lymphocytes = T cells, </a:t>
            </a:r>
            <a:r>
              <a:rPr lang="en-US" sz="2400" b="1" dirty="0" smtClean="0">
                <a:latin typeface="Calibri" pitchFamily="34" charset="0"/>
                <a:cs typeface="Calibri" pitchFamily="34" charset="0"/>
              </a:rPr>
              <a:t> and B cells</a:t>
            </a:r>
            <a:endParaRPr lang="en-US" sz="2400" b="1" dirty="0">
              <a:latin typeface="Calibri" pitchFamily="34" charset="0"/>
              <a:cs typeface="Calibri" pitchFamily="34" charset="0"/>
            </a:endParaRPr>
          </a:p>
          <a:p>
            <a:pPr lvl="2">
              <a:spcBef>
                <a:spcPct val="20000"/>
              </a:spcBef>
            </a:pPr>
            <a:r>
              <a:rPr lang="en-US" sz="2400" b="1" dirty="0">
                <a:latin typeface="Calibri" pitchFamily="34" charset="0"/>
                <a:cs typeface="Calibri" pitchFamily="34" charset="0"/>
              </a:rPr>
              <a:t>monocytes</a:t>
            </a:r>
          </a:p>
          <a:p>
            <a:pPr>
              <a:spcBef>
                <a:spcPct val="20000"/>
              </a:spcBef>
              <a:buFontTx/>
              <a:buChar char="•"/>
            </a:pPr>
            <a:r>
              <a:rPr lang="en-US" sz="3200" b="1" dirty="0">
                <a:solidFill>
                  <a:srgbClr val="CC0066"/>
                </a:solidFill>
                <a:latin typeface="Calibri" pitchFamily="34" charset="0"/>
                <a:cs typeface="Calibri" pitchFamily="34" charset="0"/>
              </a:rPr>
              <a:t>Platelets (special cell fragments)</a:t>
            </a:r>
          </a:p>
        </p:txBody>
      </p:sp>
      <p:pic>
        <p:nvPicPr>
          <p:cNvPr id="2" name="Picture 6" descr="177523"/>
          <p:cNvPicPr>
            <a:picLocks noChangeAspect="1" noChangeArrowheads="1"/>
          </p:cNvPicPr>
          <p:nvPr/>
        </p:nvPicPr>
        <p:blipFill>
          <a:blip r:embed="rId2">
            <a:extLst>
              <a:ext uri="{28A0092B-C50C-407E-A947-70E740481C1C}">
                <a14:useLocalDpi xmlns:a14="http://schemas.microsoft.com/office/drawing/2010/main" val="0"/>
              </a:ext>
            </a:extLst>
          </a:blip>
          <a:srcRect t="62643" b="22667"/>
          <a:stretch>
            <a:fillRect/>
          </a:stretch>
        </p:blipFill>
        <p:spPr bwMode="auto">
          <a:xfrm>
            <a:off x="419100" y="5562600"/>
            <a:ext cx="8991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4981575" y="457200"/>
            <a:ext cx="4886326" cy="685800"/>
          </a:xfrm>
          <a:prstGeom prst="rect">
            <a:avLst/>
          </a:prstGeom>
          <a:noFill/>
          <a:ln w="9525">
            <a:noFill/>
            <a:miter lim="800000"/>
            <a:headEnd/>
            <a:tailEnd/>
          </a:ln>
          <a:effectLst/>
        </p:spPr>
        <p:txBody>
          <a:bodyPr anchor="ctr"/>
          <a:lstStyle/>
          <a:p>
            <a:pPr algn="ctr">
              <a:defRPr/>
            </a:pPr>
            <a:r>
              <a:rPr lang="en-US" sz="3200" b="1" dirty="0" smtClean="0">
                <a:solidFill>
                  <a:srgbClr val="FF0000"/>
                </a:solidFill>
                <a:effectLst>
                  <a:outerShdw blurRad="38100" dist="38100" dir="2700000" algn="tl">
                    <a:srgbClr val="C0C0C0"/>
                  </a:outerShdw>
                </a:effectLst>
                <a:latin typeface="Calibri" pitchFamily="34" charset="0"/>
                <a:cs typeface="Calibri" pitchFamily="34" charset="0"/>
              </a:rPr>
              <a:t>Blood Film (Blood Smear)</a:t>
            </a:r>
            <a:endParaRPr lang="en-US" sz="3200" b="1" dirty="0">
              <a:solidFill>
                <a:srgbClr val="FF0000"/>
              </a:solidFill>
              <a:effectLst>
                <a:outerShdw blurRad="38100" dist="38100" dir="2700000" algn="tl">
                  <a:srgbClr val="C0C0C0"/>
                </a:outerShdw>
              </a:effectLst>
              <a:latin typeface="Calibri" pitchFamily="34" charset="0"/>
              <a:cs typeface="Calibri" pitchFamily="34" charset="0"/>
            </a:endParaRPr>
          </a:p>
        </p:txBody>
      </p:sp>
      <p:pic>
        <p:nvPicPr>
          <p:cNvPr id="19458" name="Picture 2" descr="Image result for blood fil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457200"/>
            <a:ext cx="4224528" cy="2774442"/>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Image result for normal blood film morph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1575" y="1590675"/>
            <a:ext cx="4886325" cy="4886325"/>
          </a:xfrm>
          <a:prstGeom prst="rect">
            <a:avLst/>
          </a:prstGeom>
          <a:noFill/>
          <a:extLst>
            <a:ext uri="{909E8E84-426E-40DD-AFC4-6F175D3DCCD1}">
              <a14:hiddenFill xmlns:a14="http://schemas.microsoft.com/office/drawing/2010/main">
                <a:solidFill>
                  <a:srgbClr val="FFFFFF"/>
                </a:solidFill>
              </a14:hiddenFill>
            </a:ext>
          </a:extLst>
        </p:spPr>
      </p:pic>
      <p:pic>
        <p:nvPicPr>
          <p:cNvPr id="19466" name="Picture 10" descr="Image result for normal blood film morpholog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388" y="3781424"/>
            <a:ext cx="4198239" cy="277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659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0" y="838200"/>
            <a:ext cx="10287000" cy="685800"/>
          </a:xfrm>
          <a:prstGeom prst="rect">
            <a:avLst/>
          </a:prstGeom>
          <a:noFill/>
          <a:ln w="9525">
            <a:noFill/>
            <a:miter lim="800000"/>
            <a:headEnd/>
            <a:tailEnd/>
          </a:ln>
          <a:effectLst/>
        </p:spPr>
        <p:txBody>
          <a:bodyPr anchor="ctr"/>
          <a:lstStyle/>
          <a:p>
            <a:pPr algn="ctr">
              <a:defRPr/>
            </a:pPr>
            <a:r>
              <a:rPr lang="en-US" sz="4400" b="1" dirty="0" smtClean="0">
                <a:solidFill>
                  <a:srgbClr val="FF0000"/>
                </a:solidFill>
                <a:effectLst>
                  <a:outerShdw blurRad="38100" dist="38100" dir="2700000" algn="tl">
                    <a:srgbClr val="C0C0C0"/>
                  </a:outerShdw>
                </a:effectLst>
                <a:latin typeface="Calibri" pitchFamily="34" charset="0"/>
                <a:cs typeface="Calibri" pitchFamily="34" charset="0"/>
              </a:rPr>
              <a:t>Blood Film (Blood Smear) Technique</a:t>
            </a:r>
            <a:endParaRPr lang="en-US" sz="4400" b="1" dirty="0">
              <a:solidFill>
                <a:srgbClr val="FF0000"/>
              </a:solidFill>
              <a:effectLst>
                <a:outerShdw blurRad="38100" dist="38100" dir="2700000" algn="tl">
                  <a:srgbClr val="C0C0C0"/>
                </a:outerShdw>
              </a:effectLst>
              <a:latin typeface="Calibri" pitchFamily="34" charset="0"/>
              <a:cs typeface="Calibri"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2299107"/>
            <a:ext cx="10058400" cy="2806293"/>
          </a:xfrm>
          <a:prstGeom prst="rect">
            <a:avLst/>
          </a:prstGeom>
        </p:spPr>
      </p:pic>
    </p:spTree>
    <p:extLst>
      <p:ext uri="{BB962C8B-B14F-4D97-AF65-F5344CB8AC3E}">
        <p14:creationId xmlns:p14="http://schemas.microsoft.com/office/powerpoint/2010/main" val="1108870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descr="17-01_WholeBlood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9100" y="1005840"/>
            <a:ext cx="6096000" cy="211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6"/>
          <p:cNvSpPr>
            <a:spLocks noChangeArrowheads="1"/>
          </p:cNvSpPr>
          <p:nvPr/>
        </p:nvSpPr>
        <p:spPr bwMode="auto">
          <a:xfrm>
            <a:off x="4076700" y="76200"/>
            <a:ext cx="5867400" cy="533400"/>
          </a:xfrm>
          <a:prstGeom prst="rect">
            <a:avLst/>
          </a:prstGeom>
          <a:noFill/>
          <a:ln w="9525">
            <a:noFill/>
            <a:miter lim="800000"/>
            <a:headEnd/>
            <a:tailEnd/>
          </a:ln>
          <a:effectLst/>
        </p:spPr>
        <p:txBody>
          <a:bodyPr anchor="ctr"/>
          <a:lstStyle/>
          <a:p>
            <a:pPr algn="ctr">
              <a:defRPr/>
            </a:pPr>
            <a:r>
              <a:rPr lang="en-US" sz="4000" b="1" dirty="0">
                <a:solidFill>
                  <a:srgbClr val="FF0000"/>
                </a:solidFill>
                <a:effectLst>
                  <a:outerShdw blurRad="38100" dist="38100" dir="2700000" algn="tl">
                    <a:srgbClr val="C0C0C0"/>
                  </a:outerShdw>
                </a:effectLst>
                <a:latin typeface="Calibri" pitchFamily="34" charset="0"/>
                <a:cs typeface="Calibri" pitchFamily="34" charset="0"/>
              </a:rPr>
              <a:t>Hematocrit; </a:t>
            </a:r>
            <a:r>
              <a:rPr lang="en-US" sz="4000" b="1" dirty="0" err="1">
                <a:solidFill>
                  <a:srgbClr val="FF0000"/>
                </a:solidFill>
                <a:effectLst>
                  <a:outerShdw blurRad="38100" dist="38100" dir="2700000" algn="tl">
                    <a:srgbClr val="C0C0C0"/>
                  </a:outerShdw>
                </a:effectLst>
                <a:latin typeface="Calibri" pitchFamily="34" charset="0"/>
                <a:cs typeface="Calibri" pitchFamily="34" charset="0"/>
              </a:rPr>
              <a:t>Hct</a:t>
            </a:r>
            <a:r>
              <a:rPr lang="en-US" sz="4000" b="1" dirty="0">
                <a:solidFill>
                  <a:srgbClr val="FF0000"/>
                </a:solidFill>
                <a:effectLst>
                  <a:outerShdw blurRad="38100" dist="38100" dir="2700000" algn="tl">
                    <a:srgbClr val="C0C0C0"/>
                  </a:outerShdw>
                </a:effectLst>
                <a:latin typeface="Calibri" pitchFamily="34" charset="0"/>
                <a:cs typeface="Calibri" pitchFamily="34" charset="0"/>
              </a:rPr>
              <a:t> (PCV)</a:t>
            </a:r>
          </a:p>
        </p:txBody>
      </p:sp>
      <p:sp>
        <p:nvSpPr>
          <p:cNvPr id="13316" name="Rectangle 7"/>
          <p:cNvSpPr>
            <a:spLocks noChangeArrowheads="1"/>
          </p:cNvSpPr>
          <p:nvPr/>
        </p:nvSpPr>
        <p:spPr bwMode="auto">
          <a:xfrm>
            <a:off x="114300" y="381000"/>
            <a:ext cx="42672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spcBef>
                <a:spcPct val="20000"/>
              </a:spcBef>
              <a:buFont typeface="Wingdings" pitchFamily="2" charset="2"/>
              <a:buChar char="q"/>
            </a:pPr>
            <a:r>
              <a:rPr lang="en-US" b="1" dirty="0">
                <a:latin typeface="Calibri" pitchFamily="34" charset="0"/>
                <a:cs typeface="Calibri" pitchFamily="34" charset="0"/>
              </a:rPr>
              <a:t> </a:t>
            </a:r>
            <a:r>
              <a:rPr lang="en-US" b="1" dirty="0" err="1">
                <a:latin typeface="Calibri" pitchFamily="34" charset="0"/>
                <a:cs typeface="Calibri" pitchFamily="34" charset="0"/>
              </a:rPr>
              <a:t>Hct</a:t>
            </a:r>
            <a:r>
              <a:rPr lang="en-US" b="1" dirty="0">
                <a:latin typeface="Calibri" pitchFamily="34" charset="0"/>
                <a:cs typeface="Calibri" pitchFamily="34" charset="0"/>
              </a:rPr>
              <a:t> is the ratio of formed elements to whole blood</a:t>
            </a:r>
          </a:p>
          <a:p>
            <a:pPr marL="285750" indent="-285750" eaLnBrk="0" hangingPunct="0">
              <a:buFont typeface="Wingdings" pitchFamily="2" charset="2"/>
              <a:buChar char="q"/>
            </a:pPr>
            <a:r>
              <a:rPr lang="en-GB" b="1" dirty="0" smtClean="0">
                <a:latin typeface="Calibri" pitchFamily="34" charset="0"/>
                <a:cs typeface="Calibri" pitchFamily="34" charset="0"/>
              </a:rPr>
              <a:t> It </a:t>
            </a:r>
            <a:r>
              <a:rPr lang="en-GB" b="1" dirty="0">
                <a:latin typeface="Calibri" pitchFamily="34" charset="0"/>
                <a:cs typeface="Calibri" pitchFamily="34" charset="0"/>
              </a:rPr>
              <a:t>is the proportion of blood made up of cells (mainly RBCs)</a:t>
            </a:r>
          </a:p>
          <a:p>
            <a:pPr marL="285750" indent="-285750">
              <a:spcBef>
                <a:spcPct val="20000"/>
              </a:spcBef>
              <a:buFont typeface="Wingdings" pitchFamily="2" charset="2"/>
              <a:buChar char="q"/>
            </a:pPr>
            <a:r>
              <a:rPr lang="en-US" b="1" dirty="0">
                <a:latin typeface="Calibri" pitchFamily="34" charset="0"/>
                <a:cs typeface="Calibri" pitchFamily="34" charset="0"/>
              </a:rPr>
              <a:t> It is expressed as percentage</a:t>
            </a:r>
          </a:p>
          <a:p>
            <a:pPr marL="285750" indent="-285750">
              <a:spcBef>
                <a:spcPct val="20000"/>
              </a:spcBef>
              <a:buFont typeface="Wingdings" pitchFamily="2" charset="2"/>
              <a:buChar char="q"/>
            </a:pPr>
            <a:r>
              <a:rPr lang="en-US" b="1" dirty="0">
                <a:latin typeface="Calibri" pitchFamily="34" charset="0"/>
                <a:cs typeface="Calibri" pitchFamily="34" charset="0"/>
              </a:rPr>
              <a:t> Percentage of blood made up of cells</a:t>
            </a:r>
          </a:p>
          <a:p>
            <a:pPr marL="285750" indent="-285750">
              <a:spcBef>
                <a:spcPct val="20000"/>
              </a:spcBef>
              <a:buFont typeface="Wingdings" pitchFamily="2" charset="2"/>
              <a:buChar char="q"/>
            </a:pPr>
            <a:r>
              <a:rPr lang="en-US" b="1" dirty="0">
                <a:solidFill>
                  <a:srgbClr val="CC0066"/>
                </a:solidFill>
                <a:latin typeface="Calibri" pitchFamily="34" charset="0"/>
                <a:cs typeface="Calibri" pitchFamily="34" charset="0"/>
              </a:rPr>
              <a:t> </a:t>
            </a:r>
            <a:r>
              <a:rPr lang="en-US" b="1" dirty="0" smtClean="0">
                <a:solidFill>
                  <a:srgbClr val="CC0066"/>
                </a:solidFill>
                <a:latin typeface="Calibri" pitchFamily="34" charset="0"/>
                <a:cs typeface="Calibri" pitchFamily="34" charset="0"/>
              </a:rPr>
              <a:t>Males</a:t>
            </a:r>
            <a:r>
              <a:rPr lang="en-US" b="1" dirty="0">
                <a:solidFill>
                  <a:srgbClr val="CC0066"/>
                </a:solidFill>
                <a:latin typeface="Calibri" pitchFamily="34" charset="0"/>
                <a:cs typeface="Calibri" pitchFamily="34" charset="0"/>
              </a:rPr>
              <a:t>: average </a:t>
            </a:r>
            <a:r>
              <a:rPr lang="en-US" b="1" dirty="0" smtClean="0">
                <a:solidFill>
                  <a:srgbClr val="CC0066"/>
                </a:solidFill>
                <a:latin typeface="Calibri" pitchFamily="34" charset="0"/>
                <a:cs typeface="Calibri" pitchFamily="34" charset="0"/>
              </a:rPr>
              <a:t>47% </a:t>
            </a:r>
            <a:r>
              <a:rPr lang="en-US" b="1" dirty="0">
                <a:solidFill>
                  <a:srgbClr val="CC0066"/>
                </a:solidFill>
                <a:latin typeface="Calibri" pitchFamily="34" charset="0"/>
                <a:cs typeface="Calibri" pitchFamily="34" charset="0"/>
              </a:rPr>
              <a:t>(range: </a:t>
            </a:r>
            <a:r>
              <a:rPr lang="en-US" b="1" dirty="0" smtClean="0">
                <a:solidFill>
                  <a:srgbClr val="CC0066"/>
                </a:solidFill>
                <a:latin typeface="Calibri" pitchFamily="34" charset="0"/>
                <a:cs typeface="Calibri" pitchFamily="34" charset="0"/>
              </a:rPr>
              <a:t>42-52%)</a:t>
            </a:r>
            <a:endParaRPr lang="en-US" b="1" dirty="0">
              <a:solidFill>
                <a:srgbClr val="CC0066"/>
              </a:solidFill>
              <a:latin typeface="Calibri" pitchFamily="34" charset="0"/>
              <a:cs typeface="Calibri" pitchFamily="34" charset="0"/>
            </a:endParaRPr>
          </a:p>
          <a:p>
            <a:pPr marL="285750" indent="-285750">
              <a:spcBef>
                <a:spcPct val="20000"/>
              </a:spcBef>
              <a:buFont typeface="Wingdings" pitchFamily="2" charset="2"/>
              <a:buChar char="q"/>
            </a:pPr>
            <a:r>
              <a:rPr lang="en-US" b="1" dirty="0">
                <a:solidFill>
                  <a:srgbClr val="CC0066"/>
                </a:solidFill>
                <a:latin typeface="Calibri" pitchFamily="34" charset="0"/>
                <a:cs typeface="Calibri" pitchFamily="34" charset="0"/>
              </a:rPr>
              <a:t> </a:t>
            </a:r>
            <a:r>
              <a:rPr lang="en-US" b="1" dirty="0" smtClean="0">
                <a:solidFill>
                  <a:srgbClr val="CC0066"/>
                </a:solidFill>
                <a:latin typeface="Calibri" pitchFamily="34" charset="0"/>
                <a:cs typeface="Calibri" pitchFamily="34" charset="0"/>
              </a:rPr>
              <a:t>Females</a:t>
            </a:r>
            <a:r>
              <a:rPr lang="en-US" b="1" dirty="0">
                <a:solidFill>
                  <a:srgbClr val="CC0066"/>
                </a:solidFill>
                <a:latin typeface="Calibri" pitchFamily="34" charset="0"/>
                <a:cs typeface="Calibri" pitchFamily="34" charset="0"/>
              </a:rPr>
              <a:t>: average 42% (range 37-47%)</a:t>
            </a:r>
          </a:p>
          <a:p>
            <a:pPr marL="285750" indent="-285750">
              <a:spcBef>
                <a:spcPct val="20000"/>
              </a:spcBef>
              <a:buFont typeface="Wingdings" pitchFamily="2" charset="2"/>
              <a:buChar char="q"/>
            </a:pPr>
            <a:r>
              <a:rPr lang="en-US" b="1" dirty="0">
                <a:solidFill>
                  <a:srgbClr val="CC0066"/>
                </a:solidFill>
                <a:latin typeface="Calibri" pitchFamily="34" charset="0"/>
                <a:cs typeface="Calibri" pitchFamily="34" charset="0"/>
              </a:rPr>
              <a:t> </a:t>
            </a:r>
            <a:r>
              <a:rPr lang="en-US" b="1" dirty="0" smtClean="0">
                <a:solidFill>
                  <a:srgbClr val="CC0066"/>
                </a:solidFill>
                <a:latin typeface="Calibri" pitchFamily="34" charset="0"/>
                <a:cs typeface="Calibri" pitchFamily="34" charset="0"/>
              </a:rPr>
              <a:t>Minimum </a:t>
            </a:r>
            <a:r>
              <a:rPr lang="en-US" b="1" dirty="0">
                <a:solidFill>
                  <a:srgbClr val="CC0066"/>
                </a:solidFill>
                <a:latin typeface="Calibri" pitchFamily="34" charset="0"/>
                <a:cs typeface="Calibri" pitchFamily="34" charset="0"/>
              </a:rPr>
              <a:t>hematocrit to donate blood = 38%</a:t>
            </a:r>
          </a:p>
          <a:p>
            <a:pPr marL="742950" lvl="1" indent="-285750">
              <a:spcBef>
                <a:spcPct val="20000"/>
              </a:spcBef>
              <a:buFont typeface="Wingdings" pitchFamily="2" charset="2"/>
              <a:buChar char="q"/>
            </a:pPr>
            <a:endParaRPr lang="en-US" b="1" dirty="0">
              <a:solidFill>
                <a:srgbClr val="CC0066"/>
              </a:solidFill>
              <a:latin typeface="Calibri" pitchFamily="34" charset="0"/>
              <a:cs typeface="Calibri" pitchFamily="34" charset="0"/>
            </a:endParaRPr>
          </a:p>
          <a:p>
            <a:pPr marL="285750" indent="-285750">
              <a:spcBef>
                <a:spcPct val="20000"/>
              </a:spcBef>
              <a:buFont typeface="Wingdings" pitchFamily="2" charset="2"/>
              <a:buChar char="q"/>
            </a:pPr>
            <a:r>
              <a:rPr lang="en-US" b="1" dirty="0">
                <a:latin typeface="Calibri" pitchFamily="34" charset="0"/>
                <a:cs typeface="Calibri" pitchFamily="34" charset="0"/>
              </a:rPr>
              <a:t> </a:t>
            </a:r>
            <a:r>
              <a:rPr lang="en-US" b="1" dirty="0" err="1">
                <a:latin typeface="Calibri" pitchFamily="34" charset="0"/>
                <a:cs typeface="Calibri" pitchFamily="34" charset="0"/>
              </a:rPr>
              <a:t>Hct</a:t>
            </a:r>
            <a:r>
              <a:rPr lang="en-US" b="1" dirty="0">
                <a:latin typeface="Calibri" pitchFamily="34" charset="0"/>
                <a:cs typeface="Calibri" pitchFamily="34" charset="0"/>
              </a:rPr>
              <a:t> is measured by centrifuging a tiny sample of blood</a:t>
            </a:r>
          </a:p>
          <a:p>
            <a:pPr marL="285750" indent="-285750">
              <a:spcBef>
                <a:spcPct val="20000"/>
              </a:spcBef>
              <a:buFont typeface="Wingdings" pitchFamily="2" charset="2"/>
              <a:buChar char="q"/>
            </a:pPr>
            <a:r>
              <a:rPr lang="en-US" b="1" dirty="0">
                <a:latin typeface="Calibri" pitchFamily="34" charset="0"/>
                <a:cs typeface="Calibri" pitchFamily="34" charset="0"/>
              </a:rPr>
              <a:t> Centrifugation separates formed elements from plasma</a:t>
            </a:r>
          </a:p>
          <a:p>
            <a:pPr marL="285750" indent="-285750">
              <a:spcBef>
                <a:spcPct val="20000"/>
              </a:spcBef>
              <a:buFont typeface="Wingdings" pitchFamily="2" charset="2"/>
              <a:buChar char="q"/>
            </a:pPr>
            <a:r>
              <a:rPr lang="en-GB" b="1" dirty="0">
                <a:latin typeface="Calibri" pitchFamily="34" charset="0"/>
                <a:cs typeface="Calibri" pitchFamily="34" charset="0"/>
              </a:rPr>
              <a:t> After centrifugation the heavier red blood cells settle to the bottom of the tube. The plasma remains at the top.  </a:t>
            </a:r>
          </a:p>
          <a:p>
            <a:pPr marL="285750" indent="-285750">
              <a:spcBef>
                <a:spcPct val="20000"/>
              </a:spcBef>
              <a:buFont typeface="Wingdings" pitchFamily="2" charset="2"/>
              <a:buChar char="q"/>
            </a:pPr>
            <a:r>
              <a:rPr lang="en-GB" b="1" dirty="0">
                <a:latin typeface="Calibri" pitchFamily="34" charset="0"/>
                <a:cs typeface="Calibri" pitchFamily="34" charset="0"/>
              </a:rPr>
              <a:t>The two layers are separated by a ‘buffy coat’ of white cells and platelets.</a:t>
            </a:r>
            <a:endParaRPr lang="en-US" b="1" dirty="0">
              <a:solidFill>
                <a:srgbClr val="CC0066"/>
              </a:solidFill>
              <a:latin typeface="Calibri" pitchFamily="34" charset="0"/>
              <a:cs typeface="Calibri"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7388" y="3524250"/>
            <a:ext cx="885825"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7525" y="3524250"/>
            <a:ext cx="942975"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centrifuging blood and obtaining serum"/>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14340" name="Picture 4" descr="Image result for centrifuging blood and obtaining ser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973931"/>
            <a:ext cx="9048750" cy="56554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p:cNvSpPr>
            <a:spLocks noChangeArrowheads="1"/>
          </p:cNvSpPr>
          <p:nvPr/>
        </p:nvSpPr>
        <p:spPr bwMode="auto">
          <a:xfrm>
            <a:off x="0" y="228600"/>
            <a:ext cx="10287000" cy="533400"/>
          </a:xfrm>
          <a:prstGeom prst="rect">
            <a:avLst/>
          </a:prstGeom>
          <a:noFill/>
          <a:ln w="9525">
            <a:noFill/>
            <a:miter lim="800000"/>
            <a:headEnd/>
            <a:tailEnd/>
          </a:ln>
          <a:effectLst/>
        </p:spPr>
        <p:txBody>
          <a:bodyPr anchor="ctr"/>
          <a:lstStyle/>
          <a:p>
            <a:pPr algn="ctr">
              <a:defRPr/>
            </a:pPr>
            <a:r>
              <a:rPr lang="en-US" sz="4400" b="1" dirty="0">
                <a:solidFill>
                  <a:srgbClr val="FF0000"/>
                </a:solidFill>
                <a:effectLst>
                  <a:outerShdw blurRad="38100" dist="38100" dir="2700000" algn="tl">
                    <a:srgbClr val="C0C0C0"/>
                  </a:outerShdw>
                </a:effectLst>
                <a:latin typeface="Calibri" pitchFamily="34" charset="0"/>
                <a:cs typeface="Calibri" pitchFamily="34" charset="0"/>
              </a:rPr>
              <a:t>Hematocrit; </a:t>
            </a:r>
            <a:r>
              <a:rPr lang="en-US" sz="4400" b="1" dirty="0" err="1">
                <a:solidFill>
                  <a:srgbClr val="FF0000"/>
                </a:solidFill>
                <a:effectLst>
                  <a:outerShdw blurRad="38100" dist="38100" dir="2700000" algn="tl">
                    <a:srgbClr val="C0C0C0"/>
                  </a:outerShdw>
                </a:effectLst>
                <a:latin typeface="Calibri" pitchFamily="34" charset="0"/>
                <a:cs typeface="Calibri" pitchFamily="34" charset="0"/>
              </a:rPr>
              <a:t>Hct</a:t>
            </a:r>
            <a:r>
              <a:rPr lang="en-US" sz="4400" b="1" dirty="0">
                <a:solidFill>
                  <a:srgbClr val="FF0000"/>
                </a:solidFill>
                <a:effectLst>
                  <a:outerShdw blurRad="38100" dist="38100" dir="2700000" algn="tl">
                    <a:srgbClr val="C0C0C0"/>
                  </a:outerShdw>
                </a:effectLst>
                <a:latin typeface="Calibri" pitchFamily="34" charset="0"/>
                <a:cs typeface="Calibri" pitchFamily="34" charset="0"/>
              </a:rPr>
              <a:t> (PCV)</a:t>
            </a:r>
          </a:p>
        </p:txBody>
      </p:sp>
    </p:spTree>
    <p:extLst>
      <p:ext uri="{BB962C8B-B14F-4D97-AF65-F5344CB8AC3E}">
        <p14:creationId xmlns:p14="http://schemas.microsoft.com/office/powerpoint/2010/main" val="11040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266700" y="2133600"/>
            <a:ext cx="9753600" cy="6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80000"/>
              </a:lnSpc>
              <a:spcBef>
                <a:spcPct val="20000"/>
              </a:spcBef>
            </a:pPr>
            <a:r>
              <a:rPr lang="en-US" sz="2400" b="1" dirty="0">
                <a:solidFill>
                  <a:srgbClr val="FF0066"/>
                </a:solidFill>
                <a:latin typeface="Calibri" pitchFamily="34" charset="0"/>
                <a:cs typeface="Calibri" pitchFamily="34" charset="0"/>
              </a:rPr>
              <a:t>After reviewing the PowerPoint presentation and the associated learning resources, the student should be able to:</a:t>
            </a:r>
            <a:endParaRPr lang="en-GB" sz="2400" b="1" dirty="0">
              <a:solidFill>
                <a:srgbClr val="3333CC"/>
              </a:solidFill>
              <a:latin typeface="Calibri" pitchFamily="34" charset="0"/>
              <a:cs typeface="Calibri" pitchFamily="34" charset="0"/>
            </a:endParaRPr>
          </a:p>
        </p:txBody>
      </p:sp>
      <p:sp>
        <p:nvSpPr>
          <p:cNvPr id="3076" name="Rectangle 8"/>
          <p:cNvSpPr>
            <a:spLocks noChangeArrowheads="1"/>
          </p:cNvSpPr>
          <p:nvPr/>
        </p:nvSpPr>
        <p:spPr bwMode="auto">
          <a:xfrm>
            <a:off x="266700" y="2819400"/>
            <a:ext cx="9753600" cy="370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617" tIns="68809" rIns="137617" bIns="68809"/>
          <a:lstStyle/>
          <a:p>
            <a:pPr eaLnBrk="1" hangingPunct="1">
              <a:lnSpc>
                <a:spcPct val="90000"/>
              </a:lnSpc>
              <a:spcBef>
                <a:spcPct val="20000"/>
              </a:spcBef>
              <a:buFontTx/>
              <a:buBlip>
                <a:blip r:embed="rId3"/>
              </a:buBlip>
            </a:pPr>
            <a:r>
              <a:rPr lang="en-US" sz="2000" b="1" dirty="0" smtClean="0">
                <a:latin typeface="Calibri" pitchFamily="34" charset="0"/>
                <a:cs typeface="Calibri" pitchFamily="34" charset="0"/>
              </a:rPr>
              <a:t> </a:t>
            </a:r>
            <a:r>
              <a:rPr lang="en-US" altLang="en-US" sz="2000" b="1" dirty="0" smtClean="0">
                <a:latin typeface="Calibri" pitchFamily="34" charset="0"/>
                <a:cs typeface="Calibri" pitchFamily="34" charset="0"/>
              </a:rPr>
              <a:t>List the functions of the blood</a:t>
            </a:r>
          </a:p>
          <a:p>
            <a:pPr eaLnBrk="1" hangingPunct="1">
              <a:lnSpc>
                <a:spcPct val="90000"/>
              </a:lnSpc>
              <a:spcBef>
                <a:spcPct val="20000"/>
              </a:spcBef>
              <a:buFontTx/>
              <a:buBlip>
                <a:blip r:embed="rId3"/>
              </a:buBlip>
            </a:pPr>
            <a:r>
              <a:rPr lang="en-US" sz="2000" b="1" dirty="0">
                <a:latin typeface="Calibri" pitchFamily="34" charset="0"/>
                <a:cs typeface="Calibri" pitchFamily="34" charset="0"/>
              </a:rPr>
              <a:t> </a:t>
            </a:r>
            <a:r>
              <a:rPr lang="en-US" sz="2000" b="1" dirty="0" smtClean="0">
                <a:latin typeface="Calibri" pitchFamily="34" charset="0"/>
                <a:cs typeface="Calibri" pitchFamily="34" charset="0"/>
              </a:rPr>
              <a:t>Describe the physical characteristics of blood</a:t>
            </a:r>
            <a:endParaRPr lang="en-US" altLang="en-US" sz="2000" b="1" dirty="0" smtClean="0">
              <a:latin typeface="Calibri" pitchFamily="34" charset="0"/>
              <a:cs typeface="Calibri" pitchFamily="34" charset="0"/>
            </a:endParaRPr>
          </a:p>
          <a:p>
            <a:pPr eaLnBrk="1" hangingPunct="1">
              <a:lnSpc>
                <a:spcPct val="90000"/>
              </a:lnSpc>
              <a:spcBef>
                <a:spcPct val="20000"/>
              </a:spcBef>
              <a:buFontTx/>
              <a:buBlip>
                <a:blip r:embed="rId3"/>
              </a:buBlip>
            </a:pPr>
            <a:r>
              <a:rPr lang="en-US" altLang="en-US" sz="2000" b="1" dirty="0" smtClean="0">
                <a:latin typeface="Calibri" pitchFamily="34" charset="0"/>
                <a:cs typeface="Calibri" pitchFamily="34" charset="0"/>
              </a:rPr>
              <a:t> </a:t>
            </a:r>
            <a:r>
              <a:rPr lang="en-US" altLang="en-US" sz="2000" b="1" dirty="0">
                <a:latin typeface="Calibri" pitchFamily="34" charset="0"/>
                <a:cs typeface="Calibri" pitchFamily="34" charset="0"/>
              </a:rPr>
              <a:t>Discuss the composition of the </a:t>
            </a:r>
            <a:r>
              <a:rPr lang="en-US" altLang="en-US" sz="2000" b="1" dirty="0" smtClean="0">
                <a:latin typeface="Calibri" pitchFamily="34" charset="0"/>
                <a:cs typeface="Calibri" pitchFamily="34" charset="0"/>
              </a:rPr>
              <a:t>blood</a:t>
            </a:r>
          </a:p>
          <a:p>
            <a:pPr eaLnBrk="1" hangingPunct="1">
              <a:lnSpc>
                <a:spcPct val="90000"/>
              </a:lnSpc>
              <a:spcBef>
                <a:spcPct val="20000"/>
              </a:spcBef>
              <a:buFontTx/>
              <a:buBlip>
                <a:blip r:embed="rId3"/>
              </a:buBlip>
            </a:pPr>
            <a:r>
              <a:rPr lang="en-US" sz="2000" b="1" dirty="0" smtClean="0">
                <a:latin typeface="Calibri" pitchFamily="34" charset="0"/>
                <a:cs typeface="Calibri" pitchFamily="34" charset="0"/>
              </a:rPr>
              <a:t> Differentiate between the terms formed elements, Packed Cell Volume, plasma and serum</a:t>
            </a:r>
            <a:endParaRPr lang="en-US" altLang="en-US" sz="2000" b="1" dirty="0">
              <a:latin typeface="Calibri" pitchFamily="34" charset="0"/>
              <a:cs typeface="Calibri" pitchFamily="34" charset="0"/>
            </a:endParaRPr>
          </a:p>
          <a:p>
            <a:pPr eaLnBrk="1" hangingPunct="1">
              <a:lnSpc>
                <a:spcPct val="90000"/>
              </a:lnSpc>
              <a:spcBef>
                <a:spcPct val="20000"/>
              </a:spcBef>
              <a:buFontTx/>
              <a:buBlip>
                <a:blip r:embed="rId3"/>
              </a:buBlip>
            </a:pPr>
            <a:r>
              <a:rPr lang="en-US" altLang="en-US" sz="2000" b="1" dirty="0">
                <a:latin typeface="Calibri" pitchFamily="34" charset="0"/>
                <a:cs typeface="Calibri" pitchFamily="34" charset="0"/>
              </a:rPr>
              <a:t> Outline the functions of the plasma </a:t>
            </a:r>
            <a:r>
              <a:rPr lang="en-US" altLang="en-US" sz="2000" b="1" dirty="0" smtClean="0">
                <a:latin typeface="Calibri" pitchFamily="34" charset="0"/>
                <a:cs typeface="Calibri" pitchFamily="34" charset="0"/>
              </a:rPr>
              <a:t>proteins</a:t>
            </a:r>
          </a:p>
          <a:p>
            <a:pPr eaLnBrk="1" hangingPunct="1">
              <a:lnSpc>
                <a:spcPct val="90000"/>
              </a:lnSpc>
              <a:spcBef>
                <a:spcPct val="20000"/>
              </a:spcBef>
              <a:buFontTx/>
              <a:buBlip>
                <a:blip r:embed="rId3"/>
              </a:buBlip>
            </a:pPr>
            <a:r>
              <a:rPr lang="en-US" altLang="en-US" sz="2000" b="1" dirty="0">
                <a:latin typeface="Calibri" pitchFamily="34" charset="0"/>
                <a:cs typeface="Calibri" pitchFamily="34" charset="0"/>
              </a:rPr>
              <a:t> </a:t>
            </a:r>
            <a:r>
              <a:rPr lang="en-US" sz="2000" b="1" dirty="0">
                <a:latin typeface="Calibri" pitchFamily="34" charset="0"/>
                <a:cs typeface="Calibri" pitchFamily="34" charset="0"/>
              </a:rPr>
              <a:t>Describe </a:t>
            </a:r>
            <a:r>
              <a:rPr lang="en-US" sz="2000" b="1" dirty="0" smtClean="0">
                <a:latin typeface="Calibri" pitchFamily="34" charset="0"/>
                <a:cs typeface="Calibri" pitchFamily="34" charset="0"/>
              </a:rPr>
              <a:t>the shape of mature red blood cells and explain the advantages of this shape</a:t>
            </a:r>
          </a:p>
          <a:p>
            <a:pPr eaLnBrk="1" hangingPunct="1">
              <a:lnSpc>
                <a:spcPct val="90000"/>
              </a:lnSpc>
              <a:spcBef>
                <a:spcPct val="20000"/>
              </a:spcBef>
              <a:buFontTx/>
              <a:buBlip>
                <a:blip r:embed="rId3"/>
              </a:buBlip>
            </a:pPr>
            <a:r>
              <a:rPr lang="en-US" sz="2000" b="1" dirty="0">
                <a:latin typeface="Calibri" pitchFamily="34" charset="0"/>
                <a:cs typeface="Calibri" pitchFamily="34" charset="0"/>
              </a:rPr>
              <a:t> </a:t>
            </a:r>
            <a:r>
              <a:rPr lang="en-US" sz="2000" b="1" dirty="0" smtClean="0">
                <a:latin typeface="Calibri" pitchFamily="34" charset="0"/>
                <a:cs typeface="Calibri" pitchFamily="34" charset="0"/>
              </a:rPr>
              <a:t>Explain what maintains the shape of the normal red blood cell and outline the pathogenesis of hereditary spherocytosis </a:t>
            </a:r>
          </a:p>
          <a:p>
            <a:pPr eaLnBrk="1" hangingPunct="1">
              <a:lnSpc>
                <a:spcPct val="90000"/>
              </a:lnSpc>
              <a:spcBef>
                <a:spcPct val="20000"/>
              </a:spcBef>
              <a:buFontTx/>
              <a:buBlip>
                <a:blip r:embed="rId3"/>
              </a:buBlip>
            </a:pPr>
            <a:r>
              <a:rPr lang="en-US" altLang="en-US" sz="2000" b="1" dirty="0">
                <a:latin typeface="Calibri" pitchFamily="34" charset="0"/>
                <a:cs typeface="Calibri" pitchFamily="34" charset="0"/>
              </a:rPr>
              <a:t> </a:t>
            </a:r>
            <a:r>
              <a:rPr lang="en-US" altLang="en-US" sz="2000" b="1" dirty="0" smtClean="0">
                <a:latin typeface="Calibri" pitchFamily="34" charset="0"/>
                <a:cs typeface="Calibri" pitchFamily="34" charset="0"/>
              </a:rPr>
              <a:t>Summarize the functions of red blood cells </a:t>
            </a:r>
          </a:p>
          <a:p>
            <a:pPr eaLnBrk="1" hangingPunct="1">
              <a:lnSpc>
                <a:spcPct val="90000"/>
              </a:lnSpc>
              <a:spcBef>
                <a:spcPct val="20000"/>
              </a:spcBef>
              <a:buFontTx/>
              <a:buBlip>
                <a:blip r:embed="rId3"/>
              </a:buBlip>
            </a:pPr>
            <a:r>
              <a:rPr lang="en-US" altLang="en-US" sz="2000" b="1" dirty="0">
                <a:latin typeface="Calibri" pitchFamily="34" charset="0"/>
                <a:cs typeface="Calibri" pitchFamily="34" charset="0"/>
              </a:rPr>
              <a:t> </a:t>
            </a:r>
            <a:r>
              <a:rPr lang="en-US" altLang="en-US" sz="2000" b="1" dirty="0" smtClean="0">
                <a:latin typeface="Calibri" pitchFamily="34" charset="0"/>
                <a:cs typeface="Calibri" pitchFamily="34" charset="0"/>
              </a:rPr>
              <a:t>Describe the different hematological indices and indicate their physiological significance </a:t>
            </a:r>
            <a:endParaRPr lang="en-US" altLang="en-US" sz="2000" b="1" dirty="0">
              <a:latin typeface="Calibri" pitchFamily="34" charset="0"/>
              <a:cs typeface="Calibri" pitchFamily="34" charset="0"/>
            </a:endParaRPr>
          </a:p>
          <a:p>
            <a:pPr>
              <a:lnSpc>
                <a:spcPct val="90000"/>
              </a:lnSpc>
              <a:spcBef>
                <a:spcPct val="20000"/>
              </a:spcBef>
            </a:pPr>
            <a:endParaRPr lang="en-US" sz="2000" b="1" dirty="0">
              <a:latin typeface="Calibri" pitchFamily="34" charset="0"/>
              <a:cs typeface="Calibri" pitchFamily="34" charset="0"/>
            </a:endParaRPr>
          </a:p>
        </p:txBody>
      </p:sp>
      <p:sp>
        <p:nvSpPr>
          <p:cNvPr id="5" name="Text Box 9"/>
          <p:cNvSpPr txBox="1">
            <a:spLocks noChangeArrowheads="1"/>
          </p:cNvSpPr>
          <p:nvPr/>
        </p:nvSpPr>
        <p:spPr bwMode="auto">
          <a:xfrm>
            <a:off x="266700" y="247367"/>
            <a:ext cx="9753600" cy="1713290"/>
          </a:xfrm>
          <a:prstGeom prst="rect">
            <a:avLst/>
          </a:prstGeom>
          <a:gradFill>
            <a:gsLst>
              <a:gs pos="0">
                <a:srgbClr val="000000"/>
              </a:gs>
              <a:gs pos="39999">
                <a:srgbClr val="0A128C"/>
              </a:gs>
              <a:gs pos="95833">
                <a:srgbClr val="00B0F0"/>
              </a:gs>
              <a:gs pos="85417">
                <a:srgbClr val="0070C0"/>
              </a:gs>
              <a:gs pos="70000">
                <a:srgbClr val="181CC7"/>
              </a:gs>
            </a:gsLst>
            <a:lin ang="5400000" scaled="0"/>
          </a:gradFill>
          <a:ln>
            <a:noFill/>
          </a:ln>
          <a:scene3d>
            <a:camera prst="orthographicFront"/>
            <a:lightRig rig="threePt" dir="t"/>
          </a:scene3d>
          <a:sp3d>
            <a:bevelT/>
            <a:bevelB/>
          </a:sp3d>
          <a:extLst/>
        </p:spPr>
        <p:txBody>
          <a:bodyPr wrap="square">
            <a:spAutoFit/>
          </a:bodyPr>
          <a:lstStyle>
            <a:lvl1pPr>
              <a:defRPr sz="3400" i="1">
                <a:solidFill>
                  <a:schemeClr val="tx1"/>
                </a:solidFill>
                <a:latin typeface="Trebuchet MS" pitchFamily="34" charset="0"/>
              </a:defRPr>
            </a:lvl1pPr>
            <a:lvl2pPr marL="742950" indent="-285750">
              <a:defRPr sz="3400" i="1">
                <a:solidFill>
                  <a:schemeClr val="tx1"/>
                </a:solidFill>
                <a:latin typeface="Trebuchet MS" pitchFamily="34" charset="0"/>
              </a:defRPr>
            </a:lvl2pPr>
            <a:lvl3pPr marL="1143000" indent="-228600">
              <a:defRPr sz="3400" i="1">
                <a:solidFill>
                  <a:schemeClr val="tx1"/>
                </a:solidFill>
                <a:latin typeface="Trebuchet MS" pitchFamily="34" charset="0"/>
              </a:defRPr>
            </a:lvl3pPr>
            <a:lvl4pPr marL="1600200" indent="-228600">
              <a:defRPr sz="3400" i="1">
                <a:solidFill>
                  <a:schemeClr val="tx1"/>
                </a:solidFill>
                <a:latin typeface="Trebuchet MS" pitchFamily="34" charset="0"/>
              </a:defRPr>
            </a:lvl4pPr>
            <a:lvl5pPr marL="2057400" indent="-228600">
              <a:defRPr sz="3400" i="1">
                <a:solidFill>
                  <a:schemeClr val="tx1"/>
                </a:solidFill>
                <a:latin typeface="Trebuchet MS" pitchFamily="34" charset="0"/>
              </a:defRPr>
            </a:lvl5pPr>
            <a:lvl6pPr marL="2514600" indent="-228600" eaLnBrk="0" fontAlgn="base" hangingPunct="0">
              <a:spcBef>
                <a:spcPct val="0"/>
              </a:spcBef>
              <a:spcAft>
                <a:spcPct val="0"/>
              </a:spcAft>
              <a:defRPr sz="3400" i="1">
                <a:solidFill>
                  <a:schemeClr val="tx1"/>
                </a:solidFill>
                <a:latin typeface="Trebuchet MS" pitchFamily="34" charset="0"/>
              </a:defRPr>
            </a:lvl6pPr>
            <a:lvl7pPr marL="2971800" indent="-228600" eaLnBrk="0" fontAlgn="base" hangingPunct="0">
              <a:spcBef>
                <a:spcPct val="0"/>
              </a:spcBef>
              <a:spcAft>
                <a:spcPct val="0"/>
              </a:spcAft>
              <a:defRPr sz="3400" i="1">
                <a:solidFill>
                  <a:schemeClr val="tx1"/>
                </a:solidFill>
                <a:latin typeface="Trebuchet MS" pitchFamily="34" charset="0"/>
              </a:defRPr>
            </a:lvl7pPr>
            <a:lvl8pPr marL="3429000" indent="-228600" eaLnBrk="0" fontAlgn="base" hangingPunct="0">
              <a:spcBef>
                <a:spcPct val="0"/>
              </a:spcBef>
              <a:spcAft>
                <a:spcPct val="0"/>
              </a:spcAft>
              <a:defRPr sz="3400" i="1">
                <a:solidFill>
                  <a:schemeClr val="tx1"/>
                </a:solidFill>
                <a:latin typeface="Trebuchet MS" pitchFamily="34" charset="0"/>
              </a:defRPr>
            </a:lvl8pPr>
            <a:lvl9pPr marL="3886200" indent="-228600" eaLnBrk="0" fontAlgn="base" hangingPunct="0">
              <a:spcBef>
                <a:spcPct val="0"/>
              </a:spcBef>
              <a:spcAft>
                <a:spcPct val="0"/>
              </a:spcAft>
              <a:defRPr sz="3400" i="1">
                <a:solidFill>
                  <a:schemeClr val="tx1"/>
                </a:solidFill>
                <a:latin typeface="Trebuchet MS" pitchFamily="34" charset="0"/>
              </a:defRPr>
            </a:lvl9pPr>
          </a:lstStyle>
          <a:p>
            <a:pPr algn="ctr">
              <a:lnSpc>
                <a:spcPts val="5000"/>
              </a:lnSpc>
              <a:spcBef>
                <a:spcPct val="50000"/>
              </a:spcBef>
            </a:pPr>
            <a:r>
              <a:rPr lang="en-US" sz="4400" b="1" i="0" dirty="0" smtClean="0">
                <a:solidFill>
                  <a:srgbClr val="FFFF00"/>
                </a:solidFill>
                <a:effectLst>
                  <a:outerShdw blurRad="38100" dist="38100" dir="2700000" algn="tl">
                    <a:srgbClr val="000000">
                      <a:alpha val="43137"/>
                    </a:srgbClr>
                  </a:outerShdw>
                </a:effectLst>
                <a:latin typeface="Calibri" pitchFamily="34" charset="0"/>
                <a:cs typeface="Calibri" pitchFamily="34" charset="0"/>
              </a:rPr>
              <a:t>Objectives;</a:t>
            </a:r>
          </a:p>
          <a:p>
            <a:pPr algn="ctr">
              <a:lnSpc>
                <a:spcPts val="5000"/>
              </a:lnSpc>
              <a:spcBef>
                <a:spcPct val="50000"/>
              </a:spcBef>
            </a:pPr>
            <a:r>
              <a:rPr lang="en-US" sz="4400" b="1" i="0" dirty="0" smtClean="0">
                <a:solidFill>
                  <a:srgbClr val="FFC000"/>
                </a:solidFill>
                <a:latin typeface="Calibri" pitchFamily="34" charset="0"/>
                <a:cs typeface="Calibri" pitchFamily="34" charset="0"/>
              </a:rPr>
              <a:t>Intended learning outcomes (ILOs)</a:t>
            </a:r>
            <a:endParaRPr lang="en-US" sz="4400" b="1" i="0" dirty="0">
              <a:solidFill>
                <a:srgbClr val="FFC000"/>
              </a:solidFill>
              <a:latin typeface="Calibri" pitchFamily="34" charset="0"/>
              <a:cs typeface="Calibri" pitchFamily="34" charset="0"/>
            </a:endParaRPr>
          </a:p>
        </p:txBody>
      </p:sp>
    </p:spTree>
    <p:extLst>
      <p:ext uri="{BB962C8B-B14F-4D97-AF65-F5344CB8AC3E}">
        <p14:creationId xmlns:p14="http://schemas.microsoft.com/office/powerpoint/2010/main" val="2054628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ChangeArrowheads="1"/>
          </p:cNvSpPr>
          <p:nvPr/>
        </p:nvSpPr>
        <p:spPr bwMode="auto">
          <a:xfrm>
            <a:off x="5600700" y="0"/>
            <a:ext cx="4616450" cy="1008063"/>
          </a:xfrm>
          <a:prstGeom prst="rect">
            <a:avLst/>
          </a:prstGeom>
          <a:noFill/>
          <a:ln w="9525">
            <a:noFill/>
            <a:miter lim="800000"/>
            <a:headEnd/>
            <a:tailEnd/>
          </a:ln>
          <a:effectLst/>
        </p:spPr>
        <p:txBody>
          <a:bodyPr anchor="ctr"/>
          <a:lstStyle/>
          <a:p>
            <a:pPr algn="ctr">
              <a:defRPr/>
            </a:pPr>
            <a:r>
              <a:rPr lang="en-AU" sz="2800" b="1" dirty="0" smtClean="0">
                <a:solidFill>
                  <a:srgbClr val="FF0000"/>
                </a:solidFill>
                <a:effectLst>
                  <a:outerShdw blurRad="38100" dist="38100" dir="2700000" algn="tl">
                    <a:srgbClr val="C0C0C0"/>
                  </a:outerShdw>
                </a:effectLst>
                <a:latin typeface="Calibri" pitchFamily="34" charset="0"/>
                <a:cs typeface="Calibri" pitchFamily="34" charset="0"/>
              </a:rPr>
              <a:t>Characteristics of a Mature Erythrocytes (RBC)</a:t>
            </a:r>
            <a:endParaRPr lang="en-AU" sz="2800" b="1" dirty="0">
              <a:solidFill>
                <a:srgbClr val="FF0000"/>
              </a:solidFill>
              <a:effectLst>
                <a:outerShdw blurRad="38100" dist="38100" dir="2700000" algn="tl">
                  <a:srgbClr val="C0C0C0"/>
                </a:outerShdw>
              </a:effectLst>
              <a:latin typeface="Calibri" pitchFamily="34" charset="0"/>
              <a:cs typeface="Calibri" pitchFamily="34" charset="0"/>
            </a:endParaRP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l="12138" r="6978" b="5025"/>
          <a:stretch>
            <a:fillRect/>
          </a:stretch>
        </p:blipFill>
        <p:spPr bwMode="auto">
          <a:xfrm>
            <a:off x="6134100" y="1169797"/>
            <a:ext cx="4006185" cy="530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ChangeArrowheads="1"/>
          </p:cNvSpPr>
          <p:nvPr/>
        </p:nvSpPr>
        <p:spPr bwMode="auto">
          <a:xfrm>
            <a:off x="266700" y="304800"/>
            <a:ext cx="5954713"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lnSpc>
                <a:spcPct val="90000"/>
              </a:lnSpc>
              <a:spcBef>
                <a:spcPct val="20000"/>
              </a:spcBef>
              <a:buBlip>
                <a:blip r:embed="rId3"/>
              </a:buBlip>
            </a:pPr>
            <a:r>
              <a:rPr lang="en-US" sz="1700" b="1" dirty="0">
                <a:latin typeface="Calibri" pitchFamily="34" charset="0"/>
                <a:cs typeface="Calibri" pitchFamily="34" charset="0"/>
              </a:rPr>
              <a:t> </a:t>
            </a:r>
            <a:r>
              <a:rPr lang="en-US" sz="1700" b="1" dirty="0" smtClean="0">
                <a:latin typeface="Calibri" pitchFamily="34" charset="0"/>
                <a:cs typeface="Calibri" pitchFamily="34" charset="0"/>
              </a:rPr>
              <a:t>A mature RBC is a biconcave disc  having dimensions of (7.5X2X1 µm).  The a</a:t>
            </a:r>
            <a:r>
              <a:rPr lang="en-US" altLang="en-US" sz="1700" b="1" dirty="0" smtClean="0">
                <a:latin typeface="Calibri" pitchFamily="34" charset="0"/>
                <a:cs typeface="Calibri" pitchFamily="34" charset="0"/>
              </a:rPr>
              <a:t>verage </a:t>
            </a:r>
            <a:r>
              <a:rPr lang="en-US" altLang="en-US" sz="1700" b="1" dirty="0">
                <a:latin typeface="Calibri" pitchFamily="34" charset="0"/>
                <a:cs typeface="Calibri" pitchFamily="34" charset="0"/>
              </a:rPr>
              <a:t>volume </a:t>
            </a:r>
            <a:r>
              <a:rPr lang="en-US" altLang="en-US" sz="1700" b="1" dirty="0" smtClean="0">
                <a:latin typeface="Calibri" pitchFamily="34" charset="0"/>
                <a:cs typeface="Calibri" pitchFamily="34" charset="0"/>
              </a:rPr>
              <a:t> is about 90-95 µm</a:t>
            </a:r>
            <a:r>
              <a:rPr lang="en-US" altLang="en-US" sz="1700" b="1" baseline="30000" dirty="0" smtClean="0">
                <a:latin typeface="Calibri" pitchFamily="34" charset="0"/>
                <a:cs typeface="Calibri" pitchFamily="34" charset="0"/>
              </a:rPr>
              <a:t>3</a:t>
            </a:r>
            <a:r>
              <a:rPr lang="en-US" sz="1700" b="1" dirty="0" smtClean="0">
                <a:latin typeface="Calibri" pitchFamily="34" charset="0"/>
                <a:cs typeface="Calibri" pitchFamily="34" charset="0"/>
              </a:rPr>
              <a:t>.</a:t>
            </a:r>
            <a:endParaRPr lang="en-US" sz="1700" b="1" dirty="0">
              <a:latin typeface="Calibri" pitchFamily="34" charset="0"/>
              <a:cs typeface="Calibri" pitchFamily="34" charset="0"/>
            </a:endParaRPr>
          </a:p>
          <a:p>
            <a:pPr>
              <a:spcBef>
                <a:spcPct val="20000"/>
              </a:spcBef>
              <a:buFontTx/>
              <a:buBlip>
                <a:blip r:embed="rId3"/>
              </a:buBlip>
            </a:pPr>
            <a:r>
              <a:rPr lang="en-US" sz="1700" b="1" dirty="0">
                <a:latin typeface="Calibri" pitchFamily="34" charset="0"/>
                <a:cs typeface="Calibri" pitchFamily="34" charset="0"/>
              </a:rPr>
              <a:t> </a:t>
            </a:r>
            <a:r>
              <a:rPr lang="en-US" sz="1700" b="1" dirty="0" smtClean="0">
                <a:latin typeface="Calibri" pitchFamily="34" charset="0"/>
                <a:cs typeface="Calibri" pitchFamily="34" charset="0"/>
              </a:rPr>
              <a:t>It does not have nucleus, mitochondria, ribosomes, endoplasmic reticulum or Golgi apparatus. </a:t>
            </a:r>
          </a:p>
          <a:p>
            <a:pPr>
              <a:spcBef>
                <a:spcPct val="20000"/>
              </a:spcBef>
              <a:buFontTx/>
              <a:buBlip>
                <a:blip r:embed="rId3"/>
              </a:buBlip>
            </a:pPr>
            <a:r>
              <a:rPr lang="en-US" sz="1700" b="1" dirty="0">
                <a:latin typeface="Calibri" pitchFamily="34" charset="0"/>
                <a:cs typeface="Calibri" pitchFamily="34" charset="0"/>
              </a:rPr>
              <a:t> </a:t>
            </a:r>
            <a:r>
              <a:rPr lang="en-US" sz="1700" b="1" dirty="0" smtClean="0">
                <a:latin typeface="Calibri" pitchFamily="34" charset="0"/>
                <a:cs typeface="Calibri" pitchFamily="34" charset="0"/>
              </a:rPr>
              <a:t>The cytoplasm is filled </a:t>
            </a:r>
            <a:r>
              <a:rPr lang="en-US" sz="1700" b="1" dirty="0">
                <a:latin typeface="Calibri" pitchFamily="34" charset="0"/>
                <a:cs typeface="Calibri" pitchFamily="34" charset="0"/>
              </a:rPr>
              <a:t>with hemoglobin (</a:t>
            </a:r>
            <a:r>
              <a:rPr lang="en-US" sz="1700" b="1" dirty="0" err="1">
                <a:latin typeface="Calibri" pitchFamily="34" charset="0"/>
                <a:cs typeface="Calibri" pitchFamily="34" charset="0"/>
              </a:rPr>
              <a:t>Hb</a:t>
            </a:r>
            <a:r>
              <a:rPr lang="en-US" sz="1700" b="1" dirty="0">
                <a:latin typeface="Calibri" pitchFamily="34" charset="0"/>
                <a:cs typeface="Calibri" pitchFamily="34" charset="0"/>
              </a:rPr>
              <a:t>), a protein that functions in gas </a:t>
            </a:r>
            <a:r>
              <a:rPr lang="en-US" sz="1700" b="1" dirty="0" smtClean="0">
                <a:latin typeface="Calibri" pitchFamily="34" charset="0"/>
                <a:cs typeface="Calibri" pitchFamily="34" charset="0"/>
              </a:rPr>
              <a:t>transport. It also contains the enzyme carbonic anhydrase and the enzymes for glucose metabolism and 2,3 DPG synthesis. Glucose enters RBC by facilitated (carrier-mediated) diffusion. Glycolysis accounts for 90% and HMP Shunt for 10% of glucose metabolism. </a:t>
            </a:r>
            <a:endParaRPr lang="en-US" sz="1700" b="1" dirty="0">
              <a:latin typeface="Calibri" pitchFamily="34" charset="0"/>
              <a:cs typeface="Calibri" pitchFamily="34" charset="0"/>
            </a:endParaRPr>
          </a:p>
          <a:p>
            <a:pPr>
              <a:spcBef>
                <a:spcPct val="20000"/>
              </a:spcBef>
              <a:buFontTx/>
              <a:buBlip>
                <a:blip r:embed="rId3"/>
              </a:buBlip>
            </a:pPr>
            <a:r>
              <a:rPr lang="en-US" sz="1700" b="1" dirty="0">
                <a:latin typeface="Calibri" pitchFamily="34" charset="0"/>
                <a:cs typeface="Calibri" pitchFamily="34" charset="0"/>
              </a:rPr>
              <a:t> </a:t>
            </a:r>
            <a:r>
              <a:rPr lang="en-US" sz="1700" b="1" dirty="0" smtClean="0">
                <a:latin typeface="Calibri" pitchFamily="34" charset="0"/>
                <a:cs typeface="Calibri" pitchFamily="34" charset="0"/>
              </a:rPr>
              <a:t>The plasma </a:t>
            </a:r>
            <a:r>
              <a:rPr lang="en-US" sz="1700" b="1" dirty="0">
                <a:latin typeface="Calibri" pitchFamily="34" charset="0"/>
                <a:cs typeface="Calibri" pitchFamily="34" charset="0"/>
              </a:rPr>
              <a:t>membrane </a:t>
            </a:r>
            <a:r>
              <a:rPr lang="en-US" sz="1700" b="1" dirty="0" smtClean="0">
                <a:latin typeface="Calibri" pitchFamily="34" charset="0"/>
                <a:cs typeface="Calibri" pitchFamily="34" charset="0"/>
              </a:rPr>
              <a:t> contains the </a:t>
            </a:r>
            <a:r>
              <a:rPr lang="en-US" sz="1700" b="1" dirty="0" err="1" smtClean="0">
                <a:latin typeface="Calibri" pitchFamily="34" charset="0"/>
                <a:cs typeface="Calibri" pitchFamily="34" charset="0"/>
              </a:rPr>
              <a:t>protien</a:t>
            </a:r>
            <a:r>
              <a:rPr lang="en-US" sz="1700" b="1" dirty="0" smtClean="0">
                <a:latin typeface="Calibri" pitchFamily="34" charset="0"/>
                <a:cs typeface="Calibri" pitchFamily="34" charset="0"/>
              </a:rPr>
              <a:t>  </a:t>
            </a:r>
            <a:r>
              <a:rPr lang="en-US" sz="1700" b="1" i="1" dirty="0" err="1">
                <a:solidFill>
                  <a:srgbClr val="FF0000"/>
                </a:solidFill>
                <a:latin typeface="Calibri" pitchFamily="34" charset="0"/>
                <a:cs typeface="Calibri" pitchFamily="34" charset="0"/>
              </a:rPr>
              <a:t>spectrin</a:t>
            </a:r>
            <a:r>
              <a:rPr lang="en-US" sz="1700" b="1" dirty="0">
                <a:solidFill>
                  <a:srgbClr val="FF0000"/>
                </a:solidFill>
                <a:latin typeface="Calibri" pitchFamily="34" charset="0"/>
                <a:cs typeface="Calibri" pitchFamily="34" charset="0"/>
              </a:rPr>
              <a:t> </a:t>
            </a:r>
            <a:r>
              <a:rPr lang="en-US" sz="1700" b="1" dirty="0">
                <a:latin typeface="Calibri" pitchFamily="34" charset="0"/>
                <a:cs typeface="Calibri" pitchFamily="34" charset="0"/>
              </a:rPr>
              <a:t>that:</a:t>
            </a:r>
          </a:p>
          <a:p>
            <a:pPr lvl="1">
              <a:lnSpc>
                <a:spcPct val="90000"/>
              </a:lnSpc>
              <a:spcBef>
                <a:spcPct val="20000"/>
              </a:spcBef>
              <a:buFont typeface="Wingdings" pitchFamily="2" charset="2"/>
              <a:buChar char="§"/>
            </a:pPr>
            <a:r>
              <a:rPr lang="en-US" sz="1700" b="1" dirty="0">
                <a:latin typeface="Calibri" pitchFamily="34" charset="0"/>
                <a:cs typeface="Calibri" pitchFamily="34" charset="0"/>
              </a:rPr>
              <a:t> Gives erythrocytes their flexibility</a:t>
            </a:r>
          </a:p>
          <a:p>
            <a:pPr lvl="1">
              <a:lnSpc>
                <a:spcPct val="90000"/>
              </a:lnSpc>
              <a:spcBef>
                <a:spcPct val="20000"/>
              </a:spcBef>
              <a:buFont typeface="Wingdings" pitchFamily="2" charset="2"/>
              <a:buChar char="§"/>
            </a:pPr>
            <a:r>
              <a:rPr lang="en-US" sz="1700" b="1" dirty="0">
                <a:latin typeface="Calibri" pitchFamily="34" charset="0"/>
                <a:cs typeface="Calibri" pitchFamily="34" charset="0"/>
              </a:rPr>
              <a:t> Allows them to change shape as </a:t>
            </a:r>
            <a:r>
              <a:rPr lang="en-US" sz="1700" b="1" dirty="0" smtClean="0">
                <a:latin typeface="Calibri" pitchFamily="34" charset="0"/>
                <a:cs typeface="Calibri" pitchFamily="34" charset="0"/>
              </a:rPr>
              <a:t>necessary with significantly smaller forces</a:t>
            </a:r>
            <a:endParaRPr lang="en-US" sz="1700" b="1" dirty="0">
              <a:latin typeface="Calibri" pitchFamily="34" charset="0"/>
              <a:cs typeface="Calibri" pitchFamily="34" charset="0"/>
            </a:endParaRPr>
          </a:p>
          <a:p>
            <a:pPr>
              <a:spcBef>
                <a:spcPct val="20000"/>
              </a:spcBef>
              <a:buFontTx/>
              <a:buBlip>
                <a:blip r:embed="rId3"/>
              </a:buBlip>
            </a:pPr>
            <a:r>
              <a:rPr lang="en-US" sz="1700" b="1" dirty="0">
                <a:latin typeface="Calibri" pitchFamily="34" charset="0"/>
                <a:cs typeface="Calibri" pitchFamily="34" charset="0"/>
              </a:rPr>
              <a:t> Erythrocytes are an example of the complementarities of structure and function</a:t>
            </a:r>
          </a:p>
          <a:p>
            <a:pPr>
              <a:spcBef>
                <a:spcPct val="20000"/>
              </a:spcBef>
            </a:pPr>
            <a:r>
              <a:rPr lang="en-US" sz="1700" b="1" dirty="0">
                <a:latin typeface="Calibri" pitchFamily="34" charset="0"/>
                <a:cs typeface="Calibri" pitchFamily="34" charset="0"/>
              </a:rPr>
              <a:t>Structural characteristics that contribute to its gas transport function are:</a:t>
            </a:r>
          </a:p>
          <a:p>
            <a:pPr>
              <a:spcBef>
                <a:spcPct val="20000"/>
              </a:spcBef>
              <a:buFont typeface="Wingdings" pitchFamily="2" charset="2"/>
              <a:buChar char="§"/>
            </a:pPr>
            <a:r>
              <a:rPr lang="en-US" sz="1700" b="1" dirty="0">
                <a:solidFill>
                  <a:srgbClr val="2904C8"/>
                </a:solidFill>
                <a:latin typeface="Calibri" pitchFamily="34" charset="0"/>
                <a:cs typeface="Calibri" pitchFamily="34" charset="0"/>
              </a:rPr>
              <a:t> Biconcave shape that has a huge surface area to volume </a:t>
            </a:r>
            <a:r>
              <a:rPr lang="en-US" sz="1700" b="1" dirty="0" smtClean="0">
                <a:solidFill>
                  <a:srgbClr val="2904C8"/>
                </a:solidFill>
                <a:latin typeface="Calibri" pitchFamily="34" charset="0"/>
                <a:cs typeface="Calibri" pitchFamily="34" charset="0"/>
              </a:rPr>
              <a:t>ratio. This is essential for gas exchange</a:t>
            </a:r>
            <a:endParaRPr lang="en-US" sz="1700" b="1" dirty="0">
              <a:solidFill>
                <a:srgbClr val="2904C8"/>
              </a:solidFill>
              <a:latin typeface="Calibri" pitchFamily="34" charset="0"/>
              <a:cs typeface="Calibri" pitchFamily="34" charset="0"/>
            </a:endParaRPr>
          </a:p>
          <a:p>
            <a:pPr>
              <a:spcBef>
                <a:spcPct val="20000"/>
              </a:spcBef>
              <a:buFont typeface="Wingdings" pitchFamily="2" charset="2"/>
              <a:buChar char="§"/>
            </a:pPr>
            <a:r>
              <a:rPr lang="en-US" sz="1700" b="1" dirty="0">
                <a:solidFill>
                  <a:srgbClr val="2904C8"/>
                </a:solidFill>
                <a:latin typeface="Calibri" pitchFamily="34" charset="0"/>
                <a:cs typeface="Calibri" pitchFamily="34" charset="0"/>
              </a:rPr>
              <a:t> Discounting water content, erythrocytes are 97% hemoglobin</a:t>
            </a:r>
          </a:p>
          <a:p>
            <a:pPr>
              <a:spcBef>
                <a:spcPct val="20000"/>
              </a:spcBef>
              <a:buFont typeface="Wingdings" pitchFamily="2" charset="2"/>
              <a:buChar char="§"/>
            </a:pPr>
            <a:r>
              <a:rPr lang="en-US" sz="1700" b="1" dirty="0">
                <a:solidFill>
                  <a:srgbClr val="2904C8"/>
                </a:solidFill>
                <a:latin typeface="Calibri" pitchFamily="34" charset="0"/>
                <a:cs typeface="Calibri" pitchFamily="34" charset="0"/>
              </a:rPr>
              <a:t> ATP is generated anaerobically, so the erythrocytes do not consume the oxygen</a:t>
            </a:r>
            <a:r>
              <a:rPr lang="en-US" sz="1700" b="1" baseline="-25000" dirty="0">
                <a:solidFill>
                  <a:srgbClr val="2904C8"/>
                </a:solidFill>
                <a:latin typeface="Calibri" pitchFamily="34" charset="0"/>
                <a:cs typeface="Calibri" pitchFamily="34" charset="0"/>
              </a:rPr>
              <a:t> </a:t>
            </a:r>
            <a:r>
              <a:rPr lang="en-US" sz="1700" b="1" dirty="0">
                <a:solidFill>
                  <a:srgbClr val="2904C8"/>
                </a:solidFill>
                <a:latin typeface="Calibri" pitchFamily="34" charset="0"/>
                <a:cs typeface="Calibri" pitchFamily="34" charset="0"/>
              </a:rPr>
              <a:t>they transport.</a:t>
            </a:r>
            <a:endParaRPr lang="en-US" sz="17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6038" y="3446463"/>
            <a:ext cx="8780462"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28600"/>
            <a:ext cx="3695700"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0" descr="RBC Barnh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3300" y="152400"/>
            <a:ext cx="2667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11"/>
          <p:cNvSpPr>
            <a:spLocks noChangeArrowheads="1"/>
          </p:cNvSpPr>
          <p:nvPr/>
        </p:nvSpPr>
        <p:spPr bwMode="auto">
          <a:xfrm>
            <a:off x="-38100" y="0"/>
            <a:ext cx="3505200"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Wingdings" pitchFamily="2" charset="2"/>
              <a:buChar char="q"/>
            </a:pPr>
            <a:r>
              <a:rPr lang="en-US" sz="1700" b="1" dirty="0">
                <a:latin typeface="Calibri" pitchFamily="34" charset="0"/>
                <a:cs typeface="Calibri" pitchFamily="34" charset="0"/>
              </a:rPr>
              <a:t>Normally, RBCs account for &gt;99% of all formed elements </a:t>
            </a:r>
          </a:p>
          <a:p>
            <a:pPr marL="285750" indent="-285750">
              <a:buFont typeface="Wingdings" pitchFamily="2" charset="2"/>
              <a:buChar char="q"/>
            </a:pPr>
            <a:endParaRPr lang="en-US" sz="1700" b="1" dirty="0">
              <a:latin typeface="Calibri" pitchFamily="34" charset="0"/>
              <a:cs typeface="Calibri" pitchFamily="34" charset="0"/>
            </a:endParaRPr>
          </a:p>
          <a:p>
            <a:pPr marL="285750" indent="-285750">
              <a:buFont typeface="Wingdings" pitchFamily="2" charset="2"/>
              <a:buChar char="q"/>
            </a:pPr>
            <a:r>
              <a:rPr lang="en-US" sz="1700" b="1" dirty="0">
                <a:solidFill>
                  <a:schemeClr val="hlink"/>
                </a:solidFill>
                <a:latin typeface="Calibri" pitchFamily="34" charset="0"/>
                <a:cs typeface="Calibri" pitchFamily="34" charset="0"/>
              </a:rPr>
              <a:t>Red blood cell count:</a:t>
            </a:r>
          </a:p>
          <a:p>
            <a:pPr marL="285750" indent="-285750">
              <a:buFont typeface="Wingdings" pitchFamily="2" charset="2"/>
              <a:buChar char="q"/>
            </a:pPr>
            <a:endParaRPr lang="en-US" sz="1700" b="1" dirty="0">
              <a:solidFill>
                <a:schemeClr val="hlink"/>
              </a:solidFill>
              <a:latin typeface="Calibri" pitchFamily="34" charset="0"/>
              <a:cs typeface="Calibri" pitchFamily="34" charset="0"/>
            </a:endParaRPr>
          </a:p>
          <a:p>
            <a:pPr marL="285750" indent="-285750">
              <a:buFont typeface="Wingdings" pitchFamily="2" charset="2"/>
              <a:buChar char="q"/>
            </a:pPr>
            <a:r>
              <a:rPr lang="en-US" sz="1700" b="1" dirty="0" smtClean="0">
                <a:solidFill>
                  <a:srgbClr val="FF0000"/>
                </a:solidFill>
                <a:latin typeface="Calibri" pitchFamily="34" charset="0"/>
                <a:cs typeface="Calibri" pitchFamily="34" charset="0"/>
              </a:rPr>
              <a:t>In healthy </a:t>
            </a:r>
            <a:r>
              <a:rPr lang="en-US" sz="1700" b="1" dirty="0">
                <a:solidFill>
                  <a:srgbClr val="FF0000"/>
                </a:solidFill>
                <a:latin typeface="Calibri" pitchFamily="34" charset="0"/>
                <a:cs typeface="Calibri" pitchFamily="34" charset="0"/>
              </a:rPr>
              <a:t>men, the average number of red blood cells </a:t>
            </a:r>
            <a:r>
              <a:rPr lang="en-US" sz="1700" b="1" dirty="0" smtClean="0">
                <a:solidFill>
                  <a:srgbClr val="FF0000"/>
                </a:solidFill>
                <a:latin typeface="Calibri" pitchFamily="34" charset="0"/>
                <a:cs typeface="Calibri" pitchFamily="34" charset="0"/>
              </a:rPr>
              <a:t>per cubic </a:t>
            </a:r>
            <a:r>
              <a:rPr lang="en-US" sz="1700" b="1" dirty="0">
                <a:solidFill>
                  <a:srgbClr val="FF0000"/>
                </a:solidFill>
                <a:latin typeface="Calibri" pitchFamily="34" charset="0"/>
                <a:cs typeface="Calibri" pitchFamily="34" charset="0"/>
              </a:rPr>
              <a:t>millimeter is 5,200,000 (±300,000); in women, it </a:t>
            </a:r>
            <a:r>
              <a:rPr lang="en-US" sz="1700" b="1" dirty="0" smtClean="0">
                <a:solidFill>
                  <a:srgbClr val="FF0000"/>
                </a:solidFill>
                <a:latin typeface="Calibri" pitchFamily="34" charset="0"/>
                <a:cs typeface="Calibri" pitchFamily="34" charset="0"/>
              </a:rPr>
              <a:t>is 4,700,000 </a:t>
            </a:r>
            <a:r>
              <a:rPr lang="en-US" sz="1700" b="1" dirty="0">
                <a:solidFill>
                  <a:srgbClr val="FF0000"/>
                </a:solidFill>
                <a:latin typeface="Calibri" pitchFamily="34" charset="0"/>
                <a:cs typeface="Calibri" pitchFamily="34" charset="0"/>
              </a:rPr>
              <a:t>(±300,000). </a:t>
            </a:r>
            <a:endParaRPr lang="en-US" sz="1700" b="1" dirty="0" smtClean="0">
              <a:solidFill>
                <a:srgbClr val="FF0000"/>
              </a:solidFill>
              <a:latin typeface="Calibri" pitchFamily="34" charset="0"/>
              <a:cs typeface="Calibri" pitchFamily="34" charset="0"/>
            </a:endParaRPr>
          </a:p>
          <a:p>
            <a:pPr marL="285750" indent="-285750">
              <a:buFont typeface="Wingdings" pitchFamily="2" charset="2"/>
              <a:buChar char="q"/>
            </a:pPr>
            <a:r>
              <a:rPr lang="en-US" sz="1700" b="1" dirty="0" smtClean="0">
                <a:solidFill>
                  <a:srgbClr val="FF0000"/>
                </a:solidFill>
                <a:latin typeface="Calibri" pitchFamily="34" charset="0"/>
                <a:cs typeface="Calibri" pitchFamily="34" charset="0"/>
              </a:rPr>
              <a:t>Persons </a:t>
            </a:r>
            <a:r>
              <a:rPr lang="en-US" sz="1700" b="1" dirty="0">
                <a:solidFill>
                  <a:srgbClr val="FF0000"/>
                </a:solidFill>
                <a:latin typeface="Calibri" pitchFamily="34" charset="0"/>
                <a:cs typeface="Calibri" pitchFamily="34" charset="0"/>
              </a:rPr>
              <a:t>living at high altitudes </a:t>
            </a:r>
            <a:r>
              <a:rPr lang="en-US" sz="1700" b="1" dirty="0" smtClean="0">
                <a:solidFill>
                  <a:srgbClr val="FF0000"/>
                </a:solidFill>
                <a:latin typeface="Calibri" pitchFamily="34" charset="0"/>
                <a:cs typeface="Calibri" pitchFamily="34" charset="0"/>
              </a:rPr>
              <a:t>have greater </a:t>
            </a:r>
            <a:r>
              <a:rPr lang="en-US" sz="1700" b="1" dirty="0">
                <a:solidFill>
                  <a:srgbClr val="FF0000"/>
                </a:solidFill>
                <a:latin typeface="Calibri" pitchFamily="34" charset="0"/>
                <a:cs typeface="Calibri" pitchFamily="34" charset="0"/>
              </a:rPr>
              <a:t>numbers of red blood </a:t>
            </a:r>
            <a:r>
              <a:rPr lang="en-US" sz="1700" b="1" dirty="0" smtClean="0">
                <a:solidFill>
                  <a:srgbClr val="FF0000"/>
                </a:solidFill>
                <a:latin typeface="Calibri" pitchFamily="34" charset="0"/>
                <a:cs typeface="Calibri" pitchFamily="34" charset="0"/>
              </a:rPr>
              <a:t>cells.</a:t>
            </a:r>
            <a:endParaRPr lang="en-US" sz="1700" b="1"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488427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0" y="228600"/>
            <a:ext cx="10287000" cy="533400"/>
          </a:xfrm>
          <a:prstGeom prst="rect">
            <a:avLst/>
          </a:prstGeom>
          <a:noFill/>
          <a:ln w="9525">
            <a:noFill/>
            <a:miter lim="800000"/>
            <a:headEnd/>
            <a:tailEnd/>
          </a:ln>
          <a:effectLst/>
        </p:spPr>
        <p:txBody>
          <a:bodyPr anchor="ctr"/>
          <a:lstStyle/>
          <a:p>
            <a:pPr algn="ctr" eaLnBrk="1" hangingPunct="1">
              <a:defRPr/>
            </a:pPr>
            <a:r>
              <a:rPr lang="en-US" sz="4400" b="1" dirty="0" smtClean="0">
                <a:solidFill>
                  <a:srgbClr val="FF0000"/>
                </a:solidFill>
                <a:effectLst>
                  <a:outerShdw blurRad="38100" dist="38100" dir="2700000" algn="tl">
                    <a:srgbClr val="C0C0C0"/>
                  </a:outerShdw>
                </a:effectLst>
                <a:latin typeface="Calibri" panose="020F0502020204030204" pitchFamily="34" charset="0"/>
                <a:cs typeface="Arial" charset="0"/>
              </a:rPr>
              <a:t>Functions of Red Blood Cells</a:t>
            </a:r>
            <a:endParaRPr lang="en-US" sz="4400" b="1" dirty="0">
              <a:solidFill>
                <a:srgbClr val="FF0000"/>
              </a:solidFill>
              <a:effectLst>
                <a:outerShdw blurRad="38100" dist="38100" dir="2700000" algn="tl">
                  <a:srgbClr val="C0C0C0"/>
                </a:outerShdw>
              </a:effectLst>
              <a:latin typeface="Calibri" panose="020F0502020204030204" pitchFamily="34" charset="0"/>
              <a:cs typeface="Arial" charset="0"/>
            </a:endParaRPr>
          </a:p>
        </p:txBody>
      </p:sp>
      <p:sp>
        <p:nvSpPr>
          <p:cNvPr id="10243" name="Rectangle 5"/>
          <p:cNvSpPr>
            <a:spLocks noChangeArrowheads="1"/>
          </p:cNvSpPr>
          <p:nvPr/>
        </p:nvSpPr>
        <p:spPr bwMode="auto">
          <a:xfrm>
            <a:off x="266700" y="914400"/>
            <a:ext cx="362267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 typeface="Wingdings" pitchFamily="2" charset="2"/>
              <a:buChar char="q"/>
            </a:pPr>
            <a:r>
              <a:rPr lang="en-US" sz="2000" b="1" dirty="0" smtClean="0">
                <a:latin typeface="Calibri" pitchFamily="34" charset="0"/>
                <a:cs typeface="Calibri" pitchFamily="34" charset="0"/>
              </a:rPr>
              <a:t>A major function of RBCs is to transport hemoglobin, which, in turns, carries oxygen from the lungs to the tissues. </a:t>
            </a:r>
          </a:p>
          <a:p>
            <a:endParaRPr lang="en-US" sz="2000" b="1" dirty="0" smtClean="0">
              <a:latin typeface="Calibri" pitchFamily="34" charset="0"/>
              <a:cs typeface="Calibri" pitchFamily="34" charset="0"/>
            </a:endParaRPr>
          </a:p>
          <a:p>
            <a:pPr marL="342900" indent="-342900">
              <a:buFont typeface="Wingdings" pitchFamily="2" charset="2"/>
              <a:buChar char="q"/>
            </a:pPr>
            <a:r>
              <a:rPr lang="en-US" altLang="en-US" sz="2000" b="1" dirty="0" smtClean="0">
                <a:solidFill>
                  <a:srgbClr val="FF0000"/>
                </a:solidFill>
                <a:latin typeface="Calibri" pitchFamily="34" charset="0"/>
                <a:cs typeface="Calibri" pitchFamily="34" charset="0"/>
              </a:rPr>
              <a:t>Hemoglobin combines reversibly </a:t>
            </a:r>
            <a:r>
              <a:rPr lang="en-US" altLang="en-US" sz="2000" b="1" dirty="0">
                <a:solidFill>
                  <a:srgbClr val="FF0000"/>
                </a:solidFill>
                <a:latin typeface="Calibri" pitchFamily="34" charset="0"/>
                <a:cs typeface="Calibri" pitchFamily="34" charset="0"/>
              </a:rPr>
              <a:t>with </a:t>
            </a:r>
            <a:r>
              <a:rPr lang="en-US" altLang="en-US" sz="2000" b="1" dirty="0" smtClean="0">
                <a:solidFill>
                  <a:srgbClr val="FF0000"/>
                </a:solidFill>
                <a:latin typeface="Calibri" pitchFamily="34" charset="0"/>
                <a:cs typeface="Calibri" pitchFamily="34" charset="0"/>
              </a:rPr>
              <a:t>oxygen as blood passes through pulmonary capillaries in the lungs where oxygen is high.</a:t>
            </a:r>
          </a:p>
          <a:p>
            <a:endParaRPr lang="en-US" altLang="en-US" sz="2000" b="1" dirty="0" smtClean="0">
              <a:solidFill>
                <a:srgbClr val="FF0000"/>
              </a:solidFill>
              <a:latin typeface="Calibri" pitchFamily="34" charset="0"/>
              <a:cs typeface="Calibri" pitchFamily="34" charset="0"/>
            </a:endParaRPr>
          </a:p>
          <a:p>
            <a:pPr marL="342900" indent="-342900">
              <a:buFont typeface="Wingdings" pitchFamily="2" charset="2"/>
              <a:buChar char="q"/>
            </a:pPr>
            <a:r>
              <a:rPr lang="en-US" altLang="en-US" sz="2000" b="1" dirty="0" smtClean="0">
                <a:solidFill>
                  <a:srgbClr val="FF0000"/>
                </a:solidFill>
                <a:latin typeface="Calibri" pitchFamily="34" charset="0"/>
                <a:cs typeface="Calibri" pitchFamily="34" charset="0"/>
              </a:rPr>
              <a:t>Hemoglobin releases oxygen as  </a:t>
            </a:r>
            <a:r>
              <a:rPr lang="en-US" altLang="en-US" sz="2000" b="1" dirty="0">
                <a:solidFill>
                  <a:srgbClr val="FF0000"/>
                </a:solidFill>
                <a:latin typeface="Calibri" pitchFamily="34" charset="0"/>
                <a:cs typeface="Calibri" pitchFamily="34" charset="0"/>
              </a:rPr>
              <a:t>blood passes through </a:t>
            </a:r>
            <a:r>
              <a:rPr lang="en-US" altLang="en-US" sz="2000" b="1" dirty="0" smtClean="0">
                <a:solidFill>
                  <a:srgbClr val="FF0000"/>
                </a:solidFill>
                <a:latin typeface="Calibri" pitchFamily="34" charset="0"/>
                <a:cs typeface="Calibri" pitchFamily="34" charset="0"/>
              </a:rPr>
              <a:t>systemic </a:t>
            </a:r>
            <a:r>
              <a:rPr lang="en-US" altLang="en-US" sz="2000" b="1" dirty="0">
                <a:solidFill>
                  <a:srgbClr val="FF0000"/>
                </a:solidFill>
                <a:latin typeface="Calibri" pitchFamily="34" charset="0"/>
                <a:cs typeface="Calibri" pitchFamily="34" charset="0"/>
              </a:rPr>
              <a:t>capillaries in the </a:t>
            </a:r>
            <a:r>
              <a:rPr lang="en-US" altLang="en-US" sz="2000" b="1" dirty="0" smtClean="0">
                <a:solidFill>
                  <a:srgbClr val="FF0000"/>
                </a:solidFill>
                <a:latin typeface="Calibri" pitchFamily="34" charset="0"/>
                <a:cs typeface="Calibri" pitchFamily="34" charset="0"/>
              </a:rPr>
              <a:t>tissues </a:t>
            </a:r>
            <a:r>
              <a:rPr lang="en-US" altLang="en-US" sz="2000" b="1" dirty="0">
                <a:solidFill>
                  <a:srgbClr val="FF0000"/>
                </a:solidFill>
                <a:latin typeface="Calibri" pitchFamily="34" charset="0"/>
                <a:cs typeface="Calibri" pitchFamily="34" charset="0"/>
              </a:rPr>
              <a:t>where oxygen is </a:t>
            </a:r>
            <a:r>
              <a:rPr lang="en-US" altLang="en-US" sz="2000" b="1" dirty="0" smtClean="0">
                <a:solidFill>
                  <a:srgbClr val="FF0000"/>
                </a:solidFill>
                <a:latin typeface="Calibri" pitchFamily="34" charset="0"/>
                <a:cs typeface="Calibri" pitchFamily="34" charset="0"/>
              </a:rPr>
              <a:t>low. </a:t>
            </a:r>
            <a:endParaRPr lang="en-US" altLang="en-US" sz="2000" b="1" dirty="0">
              <a:solidFill>
                <a:srgbClr val="FF0000"/>
              </a:solidFill>
              <a:latin typeface="Calibri" pitchFamily="34" charset="0"/>
              <a:cs typeface="Calibri" pitchFamily="34" charset="0"/>
            </a:endParaRPr>
          </a:p>
        </p:txBody>
      </p:sp>
      <p:pic>
        <p:nvPicPr>
          <p:cNvPr id="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375" y="1438275"/>
            <a:ext cx="6207125"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3322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8300" y="3543300"/>
            <a:ext cx="4419600" cy="3238500"/>
          </a:xfrm>
          <a:prstGeom prst="rect">
            <a:avLst/>
          </a:prstGeom>
        </p:spPr>
      </p:pic>
      <p:sp>
        <p:nvSpPr>
          <p:cNvPr id="9220" name="Rectangle 4"/>
          <p:cNvSpPr>
            <a:spLocks noChangeArrowheads="1"/>
          </p:cNvSpPr>
          <p:nvPr/>
        </p:nvSpPr>
        <p:spPr bwMode="auto">
          <a:xfrm>
            <a:off x="-1" y="228600"/>
            <a:ext cx="5753101" cy="533400"/>
          </a:xfrm>
          <a:prstGeom prst="rect">
            <a:avLst/>
          </a:prstGeom>
          <a:noFill/>
          <a:ln w="9525">
            <a:noFill/>
            <a:miter lim="800000"/>
            <a:headEnd/>
            <a:tailEnd/>
          </a:ln>
          <a:effectLst/>
        </p:spPr>
        <p:txBody>
          <a:bodyPr anchor="ctr"/>
          <a:lstStyle/>
          <a:p>
            <a:pPr algn="ctr" eaLnBrk="1" hangingPunct="1">
              <a:defRPr/>
            </a:pPr>
            <a:r>
              <a:rPr lang="en-US" sz="3200" b="1" dirty="0" smtClean="0">
                <a:solidFill>
                  <a:srgbClr val="FF0000"/>
                </a:solidFill>
                <a:effectLst>
                  <a:outerShdw blurRad="38100" dist="38100" dir="2700000" algn="tl">
                    <a:srgbClr val="C0C0C0"/>
                  </a:outerShdw>
                </a:effectLst>
                <a:latin typeface="Calibri" panose="020F0502020204030204" pitchFamily="34" charset="0"/>
                <a:cs typeface="Arial" charset="0"/>
              </a:rPr>
              <a:t>Functions of Red Blood Cells</a:t>
            </a:r>
            <a:endParaRPr lang="en-US" sz="3200" b="1" dirty="0">
              <a:solidFill>
                <a:srgbClr val="FF0000"/>
              </a:solidFill>
              <a:effectLst>
                <a:outerShdw blurRad="38100" dist="38100" dir="2700000" algn="tl">
                  <a:srgbClr val="C0C0C0"/>
                </a:outerShdw>
              </a:effectLst>
              <a:latin typeface="Calibri" panose="020F0502020204030204" pitchFamily="34" charset="0"/>
              <a:cs typeface="Arial" charset="0"/>
            </a:endParaRPr>
          </a:p>
        </p:txBody>
      </p:sp>
      <p:sp>
        <p:nvSpPr>
          <p:cNvPr id="10243" name="Rectangle 5"/>
          <p:cNvSpPr>
            <a:spLocks noChangeArrowheads="1"/>
          </p:cNvSpPr>
          <p:nvPr/>
        </p:nvSpPr>
        <p:spPr bwMode="auto">
          <a:xfrm>
            <a:off x="114300" y="838200"/>
            <a:ext cx="5486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 typeface="Wingdings" pitchFamily="2" charset="2"/>
              <a:buChar char="q"/>
            </a:pPr>
            <a:r>
              <a:rPr lang="en-US" sz="1950" b="1" dirty="0">
                <a:latin typeface="Calibri" pitchFamily="34" charset="0"/>
                <a:cs typeface="Calibri" pitchFamily="34" charset="0"/>
              </a:rPr>
              <a:t>RBCs contain the </a:t>
            </a:r>
            <a:r>
              <a:rPr lang="en-US" sz="1950" b="1" dirty="0" smtClean="0">
                <a:latin typeface="Calibri" pitchFamily="34" charset="0"/>
                <a:cs typeface="Calibri" pitchFamily="34" charset="0"/>
              </a:rPr>
              <a:t>enzyme carbonic anhydrase. This enzyme </a:t>
            </a:r>
            <a:r>
              <a:rPr lang="en-US" sz="1950" b="1" dirty="0">
                <a:latin typeface="Calibri" pitchFamily="34" charset="0"/>
                <a:cs typeface="Calibri" pitchFamily="34" charset="0"/>
              </a:rPr>
              <a:t>that catalyzes the reversible </a:t>
            </a:r>
            <a:r>
              <a:rPr lang="en-US" sz="1950" b="1" dirty="0" smtClean="0">
                <a:latin typeface="Calibri" pitchFamily="34" charset="0"/>
                <a:cs typeface="Calibri" pitchFamily="34" charset="0"/>
              </a:rPr>
              <a:t>reaction between </a:t>
            </a:r>
            <a:r>
              <a:rPr lang="en-US" sz="1950" b="1" dirty="0">
                <a:latin typeface="Calibri" pitchFamily="34" charset="0"/>
                <a:cs typeface="Calibri" pitchFamily="34" charset="0"/>
              </a:rPr>
              <a:t>carbon dioxide (CO</a:t>
            </a:r>
            <a:r>
              <a:rPr lang="en-US" sz="1950" b="1" baseline="-25000" dirty="0">
                <a:latin typeface="Calibri" pitchFamily="34" charset="0"/>
                <a:cs typeface="Calibri" pitchFamily="34" charset="0"/>
              </a:rPr>
              <a:t>2</a:t>
            </a:r>
            <a:r>
              <a:rPr lang="en-US" sz="1950" b="1" dirty="0">
                <a:latin typeface="Calibri" pitchFamily="34" charset="0"/>
                <a:cs typeface="Calibri" pitchFamily="34" charset="0"/>
              </a:rPr>
              <a:t>) and </a:t>
            </a:r>
            <a:r>
              <a:rPr lang="en-US" sz="1950" b="1" dirty="0" smtClean="0">
                <a:latin typeface="Calibri" pitchFamily="34" charset="0"/>
                <a:cs typeface="Calibri" pitchFamily="34" charset="0"/>
              </a:rPr>
              <a:t>H</a:t>
            </a:r>
            <a:r>
              <a:rPr lang="en-US" sz="1950" b="1" baseline="-25000" dirty="0" smtClean="0">
                <a:latin typeface="Calibri" pitchFamily="34" charset="0"/>
                <a:cs typeface="Calibri" pitchFamily="34" charset="0"/>
              </a:rPr>
              <a:t>2</a:t>
            </a:r>
            <a:r>
              <a:rPr lang="en-US" sz="1950" b="1" dirty="0" smtClean="0">
                <a:latin typeface="Calibri" pitchFamily="34" charset="0"/>
                <a:cs typeface="Calibri" pitchFamily="34" charset="0"/>
              </a:rPr>
              <a:t>O </a:t>
            </a:r>
            <a:r>
              <a:rPr lang="en-US" sz="1950" b="1" dirty="0">
                <a:latin typeface="Calibri" pitchFamily="34" charset="0"/>
                <a:cs typeface="Calibri" pitchFamily="34" charset="0"/>
              </a:rPr>
              <a:t>to </a:t>
            </a:r>
            <a:r>
              <a:rPr lang="en-US" sz="1950" b="1" dirty="0" smtClean="0">
                <a:latin typeface="Calibri" pitchFamily="34" charset="0"/>
                <a:cs typeface="Calibri" pitchFamily="34" charset="0"/>
              </a:rPr>
              <a:t>form carbonic </a:t>
            </a:r>
            <a:r>
              <a:rPr lang="en-US" sz="1950" b="1" dirty="0">
                <a:latin typeface="Calibri" pitchFamily="34" charset="0"/>
                <a:cs typeface="Calibri" pitchFamily="34" charset="0"/>
              </a:rPr>
              <a:t>acid (H</a:t>
            </a:r>
            <a:r>
              <a:rPr lang="en-US" sz="1950" b="1" baseline="-25000" dirty="0">
                <a:latin typeface="Calibri" pitchFamily="34" charset="0"/>
                <a:cs typeface="Calibri" pitchFamily="34" charset="0"/>
              </a:rPr>
              <a:t>2</a:t>
            </a:r>
            <a:r>
              <a:rPr lang="en-US" sz="1950" b="1" dirty="0">
                <a:latin typeface="Calibri" pitchFamily="34" charset="0"/>
                <a:cs typeface="Calibri" pitchFamily="34" charset="0"/>
              </a:rPr>
              <a:t>CO</a:t>
            </a:r>
            <a:r>
              <a:rPr lang="en-US" sz="1950" b="1" baseline="-25000" dirty="0">
                <a:latin typeface="Calibri" pitchFamily="34" charset="0"/>
                <a:cs typeface="Calibri" pitchFamily="34" charset="0"/>
              </a:rPr>
              <a:t>3</a:t>
            </a:r>
            <a:r>
              <a:rPr lang="en-US" sz="1950" b="1" dirty="0">
                <a:latin typeface="Calibri" pitchFamily="34" charset="0"/>
                <a:cs typeface="Calibri" pitchFamily="34" charset="0"/>
              </a:rPr>
              <a:t>), increasing the rate of </a:t>
            </a:r>
            <a:r>
              <a:rPr lang="en-US" sz="1950" b="1" dirty="0" smtClean="0">
                <a:latin typeface="Calibri" pitchFamily="34" charset="0"/>
                <a:cs typeface="Calibri" pitchFamily="34" charset="0"/>
              </a:rPr>
              <a:t>this reaction </a:t>
            </a:r>
            <a:r>
              <a:rPr lang="en-US" sz="1950" b="1" dirty="0">
                <a:latin typeface="Calibri" pitchFamily="34" charset="0"/>
                <a:cs typeface="Calibri" pitchFamily="34" charset="0"/>
              </a:rPr>
              <a:t>several </a:t>
            </a:r>
            <a:r>
              <a:rPr lang="en-US" sz="1950" b="1" dirty="0" smtClean="0">
                <a:latin typeface="Calibri" pitchFamily="34" charset="0"/>
                <a:cs typeface="Calibri" pitchFamily="34" charset="0"/>
              </a:rPr>
              <a:t>thousand fold.</a:t>
            </a:r>
          </a:p>
          <a:p>
            <a:pPr marL="342900" indent="-342900">
              <a:buFont typeface="Wingdings" pitchFamily="2" charset="2"/>
              <a:buChar char="q"/>
            </a:pPr>
            <a:endParaRPr lang="en-US" sz="1950" b="1" dirty="0" smtClean="0">
              <a:latin typeface="Calibri" pitchFamily="34" charset="0"/>
              <a:cs typeface="Calibri" pitchFamily="34" charset="0"/>
            </a:endParaRPr>
          </a:p>
          <a:p>
            <a:pPr marL="342900" indent="-342900">
              <a:buFont typeface="Wingdings" pitchFamily="2" charset="2"/>
              <a:buChar char="q"/>
            </a:pPr>
            <a:r>
              <a:rPr lang="en-US" sz="1950" b="1" dirty="0" smtClean="0">
                <a:latin typeface="Calibri" pitchFamily="34" charset="0"/>
                <a:cs typeface="Calibri" pitchFamily="34" charset="0"/>
              </a:rPr>
              <a:t>The </a:t>
            </a:r>
            <a:r>
              <a:rPr lang="en-US" sz="1950" b="1" dirty="0">
                <a:latin typeface="Calibri" pitchFamily="34" charset="0"/>
                <a:cs typeface="Calibri" pitchFamily="34" charset="0"/>
              </a:rPr>
              <a:t>rapidity of </a:t>
            </a:r>
            <a:r>
              <a:rPr lang="en-US" sz="1950" b="1" dirty="0" smtClean="0">
                <a:latin typeface="Calibri" pitchFamily="34" charset="0"/>
                <a:cs typeface="Calibri" pitchFamily="34" charset="0"/>
              </a:rPr>
              <a:t>this reaction </a:t>
            </a:r>
            <a:r>
              <a:rPr lang="en-US" sz="1950" b="1" dirty="0">
                <a:latin typeface="Calibri" pitchFamily="34" charset="0"/>
                <a:cs typeface="Calibri" pitchFamily="34" charset="0"/>
              </a:rPr>
              <a:t>makes it possible for the water of the blood </a:t>
            </a:r>
            <a:r>
              <a:rPr lang="en-US" sz="1950" b="1" dirty="0" smtClean="0">
                <a:latin typeface="Calibri" pitchFamily="34" charset="0"/>
                <a:cs typeface="Calibri" pitchFamily="34" charset="0"/>
              </a:rPr>
              <a:t>to transport </a:t>
            </a:r>
            <a:r>
              <a:rPr lang="en-US" sz="1950" b="1" dirty="0">
                <a:latin typeface="Calibri" pitchFamily="34" charset="0"/>
                <a:cs typeface="Calibri" pitchFamily="34" charset="0"/>
              </a:rPr>
              <a:t>enormous quantities of CO</a:t>
            </a:r>
            <a:r>
              <a:rPr lang="en-US" sz="1950" b="1" baseline="-25000" dirty="0">
                <a:latin typeface="Calibri" pitchFamily="34" charset="0"/>
                <a:cs typeface="Calibri" pitchFamily="34" charset="0"/>
              </a:rPr>
              <a:t>2</a:t>
            </a:r>
            <a:r>
              <a:rPr lang="en-US" sz="1950" b="1" dirty="0">
                <a:latin typeface="Calibri" pitchFamily="34" charset="0"/>
                <a:cs typeface="Calibri" pitchFamily="34" charset="0"/>
              </a:rPr>
              <a:t> in the form of </a:t>
            </a:r>
            <a:r>
              <a:rPr lang="en-US" sz="1950" b="1" dirty="0" smtClean="0">
                <a:latin typeface="Calibri" pitchFamily="34" charset="0"/>
                <a:cs typeface="Calibri" pitchFamily="34" charset="0"/>
              </a:rPr>
              <a:t>bicarbonate ion </a:t>
            </a:r>
            <a:r>
              <a:rPr lang="en-US" sz="1950" b="1" dirty="0">
                <a:latin typeface="Calibri" pitchFamily="34" charset="0"/>
                <a:cs typeface="Calibri" pitchFamily="34" charset="0"/>
              </a:rPr>
              <a:t>(</a:t>
            </a:r>
            <a:r>
              <a:rPr lang="en-US" sz="1950" b="1" dirty="0" smtClean="0">
                <a:latin typeface="Calibri" pitchFamily="34" charset="0"/>
                <a:cs typeface="Calibri" pitchFamily="34" charset="0"/>
              </a:rPr>
              <a:t>HCO3</a:t>
            </a:r>
            <a:r>
              <a:rPr lang="en-US" sz="1950" b="1" baseline="30000" dirty="0" smtClean="0">
                <a:latin typeface="Calibri" pitchFamily="34" charset="0"/>
                <a:cs typeface="Calibri" pitchFamily="34" charset="0"/>
              </a:rPr>
              <a:t>−</a:t>
            </a:r>
            <a:r>
              <a:rPr lang="en-US" sz="1950" b="1" dirty="0">
                <a:latin typeface="Calibri" pitchFamily="34" charset="0"/>
                <a:cs typeface="Calibri" pitchFamily="34" charset="0"/>
              </a:rPr>
              <a:t>) from the tissues to the lungs, where </a:t>
            </a:r>
            <a:r>
              <a:rPr lang="en-US" sz="1950" b="1" dirty="0" smtClean="0">
                <a:latin typeface="Calibri" pitchFamily="34" charset="0"/>
                <a:cs typeface="Calibri" pitchFamily="34" charset="0"/>
              </a:rPr>
              <a:t>it is </a:t>
            </a:r>
            <a:r>
              <a:rPr lang="en-US" sz="1950" b="1" dirty="0">
                <a:latin typeface="Calibri" pitchFamily="34" charset="0"/>
                <a:cs typeface="Calibri" pitchFamily="34" charset="0"/>
              </a:rPr>
              <a:t>reconverted to CO</a:t>
            </a:r>
            <a:r>
              <a:rPr lang="en-US" sz="1950" b="1" baseline="-25000" dirty="0">
                <a:latin typeface="Calibri" pitchFamily="34" charset="0"/>
                <a:cs typeface="Calibri" pitchFamily="34" charset="0"/>
              </a:rPr>
              <a:t>2</a:t>
            </a:r>
            <a:r>
              <a:rPr lang="en-US" sz="1950" b="1" dirty="0">
                <a:latin typeface="Calibri" pitchFamily="34" charset="0"/>
                <a:cs typeface="Calibri" pitchFamily="34" charset="0"/>
              </a:rPr>
              <a:t> and expelled into the </a:t>
            </a:r>
            <a:r>
              <a:rPr lang="en-US" sz="1950" b="1" dirty="0" smtClean="0">
                <a:latin typeface="Calibri" pitchFamily="34" charset="0"/>
                <a:cs typeface="Calibri" pitchFamily="34" charset="0"/>
              </a:rPr>
              <a:t>atmosphere as </a:t>
            </a:r>
            <a:r>
              <a:rPr lang="en-US" sz="1950" b="1" dirty="0">
                <a:latin typeface="Calibri" pitchFamily="34" charset="0"/>
                <a:cs typeface="Calibri" pitchFamily="34" charset="0"/>
              </a:rPr>
              <a:t>a body waste product. </a:t>
            </a:r>
            <a:endParaRPr lang="en-US" sz="1950" b="1" dirty="0" smtClean="0">
              <a:latin typeface="Calibri" pitchFamily="34" charset="0"/>
              <a:cs typeface="Calibri" pitchFamily="34" charset="0"/>
            </a:endParaRPr>
          </a:p>
          <a:p>
            <a:pPr marL="342900" indent="-342900">
              <a:buFont typeface="Wingdings" pitchFamily="2" charset="2"/>
              <a:buChar char="q"/>
            </a:pPr>
            <a:endParaRPr lang="en-US" sz="1950" b="1" dirty="0">
              <a:latin typeface="Calibri" pitchFamily="34" charset="0"/>
              <a:cs typeface="Calibri" pitchFamily="34" charset="0"/>
            </a:endParaRPr>
          </a:p>
          <a:p>
            <a:pPr marL="342900" indent="-342900">
              <a:buFont typeface="Wingdings" pitchFamily="2" charset="2"/>
              <a:buChar char="q"/>
            </a:pPr>
            <a:r>
              <a:rPr lang="en-US" sz="1950" b="1" dirty="0" smtClean="0">
                <a:latin typeface="Calibri" pitchFamily="34" charset="0"/>
                <a:cs typeface="Calibri" pitchFamily="34" charset="0"/>
              </a:rPr>
              <a:t>The </a:t>
            </a:r>
            <a:r>
              <a:rPr lang="en-US" sz="1950" b="1" dirty="0">
                <a:latin typeface="Calibri" pitchFamily="34" charset="0"/>
                <a:cs typeface="Calibri" pitchFamily="34" charset="0"/>
              </a:rPr>
              <a:t>hemoglobin in the cells </a:t>
            </a:r>
            <a:r>
              <a:rPr lang="en-US" sz="1950" b="1" dirty="0" smtClean="0">
                <a:latin typeface="Calibri" pitchFamily="34" charset="0"/>
                <a:cs typeface="Calibri" pitchFamily="34" charset="0"/>
              </a:rPr>
              <a:t>is an </a:t>
            </a:r>
            <a:r>
              <a:rPr lang="en-US" sz="1950" b="1" dirty="0">
                <a:latin typeface="Calibri" pitchFamily="34" charset="0"/>
                <a:cs typeface="Calibri" pitchFamily="34" charset="0"/>
              </a:rPr>
              <a:t>excellent </a:t>
            </a:r>
            <a:r>
              <a:rPr lang="en-US" sz="1950" b="1" i="1" dirty="0">
                <a:latin typeface="Calibri" pitchFamily="34" charset="0"/>
                <a:cs typeface="Calibri" pitchFamily="34" charset="0"/>
              </a:rPr>
              <a:t>acid-base buffer </a:t>
            </a:r>
            <a:r>
              <a:rPr lang="en-US" sz="1950" b="1" dirty="0">
                <a:latin typeface="Calibri" pitchFamily="34" charset="0"/>
                <a:cs typeface="Calibri" pitchFamily="34" charset="0"/>
              </a:rPr>
              <a:t>(as is true of most proteins</a:t>
            </a:r>
            <a:r>
              <a:rPr lang="en-US" sz="1950" b="1" dirty="0" smtClean="0">
                <a:latin typeface="Calibri" pitchFamily="34" charset="0"/>
                <a:cs typeface="Calibri" pitchFamily="34" charset="0"/>
              </a:rPr>
              <a:t>), so </a:t>
            </a:r>
            <a:r>
              <a:rPr lang="en-US" sz="1950" b="1" dirty="0">
                <a:latin typeface="Calibri" pitchFamily="34" charset="0"/>
                <a:cs typeface="Calibri" pitchFamily="34" charset="0"/>
              </a:rPr>
              <a:t>the red blood cells are responsible for most of the </a:t>
            </a:r>
            <a:r>
              <a:rPr lang="en-US" sz="1950" b="1" dirty="0" smtClean="0">
                <a:latin typeface="Calibri" pitchFamily="34" charset="0"/>
                <a:cs typeface="Calibri" pitchFamily="34" charset="0"/>
              </a:rPr>
              <a:t>acid-base buffering </a:t>
            </a:r>
            <a:r>
              <a:rPr lang="en-US" sz="1950" b="1" dirty="0">
                <a:latin typeface="Calibri" pitchFamily="34" charset="0"/>
                <a:cs typeface="Calibri" pitchFamily="34" charset="0"/>
              </a:rPr>
              <a:t>power of whole blood.</a:t>
            </a:r>
            <a:endParaRPr lang="en-US" altLang="en-US" sz="1950" b="1" dirty="0">
              <a:solidFill>
                <a:srgbClr val="FF0000"/>
              </a:solidFill>
              <a:latin typeface="Calibri" pitchFamily="34" charset="0"/>
              <a:cs typeface="Calibri"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5500" y="154780"/>
            <a:ext cx="4343400" cy="3273266"/>
          </a:xfrm>
          <a:prstGeom prst="rect">
            <a:avLst/>
          </a:prstGeom>
        </p:spPr>
      </p:pic>
    </p:spTree>
    <p:extLst>
      <p:ext uri="{BB962C8B-B14F-4D97-AF65-F5344CB8AC3E}">
        <p14:creationId xmlns:p14="http://schemas.microsoft.com/office/powerpoint/2010/main" val="23235936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0" y="76200"/>
            <a:ext cx="10287000" cy="533400"/>
          </a:xfrm>
          <a:prstGeom prst="rect">
            <a:avLst/>
          </a:prstGeom>
          <a:noFill/>
          <a:ln w="9525">
            <a:noFill/>
            <a:miter lim="800000"/>
            <a:headEnd/>
            <a:tailEnd/>
          </a:ln>
          <a:effectLst/>
        </p:spPr>
        <p:txBody>
          <a:bodyPr anchor="ctr"/>
          <a:lstStyle/>
          <a:p>
            <a:pPr algn="ctr" eaLnBrk="1" hangingPunct="1">
              <a:defRPr/>
            </a:pPr>
            <a:r>
              <a:rPr lang="en-US" sz="4400" b="1" dirty="0" smtClean="0">
                <a:solidFill>
                  <a:srgbClr val="FF0000"/>
                </a:solidFill>
                <a:effectLst>
                  <a:outerShdw blurRad="38100" dist="38100" dir="2700000" algn="tl">
                    <a:srgbClr val="C0C0C0"/>
                  </a:outerShdw>
                </a:effectLst>
                <a:latin typeface="Calibri" panose="020F0502020204030204" pitchFamily="34" charset="0"/>
                <a:cs typeface="Arial" charset="0"/>
              </a:rPr>
              <a:t>Red Blood Cells in Blood Capillaries</a:t>
            </a:r>
            <a:endParaRPr lang="en-US" sz="4400" b="1" dirty="0">
              <a:solidFill>
                <a:srgbClr val="FF0000"/>
              </a:solidFill>
              <a:effectLst>
                <a:outerShdw blurRad="38100" dist="38100" dir="2700000" algn="tl">
                  <a:srgbClr val="C0C0C0"/>
                </a:outerShdw>
              </a:effectLst>
              <a:latin typeface="Calibri" panose="020F0502020204030204" pitchFamily="34" charset="0"/>
              <a:cs typeface="Arial" charset="0"/>
            </a:endParaRPr>
          </a:p>
        </p:txBody>
      </p:sp>
      <p:sp>
        <p:nvSpPr>
          <p:cNvPr id="10243" name="Rectangle 5"/>
          <p:cNvSpPr>
            <a:spLocks noChangeArrowheads="1"/>
          </p:cNvSpPr>
          <p:nvPr/>
        </p:nvSpPr>
        <p:spPr bwMode="auto">
          <a:xfrm>
            <a:off x="3695700" y="609600"/>
            <a:ext cx="6400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 typeface="Wingdings" pitchFamily="2" charset="2"/>
              <a:buChar char="q"/>
            </a:pPr>
            <a:r>
              <a:rPr lang="en-US" b="1" dirty="0" smtClean="0">
                <a:latin typeface="Calibri" pitchFamily="34" charset="0"/>
                <a:cs typeface="Calibri" pitchFamily="34" charset="0"/>
              </a:rPr>
              <a:t>Blood capillaries </a:t>
            </a:r>
            <a:r>
              <a:rPr lang="en-US" b="1" dirty="0">
                <a:latin typeface="Calibri" pitchFamily="34" charset="0"/>
                <a:cs typeface="Calibri" pitchFamily="34" charset="0"/>
              </a:rPr>
              <a:t>are </a:t>
            </a:r>
            <a:r>
              <a:rPr lang="en-US" b="1" dirty="0" smtClean="0">
                <a:latin typeface="Calibri" pitchFamily="34" charset="0"/>
                <a:cs typeface="Calibri" pitchFamily="34" charset="0"/>
              </a:rPr>
              <a:t>very narrow</a:t>
            </a:r>
            <a:r>
              <a:rPr lang="en-US" b="1" dirty="0">
                <a:latin typeface="Calibri" pitchFamily="34" charset="0"/>
                <a:cs typeface="Calibri" pitchFamily="34" charset="0"/>
              </a:rPr>
              <a:t> </a:t>
            </a:r>
            <a:r>
              <a:rPr lang="en-US" b="1" dirty="0" smtClean="0">
                <a:latin typeface="Calibri" pitchFamily="34" charset="0"/>
                <a:cs typeface="Calibri" pitchFamily="34" charset="0"/>
              </a:rPr>
              <a:t>blood vessels.</a:t>
            </a:r>
          </a:p>
          <a:p>
            <a:pPr marL="342900" indent="-342900">
              <a:buFont typeface="Wingdings" pitchFamily="2" charset="2"/>
              <a:buChar char="q"/>
            </a:pPr>
            <a:endParaRPr lang="en-US" b="1" dirty="0">
              <a:latin typeface="Calibri" pitchFamily="34" charset="0"/>
              <a:cs typeface="Calibri" pitchFamily="34" charset="0"/>
            </a:endParaRPr>
          </a:p>
          <a:p>
            <a:pPr marL="342900" indent="-342900">
              <a:buFont typeface="Wingdings" pitchFamily="2" charset="2"/>
              <a:buChar char="q"/>
            </a:pPr>
            <a:r>
              <a:rPr lang="en-US" b="1" dirty="0" smtClean="0">
                <a:latin typeface="Calibri" pitchFamily="34" charset="0"/>
                <a:cs typeface="Calibri" pitchFamily="34" charset="0"/>
              </a:rPr>
              <a:t>The shapes of RBCs can change dramatically as the cells  pass through blood capillaries since they squeeze through capillaries. Actually, the RBC is a bag of hemoglobin that can be deformed into almost any shape.  </a:t>
            </a:r>
          </a:p>
          <a:p>
            <a:endParaRPr lang="en-US" b="1" dirty="0">
              <a:latin typeface="Calibri" pitchFamily="34" charset="0"/>
              <a:cs typeface="Calibri" pitchFamily="34" charset="0"/>
            </a:endParaRPr>
          </a:p>
          <a:p>
            <a:pPr marL="342900" indent="-342900">
              <a:buFont typeface="Wingdings" pitchFamily="2" charset="2"/>
              <a:buChar char="q"/>
            </a:pPr>
            <a:r>
              <a:rPr lang="en-US" b="1" dirty="0" smtClean="0">
                <a:latin typeface="Calibri" pitchFamily="34" charset="0"/>
                <a:cs typeface="Calibri" pitchFamily="34" charset="0"/>
              </a:rPr>
              <a:t>This feature  </a:t>
            </a:r>
            <a:r>
              <a:rPr lang="en-US" b="1" dirty="0">
                <a:latin typeface="Calibri" pitchFamily="34" charset="0"/>
                <a:cs typeface="Calibri" pitchFamily="34" charset="0"/>
              </a:rPr>
              <a:t>keeps them in </a:t>
            </a:r>
            <a:r>
              <a:rPr lang="en-US" b="1" dirty="0" smtClean="0">
                <a:latin typeface="Calibri" pitchFamily="34" charset="0"/>
                <a:cs typeface="Calibri" pitchFamily="34" charset="0"/>
              </a:rPr>
              <a:t>very close </a:t>
            </a:r>
            <a:r>
              <a:rPr lang="en-US" b="1" dirty="0">
                <a:latin typeface="Calibri" pitchFamily="34" charset="0"/>
                <a:cs typeface="Calibri" pitchFamily="34" charset="0"/>
              </a:rPr>
              <a:t>contact with </a:t>
            </a:r>
            <a:r>
              <a:rPr lang="en-US" b="1" dirty="0" smtClean="0">
                <a:latin typeface="Calibri" pitchFamily="34" charset="0"/>
                <a:cs typeface="Calibri" pitchFamily="34" charset="0"/>
              </a:rPr>
              <a:t>the capillary walls, thereby reducing  he diffusion distance </a:t>
            </a:r>
            <a:r>
              <a:rPr lang="en-US" b="1" dirty="0">
                <a:latin typeface="Calibri" pitchFamily="34" charset="0"/>
                <a:cs typeface="Calibri" pitchFamily="34" charset="0"/>
              </a:rPr>
              <a:t>for </a:t>
            </a:r>
            <a:r>
              <a:rPr lang="en-US" b="1" dirty="0" smtClean="0">
                <a:latin typeface="Calibri" pitchFamily="34" charset="0"/>
                <a:cs typeface="Calibri" pitchFamily="34" charset="0"/>
              </a:rPr>
              <a:t>gas exchange </a:t>
            </a:r>
            <a:r>
              <a:rPr lang="en-US" b="1" dirty="0">
                <a:latin typeface="Calibri" pitchFamily="34" charset="0"/>
                <a:cs typeface="Calibri" pitchFamily="34" charset="0"/>
              </a:rPr>
              <a:t>with </a:t>
            </a:r>
            <a:r>
              <a:rPr lang="en-US" b="1" dirty="0" smtClean="0">
                <a:latin typeface="Calibri" pitchFamily="34" charset="0"/>
                <a:cs typeface="Calibri" pitchFamily="34" charset="0"/>
              </a:rPr>
              <a:t>the surrounding tissues.</a:t>
            </a:r>
          </a:p>
          <a:p>
            <a:pPr marL="342900" indent="-342900">
              <a:buFont typeface="Wingdings" pitchFamily="2" charset="2"/>
              <a:buChar char="q"/>
            </a:pPr>
            <a:endParaRPr lang="en-US" altLang="en-US" b="1" dirty="0">
              <a:solidFill>
                <a:srgbClr val="FF0000"/>
              </a:solidFill>
              <a:latin typeface="Calibri" pitchFamily="34" charset="0"/>
              <a:cs typeface="Calibri" pitchFamily="34" charset="0"/>
            </a:endParaRPr>
          </a:p>
          <a:p>
            <a:pPr marL="342900" indent="-342900">
              <a:buFont typeface="Wingdings" pitchFamily="2" charset="2"/>
              <a:buChar char="q"/>
            </a:pPr>
            <a:r>
              <a:rPr lang="en-US" altLang="en-US" b="1" dirty="0" smtClean="0">
                <a:solidFill>
                  <a:srgbClr val="FF0000"/>
                </a:solidFill>
                <a:latin typeface="Calibri" pitchFamily="34" charset="0"/>
                <a:cs typeface="Calibri" pitchFamily="34" charset="0"/>
              </a:rPr>
              <a:t>Because the normal RBC has a great excess of cell membrane for the quantity of material inside, deformation does not stretch the membrane greatly and, consequently does rupture the cell, as would be the case  with many other cells. </a:t>
            </a:r>
            <a:endParaRPr lang="en-US" altLang="en-US" b="1" dirty="0">
              <a:solidFill>
                <a:srgbClr val="FF0000"/>
              </a:solidFill>
              <a:latin typeface="Calibri" pitchFamily="34" charset="0"/>
              <a:cs typeface="Calibri" pitchFamily="34" charset="0"/>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167765"/>
            <a:ext cx="3291840" cy="302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4593907"/>
            <a:ext cx="3291840" cy="1806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3"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8100" y="5159358"/>
            <a:ext cx="2500173" cy="1546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424473" y="4953000"/>
            <a:ext cx="3748227" cy="1815882"/>
          </a:xfrm>
          <a:prstGeom prst="rect">
            <a:avLst/>
          </a:prstGeom>
        </p:spPr>
        <p:txBody>
          <a:bodyPr wrap="square">
            <a:spAutoFit/>
          </a:bodyPr>
          <a:lstStyle/>
          <a:p>
            <a:pPr marL="285750" indent="-285750">
              <a:buFont typeface="Wingdings" pitchFamily="2" charset="2"/>
              <a:buChar char="q"/>
            </a:pPr>
            <a:r>
              <a:rPr lang="en-US" sz="1600" b="1" dirty="0" smtClean="0">
                <a:solidFill>
                  <a:srgbClr val="3333CC"/>
                </a:solidFill>
                <a:latin typeface="Calibri" pitchFamily="34" charset="0"/>
                <a:cs typeface="Calibri" pitchFamily="34" charset="0"/>
              </a:rPr>
              <a:t>RBCs </a:t>
            </a:r>
            <a:r>
              <a:rPr lang="en-US" sz="1600" b="1" dirty="0">
                <a:solidFill>
                  <a:srgbClr val="3333CC"/>
                </a:solidFill>
                <a:latin typeface="Calibri" pitchFamily="34" charset="0"/>
                <a:cs typeface="Calibri" pitchFamily="34" charset="0"/>
              </a:rPr>
              <a:t>in single </a:t>
            </a:r>
            <a:r>
              <a:rPr lang="en-US" sz="1600" b="1" dirty="0" smtClean="0">
                <a:solidFill>
                  <a:srgbClr val="3333CC"/>
                </a:solidFill>
                <a:latin typeface="Calibri" pitchFamily="34" charset="0"/>
                <a:cs typeface="Calibri" pitchFamily="34" charset="0"/>
              </a:rPr>
              <a:t>file</a:t>
            </a:r>
          </a:p>
          <a:p>
            <a:pPr marL="285750" indent="-285750">
              <a:buFont typeface="Wingdings" pitchFamily="2" charset="2"/>
              <a:buChar char="q"/>
            </a:pPr>
            <a:r>
              <a:rPr lang="en-US" sz="1600" b="1" dirty="0" smtClean="0">
                <a:solidFill>
                  <a:srgbClr val="3333CC"/>
                </a:solidFill>
                <a:latin typeface="Calibri" pitchFamily="34" charset="0"/>
                <a:cs typeface="Calibri" pitchFamily="34" charset="0"/>
              </a:rPr>
              <a:t>RBCs </a:t>
            </a:r>
            <a:r>
              <a:rPr lang="en-US" sz="1600" b="1" dirty="0">
                <a:solidFill>
                  <a:srgbClr val="3333CC"/>
                </a:solidFill>
                <a:latin typeface="Calibri" pitchFamily="34" charset="0"/>
                <a:cs typeface="Calibri" pitchFamily="34" charset="0"/>
              </a:rPr>
              <a:t>are flexible </a:t>
            </a:r>
            <a:r>
              <a:rPr lang="en-US" sz="1600" b="1" dirty="0" smtClean="0">
                <a:solidFill>
                  <a:srgbClr val="3333CC"/>
                </a:solidFill>
                <a:latin typeface="Calibri" pitchFamily="34" charset="0"/>
                <a:cs typeface="Calibri" pitchFamily="34" charset="0"/>
              </a:rPr>
              <a:t>and elastic</a:t>
            </a:r>
          </a:p>
          <a:p>
            <a:pPr marL="285750" indent="-285750">
              <a:buFont typeface="Wingdings" pitchFamily="2" charset="2"/>
              <a:buChar char="q"/>
            </a:pPr>
            <a:r>
              <a:rPr lang="en-US" sz="1600" b="1" dirty="0" smtClean="0">
                <a:solidFill>
                  <a:srgbClr val="3333CC"/>
                </a:solidFill>
                <a:latin typeface="Calibri" pitchFamily="34" charset="0"/>
                <a:cs typeface="Calibri" pitchFamily="34" charset="0"/>
              </a:rPr>
              <a:t>They </a:t>
            </a:r>
            <a:r>
              <a:rPr lang="en-US" sz="1600" b="1" dirty="0">
                <a:solidFill>
                  <a:srgbClr val="3333CC"/>
                </a:solidFill>
                <a:latin typeface="Calibri" pitchFamily="34" charset="0"/>
                <a:cs typeface="Calibri" pitchFamily="34" charset="0"/>
              </a:rPr>
              <a:t>are subject to high amounts of </a:t>
            </a:r>
            <a:r>
              <a:rPr lang="en-US" sz="1600" b="1" dirty="0" smtClean="0">
                <a:solidFill>
                  <a:srgbClr val="3333CC"/>
                </a:solidFill>
                <a:latin typeface="Calibri" pitchFamily="34" charset="0"/>
                <a:cs typeface="Calibri" pitchFamily="34" charset="0"/>
              </a:rPr>
              <a:t>shear </a:t>
            </a:r>
            <a:r>
              <a:rPr lang="en-US" sz="1600" b="1" dirty="0">
                <a:solidFill>
                  <a:srgbClr val="3333CC"/>
                </a:solidFill>
                <a:latin typeface="Calibri" pitchFamily="34" charset="0"/>
                <a:cs typeface="Calibri" pitchFamily="34" charset="0"/>
              </a:rPr>
              <a:t>stress as they traverse the narrow capillaries of the </a:t>
            </a:r>
            <a:r>
              <a:rPr lang="en-US" sz="1600" b="1" dirty="0" smtClean="0">
                <a:solidFill>
                  <a:srgbClr val="3333CC"/>
                </a:solidFill>
                <a:latin typeface="Calibri" pitchFamily="34" charset="0"/>
                <a:cs typeface="Calibri" pitchFamily="34" charset="0"/>
              </a:rPr>
              <a:t>microvasculature since they squeeze through the narrow capillaries. </a:t>
            </a:r>
            <a:endParaRPr lang="ar-SA" sz="1600" b="1" dirty="0">
              <a:solidFill>
                <a:srgbClr val="3333CC"/>
              </a:solidFill>
              <a:latin typeface="Calibri" pitchFamily="34" charset="0"/>
            </a:endParaRPr>
          </a:p>
        </p:txBody>
      </p:sp>
    </p:spTree>
    <p:extLst>
      <p:ext uri="{BB962C8B-B14F-4D97-AF65-F5344CB8AC3E}">
        <p14:creationId xmlns:p14="http://schemas.microsoft.com/office/powerpoint/2010/main" val="6451586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46685"/>
            <a:ext cx="5492115" cy="4120515"/>
          </a:xfrm>
          <a:prstGeom prst="rect">
            <a:avLst/>
          </a:prstGeom>
          <a:noFill/>
          <a:extLst>
            <a:ext uri="{909E8E84-426E-40DD-AFC4-6F175D3DCCD1}">
              <a14:hiddenFill xmlns:a14="http://schemas.microsoft.com/office/drawing/2010/main">
                <a:solidFill>
                  <a:srgbClr val="FFFFFF"/>
                </a:solidFill>
              </a14:hiddenFill>
            </a:ext>
          </a:extLst>
        </p:spPr>
      </p:pic>
      <p:sp>
        <p:nvSpPr>
          <p:cNvPr id="9220" name="Rectangle 4"/>
          <p:cNvSpPr>
            <a:spLocks noChangeArrowheads="1"/>
          </p:cNvSpPr>
          <p:nvPr/>
        </p:nvSpPr>
        <p:spPr bwMode="auto">
          <a:xfrm>
            <a:off x="0" y="76200"/>
            <a:ext cx="10287000" cy="533400"/>
          </a:xfrm>
          <a:prstGeom prst="rect">
            <a:avLst/>
          </a:prstGeom>
          <a:noFill/>
          <a:ln w="9525">
            <a:noFill/>
            <a:miter lim="800000"/>
            <a:headEnd/>
            <a:tailEnd/>
          </a:ln>
          <a:effectLst/>
        </p:spPr>
        <p:txBody>
          <a:bodyPr anchor="ctr"/>
          <a:lstStyle/>
          <a:p>
            <a:pPr algn="ctr" eaLnBrk="1" hangingPunct="1">
              <a:defRPr/>
            </a:pPr>
            <a:r>
              <a:rPr lang="en-US" sz="4400" b="1" dirty="0" smtClean="0">
                <a:solidFill>
                  <a:srgbClr val="FF0000"/>
                </a:solidFill>
                <a:effectLst>
                  <a:outerShdw blurRad="38100" dist="38100" dir="2700000" algn="tl">
                    <a:srgbClr val="C0C0C0"/>
                  </a:outerShdw>
                </a:effectLst>
                <a:latin typeface="Calibri" panose="020F0502020204030204" pitchFamily="34" charset="0"/>
                <a:cs typeface="Arial" charset="0"/>
              </a:rPr>
              <a:t>Red Blood Cell Cytoskeleton</a:t>
            </a:r>
            <a:endParaRPr lang="en-US" sz="4400" b="1" dirty="0">
              <a:solidFill>
                <a:srgbClr val="FF0000"/>
              </a:solidFill>
              <a:effectLst>
                <a:outerShdw blurRad="38100" dist="38100" dir="2700000" algn="tl">
                  <a:srgbClr val="C0C0C0"/>
                </a:outerShdw>
              </a:effectLst>
              <a:latin typeface="Calibri" panose="020F0502020204030204" pitchFamily="34" charset="0"/>
              <a:cs typeface="Arial" charset="0"/>
            </a:endParaRPr>
          </a:p>
        </p:txBody>
      </p:sp>
      <p:pic>
        <p:nvPicPr>
          <p:cNvPr id="28676"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3886200"/>
            <a:ext cx="52578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0243" name="Rectangle 5"/>
          <p:cNvSpPr>
            <a:spLocks noChangeArrowheads="1"/>
          </p:cNvSpPr>
          <p:nvPr/>
        </p:nvSpPr>
        <p:spPr bwMode="auto">
          <a:xfrm>
            <a:off x="5682615" y="723900"/>
            <a:ext cx="4490085"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 typeface="Wingdings" pitchFamily="2" charset="2"/>
              <a:buChar char="q"/>
            </a:pPr>
            <a:r>
              <a:rPr lang="en-US" b="1" dirty="0">
                <a:solidFill>
                  <a:srgbClr val="3333CC"/>
                </a:solidFill>
                <a:latin typeface="Calibri" pitchFamily="34" charset="0"/>
                <a:cs typeface="Calibri" pitchFamily="34" charset="0"/>
              </a:rPr>
              <a:t>The </a:t>
            </a:r>
            <a:r>
              <a:rPr lang="en-US" b="1" dirty="0" smtClean="0">
                <a:solidFill>
                  <a:srgbClr val="3333CC"/>
                </a:solidFill>
                <a:latin typeface="Calibri" pitchFamily="34" charset="0"/>
                <a:cs typeface="Calibri" pitchFamily="34" charset="0"/>
              </a:rPr>
              <a:t>RBC, </a:t>
            </a:r>
            <a:r>
              <a:rPr lang="en-US" b="1" dirty="0">
                <a:solidFill>
                  <a:srgbClr val="3333CC"/>
                </a:solidFill>
                <a:latin typeface="Calibri" pitchFamily="34" charset="0"/>
                <a:cs typeface="Calibri" pitchFamily="34" charset="0"/>
              </a:rPr>
              <a:t>as it continuously</a:t>
            </a:r>
          </a:p>
          <a:p>
            <a:r>
              <a:rPr lang="en-US" b="1" dirty="0" smtClean="0">
                <a:solidFill>
                  <a:srgbClr val="3333CC"/>
                </a:solidFill>
                <a:latin typeface="Calibri" pitchFamily="34" charset="0"/>
                <a:cs typeface="Calibri" pitchFamily="34" charset="0"/>
              </a:rPr>
              <a:t>Circulates </a:t>
            </a:r>
            <a:r>
              <a:rPr lang="en-US" b="1" dirty="0">
                <a:solidFill>
                  <a:srgbClr val="3333CC"/>
                </a:solidFill>
                <a:latin typeface="Calibri" pitchFamily="34" charset="0"/>
                <a:cs typeface="Calibri" pitchFamily="34" charset="0"/>
              </a:rPr>
              <a:t>the narrow capillaries of the microvasculature</a:t>
            </a:r>
            <a:r>
              <a:rPr lang="en-US" b="1" dirty="0" smtClean="0">
                <a:solidFill>
                  <a:srgbClr val="3333CC"/>
                </a:solidFill>
                <a:latin typeface="Calibri" pitchFamily="34" charset="0"/>
                <a:cs typeface="Calibri" pitchFamily="34" charset="0"/>
              </a:rPr>
              <a:t>, </a:t>
            </a:r>
            <a:r>
              <a:rPr lang="en-US" b="1" dirty="0">
                <a:solidFill>
                  <a:srgbClr val="3333CC"/>
                </a:solidFill>
                <a:latin typeface="Calibri" pitchFamily="34" charset="0"/>
                <a:cs typeface="Calibri" pitchFamily="34" charset="0"/>
              </a:rPr>
              <a:t>must be able to </a:t>
            </a:r>
            <a:r>
              <a:rPr lang="en-US" b="1" dirty="0" smtClean="0">
                <a:solidFill>
                  <a:srgbClr val="3333CC"/>
                </a:solidFill>
                <a:latin typeface="Calibri" pitchFamily="34" charset="0"/>
                <a:cs typeface="Calibri" pitchFamily="34" charset="0"/>
              </a:rPr>
              <a:t>undergo extensive </a:t>
            </a:r>
            <a:r>
              <a:rPr lang="en-US" b="1" dirty="0">
                <a:solidFill>
                  <a:srgbClr val="3333CC"/>
                </a:solidFill>
                <a:latin typeface="Calibri" pitchFamily="34" charset="0"/>
                <a:cs typeface="Calibri" pitchFamily="34" charset="0"/>
              </a:rPr>
              <a:t>passive deformation </a:t>
            </a:r>
            <a:r>
              <a:rPr lang="en-US" b="1" dirty="0" smtClean="0">
                <a:solidFill>
                  <a:srgbClr val="3333CC"/>
                </a:solidFill>
                <a:latin typeface="Calibri" pitchFamily="34" charset="0"/>
                <a:cs typeface="Calibri" pitchFamily="34" charset="0"/>
              </a:rPr>
              <a:t>and to resist fragmentation..</a:t>
            </a:r>
          </a:p>
          <a:p>
            <a:endParaRPr lang="en-US" b="1" dirty="0">
              <a:solidFill>
                <a:srgbClr val="3333CC"/>
              </a:solidFill>
              <a:latin typeface="Calibri" pitchFamily="34" charset="0"/>
              <a:cs typeface="Calibri" pitchFamily="34" charset="0"/>
            </a:endParaRPr>
          </a:p>
          <a:p>
            <a:pPr marL="342900" indent="-342900">
              <a:buFont typeface="Wingdings" pitchFamily="2" charset="2"/>
              <a:buChar char="q"/>
            </a:pPr>
            <a:r>
              <a:rPr lang="en-US" b="1" dirty="0" smtClean="0">
                <a:solidFill>
                  <a:srgbClr val="3333CC"/>
                </a:solidFill>
                <a:latin typeface="Calibri" pitchFamily="34" charset="0"/>
                <a:cs typeface="Calibri" pitchFamily="34" charset="0"/>
              </a:rPr>
              <a:t>This requires </a:t>
            </a:r>
            <a:r>
              <a:rPr lang="en-US" b="1" dirty="0">
                <a:solidFill>
                  <a:srgbClr val="3333CC"/>
                </a:solidFill>
                <a:latin typeface="Calibri" pitchFamily="34" charset="0"/>
                <a:cs typeface="Calibri" pitchFamily="34" charset="0"/>
              </a:rPr>
              <a:t>a </a:t>
            </a:r>
            <a:r>
              <a:rPr lang="en-US" b="1" dirty="0" smtClean="0">
                <a:solidFill>
                  <a:srgbClr val="660066"/>
                </a:solidFill>
                <a:latin typeface="Calibri" pitchFamily="34" charset="0"/>
                <a:cs typeface="Calibri" pitchFamily="34" charset="0"/>
              </a:rPr>
              <a:t>highly deformable </a:t>
            </a:r>
            <a:r>
              <a:rPr lang="en-US" b="1" dirty="0">
                <a:solidFill>
                  <a:srgbClr val="3333CC"/>
                </a:solidFill>
                <a:latin typeface="Calibri" pitchFamily="34" charset="0"/>
                <a:cs typeface="Calibri" pitchFamily="34" charset="0"/>
              </a:rPr>
              <a:t>yet </a:t>
            </a:r>
            <a:r>
              <a:rPr lang="en-US" b="1" dirty="0">
                <a:solidFill>
                  <a:srgbClr val="660066"/>
                </a:solidFill>
                <a:latin typeface="Calibri" pitchFamily="34" charset="0"/>
                <a:cs typeface="Calibri" pitchFamily="34" charset="0"/>
              </a:rPr>
              <a:t>remarkably </a:t>
            </a:r>
            <a:r>
              <a:rPr lang="en-US" b="1" dirty="0" smtClean="0">
                <a:solidFill>
                  <a:srgbClr val="660066"/>
                </a:solidFill>
                <a:latin typeface="Calibri" pitchFamily="34" charset="0"/>
                <a:cs typeface="Calibri" pitchFamily="34" charset="0"/>
              </a:rPr>
              <a:t>stable </a:t>
            </a:r>
            <a:r>
              <a:rPr lang="en-US" b="1" dirty="0" smtClean="0">
                <a:solidFill>
                  <a:srgbClr val="3333CC"/>
                </a:solidFill>
                <a:latin typeface="Calibri" pitchFamily="34" charset="0"/>
                <a:cs typeface="Calibri" pitchFamily="34" charset="0"/>
              </a:rPr>
              <a:t>membrane.</a:t>
            </a:r>
          </a:p>
          <a:p>
            <a:pPr marL="342900" indent="-342900">
              <a:buFont typeface="Wingdings" pitchFamily="2" charset="2"/>
              <a:buChar char="q"/>
            </a:pPr>
            <a:endParaRPr lang="en-US" b="1" dirty="0">
              <a:solidFill>
                <a:srgbClr val="3333CC"/>
              </a:solidFill>
              <a:latin typeface="Calibri" pitchFamily="34" charset="0"/>
              <a:cs typeface="Calibri" pitchFamily="34" charset="0"/>
            </a:endParaRPr>
          </a:p>
          <a:p>
            <a:pPr marL="342900" indent="-342900">
              <a:buFont typeface="Wingdings" pitchFamily="2" charset="2"/>
              <a:buChar char="q"/>
            </a:pPr>
            <a:r>
              <a:rPr lang="en-US" b="1" dirty="0" smtClean="0">
                <a:solidFill>
                  <a:srgbClr val="3333CC"/>
                </a:solidFill>
                <a:latin typeface="Calibri" pitchFamily="34" charset="0"/>
                <a:cs typeface="Calibri" pitchFamily="34" charset="0"/>
              </a:rPr>
              <a:t>The cytoskeletal proteins are responsible for these important characteristics of the plasma membrane and give the red blood cell the unique biconcave shape.</a:t>
            </a:r>
          </a:p>
          <a:p>
            <a:pPr marL="342900" indent="-342900">
              <a:buFont typeface="Wingdings" pitchFamily="2" charset="2"/>
              <a:buChar char="q"/>
            </a:pPr>
            <a:endParaRPr lang="en-US" altLang="en-US" b="1" dirty="0">
              <a:solidFill>
                <a:srgbClr val="3333CC"/>
              </a:solidFill>
              <a:latin typeface="Calibri" pitchFamily="34" charset="0"/>
              <a:cs typeface="Calibri" pitchFamily="34" charset="0"/>
            </a:endParaRPr>
          </a:p>
          <a:p>
            <a:pPr marL="342900" indent="-342900">
              <a:buFont typeface="Wingdings" pitchFamily="2" charset="2"/>
              <a:buChar char="q"/>
            </a:pPr>
            <a:r>
              <a:rPr lang="en-US" b="1" dirty="0" smtClean="0">
                <a:solidFill>
                  <a:srgbClr val="3333CC"/>
                </a:solidFill>
                <a:latin typeface="Calibri" pitchFamily="34" charset="0"/>
                <a:cs typeface="Calibri" pitchFamily="34" charset="0"/>
              </a:rPr>
              <a:t>Cytoskeletal </a:t>
            </a:r>
            <a:r>
              <a:rPr lang="en-US" b="1" dirty="0">
                <a:solidFill>
                  <a:srgbClr val="3333CC"/>
                </a:solidFill>
                <a:latin typeface="Calibri" pitchFamily="34" charset="0"/>
                <a:cs typeface="Calibri" pitchFamily="34" charset="0"/>
              </a:rPr>
              <a:t>protein </a:t>
            </a:r>
            <a:r>
              <a:rPr lang="en-US" b="1" dirty="0" smtClean="0">
                <a:solidFill>
                  <a:srgbClr val="3333CC"/>
                </a:solidFill>
                <a:latin typeface="Calibri" pitchFamily="34" charset="0"/>
                <a:cs typeface="Calibri" pitchFamily="34" charset="0"/>
              </a:rPr>
              <a:t>network</a:t>
            </a:r>
          </a:p>
          <a:p>
            <a:pPr marL="1257300" lvl="2" indent="-342900">
              <a:buFont typeface="Wingdings" pitchFamily="2" charset="2"/>
              <a:buChar char="q"/>
            </a:pPr>
            <a:r>
              <a:rPr lang="en-US" b="1" dirty="0" err="1" smtClean="0">
                <a:solidFill>
                  <a:srgbClr val="3333CC"/>
                </a:solidFill>
                <a:latin typeface="Calibri" pitchFamily="34" charset="0"/>
                <a:cs typeface="Calibri" pitchFamily="34" charset="0"/>
              </a:rPr>
              <a:t>Spectrin</a:t>
            </a:r>
            <a:endParaRPr lang="en-US" b="1" dirty="0">
              <a:solidFill>
                <a:srgbClr val="3333CC"/>
              </a:solidFill>
              <a:latin typeface="Calibri" pitchFamily="34" charset="0"/>
              <a:cs typeface="Calibri" pitchFamily="34" charset="0"/>
            </a:endParaRPr>
          </a:p>
          <a:p>
            <a:pPr marL="1257300" lvl="2" indent="-342900">
              <a:buFont typeface="Wingdings" pitchFamily="2" charset="2"/>
              <a:buChar char="q"/>
            </a:pPr>
            <a:r>
              <a:rPr lang="en-US" b="1" dirty="0" smtClean="0">
                <a:solidFill>
                  <a:srgbClr val="3333CC"/>
                </a:solidFill>
                <a:latin typeface="Calibri" pitchFamily="34" charset="0"/>
                <a:cs typeface="Calibri" pitchFamily="34" charset="0"/>
              </a:rPr>
              <a:t>Actin</a:t>
            </a:r>
            <a:endParaRPr lang="en-US" b="1" dirty="0">
              <a:solidFill>
                <a:srgbClr val="3333CC"/>
              </a:solidFill>
              <a:latin typeface="Calibri" pitchFamily="34" charset="0"/>
              <a:cs typeface="Calibri" pitchFamily="34" charset="0"/>
            </a:endParaRPr>
          </a:p>
          <a:p>
            <a:pPr marL="1257300" lvl="2" indent="-342900">
              <a:buFont typeface="Wingdings" pitchFamily="2" charset="2"/>
              <a:buChar char="q"/>
            </a:pPr>
            <a:r>
              <a:rPr lang="en-US" b="1" dirty="0" err="1" smtClean="0">
                <a:solidFill>
                  <a:srgbClr val="3333CC"/>
                </a:solidFill>
                <a:latin typeface="Calibri" pitchFamily="34" charset="0"/>
                <a:cs typeface="Calibri" pitchFamily="34" charset="0"/>
              </a:rPr>
              <a:t>Ankyrin</a:t>
            </a:r>
            <a:endParaRPr lang="en-US" b="1" dirty="0" smtClean="0">
              <a:solidFill>
                <a:srgbClr val="3333CC"/>
              </a:solidFill>
              <a:latin typeface="Calibri" pitchFamily="34" charset="0"/>
              <a:cs typeface="Calibri" pitchFamily="34" charset="0"/>
            </a:endParaRPr>
          </a:p>
          <a:p>
            <a:pPr marL="1257300" lvl="2" indent="-342900">
              <a:buFont typeface="Wingdings" pitchFamily="2" charset="2"/>
              <a:buChar char="q"/>
            </a:pPr>
            <a:r>
              <a:rPr lang="en-US" b="1" dirty="0" err="1" smtClean="0">
                <a:solidFill>
                  <a:srgbClr val="3333CC"/>
                </a:solidFill>
                <a:latin typeface="Calibri" pitchFamily="34" charset="0"/>
                <a:cs typeface="Calibri" pitchFamily="34" charset="0"/>
              </a:rPr>
              <a:t>Tropomyosin</a:t>
            </a:r>
            <a:endParaRPr lang="en-US" b="1" dirty="0">
              <a:solidFill>
                <a:srgbClr val="3333CC"/>
              </a:solidFill>
              <a:latin typeface="Calibri" pitchFamily="34" charset="0"/>
              <a:cs typeface="Calibri" pitchFamily="34" charset="0"/>
            </a:endParaRPr>
          </a:p>
          <a:p>
            <a:pPr marL="1257300" lvl="2" indent="-342900">
              <a:buFont typeface="Wingdings" pitchFamily="2" charset="2"/>
              <a:buChar char="q"/>
            </a:pPr>
            <a:r>
              <a:rPr lang="en-US" b="1" dirty="0" smtClean="0">
                <a:solidFill>
                  <a:srgbClr val="3333CC"/>
                </a:solidFill>
                <a:latin typeface="Calibri" pitchFamily="34" charset="0"/>
                <a:cs typeface="Calibri" pitchFamily="34" charset="0"/>
              </a:rPr>
              <a:t>Proteins </a:t>
            </a:r>
            <a:r>
              <a:rPr lang="en-US" b="1" dirty="0">
                <a:solidFill>
                  <a:srgbClr val="3333CC"/>
                </a:solidFill>
                <a:latin typeface="Calibri" pitchFamily="34" charset="0"/>
                <a:cs typeface="Calibri" pitchFamily="34" charset="0"/>
              </a:rPr>
              <a:t>4.1 </a:t>
            </a:r>
            <a:r>
              <a:rPr lang="en-US" b="1" dirty="0" smtClean="0">
                <a:solidFill>
                  <a:srgbClr val="3333CC"/>
                </a:solidFill>
                <a:latin typeface="Calibri" pitchFamily="34" charset="0"/>
                <a:cs typeface="Calibri" pitchFamily="34" charset="0"/>
              </a:rPr>
              <a:t>, 4.2 and 4.9</a:t>
            </a:r>
          </a:p>
          <a:p>
            <a:pPr marL="1257300" lvl="2" indent="-342900">
              <a:buFont typeface="Wingdings" pitchFamily="2" charset="2"/>
              <a:buChar char="q"/>
            </a:pPr>
            <a:r>
              <a:rPr lang="en-US" altLang="en-US" b="1" dirty="0" smtClean="0">
                <a:solidFill>
                  <a:srgbClr val="3333CC"/>
                </a:solidFill>
                <a:latin typeface="Calibri" pitchFamily="34" charset="0"/>
                <a:cs typeface="Calibri" pitchFamily="34" charset="0"/>
              </a:rPr>
              <a:t>Band 3</a:t>
            </a:r>
            <a:endParaRPr lang="en-US" altLang="en-US" b="1" dirty="0">
              <a:solidFill>
                <a:srgbClr val="3333CC"/>
              </a:solidFill>
              <a:latin typeface="Calibri" pitchFamily="34" charset="0"/>
              <a:cs typeface="Calibri" pitchFamily="34" charset="0"/>
            </a:endParaRPr>
          </a:p>
        </p:txBody>
      </p:sp>
    </p:spTree>
    <p:extLst>
      <p:ext uri="{BB962C8B-B14F-4D97-AF65-F5344CB8AC3E}">
        <p14:creationId xmlns:p14="http://schemas.microsoft.com/office/powerpoint/2010/main" val="3187615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0" y="76200"/>
            <a:ext cx="5143500" cy="533400"/>
          </a:xfrm>
          <a:prstGeom prst="rect">
            <a:avLst/>
          </a:prstGeom>
          <a:noFill/>
          <a:ln w="9525">
            <a:noFill/>
            <a:miter lim="800000"/>
            <a:headEnd/>
            <a:tailEnd/>
          </a:ln>
          <a:effectLst/>
        </p:spPr>
        <p:txBody>
          <a:bodyPr anchor="ctr"/>
          <a:lstStyle/>
          <a:p>
            <a:pPr algn="ctr" eaLnBrk="1" hangingPunct="1">
              <a:defRPr/>
            </a:pPr>
            <a:r>
              <a:rPr lang="en-US" sz="3200" b="1" dirty="0" smtClean="0">
                <a:solidFill>
                  <a:srgbClr val="FF0000"/>
                </a:solidFill>
                <a:effectLst>
                  <a:outerShdw blurRad="38100" dist="38100" dir="2700000" algn="tl">
                    <a:srgbClr val="C0C0C0"/>
                  </a:outerShdw>
                </a:effectLst>
                <a:latin typeface="Calibri" panose="020F0502020204030204" pitchFamily="34" charset="0"/>
                <a:cs typeface="Arial" charset="0"/>
              </a:rPr>
              <a:t>Hereditary Spherocytosis</a:t>
            </a:r>
            <a:endParaRPr lang="en-US" sz="3200" b="1" dirty="0">
              <a:solidFill>
                <a:srgbClr val="FF0000"/>
              </a:solidFill>
              <a:effectLst>
                <a:outerShdw blurRad="38100" dist="38100" dir="2700000" algn="tl">
                  <a:srgbClr val="C0C0C0"/>
                </a:outerShdw>
              </a:effectLst>
              <a:latin typeface="Calibri" panose="020F0502020204030204" pitchFamily="34" charset="0"/>
              <a:cs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564356"/>
            <a:ext cx="4514850" cy="4007644"/>
          </a:xfrm>
          <a:prstGeom prst="rect">
            <a:avLst/>
          </a:prstGeom>
        </p:spPr>
      </p:pic>
      <p:pic>
        <p:nvPicPr>
          <p:cNvPr id="30722" name="Picture 2" descr="Image result for what is the cause of hereditary spherocyto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0160" y="381000"/>
            <a:ext cx="4853940" cy="3640455"/>
          </a:xfrm>
          <a:prstGeom prst="rect">
            <a:avLst/>
          </a:prstGeom>
          <a:noFill/>
          <a:extLst>
            <a:ext uri="{909E8E84-426E-40DD-AFC4-6F175D3DCCD1}">
              <a14:hiddenFill xmlns:a14="http://schemas.microsoft.com/office/drawing/2010/main">
                <a:solidFill>
                  <a:srgbClr val="FFFFFF"/>
                </a:solidFill>
              </a14:hiddenFill>
            </a:ext>
          </a:extLst>
        </p:spPr>
      </p:pic>
      <p:pic>
        <p:nvPicPr>
          <p:cNvPr id="30728" name="Picture 8" descr="Image result for what is the cause of hereditary spherocytos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6900" y="4314825"/>
            <a:ext cx="3657600" cy="2314575"/>
          </a:xfrm>
          <a:prstGeom prst="rect">
            <a:avLst/>
          </a:prstGeom>
          <a:noFill/>
          <a:extLst>
            <a:ext uri="{909E8E84-426E-40DD-AFC4-6F175D3DCCD1}">
              <a14:hiddenFill xmlns:a14="http://schemas.microsoft.com/office/drawing/2010/main">
                <a:solidFill>
                  <a:srgbClr val="FFFFFF"/>
                </a:solidFill>
              </a14:hiddenFill>
            </a:ext>
          </a:extLst>
        </p:spPr>
      </p:pic>
      <p:pic>
        <p:nvPicPr>
          <p:cNvPr id="30730" name="Picture 10" descr="Image result for hereditary spherocytosis blood fil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671" y="4823705"/>
            <a:ext cx="2971429" cy="1958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021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4076700" y="304800"/>
            <a:ext cx="6210300" cy="533400"/>
          </a:xfrm>
          <a:prstGeom prst="rect">
            <a:avLst/>
          </a:prstGeom>
          <a:noFill/>
          <a:ln w="9525">
            <a:noFill/>
            <a:miter lim="800000"/>
            <a:headEnd/>
            <a:tailEnd/>
          </a:ln>
          <a:effectLst/>
        </p:spPr>
        <p:txBody>
          <a:bodyPr anchor="ctr"/>
          <a:lstStyle/>
          <a:p>
            <a:pPr algn="ctr">
              <a:defRPr/>
            </a:pPr>
            <a:r>
              <a:rPr lang="en-US" sz="4400" b="1" dirty="0">
                <a:solidFill>
                  <a:srgbClr val="FF0000"/>
                </a:solidFill>
                <a:effectLst>
                  <a:outerShdw blurRad="38100" dist="38100" dir="2700000" algn="tl">
                    <a:srgbClr val="C0C0C0"/>
                  </a:outerShdw>
                </a:effectLst>
                <a:latin typeface="Calibri" pitchFamily="34" charset="0"/>
                <a:cs typeface="Calibri" pitchFamily="34" charset="0"/>
              </a:rPr>
              <a:t>Hemoglobin (</a:t>
            </a:r>
            <a:r>
              <a:rPr lang="en-US" sz="4400" b="1" dirty="0" err="1">
                <a:solidFill>
                  <a:srgbClr val="FF0000"/>
                </a:solidFill>
                <a:effectLst>
                  <a:outerShdw blurRad="38100" dist="38100" dir="2700000" algn="tl">
                    <a:srgbClr val="C0C0C0"/>
                  </a:outerShdw>
                </a:effectLst>
                <a:latin typeface="Calibri" pitchFamily="34" charset="0"/>
                <a:cs typeface="Calibri" pitchFamily="34" charset="0"/>
              </a:rPr>
              <a:t>Hb</a:t>
            </a:r>
            <a:r>
              <a:rPr lang="en-US" sz="4400" b="1" dirty="0">
                <a:solidFill>
                  <a:srgbClr val="FF0000"/>
                </a:solidFill>
                <a:effectLst>
                  <a:outerShdw blurRad="38100" dist="38100" dir="2700000" algn="tl">
                    <a:srgbClr val="C0C0C0"/>
                  </a:outerShdw>
                </a:effectLst>
                <a:latin typeface="Calibri" pitchFamily="34" charset="0"/>
                <a:cs typeface="Calibri" pitchFamily="34" charset="0"/>
              </a:rPr>
              <a:t>)</a:t>
            </a:r>
          </a:p>
        </p:txBody>
      </p:sp>
      <p:pic>
        <p:nvPicPr>
          <p:cNvPr id="16387" name="Picture 7" descr="17-04_Hemoglobin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6700" y="1219200"/>
            <a:ext cx="6096000" cy="345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5"/>
          <p:cNvSpPr>
            <a:spLocks noChangeArrowheads="1"/>
          </p:cNvSpPr>
          <p:nvPr/>
        </p:nvSpPr>
        <p:spPr bwMode="auto">
          <a:xfrm>
            <a:off x="190500" y="304800"/>
            <a:ext cx="4038600" cy="6248400"/>
          </a:xfrm>
          <a:prstGeom prst="rect">
            <a:avLst/>
          </a:prstGeom>
          <a:noFill/>
          <a:ln w="9525">
            <a:noFill/>
            <a:miter lim="800000"/>
            <a:headEnd/>
            <a:tailEnd/>
          </a:ln>
          <a:effectLst/>
        </p:spPr>
        <p:txBody>
          <a:bodyPr/>
          <a:lstStyle/>
          <a:p>
            <a:pPr>
              <a:spcBef>
                <a:spcPct val="5000"/>
              </a:spcBef>
              <a:spcAft>
                <a:spcPct val="5000"/>
              </a:spcAft>
              <a:buFontTx/>
              <a:buChar char="•"/>
              <a:defRPr/>
            </a:pPr>
            <a:r>
              <a:rPr lang="en-US" sz="1900" b="1" dirty="0" smtClean="0">
                <a:latin typeface="Calibri" pitchFamily="34" charset="0"/>
                <a:cs typeface="Calibri" pitchFamily="34" charset="0"/>
              </a:rPr>
              <a:t> Globular </a:t>
            </a:r>
            <a:r>
              <a:rPr lang="en-US" sz="1900" b="1" dirty="0">
                <a:latin typeface="Calibri" pitchFamily="34" charset="0"/>
                <a:cs typeface="Calibri" pitchFamily="34" charset="0"/>
              </a:rPr>
              <a:t>protein</a:t>
            </a:r>
          </a:p>
          <a:p>
            <a:pPr>
              <a:spcBef>
                <a:spcPct val="5000"/>
              </a:spcBef>
              <a:spcAft>
                <a:spcPct val="5000"/>
              </a:spcAft>
              <a:buFontTx/>
              <a:buChar char="•"/>
              <a:defRPr/>
            </a:pPr>
            <a:r>
              <a:rPr lang="en-AU" sz="1900" b="1" dirty="0" smtClean="0">
                <a:latin typeface="Calibri" pitchFamily="34" charset="0"/>
                <a:cs typeface="Calibri" pitchFamily="34" charset="0"/>
              </a:rPr>
              <a:t> </a:t>
            </a:r>
            <a:r>
              <a:rPr lang="en-AU" sz="1900" b="1" dirty="0" err="1" smtClean="0">
                <a:latin typeface="Calibri" pitchFamily="34" charset="0"/>
                <a:cs typeface="Calibri" pitchFamily="34" charset="0"/>
              </a:rPr>
              <a:t>Heme</a:t>
            </a:r>
            <a:r>
              <a:rPr lang="en-AU" sz="1900" b="1" dirty="0" smtClean="0">
                <a:latin typeface="Calibri" pitchFamily="34" charset="0"/>
                <a:cs typeface="Calibri" pitchFamily="34" charset="0"/>
              </a:rPr>
              <a:t> </a:t>
            </a:r>
            <a:r>
              <a:rPr lang="en-AU" sz="1900" b="1" dirty="0">
                <a:latin typeface="Calibri" pitchFamily="34" charset="0"/>
                <a:cs typeface="Calibri" pitchFamily="34" charset="0"/>
              </a:rPr>
              <a:t>+ Globin</a:t>
            </a:r>
            <a:r>
              <a:rPr lang="en-US" sz="1900" b="1" dirty="0">
                <a:latin typeface="Calibri" pitchFamily="34" charset="0"/>
                <a:cs typeface="Calibri" pitchFamily="34" charset="0"/>
              </a:rPr>
              <a:t> </a:t>
            </a:r>
          </a:p>
          <a:p>
            <a:pPr>
              <a:spcBef>
                <a:spcPct val="20000"/>
              </a:spcBef>
              <a:defRPr/>
            </a:pPr>
            <a:endParaRPr lang="en-US" sz="1900" b="1" dirty="0">
              <a:latin typeface="Calibri" pitchFamily="34" charset="0"/>
              <a:cs typeface="Calibri" pitchFamily="34" charset="0"/>
            </a:endParaRPr>
          </a:p>
          <a:p>
            <a:pPr>
              <a:spcBef>
                <a:spcPct val="20000"/>
              </a:spcBef>
              <a:defRPr/>
            </a:pPr>
            <a:r>
              <a:rPr lang="en-US" sz="1900" b="1" dirty="0">
                <a:latin typeface="Calibri" pitchFamily="34" charset="0"/>
                <a:cs typeface="Calibri" pitchFamily="34" charset="0"/>
              </a:rPr>
              <a:t>Accounts for &gt; 95% of protein in RBC</a:t>
            </a:r>
          </a:p>
          <a:p>
            <a:pPr>
              <a:spcBef>
                <a:spcPct val="20000"/>
              </a:spcBef>
              <a:defRPr/>
            </a:pPr>
            <a:endParaRPr lang="en-US" sz="1900" b="1" dirty="0">
              <a:solidFill>
                <a:schemeClr val="hlink"/>
              </a:solidFill>
              <a:latin typeface="Calibri" pitchFamily="34" charset="0"/>
              <a:cs typeface="Calibri" pitchFamily="34" charset="0"/>
            </a:endParaRPr>
          </a:p>
          <a:p>
            <a:pPr>
              <a:spcBef>
                <a:spcPct val="20000"/>
              </a:spcBef>
              <a:defRPr/>
            </a:pPr>
            <a:r>
              <a:rPr lang="en-US" sz="1900" b="1" dirty="0">
                <a:solidFill>
                  <a:schemeClr val="hlink"/>
                </a:solidFill>
                <a:latin typeface="Calibri" pitchFamily="34" charset="0"/>
                <a:cs typeface="Calibri" pitchFamily="34" charset="0"/>
              </a:rPr>
              <a:t>Main functions</a:t>
            </a:r>
            <a:r>
              <a:rPr lang="en-US" sz="1900" b="1" dirty="0">
                <a:latin typeface="Calibri" pitchFamily="34" charset="0"/>
                <a:cs typeface="Calibri" pitchFamily="34" charset="0"/>
              </a:rPr>
              <a:t>: transportation of respiratory gases. It carries ~ 98.5% of all O</a:t>
            </a:r>
            <a:r>
              <a:rPr lang="en-US" sz="1900" b="1" baseline="-25000" dirty="0">
                <a:latin typeface="Calibri" pitchFamily="34" charset="0"/>
                <a:cs typeface="Calibri" pitchFamily="34" charset="0"/>
              </a:rPr>
              <a:t>2</a:t>
            </a:r>
          </a:p>
          <a:p>
            <a:pPr>
              <a:spcBef>
                <a:spcPct val="20000"/>
              </a:spcBef>
              <a:defRPr/>
            </a:pPr>
            <a:endParaRPr lang="en-US" sz="1900" b="1" baseline="-25000" dirty="0">
              <a:latin typeface="Calibri" pitchFamily="34" charset="0"/>
              <a:cs typeface="Calibri" pitchFamily="34" charset="0"/>
            </a:endParaRPr>
          </a:p>
          <a:p>
            <a:pPr>
              <a:spcBef>
                <a:spcPct val="20000"/>
              </a:spcBef>
              <a:defRPr/>
            </a:pPr>
            <a:r>
              <a:rPr lang="en-US" sz="1900" b="1" dirty="0" err="1">
                <a:solidFill>
                  <a:srgbClr val="FF0000"/>
                </a:solidFill>
                <a:effectLst>
                  <a:outerShdw blurRad="38100" dist="38100" dir="2700000" algn="tl">
                    <a:srgbClr val="C0C0C0"/>
                  </a:outerShdw>
                </a:effectLst>
                <a:latin typeface="Calibri" pitchFamily="34" charset="0"/>
                <a:cs typeface="Calibri" pitchFamily="34" charset="0"/>
              </a:rPr>
              <a:t>Hb</a:t>
            </a:r>
            <a:r>
              <a:rPr lang="en-US" sz="1900" b="1" dirty="0">
                <a:solidFill>
                  <a:srgbClr val="FF0000"/>
                </a:solidFill>
                <a:effectLst>
                  <a:outerShdw blurRad="38100" dist="38100" dir="2700000" algn="tl">
                    <a:srgbClr val="C0C0C0"/>
                  </a:outerShdw>
                </a:effectLst>
                <a:latin typeface="Calibri" pitchFamily="34" charset="0"/>
                <a:cs typeface="Calibri" pitchFamily="34" charset="0"/>
              </a:rPr>
              <a:t> Content of Blood</a:t>
            </a:r>
            <a:br>
              <a:rPr lang="en-US" sz="1900" b="1" dirty="0">
                <a:solidFill>
                  <a:srgbClr val="FF0000"/>
                </a:solidFill>
                <a:effectLst>
                  <a:outerShdw blurRad="38100" dist="38100" dir="2700000" algn="tl">
                    <a:srgbClr val="C0C0C0"/>
                  </a:outerShdw>
                </a:effectLst>
                <a:latin typeface="Calibri" pitchFamily="34" charset="0"/>
                <a:cs typeface="Calibri" pitchFamily="34" charset="0"/>
              </a:rPr>
            </a:br>
            <a:r>
              <a:rPr lang="en-US" sz="1900" b="1" dirty="0">
                <a:solidFill>
                  <a:srgbClr val="FF0000"/>
                </a:solidFill>
                <a:effectLst>
                  <a:outerShdw blurRad="38100" dist="38100" dir="2700000" algn="tl">
                    <a:srgbClr val="C0C0C0"/>
                  </a:outerShdw>
                </a:effectLst>
                <a:latin typeface="Calibri" pitchFamily="34" charset="0"/>
                <a:cs typeface="Calibri" pitchFamily="34" charset="0"/>
              </a:rPr>
              <a:t>Concentration of </a:t>
            </a:r>
            <a:r>
              <a:rPr lang="en-US" sz="1900" b="1" dirty="0" err="1">
                <a:solidFill>
                  <a:srgbClr val="FF0000"/>
                </a:solidFill>
                <a:effectLst>
                  <a:outerShdw blurRad="38100" dist="38100" dir="2700000" algn="tl">
                    <a:srgbClr val="C0C0C0"/>
                  </a:outerShdw>
                </a:effectLst>
                <a:latin typeface="Calibri" pitchFamily="34" charset="0"/>
                <a:cs typeface="Calibri" pitchFamily="34" charset="0"/>
              </a:rPr>
              <a:t>Hb</a:t>
            </a:r>
            <a:r>
              <a:rPr lang="en-US" sz="1900" b="1" dirty="0">
                <a:solidFill>
                  <a:srgbClr val="FF0000"/>
                </a:solidFill>
                <a:effectLst>
                  <a:outerShdw blurRad="38100" dist="38100" dir="2700000" algn="tl">
                    <a:srgbClr val="C0C0C0"/>
                  </a:outerShdw>
                </a:effectLst>
                <a:latin typeface="Calibri" pitchFamily="34" charset="0"/>
                <a:cs typeface="Calibri" pitchFamily="34" charset="0"/>
              </a:rPr>
              <a:t> in the Blood</a:t>
            </a:r>
          </a:p>
          <a:p>
            <a:pPr>
              <a:spcBef>
                <a:spcPct val="20000"/>
              </a:spcBef>
              <a:defRPr/>
            </a:pPr>
            <a:r>
              <a:rPr lang="en-US" sz="1900" b="1" dirty="0">
                <a:latin typeface="Calibri" pitchFamily="34" charset="0"/>
                <a:cs typeface="Calibri" pitchFamily="34" charset="0"/>
              </a:rPr>
              <a:t>Measured as g/dl (grams per deciliter, or per 100 ml)</a:t>
            </a:r>
            <a:endParaRPr lang="en-US" sz="1900" b="1" dirty="0">
              <a:solidFill>
                <a:schemeClr val="hlink"/>
              </a:solidFill>
              <a:latin typeface="Calibri" pitchFamily="34" charset="0"/>
              <a:cs typeface="Calibri" pitchFamily="34" charset="0"/>
            </a:endParaRPr>
          </a:p>
          <a:p>
            <a:pPr>
              <a:spcBef>
                <a:spcPct val="20000"/>
              </a:spcBef>
              <a:defRPr/>
            </a:pPr>
            <a:endParaRPr lang="en-US" sz="1900" b="1" dirty="0">
              <a:latin typeface="Calibri" pitchFamily="34" charset="0"/>
              <a:cs typeface="Calibri" pitchFamily="34" charset="0"/>
            </a:endParaRPr>
          </a:p>
          <a:p>
            <a:pPr>
              <a:spcBef>
                <a:spcPct val="20000"/>
              </a:spcBef>
              <a:defRPr/>
            </a:pPr>
            <a:r>
              <a:rPr lang="en-US" sz="1900" b="1" dirty="0">
                <a:latin typeface="Calibri" pitchFamily="34" charset="0"/>
                <a:cs typeface="Calibri" pitchFamily="34" charset="0"/>
              </a:rPr>
              <a:t>Average values:</a:t>
            </a:r>
          </a:p>
          <a:p>
            <a:pPr lvl="1">
              <a:spcBef>
                <a:spcPct val="20000"/>
              </a:spcBef>
              <a:defRPr/>
            </a:pPr>
            <a:r>
              <a:rPr lang="en-US" sz="1900" b="1" dirty="0">
                <a:latin typeface="Calibri" pitchFamily="34" charset="0"/>
                <a:cs typeface="Calibri" pitchFamily="34" charset="0"/>
              </a:rPr>
              <a:t>Male: </a:t>
            </a:r>
            <a:r>
              <a:rPr lang="en-US" sz="1900" b="1" dirty="0" smtClean="0">
                <a:latin typeface="Calibri" pitchFamily="34" charset="0"/>
                <a:cs typeface="Calibri" pitchFamily="34" charset="0"/>
              </a:rPr>
              <a:t>13.5 – 17.5 g/dl (16 g/dl)</a:t>
            </a:r>
            <a:endParaRPr lang="en-US" sz="1900" b="1" dirty="0">
              <a:latin typeface="Calibri" pitchFamily="34" charset="0"/>
              <a:cs typeface="Calibri" pitchFamily="34" charset="0"/>
            </a:endParaRPr>
          </a:p>
          <a:p>
            <a:pPr lvl="1">
              <a:spcBef>
                <a:spcPct val="20000"/>
              </a:spcBef>
              <a:defRPr/>
            </a:pPr>
            <a:r>
              <a:rPr lang="en-US" sz="1900" b="1" dirty="0">
                <a:latin typeface="Calibri" pitchFamily="34" charset="0"/>
                <a:cs typeface="Calibri" pitchFamily="34" charset="0"/>
              </a:rPr>
              <a:t>Female: </a:t>
            </a:r>
            <a:r>
              <a:rPr lang="en-US" sz="1900" b="1" dirty="0" smtClean="0">
                <a:latin typeface="Calibri" pitchFamily="34" charset="0"/>
                <a:cs typeface="Calibri" pitchFamily="34" charset="0"/>
              </a:rPr>
              <a:t>12.0 – 15.5 g/dl (14 g/dl)</a:t>
            </a:r>
          </a:p>
          <a:p>
            <a:pPr lvl="1">
              <a:spcBef>
                <a:spcPct val="20000"/>
              </a:spcBef>
              <a:defRPr/>
            </a:pPr>
            <a:r>
              <a:rPr lang="en-US" sz="1900" b="1" dirty="0" smtClean="0">
                <a:latin typeface="Calibri" pitchFamily="34" charset="0"/>
                <a:cs typeface="Calibri" pitchFamily="34" charset="0"/>
              </a:rPr>
              <a:t>Infants: 14.0 – 19.0 g/dl</a:t>
            </a:r>
            <a:endParaRPr lang="en-US" sz="1900" b="1" dirty="0">
              <a:latin typeface="Calibri" pitchFamily="34" charset="0"/>
              <a:cs typeface="Calibri" pitchFamily="34" charset="0"/>
            </a:endParaRPr>
          </a:p>
          <a:p>
            <a:pPr>
              <a:spcBef>
                <a:spcPct val="20000"/>
              </a:spcBef>
              <a:defRPr/>
            </a:pPr>
            <a:endParaRPr lang="en-US" sz="1900" b="1" dirty="0">
              <a:solidFill>
                <a:srgbClr val="FF0000"/>
              </a:solidFill>
              <a:effectLst>
                <a:outerShdw blurRad="38100" dist="38100" dir="2700000" algn="tl">
                  <a:srgbClr val="C0C0C0"/>
                </a:outerShdw>
              </a:effectLst>
              <a:latin typeface="Calibri" pitchFamily="34" charset="0"/>
              <a:cs typeface="Calibri" pitchFamily="34" charset="0"/>
            </a:endParaRPr>
          </a:p>
        </p:txBody>
      </p:sp>
      <p:sp>
        <p:nvSpPr>
          <p:cNvPr id="2" name="Rectangle 1"/>
          <p:cNvSpPr/>
          <p:nvPr/>
        </p:nvSpPr>
        <p:spPr>
          <a:xfrm>
            <a:off x="4076700" y="4674275"/>
            <a:ext cx="6248400" cy="2031325"/>
          </a:xfrm>
          <a:prstGeom prst="rect">
            <a:avLst/>
          </a:prstGeom>
        </p:spPr>
        <p:txBody>
          <a:bodyPr wrap="square">
            <a:spAutoFit/>
          </a:bodyPr>
          <a:lstStyle/>
          <a:p>
            <a:pPr marL="285750" indent="-285750">
              <a:buFont typeface="Wingdings" pitchFamily="2" charset="2"/>
              <a:buChar char="q"/>
            </a:pPr>
            <a:r>
              <a:rPr lang="en-US" b="1" dirty="0" smtClean="0">
                <a:solidFill>
                  <a:srgbClr val="FF0000"/>
                </a:solidFill>
                <a:latin typeface="Calibri" pitchFamily="34" charset="0"/>
                <a:cs typeface="Calibri" pitchFamily="34" charset="0"/>
              </a:rPr>
              <a:t>Each </a:t>
            </a:r>
            <a:r>
              <a:rPr lang="en-US" b="1" dirty="0">
                <a:solidFill>
                  <a:srgbClr val="FF0000"/>
                </a:solidFill>
                <a:latin typeface="Calibri" pitchFamily="34" charset="0"/>
                <a:cs typeface="Calibri" pitchFamily="34" charset="0"/>
              </a:rPr>
              <a:t>gram of pure hemoglobin </a:t>
            </a:r>
            <a:r>
              <a:rPr lang="en-US" b="1" dirty="0" smtClean="0">
                <a:solidFill>
                  <a:srgbClr val="FF0000"/>
                </a:solidFill>
                <a:latin typeface="Calibri" pitchFamily="34" charset="0"/>
                <a:cs typeface="Calibri" pitchFamily="34" charset="0"/>
              </a:rPr>
              <a:t>is capable </a:t>
            </a:r>
            <a:r>
              <a:rPr lang="en-US" b="1" dirty="0">
                <a:solidFill>
                  <a:srgbClr val="FF0000"/>
                </a:solidFill>
                <a:latin typeface="Calibri" pitchFamily="34" charset="0"/>
                <a:cs typeface="Calibri" pitchFamily="34" charset="0"/>
              </a:rPr>
              <a:t>of combining with 1.34 ml of oxygen. </a:t>
            </a:r>
            <a:endParaRPr lang="en-US" b="1" dirty="0" smtClean="0">
              <a:solidFill>
                <a:srgbClr val="FF0000"/>
              </a:solidFill>
              <a:latin typeface="Calibri" pitchFamily="34" charset="0"/>
              <a:cs typeface="Calibri" pitchFamily="34" charset="0"/>
            </a:endParaRPr>
          </a:p>
          <a:p>
            <a:endParaRPr lang="en-US" b="1" dirty="0" smtClean="0">
              <a:solidFill>
                <a:srgbClr val="FF0000"/>
              </a:solidFill>
              <a:latin typeface="Calibri" pitchFamily="34" charset="0"/>
              <a:cs typeface="Calibri" pitchFamily="34" charset="0"/>
            </a:endParaRPr>
          </a:p>
          <a:p>
            <a:pPr marL="285750" indent="-285750">
              <a:buFont typeface="Wingdings" pitchFamily="2" charset="2"/>
              <a:buChar char="q"/>
            </a:pPr>
            <a:r>
              <a:rPr lang="en-US" b="1" dirty="0" smtClean="0">
                <a:solidFill>
                  <a:srgbClr val="0070C0"/>
                </a:solidFill>
                <a:latin typeface="Calibri" pitchFamily="34" charset="0"/>
                <a:cs typeface="Calibri" pitchFamily="34" charset="0"/>
              </a:rPr>
              <a:t>Therefore, in </a:t>
            </a:r>
            <a:r>
              <a:rPr lang="en-US" b="1" dirty="0">
                <a:solidFill>
                  <a:srgbClr val="0070C0"/>
                </a:solidFill>
                <a:latin typeface="Calibri" pitchFamily="34" charset="0"/>
                <a:cs typeface="Calibri" pitchFamily="34" charset="0"/>
              </a:rPr>
              <a:t>a normal man a maximum of about 20 milliliters </a:t>
            </a:r>
            <a:r>
              <a:rPr lang="en-US" b="1" dirty="0" smtClean="0">
                <a:solidFill>
                  <a:srgbClr val="0070C0"/>
                </a:solidFill>
                <a:latin typeface="Calibri" pitchFamily="34" charset="0"/>
                <a:cs typeface="Calibri" pitchFamily="34" charset="0"/>
              </a:rPr>
              <a:t>of oxygen </a:t>
            </a:r>
            <a:r>
              <a:rPr lang="en-US" b="1" dirty="0">
                <a:solidFill>
                  <a:srgbClr val="0070C0"/>
                </a:solidFill>
                <a:latin typeface="Calibri" pitchFamily="34" charset="0"/>
                <a:cs typeface="Calibri" pitchFamily="34" charset="0"/>
              </a:rPr>
              <a:t>can be carried in combination with </a:t>
            </a:r>
            <a:r>
              <a:rPr lang="en-US" b="1" dirty="0" smtClean="0">
                <a:solidFill>
                  <a:srgbClr val="0070C0"/>
                </a:solidFill>
                <a:latin typeface="Calibri" pitchFamily="34" charset="0"/>
                <a:cs typeface="Calibri" pitchFamily="34" charset="0"/>
              </a:rPr>
              <a:t>hemoglobin in </a:t>
            </a:r>
            <a:r>
              <a:rPr lang="en-US" b="1" dirty="0">
                <a:solidFill>
                  <a:srgbClr val="0070C0"/>
                </a:solidFill>
                <a:latin typeface="Calibri" pitchFamily="34" charset="0"/>
                <a:cs typeface="Calibri" pitchFamily="34" charset="0"/>
              </a:rPr>
              <a:t>each 100 milliliters of blood, and in a normal </a:t>
            </a:r>
            <a:r>
              <a:rPr lang="en-US" b="1" dirty="0" smtClean="0">
                <a:solidFill>
                  <a:srgbClr val="0070C0"/>
                </a:solidFill>
                <a:latin typeface="Calibri" pitchFamily="34" charset="0"/>
                <a:cs typeface="Calibri" pitchFamily="34" charset="0"/>
              </a:rPr>
              <a:t>woman 19 </a:t>
            </a:r>
            <a:r>
              <a:rPr lang="en-US" b="1" dirty="0">
                <a:solidFill>
                  <a:srgbClr val="0070C0"/>
                </a:solidFill>
                <a:latin typeface="Calibri" pitchFamily="34" charset="0"/>
                <a:cs typeface="Calibri" pitchFamily="34" charset="0"/>
              </a:rPr>
              <a:t>milliliters of oxygen can be carried.</a:t>
            </a:r>
            <a:endParaRPr lang="ar-SA" b="1" dirty="0">
              <a:solidFill>
                <a:srgbClr val="0070C0"/>
              </a:solidFill>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ChangeArrowheads="1"/>
          </p:cNvSpPr>
          <p:nvPr/>
        </p:nvSpPr>
        <p:spPr bwMode="auto">
          <a:xfrm>
            <a:off x="0" y="152400"/>
            <a:ext cx="10287000" cy="533400"/>
          </a:xfrm>
          <a:prstGeom prst="rect">
            <a:avLst/>
          </a:prstGeom>
          <a:noFill/>
          <a:ln w="9525">
            <a:noFill/>
            <a:miter lim="800000"/>
            <a:headEnd/>
            <a:tailEnd/>
          </a:ln>
          <a:effectLst/>
        </p:spPr>
        <p:txBody>
          <a:bodyPr anchor="ctr"/>
          <a:lstStyle/>
          <a:p>
            <a:pPr algn="ctr">
              <a:defRPr/>
            </a:pPr>
            <a:r>
              <a:rPr lang="en-AU" sz="4000" b="1" dirty="0">
                <a:solidFill>
                  <a:srgbClr val="FF0000"/>
                </a:solidFill>
                <a:effectLst>
                  <a:outerShdw blurRad="38100" dist="38100" dir="2700000" algn="tl">
                    <a:srgbClr val="C0C0C0"/>
                  </a:outerShdw>
                </a:effectLst>
                <a:latin typeface="Calibri" pitchFamily="34" charset="0"/>
                <a:cs typeface="Calibri" pitchFamily="34" charset="0"/>
              </a:rPr>
              <a:t>Haematological indices</a:t>
            </a:r>
          </a:p>
        </p:txBody>
      </p:sp>
      <p:sp>
        <p:nvSpPr>
          <p:cNvPr id="17411" name="Rectangle 5"/>
          <p:cNvSpPr>
            <a:spLocks noChangeArrowheads="1"/>
          </p:cNvSpPr>
          <p:nvPr/>
        </p:nvSpPr>
        <p:spPr bwMode="auto">
          <a:xfrm>
            <a:off x="342900" y="762000"/>
            <a:ext cx="9753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b="1" dirty="0">
                <a:solidFill>
                  <a:srgbClr val="FF0000"/>
                </a:solidFill>
                <a:latin typeface="Calibri" pitchFamily="34" charset="0"/>
                <a:cs typeface="Calibri" pitchFamily="34" charset="0"/>
              </a:rPr>
              <a:t>Mean corpuscular volume (MCV):  </a:t>
            </a:r>
            <a:r>
              <a:rPr lang="en-US" b="1" dirty="0">
                <a:latin typeface="Calibri" pitchFamily="34" charset="0"/>
                <a:cs typeface="Calibri" pitchFamily="34" charset="0"/>
              </a:rPr>
              <a:t>The average </a:t>
            </a:r>
            <a:r>
              <a:rPr lang="en-US" b="1" dirty="0" smtClean="0">
                <a:latin typeface="Calibri" pitchFamily="34" charset="0"/>
                <a:cs typeface="Calibri" pitchFamily="34" charset="0"/>
              </a:rPr>
              <a:t>volume </a:t>
            </a:r>
            <a:r>
              <a:rPr lang="en-US" b="1" dirty="0">
                <a:latin typeface="Calibri" pitchFamily="34" charset="0"/>
                <a:cs typeface="Calibri" pitchFamily="34" charset="0"/>
              </a:rPr>
              <a:t>of the red blood cells expressed in </a:t>
            </a:r>
            <a:r>
              <a:rPr lang="en-US" b="1" dirty="0" err="1">
                <a:latin typeface="Calibri" pitchFamily="34" charset="0"/>
                <a:cs typeface="Calibri" pitchFamily="34" charset="0"/>
              </a:rPr>
              <a:t>femtoliters</a:t>
            </a:r>
            <a:r>
              <a:rPr lang="en-US" b="1" dirty="0">
                <a:latin typeface="Calibri" pitchFamily="34" charset="0"/>
                <a:cs typeface="Calibri" pitchFamily="34" charset="0"/>
              </a:rPr>
              <a:t> (</a:t>
            </a:r>
            <a:r>
              <a:rPr lang="en-US" b="1" dirty="0" err="1">
                <a:latin typeface="Calibri" pitchFamily="34" charset="0"/>
                <a:cs typeface="Calibri" pitchFamily="34" charset="0"/>
              </a:rPr>
              <a:t>fl</a:t>
            </a:r>
            <a:r>
              <a:rPr lang="en-US" b="1" dirty="0" smtClean="0">
                <a:latin typeface="Calibri" pitchFamily="34" charset="0"/>
                <a:cs typeface="Calibri" pitchFamily="34" charset="0"/>
              </a:rPr>
              <a:t>) or cubic micrometers.</a:t>
            </a:r>
            <a:r>
              <a:rPr lang="en-US" b="1" dirty="0">
                <a:latin typeface="Calibri" pitchFamily="34" charset="0"/>
                <a:cs typeface="Calibri" pitchFamily="34" charset="0"/>
              </a:rPr>
              <a:t/>
            </a:r>
            <a:br>
              <a:rPr lang="en-US" b="1" dirty="0">
                <a:latin typeface="Calibri" pitchFamily="34" charset="0"/>
                <a:cs typeface="Calibri" pitchFamily="34" charset="0"/>
              </a:rPr>
            </a:br>
            <a:endParaRPr lang="en-US" b="1" dirty="0">
              <a:latin typeface="Calibri" pitchFamily="34" charset="0"/>
              <a:cs typeface="Calibri" pitchFamily="34" charset="0"/>
            </a:endParaRPr>
          </a:p>
          <a:p>
            <a:pPr>
              <a:spcBef>
                <a:spcPct val="20000"/>
              </a:spcBef>
            </a:pPr>
            <a:endParaRPr lang="en-US" b="1" dirty="0">
              <a:latin typeface="Calibri" pitchFamily="34" charset="0"/>
              <a:cs typeface="Calibri" pitchFamily="34" charset="0"/>
            </a:endParaRPr>
          </a:p>
          <a:p>
            <a:pPr>
              <a:spcBef>
                <a:spcPct val="20000"/>
              </a:spcBef>
            </a:pPr>
            <a:endParaRPr lang="en-GB" altLang="en-GB" b="1" dirty="0">
              <a:solidFill>
                <a:srgbClr val="162B75"/>
              </a:solidFill>
              <a:latin typeface="Calibri" pitchFamily="34" charset="0"/>
              <a:cs typeface="Calibri" pitchFamily="34" charset="0"/>
            </a:endParaRPr>
          </a:p>
          <a:p>
            <a:pPr>
              <a:spcBef>
                <a:spcPct val="20000"/>
              </a:spcBef>
            </a:pPr>
            <a:r>
              <a:rPr lang="en-GB" altLang="en-GB" b="1" dirty="0">
                <a:solidFill>
                  <a:srgbClr val="162B75"/>
                </a:solidFill>
                <a:latin typeface="Calibri" pitchFamily="34" charset="0"/>
                <a:cs typeface="Calibri" pitchFamily="34" charset="0"/>
              </a:rPr>
              <a:t>Normal value: </a:t>
            </a:r>
            <a:r>
              <a:rPr lang="en-GB" altLang="en-GB" b="1" dirty="0" smtClean="0">
                <a:solidFill>
                  <a:srgbClr val="162B75"/>
                </a:solidFill>
                <a:latin typeface="Calibri" pitchFamily="34" charset="0"/>
                <a:cs typeface="Calibri" pitchFamily="34" charset="0"/>
              </a:rPr>
              <a:t>90-95 </a:t>
            </a:r>
            <a:r>
              <a:rPr lang="en-US" altLang="en-US" b="1" dirty="0" err="1">
                <a:latin typeface="Calibri" pitchFamily="34" charset="0"/>
                <a:cs typeface="Calibri" pitchFamily="34" charset="0"/>
              </a:rPr>
              <a:t>femtoliters</a:t>
            </a:r>
            <a:r>
              <a:rPr lang="en-US" altLang="en-US" b="1" dirty="0">
                <a:latin typeface="Calibri" pitchFamily="34" charset="0"/>
                <a:cs typeface="Calibri" pitchFamily="34" charset="0"/>
              </a:rPr>
              <a:t> (10</a:t>
            </a:r>
            <a:r>
              <a:rPr lang="en-US" altLang="en-US" b="1" baseline="30000" dirty="0">
                <a:latin typeface="Calibri" pitchFamily="34" charset="0"/>
                <a:cs typeface="Calibri" pitchFamily="34" charset="0"/>
              </a:rPr>
              <a:t>-15</a:t>
            </a:r>
            <a:r>
              <a:rPr lang="en-US" altLang="en-US" b="1" dirty="0">
                <a:latin typeface="Calibri" pitchFamily="34" charset="0"/>
                <a:cs typeface="Calibri" pitchFamily="34" charset="0"/>
              </a:rPr>
              <a:t> liters) abbreviated fl.</a:t>
            </a:r>
          </a:p>
          <a:p>
            <a:pPr marL="1200150" lvl="2" indent="-285750">
              <a:spcBef>
                <a:spcPct val="20000"/>
              </a:spcBef>
              <a:buFont typeface="Wingdings" pitchFamily="2" charset="2"/>
              <a:buChar char="q"/>
            </a:pPr>
            <a:r>
              <a:rPr lang="en-US" altLang="en-US" b="1" dirty="0" smtClean="0">
                <a:latin typeface="Calibri" pitchFamily="34" charset="0"/>
                <a:cs typeface="Calibri" pitchFamily="34" charset="0"/>
              </a:rPr>
              <a:t>Macrocytic </a:t>
            </a:r>
            <a:r>
              <a:rPr lang="en-US" altLang="en-US" b="1" dirty="0" err="1">
                <a:latin typeface="Calibri" pitchFamily="34" charset="0"/>
                <a:cs typeface="Calibri" pitchFamily="34" charset="0"/>
              </a:rPr>
              <a:t>anemias</a:t>
            </a:r>
            <a:r>
              <a:rPr lang="en-US" altLang="en-US" b="1" dirty="0">
                <a:latin typeface="Calibri" pitchFamily="34" charset="0"/>
                <a:cs typeface="Calibri" pitchFamily="34" charset="0"/>
              </a:rPr>
              <a:t>– larger than normal cells</a:t>
            </a:r>
          </a:p>
          <a:p>
            <a:pPr marL="1200150" lvl="2" indent="-285750">
              <a:spcBef>
                <a:spcPct val="20000"/>
              </a:spcBef>
              <a:buFont typeface="Wingdings" pitchFamily="2" charset="2"/>
              <a:buChar char="q"/>
            </a:pPr>
            <a:r>
              <a:rPr lang="en-US" altLang="en-US" b="1" dirty="0" smtClean="0">
                <a:latin typeface="Calibri" pitchFamily="34" charset="0"/>
                <a:cs typeface="Calibri" pitchFamily="34" charset="0"/>
              </a:rPr>
              <a:t>Normocytic </a:t>
            </a:r>
            <a:r>
              <a:rPr lang="en-US" altLang="en-US" b="1" dirty="0" err="1" smtClean="0">
                <a:latin typeface="Calibri" pitchFamily="34" charset="0"/>
                <a:cs typeface="Calibri" pitchFamily="34" charset="0"/>
              </a:rPr>
              <a:t>anemias</a:t>
            </a:r>
            <a:r>
              <a:rPr lang="en-US" altLang="en-US" b="1" dirty="0" smtClean="0">
                <a:latin typeface="Calibri" pitchFamily="34" charset="0"/>
                <a:cs typeface="Calibri" pitchFamily="34" charset="0"/>
              </a:rPr>
              <a:t> – cells </a:t>
            </a:r>
            <a:r>
              <a:rPr lang="en-US" altLang="en-US" b="1" dirty="0">
                <a:latin typeface="Calibri" pitchFamily="34" charset="0"/>
                <a:cs typeface="Calibri" pitchFamily="34" charset="0"/>
              </a:rPr>
              <a:t>are normal in volume.</a:t>
            </a:r>
          </a:p>
          <a:p>
            <a:pPr marL="1200150" lvl="2" indent="-285750">
              <a:spcBef>
                <a:spcPct val="20000"/>
              </a:spcBef>
              <a:buFont typeface="Wingdings" pitchFamily="2" charset="2"/>
              <a:buChar char="q"/>
            </a:pPr>
            <a:r>
              <a:rPr lang="en-US" altLang="en-US" b="1" dirty="0" smtClean="0">
                <a:latin typeface="Calibri" pitchFamily="34" charset="0"/>
                <a:cs typeface="Calibri" pitchFamily="34" charset="0"/>
              </a:rPr>
              <a:t>Microcytic </a:t>
            </a:r>
            <a:r>
              <a:rPr lang="en-US" altLang="en-US" b="1" dirty="0" err="1">
                <a:latin typeface="Calibri" pitchFamily="34" charset="0"/>
                <a:cs typeface="Calibri" pitchFamily="34" charset="0"/>
              </a:rPr>
              <a:t>anemias</a:t>
            </a:r>
            <a:r>
              <a:rPr lang="en-US" altLang="en-US" b="1" dirty="0">
                <a:latin typeface="Calibri" pitchFamily="34" charset="0"/>
                <a:cs typeface="Calibri" pitchFamily="34" charset="0"/>
              </a:rPr>
              <a:t>– cells are smaller than normal.</a:t>
            </a:r>
            <a:endParaRPr lang="en-US" b="1" dirty="0">
              <a:latin typeface="Calibri" pitchFamily="34" charset="0"/>
              <a:cs typeface="Calibri" pitchFamily="34" charset="0"/>
            </a:endParaRPr>
          </a:p>
          <a:p>
            <a:pPr>
              <a:spcBef>
                <a:spcPct val="20000"/>
              </a:spcBef>
            </a:pPr>
            <a:endParaRPr lang="en-US" b="1" dirty="0">
              <a:solidFill>
                <a:srgbClr val="FF0000"/>
              </a:solidFill>
              <a:latin typeface="Calibri" pitchFamily="34" charset="0"/>
              <a:cs typeface="Calibri" pitchFamily="34" charset="0"/>
            </a:endParaRPr>
          </a:p>
          <a:p>
            <a:pPr>
              <a:spcBef>
                <a:spcPct val="20000"/>
              </a:spcBef>
            </a:pPr>
            <a:r>
              <a:rPr lang="en-US" b="1" dirty="0">
                <a:solidFill>
                  <a:srgbClr val="FF0000"/>
                </a:solidFill>
                <a:latin typeface="Calibri" pitchFamily="34" charset="0"/>
                <a:cs typeface="Calibri" pitchFamily="34" charset="0"/>
              </a:rPr>
              <a:t>Mean corpuscular </a:t>
            </a:r>
            <a:r>
              <a:rPr lang="en-US" b="1" dirty="0" err="1">
                <a:solidFill>
                  <a:srgbClr val="FF0000"/>
                </a:solidFill>
                <a:latin typeface="Calibri" pitchFamily="34" charset="0"/>
                <a:cs typeface="Calibri" pitchFamily="34" charset="0"/>
              </a:rPr>
              <a:t>Hb</a:t>
            </a:r>
            <a:r>
              <a:rPr lang="en-US" b="1" dirty="0">
                <a:solidFill>
                  <a:srgbClr val="FF0000"/>
                </a:solidFill>
                <a:latin typeface="Calibri" pitchFamily="34" charset="0"/>
                <a:cs typeface="Calibri" pitchFamily="34" charset="0"/>
              </a:rPr>
              <a:t> (MCH):</a:t>
            </a:r>
          </a:p>
          <a:p>
            <a:pPr>
              <a:spcBef>
                <a:spcPct val="20000"/>
              </a:spcBef>
            </a:pPr>
            <a:r>
              <a:rPr lang="en-US" b="1" dirty="0">
                <a:latin typeface="Calibri" pitchFamily="34" charset="0"/>
                <a:cs typeface="Calibri" pitchFamily="34" charset="0"/>
              </a:rPr>
              <a:t>The average amount of hemoglobin inside a RBC expressed in </a:t>
            </a:r>
            <a:r>
              <a:rPr lang="en-US" b="1" dirty="0" err="1">
                <a:latin typeface="Calibri" pitchFamily="34" charset="0"/>
                <a:cs typeface="Calibri" pitchFamily="34" charset="0"/>
              </a:rPr>
              <a:t>picograms</a:t>
            </a:r>
            <a:r>
              <a:rPr lang="en-US" b="1" dirty="0">
                <a:latin typeface="Calibri" pitchFamily="34" charset="0"/>
                <a:cs typeface="Calibri" pitchFamily="34" charset="0"/>
              </a:rPr>
              <a:t> (</a:t>
            </a:r>
            <a:r>
              <a:rPr lang="en-US" b="1" dirty="0" err="1">
                <a:latin typeface="Calibri" pitchFamily="34" charset="0"/>
                <a:cs typeface="Calibri" pitchFamily="34" charset="0"/>
              </a:rPr>
              <a:t>pg</a:t>
            </a:r>
            <a:r>
              <a:rPr lang="en-US" b="1" dirty="0">
                <a:latin typeface="Calibri" pitchFamily="34" charset="0"/>
                <a:cs typeface="Calibri" pitchFamily="34" charset="0"/>
              </a:rPr>
              <a:t>). </a:t>
            </a:r>
          </a:p>
          <a:p>
            <a:pPr>
              <a:spcBef>
                <a:spcPct val="20000"/>
              </a:spcBef>
            </a:pPr>
            <a:endParaRPr lang="en-US" b="1" dirty="0">
              <a:latin typeface="Calibri" pitchFamily="34" charset="0"/>
              <a:cs typeface="Calibri" pitchFamily="34" charset="0"/>
            </a:endParaRPr>
          </a:p>
          <a:p>
            <a:pPr>
              <a:spcBef>
                <a:spcPct val="20000"/>
              </a:spcBef>
            </a:pPr>
            <a:endParaRPr lang="en-US" b="1" dirty="0">
              <a:latin typeface="Calibri" pitchFamily="34" charset="0"/>
              <a:cs typeface="Calibri" pitchFamily="34" charset="0"/>
            </a:endParaRPr>
          </a:p>
          <a:p>
            <a:pPr>
              <a:spcBef>
                <a:spcPct val="20000"/>
              </a:spcBef>
            </a:pPr>
            <a:r>
              <a:rPr lang="en-US" b="1" dirty="0">
                <a:latin typeface="Calibri" pitchFamily="34" charset="0"/>
                <a:cs typeface="Calibri" pitchFamily="34" charset="0"/>
              </a:rPr>
              <a:t>Normal value: </a:t>
            </a:r>
            <a:r>
              <a:rPr lang="en-GB" altLang="en-GB" b="1" dirty="0">
                <a:solidFill>
                  <a:srgbClr val="162B75"/>
                </a:solidFill>
                <a:latin typeface="Calibri" pitchFamily="34" charset="0"/>
                <a:cs typeface="Calibri" pitchFamily="34" charset="0"/>
              </a:rPr>
              <a:t>27-33 </a:t>
            </a:r>
            <a:r>
              <a:rPr lang="en-GB" altLang="en-GB" b="1" dirty="0" err="1">
                <a:solidFill>
                  <a:srgbClr val="162B75"/>
                </a:solidFill>
                <a:latin typeface="Calibri" pitchFamily="34" charset="0"/>
                <a:cs typeface="Calibri" pitchFamily="34" charset="0"/>
              </a:rPr>
              <a:t>pg</a:t>
            </a:r>
            <a:r>
              <a:rPr lang="en-US" b="1" dirty="0">
                <a:latin typeface="Calibri" pitchFamily="34" charset="0"/>
                <a:cs typeface="Calibri" pitchFamily="34" charset="0"/>
              </a:rPr>
              <a:t> </a:t>
            </a:r>
            <a:r>
              <a:rPr lang="en-US" altLang="en-US" b="1" dirty="0">
                <a:latin typeface="Calibri" pitchFamily="34" charset="0"/>
                <a:cs typeface="Calibri" pitchFamily="34" charset="0"/>
              </a:rPr>
              <a:t>(10</a:t>
            </a:r>
            <a:r>
              <a:rPr lang="en-US" altLang="en-US" b="1" baseline="30000" dirty="0">
                <a:latin typeface="Calibri" pitchFamily="34" charset="0"/>
                <a:cs typeface="Calibri" pitchFamily="34" charset="0"/>
              </a:rPr>
              <a:t>-12</a:t>
            </a:r>
            <a:r>
              <a:rPr lang="en-US" altLang="en-US" b="1" dirty="0">
                <a:latin typeface="Calibri" pitchFamily="34" charset="0"/>
                <a:cs typeface="Calibri" pitchFamily="34" charset="0"/>
              </a:rPr>
              <a:t> gram) </a:t>
            </a:r>
            <a:endParaRPr lang="en-US" b="1" dirty="0">
              <a:latin typeface="Calibri" pitchFamily="34" charset="0"/>
              <a:cs typeface="Calibri" pitchFamily="34" charset="0"/>
            </a:endParaRPr>
          </a:p>
          <a:p>
            <a:pPr marL="1200150" lvl="2" indent="-285750">
              <a:spcBef>
                <a:spcPct val="20000"/>
              </a:spcBef>
              <a:buFont typeface="Wingdings" pitchFamily="2" charset="2"/>
              <a:buChar char="q"/>
            </a:pPr>
            <a:r>
              <a:rPr lang="en-US" b="1" dirty="0" smtClean="0">
                <a:latin typeface="Calibri" pitchFamily="34" charset="0"/>
                <a:cs typeface="Calibri" pitchFamily="34" charset="0"/>
              </a:rPr>
              <a:t>Normochromic</a:t>
            </a:r>
            <a:endParaRPr lang="en-US" b="1" dirty="0">
              <a:latin typeface="Calibri" pitchFamily="34" charset="0"/>
              <a:cs typeface="Calibri" pitchFamily="34" charset="0"/>
            </a:endParaRPr>
          </a:p>
          <a:p>
            <a:pPr marL="1200150" lvl="2" indent="-285750">
              <a:spcBef>
                <a:spcPct val="20000"/>
              </a:spcBef>
              <a:buFont typeface="Wingdings" pitchFamily="2" charset="2"/>
              <a:buChar char="q"/>
            </a:pPr>
            <a:r>
              <a:rPr lang="en-US" b="1" dirty="0" smtClean="0">
                <a:latin typeface="Calibri" pitchFamily="34" charset="0"/>
                <a:cs typeface="Calibri" pitchFamily="34" charset="0"/>
              </a:rPr>
              <a:t>Hypochromic </a:t>
            </a:r>
            <a:endParaRPr lang="en-US" b="1" dirty="0">
              <a:latin typeface="Calibri" pitchFamily="34" charset="0"/>
              <a:cs typeface="Calibri" pitchFamily="34" charset="0"/>
            </a:endParaRPr>
          </a:p>
          <a:p>
            <a:pPr marL="1200150" lvl="2" indent="-285750">
              <a:spcBef>
                <a:spcPct val="20000"/>
              </a:spcBef>
              <a:buFont typeface="Wingdings" pitchFamily="2" charset="2"/>
              <a:buChar char="q"/>
            </a:pPr>
            <a:r>
              <a:rPr lang="en-US" b="1" dirty="0" err="1" smtClean="0">
                <a:latin typeface="Calibri" pitchFamily="34" charset="0"/>
                <a:cs typeface="Calibri" pitchFamily="34" charset="0"/>
              </a:rPr>
              <a:t>Hyperchromic</a:t>
            </a:r>
            <a:endParaRPr lang="en-US" altLang="en-US" sz="1600" b="1" dirty="0">
              <a:latin typeface="Calibri" pitchFamily="34" charset="0"/>
              <a:cs typeface="Calibri" pitchFamily="34" charset="0"/>
            </a:endParaRPr>
          </a:p>
        </p:txBody>
      </p:sp>
      <p:pic>
        <p:nvPicPr>
          <p:cNvPr id="2" name="Picture 14" descr="http://www.accessmedicine.com/loadBinary.aspx?filename=gano23_c032tf002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3613" y="1143000"/>
            <a:ext cx="2198687"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2" descr="http://www.accessmedicine.com/loadBinary.aspx?filename=gano23_c032tf002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3613" y="4781550"/>
            <a:ext cx="219868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Line 7"/>
          <p:cNvSpPr>
            <a:spLocks noChangeShapeType="1"/>
          </p:cNvSpPr>
          <p:nvPr/>
        </p:nvSpPr>
        <p:spPr bwMode="auto">
          <a:xfrm>
            <a:off x="342900" y="3810000"/>
            <a:ext cx="9753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0" y="152400"/>
            <a:ext cx="10287000" cy="533400"/>
          </a:xfrm>
          <a:prstGeom prst="rect">
            <a:avLst/>
          </a:prstGeom>
          <a:noFill/>
          <a:ln w="9525">
            <a:noFill/>
            <a:miter lim="800000"/>
            <a:headEnd/>
            <a:tailEnd/>
          </a:ln>
          <a:effectLst/>
        </p:spPr>
        <p:txBody>
          <a:bodyPr anchor="ctr"/>
          <a:lstStyle/>
          <a:p>
            <a:pPr algn="ctr">
              <a:defRPr/>
            </a:pPr>
            <a:r>
              <a:rPr lang="en-AU" sz="3800" b="1" dirty="0">
                <a:solidFill>
                  <a:srgbClr val="FF0000"/>
                </a:solidFill>
                <a:effectLst>
                  <a:outerShdw blurRad="38100" dist="38100" dir="2700000" algn="tl">
                    <a:srgbClr val="C0C0C0"/>
                  </a:outerShdw>
                </a:effectLst>
                <a:latin typeface="Calibri" pitchFamily="34" charset="0"/>
                <a:cs typeface="Calibri" pitchFamily="34" charset="0"/>
              </a:rPr>
              <a:t>Haematological indices</a:t>
            </a:r>
          </a:p>
        </p:txBody>
      </p:sp>
      <p:sp>
        <p:nvSpPr>
          <p:cNvPr id="18435" name="Rectangle 3"/>
          <p:cNvSpPr>
            <a:spLocks noChangeArrowheads="1"/>
          </p:cNvSpPr>
          <p:nvPr/>
        </p:nvSpPr>
        <p:spPr bwMode="auto">
          <a:xfrm>
            <a:off x="342900" y="762000"/>
            <a:ext cx="9677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b="1" dirty="0">
                <a:solidFill>
                  <a:srgbClr val="FF0000"/>
                </a:solidFill>
                <a:latin typeface="Calibri" pitchFamily="34" charset="0"/>
                <a:cs typeface="Calibri" pitchFamily="34" charset="0"/>
              </a:rPr>
              <a:t>Mean corpuscular </a:t>
            </a:r>
            <a:r>
              <a:rPr lang="en-US" b="1" dirty="0" err="1">
                <a:solidFill>
                  <a:srgbClr val="FF0000"/>
                </a:solidFill>
                <a:latin typeface="Calibri" pitchFamily="34" charset="0"/>
                <a:cs typeface="Calibri" pitchFamily="34" charset="0"/>
              </a:rPr>
              <a:t>Hb</a:t>
            </a:r>
            <a:r>
              <a:rPr lang="en-US" b="1" dirty="0">
                <a:solidFill>
                  <a:srgbClr val="FF0000"/>
                </a:solidFill>
                <a:latin typeface="Calibri" pitchFamily="34" charset="0"/>
                <a:cs typeface="Calibri" pitchFamily="34" charset="0"/>
              </a:rPr>
              <a:t> concentration (MCHC):</a:t>
            </a:r>
          </a:p>
          <a:p>
            <a:pPr>
              <a:spcBef>
                <a:spcPct val="20000"/>
              </a:spcBef>
            </a:pPr>
            <a:r>
              <a:rPr lang="en-US" b="1" dirty="0">
                <a:latin typeface="Calibri" pitchFamily="34" charset="0"/>
                <a:cs typeface="Calibri" pitchFamily="34" charset="0"/>
              </a:rPr>
              <a:t>The average concentration of hemoglobin in the RBCs expressed as </a:t>
            </a:r>
            <a:r>
              <a:rPr lang="en-US" b="1" dirty="0" smtClean="0">
                <a:latin typeface="Calibri" pitchFamily="34" charset="0"/>
                <a:cs typeface="Calibri" pitchFamily="34" charset="0"/>
              </a:rPr>
              <a:t>(</a:t>
            </a:r>
            <a:r>
              <a:rPr lang="en-US" b="1" dirty="0" err="1">
                <a:latin typeface="Calibri" pitchFamily="34" charset="0"/>
                <a:cs typeface="Calibri" pitchFamily="34" charset="0"/>
              </a:rPr>
              <a:t>gm</a:t>
            </a:r>
            <a:r>
              <a:rPr lang="en-US" b="1" dirty="0">
                <a:latin typeface="Calibri" pitchFamily="34" charset="0"/>
                <a:cs typeface="Calibri" pitchFamily="34" charset="0"/>
              </a:rPr>
              <a:t>/dl).</a:t>
            </a:r>
          </a:p>
          <a:p>
            <a:pPr lvl="1">
              <a:spcBef>
                <a:spcPct val="20000"/>
              </a:spcBef>
            </a:pPr>
            <a:r>
              <a:rPr lang="en-US" b="1" dirty="0">
                <a:latin typeface="Calibri" pitchFamily="34" charset="0"/>
                <a:cs typeface="Calibri" pitchFamily="34" charset="0"/>
              </a:rPr>
              <a:t>	</a:t>
            </a:r>
          </a:p>
          <a:p>
            <a:pPr lvl="1">
              <a:spcBef>
                <a:spcPct val="20000"/>
              </a:spcBef>
            </a:pPr>
            <a:r>
              <a:rPr lang="en-US" b="1" dirty="0">
                <a:latin typeface="Calibri" pitchFamily="34" charset="0"/>
                <a:cs typeface="Calibri" pitchFamily="34" charset="0"/>
              </a:rPr>
              <a:t>- Normal value: </a:t>
            </a:r>
            <a:r>
              <a:rPr lang="en-GB" altLang="en-GB" b="1" dirty="0">
                <a:solidFill>
                  <a:srgbClr val="162B75"/>
                </a:solidFill>
                <a:latin typeface="Calibri" pitchFamily="34" charset="0"/>
                <a:cs typeface="Calibri" pitchFamily="34" charset="0"/>
              </a:rPr>
              <a:t>32- 35 g/dl of RBCs</a:t>
            </a:r>
            <a:endParaRPr lang="en-US" b="1" dirty="0">
              <a:solidFill>
                <a:srgbClr val="162B75"/>
              </a:solidFill>
              <a:latin typeface="Calibri" pitchFamily="34" charset="0"/>
              <a:cs typeface="Calibri" pitchFamily="34" charset="0"/>
            </a:endParaRPr>
          </a:p>
        </p:txBody>
      </p:sp>
      <p:pic>
        <p:nvPicPr>
          <p:cNvPr id="18436" name="Picture 10" descr="http://www.accessmedicine.com/loadBinary.aspx?filename=gano23_c032tf002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7700" y="1490662"/>
            <a:ext cx="15954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489" name="Group 57"/>
          <p:cNvGraphicFramePr>
            <a:graphicFrameLocks noGrp="1"/>
          </p:cNvGraphicFramePr>
          <p:nvPr>
            <p:extLst>
              <p:ext uri="{D42A27DB-BD31-4B8C-83A1-F6EECF244321}">
                <p14:modId xmlns:p14="http://schemas.microsoft.com/office/powerpoint/2010/main" val="19335001"/>
              </p:ext>
            </p:extLst>
          </p:nvPr>
        </p:nvGraphicFramePr>
        <p:xfrm>
          <a:off x="342900" y="2209800"/>
          <a:ext cx="9448800" cy="3848100"/>
        </p:xfrm>
        <a:graphic>
          <a:graphicData uri="http://schemas.openxmlformats.org/drawingml/2006/table">
            <a:tbl>
              <a:tblPr/>
              <a:tblGrid>
                <a:gridCol w="4684713"/>
                <a:gridCol w="2541587"/>
                <a:gridCol w="1111250"/>
                <a:gridCol w="1111250"/>
              </a:tblGrid>
              <a:tr h="314377">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800" b="1" i="0" u="none" strike="noStrike" cap="none" normalizeH="0" baseline="0" dirty="0" smtClean="0">
                          <a:ln>
                            <a:noFill/>
                          </a:ln>
                          <a:solidFill>
                            <a:srgbClr val="FF0000"/>
                          </a:solidFill>
                          <a:effectLst/>
                          <a:latin typeface="Calibri" pitchFamily="34" charset="0"/>
                          <a:cs typeface="Calibri" pitchFamily="34" charset="0"/>
                        </a:rPr>
                        <a:t>Indices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endParaRPr kumimoji="0" lang="en-US" sz="1800" b="1" i="0" u="none" strike="noStrike" cap="none" normalizeH="0" baseline="0" smtClean="0">
                        <a:ln>
                          <a:noFill/>
                        </a:ln>
                        <a:solidFill>
                          <a:srgbClr val="FF0000"/>
                        </a:solidFill>
                        <a:effectLst/>
                        <a:latin typeface="Calibri" pitchFamily="34"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800" b="1" i="0" u="none" strike="noStrike" cap="none" normalizeH="0" baseline="0" smtClean="0">
                          <a:ln>
                            <a:noFill/>
                          </a:ln>
                          <a:solidFill>
                            <a:srgbClr val="FF0000"/>
                          </a:solidFill>
                          <a:effectLst/>
                          <a:latin typeface="Calibri" pitchFamily="34" charset="0"/>
                          <a:cs typeface="Calibri" pitchFamily="34" charset="0"/>
                        </a:rPr>
                        <a:t>Males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800" b="1" i="0" u="none" strike="noStrike" cap="none" normalizeH="0" baseline="0" smtClean="0">
                          <a:ln>
                            <a:noFill/>
                          </a:ln>
                          <a:solidFill>
                            <a:srgbClr val="FF0000"/>
                          </a:solidFill>
                          <a:effectLst/>
                          <a:latin typeface="Calibri" pitchFamily="34" charset="0"/>
                          <a:cs typeface="Calibri" pitchFamily="34" charset="0"/>
                        </a:rPr>
                        <a:t>Females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276270">
                <a:tc>
                  <a:txBody>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Calibri" pitchFamily="34" charset="0"/>
                        </a:rPr>
                        <a:t> Hematocrit (Hct)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endParaRPr kumimoji="0" lang="en-US" sz="1800" b="1"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Calibri" pitchFamily="34" charset="0"/>
                        </a:rPr>
                        <a:t>47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Calibri" pitchFamily="34" charset="0"/>
                        </a:rPr>
                        <a:t>42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77887">
                <a:tc>
                  <a:txBody>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Calibri" pitchFamily="34" charset="0"/>
                        </a:rPr>
                        <a:t> Red blood cells (RBC) (10</a:t>
                      </a:r>
                      <a:r>
                        <a:rPr kumimoji="0" lang="en-US" sz="1800" b="1" i="0" u="none" strike="noStrike" cap="none" normalizeH="0" baseline="30000" smtClean="0">
                          <a:ln>
                            <a:noFill/>
                          </a:ln>
                          <a:solidFill>
                            <a:schemeClr val="tx1"/>
                          </a:solidFill>
                          <a:effectLst/>
                          <a:latin typeface="Calibri" pitchFamily="34" charset="0"/>
                          <a:cs typeface="Calibri" pitchFamily="34" charset="0"/>
                        </a:rPr>
                        <a:t>6</a:t>
                      </a:r>
                      <a:r>
                        <a:rPr kumimoji="0" lang="en-US" sz="1800" b="1" i="0" u="none" strike="noStrike" cap="none" normalizeH="0" baseline="0" smtClean="0">
                          <a:ln>
                            <a:noFill/>
                          </a:ln>
                          <a:solidFill>
                            <a:schemeClr val="tx1"/>
                          </a:solidFill>
                          <a:effectLst/>
                          <a:latin typeface="Calibri" pitchFamily="34" charset="0"/>
                          <a:cs typeface="Calibri" pitchFamily="34" charset="0"/>
                        </a:rPr>
                        <a:t>/L)</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endParaRPr kumimoji="0" lang="en-US" sz="1800" b="1" i="0" u="none" strike="noStrike" cap="none" normalizeH="0" baseline="0" smtClean="0">
                        <a:ln>
                          <a:noFill/>
                        </a:ln>
                        <a:solidFill>
                          <a:schemeClr val="tx1"/>
                        </a:solidFill>
                        <a:effectLst/>
                        <a:latin typeface="Calibri" pitchFamily="34"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Calibri" pitchFamily="34" charset="0"/>
                        </a:rPr>
                        <a:t>5.4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Calibri" pitchFamily="34" charset="0"/>
                        </a:rPr>
                        <a:t>4.8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75751">
                <a:tc>
                  <a:txBody>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Calibri" pitchFamily="34" charset="0"/>
                        </a:rPr>
                        <a:t> Hemoglobin (</a:t>
                      </a:r>
                      <a:r>
                        <a:rPr kumimoji="0" lang="en-US" sz="1800" b="1" i="0" u="none" strike="noStrike" cap="none" normalizeH="0" baseline="0" dirty="0" err="1" smtClean="0">
                          <a:ln>
                            <a:noFill/>
                          </a:ln>
                          <a:solidFill>
                            <a:schemeClr val="tx1"/>
                          </a:solidFill>
                          <a:effectLst/>
                          <a:latin typeface="Calibri" pitchFamily="34" charset="0"/>
                          <a:cs typeface="Calibri" pitchFamily="34" charset="0"/>
                        </a:rPr>
                        <a:t>Hb</a:t>
                      </a:r>
                      <a:r>
                        <a:rPr kumimoji="0" lang="en-US" sz="1800" b="1" i="0" u="none" strike="noStrike" cap="none" normalizeH="0" baseline="0" dirty="0" smtClean="0">
                          <a:ln>
                            <a:noFill/>
                          </a:ln>
                          <a:solidFill>
                            <a:schemeClr val="tx1"/>
                          </a:solidFill>
                          <a:effectLst/>
                          <a:latin typeface="Calibri" pitchFamily="34" charset="0"/>
                          <a:cs typeface="Calibri" pitchFamily="34" charset="0"/>
                        </a:rPr>
                        <a:t>) (g/</a:t>
                      </a:r>
                      <a:r>
                        <a:rPr kumimoji="0" lang="en-US" sz="1800" b="1" i="0" u="none" strike="noStrike" cap="none" normalizeH="0" baseline="0" dirty="0" err="1" smtClean="0">
                          <a:ln>
                            <a:noFill/>
                          </a:ln>
                          <a:solidFill>
                            <a:schemeClr val="tx1"/>
                          </a:solidFill>
                          <a:effectLst/>
                          <a:latin typeface="Calibri" pitchFamily="34" charset="0"/>
                          <a:cs typeface="Calibri" pitchFamily="34" charset="0"/>
                        </a:rPr>
                        <a:t>dL</a:t>
                      </a:r>
                      <a:r>
                        <a:rPr kumimoji="0" lang="en-US" sz="1800" b="1" i="0" u="none" strike="noStrike" cap="none" normalizeH="0" baseline="0" dirty="0" smtClean="0">
                          <a:ln>
                            <a:noFill/>
                          </a:ln>
                          <a:solidFill>
                            <a:schemeClr val="tx1"/>
                          </a:solidFill>
                          <a:effectLst/>
                          <a:latin typeface="Calibri" pitchFamily="34" charset="0"/>
                          <a:cs typeface="Calibri" pitchFamily="34" charset="0"/>
                        </a:rPr>
                        <a:t>); </a:t>
                      </a:r>
                      <a:r>
                        <a:rPr kumimoji="0" lang="en-US" sz="1800" b="1" i="0" u="none" strike="noStrike" cap="none" normalizeH="0" baseline="0" dirty="0" err="1" smtClean="0">
                          <a:ln>
                            <a:noFill/>
                          </a:ln>
                          <a:solidFill>
                            <a:schemeClr val="tx1"/>
                          </a:solidFill>
                          <a:effectLst/>
                          <a:latin typeface="Calibri" pitchFamily="34" charset="0"/>
                          <a:cs typeface="Calibri" pitchFamily="34" charset="0"/>
                        </a:rPr>
                        <a:t>dL</a:t>
                      </a:r>
                      <a:r>
                        <a:rPr kumimoji="0" lang="en-US" sz="1800" b="1" i="0" u="none" strike="noStrike" cap="none" normalizeH="0" baseline="0" dirty="0" smtClean="0">
                          <a:ln>
                            <a:noFill/>
                          </a:ln>
                          <a:solidFill>
                            <a:schemeClr val="tx1"/>
                          </a:solidFill>
                          <a:effectLst/>
                          <a:latin typeface="Calibri" pitchFamily="34" charset="0"/>
                          <a:cs typeface="Calibri" pitchFamily="34" charset="0"/>
                        </a:rPr>
                        <a:t> = 100 milliliters</a:t>
                      </a:r>
                    </a:p>
                    <a:p>
                      <a:pPr marL="0" marR="0" lvl="0" indent="0" algn="l" defTabSz="914400" rtl="0" eaLnBrk="1" fontAlgn="base" latinLnBrk="0" hangingPunct="1">
                        <a:lnSpc>
                          <a:spcPct val="100000"/>
                        </a:lnSpc>
                        <a:spcBef>
                          <a:spcPts val="500"/>
                        </a:spcBef>
                        <a:spcAft>
                          <a:spcPts val="500"/>
                        </a:spcAft>
                        <a:buClrTx/>
                        <a:buSzTx/>
                        <a:buFontTx/>
                        <a:buNone/>
                        <a:tabLst/>
                      </a:pPr>
                      <a:endParaRPr kumimoji="0" lang="en-US" sz="1800" b="1"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endParaRPr kumimoji="0" lang="en-US" sz="1800" b="1" i="0" u="none" strike="noStrike" cap="none" normalizeH="0" baseline="0" smtClean="0">
                        <a:ln>
                          <a:noFill/>
                        </a:ln>
                        <a:solidFill>
                          <a:schemeClr val="tx1"/>
                        </a:solidFill>
                        <a:effectLst/>
                        <a:latin typeface="Calibri" pitchFamily="34"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Calibri" pitchFamily="34" charset="0"/>
                        </a:rPr>
                        <a:t>16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Calibri" pitchFamily="34" charset="0"/>
                        </a:rPr>
                        <a:t>14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09672">
                <a:tc>
                  <a:txBody>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Calibri" pitchFamily="34" charset="0"/>
                        </a:rPr>
                        <a:t> Mean corpuscular volume (MCV)</a:t>
                      </a:r>
                      <a:r>
                        <a:rPr kumimoji="0" lang="en-US" sz="1800" b="1" i="0" u="none" strike="noStrike" cap="none" normalizeH="0" baseline="30000" smtClean="0">
                          <a:ln>
                            <a:noFill/>
                          </a:ln>
                          <a:solidFill>
                            <a:schemeClr val="tx1"/>
                          </a:solidFill>
                          <a:effectLst/>
                          <a:latin typeface="Calibri" pitchFamily="34" charset="0"/>
                          <a:cs typeface="Calibri" pitchFamily="34" charset="0"/>
                        </a:rPr>
                        <a:t> </a:t>
                      </a:r>
                      <a:r>
                        <a:rPr kumimoji="0" lang="en-US" sz="1800" b="1" i="0" u="none" strike="noStrike" cap="none" normalizeH="0" baseline="0" smtClean="0">
                          <a:ln>
                            <a:noFill/>
                          </a:ln>
                          <a:solidFill>
                            <a:schemeClr val="tx1"/>
                          </a:solidFill>
                          <a:effectLst/>
                          <a:latin typeface="Calibri" pitchFamily="34" charset="0"/>
                          <a:cs typeface="Calibri" pitchFamily="34" charset="0"/>
                        </a:rPr>
                        <a:t>(</a:t>
                      </a:r>
                      <a:r>
                        <a:rPr kumimoji="0" lang="en-US" sz="1800" b="1" i="0" u="sng" strike="noStrike" cap="none" normalizeH="0" baseline="0" smtClean="0">
                          <a:ln>
                            <a:noFill/>
                          </a:ln>
                          <a:solidFill>
                            <a:srgbClr val="0000FF"/>
                          </a:solidFill>
                          <a:effectLst/>
                          <a:latin typeface="Calibri" pitchFamily="34" charset="0"/>
                          <a:cs typeface="Calibri" pitchFamily="34" charset="0"/>
                        </a:rPr>
                        <a:t>fL</a:t>
                      </a:r>
                      <a:r>
                        <a:rPr kumimoji="0" lang="en-US" sz="1800" b="1" i="0" u="none" strike="noStrike" cap="none" normalizeH="0" baseline="0" smtClean="0">
                          <a:ln>
                            <a:noFill/>
                          </a:ln>
                          <a:solidFill>
                            <a:schemeClr val="tx1"/>
                          </a:solidFill>
                          <a:effectLst/>
                          <a:latin typeface="Calibri" pitchFamily="34" charset="0"/>
                          <a:cs typeface="Calibri" pitchFamily="34" charset="0"/>
                        </a:rPr>
                        <a:t>) </a:t>
                      </a:r>
                      <a:r>
                        <a:rPr kumimoji="0" lang="en-US" sz="1800" b="1" i="0" u="none" strike="noStrike" cap="none" normalizeH="0" baseline="30000" smtClean="0">
                          <a:ln>
                            <a:noFill/>
                          </a:ln>
                          <a:solidFill>
                            <a:schemeClr val="tx1"/>
                          </a:solidFill>
                          <a:effectLst/>
                          <a:latin typeface="Calibri" pitchFamily="34" charset="0"/>
                          <a:cs typeface="Calibri" pitchFamily="34" charset="0"/>
                        </a:rPr>
                        <a:t>a</a:t>
                      </a:r>
                      <a:endParaRPr kumimoji="0" lang="en-US" sz="1800" b="1" i="0" u="none" strike="noStrike" cap="none" normalizeH="0" baseline="0" smtClean="0">
                        <a:ln>
                          <a:noFill/>
                        </a:ln>
                        <a:solidFill>
                          <a:schemeClr val="tx1"/>
                        </a:solidFill>
                        <a:effectLst/>
                        <a:latin typeface="Calibri" pitchFamily="34"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endParaRPr kumimoji="0" lang="en-US" sz="1800" b="1" i="0" u="none" strike="noStrike" cap="none" normalizeH="0" baseline="0" smtClean="0">
                        <a:ln>
                          <a:noFill/>
                        </a:ln>
                        <a:solidFill>
                          <a:schemeClr val="tx1"/>
                        </a:solidFill>
                        <a:effectLst/>
                        <a:latin typeface="Calibri" pitchFamily="34"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Calibri" pitchFamily="34" charset="0"/>
                        </a:rPr>
                        <a:t>90 - 95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Calibri" pitchFamily="34" charset="0"/>
                        </a:rPr>
                        <a:t>90 - 95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00145">
                <a:tc>
                  <a:txBody>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Calibri" pitchFamily="34" charset="0"/>
                        </a:rPr>
                        <a:t> Mean corpuscular hemoglobin (</a:t>
                      </a:r>
                      <a:r>
                        <a:rPr kumimoji="0" lang="en-US" sz="1800" b="1" i="0" u="sng" strike="noStrike" cap="none" normalizeH="0" baseline="0" smtClean="0">
                          <a:ln>
                            <a:noFill/>
                          </a:ln>
                          <a:solidFill>
                            <a:srgbClr val="0000FF"/>
                          </a:solidFill>
                          <a:effectLst/>
                          <a:latin typeface="Calibri" pitchFamily="34" charset="0"/>
                          <a:cs typeface="Calibri" pitchFamily="34" charset="0"/>
                        </a:rPr>
                        <a:t>MCH</a:t>
                      </a:r>
                      <a:r>
                        <a:rPr kumimoji="0" lang="en-US" sz="1800" b="1" i="0" u="none" strike="noStrike" cap="none" normalizeH="0" baseline="0" smtClean="0">
                          <a:ln>
                            <a:noFill/>
                          </a:ln>
                          <a:solidFill>
                            <a:schemeClr val="tx1"/>
                          </a:solidFill>
                          <a:effectLst/>
                          <a:latin typeface="Calibri" pitchFamily="34" charset="0"/>
                          <a:cs typeface="Calibri" pitchFamily="34" charset="0"/>
                        </a:rPr>
                        <a:t>) (pg)</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endParaRPr kumimoji="0" lang="en-US" sz="1800" b="1"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Calibri" pitchFamily="34" charset="0"/>
                        </a:rPr>
                        <a:t>29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Calibri" pitchFamily="34" charset="0"/>
                        </a:rPr>
                        <a:t>29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43044">
                <a:tc>
                  <a:txBody>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Calibri" pitchFamily="34" charset="0"/>
                        </a:rPr>
                        <a:t> Mean corpuscular hemoglobin concentration (MCHC) (g/</a:t>
                      </a:r>
                      <a:r>
                        <a:rPr kumimoji="0" lang="en-US" sz="1800" b="1" i="0" u="none" strike="noStrike" cap="none" normalizeH="0" baseline="0" dirty="0" err="1" smtClean="0">
                          <a:ln>
                            <a:noFill/>
                          </a:ln>
                          <a:solidFill>
                            <a:schemeClr val="tx1"/>
                          </a:solidFill>
                          <a:effectLst/>
                          <a:latin typeface="Calibri" pitchFamily="34" charset="0"/>
                          <a:cs typeface="Calibri" pitchFamily="34" charset="0"/>
                        </a:rPr>
                        <a:t>dL</a:t>
                      </a:r>
                      <a:r>
                        <a:rPr kumimoji="0" lang="en-US" sz="1800" b="1" i="0" u="none" strike="noStrike" cap="none" normalizeH="0" baseline="0" dirty="0" smtClean="0">
                          <a:ln>
                            <a:noFill/>
                          </a:ln>
                          <a:solidFill>
                            <a:schemeClr val="tx1"/>
                          </a:solidFill>
                          <a:effectLst/>
                          <a:latin typeface="Calibri" pitchFamily="34" charset="0"/>
                          <a:cs typeface="Calibri" pitchFamily="34" charset="0"/>
                        </a:rPr>
                        <a:t> of cells) </a:t>
                      </a:r>
                      <a:r>
                        <a:rPr kumimoji="0" lang="en-US" sz="1800" b="1" i="0" u="none" strike="noStrike" cap="none" normalizeH="0" baseline="30000" dirty="0" smtClean="0">
                          <a:ln>
                            <a:noFill/>
                          </a:ln>
                          <a:solidFill>
                            <a:schemeClr val="tx1"/>
                          </a:solidFill>
                          <a:effectLst/>
                          <a:latin typeface="Calibri" pitchFamily="34" charset="0"/>
                          <a:cs typeface="Calibri" pitchFamily="34" charset="0"/>
                        </a:rPr>
                        <a:t>b</a:t>
                      </a:r>
                      <a:endParaRPr kumimoji="0" lang="en-US" sz="1800" b="1"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endParaRPr kumimoji="0" lang="en-US" sz="1800" b="1" i="0" u="none" strike="noStrike" cap="none" normalizeH="0" baseline="0" smtClean="0">
                        <a:ln>
                          <a:noFill/>
                        </a:ln>
                        <a:solidFill>
                          <a:schemeClr val="tx1"/>
                        </a:solidFill>
                        <a:effectLst/>
                        <a:latin typeface="Calibri" pitchFamily="34"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Calibri" pitchFamily="34" charset="0"/>
                        </a:rPr>
                        <a:t>34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Calibri" pitchFamily="34" charset="0"/>
                        </a:rPr>
                        <a:t>34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50954">
                <a:tc>
                  <a:txBody>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Calibri" pitchFamily="34" charset="0"/>
                        </a:rPr>
                        <a:t> Mean cell diameter (MCD) (µm)</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Calibri" pitchFamily="34" charset="0"/>
                        </a:rPr>
                        <a:t>= Mean diameter of 500 cells in smear</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Calibri" pitchFamily="34" charset="0"/>
                        </a:rPr>
                        <a:t>7.5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Calibri" pitchFamily="34" charset="0"/>
                        </a:rPr>
                        <a:t>7.5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pic>
        <p:nvPicPr>
          <p:cNvPr id="18484" name="Picture 10" descr="http://www.accessmedicine.com/loadBinary.aspx?filename=gano23_c032tf002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1513" y="5010150"/>
            <a:ext cx="992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5" name="Picture 12" descr="http://www.accessmedicine.com/loadBinary.aspx?filename=gano23_c032tf002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6900" y="4419600"/>
            <a:ext cx="110013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6" name="Picture 14" descr="http://www.accessmedicine.com/loadBinary.aspx?filename=gano23_c032tf002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9763" y="3914775"/>
            <a:ext cx="110013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87" name="Rectangle 18"/>
          <p:cNvSpPr>
            <a:spLocks noChangeArrowheads="1"/>
          </p:cNvSpPr>
          <p:nvPr/>
        </p:nvSpPr>
        <p:spPr bwMode="auto">
          <a:xfrm>
            <a:off x="342900" y="6124575"/>
            <a:ext cx="944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b="1" baseline="30000" dirty="0">
                <a:solidFill>
                  <a:srgbClr val="FF0000"/>
                </a:solidFill>
                <a:latin typeface="Calibri" pitchFamily="34" charset="0"/>
                <a:cs typeface="Calibri" pitchFamily="34" charset="0"/>
              </a:rPr>
              <a:t>a </a:t>
            </a:r>
            <a:r>
              <a:rPr lang="en-US" b="1" dirty="0">
                <a:solidFill>
                  <a:srgbClr val="FF0000"/>
                </a:solidFill>
                <a:latin typeface="Calibri" pitchFamily="34" charset="0"/>
                <a:cs typeface="Calibri" pitchFamily="34" charset="0"/>
              </a:rPr>
              <a:t>Cells with MCVs &gt; 95 </a:t>
            </a:r>
            <a:r>
              <a:rPr lang="en-US" b="1" dirty="0" err="1">
                <a:solidFill>
                  <a:srgbClr val="FF0000"/>
                </a:solidFill>
                <a:latin typeface="Calibri" pitchFamily="34" charset="0"/>
                <a:cs typeface="Calibri" pitchFamily="34" charset="0"/>
              </a:rPr>
              <a:t>fL</a:t>
            </a:r>
            <a:r>
              <a:rPr lang="en-US" b="1" dirty="0">
                <a:solidFill>
                  <a:srgbClr val="FF0000"/>
                </a:solidFill>
                <a:latin typeface="Calibri" pitchFamily="34" charset="0"/>
                <a:cs typeface="Calibri" pitchFamily="34" charset="0"/>
              </a:rPr>
              <a:t> are called </a:t>
            </a:r>
            <a:r>
              <a:rPr lang="en-US" b="1" dirty="0" err="1">
                <a:solidFill>
                  <a:srgbClr val="FF0000"/>
                </a:solidFill>
                <a:latin typeface="Calibri" pitchFamily="34" charset="0"/>
                <a:cs typeface="Calibri" pitchFamily="34" charset="0"/>
              </a:rPr>
              <a:t>macrocytes</a:t>
            </a:r>
            <a:r>
              <a:rPr lang="en-US" b="1" dirty="0">
                <a:solidFill>
                  <a:srgbClr val="FF0000"/>
                </a:solidFill>
                <a:latin typeface="Calibri" pitchFamily="34" charset="0"/>
                <a:cs typeface="Calibri" pitchFamily="34" charset="0"/>
              </a:rPr>
              <a:t>; cells with MCVs &lt; 80 </a:t>
            </a:r>
            <a:r>
              <a:rPr lang="en-US" b="1" dirty="0" err="1">
                <a:solidFill>
                  <a:srgbClr val="FF0000"/>
                </a:solidFill>
                <a:latin typeface="Calibri" pitchFamily="34" charset="0"/>
                <a:cs typeface="Calibri" pitchFamily="34" charset="0"/>
              </a:rPr>
              <a:t>fL</a:t>
            </a:r>
            <a:r>
              <a:rPr lang="en-US" b="1" dirty="0">
                <a:solidFill>
                  <a:srgbClr val="FF0000"/>
                </a:solidFill>
                <a:latin typeface="Calibri" pitchFamily="34" charset="0"/>
                <a:cs typeface="Calibri" pitchFamily="34" charset="0"/>
              </a:rPr>
              <a:t> are called </a:t>
            </a:r>
            <a:r>
              <a:rPr lang="en-US" b="1" dirty="0" err="1">
                <a:solidFill>
                  <a:srgbClr val="FF0000"/>
                </a:solidFill>
                <a:latin typeface="Calibri" pitchFamily="34" charset="0"/>
                <a:cs typeface="Calibri" pitchFamily="34" charset="0"/>
              </a:rPr>
              <a:t>microcytes</a:t>
            </a:r>
            <a:r>
              <a:rPr lang="en-US" b="1" dirty="0">
                <a:solidFill>
                  <a:srgbClr val="FF0000"/>
                </a:solidFill>
                <a:latin typeface="Calibri" pitchFamily="34" charset="0"/>
                <a:cs typeface="Calibri" pitchFamily="34" charset="0"/>
              </a:rPr>
              <a:t>.</a:t>
            </a:r>
          </a:p>
          <a:p>
            <a:pPr eaLnBrk="0" hangingPunct="0"/>
            <a:r>
              <a:rPr lang="en-US" b="1" baseline="30000" dirty="0">
                <a:solidFill>
                  <a:srgbClr val="FF0000"/>
                </a:solidFill>
                <a:latin typeface="Calibri" pitchFamily="34" charset="0"/>
                <a:cs typeface="Calibri" pitchFamily="34" charset="0"/>
              </a:rPr>
              <a:t>b</a:t>
            </a:r>
            <a:r>
              <a:rPr lang="en-US" b="1" dirty="0">
                <a:solidFill>
                  <a:srgbClr val="FF0000"/>
                </a:solidFill>
                <a:latin typeface="Calibri" pitchFamily="34" charset="0"/>
                <a:cs typeface="Calibri" pitchFamily="34" charset="0"/>
              </a:rPr>
              <a:t> Cells with MCHs &lt; 25 g/</a:t>
            </a:r>
            <a:r>
              <a:rPr lang="en-US" b="1" dirty="0" err="1">
                <a:solidFill>
                  <a:srgbClr val="FF0000"/>
                </a:solidFill>
                <a:latin typeface="Calibri" pitchFamily="34" charset="0"/>
                <a:cs typeface="Calibri" pitchFamily="34" charset="0"/>
              </a:rPr>
              <a:t>dL</a:t>
            </a:r>
            <a:r>
              <a:rPr lang="en-US" b="1" dirty="0">
                <a:solidFill>
                  <a:srgbClr val="FF0000"/>
                </a:solidFill>
                <a:latin typeface="Calibri" pitchFamily="34" charset="0"/>
                <a:cs typeface="Calibri" pitchFamily="34" charset="0"/>
              </a:rPr>
              <a:t> are called hypochromic.</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a:xfrm>
            <a:off x="38100" y="838200"/>
            <a:ext cx="4914900" cy="1600200"/>
          </a:xfrm>
          <a:prstGeom prst="rect">
            <a:avLst/>
          </a:prstGeom>
          <a:noFill/>
          <a:ln/>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r>
              <a:rPr lang="en-CA" b="1" i="0" dirty="0" smtClean="0">
                <a:solidFill>
                  <a:srgbClr val="FF0000"/>
                </a:solidFill>
                <a:effectLst/>
                <a:latin typeface="Calibri" pitchFamily="34" charset="0"/>
                <a:cs typeface="Calibri" pitchFamily="34" charset="0"/>
              </a:rPr>
              <a:t>Learning Resources</a:t>
            </a:r>
            <a:endParaRPr lang="en-CA" b="1" i="0" dirty="0">
              <a:solidFill>
                <a:srgbClr val="FF0000"/>
              </a:solidFill>
              <a:effectLst/>
              <a:latin typeface="Calibri" pitchFamily="34" charset="0"/>
              <a:cs typeface="Calibri" pitchFamily="34" charset="0"/>
            </a:endParaRPr>
          </a:p>
        </p:txBody>
      </p:sp>
      <p:sp>
        <p:nvSpPr>
          <p:cNvPr id="5" name="Rectangle 4"/>
          <p:cNvSpPr>
            <a:spLocks noChangeArrowheads="1"/>
          </p:cNvSpPr>
          <p:nvPr/>
        </p:nvSpPr>
        <p:spPr bwMode="auto">
          <a:xfrm>
            <a:off x="0" y="2696150"/>
            <a:ext cx="4991100" cy="1292662"/>
          </a:xfrm>
          <a:prstGeom prst="rect">
            <a:avLst/>
          </a:prstGeom>
          <a:noFill/>
          <a:ln w="12700">
            <a:noFill/>
            <a:miter lim="800000"/>
            <a:headEnd type="none" w="sm" len="sm"/>
            <a:tailEnd type="none" w="sm" len="sm"/>
          </a:ln>
          <a:effectLst/>
        </p:spPr>
        <p:txBody>
          <a:bodyPr wrap="square" anchor="ctr">
            <a:spAutoFit/>
          </a:bodyPr>
          <a:lstStyle/>
          <a:p>
            <a:pPr marL="457200" indent="-457200">
              <a:spcBef>
                <a:spcPct val="20000"/>
              </a:spcBef>
              <a:buClr>
                <a:srgbClr val="FF0000"/>
              </a:buClr>
              <a:buFont typeface="Wingdings" pitchFamily="2" charset="2"/>
              <a:buChar char="q"/>
            </a:pPr>
            <a:r>
              <a:rPr lang="en-US" sz="2500" b="1" i="0" dirty="0">
                <a:solidFill>
                  <a:schemeClr val="tx2"/>
                </a:solidFill>
                <a:latin typeface="Calibri" pitchFamily="34" charset="0"/>
                <a:cs typeface="Calibri" pitchFamily="34" charset="0"/>
              </a:rPr>
              <a:t>Guyton and Hall, Textbook of Medical Physiology; </a:t>
            </a:r>
            <a:r>
              <a:rPr lang="en-US" sz="2500" b="1" i="0" dirty="0" smtClean="0">
                <a:solidFill>
                  <a:schemeClr val="tx2"/>
                </a:solidFill>
                <a:latin typeface="Calibri" pitchFamily="34" charset="0"/>
                <a:cs typeface="Calibri" pitchFamily="34" charset="0"/>
              </a:rPr>
              <a:t>13</a:t>
            </a:r>
            <a:r>
              <a:rPr lang="en-US" sz="2500" b="1" i="0" baseline="30000" dirty="0" smtClean="0">
                <a:solidFill>
                  <a:schemeClr val="tx2"/>
                </a:solidFill>
                <a:latin typeface="Calibri" pitchFamily="34" charset="0"/>
                <a:cs typeface="Calibri" pitchFamily="34" charset="0"/>
              </a:rPr>
              <a:t>th</a:t>
            </a:r>
            <a:r>
              <a:rPr lang="en-US" sz="2500" b="1" i="0" dirty="0" smtClean="0">
                <a:solidFill>
                  <a:schemeClr val="tx2"/>
                </a:solidFill>
                <a:latin typeface="Calibri" pitchFamily="34" charset="0"/>
                <a:cs typeface="Calibri" pitchFamily="34" charset="0"/>
              </a:rPr>
              <a:t> </a:t>
            </a:r>
            <a:r>
              <a:rPr lang="en-US" sz="2500" b="1" i="0" dirty="0">
                <a:solidFill>
                  <a:schemeClr val="tx2"/>
                </a:solidFill>
                <a:latin typeface="Calibri" pitchFamily="34" charset="0"/>
                <a:cs typeface="Calibri" pitchFamily="34" charset="0"/>
              </a:rPr>
              <a:t>Edition; Unit </a:t>
            </a:r>
            <a:r>
              <a:rPr lang="en-US" sz="2500" b="1" i="0" dirty="0" smtClean="0">
                <a:solidFill>
                  <a:schemeClr val="tx2"/>
                </a:solidFill>
                <a:latin typeface="Calibri" pitchFamily="34" charset="0"/>
                <a:cs typeface="Calibri" pitchFamily="34" charset="0"/>
              </a:rPr>
              <a:t>VI-Chapter 33. </a:t>
            </a:r>
            <a:endParaRPr lang="en-US" sz="2500" b="1" dirty="0" smtClean="0">
              <a:solidFill>
                <a:srgbClr val="00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100" y="211931"/>
            <a:ext cx="5050631" cy="649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419600"/>
            <a:ext cx="4286250" cy="1964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266700" y="2133600"/>
            <a:ext cx="9753600" cy="6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80000"/>
              </a:lnSpc>
              <a:spcBef>
                <a:spcPct val="20000"/>
              </a:spcBef>
            </a:pPr>
            <a:r>
              <a:rPr lang="en-US" sz="2400" b="1" dirty="0">
                <a:solidFill>
                  <a:srgbClr val="FF0066"/>
                </a:solidFill>
                <a:latin typeface="Calibri" pitchFamily="34" charset="0"/>
                <a:cs typeface="Calibri" pitchFamily="34" charset="0"/>
              </a:rPr>
              <a:t>After reviewing the PowerPoint presentation and the associated learning resources, the student should be able to:</a:t>
            </a:r>
            <a:endParaRPr lang="en-GB" sz="2400" b="1" dirty="0">
              <a:solidFill>
                <a:srgbClr val="3333CC"/>
              </a:solidFill>
              <a:latin typeface="Calibri" pitchFamily="34" charset="0"/>
              <a:cs typeface="Calibri" pitchFamily="34" charset="0"/>
            </a:endParaRPr>
          </a:p>
        </p:txBody>
      </p:sp>
      <p:sp>
        <p:nvSpPr>
          <p:cNvPr id="3076" name="Rectangle 8"/>
          <p:cNvSpPr>
            <a:spLocks noChangeArrowheads="1"/>
          </p:cNvSpPr>
          <p:nvPr/>
        </p:nvSpPr>
        <p:spPr bwMode="auto">
          <a:xfrm>
            <a:off x="266700" y="2819400"/>
            <a:ext cx="9753600" cy="370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617" tIns="68809" rIns="137617" bIns="68809"/>
          <a:lstStyle/>
          <a:p>
            <a:pPr eaLnBrk="1" hangingPunct="1">
              <a:lnSpc>
                <a:spcPct val="90000"/>
              </a:lnSpc>
              <a:spcBef>
                <a:spcPct val="20000"/>
              </a:spcBef>
              <a:buFontTx/>
              <a:buBlip>
                <a:blip r:embed="rId2"/>
              </a:buBlip>
            </a:pPr>
            <a:r>
              <a:rPr lang="en-US" sz="2000" b="1" dirty="0" smtClean="0">
                <a:latin typeface="Calibri" pitchFamily="34" charset="0"/>
                <a:cs typeface="Calibri" pitchFamily="34" charset="0"/>
              </a:rPr>
              <a:t> </a:t>
            </a:r>
            <a:r>
              <a:rPr lang="en-US" altLang="en-US" sz="2000" b="1" dirty="0" smtClean="0">
                <a:latin typeface="Calibri" pitchFamily="34" charset="0"/>
                <a:cs typeface="Calibri" pitchFamily="34" charset="0"/>
              </a:rPr>
              <a:t>List the functions of the blood</a:t>
            </a:r>
          </a:p>
          <a:p>
            <a:pPr eaLnBrk="1" hangingPunct="1">
              <a:lnSpc>
                <a:spcPct val="90000"/>
              </a:lnSpc>
              <a:spcBef>
                <a:spcPct val="20000"/>
              </a:spcBef>
              <a:buFontTx/>
              <a:buBlip>
                <a:blip r:embed="rId2"/>
              </a:buBlip>
            </a:pPr>
            <a:r>
              <a:rPr lang="en-US" sz="2000" b="1" dirty="0">
                <a:latin typeface="Calibri" pitchFamily="34" charset="0"/>
                <a:cs typeface="Calibri" pitchFamily="34" charset="0"/>
              </a:rPr>
              <a:t> </a:t>
            </a:r>
            <a:r>
              <a:rPr lang="en-US" sz="2000" b="1" dirty="0" smtClean="0">
                <a:latin typeface="Calibri" pitchFamily="34" charset="0"/>
                <a:cs typeface="Calibri" pitchFamily="34" charset="0"/>
              </a:rPr>
              <a:t>Describe the physical characteristics of blood</a:t>
            </a:r>
            <a:endParaRPr lang="en-US" altLang="en-US" sz="2000" b="1" dirty="0" smtClean="0">
              <a:latin typeface="Calibri" pitchFamily="34" charset="0"/>
              <a:cs typeface="Calibri" pitchFamily="34" charset="0"/>
            </a:endParaRPr>
          </a:p>
          <a:p>
            <a:pPr eaLnBrk="1" hangingPunct="1">
              <a:lnSpc>
                <a:spcPct val="90000"/>
              </a:lnSpc>
              <a:spcBef>
                <a:spcPct val="20000"/>
              </a:spcBef>
              <a:buFontTx/>
              <a:buBlip>
                <a:blip r:embed="rId2"/>
              </a:buBlip>
            </a:pPr>
            <a:r>
              <a:rPr lang="en-US" altLang="en-US" sz="2000" b="1" dirty="0" smtClean="0">
                <a:latin typeface="Calibri" pitchFamily="34" charset="0"/>
                <a:cs typeface="Calibri" pitchFamily="34" charset="0"/>
              </a:rPr>
              <a:t> </a:t>
            </a:r>
            <a:r>
              <a:rPr lang="en-US" altLang="en-US" sz="2000" b="1" dirty="0">
                <a:latin typeface="Calibri" pitchFamily="34" charset="0"/>
                <a:cs typeface="Calibri" pitchFamily="34" charset="0"/>
              </a:rPr>
              <a:t>Discuss the composition of the </a:t>
            </a:r>
            <a:r>
              <a:rPr lang="en-US" altLang="en-US" sz="2000" b="1" dirty="0" smtClean="0">
                <a:latin typeface="Calibri" pitchFamily="34" charset="0"/>
                <a:cs typeface="Calibri" pitchFamily="34" charset="0"/>
              </a:rPr>
              <a:t>blood</a:t>
            </a:r>
          </a:p>
          <a:p>
            <a:pPr eaLnBrk="1" hangingPunct="1">
              <a:lnSpc>
                <a:spcPct val="90000"/>
              </a:lnSpc>
              <a:spcBef>
                <a:spcPct val="20000"/>
              </a:spcBef>
              <a:buFontTx/>
              <a:buBlip>
                <a:blip r:embed="rId2"/>
              </a:buBlip>
            </a:pPr>
            <a:r>
              <a:rPr lang="en-US" sz="2000" b="1" dirty="0" smtClean="0">
                <a:latin typeface="Calibri" pitchFamily="34" charset="0"/>
                <a:cs typeface="Calibri" pitchFamily="34" charset="0"/>
              </a:rPr>
              <a:t> Differentiate between the terms formed elements, Packed Cell Volume, plasma and serum</a:t>
            </a:r>
            <a:endParaRPr lang="en-US" altLang="en-US" sz="2000" b="1" dirty="0">
              <a:latin typeface="Calibri" pitchFamily="34" charset="0"/>
              <a:cs typeface="Calibri" pitchFamily="34" charset="0"/>
            </a:endParaRPr>
          </a:p>
          <a:p>
            <a:pPr eaLnBrk="1" hangingPunct="1">
              <a:lnSpc>
                <a:spcPct val="90000"/>
              </a:lnSpc>
              <a:spcBef>
                <a:spcPct val="20000"/>
              </a:spcBef>
              <a:buFontTx/>
              <a:buBlip>
                <a:blip r:embed="rId2"/>
              </a:buBlip>
            </a:pPr>
            <a:r>
              <a:rPr lang="en-US" altLang="en-US" sz="2000" b="1" dirty="0">
                <a:latin typeface="Calibri" pitchFamily="34" charset="0"/>
                <a:cs typeface="Calibri" pitchFamily="34" charset="0"/>
              </a:rPr>
              <a:t> Outline the functions of the plasma </a:t>
            </a:r>
            <a:r>
              <a:rPr lang="en-US" altLang="en-US" sz="2000" b="1" dirty="0" smtClean="0">
                <a:latin typeface="Calibri" pitchFamily="34" charset="0"/>
                <a:cs typeface="Calibri" pitchFamily="34" charset="0"/>
              </a:rPr>
              <a:t>proteins</a:t>
            </a:r>
          </a:p>
          <a:p>
            <a:pPr eaLnBrk="1" hangingPunct="1">
              <a:lnSpc>
                <a:spcPct val="90000"/>
              </a:lnSpc>
              <a:spcBef>
                <a:spcPct val="20000"/>
              </a:spcBef>
              <a:buFontTx/>
              <a:buBlip>
                <a:blip r:embed="rId2"/>
              </a:buBlip>
            </a:pPr>
            <a:r>
              <a:rPr lang="en-US" altLang="en-US" sz="2000" b="1" dirty="0">
                <a:latin typeface="Calibri" pitchFamily="34" charset="0"/>
                <a:cs typeface="Calibri" pitchFamily="34" charset="0"/>
              </a:rPr>
              <a:t> </a:t>
            </a:r>
            <a:r>
              <a:rPr lang="en-US" sz="2000" b="1" dirty="0">
                <a:latin typeface="Calibri" pitchFamily="34" charset="0"/>
                <a:cs typeface="Calibri" pitchFamily="34" charset="0"/>
              </a:rPr>
              <a:t>Describe </a:t>
            </a:r>
            <a:r>
              <a:rPr lang="en-US" sz="2000" b="1" dirty="0" smtClean="0">
                <a:latin typeface="Calibri" pitchFamily="34" charset="0"/>
                <a:cs typeface="Calibri" pitchFamily="34" charset="0"/>
              </a:rPr>
              <a:t>the shape of mature red blood cells and explain the advantages of this shape</a:t>
            </a:r>
          </a:p>
          <a:p>
            <a:pPr eaLnBrk="1" hangingPunct="1">
              <a:lnSpc>
                <a:spcPct val="90000"/>
              </a:lnSpc>
              <a:spcBef>
                <a:spcPct val="20000"/>
              </a:spcBef>
              <a:buFontTx/>
              <a:buBlip>
                <a:blip r:embed="rId2"/>
              </a:buBlip>
            </a:pPr>
            <a:r>
              <a:rPr lang="en-US" sz="2000" b="1" dirty="0">
                <a:latin typeface="Calibri" pitchFamily="34" charset="0"/>
                <a:cs typeface="Calibri" pitchFamily="34" charset="0"/>
              </a:rPr>
              <a:t> </a:t>
            </a:r>
            <a:r>
              <a:rPr lang="en-US" sz="2000" b="1" dirty="0" smtClean="0">
                <a:latin typeface="Calibri" pitchFamily="34" charset="0"/>
                <a:cs typeface="Calibri" pitchFamily="34" charset="0"/>
              </a:rPr>
              <a:t>Explain what maintains the shape of the normal red blood cell and outline the pathogenesis of hereditary spherocytosis </a:t>
            </a:r>
          </a:p>
          <a:p>
            <a:pPr eaLnBrk="1" hangingPunct="1">
              <a:lnSpc>
                <a:spcPct val="90000"/>
              </a:lnSpc>
              <a:spcBef>
                <a:spcPct val="20000"/>
              </a:spcBef>
              <a:buFontTx/>
              <a:buBlip>
                <a:blip r:embed="rId2"/>
              </a:buBlip>
            </a:pPr>
            <a:r>
              <a:rPr lang="en-US" altLang="en-US" sz="2000" b="1" dirty="0">
                <a:latin typeface="Calibri" pitchFamily="34" charset="0"/>
                <a:cs typeface="Calibri" pitchFamily="34" charset="0"/>
              </a:rPr>
              <a:t> </a:t>
            </a:r>
            <a:r>
              <a:rPr lang="en-US" altLang="en-US" sz="2000" b="1" dirty="0" smtClean="0">
                <a:latin typeface="Calibri" pitchFamily="34" charset="0"/>
                <a:cs typeface="Calibri" pitchFamily="34" charset="0"/>
              </a:rPr>
              <a:t>Summarize the functions of red blood cells </a:t>
            </a:r>
          </a:p>
          <a:p>
            <a:pPr eaLnBrk="1" hangingPunct="1">
              <a:lnSpc>
                <a:spcPct val="90000"/>
              </a:lnSpc>
              <a:spcBef>
                <a:spcPct val="20000"/>
              </a:spcBef>
              <a:buFontTx/>
              <a:buBlip>
                <a:blip r:embed="rId2"/>
              </a:buBlip>
            </a:pPr>
            <a:r>
              <a:rPr lang="en-US" altLang="en-US" sz="2000" b="1" dirty="0">
                <a:latin typeface="Calibri" pitchFamily="34" charset="0"/>
                <a:cs typeface="Calibri" pitchFamily="34" charset="0"/>
              </a:rPr>
              <a:t> </a:t>
            </a:r>
            <a:r>
              <a:rPr lang="en-US" altLang="en-US" sz="2000" b="1" dirty="0" smtClean="0">
                <a:latin typeface="Calibri" pitchFamily="34" charset="0"/>
                <a:cs typeface="Calibri" pitchFamily="34" charset="0"/>
              </a:rPr>
              <a:t>Describe the different hematological indices and indicate their physiological significance </a:t>
            </a:r>
            <a:endParaRPr lang="en-US" altLang="en-US" sz="2000" b="1" dirty="0">
              <a:latin typeface="Calibri" pitchFamily="34" charset="0"/>
              <a:cs typeface="Calibri" pitchFamily="34" charset="0"/>
            </a:endParaRPr>
          </a:p>
          <a:p>
            <a:pPr>
              <a:lnSpc>
                <a:spcPct val="90000"/>
              </a:lnSpc>
              <a:spcBef>
                <a:spcPct val="20000"/>
              </a:spcBef>
            </a:pPr>
            <a:endParaRPr lang="en-US" sz="2000" b="1" dirty="0">
              <a:latin typeface="Calibri" pitchFamily="34" charset="0"/>
              <a:cs typeface="Calibri" pitchFamily="34" charset="0"/>
            </a:endParaRPr>
          </a:p>
        </p:txBody>
      </p:sp>
      <p:sp>
        <p:nvSpPr>
          <p:cNvPr id="5" name="Text Box 9"/>
          <p:cNvSpPr txBox="1">
            <a:spLocks noChangeArrowheads="1"/>
          </p:cNvSpPr>
          <p:nvPr/>
        </p:nvSpPr>
        <p:spPr bwMode="auto">
          <a:xfrm>
            <a:off x="266700" y="247367"/>
            <a:ext cx="9753600" cy="1713290"/>
          </a:xfrm>
          <a:prstGeom prst="rect">
            <a:avLst/>
          </a:prstGeom>
          <a:gradFill>
            <a:gsLst>
              <a:gs pos="0">
                <a:srgbClr val="000000"/>
              </a:gs>
              <a:gs pos="39999">
                <a:srgbClr val="0A128C"/>
              </a:gs>
              <a:gs pos="95833">
                <a:srgbClr val="00B0F0"/>
              </a:gs>
              <a:gs pos="85417">
                <a:srgbClr val="0070C0"/>
              </a:gs>
              <a:gs pos="70000">
                <a:srgbClr val="181CC7"/>
              </a:gs>
            </a:gsLst>
            <a:lin ang="5400000" scaled="0"/>
          </a:gradFill>
          <a:ln>
            <a:noFill/>
          </a:ln>
          <a:scene3d>
            <a:camera prst="orthographicFront"/>
            <a:lightRig rig="threePt" dir="t"/>
          </a:scene3d>
          <a:sp3d>
            <a:bevelT/>
            <a:bevelB/>
          </a:sp3d>
          <a:extLst/>
        </p:spPr>
        <p:txBody>
          <a:bodyPr wrap="square">
            <a:spAutoFit/>
          </a:bodyPr>
          <a:lstStyle>
            <a:lvl1pPr>
              <a:defRPr sz="3400" i="1">
                <a:solidFill>
                  <a:schemeClr val="tx1"/>
                </a:solidFill>
                <a:latin typeface="Trebuchet MS" pitchFamily="34" charset="0"/>
              </a:defRPr>
            </a:lvl1pPr>
            <a:lvl2pPr marL="742950" indent="-285750">
              <a:defRPr sz="3400" i="1">
                <a:solidFill>
                  <a:schemeClr val="tx1"/>
                </a:solidFill>
                <a:latin typeface="Trebuchet MS" pitchFamily="34" charset="0"/>
              </a:defRPr>
            </a:lvl2pPr>
            <a:lvl3pPr marL="1143000" indent="-228600">
              <a:defRPr sz="3400" i="1">
                <a:solidFill>
                  <a:schemeClr val="tx1"/>
                </a:solidFill>
                <a:latin typeface="Trebuchet MS" pitchFamily="34" charset="0"/>
              </a:defRPr>
            </a:lvl3pPr>
            <a:lvl4pPr marL="1600200" indent="-228600">
              <a:defRPr sz="3400" i="1">
                <a:solidFill>
                  <a:schemeClr val="tx1"/>
                </a:solidFill>
                <a:latin typeface="Trebuchet MS" pitchFamily="34" charset="0"/>
              </a:defRPr>
            </a:lvl4pPr>
            <a:lvl5pPr marL="2057400" indent="-228600">
              <a:defRPr sz="3400" i="1">
                <a:solidFill>
                  <a:schemeClr val="tx1"/>
                </a:solidFill>
                <a:latin typeface="Trebuchet MS" pitchFamily="34" charset="0"/>
              </a:defRPr>
            </a:lvl5pPr>
            <a:lvl6pPr marL="2514600" indent="-228600" eaLnBrk="0" fontAlgn="base" hangingPunct="0">
              <a:spcBef>
                <a:spcPct val="0"/>
              </a:spcBef>
              <a:spcAft>
                <a:spcPct val="0"/>
              </a:spcAft>
              <a:defRPr sz="3400" i="1">
                <a:solidFill>
                  <a:schemeClr val="tx1"/>
                </a:solidFill>
                <a:latin typeface="Trebuchet MS" pitchFamily="34" charset="0"/>
              </a:defRPr>
            </a:lvl6pPr>
            <a:lvl7pPr marL="2971800" indent="-228600" eaLnBrk="0" fontAlgn="base" hangingPunct="0">
              <a:spcBef>
                <a:spcPct val="0"/>
              </a:spcBef>
              <a:spcAft>
                <a:spcPct val="0"/>
              </a:spcAft>
              <a:defRPr sz="3400" i="1">
                <a:solidFill>
                  <a:schemeClr val="tx1"/>
                </a:solidFill>
                <a:latin typeface="Trebuchet MS" pitchFamily="34" charset="0"/>
              </a:defRPr>
            </a:lvl7pPr>
            <a:lvl8pPr marL="3429000" indent="-228600" eaLnBrk="0" fontAlgn="base" hangingPunct="0">
              <a:spcBef>
                <a:spcPct val="0"/>
              </a:spcBef>
              <a:spcAft>
                <a:spcPct val="0"/>
              </a:spcAft>
              <a:defRPr sz="3400" i="1">
                <a:solidFill>
                  <a:schemeClr val="tx1"/>
                </a:solidFill>
                <a:latin typeface="Trebuchet MS" pitchFamily="34" charset="0"/>
              </a:defRPr>
            </a:lvl8pPr>
            <a:lvl9pPr marL="3886200" indent="-228600" eaLnBrk="0" fontAlgn="base" hangingPunct="0">
              <a:spcBef>
                <a:spcPct val="0"/>
              </a:spcBef>
              <a:spcAft>
                <a:spcPct val="0"/>
              </a:spcAft>
              <a:defRPr sz="3400" i="1">
                <a:solidFill>
                  <a:schemeClr val="tx1"/>
                </a:solidFill>
                <a:latin typeface="Trebuchet MS" pitchFamily="34" charset="0"/>
              </a:defRPr>
            </a:lvl9pPr>
          </a:lstStyle>
          <a:p>
            <a:pPr algn="ctr">
              <a:lnSpc>
                <a:spcPts val="5000"/>
              </a:lnSpc>
              <a:spcBef>
                <a:spcPct val="50000"/>
              </a:spcBef>
            </a:pPr>
            <a:r>
              <a:rPr lang="en-US" sz="4400" b="1" i="0" dirty="0" smtClean="0">
                <a:solidFill>
                  <a:srgbClr val="FFFF00"/>
                </a:solidFill>
                <a:effectLst>
                  <a:outerShdw blurRad="38100" dist="38100" dir="2700000" algn="tl">
                    <a:srgbClr val="000000">
                      <a:alpha val="43137"/>
                    </a:srgbClr>
                  </a:outerShdw>
                </a:effectLst>
                <a:latin typeface="Calibri" pitchFamily="34" charset="0"/>
                <a:cs typeface="Calibri" pitchFamily="34" charset="0"/>
              </a:rPr>
              <a:t>Objectives;</a:t>
            </a:r>
          </a:p>
          <a:p>
            <a:pPr algn="ctr">
              <a:lnSpc>
                <a:spcPts val="5000"/>
              </a:lnSpc>
              <a:spcBef>
                <a:spcPct val="50000"/>
              </a:spcBef>
            </a:pPr>
            <a:r>
              <a:rPr lang="en-US" sz="4400" b="1" i="0" dirty="0" smtClean="0">
                <a:solidFill>
                  <a:srgbClr val="FFC000"/>
                </a:solidFill>
                <a:latin typeface="Calibri" pitchFamily="34" charset="0"/>
                <a:cs typeface="Calibri" pitchFamily="34" charset="0"/>
              </a:rPr>
              <a:t>Intended learning outcomes (ILOs)</a:t>
            </a:r>
            <a:endParaRPr lang="en-US" sz="4400" b="1" i="0" dirty="0">
              <a:solidFill>
                <a:srgbClr val="FFC000"/>
              </a:solidFill>
              <a:latin typeface="Calibri" pitchFamily="34" charset="0"/>
              <a:cs typeface="Calibri" pitchFamily="34" charset="0"/>
            </a:endParaRPr>
          </a:p>
        </p:txBody>
      </p:sp>
    </p:spTree>
    <p:extLst>
      <p:ext uri="{BB962C8B-B14F-4D97-AF65-F5344CB8AC3E}">
        <p14:creationId xmlns:p14="http://schemas.microsoft.com/office/powerpoint/2010/main" val="3089925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1066800"/>
            <a:ext cx="10287000" cy="5029200"/>
          </a:xfrm>
          <a:prstGeom prst="rect">
            <a:avLst/>
          </a:prstGeom>
          <a:noFill/>
          <a:ln w="9525">
            <a:noFill/>
            <a:miter lim="800000"/>
            <a:headEnd/>
            <a:tailEnd/>
          </a:ln>
          <a:effectLst/>
        </p:spPr>
        <p:txBody>
          <a:bodyPr lIns="92075" tIns="46038" rIns="92075" bIns="46038" anchor="ctr"/>
          <a:lstStyle/>
          <a:p>
            <a:pPr algn="ctr">
              <a:defRPr/>
            </a:pPr>
            <a:r>
              <a:rPr lang="en-US" sz="16600" b="1" i="0" dirty="0" smtClean="0">
                <a:solidFill>
                  <a:srgbClr val="FF0000"/>
                </a:solidFill>
                <a:effectLst>
                  <a:outerShdw blurRad="38100" dist="38100" dir="2700000" algn="tl">
                    <a:srgbClr val="000000"/>
                  </a:outerShdw>
                </a:effectLst>
                <a:latin typeface="Calibri" panose="020F0502020204030204" pitchFamily="34" charset="0"/>
              </a:rPr>
              <a:t>Thank You</a:t>
            </a:r>
            <a:endParaRPr lang="en-US" sz="1660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403250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body fluid compart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3124200"/>
            <a:ext cx="4557713" cy="3421856"/>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p:cNvSpPr>
            <a:spLocks noChangeArrowheads="1"/>
          </p:cNvSpPr>
          <p:nvPr/>
        </p:nvSpPr>
        <p:spPr bwMode="auto">
          <a:xfrm>
            <a:off x="304800" y="1104900"/>
            <a:ext cx="377031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FontTx/>
              <a:buBlip>
                <a:blip r:embed="rId4"/>
              </a:buBlip>
            </a:pPr>
            <a:r>
              <a:rPr lang="en-US" sz="2800" b="1" dirty="0" smtClean="0">
                <a:latin typeface="Calibri" pitchFamily="34" charset="0"/>
                <a:cs typeface="Calibri" pitchFamily="34" charset="0"/>
              </a:rPr>
              <a:t> Heart</a:t>
            </a:r>
            <a:endParaRPr lang="en-US" sz="2800" b="1" dirty="0">
              <a:latin typeface="Calibri" pitchFamily="34" charset="0"/>
              <a:cs typeface="Calibri" pitchFamily="34" charset="0"/>
            </a:endParaRPr>
          </a:p>
          <a:p>
            <a:pPr>
              <a:spcBef>
                <a:spcPct val="20000"/>
              </a:spcBef>
              <a:buFontTx/>
              <a:buBlip>
                <a:blip r:embed="rId4"/>
              </a:buBlip>
            </a:pPr>
            <a:r>
              <a:rPr lang="en-US" sz="2800" b="1" dirty="0">
                <a:latin typeface="Calibri" pitchFamily="34" charset="0"/>
                <a:cs typeface="Calibri" pitchFamily="34" charset="0"/>
              </a:rPr>
              <a:t> Blood </a:t>
            </a:r>
            <a:r>
              <a:rPr lang="en-US" sz="2800" b="1" dirty="0" smtClean="0">
                <a:latin typeface="Calibri" pitchFamily="34" charset="0"/>
                <a:cs typeface="Calibri" pitchFamily="34" charset="0"/>
              </a:rPr>
              <a:t>vessels</a:t>
            </a:r>
          </a:p>
          <a:p>
            <a:pPr>
              <a:spcBef>
                <a:spcPct val="20000"/>
              </a:spcBef>
              <a:buBlip>
                <a:blip r:embed="rId4"/>
              </a:buBlip>
            </a:pPr>
            <a:r>
              <a:rPr lang="en-US" sz="2800" b="1" dirty="0">
                <a:latin typeface="Calibri" pitchFamily="34" charset="0"/>
                <a:cs typeface="Calibri" pitchFamily="34" charset="0"/>
              </a:rPr>
              <a:t> Blood</a:t>
            </a:r>
          </a:p>
          <a:p>
            <a:pPr>
              <a:spcBef>
                <a:spcPct val="20000"/>
              </a:spcBef>
            </a:pPr>
            <a:endParaRPr lang="en-US" sz="2800" b="1" dirty="0">
              <a:latin typeface="Calibri" pitchFamily="34" charset="0"/>
              <a:cs typeface="Calibri" pitchFamily="34"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1060" y="746760"/>
            <a:ext cx="5044440" cy="5501640"/>
          </a:xfrm>
          <a:prstGeom prst="rect">
            <a:avLst/>
          </a:prstGeom>
        </p:spPr>
      </p:pic>
      <p:sp>
        <p:nvSpPr>
          <p:cNvPr id="7170" name="Rectangle 2"/>
          <p:cNvSpPr>
            <a:spLocks noChangeArrowheads="1"/>
          </p:cNvSpPr>
          <p:nvPr/>
        </p:nvSpPr>
        <p:spPr bwMode="auto">
          <a:xfrm>
            <a:off x="0" y="76200"/>
            <a:ext cx="10286999" cy="1028700"/>
          </a:xfrm>
          <a:prstGeom prst="rect">
            <a:avLst/>
          </a:prstGeom>
          <a:noFill/>
          <a:ln w="9525">
            <a:noFill/>
            <a:miter lim="800000"/>
            <a:headEnd/>
            <a:tailEnd/>
          </a:ln>
          <a:effectLst/>
        </p:spPr>
        <p:txBody>
          <a:bodyPr anchor="ctr"/>
          <a:lstStyle/>
          <a:p>
            <a:pPr algn="ctr">
              <a:defRPr/>
            </a:pPr>
            <a:r>
              <a:rPr lang="en-US" sz="3600" b="1" dirty="0">
                <a:solidFill>
                  <a:srgbClr val="FF0000"/>
                </a:solidFill>
                <a:effectLst>
                  <a:outerShdw blurRad="38100" dist="38100" dir="2700000" algn="tl">
                    <a:srgbClr val="C0C0C0"/>
                  </a:outerShdw>
                </a:effectLst>
                <a:latin typeface="Calibri" pitchFamily="34" charset="0"/>
                <a:cs typeface="Calibri" pitchFamily="34" charset="0"/>
              </a:rPr>
              <a:t>Major Components of </a:t>
            </a:r>
            <a:r>
              <a:rPr lang="en-US" sz="3600" b="1" dirty="0" smtClean="0">
                <a:solidFill>
                  <a:srgbClr val="FF0000"/>
                </a:solidFill>
                <a:effectLst>
                  <a:outerShdw blurRad="38100" dist="38100" dir="2700000" algn="tl">
                    <a:srgbClr val="C0C0C0"/>
                  </a:outerShdw>
                </a:effectLst>
                <a:latin typeface="Calibri" pitchFamily="34" charset="0"/>
                <a:cs typeface="Calibri" pitchFamily="34" charset="0"/>
              </a:rPr>
              <a:t>the Circulatory </a:t>
            </a:r>
            <a:r>
              <a:rPr lang="en-US" sz="3600" b="1" dirty="0">
                <a:solidFill>
                  <a:srgbClr val="FF0000"/>
                </a:solidFill>
                <a:effectLst>
                  <a:outerShdw blurRad="38100" dist="38100" dir="2700000" algn="tl">
                    <a:srgbClr val="C0C0C0"/>
                  </a:outerShdw>
                </a:effectLst>
                <a:latin typeface="Calibri" pitchFamily="34" charset="0"/>
                <a:cs typeface="Calibri" pitchFamily="34" charset="0"/>
              </a:rPr>
              <a:t>System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0" y="228600"/>
            <a:ext cx="10287000" cy="533400"/>
          </a:xfrm>
          <a:prstGeom prst="rect">
            <a:avLst/>
          </a:prstGeom>
          <a:noFill/>
          <a:ln w="9525">
            <a:noFill/>
            <a:miter lim="800000"/>
            <a:headEnd/>
            <a:tailEnd/>
          </a:ln>
          <a:effectLst/>
        </p:spPr>
        <p:txBody>
          <a:bodyPr anchor="ctr"/>
          <a:lstStyle/>
          <a:p>
            <a:pPr algn="ctr">
              <a:defRPr/>
            </a:pPr>
            <a:r>
              <a:rPr lang="en-US" sz="4400" b="1" dirty="0">
                <a:solidFill>
                  <a:srgbClr val="FF0000"/>
                </a:solidFill>
                <a:effectLst>
                  <a:outerShdw blurRad="38100" dist="38100" dir="2700000" algn="tl">
                    <a:srgbClr val="C0C0C0"/>
                  </a:outerShdw>
                </a:effectLst>
                <a:latin typeface="Calibri" pitchFamily="34" charset="0"/>
                <a:cs typeface="Calibri" pitchFamily="34" charset="0"/>
              </a:rPr>
              <a:t>Some Physical Characteristics of Blood</a:t>
            </a:r>
          </a:p>
        </p:txBody>
      </p:sp>
      <p:sp>
        <p:nvSpPr>
          <p:cNvPr id="6147" name="Rectangle 5"/>
          <p:cNvSpPr>
            <a:spLocks noChangeArrowheads="1"/>
          </p:cNvSpPr>
          <p:nvPr/>
        </p:nvSpPr>
        <p:spPr bwMode="auto">
          <a:xfrm>
            <a:off x="266700" y="762000"/>
            <a:ext cx="9829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 typeface="Wingdings" pitchFamily="2" charset="2"/>
              <a:buChar char="q"/>
            </a:pPr>
            <a:r>
              <a:rPr lang="en-US" sz="2200" b="1" dirty="0" smtClean="0">
                <a:solidFill>
                  <a:srgbClr val="CC0066"/>
                </a:solidFill>
                <a:latin typeface="Calibri" pitchFamily="34" charset="0"/>
                <a:cs typeface="Calibri" pitchFamily="34" charset="0"/>
              </a:rPr>
              <a:t> Blood </a:t>
            </a:r>
            <a:r>
              <a:rPr lang="en-US" sz="2200" b="1" dirty="0">
                <a:solidFill>
                  <a:srgbClr val="CC0066"/>
                </a:solidFill>
                <a:latin typeface="Calibri" pitchFamily="34" charset="0"/>
                <a:cs typeface="Calibri" pitchFamily="34" charset="0"/>
              </a:rPr>
              <a:t>volume</a:t>
            </a:r>
          </a:p>
          <a:p>
            <a:pPr marL="1257300" lvl="2" indent="-342900">
              <a:spcBef>
                <a:spcPct val="20000"/>
              </a:spcBef>
              <a:buFont typeface="Wingdings" pitchFamily="2" charset="2"/>
              <a:buChar char="§"/>
            </a:pPr>
            <a:r>
              <a:rPr lang="en-US" sz="2200" b="1" dirty="0" smtClean="0">
                <a:latin typeface="Calibri" pitchFamily="34" charset="0"/>
                <a:cs typeface="Calibri" pitchFamily="34" charset="0"/>
              </a:rPr>
              <a:t>Blood </a:t>
            </a:r>
            <a:r>
              <a:rPr lang="en-US" sz="2200" b="1" dirty="0">
                <a:latin typeface="Calibri" pitchFamily="34" charset="0"/>
                <a:cs typeface="Calibri" pitchFamily="34" charset="0"/>
              </a:rPr>
              <a:t>makes up </a:t>
            </a:r>
            <a:r>
              <a:rPr lang="en-US" sz="2200" b="1" dirty="0" smtClean="0">
                <a:latin typeface="Calibri" pitchFamily="34" charset="0"/>
                <a:cs typeface="Calibri" pitchFamily="34" charset="0"/>
              </a:rPr>
              <a:t>	7-9</a:t>
            </a:r>
            <a:r>
              <a:rPr lang="en-US" sz="2200" b="1" dirty="0">
                <a:latin typeface="Calibri" pitchFamily="34" charset="0"/>
                <a:cs typeface="Calibri" pitchFamily="34" charset="0"/>
              </a:rPr>
              <a:t>% of body weight </a:t>
            </a:r>
          </a:p>
          <a:p>
            <a:pPr marL="1257300" lvl="2" indent="-342900">
              <a:spcBef>
                <a:spcPct val="20000"/>
              </a:spcBef>
              <a:buFont typeface="Wingdings" pitchFamily="2" charset="2"/>
              <a:buChar char="§"/>
            </a:pPr>
            <a:r>
              <a:rPr lang="en-US" sz="2200" b="1" dirty="0" smtClean="0">
                <a:latin typeface="Calibri" pitchFamily="34" charset="0"/>
                <a:cs typeface="Calibri" pitchFamily="34" charset="0"/>
              </a:rPr>
              <a:t>Blood </a:t>
            </a:r>
            <a:r>
              <a:rPr lang="en-US" sz="2200" b="1" dirty="0">
                <a:latin typeface="Calibri" pitchFamily="34" charset="0"/>
                <a:cs typeface="Calibri" pitchFamily="34" charset="0"/>
              </a:rPr>
              <a:t>volume is	5 to 6 liters in adult males</a:t>
            </a:r>
          </a:p>
          <a:p>
            <a:pPr>
              <a:spcBef>
                <a:spcPct val="20000"/>
              </a:spcBef>
            </a:pPr>
            <a:r>
              <a:rPr lang="en-US" sz="2200" b="1" dirty="0">
                <a:latin typeface="Calibri" pitchFamily="34" charset="0"/>
                <a:cs typeface="Calibri" pitchFamily="34" charset="0"/>
              </a:rPr>
              <a:t>	</a:t>
            </a:r>
            <a:r>
              <a:rPr lang="en-US" sz="2200" b="1" dirty="0" smtClean="0">
                <a:latin typeface="Calibri" pitchFamily="34" charset="0"/>
                <a:cs typeface="Calibri" pitchFamily="34" charset="0"/>
              </a:rPr>
              <a:t>			4 </a:t>
            </a:r>
            <a:r>
              <a:rPr lang="en-US" sz="2200" b="1" dirty="0">
                <a:latin typeface="Calibri" pitchFamily="34" charset="0"/>
                <a:cs typeface="Calibri" pitchFamily="34" charset="0"/>
              </a:rPr>
              <a:t>to 5 liters in adult </a:t>
            </a:r>
            <a:r>
              <a:rPr lang="en-US" sz="2200" b="1" dirty="0" smtClean="0">
                <a:latin typeface="Calibri" pitchFamily="34" charset="0"/>
                <a:cs typeface="Calibri" pitchFamily="34" charset="0"/>
              </a:rPr>
              <a:t>females</a:t>
            </a:r>
          </a:p>
          <a:p>
            <a:pPr>
              <a:spcBef>
                <a:spcPct val="20000"/>
              </a:spcBef>
            </a:pPr>
            <a:endParaRPr lang="en-US" sz="2200" b="1" dirty="0">
              <a:latin typeface="Calibri" pitchFamily="34" charset="0"/>
              <a:cs typeface="Calibri" pitchFamily="34" charset="0"/>
            </a:endParaRPr>
          </a:p>
          <a:p>
            <a:pPr marL="342900" indent="-342900">
              <a:spcBef>
                <a:spcPct val="20000"/>
              </a:spcBef>
              <a:buFont typeface="Wingdings" pitchFamily="2" charset="2"/>
              <a:buChar char="q"/>
            </a:pPr>
            <a:r>
              <a:rPr lang="en-US" sz="2200" b="1" dirty="0" smtClean="0">
                <a:solidFill>
                  <a:srgbClr val="CC0066"/>
                </a:solidFill>
                <a:latin typeface="Calibri" pitchFamily="34" charset="0"/>
                <a:cs typeface="Calibri" pitchFamily="34" charset="0"/>
              </a:rPr>
              <a:t> Viscosity </a:t>
            </a:r>
            <a:r>
              <a:rPr lang="en-US" sz="2200" b="1" dirty="0" smtClean="0">
                <a:solidFill>
                  <a:srgbClr val="3333CC"/>
                </a:solidFill>
                <a:latin typeface="Calibri" pitchFamily="34" charset="0"/>
                <a:cs typeface="Calibri" pitchFamily="34" charset="0"/>
              </a:rPr>
              <a:t>(</a:t>
            </a:r>
            <a:r>
              <a:rPr lang="en-US" sz="2200" b="1" dirty="0">
                <a:solidFill>
                  <a:srgbClr val="3333CC"/>
                </a:solidFill>
                <a:latin typeface="Calibri" pitchFamily="34" charset="0"/>
                <a:cs typeface="Calibri" pitchFamily="34" charset="0"/>
              </a:rPr>
              <a:t>thickness and </a:t>
            </a:r>
            <a:r>
              <a:rPr lang="en-US" sz="2200" b="1" dirty="0" smtClean="0">
                <a:solidFill>
                  <a:srgbClr val="3333CC"/>
                </a:solidFill>
                <a:latin typeface="Calibri" pitchFamily="34" charset="0"/>
                <a:cs typeface="Calibri" pitchFamily="34" charset="0"/>
              </a:rPr>
              <a:t>stickiness of blood)</a:t>
            </a:r>
            <a:endParaRPr lang="en-US" sz="2200" b="1" dirty="0">
              <a:solidFill>
                <a:srgbClr val="3333CC"/>
              </a:solidFill>
              <a:latin typeface="Calibri" pitchFamily="34" charset="0"/>
              <a:cs typeface="Calibri" pitchFamily="34" charset="0"/>
            </a:endParaRPr>
          </a:p>
          <a:p>
            <a:pPr marL="1257300" lvl="2" indent="-342900">
              <a:spcBef>
                <a:spcPct val="20000"/>
              </a:spcBef>
              <a:buFont typeface="Wingdings" pitchFamily="2" charset="2"/>
              <a:buChar char="§"/>
            </a:pPr>
            <a:r>
              <a:rPr lang="en-US" sz="2200" b="1" dirty="0" smtClean="0">
                <a:latin typeface="Calibri" pitchFamily="34" charset="0"/>
                <a:cs typeface="Calibri" pitchFamily="34" charset="0"/>
              </a:rPr>
              <a:t>Blood </a:t>
            </a:r>
            <a:r>
              <a:rPr lang="en-US" sz="2200" b="1" dirty="0">
                <a:latin typeface="Calibri" pitchFamily="34" charset="0"/>
                <a:cs typeface="Calibri" pitchFamily="34" charset="0"/>
              </a:rPr>
              <a:t>is thicker (more viscous) than water and flows more slowly than </a:t>
            </a:r>
            <a:r>
              <a:rPr lang="en-US" sz="2200" b="1" dirty="0" smtClean="0">
                <a:latin typeface="Calibri" pitchFamily="34" charset="0"/>
                <a:cs typeface="Calibri" pitchFamily="34" charset="0"/>
              </a:rPr>
              <a:t>water</a:t>
            </a:r>
          </a:p>
          <a:p>
            <a:pPr marL="1257300" lvl="2" indent="-342900">
              <a:spcBef>
                <a:spcPct val="20000"/>
              </a:spcBef>
              <a:buFont typeface="Wingdings" pitchFamily="2" charset="2"/>
              <a:buChar char="§"/>
            </a:pPr>
            <a:r>
              <a:rPr lang="en-US" sz="2200" b="1" dirty="0" smtClean="0">
                <a:latin typeface="Calibri" pitchFamily="34" charset="0"/>
                <a:cs typeface="Calibri" pitchFamily="34" charset="0"/>
              </a:rPr>
              <a:t>Plasma </a:t>
            </a:r>
            <a:r>
              <a:rPr lang="en-US" sz="2200" b="1" dirty="0">
                <a:latin typeface="Calibri" pitchFamily="34" charset="0"/>
                <a:cs typeface="Calibri" pitchFamily="34" charset="0"/>
              </a:rPr>
              <a:t>at 37°C is about 1.8-times more viscous than </a:t>
            </a:r>
            <a:r>
              <a:rPr lang="en-US" sz="2200" b="1" dirty="0" smtClean="0">
                <a:latin typeface="Calibri" pitchFamily="34" charset="0"/>
                <a:cs typeface="Calibri" pitchFamily="34" charset="0"/>
              </a:rPr>
              <a:t>water; </a:t>
            </a:r>
            <a:r>
              <a:rPr lang="en-US" sz="2200" b="1" dirty="0">
                <a:latin typeface="Calibri" pitchFamily="34" charset="0"/>
                <a:cs typeface="Calibri" pitchFamily="34" charset="0"/>
              </a:rPr>
              <a:t>therefore, the relative viscosity of plasma (compared to water) is about </a:t>
            </a:r>
            <a:r>
              <a:rPr lang="en-US" sz="2200" b="1" dirty="0" smtClean="0">
                <a:latin typeface="Calibri" pitchFamily="34" charset="0"/>
                <a:cs typeface="Calibri" pitchFamily="34" charset="0"/>
              </a:rPr>
              <a:t>1.8</a:t>
            </a:r>
            <a:endParaRPr lang="en-US" sz="2200" b="1" dirty="0">
              <a:latin typeface="Calibri" pitchFamily="34" charset="0"/>
              <a:cs typeface="Calibri" pitchFamily="34" charset="0"/>
            </a:endParaRPr>
          </a:p>
          <a:p>
            <a:pPr marL="1257300" lvl="2" indent="-342900">
              <a:spcBef>
                <a:spcPct val="20000"/>
              </a:spcBef>
              <a:buFont typeface="Wingdings" pitchFamily="2" charset="2"/>
              <a:buChar char="§"/>
            </a:pPr>
            <a:r>
              <a:rPr lang="en-US" sz="2200" b="1" dirty="0" smtClean="0">
                <a:latin typeface="Calibri" pitchFamily="34" charset="0"/>
                <a:cs typeface="Calibri" pitchFamily="34" charset="0"/>
              </a:rPr>
              <a:t>Whole blood viscosity </a:t>
            </a:r>
            <a:r>
              <a:rPr lang="en-US" sz="2200" b="1" dirty="0">
                <a:latin typeface="Calibri" pitchFamily="34" charset="0"/>
                <a:cs typeface="Calibri" pitchFamily="34" charset="0"/>
              </a:rPr>
              <a:t>(relative to water) = </a:t>
            </a:r>
            <a:r>
              <a:rPr lang="en-US" sz="2200" b="1" dirty="0" smtClean="0">
                <a:latin typeface="Calibri" pitchFamily="34" charset="0"/>
                <a:cs typeface="Calibri" pitchFamily="34" charset="0"/>
              </a:rPr>
              <a:t>4.5-5.5</a:t>
            </a:r>
          </a:p>
          <a:p>
            <a:pPr>
              <a:spcBef>
                <a:spcPct val="20000"/>
              </a:spcBef>
            </a:pPr>
            <a:endParaRPr lang="en-US" sz="2200" b="1" dirty="0">
              <a:latin typeface="Calibri" pitchFamily="34" charset="0"/>
              <a:cs typeface="Calibri" pitchFamily="34" charset="0"/>
            </a:endParaRPr>
          </a:p>
          <a:p>
            <a:pPr marL="342900" indent="-342900">
              <a:spcBef>
                <a:spcPct val="20000"/>
              </a:spcBef>
              <a:buFont typeface="Wingdings" pitchFamily="2" charset="2"/>
              <a:buChar char="q"/>
            </a:pPr>
            <a:r>
              <a:rPr lang="en-US" sz="2200" b="1" dirty="0" smtClean="0">
                <a:solidFill>
                  <a:srgbClr val="CC0066"/>
                </a:solidFill>
                <a:latin typeface="Calibri" pitchFamily="34" charset="0"/>
                <a:cs typeface="Calibri" pitchFamily="34" charset="0"/>
              </a:rPr>
              <a:t> pH</a:t>
            </a:r>
            <a:endParaRPr lang="en-US" sz="2200" b="1" dirty="0">
              <a:solidFill>
                <a:srgbClr val="CC0066"/>
              </a:solidFill>
              <a:latin typeface="Calibri" pitchFamily="34" charset="0"/>
              <a:cs typeface="Calibri" pitchFamily="34" charset="0"/>
            </a:endParaRPr>
          </a:p>
          <a:p>
            <a:pPr marL="1257300" lvl="2" indent="-342900">
              <a:spcBef>
                <a:spcPct val="20000"/>
              </a:spcBef>
              <a:buFont typeface="Wingdings" pitchFamily="2" charset="2"/>
              <a:buChar char="§"/>
            </a:pPr>
            <a:r>
              <a:rPr lang="en-US" sz="2200" b="1" dirty="0" smtClean="0">
                <a:latin typeface="Calibri" pitchFamily="34" charset="0"/>
                <a:cs typeface="Calibri" pitchFamily="34" charset="0"/>
              </a:rPr>
              <a:t>Slightly </a:t>
            </a:r>
            <a:r>
              <a:rPr lang="en-US" sz="2200" b="1" dirty="0">
                <a:latin typeface="Calibri" pitchFamily="34" charset="0"/>
                <a:cs typeface="Calibri" pitchFamily="34" charset="0"/>
              </a:rPr>
              <a:t>alkaline: 7.4</a:t>
            </a:r>
          </a:p>
          <a:p>
            <a:pPr marL="1257300" lvl="2" indent="-342900">
              <a:spcBef>
                <a:spcPct val="20000"/>
              </a:spcBef>
              <a:buFont typeface="Wingdings" pitchFamily="2" charset="2"/>
              <a:buChar char="§"/>
            </a:pPr>
            <a:r>
              <a:rPr lang="en-US" sz="2200" b="1" dirty="0" smtClean="0">
                <a:latin typeface="Calibri" pitchFamily="34" charset="0"/>
                <a:cs typeface="Calibri" pitchFamily="34" charset="0"/>
              </a:rPr>
              <a:t>Ranges </a:t>
            </a:r>
            <a:r>
              <a:rPr lang="en-US" sz="2200" b="1" dirty="0">
                <a:latin typeface="Calibri" pitchFamily="34" charset="0"/>
                <a:cs typeface="Calibri" pitchFamily="34" charset="0"/>
              </a:rPr>
              <a:t>from 7.35 to 7.45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0150" y="2303145"/>
            <a:ext cx="5238750" cy="3792855"/>
          </a:xfrm>
          <a:prstGeom prst="rect">
            <a:avLst/>
          </a:prstGeom>
        </p:spPr>
      </p:pic>
      <p:sp>
        <p:nvSpPr>
          <p:cNvPr id="3076" name="Rectangle 4"/>
          <p:cNvSpPr>
            <a:spLocks noChangeArrowheads="1"/>
          </p:cNvSpPr>
          <p:nvPr/>
        </p:nvSpPr>
        <p:spPr bwMode="auto">
          <a:xfrm>
            <a:off x="5010150" y="228600"/>
            <a:ext cx="5276850" cy="1752600"/>
          </a:xfrm>
          <a:prstGeom prst="rect">
            <a:avLst/>
          </a:prstGeom>
          <a:noFill/>
          <a:ln w="9525">
            <a:noFill/>
            <a:miter lim="800000"/>
            <a:headEnd/>
            <a:tailEnd/>
          </a:ln>
          <a:effectLst/>
        </p:spPr>
        <p:txBody>
          <a:bodyPr anchor="ctr"/>
          <a:lstStyle/>
          <a:p>
            <a:pPr algn="ctr">
              <a:defRPr/>
            </a:pPr>
            <a:r>
              <a:rPr lang="en-US" sz="4000" b="1" dirty="0">
                <a:solidFill>
                  <a:srgbClr val="FF0000"/>
                </a:solidFill>
                <a:effectLst>
                  <a:outerShdw blurRad="38100" dist="38100" dir="2700000" algn="tl">
                    <a:srgbClr val="C0C0C0"/>
                  </a:outerShdw>
                </a:effectLst>
                <a:latin typeface="Calibri" pitchFamily="34" charset="0"/>
                <a:cs typeface="Calibri" pitchFamily="34" charset="0"/>
              </a:rPr>
              <a:t>Some Physical Characteristics of Blood</a:t>
            </a:r>
          </a:p>
        </p:txBody>
      </p:sp>
      <p:sp>
        <p:nvSpPr>
          <p:cNvPr id="6147" name="Rectangle 5"/>
          <p:cNvSpPr>
            <a:spLocks noChangeArrowheads="1"/>
          </p:cNvSpPr>
          <p:nvPr/>
        </p:nvSpPr>
        <p:spPr bwMode="auto">
          <a:xfrm>
            <a:off x="114300" y="76200"/>
            <a:ext cx="51816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 typeface="Wingdings" pitchFamily="2" charset="2"/>
              <a:buChar char="q"/>
            </a:pPr>
            <a:r>
              <a:rPr lang="en-US" sz="1900" b="1" dirty="0" smtClean="0">
                <a:solidFill>
                  <a:srgbClr val="CC0066"/>
                </a:solidFill>
                <a:latin typeface="Calibri" pitchFamily="34" charset="0"/>
                <a:cs typeface="Calibri" pitchFamily="34" charset="0"/>
              </a:rPr>
              <a:t> Color</a:t>
            </a:r>
            <a:endParaRPr lang="en-US" sz="1900" b="1" dirty="0">
              <a:solidFill>
                <a:srgbClr val="CC0066"/>
              </a:solidFill>
              <a:latin typeface="Calibri" pitchFamily="34" charset="0"/>
              <a:cs typeface="Calibri" pitchFamily="34" charset="0"/>
            </a:endParaRPr>
          </a:p>
          <a:p>
            <a:pPr marL="800100" lvl="1" indent="-342900">
              <a:spcBef>
                <a:spcPct val="20000"/>
              </a:spcBef>
              <a:buFont typeface="Wingdings" pitchFamily="2" charset="2"/>
              <a:buChar char="§"/>
            </a:pPr>
            <a:r>
              <a:rPr lang="en-US" sz="1900" b="1" dirty="0" smtClean="0">
                <a:latin typeface="Calibri" pitchFamily="34" charset="0"/>
                <a:cs typeface="Calibri" pitchFamily="34" charset="0"/>
              </a:rPr>
              <a:t>Bright red = O</a:t>
            </a:r>
            <a:r>
              <a:rPr lang="en-US" sz="1900" b="1" baseline="-25000" dirty="0" smtClean="0">
                <a:latin typeface="Calibri" pitchFamily="34" charset="0"/>
                <a:cs typeface="Calibri" pitchFamily="34" charset="0"/>
              </a:rPr>
              <a:t>2</a:t>
            </a:r>
            <a:r>
              <a:rPr lang="en-US" sz="1900" b="1" dirty="0" smtClean="0">
                <a:latin typeface="Calibri" pitchFamily="34" charset="0"/>
                <a:cs typeface="Calibri" pitchFamily="34" charset="0"/>
              </a:rPr>
              <a:t> rich </a:t>
            </a:r>
            <a:endParaRPr lang="en-US" sz="1900" b="1" dirty="0">
              <a:latin typeface="Calibri" pitchFamily="34" charset="0"/>
              <a:cs typeface="Calibri" pitchFamily="34" charset="0"/>
            </a:endParaRPr>
          </a:p>
          <a:p>
            <a:pPr marL="800100" lvl="1" indent="-342900">
              <a:spcBef>
                <a:spcPct val="20000"/>
              </a:spcBef>
              <a:buFont typeface="Wingdings" pitchFamily="2" charset="2"/>
              <a:buChar char="§"/>
            </a:pPr>
            <a:r>
              <a:rPr lang="en-US" sz="1900" b="1" dirty="0" smtClean="0">
                <a:latin typeface="Calibri" pitchFamily="34" charset="0"/>
                <a:cs typeface="Calibri" pitchFamily="34" charset="0"/>
              </a:rPr>
              <a:t>Dull </a:t>
            </a:r>
            <a:r>
              <a:rPr lang="en-US" sz="1900" b="1" dirty="0">
                <a:latin typeface="Calibri" pitchFamily="34" charset="0"/>
                <a:cs typeface="Calibri" pitchFamily="34" charset="0"/>
              </a:rPr>
              <a:t>red = O</a:t>
            </a:r>
            <a:r>
              <a:rPr lang="en-US" sz="1900" b="1" baseline="-25000" dirty="0">
                <a:latin typeface="Calibri" pitchFamily="34" charset="0"/>
                <a:cs typeface="Calibri" pitchFamily="34" charset="0"/>
              </a:rPr>
              <a:t>2</a:t>
            </a:r>
            <a:r>
              <a:rPr lang="en-US" sz="1900" b="1" dirty="0">
                <a:latin typeface="Calibri" pitchFamily="34" charset="0"/>
                <a:cs typeface="Calibri" pitchFamily="34" charset="0"/>
              </a:rPr>
              <a:t> </a:t>
            </a:r>
            <a:r>
              <a:rPr lang="en-US" sz="1900" b="1" dirty="0" smtClean="0">
                <a:latin typeface="Calibri" pitchFamily="34" charset="0"/>
                <a:cs typeface="Calibri" pitchFamily="34" charset="0"/>
              </a:rPr>
              <a:t>poor</a:t>
            </a:r>
          </a:p>
          <a:p>
            <a:pPr>
              <a:spcBef>
                <a:spcPct val="20000"/>
              </a:spcBef>
            </a:pPr>
            <a:endParaRPr lang="en-US" sz="1900" b="1" dirty="0" smtClean="0">
              <a:latin typeface="Calibri" pitchFamily="34" charset="0"/>
              <a:cs typeface="Calibri" pitchFamily="34" charset="0"/>
            </a:endParaRPr>
          </a:p>
          <a:p>
            <a:pPr marL="342900" indent="-342900">
              <a:spcBef>
                <a:spcPct val="20000"/>
              </a:spcBef>
              <a:buFont typeface="Wingdings" pitchFamily="2" charset="2"/>
              <a:buChar char="q"/>
            </a:pPr>
            <a:r>
              <a:rPr lang="en-US" sz="1900" b="1" dirty="0" smtClean="0">
                <a:solidFill>
                  <a:srgbClr val="CC0066"/>
                </a:solidFill>
                <a:latin typeface="Calibri" pitchFamily="34" charset="0"/>
                <a:cs typeface="Calibri" pitchFamily="34" charset="0"/>
              </a:rPr>
              <a:t> </a:t>
            </a:r>
            <a:r>
              <a:rPr lang="en-US" sz="1900" b="1" dirty="0" err="1" smtClean="0">
                <a:solidFill>
                  <a:srgbClr val="CC0066"/>
                </a:solidFill>
                <a:latin typeface="Calibri" pitchFamily="34" charset="0"/>
                <a:cs typeface="Calibri" pitchFamily="34" charset="0"/>
              </a:rPr>
              <a:t>Osmolarity</a:t>
            </a:r>
            <a:endParaRPr lang="en-US" sz="1900" b="1" dirty="0">
              <a:solidFill>
                <a:srgbClr val="3333CC"/>
              </a:solidFill>
              <a:latin typeface="Calibri" pitchFamily="34" charset="0"/>
              <a:cs typeface="Calibri" pitchFamily="34" charset="0"/>
            </a:endParaRPr>
          </a:p>
          <a:p>
            <a:pPr marL="742950" lvl="1" indent="-285750">
              <a:buFont typeface="Wingdings" pitchFamily="2" charset="2"/>
              <a:buChar char="§"/>
            </a:pPr>
            <a:r>
              <a:rPr lang="en-US" sz="1900" b="1" dirty="0" smtClean="0">
                <a:latin typeface="Calibri" pitchFamily="34" charset="0"/>
                <a:cs typeface="Calibri" pitchFamily="34" charset="0"/>
              </a:rPr>
              <a:t>Plasma </a:t>
            </a:r>
            <a:r>
              <a:rPr lang="en-US" sz="1900" b="1" dirty="0" err="1" smtClean="0">
                <a:latin typeface="Calibri" pitchFamily="34" charset="0"/>
                <a:cs typeface="Calibri" pitchFamily="34" charset="0"/>
              </a:rPr>
              <a:t>osmolarity</a:t>
            </a:r>
            <a:r>
              <a:rPr lang="en-US" sz="1900" b="1" dirty="0" smtClean="0">
                <a:latin typeface="Calibri" pitchFamily="34" charset="0"/>
                <a:cs typeface="Calibri" pitchFamily="34" charset="0"/>
              </a:rPr>
              <a:t> </a:t>
            </a:r>
            <a:r>
              <a:rPr lang="en-US" sz="1900" b="1" dirty="0">
                <a:latin typeface="Calibri" pitchFamily="34" charset="0"/>
                <a:cs typeface="Calibri" pitchFamily="34" charset="0"/>
              </a:rPr>
              <a:t>is about </a:t>
            </a:r>
            <a:r>
              <a:rPr lang="en-US" sz="1900" b="1" dirty="0" smtClean="0">
                <a:latin typeface="Calibri" pitchFamily="34" charset="0"/>
                <a:cs typeface="Calibri" pitchFamily="34" charset="0"/>
              </a:rPr>
              <a:t>300 </a:t>
            </a:r>
            <a:r>
              <a:rPr lang="en-US" sz="1900" b="1" dirty="0" err="1" smtClean="0">
                <a:latin typeface="Calibri" pitchFamily="34" charset="0"/>
                <a:cs typeface="Calibri" pitchFamily="34" charset="0"/>
              </a:rPr>
              <a:t>mOsmol</a:t>
            </a:r>
            <a:r>
              <a:rPr lang="en-US" sz="1900" b="1" dirty="0" smtClean="0">
                <a:latin typeface="Calibri" pitchFamily="34" charset="0"/>
                <a:cs typeface="Calibri" pitchFamily="34" charset="0"/>
              </a:rPr>
              <a:t>/L</a:t>
            </a:r>
          </a:p>
          <a:p>
            <a:pPr marL="742950" lvl="1" indent="-285750">
              <a:buFont typeface="Wingdings" pitchFamily="2" charset="2"/>
              <a:buChar char="§"/>
            </a:pPr>
            <a:r>
              <a:rPr lang="en-US" sz="1900" b="1" dirty="0" smtClean="0">
                <a:latin typeface="Calibri" pitchFamily="34" charset="0"/>
                <a:cs typeface="Calibri" pitchFamily="34" charset="0"/>
              </a:rPr>
              <a:t>Plasma </a:t>
            </a:r>
            <a:r>
              <a:rPr lang="en-US" sz="1900" b="1" dirty="0" err="1" smtClean="0">
                <a:latin typeface="Calibri" pitchFamily="34" charset="0"/>
                <a:cs typeface="Calibri" pitchFamily="34" charset="0"/>
              </a:rPr>
              <a:t>osmolarity</a:t>
            </a:r>
            <a:r>
              <a:rPr lang="en-US" sz="1900" b="1" dirty="0" smtClean="0">
                <a:latin typeface="Calibri" pitchFamily="34" charset="0"/>
                <a:cs typeface="Calibri" pitchFamily="34" charset="0"/>
              </a:rPr>
              <a:t> is equal to the </a:t>
            </a:r>
            <a:r>
              <a:rPr lang="en-US" sz="1900" b="1" dirty="0" err="1" smtClean="0">
                <a:latin typeface="Calibri" pitchFamily="34" charset="0"/>
                <a:cs typeface="Calibri" pitchFamily="34" charset="0"/>
              </a:rPr>
              <a:t>osmolarity</a:t>
            </a:r>
            <a:r>
              <a:rPr lang="en-US" sz="1900" b="1" dirty="0" smtClean="0">
                <a:latin typeface="Calibri" pitchFamily="34" charset="0"/>
                <a:cs typeface="Calibri" pitchFamily="34" charset="0"/>
              </a:rPr>
              <a:t> of Normal Saline = </a:t>
            </a:r>
            <a:r>
              <a:rPr lang="en-US" sz="1900" b="1" dirty="0">
                <a:latin typeface="Calibri" pitchFamily="34" charset="0"/>
                <a:cs typeface="Calibri" pitchFamily="34" charset="0"/>
              </a:rPr>
              <a:t>0.9% </a:t>
            </a:r>
            <a:r>
              <a:rPr lang="en-US" sz="1900" b="1" dirty="0" err="1" smtClean="0">
                <a:latin typeface="Calibri" pitchFamily="34" charset="0"/>
                <a:cs typeface="Calibri" pitchFamily="34" charset="0"/>
              </a:rPr>
              <a:t>NaCl</a:t>
            </a:r>
            <a:r>
              <a:rPr lang="en-US" sz="1900" b="1" dirty="0" smtClean="0">
                <a:latin typeface="Calibri" pitchFamily="34" charset="0"/>
                <a:cs typeface="Calibri" pitchFamily="34" charset="0"/>
              </a:rPr>
              <a:t> Solution. Hence, Normal Saline is an Isotonic</a:t>
            </a:r>
            <a:r>
              <a:rPr lang="en-US" sz="1900" b="1" dirty="0">
                <a:latin typeface="Calibri" pitchFamily="34" charset="0"/>
                <a:cs typeface="Calibri" pitchFamily="34" charset="0"/>
              </a:rPr>
              <a:t> </a:t>
            </a:r>
            <a:r>
              <a:rPr lang="en-US" sz="1900" b="1" dirty="0" smtClean="0">
                <a:latin typeface="Calibri" pitchFamily="34" charset="0"/>
                <a:cs typeface="Calibri" pitchFamily="34" charset="0"/>
              </a:rPr>
              <a:t>solution</a:t>
            </a:r>
          </a:p>
          <a:p>
            <a:pPr>
              <a:spcBef>
                <a:spcPct val="20000"/>
              </a:spcBef>
            </a:pPr>
            <a:endParaRPr lang="en-US" sz="1900" b="1" dirty="0">
              <a:latin typeface="Calibri" pitchFamily="34" charset="0"/>
              <a:cs typeface="Calibri" pitchFamily="34" charset="0"/>
            </a:endParaRPr>
          </a:p>
          <a:p>
            <a:pPr marL="285750" indent="-285750">
              <a:spcBef>
                <a:spcPct val="20000"/>
              </a:spcBef>
              <a:buFont typeface="Wingdings" pitchFamily="2" charset="2"/>
              <a:buChar char="q"/>
            </a:pPr>
            <a:r>
              <a:rPr lang="en-US" sz="1900" b="1" dirty="0" smtClean="0">
                <a:solidFill>
                  <a:srgbClr val="CC0066"/>
                </a:solidFill>
                <a:latin typeface="Calibri" pitchFamily="34" charset="0"/>
                <a:cs typeface="Calibri" pitchFamily="34" charset="0"/>
              </a:rPr>
              <a:t> Osmotic Pressure</a:t>
            </a:r>
            <a:endParaRPr lang="en-US" sz="1900" b="1" dirty="0">
              <a:solidFill>
                <a:srgbClr val="CC0066"/>
              </a:solidFill>
              <a:latin typeface="Calibri" pitchFamily="34" charset="0"/>
              <a:cs typeface="Calibri" pitchFamily="34" charset="0"/>
            </a:endParaRPr>
          </a:p>
          <a:p>
            <a:pPr marL="742950" lvl="1" indent="-285750">
              <a:buFont typeface="Wingdings" pitchFamily="2" charset="2"/>
              <a:buChar char="§"/>
            </a:pPr>
            <a:r>
              <a:rPr lang="en-US" sz="1900" b="1" dirty="0" smtClean="0">
                <a:latin typeface="Calibri" pitchFamily="34" charset="0"/>
                <a:cs typeface="Calibri" pitchFamily="34" charset="0"/>
              </a:rPr>
              <a:t>Osmotic pressure is </a:t>
            </a:r>
            <a:r>
              <a:rPr lang="en-US" sz="1900" b="1" dirty="0">
                <a:latin typeface="Calibri" pitchFamily="34" charset="0"/>
                <a:cs typeface="Calibri" pitchFamily="34" charset="0"/>
              </a:rPr>
              <a:t>the pressure necessary to prevent </a:t>
            </a:r>
            <a:r>
              <a:rPr lang="en-US" sz="1900" b="1" dirty="0" smtClean="0">
                <a:latin typeface="Calibri" pitchFamily="34" charset="0"/>
                <a:cs typeface="Calibri" pitchFamily="34" charset="0"/>
              </a:rPr>
              <a:t>net movement of water (in </a:t>
            </a:r>
            <a:r>
              <a:rPr lang="en-US" sz="1900" b="1" dirty="0">
                <a:latin typeface="Calibri" pitchFamily="34" charset="0"/>
                <a:cs typeface="Calibri" pitchFamily="34" charset="0"/>
              </a:rPr>
              <a:t>osmosis</a:t>
            </a:r>
            <a:r>
              <a:rPr lang="en-US" sz="1900" b="1" dirty="0" smtClean="0">
                <a:latin typeface="Calibri" pitchFamily="34" charset="0"/>
                <a:cs typeface="Calibri" pitchFamily="34" charset="0"/>
              </a:rPr>
              <a:t>)</a:t>
            </a:r>
          </a:p>
          <a:p>
            <a:pPr marL="742950" lvl="1" indent="-285750">
              <a:buFont typeface="Wingdings" pitchFamily="2" charset="2"/>
              <a:buChar char="§"/>
            </a:pPr>
            <a:r>
              <a:rPr lang="en-US" sz="1900" b="1" dirty="0">
                <a:solidFill>
                  <a:srgbClr val="7030A0"/>
                </a:solidFill>
                <a:latin typeface="Calibri" pitchFamily="34" charset="0"/>
                <a:cs typeface="Calibri" pitchFamily="34" charset="0"/>
              </a:rPr>
              <a:t>I</a:t>
            </a:r>
            <a:r>
              <a:rPr lang="en-US" sz="1900" b="1" dirty="0" smtClean="0">
                <a:solidFill>
                  <a:srgbClr val="7030A0"/>
                </a:solidFill>
                <a:latin typeface="Calibri" pitchFamily="34" charset="0"/>
                <a:cs typeface="Calibri" pitchFamily="34" charset="0"/>
              </a:rPr>
              <a:t>n other words, osmotic </a:t>
            </a:r>
            <a:r>
              <a:rPr lang="en-US" sz="1900" b="1" dirty="0">
                <a:solidFill>
                  <a:srgbClr val="7030A0"/>
                </a:solidFill>
                <a:latin typeface="Calibri" pitchFamily="34" charset="0"/>
                <a:cs typeface="Calibri" pitchFamily="34" charset="0"/>
              </a:rPr>
              <a:t>pressure is the pressure developed by solutes dissolved in water working across a selectively permeable </a:t>
            </a:r>
            <a:r>
              <a:rPr lang="en-US" sz="1900" b="1" dirty="0" smtClean="0">
                <a:solidFill>
                  <a:srgbClr val="7030A0"/>
                </a:solidFill>
                <a:latin typeface="Calibri" pitchFamily="34" charset="0"/>
                <a:cs typeface="Calibri" pitchFamily="34" charset="0"/>
              </a:rPr>
              <a:t>membrane.</a:t>
            </a:r>
          </a:p>
          <a:p>
            <a:pPr marL="742950" lvl="1" indent="-285750">
              <a:buFont typeface="Wingdings" pitchFamily="2" charset="2"/>
              <a:buChar char="§"/>
            </a:pPr>
            <a:r>
              <a:rPr lang="en-US" sz="1900" b="1" dirty="0" smtClean="0">
                <a:latin typeface="Calibri" pitchFamily="34" charset="0"/>
                <a:cs typeface="Calibri" pitchFamily="34" charset="0"/>
              </a:rPr>
              <a:t>At normal plasma </a:t>
            </a:r>
            <a:r>
              <a:rPr lang="en-US" sz="1900" b="1" dirty="0" err="1" smtClean="0">
                <a:latin typeface="Calibri" pitchFamily="34" charset="0"/>
                <a:cs typeface="Calibri" pitchFamily="34" charset="0"/>
              </a:rPr>
              <a:t>osmolarity</a:t>
            </a:r>
            <a:r>
              <a:rPr lang="en-US" sz="1900" b="1" dirty="0" smtClean="0">
                <a:latin typeface="Calibri" pitchFamily="34" charset="0"/>
                <a:cs typeface="Calibri" pitchFamily="34" charset="0"/>
              </a:rPr>
              <a:t> </a:t>
            </a:r>
            <a:r>
              <a:rPr lang="en-US" sz="1900" b="1" dirty="0">
                <a:latin typeface="Calibri" pitchFamily="34" charset="0"/>
                <a:cs typeface="Calibri" pitchFamily="34" charset="0"/>
              </a:rPr>
              <a:t>of </a:t>
            </a:r>
            <a:r>
              <a:rPr lang="en-US" sz="1900" b="1" dirty="0" smtClean="0">
                <a:latin typeface="Calibri" pitchFamily="34" charset="0"/>
                <a:cs typeface="Calibri" pitchFamily="34" charset="0"/>
              </a:rPr>
              <a:t>about 300 </a:t>
            </a:r>
            <a:r>
              <a:rPr lang="en-US" sz="1900" b="1" dirty="0" err="1" smtClean="0">
                <a:latin typeface="Calibri" pitchFamily="34" charset="0"/>
                <a:cs typeface="Calibri" pitchFamily="34" charset="0"/>
              </a:rPr>
              <a:t>mOsmol</a:t>
            </a:r>
            <a:r>
              <a:rPr lang="en-US" sz="1900" b="1" dirty="0" smtClean="0">
                <a:latin typeface="Calibri" pitchFamily="34" charset="0"/>
                <a:cs typeface="Calibri" pitchFamily="34" charset="0"/>
              </a:rPr>
              <a:t>/L, </a:t>
            </a:r>
            <a:r>
              <a:rPr lang="en-US" sz="1900" b="1" dirty="0">
                <a:latin typeface="Calibri" pitchFamily="34" charset="0"/>
                <a:cs typeface="Calibri" pitchFamily="34" charset="0"/>
              </a:rPr>
              <a:t>the total plasma osmotic pressure is about </a:t>
            </a:r>
            <a:r>
              <a:rPr lang="en-US" sz="1900" b="1" dirty="0" smtClean="0">
                <a:latin typeface="Calibri" pitchFamily="34" charset="0"/>
                <a:cs typeface="Calibri" pitchFamily="34" charset="0"/>
              </a:rPr>
              <a:t>5540 mmHg</a:t>
            </a:r>
            <a:r>
              <a:rPr lang="en-US" sz="1900" b="1" dirty="0">
                <a:latin typeface="Calibri" pitchFamily="34" charset="0"/>
                <a:cs typeface="Calibri" pitchFamily="34" charset="0"/>
              </a:rPr>
              <a:t>.</a:t>
            </a:r>
            <a:r>
              <a:rPr lang="en-US" sz="1900" b="1" dirty="0" smtClean="0">
                <a:latin typeface="Calibri" pitchFamily="34" charset="0"/>
                <a:cs typeface="Calibri" pitchFamily="34" charset="0"/>
              </a:rPr>
              <a:t> </a:t>
            </a:r>
            <a:endParaRPr lang="en-US" sz="1900" b="1" dirty="0">
              <a:latin typeface="Calibri" pitchFamily="34" charset="0"/>
              <a:cs typeface="Calibri" pitchFamily="34" charset="0"/>
            </a:endParaRPr>
          </a:p>
        </p:txBody>
      </p:sp>
    </p:spTree>
    <p:extLst>
      <p:ext uri="{BB962C8B-B14F-4D97-AF65-F5344CB8AC3E}">
        <p14:creationId xmlns:p14="http://schemas.microsoft.com/office/powerpoint/2010/main" val="3599568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0" y="228600"/>
            <a:ext cx="10287000" cy="533400"/>
          </a:xfrm>
          <a:prstGeom prst="rect">
            <a:avLst/>
          </a:prstGeom>
          <a:noFill/>
          <a:ln w="9525">
            <a:noFill/>
            <a:miter lim="800000"/>
            <a:headEnd/>
            <a:tailEnd/>
          </a:ln>
          <a:effectLst/>
        </p:spPr>
        <p:txBody>
          <a:bodyPr anchor="ctr"/>
          <a:lstStyle/>
          <a:p>
            <a:pPr algn="ctr">
              <a:defRPr/>
            </a:pPr>
            <a:r>
              <a:rPr lang="en-US" sz="4400" b="1" dirty="0">
                <a:solidFill>
                  <a:srgbClr val="FF0000"/>
                </a:solidFill>
                <a:effectLst>
                  <a:outerShdw blurRad="38100" dist="38100" dir="2700000" algn="tl">
                    <a:srgbClr val="C0C0C0"/>
                  </a:outerShdw>
                </a:effectLst>
                <a:latin typeface="Calibri" pitchFamily="34" charset="0"/>
                <a:cs typeface="Calibri" pitchFamily="34" charset="0"/>
              </a:rPr>
              <a:t>Some Physical Characteristics of Blood</a:t>
            </a:r>
          </a:p>
        </p:txBody>
      </p:sp>
      <p:sp>
        <p:nvSpPr>
          <p:cNvPr id="6147" name="Rectangle 5"/>
          <p:cNvSpPr>
            <a:spLocks noChangeArrowheads="1"/>
          </p:cNvSpPr>
          <p:nvPr/>
        </p:nvSpPr>
        <p:spPr bwMode="auto">
          <a:xfrm>
            <a:off x="114300" y="1066800"/>
            <a:ext cx="5257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 typeface="Wingdings" pitchFamily="2" charset="2"/>
              <a:buChar char="q"/>
            </a:pPr>
            <a:r>
              <a:rPr lang="en-US" sz="2000" b="1" dirty="0" smtClean="0">
                <a:solidFill>
                  <a:srgbClr val="CC0066"/>
                </a:solidFill>
                <a:latin typeface="Calibri" pitchFamily="34" charset="0"/>
                <a:cs typeface="Calibri" pitchFamily="34" charset="0"/>
              </a:rPr>
              <a:t> </a:t>
            </a:r>
            <a:r>
              <a:rPr lang="en-US" sz="2400" b="1" dirty="0" smtClean="0">
                <a:solidFill>
                  <a:srgbClr val="CC0066"/>
                </a:solidFill>
                <a:latin typeface="Calibri" pitchFamily="34" charset="0"/>
                <a:cs typeface="Calibri" pitchFamily="34" charset="0"/>
              </a:rPr>
              <a:t>Plasma Osmotic Pressure</a:t>
            </a:r>
            <a:endParaRPr lang="en-US" sz="2400" b="1" dirty="0">
              <a:solidFill>
                <a:srgbClr val="CC0066"/>
              </a:solidFill>
              <a:latin typeface="Calibri" pitchFamily="34" charset="0"/>
              <a:cs typeface="Calibri" pitchFamily="34" charset="0"/>
            </a:endParaRPr>
          </a:p>
          <a:p>
            <a:endParaRPr lang="en-US" sz="2000" b="1" dirty="0" smtClean="0">
              <a:latin typeface="Calibri" pitchFamily="34" charset="0"/>
              <a:cs typeface="Calibri" pitchFamily="34" charset="0"/>
            </a:endParaRPr>
          </a:p>
          <a:p>
            <a:pPr marL="342900" indent="-342900">
              <a:buFont typeface="Wingdings" pitchFamily="2" charset="2"/>
              <a:buChar char="q"/>
            </a:pPr>
            <a:r>
              <a:rPr lang="en-US" sz="2000" b="1" dirty="0" smtClean="0">
                <a:solidFill>
                  <a:srgbClr val="3333CC"/>
                </a:solidFill>
                <a:latin typeface="Calibri" pitchFamily="34" charset="0"/>
                <a:cs typeface="Calibri" pitchFamily="34" charset="0"/>
              </a:rPr>
              <a:t>Crystalloid osmotic pressure:</a:t>
            </a:r>
            <a:r>
              <a:rPr lang="en-US" sz="2000" b="1" dirty="0" smtClean="0">
                <a:latin typeface="Calibri" pitchFamily="34" charset="0"/>
                <a:cs typeface="Calibri" pitchFamily="34" charset="0"/>
              </a:rPr>
              <a:t>  is </a:t>
            </a:r>
            <a:r>
              <a:rPr lang="en-US" sz="2000" b="1" dirty="0">
                <a:latin typeface="Calibri" pitchFamily="34" charset="0"/>
                <a:cs typeface="Calibri" pitchFamily="34" charset="0"/>
              </a:rPr>
              <a:t>the pressure </a:t>
            </a:r>
            <a:r>
              <a:rPr lang="en-US" sz="2000" b="1" dirty="0" smtClean="0">
                <a:latin typeface="Calibri" pitchFamily="34" charset="0"/>
                <a:cs typeface="Calibri" pitchFamily="34" charset="0"/>
              </a:rPr>
              <a:t>generated by all crystal substances, particularly electrolytes (mainly </a:t>
            </a:r>
            <a:r>
              <a:rPr lang="en-US" sz="2000" b="1" dirty="0" err="1" smtClean="0">
                <a:latin typeface="Calibri" pitchFamily="34" charset="0"/>
                <a:cs typeface="Calibri" pitchFamily="34" charset="0"/>
              </a:rPr>
              <a:t>NaCl</a:t>
            </a:r>
            <a:r>
              <a:rPr lang="en-US" sz="2000" b="1" dirty="0" smtClean="0">
                <a:latin typeface="Calibri" pitchFamily="34" charset="0"/>
                <a:cs typeface="Calibri" pitchFamily="34" charset="0"/>
              </a:rPr>
              <a:t>). This pressure modulates </a:t>
            </a:r>
            <a:r>
              <a:rPr lang="en-US" sz="2000" b="1" dirty="0">
                <a:latin typeface="Calibri" pitchFamily="34" charset="0"/>
                <a:cs typeface="Calibri" pitchFamily="34" charset="0"/>
              </a:rPr>
              <a:t>water distribution between inside </a:t>
            </a:r>
            <a:r>
              <a:rPr lang="en-US" sz="2000" b="1" dirty="0" smtClean="0">
                <a:latin typeface="Calibri" pitchFamily="34" charset="0"/>
                <a:cs typeface="Calibri" pitchFamily="34" charset="0"/>
              </a:rPr>
              <a:t>and outside </a:t>
            </a:r>
            <a:r>
              <a:rPr lang="en-US" sz="2000" b="1" dirty="0">
                <a:latin typeface="Calibri" pitchFamily="34" charset="0"/>
                <a:cs typeface="Calibri" pitchFamily="34" charset="0"/>
              </a:rPr>
              <a:t>of cells</a:t>
            </a:r>
            <a:r>
              <a:rPr lang="en-US" sz="2000" b="1" dirty="0" smtClean="0">
                <a:latin typeface="Calibri" pitchFamily="34" charset="0"/>
                <a:cs typeface="Calibri" pitchFamily="34" charset="0"/>
              </a:rPr>
              <a:t>. Hence, it is important in maintaining fluid balance across cell membranes.</a:t>
            </a:r>
          </a:p>
          <a:p>
            <a:pPr marL="342900" indent="-342900">
              <a:buFontTx/>
              <a:buChar char="-"/>
            </a:pPr>
            <a:endParaRPr lang="en-US" sz="2000" b="1" dirty="0">
              <a:solidFill>
                <a:srgbClr val="3333CC"/>
              </a:solidFill>
              <a:latin typeface="Calibri" pitchFamily="34" charset="0"/>
              <a:cs typeface="Calibri" pitchFamily="34" charset="0"/>
            </a:endParaRPr>
          </a:p>
          <a:p>
            <a:pPr marL="342900" indent="-342900">
              <a:buFont typeface="Wingdings" pitchFamily="2" charset="2"/>
              <a:buChar char="q"/>
            </a:pPr>
            <a:r>
              <a:rPr lang="en-US" sz="2000" b="1" dirty="0" smtClean="0">
                <a:solidFill>
                  <a:srgbClr val="3333CC"/>
                </a:solidFill>
                <a:latin typeface="Calibri" pitchFamily="34" charset="0"/>
                <a:cs typeface="Calibri" pitchFamily="34" charset="0"/>
              </a:rPr>
              <a:t>Colloid </a:t>
            </a:r>
            <a:r>
              <a:rPr lang="en-US" sz="2000" b="1" dirty="0">
                <a:solidFill>
                  <a:srgbClr val="3333CC"/>
                </a:solidFill>
                <a:latin typeface="Calibri" pitchFamily="34" charset="0"/>
                <a:cs typeface="Calibri" pitchFamily="34" charset="0"/>
              </a:rPr>
              <a:t>osmotic pressure:</a:t>
            </a:r>
            <a:r>
              <a:rPr lang="en-US" sz="2000" b="1" dirty="0">
                <a:latin typeface="Calibri" pitchFamily="34" charset="0"/>
                <a:cs typeface="Calibri" pitchFamily="34" charset="0"/>
              </a:rPr>
              <a:t>  is the pressure generated by </a:t>
            </a:r>
            <a:r>
              <a:rPr lang="en-US" sz="2000" b="1" dirty="0" smtClean="0">
                <a:latin typeface="Calibri" pitchFamily="34" charset="0"/>
                <a:cs typeface="Calibri" pitchFamily="34" charset="0"/>
              </a:rPr>
              <a:t>plasma proteins, </a:t>
            </a:r>
            <a:r>
              <a:rPr lang="en-US" sz="2000" b="1" dirty="0">
                <a:latin typeface="Calibri" pitchFamily="34" charset="0"/>
                <a:cs typeface="Calibri" pitchFamily="34" charset="0"/>
              </a:rPr>
              <a:t>particularly </a:t>
            </a:r>
            <a:r>
              <a:rPr lang="en-US" sz="2000" b="1" dirty="0" smtClean="0">
                <a:latin typeface="Calibri" pitchFamily="34" charset="0"/>
                <a:cs typeface="Calibri" pitchFamily="34" charset="0"/>
              </a:rPr>
              <a:t>albumin. </a:t>
            </a:r>
            <a:r>
              <a:rPr lang="en-US" sz="2000" b="1" dirty="0">
                <a:latin typeface="Calibri" pitchFamily="34" charset="0"/>
                <a:cs typeface="Calibri" pitchFamily="34" charset="0"/>
              </a:rPr>
              <a:t>This pressure modulates water distribution between inside and outside of </a:t>
            </a:r>
            <a:r>
              <a:rPr lang="en-US" sz="2000" b="1" dirty="0" smtClean="0">
                <a:latin typeface="Calibri" pitchFamily="34" charset="0"/>
                <a:cs typeface="Calibri" pitchFamily="34" charset="0"/>
              </a:rPr>
              <a:t>blood capillaries. </a:t>
            </a:r>
            <a:r>
              <a:rPr lang="en-US" sz="2000" b="1" dirty="0">
                <a:latin typeface="Calibri" pitchFamily="34" charset="0"/>
                <a:cs typeface="Calibri" pitchFamily="34" charset="0"/>
              </a:rPr>
              <a:t>Hence, it is important in </a:t>
            </a:r>
            <a:r>
              <a:rPr lang="en-US" sz="2000" b="1" dirty="0" smtClean="0">
                <a:latin typeface="Calibri" pitchFamily="34" charset="0"/>
                <a:cs typeface="Calibri" pitchFamily="34" charset="0"/>
              </a:rPr>
              <a:t>fluid transfer across capillaries. </a:t>
            </a:r>
            <a:r>
              <a:rPr lang="en-US" sz="2000" b="1" dirty="0" smtClean="0">
                <a:solidFill>
                  <a:srgbClr val="7030A0"/>
                </a:solidFill>
                <a:latin typeface="Calibri" pitchFamily="34" charset="0"/>
                <a:cs typeface="Calibri" pitchFamily="34" charset="0"/>
              </a:rPr>
              <a:t>It is normally about 25 mmHg, </a:t>
            </a:r>
            <a:r>
              <a:rPr lang="en-US" sz="2000" b="1" dirty="0">
                <a:solidFill>
                  <a:srgbClr val="7030A0"/>
                </a:solidFill>
                <a:latin typeface="Calibri" pitchFamily="34" charset="0"/>
                <a:cs typeface="Calibri" pitchFamily="34" charset="0"/>
              </a:rPr>
              <a:t>which represents about 0.5% of </a:t>
            </a:r>
            <a:r>
              <a:rPr lang="en-US" sz="2000" b="1" dirty="0" smtClean="0">
                <a:solidFill>
                  <a:srgbClr val="7030A0"/>
                </a:solidFill>
                <a:latin typeface="Calibri" pitchFamily="34" charset="0"/>
                <a:cs typeface="Calibri" pitchFamily="34" charset="0"/>
              </a:rPr>
              <a:t>the total </a:t>
            </a:r>
            <a:r>
              <a:rPr lang="en-US" sz="2000" b="1" dirty="0">
                <a:solidFill>
                  <a:srgbClr val="7030A0"/>
                </a:solidFill>
                <a:latin typeface="Calibri" pitchFamily="34" charset="0"/>
                <a:cs typeface="Calibri" pitchFamily="34" charset="0"/>
              </a:rPr>
              <a:t>plasma osmotic pressure.</a:t>
            </a:r>
          </a:p>
          <a:p>
            <a:pPr marL="342900" indent="-342900">
              <a:buFontTx/>
              <a:buChar char="-"/>
            </a:pPr>
            <a:endParaRPr lang="en-US" sz="2000" b="1" dirty="0">
              <a:latin typeface="Calibri" pitchFamily="34" charset="0"/>
              <a:cs typeface="Calibri" pitchFamily="34" charset="0"/>
            </a:endParaRPr>
          </a:p>
        </p:txBody>
      </p:sp>
      <p:pic>
        <p:nvPicPr>
          <p:cNvPr id="5" name="Picture 2" descr="Image result for body fluid compart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1140" y="1988820"/>
            <a:ext cx="4861560" cy="3649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886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0" y="228600"/>
            <a:ext cx="10287000" cy="533400"/>
          </a:xfrm>
          <a:prstGeom prst="rect">
            <a:avLst/>
          </a:prstGeom>
          <a:noFill/>
          <a:ln w="9525">
            <a:noFill/>
            <a:miter lim="800000"/>
            <a:headEnd/>
            <a:tailEnd/>
          </a:ln>
          <a:effectLst/>
        </p:spPr>
        <p:txBody>
          <a:bodyPr anchor="ctr"/>
          <a:lstStyle/>
          <a:p>
            <a:pPr algn="ctr">
              <a:defRPr/>
            </a:pPr>
            <a:r>
              <a:rPr lang="en-US" sz="4400" b="1" dirty="0">
                <a:solidFill>
                  <a:srgbClr val="FF0000"/>
                </a:solidFill>
                <a:effectLst>
                  <a:outerShdw blurRad="38100" dist="38100" dir="2700000" algn="tl">
                    <a:srgbClr val="C0C0C0"/>
                  </a:outerShdw>
                </a:effectLst>
                <a:latin typeface="Calibri" pitchFamily="34" charset="0"/>
                <a:cs typeface="Calibri" pitchFamily="34" charset="0"/>
              </a:rPr>
              <a:t>Functions of Blood</a:t>
            </a:r>
          </a:p>
        </p:txBody>
      </p:sp>
      <p:sp>
        <p:nvSpPr>
          <p:cNvPr id="7171" name="Rectangle 3"/>
          <p:cNvSpPr>
            <a:spLocks noChangeArrowheads="1"/>
          </p:cNvSpPr>
          <p:nvPr/>
        </p:nvSpPr>
        <p:spPr bwMode="auto">
          <a:xfrm>
            <a:off x="342900" y="685800"/>
            <a:ext cx="9372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FontTx/>
              <a:buBlip>
                <a:blip r:embed="rId2"/>
              </a:buBlip>
            </a:pPr>
            <a:r>
              <a:rPr lang="en-US" b="1">
                <a:solidFill>
                  <a:srgbClr val="FF0000"/>
                </a:solidFill>
                <a:latin typeface="Calibri" pitchFamily="34" charset="0"/>
                <a:cs typeface="Calibri" pitchFamily="34" charset="0"/>
              </a:rPr>
              <a:t> Blood transports:</a:t>
            </a:r>
          </a:p>
          <a:p>
            <a:pPr lvl="1">
              <a:spcBef>
                <a:spcPct val="20000"/>
              </a:spcBef>
              <a:buFont typeface="Wingdings" pitchFamily="2" charset="2"/>
              <a:buBlip>
                <a:blip r:embed="rId2"/>
              </a:buBlip>
            </a:pPr>
            <a:r>
              <a:rPr lang="en-US" b="1">
                <a:latin typeface="Calibri" pitchFamily="34" charset="0"/>
                <a:cs typeface="Calibri" pitchFamily="34" charset="0"/>
              </a:rPr>
              <a:t> Oxygen from the lungs and nutrients from the digestive tract</a:t>
            </a:r>
          </a:p>
          <a:p>
            <a:pPr lvl="1">
              <a:spcBef>
                <a:spcPct val="20000"/>
              </a:spcBef>
              <a:buFont typeface="Wingdings" pitchFamily="2" charset="2"/>
              <a:buBlip>
                <a:blip r:embed="rId2"/>
              </a:buBlip>
            </a:pPr>
            <a:r>
              <a:rPr lang="en-US" b="1">
                <a:latin typeface="Calibri" pitchFamily="34" charset="0"/>
                <a:cs typeface="Calibri" pitchFamily="34" charset="0"/>
              </a:rPr>
              <a:t> Metabolic wastes from cells to the lungs and kidneys for elimination</a:t>
            </a:r>
          </a:p>
          <a:p>
            <a:pPr lvl="1">
              <a:spcBef>
                <a:spcPct val="20000"/>
              </a:spcBef>
              <a:buFont typeface="Wingdings" pitchFamily="2" charset="2"/>
              <a:buBlip>
                <a:blip r:embed="rId2"/>
              </a:buBlip>
            </a:pPr>
            <a:r>
              <a:rPr lang="en-US" b="1">
                <a:latin typeface="Calibri" pitchFamily="34" charset="0"/>
                <a:cs typeface="Calibri" pitchFamily="34" charset="0"/>
              </a:rPr>
              <a:t> Hormones from endocrine glands to target organs</a:t>
            </a:r>
          </a:p>
          <a:p>
            <a:pPr>
              <a:spcBef>
                <a:spcPct val="20000"/>
              </a:spcBef>
              <a:buFontTx/>
              <a:buBlip>
                <a:blip r:embed="rId2"/>
              </a:buBlip>
            </a:pPr>
            <a:endParaRPr lang="en-US" b="1">
              <a:solidFill>
                <a:srgbClr val="FF0000"/>
              </a:solidFill>
              <a:latin typeface="Calibri" pitchFamily="34" charset="0"/>
              <a:cs typeface="Calibri" pitchFamily="34" charset="0"/>
            </a:endParaRPr>
          </a:p>
          <a:p>
            <a:pPr>
              <a:spcBef>
                <a:spcPct val="20000"/>
              </a:spcBef>
              <a:buFontTx/>
              <a:buBlip>
                <a:blip r:embed="rId2"/>
              </a:buBlip>
            </a:pPr>
            <a:r>
              <a:rPr lang="en-US" b="1">
                <a:solidFill>
                  <a:srgbClr val="FF0000"/>
                </a:solidFill>
                <a:latin typeface="Calibri" pitchFamily="34" charset="0"/>
                <a:cs typeface="Calibri" pitchFamily="34" charset="0"/>
              </a:rPr>
              <a:t> Blood maintains:</a:t>
            </a:r>
          </a:p>
          <a:p>
            <a:pPr lvl="1">
              <a:spcBef>
                <a:spcPct val="20000"/>
              </a:spcBef>
              <a:buFont typeface="Wingdings" pitchFamily="2" charset="2"/>
              <a:buBlip>
                <a:blip r:embed="rId2"/>
              </a:buBlip>
            </a:pPr>
            <a:r>
              <a:rPr lang="en-US" b="1">
                <a:latin typeface="Calibri" pitchFamily="34" charset="0"/>
                <a:cs typeface="Calibri" pitchFamily="34" charset="0"/>
              </a:rPr>
              <a:t> Appropriate body temperature by absorbing and distributing heat</a:t>
            </a:r>
          </a:p>
          <a:p>
            <a:pPr lvl="1">
              <a:spcBef>
                <a:spcPct val="20000"/>
              </a:spcBef>
              <a:buFont typeface="Wingdings" pitchFamily="2" charset="2"/>
              <a:buBlip>
                <a:blip r:embed="rId2"/>
              </a:buBlip>
            </a:pPr>
            <a:r>
              <a:rPr lang="en-US" b="1">
                <a:latin typeface="Calibri" pitchFamily="34" charset="0"/>
                <a:cs typeface="Calibri" pitchFamily="34" charset="0"/>
              </a:rPr>
              <a:t> Normal pH in body tissues using buffer systems</a:t>
            </a:r>
          </a:p>
          <a:p>
            <a:pPr lvl="1">
              <a:spcBef>
                <a:spcPct val="20000"/>
              </a:spcBef>
              <a:buFont typeface="Wingdings" pitchFamily="2" charset="2"/>
              <a:buBlip>
                <a:blip r:embed="rId2"/>
              </a:buBlip>
            </a:pPr>
            <a:r>
              <a:rPr lang="en-US" b="1">
                <a:latin typeface="Calibri" pitchFamily="34" charset="0"/>
                <a:cs typeface="Calibri" pitchFamily="34" charset="0"/>
              </a:rPr>
              <a:t> Adequate fluid volume in the circulatory system</a:t>
            </a:r>
          </a:p>
          <a:p>
            <a:pPr lvl="1">
              <a:spcBef>
                <a:spcPct val="20000"/>
              </a:spcBef>
              <a:buFont typeface="Wingdings" pitchFamily="2" charset="2"/>
              <a:buBlip>
                <a:blip r:embed="rId2"/>
              </a:buBlip>
            </a:pPr>
            <a:endParaRPr lang="en-US" b="1">
              <a:latin typeface="Calibri" pitchFamily="34" charset="0"/>
              <a:cs typeface="Calibri" pitchFamily="34" charset="0"/>
            </a:endParaRPr>
          </a:p>
          <a:p>
            <a:pPr>
              <a:spcBef>
                <a:spcPct val="20000"/>
              </a:spcBef>
              <a:buFont typeface="Wingdings" pitchFamily="2" charset="2"/>
              <a:buBlip>
                <a:blip r:embed="rId2"/>
              </a:buBlip>
            </a:pPr>
            <a:r>
              <a:rPr lang="en-US" b="1">
                <a:solidFill>
                  <a:srgbClr val="FF0000"/>
                </a:solidFill>
                <a:latin typeface="Calibri" pitchFamily="34" charset="0"/>
                <a:cs typeface="Calibri" pitchFamily="34" charset="0"/>
              </a:rPr>
              <a:t> Blood prevents blood loss by:</a:t>
            </a:r>
          </a:p>
          <a:p>
            <a:pPr lvl="1">
              <a:spcBef>
                <a:spcPct val="20000"/>
              </a:spcBef>
              <a:buFont typeface="Wingdings" pitchFamily="2" charset="2"/>
              <a:buBlip>
                <a:blip r:embed="rId2"/>
              </a:buBlip>
            </a:pPr>
            <a:r>
              <a:rPr lang="en-US" b="1">
                <a:latin typeface="Calibri" pitchFamily="34" charset="0"/>
                <a:cs typeface="Calibri" pitchFamily="34" charset="0"/>
              </a:rPr>
              <a:t> Activating plasma proteins and platelets </a:t>
            </a:r>
          </a:p>
          <a:p>
            <a:pPr lvl="1">
              <a:spcBef>
                <a:spcPct val="20000"/>
              </a:spcBef>
              <a:buFont typeface="Wingdings" pitchFamily="2" charset="2"/>
              <a:buBlip>
                <a:blip r:embed="rId2"/>
              </a:buBlip>
            </a:pPr>
            <a:r>
              <a:rPr lang="en-US" b="1">
                <a:latin typeface="Calibri" pitchFamily="34" charset="0"/>
                <a:cs typeface="Calibri" pitchFamily="34" charset="0"/>
              </a:rPr>
              <a:t> Initiating clot formation when a vessel is broken</a:t>
            </a:r>
          </a:p>
          <a:p>
            <a:pPr lvl="1">
              <a:spcBef>
                <a:spcPct val="20000"/>
              </a:spcBef>
              <a:buFont typeface="Wingdings" pitchFamily="2" charset="2"/>
              <a:buBlip>
                <a:blip r:embed="rId2"/>
              </a:buBlip>
            </a:pPr>
            <a:endParaRPr lang="en-US" b="1">
              <a:latin typeface="Calibri" pitchFamily="34" charset="0"/>
              <a:cs typeface="Calibri" pitchFamily="34" charset="0"/>
            </a:endParaRPr>
          </a:p>
          <a:p>
            <a:pPr>
              <a:spcBef>
                <a:spcPct val="20000"/>
              </a:spcBef>
              <a:buFontTx/>
              <a:buBlip>
                <a:blip r:embed="rId2"/>
              </a:buBlip>
            </a:pPr>
            <a:r>
              <a:rPr lang="en-US" b="1">
                <a:solidFill>
                  <a:srgbClr val="FF0000"/>
                </a:solidFill>
                <a:latin typeface="Calibri" pitchFamily="34" charset="0"/>
                <a:cs typeface="Calibri" pitchFamily="34" charset="0"/>
              </a:rPr>
              <a:t> Blood prevents infection by: </a:t>
            </a:r>
          </a:p>
          <a:p>
            <a:pPr lvl="1">
              <a:spcBef>
                <a:spcPct val="20000"/>
              </a:spcBef>
              <a:buFont typeface="Wingdings" pitchFamily="2" charset="2"/>
              <a:buBlip>
                <a:blip r:embed="rId2"/>
              </a:buBlip>
            </a:pPr>
            <a:r>
              <a:rPr lang="en-US" b="1">
                <a:latin typeface="Calibri" pitchFamily="34" charset="0"/>
                <a:cs typeface="Calibri" pitchFamily="34" charset="0"/>
              </a:rPr>
              <a:t> Synthesizing and utilizing antibodies</a:t>
            </a:r>
          </a:p>
          <a:p>
            <a:pPr lvl="1">
              <a:spcBef>
                <a:spcPct val="20000"/>
              </a:spcBef>
              <a:buFont typeface="Wingdings" pitchFamily="2" charset="2"/>
              <a:buBlip>
                <a:blip r:embed="rId2"/>
              </a:buBlip>
            </a:pPr>
            <a:r>
              <a:rPr lang="en-US" b="1">
                <a:latin typeface="Calibri" pitchFamily="34" charset="0"/>
                <a:cs typeface="Calibri" pitchFamily="34" charset="0"/>
              </a:rPr>
              <a:t> Activating complement proteins</a:t>
            </a:r>
          </a:p>
          <a:p>
            <a:pPr lvl="1">
              <a:spcBef>
                <a:spcPct val="20000"/>
              </a:spcBef>
              <a:buFont typeface="Wingdings" pitchFamily="2" charset="2"/>
              <a:buBlip>
                <a:blip r:embed="rId2"/>
              </a:buBlip>
            </a:pPr>
            <a:r>
              <a:rPr lang="en-US" b="1">
                <a:latin typeface="Calibri" pitchFamily="34" charset="0"/>
                <a:cs typeface="Calibri" pitchFamily="34" charset="0"/>
              </a:rPr>
              <a:t> Activating WBCs to defend the body against foreign invaders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0" y="381000"/>
            <a:ext cx="10287000" cy="533400"/>
          </a:xfrm>
          <a:prstGeom prst="rect">
            <a:avLst/>
          </a:prstGeom>
          <a:noFill/>
          <a:ln w="9525">
            <a:noFill/>
            <a:miter lim="800000"/>
            <a:headEnd/>
            <a:tailEnd/>
          </a:ln>
          <a:effectLst/>
        </p:spPr>
        <p:txBody>
          <a:bodyPr anchor="ctr"/>
          <a:lstStyle/>
          <a:p>
            <a:pPr algn="ctr">
              <a:defRPr/>
            </a:pPr>
            <a:r>
              <a:rPr lang="en-US" sz="4400" b="1" dirty="0">
                <a:solidFill>
                  <a:srgbClr val="FF0000"/>
                </a:solidFill>
                <a:effectLst>
                  <a:outerShdw blurRad="38100" dist="38100" dir="2700000" algn="tl">
                    <a:srgbClr val="C0C0C0"/>
                  </a:outerShdw>
                </a:effectLst>
                <a:latin typeface="Calibri" pitchFamily="34" charset="0"/>
                <a:cs typeface="Calibri" pitchFamily="34" charset="0"/>
              </a:rPr>
              <a:t>Composition of Blood</a:t>
            </a:r>
          </a:p>
        </p:txBody>
      </p:sp>
      <p:pic>
        <p:nvPicPr>
          <p:cNvPr id="8195" name="Picture 8" descr="11f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5088" y="1462088"/>
            <a:ext cx="6297612"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5"/>
          <p:cNvSpPr>
            <a:spLocks noChangeArrowheads="1"/>
          </p:cNvSpPr>
          <p:nvPr/>
        </p:nvSpPr>
        <p:spPr bwMode="auto">
          <a:xfrm>
            <a:off x="114300" y="1219200"/>
            <a:ext cx="4114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FontTx/>
              <a:buChar char="•"/>
            </a:pPr>
            <a:r>
              <a:rPr lang="en-US" sz="2400" b="1" dirty="0">
                <a:solidFill>
                  <a:srgbClr val="CC0066"/>
                </a:solidFill>
                <a:latin typeface="Calibri" pitchFamily="34" charset="0"/>
                <a:cs typeface="Calibri" pitchFamily="34" charset="0"/>
              </a:rPr>
              <a:t>Cells and cell fragments = “formed elements”: 45% </a:t>
            </a:r>
          </a:p>
          <a:p>
            <a:pPr lvl="1">
              <a:spcBef>
                <a:spcPct val="20000"/>
              </a:spcBef>
            </a:pPr>
            <a:r>
              <a:rPr lang="en-US" sz="2400" b="1" dirty="0">
                <a:latin typeface="Calibri" pitchFamily="34" charset="0"/>
                <a:cs typeface="Calibri" pitchFamily="34" charset="0"/>
              </a:rPr>
              <a:t>Erythrocytes = RBCs</a:t>
            </a:r>
          </a:p>
          <a:p>
            <a:pPr lvl="1">
              <a:spcBef>
                <a:spcPct val="20000"/>
              </a:spcBef>
            </a:pPr>
            <a:endParaRPr lang="en-US" sz="2400" b="1" dirty="0">
              <a:latin typeface="Calibri" pitchFamily="34" charset="0"/>
              <a:cs typeface="Calibri" pitchFamily="34" charset="0"/>
            </a:endParaRPr>
          </a:p>
          <a:p>
            <a:pPr lvl="1">
              <a:spcBef>
                <a:spcPct val="20000"/>
              </a:spcBef>
            </a:pPr>
            <a:r>
              <a:rPr lang="en-US" sz="2400" b="1" dirty="0">
                <a:latin typeface="Calibri" pitchFamily="34" charset="0"/>
                <a:cs typeface="Calibri" pitchFamily="34" charset="0"/>
              </a:rPr>
              <a:t>Leukocytes = WBCs </a:t>
            </a:r>
          </a:p>
          <a:p>
            <a:pPr lvl="1">
              <a:spcBef>
                <a:spcPct val="20000"/>
              </a:spcBef>
            </a:pPr>
            <a:endParaRPr lang="en-US" sz="2400" b="1" dirty="0">
              <a:latin typeface="Calibri" pitchFamily="34" charset="0"/>
              <a:cs typeface="Calibri" pitchFamily="34" charset="0"/>
            </a:endParaRPr>
          </a:p>
          <a:p>
            <a:pPr lvl="1">
              <a:spcBef>
                <a:spcPct val="20000"/>
              </a:spcBef>
            </a:pPr>
            <a:r>
              <a:rPr lang="en-US" sz="2400" b="1" dirty="0">
                <a:latin typeface="Calibri" pitchFamily="34" charset="0"/>
                <a:cs typeface="Calibri" pitchFamily="34" charset="0"/>
              </a:rPr>
              <a:t>Thrombocytes = platelets (cell fragments)</a:t>
            </a:r>
          </a:p>
          <a:p>
            <a:pPr>
              <a:spcBef>
                <a:spcPct val="20000"/>
              </a:spcBef>
            </a:pPr>
            <a:endParaRPr lang="en-US" sz="2400" b="1" dirty="0">
              <a:latin typeface="Calibri" pitchFamily="34" charset="0"/>
              <a:cs typeface="Calibri" pitchFamily="34" charset="0"/>
            </a:endParaRPr>
          </a:p>
          <a:p>
            <a:pPr>
              <a:spcBef>
                <a:spcPct val="20000"/>
              </a:spcBef>
              <a:buFontTx/>
              <a:buChar char="•"/>
            </a:pPr>
            <a:r>
              <a:rPr lang="en-US" sz="2400" b="1" dirty="0">
                <a:solidFill>
                  <a:srgbClr val="CC0066"/>
                </a:solidFill>
                <a:latin typeface="Calibri" pitchFamily="34" charset="0"/>
                <a:cs typeface="Calibri" pitchFamily="34" charset="0"/>
              </a:rPr>
              <a:t>Matrix (plasma): makes up 55% of blood volume</a:t>
            </a:r>
          </a:p>
          <a:p>
            <a:pPr lvl="1">
              <a:spcBef>
                <a:spcPct val="20000"/>
              </a:spcBef>
            </a:pPr>
            <a:endParaRPr lang="en-US" sz="2400" b="1" dirty="0">
              <a:solidFill>
                <a:srgbClr val="CC0066"/>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10409</TotalTime>
  <Words>2108</Words>
  <Application>Microsoft Office PowerPoint</Application>
  <PresentationFormat>35mm Slides</PresentationFormat>
  <Paragraphs>285</Paragraphs>
  <Slides>31</Slides>
  <Notes>6</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RCSI Medical University of Bahrain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ashafei</dc:creator>
  <cp:lastModifiedBy>Dell</cp:lastModifiedBy>
  <cp:revision>401</cp:revision>
  <dcterms:created xsi:type="dcterms:W3CDTF">2006-09-19T07:51:20Z</dcterms:created>
  <dcterms:modified xsi:type="dcterms:W3CDTF">2017-09-28T05:49:37Z</dcterms:modified>
</cp:coreProperties>
</file>