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29" r:id="rId3"/>
    <p:sldId id="330" r:id="rId4"/>
    <p:sldId id="280" r:id="rId5"/>
    <p:sldId id="285" r:id="rId6"/>
    <p:sldId id="287" r:id="rId7"/>
    <p:sldId id="335" r:id="rId8"/>
    <p:sldId id="336" r:id="rId9"/>
    <p:sldId id="323" r:id="rId10"/>
    <p:sldId id="292" r:id="rId11"/>
    <p:sldId id="290" r:id="rId12"/>
    <p:sldId id="288" r:id="rId13"/>
    <p:sldId id="338" r:id="rId14"/>
    <p:sldId id="295" r:id="rId15"/>
    <p:sldId id="304" r:id="rId16"/>
    <p:sldId id="340" r:id="rId17"/>
    <p:sldId id="342" r:id="rId18"/>
    <p:sldId id="333" r:id="rId19"/>
    <p:sldId id="283" r:id="rId20"/>
    <p:sldId id="326" r:id="rId21"/>
    <p:sldId id="343" r:id="rId22"/>
    <p:sldId id="332" r:id="rId23"/>
  </p:sldIdLst>
  <p:sldSz cx="10287000" cy="6858000" type="35mm"/>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FF00"/>
    <a:srgbClr val="003300"/>
    <a:srgbClr val="660066"/>
    <a:srgbClr val="3333CC"/>
    <a:srgbClr val="003366"/>
    <a:srgbClr val="800000"/>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886" autoAdjust="0"/>
  </p:normalViewPr>
  <p:slideViewPr>
    <p:cSldViewPr>
      <p:cViewPr>
        <p:scale>
          <a:sx n="50" d="100"/>
          <a:sy n="50" d="100"/>
        </p:scale>
        <p:origin x="-1776" y="-606"/>
      </p:cViewPr>
      <p:guideLst>
        <p:guide orient="horz" pos="2160"/>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561F94-63B3-4417-8D26-B7C4F29732AF}" type="datetimeFigureOut">
              <a:rPr lang="ar-SA" smtClean="0"/>
              <a:t>09/01/39</a:t>
            </a:fld>
            <a:endParaRPr lang="ar-SA"/>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6FBB1F-4698-4B47-9029-D2BFC4147BD3}" type="slidenum">
              <a:rPr lang="ar-SA" smtClean="0"/>
              <a:t>‹#›</a:t>
            </a:fld>
            <a:endParaRPr lang="ar-SA"/>
          </a:p>
        </p:txBody>
      </p:sp>
    </p:spTree>
    <p:extLst>
      <p:ext uri="{BB962C8B-B14F-4D97-AF65-F5344CB8AC3E}">
        <p14:creationId xmlns:p14="http://schemas.microsoft.com/office/powerpoint/2010/main" val="4399190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1</a:t>
            </a:fld>
            <a:endParaRPr lang="ar-SA"/>
          </a:p>
        </p:txBody>
      </p:sp>
    </p:spTree>
    <p:extLst>
      <p:ext uri="{BB962C8B-B14F-4D97-AF65-F5344CB8AC3E}">
        <p14:creationId xmlns:p14="http://schemas.microsoft.com/office/powerpoint/2010/main" val="285926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2</a:t>
            </a:fld>
            <a:endParaRPr lang="ar-SA"/>
          </a:p>
        </p:txBody>
      </p:sp>
    </p:spTree>
    <p:extLst>
      <p:ext uri="{BB962C8B-B14F-4D97-AF65-F5344CB8AC3E}">
        <p14:creationId xmlns:p14="http://schemas.microsoft.com/office/powerpoint/2010/main" val="89797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3</a:t>
            </a:fld>
            <a:endParaRPr lang="ar-SA"/>
          </a:p>
        </p:txBody>
      </p:sp>
    </p:spTree>
    <p:extLst>
      <p:ext uri="{BB962C8B-B14F-4D97-AF65-F5344CB8AC3E}">
        <p14:creationId xmlns:p14="http://schemas.microsoft.com/office/powerpoint/2010/main" val="166833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4</a:t>
            </a:fld>
            <a:endParaRPr lang="ar-SA"/>
          </a:p>
        </p:txBody>
      </p:sp>
    </p:spTree>
    <p:extLst>
      <p:ext uri="{BB962C8B-B14F-4D97-AF65-F5344CB8AC3E}">
        <p14:creationId xmlns:p14="http://schemas.microsoft.com/office/powerpoint/2010/main" val="3478640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5</a:t>
            </a:fld>
            <a:endParaRPr lang="ar-SA"/>
          </a:p>
        </p:txBody>
      </p:sp>
    </p:spTree>
    <p:extLst>
      <p:ext uri="{BB962C8B-B14F-4D97-AF65-F5344CB8AC3E}">
        <p14:creationId xmlns:p14="http://schemas.microsoft.com/office/powerpoint/2010/main" val="147583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B6FBB1F-4698-4B47-9029-D2BFC4147BD3}" type="slidenum">
              <a:rPr lang="ar-SA" smtClean="0"/>
              <a:t>6</a:t>
            </a:fld>
            <a:endParaRPr lang="ar-SA"/>
          </a:p>
        </p:txBody>
      </p:sp>
    </p:spTree>
    <p:extLst>
      <p:ext uri="{BB962C8B-B14F-4D97-AF65-F5344CB8AC3E}">
        <p14:creationId xmlns:p14="http://schemas.microsoft.com/office/powerpoint/2010/main" val="72162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7C477-0D23-4AFB-926C-5339872499AF}" type="slidenum">
              <a:rPr lang="ar-SA"/>
              <a:pPr>
                <a:defRPr/>
              </a:pPr>
              <a:t>‹#›</a:t>
            </a:fld>
            <a:endParaRPr lang="en-US"/>
          </a:p>
        </p:txBody>
      </p:sp>
    </p:spTree>
    <p:extLst>
      <p:ext uri="{BB962C8B-B14F-4D97-AF65-F5344CB8AC3E}">
        <p14:creationId xmlns:p14="http://schemas.microsoft.com/office/powerpoint/2010/main" val="338173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DC09E5-F50D-4C74-B3DA-10A99138FE33}" type="slidenum">
              <a:rPr lang="ar-SA"/>
              <a:pPr>
                <a:defRPr/>
              </a:pPr>
              <a:t>‹#›</a:t>
            </a:fld>
            <a:endParaRPr lang="en-US"/>
          </a:p>
        </p:txBody>
      </p:sp>
    </p:spTree>
    <p:extLst>
      <p:ext uri="{BB962C8B-B14F-4D97-AF65-F5344CB8AC3E}">
        <p14:creationId xmlns:p14="http://schemas.microsoft.com/office/powerpoint/2010/main" val="190444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BD39A-29AE-486B-9482-80469D43C3D8}" type="slidenum">
              <a:rPr lang="ar-SA"/>
              <a:pPr>
                <a:defRPr/>
              </a:pPr>
              <a:t>‹#›</a:t>
            </a:fld>
            <a:endParaRPr lang="en-US"/>
          </a:p>
        </p:txBody>
      </p:sp>
    </p:spTree>
    <p:extLst>
      <p:ext uri="{BB962C8B-B14F-4D97-AF65-F5344CB8AC3E}">
        <p14:creationId xmlns:p14="http://schemas.microsoft.com/office/powerpoint/2010/main" val="229922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5375A-0120-4815-BCC0-7311C4FF81B2}" type="slidenum">
              <a:rPr lang="ar-SA"/>
              <a:pPr>
                <a:defRPr/>
              </a:pPr>
              <a:t>‹#›</a:t>
            </a:fld>
            <a:endParaRPr lang="en-US"/>
          </a:p>
        </p:txBody>
      </p:sp>
    </p:spTree>
    <p:extLst>
      <p:ext uri="{BB962C8B-B14F-4D97-AF65-F5344CB8AC3E}">
        <p14:creationId xmlns:p14="http://schemas.microsoft.com/office/powerpoint/2010/main" val="395692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61623-F8A2-4975-8D6A-DB5AD99F9B26}" type="slidenum">
              <a:rPr lang="ar-SA"/>
              <a:pPr>
                <a:defRPr/>
              </a:pPr>
              <a:t>‹#›</a:t>
            </a:fld>
            <a:endParaRPr lang="en-US"/>
          </a:p>
        </p:txBody>
      </p:sp>
    </p:spTree>
    <p:extLst>
      <p:ext uri="{BB962C8B-B14F-4D97-AF65-F5344CB8AC3E}">
        <p14:creationId xmlns:p14="http://schemas.microsoft.com/office/powerpoint/2010/main" val="376982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47A38B-5A48-4100-8AF3-5FA763F6BFD4}" type="slidenum">
              <a:rPr lang="ar-SA"/>
              <a:pPr>
                <a:defRPr/>
              </a:pPr>
              <a:t>‹#›</a:t>
            </a:fld>
            <a:endParaRPr lang="en-US"/>
          </a:p>
        </p:txBody>
      </p:sp>
    </p:spTree>
    <p:extLst>
      <p:ext uri="{BB962C8B-B14F-4D97-AF65-F5344CB8AC3E}">
        <p14:creationId xmlns:p14="http://schemas.microsoft.com/office/powerpoint/2010/main" val="34245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2006D1-A217-42D0-9BD3-4C47B277F1B6}" type="slidenum">
              <a:rPr lang="ar-SA"/>
              <a:pPr>
                <a:defRPr/>
              </a:pPr>
              <a:t>‹#›</a:t>
            </a:fld>
            <a:endParaRPr lang="en-US"/>
          </a:p>
        </p:txBody>
      </p:sp>
    </p:spTree>
    <p:extLst>
      <p:ext uri="{BB962C8B-B14F-4D97-AF65-F5344CB8AC3E}">
        <p14:creationId xmlns:p14="http://schemas.microsoft.com/office/powerpoint/2010/main" val="39235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215B83-5221-4924-B276-61AE4392E4E3}" type="slidenum">
              <a:rPr lang="ar-SA"/>
              <a:pPr>
                <a:defRPr/>
              </a:pPr>
              <a:t>‹#›</a:t>
            </a:fld>
            <a:endParaRPr lang="en-US"/>
          </a:p>
        </p:txBody>
      </p:sp>
    </p:spTree>
    <p:extLst>
      <p:ext uri="{BB962C8B-B14F-4D97-AF65-F5344CB8AC3E}">
        <p14:creationId xmlns:p14="http://schemas.microsoft.com/office/powerpoint/2010/main" val="37260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D4CF4D-0244-441B-9B70-BF66E265828D}" type="slidenum">
              <a:rPr lang="ar-SA"/>
              <a:pPr>
                <a:defRPr/>
              </a:pPr>
              <a:t>‹#›</a:t>
            </a:fld>
            <a:endParaRPr lang="en-US"/>
          </a:p>
        </p:txBody>
      </p:sp>
    </p:spTree>
    <p:extLst>
      <p:ext uri="{BB962C8B-B14F-4D97-AF65-F5344CB8AC3E}">
        <p14:creationId xmlns:p14="http://schemas.microsoft.com/office/powerpoint/2010/main" val="7214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C6BB6-0781-4F1D-BD67-B622F33C2F92}" type="slidenum">
              <a:rPr lang="ar-SA"/>
              <a:pPr>
                <a:defRPr/>
              </a:pPr>
              <a:t>‹#›</a:t>
            </a:fld>
            <a:endParaRPr lang="en-US"/>
          </a:p>
        </p:txBody>
      </p:sp>
    </p:spTree>
    <p:extLst>
      <p:ext uri="{BB962C8B-B14F-4D97-AF65-F5344CB8AC3E}">
        <p14:creationId xmlns:p14="http://schemas.microsoft.com/office/powerpoint/2010/main" val="100799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7E7CB-36C7-46F9-B287-1B371E6551E2}" type="slidenum">
              <a:rPr lang="ar-SA"/>
              <a:pPr>
                <a:defRPr/>
              </a:pPr>
              <a:t>‹#›</a:t>
            </a:fld>
            <a:endParaRPr lang="en-US"/>
          </a:p>
        </p:txBody>
      </p:sp>
    </p:spTree>
    <p:extLst>
      <p:ext uri="{BB962C8B-B14F-4D97-AF65-F5344CB8AC3E}">
        <p14:creationId xmlns:p14="http://schemas.microsoft.com/office/powerpoint/2010/main" val="89566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529DB53-59C9-4845-9061-619E94ED0201}"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8" name="Rectangle 4"/>
          <p:cNvSpPr>
            <a:spLocks noChangeArrowheads="1"/>
          </p:cNvSpPr>
          <p:nvPr/>
        </p:nvSpPr>
        <p:spPr bwMode="auto">
          <a:xfrm>
            <a:off x="723900" y="2111276"/>
            <a:ext cx="8763000" cy="1569660"/>
          </a:xfrm>
          <a:prstGeom prst="rect">
            <a:avLst/>
          </a:prstGeom>
          <a:noFill/>
          <a:ln w="9525">
            <a:noFill/>
            <a:miter lim="800000"/>
            <a:headEnd/>
            <a:tailEnd/>
          </a:ln>
          <a:effectLst/>
        </p:spPr>
        <p:txBody>
          <a:bodyPr>
            <a:spAutoFit/>
          </a:bodyPr>
          <a:lstStyle/>
          <a:p>
            <a:pPr algn="ctr">
              <a:defRPr/>
            </a:pPr>
            <a:r>
              <a:rPr lang="en-GB" altLang="en-GB" sz="9600" b="1" dirty="0" smtClean="0">
                <a:solidFill>
                  <a:srgbClr val="FFCC00"/>
                </a:solidFill>
                <a:effectLst>
                  <a:outerShdw blurRad="38100" dist="38100" dir="2700000" algn="tl">
                    <a:srgbClr val="C0C0C0"/>
                  </a:outerShdw>
                </a:effectLst>
                <a:latin typeface="Calibri" pitchFamily="34" charset="0"/>
                <a:cs typeface="Calibri" pitchFamily="34" charset="0"/>
              </a:rPr>
              <a:t>Erythropoiesis</a:t>
            </a:r>
            <a:endParaRPr lang="en-GB" altLang="en-GB" sz="9600" b="1" dirty="0">
              <a:solidFill>
                <a:srgbClr val="FFCC00"/>
              </a:solidFill>
              <a:effectLst>
                <a:outerShdw blurRad="38100" dist="38100" dir="2700000" algn="tl">
                  <a:srgbClr val="C0C0C0"/>
                </a:outerShdw>
              </a:effectLst>
              <a:latin typeface="Calibri" pitchFamily="34" charset="0"/>
              <a:cs typeface="Calibri" pitchFamily="34" charset="0"/>
            </a:endParaRPr>
          </a:p>
        </p:txBody>
      </p:sp>
      <p:grpSp>
        <p:nvGrpSpPr>
          <p:cNvPr id="3" name="Group 7"/>
          <p:cNvGrpSpPr>
            <a:grpSpLocks/>
          </p:cNvGrpSpPr>
          <p:nvPr/>
        </p:nvGrpSpPr>
        <p:grpSpPr bwMode="auto">
          <a:xfrm>
            <a:off x="0" y="0"/>
            <a:ext cx="1104900" cy="1689100"/>
            <a:chOff x="96" y="104"/>
            <a:chExt cx="696" cy="1064"/>
          </a:xfrm>
        </p:grpSpPr>
        <p:pic>
          <p:nvPicPr>
            <p:cNvPr id="4" name="Picture 8" descr="mobileph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 y="213"/>
              <a:ext cx="372"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p:cNvSpPr>
              <a:spLocks noChangeArrowheads="1"/>
            </p:cNvSpPr>
            <p:nvPr/>
          </p:nvSpPr>
          <p:spPr bwMode="auto">
            <a:xfrm>
              <a:off x="96" y="104"/>
              <a:ext cx="696" cy="10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7 h 21600"/>
                <a:gd name="T26" fmla="*/ 18434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60" y="16758"/>
                  </a:moveTo>
                  <a:cubicBezTo>
                    <a:pt x="19267" y="15091"/>
                    <a:pt x="20039" y="12981"/>
                    <a:pt x="20039" y="10800"/>
                  </a:cubicBezTo>
                  <a:cubicBezTo>
                    <a:pt x="20039" y="5697"/>
                    <a:pt x="15902" y="1561"/>
                    <a:pt x="10800" y="1561"/>
                  </a:cubicBezTo>
                  <a:cubicBezTo>
                    <a:pt x="8618" y="1560"/>
                    <a:pt x="6508" y="2332"/>
                    <a:pt x="4841" y="3739"/>
                  </a:cubicBezTo>
                  <a:lnTo>
                    <a:pt x="17860" y="16758"/>
                  </a:lnTo>
                  <a:close/>
                  <a:moveTo>
                    <a:pt x="3739" y="4841"/>
                  </a:moveTo>
                  <a:cubicBezTo>
                    <a:pt x="2332" y="6508"/>
                    <a:pt x="1561" y="8618"/>
                    <a:pt x="1561" y="10799"/>
                  </a:cubicBezTo>
                  <a:cubicBezTo>
                    <a:pt x="1561" y="15902"/>
                    <a:pt x="5697" y="20039"/>
                    <a:pt x="10800" y="20039"/>
                  </a:cubicBezTo>
                  <a:cubicBezTo>
                    <a:pt x="12981" y="20039"/>
                    <a:pt x="15091" y="19267"/>
                    <a:pt x="16758" y="17860"/>
                  </a:cubicBezTo>
                  <a:lnTo>
                    <a:pt x="3739" y="4841"/>
                  </a:lnTo>
                  <a:close/>
                </a:path>
              </a:pathLst>
            </a:custGeom>
            <a:solidFill>
              <a:srgbClr val="FF0000"/>
            </a:solidFill>
            <a:ln w="9525">
              <a:solidFill>
                <a:schemeClr val="tx2"/>
              </a:solidFill>
              <a:miter lim="800000"/>
              <a:headEnd/>
              <a:tailEnd/>
            </a:ln>
          </p:spPr>
          <p:txBody>
            <a:bodyPr anchor="ctr">
              <a:spAutoFit/>
            </a:bodyPr>
            <a:lstStyle/>
            <a:p>
              <a:endParaRPr lang="ar-SA"/>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2400"/>
            <a:ext cx="10287000" cy="533400"/>
          </a:xfrm>
          <a:prstGeom prst="rect">
            <a:avLst/>
          </a:prstGeom>
          <a:noFill/>
          <a:ln w="9525">
            <a:noFill/>
            <a:miter lim="800000"/>
            <a:headEnd/>
            <a:tailEnd/>
          </a:ln>
          <a:effectLst/>
        </p:spPr>
        <p:txBody>
          <a:bodyPr anchor="ctr"/>
          <a:lstStyle/>
          <a:p>
            <a:pPr algn="ctr">
              <a:defRPr/>
            </a:pPr>
            <a:r>
              <a:rPr lang="en-US" sz="4400" b="1" dirty="0">
                <a:solidFill>
                  <a:srgbClr val="FF0000"/>
                </a:solidFill>
                <a:effectLst>
                  <a:outerShdw blurRad="38100" dist="38100" dir="2700000" algn="tl">
                    <a:srgbClr val="C0C0C0"/>
                  </a:outerShdw>
                </a:effectLst>
                <a:latin typeface="Calibri" pitchFamily="34" charset="0"/>
                <a:cs typeface="Calibri" pitchFamily="34" charset="0"/>
              </a:rPr>
              <a:t>Stages of Erythropoiesis</a:t>
            </a:r>
          </a:p>
        </p:txBody>
      </p:sp>
      <p:sp>
        <p:nvSpPr>
          <p:cNvPr id="25603" name="Text Box 3"/>
          <p:cNvSpPr txBox="1">
            <a:spLocks noChangeArrowheads="1"/>
          </p:cNvSpPr>
          <p:nvPr/>
        </p:nvSpPr>
        <p:spPr bwMode="auto">
          <a:xfrm>
            <a:off x="342900" y="796290"/>
            <a:ext cx="9601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buFont typeface="Wingdings" pitchFamily="2" charset="2"/>
              <a:buChar char="q"/>
            </a:pPr>
            <a:r>
              <a:rPr lang="en-US" sz="2100" b="1" dirty="0">
                <a:latin typeface="Calibri" pitchFamily="34" charset="0"/>
                <a:cs typeface="Calibri" pitchFamily="34" charset="0"/>
              </a:rPr>
              <a:t>The blood </a:t>
            </a:r>
            <a:r>
              <a:rPr lang="en-US" sz="2100" b="1" dirty="0" smtClean="0">
                <a:latin typeface="Calibri" pitchFamily="34" charset="0"/>
                <a:cs typeface="Calibri" pitchFamily="34" charset="0"/>
              </a:rPr>
              <a:t>cells begin </a:t>
            </a:r>
            <a:r>
              <a:rPr lang="en-US" sz="2100" b="1" dirty="0">
                <a:latin typeface="Calibri" pitchFamily="34" charset="0"/>
                <a:cs typeface="Calibri" pitchFamily="34" charset="0"/>
              </a:rPr>
              <a:t>their lives in the bone marrow from a single </a:t>
            </a:r>
            <a:r>
              <a:rPr lang="en-US" sz="2100" b="1" dirty="0" smtClean="0">
                <a:latin typeface="Calibri" pitchFamily="34" charset="0"/>
                <a:cs typeface="Calibri" pitchFamily="34" charset="0"/>
              </a:rPr>
              <a:t>type of </a:t>
            </a:r>
            <a:r>
              <a:rPr lang="en-US" sz="2100" b="1" dirty="0">
                <a:latin typeface="Calibri" pitchFamily="34" charset="0"/>
                <a:cs typeface="Calibri" pitchFamily="34" charset="0"/>
              </a:rPr>
              <a:t>cell called the </a:t>
            </a:r>
            <a:r>
              <a:rPr lang="en-US" sz="2100" b="1" i="1" dirty="0" err="1" smtClean="0">
                <a:solidFill>
                  <a:srgbClr val="FF0000"/>
                </a:solidFill>
                <a:latin typeface="Calibri" pitchFamily="34" charset="0"/>
                <a:cs typeface="Calibri" pitchFamily="34" charset="0"/>
              </a:rPr>
              <a:t>pluripotential</a:t>
            </a:r>
            <a:r>
              <a:rPr lang="en-US" sz="2100" b="1" i="1" dirty="0" smtClean="0">
                <a:solidFill>
                  <a:srgbClr val="FF0000"/>
                </a:solidFill>
                <a:latin typeface="Calibri" pitchFamily="34" charset="0"/>
                <a:cs typeface="Calibri" pitchFamily="34" charset="0"/>
              </a:rPr>
              <a:t> (pluripotent) </a:t>
            </a:r>
            <a:r>
              <a:rPr lang="en-US" sz="2100" b="1" i="1" dirty="0">
                <a:solidFill>
                  <a:srgbClr val="FF0000"/>
                </a:solidFill>
                <a:latin typeface="Calibri" pitchFamily="34" charset="0"/>
                <a:cs typeface="Calibri" pitchFamily="34" charset="0"/>
              </a:rPr>
              <a:t>hematopoietic stem </a:t>
            </a:r>
            <a:r>
              <a:rPr lang="en-US" sz="2100" b="1" i="1" dirty="0" smtClean="0">
                <a:solidFill>
                  <a:srgbClr val="FF0000"/>
                </a:solidFill>
                <a:latin typeface="Calibri" pitchFamily="34" charset="0"/>
                <a:cs typeface="Calibri" pitchFamily="34" charset="0"/>
              </a:rPr>
              <a:t>cell (PHSC); </a:t>
            </a:r>
            <a:r>
              <a:rPr lang="en-US" sz="2100" b="1" i="1" dirty="0" err="1" smtClean="0">
                <a:solidFill>
                  <a:srgbClr val="FF0000"/>
                </a:solidFill>
                <a:latin typeface="Calibri" pitchFamily="34" charset="0"/>
                <a:cs typeface="Calibri" pitchFamily="34" charset="0"/>
              </a:rPr>
              <a:t>hemocytoblast</a:t>
            </a:r>
            <a:r>
              <a:rPr lang="en-US" sz="2100" b="1" i="1" dirty="0" smtClean="0">
                <a:latin typeface="Calibri" pitchFamily="34" charset="0"/>
                <a:cs typeface="Calibri" pitchFamily="34" charset="0"/>
              </a:rPr>
              <a:t>, </a:t>
            </a:r>
            <a:r>
              <a:rPr lang="en-US" sz="2100" b="1" dirty="0" smtClean="0">
                <a:latin typeface="Calibri" pitchFamily="34" charset="0"/>
                <a:cs typeface="Calibri" pitchFamily="34" charset="0"/>
              </a:rPr>
              <a:t>from </a:t>
            </a:r>
            <a:r>
              <a:rPr lang="en-US" sz="2100" b="1" dirty="0">
                <a:latin typeface="Calibri" pitchFamily="34" charset="0"/>
                <a:cs typeface="Calibri" pitchFamily="34" charset="0"/>
              </a:rPr>
              <a:t>which all the cells of the circulating blood are </a:t>
            </a:r>
            <a:r>
              <a:rPr lang="en-US" sz="2100" b="1" dirty="0" smtClean="0">
                <a:latin typeface="Calibri" pitchFamily="34" charset="0"/>
                <a:cs typeface="Calibri" pitchFamily="34" charset="0"/>
              </a:rPr>
              <a:t>eventually derived.</a:t>
            </a:r>
          </a:p>
          <a:p>
            <a:endParaRPr lang="en-US" sz="2100" b="1" dirty="0" smtClean="0">
              <a:latin typeface="Calibri" pitchFamily="34" charset="0"/>
              <a:cs typeface="Calibri" pitchFamily="34" charset="0"/>
            </a:endParaRPr>
          </a:p>
          <a:p>
            <a:pPr marL="342900" indent="-342900">
              <a:buFont typeface="Wingdings" pitchFamily="2" charset="2"/>
              <a:buChar char="q"/>
            </a:pPr>
            <a:r>
              <a:rPr lang="en-US" altLang="en-US" sz="2100" b="1" dirty="0" smtClean="0">
                <a:latin typeface="Calibri" pitchFamily="34" charset="0"/>
                <a:cs typeface="Calibri" pitchFamily="34" charset="0"/>
              </a:rPr>
              <a:t>These </a:t>
            </a:r>
            <a:r>
              <a:rPr lang="en-US" altLang="en-US" sz="2100" b="1" dirty="0">
                <a:latin typeface="Calibri" pitchFamily="34" charset="0"/>
                <a:cs typeface="Calibri" pitchFamily="34" charset="0"/>
              </a:rPr>
              <a:t>PHSC are least differentiated and can develop into any blood </a:t>
            </a:r>
            <a:r>
              <a:rPr lang="en-US" altLang="en-US" sz="2100" b="1" dirty="0" smtClean="0">
                <a:latin typeface="Calibri" pitchFamily="34" charset="0"/>
                <a:cs typeface="Calibri" pitchFamily="34" charset="0"/>
              </a:rPr>
              <a:t>cell.</a:t>
            </a:r>
            <a:endParaRPr lang="en-US" altLang="en-US" sz="2100" b="1" dirty="0">
              <a:latin typeface="Calibri" pitchFamily="34" charset="0"/>
              <a:cs typeface="Calibri" pitchFamily="34" charset="0"/>
            </a:endParaRPr>
          </a:p>
          <a:p>
            <a:pPr marL="342900" indent="-342900">
              <a:buFont typeface="Wingdings" pitchFamily="2" charset="2"/>
              <a:buChar char="q"/>
            </a:pPr>
            <a:endParaRPr lang="en-US" sz="2100" b="1" dirty="0">
              <a:latin typeface="Calibri" pitchFamily="34" charset="0"/>
              <a:cs typeface="Calibri" pitchFamily="34" charset="0"/>
            </a:endParaRPr>
          </a:p>
          <a:p>
            <a:pPr marL="342900" indent="-342900">
              <a:buFont typeface="Wingdings" pitchFamily="2" charset="2"/>
              <a:buChar char="q"/>
            </a:pPr>
            <a:r>
              <a:rPr lang="en-US" sz="2100" b="1" dirty="0" smtClean="0">
                <a:latin typeface="Calibri" pitchFamily="34" charset="0"/>
                <a:cs typeface="Calibri" pitchFamily="34" charset="0"/>
              </a:rPr>
              <a:t>They </a:t>
            </a:r>
            <a:r>
              <a:rPr lang="en-US" sz="2100" b="1" dirty="0">
                <a:latin typeface="Calibri" pitchFamily="34" charset="0"/>
                <a:cs typeface="Calibri" pitchFamily="34" charset="0"/>
              </a:rPr>
              <a:t>give rise to uncommitted stem cells that in turn give rise to </a:t>
            </a:r>
            <a:r>
              <a:rPr lang="en-US" altLang="en-US" sz="2100" b="1" u="sng" dirty="0">
                <a:solidFill>
                  <a:srgbClr val="660066"/>
                </a:solidFill>
                <a:latin typeface="Calibri" pitchFamily="34" charset="0"/>
                <a:cs typeface="Calibri" pitchFamily="34" charset="0"/>
              </a:rPr>
              <a:t>committed stem </a:t>
            </a:r>
            <a:r>
              <a:rPr lang="en-US" altLang="en-US" sz="2100" b="1" u="sng" dirty="0" smtClean="0">
                <a:solidFill>
                  <a:srgbClr val="660066"/>
                </a:solidFill>
                <a:latin typeface="Calibri" pitchFamily="34" charset="0"/>
                <a:cs typeface="Calibri" pitchFamily="34" charset="0"/>
              </a:rPr>
              <a:t>cells</a:t>
            </a:r>
            <a:r>
              <a:rPr lang="en-US" altLang="en-US" sz="2100" b="1" dirty="0" smtClean="0">
                <a:latin typeface="Calibri" pitchFamily="34" charset="0"/>
                <a:cs typeface="Calibri" pitchFamily="34" charset="0"/>
              </a:rPr>
              <a:t>; </a:t>
            </a:r>
            <a:r>
              <a:rPr lang="en-US" altLang="en-US" sz="2100" b="1" u="sng" dirty="0" smtClean="0">
                <a:solidFill>
                  <a:srgbClr val="660066"/>
                </a:solidFill>
                <a:latin typeface="Calibri" pitchFamily="34" charset="0"/>
                <a:cs typeface="Calibri" pitchFamily="34" charset="0"/>
              </a:rPr>
              <a:t>committed </a:t>
            </a:r>
            <a:r>
              <a:rPr lang="en-US" altLang="en-US" sz="2100" b="1" u="sng" dirty="0">
                <a:solidFill>
                  <a:srgbClr val="660066"/>
                </a:solidFill>
                <a:latin typeface="Calibri" pitchFamily="34" charset="0"/>
                <a:cs typeface="Calibri" pitchFamily="34" charset="0"/>
              </a:rPr>
              <a:t>progenitor </a:t>
            </a:r>
            <a:r>
              <a:rPr lang="en-US" altLang="en-US" sz="2100" b="1" u="sng" dirty="0" smtClean="0">
                <a:solidFill>
                  <a:srgbClr val="660066"/>
                </a:solidFill>
                <a:latin typeface="Calibri" pitchFamily="34" charset="0"/>
                <a:cs typeface="Calibri" pitchFamily="34" charset="0"/>
              </a:rPr>
              <a:t>cells; progenitor cells </a:t>
            </a:r>
            <a:r>
              <a:rPr lang="en-US" sz="2100" b="1" dirty="0" smtClean="0">
                <a:latin typeface="Calibri" pitchFamily="34" charset="0"/>
                <a:cs typeface="Calibri" pitchFamily="34" charset="0"/>
              </a:rPr>
              <a:t>(</a:t>
            </a:r>
            <a:r>
              <a:rPr lang="en-US" sz="2100" b="1" dirty="0">
                <a:latin typeface="Calibri" pitchFamily="34" charset="0"/>
                <a:cs typeface="Calibri" pitchFamily="34" charset="0"/>
              </a:rPr>
              <a:t>colony-forming </a:t>
            </a:r>
            <a:r>
              <a:rPr lang="en-US" sz="2100" b="1" dirty="0" smtClean="0">
                <a:latin typeface="Calibri" pitchFamily="34" charset="0"/>
                <a:cs typeface="Calibri" pitchFamily="34" charset="0"/>
              </a:rPr>
              <a:t>units).</a:t>
            </a:r>
          </a:p>
          <a:p>
            <a:pPr marL="342900" indent="-342900">
              <a:buFont typeface="Wingdings" pitchFamily="2" charset="2"/>
              <a:buChar char="q"/>
            </a:pPr>
            <a:endParaRPr lang="en-US" sz="2100" b="1" dirty="0">
              <a:latin typeface="Calibri" pitchFamily="34" charset="0"/>
              <a:cs typeface="Calibri" pitchFamily="34" charset="0"/>
            </a:endParaRPr>
          </a:p>
          <a:p>
            <a:pPr marL="342900" indent="-342900">
              <a:buFont typeface="Wingdings" pitchFamily="2" charset="2"/>
              <a:buChar char="q"/>
            </a:pPr>
            <a:r>
              <a:rPr lang="en-US" sz="2100" b="1" dirty="0" smtClean="0">
                <a:latin typeface="Calibri" pitchFamily="34" charset="0"/>
                <a:cs typeface="Calibri" pitchFamily="34" charset="0"/>
              </a:rPr>
              <a:t>A </a:t>
            </a:r>
            <a:r>
              <a:rPr lang="en-US" sz="2100" b="1" dirty="0">
                <a:latin typeface="Calibri" pitchFamily="34" charset="0"/>
                <a:cs typeface="Calibri" pitchFamily="34" charset="0"/>
              </a:rPr>
              <a:t>committed stem cell that produces </a:t>
            </a:r>
            <a:r>
              <a:rPr lang="en-US" sz="2100" b="1" dirty="0" smtClean="0">
                <a:latin typeface="Calibri" pitchFamily="34" charset="0"/>
                <a:cs typeface="Calibri" pitchFamily="34" charset="0"/>
              </a:rPr>
              <a:t>erythrocytes is </a:t>
            </a:r>
            <a:r>
              <a:rPr lang="en-US" sz="2100" b="1" dirty="0">
                <a:latin typeface="Calibri" pitchFamily="34" charset="0"/>
                <a:cs typeface="Calibri" pitchFamily="34" charset="0"/>
              </a:rPr>
              <a:t>called a </a:t>
            </a:r>
            <a:r>
              <a:rPr lang="en-US" sz="2100" b="1" i="1" dirty="0">
                <a:latin typeface="Calibri" pitchFamily="34" charset="0"/>
                <a:cs typeface="Calibri" pitchFamily="34" charset="0"/>
              </a:rPr>
              <a:t>colony-forming </a:t>
            </a:r>
            <a:r>
              <a:rPr lang="en-US" sz="2100" b="1" i="1" dirty="0" smtClean="0">
                <a:latin typeface="Calibri" pitchFamily="34" charset="0"/>
                <a:cs typeface="Calibri" pitchFamily="34" charset="0"/>
              </a:rPr>
              <a:t>unit-erythrocyte (CFU-E).</a:t>
            </a:r>
            <a:endParaRPr lang="en-US" sz="2100" b="1" dirty="0" smtClean="0">
              <a:latin typeface="Calibri" pitchFamily="34" charset="0"/>
              <a:cs typeface="Calibri" pitchFamily="34" charset="0"/>
            </a:endParaRPr>
          </a:p>
          <a:p>
            <a:pPr marL="342900" indent="-342900">
              <a:buFont typeface="Wingdings" pitchFamily="2" charset="2"/>
              <a:buChar char="q"/>
            </a:pPr>
            <a:endParaRPr lang="en-US" sz="2100" b="1" dirty="0" smtClean="0">
              <a:latin typeface="Calibri" pitchFamily="34" charset="0"/>
              <a:cs typeface="Calibri" pitchFamily="34" charset="0"/>
            </a:endParaRPr>
          </a:p>
          <a:p>
            <a:pPr marL="342900" indent="-342900">
              <a:buFont typeface="Wingdings" pitchFamily="2" charset="2"/>
              <a:buChar char="q"/>
            </a:pPr>
            <a:r>
              <a:rPr lang="en-US" sz="2100" b="1" dirty="0" smtClean="0">
                <a:latin typeface="Calibri" pitchFamily="34" charset="0"/>
                <a:cs typeface="Calibri" pitchFamily="34" charset="0"/>
              </a:rPr>
              <a:t>CFUs </a:t>
            </a:r>
            <a:r>
              <a:rPr lang="en-US" altLang="en-US" sz="2100" b="1" dirty="0">
                <a:latin typeface="Calibri" pitchFamily="34" charset="0"/>
                <a:cs typeface="Calibri" pitchFamily="34" charset="0"/>
              </a:rPr>
              <a:t>form differentiation lines leading to RBCs, megakaryocytes and most </a:t>
            </a:r>
            <a:r>
              <a:rPr lang="en-US" altLang="en-US" sz="2100" b="1" dirty="0" smtClean="0">
                <a:latin typeface="Calibri" pitchFamily="34" charset="0"/>
                <a:cs typeface="Calibri" pitchFamily="34" charset="0"/>
              </a:rPr>
              <a:t>WBCs.</a:t>
            </a:r>
          </a:p>
          <a:p>
            <a:pPr marL="342900" indent="-342900">
              <a:buFont typeface="Wingdings" pitchFamily="2" charset="2"/>
              <a:buChar char="q"/>
            </a:pPr>
            <a:endParaRPr lang="en-US" sz="2100" b="1" dirty="0">
              <a:latin typeface="Calibri" pitchFamily="34" charset="0"/>
              <a:cs typeface="Calibri" pitchFamily="34" charset="0"/>
            </a:endParaRPr>
          </a:p>
          <a:p>
            <a:pPr marL="342900" indent="-342900">
              <a:buFont typeface="Wingdings" pitchFamily="2" charset="2"/>
              <a:buChar char="q"/>
            </a:pPr>
            <a:r>
              <a:rPr lang="en-US" sz="2100" b="1" dirty="0" smtClean="0">
                <a:latin typeface="Calibri" pitchFamily="34" charset="0"/>
                <a:cs typeface="Calibri" pitchFamily="34" charset="0"/>
              </a:rPr>
              <a:t>Thus</a:t>
            </a:r>
            <a:r>
              <a:rPr lang="en-US" sz="2100" b="1" dirty="0">
                <a:latin typeface="Calibri" pitchFamily="34" charset="0"/>
                <a:cs typeface="Calibri" pitchFamily="34" charset="0"/>
              </a:rPr>
              <a:t>, the </a:t>
            </a:r>
            <a:r>
              <a:rPr lang="en-US" sz="2100" b="1">
                <a:latin typeface="Calibri" pitchFamily="34" charset="0"/>
                <a:cs typeface="Calibri" pitchFamily="34" charset="0"/>
              </a:rPr>
              <a:t>CFUs </a:t>
            </a:r>
            <a:r>
              <a:rPr lang="en-US" sz="2100" b="1" smtClean="0">
                <a:latin typeface="Calibri" pitchFamily="34" charset="0"/>
                <a:cs typeface="Calibri" pitchFamily="34" charset="0"/>
              </a:rPr>
              <a:t>are </a:t>
            </a:r>
            <a:r>
              <a:rPr lang="en-US" sz="2100" b="1" dirty="0">
                <a:latin typeface="Calibri" pitchFamily="34" charset="0"/>
                <a:cs typeface="Calibri" pitchFamily="34" charset="0"/>
              </a:rPr>
              <a:t>specialized to form specific cell </a:t>
            </a:r>
            <a:r>
              <a:rPr lang="en-US" sz="2100" b="1" dirty="0" smtClean="0">
                <a:latin typeface="Calibri" pitchFamily="34" charset="0"/>
                <a:cs typeface="Calibri" pitchFamily="34" charset="0"/>
              </a:rPr>
              <a:t>types.</a:t>
            </a:r>
          </a:p>
          <a:p>
            <a:pPr marL="342900" indent="-342900">
              <a:buFont typeface="Wingdings" pitchFamily="2" charset="2"/>
              <a:buChar char="q"/>
            </a:pPr>
            <a:endParaRPr lang="en-US" sz="2100" b="1" dirty="0">
              <a:latin typeface="Calibri" pitchFamily="34" charset="0"/>
              <a:cs typeface="Calibri" pitchFamily="34" charset="0"/>
            </a:endParaRPr>
          </a:p>
          <a:p>
            <a:pPr marL="342900" indent="-342900">
              <a:buFont typeface="Wingdings" pitchFamily="2" charset="2"/>
              <a:buChar char="q"/>
            </a:pPr>
            <a:r>
              <a:rPr lang="en-US" sz="2100" b="1" dirty="0" smtClean="0">
                <a:latin typeface="Calibri" pitchFamily="34" charset="0"/>
                <a:cs typeface="Calibri" pitchFamily="34" charset="0"/>
              </a:rPr>
              <a:t>For </a:t>
            </a:r>
            <a:r>
              <a:rPr lang="en-US" sz="2100" b="1" dirty="0">
                <a:latin typeface="Calibri" pitchFamily="34" charset="0"/>
                <a:cs typeface="Calibri" pitchFamily="34" charset="0"/>
              </a:rPr>
              <a:t>example: CFU-E develops eventually into only red blood cells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0"/>
            <a:ext cx="924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
          <p:cNvSpPr>
            <a:spLocks noChangeArrowheads="1"/>
          </p:cNvSpPr>
          <p:nvPr/>
        </p:nvSpPr>
        <p:spPr bwMode="auto">
          <a:xfrm>
            <a:off x="6591300" y="23872"/>
            <a:ext cx="35814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0" hangingPunct="0">
              <a:buFont typeface="Wingdings" pitchFamily="2" charset="2"/>
              <a:buChar char="q"/>
            </a:pPr>
            <a:r>
              <a:rPr lang="en-US" sz="1550" b="1" dirty="0">
                <a:latin typeface="Calibri" pitchFamily="34" charset="0"/>
                <a:cs typeface="Calibri" pitchFamily="34" charset="0"/>
              </a:rPr>
              <a:t>Growth and </a:t>
            </a:r>
            <a:r>
              <a:rPr lang="en-US" sz="1550" b="1" dirty="0" smtClean="0">
                <a:latin typeface="Calibri" pitchFamily="34" charset="0"/>
                <a:cs typeface="Calibri" pitchFamily="34" charset="0"/>
              </a:rPr>
              <a:t>reproduction of the </a:t>
            </a:r>
            <a:r>
              <a:rPr lang="en-US" sz="1550" b="1" dirty="0">
                <a:latin typeface="Calibri" pitchFamily="34" charset="0"/>
                <a:cs typeface="Calibri" pitchFamily="34" charset="0"/>
              </a:rPr>
              <a:t>different stem cells are controlled by multiple proteins called </a:t>
            </a:r>
            <a:r>
              <a:rPr lang="en-US" sz="1550" b="1" u="sng" dirty="0">
                <a:solidFill>
                  <a:srgbClr val="2904C8"/>
                </a:solidFill>
                <a:latin typeface="Calibri" pitchFamily="34" charset="0"/>
                <a:cs typeface="Calibri" pitchFamily="34" charset="0"/>
              </a:rPr>
              <a:t>growth inducers</a:t>
            </a:r>
            <a:r>
              <a:rPr lang="en-US" sz="1550" b="1" u="sng" dirty="0">
                <a:latin typeface="Calibri" pitchFamily="34" charset="0"/>
                <a:cs typeface="Calibri" pitchFamily="34" charset="0"/>
              </a:rPr>
              <a:t>.</a:t>
            </a:r>
            <a:r>
              <a:rPr lang="en-US" sz="1550" b="1" dirty="0">
                <a:latin typeface="Calibri" pitchFamily="34" charset="0"/>
                <a:cs typeface="Calibri" pitchFamily="34" charset="0"/>
              </a:rPr>
              <a:t> One of these, </a:t>
            </a:r>
            <a:r>
              <a:rPr lang="en-US" sz="1550" b="1" dirty="0">
                <a:solidFill>
                  <a:srgbClr val="FF0000"/>
                </a:solidFill>
                <a:latin typeface="Calibri" pitchFamily="34" charset="0"/>
                <a:cs typeface="Calibri" pitchFamily="34" charset="0"/>
              </a:rPr>
              <a:t>interleukin-3</a:t>
            </a:r>
            <a:r>
              <a:rPr lang="en-US" sz="1550" b="1" dirty="0">
                <a:latin typeface="Calibri" pitchFamily="34" charset="0"/>
                <a:cs typeface="Calibri" pitchFamily="34" charset="0"/>
              </a:rPr>
              <a:t>, promotes growth and reproduction of virtually all the different types of committed stem cells, whereas the others induce growth of only specific types of cells.  </a:t>
            </a:r>
          </a:p>
          <a:p>
            <a:pPr marL="285750" indent="-285750" eaLnBrk="0" hangingPunct="0">
              <a:buFont typeface="Wingdings" pitchFamily="2" charset="2"/>
              <a:buChar char="q"/>
            </a:pPr>
            <a:endParaRPr lang="en-US" sz="1550" b="1" dirty="0">
              <a:latin typeface="Calibri" pitchFamily="34" charset="0"/>
              <a:cs typeface="Calibri" pitchFamily="34" charset="0"/>
            </a:endParaRPr>
          </a:p>
          <a:p>
            <a:pPr marL="285750" indent="-285750" eaLnBrk="0" hangingPunct="0">
              <a:buFont typeface="Wingdings" pitchFamily="2" charset="2"/>
              <a:buChar char="q"/>
            </a:pPr>
            <a:r>
              <a:rPr lang="en-US" sz="1550" b="1" dirty="0">
                <a:latin typeface="Calibri" pitchFamily="34" charset="0"/>
                <a:cs typeface="Calibri" pitchFamily="34" charset="0"/>
              </a:rPr>
              <a:t>Differentiation of the cells is the function of another set of proteins called </a:t>
            </a:r>
            <a:r>
              <a:rPr lang="en-US" sz="1550" b="1" u="sng" dirty="0">
                <a:solidFill>
                  <a:srgbClr val="2904C8"/>
                </a:solidFill>
                <a:latin typeface="Calibri" pitchFamily="34" charset="0"/>
                <a:cs typeface="Calibri" pitchFamily="34" charset="0"/>
              </a:rPr>
              <a:t>differentiation inducers</a:t>
            </a:r>
            <a:r>
              <a:rPr lang="en-US" sz="1550" b="1" u="sng" dirty="0">
                <a:latin typeface="Calibri" pitchFamily="34" charset="0"/>
                <a:cs typeface="Calibri" pitchFamily="34" charset="0"/>
              </a:rPr>
              <a:t>.</a:t>
            </a:r>
            <a:r>
              <a:rPr lang="en-US" sz="1550" b="1" dirty="0">
                <a:latin typeface="Calibri" pitchFamily="34" charset="0"/>
                <a:cs typeface="Calibri" pitchFamily="34" charset="0"/>
              </a:rPr>
              <a:t> Each of these causes one type of committed stem cell to differentiate one or more steps toward a final adult blood cell.  </a:t>
            </a:r>
          </a:p>
          <a:p>
            <a:pPr marL="285750" indent="-285750" eaLnBrk="0" hangingPunct="0">
              <a:buFont typeface="Wingdings" pitchFamily="2" charset="2"/>
              <a:buChar char="q"/>
            </a:pPr>
            <a:endParaRPr lang="en-US" sz="1550" b="1" dirty="0">
              <a:latin typeface="Calibri" pitchFamily="34" charset="0"/>
              <a:cs typeface="Calibri" pitchFamily="34" charset="0"/>
            </a:endParaRPr>
          </a:p>
          <a:p>
            <a:pPr marL="285750" indent="-285750" eaLnBrk="0" hangingPunct="0">
              <a:buFont typeface="Wingdings" pitchFamily="2" charset="2"/>
              <a:buChar char="q"/>
            </a:pPr>
            <a:r>
              <a:rPr lang="en-US" sz="1550" b="1" dirty="0">
                <a:solidFill>
                  <a:srgbClr val="660066"/>
                </a:solidFill>
                <a:latin typeface="Calibri" pitchFamily="34" charset="0"/>
                <a:cs typeface="Calibri" pitchFamily="34" charset="0"/>
              </a:rPr>
              <a:t>Formation of the growth inducers and differentiation inducers is itself controlled by factors outside the bone marrow. For instance, in the case of erythrocytes (red blood cells), exposure of the blood to low oxygen for a long time results in growth </a:t>
            </a:r>
            <a:r>
              <a:rPr lang="en-US" sz="1550" b="1" dirty="0" smtClean="0">
                <a:solidFill>
                  <a:srgbClr val="660066"/>
                </a:solidFill>
                <a:latin typeface="Calibri" pitchFamily="34" charset="0"/>
                <a:cs typeface="Calibri" pitchFamily="34" charset="0"/>
              </a:rPr>
              <a:t>induction, differentiation</a:t>
            </a:r>
            <a:r>
              <a:rPr lang="en-US" sz="1550" b="1" dirty="0">
                <a:solidFill>
                  <a:srgbClr val="660066"/>
                </a:solidFill>
                <a:latin typeface="Calibri" pitchFamily="34" charset="0"/>
                <a:cs typeface="Calibri" pitchFamily="34" charset="0"/>
              </a:rPr>
              <a:t>, and production of greatly increased numbers of erythrocytes.</a:t>
            </a:r>
          </a:p>
        </p:txBody>
      </p:sp>
      <p:sp>
        <p:nvSpPr>
          <p:cNvPr id="26628" name="Rectangle 4"/>
          <p:cNvSpPr>
            <a:spLocks noChangeArrowheads="1"/>
          </p:cNvSpPr>
          <p:nvPr/>
        </p:nvSpPr>
        <p:spPr bwMode="auto">
          <a:xfrm>
            <a:off x="0" y="838200"/>
            <a:ext cx="51435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latin typeface="Calibri" pitchFamily="34" charset="0"/>
                <a:cs typeface="Calibri" pitchFamily="34" charset="0"/>
              </a:rPr>
              <a:t>Required Growth factors:</a:t>
            </a:r>
          </a:p>
          <a:p>
            <a:r>
              <a:rPr lang="en-GB" b="1">
                <a:solidFill>
                  <a:srgbClr val="FF0000"/>
                </a:solidFill>
                <a:latin typeface="Calibri" pitchFamily="34" charset="0"/>
                <a:cs typeface="Calibri" pitchFamily="34" charset="0"/>
              </a:rPr>
              <a:t>- Erythropoietin</a:t>
            </a:r>
          </a:p>
          <a:p>
            <a:r>
              <a:rPr lang="en-GB" b="1">
                <a:solidFill>
                  <a:srgbClr val="FF0000"/>
                </a:solidFill>
                <a:latin typeface="Calibri" pitchFamily="34" charset="0"/>
                <a:cs typeface="Calibri" pitchFamily="34" charset="0"/>
              </a:rPr>
              <a:t>- Colony stimulating factors</a:t>
            </a:r>
          </a:p>
          <a:p>
            <a:r>
              <a:rPr lang="en-GB" b="1">
                <a:solidFill>
                  <a:srgbClr val="FF0000"/>
                </a:solidFill>
                <a:latin typeface="Calibri" pitchFamily="34" charset="0"/>
                <a:cs typeface="Calibri" pitchFamily="34" charset="0"/>
              </a:rPr>
              <a:t>- Interleukins</a:t>
            </a:r>
          </a:p>
          <a:p>
            <a:r>
              <a:rPr lang="en-GB" b="1">
                <a:solidFill>
                  <a:srgbClr val="FF0000"/>
                </a:solidFill>
                <a:latin typeface="Calibri" pitchFamily="34" charset="0"/>
                <a:cs typeface="Calibri" pitchFamily="34" charset="0"/>
              </a:rPr>
              <a:t>- Thrombopoietin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3600" b="1" dirty="0">
                <a:solidFill>
                  <a:srgbClr val="FF0000"/>
                </a:solidFill>
                <a:effectLst>
                  <a:outerShdw blurRad="38100" dist="38100" dir="2700000" algn="tl">
                    <a:srgbClr val="C0C0C0"/>
                  </a:outerShdw>
                </a:effectLst>
                <a:latin typeface="Calibri" pitchFamily="34" charset="0"/>
                <a:cs typeface="Calibri" pitchFamily="34" charset="0"/>
              </a:rPr>
              <a:t>Stages of </a:t>
            </a: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Differentiation of Red Blood Cells</a:t>
            </a:r>
            <a:endParaRPr lang="en-US" sz="3600" b="1" dirty="0">
              <a:solidFill>
                <a:srgbClr val="FF0000"/>
              </a:solidFill>
              <a:effectLst>
                <a:outerShdw blurRad="38100" dist="38100" dir="2700000" algn="tl">
                  <a:srgbClr val="C0C0C0"/>
                </a:outerShdw>
              </a:effectLst>
              <a:latin typeface="Calibri" pitchFamily="34" charset="0"/>
              <a:cs typeface="Calibri" pitchFamily="34" charset="0"/>
            </a:endParaRPr>
          </a:p>
        </p:txBody>
      </p:sp>
      <p:sp>
        <p:nvSpPr>
          <p:cNvPr id="27651" name="Rectangle 9"/>
          <p:cNvSpPr>
            <a:spLocks noChangeArrowheads="1"/>
          </p:cNvSpPr>
          <p:nvPr/>
        </p:nvSpPr>
        <p:spPr bwMode="auto">
          <a:xfrm>
            <a:off x="114300" y="838200"/>
            <a:ext cx="1005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5000"/>
              </a:lnSpc>
              <a:buFont typeface="Wingdings" pitchFamily="2" charset="2"/>
              <a:buChar char="q"/>
            </a:pPr>
            <a:r>
              <a:rPr lang="en-US" sz="2050" b="1" dirty="0">
                <a:solidFill>
                  <a:srgbClr val="0070C0"/>
                </a:solidFill>
                <a:latin typeface="Calibri" pitchFamily="34" charset="0"/>
                <a:cs typeface="Calibri" pitchFamily="34" charset="0"/>
              </a:rPr>
              <a:t>RBCs are formed from </a:t>
            </a:r>
            <a:r>
              <a:rPr lang="en-US" sz="2050" b="1" dirty="0" smtClean="0">
                <a:solidFill>
                  <a:srgbClr val="0070C0"/>
                </a:solidFill>
                <a:latin typeface="Calibri" pitchFamily="34" charset="0"/>
                <a:cs typeface="Calibri" pitchFamily="34" charset="0"/>
              </a:rPr>
              <a:t>PHSC (</a:t>
            </a:r>
            <a:r>
              <a:rPr lang="en-US" sz="2050" b="1" dirty="0" err="1" smtClean="0">
                <a:solidFill>
                  <a:srgbClr val="0070C0"/>
                </a:solidFill>
                <a:latin typeface="Calibri" pitchFamily="34" charset="0"/>
                <a:cs typeface="Calibri" pitchFamily="34" charset="0"/>
              </a:rPr>
              <a:t>hemocytoblasts</a:t>
            </a:r>
            <a:r>
              <a:rPr lang="en-US" sz="2050" b="1" dirty="0" smtClean="0">
                <a:solidFill>
                  <a:srgbClr val="0070C0"/>
                </a:solidFill>
                <a:latin typeface="Calibri" pitchFamily="34" charset="0"/>
                <a:cs typeface="Calibri" pitchFamily="34" charset="0"/>
              </a:rPr>
              <a:t>).</a:t>
            </a:r>
          </a:p>
          <a:p>
            <a:pPr marL="457200" indent="-457200">
              <a:lnSpc>
                <a:spcPct val="95000"/>
              </a:lnSpc>
              <a:buFont typeface="Wingdings" pitchFamily="2" charset="2"/>
              <a:buChar char="q"/>
            </a:pPr>
            <a:r>
              <a:rPr lang="en-US" sz="2050" b="1" dirty="0" smtClean="0">
                <a:solidFill>
                  <a:srgbClr val="0070C0"/>
                </a:solidFill>
                <a:latin typeface="Calibri" pitchFamily="34" charset="0"/>
                <a:cs typeface="Calibri" pitchFamily="34" charset="0"/>
              </a:rPr>
              <a:t>These give rise to uncommitted </a:t>
            </a:r>
            <a:r>
              <a:rPr lang="en-US" sz="2050" b="1" dirty="0">
                <a:solidFill>
                  <a:srgbClr val="0070C0"/>
                </a:solidFill>
                <a:latin typeface="Calibri" pitchFamily="34" charset="0"/>
                <a:cs typeface="Calibri" pitchFamily="34" charset="0"/>
              </a:rPr>
              <a:t>stem </a:t>
            </a:r>
            <a:r>
              <a:rPr lang="en-US" sz="2050" b="1" dirty="0" smtClean="0">
                <a:solidFill>
                  <a:srgbClr val="0070C0"/>
                </a:solidFill>
                <a:latin typeface="Calibri" pitchFamily="34" charset="0"/>
                <a:cs typeface="Calibri" pitchFamily="34" charset="0"/>
              </a:rPr>
              <a:t>cells, which in turn give </a:t>
            </a:r>
            <a:r>
              <a:rPr lang="en-US" sz="2050" b="1" dirty="0">
                <a:solidFill>
                  <a:srgbClr val="0070C0"/>
                </a:solidFill>
                <a:latin typeface="Calibri" pitchFamily="34" charset="0"/>
                <a:cs typeface="Calibri" pitchFamily="34" charset="0"/>
              </a:rPr>
              <a:t>rise to </a:t>
            </a:r>
            <a:r>
              <a:rPr lang="en-US" sz="2050" b="1" dirty="0" smtClean="0">
                <a:solidFill>
                  <a:srgbClr val="0070C0"/>
                </a:solidFill>
                <a:latin typeface="Calibri" pitchFamily="34" charset="0"/>
                <a:cs typeface="Calibri" pitchFamily="34" charset="0"/>
              </a:rPr>
              <a:t>committed stem (progenitor) </a:t>
            </a:r>
            <a:r>
              <a:rPr lang="en-US" sz="2050" b="1" dirty="0">
                <a:solidFill>
                  <a:srgbClr val="0070C0"/>
                </a:solidFill>
                <a:latin typeface="Calibri" pitchFamily="34" charset="0"/>
                <a:cs typeface="Calibri" pitchFamily="34" charset="0"/>
              </a:rPr>
              <a:t>cells (CFU-E), which give rise to </a:t>
            </a:r>
            <a:r>
              <a:rPr lang="en-US" sz="2050" b="1" dirty="0" err="1" smtClean="0">
                <a:solidFill>
                  <a:srgbClr val="0070C0"/>
                </a:solidFill>
                <a:latin typeface="Calibri" pitchFamily="34" charset="0"/>
                <a:cs typeface="Calibri" pitchFamily="34" charset="0"/>
              </a:rPr>
              <a:t>proerythroblasts</a:t>
            </a:r>
            <a:r>
              <a:rPr lang="en-US" sz="2050" b="1" dirty="0" smtClean="0">
                <a:solidFill>
                  <a:srgbClr val="0070C0"/>
                </a:solidFill>
                <a:latin typeface="Calibri" pitchFamily="34" charset="0"/>
                <a:cs typeface="Calibri" pitchFamily="34" charset="0"/>
              </a:rPr>
              <a:t>.</a:t>
            </a:r>
          </a:p>
          <a:p>
            <a:pPr marL="457200" indent="-457200">
              <a:lnSpc>
                <a:spcPct val="95000"/>
              </a:lnSpc>
              <a:buFont typeface="Wingdings" pitchFamily="2" charset="2"/>
              <a:buChar char="q"/>
            </a:pPr>
            <a:r>
              <a:rPr lang="en-US" sz="2050" b="1" dirty="0" smtClean="0">
                <a:latin typeface="Calibri" pitchFamily="34" charset="0"/>
                <a:cs typeface="Calibri" pitchFamily="34" charset="0"/>
              </a:rPr>
              <a:t>The</a:t>
            </a:r>
            <a:r>
              <a:rPr lang="en-US" sz="2050" b="1" dirty="0" smtClean="0">
                <a:solidFill>
                  <a:srgbClr val="0070C0"/>
                </a:solidFill>
                <a:latin typeface="Calibri" pitchFamily="34" charset="0"/>
                <a:cs typeface="Calibri" pitchFamily="34" charset="0"/>
              </a:rPr>
              <a:t> </a:t>
            </a:r>
            <a:r>
              <a:rPr lang="en-US" sz="2050" b="1" dirty="0" err="1" smtClean="0">
                <a:latin typeface="Calibri" pitchFamily="34" charset="0"/>
                <a:cs typeface="Calibri" pitchFamily="34" charset="0"/>
              </a:rPr>
              <a:t>proerythroblasts</a:t>
            </a:r>
            <a:r>
              <a:rPr lang="en-US" sz="2050" b="1" dirty="0" smtClean="0">
                <a:latin typeface="Calibri" pitchFamily="34" charset="0"/>
                <a:cs typeface="Calibri" pitchFamily="34" charset="0"/>
              </a:rPr>
              <a:t> are considered as differentiated </a:t>
            </a:r>
            <a:r>
              <a:rPr lang="en-US" sz="2050" b="1" dirty="0">
                <a:latin typeface="Calibri" pitchFamily="34" charset="0"/>
                <a:cs typeface="Calibri" pitchFamily="34" charset="0"/>
              </a:rPr>
              <a:t>RBC </a:t>
            </a:r>
            <a:r>
              <a:rPr lang="en-US" sz="2050" b="1" dirty="0" smtClean="0">
                <a:latin typeface="Calibri" pitchFamily="34" charset="0"/>
                <a:cs typeface="Calibri" pitchFamily="34" charset="0"/>
              </a:rPr>
              <a:t>precursors. They are the </a:t>
            </a:r>
            <a:r>
              <a:rPr lang="en-US" sz="2050" b="1" dirty="0">
                <a:latin typeface="Calibri" pitchFamily="34" charset="0"/>
                <a:cs typeface="Calibri" pitchFamily="34" charset="0"/>
              </a:rPr>
              <a:t>first </a:t>
            </a:r>
            <a:r>
              <a:rPr lang="en-US" sz="2050" b="1" dirty="0" smtClean="0">
                <a:latin typeface="Calibri" pitchFamily="34" charset="0"/>
                <a:cs typeface="Calibri" pitchFamily="34" charset="0"/>
              </a:rPr>
              <a:t>cells </a:t>
            </a:r>
            <a:r>
              <a:rPr lang="en-US" sz="2050" b="1" dirty="0">
                <a:latin typeface="Calibri" pitchFamily="34" charset="0"/>
                <a:cs typeface="Calibri" pitchFamily="34" charset="0"/>
              </a:rPr>
              <a:t>that can be identified as belonging to the </a:t>
            </a:r>
            <a:r>
              <a:rPr lang="en-US" sz="2050" b="1" dirty="0" smtClean="0">
                <a:latin typeface="Calibri" pitchFamily="34" charset="0"/>
                <a:cs typeface="Calibri" pitchFamily="34" charset="0"/>
              </a:rPr>
              <a:t>red blood </a:t>
            </a:r>
            <a:r>
              <a:rPr lang="en-US" sz="2050" b="1" dirty="0">
                <a:latin typeface="Calibri" pitchFamily="34" charset="0"/>
                <a:cs typeface="Calibri" pitchFamily="34" charset="0"/>
              </a:rPr>
              <a:t>cell </a:t>
            </a:r>
            <a:r>
              <a:rPr lang="en-US" sz="2050" b="1" dirty="0" smtClean="0">
                <a:latin typeface="Calibri" pitchFamily="34" charset="0"/>
                <a:cs typeface="Calibri" pitchFamily="34" charset="0"/>
              </a:rPr>
              <a:t>series.</a:t>
            </a:r>
          </a:p>
          <a:p>
            <a:pPr marL="457200" indent="-457200">
              <a:lnSpc>
                <a:spcPct val="95000"/>
              </a:lnSpc>
              <a:buFont typeface="Wingdings" pitchFamily="2" charset="2"/>
              <a:buChar char="q"/>
            </a:pPr>
            <a:r>
              <a:rPr lang="en-US" sz="2050" b="1" dirty="0" smtClean="0">
                <a:latin typeface="Calibri" pitchFamily="34" charset="0"/>
                <a:cs typeface="Calibri" pitchFamily="34" charset="0"/>
              </a:rPr>
              <a:t>The </a:t>
            </a:r>
            <a:r>
              <a:rPr lang="en-US" sz="2050" b="1" dirty="0" err="1" smtClean="0">
                <a:latin typeface="Calibri" pitchFamily="34" charset="0"/>
                <a:cs typeface="Calibri" pitchFamily="34" charset="0"/>
              </a:rPr>
              <a:t>proerythroblasts</a:t>
            </a:r>
            <a:r>
              <a:rPr lang="en-US" sz="2050" b="1" dirty="0" smtClean="0">
                <a:latin typeface="Calibri" pitchFamily="34" charset="0"/>
                <a:cs typeface="Calibri" pitchFamily="34" charset="0"/>
              </a:rPr>
              <a:t> </a:t>
            </a:r>
            <a:r>
              <a:rPr lang="en-US" sz="2050" b="1" dirty="0" smtClean="0">
                <a:latin typeface="Calibri" pitchFamily="34" charset="0"/>
                <a:cs typeface="Calibri" pitchFamily="34" charset="0"/>
              </a:rPr>
              <a:t>five rise to </a:t>
            </a:r>
            <a:r>
              <a:rPr lang="en-US" sz="2050" b="1" i="1" dirty="0" smtClean="0">
                <a:latin typeface="Calibri" pitchFamily="34" charset="0"/>
                <a:cs typeface="Calibri" pitchFamily="34" charset="0"/>
              </a:rPr>
              <a:t>basophil </a:t>
            </a:r>
            <a:r>
              <a:rPr lang="en-US" sz="2050" b="1" i="1" dirty="0" smtClean="0">
                <a:latin typeface="Calibri" pitchFamily="34" charset="0"/>
                <a:cs typeface="Calibri" pitchFamily="34" charset="0"/>
              </a:rPr>
              <a:t>erythroblasts</a:t>
            </a:r>
            <a:r>
              <a:rPr lang="en-US" sz="2050" b="1" dirty="0" smtClean="0">
                <a:latin typeface="Calibri" pitchFamily="34" charset="0"/>
                <a:cs typeface="Calibri" pitchFamily="34" charset="0"/>
              </a:rPr>
              <a:t> </a:t>
            </a:r>
            <a:endParaRPr lang="en-US" sz="2050" b="1" dirty="0">
              <a:latin typeface="Calibri" pitchFamily="34" charset="0"/>
              <a:cs typeface="Calibri" pitchFamily="34" charset="0"/>
            </a:endParaRPr>
          </a:p>
          <a:p>
            <a:pPr marL="457200" indent="-457200">
              <a:lnSpc>
                <a:spcPct val="95000"/>
              </a:lnSpc>
              <a:buFont typeface="Wingdings" pitchFamily="2" charset="2"/>
              <a:buChar char="à"/>
            </a:pPr>
            <a:r>
              <a:rPr lang="en-US" sz="2050" b="1" dirty="0" smtClean="0">
                <a:latin typeface="Calibri" pitchFamily="34" charset="0"/>
                <a:cs typeface="Calibri" pitchFamily="34" charset="0"/>
              </a:rPr>
              <a:t>erythroblasts</a:t>
            </a:r>
            <a:r>
              <a:rPr lang="en-US" sz="2050" b="1" dirty="0">
                <a:latin typeface="Calibri" pitchFamily="34" charset="0"/>
                <a:cs typeface="Calibri" pitchFamily="34" charset="0"/>
              </a:rPr>
              <a:t>: synthesize </a:t>
            </a:r>
            <a:r>
              <a:rPr lang="en-US" sz="2050" b="1" dirty="0" err="1" smtClean="0">
                <a:latin typeface="Calibri" pitchFamily="34" charset="0"/>
                <a:cs typeface="Calibri" pitchFamily="34" charset="0"/>
              </a:rPr>
              <a:t>Hb</a:t>
            </a:r>
            <a:endParaRPr lang="en-US" sz="2050" b="1" dirty="0">
              <a:latin typeface="Calibri" pitchFamily="34" charset="0"/>
              <a:cs typeface="Calibri" pitchFamily="34" charset="0"/>
            </a:endParaRPr>
          </a:p>
          <a:p>
            <a:pPr marL="457200" indent="-457200">
              <a:lnSpc>
                <a:spcPct val="95000"/>
              </a:lnSpc>
              <a:buFont typeface="Wingdings" pitchFamily="2" charset="2"/>
              <a:buChar char="à"/>
            </a:pPr>
            <a:r>
              <a:rPr lang="en-US" sz="2050" b="1" dirty="0" err="1" smtClean="0">
                <a:solidFill>
                  <a:schemeClr val="hlink"/>
                </a:solidFill>
                <a:latin typeface="Calibri" pitchFamily="34" charset="0"/>
                <a:cs typeface="Calibri" pitchFamily="34" charset="0"/>
              </a:rPr>
              <a:t>normoblasts</a:t>
            </a:r>
            <a:r>
              <a:rPr lang="en-US" sz="2050" b="1" dirty="0">
                <a:latin typeface="Calibri" pitchFamily="34" charset="0"/>
                <a:cs typeface="Calibri" pitchFamily="34" charset="0"/>
              </a:rPr>
              <a:t>: lose nucleus , some </a:t>
            </a:r>
            <a:r>
              <a:rPr lang="en-US" sz="2050" b="1" dirty="0" smtClean="0">
                <a:latin typeface="Calibri" pitchFamily="34" charset="0"/>
                <a:cs typeface="Calibri" pitchFamily="34" charset="0"/>
              </a:rPr>
              <a:t>mitochondria</a:t>
            </a:r>
          </a:p>
          <a:p>
            <a:pPr marL="457200" indent="-457200">
              <a:lnSpc>
                <a:spcPct val="95000"/>
              </a:lnSpc>
              <a:buFont typeface="Wingdings" pitchFamily="2" charset="2"/>
              <a:buChar char="à"/>
            </a:pPr>
            <a:r>
              <a:rPr lang="en-US" sz="2050" b="1" dirty="0" smtClean="0">
                <a:solidFill>
                  <a:schemeClr val="hlink"/>
                </a:solidFill>
                <a:latin typeface="Calibri" pitchFamily="34" charset="0"/>
                <a:cs typeface="Calibri" pitchFamily="34" charset="0"/>
              </a:rPr>
              <a:t>Reticulocytes </a:t>
            </a:r>
            <a:r>
              <a:rPr lang="en-US" sz="2050" b="1" dirty="0" smtClean="0">
                <a:latin typeface="Calibri" pitchFamily="34" charset="0"/>
                <a:cs typeface="Calibri" pitchFamily="34" charset="0"/>
              </a:rPr>
              <a:t>contain </a:t>
            </a:r>
            <a:r>
              <a:rPr lang="en-US" sz="2050" b="1" dirty="0">
                <a:latin typeface="Calibri" pitchFamily="34" charset="0"/>
                <a:cs typeface="Calibri" pitchFamily="34" charset="0"/>
              </a:rPr>
              <a:t>ribosomes and mitochondria (but no </a:t>
            </a:r>
            <a:r>
              <a:rPr lang="en-US" sz="2050" b="1" dirty="0" smtClean="0">
                <a:latin typeface="Calibri" pitchFamily="34" charset="0"/>
                <a:cs typeface="Calibri" pitchFamily="34" charset="0"/>
              </a:rPr>
              <a:t>nucleus)</a:t>
            </a:r>
          </a:p>
          <a:p>
            <a:pPr>
              <a:lnSpc>
                <a:spcPct val="95000"/>
              </a:lnSpc>
            </a:pPr>
            <a:r>
              <a:rPr lang="en-US" sz="2050" b="1" dirty="0">
                <a:solidFill>
                  <a:schemeClr val="hlink"/>
                </a:solidFill>
                <a:latin typeface="Calibri" pitchFamily="34" charset="0"/>
                <a:cs typeface="Calibri" pitchFamily="34" charset="0"/>
              </a:rPr>
              <a:t>	</a:t>
            </a:r>
            <a:r>
              <a:rPr lang="en-US" sz="2050" b="1" dirty="0" smtClean="0">
                <a:solidFill>
                  <a:schemeClr val="hlink"/>
                </a:solidFill>
                <a:latin typeface="Calibri" pitchFamily="34" charset="0"/>
                <a:cs typeface="Calibri" pitchFamily="34" charset="0"/>
              </a:rPr>
              <a:t>reticulocyte </a:t>
            </a:r>
            <a:r>
              <a:rPr lang="en-US" sz="2050" b="1" dirty="0">
                <a:solidFill>
                  <a:schemeClr val="hlink"/>
                </a:solidFill>
                <a:latin typeface="Calibri" pitchFamily="34" charset="0"/>
                <a:cs typeface="Calibri" pitchFamily="34" charset="0"/>
              </a:rPr>
              <a:t>count</a:t>
            </a:r>
            <a:r>
              <a:rPr lang="en-US" sz="2050" b="1" dirty="0">
                <a:latin typeface="Calibri" pitchFamily="34" charset="0"/>
                <a:cs typeface="Calibri" pitchFamily="34" charset="0"/>
              </a:rPr>
              <a:t>: normally 0.8-2.0% of RBC </a:t>
            </a:r>
            <a:r>
              <a:rPr lang="en-US" sz="2050" b="1" dirty="0" smtClean="0">
                <a:latin typeface="Calibri" pitchFamily="34" charset="0"/>
                <a:cs typeface="Calibri" pitchFamily="34" charset="0"/>
              </a:rPr>
              <a:t>population</a:t>
            </a:r>
            <a:endParaRPr lang="en-US" sz="2050" b="1" dirty="0">
              <a:latin typeface="Calibri" pitchFamily="34" charset="0"/>
              <a:cs typeface="Calibri" pitchFamily="34" charset="0"/>
              <a:sym typeface="Wingdings" pitchFamily="2" charset="2"/>
            </a:endParaRPr>
          </a:p>
          <a:p>
            <a:pPr marL="977900" lvl="1" indent="-406400">
              <a:lnSpc>
                <a:spcPct val="95000"/>
              </a:lnSpc>
            </a:pPr>
            <a:r>
              <a:rPr lang="en-US" sz="2050" b="1" dirty="0" smtClean="0">
                <a:latin typeface="Calibri" pitchFamily="34" charset="0"/>
                <a:cs typeface="Calibri" pitchFamily="34" charset="0"/>
              </a:rPr>
              <a:t>	In </a:t>
            </a:r>
            <a:r>
              <a:rPr lang="en-US" sz="2050" b="1" dirty="0">
                <a:latin typeface="Calibri" pitchFamily="34" charset="0"/>
                <a:cs typeface="Calibri" pitchFamily="34" charset="0"/>
              </a:rPr>
              <a:t>1-2 days, reticulocytes eject the remaining organelles to become a mature RBC</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b="11386"/>
          <a:stretch>
            <a:fillRect/>
          </a:stretch>
        </p:blipFill>
        <p:spPr bwMode="auto">
          <a:xfrm>
            <a:off x="723900" y="4495800"/>
            <a:ext cx="8877300" cy="227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ChangeArrowheads="1"/>
          </p:cNvSpPr>
          <p:nvPr/>
        </p:nvSpPr>
        <p:spPr bwMode="auto">
          <a:xfrm>
            <a:off x="0" y="152400"/>
            <a:ext cx="10287000" cy="533400"/>
          </a:xfrm>
          <a:prstGeom prst="rect">
            <a:avLst/>
          </a:prstGeom>
          <a:noFill/>
          <a:ln w="9525">
            <a:noFill/>
            <a:miter lim="800000"/>
            <a:headEnd/>
            <a:tailEnd/>
          </a:ln>
          <a:effectLst/>
        </p:spPr>
        <p:txBody>
          <a:bodyPr anchor="ctr"/>
          <a:lstStyle/>
          <a:p>
            <a:pPr algn="ctr">
              <a:defRPr/>
            </a:pPr>
            <a:r>
              <a:rPr lang="en-US" sz="3600" b="1" dirty="0">
                <a:solidFill>
                  <a:srgbClr val="FF0000"/>
                </a:solidFill>
                <a:effectLst>
                  <a:outerShdw blurRad="38100" dist="38100" dir="2700000" algn="tl">
                    <a:srgbClr val="C0C0C0"/>
                  </a:outerShdw>
                </a:effectLst>
                <a:latin typeface="Calibri" pitchFamily="34" charset="0"/>
                <a:cs typeface="Calibri" pitchFamily="34" charset="0"/>
              </a:rPr>
              <a:t>Stages of </a:t>
            </a:r>
            <a:r>
              <a:rPr lang="en-US" sz="3600" b="1" dirty="0" smtClean="0">
                <a:solidFill>
                  <a:srgbClr val="FF0000"/>
                </a:solidFill>
                <a:effectLst>
                  <a:outerShdw blurRad="38100" dist="38100" dir="2700000" algn="tl">
                    <a:srgbClr val="C0C0C0"/>
                  </a:outerShdw>
                </a:effectLst>
                <a:latin typeface="Calibri" pitchFamily="34" charset="0"/>
                <a:cs typeface="Calibri" pitchFamily="34" charset="0"/>
              </a:rPr>
              <a:t>Differentiation of Red Blood Cells</a:t>
            </a:r>
            <a:endParaRPr lang="en-US" sz="3600" b="1" dirty="0">
              <a:solidFill>
                <a:srgbClr val="FF0000"/>
              </a:solidFill>
              <a:effectLst>
                <a:outerShdw blurRad="38100" dist="38100" dir="2700000" algn="tl">
                  <a:srgbClr val="C0C0C0"/>
                </a:outerShdw>
              </a:effectLst>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5" y="847725"/>
            <a:ext cx="29051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190500" y="847725"/>
            <a:ext cx="6629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342900"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rPr>
              <a:t>Stages of RBC development:</a:t>
            </a:r>
          </a:p>
          <a:p>
            <a:pPr marL="800100" lvl="1"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rPr>
              <a:t>Committed stem cell</a:t>
            </a:r>
          </a:p>
          <a:p>
            <a:pPr marL="1257300" lvl="2" indent="-342900" algn="l" eaLnBrk="1" hangingPunct="1">
              <a:lnSpc>
                <a:spcPct val="90000"/>
              </a:lnSpc>
              <a:buFont typeface="Wingdings" pitchFamily="2" charset="2"/>
              <a:buChar char="q"/>
            </a:pPr>
            <a:r>
              <a:rPr lang="en-US" altLang="en-US" sz="2200" b="1" dirty="0" err="1" smtClean="0">
                <a:solidFill>
                  <a:srgbClr val="0070C0"/>
                </a:solidFill>
                <a:latin typeface="Calibri" pitchFamily="34" charset="0"/>
                <a:cs typeface="Calibri" pitchFamily="34" charset="0"/>
                <a:sym typeface="Symbol" pitchFamily="18" charset="2"/>
              </a:rPr>
              <a:t>Proe</a:t>
            </a:r>
            <a:r>
              <a:rPr lang="en-US" altLang="en-US" sz="2200" b="1" dirty="0" err="1" smtClean="0">
                <a:solidFill>
                  <a:srgbClr val="0070C0"/>
                </a:solidFill>
                <a:latin typeface="Calibri" pitchFamily="34" charset="0"/>
                <a:cs typeface="Calibri" pitchFamily="34" charset="0"/>
              </a:rPr>
              <a:t>rthroblast</a:t>
            </a:r>
            <a:endParaRPr lang="en-US" altLang="en-US" sz="2200" b="1" dirty="0" smtClean="0">
              <a:solidFill>
                <a:srgbClr val="0070C0"/>
              </a:solidFill>
              <a:latin typeface="Calibri" pitchFamily="34" charset="0"/>
              <a:cs typeface="Calibri" pitchFamily="34" charset="0"/>
            </a:endParaRPr>
          </a:p>
          <a:p>
            <a:pPr marL="1257300" lvl="2"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sym typeface="Symbol" pitchFamily="18" charset="2"/>
              </a:rPr>
              <a:t>Basophil erythroblast</a:t>
            </a:r>
          </a:p>
          <a:p>
            <a:pPr marL="1257300" lvl="2" indent="-342900" algn="l" eaLnBrk="1" hangingPunct="1">
              <a:lnSpc>
                <a:spcPct val="90000"/>
              </a:lnSpc>
              <a:buFont typeface="Wingdings" pitchFamily="2" charset="2"/>
              <a:buChar char="q"/>
            </a:pPr>
            <a:r>
              <a:rPr lang="en-US" altLang="en-US" sz="2200" b="1" dirty="0" err="1" smtClean="0">
                <a:solidFill>
                  <a:srgbClr val="0070C0"/>
                </a:solidFill>
                <a:latin typeface="Calibri" pitchFamily="34" charset="0"/>
                <a:cs typeface="Calibri" pitchFamily="34" charset="0"/>
                <a:sym typeface="Symbol" pitchFamily="18" charset="2"/>
              </a:rPr>
              <a:t>Polychromatophil</a:t>
            </a:r>
            <a:r>
              <a:rPr lang="en-US" altLang="en-US" sz="2200" b="1" dirty="0" smtClean="0">
                <a:solidFill>
                  <a:srgbClr val="0070C0"/>
                </a:solidFill>
                <a:latin typeface="Calibri" pitchFamily="34" charset="0"/>
                <a:cs typeface="Calibri" pitchFamily="34" charset="0"/>
                <a:sym typeface="Symbol" pitchFamily="18" charset="2"/>
              </a:rPr>
              <a:t> erythroblast</a:t>
            </a:r>
          </a:p>
          <a:p>
            <a:pPr marL="1257300" lvl="2"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sym typeface="Symbol" pitchFamily="18" charset="2"/>
              </a:rPr>
              <a:t>Orthochromatic erythroblast</a:t>
            </a:r>
          </a:p>
          <a:p>
            <a:pPr marL="1257300" lvl="2"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sym typeface="Symbol" pitchFamily="18" charset="2"/>
              </a:rPr>
              <a:t>R</a:t>
            </a:r>
            <a:r>
              <a:rPr lang="en-US" altLang="en-US" sz="2200" b="1" dirty="0" smtClean="0">
                <a:solidFill>
                  <a:srgbClr val="0070C0"/>
                </a:solidFill>
                <a:latin typeface="Calibri" pitchFamily="34" charset="0"/>
                <a:cs typeface="Calibri" pitchFamily="34" charset="0"/>
              </a:rPr>
              <a:t>eticulocytes</a:t>
            </a:r>
          </a:p>
          <a:p>
            <a:pPr marL="1257300" lvl="2"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rPr>
              <a:t>Mature erythrocytes</a:t>
            </a:r>
          </a:p>
          <a:p>
            <a:pPr marL="1257300" lvl="2" indent="-342900" algn="l" eaLnBrk="1" hangingPunct="1">
              <a:lnSpc>
                <a:spcPct val="90000"/>
              </a:lnSpc>
              <a:buFont typeface="Wingdings" pitchFamily="2" charset="2"/>
              <a:buChar char="q"/>
            </a:pPr>
            <a:endParaRPr lang="en-US" altLang="en-US" sz="2200" b="1" dirty="0" smtClean="0">
              <a:solidFill>
                <a:srgbClr val="0070C0"/>
              </a:solidFill>
              <a:latin typeface="Calibri" pitchFamily="34" charset="0"/>
              <a:cs typeface="Calibri" pitchFamily="34" charset="0"/>
            </a:endParaRPr>
          </a:p>
          <a:p>
            <a:pPr marL="342900" indent="-342900" algn="l" eaLnBrk="1" hangingPunct="1">
              <a:lnSpc>
                <a:spcPct val="90000"/>
              </a:lnSpc>
              <a:buFont typeface="Wingdings" pitchFamily="2" charset="2"/>
              <a:buChar char="q"/>
            </a:pPr>
            <a:r>
              <a:rPr lang="en-US" altLang="en-US" sz="2200" b="1" dirty="0" smtClean="0">
                <a:solidFill>
                  <a:srgbClr val="0070C0"/>
                </a:solidFill>
                <a:latin typeface="Calibri" pitchFamily="34" charset="0"/>
                <a:cs typeface="Calibri" pitchFamily="34" charset="0"/>
              </a:rPr>
              <a:t>In cases of rapid RBC production  </a:t>
            </a:r>
            <a:r>
              <a:rPr lang="en-US" altLang="en-US" sz="2200" b="1" dirty="0" smtClean="0">
                <a:solidFill>
                  <a:srgbClr val="0070C0"/>
                </a:solidFill>
                <a:latin typeface="Calibri" pitchFamily="34" charset="0"/>
                <a:cs typeface="Calibri" pitchFamily="34" charset="0"/>
                <a:sym typeface="Symbol" pitchFamily="18" charset="2"/>
              </a:rPr>
              <a:t>  </a:t>
            </a:r>
            <a:r>
              <a:rPr lang="en-US" altLang="en-US" sz="2200" b="1" dirty="0" err="1" smtClean="0">
                <a:solidFill>
                  <a:srgbClr val="0070C0"/>
                </a:solidFill>
                <a:latin typeface="Calibri" pitchFamily="34" charset="0"/>
                <a:cs typeface="Calibri" pitchFamily="34" charset="0"/>
                <a:sym typeface="Symbol" pitchFamily="18" charset="2"/>
              </a:rPr>
              <a:t>reticlocytes</a:t>
            </a:r>
            <a:r>
              <a:rPr lang="en-US" altLang="en-US" sz="2200" b="1" dirty="0" smtClean="0">
                <a:solidFill>
                  <a:srgbClr val="0070C0"/>
                </a:solidFill>
                <a:latin typeface="Calibri" pitchFamily="34" charset="0"/>
                <a:cs typeface="Calibri" pitchFamily="34" charset="0"/>
                <a:sym typeface="Symbol" pitchFamily="18" charset="2"/>
              </a:rPr>
              <a:t> in the circulation.</a:t>
            </a:r>
          </a:p>
          <a:p>
            <a:pPr marL="800100" lvl="1" indent="-342900" algn="l" eaLnBrk="1" hangingPunct="1">
              <a:lnSpc>
                <a:spcPct val="90000"/>
              </a:lnSpc>
              <a:buFont typeface="Wingdings" pitchFamily="2" charset="2"/>
              <a:buChar char="q"/>
            </a:pPr>
            <a:endParaRPr lang="en-US" altLang="en-US" sz="2200" b="1" dirty="0">
              <a:solidFill>
                <a:srgbClr val="0070C0"/>
              </a:solidFill>
              <a:latin typeface="Calibri" pitchFamily="34" charset="0"/>
              <a:cs typeface="Calibri" pitchFamily="34" charset="0"/>
              <a:sym typeface="Symbol" pitchFamily="18" charset="2"/>
            </a:endParaRPr>
          </a:p>
          <a:p>
            <a:pPr marL="241300" indent="-342900" algn="l" eaLnBrk="1" fontAlgn="auto" hangingPunct="1">
              <a:lnSpc>
                <a:spcPct val="90000"/>
              </a:lnSpc>
              <a:spcAft>
                <a:spcPts val="0"/>
              </a:spcAft>
              <a:buFont typeface="Wingdings" pitchFamily="2" charset="2"/>
              <a:buChar char="q"/>
              <a:defRPr/>
            </a:pPr>
            <a:r>
              <a:rPr lang="en-US" sz="2200" b="1" dirty="0">
                <a:solidFill>
                  <a:srgbClr val="0070C0"/>
                </a:solidFill>
                <a:latin typeface="Calibri" pitchFamily="34" charset="0"/>
                <a:cs typeface="Calibri" pitchFamily="34" charset="0"/>
              </a:rPr>
              <a:t>RBC </a:t>
            </a:r>
            <a:r>
              <a:rPr lang="en-US" sz="2200" b="1" dirty="0" smtClean="0">
                <a:solidFill>
                  <a:srgbClr val="0070C0"/>
                </a:solidFill>
                <a:latin typeface="Calibri" pitchFamily="34" charset="0"/>
                <a:cs typeface="Calibri" pitchFamily="34" charset="0"/>
              </a:rPr>
              <a:t>maturation </a:t>
            </a:r>
            <a:r>
              <a:rPr lang="en-US" sz="2200" b="1" dirty="0">
                <a:solidFill>
                  <a:srgbClr val="0070C0"/>
                </a:solidFill>
                <a:latin typeface="Calibri" pitchFamily="34" charset="0"/>
                <a:cs typeface="Calibri" pitchFamily="34" charset="0"/>
              </a:rPr>
              <a:t>is characterize </a:t>
            </a:r>
            <a:r>
              <a:rPr lang="en-US" sz="2200" b="1" dirty="0" smtClean="0">
                <a:solidFill>
                  <a:srgbClr val="0070C0"/>
                </a:solidFill>
                <a:latin typeface="Calibri" pitchFamily="34" charset="0"/>
                <a:cs typeface="Calibri" pitchFamily="34" charset="0"/>
              </a:rPr>
              <a:t>by:</a:t>
            </a:r>
          </a:p>
          <a:p>
            <a:pPr marL="1155700" lvl="2" indent="-342900" algn="l" eaLnBrk="1" fontAlgn="auto" hangingPunct="1">
              <a:lnSpc>
                <a:spcPct val="90000"/>
              </a:lnSpc>
              <a:spcAft>
                <a:spcPts val="0"/>
              </a:spcAft>
              <a:buFont typeface="Wingdings" pitchFamily="2" charset="2"/>
              <a:buChar char="q"/>
              <a:defRPr/>
            </a:pPr>
            <a:r>
              <a:rPr lang="en-US" sz="2200" b="1" dirty="0" smtClean="0">
                <a:solidFill>
                  <a:srgbClr val="0070C0"/>
                </a:solidFill>
                <a:latin typeface="Calibri" pitchFamily="34" charset="0"/>
                <a:cs typeface="Calibri" pitchFamily="34" charset="0"/>
              </a:rPr>
              <a:t>Decrease </a:t>
            </a:r>
            <a:r>
              <a:rPr lang="en-US" sz="2200" b="1" dirty="0">
                <a:solidFill>
                  <a:srgbClr val="0070C0"/>
                </a:solidFill>
                <a:latin typeface="Calibri" pitchFamily="34" charset="0"/>
                <a:cs typeface="Calibri" pitchFamily="34" charset="0"/>
              </a:rPr>
              <a:t>in cell </a:t>
            </a:r>
            <a:r>
              <a:rPr lang="en-US" sz="2200" b="1" dirty="0" smtClean="0">
                <a:solidFill>
                  <a:srgbClr val="0070C0"/>
                </a:solidFill>
                <a:latin typeface="Calibri" pitchFamily="34" charset="0"/>
                <a:cs typeface="Calibri" pitchFamily="34" charset="0"/>
              </a:rPr>
              <a:t>size.</a:t>
            </a:r>
          </a:p>
          <a:p>
            <a:pPr marL="1155700" lvl="2" indent="-342900" algn="l" eaLnBrk="1" fontAlgn="auto" hangingPunct="1">
              <a:lnSpc>
                <a:spcPct val="90000"/>
              </a:lnSpc>
              <a:spcAft>
                <a:spcPts val="0"/>
              </a:spcAft>
              <a:buFont typeface="Wingdings" pitchFamily="2" charset="2"/>
              <a:buChar char="q"/>
              <a:defRPr/>
            </a:pPr>
            <a:r>
              <a:rPr lang="en-US" sz="2200" b="1" dirty="0" smtClean="0">
                <a:solidFill>
                  <a:srgbClr val="0070C0"/>
                </a:solidFill>
                <a:latin typeface="Calibri" pitchFamily="34" charset="0"/>
                <a:cs typeface="Calibri" pitchFamily="34" charset="0"/>
              </a:rPr>
              <a:t>Appearance </a:t>
            </a:r>
            <a:r>
              <a:rPr lang="en-US" sz="2200" b="1" dirty="0">
                <a:solidFill>
                  <a:srgbClr val="0070C0"/>
                </a:solidFill>
                <a:latin typeface="Calibri" pitchFamily="34" charset="0"/>
                <a:cs typeface="Calibri" pitchFamily="34" charset="0"/>
              </a:rPr>
              <a:t>of hemoglobin (</a:t>
            </a:r>
            <a:r>
              <a:rPr lang="en-US" sz="2200" b="1" dirty="0" err="1">
                <a:solidFill>
                  <a:srgbClr val="0070C0"/>
                </a:solidFill>
                <a:latin typeface="Calibri" pitchFamily="34" charset="0"/>
                <a:cs typeface="Calibri" pitchFamily="34" charset="0"/>
              </a:rPr>
              <a:t>Hb</a:t>
            </a:r>
            <a:r>
              <a:rPr lang="en-US" sz="2200" b="1" dirty="0" smtClean="0">
                <a:solidFill>
                  <a:srgbClr val="0070C0"/>
                </a:solidFill>
                <a:latin typeface="Calibri" pitchFamily="34" charset="0"/>
                <a:cs typeface="Calibri" pitchFamily="34" charset="0"/>
              </a:rPr>
              <a:t>)</a:t>
            </a:r>
          </a:p>
          <a:p>
            <a:pPr marL="1155700" lvl="2" indent="-342900" algn="l" eaLnBrk="1" fontAlgn="auto" hangingPunct="1">
              <a:lnSpc>
                <a:spcPct val="90000"/>
              </a:lnSpc>
              <a:spcAft>
                <a:spcPts val="0"/>
              </a:spcAft>
              <a:buFont typeface="Wingdings" pitchFamily="2" charset="2"/>
              <a:buChar char="q"/>
              <a:defRPr/>
            </a:pPr>
            <a:r>
              <a:rPr lang="en-US" sz="2200" b="1" dirty="0" smtClean="0">
                <a:solidFill>
                  <a:srgbClr val="0070C0"/>
                </a:solidFill>
                <a:latin typeface="Calibri" pitchFamily="34" charset="0"/>
                <a:cs typeface="Calibri" pitchFamily="34" charset="0"/>
              </a:rPr>
              <a:t>Disappearance </a:t>
            </a:r>
            <a:r>
              <a:rPr lang="en-US" sz="2200" b="1" dirty="0">
                <a:solidFill>
                  <a:srgbClr val="0070C0"/>
                </a:solidFill>
                <a:latin typeface="Calibri" pitchFamily="34" charset="0"/>
                <a:cs typeface="Calibri" pitchFamily="34" charset="0"/>
              </a:rPr>
              <a:t>of </a:t>
            </a:r>
            <a:r>
              <a:rPr lang="en-US" sz="2200" b="1" dirty="0" smtClean="0">
                <a:solidFill>
                  <a:srgbClr val="0070C0"/>
                </a:solidFill>
                <a:latin typeface="Calibri" pitchFamily="34" charset="0"/>
                <a:cs typeface="Calibri" pitchFamily="34" charset="0"/>
              </a:rPr>
              <a:t>nucleus.</a:t>
            </a:r>
          </a:p>
          <a:p>
            <a:pPr marL="1295400" lvl="2" indent="-381000" algn="l" eaLnBrk="1" fontAlgn="auto" hangingPunct="1">
              <a:lnSpc>
                <a:spcPct val="90000"/>
              </a:lnSpc>
              <a:spcAft>
                <a:spcPts val="0"/>
              </a:spcAft>
              <a:buClr>
                <a:schemeClr val="accent3"/>
              </a:buClr>
              <a:buFont typeface="Wingdings" pitchFamily="2" charset="2"/>
              <a:buChar char="q"/>
              <a:defRPr/>
            </a:pPr>
            <a:endParaRPr lang="en-US" sz="2200" dirty="0">
              <a:solidFill>
                <a:srgbClr val="0070C0"/>
              </a:solidFill>
              <a:latin typeface="Calibri" pitchFamily="34" charset="0"/>
              <a:cs typeface="Calibri" pitchFamily="34" charset="0"/>
            </a:endParaRPr>
          </a:p>
          <a:p>
            <a:pPr marL="800100" lvl="1" indent="-342900" algn="l" eaLnBrk="1" hangingPunct="1">
              <a:lnSpc>
                <a:spcPct val="90000"/>
              </a:lnSpc>
              <a:buFont typeface="Wingdings" pitchFamily="2" charset="2"/>
              <a:buChar char="q"/>
            </a:pPr>
            <a:endParaRPr lang="en-US" altLang="en-US" sz="2200" b="1" dirty="0" smtClean="0">
              <a:solidFill>
                <a:srgbClr val="0070C0"/>
              </a:solidFill>
              <a:latin typeface="Calibri" pitchFamily="34" charset="0"/>
              <a:cs typeface="Calibri" pitchFamily="34" charset="0"/>
              <a:sym typeface="Symbol" pitchFamily="18" charset="2"/>
            </a:endParaRPr>
          </a:p>
          <a:p>
            <a:pPr marL="342900" indent="-342900" algn="l" eaLnBrk="1" hangingPunct="1">
              <a:lnSpc>
                <a:spcPct val="90000"/>
              </a:lnSpc>
              <a:buFont typeface="Wingdings" pitchFamily="2" charset="2"/>
              <a:buChar char="q"/>
            </a:pPr>
            <a:endParaRPr lang="en-US" altLang="en-US" sz="2200" b="1" dirty="0" smtClean="0">
              <a:solidFill>
                <a:srgbClr val="0070C0"/>
              </a:solidFill>
              <a:latin typeface="Calibri" pitchFamily="34" charset="0"/>
              <a:cs typeface="Calibri" pitchFamily="34" charset="0"/>
            </a:endParaRPr>
          </a:p>
        </p:txBody>
      </p:sp>
      <p:sp>
        <p:nvSpPr>
          <p:cNvPr id="2" name="Rectangle 1"/>
          <p:cNvSpPr/>
          <p:nvPr/>
        </p:nvSpPr>
        <p:spPr>
          <a:xfrm>
            <a:off x="5143500" y="1600200"/>
            <a:ext cx="1905000" cy="307777"/>
          </a:xfrm>
          <a:prstGeom prst="rect">
            <a:avLst/>
          </a:prstGeom>
          <a:solidFill>
            <a:srgbClr val="FFFF00"/>
          </a:solidFill>
        </p:spPr>
        <p:txBody>
          <a:bodyPr wrap="square">
            <a:spAutoFit/>
          </a:bodyPr>
          <a:lstStyle/>
          <a:p>
            <a:r>
              <a:rPr lang="en-US" sz="1400" b="1" dirty="0" smtClean="0">
                <a:solidFill>
                  <a:srgbClr val="FF0000"/>
                </a:solidFill>
                <a:latin typeface="Calibri" pitchFamily="34" charset="0"/>
                <a:cs typeface="Calibri" pitchFamily="34" charset="0"/>
              </a:rPr>
              <a:t>First Identifiable cell</a:t>
            </a:r>
            <a:endParaRPr lang="ar-SA" sz="1400" b="1" dirty="0">
              <a:solidFill>
                <a:srgbClr val="FF0000"/>
              </a:solidFill>
              <a:latin typeface="Calibri" pitchFamily="34" charset="0"/>
            </a:endParaRPr>
          </a:p>
        </p:txBody>
      </p:sp>
      <p:sp>
        <p:nvSpPr>
          <p:cNvPr id="8" name="Rectangle 7"/>
          <p:cNvSpPr/>
          <p:nvPr/>
        </p:nvSpPr>
        <p:spPr>
          <a:xfrm>
            <a:off x="5295900" y="5029200"/>
            <a:ext cx="1905000" cy="738664"/>
          </a:xfrm>
          <a:prstGeom prst="rect">
            <a:avLst/>
          </a:prstGeom>
          <a:solidFill>
            <a:srgbClr val="CCFF66"/>
          </a:solidFill>
        </p:spPr>
        <p:txBody>
          <a:bodyPr wrap="square">
            <a:spAutoFit/>
          </a:bodyPr>
          <a:lstStyle/>
          <a:p>
            <a:r>
              <a:rPr lang="en-US" sz="1400" b="1" dirty="0" smtClean="0">
                <a:solidFill>
                  <a:srgbClr val="FF0000"/>
                </a:solidFill>
                <a:latin typeface="Calibri" pitchFamily="34" charset="0"/>
                <a:cs typeface="Calibri" pitchFamily="34" charset="0"/>
              </a:rPr>
              <a:t>First cell to appear in the circulation. It matures in 1 – 2 days</a:t>
            </a:r>
            <a:endParaRPr lang="ar-SA" sz="1400" b="1" dirty="0">
              <a:solidFill>
                <a:srgbClr val="FF0000"/>
              </a:solidFill>
              <a:latin typeface="Calibri" pitchFamily="34" charset="0"/>
            </a:endParaRPr>
          </a:p>
        </p:txBody>
      </p:sp>
    </p:spTree>
    <p:extLst>
      <p:ext uri="{BB962C8B-B14F-4D97-AF65-F5344CB8AC3E}">
        <p14:creationId xmlns:p14="http://schemas.microsoft.com/office/powerpoint/2010/main" val="364790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642778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development of R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38" y="3276600"/>
            <a:ext cx="54911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6"/>
          <p:cNvSpPr>
            <a:spLocks noChangeArrowheads="1"/>
          </p:cNvSpPr>
          <p:nvPr/>
        </p:nvSpPr>
        <p:spPr bwMode="auto">
          <a:xfrm>
            <a:off x="5905500" y="1066800"/>
            <a:ext cx="4114800" cy="914400"/>
          </a:xfrm>
          <a:prstGeom prst="rect">
            <a:avLst/>
          </a:prstGeom>
          <a:noFill/>
          <a:ln w="9525">
            <a:noFill/>
            <a:miter lim="800000"/>
            <a:headEnd/>
            <a:tailEnd/>
          </a:ln>
          <a:effectLst/>
        </p:spPr>
        <p:txBody>
          <a:bodyPr anchor="ctr"/>
          <a:lstStyle/>
          <a:p>
            <a:pPr algn="ctr">
              <a:defRPr/>
            </a:pPr>
            <a:r>
              <a:rPr lang="en-US" sz="3800" b="1" dirty="0">
                <a:solidFill>
                  <a:srgbClr val="FF0000"/>
                </a:solidFill>
                <a:effectLst>
                  <a:outerShdw blurRad="38100" dist="38100" dir="2700000" algn="tl">
                    <a:srgbClr val="C0C0C0"/>
                  </a:outerShdw>
                </a:effectLst>
                <a:latin typeface="Calibri" pitchFamily="34" charset="0"/>
                <a:cs typeface="Calibri" pitchFamily="34" charset="0"/>
              </a:rPr>
              <a:t>Stages of Erythropoiesis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067300" y="304800"/>
            <a:ext cx="5029200" cy="533400"/>
          </a:xfrm>
          <a:prstGeom prst="rect">
            <a:avLst/>
          </a:prstGeom>
          <a:noFill/>
          <a:ln w="9525">
            <a:noFill/>
            <a:miter lim="800000"/>
            <a:headEnd/>
            <a:tailEnd/>
          </a:ln>
          <a:effectLst/>
        </p:spPr>
        <p:txBody>
          <a:bodyPr anchor="ctr"/>
          <a:lstStyle/>
          <a:p>
            <a:pPr algn="ctr">
              <a:defRPr/>
            </a:pPr>
            <a:r>
              <a:rPr lang="en-US" sz="3400" b="1" dirty="0" smtClean="0">
                <a:solidFill>
                  <a:srgbClr val="FF0000"/>
                </a:solidFill>
                <a:effectLst>
                  <a:outerShdw blurRad="38100" dist="38100" dir="2700000" algn="tl">
                    <a:srgbClr val="C0C0C0"/>
                  </a:outerShdw>
                </a:effectLst>
                <a:latin typeface="Calibri" pitchFamily="34" charset="0"/>
                <a:cs typeface="Calibri" pitchFamily="34" charset="0"/>
              </a:rPr>
              <a:t>Hemoglobin (</a:t>
            </a:r>
            <a:r>
              <a:rPr lang="en-US" sz="3400" b="1" dirty="0" err="1" smtClean="0">
                <a:solidFill>
                  <a:srgbClr val="FF0000"/>
                </a:solidFill>
                <a:effectLst>
                  <a:outerShdw blurRad="38100" dist="38100" dir="2700000" algn="tl">
                    <a:srgbClr val="C0C0C0"/>
                  </a:outerShdw>
                </a:effectLst>
                <a:latin typeface="Calibri" pitchFamily="34" charset="0"/>
                <a:cs typeface="Calibri" pitchFamily="34" charset="0"/>
              </a:rPr>
              <a:t>Hb</a:t>
            </a:r>
            <a:r>
              <a:rPr lang="en-US" sz="3400" b="1" dirty="0" smtClean="0">
                <a:solidFill>
                  <a:srgbClr val="FF0000"/>
                </a:solidFill>
                <a:effectLst>
                  <a:outerShdw blurRad="38100" dist="38100" dir="2700000" algn="tl">
                    <a:srgbClr val="C0C0C0"/>
                  </a:outerShdw>
                </a:effectLst>
                <a:latin typeface="Calibri" pitchFamily="34" charset="0"/>
                <a:cs typeface="Calibri" pitchFamily="34" charset="0"/>
              </a:rPr>
              <a:t>) </a:t>
            </a:r>
            <a:r>
              <a:rPr lang="en-US" sz="3400" b="1" dirty="0">
                <a:solidFill>
                  <a:srgbClr val="FF0000"/>
                </a:solidFill>
                <a:effectLst>
                  <a:outerShdw blurRad="38100" dist="38100" dir="2700000" algn="tl">
                    <a:srgbClr val="C0C0C0"/>
                  </a:outerShdw>
                </a:effectLst>
                <a:latin typeface="Calibri" pitchFamily="34" charset="0"/>
                <a:cs typeface="Calibri" pitchFamily="34" charset="0"/>
              </a:rPr>
              <a:t>Synthesis</a:t>
            </a:r>
          </a:p>
        </p:txBody>
      </p:sp>
      <p:sp>
        <p:nvSpPr>
          <p:cNvPr id="29699" name="Rectangle 3"/>
          <p:cNvSpPr>
            <a:spLocks noChangeArrowheads="1"/>
          </p:cNvSpPr>
          <p:nvPr/>
        </p:nvSpPr>
        <p:spPr bwMode="auto">
          <a:xfrm>
            <a:off x="114300" y="0"/>
            <a:ext cx="49180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25000"/>
              </a:lnSpc>
              <a:spcBef>
                <a:spcPct val="20000"/>
              </a:spcBef>
              <a:buFont typeface="Wingdings" pitchFamily="2" charset="2"/>
              <a:buChar char="q"/>
            </a:pPr>
            <a:r>
              <a:rPr lang="en-GB" altLang="en-GB" b="1" dirty="0" err="1" smtClean="0">
                <a:latin typeface="Calibri" pitchFamily="34" charset="0"/>
                <a:cs typeface="Calibri" pitchFamily="34" charset="0"/>
              </a:rPr>
              <a:t>Hemoglobin</a:t>
            </a:r>
            <a:r>
              <a:rPr lang="en-GB" altLang="en-GB" b="1" dirty="0" smtClean="0">
                <a:latin typeface="Calibri" pitchFamily="34" charset="0"/>
                <a:cs typeface="Calibri" pitchFamily="34" charset="0"/>
              </a:rPr>
              <a:t> synthesis occurs </a:t>
            </a:r>
            <a:r>
              <a:rPr lang="en-GB" altLang="en-GB" b="1" dirty="0">
                <a:latin typeface="Calibri" pitchFamily="34" charset="0"/>
                <a:cs typeface="Calibri" pitchFamily="34" charset="0"/>
              </a:rPr>
              <a:t>in the mitochondria of the developing RBC in bone marrow</a:t>
            </a:r>
          </a:p>
          <a:p>
            <a:pPr marL="342900" indent="-342900">
              <a:lnSpc>
                <a:spcPct val="125000"/>
              </a:lnSpc>
              <a:spcBef>
                <a:spcPct val="20000"/>
              </a:spcBef>
              <a:buFont typeface="Wingdings" pitchFamily="2" charset="2"/>
              <a:buChar char="q"/>
            </a:pPr>
            <a:endParaRPr lang="en-GB" altLang="en-GB" b="1" dirty="0">
              <a:latin typeface="Calibri" pitchFamily="34" charset="0"/>
              <a:cs typeface="Calibri" pitchFamily="34" charset="0"/>
            </a:endParaRPr>
          </a:p>
          <a:p>
            <a:pPr marL="342900" indent="-342900">
              <a:lnSpc>
                <a:spcPct val="125000"/>
              </a:lnSpc>
              <a:spcBef>
                <a:spcPct val="20000"/>
              </a:spcBef>
              <a:buFont typeface="Wingdings" pitchFamily="2" charset="2"/>
              <a:buChar char="q"/>
            </a:pPr>
            <a:r>
              <a:rPr lang="en-GB" altLang="en-GB" b="1" dirty="0" smtClean="0">
                <a:latin typeface="Calibri" pitchFamily="34" charset="0"/>
                <a:cs typeface="Calibri" pitchFamily="34" charset="0"/>
              </a:rPr>
              <a:t>Transferrin </a:t>
            </a:r>
            <a:r>
              <a:rPr lang="en-GB" altLang="en-GB" b="1" dirty="0">
                <a:latin typeface="Calibri" pitchFamily="34" charset="0"/>
                <a:cs typeface="Calibri" pitchFamily="34" charset="0"/>
              </a:rPr>
              <a:t>attaches to surface receptor</a:t>
            </a:r>
          </a:p>
          <a:p>
            <a:pPr marL="342900" indent="-342900">
              <a:lnSpc>
                <a:spcPct val="125000"/>
              </a:lnSpc>
              <a:spcBef>
                <a:spcPct val="20000"/>
              </a:spcBef>
              <a:buFont typeface="Wingdings" pitchFamily="2" charset="2"/>
              <a:buChar char="q"/>
            </a:pPr>
            <a:endParaRPr lang="en-GB" altLang="en-GB" b="1" dirty="0">
              <a:latin typeface="Calibri" pitchFamily="34" charset="0"/>
              <a:cs typeface="Calibri" pitchFamily="34" charset="0"/>
            </a:endParaRPr>
          </a:p>
          <a:p>
            <a:pPr marL="342900" indent="-342900">
              <a:lnSpc>
                <a:spcPct val="125000"/>
              </a:lnSpc>
              <a:spcBef>
                <a:spcPct val="20000"/>
              </a:spcBef>
              <a:buFont typeface="Wingdings" pitchFamily="2" charset="2"/>
              <a:buChar char="q"/>
            </a:pPr>
            <a:r>
              <a:rPr lang="en-GB" altLang="en-GB" b="1" dirty="0" smtClean="0">
                <a:latin typeface="Calibri" pitchFamily="34" charset="0"/>
                <a:cs typeface="Calibri" pitchFamily="34" charset="0"/>
              </a:rPr>
              <a:t>Iron </a:t>
            </a:r>
            <a:r>
              <a:rPr lang="en-GB" altLang="en-GB" b="1" dirty="0">
                <a:latin typeface="Calibri" pitchFamily="34" charset="0"/>
                <a:cs typeface="Calibri" pitchFamily="34" charset="0"/>
              </a:rPr>
              <a:t>is released and transported to </a:t>
            </a:r>
            <a:r>
              <a:rPr lang="en-GB" altLang="en-GB" b="1" dirty="0" smtClean="0">
                <a:latin typeface="Calibri" pitchFamily="34" charset="0"/>
                <a:cs typeface="Calibri" pitchFamily="34" charset="0"/>
              </a:rPr>
              <a:t>mitochondria </a:t>
            </a:r>
            <a:r>
              <a:rPr lang="en-GB" altLang="en-GB" b="1" dirty="0">
                <a:latin typeface="Calibri" pitchFamily="34" charset="0"/>
                <a:cs typeface="Calibri" pitchFamily="34" charset="0"/>
              </a:rPr>
              <a:t>where it combines with </a:t>
            </a:r>
            <a:r>
              <a:rPr lang="en-GB" altLang="en-GB" b="1" dirty="0" err="1">
                <a:latin typeface="Calibri" pitchFamily="34" charset="0"/>
                <a:cs typeface="Calibri" pitchFamily="34" charset="0"/>
              </a:rPr>
              <a:t>protoporphyrin</a:t>
            </a:r>
            <a:r>
              <a:rPr lang="en-GB" altLang="en-GB" b="1" dirty="0">
                <a:latin typeface="Calibri" pitchFamily="34" charset="0"/>
                <a:cs typeface="Calibri" pitchFamily="34" charset="0"/>
              </a:rPr>
              <a:t> to form </a:t>
            </a:r>
            <a:r>
              <a:rPr lang="en-GB" altLang="en-GB" b="1" dirty="0" err="1">
                <a:latin typeface="Calibri" pitchFamily="34" charset="0"/>
                <a:cs typeface="Calibri" pitchFamily="34" charset="0"/>
              </a:rPr>
              <a:t>heme</a:t>
            </a:r>
            <a:endParaRPr lang="en-GB" altLang="en-GB" b="1" dirty="0">
              <a:latin typeface="Calibri" pitchFamily="34" charset="0"/>
              <a:cs typeface="Calibri" pitchFamily="34" charset="0"/>
            </a:endParaRPr>
          </a:p>
          <a:p>
            <a:pPr marL="342900" indent="-342900">
              <a:lnSpc>
                <a:spcPct val="125000"/>
              </a:lnSpc>
              <a:spcBef>
                <a:spcPct val="20000"/>
              </a:spcBef>
              <a:buFont typeface="Wingdings" pitchFamily="2" charset="2"/>
              <a:buChar char="q"/>
            </a:pPr>
            <a:endParaRPr lang="en-GB" altLang="en-GB" b="1" dirty="0">
              <a:latin typeface="Calibri" pitchFamily="34" charset="0"/>
              <a:cs typeface="Calibri" pitchFamily="34" charset="0"/>
            </a:endParaRPr>
          </a:p>
          <a:p>
            <a:pPr marL="342900" indent="-342900">
              <a:lnSpc>
                <a:spcPct val="125000"/>
              </a:lnSpc>
              <a:spcBef>
                <a:spcPct val="20000"/>
              </a:spcBef>
              <a:buFont typeface="Wingdings" pitchFamily="2" charset="2"/>
              <a:buChar char="q"/>
            </a:pPr>
            <a:r>
              <a:rPr lang="en-GB" altLang="en-GB" b="1" dirty="0" err="1" smtClean="0">
                <a:latin typeface="Calibri" pitchFamily="34" charset="0"/>
                <a:cs typeface="Calibri" pitchFamily="34" charset="0"/>
              </a:rPr>
              <a:t>Heme</a:t>
            </a:r>
            <a:r>
              <a:rPr lang="en-GB" altLang="en-GB" b="1" dirty="0" smtClean="0">
                <a:latin typeface="Calibri" pitchFamily="34" charset="0"/>
                <a:cs typeface="Calibri" pitchFamily="34" charset="0"/>
              </a:rPr>
              <a:t> </a:t>
            </a:r>
            <a:r>
              <a:rPr lang="en-GB" altLang="en-GB" b="1" dirty="0">
                <a:latin typeface="Calibri" pitchFamily="34" charset="0"/>
                <a:cs typeface="Calibri" pitchFamily="34" charset="0"/>
              </a:rPr>
              <a:t>combines with </a:t>
            </a:r>
            <a:r>
              <a:rPr lang="el-GR" altLang="en-GB" b="1" dirty="0">
                <a:latin typeface="Calibri" pitchFamily="34" charset="0"/>
                <a:cs typeface="Calibri" pitchFamily="34" charset="0"/>
              </a:rPr>
              <a:t>α</a:t>
            </a:r>
            <a:r>
              <a:rPr lang="en-GB" altLang="en-GB" b="1" dirty="0">
                <a:latin typeface="Calibri" pitchFamily="34" charset="0"/>
                <a:cs typeface="Calibri" pitchFamily="34" charset="0"/>
              </a:rPr>
              <a:t> and </a:t>
            </a:r>
            <a:r>
              <a:rPr lang="el-GR" altLang="en-GB" b="1" dirty="0">
                <a:latin typeface="Calibri" pitchFamily="34" charset="0"/>
                <a:cs typeface="Calibri" pitchFamily="34" charset="0"/>
              </a:rPr>
              <a:t>β</a:t>
            </a:r>
            <a:r>
              <a:rPr lang="en-GB" altLang="en-GB" b="1" dirty="0">
                <a:latin typeface="Calibri" pitchFamily="34" charset="0"/>
                <a:cs typeface="Calibri" pitchFamily="34" charset="0"/>
              </a:rPr>
              <a:t> protein chains formed on the ribosomes to make </a:t>
            </a:r>
            <a:r>
              <a:rPr lang="en-GB" altLang="en-GB" b="1" dirty="0" err="1" smtClean="0">
                <a:latin typeface="Calibri" pitchFamily="34" charset="0"/>
                <a:cs typeface="Calibri" pitchFamily="34" charset="0"/>
              </a:rPr>
              <a:t>hemoglobin</a:t>
            </a:r>
            <a:endParaRPr lang="en-GB" altLang="en-GB" b="1" dirty="0" smtClean="0">
              <a:latin typeface="Calibri" pitchFamily="34" charset="0"/>
              <a:cs typeface="Calibri" pitchFamily="34" charset="0"/>
            </a:endParaRPr>
          </a:p>
          <a:p>
            <a:pPr marL="342900" indent="-342900">
              <a:lnSpc>
                <a:spcPct val="125000"/>
              </a:lnSpc>
              <a:spcBef>
                <a:spcPct val="20000"/>
              </a:spcBef>
              <a:buFont typeface="Wingdings" pitchFamily="2" charset="2"/>
              <a:buChar char="q"/>
            </a:pPr>
            <a:endParaRPr lang="en-GB" altLang="en-GB" b="1" dirty="0">
              <a:latin typeface="Calibri" pitchFamily="34" charset="0"/>
              <a:cs typeface="Calibri" pitchFamily="34" charset="0"/>
            </a:endParaRPr>
          </a:p>
          <a:p>
            <a:pPr marL="342900" indent="-342900">
              <a:lnSpc>
                <a:spcPct val="125000"/>
              </a:lnSpc>
              <a:spcBef>
                <a:spcPct val="20000"/>
              </a:spcBef>
              <a:buFont typeface="Wingdings" pitchFamily="2" charset="2"/>
              <a:buChar char="q"/>
            </a:pPr>
            <a:r>
              <a:rPr lang="en-US" b="1" dirty="0" smtClean="0">
                <a:latin typeface="Calibri" pitchFamily="34" charset="0"/>
                <a:cs typeface="Calibri" pitchFamily="34" charset="0"/>
              </a:rPr>
              <a:t>Functions </a:t>
            </a:r>
            <a:r>
              <a:rPr lang="en-US" b="1" dirty="0">
                <a:latin typeface="Calibri" pitchFamily="34" charset="0"/>
                <a:cs typeface="Calibri" pitchFamily="34" charset="0"/>
              </a:rPr>
              <a:t>of </a:t>
            </a:r>
            <a:r>
              <a:rPr lang="en-US" b="1" dirty="0" err="1" smtClean="0">
                <a:latin typeface="Calibri" pitchFamily="34" charset="0"/>
                <a:cs typeface="Calibri" pitchFamily="34" charset="0"/>
              </a:rPr>
              <a:t>Hb</a:t>
            </a:r>
            <a:r>
              <a:rPr lang="en-US" b="1" dirty="0" smtClean="0">
                <a:latin typeface="Calibri" pitchFamily="34" charset="0"/>
                <a:cs typeface="Calibri" pitchFamily="34" charset="0"/>
              </a:rPr>
              <a:t>:</a:t>
            </a:r>
          </a:p>
          <a:p>
            <a:pPr marL="1257300" lvl="2" indent="-342900">
              <a:lnSpc>
                <a:spcPct val="125000"/>
              </a:lnSpc>
              <a:spcBef>
                <a:spcPct val="20000"/>
              </a:spcBef>
              <a:buFont typeface="Wingdings" pitchFamily="2" charset="2"/>
              <a:buChar char="q"/>
            </a:pPr>
            <a:r>
              <a:rPr lang="en-US" b="1" dirty="0" smtClean="0">
                <a:latin typeface="Calibri" pitchFamily="34" charset="0"/>
                <a:cs typeface="Calibri" pitchFamily="34" charset="0"/>
              </a:rPr>
              <a:t>Carriage </a:t>
            </a:r>
            <a:r>
              <a:rPr lang="en-US" b="1" dirty="0">
                <a:latin typeface="Calibri" pitchFamily="34" charset="0"/>
                <a:cs typeface="Calibri" pitchFamily="34" charset="0"/>
              </a:rPr>
              <a:t>of O</a:t>
            </a:r>
            <a:r>
              <a:rPr lang="en-US" b="1" baseline="-25000" dirty="0">
                <a:latin typeface="Calibri" pitchFamily="34" charset="0"/>
                <a:cs typeface="Calibri" pitchFamily="34" charset="0"/>
              </a:rPr>
              <a:t>2</a:t>
            </a:r>
            <a:r>
              <a:rPr lang="en-US" b="1" dirty="0">
                <a:latin typeface="Calibri" pitchFamily="34" charset="0"/>
                <a:cs typeface="Calibri" pitchFamily="34" charset="0"/>
              </a:rPr>
              <a:t> and </a:t>
            </a:r>
            <a:r>
              <a:rPr lang="en-US" b="1" dirty="0" smtClean="0">
                <a:latin typeface="Calibri" pitchFamily="34" charset="0"/>
                <a:cs typeface="Calibri" pitchFamily="34" charset="0"/>
              </a:rPr>
              <a:t>CO</a:t>
            </a:r>
            <a:r>
              <a:rPr lang="en-US" b="1" baseline="-25000" dirty="0" smtClean="0">
                <a:latin typeface="Calibri" pitchFamily="34" charset="0"/>
                <a:cs typeface="Calibri" pitchFamily="34" charset="0"/>
              </a:rPr>
              <a:t>2</a:t>
            </a:r>
          </a:p>
          <a:p>
            <a:pPr marL="1257300" lvl="2" indent="-342900">
              <a:lnSpc>
                <a:spcPct val="125000"/>
              </a:lnSpc>
              <a:spcBef>
                <a:spcPct val="20000"/>
              </a:spcBef>
              <a:buFont typeface="Wingdings" pitchFamily="2" charset="2"/>
              <a:buChar char="q"/>
            </a:pPr>
            <a:r>
              <a:rPr lang="en-US" b="1" dirty="0" smtClean="0">
                <a:latin typeface="Calibri" pitchFamily="34" charset="0"/>
                <a:cs typeface="Calibri" pitchFamily="34" charset="0"/>
              </a:rPr>
              <a:t>Buffer</a:t>
            </a:r>
            <a:endParaRPr lang="en-US" b="1" dirty="0">
              <a:latin typeface="Calibri" pitchFamily="34" charset="0"/>
              <a:cs typeface="Calibri" pitchFamily="34" charset="0"/>
            </a:endParaRPr>
          </a:p>
          <a:p>
            <a:pPr marL="1257300" lvl="2" indent="-342900">
              <a:lnSpc>
                <a:spcPct val="125000"/>
              </a:lnSpc>
              <a:spcBef>
                <a:spcPct val="20000"/>
              </a:spcBef>
              <a:buFont typeface="Wingdings" pitchFamily="2" charset="2"/>
              <a:buChar char="q"/>
            </a:pPr>
            <a:r>
              <a:rPr lang="en-US" b="1" dirty="0" smtClean="0">
                <a:latin typeface="Calibri" pitchFamily="34" charset="0"/>
                <a:cs typeface="Calibri" pitchFamily="34" charset="0"/>
              </a:rPr>
              <a:t>Binds </a:t>
            </a:r>
            <a:r>
              <a:rPr lang="en-US" b="1" dirty="0">
                <a:latin typeface="Calibri" pitchFamily="34" charset="0"/>
                <a:cs typeface="Calibri" pitchFamily="34" charset="0"/>
              </a:rPr>
              <a:t>CO in </a:t>
            </a:r>
            <a:r>
              <a:rPr lang="en-US" b="1" dirty="0" smtClean="0">
                <a:latin typeface="Calibri" pitchFamily="34" charset="0"/>
                <a:cs typeface="Calibri" pitchFamily="34" charset="0"/>
              </a:rPr>
              <a:t>Smokers</a:t>
            </a:r>
            <a:endParaRPr lang="en-US" b="1" dirty="0">
              <a:latin typeface="Calibri" pitchFamily="34" charset="0"/>
              <a:cs typeface="Calibri" pitchFamily="34" charset="0"/>
            </a:endParaRPr>
          </a:p>
        </p:txBody>
      </p:sp>
      <p:pic>
        <p:nvPicPr>
          <p:cNvPr id="29700" name="Picture 5" descr="haemoglob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75" y="1993900"/>
            <a:ext cx="5064125"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4838700" y="304800"/>
            <a:ext cx="5105400" cy="533400"/>
          </a:xfrm>
          <a:prstGeom prst="rect">
            <a:avLst/>
          </a:prstGeom>
          <a:noFill/>
          <a:ln w="9525">
            <a:noFill/>
            <a:miter lim="800000"/>
            <a:headEnd/>
            <a:tailEnd/>
          </a:ln>
          <a:effectLst/>
        </p:spPr>
        <p:txBody>
          <a:bodyPr anchor="ctr"/>
          <a:lstStyle/>
          <a:p>
            <a:pPr algn="ctr" eaLnBrk="1" hangingPunct="1">
              <a:defRPr/>
            </a:pPr>
            <a:r>
              <a:rPr lang="en-US" sz="3800" b="1">
                <a:solidFill>
                  <a:srgbClr val="FF0000"/>
                </a:solidFill>
                <a:effectLst>
                  <a:outerShdw blurRad="38100" dist="38100" dir="2700000" algn="tl">
                    <a:srgbClr val="C0C0C0"/>
                  </a:outerShdw>
                </a:effectLst>
                <a:latin typeface="Calibri" panose="020F0502020204030204" pitchFamily="34" charset="0"/>
                <a:cs typeface="Arial" charset="0"/>
              </a:rPr>
              <a:t>Hemoglobin (Hb)</a:t>
            </a:r>
          </a:p>
        </p:txBody>
      </p:sp>
      <p:pic>
        <p:nvPicPr>
          <p:cNvPr id="23555" name="Picture 7" descr="17-04_Hemoglobi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2209800"/>
            <a:ext cx="7620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342900" y="304800"/>
            <a:ext cx="5105400" cy="6248400"/>
          </a:xfrm>
          <a:prstGeom prst="rect">
            <a:avLst/>
          </a:prstGeom>
          <a:noFill/>
          <a:ln w="9525">
            <a:noFill/>
            <a:miter lim="800000"/>
            <a:headEnd/>
            <a:tailEnd/>
          </a:ln>
          <a:effectLst/>
        </p:spPr>
        <p:txBody>
          <a:bodyPr/>
          <a:lstStyle/>
          <a:p>
            <a:pPr eaLnBrk="1" hangingPunct="1">
              <a:defRPr/>
            </a:pPr>
            <a:r>
              <a:rPr lang="en-US" altLang="en-US" sz="2400" b="1" dirty="0">
                <a:latin typeface="Calibri" panose="020F0502020204030204" pitchFamily="34" charset="0"/>
              </a:rPr>
              <a:t>Adult human </a:t>
            </a:r>
            <a:r>
              <a:rPr lang="en-US" altLang="en-US" sz="2400" b="1" dirty="0" err="1">
                <a:latin typeface="Calibri" panose="020F0502020204030204" pitchFamily="34" charset="0"/>
              </a:rPr>
              <a:t>Hb</a:t>
            </a:r>
            <a:r>
              <a:rPr lang="en-US" altLang="en-US" sz="2400" b="1" dirty="0">
                <a:latin typeface="Calibri" panose="020F0502020204030204" pitchFamily="34" charset="0"/>
              </a:rPr>
              <a:t>:</a:t>
            </a:r>
          </a:p>
          <a:p>
            <a:pPr eaLnBrk="1" hangingPunct="1">
              <a:defRPr/>
            </a:pPr>
            <a:endParaRPr lang="en-US" altLang="en-US" sz="2400" b="1" dirty="0">
              <a:latin typeface="Calibri" panose="020F0502020204030204" pitchFamily="34" charset="0"/>
            </a:endParaRPr>
          </a:p>
          <a:p>
            <a:pPr eaLnBrk="1" hangingPunct="1">
              <a:defRPr/>
            </a:pPr>
            <a:r>
              <a:rPr lang="en-US" altLang="en-US" sz="2400" b="1" dirty="0">
                <a:latin typeface="Calibri" panose="020F0502020204030204" pitchFamily="34" charset="0"/>
              </a:rPr>
              <a:t>	tetrameric protein </a:t>
            </a:r>
            <a:r>
              <a:rPr lang="el-GR" altLang="en-US" sz="2400" b="1" dirty="0">
                <a:latin typeface="Calibri" panose="020F0502020204030204" pitchFamily="34" charset="0"/>
              </a:rPr>
              <a:t>α</a:t>
            </a:r>
            <a:r>
              <a:rPr lang="en-US" altLang="en-US" sz="2400" b="1" baseline="-25000" dirty="0">
                <a:latin typeface="Calibri" panose="020F0502020204030204" pitchFamily="34" charset="0"/>
              </a:rPr>
              <a:t>2</a:t>
            </a:r>
            <a:r>
              <a:rPr lang="el-GR" altLang="en-US" sz="2400" b="1" dirty="0">
                <a:latin typeface="Calibri" panose="020F0502020204030204" pitchFamily="34" charset="0"/>
              </a:rPr>
              <a:t>β</a:t>
            </a:r>
            <a:r>
              <a:rPr lang="en-US" altLang="en-US" sz="2400" b="1" baseline="-25000" dirty="0">
                <a:latin typeface="Calibri" panose="020F0502020204030204" pitchFamily="34" charset="0"/>
              </a:rPr>
              <a:t>2</a:t>
            </a:r>
          </a:p>
          <a:p>
            <a:pPr eaLnBrk="1" hangingPunct="1">
              <a:defRPr/>
            </a:pPr>
            <a:r>
              <a:rPr lang="en-US" altLang="en-US" sz="2400" b="1" baseline="-25000" dirty="0">
                <a:latin typeface="Calibri" panose="020F0502020204030204" pitchFamily="34" charset="0"/>
              </a:rPr>
              <a:t>		</a:t>
            </a:r>
            <a:r>
              <a:rPr lang="en-US" altLang="en-US" sz="2400" b="1" dirty="0">
                <a:latin typeface="Calibri" panose="020F0502020204030204" pitchFamily="34" charset="0"/>
              </a:rPr>
              <a:t>alpha 141 aa residues</a:t>
            </a:r>
          </a:p>
          <a:p>
            <a:pPr eaLnBrk="1" hangingPunct="1">
              <a:defRPr/>
            </a:pPr>
            <a:r>
              <a:rPr lang="en-US" altLang="en-US" sz="2400" b="1" dirty="0">
                <a:latin typeface="Calibri" panose="020F0502020204030204" pitchFamily="34" charset="0"/>
              </a:rPr>
              <a:t>		beta  146 aa residues</a:t>
            </a:r>
          </a:p>
          <a:p>
            <a:pPr eaLnBrk="1" hangingPunct="1">
              <a:spcBef>
                <a:spcPct val="20000"/>
              </a:spcBef>
              <a:defRPr/>
            </a:pPr>
            <a:endParaRPr lang="en-US" sz="2400" b="1" dirty="0">
              <a:solidFill>
                <a:srgbClr val="FF0000"/>
              </a:solidFill>
              <a:effectLst>
                <a:outerShdw blurRad="38100" dist="38100" dir="2700000" algn="tl">
                  <a:srgbClr val="C0C0C0"/>
                </a:outerShdw>
              </a:effectLst>
              <a:latin typeface="Calibri" panose="020F0502020204030204" pitchFamily="34" charset="0"/>
              <a:cs typeface="Arial" charset="0"/>
            </a:endParaRPr>
          </a:p>
        </p:txBody>
      </p:sp>
    </p:spTree>
    <p:extLst>
      <p:ext uri="{BB962C8B-B14F-4D97-AF65-F5344CB8AC3E}">
        <p14:creationId xmlns:p14="http://schemas.microsoft.com/office/powerpoint/2010/main" val="3380373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10287000" cy="533400"/>
          </a:xfrm>
          <a:prstGeom prst="rect">
            <a:avLst/>
          </a:prstGeom>
          <a:noFill/>
          <a:ln w="9525">
            <a:noFill/>
            <a:miter lim="800000"/>
            <a:headEnd/>
            <a:tailEnd/>
          </a:ln>
          <a:effectLst/>
        </p:spPr>
        <p:txBody>
          <a:bodyPr anchor="ctr"/>
          <a:lstStyle/>
          <a:p>
            <a:pPr algn="ctr" eaLnBrk="1" hangingPunct="1">
              <a:defRPr/>
            </a:pPr>
            <a:r>
              <a:rPr lang="en-US" sz="4000" b="1" dirty="0" smtClean="0">
                <a:solidFill>
                  <a:srgbClr val="FF0000"/>
                </a:solidFill>
                <a:effectLst>
                  <a:outerShdw blurRad="38100" dist="38100" dir="2700000" algn="tl">
                    <a:srgbClr val="C0C0C0"/>
                  </a:outerShdw>
                </a:effectLst>
                <a:latin typeface="Calibri" panose="020F0502020204030204" pitchFamily="34" charset="0"/>
                <a:cs typeface="Arial" charset="0"/>
              </a:rPr>
              <a:t>Types of Hemoglobin </a:t>
            </a:r>
            <a:r>
              <a:rPr lang="en-US" sz="4000" b="1" dirty="0">
                <a:solidFill>
                  <a:srgbClr val="FF0000"/>
                </a:solidFill>
                <a:effectLst>
                  <a:outerShdw blurRad="38100" dist="38100" dir="2700000" algn="tl">
                    <a:srgbClr val="C0C0C0"/>
                  </a:outerShdw>
                </a:effectLst>
                <a:latin typeface="Calibri" panose="020F0502020204030204" pitchFamily="34" charset="0"/>
                <a:cs typeface="Arial" charset="0"/>
              </a:rPr>
              <a:t>(</a:t>
            </a:r>
            <a:r>
              <a:rPr lang="en-US" sz="4000" b="1" dirty="0" err="1">
                <a:solidFill>
                  <a:srgbClr val="FF0000"/>
                </a:solidFill>
                <a:effectLst>
                  <a:outerShdw blurRad="38100" dist="38100" dir="2700000" algn="tl">
                    <a:srgbClr val="C0C0C0"/>
                  </a:outerShdw>
                </a:effectLst>
                <a:latin typeface="Calibri" panose="020F0502020204030204" pitchFamily="34" charset="0"/>
                <a:cs typeface="Arial" charset="0"/>
              </a:rPr>
              <a:t>Hb</a:t>
            </a:r>
            <a:r>
              <a:rPr lang="en-US" sz="4000" b="1" dirty="0">
                <a:solidFill>
                  <a:srgbClr val="FF0000"/>
                </a:solidFill>
                <a:effectLst>
                  <a:outerShdw blurRad="38100" dist="38100" dir="2700000" algn="tl">
                    <a:srgbClr val="C0C0C0"/>
                  </a:outerShdw>
                </a:effectLst>
                <a:latin typeface="Calibri" panose="020F0502020204030204" pitchFamily="34" charset="0"/>
                <a:cs typeface="Arial" charset="0"/>
              </a:rPr>
              <a:t>)</a:t>
            </a:r>
          </a:p>
        </p:txBody>
      </p:sp>
      <p:sp>
        <p:nvSpPr>
          <p:cNvPr id="20485" name="Rectangle 5"/>
          <p:cNvSpPr>
            <a:spLocks noChangeArrowheads="1"/>
          </p:cNvSpPr>
          <p:nvPr/>
        </p:nvSpPr>
        <p:spPr bwMode="auto">
          <a:xfrm>
            <a:off x="114300" y="762000"/>
            <a:ext cx="4038600" cy="5867400"/>
          </a:xfrm>
          <a:prstGeom prst="rect">
            <a:avLst/>
          </a:prstGeom>
          <a:noFill/>
          <a:ln w="9525">
            <a:noFill/>
            <a:miter lim="800000"/>
            <a:headEnd/>
            <a:tailEnd/>
          </a:ln>
          <a:effectLst/>
        </p:spPr>
        <p:txBody>
          <a:bodyPr/>
          <a:lstStyle/>
          <a:p>
            <a:pPr marL="342900" indent="-342900">
              <a:buFont typeface="Wingdings" pitchFamily="2" charset="2"/>
              <a:buChar char="q"/>
            </a:pPr>
            <a:r>
              <a:rPr lang="en-US" sz="2000" b="1" dirty="0" err="1" smtClean="0">
                <a:latin typeface="Calibri" pitchFamily="34" charset="0"/>
                <a:cs typeface="Calibri" pitchFamily="34" charset="0"/>
              </a:rPr>
              <a:t>HbA</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(Adult Hemoglobin): This accounts for  about 98</a:t>
            </a:r>
            <a:r>
              <a:rPr lang="en-US" sz="2000" b="1" dirty="0">
                <a:latin typeface="Calibri" pitchFamily="34" charset="0"/>
                <a:cs typeface="Calibri" pitchFamily="34" charset="0"/>
              </a:rPr>
              <a:t>% of adult </a:t>
            </a:r>
            <a:r>
              <a:rPr lang="en-US" sz="2000" b="1" dirty="0" err="1" smtClean="0">
                <a:latin typeface="Calibri" pitchFamily="34" charset="0"/>
                <a:cs typeface="Calibri" pitchFamily="34" charset="0"/>
              </a:rPr>
              <a:t>Hb</a:t>
            </a:r>
            <a:r>
              <a:rPr lang="en-US" sz="2000" b="1" dirty="0" smtClean="0">
                <a:latin typeface="Calibri" pitchFamily="34" charset="0"/>
                <a:cs typeface="Calibri" pitchFamily="34" charset="0"/>
              </a:rPr>
              <a:t>. Its polypeptide chains are (</a:t>
            </a:r>
            <a:r>
              <a:rPr lang="el-GR" altLang="en-US" sz="2000" b="1" kern="0" dirty="0">
                <a:latin typeface="Calibri" panose="020F0502020204030204" pitchFamily="34" charset="0"/>
              </a:rPr>
              <a:t>α</a:t>
            </a:r>
            <a:r>
              <a:rPr lang="en-US" altLang="en-US" sz="2000" b="1" kern="0" baseline="-25000" dirty="0">
                <a:latin typeface="Calibri" panose="020F0502020204030204" pitchFamily="34" charset="0"/>
              </a:rPr>
              <a:t>2</a:t>
            </a:r>
            <a:r>
              <a:rPr lang="el-GR" altLang="en-US" sz="2000" b="1" kern="0" dirty="0">
                <a:latin typeface="Calibri" panose="020F0502020204030204" pitchFamily="34" charset="0"/>
              </a:rPr>
              <a:t>β</a:t>
            </a:r>
            <a:r>
              <a:rPr lang="en-US" altLang="en-US" sz="2000" b="1" kern="0" baseline="-25000" dirty="0">
                <a:latin typeface="Calibri" panose="020F0502020204030204" pitchFamily="34" charset="0"/>
              </a:rPr>
              <a:t>2</a:t>
            </a:r>
            <a:r>
              <a:rPr lang="en-US" sz="2000" b="1" dirty="0" smtClean="0">
                <a:latin typeface="Calibri" pitchFamily="34" charset="0"/>
                <a:cs typeface="Calibri" pitchFamily="34" charset="0"/>
              </a:rPr>
              <a:t>)</a:t>
            </a:r>
          </a:p>
          <a:p>
            <a:endParaRPr lang="en-US" sz="2000" b="1" dirty="0">
              <a:latin typeface="Calibri" pitchFamily="34" charset="0"/>
              <a:cs typeface="Calibri" pitchFamily="34" charset="0"/>
            </a:endParaRPr>
          </a:p>
          <a:p>
            <a:pPr marL="342900" indent="-342900">
              <a:buFont typeface="Wingdings" pitchFamily="2" charset="2"/>
              <a:buChar char="q"/>
            </a:pPr>
            <a:r>
              <a:rPr lang="en-US" sz="2000" b="1" dirty="0" smtClean="0">
                <a:latin typeface="Calibri" pitchFamily="34" charset="0"/>
                <a:cs typeface="Calibri" pitchFamily="34" charset="0"/>
              </a:rPr>
              <a:t>HbA2</a:t>
            </a:r>
            <a:r>
              <a:rPr lang="en-US" sz="2000" b="1" dirty="0">
                <a:latin typeface="Calibri" pitchFamily="34" charset="0"/>
                <a:cs typeface="Calibri" pitchFamily="34" charset="0"/>
              </a:rPr>
              <a:t> </a:t>
            </a:r>
            <a:r>
              <a:rPr lang="en-US" sz="2000" b="1" dirty="0" smtClean="0">
                <a:latin typeface="Calibri" pitchFamily="34" charset="0"/>
                <a:cs typeface="Calibri" pitchFamily="34" charset="0"/>
              </a:rPr>
              <a:t>(Minor Adult Form). This accounts for about </a:t>
            </a:r>
            <a:r>
              <a:rPr lang="en-US" sz="2000" b="1" dirty="0">
                <a:latin typeface="Calibri" pitchFamily="34" charset="0"/>
                <a:cs typeface="Calibri" pitchFamily="34" charset="0"/>
              </a:rPr>
              <a:t>2.5% of adult </a:t>
            </a:r>
            <a:r>
              <a:rPr lang="en-US" sz="2000" b="1" dirty="0" err="1" smtClean="0">
                <a:latin typeface="Calibri" pitchFamily="34" charset="0"/>
                <a:cs typeface="Calibri" pitchFamily="34" charset="0"/>
              </a:rPr>
              <a:t>Hb</a:t>
            </a:r>
            <a:r>
              <a:rPr lang="en-US" sz="2000" b="1" dirty="0" smtClean="0">
                <a:latin typeface="Calibri" pitchFamily="34" charset="0"/>
                <a:cs typeface="Calibri" pitchFamily="34" charset="0"/>
              </a:rPr>
              <a:t>. Its polypeptide chains are (</a:t>
            </a:r>
            <a:r>
              <a:rPr lang="el-GR" altLang="en-US" sz="2000" b="1" kern="0" dirty="0">
                <a:latin typeface="Calibri" panose="020F0502020204030204" pitchFamily="34" charset="0"/>
              </a:rPr>
              <a:t>α</a:t>
            </a:r>
            <a:r>
              <a:rPr lang="en-US" altLang="en-US" sz="2000" b="1" kern="0" baseline="-25000" dirty="0">
                <a:latin typeface="Calibri" panose="020F0502020204030204" pitchFamily="34" charset="0"/>
              </a:rPr>
              <a:t>2</a:t>
            </a:r>
            <a:r>
              <a:rPr lang="el-GR" altLang="en-US" sz="2000" b="1" kern="0" dirty="0">
                <a:latin typeface="Calibri" panose="020F0502020204030204" pitchFamily="34" charset="0"/>
              </a:rPr>
              <a:t>δ</a:t>
            </a:r>
            <a:r>
              <a:rPr lang="en-US" altLang="en-US" sz="2000" b="1" kern="0" baseline="-25000" dirty="0">
                <a:latin typeface="Calibri" panose="020F0502020204030204" pitchFamily="34" charset="0"/>
              </a:rPr>
              <a:t>2</a:t>
            </a:r>
            <a:r>
              <a:rPr lang="en-US" sz="2000" b="1" dirty="0" smtClean="0">
                <a:latin typeface="Calibri" pitchFamily="34" charset="0"/>
                <a:cs typeface="Calibri" pitchFamily="34" charset="0"/>
              </a:rPr>
              <a:t>)</a:t>
            </a:r>
          </a:p>
          <a:p>
            <a:endParaRPr lang="en-US" sz="2000" b="1" dirty="0">
              <a:latin typeface="Calibri" pitchFamily="34" charset="0"/>
              <a:cs typeface="Calibri" pitchFamily="34" charset="0"/>
            </a:endParaRPr>
          </a:p>
          <a:p>
            <a:pPr marL="342900" indent="-342900">
              <a:buFont typeface="Wingdings" pitchFamily="2" charset="2"/>
              <a:buChar char="q"/>
            </a:pPr>
            <a:r>
              <a:rPr lang="en-US" sz="2000" b="1" dirty="0" err="1" smtClean="0">
                <a:latin typeface="Calibri" pitchFamily="34" charset="0"/>
                <a:cs typeface="Calibri" pitchFamily="34" charset="0"/>
              </a:rPr>
              <a:t>HbF</a:t>
            </a:r>
            <a:r>
              <a:rPr lang="en-US" sz="2000" b="1" dirty="0" smtClean="0">
                <a:latin typeface="Calibri" pitchFamily="34" charset="0"/>
                <a:cs typeface="Calibri" pitchFamily="34" charset="0"/>
              </a:rPr>
              <a:t> (Fetal Hemoglobin): This a accounts for 80-90</a:t>
            </a:r>
            <a:r>
              <a:rPr lang="en-US" sz="2000" b="1" dirty="0">
                <a:latin typeface="Calibri" pitchFamily="34" charset="0"/>
                <a:cs typeface="Calibri" pitchFamily="34" charset="0"/>
              </a:rPr>
              <a:t>% of fetal </a:t>
            </a:r>
            <a:r>
              <a:rPr lang="en-US" sz="2000" b="1" dirty="0" err="1">
                <a:latin typeface="Calibri" pitchFamily="34" charset="0"/>
                <a:cs typeface="Calibri" pitchFamily="34" charset="0"/>
              </a:rPr>
              <a:t>Hb</a:t>
            </a:r>
            <a:r>
              <a:rPr lang="en-US" sz="2000" b="1" dirty="0">
                <a:latin typeface="Calibri" pitchFamily="34" charset="0"/>
                <a:cs typeface="Calibri" pitchFamily="34" charset="0"/>
              </a:rPr>
              <a:t> at </a:t>
            </a:r>
            <a:r>
              <a:rPr lang="en-US" sz="2000" b="1" dirty="0" smtClean="0">
                <a:latin typeface="Calibri" pitchFamily="34" charset="0"/>
                <a:cs typeface="Calibri" pitchFamily="34" charset="0"/>
              </a:rPr>
              <a:t>birth. Its polypeptide chains (</a:t>
            </a:r>
            <a:r>
              <a:rPr lang="el-GR" altLang="en-US" sz="2000" b="1" kern="0" dirty="0">
                <a:latin typeface="Calibri" panose="020F0502020204030204" pitchFamily="34" charset="0"/>
              </a:rPr>
              <a:t>α</a:t>
            </a:r>
            <a:r>
              <a:rPr lang="en-US" altLang="en-US" sz="2000" b="1" kern="0" baseline="-25000" dirty="0">
                <a:latin typeface="Calibri" panose="020F0502020204030204" pitchFamily="34" charset="0"/>
              </a:rPr>
              <a:t>2</a:t>
            </a:r>
            <a:r>
              <a:rPr lang="el-GR" altLang="en-US" sz="2000" b="1" kern="0" dirty="0">
                <a:latin typeface="Calibri" panose="020F0502020204030204" pitchFamily="34" charset="0"/>
              </a:rPr>
              <a:t>γ</a:t>
            </a:r>
            <a:r>
              <a:rPr lang="en-US" altLang="en-US" sz="2000" b="1" kern="0" baseline="-25000" dirty="0">
                <a:latin typeface="Calibri" panose="020F0502020204030204" pitchFamily="34" charset="0"/>
              </a:rPr>
              <a:t>2</a:t>
            </a:r>
            <a:r>
              <a:rPr lang="en-US" sz="2000" b="1" dirty="0" smtClean="0">
                <a:latin typeface="Calibri" pitchFamily="34" charset="0"/>
                <a:cs typeface="Calibri" pitchFamily="34" charset="0"/>
              </a:rPr>
              <a:t>)</a:t>
            </a:r>
          </a:p>
          <a:p>
            <a:pPr marL="342900" indent="-342900">
              <a:buFont typeface="Wingdings" pitchFamily="2" charset="2"/>
              <a:buChar char="q"/>
            </a:pPr>
            <a:endParaRPr lang="en-US" sz="2000" b="1" dirty="0">
              <a:solidFill>
                <a:srgbClr val="FF0000"/>
              </a:solidFill>
              <a:effectLst>
                <a:outerShdw blurRad="38100" dist="38100" dir="2700000" algn="tl">
                  <a:srgbClr val="C0C0C0"/>
                </a:outerShdw>
              </a:effectLst>
              <a:latin typeface="Calibri" panose="020F0502020204030204" pitchFamily="34" charset="0"/>
              <a:cs typeface="Calibri" pitchFamily="34" charset="0"/>
            </a:endParaRPr>
          </a:p>
          <a:p>
            <a:pPr marL="342900" indent="-342900">
              <a:buFont typeface="Wingdings" pitchFamily="2" charset="2"/>
              <a:buChar char="q"/>
            </a:pPr>
            <a:r>
              <a:rPr lang="en-US" sz="2000" b="1" dirty="0">
                <a:latin typeface="Calibri" pitchFamily="34" charset="0"/>
                <a:cs typeface="Calibri" pitchFamily="34" charset="0"/>
              </a:rPr>
              <a:t>Abnormality in the polypeptide chain </a:t>
            </a:r>
            <a:r>
              <a:rPr lang="el-GR" sz="2000" dirty="0" smtClean="0">
                <a:latin typeface="Calibri" pitchFamily="34" charset="0"/>
                <a:cs typeface="Calibri" pitchFamily="34" charset="0"/>
              </a:rPr>
              <a:t>α</a:t>
            </a:r>
            <a:r>
              <a:rPr lang="en-US" sz="2000" dirty="0" smtClean="0">
                <a:latin typeface="Calibri" pitchFamily="34" charset="0"/>
                <a:cs typeface="Calibri" pitchFamily="34" charset="0"/>
              </a:rPr>
              <a:t> </a:t>
            </a:r>
            <a:r>
              <a:rPr lang="en-US" sz="2000" b="1" dirty="0">
                <a:latin typeface="Calibri" pitchFamily="34" charset="0"/>
                <a:cs typeface="Calibri" pitchFamily="34" charset="0"/>
              </a:rPr>
              <a:t>&amp; </a:t>
            </a:r>
            <a:r>
              <a:rPr lang="el-GR" sz="2000" dirty="0" smtClean="0">
                <a:latin typeface="Calibri"/>
                <a:cs typeface="Calibri"/>
              </a:rPr>
              <a:t>β</a:t>
            </a:r>
            <a:r>
              <a:rPr lang="en-US" sz="2000" dirty="0" smtClean="0">
                <a:latin typeface="Calibri" pitchFamily="34" charset="0"/>
                <a:cs typeface="Calibri" pitchFamily="34" charset="0"/>
              </a:rPr>
              <a:t> </a:t>
            </a:r>
            <a:r>
              <a:rPr lang="en-US" sz="2000" b="1" dirty="0">
                <a:latin typeface="Calibri" pitchFamily="34" charset="0"/>
                <a:cs typeface="Calibri" pitchFamily="34" charset="0"/>
              </a:rPr>
              <a:t>results </a:t>
            </a:r>
            <a:r>
              <a:rPr lang="en-US" sz="2000" b="1" dirty="0" smtClean="0">
                <a:latin typeface="Calibri" pitchFamily="34" charset="0"/>
                <a:cs typeface="Calibri" pitchFamily="34" charset="0"/>
              </a:rPr>
              <a:t>in abnormal </a:t>
            </a:r>
            <a:r>
              <a:rPr lang="en-US" sz="2000" b="1" dirty="0" err="1">
                <a:latin typeface="Calibri" pitchFamily="34" charset="0"/>
                <a:cs typeface="Calibri" pitchFamily="34" charset="0"/>
              </a:rPr>
              <a:t>Hb</a:t>
            </a:r>
            <a:r>
              <a:rPr lang="en-US" sz="2000" b="1" dirty="0">
                <a:latin typeface="Calibri" pitchFamily="34" charset="0"/>
                <a:cs typeface="Calibri" pitchFamily="34" charset="0"/>
              </a:rPr>
              <a:t> (</a:t>
            </a:r>
            <a:r>
              <a:rPr lang="en-US" sz="2000" b="1" dirty="0" err="1">
                <a:latin typeface="Calibri" pitchFamily="34" charset="0"/>
                <a:cs typeface="Calibri" pitchFamily="34" charset="0"/>
              </a:rPr>
              <a:t>hemoglobinopathies</a:t>
            </a:r>
            <a:r>
              <a:rPr lang="en-US" sz="2000" b="1" dirty="0">
                <a:latin typeface="Calibri" pitchFamily="34" charset="0"/>
                <a:cs typeface="Calibri" pitchFamily="34" charset="0"/>
              </a:rPr>
              <a:t>) </a:t>
            </a:r>
            <a:r>
              <a:rPr lang="en-US" sz="2000" b="1" dirty="0" err="1">
                <a:latin typeface="Calibri" pitchFamily="34" charset="0"/>
                <a:cs typeface="Calibri" pitchFamily="34" charset="0"/>
              </a:rPr>
              <a:t>e.g</a:t>
            </a:r>
            <a:r>
              <a:rPr lang="en-US" sz="2000" b="1" dirty="0">
                <a:latin typeface="Calibri" pitchFamily="34" charset="0"/>
                <a:cs typeface="Calibri" pitchFamily="34" charset="0"/>
              </a:rPr>
              <a:t> </a:t>
            </a:r>
            <a:r>
              <a:rPr lang="en-US" sz="2000" b="1" dirty="0" err="1">
                <a:latin typeface="Calibri" pitchFamily="34" charset="0"/>
                <a:cs typeface="Calibri" pitchFamily="34" charset="0"/>
              </a:rPr>
              <a:t>thalassemias</a:t>
            </a:r>
            <a:r>
              <a:rPr lang="en-US" sz="2000" b="1" dirty="0">
                <a:latin typeface="Calibri" pitchFamily="34" charset="0"/>
                <a:cs typeface="Calibri" pitchFamily="34" charset="0"/>
              </a:rPr>
              <a:t>, sickle </a:t>
            </a:r>
            <a:r>
              <a:rPr lang="en-US" sz="2000" b="1" dirty="0" smtClean="0">
                <a:latin typeface="Calibri" pitchFamily="34" charset="0"/>
                <a:cs typeface="Calibri" pitchFamily="34" charset="0"/>
              </a:rPr>
              <a:t>cell anemia</a:t>
            </a:r>
            <a:endParaRPr lang="en-US" sz="2000" b="1" dirty="0">
              <a:solidFill>
                <a:srgbClr val="FF0000"/>
              </a:solidFill>
              <a:effectLst>
                <a:outerShdw blurRad="38100" dist="38100" dir="2700000" algn="tl">
                  <a:srgbClr val="C0C0C0"/>
                </a:outerShdw>
              </a:effectLst>
              <a:latin typeface="Calibri" panose="020F0502020204030204" pitchFamily="34" charset="0"/>
              <a:cs typeface="Calibri" pitchFamily="34" charset="0"/>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71600"/>
            <a:ext cx="6286500" cy="49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14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0" y="76200"/>
            <a:ext cx="10287000" cy="533400"/>
          </a:xfrm>
          <a:prstGeom prst="rect">
            <a:avLst/>
          </a:prstGeom>
          <a:noFill/>
          <a:ln w="9525">
            <a:noFill/>
            <a:miter lim="800000"/>
            <a:headEnd/>
            <a:tailEnd/>
          </a:ln>
          <a:effectLst/>
        </p:spPr>
        <p:txBody>
          <a:bodyPr anchor="ctr"/>
          <a:lstStyle/>
          <a:p>
            <a:pPr algn="ctr">
              <a:defRPr/>
            </a:pPr>
            <a:r>
              <a:rPr lang="en-US" sz="3800" b="1" dirty="0">
                <a:solidFill>
                  <a:srgbClr val="FF0000"/>
                </a:solidFill>
                <a:effectLst>
                  <a:outerShdw blurRad="38100" dist="38100" dir="2700000" algn="tl">
                    <a:srgbClr val="C0C0C0"/>
                  </a:outerShdw>
                </a:effectLst>
                <a:latin typeface="Calibri" pitchFamily="34" charset="0"/>
                <a:cs typeface="Calibri" pitchFamily="34" charset="0"/>
              </a:rPr>
              <a:t>RBC Life Cycle</a:t>
            </a:r>
          </a:p>
        </p:txBody>
      </p:sp>
      <p:sp>
        <p:nvSpPr>
          <p:cNvPr id="19459" name="Rectangle 5"/>
          <p:cNvSpPr>
            <a:spLocks noChangeArrowheads="1"/>
          </p:cNvSpPr>
          <p:nvPr/>
        </p:nvSpPr>
        <p:spPr bwMode="auto">
          <a:xfrm>
            <a:off x="266700" y="609600"/>
            <a:ext cx="967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lang="en-US" sz="2200" b="1" dirty="0">
                <a:latin typeface="Calibri" pitchFamily="34" charset="0"/>
                <a:cs typeface="Calibri" pitchFamily="34" charset="0"/>
              </a:rPr>
              <a:t>RBCs live only 120 days (cells need to be continually replaced)</a:t>
            </a:r>
          </a:p>
          <a:p>
            <a:pPr marL="342900" indent="-342900">
              <a:spcBef>
                <a:spcPct val="20000"/>
              </a:spcBef>
              <a:buFontTx/>
              <a:buBlip>
                <a:blip r:embed="rId2"/>
              </a:buBlip>
            </a:pPr>
            <a:r>
              <a:rPr lang="en-US" sz="2200" b="1" dirty="0">
                <a:latin typeface="Calibri" pitchFamily="34" charset="0"/>
                <a:cs typeface="Calibri" pitchFamily="34" charset="0"/>
              </a:rPr>
              <a:t>Cells wear out from bending to fit through capillaries</a:t>
            </a:r>
          </a:p>
          <a:p>
            <a:pPr marL="342900" indent="-342900">
              <a:spcBef>
                <a:spcPct val="20000"/>
              </a:spcBef>
              <a:buFontTx/>
              <a:buBlip>
                <a:blip r:embed="rId2"/>
              </a:buBlip>
            </a:pPr>
            <a:r>
              <a:rPr lang="en-US" sz="2200" b="1" dirty="0">
                <a:latin typeface="Calibri" pitchFamily="34" charset="0"/>
                <a:cs typeface="Calibri" pitchFamily="34" charset="0"/>
              </a:rPr>
              <a:t>Repair is not possible due to lack of organelles</a:t>
            </a:r>
          </a:p>
          <a:p>
            <a:pPr marL="342900" indent="-342900">
              <a:spcBef>
                <a:spcPct val="20000"/>
              </a:spcBef>
              <a:buFontTx/>
              <a:buBlip>
                <a:blip r:embed="rId2"/>
              </a:buBlip>
            </a:pPr>
            <a:r>
              <a:rPr lang="en-US" sz="2200" b="1" dirty="0">
                <a:latin typeface="Calibri" pitchFamily="34" charset="0"/>
                <a:cs typeface="Calibri" pitchFamily="34" charset="0"/>
              </a:rPr>
              <a:t>Worn out cells are removed by </a:t>
            </a:r>
            <a:r>
              <a:rPr lang="en-US" sz="2200" b="1" u="sng" dirty="0">
                <a:solidFill>
                  <a:srgbClr val="660066"/>
                </a:solidFill>
                <a:latin typeface="Calibri" pitchFamily="34" charset="0"/>
                <a:cs typeface="Calibri" pitchFamily="34" charset="0"/>
              </a:rPr>
              <a:t>macrophages in  spleen and liver</a:t>
            </a:r>
          </a:p>
          <a:p>
            <a:pPr marL="342900" indent="-342900">
              <a:spcBef>
                <a:spcPct val="20000"/>
              </a:spcBef>
              <a:buFontTx/>
              <a:buBlip>
                <a:blip r:embed="rId2"/>
              </a:buBlip>
            </a:pPr>
            <a:r>
              <a:rPr lang="en-US" sz="2200" b="1" dirty="0">
                <a:latin typeface="Calibri" pitchFamily="34" charset="0"/>
                <a:cs typeface="Calibri" pitchFamily="34" charset="0"/>
              </a:rPr>
              <a:t>Breakdown products are recycled</a:t>
            </a:r>
          </a:p>
        </p:txBody>
      </p:sp>
      <p:pic>
        <p:nvPicPr>
          <p:cNvPr id="19460" name="Picture 6" descr="177525"/>
          <p:cNvPicPr>
            <a:picLocks noChangeAspect="1" noChangeArrowheads="1"/>
          </p:cNvPicPr>
          <p:nvPr/>
        </p:nvPicPr>
        <p:blipFill>
          <a:blip r:embed="rId3">
            <a:extLst>
              <a:ext uri="{28A0092B-C50C-407E-A947-70E740481C1C}">
                <a14:useLocalDpi xmlns:a14="http://schemas.microsoft.com/office/drawing/2010/main" val="0"/>
              </a:ext>
            </a:extLst>
          </a:blip>
          <a:srcRect l="2000" t="4599" r="2000" b="7730"/>
          <a:stretch>
            <a:fillRect/>
          </a:stretch>
        </p:blipFill>
        <p:spPr bwMode="auto">
          <a:xfrm>
            <a:off x="266700" y="2743200"/>
            <a:ext cx="731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7353300" y="2590800"/>
            <a:ext cx="2743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000" b="1" dirty="0">
                <a:solidFill>
                  <a:srgbClr val="FF0000"/>
                </a:solidFill>
                <a:latin typeface="Calibri" pitchFamily="34" charset="0"/>
                <a:cs typeface="Calibri" pitchFamily="34" charset="0"/>
              </a:rPr>
              <a:t>In macrophages of liver or spleen: </a:t>
            </a:r>
          </a:p>
          <a:p>
            <a:pPr marL="742950" lvl="1" indent="-285750">
              <a:lnSpc>
                <a:spcPct val="90000"/>
              </a:lnSpc>
              <a:spcBef>
                <a:spcPct val="20000"/>
              </a:spcBef>
              <a:buFontTx/>
              <a:buChar char="–"/>
            </a:pPr>
            <a:r>
              <a:rPr lang="en-US" sz="2000" b="1" dirty="0">
                <a:solidFill>
                  <a:srgbClr val="FF0000"/>
                </a:solidFill>
                <a:latin typeface="Calibri" pitchFamily="34" charset="0"/>
                <a:cs typeface="Calibri" pitchFamily="34" charset="0"/>
              </a:rPr>
              <a:t>Globin portion is broken down into amino acids and recycled</a:t>
            </a:r>
          </a:p>
          <a:p>
            <a:pPr marL="742950" lvl="1" indent="-285750">
              <a:lnSpc>
                <a:spcPct val="90000"/>
              </a:lnSpc>
              <a:spcBef>
                <a:spcPct val="20000"/>
              </a:spcBef>
              <a:buFontTx/>
              <a:buChar char="–"/>
            </a:pPr>
            <a:endParaRPr lang="en-US" sz="2000" b="1" dirty="0">
              <a:solidFill>
                <a:srgbClr val="FF0000"/>
              </a:solidFill>
              <a:latin typeface="Calibri" pitchFamily="34" charset="0"/>
              <a:cs typeface="Calibri" pitchFamily="34" charset="0"/>
            </a:endParaRPr>
          </a:p>
          <a:p>
            <a:pPr marL="742950" lvl="1" indent="-285750">
              <a:lnSpc>
                <a:spcPct val="90000"/>
              </a:lnSpc>
              <a:spcBef>
                <a:spcPct val="20000"/>
              </a:spcBef>
              <a:buFontTx/>
              <a:buChar char="–"/>
            </a:pPr>
            <a:r>
              <a:rPr lang="en-US" sz="2000" b="1" dirty="0" err="1">
                <a:solidFill>
                  <a:srgbClr val="FF0000"/>
                </a:solidFill>
                <a:latin typeface="Calibri" pitchFamily="34" charset="0"/>
                <a:cs typeface="Calibri" pitchFamily="34" charset="0"/>
              </a:rPr>
              <a:t>Heme</a:t>
            </a:r>
            <a:r>
              <a:rPr lang="en-US" sz="2000" b="1" dirty="0">
                <a:solidFill>
                  <a:srgbClr val="FF0000"/>
                </a:solidFill>
                <a:latin typeface="Calibri" pitchFamily="34" charset="0"/>
                <a:cs typeface="Calibri" pitchFamily="34" charset="0"/>
              </a:rPr>
              <a:t> portion is split into iron (Fe</a:t>
            </a:r>
            <a:r>
              <a:rPr lang="en-US" sz="2000" b="1" baseline="30000" dirty="0">
                <a:solidFill>
                  <a:srgbClr val="FF0000"/>
                </a:solidFill>
                <a:latin typeface="Calibri" pitchFamily="34" charset="0"/>
                <a:cs typeface="Calibri" pitchFamily="34" charset="0"/>
              </a:rPr>
              <a:t>+3</a:t>
            </a:r>
            <a:r>
              <a:rPr lang="en-US" sz="2000" b="1" dirty="0">
                <a:solidFill>
                  <a:srgbClr val="FF0000"/>
                </a:solidFill>
                <a:latin typeface="Calibri" pitchFamily="34" charset="0"/>
                <a:cs typeface="Calibri" pitchFamily="34" charset="0"/>
              </a:rPr>
              <a:t>) and </a:t>
            </a:r>
            <a:r>
              <a:rPr lang="en-US" sz="2000" b="1" dirty="0" err="1">
                <a:solidFill>
                  <a:srgbClr val="FF0000"/>
                </a:solidFill>
                <a:latin typeface="Calibri" pitchFamily="34" charset="0"/>
                <a:cs typeface="Calibri" pitchFamily="34" charset="0"/>
              </a:rPr>
              <a:t>biliverdin</a:t>
            </a:r>
            <a:r>
              <a:rPr lang="en-US" sz="2000" b="1" dirty="0">
                <a:solidFill>
                  <a:srgbClr val="FF0000"/>
                </a:solidFill>
                <a:latin typeface="Calibri" pitchFamily="34" charset="0"/>
                <a:cs typeface="Calibri" pitchFamily="34" charset="0"/>
              </a:rPr>
              <a:t> (green pigment)</a:t>
            </a:r>
          </a:p>
        </p:txBody>
      </p:sp>
    </p:spTree>
    <p:extLst>
      <p:ext uri="{BB962C8B-B14F-4D97-AF65-F5344CB8AC3E}">
        <p14:creationId xmlns:p14="http://schemas.microsoft.com/office/powerpoint/2010/main" val="10425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152400"/>
            <a:ext cx="10287000" cy="685800"/>
          </a:xfrm>
          <a:prstGeom prst="rect">
            <a:avLst/>
          </a:prstGeom>
          <a:noFill/>
          <a:ln w="9525">
            <a:noFill/>
            <a:miter lim="800000"/>
            <a:headEnd/>
            <a:tailEnd/>
          </a:ln>
          <a:effectLst/>
        </p:spPr>
        <p:txBody>
          <a:bodyPr anchor="ctr"/>
          <a:lstStyle/>
          <a:p>
            <a:pPr algn="ctr">
              <a:defRPr/>
            </a:pPr>
            <a:r>
              <a:rPr lang="en-US" sz="3800" b="1" dirty="0">
                <a:solidFill>
                  <a:srgbClr val="FF0000"/>
                </a:solidFill>
                <a:effectLst>
                  <a:outerShdw blurRad="38100" dist="38100" dir="2700000" algn="tl">
                    <a:srgbClr val="C0C0C0"/>
                  </a:outerShdw>
                </a:effectLst>
                <a:latin typeface="Calibri" pitchFamily="34" charset="0"/>
                <a:cs typeface="Calibri" pitchFamily="34" charset="0"/>
              </a:rPr>
              <a:t>Fate of Components of </a:t>
            </a:r>
            <a:r>
              <a:rPr lang="en-US" sz="3800" b="1" dirty="0" err="1">
                <a:solidFill>
                  <a:srgbClr val="FF0000"/>
                </a:solidFill>
                <a:effectLst>
                  <a:outerShdw blurRad="38100" dist="38100" dir="2700000" algn="tl">
                    <a:srgbClr val="C0C0C0"/>
                  </a:outerShdw>
                </a:effectLst>
                <a:latin typeface="Calibri" pitchFamily="34" charset="0"/>
                <a:cs typeface="Calibri" pitchFamily="34" charset="0"/>
              </a:rPr>
              <a:t>Heme</a:t>
            </a:r>
            <a:endParaRPr lang="en-US" sz="3800" b="1" dirty="0">
              <a:solidFill>
                <a:srgbClr val="FF0000"/>
              </a:solidFill>
              <a:effectLst>
                <a:outerShdw blurRad="38100" dist="38100" dir="2700000" algn="tl">
                  <a:srgbClr val="C0C0C0"/>
                </a:outerShdw>
              </a:effectLst>
              <a:latin typeface="Calibri" pitchFamily="34" charset="0"/>
              <a:cs typeface="Calibri" pitchFamily="34" charset="0"/>
            </a:endParaRPr>
          </a:p>
        </p:txBody>
      </p:sp>
      <p:sp>
        <p:nvSpPr>
          <p:cNvPr id="20483" name="Rectangle 6"/>
          <p:cNvSpPr>
            <a:spLocks noChangeArrowheads="1"/>
          </p:cNvSpPr>
          <p:nvPr/>
        </p:nvSpPr>
        <p:spPr bwMode="auto">
          <a:xfrm>
            <a:off x="495300" y="990600"/>
            <a:ext cx="9372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FontTx/>
              <a:buChar char="•"/>
            </a:pPr>
            <a:r>
              <a:rPr lang="en-US" sz="2700" b="1" dirty="0">
                <a:latin typeface="Calibri" pitchFamily="34" charset="0"/>
                <a:cs typeface="Calibri" pitchFamily="34" charset="0"/>
              </a:rPr>
              <a:t> Iron(Fe</a:t>
            </a:r>
            <a:r>
              <a:rPr lang="en-US" sz="2700" b="1" baseline="30000" dirty="0">
                <a:latin typeface="Calibri" pitchFamily="34" charset="0"/>
                <a:cs typeface="Calibri" pitchFamily="34" charset="0"/>
              </a:rPr>
              <a:t>+3</a:t>
            </a:r>
            <a:r>
              <a:rPr lang="en-US" sz="2700" b="1" dirty="0">
                <a:latin typeface="Calibri" pitchFamily="34" charset="0"/>
                <a:cs typeface="Calibri" pitchFamily="34" charset="0"/>
              </a:rPr>
              <a:t>)</a:t>
            </a:r>
            <a:r>
              <a:rPr lang="en-US" sz="3200" b="1" dirty="0">
                <a:latin typeface="Calibri" pitchFamily="34" charset="0"/>
                <a:cs typeface="Calibri" pitchFamily="34" charset="0"/>
              </a:rPr>
              <a:t> </a:t>
            </a:r>
          </a:p>
          <a:p>
            <a:pPr lvl="1">
              <a:lnSpc>
                <a:spcPct val="90000"/>
              </a:lnSpc>
              <a:spcBef>
                <a:spcPct val="20000"/>
              </a:spcBef>
            </a:pPr>
            <a:r>
              <a:rPr lang="en-US" sz="2800" b="1" dirty="0">
                <a:latin typeface="Calibri" pitchFamily="34" charset="0"/>
                <a:cs typeface="Calibri" pitchFamily="34" charset="0"/>
              </a:rPr>
              <a:t>- </a:t>
            </a:r>
            <a:r>
              <a:rPr lang="en-US" sz="2700" b="1" dirty="0" smtClean="0">
                <a:latin typeface="Calibri" pitchFamily="34" charset="0"/>
                <a:cs typeface="Calibri" pitchFamily="34" charset="0"/>
              </a:rPr>
              <a:t>Transported </a:t>
            </a:r>
            <a:r>
              <a:rPr lang="en-US" sz="2700" b="1" dirty="0">
                <a:latin typeface="Calibri" pitchFamily="34" charset="0"/>
                <a:cs typeface="Calibri" pitchFamily="34" charset="0"/>
              </a:rPr>
              <a:t>in blood attached to transferrin protein</a:t>
            </a:r>
          </a:p>
          <a:p>
            <a:pPr lvl="1">
              <a:lnSpc>
                <a:spcPct val="90000"/>
              </a:lnSpc>
              <a:spcBef>
                <a:spcPct val="20000"/>
              </a:spcBef>
            </a:pPr>
            <a:r>
              <a:rPr lang="en-US" sz="2700" b="1" dirty="0">
                <a:latin typeface="Calibri" pitchFamily="34" charset="0"/>
                <a:cs typeface="Calibri" pitchFamily="34" charset="0"/>
              </a:rPr>
              <a:t>- </a:t>
            </a:r>
            <a:r>
              <a:rPr lang="en-US" sz="2700" b="1" dirty="0" smtClean="0">
                <a:latin typeface="Calibri" pitchFamily="34" charset="0"/>
                <a:cs typeface="Calibri" pitchFamily="34" charset="0"/>
              </a:rPr>
              <a:t>Stored </a:t>
            </a:r>
            <a:r>
              <a:rPr lang="en-US" sz="2700" b="1" dirty="0">
                <a:latin typeface="Calibri" pitchFamily="34" charset="0"/>
                <a:cs typeface="Calibri" pitchFamily="34" charset="0"/>
              </a:rPr>
              <a:t>in liver</a:t>
            </a:r>
          </a:p>
          <a:p>
            <a:pPr lvl="2">
              <a:lnSpc>
                <a:spcPct val="90000"/>
              </a:lnSpc>
              <a:spcBef>
                <a:spcPct val="20000"/>
              </a:spcBef>
            </a:pPr>
            <a:r>
              <a:rPr lang="en-US" sz="2700" b="1" dirty="0">
                <a:latin typeface="Calibri" pitchFamily="34" charset="0"/>
                <a:cs typeface="Calibri" pitchFamily="34" charset="0"/>
              </a:rPr>
              <a:t>	</a:t>
            </a:r>
            <a:r>
              <a:rPr lang="en-US" sz="2400" b="1" dirty="0">
                <a:latin typeface="Calibri" pitchFamily="34" charset="0"/>
                <a:cs typeface="Calibri" pitchFamily="34" charset="0"/>
              </a:rPr>
              <a:t>* attached to ferritin or hemosiderin protein</a:t>
            </a:r>
          </a:p>
          <a:p>
            <a:pPr lvl="1">
              <a:lnSpc>
                <a:spcPct val="90000"/>
              </a:lnSpc>
              <a:spcBef>
                <a:spcPct val="20000"/>
              </a:spcBef>
            </a:pPr>
            <a:r>
              <a:rPr lang="en-US" sz="2700" b="1" dirty="0">
                <a:latin typeface="Calibri" pitchFamily="34" charset="0"/>
                <a:cs typeface="Calibri" pitchFamily="34" charset="0"/>
              </a:rPr>
              <a:t>- </a:t>
            </a:r>
            <a:r>
              <a:rPr lang="en-US" sz="2700" b="1" dirty="0" smtClean="0">
                <a:latin typeface="Calibri" pitchFamily="34" charset="0"/>
                <a:cs typeface="Calibri" pitchFamily="34" charset="0"/>
              </a:rPr>
              <a:t>In </a:t>
            </a:r>
            <a:r>
              <a:rPr lang="en-US" sz="2700" b="1" dirty="0">
                <a:latin typeface="Calibri" pitchFamily="34" charset="0"/>
                <a:cs typeface="Calibri" pitchFamily="34" charset="0"/>
              </a:rPr>
              <a:t>bone marrow, iron is used for hemoglobin synthesis</a:t>
            </a:r>
          </a:p>
          <a:p>
            <a:pPr>
              <a:lnSpc>
                <a:spcPct val="90000"/>
              </a:lnSpc>
              <a:spcBef>
                <a:spcPct val="20000"/>
              </a:spcBef>
            </a:pPr>
            <a:endParaRPr lang="en-US" sz="3200" b="1" dirty="0">
              <a:latin typeface="Calibri" pitchFamily="34" charset="0"/>
              <a:cs typeface="Calibri" pitchFamily="34" charset="0"/>
            </a:endParaRPr>
          </a:p>
          <a:p>
            <a:pPr>
              <a:lnSpc>
                <a:spcPct val="90000"/>
              </a:lnSpc>
              <a:spcBef>
                <a:spcPct val="20000"/>
              </a:spcBef>
              <a:buFontTx/>
              <a:buChar char="•"/>
            </a:pPr>
            <a:r>
              <a:rPr lang="en-US" sz="2700" b="1" dirty="0">
                <a:solidFill>
                  <a:srgbClr val="008000"/>
                </a:solidFill>
                <a:latin typeface="Calibri" pitchFamily="34" charset="0"/>
                <a:cs typeface="Calibri" pitchFamily="34" charset="0"/>
              </a:rPr>
              <a:t> </a:t>
            </a:r>
            <a:r>
              <a:rPr lang="en-US" sz="2700" b="1" dirty="0" err="1">
                <a:solidFill>
                  <a:srgbClr val="008000"/>
                </a:solidFill>
                <a:latin typeface="Calibri" pitchFamily="34" charset="0"/>
                <a:cs typeface="Calibri" pitchFamily="34" charset="0"/>
              </a:rPr>
              <a:t>Biliverdin</a:t>
            </a:r>
            <a:r>
              <a:rPr lang="en-US" sz="2700" b="1" dirty="0">
                <a:solidFill>
                  <a:srgbClr val="008000"/>
                </a:solidFill>
                <a:latin typeface="Calibri" pitchFamily="34" charset="0"/>
                <a:cs typeface="Calibri" pitchFamily="34" charset="0"/>
              </a:rPr>
              <a:t> (green)</a:t>
            </a:r>
            <a:r>
              <a:rPr lang="en-US" sz="2700" b="1" dirty="0">
                <a:latin typeface="Calibri" pitchFamily="34" charset="0"/>
                <a:cs typeface="Calibri" pitchFamily="34" charset="0"/>
              </a:rPr>
              <a:t> is converted to </a:t>
            </a:r>
            <a:r>
              <a:rPr lang="en-US" sz="2700" b="1" dirty="0">
                <a:solidFill>
                  <a:srgbClr val="FF9933"/>
                </a:solidFill>
                <a:latin typeface="Calibri" pitchFamily="34" charset="0"/>
                <a:cs typeface="Calibri" pitchFamily="34" charset="0"/>
              </a:rPr>
              <a:t>bilirubin (yellow)</a:t>
            </a:r>
          </a:p>
          <a:p>
            <a:pPr lvl="1">
              <a:lnSpc>
                <a:spcPct val="90000"/>
              </a:lnSpc>
              <a:spcBef>
                <a:spcPct val="20000"/>
              </a:spcBef>
            </a:pPr>
            <a:r>
              <a:rPr lang="en-US" sz="2700" b="1" dirty="0">
                <a:latin typeface="Calibri" pitchFamily="34" charset="0"/>
                <a:cs typeface="Calibri" pitchFamily="34" charset="0"/>
              </a:rPr>
              <a:t>	</a:t>
            </a:r>
            <a:r>
              <a:rPr lang="en-US" sz="2700" b="1" dirty="0">
                <a:solidFill>
                  <a:srgbClr val="FF9933"/>
                </a:solidFill>
                <a:latin typeface="Calibri" pitchFamily="34" charset="0"/>
                <a:cs typeface="Calibri" pitchFamily="34" charset="0"/>
              </a:rPr>
              <a:t>- bilirubin</a:t>
            </a:r>
            <a:r>
              <a:rPr lang="en-US" sz="2700" b="1" dirty="0">
                <a:latin typeface="Calibri" pitchFamily="34" charset="0"/>
                <a:cs typeface="Calibri" pitchFamily="34" charset="0"/>
              </a:rPr>
              <a:t> is secreted by liver into bile</a:t>
            </a:r>
            <a:r>
              <a:rPr lang="en-US" sz="2800" b="1" dirty="0">
                <a:latin typeface="Calibri" pitchFamily="34" charset="0"/>
                <a:cs typeface="Calibri" pitchFamily="34" charset="0"/>
              </a:rPr>
              <a:t> </a:t>
            </a:r>
          </a:p>
          <a:p>
            <a:pPr lvl="2">
              <a:lnSpc>
                <a:spcPct val="90000"/>
              </a:lnSpc>
              <a:spcBef>
                <a:spcPct val="20000"/>
              </a:spcBef>
            </a:pPr>
            <a:r>
              <a:rPr lang="en-US" sz="2400" b="1" dirty="0">
                <a:latin typeface="Calibri" pitchFamily="34" charset="0"/>
                <a:cs typeface="Calibri" pitchFamily="34" charset="0"/>
              </a:rPr>
              <a:t>	* converted to </a:t>
            </a:r>
            <a:r>
              <a:rPr lang="en-US" sz="2400" b="1" dirty="0" err="1">
                <a:latin typeface="Calibri" pitchFamily="34" charset="0"/>
                <a:cs typeface="Calibri" pitchFamily="34" charset="0"/>
              </a:rPr>
              <a:t>urobilinogen</a:t>
            </a:r>
            <a:r>
              <a:rPr lang="en-US" sz="2400" b="1" dirty="0">
                <a:latin typeface="Calibri" pitchFamily="34" charset="0"/>
                <a:cs typeface="Calibri" pitchFamily="34" charset="0"/>
              </a:rPr>
              <a:t> then </a:t>
            </a:r>
            <a:r>
              <a:rPr lang="en-US" sz="2400" b="1" dirty="0" err="1">
                <a:solidFill>
                  <a:srgbClr val="800000"/>
                </a:solidFill>
                <a:latin typeface="Calibri" pitchFamily="34" charset="0"/>
                <a:cs typeface="Calibri" pitchFamily="34" charset="0"/>
              </a:rPr>
              <a:t>stercobilin</a:t>
            </a:r>
            <a:r>
              <a:rPr lang="en-US" sz="2400" b="1" dirty="0">
                <a:latin typeface="Calibri" pitchFamily="34" charset="0"/>
                <a:cs typeface="Calibri" pitchFamily="34" charset="0"/>
              </a:rPr>
              <a:t> (brown 	pigment in feces) by bacteria of large intestine</a:t>
            </a:r>
          </a:p>
          <a:p>
            <a:pPr lvl="2">
              <a:lnSpc>
                <a:spcPct val="90000"/>
              </a:lnSpc>
              <a:spcBef>
                <a:spcPct val="20000"/>
              </a:spcBef>
            </a:pPr>
            <a:r>
              <a:rPr lang="en-US" sz="2400" b="1" dirty="0">
                <a:latin typeface="Calibri" pitchFamily="34" charset="0"/>
                <a:cs typeface="Calibri" pitchFamily="34" charset="0"/>
              </a:rPr>
              <a:t>	* if </a:t>
            </a:r>
            <a:r>
              <a:rPr lang="en-US" sz="2400" b="1" dirty="0" err="1">
                <a:latin typeface="Calibri" pitchFamily="34" charset="0"/>
                <a:cs typeface="Calibri" pitchFamily="34" charset="0"/>
              </a:rPr>
              <a:t>urobilinogen</a:t>
            </a:r>
            <a:r>
              <a:rPr lang="en-US" sz="2400" b="1" dirty="0">
                <a:latin typeface="Calibri" pitchFamily="34" charset="0"/>
                <a:cs typeface="Calibri" pitchFamily="34" charset="0"/>
              </a:rPr>
              <a:t> is reabsorbed from intestines into 	blood is converted to a yellow pigment, </a:t>
            </a:r>
            <a:r>
              <a:rPr lang="en-US" sz="2400" b="1" dirty="0" err="1">
                <a:latin typeface="Calibri" pitchFamily="34" charset="0"/>
                <a:cs typeface="Calibri" pitchFamily="34" charset="0"/>
              </a:rPr>
              <a:t>urobilin</a:t>
            </a:r>
            <a:r>
              <a:rPr lang="en-US" sz="2400" b="1" dirty="0">
                <a:latin typeface="Calibri" pitchFamily="34" charset="0"/>
                <a:cs typeface="Calibri" pitchFamily="34" charset="0"/>
              </a:rPr>
              <a:t> and 	excreted in urine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257655"/>
            <a:ext cx="9753600"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8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8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3200400"/>
            <a:ext cx="975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a:lnSpc>
                <a:spcPct val="90000"/>
              </a:lnSpc>
              <a:spcBef>
                <a:spcPct val="20000"/>
              </a:spcBef>
              <a:buFontTx/>
              <a:buBlip>
                <a:blip r:embed="rId3"/>
              </a:buBlip>
            </a:pPr>
            <a:r>
              <a:rPr lang="en-US" sz="2400" b="1" dirty="0" smtClean="0">
                <a:latin typeface="Calibri" pitchFamily="34" charset="0"/>
                <a:cs typeface="Calibri" pitchFamily="34" charset="0"/>
              </a:rPr>
              <a:t> </a:t>
            </a:r>
            <a:r>
              <a:rPr lang="en-US" sz="2400" b="1" dirty="0">
                <a:latin typeface="Calibri" pitchFamily="34" charset="0"/>
                <a:ea typeface="Tahoma" pitchFamily="34" charset="0"/>
                <a:cs typeface="Calibri" pitchFamily="34" charset="0"/>
              </a:rPr>
              <a:t>Define </a:t>
            </a:r>
            <a:r>
              <a:rPr lang="en-US" sz="2400" b="1" dirty="0" smtClean="0">
                <a:latin typeface="Calibri" pitchFamily="34" charset="0"/>
                <a:ea typeface="Tahoma" pitchFamily="34" charset="0"/>
                <a:cs typeface="Calibri" pitchFamily="34" charset="0"/>
              </a:rPr>
              <a:t>erythropoiesis, leucopoiesis</a:t>
            </a:r>
            <a:r>
              <a:rPr lang="en-US" sz="2400" b="1" dirty="0">
                <a:latin typeface="Calibri" pitchFamily="34" charset="0"/>
                <a:ea typeface="Tahoma" pitchFamily="34" charset="0"/>
                <a:cs typeface="Calibri" pitchFamily="34" charset="0"/>
              </a:rPr>
              <a:t>, </a:t>
            </a:r>
            <a:r>
              <a:rPr lang="en-US" sz="2400" b="1" dirty="0" smtClean="0">
                <a:latin typeface="Calibri" pitchFamily="34" charset="0"/>
                <a:ea typeface="Tahoma" pitchFamily="34" charset="0"/>
                <a:cs typeface="Calibri" pitchFamily="34" charset="0"/>
              </a:rPr>
              <a:t>and </a:t>
            </a:r>
            <a:r>
              <a:rPr lang="en-US" sz="2400" b="1" dirty="0" err="1" smtClean="0">
                <a:latin typeface="Calibri" pitchFamily="34" charset="0"/>
                <a:ea typeface="Tahoma" pitchFamily="34" charset="0"/>
                <a:cs typeface="Calibri" pitchFamily="34" charset="0"/>
              </a:rPr>
              <a:t>thrombopoiesis</a:t>
            </a:r>
            <a:r>
              <a:rPr lang="en-US" sz="2400" b="1" dirty="0" smtClean="0">
                <a:latin typeface="Calibri" pitchFamily="34" charset="0"/>
                <a:ea typeface="Tahoma" pitchFamily="34" charset="0"/>
                <a:cs typeface="Calibri" pitchFamily="34" charset="0"/>
              </a:rPr>
              <a:t> </a:t>
            </a:r>
          </a:p>
          <a:p>
            <a:pPr>
              <a:lnSpc>
                <a:spcPct val="90000"/>
              </a:lnSpc>
              <a:spcBef>
                <a:spcPct val="20000"/>
              </a:spcBef>
              <a:buFontTx/>
              <a:buBlip>
                <a:blip r:embed="rId3"/>
              </a:buBlip>
            </a:pPr>
            <a:r>
              <a:rPr lang="en-US" sz="2400" b="1" dirty="0">
                <a:latin typeface="Calibri" pitchFamily="34" charset="0"/>
                <a:ea typeface="Tahoma" pitchFamily="34" charset="0"/>
                <a:cs typeface="Calibri" pitchFamily="34" charset="0"/>
              </a:rPr>
              <a:t> </a:t>
            </a:r>
            <a:r>
              <a:rPr lang="en-US" sz="2400" b="1" dirty="0" smtClean="0">
                <a:latin typeface="Calibri" pitchFamily="34" charset="0"/>
                <a:cs typeface="Calibri" pitchFamily="34" charset="0"/>
              </a:rPr>
              <a:t>List </a:t>
            </a:r>
            <a:r>
              <a:rPr lang="en-US" sz="2400" b="1" dirty="0">
                <a:latin typeface="Calibri" pitchFamily="34" charset="0"/>
                <a:cs typeface="Calibri" pitchFamily="34" charset="0"/>
              </a:rPr>
              <a:t>the </a:t>
            </a:r>
            <a:r>
              <a:rPr lang="en-US" sz="2400" b="1" dirty="0" smtClean="0">
                <a:latin typeface="Calibri" pitchFamily="34" charset="0"/>
                <a:cs typeface="Calibri" pitchFamily="34" charset="0"/>
              </a:rPr>
              <a:t>sites (areas) of the body that produce red blood cells</a:t>
            </a:r>
          </a:p>
          <a:p>
            <a:pPr>
              <a:lnSpc>
                <a:spcPct val="90000"/>
              </a:lnSpc>
              <a:spcBef>
                <a:spcPct val="20000"/>
              </a:spcBef>
              <a:buFontTx/>
              <a:buBlip>
                <a:blip r:embed="rId3"/>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Describe the steps involved </a:t>
            </a:r>
            <a:r>
              <a:rPr lang="en-US" sz="2400" b="1" dirty="0">
                <a:latin typeface="Calibri" pitchFamily="34" charset="0"/>
                <a:cs typeface="Calibri" pitchFamily="34" charset="0"/>
              </a:rPr>
              <a:t>in </a:t>
            </a:r>
            <a:r>
              <a:rPr lang="en-US" sz="2400" b="1" dirty="0" smtClean="0">
                <a:latin typeface="Calibri" pitchFamily="34" charset="0"/>
                <a:cs typeface="Calibri" pitchFamily="34" charset="0"/>
              </a:rPr>
              <a:t>erythropoiesis </a:t>
            </a:r>
            <a:r>
              <a:rPr lang="en-US" sz="2400" b="1" dirty="0">
                <a:latin typeface="Calibri" pitchFamily="34" charset="0"/>
                <a:cs typeface="Calibri" pitchFamily="34" charset="0"/>
              </a:rPr>
              <a:t>from differentiation of </a:t>
            </a:r>
            <a:r>
              <a:rPr lang="en-US" sz="2400" b="1" dirty="0" smtClean="0">
                <a:latin typeface="Calibri" pitchFamily="34" charset="0"/>
                <a:cs typeface="Calibri" pitchFamily="34" charset="0"/>
              </a:rPr>
              <a:t>stem </a:t>
            </a:r>
            <a:r>
              <a:rPr lang="en-US" sz="2400" b="1" dirty="0">
                <a:latin typeface="Calibri" pitchFamily="34" charset="0"/>
                <a:cs typeface="Calibri" pitchFamily="34" charset="0"/>
              </a:rPr>
              <a:t>cell to progenitor cell to final </a:t>
            </a:r>
            <a:r>
              <a:rPr lang="en-US" sz="2400" b="1" dirty="0" smtClean="0">
                <a:latin typeface="Calibri" pitchFamily="34" charset="0"/>
                <a:cs typeface="Calibri" pitchFamily="34" charset="0"/>
              </a:rPr>
              <a:t>RBC</a:t>
            </a:r>
          </a:p>
          <a:p>
            <a:pPr>
              <a:lnSpc>
                <a:spcPct val="90000"/>
              </a:lnSpc>
              <a:spcBef>
                <a:spcPct val="20000"/>
              </a:spcBef>
              <a:buFontTx/>
              <a:buBlip>
                <a:blip r:embed="rId3"/>
              </a:buBlip>
            </a:pPr>
            <a:r>
              <a:rPr lang="en-US" sz="2400" b="1" dirty="0" smtClean="0">
                <a:latin typeface="Calibri" pitchFamily="34" charset="0"/>
                <a:cs typeface="Calibri" pitchFamily="34" charset="0"/>
              </a:rPr>
              <a:t> Outline </a:t>
            </a:r>
            <a:r>
              <a:rPr lang="en-US" altLang="en-US" sz="2400" b="1" dirty="0" smtClean="0">
                <a:latin typeface="Calibri" pitchFamily="34" charset="0"/>
                <a:cs typeface="Calibri" pitchFamily="34" charset="0"/>
              </a:rPr>
              <a:t>the </a:t>
            </a:r>
            <a:r>
              <a:rPr lang="en-US" altLang="en-US" sz="2400" b="1" dirty="0">
                <a:latin typeface="Calibri" pitchFamily="34" charset="0"/>
                <a:cs typeface="Calibri" pitchFamily="34" charset="0"/>
              </a:rPr>
              <a:t>features of RBC maturation</a:t>
            </a:r>
            <a:r>
              <a:rPr lang="en-US" sz="2400" b="1" dirty="0" smtClean="0">
                <a:latin typeface="Calibri" pitchFamily="34" charset="0"/>
                <a:cs typeface="Calibri" pitchFamily="34" charset="0"/>
              </a:rPr>
              <a:t> </a:t>
            </a:r>
          </a:p>
          <a:p>
            <a:pPr>
              <a:lnSpc>
                <a:spcPct val="90000"/>
              </a:lnSpc>
              <a:spcBef>
                <a:spcPct val="20000"/>
              </a:spcBef>
              <a:buFontTx/>
              <a:buBlip>
                <a:blip r:embed="rId3"/>
              </a:buBlip>
            </a:pPr>
            <a:r>
              <a:rPr lang="en-US" sz="2400" b="1" dirty="0" smtClean="0">
                <a:latin typeface="Calibri" pitchFamily="34" charset="0"/>
                <a:cs typeface="Calibri" pitchFamily="34" charset="0"/>
              </a:rPr>
              <a:t>Summarize </a:t>
            </a:r>
            <a:r>
              <a:rPr lang="en-US" sz="2400" b="1" dirty="0">
                <a:latin typeface="Calibri" pitchFamily="34" charset="0"/>
                <a:cs typeface="Calibri" pitchFamily="34" charset="0"/>
              </a:rPr>
              <a:t>the synthesis of </a:t>
            </a:r>
            <a:r>
              <a:rPr lang="en-US" sz="2400" b="1" dirty="0" smtClean="0">
                <a:latin typeface="Calibri" pitchFamily="34" charset="0"/>
                <a:cs typeface="Calibri" pitchFamily="34" charset="0"/>
              </a:rPr>
              <a:t>Hemoglobin </a:t>
            </a:r>
            <a:endParaRPr lang="en-US" sz="2400" b="1" dirty="0">
              <a:latin typeface="Calibri" pitchFamily="34" charset="0"/>
              <a:cs typeface="Calibri" pitchFamily="34" charset="0"/>
            </a:endParaRPr>
          </a:p>
          <a:p>
            <a:pPr>
              <a:lnSpc>
                <a:spcPct val="90000"/>
              </a:lnSpc>
              <a:spcBef>
                <a:spcPct val="20000"/>
              </a:spcBef>
              <a:buFontTx/>
              <a:buBlip>
                <a:blip r:embed="rId3"/>
              </a:buBlip>
            </a:pPr>
            <a:r>
              <a:rPr lang="en-US" sz="2400" b="1" spc="-5" dirty="0" smtClean="0">
                <a:latin typeface="Calibri" pitchFamily="34" charset="0"/>
                <a:cs typeface="Calibri" pitchFamily="34" charset="0"/>
              </a:rPr>
              <a:t> Re</a:t>
            </a:r>
            <a:r>
              <a:rPr lang="en-US" sz="2400" b="1" dirty="0" smtClean="0">
                <a:latin typeface="Calibri" pitchFamily="34" charset="0"/>
                <a:cs typeface="Calibri" pitchFamily="34" charset="0"/>
              </a:rPr>
              <a:t>c</a:t>
            </a:r>
            <a:r>
              <a:rPr lang="en-US" sz="2400" b="1" spc="-5" dirty="0" smtClean="0">
                <a:latin typeface="Calibri" pitchFamily="34" charset="0"/>
                <a:cs typeface="Calibri" pitchFamily="34" charset="0"/>
              </a:rPr>
              <a:t>og</a:t>
            </a:r>
            <a:r>
              <a:rPr lang="en-US" sz="2400" b="1" spc="-20" dirty="0" smtClean="0">
                <a:latin typeface="Calibri" pitchFamily="34" charset="0"/>
                <a:cs typeface="Calibri" pitchFamily="34" charset="0"/>
              </a:rPr>
              <a:t>n</a:t>
            </a:r>
            <a:r>
              <a:rPr lang="en-US" sz="2400" b="1" spc="-5" dirty="0" smtClean="0">
                <a:latin typeface="Calibri" pitchFamily="34" charset="0"/>
                <a:cs typeface="Calibri" pitchFamily="34" charset="0"/>
              </a:rPr>
              <a:t>i</a:t>
            </a:r>
            <a:r>
              <a:rPr lang="en-US" sz="2400" b="1" dirty="0" smtClean="0">
                <a:latin typeface="Calibri" pitchFamily="34" charset="0"/>
                <a:cs typeface="Calibri" pitchFamily="34" charset="0"/>
              </a:rPr>
              <a:t>z</a:t>
            </a:r>
            <a:r>
              <a:rPr lang="en-US" sz="2400" b="1" spc="-5" dirty="0" smtClean="0">
                <a:latin typeface="Calibri" pitchFamily="34" charset="0"/>
                <a:cs typeface="Calibri" pitchFamily="34" charset="0"/>
              </a:rPr>
              <a:t>e</a:t>
            </a:r>
            <a:r>
              <a:rPr lang="en-US" sz="2400" b="1" spc="10" dirty="0" smtClean="0">
                <a:latin typeface="Calibri" pitchFamily="34" charset="0"/>
                <a:cs typeface="Calibri" pitchFamily="34" charset="0"/>
              </a:rPr>
              <a:t> </a:t>
            </a:r>
            <a:r>
              <a:rPr lang="en-US" sz="2400" b="1" spc="-5" dirty="0" smtClean="0">
                <a:latin typeface="Calibri" pitchFamily="34" charset="0"/>
                <a:cs typeface="Calibri" pitchFamily="34" charset="0"/>
              </a:rPr>
              <a:t>hemoglobin</a:t>
            </a:r>
            <a:r>
              <a:rPr lang="en-US" sz="2400" b="1" spc="25" dirty="0" smtClean="0">
                <a:latin typeface="Calibri" pitchFamily="34" charset="0"/>
                <a:cs typeface="Calibri" pitchFamily="34" charset="0"/>
              </a:rPr>
              <a:t> </a:t>
            </a:r>
            <a:r>
              <a:rPr lang="en-US" sz="2400" b="1" spc="-5" dirty="0">
                <a:latin typeface="Calibri" pitchFamily="34" charset="0"/>
                <a:cs typeface="Calibri" pitchFamily="34" charset="0"/>
              </a:rPr>
              <a:t>s</a:t>
            </a:r>
            <a:r>
              <a:rPr lang="en-US" sz="2400" b="1" dirty="0">
                <a:latin typeface="Calibri" pitchFamily="34" charset="0"/>
                <a:cs typeface="Calibri" pitchFamily="34" charset="0"/>
              </a:rPr>
              <a:t>t</a:t>
            </a:r>
            <a:r>
              <a:rPr lang="en-US" sz="2400" b="1" spc="-5" dirty="0">
                <a:latin typeface="Calibri" pitchFamily="34" charset="0"/>
                <a:cs typeface="Calibri" pitchFamily="34" charset="0"/>
              </a:rPr>
              <a:t>ru</a:t>
            </a:r>
            <a:r>
              <a:rPr lang="en-US" sz="2400" b="1" dirty="0">
                <a:latin typeface="Calibri" pitchFamily="34" charset="0"/>
                <a:cs typeface="Calibri" pitchFamily="34" charset="0"/>
              </a:rPr>
              <a:t>c</a:t>
            </a:r>
            <a:r>
              <a:rPr lang="en-US" sz="2400" b="1" spc="-5" dirty="0">
                <a:latin typeface="Calibri" pitchFamily="34" charset="0"/>
                <a:cs typeface="Calibri" pitchFamily="34" charset="0"/>
              </a:rPr>
              <a:t>tu</a:t>
            </a:r>
            <a:r>
              <a:rPr lang="en-US" sz="2400" b="1" dirty="0">
                <a:latin typeface="Calibri" pitchFamily="34" charset="0"/>
                <a:cs typeface="Calibri" pitchFamily="34" charset="0"/>
              </a:rPr>
              <a:t>r</a:t>
            </a:r>
            <a:r>
              <a:rPr lang="en-US" sz="2400" b="1" spc="-5" dirty="0">
                <a:latin typeface="Calibri" pitchFamily="34" charset="0"/>
                <a:cs typeface="Calibri" pitchFamily="34" charset="0"/>
              </a:rPr>
              <a:t>e</a:t>
            </a:r>
            <a:r>
              <a:rPr lang="en-US" sz="2400" b="1" spc="15" dirty="0">
                <a:latin typeface="Calibri" pitchFamily="34" charset="0"/>
                <a:cs typeface="Calibri" pitchFamily="34" charset="0"/>
              </a:rPr>
              <a:t> </a:t>
            </a:r>
            <a:r>
              <a:rPr lang="en-US" sz="2400" b="1" spc="-5" dirty="0">
                <a:latin typeface="Calibri" pitchFamily="34" charset="0"/>
                <a:cs typeface="Calibri" pitchFamily="34" charset="0"/>
              </a:rPr>
              <a:t>and</a:t>
            </a:r>
            <a:r>
              <a:rPr lang="en-US" sz="2400" b="1" spc="10" dirty="0">
                <a:latin typeface="Calibri" pitchFamily="34" charset="0"/>
                <a:cs typeface="Calibri" pitchFamily="34" charset="0"/>
              </a:rPr>
              <a:t> </a:t>
            </a:r>
            <a:r>
              <a:rPr lang="en-US" sz="2400" b="1" spc="-5" dirty="0" smtClean="0">
                <a:latin typeface="Calibri" pitchFamily="34" charset="0"/>
                <a:cs typeface="Calibri" pitchFamily="34" charset="0"/>
              </a:rPr>
              <a:t>i</a:t>
            </a:r>
            <a:r>
              <a:rPr lang="en-US" sz="2400" b="1" dirty="0" smtClean="0">
                <a:latin typeface="Calibri" pitchFamily="34" charset="0"/>
                <a:cs typeface="Calibri" pitchFamily="34" charset="0"/>
              </a:rPr>
              <a:t>t</a:t>
            </a:r>
            <a:r>
              <a:rPr lang="en-US" sz="2400" b="1" spc="-5" dirty="0" smtClean="0">
                <a:latin typeface="Calibri" pitchFamily="34" charset="0"/>
                <a:cs typeface="Calibri" pitchFamily="34" charset="0"/>
              </a:rPr>
              <a:t>s fun</a:t>
            </a:r>
            <a:r>
              <a:rPr lang="en-US" sz="2400" b="1" dirty="0" smtClean="0">
                <a:latin typeface="Calibri" pitchFamily="34" charset="0"/>
                <a:cs typeface="Calibri" pitchFamily="34" charset="0"/>
              </a:rPr>
              <a:t>c</a:t>
            </a:r>
            <a:r>
              <a:rPr lang="en-US" sz="2400" b="1" spc="-5" dirty="0" smtClean="0">
                <a:latin typeface="Calibri" pitchFamily="34" charset="0"/>
                <a:cs typeface="Calibri" pitchFamily="34" charset="0"/>
              </a:rPr>
              <a:t>t</a:t>
            </a:r>
            <a:r>
              <a:rPr lang="en-US" sz="2400" b="1" dirty="0" smtClean="0">
                <a:latin typeface="Calibri" pitchFamily="34" charset="0"/>
                <a:cs typeface="Calibri" pitchFamily="34" charset="0"/>
              </a:rPr>
              <a:t>i</a:t>
            </a:r>
            <a:r>
              <a:rPr lang="en-US" sz="2400" b="1" spc="-5" dirty="0" smtClean="0">
                <a:latin typeface="Calibri" pitchFamily="34" charset="0"/>
                <a:cs typeface="Calibri" pitchFamily="34" charset="0"/>
              </a:rPr>
              <a:t>ons</a:t>
            </a:r>
            <a:endParaRPr lang="en-US" sz="2400" dirty="0">
              <a:latin typeface="Calibri" pitchFamily="34" charset="0"/>
              <a:cs typeface="Calibri" pitchFamily="34" charset="0"/>
            </a:endParaRPr>
          </a:p>
          <a:p>
            <a:pPr>
              <a:lnSpc>
                <a:spcPct val="90000"/>
              </a:lnSpc>
              <a:spcBef>
                <a:spcPct val="20000"/>
              </a:spcBef>
              <a:buFontTx/>
              <a:buBlip>
                <a:blip r:embed="rId3"/>
              </a:buBlip>
            </a:pPr>
            <a:r>
              <a:rPr lang="en-US" sz="2400" b="1" dirty="0" smtClean="0">
                <a:latin typeface="Calibri" pitchFamily="34" charset="0"/>
                <a:cs typeface="Calibri" pitchFamily="34" charset="0"/>
              </a:rPr>
              <a:t> Describe </a:t>
            </a:r>
            <a:r>
              <a:rPr lang="en-US" sz="2400" b="1" dirty="0">
                <a:latin typeface="Calibri" pitchFamily="34" charset="0"/>
                <a:cs typeface="Calibri" pitchFamily="34" charset="0"/>
              </a:rPr>
              <a:t>the life cycle of normal </a:t>
            </a:r>
            <a:r>
              <a:rPr lang="en-US" sz="2400" b="1" dirty="0" smtClean="0">
                <a:latin typeface="Calibri" pitchFamily="34" charset="0"/>
                <a:cs typeface="Calibri" pitchFamily="34" charset="0"/>
              </a:rPr>
              <a:t>RBCs</a:t>
            </a:r>
            <a:endParaRPr lang="en-US" sz="2400" b="1" dirty="0">
              <a:latin typeface="Calibri" pitchFamily="34" charset="0"/>
              <a:cs typeface="Calibri" pitchFamily="34" charset="0"/>
            </a:endParaRPr>
          </a:p>
        </p:txBody>
      </p:sp>
      <p:sp>
        <p:nvSpPr>
          <p:cNvPr id="5" name="Text Box 9"/>
          <p:cNvSpPr txBox="1">
            <a:spLocks noChangeArrowheads="1"/>
          </p:cNvSpPr>
          <p:nvPr/>
        </p:nvSpPr>
        <p:spPr bwMode="auto">
          <a:xfrm>
            <a:off x="266700" y="399767"/>
            <a:ext cx="9753600" cy="1657633"/>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0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000" b="1" i="0" dirty="0" smtClean="0">
                <a:solidFill>
                  <a:srgbClr val="FFC000"/>
                </a:solidFill>
                <a:latin typeface="Calibri" pitchFamily="34" charset="0"/>
                <a:cs typeface="Calibri" pitchFamily="34" charset="0"/>
              </a:rPr>
              <a:t>Intended learning outcomes (ILOs)</a:t>
            </a:r>
            <a:endParaRPr lang="en-US" sz="40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823248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0" y="152400"/>
            <a:ext cx="10287000" cy="685800"/>
          </a:xfrm>
          <a:prstGeom prst="rect">
            <a:avLst/>
          </a:prstGeom>
          <a:noFill/>
          <a:ln w="9525">
            <a:noFill/>
            <a:miter lim="800000"/>
            <a:headEnd/>
            <a:tailEnd/>
          </a:ln>
          <a:effectLst/>
        </p:spPr>
        <p:txBody>
          <a:bodyPr anchor="ctr"/>
          <a:lstStyle/>
          <a:p>
            <a:pPr algn="ctr">
              <a:defRPr/>
            </a:pPr>
            <a:r>
              <a:rPr lang="en-US" sz="3800" b="1" dirty="0">
                <a:solidFill>
                  <a:srgbClr val="FF0000"/>
                </a:solidFill>
                <a:effectLst>
                  <a:outerShdw blurRad="38100" dist="38100" dir="2700000" algn="tl">
                    <a:srgbClr val="C0C0C0"/>
                  </a:outerShdw>
                </a:effectLst>
                <a:latin typeface="Calibri" pitchFamily="34" charset="0"/>
                <a:cs typeface="Calibri" pitchFamily="34" charset="0"/>
              </a:rPr>
              <a:t>Fate of Components of </a:t>
            </a:r>
            <a:r>
              <a:rPr lang="en-US" sz="3800" b="1" dirty="0" err="1">
                <a:solidFill>
                  <a:srgbClr val="FF0000"/>
                </a:solidFill>
                <a:effectLst>
                  <a:outerShdw blurRad="38100" dist="38100" dir="2700000" algn="tl">
                    <a:srgbClr val="C0C0C0"/>
                  </a:outerShdw>
                </a:effectLst>
                <a:latin typeface="Calibri" pitchFamily="34" charset="0"/>
                <a:cs typeface="Calibri" pitchFamily="34" charset="0"/>
              </a:rPr>
              <a:t>Heme</a:t>
            </a:r>
            <a:endParaRPr lang="en-US" sz="3800" b="1" dirty="0">
              <a:solidFill>
                <a:srgbClr val="FF0000"/>
              </a:solidFill>
              <a:effectLst>
                <a:outerShdw blurRad="38100" dist="38100" dir="2700000" algn="tl">
                  <a:srgbClr val="C0C0C0"/>
                </a:outerShdw>
              </a:effectLst>
              <a:latin typeface="Calibri" pitchFamily="34" charset="0"/>
              <a:cs typeface="Calibri" pitchFamily="34" charset="0"/>
            </a:endParaRP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1866900" y="914400"/>
            <a:ext cx="649287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66700" y="2257655"/>
            <a:ext cx="9753600" cy="79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en-US" sz="2800" b="1" dirty="0">
                <a:solidFill>
                  <a:srgbClr val="FF0066"/>
                </a:solidFill>
                <a:latin typeface="Calibri" pitchFamily="34" charset="0"/>
                <a:cs typeface="Calibri" pitchFamily="34" charset="0"/>
              </a:rPr>
              <a:t>After reviewing the PowerPoint presentation and the associated learning resources, the student should be able to:</a:t>
            </a:r>
            <a:endParaRPr lang="en-GB" sz="2800" b="1" dirty="0">
              <a:solidFill>
                <a:srgbClr val="3333CC"/>
              </a:solidFill>
              <a:latin typeface="Calibri" pitchFamily="34" charset="0"/>
              <a:cs typeface="Calibri" pitchFamily="34" charset="0"/>
            </a:endParaRPr>
          </a:p>
        </p:txBody>
      </p:sp>
      <p:sp>
        <p:nvSpPr>
          <p:cNvPr id="3076" name="Rectangle 8"/>
          <p:cNvSpPr>
            <a:spLocks noChangeArrowheads="1"/>
          </p:cNvSpPr>
          <p:nvPr/>
        </p:nvSpPr>
        <p:spPr bwMode="auto">
          <a:xfrm>
            <a:off x="266700" y="3200400"/>
            <a:ext cx="975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617" tIns="68809" rIns="137617" bIns="68809"/>
          <a:lstStyle/>
          <a:p>
            <a:pPr>
              <a:lnSpc>
                <a:spcPct val="90000"/>
              </a:lnSpc>
              <a:spcBef>
                <a:spcPct val="20000"/>
              </a:spcBef>
              <a:buFontTx/>
              <a:buBlip>
                <a:blip r:embed="rId2"/>
              </a:buBlip>
            </a:pPr>
            <a:r>
              <a:rPr lang="en-US" sz="2400" b="1" dirty="0" smtClean="0">
                <a:latin typeface="Calibri" pitchFamily="34" charset="0"/>
                <a:cs typeface="Calibri" pitchFamily="34" charset="0"/>
              </a:rPr>
              <a:t> </a:t>
            </a:r>
            <a:r>
              <a:rPr lang="en-US" sz="2400" b="1" dirty="0">
                <a:latin typeface="Calibri" pitchFamily="34" charset="0"/>
                <a:ea typeface="Tahoma" pitchFamily="34" charset="0"/>
                <a:cs typeface="Calibri" pitchFamily="34" charset="0"/>
              </a:rPr>
              <a:t>Define </a:t>
            </a:r>
            <a:r>
              <a:rPr lang="en-US" sz="2400" b="1" dirty="0" smtClean="0">
                <a:latin typeface="Calibri" pitchFamily="34" charset="0"/>
                <a:ea typeface="Tahoma" pitchFamily="34" charset="0"/>
                <a:cs typeface="Calibri" pitchFamily="34" charset="0"/>
              </a:rPr>
              <a:t>erythropoiesis, leucopoiesis</a:t>
            </a:r>
            <a:r>
              <a:rPr lang="en-US" sz="2400" b="1" dirty="0">
                <a:latin typeface="Calibri" pitchFamily="34" charset="0"/>
                <a:ea typeface="Tahoma" pitchFamily="34" charset="0"/>
                <a:cs typeface="Calibri" pitchFamily="34" charset="0"/>
              </a:rPr>
              <a:t>, </a:t>
            </a:r>
            <a:r>
              <a:rPr lang="en-US" sz="2400" b="1" dirty="0" smtClean="0">
                <a:latin typeface="Calibri" pitchFamily="34" charset="0"/>
                <a:ea typeface="Tahoma" pitchFamily="34" charset="0"/>
                <a:cs typeface="Calibri" pitchFamily="34" charset="0"/>
              </a:rPr>
              <a:t>and </a:t>
            </a:r>
            <a:r>
              <a:rPr lang="en-US" sz="2400" b="1" dirty="0" err="1" smtClean="0">
                <a:latin typeface="Calibri" pitchFamily="34" charset="0"/>
                <a:ea typeface="Tahoma" pitchFamily="34" charset="0"/>
                <a:cs typeface="Calibri" pitchFamily="34" charset="0"/>
              </a:rPr>
              <a:t>thrombopoiesis</a:t>
            </a:r>
            <a:r>
              <a:rPr lang="en-US" sz="2400" b="1" dirty="0" smtClean="0">
                <a:latin typeface="Calibri" pitchFamily="34" charset="0"/>
                <a:ea typeface="Tahoma" pitchFamily="34" charset="0"/>
                <a:cs typeface="Calibri" pitchFamily="34" charset="0"/>
              </a:rPr>
              <a:t> </a:t>
            </a:r>
          </a:p>
          <a:p>
            <a:pPr>
              <a:lnSpc>
                <a:spcPct val="90000"/>
              </a:lnSpc>
              <a:spcBef>
                <a:spcPct val="20000"/>
              </a:spcBef>
              <a:buFontTx/>
              <a:buBlip>
                <a:blip r:embed="rId2"/>
              </a:buBlip>
            </a:pPr>
            <a:r>
              <a:rPr lang="en-US" sz="2400" b="1" dirty="0">
                <a:latin typeface="Calibri" pitchFamily="34" charset="0"/>
                <a:ea typeface="Tahoma" pitchFamily="34" charset="0"/>
                <a:cs typeface="Calibri" pitchFamily="34" charset="0"/>
              </a:rPr>
              <a:t> </a:t>
            </a:r>
            <a:r>
              <a:rPr lang="en-US" sz="2400" b="1" dirty="0" smtClean="0">
                <a:latin typeface="Calibri" pitchFamily="34" charset="0"/>
                <a:cs typeface="Calibri" pitchFamily="34" charset="0"/>
              </a:rPr>
              <a:t>List </a:t>
            </a:r>
            <a:r>
              <a:rPr lang="en-US" sz="2400" b="1" dirty="0">
                <a:latin typeface="Calibri" pitchFamily="34" charset="0"/>
                <a:cs typeface="Calibri" pitchFamily="34" charset="0"/>
              </a:rPr>
              <a:t>the </a:t>
            </a:r>
            <a:r>
              <a:rPr lang="en-US" sz="2400" b="1" dirty="0" smtClean="0">
                <a:latin typeface="Calibri" pitchFamily="34" charset="0"/>
                <a:cs typeface="Calibri" pitchFamily="34" charset="0"/>
              </a:rPr>
              <a:t>sites (areas) of the body that produce red blood cells</a:t>
            </a:r>
          </a:p>
          <a:p>
            <a:pPr>
              <a:lnSpc>
                <a:spcPct val="90000"/>
              </a:lnSpc>
              <a:spcBef>
                <a:spcPct val="20000"/>
              </a:spcBef>
              <a:buFontTx/>
              <a:buBlip>
                <a:blip r:embed="rId2"/>
              </a:buBlip>
            </a:pPr>
            <a:r>
              <a:rPr lang="en-US" sz="2400" b="1" dirty="0">
                <a:latin typeface="Calibri" pitchFamily="34" charset="0"/>
                <a:cs typeface="Calibri" pitchFamily="34" charset="0"/>
              </a:rPr>
              <a:t> </a:t>
            </a:r>
            <a:r>
              <a:rPr lang="en-US" sz="2400" b="1" dirty="0" smtClean="0">
                <a:latin typeface="Calibri" pitchFamily="34" charset="0"/>
                <a:cs typeface="Calibri" pitchFamily="34" charset="0"/>
              </a:rPr>
              <a:t>Describe the steps involved </a:t>
            </a:r>
            <a:r>
              <a:rPr lang="en-US" sz="2400" b="1" dirty="0">
                <a:latin typeface="Calibri" pitchFamily="34" charset="0"/>
                <a:cs typeface="Calibri" pitchFamily="34" charset="0"/>
              </a:rPr>
              <a:t>in </a:t>
            </a:r>
            <a:r>
              <a:rPr lang="en-US" sz="2400" b="1" dirty="0" smtClean="0">
                <a:latin typeface="Calibri" pitchFamily="34" charset="0"/>
                <a:cs typeface="Calibri" pitchFamily="34" charset="0"/>
              </a:rPr>
              <a:t>erythropoiesis </a:t>
            </a:r>
            <a:r>
              <a:rPr lang="en-US" sz="2400" b="1" dirty="0">
                <a:latin typeface="Calibri" pitchFamily="34" charset="0"/>
                <a:cs typeface="Calibri" pitchFamily="34" charset="0"/>
              </a:rPr>
              <a:t>from differentiation of </a:t>
            </a:r>
            <a:r>
              <a:rPr lang="en-US" sz="2400" b="1" dirty="0" smtClean="0">
                <a:latin typeface="Calibri" pitchFamily="34" charset="0"/>
                <a:cs typeface="Calibri" pitchFamily="34" charset="0"/>
              </a:rPr>
              <a:t>stem </a:t>
            </a:r>
            <a:r>
              <a:rPr lang="en-US" sz="2400" b="1" dirty="0">
                <a:latin typeface="Calibri" pitchFamily="34" charset="0"/>
                <a:cs typeface="Calibri" pitchFamily="34" charset="0"/>
              </a:rPr>
              <a:t>cell to progenitor cell to final </a:t>
            </a:r>
            <a:r>
              <a:rPr lang="en-US" sz="2400" b="1" dirty="0" smtClean="0">
                <a:latin typeface="Calibri" pitchFamily="34" charset="0"/>
                <a:cs typeface="Calibri" pitchFamily="34" charset="0"/>
              </a:rPr>
              <a:t>RBC</a:t>
            </a:r>
          </a:p>
          <a:p>
            <a:pPr>
              <a:lnSpc>
                <a:spcPct val="90000"/>
              </a:lnSpc>
              <a:spcBef>
                <a:spcPct val="20000"/>
              </a:spcBef>
              <a:buFontTx/>
              <a:buBlip>
                <a:blip r:embed="rId2"/>
              </a:buBlip>
            </a:pPr>
            <a:r>
              <a:rPr lang="en-US" sz="2400" b="1" dirty="0" smtClean="0">
                <a:latin typeface="Calibri" pitchFamily="34" charset="0"/>
                <a:cs typeface="Calibri" pitchFamily="34" charset="0"/>
              </a:rPr>
              <a:t> Outline </a:t>
            </a:r>
            <a:r>
              <a:rPr lang="en-US" altLang="en-US" sz="2400" b="1" dirty="0" smtClean="0">
                <a:latin typeface="Calibri" pitchFamily="34" charset="0"/>
                <a:cs typeface="Calibri" pitchFamily="34" charset="0"/>
              </a:rPr>
              <a:t>the </a:t>
            </a:r>
            <a:r>
              <a:rPr lang="en-US" altLang="en-US" sz="2400" b="1" dirty="0">
                <a:latin typeface="Calibri" pitchFamily="34" charset="0"/>
                <a:cs typeface="Calibri" pitchFamily="34" charset="0"/>
              </a:rPr>
              <a:t>features of RBC maturation</a:t>
            </a:r>
            <a:r>
              <a:rPr lang="en-US" sz="2400" b="1" dirty="0" smtClean="0">
                <a:latin typeface="Calibri" pitchFamily="34" charset="0"/>
                <a:cs typeface="Calibri" pitchFamily="34" charset="0"/>
              </a:rPr>
              <a:t> </a:t>
            </a:r>
          </a:p>
          <a:p>
            <a:pPr>
              <a:lnSpc>
                <a:spcPct val="90000"/>
              </a:lnSpc>
              <a:spcBef>
                <a:spcPct val="20000"/>
              </a:spcBef>
              <a:buFontTx/>
              <a:buBlip>
                <a:blip r:embed="rId2"/>
              </a:buBlip>
            </a:pPr>
            <a:r>
              <a:rPr lang="en-US" sz="2400" b="1" dirty="0" smtClean="0">
                <a:latin typeface="Calibri" pitchFamily="34" charset="0"/>
                <a:cs typeface="Calibri" pitchFamily="34" charset="0"/>
              </a:rPr>
              <a:t>Summarize </a:t>
            </a:r>
            <a:r>
              <a:rPr lang="en-US" sz="2400" b="1" dirty="0">
                <a:latin typeface="Calibri" pitchFamily="34" charset="0"/>
                <a:cs typeface="Calibri" pitchFamily="34" charset="0"/>
              </a:rPr>
              <a:t>the synthesis of </a:t>
            </a:r>
            <a:r>
              <a:rPr lang="en-US" sz="2400" b="1" dirty="0" smtClean="0">
                <a:latin typeface="Calibri" pitchFamily="34" charset="0"/>
                <a:cs typeface="Calibri" pitchFamily="34" charset="0"/>
              </a:rPr>
              <a:t>Hemoglobin </a:t>
            </a:r>
            <a:endParaRPr lang="en-US" sz="2400" b="1" dirty="0">
              <a:latin typeface="Calibri" pitchFamily="34" charset="0"/>
              <a:cs typeface="Calibri" pitchFamily="34" charset="0"/>
            </a:endParaRPr>
          </a:p>
          <a:p>
            <a:pPr>
              <a:lnSpc>
                <a:spcPct val="90000"/>
              </a:lnSpc>
              <a:spcBef>
                <a:spcPct val="20000"/>
              </a:spcBef>
              <a:buFontTx/>
              <a:buBlip>
                <a:blip r:embed="rId2"/>
              </a:buBlip>
            </a:pPr>
            <a:r>
              <a:rPr lang="en-US" sz="2400" b="1" spc="-5" dirty="0" smtClean="0">
                <a:latin typeface="Calibri" pitchFamily="34" charset="0"/>
                <a:cs typeface="Calibri" pitchFamily="34" charset="0"/>
              </a:rPr>
              <a:t> Re</a:t>
            </a:r>
            <a:r>
              <a:rPr lang="en-US" sz="2400" b="1" dirty="0" smtClean="0">
                <a:latin typeface="Calibri" pitchFamily="34" charset="0"/>
                <a:cs typeface="Calibri" pitchFamily="34" charset="0"/>
              </a:rPr>
              <a:t>c</a:t>
            </a:r>
            <a:r>
              <a:rPr lang="en-US" sz="2400" b="1" spc="-5" dirty="0" smtClean="0">
                <a:latin typeface="Calibri" pitchFamily="34" charset="0"/>
                <a:cs typeface="Calibri" pitchFamily="34" charset="0"/>
              </a:rPr>
              <a:t>og</a:t>
            </a:r>
            <a:r>
              <a:rPr lang="en-US" sz="2400" b="1" spc="-20" dirty="0" smtClean="0">
                <a:latin typeface="Calibri" pitchFamily="34" charset="0"/>
                <a:cs typeface="Calibri" pitchFamily="34" charset="0"/>
              </a:rPr>
              <a:t>n</a:t>
            </a:r>
            <a:r>
              <a:rPr lang="en-US" sz="2400" b="1" spc="-5" dirty="0" smtClean="0">
                <a:latin typeface="Calibri" pitchFamily="34" charset="0"/>
                <a:cs typeface="Calibri" pitchFamily="34" charset="0"/>
              </a:rPr>
              <a:t>i</a:t>
            </a:r>
            <a:r>
              <a:rPr lang="en-US" sz="2400" b="1" dirty="0" smtClean="0">
                <a:latin typeface="Calibri" pitchFamily="34" charset="0"/>
                <a:cs typeface="Calibri" pitchFamily="34" charset="0"/>
              </a:rPr>
              <a:t>z</a:t>
            </a:r>
            <a:r>
              <a:rPr lang="en-US" sz="2400" b="1" spc="-5" dirty="0" smtClean="0">
                <a:latin typeface="Calibri" pitchFamily="34" charset="0"/>
                <a:cs typeface="Calibri" pitchFamily="34" charset="0"/>
              </a:rPr>
              <a:t>e</a:t>
            </a:r>
            <a:r>
              <a:rPr lang="en-US" sz="2400" b="1" spc="10" dirty="0" smtClean="0">
                <a:latin typeface="Calibri" pitchFamily="34" charset="0"/>
                <a:cs typeface="Calibri" pitchFamily="34" charset="0"/>
              </a:rPr>
              <a:t> </a:t>
            </a:r>
            <a:r>
              <a:rPr lang="en-US" sz="2400" b="1" spc="-5" dirty="0" smtClean="0">
                <a:latin typeface="Calibri" pitchFamily="34" charset="0"/>
                <a:cs typeface="Calibri" pitchFamily="34" charset="0"/>
              </a:rPr>
              <a:t>hemoglobin</a:t>
            </a:r>
            <a:r>
              <a:rPr lang="en-US" sz="2400" b="1" spc="25" dirty="0" smtClean="0">
                <a:latin typeface="Calibri" pitchFamily="34" charset="0"/>
                <a:cs typeface="Calibri" pitchFamily="34" charset="0"/>
              </a:rPr>
              <a:t> </a:t>
            </a:r>
            <a:r>
              <a:rPr lang="en-US" sz="2400" b="1" spc="-5" dirty="0">
                <a:latin typeface="Calibri" pitchFamily="34" charset="0"/>
                <a:cs typeface="Calibri" pitchFamily="34" charset="0"/>
              </a:rPr>
              <a:t>s</a:t>
            </a:r>
            <a:r>
              <a:rPr lang="en-US" sz="2400" b="1" dirty="0">
                <a:latin typeface="Calibri" pitchFamily="34" charset="0"/>
                <a:cs typeface="Calibri" pitchFamily="34" charset="0"/>
              </a:rPr>
              <a:t>t</a:t>
            </a:r>
            <a:r>
              <a:rPr lang="en-US" sz="2400" b="1" spc="-5" dirty="0">
                <a:latin typeface="Calibri" pitchFamily="34" charset="0"/>
                <a:cs typeface="Calibri" pitchFamily="34" charset="0"/>
              </a:rPr>
              <a:t>ru</a:t>
            </a:r>
            <a:r>
              <a:rPr lang="en-US" sz="2400" b="1" dirty="0">
                <a:latin typeface="Calibri" pitchFamily="34" charset="0"/>
                <a:cs typeface="Calibri" pitchFamily="34" charset="0"/>
              </a:rPr>
              <a:t>c</a:t>
            </a:r>
            <a:r>
              <a:rPr lang="en-US" sz="2400" b="1" spc="-5" dirty="0">
                <a:latin typeface="Calibri" pitchFamily="34" charset="0"/>
                <a:cs typeface="Calibri" pitchFamily="34" charset="0"/>
              </a:rPr>
              <a:t>tu</a:t>
            </a:r>
            <a:r>
              <a:rPr lang="en-US" sz="2400" b="1" dirty="0">
                <a:latin typeface="Calibri" pitchFamily="34" charset="0"/>
                <a:cs typeface="Calibri" pitchFamily="34" charset="0"/>
              </a:rPr>
              <a:t>r</a:t>
            </a:r>
            <a:r>
              <a:rPr lang="en-US" sz="2400" b="1" spc="-5" dirty="0">
                <a:latin typeface="Calibri" pitchFamily="34" charset="0"/>
                <a:cs typeface="Calibri" pitchFamily="34" charset="0"/>
              </a:rPr>
              <a:t>e</a:t>
            </a:r>
            <a:r>
              <a:rPr lang="en-US" sz="2400" b="1" spc="15" dirty="0">
                <a:latin typeface="Calibri" pitchFamily="34" charset="0"/>
                <a:cs typeface="Calibri" pitchFamily="34" charset="0"/>
              </a:rPr>
              <a:t> </a:t>
            </a:r>
            <a:r>
              <a:rPr lang="en-US" sz="2400" b="1" spc="-5" dirty="0">
                <a:latin typeface="Calibri" pitchFamily="34" charset="0"/>
                <a:cs typeface="Calibri" pitchFamily="34" charset="0"/>
              </a:rPr>
              <a:t>and</a:t>
            </a:r>
            <a:r>
              <a:rPr lang="en-US" sz="2400" b="1" spc="10" dirty="0">
                <a:latin typeface="Calibri" pitchFamily="34" charset="0"/>
                <a:cs typeface="Calibri" pitchFamily="34" charset="0"/>
              </a:rPr>
              <a:t> </a:t>
            </a:r>
            <a:r>
              <a:rPr lang="en-US" sz="2400" b="1" spc="-5" dirty="0" smtClean="0">
                <a:latin typeface="Calibri" pitchFamily="34" charset="0"/>
                <a:cs typeface="Calibri" pitchFamily="34" charset="0"/>
              </a:rPr>
              <a:t>i</a:t>
            </a:r>
            <a:r>
              <a:rPr lang="en-US" sz="2400" b="1" dirty="0" smtClean="0">
                <a:latin typeface="Calibri" pitchFamily="34" charset="0"/>
                <a:cs typeface="Calibri" pitchFamily="34" charset="0"/>
              </a:rPr>
              <a:t>t</a:t>
            </a:r>
            <a:r>
              <a:rPr lang="en-US" sz="2400" b="1" spc="-5" dirty="0" smtClean="0">
                <a:latin typeface="Calibri" pitchFamily="34" charset="0"/>
                <a:cs typeface="Calibri" pitchFamily="34" charset="0"/>
              </a:rPr>
              <a:t>s fun</a:t>
            </a:r>
            <a:r>
              <a:rPr lang="en-US" sz="2400" b="1" dirty="0" smtClean="0">
                <a:latin typeface="Calibri" pitchFamily="34" charset="0"/>
                <a:cs typeface="Calibri" pitchFamily="34" charset="0"/>
              </a:rPr>
              <a:t>c</a:t>
            </a:r>
            <a:r>
              <a:rPr lang="en-US" sz="2400" b="1" spc="-5" dirty="0" smtClean="0">
                <a:latin typeface="Calibri" pitchFamily="34" charset="0"/>
                <a:cs typeface="Calibri" pitchFamily="34" charset="0"/>
              </a:rPr>
              <a:t>t</a:t>
            </a:r>
            <a:r>
              <a:rPr lang="en-US" sz="2400" b="1" dirty="0" smtClean="0">
                <a:latin typeface="Calibri" pitchFamily="34" charset="0"/>
                <a:cs typeface="Calibri" pitchFamily="34" charset="0"/>
              </a:rPr>
              <a:t>i</a:t>
            </a:r>
            <a:r>
              <a:rPr lang="en-US" sz="2400" b="1" spc="-5" dirty="0" smtClean="0">
                <a:latin typeface="Calibri" pitchFamily="34" charset="0"/>
                <a:cs typeface="Calibri" pitchFamily="34" charset="0"/>
              </a:rPr>
              <a:t>ons</a:t>
            </a:r>
            <a:endParaRPr lang="en-US" sz="2400" dirty="0">
              <a:latin typeface="Calibri" pitchFamily="34" charset="0"/>
              <a:cs typeface="Calibri" pitchFamily="34" charset="0"/>
            </a:endParaRPr>
          </a:p>
          <a:p>
            <a:pPr>
              <a:lnSpc>
                <a:spcPct val="90000"/>
              </a:lnSpc>
              <a:spcBef>
                <a:spcPct val="20000"/>
              </a:spcBef>
              <a:buFontTx/>
              <a:buBlip>
                <a:blip r:embed="rId2"/>
              </a:buBlip>
            </a:pPr>
            <a:r>
              <a:rPr lang="en-US" sz="2400" b="1" dirty="0" smtClean="0">
                <a:latin typeface="Calibri" pitchFamily="34" charset="0"/>
                <a:cs typeface="Calibri" pitchFamily="34" charset="0"/>
              </a:rPr>
              <a:t> Describe </a:t>
            </a:r>
            <a:r>
              <a:rPr lang="en-US" sz="2400" b="1" dirty="0">
                <a:latin typeface="Calibri" pitchFamily="34" charset="0"/>
                <a:cs typeface="Calibri" pitchFamily="34" charset="0"/>
              </a:rPr>
              <a:t>the life cycle of normal </a:t>
            </a:r>
            <a:r>
              <a:rPr lang="en-US" sz="2400" b="1" dirty="0" smtClean="0">
                <a:latin typeface="Calibri" pitchFamily="34" charset="0"/>
                <a:cs typeface="Calibri" pitchFamily="34" charset="0"/>
              </a:rPr>
              <a:t>RBCs</a:t>
            </a:r>
            <a:endParaRPr lang="en-US" sz="2400" b="1" dirty="0">
              <a:latin typeface="Calibri" pitchFamily="34" charset="0"/>
              <a:cs typeface="Calibri" pitchFamily="34" charset="0"/>
            </a:endParaRPr>
          </a:p>
        </p:txBody>
      </p:sp>
      <p:sp>
        <p:nvSpPr>
          <p:cNvPr id="5" name="Text Box 9"/>
          <p:cNvSpPr txBox="1">
            <a:spLocks noChangeArrowheads="1"/>
          </p:cNvSpPr>
          <p:nvPr/>
        </p:nvSpPr>
        <p:spPr bwMode="auto">
          <a:xfrm>
            <a:off x="266700" y="399767"/>
            <a:ext cx="9753600" cy="1657633"/>
          </a:xfrm>
          <a:prstGeom prst="rect">
            <a:avLst/>
          </a:prstGeom>
          <a:gradFill>
            <a:gsLst>
              <a:gs pos="0">
                <a:srgbClr val="000000"/>
              </a:gs>
              <a:gs pos="39999">
                <a:srgbClr val="0A128C"/>
              </a:gs>
              <a:gs pos="95833">
                <a:srgbClr val="00B0F0"/>
              </a:gs>
              <a:gs pos="85417">
                <a:srgbClr val="0070C0"/>
              </a:gs>
              <a:gs pos="70000">
                <a:srgbClr val="181CC7"/>
              </a:gs>
            </a:gsLst>
            <a:lin ang="5400000" scaled="0"/>
          </a:gradFill>
          <a:ln>
            <a:noFill/>
          </a:ln>
          <a:scene3d>
            <a:camera prst="orthographicFront"/>
            <a:lightRig rig="threePt" dir="t"/>
          </a:scene3d>
          <a:sp3d>
            <a:bevelT/>
            <a:bevelB/>
          </a:sp3d>
          <a:extLst/>
        </p:spPr>
        <p:txBody>
          <a:bodyPr wrap="square">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lnSpc>
                <a:spcPts val="5000"/>
              </a:lnSpc>
              <a:spcBef>
                <a:spcPct val="50000"/>
              </a:spcBef>
            </a:pPr>
            <a:r>
              <a:rPr lang="en-US" sz="4000" b="1" i="0"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Objectives;</a:t>
            </a:r>
          </a:p>
          <a:p>
            <a:pPr algn="ctr">
              <a:lnSpc>
                <a:spcPts val="5000"/>
              </a:lnSpc>
              <a:spcBef>
                <a:spcPct val="50000"/>
              </a:spcBef>
            </a:pPr>
            <a:r>
              <a:rPr lang="en-US" sz="4000" b="1" i="0" dirty="0" smtClean="0">
                <a:solidFill>
                  <a:srgbClr val="FFC000"/>
                </a:solidFill>
                <a:latin typeface="Calibri" pitchFamily="34" charset="0"/>
                <a:cs typeface="Calibri" pitchFamily="34" charset="0"/>
              </a:rPr>
              <a:t>Intended learning outcomes (ILOs)</a:t>
            </a:r>
            <a:endParaRPr lang="en-US" sz="4000" b="1" i="0" dirty="0">
              <a:solidFill>
                <a:srgbClr val="FFC000"/>
              </a:solidFill>
              <a:latin typeface="Calibri" pitchFamily="34" charset="0"/>
              <a:cs typeface="Calibri" pitchFamily="34" charset="0"/>
            </a:endParaRPr>
          </a:p>
        </p:txBody>
      </p:sp>
    </p:spTree>
    <p:extLst>
      <p:ext uri="{BB962C8B-B14F-4D97-AF65-F5344CB8AC3E}">
        <p14:creationId xmlns:p14="http://schemas.microsoft.com/office/powerpoint/2010/main" val="1147336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066800"/>
            <a:ext cx="10287000" cy="5029200"/>
          </a:xfrm>
          <a:prstGeom prst="rect">
            <a:avLst/>
          </a:prstGeom>
          <a:noFill/>
          <a:ln w="9525">
            <a:noFill/>
            <a:miter lim="800000"/>
            <a:headEnd/>
            <a:tailEnd/>
          </a:ln>
          <a:effectLst/>
        </p:spPr>
        <p:txBody>
          <a:bodyPr lIns="92075" tIns="46038" rIns="92075" bIns="46038" anchor="ctr"/>
          <a:lstStyle/>
          <a:p>
            <a:pPr algn="ctr">
              <a:defRPr/>
            </a:pPr>
            <a:r>
              <a:rPr lang="en-US" sz="16600" b="1" i="0" dirty="0" smtClean="0">
                <a:solidFill>
                  <a:srgbClr val="FF0000"/>
                </a:solidFill>
                <a:effectLst>
                  <a:outerShdw blurRad="38100" dist="38100" dir="2700000" algn="tl">
                    <a:srgbClr val="000000"/>
                  </a:outerShdw>
                </a:effectLst>
                <a:latin typeface="Calibri" panose="020F0502020204030204" pitchFamily="34" charset="0"/>
              </a:rPr>
              <a:t>Thank You</a:t>
            </a:r>
            <a:endParaRPr lang="en-US" sz="166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43908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38100" y="838200"/>
            <a:ext cx="4914900" cy="1600200"/>
          </a:xfrm>
          <a:prstGeom prst="rect">
            <a:avLst/>
          </a:prstGeom>
          <a:noFill/>
          <a:ln/>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b="1" i="0" dirty="0" smtClean="0">
                <a:solidFill>
                  <a:srgbClr val="FF0000"/>
                </a:solidFill>
                <a:effectLst/>
                <a:latin typeface="Calibri" pitchFamily="34" charset="0"/>
                <a:cs typeface="Calibri" pitchFamily="34" charset="0"/>
              </a:rPr>
              <a:t>Learning Resources</a:t>
            </a:r>
            <a:endParaRPr lang="en-CA" b="1" i="0" dirty="0">
              <a:solidFill>
                <a:srgbClr val="FF0000"/>
              </a:solidFill>
              <a:effectLst/>
              <a:latin typeface="Calibri" pitchFamily="34" charset="0"/>
              <a:cs typeface="Calibri" pitchFamily="34" charset="0"/>
            </a:endParaRPr>
          </a:p>
        </p:txBody>
      </p:sp>
      <p:sp>
        <p:nvSpPr>
          <p:cNvPr id="5" name="Rectangle 4"/>
          <p:cNvSpPr>
            <a:spLocks noChangeArrowheads="1"/>
          </p:cNvSpPr>
          <p:nvPr/>
        </p:nvSpPr>
        <p:spPr bwMode="auto">
          <a:xfrm>
            <a:off x="0" y="2696150"/>
            <a:ext cx="4991100" cy="1292662"/>
          </a:xfrm>
          <a:prstGeom prst="rect">
            <a:avLst/>
          </a:prstGeom>
          <a:noFill/>
          <a:ln w="12700">
            <a:noFill/>
            <a:miter lim="800000"/>
            <a:headEnd type="none" w="sm" len="sm"/>
            <a:tailEnd type="none" w="sm" len="sm"/>
          </a:ln>
          <a:effectLst/>
        </p:spPr>
        <p:txBody>
          <a:bodyPr wrap="square" anchor="ctr">
            <a:spAutoFit/>
          </a:bodyPr>
          <a:lstStyle/>
          <a:p>
            <a:pPr marL="457200" indent="-457200">
              <a:spcBef>
                <a:spcPct val="20000"/>
              </a:spcBef>
              <a:buClr>
                <a:srgbClr val="FF0000"/>
              </a:buClr>
              <a:buFont typeface="Wingdings" pitchFamily="2" charset="2"/>
              <a:buChar char="q"/>
            </a:pPr>
            <a:r>
              <a:rPr lang="en-US" sz="2500" b="1" i="0" dirty="0">
                <a:solidFill>
                  <a:schemeClr val="tx2"/>
                </a:solidFill>
                <a:latin typeface="Calibri" pitchFamily="34" charset="0"/>
                <a:cs typeface="Calibri" pitchFamily="34" charset="0"/>
              </a:rPr>
              <a:t>Guyton and Hall, Textbook of Medical Physiology; </a:t>
            </a:r>
            <a:r>
              <a:rPr lang="en-US" sz="2500" b="1" i="0" dirty="0" smtClean="0">
                <a:solidFill>
                  <a:schemeClr val="tx2"/>
                </a:solidFill>
                <a:latin typeface="Calibri" pitchFamily="34" charset="0"/>
                <a:cs typeface="Calibri" pitchFamily="34" charset="0"/>
              </a:rPr>
              <a:t>13</a:t>
            </a:r>
            <a:r>
              <a:rPr lang="en-US" sz="2500" b="1" i="0" baseline="30000" dirty="0" smtClean="0">
                <a:solidFill>
                  <a:schemeClr val="tx2"/>
                </a:solidFill>
                <a:latin typeface="Calibri" pitchFamily="34" charset="0"/>
                <a:cs typeface="Calibri" pitchFamily="34" charset="0"/>
              </a:rPr>
              <a:t>th</a:t>
            </a:r>
            <a:r>
              <a:rPr lang="en-US" sz="2500" b="1" i="0" dirty="0" smtClean="0">
                <a:solidFill>
                  <a:schemeClr val="tx2"/>
                </a:solidFill>
                <a:latin typeface="Calibri" pitchFamily="34" charset="0"/>
                <a:cs typeface="Calibri" pitchFamily="34" charset="0"/>
              </a:rPr>
              <a:t> </a:t>
            </a:r>
            <a:r>
              <a:rPr lang="en-US" sz="2500" b="1" i="0" dirty="0">
                <a:solidFill>
                  <a:schemeClr val="tx2"/>
                </a:solidFill>
                <a:latin typeface="Calibri" pitchFamily="34" charset="0"/>
                <a:cs typeface="Calibri" pitchFamily="34" charset="0"/>
              </a:rPr>
              <a:t>Edition; Unit </a:t>
            </a:r>
            <a:r>
              <a:rPr lang="en-US" sz="2500" b="1" i="0" dirty="0" smtClean="0">
                <a:solidFill>
                  <a:schemeClr val="tx2"/>
                </a:solidFill>
                <a:latin typeface="Calibri" pitchFamily="34" charset="0"/>
                <a:cs typeface="Calibri" pitchFamily="34" charset="0"/>
              </a:rPr>
              <a:t>VI-Chapter 33. </a:t>
            </a:r>
            <a:endParaRPr lang="en-US" sz="2500" b="1" dirty="0" smtClean="0">
              <a:solidFill>
                <a:srgbClr val="00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11931"/>
            <a:ext cx="5050631" cy="64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419600"/>
            <a:ext cx="4286250" cy="19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86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0" y="533400"/>
            <a:ext cx="10287000" cy="533400"/>
          </a:xfrm>
          <a:prstGeom prst="rect">
            <a:avLst/>
          </a:prstGeom>
          <a:noFill/>
          <a:ln w="9525">
            <a:noFill/>
            <a:miter lim="800000"/>
            <a:headEnd/>
            <a:tailEnd/>
          </a:ln>
          <a:effectLst/>
        </p:spPr>
        <p:txBody>
          <a:bodyPr anchor="ctr"/>
          <a:lstStyle/>
          <a:p>
            <a:pPr algn="ctr">
              <a:defRPr/>
            </a:pPr>
            <a:r>
              <a:rPr lang="en-US" sz="4400" b="1" dirty="0" smtClean="0">
                <a:solidFill>
                  <a:srgbClr val="FF0000"/>
                </a:solidFill>
                <a:effectLst>
                  <a:outerShdw blurRad="38100" dist="38100" dir="2700000" algn="tl">
                    <a:srgbClr val="C0C0C0"/>
                  </a:outerShdw>
                </a:effectLst>
                <a:latin typeface="Calibri" pitchFamily="34" charset="0"/>
                <a:cs typeface="Calibri" pitchFamily="34" charset="0"/>
              </a:rPr>
              <a:t>Formation of Blood Cells</a:t>
            </a:r>
            <a:endParaRPr lang="en-US" sz="4400" b="1" dirty="0">
              <a:solidFill>
                <a:srgbClr val="FF0000"/>
              </a:solidFill>
              <a:effectLst>
                <a:outerShdw blurRad="38100" dist="38100" dir="2700000" algn="tl">
                  <a:srgbClr val="C0C0C0"/>
                </a:outerShdw>
              </a:effectLst>
              <a:latin typeface="Calibri" pitchFamily="34" charset="0"/>
              <a:cs typeface="Calibri" pitchFamily="34" charset="0"/>
            </a:endParaRPr>
          </a:p>
        </p:txBody>
      </p:sp>
      <p:sp>
        <p:nvSpPr>
          <p:cNvPr id="19459" name="Rectangle 5"/>
          <p:cNvSpPr>
            <a:spLocks noChangeArrowheads="1"/>
          </p:cNvSpPr>
          <p:nvPr/>
        </p:nvSpPr>
        <p:spPr bwMode="auto">
          <a:xfrm>
            <a:off x="266700" y="1295400"/>
            <a:ext cx="9677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Wingdings" pitchFamily="2" charset="2"/>
              <a:buChar char="q"/>
            </a:pPr>
            <a:r>
              <a:rPr lang="en-US" sz="2800" b="1" dirty="0" smtClean="0">
                <a:latin typeface="Calibri" pitchFamily="34" charset="0"/>
                <a:cs typeface="Calibri" pitchFamily="34" charset="0"/>
              </a:rPr>
              <a:t>Formation </a:t>
            </a:r>
            <a:r>
              <a:rPr lang="en-US" sz="2800" b="1" dirty="0">
                <a:latin typeface="Calibri" pitchFamily="34" charset="0"/>
                <a:cs typeface="Calibri" pitchFamily="34" charset="0"/>
              </a:rPr>
              <a:t>of erythrocytes (</a:t>
            </a:r>
            <a:r>
              <a:rPr lang="en-US" sz="2800" b="1" dirty="0" smtClean="0">
                <a:latin typeface="Calibri" pitchFamily="34" charset="0"/>
                <a:cs typeface="Calibri" pitchFamily="34" charset="0"/>
              </a:rPr>
              <a:t>RBC)</a:t>
            </a:r>
          </a:p>
          <a:p>
            <a:pPr marL="1371600" lvl="2" indent="-457200">
              <a:buFont typeface="Wingdings" pitchFamily="2" charset="2"/>
              <a:buChar char="q"/>
            </a:pPr>
            <a:r>
              <a:rPr lang="en-US" sz="2800" b="1" dirty="0" smtClean="0">
                <a:latin typeface="Calibri" pitchFamily="34" charset="0"/>
                <a:cs typeface="Calibri" pitchFamily="34" charset="0"/>
              </a:rPr>
              <a:t>Erythropoiesis</a:t>
            </a:r>
            <a:endParaRPr lang="en-US" sz="2800" b="1" dirty="0">
              <a:latin typeface="Calibri" pitchFamily="34" charset="0"/>
              <a:cs typeface="Calibri" pitchFamily="34" charset="0"/>
            </a:endParaRPr>
          </a:p>
          <a:p>
            <a:pPr marL="457200" indent="-457200">
              <a:buFont typeface="Wingdings" pitchFamily="2" charset="2"/>
              <a:buChar char="q"/>
            </a:pPr>
            <a:endParaRPr lang="en-US" sz="2800" b="1" dirty="0" smtClean="0">
              <a:latin typeface="Calibri" pitchFamily="34" charset="0"/>
              <a:cs typeface="Calibri" pitchFamily="34" charset="0"/>
            </a:endParaRPr>
          </a:p>
          <a:p>
            <a:pPr marL="457200" indent="-457200">
              <a:buFont typeface="Wingdings" pitchFamily="2" charset="2"/>
              <a:buChar char="q"/>
            </a:pPr>
            <a:r>
              <a:rPr lang="en-US" sz="2800" b="1" dirty="0" smtClean="0">
                <a:latin typeface="Calibri" pitchFamily="34" charset="0"/>
                <a:cs typeface="Calibri" pitchFamily="34" charset="0"/>
              </a:rPr>
              <a:t>Formation </a:t>
            </a:r>
            <a:r>
              <a:rPr lang="en-US" sz="2800" b="1" dirty="0">
                <a:latin typeface="Calibri" pitchFamily="34" charset="0"/>
                <a:cs typeface="Calibri" pitchFamily="34" charset="0"/>
              </a:rPr>
              <a:t>of leucocytes (WBC)</a:t>
            </a:r>
          </a:p>
          <a:p>
            <a:pPr marL="1371600" lvl="2" indent="-457200">
              <a:buFont typeface="Wingdings" pitchFamily="2" charset="2"/>
              <a:buChar char="q"/>
            </a:pPr>
            <a:r>
              <a:rPr lang="en-US" sz="2800" b="1" dirty="0" smtClean="0">
                <a:latin typeface="Calibri" pitchFamily="34" charset="0"/>
                <a:cs typeface="Calibri" pitchFamily="34" charset="0"/>
              </a:rPr>
              <a:t>Leucopoiesis</a:t>
            </a:r>
            <a:endParaRPr lang="en-US" sz="2800" b="1" dirty="0">
              <a:latin typeface="Calibri" pitchFamily="34" charset="0"/>
              <a:cs typeface="Calibri" pitchFamily="34" charset="0"/>
            </a:endParaRPr>
          </a:p>
          <a:p>
            <a:pPr marL="457200" indent="-457200">
              <a:buFont typeface="Wingdings" pitchFamily="2" charset="2"/>
              <a:buChar char="q"/>
            </a:pPr>
            <a:endParaRPr lang="en-US" sz="2800" b="1" dirty="0" smtClean="0">
              <a:latin typeface="Calibri" pitchFamily="34" charset="0"/>
              <a:cs typeface="Calibri" pitchFamily="34" charset="0"/>
            </a:endParaRPr>
          </a:p>
          <a:p>
            <a:pPr marL="457200" indent="-457200">
              <a:buFont typeface="Wingdings" pitchFamily="2" charset="2"/>
              <a:buChar char="q"/>
            </a:pPr>
            <a:r>
              <a:rPr lang="en-US" sz="2800" b="1" dirty="0" smtClean="0">
                <a:latin typeface="Calibri" pitchFamily="34" charset="0"/>
                <a:cs typeface="Calibri" pitchFamily="34" charset="0"/>
              </a:rPr>
              <a:t>Formation </a:t>
            </a:r>
            <a:r>
              <a:rPr lang="en-US" sz="2800" b="1" dirty="0">
                <a:latin typeface="Calibri" pitchFamily="34" charset="0"/>
                <a:cs typeface="Calibri" pitchFamily="34" charset="0"/>
              </a:rPr>
              <a:t>of thrombocytes (platelets)</a:t>
            </a:r>
          </a:p>
          <a:p>
            <a:pPr marL="1371600" lvl="2" indent="-457200">
              <a:buFont typeface="Wingdings" pitchFamily="2" charset="2"/>
              <a:buChar char="q"/>
            </a:pPr>
            <a:r>
              <a:rPr lang="en-US" sz="2800" b="1" dirty="0" err="1" smtClean="0">
                <a:latin typeface="Calibri" pitchFamily="34" charset="0"/>
                <a:cs typeface="Calibri" pitchFamily="34" charset="0"/>
              </a:rPr>
              <a:t>Thrombopiesis</a:t>
            </a:r>
            <a:endParaRPr lang="en-US" sz="2800" b="1" dirty="0" smtClean="0">
              <a:latin typeface="Calibri" pitchFamily="34" charset="0"/>
              <a:cs typeface="Calibri" pitchFamily="34" charset="0"/>
            </a:endParaRPr>
          </a:p>
          <a:p>
            <a:pPr marL="1371600" lvl="2" indent="-457200">
              <a:buFont typeface="Wingdings" pitchFamily="2" charset="2"/>
              <a:buChar char="q"/>
            </a:pPr>
            <a:endParaRPr lang="en-US" sz="2800" b="1" dirty="0">
              <a:latin typeface="Calibri" pitchFamily="34" charset="0"/>
              <a:cs typeface="Calibri" pitchFamily="34" charset="0"/>
            </a:endParaRPr>
          </a:p>
          <a:p>
            <a:pPr marL="457200" indent="-457200">
              <a:buFont typeface="Wingdings" pitchFamily="2" charset="2"/>
              <a:buChar char="q"/>
            </a:pPr>
            <a:r>
              <a:rPr lang="en-US" sz="2800" b="1" dirty="0">
                <a:latin typeface="Calibri" pitchFamily="34" charset="0"/>
                <a:cs typeface="Calibri" pitchFamily="34" charset="0"/>
              </a:rPr>
              <a:t>Formation of blood</a:t>
            </a:r>
          </a:p>
          <a:p>
            <a:pPr marL="1371600" lvl="2" indent="-457200">
              <a:buFont typeface="Wingdings" pitchFamily="2" charset="2"/>
              <a:buChar char="q"/>
            </a:pPr>
            <a:r>
              <a:rPr lang="en-US" sz="2800" b="1" dirty="0" err="1">
                <a:latin typeface="Calibri" pitchFamily="34" charset="0"/>
                <a:cs typeface="Calibri" pitchFamily="34" charset="0"/>
              </a:rPr>
              <a:t>Haematopoiesis</a:t>
            </a:r>
            <a:r>
              <a:rPr lang="en-US" sz="2800" b="1" dirty="0">
                <a:latin typeface="Calibri" pitchFamily="34" charset="0"/>
                <a:cs typeface="Calibri" pitchFamily="34" charset="0"/>
              </a:rPr>
              <a:t>.</a:t>
            </a:r>
          </a:p>
          <a:p>
            <a:pPr marL="1371600" lvl="2" indent="-457200">
              <a:buFont typeface="Wingdings" pitchFamily="2" charset="2"/>
              <a:buChar char="q"/>
            </a:pPr>
            <a:endParaRPr lang="en-US" sz="2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876300" y="990600"/>
            <a:ext cx="8458200" cy="533400"/>
          </a:xfrm>
          <a:prstGeom prst="rect">
            <a:avLst/>
          </a:prstGeom>
          <a:noFill/>
          <a:ln w="9525">
            <a:noFill/>
            <a:miter lim="800000"/>
            <a:headEnd/>
            <a:tailEnd/>
          </a:ln>
          <a:effectLst/>
        </p:spPr>
        <p:txBody>
          <a:bodyPr anchor="ctr"/>
          <a:lstStyle/>
          <a:p>
            <a:pPr algn="ctr">
              <a:defRPr/>
            </a:pPr>
            <a:endParaRPr lang="en-US" sz="4000" b="1" dirty="0">
              <a:solidFill>
                <a:srgbClr val="FF0000"/>
              </a:solidFill>
              <a:effectLst>
                <a:outerShdw blurRad="38100" dist="38100" dir="2700000" algn="tl">
                  <a:srgbClr val="C0C0C0"/>
                </a:outerShdw>
              </a:effectLst>
              <a:latin typeface="Calibri" pitchFamily="34" charset="0"/>
              <a:cs typeface="Calibri" pitchFamily="34" charset="0"/>
            </a:endParaRPr>
          </a:p>
        </p:txBody>
      </p:sp>
      <p:sp>
        <p:nvSpPr>
          <p:cNvPr id="22531" name="Rectangle 4"/>
          <p:cNvSpPr>
            <a:spLocks noChangeArrowheads="1"/>
          </p:cNvSpPr>
          <p:nvPr/>
        </p:nvSpPr>
        <p:spPr bwMode="auto">
          <a:xfrm>
            <a:off x="190500" y="990600"/>
            <a:ext cx="9829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q"/>
            </a:pPr>
            <a:r>
              <a:rPr lang="en-US" sz="2400" b="1" dirty="0">
                <a:latin typeface="Calibri" pitchFamily="34" charset="0"/>
                <a:cs typeface="Calibri" pitchFamily="34" charset="0"/>
              </a:rPr>
              <a:t> During the</a:t>
            </a:r>
            <a:r>
              <a:rPr lang="en-US" sz="2400" b="1" dirty="0">
                <a:solidFill>
                  <a:schemeClr val="hlink"/>
                </a:solidFill>
                <a:latin typeface="Calibri" pitchFamily="34" charset="0"/>
                <a:cs typeface="Calibri" pitchFamily="34" charset="0"/>
              </a:rPr>
              <a:t> 1</a:t>
            </a:r>
            <a:r>
              <a:rPr lang="en-US" sz="2400" b="1" baseline="30000" dirty="0">
                <a:solidFill>
                  <a:schemeClr val="hlink"/>
                </a:solidFill>
                <a:latin typeface="Calibri" pitchFamily="34" charset="0"/>
                <a:cs typeface="Calibri" pitchFamily="34" charset="0"/>
              </a:rPr>
              <a:t>st</a:t>
            </a:r>
            <a:r>
              <a:rPr lang="en-US" sz="2400" b="1" dirty="0">
                <a:solidFill>
                  <a:schemeClr val="hlink"/>
                </a:solidFill>
                <a:latin typeface="Calibri" pitchFamily="34" charset="0"/>
                <a:cs typeface="Calibri" pitchFamily="34" charset="0"/>
              </a:rPr>
              <a:t> 8 weeks</a:t>
            </a:r>
            <a:r>
              <a:rPr lang="en-US" sz="2400" b="1" dirty="0">
                <a:latin typeface="Calibri" pitchFamily="34" charset="0"/>
                <a:cs typeface="Calibri" pitchFamily="34" charset="0"/>
              </a:rPr>
              <a:t> of embryonic development, RBCs are formed in </a:t>
            </a:r>
            <a:r>
              <a:rPr lang="en-US" sz="2400" b="1" dirty="0">
                <a:solidFill>
                  <a:schemeClr val="hlink"/>
                </a:solidFill>
                <a:latin typeface="Calibri" pitchFamily="34" charset="0"/>
                <a:cs typeface="Calibri" pitchFamily="34" charset="0"/>
              </a:rPr>
              <a:t>yolk sac</a:t>
            </a:r>
          </a:p>
          <a:p>
            <a:pPr marL="342900" indent="-342900">
              <a:spcBef>
                <a:spcPct val="20000"/>
              </a:spcBef>
              <a:buFont typeface="Wingdings" pitchFamily="2" charset="2"/>
              <a:buChar char="q"/>
            </a:pPr>
            <a:endParaRPr lang="en-US" sz="2400" b="1" dirty="0">
              <a:solidFill>
                <a:schemeClr val="hlink"/>
              </a:solidFill>
              <a:latin typeface="Calibri" pitchFamily="34" charset="0"/>
              <a:cs typeface="Calibri" pitchFamily="34" charset="0"/>
            </a:endParaRPr>
          </a:p>
          <a:p>
            <a:pPr marL="342900" indent="-342900">
              <a:spcBef>
                <a:spcPct val="20000"/>
              </a:spcBef>
              <a:buFont typeface="Wingdings" pitchFamily="2" charset="2"/>
              <a:buChar char="q"/>
            </a:pPr>
            <a:r>
              <a:rPr lang="en-US" sz="2400" b="1" dirty="0">
                <a:latin typeface="Calibri" pitchFamily="34" charset="0"/>
                <a:cs typeface="Calibri" pitchFamily="34" charset="0"/>
              </a:rPr>
              <a:t> During the </a:t>
            </a:r>
            <a:r>
              <a:rPr lang="en-US" sz="2400" b="1" dirty="0">
                <a:solidFill>
                  <a:schemeClr val="hlink"/>
                </a:solidFill>
                <a:latin typeface="Calibri" pitchFamily="34" charset="0"/>
                <a:cs typeface="Calibri" pitchFamily="34" charset="0"/>
              </a:rPr>
              <a:t>2</a:t>
            </a:r>
            <a:r>
              <a:rPr lang="en-US" sz="2400" b="1" baseline="30000" dirty="0">
                <a:solidFill>
                  <a:schemeClr val="hlink"/>
                </a:solidFill>
                <a:latin typeface="Calibri" pitchFamily="34" charset="0"/>
                <a:cs typeface="Calibri" pitchFamily="34" charset="0"/>
              </a:rPr>
              <a:t>nd</a:t>
            </a:r>
            <a:r>
              <a:rPr lang="en-US" sz="2400" b="1" dirty="0">
                <a:solidFill>
                  <a:schemeClr val="hlink"/>
                </a:solidFill>
                <a:latin typeface="Calibri" pitchFamily="34" charset="0"/>
                <a:cs typeface="Calibri" pitchFamily="34" charset="0"/>
              </a:rPr>
              <a:t> to 5</a:t>
            </a:r>
            <a:r>
              <a:rPr lang="en-US" sz="2400" b="1" baseline="30000" dirty="0">
                <a:solidFill>
                  <a:schemeClr val="hlink"/>
                </a:solidFill>
                <a:latin typeface="Calibri" pitchFamily="34" charset="0"/>
                <a:cs typeface="Calibri" pitchFamily="34" charset="0"/>
              </a:rPr>
              <a:t>th</a:t>
            </a:r>
            <a:r>
              <a:rPr lang="en-US" sz="2400" b="1" dirty="0">
                <a:latin typeface="Calibri" pitchFamily="34" charset="0"/>
                <a:cs typeface="Calibri" pitchFamily="34" charset="0"/>
              </a:rPr>
              <a:t> </a:t>
            </a:r>
            <a:r>
              <a:rPr lang="en-US" sz="2400" b="1" dirty="0">
                <a:solidFill>
                  <a:schemeClr val="hlink"/>
                </a:solidFill>
                <a:latin typeface="Calibri" pitchFamily="34" charset="0"/>
                <a:cs typeface="Calibri" pitchFamily="34" charset="0"/>
              </a:rPr>
              <a:t>months</a:t>
            </a:r>
            <a:r>
              <a:rPr lang="en-US" sz="2400" b="1" dirty="0">
                <a:latin typeface="Calibri" pitchFamily="34" charset="0"/>
                <a:cs typeface="Calibri" pitchFamily="34" charset="0"/>
              </a:rPr>
              <a:t> of embryonic development, RBCs are formed in </a:t>
            </a:r>
            <a:r>
              <a:rPr lang="en-US" sz="2400" b="1" dirty="0">
                <a:solidFill>
                  <a:schemeClr val="hlink"/>
                </a:solidFill>
                <a:latin typeface="Calibri" pitchFamily="34" charset="0"/>
                <a:cs typeface="Calibri" pitchFamily="34" charset="0"/>
              </a:rPr>
              <a:t>liver</a:t>
            </a:r>
            <a:r>
              <a:rPr lang="en-US" sz="2400" b="1" dirty="0">
                <a:latin typeface="Calibri" pitchFamily="34" charset="0"/>
                <a:cs typeface="Calibri" pitchFamily="34" charset="0"/>
              </a:rPr>
              <a:t> (main supplier) and </a:t>
            </a:r>
            <a:r>
              <a:rPr lang="en-US" sz="2400" b="1" dirty="0">
                <a:solidFill>
                  <a:schemeClr val="hlink"/>
                </a:solidFill>
                <a:latin typeface="Calibri" pitchFamily="34" charset="0"/>
                <a:cs typeface="Calibri" pitchFamily="34" charset="0"/>
              </a:rPr>
              <a:t>spleen</a:t>
            </a:r>
          </a:p>
          <a:p>
            <a:pPr marL="342900" indent="-342900">
              <a:spcBef>
                <a:spcPct val="20000"/>
              </a:spcBef>
              <a:buFont typeface="Wingdings" pitchFamily="2" charset="2"/>
              <a:buChar char="q"/>
            </a:pPr>
            <a:endParaRPr lang="en-US" sz="2400" b="1" dirty="0">
              <a:solidFill>
                <a:schemeClr val="hlink"/>
              </a:solidFill>
              <a:latin typeface="Calibri" pitchFamily="34" charset="0"/>
              <a:cs typeface="Calibri" pitchFamily="34" charset="0"/>
            </a:endParaRPr>
          </a:p>
          <a:p>
            <a:pPr marL="342900" indent="-342900">
              <a:spcBef>
                <a:spcPct val="20000"/>
              </a:spcBef>
              <a:buFont typeface="Wingdings" pitchFamily="2" charset="2"/>
              <a:buChar char="q"/>
            </a:pPr>
            <a:r>
              <a:rPr lang="en-US" sz="2400" b="1" dirty="0">
                <a:latin typeface="Calibri" pitchFamily="34" charset="0"/>
                <a:cs typeface="Calibri" pitchFamily="34" charset="0"/>
              </a:rPr>
              <a:t> From the </a:t>
            </a:r>
            <a:r>
              <a:rPr lang="en-US" sz="2400" b="1" dirty="0">
                <a:solidFill>
                  <a:schemeClr val="hlink"/>
                </a:solidFill>
                <a:latin typeface="Calibri" pitchFamily="34" charset="0"/>
                <a:cs typeface="Calibri" pitchFamily="34" charset="0"/>
              </a:rPr>
              <a:t>5</a:t>
            </a:r>
            <a:r>
              <a:rPr lang="en-US" sz="2400" b="1" baseline="30000" dirty="0">
                <a:solidFill>
                  <a:schemeClr val="hlink"/>
                </a:solidFill>
                <a:latin typeface="Calibri" pitchFamily="34" charset="0"/>
                <a:cs typeface="Calibri" pitchFamily="34" charset="0"/>
              </a:rPr>
              <a:t>th</a:t>
            </a:r>
            <a:r>
              <a:rPr lang="en-US" sz="2400" b="1" dirty="0">
                <a:solidFill>
                  <a:schemeClr val="hlink"/>
                </a:solidFill>
                <a:latin typeface="Calibri" pitchFamily="34" charset="0"/>
                <a:cs typeface="Calibri" pitchFamily="34" charset="0"/>
              </a:rPr>
              <a:t> month</a:t>
            </a:r>
            <a:r>
              <a:rPr lang="en-US" sz="2400" b="1" dirty="0">
                <a:latin typeface="Calibri" pitchFamily="34" charset="0"/>
                <a:cs typeface="Calibri" pitchFamily="34" charset="0"/>
              </a:rPr>
              <a:t> </a:t>
            </a:r>
            <a:r>
              <a:rPr lang="en-US" sz="2400" b="1" dirty="0">
                <a:solidFill>
                  <a:schemeClr val="hlink"/>
                </a:solidFill>
                <a:latin typeface="Calibri" pitchFamily="34" charset="0"/>
                <a:cs typeface="Calibri" pitchFamily="34" charset="0"/>
              </a:rPr>
              <a:t>on</a:t>
            </a:r>
            <a:r>
              <a:rPr lang="en-US" sz="2400" b="1" dirty="0">
                <a:latin typeface="Calibri" pitchFamily="34" charset="0"/>
                <a:cs typeface="Calibri" pitchFamily="34" charset="0"/>
              </a:rPr>
              <a:t>, RBCs formed in </a:t>
            </a:r>
            <a:r>
              <a:rPr lang="en-US" sz="2400" b="1" dirty="0">
                <a:solidFill>
                  <a:schemeClr val="hlink"/>
                </a:solidFill>
                <a:latin typeface="Calibri" pitchFamily="34" charset="0"/>
                <a:cs typeface="Calibri" pitchFamily="34" charset="0"/>
              </a:rPr>
              <a:t>bone marrow</a:t>
            </a:r>
          </a:p>
          <a:p>
            <a:pPr marL="342900" indent="-342900">
              <a:spcBef>
                <a:spcPct val="20000"/>
              </a:spcBef>
              <a:buFont typeface="Wingdings" pitchFamily="2" charset="2"/>
              <a:buChar char="q"/>
            </a:pPr>
            <a:endParaRPr lang="en-US" sz="2400" b="1" dirty="0">
              <a:solidFill>
                <a:schemeClr val="hlink"/>
              </a:solidFill>
              <a:latin typeface="Calibri" pitchFamily="34" charset="0"/>
              <a:cs typeface="Calibri" pitchFamily="34" charset="0"/>
            </a:endParaRPr>
          </a:p>
          <a:p>
            <a:pPr marL="342900" indent="-342900">
              <a:spcBef>
                <a:spcPct val="20000"/>
              </a:spcBef>
              <a:buFont typeface="Wingdings" pitchFamily="2" charset="2"/>
              <a:buChar char="q"/>
            </a:pPr>
            <a:r>
              <a:rPr lang="en-US" sz="2400" b="1" dirty="0">
                <a:solidFill>
                  <a:schemeClr val="hlink"/>
                </a:solidFill>
                <a:latin typeface="Calibri" pitchFamily="34" charset="0"/>
                <a:cs typeface="Calibri" pitchFamily="34" charset="0"/>
              </a:rPr>
              <a:t> After birth</a:t>
            </a:r>
            <a:r>
              <a:rPr lang="en-US" sz="2400" b="1" dirty="0">
                <a:latin typeface="Calibri" pitchFamily="34" charset="0"/>
                <a:cs typeface="Calibri" pitchFamily="34" charset="0"/>
              </a:rPr>
              <a:t> and in </a:t>
            </a:r>
            <a:r>
              <a:rPr lang="en-US" sz="2400" b="1" dirty="0">
                <a:solidFill>
                  <a:schemeClr val="hlink"/>
                </a:solidFill>
                <a:latin typeface="Calibri" pitchFamily="34" charset="0"/>
                <a:cs typeface="Calibri" pitchFamily="34" charset="0"/>
              </a:rPr>
              <a:t>adults</a:t>
            </a:r>
            <a:r>
              <a:rPr lang="en-US" sz="2400" b="1" dirty="0">
                <a:latin typeface="Calibri" pitchFamily="34" charset="0"/>
                <a:cs typeface="Calibri" pitchFamily="34" charset="0"/>
              </a:rPr>
              <a:t>, RBCs are formed in </a:t>
            </a:r>
            <a:r>
              <a:rPr lang="en-US" sz="2400" b="1" dirty="0">
                <a:solidFill>
                  <a:schemeClr val="hlink"/>
                </a:solidFill>
                <a:latin typeface="Calibri" pitchFamily="34" charset="0"/>
                <a:cs typeface="Calibri" pitchFamily="34" charset="0"/>
              </a:rPr>
              <a:t>red bone marrow</a:t>
            </a:r>
          </a:p>
          <a:p>
            <a:pPr marL="342900" indent="-342900">
              <a:spcBef>
                <a:spcPct val="20000"/>
              </a:spcBef>
              <a:buFont typeface="Wingdings" pitchFamily="2" charset="2"/>
              <a:buChar char="q"/>
            </a:pPr>
            <a:endParaRPr lang="en-US" sz="2400" b="1" dirty="0">
              <a:latin typeface="Calibri" pitchFamily="34" charset="0"/>
              <a:cs typeface="Calibri" pitchFamily="34" charset="0"/>
            </a:endParaRPr>
          </a:p>
          <a:p>
            <a:pPr marL="800100" lvl="1" indent="-342900">
              <a:spcBef>
                <a:spcPct val="20000"/>
              </a:spcBef>
              <a:buFont typeface="Wingdings" pitchFamily="2" charset="2"/>
              <a:buChar char="q"/>
            </a:pPr>
            <a:r>
              <a:rPr lang="en-US" sz="2400" b="1" dirty="0" smtClean="0">
                <a:latin typeface="Calibri" pitchFamily="34" charset="0"/>
                <a:cs typeface="Calibri" pitchFamily="34" charset="0"/>
              </a:rPr>
              <a:t>Portions </a:t>
            </a:r>
            <a:r>
              <a:rPr lang="en-US" sz="2400" b="1" dirty="0">
                <a:latin typeface="Calibri" pitchFamily="34" charset="0"/>
                <a:cs typeface="Calibri" pitchFamily="34" charset="0"/>
              </a:rPr>
              <a:t>of: vertebrae, ribs, scapulae, skull, pelvis, proximal heads of femur and </a:t>
            </a:r>
            <a:r>
              <a:rPr lang="en-US" sz="2400" b="1" dirty="0" err="1">
                <a:latin typeface="Calibri" pitchFamily="34" charset="0"/>
                <a:cs typeface="Calibri" pitchFamily="34" charset="0"/>
              </a:rPr>
              <a:t>humerus</a:t>
            </a:r>
            <a:endParaRPr lang="en-US" sz="2400" b="1" dirty="0">
              <a:latin typeface="Calibri" pitchFamily="34" charset="0"/>
              <a:cs typeface="Calibri" pitchFamily="34" charset="0"/>
            </a:endParaRPr>
          </a:p>
          <a:p>
            <a:pPr marL="800100" lvl="1" indent="-342900">
              <a:spcBef>
                <a:spcPct val="20000"/>
              </a:spcBef>
              <a:buFont typeface="Wingdings" pitchFamily="2" charset="2"/>
              <a:buChar char="q"/>
            </a:pPr>
            <a:r>
              <a:rPr lang="en-US" sz="2400" b="1" dirty="0" smtClean="0">
                <a:latin typeface="Calibri" pitchFamily="34" charset="0"/>
                <a:cs typeface="Calibri" pitchFamily="34" charset="0"/>
              </a:rPr>
              <a:t>Yellow </a:t>
            </a:r>
            <a:r>
              <a:rPr lang="en-US" sz="2400" b="1" dirty="0">
                <a:latin typeface="Calibri" pitchFamily="34" charset="0"/>
                <a:cs typeface="Calibri" pitchFamily="34" charset="0"/>
              </a:rPr>
              <a:t>marrow of medullary cavities can be converted back into red marrow, if needed</a:t>
            </a:r>
          </a:p>
        </p:txBody>
      </p:sp>
      <p:sp>
        <p:nvSpPr>
          <p:cNvPr id="31749" name="Rectangle 5"/>
          <p:cNvSpPr>
            <a:spLocks noChangeArrowheads="1"/>
          </p:cNvSpPr>
          <p:nvPr/>
        </p:nvSpPr>
        <p:spPr bwMode="auto">
          <a:xfrm>
            <a:off x="571500" y="152400"/>
            <a:ext cx="9220200" cy="707886"/>
          </a:xfrm>
          <a:prstGeom prst="rect">
            <a:avLst/>
          </a:prstGeom>
          <a:solidFill>
            <a:schemeClr val="bg1"/>
          </a:solidFill>
          <a:ln w="9525">
            <a:noFill/>
            <a:miter lim="800000"/>
            <a:headEnd/>
            <a:tailEnd/>
          </a:ln>
        </p:spPr>
        <p:txBody>
          <a:bodyPr>
            <a:spAutoFit/>
          </a:bodyP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Locations of Erythropoiesis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5"/>
          <p:cNvGrpSpPr>
            <a:grpSpLocks/>
          </p:cNvGrpSpPr>
          <p:nvPr/>
        </p:nvGrpSpPr>
        <p:grpSpPr bwMode="auto">
          <a:xfrm>
            <a:off x="908050" y="1295400"/>
            <a:ext cx="7943850" cy="4227513"/>
            <a:chOff x="672" y="1392"/>
            <a:chExt cx="4973" cy="2160"/>
          </a:xfrm>
        </p:grpSpPr>
        <p:grpSp>
          <p:nvGrpSpPr>
            <p:cNvPr id="23577" name="Group 6"/>
            <p:cNvGrpSpPr>
              <a:grpSpLocks/>
            </p:cNvGrpSpPr>
            <p:nvPr/>
          </p:nvGrpSpPr>
          <p:grpSpPr bwMode="auto">
            <a:xfrm>
              <a:off x="672" y="1392"/>
              <a:ext cx="4815" cy="1840"/>
              <a:chOff x="672" y="1392"/>
              <a:chExt cx="4815" cy="1840"/>
            </a:xfrm>
          </p:grpSpPr>
          <p:sp>
            <p:nvSpPr>
              <p:cNvPr id="23584" name="Line 7"/>
              <p:cNvSpPr>
                <a:spLocks noChangeShapeType="1"/>
              </p:cNvSpPr>
              <p:nvPr/>
            </p:nvSpPr>
            <p:spPr bwMode="auto">
              <a:xfrm>
                <a:off x="1185" y="3152"/>
                <a:ext cx="430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nvGrpSpPr>
              <p:cNvPr id="23585" name="Group 8"/>
              <p:cNvGrpSpPr>
                <a:grpSpLocks/>
              </p:cNvGrpSpPr>
              <p:nvPr/>
            </p:nvGrpSpPr>
            <p:grpSpPr bwMode="auto">
              <a:xfrm>
                <a:off x="1106" y="1472"/>
                <a:ext cx="79" cy="1680"/>
                <a:chOff x="2448" y="11232"/>
                <a:chExt cx="144" cy="3024"/>
              </a:xfrm>
            </p:grpSpPr>
            <p:sp>
              <p:nvSpPr>
                <p:cNvPr id="23604" name="Line 9"/>
                <p:cNvSpPr>
                  <a:spLocks noChangeShapeType="1"/>
                </p:cNvSpPr>
                <p:nvPr/>
              </p:nvSpPr>
              <p:spPr bwMode="auto">
                <a:xfrm flipV="1">
                  <a:off x="2592" y="11232"/>
                  <a:ext cx="0" cy="30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605" name="Line 10"/>
                <p:cNvSpPr>
                  <a:spLocks noChangeShapeType="1"/>
                </p:cNvSpPr>
                <p:nvPr/>
              </p:nvSpPr>
              <p:spPr bwMode="auto">
                <a:xfrm flipH="1">
                  <a:off x="2448" y="1123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606" name="Line 11"/>
                <p:cNvSpPr>
                  <a:spLocks noChangeShapeType="1"/>
                </p:cNvSpPr>
                <p:nvPr/>
              </p:nvSpPr>
              <p:spPr bwMode="auto">
                <a:xfrm flipH="1">
                  <a:off x="2448" y="126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grpSp>
            <p:nvGrpSpPr>
              <p:cNvPr id="23586" name="Group 12"/>
              <p:cNvGrpSpPr>
                <a:grpSpLocks/>
              </p:cNvGrpSpPr>
              <p:nvPr/>
            </p:nvGrpSpPr>
            <p:grpSpPr bwMode="auto">
              <a:xfrm>
                <a:off x="3908" y="1472"/>
                <a:ext cx="79" cy="1680"/>
                <a:chOff x="2448" y="11232"/>
                <a:chExt cx="144" cy="3024"/>
              </a:xfrm>
            </p:grpSpPr>
            <p:sp>
              <p:nvSpPr>
                <p:cNvPr id="23601" name="Line 13"/>
                <p:cNvSpPr>
                  <a:spLocks noChangeShapeType="1"/>
                </p:cNvSpPr>
                <p:nvPr/>
              </p:nvSpPr>
              <p:spPr bwMode="auto">
                <a:xfrm flipV="1">
                  <a:off x="2592" y="11232"/>
                  <a:ext cx="0" cy="30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602" name="Line 14"/>
                <p:cNvSpPr>
                  <a:spLocks noChangeShapeType="1"/>
                </p:cNvSpPr>
                <p:nvPr/>
              </p:nvSpPr>
              <p:spPr bwMode="auto">
                <a:xfrm flipH="1">
                  <a:off x="2448" y="1123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603" name="Line 15"/>
                <p:cNvSpPr>
                  <a:spLocks noChangeShapeType="1"/>
                </p:cNvSpPr>
                <p:nvPr/>
              </p:nvSpPr>
              <p:spPr bwMode="auto">
                <a:xfrm flipH="1">
                  <a:off x="2448" y="126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sp>
            <p:nvSpPr>
              <p:cNvPr id="23587" name="Text Box 16"/>
              <p:cNvSpPr txBox="1">
                <a:spLocks noChangeArrowheads="1"/>
              </p:cNvSpPr>
              <p:nvPr/>
            </p:nvSpPr>
            <p:spPr bwMode="auto">
              <a:xfrm>
                <a:off x="672" y="1392"/>
                <a:ext cx="39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100</a:t>
                </a:r>
                <a:endParaRPr lang="en-US" sz="1050" b="1">
                  <a:latin typeface="Calibri" pitchFamily="34" charset="0"/>
                  <a:cs typeface="Calibri" pitchFamily="34" charset="0"/>
                </a:endParaRPr>
              </a:p>
            </p:txBody>
          </p:sp>
          <p:sp>
            <p:nvSpPr>
              <p:cNvPr id="23588" name="Text Box 17"/>
              <p:cNvSpPr txBox="1">
                <a:spLocks noChangeArrowheads="1"/>
              </p:cNvSpPr>
              <p:nvPr/>
            </p:nvSpPr>
            <p:spPr bwMode="auto">
              <a:xfrm>
                <a:off x="672" y="2192"/>
                <a:ext cx="39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50</a:t>
                </a:r>
                <a:endParaRPr lang="en-US" sz="1050" b="1">
                  <a:latin typeface="Calibri" pitchFamily="34" charset="0"/>
                  <a:cs typeface="Calibri" pitchFamily="34" charset="0"/>
                </a:endParaRPr>
              </a:p>
            </p:txBody>
          </p:sp>
          <p:grpSp>
            <p:nvGrpSpPr>
              <p:cNvPr id="23589" name="Group 18"/>
              <p:cNvGrpSpPr>
                <a:grpSpLocks/>
              </p:cNvGrpSpPr>
              <p:nvPr/>
            </p:nvGrpSpPr>
            <p:grpSpPr bwMode="auto">
              <a:xfrm>
                <a:off x="4698" y="3152"/>
                <a:ext cx="789" cy="80"/>
                <a:chOff x="4032" y="14256"/>
                <a:chExt cx="1440" cy="144"/>
              </a:xfrm>
            </p:grpSpPr>
            <p:sp>
              <p:nvSpPr>
                <p:cNvPr id="23599" name="Line 19"/>
                <p:cNvSpPr>
                  <a:spLocks noChangeShapeType="1"/>
                </p:cNvSpPr>
                <p:nvPr/>
              </p:nvSpPr>
              <p:spPr bwMode="auto">
                <a:xfrm>
                  <a:off x="4032" y="14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600" name="Line 20"/>
                <p:cNvSpPr>
                  <a:spLocks noChangeShapeType="1"/>
                </p:cNvSpPr>
                <p:nvPr/>
              </p:nvSpPr>
              <p:spPr bwMode="auto">
                <a:xfrm>
                  <a:off x="5472" y="142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sp>
            <p:nvSpPr>
              <p:cNvPr id="23590" name="Line 21"/>
              <p:cNvSpPr>
                <a:spLocks noChangeShapeType="1"/>
              </p:cNvSpPr>
              <p:nvPr/>
            </p:nvSpPr>
            <p:spPr bwMode="auto">
              <a:xfrm>
                <a:off x="1463"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1" name="Line 22"/>
              <p:cNvSpPr>
                <a:spLocks noChangeShapeType="1"/>
              </p:cNvSpPr>
              <p:nvPr/>
            </p:nvSpPr>
            <p:spPr bwMode="auto">
              <a:xfrm>
                <a:off x="1779"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2" name="Line 23"/>
              <p:cNvSpPr>
                <a:spLocks noChangeShapeType="1"/>
              </p:cNvSpPr>
              <p:nvPr/>
            </p:nvSpPr>
            <p:spPr bwMode="auto">
              <a:xfrm>
                <a:off x="2093"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3" name="Line 24"/>
              <p:cNvSpPr>
                <a:spLocks noChangeShapeType="1"/>
              </p:cNvSpPr>
              <p:nvPr/>
            </p:nvSpPr>
            <p:spPr bwMode="auto">
              <a:xfrm>
                <a:off x="2409"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4" name="Line 25"/>
              <p:cNvSpPr>
                <a:spLocks noChangeShapeType="1"/>
              </p:cNvSpPr>
              <p:nvPr/>
            </p:nvSpPr>
            <p:spPr bwMode="auto">
              <a:xfrm>
                <a:off x="2724"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5" name="Line 26"/>
              <p:cNvSpPr>
                <a:spLocks noChangeShapeType="1"/>
              </p:cNvSpPr>
              <p:nvPr/>
            </p:nvSpPr>
            <p:spPr bwMode="auto">
              <a:xfrm>
                <a:off x="3038"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6" name="Line 27"/>
              <p:cNvSpPr>
                <a:spLocks noChangeShapeType="1"/>
              </p:cNvSpPr>
              <p:nvPr/>
            </p:nvSpPr>
            <p:spPr bwMode="auto">
              <a:xfrm>
                <a:off x="3356"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7" name="Line 28"/>
              <p:cNvSpPr>
                <a:spLocks noChangeShapeType="1"/>
              </p:cNvSpPr>
              <p:nvPr/>
            </p:nvSpPr>
            <p:spPr bwMode="auto">
              <a:xfrm>
                <a:off x="3672"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98" name="Line 29"/>
              <p:cNvSpPr>
                <a:spLocks noChangeShapeType="1"/>
              </p:cNvSpPr>
              <p:nvPr/>
            </p:nvSpPr>
            <p:spPr bwMode="auto">
              <a:xfrm>
                <a:off x="3986" y="3152"/>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sp>
          <p:nvSpPr>
            <p:cNvPr id="23578" name="Text Box 30"/>
            <p:cNvSpPr txBox="1">
              <a:spLocks noChangeArrowheads="1"/>
            </p:cNvSpPr>
            <p:nvPr/>
          </p:nvSpPr>
          <p:spPr bwMode="auto">
            <a:xfrm>
              <a:off x="1968" y="3312"/>
              <a:ext cx="23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3</a:t>
              </a:r>
            </a:p>
          </p:txBody>
        </p:sp>
        <p:sp>
          <p:nvSpPr>
            <p:cNvPr id="23579" name="Text Box 31"/>
            <p:cNvSpPr txBox="1">
              <a:spLocks noChangeArrowheads="1"/>
            </p:cNvSpPr>
            <p:nvPr/>
          </p:nvSpPr>
          <p:spPr bwMode="auto">
            <a:xfrm>
              <a:off x="2961" y="3312"/>
              <a:ext cx="23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6</a:t>
              </a:r>
            </a:p>
          </p:txBody>
        </p:sp>
        <p:sp>
          <p:nvSpPr>
            <p:cNvPr id="23580" name="Text Box 32"/>
            <p:cNvSpPr txBox="1">
              <a:spLocks noChangeArrowheads="1"/>
            </p:cNvSpPr>
            <p:nvPr/>
          </p:nvSpPr>
          <p:spPr bwMode="auto">
            <a:xfrm>
              <a:off x="4619" y="3312"/>
              <a:ext cx="23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3</a:t>
              </a:r>
            </a:p>
          </p:txBody>
        </p:sp>
        <p:sp>
          <p:nvSpPr>
            <p:cNvPr id="23581" name="Text Box 33"/>
            <p:cNvSpPr txBox="1">
              <a:spLocks noChangeArrowheads="1"/>
            </p:cNvSpPr>
            <p:nvPr/>
          </p:nvSpPr>
          <p:spPr bwMode="auto">
            <a:xfrm>
              <a:off x="5408" y="3312"/>
              <a:ext cx="23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6</a:t>
              </a:r>
            </a:p>
          </p:txBody>
        </p:sp>
        <p:sp>
          <p:nvSpPr>
            <p:cNvPr id="23582" name="Text Box 34"/>
            <p:cNvSpPr txBox="1">
              <a:spLocks noChangeArrowheads="1"/>
            </p:cNvSpPr>
            <p:nvPr/>
          </p:nvSpPr>
          <p:spPr bwMode="auto">
            <a:xfrm>
              <a:off x="3751" y="3312"/>
              <a:ext cx="47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600" b="1">
                  <a:latin typeface="Calibri" pitchFamily="34" charset="0"/>
                  <a:cs typeface="Calibri" pitchFamily="34" charset="0"/>
                </a:rPr>
                <a:t>Birth</a:t>
              </a:r>
            </a:p>
          </p:txBody>
        </p:sp>
        <p:sp>
          <p:nvSpPr>
            <p:cNvPr id="23583" name="Text Box 35"/>
            <p:cNvSpPr txBox="1">
              <a:spLocks noChangeArrowheads="1"/>
            </p:cNvSpPr>
            <p:nvPr/>
          </p:nvSpPr>
          <p:spPr bwMode="auto">
            <a:xfrm>
              <a:off x="672" y="1712"/>
              <a:ext cx="395"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a:latin typeface="Calibri" pitchFamily="34" charset="0"/>
                  <a:cs typeface="Calibri" pitchFamily="34" charset="0"/>
                </a:rPr>
                <a:t>%</a:t>
              </a:r>
              <a:endParaRPr lang="en-US" sz="1400" b="1">
                <a:latin typeface="Calibri" pitchFamily="34" charset="0"/>
                <a:cs typeface="Calibri" pitchFamily="34" charset="0"/>
              </a:endParaRPr>
            </a:p>
          </p:txBody>
        </p:sp>
      </p:grpSp>
      <p:sp>
        <p:nvSpPr>
          <p:cNvPr id="23555" name="Text Box 36"/>
          <p:cNvSpPr txBox="1">
            <a:spLocks noChangeArrowheads="1"/>
          </p:cNvSpPr>
          <p:nvPr/>
        </p:nvSpPr>
        <p:spPr bwMode="auto">
          <a:xfrm>
            <a:off x="4185906" y="5438775"/>
            <a:ext cx="1303669"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latin typeface="Calibri" pitchFamily="34" charset="0"/>
                <a:cs typeface="Calibri" pitchFamily="34" charset="0"/>
              </a:rPr>
              <a:t>Month</a:t>
            </a:r>
            <a:endParaRPr lang="en-US" sz="2800" b="1" dirty="0">
              <a:latin typeface="Calibri" pitchFamily="34" charset="0"/>
              <a:cs typeface="Calibri" pitchFamily="34" charset="0"/>
            </a:endParaRPr>
          </a:p>
        </p:txBody>
      </p:sp>
      <p:grpSp>
        <p:nvGrpSpPr>
          <p:cNvPr id="23556" name="Group 55"/>
          <p:cNvGrpSpPr>
            <a:grpSpLocks/>
          </p:cNvGrpSpPr>
          <p:nvPr/>
        </p:nvGrpSpPr>
        <p:grpSpPr bwMode="auto">
          <a:xfrm>
            <a:off x="1916113" y="1608138"/>
            <a:ext cx="1101725" cy="3132137"/>
            <a:chOff x="1436488" y="1670422"/>
            <a:chExt cx="1261862" cy="3131242"/>
          </a:xfrm>
        </p:grpSpPr>
        <p:sp>
          <p:nvSpPr>
            <p:cNvPr id="23572" name="Line 39"/>
            <p:cNvSpPr>
              <a:spLocks noChangeShapeType="1"/>
            </p:cNvSpPr>
            <p:nvPr/>
          </p:nvSpPr>
          <p:spPr bwMode="auto">
            <a:xfrm>
              <a:off x="1815047" y="1670422"/>
              <a:ext cx="126186" cy="313124"/>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nvGrpSpPr>
            <p:cNvPr id="23573" name="Group 54"/>
            <p:cNvGrpSpPr>
              <a:grpSpLocks/>
            </p:cNvGrpSpPr>
            <p:nvPr/>
          </p:nvGrpSpPr>
          <p:grpSpPr bwMode="auto">
            <a:xfrm>
              <a:off x="1436488" y="1670422"/>
              <a:ext cx="1261862" cy="3131242"/>
              <a:chOff x="1436488" y="1670422"/>
              <a:chExt cx="1261862" cy="3131242"/>
            </a:xfrm>
          </p:grpSpPr>
          <p:sp>
            <p:nvSpPr>
              <p:cNvPr id="23574" name="Line 37"/>
              <p:cNvSpPr>
                <a:spLocks noChangeShapeType="1"/>
              </p:cNvSpPr>
              <p:nvPr/>
            </p:nvSpPr>
            <p:spPr bwMode="auto">
              <a:xfrm flipV="1">
                <a:off x="1436488" y="1826984"/>
                <a:ext cx="126186" cy="297468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75" name="Line 38"/>
              <p:cNvSpPr>
                <a:spLocks noChangeShapeType="1"/>
              </p:cNvSpPr>
              <p:nvPr/>
            </p:nvSpPr>
            <p:spPr bwMode="auto">
              <a:xfrm flipV="1">
                <a:off x="1562674" y="1670422"/>
                <a:ext cx="252372" cy="1565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76" name="Line 40"/>
              <p:cNvSpPr>
                <a:spLocks noChangeShapeType="1"/>
              </p:cNvSpPr>
              <p:nvPr/>
            </p:nvSpPr>
            <p:spPr bwMode="auto">
              <a:xfrm>
                <a:off x="1941233" y="1983546"/>
                <a:ext cx="757117" cy="281811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grpSp>
      <p:sp>
        <p:nvSpPr>
          <p:cNvPr id="23557" name="Freeform 41"/>
          <p:cNvSpPr>
            <a:spLocks/>
          </p:cNvSpPr>
          <p:nvPr/>
        </p:nvSpPr>
        <p:spPr bwMode="auto">
          <a:xfrm>
            <a:off x="4337050" y="1581150"/>
            <a:ext cx="2646363" cy="3132138"/>
          </a:xfrm>
          <a:custGeom>
            <a:avLst/>
            <a:gdLst>
              <a:gd name="T0" fmla="*/ 0 w 3024"/>
              <a:gd name="T1" fmla="*/ 2147483647 h 2880"/>
              <a:gd name="T2" fmla="*/ 2147483647 w 3024"/>
              <a:gd name="T3" fmla="*/ 0 h 2880"/>
              <a:gd name="T4" fmla="*/ 0 60000 65536"/>
              <a:gd name="T5" fmla="*/ 0 60000 65536"/>
              <a:gd name="T6" fmla="*/ 0 w 3024"/>
              <a:gd name="T7" fmla="*/ 0 h 2880"/>
              <a:gd name="T8" fmla="*/ 3024 w 3024"/>
              <a:gd name="T9" fmla="*/ 2880 h 2880"/>
            </a:gdLst>
            <a:ahLst/>
            <a:cxnLst>
              <a:cxn ang="T4">
                <a:pos x="T0" y="T1"/>
              </a:cxn>
              <a:cxn ang="T5">
                <a:pos x="T2" y="T3"/>
              </a:cxn>
            </a:cxnLst>
            <a:rect l="T6" t="T7" r="T8" b="T9"/>
            <a:pathLst>
              <a:path w="3024" h="2880">
                <a:moveTo>
                  <a:pt x="0" y="2880"/>
                </a:moveTo>
                <a:cubicBezTo>
                  <a:pt x="1260" y="1680"/>
                  <a:pt x="2520" y="480"/>
                  <a:pt x="3024" y="0"/>
                </a:cubicBezTo>
              </a:path>
            </a:pathLst>
          </a:custGeom>
          <a:noFill/>
          <a:ln w="28575">
            <a:solidFill>
              <a:srgbClr val="00B0F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ar-SA" sz="2000" b="1">
              <a:latin typeface="Calibri" pitchFamily="34" charset="0"/>
            </a:endParaRPr>
          </a:p>
        </p:txBody>
      </p:sp>
      <p:sp>
        <p:nvSpPr>
          <p:cNvPr id="23558" name="Line 42"/>
          <p:cNvSpPr>
            <a:spLocks noChangeShapeType="1"/>
          </p:cNvSpPr>
          <p:nvPr/>
        </p:nvSpPr>
        <p:spPr bwMode="auto">
          <a:xfrm flipV="1">
            <a:off x="2709863" y="1466850"/>
            <a:ext cx="250825" cy="1878013"/>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59" name="Line 44"/>
          <p:cNvSpPr>
            <a:spLocks noChangeShapeType="1"/>
          </p:cNvSpPr>
          <p:nvPr/>
        </p:nvSpPr>
        <p:spPr bwMode="auto">
          <a:xfrm flipV="1">
            <a:off x="2420938" y="3330575"/>
            <a:ext cx="288925" cy="1409700"/>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0" name="Line 45"/>
          <p:cNvSpPr>
            <a:spLocks noChangeShapeType="1"/>
          </p:cNvSpPr>
          <p:nvPr/>
        </p:nvSpPr>
        <p:spPr bwMode="auto">
          <a:xfrm>
            <a:off x="2946400" y="1476375"/>
            <a:ext cx="1016000" cy="1697038"/>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1" name="Line 46"/>
          <p:cNvSpPr>
            <a:spLocks noChangeShapeType="1"/>
          </p:cNvSpPr>
          <p:nvPr/>
        </p:nvSpPr>
        <p:spPr bwMode="auto">
          <a:xfrm>
            <a:off x="3962400" y="3173413"/>
            <a:ext cx="1446213" cy="1566862"/>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nvGrpSpPr>
          <p:cNvPr id="23562" name="Group 56"/>
          <p:cNvGrpSpPr>
            <a:grpSpLocks/>
          </p:cNvGrpSpPr>
          <p:nvPr/>
        </p:nvGrpSpPr>
        <p:grpSpPr bwMode="auto">
          <a:xfrm>
            <a:off x="2889250" y="4122738"/>
            <a:ext cx="2144713" cy="627062"/>
            <a:chOff x="2572290" y="4175110"/>
            <a:chExt cx="2143693" cy="627062"/>
          </a:xfrm>
        </p:grpSpPr>
        <p:sp>
          <p:nvSpPr>
            <p:cNvPr id="23569" name="Line 47"/>
            <p:cNvSpPr>
              <a:spLocks noChangeShapeType="1"/>
            </p:cNvSpPr>
            <p:nvPr/>
          </p:nvSpPr>
          <p:spPr bwMode="auto">
            <a:xfrm flipV="1">
              <a:off x="2572290" y="4175110"/>
              <a:ext cx="631435" cy="627062"/>
            </a:xfrm>
            <a:prstGeom prst="line">
              <a:avLst/>
            </a:prstGeom>
            <a:noFill/>
            <a:ln w="28575">
              <a:solidFill>
                <a:schemeClr val="accent2"/>
              </a:solidFill>
              <a:prstDash val="lgDash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70" name="Line 48"/>
            <p:cNvSpPr>
              <a:spLocks noChangeShapeType="1"/>
            </p:cNvSpPr>
            <p:nvPr/>
          </p:nvSpPr>
          <p:spPr bwMode="auto">
            <a:xfrm>
              <a:off x="3203724" y="4175110"/>
              <a:ext cx="502760" cy="0"/>
            </a:xfrm>
            <a:prstGeom prst="line">
              <a:avLst/>
            </a:prstGeom>
            <a:noFill/>
            <a:ln w="28575">
              <a:solidFill>
                <a:schemeClr val="accent2"/>
              </a:solidFill>
              <a:prstDash val="lgDash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71" name="Line 49"/>
            <p:cNvSpPr>
              <a:spLocks noChangeShapeType="1"/>
            </p:cNvSpPr>
            <p:nvPr/>
          </p:nvSpPr>
          <p:spPr bwMode="auto">
            <a:xfrm>
              <a:off x="3706484" y="4175110"/>
              <a:ext cx="1009499" cy="627062"/>
            </a:xfrm>
            <a:prstGeom prst="line">
              <a:avLst/>
            </a:prstGeom>
            <a:noFill/>
            <a:ln w="28575">
              <a:solidFill>
                <a:schemeClr val="accent2"/>
              </a:solidFill>
              <a:prstDash val="lgDash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grpSp>
      <p:sp>
        <p:nvSpPr>
          <p:cNvPr id="23563" name="Line 50"/>
          <p:cNvSpPr>
            <a:spLocks noChangeShapeType="1"/>
          </p:cNvSpPr>
          <p:nvPr/>
        </p:nvSpPr>
        <p:spPr bwMode="auto">
          <a:xfrm>
            <a:off x="6861175" y="2903538"/>
            <a:ext cx="5064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4" name="Line 51"/>
          <p:cNvSpPr>
            <a:spLocks noChangeShapeType="1"/>
          </p:cNvSpPr>
          <p:nvPr/>
        </p:nvSpPr>
        <p:spPr bwMode="auto">
          <a:xfrm>
            <a:off x="6861175" y="3217863"/>
            <a:ext cx="506413" cy="0"/>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5" name="Line 52"/>
          <p:cNvSpPr>
            <a:spLocks noChangeShapeType="1"/>
          </p:cNvSpPr>
          <p:nvPr/>
        </p:nvSpPr>
        <p:spPr bwMode="auto">
          <a:xfrm>
            <a:off x="6861175" y="3530600"/>
            <a:ext cx="506413" cy="0"/>
          </a:xfrm>
          <a:prstGeom prst="line">
            <a:avLst/>
          </a:prstGeom>
          <a:noFill/>
          <a:ln w="28575">
            <a:solidFill>
              <a:schemeClr val="accent2"/>
            </a:solidFill>
            <a:prstDash val="lgDash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6" name="Line 53"/>
          <p:cNvSpPr>
            <a:spLocks noChangeShapeType="1"/>
          </p:cNvSpPr>
          <p:nvPr/>
        </p:nvSpPr>
        <p:spPr bwMode="auto">
          <a:xfrm>
            <a:off x="6861175" y="3843338"/>
            <a:ext cx="506413" cy="0"/>
          </a:xfrm>
          <a:prstGeom prst="line">
            <a:avLst/>
          </a:prstGeom>
          <a:noFill/>
          <a:ln w="28575">
            <a:solidFill>
              <a:srgbClr val="00B0F0"/>
            </a:solidFill>
            <a:prstDash val="lgDashDotDot"/>
            <a:round/>
            <a:headEnd/>
            <a:tailEnd/>
          </a:ln>
          <a:extLst>
            <a:ext uri="{909E8E84-426E-40DD-AFC4-6F175D3DCCD1}">
              <a14:hiddenFill xmlns:a14="http://schemas.microsoft.com/office/drawing/2010/main">
                <a:noFill/>
              </a14:hiddenFill>
            </a:ext>
          </a:extLst>
        </p:spPr>
        <p:txBody>
          <a:bodyPr/>
          <a:lstStyle/>
          <a:p>
            <a:endParaRPr lang="ar-SA" sz="2000" b="1">
              <a:latin typeface="Calibri" pitchFamily="34" charset="0"/>
            </a:endParaRPr>
          </a:p>
        </p:txBody>
      </p:sp>
      <p:sp>
        <p:nvSpPr>
          <p:cNvPr id="23567" name="Text Box 54"/>
          <p:cNvSpPr txBox="1">
            <a:spLocks noChangeArrowheads="1"/>
          </p:cNvSpPr>
          <p:nvPr/>
        </p:nvSpPr>
        <p:spPr bwMode="auto">
          <a:xfrm>
            <a:off x="7489825" y="2590800"/>
            <a:ext cx="1387475" cy="1531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160000"/>
              </a:lnSpc>
            </a:pPr>
            <a:r>
              <a:rPr lang="en-US" sz="1400" b="1" dirty="0">
                <a:solidFill>
                  <a:schemeClr val="tx2"/>
                </a:solidFill>
                <a:latin typeface="Calibri" pitchFamily="34" charset="0"/>
                <a:cs typeface="Calibri" pitchFamily="34" charset="0"/>
              </a:rPr>
              <a:t>Yolk sac</a:t>
            </a:r>
          </a:p>
          <a:p>
            <a:pPr>
              <a:lnSpc>
                <a:spcPct val="160000"/>
              </a:lnSpc>
            </a:pPr>
            <a:r>
              <a:rPr lang="en-US" sz="1400" b="1" dirty="0">
                <a:solidFill>
                  <a:schemeClr val="tx2"/>
                </a:solidFill>
                <a:latin typeface="Calibri" pitchFamily="34" charset="0"/>
                <a:cs typeface="Calibri" pitchFamily="34" charset="0"/>
              </a:rPr>
              <a:t>Liver</a:t>
            </a:r>
          </a:p>
          <a:p>
            <a:pPr>
              <a:lnSpc>
                <a:spcPct val="160000"/>
              </a:lnSpc>
            </a:pPr>
            <a:r>
              <a:rPr lang="en-US" sz="1400" b="1" dirty="0">
                <a:solidFill>
                  <a:schemeClr val="tx2"/>
                </a:solidFill>
                <a:latin typeface="Calibri" pitchFamily="34" charset="0"/>
                <a:cs typeface="Calibri" pitchFamily="34" charset="0"/>
              </a:rPr>
              <a:t>Spleen</a:t>
            </a:r>
          </a:p>
          <a:p>
            <a:pPr>
              <a:lnSpc>
                <a:spcPct val="160000"/>
              </a:lnSpc>
            </a:pPr>
            <a:r>
              <a:rPr lang="en-US" sz="1400" b="1" dirty="0">
                <a:solidFill>
                  <a:schemeClr val="tx2"/>
                </a:solidFill>
                <a:latin typeface="Calibri" pitchFamily="34" charset="0"/>
                <a:cs typeface="Calibri" pitchFamily="34" charset="0"/>
              </a:rPr>
              <a:t>Bone </a:t>
            </a:r>
            <a:r>
              <a:rPr lang="en-US" sz="1400" b="1" dirty="0" smtClean="0">
                <a:solidFill>
                  <a:schemeClr val="tx2"/>
                </a:solidFill>
                <a:latin typeface="Calibri" pitchFamily="34" charset="0"/>
                <a:cs typeface="Calibri" pitchFamily="34" charset="0"/>
              </a:rPr>
              <a:t>Marrow</a:t>
            </a:r>
          </a:p>
          <a:p>
            <a:pPr>
              <a:lnSpc>
                <a:spcPct val="160000"/>
              </a:lnSpc>
            </a:pPr>
            <a:endParaRPr lang="en-US" sz="1050" b="1" dirty="0">
              <a:solidFill>
                <a:schemeClr val="tx2"/>
              </a:solidFill>
              <a:latin typeface="Calibri" pitchFamily="34" charset="0"/>
              <a:cs typeface="Calibri" pitchFamily="34" charset="0"/>
            </a:endParaRPr>
          </a:p>
          <a:p>
            <a:pPr>
              <a:lnSpc>
                <a:spcPct val="160000"/>
              </a:lnSpc>
            </a:pPr>
            <a:endParaRPr lang="en-US" sz="1050" b="1" dirty="0">
              <a:solidFill>
                <a:schemeClr val="tx2"/>
              </a:solidFill>
              <a:latin typeface="Calibri" pitchFamily="34" charset="0"/>
              <a:cs typeface="Calibri" pitchFamily="34" charset="0"/>
            </a:endParaRPr>
          </a:p>
        </p:txBody>
      </p:sp>
      <p:sp>
        <p:nvSpPr>
          <p:cNvPr id="33849" name="Rectangle 57"/>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Locations of Erythropoiesis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9" name="Rectangle 57"/>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Locations of Erythropoiesis</a:t>
            </a:r>
          </a:p>
        </p:txBody>
      </p:sp>
      <p:pic>
        <p:nvPicPr>
          <p:cNvPr id="56" name="Picture 2" descr="Bone m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742950"/>
            <a:ext cx="4524375"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http://radioguraphics.net/tt/attach/1/3002320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27087"/>
            <a:ext cx="51435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091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9" name="Rectangle 57"/>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Locations of Erythropoiesis</a:t>
            </a:r>
          </a:p>
        </p:txBody>
      </p:sp>
      <p:pic>
        <p:nvPicPr>
          <p:cNvPr id="5" name="Picture 2" descr="http://images.radiopaedia.org/images/2898475/2f6e0f47b8b308f0becb034aed62e8.png"/>
          <p:cNvPicPr>
            <a:picLocks noChangeAspect="1" noChangeArrowheads="1"/>
          </p:cNvPicPr>
          <p:nvPr/>
        </p:nvPicPr>
        <p:blipFill>
          <a:blip r:embed="rId2">
            <a:extLst>
              <a:ext uri="{28A0092B-C50C-407E-A947-70E740481C1C}">
                <a14:useLocalDpi xmlns:a14="http://schemas.microsoft.com/office/drawing/2010/main" val="0"/>
              </a:ext>
            </a:extLst>
          </a:blip>
          <a:srcRect b="18013"/>
          <a:stretch>
            <a:fillRect/>
          </a:stretch>
        </p:blipFill>
        <p:spPr bwMode="auto">
          <a:xfrm>
            <a:off x="1257300" y="838200"/>
            <a:ext cx="76501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descr="http://www.studentconsult.com/common/showimage.cfm?mediaISBN=0721602401&amp;FigFile=S02401-032-f001.jpg&amp;size=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990600"/>
            <a:ext cx="64293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990600"/>
            <a:ext cx="488315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p:cNvSpPr>
            <a:spLocks noChangeArrowheads="1"/>
          </p:cNvSpPr>
          <p:nvPr/>
        </p:nvSpPr>
        <p:spPr bwMode="auto">
          <a:xfrm>
            <a:off x="217488" y="4862513"/>
            <a:ext cx="9574212"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1" indent="-285750" eaLnBrk="0" hangingPunct="0">
              <a:spcBef>
                <a:spcPct val="20000"/>
              </a:spcBef>
              <a:buFont typeface="Wingdings" pitchFamily="2" charset="2"/>
              <a:buChar char="q"/>
            </a:pPr>
            <a:r>
              <a:rPr lang="en-US" b="1" dirty="0">
                <a:latin typeface="Calibri" pitchFamily="34" charset="0"/>
                <a:cs typeface="Calibri" pitchFamily="34" charset="0"/>
              </a:rPr>
              <a:t>Bone marrow of all bones produces red blood cells until a person is 5 years old. </a:t>
            </a:r>
          </a:p>
          <a:p>
            <a:pPr marL="285750" lvl="1" indent="-285750" eaLnBrk="0" hangingPunct="0">
              <a:spcBef>
                <a:spcPct val="20000"/>
              </a:spcBef>
              <a:buFont typeface="Wingdings" pitchFamily="2" charset="2"/>
              <a:buChar char="q"/>
            </a:pPr>
            <a:r>
              <a:rPr lang="en-US" b="1" dirty="0" smtClean="0">
                <a:latin typeface="Calibri" pitchFamily="34" charset="0"/>
                <a:cs typeface="Calibri" pitchFamily="34" charset="0"/>
              </a:rPr>
              <a:t>Bone marrow </a:t>
            </a:r>
            <a:r>
              <a:rPr lang="en-US" b="1" dirty="0">
                <a:latin typeface="Calibri" pitchFamily="34" charset="0"/>
                <a:cs typeface="Calibri" pitchFamily="34" charset="0"/>
              </a:rPr>
              <a:t>of </a:t>
            </a:r>
            <a:r>
              <a:rPr lang="en-US" b="1" dirty="0" smtClean="0">
                <a:latin typeface="Calibri" pitchFamily="34" charset="0"/>
                <a:cs typeface="Calibri" pitchFamily="34" charset="0"/>
              </a:rPr>
              <a:t>long </a:t>
            </a:r>
            <a:r>
              <a:rPr lang="en-US" b="1" dirty="0">
                <a:latin typeface="Calibri" pitchFamily="34" charset="0"/>
                <a:cs typeface="Calibri" pitchFamily="34" charset="0"/>
              </a:rPr>
              <a:t>bones, except for the proximal portions of the </a:t>
            </a:r>
            <a:r>
              <a:rPr lang="en-US" b="1" dirty="0" err="1">
                <a:latin typeface="Calibri" pitchFamily="34" charset="0"/>
                <a:cs typeface="Calibri" pitchFamily="34" charset="0"/>
              </a:rPr>
              <a:t>humeri</a:t>
            </a:r>
            <a:r>
              <a:rPr lang="en-US" b="1" dirty="0">
                <a:latin typeface="Calibri" pitchFamily="34" charset="0"/>
                <a:cs typeface="Calibri" pitchFamily="34" charset="0"/>
              </a:rPr>
              <a:t> and tibiae, becomes quite fatty and produces no more red blood cells after about age 20 years. </a:t>
            </a:r>
          </a:p>
          <a:p>
            <a:pPr marL="285750" lvl="1" indent="-285750" eaLnBrk="0" hangingPunct="0">
              <a:spcBef>
                <a:spcPct val="20000"/>
              </a:spcBef>
              <a:buFont typeface="Wingdings" pitchFamily="2" charset="2"/>
              <a:buChar char="q"/>
            </a:pPr>
            <a:r>
              <a:rPr lang="en-US" b="1" dirty="0">
                <a:latin typeface="Calibri" pitchFamily="34" charset="0"/>
                <a:cs typeface="Calibri" pitchFamily="34" charset="0"/>
              </a:rPr>
              <a:t>Beyond this age, most red cells continue to be produced in the marrow of the </a:t>
            </a:r>
            <a:r>
              <a:rPr lang="en-US" b="1" dirty="0" smtClean="0">
                <a:latin typeface="Calibri" pitchFamily="34" charset="0"/>
                <a:cs typeface="Calibri" pitchFamily="34" charset="0"/>
              </a:rPr>
              <a:t>vertebrae, sternum and ribs.</a:t>
            </a:r>
            <a:endParaRPr lang="en-US" b="1" dirty="0">
              <a:latin typeface="Calibri" pitchFamily="34" charset="0"/>
              <a:cs typeface="Calibri" pitchFamily="34" charset="0"/>
            </a:endParaRPr>
          </a:p>
          <a:p>
            <a:pPr marL="285750" lvl="1" indent="-285750" eaLnBrk="0" hangingPunct="0">
              <a:spcBef>
                <a:spcPct val="20000"/>
              </a:spcBef>
              <a:buFont typeface="Wingdings" pitchFamily="2" charset="2"/>
              <a:buChar char="q"/>
            </a:pPr>
            <a:r>
              <a:rPr lang="en-US" b="1" dirty="0">
                <a:latin typeface="Calibri" pitchFamily="34" charset="0"/>
                <a:cs typeface="Calibri" pitchFamily="34" charset="0"/>
              </a:rPr>
              <a:t>Yellow marrow of medullary cavities can be converted back into red marrow, if needed</a:t>
            </a:r>
          </a:p>
        </p:txBody>
      </p:sp>
      <p:sp>
        <p:nvSpPr>
          <p:cNvPr id="6" name="Rectangle 57"/>
          <p:cNvSpPr>
            <a:spLocks noChangeArrowheads="1"/>
          </p:cNvSpPr>
          <p:nvPr/>
        </p:nvSpPr>
        <p:spPr bwMode="auto">
          <a:xfrm>
            <a:off x="0" y="228600"/>
            <a:ext cx="10287000" cy="533400"/>
          </a:xfrm>
          <a:prstGeom prst="rect">
            <a:avLst/>
          </a:prstGeom>
          <a:noFill/>
          <a:ln w="9525">
            <a:noFill/>
            <a:miter lim="800000"/>
            <a:headEnd/>
            <a:tailEnd/>
          </a:ln>
          <a:effectLst/>
        </p:spPr>
        <p:txBody>
          <a:bodyPr anchor="ctr"/>
          <a:lstStyle/>
          <a:p>
            <a:pPr algn="ctr">
              <a:defRPr/>
            </a:pPr>
            <a:r>
              <a:rPr lang="en-US" sz="4000" b="1" dirty="0">
                <a:solidFill>
                  <a:srgbClr val="FF0000"/>
                </a:solidFill>
                <a:effectLst>
                  <a:outerShdw blurRad="38100" dist="38100" dir="2700000" algn="tl">
                    <a:srgbClr val="C0C0C0"/>
                  </a:outerShdw>
                </a:effectLst>
                <a:latin typeface="Calibri" pitchFamily="34" charset="0"/>
                <a:cs typeface="Calibri" pitchFamily="34" charset="0"/>
              </a:rPr>
              <a:t>Locations of Erythropoiesis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1222</Words>
  <Application>Microsoft Office PowerPoint</Application>
  <PresentationFormat>35mm Slides</PresentationFormat>
  <Paragraphs>177</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RCSI Medical University of Bahrain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ashafei</dc:creator>
  <cp:lastModifiedBy>Dell</cp:lastModifiedBy>
  <cp:revision>347</cp:revision>
  <dcterms:created xsi:type="dcterms:W3CDTF">2006-09-19T07:51:20Z</dcterms:created>
  <dcterms:modified xsi:type="dcterms:W3CDTF">2017-09-29T15:47:38Z</dcterms:modified>
</cp:coreProperties>
</file>