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8" r:id="rId12"/>
    <p:sldId id="270" r:id="rId13"/>
    <p:sldId id="271" r:id="rId14"/>
    <p:sldId id="272" r:id="rId15"/>
    <p:sldId id="263" r:id="rId16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DCE9157-02FD-46CB-BA52-A8278CE4EFAD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4"/>
            <p14:sldId id="265"/>
            <p14:sldId id="266"/>
            <p14:sldId id="268"/>
            <p14:sldId id="270"/>
            <p14:sldId id="271"/>
            <p14:sldId id="272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60"/>
  </p:normalViewPr>
  <p:slideViewPr>
    <p:cSldViewPr snapToGrid="0">
      <p:cViewPr varScale="1">
        <p:scale>
          <a:sx n="39" d="100"/>
          <a:sy n="39" d="100"/>
        </p:scale>
        <p:origin x="25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6350" y="-15054"/>
            <a:ext cx="6877353" cy="12222107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7947" y="4274727"/>
            <a:ext cx="4370039" cy="2926759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7947" y="7201483"/>
            <a:ext cx="4370039" cy="1950043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F474-857E-43C0-86C3-3D20AF404648}" type="datetimeFigureOut">
              <a:rPr lang="ar-SA" smtClean="0"/>
              <a:t>2/19/1439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2417-CC2E-4320-89BD-D4443EA18D4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10867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3734"/>
            <a:ext cx="4760786" cy="6050844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947378"/>
            <a:ext cx="4760786" cy="2792821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F474-857E-43C0-86C3-3D20AF404648}" type="datetimeFigureOut">
              <a:rPr lang="ar-SA" smtClean="0"/>
              <a:t>2/19/1439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2417-CC2E-4320-89BD-D4443EA18D4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145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64" y="1083733"/>
            <a:ext cx="4554137" cy="5373511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5806" y="6457245"/>
            <a:ext cx="4064853" cy="677333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7947378"/>
            <a:ext cx="4760786" cy="2792821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F474-857E-43C0-86C3-3D20AF404648}" type="datetimeFigureOut">
              <a:rPr lang="ar-SA" smtClean="0"/>
              <a:t>2/19/1439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2417-CC2E-4320-89BD-D4443EA18D44}" type="slidenum">
              <a:rPr lang="ar-SA" smtClean="0"/>
              <a:t>‹#›</a:t>
            </a:fld>
            <a:endParaRPr lang="ar-SA"/>
          </a:p>
        </p:txBody>
      </p:sp>
      <p:sp>
        <p:nvSpPr>
          <p:cNvPr id="24" name="TextBox 23"/>
          <p:cNvSpPr txBox="1"/>
          <p:nvPr/>
        </p:nvSpPr>
        <p:spPr>
          <a:xfrm>
            <a:off x="362034" y="1405116"/>
            <a:ext cx="342989" cy="103960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60775" y="5131655"/>
            <a:ext cx="342989" cy="103960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1641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434645"/>
            <a:ext cx="4760786" cy="4614151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8048796"/>
            <a:ext cx="4760786" cy="2691403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F474-857E-43C0-86C3-3D20AF404648}" type="datetimeFigureOut">
              <a:rPr lang="ar-SA" smtClean="0"/>
              <a:t>2/19/1439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2417-CC2E-4320-89BD-D4443EA18D4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2066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64" y="1083733"/>
            <a:ext cx="4554137" cy="5373511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198" y="7134578"/>
            <a:ext cx="4760787" cy="914219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8048796"/>
            <a:ext cx="4760786" cy="2691403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F474-857E-43C0-86C3-3D20AF404648}" type="datetimeFigureOut">
              <a:rPr lang="ar-SA" smtClean="0"/>
              <a:t>2/19/1439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2417-CC2E-4320-89BD-D4443EA18D44}" type="slidenum">
              <a:rPr lang="ar-SA" smtClean="0"/>
              <a:t>‹#›</a:t>
            </a:fld>
            <a:endParaRPr lang="ar-SA"/>
          </a:p>
        </p:txBody>
      </p:sp>
      <p:sp>
        <p:nvSpPr>
          <p:cNvPr id="24" name="TextBox 23"/>
          <p:cNvSpPr txBox="1"/>
          <p:nvPr/>
        </p:nvSpPr>
        <p:spPr>
          <a:xfrm>
            <a:off x="362034" y="1405116"/>
            <a:ext cx="342989" cy="103960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60775" y="5131655"/>
            <a:ext cx="342989" cy="103960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0930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886" y="1083733"/>
            <a:ext cx="4756099" cy="5373511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198" y="7134578"/>
            <a:ext cx="4760787" cy="914219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8048796"/>
            <a:ext cx="4760786" cy="2691403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F474-857E-43C0-86C3-3D20AF404648}" type="datetimeFigureOut">
              <a:rPr lang="ar-SA" smtClean="0"/>
              <a:t>2/19/1439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2417-CC2E-4320-89BD-D4443EA18D4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3530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F474-857E-43C0-86C3-3D20AF404648}" type="datetimeFigureOut">
              <a:rPr lang="ar-SA" smtClean="0"/>
              <a:t>2/19/1439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2417-CC2E-4320-89BD-D4443EA18D4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1319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82984" y="1083734"/>
            <a:ext cx="734109" cy="9335913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1083734"/>
            <a:ext cx="3896270" cy="93359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F474-857E-43C0-86C3-3D20AF404648}" type="datetimeFigureOut">
              <a:rPr lang="ar-SA" smtClean="0"/>
              <a:t>2/19/1439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2417-CC2E-4320-89BD-D4443EA18D4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4919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F474-857E-43C0-86C3-3D20AF404648}" type="datetimeFigureOut">
              <a:rPr lang="ar-SA" smtClean="0"/>
              <a:t>2/19/1439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2417-CC2E-4320-89BD-D4443EA18D4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4871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801544"/>
            <a:ext cx="4760786" cy="324725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8048796"/>
            <a:ext cx="4760786" cy="15296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F474-857E-43C0-86C3-3D20AF404648}" type="datetimeFigureOut">
              <a:rPr lang="ar-SA" smtClean="0"/>
              <a:t>2/19/1439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2417-CC2E-4320-89BD-D4443EA18D4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008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3733"/>
            <a:ext cx="4760786" cy="23480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841047"/>
            <a:ext cx="2316082" cy="689915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1903" y="3841050"/>
            <a:ext cx="2316083" cy="689915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F474-857E-43C0-86C3-3D20AF404648}" type="datetimeFigureOut">
              <a:rPr lang="ar-SA" smtClean="0"/>
              <a:t>2/19/1439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2417-CC2E-4320-89BD-D4443EA18D4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5220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3733"/>
            <a:ext cx="4760785" cy="23480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3841747"/>
            <a:ext cx="2318004" cy="1024466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4866216"/>
            <a:ext cx="2318004" cy="587398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99980" y="3841747"/>
            <a:ext cx="2318004" cy="1024466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899980" y="4866216"/>
            <a:ext cx="2318004" cy="587398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F474-857E-43C0-86C3-3D20AF404648}" type="datetimeFigureOut">
              <a:rPr lang="ar-SA" smtClean="0"/>
              <a:t>2/19/1439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2417-CC2E-4320-89BD-D4443EA18D4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2793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083733"/>
            <a:ext cx="4760786" cy="23480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F474-857E-43C0-86C3-3D20AF404648}" type="datetimeFigureOut">
              <a:rPr lang="ar-SA" smtClean="0"/>
              <a:t>2/19/1439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2417-CC2E-4320-89BD-D4443EA18D4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9188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F474-857E-43C0-86C3-3D20AF404648}" type="datetimeFigureOut">
              <a:rPr lang="ar-SA" smtClean="0"/>
              <a:t>2/19/1439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2417-CC2E-4320-89BD-D4443EA18D4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613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664185"/>
            <a:ext cx="2092637" cy="2272828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456" y="915423"/>
            <a:ext cx="2539528" cy="982477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4937012"/>
            <a:ext cx="2092637" cy="4594576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F474-857E-43C0-86C3-3D20AF404648}" type="datetimeFigureOut">
              <a:rPr lang="ar-SA" smtClean="0"/>
              <a:t>2/19/1439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2417-CC2E-4320-89BD-D4443EA18D4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8000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534400"/>
            <a:ext cx="4760786" cy="100753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199" y="1083733"/>
            <a:ext cx="4760786" cy="6836832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9541934"/>
            <a:ext cx="4760786" cy="119826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F474-857E-43C0-86C3-3D20AF404648}" type="datetimeFigureOut">
              <a:rPr lang="ar-SA" smtClean="0"/>
              <a:t>2/19/1439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2417-CC2E-4320-89BD-D4443EA18D4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23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6350" y="-15054"/>
            <a:ext cx="6877354" cy="12222107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83733"/>
            <a:ext cx="4760785" cy="23480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3841050"/>
            <a:ext cx="4760786" cy="6899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53944" y="10740202"/>
            <a:ext cx="513099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FF474-857E-43C0-86C3-3D20AF404648}" type="datetimeFigureOut">
              <a:rPr lang="ar-SA" smtClean="0"/>
              <a:t>2/19/1439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10740202"/>
            <a:ext cx="346723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3507" y="10740202"/>
            <a:ext cx="384479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7A442417-CC2E-4320-89BD-D4443EA18D4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757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342900" rtl="1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57175" indent="-257175" algn="r" defTabSz="342900" rtl="1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r" defTabSz="342900" rtl="1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r" defTabSz="342900" rtl="1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r" defTabSz="342900" rtl="1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r" defTabSz="342900" rtl="1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r" defTabSz="342900" rtl="1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r" defTabSz="342900" rtl="1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r" defTabSz="342900" rtl="1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r" defTabSz="342900" rtl="1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11" Type="http://schemas.openxmlformats.org/officeDocument/2006/relationships/image" Target="../media/image48.png"/><Relationship Id="rId5" Type="http://schemas.openxmlformats.org/officeDocument/2006/relationships/image" Target="../media/image42.jpg"/><Relationship Id="rId10" Type="http://schemas.openxmlformats.org/officeDocument/2006/relationships/image" Target="../media/image47.png"/><Relationship Id="rId4" Type="http://schemas.openxmlformats.org/officeDocument/2006/relationships/image" Target="../media/image41.jp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0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4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E54092-712C-4970-BB7E-661BFDCA36C8}"/>
              </a:ext>
            </a:extLst>
          </p:cNvPr>
          <p:cNvSpPr txBox="1"/>
          <p:nvPr/>
        </p:nvSpPr>
        <p:spPr>
          <a:xfrm>
            <a:off x="187569" y="7104816"/>
            <a:ext cx="5945538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600" b="1" cap="all" dirty="0">
                <a:solidFill>
                  <a:schemeClr val="tx2"/>
                </a:solidFill>
              </a:rPr>
              <a:t>Microbiology practical</a:t>
            </a:r>
            <a:endParaRPr lang="ar-SA" sz="3200" b="1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166C28-174D-476C-8CAA-5A81935FC312}"/>
              </a:ext>
            </a:extLst>
          </p:cNvPr>
          <p:cNvSpPr txBox="1"/>
          <p:nvPr/>
        </p:nvSpPr>
        <p:spPr>
          <a:xfrm>
            <a:off x="4006233" y="7657363"/>
            <a:ext cx="186621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cap="all" dirty="0">
                <a:solidFill>
                  <a:schemeClr val="tx2"/>
                </a:solidFill>
              </a:rPr>
              <a:t>Teamwork 437 </a:t>
            </a:r>
            <a:endParaRPr lang="ar-SA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0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90806-1203-4BF2-8383-83FA88502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6857999" cy="583912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2000" dirty="0"/>
              <a:t>3- This an electron micrograph of a virus:</a:t>
            </a:r>
          </a:p>
          <a:p>
            <a:pPr marL="0" indent="0" algn="l" rtl="0">
              <a:buNone/>
            </a:pPr>
            <a:endParaRPr lang="en-US" sz="2000" dirty="0"/>
          </a:p>
          <a:p>
            <a:pPr marL="0" indent="0" algn="l" rtl="0">
              <a:buNone/>
            </a:pPr>
            <a:endParaRPr lang="ar-SA" sz="2000" dirty="0"/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A238A8B7-3A9E-4D28-9E8B-3795CDCC430D}"/>
              </a:ext>
            </a:extLst>
          </p:cNvPr>
          <p:cNvSpPr/>
          <p:nvPr/>
        </p:nvSpPr>
        <p:spPr>
          <a:xfrm>
            <a:off x="185351" y="593124"/>
            <a:ext cx="3052119" cy="2774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US" dirty="0"/>
              <a:t>C</a:t>
            </a:r>
            <a:endParaRPr dirty="0"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0BD0731A-7672-4BC0-AC28-AA9F3A0922B9}"/>
              </a:ext>
            </a:extLst>
          </p:cNvPr>
          <p:cNvSpPr/>
          <p:nvPr/>
        </p:nvSpPr>
        <p:spPr>
          <a:xfrm>
            <a:off x="3707026" y="864973"/>
            <a:ext cx="2273644" cy="158166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Only virus with fiber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F372A170-7504-4A0A-8443-449A8487DD17}"/>
              </a:ext>
            </a:extLst>
          </p:cNvPr>
          <p:cNvSpPr/>
          <p:nvPr/>
        </p:nvSpPr>
        <p:spPr>
          <a:xfrm>
            <a:off x="185351" y="3614351"/>
            <a:ext cx="2545492" cy="69197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A) Name this virus</a:t>
            </a:r>
            <a:endParaRPr lang="ar-SA" dirty="0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8F50986E-1546-4FF9-906C-5E89076D33A7}"/>
              </a:ext>
            </a:extLst>
          </p:cNvPr>
          <p:cNvSpPr/>
          <p:nvPr/>
        </p:nvSpPr>
        <p:spPr>
          <a:xfrm>
            <a:off x="185351" y="4553464"/>
            <a:ext cx="2545492" cy="69197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B) </a:t>
            </a:r>
            <a:r>
              <a:rPr lang="en-US" spc="-5" dirty="0">
                <a:cs typeface="Trebuchet MS"/>
              </a:rPr>
              <a:t>Describe its</a:t>
            </a:r>
            <a:r>
              <a:rPr lang="en-US" spc="-105" dirty="0">
                <a:cs typeface="Trebuchet MS"/>
              </a:rPr>
              <a:t> </a:t>
            </a:r>
            <a:r>
              <a:rPr lang="en-US" spc="-5" dirty="0">
                <a:cs typeface="Trebuchet MS"/>
              </a:rPr>
              <a:t>structure.</a:t>
            </a:r>
            <a:endParaRPr lang="ar-SA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E56FAE8-D488-4171-9C47-A70E5523AB96}"/>
              </a:ext>
            </a:extLst>
          </p:cNvPr>
          <p:cNvSpPr/>
          <p:nvPr/>
        </p:nvSpPr>
        <p:spPr>
          <a:xfrm>
            <a:off x="3428999" y="3560151"/>
            <a:ext cx="3138616" cy="80037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Adeno virus</a:t>
            </a:r>
            <a:endParaRPr lang="ar-SA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48DD7B2-0CCD-424E-BE2F-280B408C144D}"/>
              </a:ext>
            </a:extLst>
          </p:cNvPr>
          <p:cNvSpPr/>
          <p:nvPr/>
        </p:nvSpPr>
        <p:spPr>
          <a:xfrm>
            <a:off x="3428999" y="4609068"/>
            <a:ext cx="3138616" cy="1230052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cs typeface="Trebuchet MS"/>
              </a:rPr>
              <a:t>- Non-Enveloped virus</a:t>
            </a:r>
            <a:r>
              <a:rPr lang="en-US" spc="-20" dirty="0">
                <a:cs typeface="Trebuchet MS"/>
              </a:rPr>
              <a:t> </a:t>
            </a:r>
            <a:r>
              <a:rPr lang="en-US" dirty="0">
                <a:cs typeface="Trebuchet MS"/>
              </a:rPr>
              <a:t>,</a:t>
            </a:r>
          </a:p>
          <a:p>
            <a:pPr marL="12700">
              <a:lnSpc>
                <a:spcPct val="100000"/>
              </a:lnSpc>
              <a:tabLst>
                <a:tab pos="1313815" algn="l"/>
              </a:tabLst>
            </a:pPr>
            <a:r>
              <a:rPr lang="en-US" spc="-5" dirty="0">
                <a:cs typeface="Trebuchet MS"/>
              </a:rPr>
              <a:t>- Icosahedral	capsid,</a:t>
            </a:r>
            <a:endParaRPr lang="en-US" dirty="0">
              <a:cs typeface="Trebuchet MS"/>
            </a:endParaRPr>
          </a:p>
          <a:p>
            <a:pPr marL="81280">
              <a:lnSpc>
                <a:spcPct val="100000"/>
              </a:lnSpc>
            </a:pPr>
            <a:r>
              <a:rPr lang="en-US" spc="-5" dirty="0">
                <a:cs typeface="Trebuchet MS"/>
              </a:rPr>
              <a:t>- Double stranded DNA</a:t>
            </a:r>
            <a:r>
              <a:rPr lang="en-US" spc="-135" dirty="0">
                <a:cs typeface="Trebuchet MS"/>
              </a:rPr>
              <a:t> </a:t>
            </a:r>
            <a:r>
              <a:rPr lang="en-US" spc="-5" dirty="0">
                <a:cs typeface="Trebuchet MS"/>
              </a:rPr>
              <a:t>genome</a:t>
            </a:r>
            <a:endParaRPr lang="en-US" dirty="0">
              <a:cs typeface="Trebuchet M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6935C3-3B3B-4243-9CA8-D7A5DB556DCE}"/>
              </a:ext>
            </a:extLst>
          </p:cNvPr>
          <p:cNvSpPr txBox="1"/>
          <p:nvPr/>
        </p:nvSpPr>
        <p:spPr>
          <a:xfrm>
            <a:off x="1" y="6281036"/>
            <a:ext cx="68579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4- This an electron micrograph of a virus:</a:t>
            </a:r>
          </a:p>
          <a:p>
            <a:endParaRPr lang="ar-SA" dirty="0"/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26A5D0E6-70FD-463A-97D8-B8360896C3A6}"/>
              </a:ext>
            </a:extLst>
          </p:cNvPr>
          <p:cNvSpPr/>
          <p:nvPr/>
        </p:nvSpPr>
        <p:spPr>
          <a:xfrm>
            <a:off x="123567" y="6757138"/>
            <a:ext cx="3305432" cy="2948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8344EA1B-81D9-472E-BBF4-6A523DD546DA}"/>
              </a:ext>
            </a:extLst>
          </p:cNvPr>
          <p:cNvSpPr/>
          <p:nvPr/>
        </p:nvSpPr>
        <p:spPr>
          <a:xfrm>
            <a:off x="185351" y="9835313"/>
            <a:ext cx="2545492" cy="69197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A) Name this virus</a:t>
            </a:r>
            <a:endParaRPr lang="ar-SA" dirty="0"/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7B6A6EF2-1DA6-4F4A-935A-39F25DF58A81}"/>
              </a:ext>
            </a:extLst>
          </p:cNvPr>
          <p:cNvSpPr/>
          <p:nvPr/>
        </p:nvSpPr>
        <p:spPr>
          <a:xfrm>
            <a:off x="185351" y="11032523"/>
            <a:ext cx="2545492" cy="69197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B) </a:t>
            </a:r>
            <a:r>
              <a:rPr lang="en-US" spc="-5" dirty="0">
                <a:cs typeface="Trebuchet MS"/>
              </a:rPr>
              <a:t>Describe its</a:t>
            </a:r>
            <a:r>
              <a:rPr lang="en-US" spc="-105" dirty="0">
                <a:cs typeface="Trebuchet MS"/>
              </a:rPr>
              <a:t> </a:t>
            </a:r>
            <a:r>
              <a:rPr lang="en-US" spc="-5" dirty="0">
                <a:cs typeface="Trebuchet MS"/>
              </a:rPr>
              <a:t>structure.</a:t>
            </a:r>
            <a:endParaRPr lang="ar-SA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6566A64-B036-4ED2-A1C6-7F5D19C52C35}"/>
              </a:ext>
            </a:extLst>
          </p:cNvPr>
          <p:cNvSpPr/>
          <p:nvPr/>
        </p:nvSpPr>
        <p:spPr>
          <a:xfrm>
            <a:off x="3722472" y="9705200"/>
            <a:ext cx="3138616" cy="80037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Influenza virus</a:t>
            </a:r>
            <a:endParaRPr lang="ar-SA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325B53-9749-4E47-A6E8-0CE4367A9C02}"/>
              </a:ext>
            </a:extLst>
          </p:cNvPr>
          <p:cNvSpPr/>
          <p:nvPr/>
        </p:nvSpPr>
        <p:spPr>
          <a:xfrm>
            <a:off x="3707026" y="10587955"/>
            <a:ext cx="3138616" cy="1506132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cs typeface="Trebuchet MS"/>
              </a:rPr>
              <a:t>- Enveloped virus with spikes</a:t>
            </a:r>
            <a:r>
              <a:rPr lang="en-US" spc="-20" dirty="0">
                <a:cs typeface="Trebuchet MS"/>
              </a:rPr>
              <a:t> </a:t>
            </a:r>
            <a:r>
              <a:rPr lang="en-US" dirty="0">
                <a:cs typeface="Trebuchet MS"/>
              </a:rPr>
              <a:t>,</a:t>
            </a:r>
          </a:p>
          <a:p>
            <a:pPr marL="12700">
              <a:lnSpc>
                <a:spcPct val="100000"/>
              </a:lnSpc>
              <a:tabLst>
                <a:tab pos="1313815" algn="l"/>
              </a:tabLst>
            </a:pPr>
            <a:r>
              <a:rPr lang="en-US" spc="-5" dirty="0">
                <a:cs typeface="Trebuchet MS"/>
              </a:rPr>
              <a:t>- Helical capsid,</a:t>
            </a:r>
            <a:endParaRPr lang="en-US" dirty="0">
              <a:cs typeface="Trebuchet MS"/>
            </a:endParaRPr>
          </a:p>
          <a:p>
            <a:pPr marL="81280">
              <a:lnSpc>
                <a:spcPct val="100000"/>
              </a:lnSpc>
            </a:pPr>
            <a:r>
              <a:rPr lang="en-US" spc="-5" dirty="0">
                <a:cs typeface="Trebuchet MS"/>
              </a:rPr>
              <a:t>-  Segmented Single stranded RNA</a:t>
            </a:r>
            <a:r>
              <a:rPr lang="en-US" spc="-135" dirty="0">
                <a:cs typeface="Trebuchet MS"/>
              </a:rPr>
              <a:t> </a:t>
            </a:r>
            <a:r>
              <a:rPr lang="en-US" spc="-5" dirty="0">
                <a:cs typeface="Trebuchet MS"/>
              </a:rPr>
              <a:t>genome</a:t>
            </a:r>
            <a:endParaRPr lang="en-US" dirty="0">
              <a:cs typeface="Trebuchet MS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BE492115-ED4E-4321-8797-1CFD91B1C93E}"/>
              </a:ext>
            </a:extLst>
          </p:cNvPr>
          <p:cNvSpPr/>
          <p:nvPr/>
        </p:nvSpPr>
        <p:spPr>
          <a:xfrm>
            <a:off x="3722472" y="7006279"/>
            <a:ext cx="2316891" cy="182880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Pleomorphic shape</a:t>
            </a: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1907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30693" y="6695289"/>
            <a:ext cx="1779270" cy="2594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4019931" y="3620262"/>
            <a:ext cx="514350" cy="522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4439060" y="8161722"/>
            <a:ext cx="2061020" cy="16430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2592609" y="9393459"/>
            <a:ext cx="1623536" cy="10858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2947177" y="10535035"/>
            <a:ext cx="914400" cy="914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322941" y="9145164"/>
            <a:ext cx="1905572" cy="12703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1262941" y="7085141"/>
            <a:ext cx="3914775" cy="542925"/>
          </a:xfrm>
          <a:custGeom>
            <a:avLst/>
            <a:gdLst/>
            <a:ahLst/>
            <a:cxnLst/>
            <a:rect l="l" t="t" r="r" b="b"/>
            <a:pathLst>
              <a:path w="5219700" h="723900">
                <a:moveTo>
                  <a:pt x="0" y="723900"/>
                </a:moveTo>
                <a:lnTo>
                  <a:pt x="1227" y="650954"/>
                </a:lnTo>
                <a:lnTo>
                  <a:pt x="4746" y="583013"/>
                </a:lnTo>
                <a:lnTo>
                  <a:pt x="10313" y="521530"/>
                </a:lnTo>
                <a:lnTo>
                  <a:pt x="17684" y="467963"/>
                </a:lnTo>
                <a:lnTo>
                  <a:pt x="26615" y="423765"/>
                </a:lnTo>
                <a:lnTo>
                  <a:pt x="48179" y="369303"/>
                </a:lnTo>
                <a:lnTo>
                  <a:pt x="60325" y="361950"/>
                </a:lnTo>
                <a:lnTo>
                  <a:pt x="2549525" y="361950"/>
                </a:lnTo>
                <a:lnTo>
                  <a:pt x="2561670" y="354596"/>
                </a:lnTo>
                <a:lnTo>
                  <a:pt x="2572988" y="333505"/>
                </a:lnTo>
                <a:lnTo>
                  <a:pt x="2592165" y="255936"/>
                </a:lnTo>
                <a:lnTo>
                  <a:pt x="2599536" y="202369"/>
                </a:lnTo>
                <a:lnTo>
                  <a:pt x="2605103" y="140886"/>
                </a:lnTo>
                <a:lnTo>
                  <a:pt x="2608622" y="72945"/>
                </a:lnTo>
                <a:lnTo>
                  <a:pt x="2609850" y="0"/>
                </a:lnTo>
                <a:lnTo>
                  <a:pt x="2611077" y="72945"/>
                </a:lnTo>
                <a:lnTo>
                  <a:pt x="2614596" y="140886"/>
                </a:lnTo>
                <a:lnTo>
                  <a:pt x="2620163" y="202369"/>
                </a:lnTo>
                <a:lnTo>
                  <a:pt x="2627534" y="255936"/>
                </a:lnTo>
                <a:lnTo>
                  <a:pt x="2636465" y="300134"/>
                </a:lnTo>
                <a:lnTo>
                  <a:pt x="2658029" y="354596"/>
                </a:lnTo>
                <a:lnTo>
                  <a:pt x="2670175" y="361950"/>
                </a:lnTo>
                <a:lnTo>
                  <a:pt x="5159375" y="361950"/>
                </a:lnTo>
                <a:lnTo>
                  <a:pt x="5171520" y="369303"/>
                </a:lnTo>
                <a:lnTo>
                  <a:pt x="5182838" y="390394"/>
                </a:lnTo>
                <a:lnTo>
                  <a:pt x="5202015" y="467963"/>
                </a:lnTo>
                <a:lnTo>
                  <a:pt x="5209386" y="521530"/>
                </a:lnTo>
                <a:lnTo>
                  <a:pt x="5214953" y="583013"/>
                </a:lnTo>
                <a:lnTo>
                  <a:pt x="5218472" y="650954"/>
                </a:lnTo>
                <a:lnTo>
                  <a:pt x="5219700" y="723900"/>
                </a:lnTo>
              </a:path>
            </a:pathLst>
          </a:custGeom>
          <a:ln w="11430">
            <a:solidFill>
              <a:srgbClr val="B83C68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4277106" y="7766412"/>
            <a:ext cx="1651445" cy="2015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5815583" y="4558665"/>
            <a:ext cx="400050" cy="4069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 txBox="1"/>
          <p:nvPr/>
        </p:nvSpPr>
        <p:spPr>
          <a:xfrm>
            <a:off x="4713430" y="10071036"/>
            <a:ext cx="1060609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i="1" dirty="0">
                <a:solidFill>
                  <a:srgbClr val="CC0066"/>
                </a:solidFill>
                <a:latin typeface="Trebuchet MS"/>
                <a:cs typeface="Trebuchet MS"/>
              </a:rPr>
              <a:t>Ascaris</a:t>
            </a:r>
            <a:endParaRPr sz="1350" dirty="0">
              <a:latin typeface="Trebuchet MS"/>
              <a:cs typeface="Trebuchet MS"/>
            </a:endParaRPr>
          </a:p>
          <a:p>
            <a:pPr marL="9525"/>
            <a:r>
              <a:rPr sz="1350" b="1" i="1" spc="-4" dirty="0">
                <a:solidFill>
                  <a:srgbClr val="CC0066"/>
                </a:solidFill>
                <a:latin typeface="Trebuchet MS"/>
                <a:cs typeface="Trebuchet MS"/>
              </a:rPr>
              <a:t>lumbricoides</a:t>
            </a:r>
            <a:endParaRPr sz="135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7514" y="7704768"/>
            <a:ext cx="1350854" cy="2015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1685925" y="4501515"/>
            <a:ext cx="400050" cy="4069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680962" y="8106308"/>
            <a:ext cx="2828925" cy="628650"/>
          </a:xfrm>
          <a:custGeom>
            <a:avLst/>
            <a:gdLst/>
            <a:ahLst/>
            <a:cxnLst/>
            <a:rect l="l" t="t" r="r" b="b"/>
            <a:pathLst>
              <a:path w="3771900" h="838200">
                <a:moveTo>
                  <a:pt x="0" y="838200"/>
                </a:moveTo>
                <a:lnTo>
                  <a:pt x="1125" y="762850"/>
                </a:lnTo>
                <a:lnTo>
                  <a:pt x="4369" y="691938"/>
                </a:lnTo>
                <a:lnTo>
                  <a:pt x="9535" y="626646"/>
                </a:lnTo>
                <a:lnTo>
                  <a:pt x="16426" y="568155"/>
                </a:lnTo>
                <a:lnTo>
                  <a:pt x="24844" y="517647"/>
                </a:lnTo>
                <a:lnTo>
                  <a:pt x="34592" y="476306"/>
                </a:lnTo>
                <a:lnTo>
                  <a:pt x="57292" y="425850"/>
                </a:lnTo>
                <a:lnTo>
                  <a:pt x="69850" y="419100"/>
                </a:lnTo>
                <a:lnTo>
                  <a:pt x="602107" y="419100"/>
                </a:lnTo>
                <a:lnTo>
                  <a:pt x="614670" y="412349"/>
                </a:lnTo>
                <a:lnTo>
                  <a:pt x="626492" y="392886"/>
                </a:lnTo>
                <a:lnTo>
                  <a:pt x="647123" y="320552"/>
                </a:lnTo>
                <a:lnTo>
                  <a:pt x="655539" y="270044"/>
                </a:lnTo>
                <a:lnTo>
                  <a:pt x="662427" y="211553"/>
                </a:lnTo>
                <a:lnTo>
                  <a:pt x="667590" y="146261"/>
                </a:lnTo>
                <a:lnTo>
                  <a:pt x="670832" y="75349"/>
                </a:lnTo>
                <a:lnTo>
                  <a:pt x="671957" y="0"/>
                </a:lnTo>
                <a:lnTo>
                  <a:pt x="673085" y="75349"/>
                </a:lnTo>
                <a:lnTo>
                  <a:pt x="676338" y="146261"/>
                </a:lnTo>
                <a:lnTo>
                  <a:pt x="681514" y="211553"/>
                </a:lnTo>
                <a:lnTo>
                  <a:pt x="688416" y="270044"/>
                </a:lnTo>
                <a:lnTo>
                  <a:pt x="696843" y="320552"/>
                </a:lnTo>
                <a:lnTo>
                  <a:pt x="706595" y="361893"/>
                </a:lnTo>
                <a:lnTo>
                  <a:pt x="729276" y="412349"/>
                </a:lnTo>
                <a:lnTo>
                  <a:pt x="741807" y="419100"/>
                </a:lnTo>
                <a:lnTo>
                  <a:pt x="3702050" y="419100"/>
                </a:lnTo>
                <a:lnTo>
                  <a:pt x="3714613" y="425850"/>
                </a:lnTo>
                <a:lnTo>
                  <a:pt x="3726435" y="445313"/>
                </a:lnTo>
                <a:lnTo>
                  <a:pt x="3747066" y="517647"/>
                </a:lnTo>
                <a:lnTo>
                  <a:pt x="3755482" y="568155"/>
                </a:lnTo>
                <a:lnTo>
                  <a:pt x="3762370" y="626646"/>
                </a:lnTo>
                <a:lnTo>
                  <a:pt x="3767533" y="691938"/>
                </a:lnTo>
                <a:lnTo>
                  <a:pt x="3770775" y="762850"/>
                </a:lnTo>
                <a:lnTo>
                  <a:pt x="3771900" y="838200"/>
                </a:lnTo>
              </a:path>
            </a:pathLst>
          </a:custGeom>
          <a:ln w="11430">
            <a:solidFill>
              <a:srgbClr val="B83C68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276986" y="8761202"/>
            <a:ext cx="1957959" cy="6309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2592609" y="8761202"/>
            <a:ext cx="1587627" cy="6309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 txBox="1"/>
          <p:nvPr/>
        </p:nvSpPr>
        <p:spPr>
          <a:xfrm>
            <a:off x="2697452" y="11643089"/>
            <a:ext cx="131778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i="1" spc="-30" dirty="0">
                <a:solidFill>
                  <a:srgbClr val="B13A7D"/>
                </a:solidFill>
                <a:latin typeface="Trebuchet MS"/>
                <a:cs typeface="Trebuchet MS"/>
              </a:rPr>
              <a:t>Taenia</a:t>
            </a:r>
            <a:r>
              <a:rPr sz="1350" b="1" i="1" spc="-79" dirty="0">
                <a:solidFill>
                  <a:srgbClr val="B13A7D"/>
                </a:solidFill>
                <a:latin typeface="Trebuchet MS"/>
                <a:cs typeface="Trebuchet MS"/>
              </a:rPr>
              <a:t> </a:t>
            </a:r>
            <a:r>
              <a:rPr sz="1350" b="1" i="1" dirty="0">
                <a:solidFill>
                  <a:srgbClr val="B13A7D"/>
                </a:solidFill>
                <a:latin typeface="Trebuchet MS"/>
                <a:cs typeface="Trebuchet MS"/>
              </a:rPr>
              <a:t>saginata</a:t>
            </a:r>
            <a:endParaRPr sz="1350" dirty="0">
              <a:latin typeface="Trebuchet MS"/>
              <a:cs typeface="Trebuchet M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EE7C08-A12B-4AFD-8831-74E2DCD70110}"/>
              </a:ext>
            </a:extLst>
          </p:cNvPr>
          <p:cNvSpPr txBox="1"/>
          <p:nvPr/>
        </p:nvSpPr>
        <p:spPr>
          <a:xfrm>
            <a:off x="276986" y="22817"/>
            <a:ext cx="6172200" cy="5078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2700" dirty="0">
                <a:solidFill>
                  <a:srgbClr val="AD84C6"/>
                </a:solidFill>
                <a:ea typeface="+mj-ea"/>
                <a:cs typeface="+mj-cs"/>
              </a:rPr>
              <a:t>Parasitology</a:t>
            </a:r>
            <a:endParaRPr lang="ar-SA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9651C8A-E467-48FE-8E6E-0428DADB77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169" y="10505312"/>
            <a:ext cx="2289524" cy="1105776"/>
          </a:xfrm>
          <a:prstGeom prst="rect">
            <a:avLst/>
          </a:prstGeom>
        </p:spPr>
      </p:pic>
      <p:sp>
        <p:nvSpPr>
          <p:cNvPr id="24" name="object 20">
            <a:extLst>
              <a:ext uri="{FF2B5EF4-FFF2-40B4-BE49-F238E27FC236}">
                <a16:creationId xmlns:a16="http://schemas.microsoft.com/office/drawing/2014/main" id="{8FA4E15A-1D43-4CE4-A1DB-709EA2146D69}"/>
              </a:ext>
            </a:extLst>
          </p:cNvPr>
          <p:cNvSpPr txBox="1"/>
          <p:nvPr/>
        </p:nvSpPr>
        <p:spPr>
          <a:xfrm>
            <a:off x="568166" y="11751772"/>
            <a:ext cx="1317784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1350" b="1" i="1" spc="-30" dirty="0" err="1">
                <a:solidFill>
                  <a:srgbClr val="B13A7D"/>
                </a:solidFill>
                <a:cs typeface="Trebuchet MS"/>
              </a:rPr>
              <a:t>fasciola</a:t>
            </a:r>
            <a:r>
              <a:rPr lang="en-US" sz="1350" b="1" i="1" spc="-30" dirty="0">
                <a:solidFill>
                  <a:srgbClr val="B13A7D"/>
                </a:solidFill>
                <a:cs typeface="Trebuchet MS"/>
              </a:rPr>
              <a:t> hepatica</a:t>
            </a:r>
            <a:endParaRPr sz="1350" dirty="0">
              <a:latin typeface="Trebuchet MS"/>
              <a:cs typeface="Trebuchet MS"/>
            </a:endParaRPr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id="{883FCBDC-1807-4C2F-AF02-3DED09957EF3}"/>
              </a:ext>
            </a:extLst>
          </p:cNvPr>
          <p:cNvSpPr txBox="1">
            <a:spLocks/>
          </p:cNvSpPr>
          <p:nvPr/>
        </p:nvSpPr>
        <p:spPr>
          <a:xfrm>
            <a:off x="1693469" y="510476"/>
            <a:ext cx="36328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342900" rtl="1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2400" dirty="0">
                <a:solidFill>
                  <a:srgbClr val="000000"/>
                </a:solidFill>
                <a:latin typeface="Trebuchet MS"/>
                <a:cs typeface="Trebuchet MS"/>
              </a:rPr>
              <a:t>Classification of</a:t>
            </a:r>
            <a:r>
              <a:rPr lang="en-US" sz="2400" spc="-9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lang="en-US" sz="2400" spc="-25" dirty="0">
                <a:solidFill>
                  <a:srgbClr val="000000"/>
                </a:solidFill>
                <a:latin typeface="Trebuchet MS"/>
                <a:cs typeface="Trebuchet MS"/>
              </a:rPr>
              <a:t>Parasites</a:t>
            </a:r>
            <a:endParaRPr lang="en-US" sz="2400" dirty="0">
              <a:latin typeface="Trebuchet MS"/>
              <a:cs typeface="Trebuchet MS"/>
            </a:endParaRPr>
          </a:p>
        </p:txBody>
      </p:sp>
      <p:graphicFrame>
        <p:nvGraphicFramePr>
          <p:cNvPr id="27" name="object 2">
            <a:extLst>
              <a:ext uri="{FF2B5EF4-FFF2-40B4-BE49-F238E27FC236}">
                <a16:creationId xmlns:a16="http://schemas.microsoft.com/office/drawing/2014/main" id="{5018ED37-8C6E-4E10-9713-53C5F7F41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484615"/>
              </p:ext>
            </p:extLst>
          </p:nvPr>
        </p:nvGraphicFramePr>
        <p:xfrm>
          <a:off x="255952" y="907828"/>
          <a:ext cx="6500081" cy="56958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09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0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827">
                <a:tc>
                  <a:txBody>
                    <a:bodyPr/>
                    <a:lstStyle/>
                    <a:p>
                      <a:pPr marL="1914525" algn="l" rtl="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000" b="1" spc="-10" dirty="0">
                          <a:latin typeface="Tahoma"/>
                          <a:cs typeface="Tahoma"/>
                        </a:rPr>
                        <a:t>Protozoa</a:t>
                      </a:r>
                      <a:endParaRPr sz="2000" dirty="0">
                        <a:latin typeface="Tahoma"/>
                        <a:cs typeface="Tahoma"/>
                      </a:endParaRPr>
                    </a:p>
                  </a:txBody>
                  <a:tcPr marL="0" marR="0" marT="44450" marB="0">
                    <a:lnL w="762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76200">
                      <a:solidFill>
                        <a:srgbClr val="000000"/>
                      </a:solidFill>
                      <a:prstDash val="solid"/>
                    </a:lnT>
                    <a:lnB w="76200">
                      <a:solidFill>
                        <a:srgbClr val="000000"/>
                      </a:solidFill>
                      <a:prstDash val="solid"/>
                    </a:lnB>
                    <a:solidFill>
                      <a:srgbClr val="B83C68"/>
                    </a:solidFill>
                  </a:tcPr>
                </a:tc>
                <a:tc>
                  <a:txBody>
                    <a:bodyPr/>
                    <a:lstStyle/>
                    <a:p>
                      <a:pPr marL="1563370" algn="l" rtl="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000" b="1" spc="-5" dirty="0">
                          <a:latin typeface="Tahoma"/>
                          <a:cs typeface="Tahoma"/>
                        </a:rPr>
                        <a:t>Helminths</a:t>
                      </a:r>
                      <a:endParaRPr sz="2000" dirty="0">
                        <a:latin typeface="Tahoma"/>
                        <a:cs typeface="Tahom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000000"/>
                      </a:solidFill>
                      <a:prstDash val="solid"/>
                    </a:lnR>
                    <a:lnT w="76200">
                      <a:solidFill>
                        <a:srgbClr val="000000"/>
                      </a:solidFill>
                      <a:prstDash val="solid"/>
                    </a:lnT>
                    <a:lnB w="76200">
                      <a:solidFill>
                        <a:srgbClr val="000000"/>
                      </a:solidFill>
                      <a:prstDash val="solid"/>
                    </a:lnB>
                    <a:solidFill>
                      <a:srgbClr val="B83C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0796">
                <a:tc>
                  <a:txBody>
                    <a:bodyPr/>
                    <a:lstStyle/>
                    <a:p>
                      <a:pPr marL="384810" algn="l" rtl="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600" b="1" spc="-5" dirty="0">
                          <a:latin typeface="Tahoma"/>
                          <a:cs typeface="Tahoma"/>
                        </a:rPr>
                        <a:t>Unicellular</a:t>
                      </a:r>
                      <a:endParaRPr sz="1600" dirty="0">
                        <a:latin typeface="Tahoma"/>
                        <a:cs typeface="Tahoma"/>
                      </a:endParaRPr>
                    </a:p>
                    <a:p>
                      <a:pPr marL="120014" algn="l" rtl="0">
                        <a:lnSpc>
                          <a:spcPct val="100000"/>
                        </a:lnSpc>
                        <a:spcBef>
                          <a:spcPts val="575"/>
                        </a:spcBef>
                        <a:tabLst>
                          <a:tab pos="2835910" algn="l"/>
                        </a:tabLst>
                      </a:pPr>
                      <a:r>
                        <a:rPr sz="1600" b="1" spc="-5" dirty="0">
                          <a:latin typeface="Tahoma"/>
                          <a:cs typeface="Tahoma"/>
                        </a:rPr>
                        <a:t>Single cell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10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 all</a:t>
                      </a:r>
                      <a:r>
                        <a:rPr lang="ar-SA" sz="1600" b="1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10" dirty="0">
                          <a:latin typeface="Tahoma"/>
                          <a:cs typeface="Tahoma"/>
                        </a:rPr>
                        <a:t>function</a:t>
                      </a:r>
                      <a:r>
                        <a:rPr lang="en-US" sz="1600" b="1" spc="-10" dirty="0">
                          <a:latin typeface="Tahoma"/>
                          <a:cs typeface="Tahoma"/>
                        </a:rPr>
                        <a:t>s</a:t>
                      </a:r>
                      <a:endParaRPr sz="1600" dirty="0">
                        <a:latin typeface="Tahoma"/>
                        <a:cs typeface="Tahoma"/>
                      </a:endParaRPr>
                    </a:p>
                  </a:txBody>
                  <a:tcPr marL="0" marR="0" marT="44450" marB="0">
                    <a:lnL w="762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762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431165" algn="l" rtl="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b="1" spc="-5" dirty="0">
                          <a:latin typeface="Tahoma"/>
                          <a:cs typeface="Tahoma"/>
                        </a:rPr>
                        <a:t>Mulicellular</a:t>
                      </a:r>
                      <a:endParaRPr sz="1600">
                        <a:latin typeface="Tahoma"/>
                        <a:cs typeface="Tahoma"/>
                      </a:endParaRPr>
                    </a:p>
                    <a:p>
                      <a:pPr marL="297180" algn="l" rtl="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600" b="1" spc="-5" dirty="0">
                          <a:latin typeface="Tahoma"/>
                          <a:cs typeface="Tahoma"/>
                        </a:rPr>
                        <a:t>Specialized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5" dirty="0">
                          <a:latin typeface="Tahoma"/>
                          <a:cs typeface="Tahoma"/>
                        </a:rPr>
                        <a:t>cells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000000"/>
                      </a:solidFill>
                      <a:prstDash val="solid"/>
                    </a:lnR>
                    <a:lnT w="762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5783">
                <a:tc>
                  <a:txBody>
                    <a:bodyPr/>
                    <a:lstStyle/>
                    <a:p>
                      <a:pPr marL="267335" algn="l" rtl="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600" b="1" dirty="0">
                          <a:solidFill>
                            <a:srgbClr val="B03E9A"/>
                          </a:solidFill>
                          <a:latin typeface="Tahoma"/>
                          <a:cs typeface="Tahoma"/>
                        </a:rPr>
                        <a:t>Amoebae:</a:t>
                      </a:r>
                      <a:endParaRPr sz="1600" dirty="0">
                        <a:latin typeface="Tahoma"/>
                        <a:cs typeface="Tahoma"/>
                      </a:endParaRPr>
                    </a:p>
                    <a:p>
                      <a:pPr marL="296545" marR="962660" algn="l" rtl="0">
                        <a:lnSpc>
                          <a:spcPct val="120000"/>
                        </a:lnSpc>
                        <a:spcBef>
                          <a:spcPts val="5"/>
                        </a:spcBef>
                      </a:pPr>
                      <a:r>
                        <a:rPr sz="1600" b="1" dirty="0">
                          <a:latin typeface="Tahoma"/>
                          <a:cs typeface="Tahoma"/>
                        </a:rPr>
                        <a:t>move </a:t>
                      </a:r>
                      <a:r>
                        <a:rPr sz="1600" b="1" spc="-5" dirty="0">
                          <a:latin typeface="Tahoma"/>
                          <a:cs typeface="Tahoma"/>
                        </a:rPr>
                        <a:t>by</a:t>
                      </a:r>
                      <a:r>
                        <a:rPr sz="1600" b="1" spc="-9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5" dirty="0">
                          <a:latin typeface="Tahoma"/>
                          <a:cs typeface="Tahoma"/>
                        </a:rPr>
                        <a:t>psudobodia.  </a:t>
                      </a:r>
                      <a:endParaRPr lang="en-US" sz="1600" b="1" spc="-5" dirty="0">
                        <a:latin typeface="Tahoma"/>
                        <a:cs typeface="Tahoma"/>
                      </a:endParaRPr>
                    </a:p>
                    <a:p>
                      <a:pPr marL="296545" marR="962660" algn="l" rtl="0">
                        <a:lnSpc>
                          <a:spcPct val="120000"/>
                        </a:lnSpc>
                        <a:spcBef>
                          <a:spcPts val="5"/>
                        </a:spcBef>
                      </a:pPr>
                      <a:endParaRPr lang="en-US" sz="1600" b="1" spc="-5" dirty="0">
                        <a:solidFill>
                          <a:srgbClr val="B03E9A"/>
                        </a:solidFill>
                        <a:latin typeface="Tahoma"/>
                        <a:cs typeface="Tahoma"/>
                      </a:endParaRPr>
                    </a:p>
                    <a:p>
                      <a:pPr marL="296545" marR="962660" algn="l" rtl="0">
                        <a:lnSpc>
                          <a:spcPct val="120000"/>
                        </a:lnSpc>
                        <a:spcBef>
                          <a:spcPts val="5"/>
                        </a:spcBef>
                      </a:pPr>
                      <a:r>
                        <a:rPr sz="1600" b="1" spc="-5" dirty="0">
                          <a:solidFill>
                            <a:srgbClr val="B03E9A"/>
                          </a:solidFill>
                          <a:latin typeface="Tahoma"/>
                          <a:cs typeface="Tahoma"/>
                        </a:rPr>
                        <a:t>Flagellates:</a:t>
                      </a:r>
                      <a:r>
                        <a:rPr lang="ar-SA" sz="1600" b="0" spc="-5" dirty="0">
                          <a:solidFill>
                            <a:srgbClr val="B03E9A"/>
                          </a:solidFill>
                          <a:latin typeface="Tahoma"/>
                          <a:cs typeface="Tahoma"/>
                        </a:rPr>
                        <a:t> </a:t>
                      </a:r>
                    </a:p>
                    <a:p>
                      <a:pPr marL="296545" marR="962660" algn="l" rtl="0">
                        <a:lnSpc>
                          <a:spcPct val="120000"/>
                        </a:lnSpc>
                        <a:spcBef>
                          <a:spcPts val="5"/>
                        </a:spcBef>
                      </a:pPr>
                      <a:r>
                        <a:rPr sz="1600" b="1" dirty="0">
                          <a:latin typeface="Tahoma"/>
                          <a:cs typeface="Tahoma"/>
                        </a:rPr>
                        <a:t>move </a:t>
                      </a:r>
                      <a:r>
                        <a:rPr sz="1600" b="1" spc="-5" dirty="0">
                          <a:latin typeface="Tahoma"/>
                          <a:cs typeface="Tahoma"/>
                        </a:rPr>
                        <a:t>by</a:t>
                      </a:r>
                      <a:r>
                        <a:rPr sz="1600" b="1" spc="-7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5" dirty="0">
                          <a:latin typeface="Tahoma"/>
                          <a:cs typeface="Tahoma"/>
                        </a:rPr>
                        <a:t>flagella.  </a:t>
                      </a:r>
                      <a:endParaRPr lang="en-US" sz="1600" b="1" spc="-5" dirty="0">
                        <a:latin typeface="Tahoma"/>
                        <a:cs typeface="Tahoma"/>
                      </a:endParaRPr>
                    </a:p>
                    <a:p>
                      <a:pPr marL="296545" marR="962660" algn="l" rtl="0">
                        <a:lnSpc>
                          <a:spcPct val="120000"/>
                        </a:lnSpc>
                        <a:spcBef>
                          <a:spcPts val="5"/>
                        </a:spcBef>
                      </a:pPr>
                      <a:endParaRPr lang="en-US" sz="1600" b="1" spc="-5" dirty="0">
                        <a:solidFill>
                          <a:srgbClr val="B03E9A"/>
                        </a:solidFill>
                        <a:latin typeface="Tahoma"/>
                        <a:cs typeface="Tahoma"/>
                      </a:endParaRPr>
                    </a:p>
                    <a:p>
                      <a:pPr marL="296545" marR="962660" algn="l" rtl="0">
                        <a:lnSpc>
                          <a:spcPct val="120000"/>
                        </a:lnSpc>
                        <a:spcBef>
                          <a:spcPts val="5"/>
                        </a:spcBef>
                      </a:pPr>
                      <a:r>
                        <a:rPr sz="1600" b="1" spc="-5" dirty="0">
                          <a:solidFill>
                            <a:srgbClr val="B03E9A"/>
                          </a:solidFill>
                          <a:latin typeface="Tahoma"/>
                          <a:cs typeface="Tahoma"/>
                        </a:rPr>
                        <a:t>Ciliates</a:t>
                      </a:r>
                      <a:r>
                        <a:rPr sz="1600" b="1" spc="0" dirty="0">
                          <a:solidFill>
                            <a:srgbClr val="B03E9A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dirty="0">
                          <a:solidFill>
                            <a:srgbClr val="B03E9A"/>
                          </a:solidFill>
                          <a:latin typeface="Tahoma"/>
                          <a:cs typeface="Tahoma"/>
                        </a:rPr>
                        <a:t>:</a:t>
                      </a:r>
                      <a:endParaRPr sz="1600" dirty="0">
                        <a:latin typeface="Tahoma"/>
                        <a:cs typeface="Tahoma"/>
                      </a:endParaRPr>
                    </a:p>
                    <a:p>
                      <a:pPr marL="296545" algn="l" rtl="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600" b="1" dirty="0">
                          <a:latin typeface="Tahoma"/>
                          <a:cs typeface="Tahoma"/>
                        </a:rPr>
                        <a:t>move </a:t>
                      </a:r>
                      <a:r>
                        <a:rPr sz="1600" b="1" spc="-5" dirty="0">
                          <a:latin typeface="Tahoma"/>
                          <a:cs typeface="Tahoma"/>
                        </a:rPr>
                        <a:t>by</a:t>
                      </a:r>
                      <a:r>
                        <a:rPr sz="1600" b="1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5" dirty="0">
                          <a:latin typeface="Tahoma"/>
                          <a:cs typeface="Tahoma"/>
                        </a:rPr>
                        <a:t>cilia</a:t>
                      </a:r>
                      <a:endParaRPr sz="1600" dirty="0">
                        <a:latin typeface="Tahoma"/>
                        <a:cs typeface="Tahoma"/>
                      </a:endParaRPr>
                    </a:p>
                    <a:p>
                      <a:pPr marL="296545" marR="1486535" algn="l" rtl="0">
                        <a:lnSpc>
                          <a:spcPts val="3460"/>
                        </a:lnSpc>
                        <a:spcBef>
                          <a:spcPts val="204"/>
                        </a:spcBef>
                      </a:pPr>
                      <a:r>
                        <a:rPr sz="1600" b="1" spc="-5" dirty="0" err="1">
                          <a:solidFill>
                            <a:srgbClr val="B03E9A"/>
                          </a:solidFill>
                          <a:latin typeface="Tahoma"/>
                          <a:cs typeface="Tahoma"/>
                        </a:rPr>
                        <a:t>Apicomplex</a:t>
                      </a:r>
                      <a:r>
                        <a:rPr lang="en-US" sz="1600" b="1" spc="-5" dirty="0" err="1">
                          <a:solidFill>
                            <a:srgbClr val="B03E9A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lang="en-US" sz="1600" b="1" spc="-5">
                          <a:solidFill>
                            <a:srgbClr val="B03E9A"/>
                          </a:solidFill>
                          <a:latin typeface="Tahoma"/>
                          <a:cs typeface="Tahoma"/>
                        </a:rPr>
                        <a:t>:</a:t>
                      </a:r>
                      <a:r>
                        <a:rPr lang="en-US" sz="1600" b="1" spc="-5">
                          <a:latin typeface="Tahoma"/>
                          <a:cs typeface="Tahoma"/>
                        </a:rPr>
                        <a:t>(</a:t>
                      </a:r>
                      <a:r>
                        <a:rPr lang="en-US" sz="1600" b="1" spc="-5" dirty="0" err="1">
                          <a:latin typeface="Tahoma"/>
                          <a:cs typeface="Tahoma"/>
                        </a:rPr>
                        <a:t>sporozoa</a:t>
                      </a:r>
                      <a:r>
                        <a:rPr lang="en-US" sz="1600" b="1" spc="-5" dirty="0">
                          <a:latin typeface="Tahoma"/>
                          <a:cs typeface="Tahoma"/>
                        </a:rPr>
                        <a:t>)</a:t>
                      </a:r>
                      <a:r>
                        <a:rPr lang="en-US" sz="1600" b="1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lang="ar-SA" sz="1600" b="1" spc="-5" dirty="0">
                          <a:solidFill>
                            <a:srgbClr val="B03E9A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5" dirty="0">
                          <a:latin typeface="Tahoma"/>
                          <a:cs typeface="Tahoma"/>
                        </a:rPr>
                        <a:t>Tissue</a:t>
                      </a:r>
                      <a:endParaRPr sz="1600" dirty="0">
                        <a:latin typeface="Tahoma"/>
                        <a:cs typeface="Tahoma"/>
                      </a:endParaRPr>
                    </a:p>
                    <a:p>
                      <a:pPr marR="1797050" algn="ctr" rtl="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600" b="1" spc="-5" dirty="0">
                          <a:latin typeface="Tahoma"/>
                          <a:cs typeface="Tahoma"/>
                        </a:rPr>
                        <a:t>parasites</a:t>
                      </a:r>
                      <a:endParaRPr sz="1600" dirty="0">
                        <a:latin typeface="Tahoma"/>
                        <a:cs typeface="Tahoma"/>
                      </a:endParaRPr>
                    </a:p>
                  </a:txBody>
                  <a:tcPr marL="0" marR="0" marT="44450" marB="0">
                    <a:lnL w="762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762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5445" algn="l" rtl="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600" b="1" spc="-5" dirty="0">
                          <a:solidFill>
                            <a:srgbClr val="B03E9A"/>
                          </a:solidFill>
                          <a:latin typeface="Tahoma"/>
                          <a:cs typeface="Tahoma"/>
                        </a:rPr>
                        <a:t>Round </a:t>
                      </a:r>
                      <a:r>
                        <a:rPr sz="1600" b="1" dirty="0">
                          <a:solidFill>
                            <a:srgbClr val="B03E9A"/>
                          </a:solidFill>
                          <a:latin typeface="Tahoma"/>
                          <a:cs typeface="Tahoma"/>
                        </a:rPr>
                        <a:t>worms</a:t>
                      </a:r>
                      <a:endParaRPr sz="1600" dirty="0">
                        <a:latin typeface="Tahoma"/>
                        <a:cs typeface="Tahoma"/>
                      </a:endParaRPr>
                    </a:p>
                    <a:p>
                      <a:pPr marL="385445" marR="655320" indent="-178435" algn="l" rtl="0">
                        <a:lnSpc>
                          <a:spcPct val="120000"/>
                        </a:lnSpc>
                        <a:spcBef>
                          <a:spcPts val="5"/>
                        </a:spcBef>
                      </a:pPr>
                      <a:r>
                        <a:rPr sz="1600" b="1" spc="-5" dirty="0">
                          <a:latin typeface="Tahoma"/>
                          <a:cs typeface="Tahoma"/>
                        </a:rPr>
                        <a:t>(Nematodes) cylindrical,  unsegmented</a:t>
                      </a:r>
                      <a:endParaRPr sz="1600" dirty="0">
                        <a:latin typeface="Tahoma"/>
                        <a:cs typeface="Tahoma"/>
                      </a:endParaRPr>
                    </a:p>
                    <a:p>
                      <a:pPr marL="385445" algn="l" rtl="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600" b="1" spc="-5" dirty="0">
                          <a:solidFill>
                            <a:srgbClr val="B03E9A"/>
                          </a:solidFill>
                          <a:latin typeface="Tahoma"/>
                          <a:cs typeface="Tahoma"/>
                        </a:rPr>
                        <a:t>Flat</a:t>
                      </a:r>
                      <a:r>
                        <a:rPr sz="1600" b="1" dirty="0">
                          <a:solidFill>
                            <a:srgbClr val="B03E9A"/>
                          </a:solidFill>
                          <a:latin typeface="Tahoma"/>
                          <a:cs typeface="Tahoma"/>
                        </a:rPr>
                        <a:t> worms</a:t>
                      </a:r>
                      <a:endParaRPr sz="1600" dirty="0">
                        <a:latin typeface="Tahoma"/>
                        <a:cs typeface="Tahoma"/>
                      </a:endParaRPr>
                    </a:p>
                    <a:p>
                      <a:pPr marL="297180" algn="l" rtl="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600" b="1" spc="-5" dirty="0">
                          <a:solidFill>
                            <a:srgbClr val="B03E9A"/>
                          </a:solidFill>
                          <a:latin typeface="Tahoma"/>
                          <a:cs typeface="Tahoma"/>
                        </a:rPr>
                        <a:t>1-Trematodes:</a:t>
                      </a:r>
                      <a:endParaRPr sz="1600" dirty="0">
                        <a:latin typeface="Tahoma"/>
                        <a:cs typeface="Tahoma"/>
                      </a:endParaRPr>
                    </a:p>
                    <a:p>
                      <a:pPr marL="297180" marR="704215" algn="l" rtl="0">
                        <a:lnSpc>
                          <a:spcPct val="120000"/>
                        </a:lnSpc>
                      </a:pPr>
                      <a:r>
                        <a:rPr sz="1600" b="1" spc="-5" dirty="0">
                          <a:latin typeface="Tahoma"/>
                          <a:cs typeface="Tahoma"/>
                        </a:rPr>
                        <a:t>leaf-like, unsegmented.</a:t>
                      </a:r>
                      <a:endParaRPr lang="en-US" sz="1600" b="1" spc="-5" dirty="0">
                        <a:latin typeface="Tahoma"/>
                        <a:cs typeface="Tahoma"/>
                      </a:endParaRPr>
                    </a:p>
                    <a:p>
                      <a:pPr marL="297180" marR="704215" algn="l" rtl="0">
                        <a:lnSpc>
                          <a:spcPct val="120000"/>
                        </a:lnSpc>
                      </a:pPr>
                      <a:r>
                        <a:rPr sz="1600" b="1" spc="-5" dirty="0">
                          <a:latin typeface="Tahoma"/>
                          <a:cs typeface="Tahoma"/>
                        </a:rPr>
                        <a:t>  </a:t>
                      </a:r>
                      <a:r>
                        <a:rPr sz="1600" b="1" spc="-10" dirty="0">
                          <a:solidFill>
                            <a:srgbClr val="B03E9A"/>
                          </a:solidFill>
                          <a:latin typeface="Tahoma"/>
                          <a:cs typeface="Tahoma"/>
                        </a:rPr>
                        <a:t>2-Cestodes:</a:t>
                      </a:r>
                      <a:endParaRPr sz="1600" dirty="0">
                        <a:latin typeface="Tahoma"/>
                        <a:cs typeface="Tahoma"/>
                      </a:endParaRPr>
                    </a:p>
                    <a:p>
                      <a:pPr marL="297180" algn="l" rtl="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600" b="1" spc="-5" dirty="0">
                          <a:latin typeface="Tahoma"/>
                          <a:cs typeface="Tahoma"/>
                        </a:rPr>
                        <a:t>tape-like, 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segmented</a:t>
                      </a:r>
                      <a:endParaRPr sz="1600" dirty="0">
                        <a:latin typeface="Tahoma"/>
                        <a:cs typeface="Tahom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762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5753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50370" y="1685368"/>
            <a:ext cx="1600480" cy="22024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3552443" y="4348353"/>
            <a:ext cx="2545461" cy="896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3555873" y="4295775"/>
            <a:ext cx="2632329" cy="9029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3574661" y="814248"/>
            <a:ext cx="2457449" cy="8079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3548158" y="772603"/>
            <a:ext cx="2457450" cy="76463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25718" rIns="0" bIns="0" rtlCol="0">
            <a:spAutoFit/>
          </a:bodyPr>
          <a:lstStyle/>
          <a:p>
            <a:pPr marL="435293" marR="175259" indent="-252889">
              <a:spcBef>
                <a:spcPts val="203"/>
              </a:spcBef>
            </a:pPr>
            <a:r>
              <a:rPr sz="2400" spc="-4" dirty="0">
                <a:latin typeface="Trebuchet MS"/>
                <a:cs typeface="Trebuchet MS"/>
              </a:rPr>
              <a:t>Giardia</a:t>
            </a:r>
            <a:r>
              <a:rPr sz="2400" spc="-49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lamblia  </a:t>
            </a:r>
            <a:r>
              <a:rPr sz="2400" spc="-4" dirty="0">
                <a:latin typeface="Trebuchet MS"/>
                <a:cs typeface="Trebuchet MS"/>
              </a:rPr>
              <a:t>trophozoite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37025" y="3881437"/>
            <a:ext cx="2005964" cy="12755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 txBox="1"/>
          <p:nvPr/>
        </p:nvSpPr>
        <p:spPr>
          <a:xfrm>
            <a:off x="3834715" y="3929950"/>
            <a:ext cx="1449704" cy="124120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600" spc="-7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Two </a:t>
            </a:r>
            <a:r>
              <a:rPr sz="1600" spc="-4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nuclei, each  with central  karyosome Four  pairs </a:t>
            </a:r>
            <a:r>
              <a:rPr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of</a:t>
            </a:r>
            <a:r>
              <a:rPr sz="1600" spc="-56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flagella</a:t>
            </a:r>
          </a:p>
        </p:txBody>
      </p:sp>
      <p:sp>
        <p:nvSpPr>
          <p:cNvPr id="9" name="object 9"/>
          <p:cNvSpPr/>
          <p:nvPr/>
        </p:nvSpPr>
        <p:spPr>
          <a:xfrm>
            <a:off x="891969" y="328348"/>
            <a:ext cx="1481532" cy="2553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>
              <a:solidFill>
                <a:srgbClr val="7030A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64351" y="328348"/>
            <a:ext cx="1124617" cy="2603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3879818" y="329205"/>
            <a:ext cx="1125378" cy="2594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3637025" y="3628264"/>
            <a:ext cx="515493" cy="5143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4902326" y="3628264"/>
            <a:ext cx="516636" cy="5143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5005196" y="3620262"/>
            <a:ext cx="514350" cy="5223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490440" y="1656967"/>
            <a:ext cx="2170367" cy="257489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553695" y="718861"/>
            <a:ext cx="2158079" cy="8079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539057" y="762139"/>
            <a:ext cx="2158365" cy="764633"/>
          </a:xfrm>
          <a:prstGeom prst="rect">
            <a:avLst/>
          </a:prstGeom>
          <a:ln w="11429">
            <a:solidFill>
              <a:srgbClr val="B83C68"/>
            </a:solidFill>
          </a:ln>
        </p:spPr>
        <p:txBody>
          <a:bodyPr vert="horz" wrap="square" lIns="0" tIns="25718" rIns="0" bIns="0" rtlCol="0" anchor="t">
            <a:spAutoFit/>
          </a:bodyPr>
          <a:lstStyle/>
          <a:p>
            <a:pPr marL="253841" marR="247650" indent="330041">
              <a:spcBef>
                <a:spcPts val="203"/>
              </a:spcBef>
            </a:pPr>
            <a:r>
              <a:rPr sz="2400" spc="-4" dirty="0">
                <a:solidFill>
                  <a:srgbClr val="000000"/>
                </a:solidFill>
                <a:latin typeface="Trebuchet MS"/>
                <a:cs typeface="Trebuchet MS"/>
              </a:rPr>
              <a:t>Giardia  </a:t>
            </a:r>
            <a:r>
              <a:rPr sz="2400" dirty="0">
                <a:solidFill>
                  <a:srgbClr val="000000"/>
                </a:solidFill>
                <a:latin typeface="Trebuchet MS"/>
                <a:cs typeface="Trebuchet MS"/>
              </a:rPr>
              <a:t>lamblia</a:t>
            </a:r>
            <a:r>
              <a:rPr sz="2400" spc="-56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2400" spc="-4" dirty="0">
                <a:solidFill>
                  <a:srgbClr val="000000"/>
                </a:solidFill>
                <a:latin typeface="Trebuchet MS"/>
                <a:cs typeface="Trebuchet MS"/>
              </a:rPr>
              <a:t>cyst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31428" y="4275399"/>
            <a:ext cx="2602611" cy="10904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 txBox="1"/>
          <p:nvPr/>
        </p:nvSpPr>
        <p:spPr>
          <a:xfrm>
            <a:off x="421446" y="4390968"/>
            <a:ext cx="2393586" cy="99450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buSzPct val="95000"/>
              <a:buFont typeface="Arial"/>
              <a:buChar char="•"/>
              <a:tabLst>
                <a:tab pos="77153" algn="l"/>
              </a:tabLst>
            </a:pPr>
            <a:r>
              <a:rPr sz="1600" spc="-4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Mature, infective</a:t>
            </a:r>
            <a:r>
              <a:rPr sz="1600" spc="-7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cyst,</a:t>
            </a:r>
            <a:endParaRPr sz="1600" dirty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  <a:p>
            <a:pPr marL="9525">
              <a:spcBef>
                <a:spcPts val="4"/>
              </a:spcBef>
            </a:pPr>
            <a:r>
              <a:rPr sz="1600" spc="-4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containing </a:t>
            </a:r>
            <a:r>
              <a:rPr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4</a:t>
            </a:r>
            <a:r>
              <a:rPr sz="1600" spc="-53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nuclei</a:t>
            </a:r>
            <a:endParaRPr sz="1600" dirty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  <a:p>
            <a:pPr marL="9525" marR="3810">
              <a:buSzPct val="95000"/>
              <a:buFont typeface="Arial"/>
              <a:buChar char="•"/>
              <a:tabLst>
                <a:tab pos="77153" algn="l"/>
              </a:tabLst>
            </a:pPr>
            <a:r>
              <a:rPr sz="1600" spc="-4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Note </a:t>
            </a:r>
            <a:r>
              <a:rPr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a straight</a:t>
            </a:r>
            <a:r>
              <a:rPr sz="1600" spc="-98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axoneme  </a:t>
            </a:r>
            <a:r>
              <a:rPr sz="1600" spc="-4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running</a:t>
            </a:r>
            <a:r>
              <a:rPr sz="1600" spc="-4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longitudinally</a:t>
            </a:r>
            <a:endParaRPr sz="1600" dirty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398315-4A43-46BD-A95E-6BB195E54992}"/>
              </a:ext>
            </a:extLst>
          </p:cNvPr>
          <p:cNvSpPr txBox="1"/>
          <p:nvPr/>
        </p:nvSpPr>
        <p:spPr>
          <a:xfrm>
            <a:off x="129561" y="5805424"/>
            <a:ext cx="67284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Examples</a:t>
            </a:r>
            <a:endParaRPr lang="ar-SA" dirty="0"/>
          </a:p>
        </p:txBody>
      </p:sp>
      <p:sp>
        <p:nvSpPr>
          <p:cNvPr id="26" name="object 4">
            <a:extLst>
              <a:ext uri="{FF2B5EF4-FFF2-40B4-BE49-F238E27FC236}">
                <a16:creationId xmlns:a16="http://schemas.microsoft.com/office/drawing/2014/main" id="{8B5BC15E-9513-4931-9FBB-A466133BE0F1}"/>
              </a:ext>
            </a:extLst>
          </p:cNvPr>
          <p:cNvSpPr txBox="1">
            <a:spLocks/>
          </p:cNvSpPr>
          <p:nvPr/>
        </p:nvSpPr>
        <p:spPr>
          <a:xfrm>
            <a:off x="-30639" y="6183214"/>
            <a:ext cx="6791959" cy="655308"/>
          </a:xfrm>
          <a:prstGeom prst="rect">
            <a:avLst/>
          </a:prstGeom>
          <a:ln w="9525">
            <a:solidFill>
              <a:srgbClr val="864395"/>
            </a:solidFill>
          </a:ln>
        </p:spPr>
        <p:txBody>
          <a:bodyPr vert="horz" wrap="square" lIns="0" tIns="39370" rIns="0" bIns="0" rtlCol="0" anchor="t">
            <a:spAutoFit/>
          </a:bodyPr>
          <a:lstStyle>
            <a:lvl1pPr algn="l" defTabSz="342900" rtl="1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marL="158115" marR="153035" indent="-67310">
              <a:lnSpc>
                <a:spcPts val="2390"/>
              </a:lnSpc>
              <a:spcBef>
                <a:spcPts val="310"/>
              </a:spcBef>
            </a:pPr>
            <a:r>
              <a:rPr lang="en-US" sz="2000" spc="-25" dirty="0">
                <a:solidFill>
                  <a:srgbClr val="000000"/>
                </a:solidFill>
                <a:latin typeface="Bell MT"/>
                <a:cs typeface="Bell MT"/>
              </a:rPr>
              <a:t>1- Following </a:t>
            </a:r>
            <a:r>
              <a:rPr lang="en-US" sz="2000" spc="-10" dirty="0">
                <a:solidFill>
                  <a:srgbClr val="000000"/>
                </a:solidFill>
                <a:latin typeface="Bell MT"/>
                <a:cs typeface="Bell MT"/>
              </a:rPr>
              <a:t>is </a:t>
            </a:r>
            <a:r>
              <a:rPr lang="en-US" sz="2000" spc="-5" dirty="0">
                <a:solidFill>
                  <a:srgbClr val="000000"/>
                </a:solidFill>
                <a:latin typeface="Bell MT"/>
                <a:cs typeface="Bell MT"/>
              </a:rPr>
              <a:t>the </a:t>
            </a:r>
            <a:r>
              <a:rPr lang="en-US" sz="2000" spc="-10" dirty="0">
                <a:solidFill>
                  <a:srgbClr val="000000"/>
                </a:solidFill>
                <a:latin typeface="Bell MT"/>
                <a:cs typeface="Bell MT"/>
              </a:rPr>
              <a:t>microphotograph </a:t>
            </a:r>
            <a:r>
              <a:rPr lang="en-US" sz="2000" spc="-5" dirty="0">
                <a:solidFill>
                  <a:srgbClr val="000000"/>
                </a:solidFill>
                <a:latin typeface="Bell MT"/>
                <a:cs typeface="Bell MT"/>
              </a:rPr>
              <a:t>of </a:t>
            </a:r>
            <a:r>
              <a:rPr lang="en-US" sz="2000" dirty="0">
                <a:solidFill>
                  <a:srgbClr val="000000"/>
                </a:solidFill>
                <a:latin typeface="Bell MT"/>
                <a:cs typeface="Bell MT"/>
              </a:rPr>
              <a:t>an </a:t>
            </a:r>
            <a:r>
              <a:rPr lang="en-US" sz="2000" spc="-10" dirty="0">
                <a:solidFill>
                  <a:srgbClr val="000000"/>
                </a:solidFill>
                <a:latin typeface="Bell MT"/>
                <a:cs typeface="Bell MT"/>
              </a:rPr>
              <a:t>organism found </a:t>
            </a:r>
            <a:r>
              <a:rPr lang="en-US" sz="2000" spc="-5" dirty="0">
                <a:solidFill>
                  <a:srgbClr val="000000"/>
                </a:solidFill>
                <a:latin typeface="Bell MT"/>
                <a:cs typeface="Bell MT"/>
              </a:rPr>
              <a:t>in  the upper </a:t>
            </a:r>
            <a:r>
              <a:rPr lang="en-US" sz="2000" spc="-10" dirty="0">
                <a:solidFill>
                  <a:srgbClr val="000000"/>
                </a:solidFill>
                <a:latin typeface="Bell MT"/>
                <a:cs typeface="Bell MT"/>
              </a:rPr>
              <a:t>part </a:t>
            </a:r>
            <a:r>
              <a:rPr lang="en-US" sz="2000" dirty="0">
                <a:solidFill>
                  <a:srgbClr val="000000"/>
                </a:solidFill>
                <a:latin typeface="Bell MT"/>
                <a:cs typeface="Bell MT"/>
              </a:rPr>
              <a:t>of </a:t>
            </a:r>
            <a:r>
              <a:rPr lang="en-US" sz="2000" spc="-5" dirty="0">
                <a:solidFill>
                  <a:srgbClr val="000000"/>
                </a:solidFill>
                <a:latin typeface="Bell MT"/>
                <a:cs typeface="Bell MT"/>
              </a:rPr>
              <a:t>the small intestine</a:t>
            </a:r>
            <a:r>
              <a:rPr lang="en-US" sz="2000" spc="-70" dirty="0">
                <a:solidFill>
                  <a:srgbClr val="000000"/>
                </a:solidFill>
                <a:latin typeface="Bell MT"/>
                <a:cs typeface="Bell MT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Bell MT"/>
                <a:cs typeface="Bell MT"/>
              </a:rPr>
              <a:t>.</a:t>
            </a:r>
            <a:endParaRPr lang="en-US" sz="2000" dirty="0">
              <a:latin typeface="Bell MT"/>
              <a:cs typeface="Bell MT"/>
            </a:endParaRPr>
          </a:p>
        </p:txBody>
      </p:sp>
      <p:sp>
        <p:nvSpPr>
          <p:cNvPr id="27" name="object 2">
            <a:extLst>
              <a:ext uri="{FF2B5EF4-FFF2-40B4-BE49-F238E27FC236}">
                <a16:creationId xmlns:a16="http://schemas.microsoft.com/office/drawing/2014/main" id="{FEC1FC9B-1D28-4246-9649-98486604B244}"/>
              </a:ext>
            </a:extLst>
          </p:cNvPr>
          <p:cNvSpPr/>
          <p:nvPr/>
        </p:nvSpPr>
        <p:spPr>
          <a:xfrm>
            <a:off x="76791" y="6995938"/>
            <a:ext cx="2487560" cy="30082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772ECD08-3E33-40B2-9564-A54908C0DAFF}"/>
              </a:ext>
            </a:extLst>
          </p:cNvPr>
          <p:cNvSpPr/>
          <p:nvPr/>
        </p:nvSpPr>
        <p:spPr>
          <a:xfrm>
            <a:off x="176649" y="10100099"/>
            <a:ext cx="2498241" cy="909694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A) </a:t>
            </a:r>
            <a:r>
              <a:rPr lang="en-US" spc="-5" dirty="0">
                <a:cs typeface="Trebuchet MS"/>
              </a:rPr>
              <a:t>Name the</a:t>
            </a:r>
            <a:r>
              <a:rPr lang="en-US" spc="-15" dirty="0">
                <a:cs typeface="Trebuchet MS"/>
              </a:rPr>
              <a:t> </a:t>
            </a:r>
            <a:r>
              <a:rPr lang="en-US" spc="-5" dirty="0">
                <a:cs typeface="Trebuchet MS"/>
              </a:rPr>
              <a:t>Organism</a:t>
            </a:r>
            <a:endParaRPr lang="en-US" dirty="0">
              <a:cs typeface="Trebuchet MS"/>
            </a:endParaRPr>
          </a:p>
          <a:p>
            <a:pPr algn="ctr"/>
            <a:endParaRPr lang="ar-SA" dirty="0"/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ED7965CC-479A-4CB4-BF3D-229B2F60F72E}"/>
              </a:ext>
            </a:extLst>
          </p:cNvPr>
          <p:cNvSpPr/>
          <p:nvPr/>
        </p:nvSpPr>
        <p:spPr>
          <a:xfrm>
            <a:off x="199181" y="11105736"/>
            <a:ext cx="2512593" cy="75227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B) </a:t>
            </a:r>
            <a:r>
              <a:rPr lang="en-US" spc="-5" dirty="0">
                <a:cs typeface="Trebuchet MS"/>
              </a:rPr>
              <a:t>What is the</a:t>
            </a:r>
            <a:r>
              <a:rPr lang="en-US" spc="-30" dirty="0">
                <a:cs typeface="Trebuchet MS"/>
              </a:rPr>
              <a:t> </a:t>
            </a:r>
            <a:r>
              <a:rPr lang="en-US" spc="-5" dirty="0">
                <a:cs typeface="Trebuchet MS"/>
              </a:rPr>
              <a:t>Stage?</a:t>
            </a:r>
            <a:endParaRPr lang="en-US" dirty="0">
              <a:cs typeface="Trebuchet MS"/>
            </a:endParaRPr>
          </a:p>
          <a:p>
            <a:pPr algn="ctr"/>
            <a:r>
              <a:rPr lang="en-US" dirty="0"/>
              <a:t> </a:t>
            </a:r>
            <a:endParaRPr lang="ar-SA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EF063E7-0646-4A03-9E25-2D23BC7F6460}"/>
              </a:ext>
            </a:extLst>
          </p:cNvPr>
          <p:cNvSpPr/>
          <p:nvPr/>
        </p:nvSpPr>
        <p:spPr>
          <a:xfrm>
            <a:off x="3396755" y="10178807"/>
            <a:ext cx="3323568" cy="7522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96520">
              <a:lnSpc>
                <a:spcPct val="100000"/>
              </a:lnSpc>
              <a:spcBef>
                <a:spcPts val="350"/>
              </a:spcBef>
            </a:pPr>
            <a:r>
              <a:rPr lang="en-US" spc="-5">
                <a:cs typeface="Trebuchet MS"/>
              </a:rPr>
              <a:t>Giardia</a:t>
            </a:r>
            <a:r>
              <a:rPr lang="en-US" spc="-40">
                <a:cs typeface="Trebuchet MS"/>
              </a:rPr>
              <a:t> </a:t>
            </a:r>
            <a:r>
              <a:rPr lang="en-US">
                <a:cs typeface="Trebuchet MS"/>
              </a:rPr>
              <a:t>lamblia</a:t>
            </a:r>
            <a:endParaRPr lang="en-US" dirty="0">
              <a:cs typeface="Trebuchet M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436CC6B-8FD7-4361-9A9D-4BE4AD186797}"/>
              </a:ext>
            </a:extLst>
          </p:cNvPr>
          <p:cNvSpPr/>
          <p:nvPr/>
        </p:nvSpPr>
        <p:spPr>
          <a:xfrm>
            <a:off x="3396959" y="11105736"/>
            <a:ext cx="3323568" cy="7522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96520">
              <a:lnSpc>
                <a:spcPct val="100000"/>
              </a:lnSpc>
              <a:spcBef>
                <a:spcPts val="355"/>
              </a:spcBef>
            </a:pPr>
            <a:r>
              <a:rPr lang="en-US" spc="-25">
                <a:cs typeface="Trebuchet MS"/>
              </a:rPr>
              <a:t>Trophozoite</a:t>
            </a:r>
            <a:r>
              <a:rPr lang="en-US" spc="-5">
                <a:cs typeface="Trebuchet MS"/>
              </a:rPr>
              <a:t> </a:t>
            </a:r>
            <a:r>
              <a:rPr lang="en-US">
                <a:cs typeface="Trebuchet MS"/>
              </a:rPr>
              <a:t>stage</a:t>
            </a:r>
            <a:endParaRPr lang="en-US" dirty="0"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43254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8A6185-B4B1-4FB1-9F2A-A42B2507AFA8}"/>
              </a:ext>
            </a:extLst>
          </p:cNvPr>
          <p:cNvSpPr/>
          <p:nvPr/>
        </p:nvSpPr>
        <p:spPr>
          <a:xfrm>
            <a:off x="716692" y="1334530"/>
            <a:ext cx="4670854" cy="11615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pc="-25" dirty="0">
                <a:solidFill>
                  <a:srgbClr val="000000"/>
                </a:solidFill>
                <a:latin typeface="Bodoni MT"/>
                <a:cs typeface="Bodoni MT"/>
              </a:rPr>
              <a:t>2- Following </a:t>
            </a:r>
            <a:r>
              <a:rPr lang="en-US" dirty="0">
                <a:solidFill>
                  <a:srgbClr val="000000"/>
                </a:solidFill>
                <a:latin typeface="Bodoni MT"/>
                <a:cs typeface="Bodoni MT"/>
              </a:rPr>
              <a:t>is </a:t>
            </a:r>
            <a:r>
              <a:rPr lang="en-US" spc="-5" dirty="0">
                <a:solidFill>
                  <a:srgbClr val="000000"/>
                </a:solidFill>
                <a:latin typeface="Bodoni MT"/>
                <a:cs typeface="Bodoni MT"/>
              </a:rPr>
              <a:t>the  </a:t>
            </a:r>
            <a:r>
              <a:rPr lang="en-US" dirty="0">
                <a:solidFill>
                  <a:srgbClr val="000000"/>
                </a:solidFill>
                <a:latin typeface="Bodoni MT"/>
                <a:cs typeface="Bodoni MT"/>
              </a:rPr>
              <a:t>microphotograph </a:t>
            </a:r>
            <a:r>
              <a:rPr lang="en-US" spc="-5" dirty="0">
                <a:solidFill>
                  <a:srgbClr val="000000"/>
                </a:solidFill>
                <a:latin typeface="Bodoni MT"/>
                <a:cs typeface="Bodoni MT"/>
              </a:rPr>
              <a:t>of an  organism </a:t>
            </a:r>
            <a:r>
              <a:rPr lang="en-US" spc="-10" dirty="0">
                <a:solidFill>
                  <a:srgbClr val="000000"/>
                </a:solidFill>
                <a:latin typeface="Bodoni MT"/>
                <a:cs typeface="Bodoni MT"/>
              </a:rPr>
              <a:t>found </a:t>
            </a:r>
            <a:r>
              <a:rPr lang="en-US" dirty="0">
                <a:solidFill>
                  <a:srgbClr val="000000"/>
                </a:solidFill>
                <a:latin typeface="Bodoni MT"/>
                <a:cs typeface="Bodoni MT"/>
              </a:rPr>
              <a:t>in</a:t>
            </a:r>
            <a:r>
              <a:rPr lang="en-US" spc="-75" dirty="0">
                <a:solidFill>
                  <a:srgbClr val="000000"/>
                </a:solidFill>
                <a:latin typeface="Bodoni MT"/>
                <a:cs typeface="Bodoni MT"/>
              </a:rPr>
              <a:t> </a:t>
            </a:r>
            <a:r>
              <a:rPr lang="en-US" dirty="0">
                <a:solidFill>
                  <a:srgbClr val="000000"/>
                </a:solidFill>
                <a:latin typeface="Bodoni MT"/>
                <a:cs typeface="Bodoni MT"/>
              </a:rPr>
              <a:t>stools</a:t>
            </a:r>
            <a:endParaRPr lang="ar-SA"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A854F53B-DFD2-4124-9927-E62B7040B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487" y="2792627"/>
            <a:ext cx="3101546" cy="42397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rtl="0"/>
            <a:endParaRPr lang="ar-SA" dirty="0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3001A0DF-DFE7-4FDC-A776-89A930A689AD}"/>
              </a:ext>
            </a:extLst>
          </p:cNvPr>
          <p:cNvSpPr/>
          <p:nvPr/>
        </p:nvSpPr>
        <p:spPr>
          <a:xfrm>
            <a:off x="432487" y="7529894"/>
            <a:ext cx="2498241" cy="909694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A) </a:t>
            </a:r>
            <a:r>
              <a:rPr lang="en-US" spc="-5" dirty="0">
                <a:cs typeface="Trebuchet MS"/>
              </a:rPr>
              <a:t>Name the</a:t>
            </a:r>
            <a:r>
              <a:rPr lang="en-US" spc="-15" dirty="0">
                <a:cs typeface="Trebuchet MS"/>
              </a:rPr>
              <a:t> </a:t>
            </a:r>
            <a:r>
              <a:rPr lang="en-US" spc="-5" dirty="0">
                <a:cs typeface="Trebuchet MS"/>
              </a:rPr>
              <a:t>Organism</a:t>
            </a:r>
            <a:endParaRPr lang="en-US" dirty="0">
              <a:cs typeface="Trebuchet MS"/>
            </a:endParaRPr>
          </a:p>
          <a:p>
            <a:pPr algn="ctr"/>
            <a:endParaRPr lang="ar-SA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6505698-AEDB-4D29-AAF6-063791867904}"/>
              </a:ext>
            </a:extLst>
          </p:cNvPr>
          <p:cNvSpPr/>
          <p:nvPr/>
        </p:nvSpPr>
        <p:spPr>
          <a:xfrm>
            <a:off x="3534033" y="7529894"/>
            <a:ext cx="3323568" cy="7522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96520">
              <a:lnSpc>
                <a:spcPct val="100000"/>
              </a:lnSpc>
              <a:spcBef>
                <a:spcPts val="350"/>
              </a:spcBef>
            </a:pPr>
            <a:r>
              <a:rPr lang="en-US" spc="-5">
                <a:cs typeface="Trebuchet MS"/>
              </a:rPr>
              <a:t>Giardia</a:t>
            </a:r>
            <a:r>
              <a:rPr lang="en-US" spc="-40">
                <a:cs typeface="Trebuchet MS"/>
              </a:rPr>
              <a:t> </a:t>
            </a:r>
            <a:r>
              <a:rPr lang="en-US">
                <a:cs typeface="Trebuchet MS"/>
              </a:rPr>
              <a:t>lamblia</a:t>
            </a:r>
            <a:endParaRPr lang="en-US" dirty="0">
              <a:cs typeface="Trebuchet MS"/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620789E3-B1A1-4D8D-BB4C-AD1239DB9620}"/>
              </a:ext>
            </a:extLst>
          </p:cNvPr>
          <p:cNvSpPr/>
          <p:nvPr/>
        </p:nvSpPr>
        <p:spPr>
          <a:xfrm>
            <a:off x="418135" y="8825783"/>
            <a:ext cx="2512593" cy="75227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B) </a:t>
            </a:r>
            <a:r>
              <a:rPr lang="en-US" spc="-5" dirty="0">
                <a:cs typeface="Trebuchet MS"/>
              </a:rPr>
              <a:t>What is the</a:t>
            </a:r>
            <a:r>
              <a:rPr lang="en-US" spc="-30" dirty="0">
                <a:cs typeface="Trebuchet MS"/>
              </a:rPr>
              <a:t> </a:t>
            </a:r>
            <a:r>
              <a:rPr lang="en-US" spc="-5" dirty="0">
                <a:cs typeface="Trebuchet MS"/>
              </a:rPr>
              <a:t>Stage?</a:t>
            </a:r>
            <a:endParaRPr lang="en-US" dirty="0">
              <a:cs typeface="Trebuchet MS"/>
            </a:endParaRPr>
          </a:p>
          <a:p>
            <a:pPr algn="ctr"/>
            <a:r>
              <a:rPr lang="en-US" dirty="0"/>
              <a:t> </a:t>
            </a:r>
            <a:endParaRPr lang="ar-SA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725835-4F42-4222-9844-80DE51CA63C9}"/>
              </a:ext>
            </a:extLst>
          </p:cNvPr>
          <p:cNvSpPr/>
          <p:nvPr/>
        </p:nvSpPr>
        <p:spPr>
          <a:xfrm>
            <a:off x="3534432" y="8825783"/>
            <a:ext cx="3323568" cy="7522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96520">
              <a:lnSpc>
                <a:spcPct val="100000"/>
              </a:lnSpc>
              <a:spcBef>
                <a:spcPts val="355"/>
              </a:spcBef>
            </a:pPr>
            <a:r>
              <a:rPr lang="en-US" spc="-25" dirty="0">
                <a:cs typeface="Trebuchet MS"/>
              </a:rPr>
              <a:t>Cyst</a:t>
            </a:r>
            <a:r>
              <a:rPr lang="en-US" spc="-5" dirty="0">
                <a:cs typeface="Trebuchet MS"/>
              </a:rPr>
              <a:t> </a:t>
            </a:r>
            <a:r>
              <a:rPr lang="en-US" dirty="0">
                <a:cs typeface="Trebuchet MS"/>
              </a:rPr>
              <a:t>stage</a:t>
            </a:r>
          </a:p>
        </p:txBody>
      </p:sp>
    </p:spTree>
    <p:extLst>
      <p:ext uri="{BB962C8B-B14F-4D97-AF65-F5344CB8AC3E}">
        <p14:creationId xmlns:p14="http://schemas.microsoft.com/office/powerpoint/2010/main" val="1055512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AE858-5D72-4FBE-B002-866E1C333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189" y="218760"/>
            <a:ext cx="4760785" cy="621499"/>
          </a:xfrm>
        </p:spPr>
        <p:txBody>
          <a:bodyPr/>
          <a:lstStyle/>
          <a:p>
            <a:pPr algn="ctr" rtl="0"/>
            <a:r>
              <a:rPr lang="en-US" dirty="0"/>
              <a:t>Mycology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89CF9-EF7C-4E26-BCBF-2AE24B03B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3648"/>
            <a:ext cx="6623222" cy="6143141"/>
          </a:xfrm>
        </p:spPr>
        <p:txBody>
          <a:bodyPr/>
          <a:lstStyle/>
          <a:p>
            <a:pPr algn="l" rtl="0"/>
            <a:r>
              <a:rPr lang="en-US" dirty="0"/>
              <a:t>Fungi can be divided to two types based on morphology</a:t>
            </a:r>
            <a:endParaRPr lang="ar-SA" dirty="0"/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E61F137A-C730-46C8-8A69-614DBDBFE2F9}"/>
              </a:ext>
            </a:extLst>
          </p:cNvPr>
          <p:cNvSpPr/>
          <p:nvPr/>
        </p:nvSpPr>
        <p:spPr>
          <a:xfrm>
            <a:off x="273564" y="1311876"/>
            <a:ext cx="3073058" cy="29743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80F394CE-3AF0-4545-983F-2E83663B5646}"/>
              </a:ext>
            </a:extLst>
          </p:cNvPr>
          <p:cNvSpPr/>
          <p:nvPr/>
        </p:nvSpPr>
        <p:spPr>
          <a:xfrm>
            <a:off x="3636148" y="1311876"/>
            <a:ext cx="2987074" cy="2974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261152CF-D885-4577-9332-97203502D57F}"/>
              </a:ext>
            </a:extLst>
          </p:cNvPr>
          <p:cNvSpPr txBox="1"/>
          <p:nvPr/>
        </p:nvSpPr>
        <p:spPr>
          <a:xfrm>
            <a:off x="1383691" y="4458091"/>
            <a:ext cx="412940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80179" algn="l"/>
              </a:tabLst>
            </a:pPr>
            <a:r>
              <a:rPr sz="1800" b="1" dirty="0">
                <a:latin typeface="Trebuchet MS"/>
                <a:cs typeface="Trebuchet MS"/>
              </a:rPr>
              <a:t>A	B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00C9987A-5E47-498A-8021-4E841F0D2109}"/>
              </a:ext>
            </a:extLst>
          </p:cNvPr>
          <p:cNvSpPr/>
          <p:nvPr/>
        </p:nvSpPr>
        <p:spPr>
          <a:xfrm>
            <a:off x="273564" y="4767237"/>
            <a:ext cx="6349658" cy="935636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pc="-5" dirty="0">
                <a:cs typeface="Trebuchet MS"/>
              </a:rPr>
              <a:t>Based on </a:t>
            </a:r>
            <a:r>
              <a:rPr lang="en-US" spc="-25" dirty="0">
                <a:cs typeface="Trebuchet MS"/>
              </a:rPr>
              <a:t>morphology, </a:t>
            </a:r>
            <a:r>
              <a:rPr lang="en-US" spc="-5" dirty="0">
                <a:cs typeface="Trebuchet MS"/>
              </a:rPr>
              <a:t>name the two fungal structures in </a:t>
            </a:r>
            <a:r>
              <a:rPr lang="en-US" dirty="0">
                <a:cs typeface="Trebuchet MS"/>
              </a:rPr>
              <a:t>A </a:t>
            </a:r>
            <a:r>
              <a:rPr lang="en-US" spc="-5" dirty="0">
                <a:cs typeface="Trebuchet MS"/>
              </a:rPr>
              <a:t>and</a:t>
            </a:r>
            <a:r>
              <a:rPr lang="en-US" spc="-210" dirty="0">
                <a:cs typeface="Trebuchet MS"/>
              </a:rPr>
              <a:t> </a:t>
            </a:r>
            <a:r>
              <a:rPr lang="en-US" dirty="0">
                <a:cs typeface="Trebuchet MS"/>
              </a:rPr>
              <a:t>B?</a:t>
            </a:r>
          </a:p>
          <a:p>
            <a:pPr algn="ctr"/>
            <a:endParaRPr lang="ar-SA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4A4F3B-BBA5-40DB-9946-68F2725FD591}"/>
              </a:ext>
            </a:extLst>
          </p:cNvPr>
          <p:cNvSpPr/>
          <p:nvPr/>
        </p:nvSpPr>
        <p:spPr>
          <a:xfrm>
            <a:off x="273564" y="5820857"/>
            <a:ext cx="6054811" cy="72611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B2B56D3C-E15F-44E8-BABF-0CEDF7801962}"/>
              </a:ext>
            </a:extLst>
          </p:cNvPr>
          <p:cNvSpPr txBox="1"/>
          <p:nvPr/>
        </p:nvSpPr>
        <p:spPr>
          <a:xfrm>
            <a:off x="636201" y="5923392"/>
            <a:ext cx="13150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A: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Yeast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e.g.</a:t>
            </a:r>
            <a:r>
              <a:rPr sz="1800" spc="-70" dirty="0">
                <a:latin typeface="Trebuchet MS"/>
                <a:cs typeface="Trebuchet MS"/>
              </a:rPr>
              <a:t> </a:t>
            </a:r>
            <a:r>
              <a:rPr sz="1800" i="1" spc="-5" dirty="0">
                <a:latin typeface="Trebuchet MS"/>
                <a:cs typeface="Trebuchet MS"/>
              </a:rPr>
              <a:t>Candida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C3F098DE-B675-4E2C-8273-DF46EC84AA8F}"/>
              </a:ext>
            </a:extLst>
          </p:cNvPr>
          <p:cNvSpPr txBox="1"/>
          <p:nvPr/>
        </p:nvSpPr>
        <p:spPr>
          <a:xfrm>
            <a:off x="4559050" y="5918063"/>
            <a:ext cx="1624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B: </a:t>
            </a:r>
            <a:r>
              <a:rPr sz="1800" spc="-10" dirty="0">
                <a:latin typeface="Trebuchet MS"/>
                <a:cs typeface="Trebuchet MS"/>
              </a:rPr>
              <a:t>Mould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fungi</a:t>
            </a:r>
            <a:endParaRPr sz="1800" dirty="0">
              <a:latin typeface="Trebuchet MS"/>
              <a:cs typeface="Trebuchet MS"/>
            </a:endParaRPr>
          </a:p>
          <a:p>
            <a:pPr marL="8255"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e.g.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i="1" spc="-5" dirty="0">
                <a:latin typeface="Trebuchet MS"/>
                <a:cs typeface="Trebuchet MS"/>
              </a:rPr>
              <a:t>Aspergillus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C2FF8E-A08A-4484-B98C-543D6973BF93}"/>
              </a:ext>
            </a:extLst>
          </p:cNvPr>
          <p:cNvSpPr txBox="1"/>
          <p:nvPr/>
        </p:nvSpPr>
        <p:spPr>
          <a:xfrm>
            <a:off x="0" y="6864773"/>
            <a:ext cx="658443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Microscopic appearance of fungi</a:t>
            </a:r>
            <a:endParaRPr lang="ar-SA" dirty="0"/>
          </a:p>
        </p:txBody>
      </p:sp>
      <p:sp>
        <p:nvSpPr>
          <p:cNvPr id="13" name="object 16">
            <a:extLst>
              <a:ext uri="{FF2B5EF4-FFF2-40B4-BE49-F238E27FC236}">
                <a16:creationId xmlns:a16="http://schemas.microsoft.com/office/drawing/2014/main" id="{06950F20-9F2F-4233-B9CA-3B6AFF3C18EE}"/>
              </a:ext>
            </a:extLst>
          </p:cNvPr>
          <p:cNvSpPr/>
          <p:nvPr/>
        </p:nvSpPr>
        <p:spPr>
          <a:xfrm>
            <a:off x="49588" y="7455017"/>
            <a:ext cx="3803396" cy="28893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E44A1F51-E9E8-4CBB-9708-C940267A43F2}"/>
              </a:ext>
            </a:extLst>
          </p:cNvPr>
          <p:cNvSpPr/>
          <p:nvPr/>
        </p:nvSpPr>
        <p:spPr>
          <a:xfrm>
            <a:off x="3990539" y="7486060"/>
            <a:ext cx="3078099" cy="2895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2734F3F3-4C38-47E0-9AEB-081D695AF11E}"/>
              </a:ext>
            </a:extLst>
          </p:cNvPr>
          <p:cNvSpPr txBox="1"/>
          <p:nvPr/>
        </p:nvSpPr>
        <p:spPr>
          <a:xfrm>
            <a:off x="1264792" y="7131677"/>
            <a:ext cx="109060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rebuchet MS"/>
                <a:cs typeface="Trebuchet MS"/>
              </a:rPr>
              <a:t>A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B02E39A5-2A4C-4FD2-994E-C9EE83F09764}"/>
              </a:ext>
            </a:extLst>
          </p:cNvPr>
          <p:cNvSpPr txBox="1"/>
          <p:nvPr/>
        </p:nvSpPr>
        <p:spPr>
          <a:xfrm>
            <a:off x="5204137" y="7113985"/>
            <a:ext cx="97987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rebuchet MS"/>
                <a:cs typeface="Trebuchet MS"/>
              </a:rPr>
              <a:t>B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58F86327-056A-49F1-A51B-5E9643270B0C}"/>
              </a:ext>
            </a:extLst>
          </p:cNvPr>
          <p:cNvSpPr/>
          <p:nvPr/>
        </p:nvSpPr>
        <p:spPr>
          <a:xfrm>
            <a:off x="0" y="10482411"/>
            <a:ext cx="6349658" cy="6505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lang="en-US" spc="-5" dirty="0">
                <a:cs typeface="Trebuchet MS"/>
              </a:rPr>
              <a:t>Name the two fungal structures in </a:t>
            </a:r>
            <a:r>
              <a:rPr lang="en-US" dirty="0">
                <a:cs typeface="Trebuchet MS"/>
              </a:rPr>
              <a:t>A </a:t>
            </a:r>
            <a:r>
              <a:rPr lang="en-US" spc="-5" dirty="0">
                <a:cs typeface="Trebuchet MS"/>
              </a:rPr>
              <a:t>and</a:t>
            </a:r>
            <a:r>
              <a:rPr lang="en-US" spc="-235" dirty="0">
                <a:cs typeface="Trebuchet MS"/>
              </a:rPr>
              <a:t> </a:t>
            </a:r>
            <a:r>
              <a:rPr lang="en-US" dirty="0">
                <a:cs typeface="Trebuchet MS"/>
              </a:rPr>
              <a:t>B?</a:t>
            </a:r>
          </a:p>
          <a:p>
            <a:pPr algn="ctr"/>
            <a:endParaRPr lang="ar-SA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434EA5B-457E-44EE-BC7F-B4D9B5238A5D}"/>
              </a:ext>
            </a:extLst>
          </p:cNvPr>
          <p:cNvSpPr/>
          <p:nvPr/>
        </p:nvSpPr>
        <p:spPr>
          <a:xfrm>
            <a:off x="49588" y="11233693"/>
            <a:ext cx="6808412" cy="72611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67ED7AF1-7553-48FD-8453-08F7044A8039}"/>
              </a:ext>
            </a:extLst>
          </p:cNvPr>
          <p:cNvSpPr txBox="1"/>
          <p:nvPr/>
        </p:nvSpPr>
        <p:spPr>
          <a:xfrm>
            <a:off x="273564" y="11309414"/>
            <a:ext cx="22536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A: Budding yeast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cells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e.g.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i="1" spc="-5" dirty="0">
                <a:latin typeface="Trebuchet MS"/>
                <a:cs typeface="Trebuchet MS"/>
              </a:rPr>
              <a:t>Candida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20" name="object 6">
            <a:extLst>
              <a:ext uri="{FF2B5EF4-FFF2-40B4-BE49-F238E27FC236}">
                <a16:creationId xmlns:a16="http://schemas.microsoft.com/office/drawing/2014/main" id="{49495D56-21B2-47D4-B81A-21FD21123090}"/>
              </a:ext>
            </a:extLst>
          </p:cNvPr>
          <p:cNvSpPr txBox="1"/>
          <p:nvPr/>
        </p:nvSpPr>
        <p:spPr>
          <a:xfrm>
            <a:off x="3947544" y="11309414"/>
            <a:ext cx="28479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B: Branching Fungal</a:t>
            </a:r>
            <a:r>
              <a:rPr sz="1800" spc="-9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hyphae</a:t>
            </a:r>
            <a:endParaRPr sz="1800" dirty="0">
              <a:latin typeface="Trebuchet MS"/>
              <a:cs typeface="Trebuchet MS"/>
            </a:endParaRPr>
          </a:p>
          <a:p>
            <a:pPr marL="361950"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e.g.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i="1" spc="-5" dirty="0">
                <a:latin typeface="Trebuchet MS"/>
                <a:cs typeface="Trebuchet MS"/>
              </a:rPr>
              <a:t>Aspergillus</a:t>
            </a:r>
            <a:endParaRPr sz="18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97013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A3E6E4-50B0-4004-9928-9977946B868C}"/>
              </a:ext>
            </a:extLst>
          </p:cNvPr>
          <p:cNvSpPr/>
          <p:nvPr/>
        </p:nvSpPr>
        <p:spPr>
          <a:xfrm>
            <a:off x="0" y="3644154"/>
            <a:ext cx="2462725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leader : </a:t>
            </a:r>
            <a:endParaRPr lang="ar-SA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SA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عبير العبدالجبار </a:t>
            </a:r>
          </a:p>
          <a:p>
            <a:pPr algn="ctr"/>
            <a:r>
              <a:rPr lang="ar-SA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members </a:t>
            </a:r>
          </a:p>
          <a:p>
            <a:pPr algn="ctr"/>
            <a:r>
              <a:rPr lang="ar-SA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ميعاد النفيعي</a:t>
            </a:r>
          </a:p>
          <a:p>
            <a:pPr algn="ctr"/>
            <a:r>
              <a:rPr lang="ar-SA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إبتسام المطيري</a:t>
            </a:r>
          </a:p>
          <a:p>
            <a:pPr algn="ctr"/>
            <a:r>
              <a:rPr lang="ar-SA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رناد الفرم</a:t>
            </a:r>
          </a:p>
          <a:p>
            <a:pPr algn="ctr"/>
            <a:r>
              <a:rPr lang="ar-SA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شهد الطياش</a:t>
            </a:r>
          </a:p>
          <a:p>
            <a:pPr algn="ctr"/>
            <a:r>
              <a:rPr lang="ar-SA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لمى الهدلق</a:t>
            </a:r>
          </a:p>
          <a:p>
            <a:pPr algn="ctr"/>
            <a:r>
              <a:rPr lang="ar-SA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نورة الضبيب</a:t>
            </a:r>
          </a:p>
          <a:p>
            <a:pPr algn="ctr"/>
            <a:r>
              <a:rPr lang="ar-SA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روان الرحيلي</a:t>
            </a:r>
          </a:p>
          <a:p>
            <a:pPr algn="ctr"/>
            <a:r>
              <a:rPr lang="ar-SA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مها النهدي</a:t>
            </a:r>
          </a:p>
          <a:p>
            <a:pPr algn="ctr"/>
            <a:r>
              <a:rPr lang="ar-SA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آلاء الصويّغ</a:t>
            </a:r>
          </a:p>
          <a:p>
            <a:pPr algn="ctr"/>
            <a:r>
              <a:rPr lang="ar-SA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عهد القرين</a:t>
            </a:r>
          </a:p>
          <a:p>
            <a:pPr algn="ctr"/>
            <a:r>
              <a:rPr lang="ar-SA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رهف الشمري 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157AB6-2458-4BAB-8EFD-2F9A0AB7E1C7}"/>
              </a:ext>
            </a:extLst>
          </p:cNvPr>
          <p:cNvSpPr/>
          <p:nvPr/>
        </p:nvSpPr>
        <p:spPr>
          <a:xfrm>
            <a:off x="864973" y="1112108"/>
            <a:ext cx="4868562" cy="158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Done by:</a:t>
            </a:r>
            <a:endParaRPr lang="ar-SA" sz="40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CC47CB-BFAC-414F-B18B-3003BAFE920A}"/>
              </a:ext>
            </a:extLst>
          </p:cNvPr>
          <p:cNvSpPr/>
          <p:nvPr/>
        </p:nvSpPr>
        <p:spPr>
          <a:xfrm>
            <a:off x="3552912" y="3644154"/>
            <a:ext cx="23040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leader :</a:t>
            </a:r>
          </a:p>
          <a:p>
            <a:pPr algn="ctr"/>
            <a:r>
              <a:rPr lang="ar-SA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علي شحادة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ar-SA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982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9DDC68-DCEE-441F-A1C9-D1E7C9F9379E}"/>
              </a:ext>
            </a:extLst>
          </p:cNvPr>
          <p:cNvSpPr txBox="1"/>
          <p:nvPr/>
        </p:nvSpPr>
        <p:spPr>
          <a:xfrm>
            <a:off x="278295" y="437321"/>
            <a:ext cx="4456669" cy="215443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/>
                </a:solidFill>
              </a:rPr>
              <a:t>Laboratory</a:t>
            </a:r>
            <a:r>
              <a:rPr lang="it-IT" i="1" dirty="0">
                <a:solidFill>
                  <a:schemeClr val="tx2"/>
                </a:solidFill>
              </a:rPr>
              <a:t> </a:t>
            </a:r>
            <a:r>
              <a:rPr lang="it-IT" dirty="0">
                <a:solidFill>
                  <a:schemeClr val="tx2"/>
                </a:solidFill>
              </a:rPr>
              <a:t>diagnosis</a:t>
            </a:r>
            <a:r>
              <a:rPr lang="it-IT" i="1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of</a:t>
            </a:r>
            <a:r>
              <a:rPr lang="en-US" i="1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infections</a:t>
            </a:r>
            <a:r>
              <a:rPr lang="en-US" i="1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. ID </a:t>
            </a:r>
          </a:p>
          <a:p>
            <a:pPr marL="285750" lvl="0" indent="-285750" fontAlgn="base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tx2"/>
                </a:solidFill>
              </a:rPr>
              <a:t>Microscopic examination. </a:t>
            </a:r>
            <a:endParaRPr lang="en-US" sz="1600" dirty="0">
              <a:solidFill>
                <a:schemeClr val="tx2"/>
              </a:solidFill>
            </a:endParaRPr>
          </a:p>
          <a:p>
            <a:pPr marL="285750" lvl="0" indent="-285750" fontAlgn="base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tx2"/>
                </a:solidFill>
              </a:rPr>
              <a:t>culture. </a:t>
            </a:r>
            <a:endParaRPr lang="en-US" sz="1600" dirty="0">
              <a:solidFill>
                <a:schemeClr val="tx2"/>
              </a:solidFill>
            </a:endParaRPr>
          </a:p>
          <a:p>
            <a:pPr marL="285750" lvl="0" indent="-285750" fontAlgn="base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2"/>
                </a:solidFill>
              </a:rPr>
              <a:t>Serological tests (Ab). </a:t>
            </a:r>
          </a:p>
          <a:p>
            <a:pPr marL="285750" lvl="0" indent="-285750" fontAlgn="base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2"/>
                </a:solidFill>
              </a:rPr>
              <a:t>Detection of Ag. </a:t>
            </a:r>
          </a:p>
          <a:p>
            <a:pPr marL="285750" lvl="0" indent="-285750" fontAlgn="base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2"/>
                </a:solidFill>
              </a:rPr>
              <a:t>Molecular method . </a:t>
            </a:r>
          </a:p>
          <a:p>
            <a:r>
              <a:rPr lang="en-US" b="1" i="1" cap="all" dirty="0">
                <a:solidFill>
                  <a:schemeClr val="tx2"/>
                </a:solidFill>
              </a:rPr>
              <a:t> </a:t>
            </a:r>
            <a:endParaRPr lang="en-US" b="1" cap="all" dirty="0">
              <a:solidFill>
                <a:schemeClr val="tx2"/>
              </a:solidFill>
            </a:endParaRPr>
          </a:p>
          <a:p>
            <a:endParaRPr lang="ar-SA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28E1CE-7C3E-4D16-9990-6AE295B6983D}"/>
              </a:ext>
            </a:extLst>
          </p:cNvPr>
          <p:cNvSpPr txBox="1"/>
          <p:nvPr/>
        </p:nvSpPr>
        <p:spPr>
          <a:xfrm>
            <a:off x="278294" y="2286631"/>
            <a:ext cx="5354351" cy="175432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cap="all" dirty="0">
                <a:solidFill>
                  <a:schemeClr val="tx2"/>
                </a:solidFill>
                <a:effectLst>
                  <a:outerShdw dist="57150" dir="2640000" algn="tl">
                    <a:srgbClr val="34473D"/>
                  </a:outerShdw>
                </a:effectLst>
              </a:rPr>
              <a:t> </a:t>
            </a:r>
            <a:r>
              <a:rPr lang="en-US" sz="2800" b="1" cap="all" dirty="0">
                <a:solidFill>
                  <a:schemeClr val="tx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BACTERIOLOGY</a:t>
            </a:r>
            <a:endParaRPr lang="en-US" b="1" cap="all" dirty="0">
              <a:solidFill>
                <a:schemeClr val="tx2"/>
              </a:solidFill>
            </a:endParaRPr>
          </a:p>
          <a:p>
            <a:r>
              <a:rPr lang="en-US" sz="1600" dirty="0"/>
              <a:t>What do you need to describe after seeing the slide?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Gram reaction (positive if purple or dark, negative if</a:t>
            </a:r>
          </a:p>
          <a:p>
            <a:r>
              <a:rPr lang="en-US" sz="1600" dirty="0"/>
              <a:t> pink or light).</a:t>
            </a:r>
          </a:p>
          <a:p>
            <a:r>
              <a:rPr lang="fr-FR" sz="1600" dirty="0"/>
              <a:t>- Shape + arrangement</a:t>
            </a:r>
            <a:endParaRPr lang="en-US" sz="1600" dirty="0"/>
          </a:p>
          <a:p>
            <a:r>
              <a:rPr lang="en-US" sz="1600" dirty="0"/>
              <a:t>The most likely organism</a:t>
            </a:r>
            <a:endParaRPr lang="ar-SA" sz="1600" dirty="0">
              <a:solidFill>
                <a:schemeClr val="tx2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D67EC9-3D10-459E-A2DF-F9A434F490A7}"/>
              </a:ext>
            </a:extLst>
          </p:cNvPr>
          <p:cNvCxnSpPr/>
          <p:nvPr/>
        </p:nvCxnSpPr>
        <p:spPr>
          <a:xfrm flipH="1">
            <a:off x="119270" y="2226365"/>
            <a:ext cx="5354351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13EC0B-25BA-419D-8615-6EDC7167527C}"/>
              </a:ext>
            </a:extLst>
          </p:cNvPr>
          <p:cNvCxnSpPr/>
          <p:nvPr/>
        </p:nvCxnSpPr>
        <p:spPr>
          <a:xfrm flipH="1">
            <a:off x="119270" y="4040957"/>
            <a:ext cx="5354351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Rectangle 2">
            <a:extLst>
              <a:ext uri="{FF2B5EF4-FFF2-40B4-BE49-F238E27FC236}">
                <a16:creationId xmlns:a16="http://schemas.microsoft.com/office/drawing/2014/main" id="{520120BB-DF70-4457-B00A-B5310C6F5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3" y="4056937"/>
            <a:ext cx="18678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ar-SA" sz="2000" b="1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Gram stain</a:t>
            </a:r>
            <a:endParaRPr kumimoji="0" lang="en-US" altLang="ar-SA" sz="2000" b="0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officeArt object">
            <a:extLst>
              <a:ext uri="{FF2B5EF4-FFF2-40B4-BE49-F238E27FC236}">
                <a16:creationId xmlns:a16="http://schemas.microsoft.com/office/drawing/2014/main" id="{7077CF09-71E0-4384-BA80-26103217F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" y="4434374"/>
            <a:ext cx="3697728" cy="162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F2E53151-2568-493F-90D4-EDCE6E348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9148" y="5374802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730250" algn="l"/>
              </a:tabLst>
            </a:pPr>
            <a:r>
              <a:rPr kumimoji="0" lang="en-US" altLang="ar-SA" sz="3600" b="1" i="1" u="sng" strike="noStrike" cap="none" normalizeH="0" baseline="0">
                <a:ln>
                  <a:noFill/>
                </a:ln>
                <a:solidFill>
                  <a:srgbClr val="8DA09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officeArt object">
            <a:extLst>
              <a:ext uri="{FF2B5EF4-FFF2-40B4-BE49-F238E27FC236}">
                <a16:creationId xmlns:a16="http://schemas.microsoft.com/office/drawing/2014/main" id="{AF8C278F-8744-4340-9846-0DBD43AD7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05" y="7046357"/>
            <a:ext cx="2555218" cy="236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B2409431-DC99-4D75-B621-83C3798E0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78" y="6572375"/>
            <a:ext cx="35237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ctr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en-US" altLang="ar-SA" sz="2000" b="1" strike="noStrike" cap="none" normalizeH="0" baseline="0" dirty="0">
                <a:ln>
                  <a:noFill/>
                </a:ln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Shape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arrangement </a:t>
            </a:r>
            <a:endParaRPr kumimoji="0" lang="en-US" altLang="ar-SA" sz="2000" b="1" strike="noStrike" cap="none" normalizeH="0" baseline="0" dirty="0">
              <a:ln>
                <a:noFill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521FCEF-15B0-48F1-A1CE-3F9D40F0D1E6}"/>
              </a:ext>
            </a:extLst>
          </p:cNvPr>
          <p:cNvSpPr/>
          <p:nvPr/>
        </p:nvSpPr>
        <p:spPr>
          <a:xfrm>
            <a:off x="210584" y="5886668"/>
            <a:ext cx="351084" cy="55418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717CA99-D893-4AE4-8314-F59E34E690EC}"/>
              </a:ext>
            </a:extLst>
          </p:cNvPr>
          <p:cNvSpPr/>
          <p:nvPr/>
        </p:nvSpPr>
        <p:spPr>
          <a:xfrm>
            <a:off x="993347" y="5895558"/>
            <a:ext cx="179138" cy="45719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8BDE1BA-EBB1-4612-BA90-2F46246AC48B}"/>
              </a:ext>
            </a:extLst>
          </p:cNvPr>
          <p:cNvSpPr/>
          <p:nvPr/>
        </p:nvSpPr>
        <p:spPr>
          <a:xfrm>
            <a:off x="1769720" y="5887880"/>
            <a:ext cx="398847" cy="45719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DA66701-A5A4-4E87-80D7-D9FF57DD7462}"/>
              </a:ext>
            </a:extLst>
          </p:cNvPr>
          <p:cNvSpPr/>
          <p:nvPr/>
        </p:nvSpPr>
        <p:spPr>
          <a:xfrm>
            <a:off x="2537956" y="5905083"/>
            <a:ext cx="626721" cy="49304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B3B8C8-C0CF-47DC-8CCB-4220AB7976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33" t="16811" r="61381" b="44127"/>
          <a:stretch/>
        </p:blipFill>
        <p:spPr>
          <a:xfrm>
            <a:off x="3736676" y="4105831"/>
            <a:ext cx="1702448" cy="25711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1034495-3BD5-44FB-A540-3FC47157E9A1}"/>
              </a:ext>
            </a:extLst>
          </p:cNvPr>
          <p:cNvSpPr txBox="1"/>
          <p:nvPr/>
        </p:nvSpPr>
        <p:spPr>
          <a:xfrm>
            <a:off x="4173962" y="4715302"/>
            <a:ext cx="260910" cy="3711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5050"/>
                </a:solidFill>
              </a:rPr>
              <a:t>1</a:t>
            </a:r>
            <a:endParaRPr lang="ar-SA" b="1" dirty="0">
              <a:solidFill>
                <a:srgbClr val="FF505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DAE374-D803-410E-933C-461294476FB8}"/>
              </a:ext>
            </a:extLst>
          </p:cNvPr>
          <p:cNvSpPr txBox="1"/>
          <p:nvPr/>
        </p:nvSpPr>
        <p:spPr>
          <a:xfrm>
            <a:off x="4104506" y="5239939"/>
            <a:ext cx="31931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>
                <a:solidFill>
                  <a:srgbClr val="FF5050"/>
                </a:solidFill>
              </a:rPr>
              <a:t>2</a:t>
            </a:r>
            <a:endParaRPr lang="ar-SA" b="1" dirty="0">
              <a:solidFill>
                <a:srgbClr val="FF505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301AA7-FD12-4634-BE9B-3347A3E1355E}"/>
              </a:ext>
            </a:extLst>
          </p:cNvPr>
          <p:cNvSpPr txBox="1"/>
          <p:nvPr/>
        </p:nvSpPr>
        <p:spPr>
          <a:xfrm>
            <a:off x="4012411" y="5617295"/>
            <a:ext cx="31931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>
                <a:solidFill>
                  <a:srgbClr val="FF5050"/>
                </a:solidFill>
              </a:rPr>
              <a:t>3</a:t>
            </a:r>
            <a:endParaRPr lang="ar-SA" b="1" dirty="0">
              <a:solidFill>
                <a:srgbClr val="FF505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8BA36B-6916-48DD-9684-EEE43DAFB1B6}"/>
              </a:ext>
            </a:extLst>
          </p:cNvPr>
          <p:cNvSpPr txBox="1"/>
          <p:nvPr/>
        </p:nvSpPr>
        <p:spPr>
          <a:xfrm>
            <a:off x="4085456" y="6209358"/>
            <a:ext cx="31931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>
                <a:solidFill>
                  <a:srgbClr val="FF5050"/>
                </a:solidFill>
              </a:rPr>
              <a:t>4</a:t>
            </a:r>
            <a:endParaRPr lang="ar-SA" b="1" dirty="0">
              <a:solidFill>
                <a:srgbClr val="FF505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917FBD-A8AE-474D-BF0A-EBF812A4BE5B}"/>
              </a:ext>
            </a:extLst>
          </p:cNvPr>
          <p:cNvSpPr txBox="1"/>
          <p:nvPr/>
        </p:nvSpPr>
        <p:spPr>
          <a:xfrm>
            <a:off x="636638" y="6047929"/>
            <a:ext cx="266835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>
                <a:solidFill>
                  <a:srgbClr val="FF5050"/>
                </a:solidFill>
              </a:rPr>
              <a:t>“Write steps in exam” </a:t>
            </a:r>
            <a:endParaRPr lang="ar-SA" b="1" dirty="0">
              <a:solidFill>
                <a:srgbClr val="FF5050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A679B51-5968-49EA-BF8A-900EFA01181F}"/>
              </a:ext>
            </a:extLst>
          </p:cNvPr>
          <p:cNvCxnSpPr/>
          <p:nvPr/>
        </p:nvCxnSpPr>
        <p:spPr>
          <a:xfrm flipH="1">
            <a:off x="119270" y="6578690"/>
            <a:ext cx="5354351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D1CBEB9-A35E-4663-AD79-F15EF3074AC5}"/>
              </a:ext>
            </a:extLst>
          </p:cNvPr>
          <p:cNvCxnSpPr/>
          <p:nvPr/>
        </p:nvCxnSpPr>
        <p:spPr>
          <a:xfrm flipH="1">
            <a:off x="127538" y="9483815"/>
            <a:ext cx="5354351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Rectangle 2">
            <a:extLst>
              <a:ext uri="{FF2B5EF4-FFF2-40B4-BE49-F238E27FC236}">
                <a16:creationId xmlns:a16="http://schemas.microsoft.com/office/drawing/2014/main" id="{2DA20155-7101-439B-985A-A22092ECD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04" y="9522134"/>
            <a:ext cx="25923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ctr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en-US" altLang="ar-SA" sz="2000" b="1" strike="noStrike" cap="none" normalizeH="0" baseline="0" dirty="0">
                <a:ln>
                  <a:noFill/>
                </a:ln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Bacteria cell wall</a:t>
            </a:r>
            <a:endParaRPr kumimoji="0" lang="en-US" altLang="ar-SA" sz="2000" b="1" strike="noStrike" cap="none" normalizeH="0" baseline="0" dirty="0">
              <a:ln>
                <a:noFill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833FFE99-A316-4A73-9621-A327A5EB6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055554"/>
              </p:ext>
            </p:extLst>
          </p:nvPr>
        </p:nvGraphicFramePr>
        <p:xfrm>
          <a:off x="127538" y="9983466"/>
          <a:ext cx="6664108" cy="201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332054">
                  <a:extLst>
                    <a:ext uri="{9D8B030D-6E8A-4147-A177-3AD203B41FA5}">
                      <a16:colId xmlns:a16="http://schemas.microsoft.com/office/drawing/2014/main" val="1662317670"/>
                    </a:ext>
                  </a:extLst>
                </a:gridCol>
                <a:gridCol w="3332054">
                  <a:extLst>
                    <a:ext uri="{9D8B030D-6E8A-4147-A177-3AD203B41FA5}">
                      <a16:colId xmlns:a16="http://schemas.microsoft.com/office/drawing/2014/main" val="2889113764"/>
                    </a:ext>
                  </a:extLst>
                </a:gridCol>
              </a:tblGrid>
              <a:tr h="244295">
                <a:tc>
                  <a:txBody>
                    <a:bodyPr/>
                    <a:lstStyle/>
                    <a:p>
                      <a:pPr algn="ctr" rtl="1"/>
                      <a:r>
                        <a:rPr lang="en-US" sz="1200" dirty="0"/>
                        <a:t>Gram -</a:t>
                      </a:r>
                      <a:endParaRPr lang="ar-S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200" dirty="0"/>
                        <a:t>Gram +</a:t>
                      </a:r>
                      <a:endParaRPr lang="ar-S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7085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3429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Thin peptidoglycan </a:t>
                      </a:r>
                      <a:endParaRPr lang="ar-S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200" dirty="0"/>
                        <a:t>Thick peptidoglycan </a:t>
                      </a:r>
                      <a:endParaRPr lang="ar-S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404399"/>
                  </a:ext>
                </a:extLst>
              </a:tr>
              <a:tr h="499927">
                <a:tc>
                  <a:txBody>
                    <a:bodyPr/>
                    <a:lstStyle/>
                    <a:p>
                      <a:pPr algn="ctr" rtl="1"/>
                      <a:r>
                        <a:rPr lang="en-US" sz="1200" dirty="0">
                          <a:solidFill>
                            <a:srgbClr val="FF5050"/>
                          </a:solidFill>
                        </a:rPr>
                        <a:t>Outer membrane </a:t>
                      </a:r>
                      <a:r>
                        <a:rPr lang="en-US" sz="1200" dirty="0"/>
                        <a:t>that contains :</a:t>
                      </a:r>
                    </a:p>
                    <a:p>
                      <a:pPr algn="ctr" rtl="1"/>
                      <a:r>
                        <a:rPr lang="en-US" sz="1200" dirty="0"/>
                        <a:t>1- specific proteins (porins) important in transport of hydrophilic molecules </a:t>
                      </a:r>
                    </a:p>
                    <a:p>
                      <a:pPr algn="ctr" rtl="1"/>
                      <a:r>
                        <a:rPr lang="en-US" sz="1200" dirty="0"/>
                        <a:t>2- </a:t>
                      </a:r>
                      <a:r>
                        <a:rPr lang="en-US" sz="1200" dirty="0">
                          <a:solidFill>
                            <a:srgbClr val="FF5050"/>
                          </a:solidFill>
                        </a:rPr>
                        <a:t>lipopolysaccharide and lipid ( endotoxin )</a:t>
                      </a:r>
                      <a:endParaRPr lang="ar-SA" sz="1200" dirty="0">
                        <a:solidFill>
                          <a:srgbClr val="FF5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200" dirty="0"/>
                        <a:t>Teichoic acid : anchors cell wall to cell membrane epithelial cell adhesion .</a:t>
                      </a:r>
                      <a:endParaRPr lang="ar-S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713050"/>
                  </a:ext>
                </a:extLst>
              </a:tr>
              <a:tr h="499927">
                <a:tc>
                  <a:txBody>
                    <a:bodyPr/>
                    <a:lstStyle/>
                    <a:p>
                      <a:pPr algn="ctr" rtl="1"/>
                      <a:endParaRPr lang="ar-SA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200" dirty="0"/>
                        <a:t>Antigens :</a:t>
                      </a:r>
                    </a:p>
                    <a:p>
                      <a:pPr algn="ctr" rtl="1"/>
                      <a:r>
                        <a:rPr lang="en-US" sz="1200" dirty="0"/>
                        <a:t> - polysaccharide ( </a:t>
                      </a:r>
                      <a:r>
                        <a:rPr lang="en-US" sz="1200" dirty="0" err="1"/>
                        <a:t>lancefield</a:t>
                      </a:r>
                      <a:r>
                        <a:rPr lang="en-US" sz="1200" dirty="0"/>
                        <a:t> )</a:t>
                      </a:r>
                    </a:p>
                    <a:p>
                      <a:pPr algn="ctr" rtl="1"/>
                      <a:r>
                        <a:rPr lang="en-US" sz="1200" dirty="0"/>
                        <a:t>- Protein ( Griffith ) </a:t>
                      </a:r>
                      <a:endParaRPr lang="ar-S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290635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DD19E9F0-2535-46F8-96FE-6098A067DDBA}"/>
              </a:ext>
            </a:extLst>
          </p:cNvPr>
          <p:cNvSpPr txBox="1"/>
          <p:nvPr/>
        </p:nvSpPr>
        <p:spPr>
          <a:xfrm>
            <a:off x="2687324" y="9542660"/>
            <a:ext cx="166584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>
                <a:solidFill>
                  <a:srgbClr val="FF5050"/>
                </a:solidFill>
              </a:rPr>
              <a:t>“ important “</a:t>
            </a:r>
            <a:endParaRPr lang="ar-SA" b="1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073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0E1DA4-930C-4A3E-BBAA-1B932788C500}"/>
              </a:ext>
            </a:extLst>
          </p:cNvPr>
          <p:cNvSpPr/>
          <p:nvPr/>
        </p:nvSpPr>
        <p:spPr>
          <a:xfrm>
            <a:off x="271648" y="346317"/>
            <a:ext cx="492314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85000"/>
              </a:lnSpc>
              <a:buFont typeface="Wingdings" panose="05000000000000000000" pitchFamily="2" charset="2"/>
              <a:buChar char="v"/>
              <a:tabLst>
                <a:tab pos="73025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</a:tabLst>
            </a:pPr>
            <a:r>
              <a:rPr lang="en-US" sz="2000" b="1" cap="all" dirty="0">
                <a:solidFill>
                  <a:schemeClr val="tx2"/>
                </a:solid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microscopic slides examples </a:t>
            </a:r>
            <a:endParaRPr lang="en-US" sz="900" b="1" cap="all" dirty="0">
              <a:solidFill>
                <a:schemeClr val="tx2"/>
              </a:solidFill>
              <a:latin typeface="Arial" panose="020B0604020202020204" pitchFamily="34" charset="0"/>
              <a:ea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4C1484-BB74-445B-B4A4-AC27CA545330}"/>
              </a:ext>
            </a:extLst>
          </p:cNvPr>
          <p:cNvSpPr/>
          <p:nvPr/>
        </p:nvSpPr>
        <p:spPr>
          <a:xfrm>
            <a:off x="1008439" y="700260"/>
            <a:ext cx="3807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730250" algn="l"/>
                <a:tab pos="457200" algn="l"/>
              </a:tabLst>
            </a:pPr>
            <a:r>
              <a:rPr lang="en-US" sz="2000" b="1" cap="all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Describe this organism?</a:t>
            </a:r>
            <a:endParaRPr lang="en-US" sz="2000" b="1" cap="all" dirty="0">
              <a:solidFill>
                <a:schemeClr val="tx2"/>
              </a:solidFill>
              <a:effectLst/>
              <a:latin typeface="Arial" panose="020B0604020202020204" pitchFamily="34" charset="0"/>
              <a:ea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89F65F-09EC-45A1-8EA7-A28AF53F7553}"/>
              </a:ext>
            </a:extLst>
          </p:cNvPr>
          <p:cNvSpPr/>
          <p:nvPr/>
        </p:nvSpPr>
        <p:spPr>
          <a:xfrm>
            <a:off x="271648" y="1541329"/>
            <a:ext cx="2236262" cy="2233502"/>
          </a:xfrm>
          <a:prstGeom prst="roundRect">
            <a:avLst/>
          </a:prstGeom>
          <a:noFill/>
          <a:ln w="63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officeArt object">
            <a:extLst>
              <a:ext uri="{FF2B5EF4-FFF2-40B4-BE49-F238E27FC236}">
                <a16:creationId xmlns:a16="http://schemas.microsoft.com/office/drawing/2014/main" id="{312F51DC-7C8F-4E5F-9B97-8AB458619B8D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8426" y="2449809"/>
            <a:ext cx="1992396" cy="11296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B5FD4F-5846-4CB9-9E1F-9FD6FA806BA3}"/>
              </a:ext>
            </a:extLst>
          </p:cNvPr>
          <p:cNvSpPr/>
          <p:nvPr/>
        </p:nvSpPr>
        <p:spPr>
          <a:xfrm>
            <a:off x="2829849" y="1541329"/>
            <a:ext cx="2236262" cy="2233502"/>
          </a:xfrm>
          <a:prstGeom prst="roundRect">
            <a:avLst/>
          </a:prstGeom>
          <a:noFill/>
          <a:ln w="63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A4B6B5-CEF5-4B57-A71B-A3192324B3DC}"/>
              </a:ext>
            </a:extLst>
          </p:cNvPr>
          <p:cNvSpPr txBox="1"/>
          <p:nvPr/>
        </p:nvSpPr>
        <p:spPr>
          <a:xfrm>
            <a:off x="306790" y="1688045"/>
            <a:ext cx="2077334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dirty="0"/>
              <a:t>Gram positive cocci arrange in clusters </a:t>
            </a:r>
          </a:p>
          <a:p>
            <a:pPr algn="ctr"/>
            <a:r>
              <a:rPr lang="en-US" sz="1400" dirty="0"/>
              <a:t>staphylococcus</a:t>
            </a:r>
            <a:endParaRPr lang="ar-SA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9B34E6-643A-4890-9CF7-7231D3114BCD}"/>
              </a:ext>
            </a:extLst>
          </p:cNvPr>
          <p:cNvSpPr txBox="1"/>
          <p:nvPr/>
        </p:nvSpPr>
        <p:spPr>
          <a:xfrm>
            <a:off x="2909313" y="1673509"/>
            <a:ext cx="2077334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dirty="0"/>
              <a:t>Gram positive cocci arrange in chain </a:t>
            </a:r>
          </a:p>
          <a:p>
            <a:pPr algn="ctr"/>
            <a:r>
              <a:rPr lang="en-US" sz="1400" dirty="0"/>
              <a:t>streptococcus</a:t>
            </a:r>
            <a:endParaRPr lang="ar-SA" sz="1400" dirty="0"/>
          </a:p>
        </p:txBody>
      </p:sp>
      <p:pic>
        <p:nvPicPr>
          <p:cNvPr id="13" name="officeArt object">
            <a:extLst>
              <a:ext uri="{FF2B5EF4-FFF2-40B4-BE49-F238E27FC236}">
                <a16:creationId xmlns:a16="http://schemas.microsoft.com/office/drawing/2014/main" id="{F9AF37F7-19C9-4E79-A6C5-5DCB3B6CBF79}"/>
              </a:ext>
            </a:extLst>
          </p:cNvPr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20790" y="2372089"/>
            <a:ext cx="1973816" cy="12128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1792820-A3F5-459A-8DF2-3BB82607C599}"/>
              </a:ext>
            </a:extLst>
          </p:cNvPr>
          <p:cNvSpPr/>
          <p:nvPr/>
        </p:nvSpPr>
        <p:spPr>
          <a:xfrm>
            <a:off x="303762" y="3969469"/>
            <a:ext cx="2236262" cy="2334488"/>
          </a:xfrm>
          <a:prstGeom prst="roundRect">
            <a:avLst/>
          </a:prstGeom>
          <a:noFill/>
          <a:ln w="63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officeArt object">
            <a:extLst>
              <a:ext uri="{FF2B5EF4-FFF2-40B4-BE49-F238E27FC236}">
                <a16:creationId xmlns:a16="http://schemas.microsoft.com/office/drawing/2014/main" id="{8A644993-87CD-4B91-8366-767071345EE7}"/>
              </a:ext>
            </a:extLst>
          </p:cNvPr>
          <p:cNvPicPr/>
          <p:nvPr/>
        </p:nvPicPr>
        <p:blipFill>
          <a:blip r:embed="rId4">
            <a:extLst/>
          </a:blip>
          <a:srcRect l="25000" t="20356" r="41516" b="32213"/>
          <a:stretch>
            <a:fillRect/>
          </a:stretch>
        </p:blipFill>
        <p:spPr>
          <a:xfrm>
            <a:off x="588583" y="4892605"/>
            <a:ext cx="1712607" cy="11875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EC48CE-69B5-4640-8FE3-B491F4D75933}"/>
              </a:ext>
            </a:extLst>
          </p:cNvPr>
          <p:cNvSpPr txBox="1"/>
          <p:nvPr/>
        </p:nvSpPr>
        <p:spPr>
          <a:xfrm>
            <a:off x="406220" y="4087189"/>
            <a:ext cx="2077334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dirty="0"/>
              <a:t>Gram negative cocci “Diplococci”</a:t>
            </a:r>
          </a:p>
          <a:p>
            <a:pPr algn="ctr"/>
            <a:r>
              <a:rPr lang="it-IT" sz="1400" dirty="0"/>
              <a:t>e.g Neisseria</a:t>
            </a:r>
            <a:endParaRPr lang="ar-SA" sz="14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BE3AA6-93C4-436B-99B6-9DC032106A91}"/>
              </a:ext>
            </a:extLst>
          </p:cNvPr>
          <p:cNvSpPr/>
          <p:nvPr/>
        </p:nvSpPr>
        <p:spPr>
          <a:xfrm>
            <a:off x="2824845" y="3969469"/>
            <a:ext cx="2236262" cy="2334488"/>
          </a:xfrm>
          <a:prstGeom prst="round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9" name="officeArt object">
            <a:extLst>
              <a:ext uri="{FF2B5EF4-FFF2-40B4-BE49-F238E27FC236}">
                <a16:creationId xmlns:a16="http://schemas.microsoft.com/office/drawing/2014/main" id="{0E355CEF-4217-4C1F-A9A5-60D484BE7A49}"/>
              </a:ext>
            </a:extLst>
          </p:cNvPr>
          <p:cNvPicPr/>
          <p:nvPr/>
        </p:nvPicPr>
        <p:blipFill>
          <a:blip r:embed="rId5">
            <a:extLst/>
          </a:blip>
          <a:srcRect l="25000" t="23320" r="37500" b="29249"/>
          <a:stretch>
            <a:fillRect/>
          </a:stretch>
        </p:blipFill>
        <p:spPr>
          <a:xfrm>
            <a:off x="3048035" y="4992474"/>
            <a:ext cx="1767858" cy="109835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8346A5-5738-4194-97FB-9DCE1CDA7C7A}"/>
              </a:ext>
            </a:extLst>
          </p:cNvPr>
          <p:cNvSpPr txBox="1"/>
          <p:nvPr/>
        </p:nvSpPr>
        <p:spPr>
          <a:xfrm>
            <a:off x="2824845" y="4201721"/>
            <a:ext cx="2268055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dirty="0"/>
              <a:t>Gram negative bacilli “Rod”</a:t>
            </a:r>
          </a:p>
          <a:p>
            <a:pPr algn="ctr"/>
            <a:r>
              <a:rPr lang="it-IT" sz="1400" dirty="0"/>
              <a:t>e.g E. coli Salmonella</a:t>
            </a:r>
            <a:endParaRPr lang="ar-SA" sz="14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921A4B-EF11-4FFE-9D80-7B6F474E3724}"/>
              </a:ext>
            </a:extLst>
          </p:cNvPr>
          <p:cNvCxnSpPr>
            <a:cxnSpLocks/>
          </p:cNvCxnSpPr>
          <p:nvPr/>
        </p:nvCxnSpPr>
        <p:spPr>
          <a:xfrm flipH="1">
            <a:off x="122207" y="6657179"/>
            <a:ext cx="5574211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1900D73-DC1E-41B3-86E7-0789AFC824F0}"/>
              </a:ext>
            </a:extLst>
          </p:cNvPr>
          <p:cNvSpPr/>
          <p:nvPr/>
        </p:nvSpPr>
        <p:spPr>
          <a:xfrm>
            <a:off x="427928" y="6876182"/>
            <a:ext cx="28007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cap="al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examples </a:t>
            </a:r>
          </a:p>
        </p:txBody>
      </p:sp>
      <p:pic>
        <p:nvPicPr>
          <p:cNvPr id="25" name="officeArt object">
            <a:extLst>
              <a:ext uri="{FF2B5EF4-FFF2-40B4-BE49-F238E27FC236}">
                <a16:creationId xmlns:a16="http://schemas.microsoft.com/office/drawing/2014/main" id="{93ACB940-F2A7-4E36-ADCE-07A5D26A3FA2}"/>
              </a:ext>
            </a:extLst>
          </p:cNvPr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06033" y="8796542"/>
            <a:ext cx="1539843" cy="73985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A9D4D21-07E9-49EC-A743-5FD011E549E2}"/>
              </a:ext>
            </a:extLst>
          </p:cNvPr>
          <p:cNvSpPr/>
          <p:nvPr/>
        </p:nvSpPr>
        <p:spPr>
          <a:xfrm>
            <a:off x="224742" y="7495294"/>
            <a:ext cx="5472660" cy="1318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ts val="900"/>
              </a:spcBef>
              <a:spcAft>
                <a:spcPts val="100"/>
              </a:spcAft>
              <a:buClr>
                <a:srgbClr val="99CB38"/>
              </a:buClr>
              <a:buFont typeface="Arial" panose="020B0604020202020204" pitchFamily="34" charset="0"/>
              <a:buChar char=" "/>
              <a:tabLst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</a:tabLst>
            </a:pPr>
            <a:r>
              <a:rPr 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Following is the Gram-stained smear of from urethra of a 25 year old male complaining of urethral discharge. </a:t>
            </a:r>
          </a:p>
          <a:p>
            <a:pPr marL="342900" lvl="0" indent="-342900" fontAlgn="base">
              <a:lnSpc>
                <a:spcPct val="90000"/>
              </a:lnSpc>
              <a:spcBef>
                <a:spcPts val="900"/>
              </a:spcBef>
              <a:spcAft>
                <a:spcPts val="100"/>
              </a:spcAft>
              <a:buClr>
                <a:srgbClr val="99CB38"/>
              </a:buClr>
              <a:buFont typeface="Wingdings" panose="05000000000000000000" pitchFamily="2" charset="2"/>
              <a:buChar char="Ø"/>
              <a:tabLst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</a:tabLst>
            </a:pPr>
            <a:r>
              <a:rPr lang="en-US" sz="14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Describe the Gram stain of the intracellular bacteria? </a:t>
            </a:r>
            <a:r>
              <a:rPr lang="en-US" sz="1400" kern="0" dirty="0">
                <a:solidFill>
                  <a:srgbClr val="FF2C21"/>
                </a:solidFill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Gram negative</a:t>
            </a:r>
            <a:endParaRPr lang="en-US" sz="1400" kern="0" dirty="0">
              <a:solidFill>
                <a:srgbClr val="3F3F3F"/>
              </a:solidFill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  <a:p>
            <a:pPr marL="285750" lvl="0" indent="-285750" fontAlgn="base">
              <a:lnSpc>
                <a:spcPct val="90000"/>
              </a:lnSpc>
              <a:spcBef>
                <a:spcPts val="900"/>
              </a:spcBef>
              <a:spcAft>
                <a:spcPts val="100"/>
              </a:spcAft>
              <a:buClr>
                <a:srgbClr val="99CB38"/>
              </a:buClr>
              <a:buFont typeface="Wingdings" panose="05000000000000000000" pitchFamily="2" charset="2"/>
              <a:buChar char="Ø"/>
              <a:tabLst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</a:tabLst>
            </a:pPr>
            <a:r>
              <a:rPr lang="en-US" sz="1400" kern="0" dirty="0">
                <a:solidFill>
                  <a:srgbClr val="3F3F3F"/>
                </a:solidFill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Describe the shape of the bacteria? </a:t>
            </a:r>
            <a:r>
              <a:rPr lang="en-US" sz="1400" kern="0" dirty="0">
                <a:solidFill>
                  <a:srgbClr val="FF2C21"/>
                </a:solidFill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cocci ( diplococci)</a:t>
            </a:r>
            <a:endParaRPr lang="en-US" sz="1400" kern="0" dirty="0">
              <a:solidFill>
                <a:srgbClr val="3F3F3F"/>
              </a:solidFill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A2C9E9E-0ED8-4899-9792-0EC915EA61D7}"/>
              </a:ext>
            </a:extLst>
          </p:cNvPr>
          <p:cNvSpPr/>
          <p:nvPr/>
        </p:nvSpPr>
        <p:spPr>
          <a:xfrm>
            <a:off x="166113" y="7426241"/>
            <a:ext cx="5589918" cy="2133599"/>
          </a:xfrm>
          <a:prstGeom prst="roundRect">
            <a:avLst/>
          </a:prstGeom>
          <a:noFill/>
          <a:ln w="63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A3776CE-DECA-49DC-B656-F48754990B34}"/>
              </a:ext>
            </a:extLst>
          </p:cNvPr>
          <p:cNvSpPr/>
          <p:nvPr/>
        </p:nvSpPr>
        <p:spPr>
          <a:xfrm>
            <a:off x="166113" y="9830504"/>
            <a:ext cx="5589918" cy="2133599"/>
          </a:xfrm>
          <a:prstGeom prst="roundRect">
            <a:avLst/>
          </a:prstGeom>
          <a:noFill/>
          <a:ln w="63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4202AB8-11C5-4081-BD04-A64BA8E7AE21}"/>
              </a:ext>
            </a:extLst>
          </p:cNvPr>
          <p:cNvSpPr/>
          <p:nvPr/>
        </p:nvSpPr>
        <p:spPr>
          <a:xfrm>
            <a:off x="406220" y="10038771"/>
            <a:ext cx="50546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 gram-stained smear of a CSF sample from a 3 years old child seen in the emergency department presenting with fever and neck stiffness.  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what you see ? </a:t>
            </a:r>
            <a:r>
              <a:rPr lang="en-US" sz="1400" dirty="0">
                <a:solidFill>
                  <a:srgbClr val="FF0000"/>
                </a:solidFill>
              </a:rPr>
              <a:t>Gram-positive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diplococci &amp; pus(neutrophils) cells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Streptococcus pneumoniae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officeArt object">
            <a:extLst>
              <a:ext uri="{FF2B5EF4-FFF2-40B4-BE49-F238E27FC236}">
                <a16:creationId xmlns:a16="http://schemas.microsoft.com/office/drawing/2014/main" id="{3C4166E9-8E6C-4687-B16E-37E267EAF08D}"/>
              </a:ext>
            </a:extLst>
          </p:cNvPr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31125" y="10753298"/>
            <a:ext cx="1569536" cy="107088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B3560BC-A5F7-4E42-9FE4-F02D789E01AE}"/>
              </a:ext>
            </a:extLst>
          </p:cNvPr>
          <p:cNvSpPr txBox="1"/>
          <p:nvPr/>
        </p:nvSpPr>
        <p:spPr>
          <a:xfrm>
            <a:off x="3199624" y="3514100"/>
            <a:ext cx="1616148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100" b="1" dirty="0">
                <a:solidFill>
                  <a:srgbClr val="FF5050"/>
                </a:solidFill>
              </a:rPr>
              <a:t>“ important picture “</a:t>
            </a:r>
            <a:endParaRPr lang="ar-SA" sz="1100" b="1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68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BA48AA-EA6D-4136-B15B-5160F7BFE031}"/>
              </a:ext>
            </a:extLst>
          </p:cNvPr>
          <p:cNvSpPr/>
          <p:nvPr/>
        </p:nvSpPr>
        <p:spPr>
          <a:xfrm>
            <a:off x="353683" y="522381"/>
            <a:ext cx="5589918" cy="2133599"/>
          </a:xfrm>
          <a:prstGeom prst="roundRect">
            <a:avLst/>
          </a:prstGeom>
          <a:noFill/>
          <a:ln w="63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3A378B-C3D0-4DA3-8856-3B5ECFF3D8DD}"/>
              </a:ext>
            </a:extLst>
          </p:cNvPr>
          <p:cNvSpPr/>
          <p:nvPr/>
        </p:nvSpPr>
        <p:spPr>
          <a:xfrm>
            <a:off x="480639" y="573517"/>
            <a:ext cx="50546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This is a bacterium isolated from a child with sore throat 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and tonsillitis. </a:t>
            </a:r>
          </a:p>
          <a:p>
            <a:endParaRPr lang="en-US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the gram stain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1400" dirty="0">
                <a:solidFill>
                  <a:srgbClr val="FF0000"/>
                </a:solidFill>
              </a:rPr>
              <a:t>Gram positive streptococcus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Describe the shape and arrangement of the bacteria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 </a:t>
            </a:r>
            <a:r>
              <a:rPr lang="en-US" sz="1400" dirty="0">
                <a:solidFill>
                  <a:srgbClr val="FF0000"/>
                </a:solidFill>
              </a:rPr>
              <a:t>Cocci in chain </a:t>
            </a:r>
          </a:p>
          <a:p>
            <a:endParaRPr lang="ar-SA" sz="1400" dirty="0"/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fficeArt object">
            <a:extLst>
              <a:ext uri="{FF2B5EF4-FFF2-40B4-BE49-F238E27FC236}">
                <a16:creationId xmlns:a16="http://schemas.microsoft.com/office/drawing/2014/main" id="{C0C1C0CD-4F03-4782-AAD5-17D9D5705404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2341" y="1711569"/>
            <a:ext cx="1538551" cy="93268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3" name="officeArt object">
            <a:extLst>
              <a:ext uri="{FF2B5EF4-FFF2-40B4-BE49-F238E27FC236}">
                <a16:creationId xmlns:a16="http://schemas.microsoft.com/office/drawing/2014/main" id="{A81836AD-AF51-4FAD-A5F5-5FB9D3B0A106}"/>
              </a:ext>
            </a:extLst>
          </p:cNvPr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0544" y="1711569"/>
            <a:ext cx="1414841" cy="93268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6FAABF1-6312-4EE6-9E61-C95006A8AB47}"/>
              </a:ext>
            </a:extLst>
          </p:cNvPr>
          <p:cNvSpPr/>
          <p:nvPr/>
        </p:nvSpPr>
        <p:spPr>
          <a:xfrm>
            <a:off x="353683" y="2831827"/>
            <a:ext cx="5589918" cy="2291158"/>
          </a:xfrm>
          <a:prstGeom prst="roundRect">
            <a:avLst/>
          </a:prstGeom>
          <a:noFill/>
          <a:ln w="63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44A596-56AB-4DE2-8D85-5A1013F15811}"/>
              </a:ext>
            </a:extLst>
          </p:cNvPr>
          <p:cNvSpPr/>
          <p:nvPr/>
        </p:nvSpPr>
        <p:spPr>
          <a:xfrm>
            <a:off x="621316" y="2886091"/>
            <a:ext cx="50546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Following is the gram stained smear of an organism isolated from a wound infection.</a:t>
            </a:r>
          </a:p>
          <a:p>
            <a:endParaRPr lang="en-US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what you see in this slide?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 positive cocci in clusters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likely organism? </a:t>
            </a:r>
            <a:r>
              <a:rPr lang="en-US" sz="1400" dirty="0">
                <a:solidFill>
                  <a:srgbClr val="FF0000"/>
                </a:solidFill>
              </a:rPr>
              <a:t>Staphylococcus aureus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rgbClr val="FF0000"/>
              </a:solidFill>
            </a:endParaRPr>
          </a:p>
          <a:p>
            <a:endParaRPr lang="ar-SA" sz="1400" dirty="0"/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fficeArt object">
            <a:extLst>
              <a:ext uri="{FF2B5EF4-FFF2-40B4-BE49-F238E27FC236}">
                <a16:creationId xmlns:a16="http://schemas.microsoft.com/office/drawing/2014/main" id="{629FA6DC-E5E1-47FD-862C-0AC04BE0E4E2}"/>
              </a:ext>
            </a:extLst>
          </p:cNvPr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96461" y="4276537"/>
            <a:ext cx="1345880" cy="82742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7" name="officeArt object">
            <a:extLst>
              <a:ext uri="{FF2B5EF4-FFF2-40B4-BE49-F238E27FC236}">
                <a16:creationId xmlns:a16="http://schemas.microsoft.com/office/drawing/2014/main" id="{D38D9DF7-99AD-4466-A3F6-1EBA6CE3C43B}"/>
              </a:ext>
            </a:extLst>
          </p:cNvPr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23580" y="4233852"/>
            <a:ext cx="1457312" cy="87011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305FCA-CB0D-48F3-B7EE-FEDBF331BF2C}"/>
              </a:ext>
            </a:extLst>
          </p:cNvPr>
          <p:cNvCxnSpPr>
            <a:cxnSpLocks/>
          </p:cNvCxnSpPr>
          <p:nvPr/>
        </p:nvCxnSpPr>
        <p:spPr>
          <a:xfrm flipH="1">
            <a:off x="215992" y="5379364"/>
            <a:ext cx="5574211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496FF7B-FF71-4451-BFF8-3BF06B1BB82A}"/>
              </a:ext>
            </a:extLst>
          </p:cNvPr>
          <p:cNvSpPr/>
          <p:nvPr/>
        </p:nvSpPr>
        <p:spPr>
          <a:xfrm>
            <a:off x="353683" y="5539751"/>
            <a:ext cx="41909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cap="al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Bacterial culture media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B0B3CF2-296C-4EA4-A114-C0E6D9815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689915"/>
              </p:ext>
            </p:extLst>
          </p:nvPr>
        </p:nvGraphicFramePr>
        <p:xfrm>
          <a:off x="353683" y="6103965"/>
          <a:ext cx="5287108" cy="3295354"/>
        </p:xfrm>
        <a:graphic>
          <a:graphicData uri="http://schemas.openxmlformats.org/drawingml/2006/table">
            <a:tbl>
              <a:tblPr rtl="1" firstRow="1" bandRow="1">
                <a:tableStyleId>{BC89EF96-8CEA-46FF-86C4-4CE0E7609802}</a:tableStyleId>
              </a:tblPr>
              <a:tblGrid>
                <a:gridCol w="2643554">
                  <a:extLst>
                    <a:ext uri="{9D8B030D-6E8A-4147-A177-3AD203B41FA5}">
                      <a16:colId xmlns:a16="http://schemas.microsoft.com/office/drawing/2014/main" val="644000766"/>
                    </a:ext>
                  </a:extLst>
                </a:gridCol>
                <a:gridCol w="2643554">
                  <a:extLst>
                    <a:ext uri="{9D8B030D-6E8A-4147-A177-3AD203B41FA5}">
                      <a16:colId xmlns:a16="http://schemas.microsoft.com/office/drawing/2014/main" val="3059858216"/>
                    </a:ext>
                  </a:extLst>
                </a:gridCol>
              </a:tblGrid>
              <a:tr h="567308"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Enriched medium </a:t>
                      </a:r>
                    </a:p>
                    <a:p>
                      <a:pPr algn="ctr" rtl="1"/>
                      <a:r>
                        <a:rPr lang="en-US" sz="1400" dirty="0">
                          <a:solidFill>
                            <a:srgbClr val="99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chocolate agar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culture medium </a:t>
                      </a:r>
                    </a:p>
                    <a:p>
                      <a:pPr algn="ctr" rtl="1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Blood agar ) </a:t>
                      </a:r>
                      <a:endParaRPr lang="ar-SA" sz="1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913512"/>
                  </a:ext>
                </a:extLst>
              </a:tr>
              <a:tr h="996462">
                <a:tc>
                  <a:txBody>
                    <a:bodyPr/>
                    <a:lstStyle/>
                    <a:p>
                      <a:pPr algn="ctr" rtl="1"/>
                      <a:endParaRPr lang="ar-SA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096021"/>
                  </a:ext>
                </a:extLst>
              </a:tr>
              <a:tr h="738554"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Selective medium </a:t>
                      </a:r>
                    </a:p>
                    <a:p>
                      <a:pPr algn="ctr" rtl="1"/>
                      <a:r>
                        <a:rPr lang="en-US" sz="1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Thiosulphate citrate bile salt sucrose TCBS )</a:t>
                      </a:r>
                      <a:endParaRPr lang="ar-SA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Differential medium </a:t>
                      </a:r>
                    </a:p>
                    <a:p>
                      <a:pPr algn="ctr" rtl="1"/>
                      <a:r>
                        <a:rPr lang="en-US" sz="1400" b="1" dirty="0">
                          <a:solidFill>
                            <a:srgbClr val="FF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MacConkey agar ) </a:t>
                      </a:r>
                      <a:endParaRPr lang="ar-SA" sz="1400" b="1" dirty="0">
                        <a:solidFill>
                          <a:srgbClr val="FF5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682505"/>
                  </a:ext>
                </a:extLst>
              </a:tr>
              <a:tr h="993030">
                <a:tc>
                  <a:txBody>
                    <a:bodyPr/>
                    <a:lstStyle/>
                    <a:p>
                      <a:pPr algn="ctr" rtl="1"/>
                      <a:endParaRPr lang="ar-SA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424916"/>
                  </a:ext>
                </a:extLst>
              </a:tr>
            </a:tbl>
          </a:graphicData>
        </a:graphic>
      </p:graphicFrame>
      <p:pic>
        <p:nvPicPr>
          <p:cNvPr id="27" name="officeArt object">
            <a:extLst>
              <a:ext uri="{FF2B5EF4-FFF2-40B4-BE49-F238E27FC236}">
                <a16:creationId xmlns:a16="http://schemas.microsoft.com/office/drawing/2014/main" id="{D2BAA12E-2E9D-48EC-B728-85D415046991}"/>
              </a:ext>
            </a:extLst>
          </p:cNvPr>
          <p:cNvPicPr/>
          <p:nvPr/>
        </p:nvPicPr>
        <p:blipFill rotWithShape="1">
          <a:blip r:embed="rId6">
            <a:extLst/>
          </a:blip>
          <a:srcRect l="25025" t="24889" r="59094" b="52914"/>
          <a:stretch/>
        </p:blipFill>
        <p:spPr>
          <a:xfrm>
            <a:off x="1115551" y="6749160"/>
            <a:ext cx="1184993" cy="8708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8" name="officeArt object">
            <a:extLst>
              <a:ext uri="{FF2B5EF4-FFF2-40B4-BE49-F238E27FC236}">
                <a16:creationId xmlns:a16="http://schemas.microsoft.com/office/drawing/2014/main" id="{922CD13C-C4F7-4DC4-B58C-CB4B13133ECD}"/>
              </a:ext>
            </a:extLst>
          </p:cNvPr>
          <p:cNvPicPr/>
          <p:nvPr/>
        </p:nvPicPr>
        <p:blipFill rotWithShape="1">
          <a:blip r:embed="rId6">
            <a:extLst/>
          </a:blip>
          <a:srcRect l="56397" t="26950" r="30671" b="52914"/>
          <a:stretch/>
        </p:blipFill>
        <p:spPr>
          <a:xfrm>
            <a:off x="3715385" y="6753562"/>
            <a:ext cx="1047350" cy="86643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9" name="officeArt object">
            <a:extLst>
              <a:ext uri="{FF2B5EF4-FFF2-40B4-BE49-F238E27FC236}">
                <a16:creationId xmlns:a16="http://schemas.microsoft.com/office/drawing/2014/main" id="{1F8B147E-AD80-43E0-80D6-1C6FA34E6A18}"/>
              </a:ext>
            </a:extLst>
          </p:cNvPr>
          <p:cNvPicPr/>
          <p:nvPr/>
        </p:nvPicPr>
        <p:blipFill rotWithShape="1">
          <a:blip r:embed="rId6">
            <a:extLst/>
          </a:blip>
          <a:srcRect l="24896" t="62263" r="60383" b="17162"/>
          <a:stretch/>
        </p:blipFill>
        <p:spPr>
          <a:xfrm>
            <a:off x="1115551" y="8431045"/>
            <a:ext cx="1133788" cy="93310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0" name="officeArt object">
            <a:extLst>
              <a:ext uri="{FF2B5EF4-FFF2-40B4-BE49-F238E27FC236}">
                <a16:creationId xmlns:a16="http://schemas.microsoft.com/office/drawing/2014/main" id="{AE6AD4A5-45EB-4C8F-B870-C80C92C17551}"/>
              </a:ext>
            </a:extLst>
          </p:cNvPr>
          <p:cNvPicPr/>
          <p:nvPr/>
        </p:nvPicPr>
        <p:blipFill rotWithShape="1">
          <a:blip r:embed="rId6">
            <a:extLst/>
          </a:blip>
          <a:srcRect l="56784" t="62263" r="29121" b="17162"/>
          <a:stretch/>
        </p:blipFill>
        <p:spPr>
          <a:xfrm>
            <a:off x="3715385" y="8431045"/>
            <a:ext cx="1173138" cy="93310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39D7D5FE-B5DE-4321-9563-EE30D3522E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186788"/>
              </p:ext>
            </p:extLst>
          </p:nvPr>
        </p:nvGraphicFramePr>
        <p:xfrm>
          <a:off x="353683" y="9563423"/>
          <a:ext cx="4933425" cy="2301531"/>
        </p:xfrm>
        <a:graphic>
          <a:graphicData uri="http://schemas.openxmlformats.org/drawingml/2006/table">
            <a:tbl>
              <a:tblPr rtl="1" firstRow="1" bandRow="1">
                <a:tableStyleId>{69012ECD-51FC-41F1-AA8D-1B2483CD663E}</a:tableStyleId>
              </a:tblPr>
              <a:tblGrid>
                <a:gridCol w="3540370">
                  <a:extLst>
                    <a:ext uri="{9D8B030D-6E8A-4147-A177-3AD203B41FA5}">
                      <a16:colId xmlns:a16="http://schemas.microsoft.com/office/drawing/2014/main" val="94319051"/>
                    </a:ext>
                  </a:extLst>
                </a:gridCol>
                <a:gridCol w="1393055">
                  <a:extLst>
                    <a:ext uri="{9D8B030D-6E8A-4147-A177-3AD203B41FA5}">
                      <a16:colId xmlns:a16="http://schemas.microsoft.com/office/drawing/2014/main" val="3853931189"/>
                    </a:ext>
                  </a:extLst>
                </a:gridCol>
              </a:tblGrid>
              <a:tr h="389469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purpose</a:t>
                      </a:r>
                      <a:endParaRPr lang="ar-S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of media</a:t>
                      </a:r>
                      <a:endParaRPr lang="ar-S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290255"/>
                  </a:ext>
                </a:extLst>
              </a:tr>
              <a:tr h="601701">
                <a:tc>
                  <a:txBody>
                    <a:bodyPr/>
                    <a:lstStyle/>
                    <a:p>
                      <a:pPr algn="l" rtl="1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Suppression of unwanted microbes ; encouraging desired microbes. </a:t>
                      </a:r>
                      <a:endParaRPr lang="ar-S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Selective </a:t>
                      </a:r>
                      <a:endParaRPr lang="ar-S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330356"/>
                  </a:ext>
                </a:extLst>
              </a:tr>
              <a:tr h="601701">
                <a:tc>
                  <a:txBody>
                    <a:bodyPr/>
                    <a:lstStyle/>
                    <a:p>
                      <a:pPr algn="l" rtl="1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Differentiation of colonies of desired microbes from other.</a:t>
                      </a:r>
                      <a:endParaRPr lang="ar-S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Differential </a:t>
                      </a:r>
                      <a:endParaRPr lang="ar-S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254910"/>
                  </a:ext>
                </a:extLst>
              </a:tr>
              <a:tr h="601701">
                <a:tc>
                  <a:txBody>
                    <a:bodyPr/>
                    <a:lstStyle/>
                    <a:p>
                      <a:pPr algn="l" rtl="1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Similar to Selective media but designed to increase number of desired microbe to detectable levels. </a:t>
                      </a:r>
                      <a:endParaRPr lang="ar-S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Enriched</a:t>
                      </a:r>
                      <a:endParaRPr lang="ar-S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100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2594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21CBBB0-5455-4E10-AA27-4EC128A029E7}"/>
              </a:ext>
            </a:extLst>
          </p:cNvPr>
          <p:cNvSpPr/>
          <p:nvPr/>
        </p:nvSpPr>
        <p:spPr>
          <a:xfrm>
            <a:off x="4428556" y="6592770"/>
            <a:ext cx="2049107" cy="1819247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242134-B73D-4B16-9ACF-CBBE0485235D}"/>
              </a:ext>
            </a:extLst>
          </p:cNvPr>
          <p:cNvSpPr/>
          <p:nvPr/>
        </p:nvSpPr>
        <p:spPr>
          <a:xfrm>
            <a:off x="111368" y="209445"/>
            <a:ext cx="50129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differentiate between various </a:t>
            </a:r>
          </a:p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type of gram +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cocci 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D4A2CC-C247-4CA2-AFCA-135D0C81516E}"/>
              </a:ext>
            </a:extLst>
          </p:cNvPr>
          <p:cNvCxnSpPr>
            <a:cxnSpLocks/>
          </p:cNvCxnSpPr>
          <p:nvPr/>
        </p:nvCxnSpPr>
        <p:spPr>
          <a:xfrm flipH="1">
            <a:off x="85063" y="3150256"/>
            <a:ext cx="5574211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49F2301-4845-468A-AB56-9F7A2338584D}"/>
              </a:ext>
            </a:extLst>
          </p:cNvPr>
          <p:cNvSpPr/>
          <p:nvPr/>
        </p:nvSpPr>
        <p:spPr>
          <a:xfrm>
            <a:off x="94661" y="3163508"/>
            <a:ext cx="6436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streptococci by ( Hemolytic reaction ) 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FAE448E-5FE7-4897-BF38-F28C703ECD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349016"/>
              </p:ext>
            </p:extLst>
          </p:nvPr>
        </p:nvGraphicFramePr>
        <p:xfrm>
          <a:off x="94661" y="3630587"/>
          <a:ext cx="1963618" cy="2757814"/>
        </p:xfrm>
        <a:graphic>
          <a:graphicData uri="http://schemas.openxmlformats.org/drawingml/2006/table">
            <a:tbl>
              <a:tblPr rtl="1" firstRow="1" bandRow="1">
                <a:tableStyleId>{3B4B98B0-60AC-42C2-AFA5-B58CD77FA1E5}</a:tableStyleId>
              </a:tblPr>
              <a:tblGrid>
                <a:gridCol w="1963618">
                  <a:extLst>
                    <a:ext uri="{9D8B030D-6E8A-4147-A177-3AD203B41FA5}">
                      <a16:colId xmlns:a16="http://schemas.microsoft.com/office/drawing/2014/main" val="249805153"/>
                    </a:ext>
                  </a:extLst>
                </a:gridCol>
              </a:tblGrid>
              <a:tr h="1960644">
                <a:tc>
                  <a:txBody>
                    <a:bodyPr/>
                    <a:lstStyle/>
                    <a:p>
                      <a:pPr algn="ctr" rtl="1"/>
                      <a:r>
                        <a:rPr lang="en-US" sz="1200" b="0" dirty="0"/>
                        <a:t>Colonies are surrounded by clear zone of hemolysis complete hemolysis</a:t>
                      </a:r>
                      <a:endParaRPr lang="ar-SA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753015"/>
                  </a:ext>
                </a:extLst>
              </a:tr>
              <a:tr h="797170">
                <a:tc>
                  <a:txBody>
                    <a:bodyPr/>
                    <a:lstStyle/>
                    <a:p>
                      <a:pPr algn="ctr" rtl="1"/>
                      <a:r>
                        <a:rPr lang="en-US" sz="1200" u="sng" dirty="0"/>
                        <a:t>Beta-hemolytic</a:t>
                      </a:r>
                    </a:p>
                    <a:p>
                      <a:pPr algn="ctr" rtl="1"/>
                      <a:r>
                        <a:rPr lang="en-US" sz="1200" dirty="0"/>
                        <a:t>Streptococcus colonies </a:t>
                      </a:r>
                    </a:p>
                    <a:p>
                      <a:pPr algn="ctr" rtl="1"/>
                      <a:r>
                        <a:rPr lang="en-US" sz="1200" dirty="0"/>
                        <a:t>St. pyogenes </a:t>
                      </a:r>
                      <a:endParaRPr lang="ar-S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349403"/>
                  </a:ext>
                </a:extLst>
              </a:tr>
            </a:tbl>
          </a:graphicData>
        </a:graphic>
      </p:graphicFrame>
      <p:pic>
        <p:nvPicPr>
          <p:cNvPr id="14" name="صورة 4">
            <a:extLst>
              <a:ext uri="{FF2B5EF4-FFF2-40B4-BE49-F238E27FC236}">
                <a16:creationId xmlns:a16="http://schemas.microsoft.com/office/drawing/2014/main" id="{12EA49C0-2A25-421B-A156-B1DCC2F1BDD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4" t="25602" r="65242" b="44296"/>
          <a:stretch/>
        </p:blipFill>
        <p:spPr>
          <a:xfrm>
            <a:off x="411713" y="4412391"/>
            <a:ext cx="1274882" cy="1125415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899409F-19D7-46D1-AC2F-5ABF888EC5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813945"/>
              </p:ext>
            </p:extLst>
          </p:nvPr>
        </p:nvGraphicFramePr>
        <p:xfrm>
          <a:off x="2079695" y="3625634"/>
          <a:ext cx="1963618" cy="2762767"/>
        </p:xfrm>
        <a:graphic>
          <a:graphicData uri="http://schemas.openxmlformats.org/drawingml/2006/table">
            <a:tbl>
              <a:tblPr rtl="1" firstRow="1" bandRow="1">
                <a:tableStyleId>{3B4B98B0-60AC-42C2-AFA5-B58CD77FA1E5}</a:tableStyleId>
              </a:tblPr>
              <a:tblGrid>
                <a:gridCol w="1963618">
                  <a:extLst>
                    <a:ext uri="{9D8B030D-6E8A-4147-A177-3AD203B41FA5}">
                      <a16:colId xmlns:a16="http://schemas.microsoft.com/office/drawing/2014/main" val="249805153"/>
                    </a:ext>
                  </a:extLst>
                </a:gridCol>
              </a:tblGrid>
              <a:tr h="1968998">
                <a:tc>
                  <a:txBody>
                    <a:bodyPr/>
                    <a:lstStyle/>
                    <a:p>
                      <a:pPr algn="ctr" rtl="1"/>
                      <a:r>
                        <a:rPr lang="en-US" sz="1200" b="0" dirty="0"/>
                        <a:t>Colonies are surrounded by partial hemolysis </a:t>
                      </a:r>
                    </a:p>
                    <a:p>
                      <a:pPr algn="ctr" rtl="1"/>
                      <a:r>
                        <a:rPr lang="en-US" sz="1200" b="0" dirty="0"/>
                        <a:t>Greenish color</a:t>
                      </a:r>
                      <a:endParaRPr lang="ar-SA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753015"/>
                  </a:ext>
                </a:extLst>
              </a:tr>
              <a:tr h="793769">
                <a:tc>
                  <a:txBody>
                    <a:bodyPr/>
                    <a:lstStyle/>
                    <a:p>
                      <a:pPr algn="ctr" rtl="1"/>
                      <a:r>
                        <a:rPr lang="en-US" sz="1200" u="sng" dirty="0"/>
                        <a:t>Alpha-hemolytic</a:t>
                      </a:r>
                    </a:p>
                    <a:p>
                      <a:pPr algn="ctr" rtl="1"/>
                      <a:r>
                        <a:rPr lang="en-US" sz="1200" dirty="0"/>
                        <a:t>Streptococcus colonies </a:t>
                      </a:r>
                    </a:p>
                    <a:p>
                      <a:pPr algn="ctr" rtl="1"/>
                      <a:r>
                        <a:rPr lang="en-US" sz="1200" dirty="0"/>
                        <a:t>St. pneumoniae </a:t>
                      </a:r>
                      <a:endParaRPr lang="ar-S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349403"/>
                  </a:ext>
                </a:extLst>
              </a:tr>
            </a:tbl>
          </a:graphicData>
        </a:graphic>
      </p:graphicFrame>
      <p:pic>
        <p:nvPicPr>
          <p:cNvPr id="16" name="صورة 4">
            <a:extLst>
              <a:ext uri="{FF2B5EF4-FFF2-40B4-BE49-F238E27FC236}">
                <a16:creationId xmlns:a16="http://schemas.microsoft.com/office/drawing/2014/main" id="{26227D70-F434-4641-B519-E5AB062A259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24336" r="41771" b="44319"/>
          <a:stretch/>
        </p:blipFill>
        <p:spPr>
          <a:xfrm>
            <a:off x="2279820" y="4319384"/>
            <a:ext cx="1429461" cy="1213338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3570ECF-C0F8-4FEC-86C5-668335D8D5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732470"/>
              </p:ext>
            </p:extLst>
          </p:nvPr>
        </p:nvGraphicFramePr>
        <p:xfrm>
          <a:off x="4064729" y="3630587"/>
          <a:ext cx="1963618" cy="2768045"/>
        </p:xfrm>
        <a:graphic>
          <a:graphicData uri="http://schemas.openxmlformats.org/drawingml/2006/table">
            <a:tbl>
              <a:tblPr rtl="1" firstRow="1" bandRow="1">
                <a:tableStyleId>{3B4B98B0-60AC-42C2-AFA5-B58CD77FA1E5}</a:tableStyleId>
              </a:tblPr>
              <a:tblGrid>
                <a:gridCol w="1963618">
                  <a:extLst>
                    <a:ext uri="{9D8B030D-6E8A-4147-A177-3AD203B41FA5}">
                      <a16:colId xmlns:a16="http://schemas.microsoft.com/office/drawing/2014/main" val="249805153"/>
                    </a:ext>
                  </a:extLst>
                </a:gridCol>
              </a:tblGrid>
              <a:tr h="1953310">
                <a:tc>
                  <a:txBody>
                    <a:bodyPr/>
                    <a:lstStyle/>
                    <a:p>
                      <a:pPr algn="ctr" rtl="1"/>
                      <a:r>
                        <a:rPr lang="en-US" sz="1200" b="0" dirty="0"/>
                        <a:t>No hemolysis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753015"/>
                  </a:ext>
                </a:extLst>
              </a:tr>
              <a:tr h="814735">
                <a:tc>
                  <a:txBody>
                    <a:bodyPr/>
                    <a:lstStyle/>
                    <a:p>
                      <a:pPr algn="ctr" rtl="1"/>
                      <a:r>
                        <a:rPr lang="en-US" sz="1200" u="sng" dirty="0"/>
                        <a:t>Gamma-hemolytic</a:t>
                      </a:r>
                    </a:p>
                    <a:p>
                      <a:pPr algn="ctr" rtl="1"/>
                      <a:r>
                        <a:rPr lang="en-US" sz="1200" dirty="0"/>
                        <a:t>Streptococcus colonies </a:t>
                      </a:r>
                    </a:p>
                    <a:p>
                      <a:pPr algn="ctr" rtl="1"/>
                      <a:r>
                        <a:rPr lang="en-US" sz="1200" dirty="0"/>
                        <a:t>Enterococcus faecalis</a:t>
                      </a:r>
                      <a:endParaRPr lang="ar-S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349403"/>
                  </a:ext>
                </a:extLst>
              </a:tr>
            </a:tbl>
          </a:graphicData>
        </a:graphic>
      </p:graphicFrame>
      <p:pic>
        <p:nvPicPr>
          <p:cNvPr id="10" name="صورة 4">
            <a:extLst>
              <a:ext uri="{FF2B5EF4-FFF2-40B4-BE49-F238E27FC236}">
                <a16:creationId xmlns:a16="http://schemas.microsoft.com/office/drawing/2014/main" id="{02708159-61A3-48A6-88C8-FE7853DACE4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7" t="26973" r="18026" b="44638"/>
          <a:stretch/>
        </p:blipFill>
        <p:spPr>
          <a:xfrm>
            <a:off x="4233481" y="4199151"/>
            <a:ext cx="1335356" cy="11840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DB09EB4-99BB-445D-95CB-9CC98340375A}"/>
              </a:ext>
            </a:extLst>
          </p:cNvPr>
          <p:cNvSpPr/>
          <p:nvPr/>
        </p:nvSpPr>
        <p:spPr>
          <a:xfrm>
            <a:off x="101578" y="6553126"/>
            <a:ext cx="2049107" cy="1819247"/>
          </a:xfrm>
          <a:prstGeom prst="roundRect">
            <a:avLst/>
          </a:prstGeom>
          <a:noFill/>
          <a:ln w="63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" name="صورة 5">
            <a:extLst>
              <a:ext uri="{FF2B5EF4-FFF2-40B4-BE49-F238E27FC236}">
                <a16:creationId xmlns:a16="http://schemas.microsoft.com/office/drawing/2014/main" id="{D7CB8930-3CFE-4059-853A-3875319C9F7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0" t="25575" r="24267" b="49418"/>
          <a:stretch/>
        </p:blipFill>
        <p:spPr>
          <a:xfrm>
            <a:off x="378597" y="7240431"/>
            <a:ext cx="1608935" cy="103606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745AEC5-C02B-435A-AC94-54E4112E6DEF}"/>
              </a:ext>
            </a:extLst>
          </p:cNvPr>
          <p:cNvSpPr/>
          <p:nvPr/>
        </p:nvSpPr>
        <p:spPr>
          <a:xfrm>
            <a:off x="101578" y="6642923"/>
            <a:ext cx="2122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Beta-hemolytic </a:t>
            </a:r>
          </a:p>
          <a:p>
            <a:pPr algn="ctr"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Streptococcus colonies </a:t>
            </a:r>
            <a:endParaRPr lang="en-US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BFB363F-5731-41CD-BB15-BB416BB09A21}"/>
              </a:ext>
            </a:extLst>
          </p:cNvPr>
          <p:cNvSpPr/>
          <p:nvPr/>
        </p:nvSpPr>
        <p:spPr>
          <a:xfrm>
            <a:off x="2279820" y="6599831"/>
            <a:ext cx="2049107" cy="1805126"/>
          </a:xfrm>
          <a:prstGeom prst="roundRect">
            <a:avLst/>
          </a:prstGeom>
          <a:noFill/>
          <a:ln w="63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3" name="صورة 7">
            <a:extLst>
              <a:ext uri="{FF2B5EF4-FFF2-40B4-BE49-F238E27FC236}">
                <a16:creationId xmlns:a16="http://schemas.microsoft.com/office/drawing/2014/main" id="{9031C703-5B8E-4DC9-9857-1E91A87865D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63005" r="24622" b="14717"/>
          <a:stretch/>
        </p:blipFill>
        <p:spPr>
          <a:xfrm>
            <a:off x="2566401" y="7206563"/>
            <a:ext cx="1514917" cy="106993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2B1F8FD-11BD-440B-B618-3B7CA88E6A6D}"/>
              </a:ext>
            </a:extLst>
          </p:cNvPr>
          <p:cNvSpPr/>
          <p:nvPr/>
        </p:nvSpPr>
        <p:spPr>
          <a:xfrm>
            <a:off x="2259729" y="6664236"/>
            <a:ext cx="2128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Gamma-hemolytic</a:t>
            </a:r>
          </a:p>
          <a:p>
            <a:pPr algn="ctr"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Streptococcus colonies </a:t>
            </a:r>
            <a:endParaRPr lang="en-US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190A5A-126E-41E7-B472-C3BF0F92AA71}"/>
              </a:ext>
            </a:extLst>
          </p:cNvPr>
          <p:cNvSpPr/>
          <p:nvPr/>
        </p:nvSpPr>
        <p:spPr>
          <a:xfrm>
            <a:off x="175134" y="8513018"/>
            <a:ext cx="2049107" cy="1854147"/>
          </a:xfrm>
          <a:prstGeom prst="roundRect">
            <a:avLst/>
          </a:prstGeom>
          <a:noFill/>
          <a:ln w="63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6" name="صورة 6">
            <a:extLst>
              <a:ext uri="{FF2B5EF4-FFF2-40B4-BE49-F238E27FC236}">
                <a16:creationId xmlns:a16="http://schemas.microsoft.com/office/drawing/2014/main" id="{1A98122D-D7D0-43AA-A244-679CF2CB52F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4" t="51491" r="25513" b="18956"/>
          <a:stretch/>
        </p:blipFill>
        <p:spPr>
          <a:xfrm>
            <a:off x="4771341" y="7236330"/>
            <a:ext cx="1398915" cy="104725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481B999-07E1-468B-91E4-72A813765203}"/>
              </a:ext>
            </a:extLst>
          </p:cNvPr>
          <p:cNvSpPr/>
          <p:nvPr/>
        </p:nvSpPr>
        <p:spPr>
          <a:xfrm>
            <a:off x="4349018" y="6674467"/>
            <a:ext cx="2243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Alpha-hemolytic </a:t>
            </a:r>
          </a:p>
          <a:p>
            <a:pPr algn="ctr"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Streptococcus colonies</a:t>
            </a:r>
            <a:endParaRPr lang="en-US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9" name="صورة 16">
            <a:extLst>
              <a:ext uri="{FF2B5EF4-FFF2-40B4-BE49-F238E27FC236}">
                <a16:creationId xmlns:a16="http://schemas.microsoft.com/office/drawing/2014/main" id="{65522222-E9B3-4E9C-8515-C3353D57AC85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2" t="28196" r="24083" b="17969"/>
          <a:stretch/>
        </p:blipFill>
        <p:spPr>
          <a:xfrm>
            <a:off x="576504" y="9318168"/>
            <a:ext cx="1421483" cy="90945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8061CD8-B697-45F4-8C29-15926E61AB6B}"/>
              </a:ext>
            </a:extLst>
          </p:cNvPr>
          <p:cNvSpPr/>
          <p:nvPr/>
        </p:nvSpPr>
        <p:spPr>
          <a:xfrm>
            <a:off x="230713" y="8579504"/>
            <a:ext cx="20896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is a blood agar </a:t>
            </a:r>
          </a:p>
          <a:p>
            <a:pPr algn="ctr"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growing beta hemolytic </a:t>
            </a:r>
          </a:p>
          <a:p>
            <a:pPr algn="ctr"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streptococci. </a:t>
            </a:r>
            <a:endParaRPr lang="en-US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1" name="صورة 14">
            <a:extLst>
              <a:ext uri="{FF2B5EF4-FFF2-40B4-BE49-F238E27FC236}">
                <a16:creationId xmlns:a16="http://schemas.microsoft.com/office/drawing/2014/main" id="{AAAF162F-6E95-4504-858E-C347586C5BE7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5" t="27444" r="46405" b="25096"/>
          <a:stretch/>
        </p:blipFill>
        <p:spPr>
          <a:xfrm>
            <a:off x="2617823" y="8687852"/>
            <a:ext cx="3143040" cy="1421985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B3118AE-26DF-4185-9919-F073785A4C19}"/>
              </a:ext>
            </a:extLst>
          </p:cNvPr>
          <p:cNvSpPr/>
          <p:nvPr/>
        </p:nvSpPr>
        <p:spPr>
          <a:xfrm>
            <a:off x="438429" y="10507810"/>
            <a:ext cx="5589918" cy="1508344"/>
          </a:xfrm>
          <a:prstGeom prst="roundRect">
            <a:avLst/>
          </a:prstGeom>
          <a:noFill/>
          <a:ln w="63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EDCA36C-7D4D-4B8B-BBA7-F521E40A356C}"/>
              </a:ext>
            </a:extLst>
          </p:cNvPr>
          <p:cNvSpPr/>
          <p:nvPr/>
        </p:nvSpPr>
        <p:spPr>
          <a:xfrm>
            <a:off x="4901159" y="10318850"/>
            <a:ext cx="1044804" cy="3430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ar-S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72F5924-67BD-4581-84FB-AFABFE93E132}"/>
              </a:ext>
            </a:extLst>
          </p:cNvPr>
          <p:cNvSpPr/>
          <p:nvPr/>
        </p:nvSpPr>
        <p:spPr>
          <a:xfrm>
            <a:off x="466130" y="10506440"/>
            <a:ext cx="5645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culture was grown from a sputum specimen </a:t>
            </a:r>
          </a:p>
          <a:p>
            <a:pPr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a 60 year old man complaining of cough, fever and chest pain.</a:t>
            </a:r>
            <a:endParaRPr lang="en-US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5" name="صورة 19">
            <a:extLst>
              <a:ext uri="{FF2B5EF4-FFF2-40B4-BE49-F238E27FC236}">
                <a16:creationId xmlns:a16="http://schemas.microsoft.com/office/drawing/2014/main" id="{ED781170-596D-4612-A486-D664BE781102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20746" r="25333" b="26989"/>
          <a:stretch/>
        </p:blipFill>
        <p:spPr>
          <a:xfrm>
            <a:off x="3810909" y="11021712"/>
            <a:ext cx="1659889" cy="90046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BE2F13C-08F9-4E39-ACBA-1D2D97B42BCA}"/>
              </a:ext>
            </a:extLst>
          </p:cNvPr>
          <p:cNvSpPr/>
          <p:nvPr/>
        </p:nvSpPr>
        <p:spPr>
          <a:xfrm>
            <a:off x="466130" y="11127861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Alpha-hemolytic streptococci on blood agar</a:t>
            </a:r>
            <a:endParaRPr lang="en-US" sz="14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0" name="Picture 39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6DE1A7E7-B769-4EDF-9ED9-3CF0882DFD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13" y="851914"/>
            <a:ext cx="4670479" cy="2257493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483CE35-6B8B-4BED-B7E9-E3ACD1829A27}"/>
              </a:ext>
            </a:extLst>
          </p:cNvPr>
          <p:cNvSpPr/>
          <p:nvPr/>
        </p:nvSpPr>
        <p:spPr>
          <a:xfrm>
            <a:off x="800840" y="2163762"/>
            <a:ext cx="398847" cy="45719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15572FD-0F4A-4A95-B2D4-F2AD735D082C}"/>
              </a:ext>
            </a:extLst>
          </p:cNvPr>
          <p:cNvSpPr/>
          <p:nvPr/>
        </p:nvSpPr>
        <p:spPr>
          <a:xfrm>
            <a:off x="3490063" y="2172182"/>
            <a:ext cx="398847" cy="45719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9AD6419-58CA-4226-99D6-A29D1AF2579E}"/>
              </a:ext>
            </a:extLst>
          </p:cNvPr>
          <p:cNvSpPr/>
          <p:nvPr/>
        </p:nvSpPr>
        <p:spPr>
          <a:xfrm>
            <a:off x="3888910" y="1683992"/>
            <a:ext cx="832380" cy="382129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03E6CF0-DBF3-4C24-82D8-AA4CF5E57357}"/>
              </a:ext>
            </a:extLst>
          </p:cNvPr>
          <p:cNvSpPr/>
          <p:nvPr/>
        </p:nvSpPr>
        <p:spPr>
          <a:xfrm>
            <a:off x="2848777" y="2439963"/>
            <a:ext cx="547565" cy="147727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3A47E95-A03A-4BE1-A034-DB8979F3A25B}"/>
              </a:ext>
            </a:extLst>
          </p:cNvPr>
          <p:cNvSpPr/>
          <p:nvPr/>
        </p:nvSpPr>
        <p:spPr>
          <a:xfrm>
            <a:off x="3533753" y="2445601"/>
            <a:ext cx="547565" cy="147727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297CBF5-94BF-4579-80C1-298A058C1F47}"/>
              </a:ext>
            </a:extLst>
          </p:cNvPr>
          <p:cNvSpPr/>
          <p:nvPr/>
        </p:nvSpPr>
        <p:spPr>
          <a:xfrm>
            <a:off x="4173725" y="2443244"/>
            <a:ext cx="547565" cy="147727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11631F1-D1F7-4321-A3C4-946055FCD22E}"/>
              </a:ext>
            </a:extLst>
          </p:cNvPr>
          <p:cNvSpPr/>
          <p:nvPr/>
        </p:nvSpPr>
        <p:spPr>
          <a:xfrm>
            <a:off x="2718136" y="2723430"/>
            <a:ext cx="376431" cy="7386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EE2A883-E27E-4042-87D6-FB7D5E21A4E8}"/>
              </a:ext>
            </a:extLst>
          </p:cNvPr>
          <p:cNvSpPr/>
          <p:nvPr/>
        </p:nvSpPr>
        <p:spPr>
          <a:xfrm>
            <a:off x="3122559" y="2723430"/>
            <a:ext cx="376431" cy="7386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C53B9BC-8074-42E7-A65D-442E522CE5F3}"/>
              </a:ext>
            </a:extLst>
          </p:cNvPr>
          <p:cNvSpPr/>
          <p:nvPr/>
        </p:nvSpPr>
        <p:spPr>
          <a:xfrm>
            <a:off x="3533753" y="2718847"/>
            <a:ext cx="509560" cy="75679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61E811D-1B8A-4A93-85C6-3D555B880A35}"/>
              </a:ext>
            </a:extLst>
          </p:cNvPr>
          <p:cNvSpPr/>
          <p:nvPr/>
        </p:nvSpPr>
        <p:spPr>
          <a:xfrm>
            <a:off x="4050320" y="2713593"/>
            <a:ext cx="432179" cy="88808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7A431B0-4487-4AA8-BBAA-AC9E000693CC}"/>
              </a:ext>
            </a:extLst>
          </p:cNvPr>
          <p:cNvSpPr/>
          <p:nvPr/>
        </p:nvSpPr>
        <p:spPr>
          <a:xfrm>
            <a:off x="4505201" y="2709249"/>
            <a:ext cx="308100" cy="93152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ABCADA8-52E3-493D-ABAC-0B0CB9E5E901}"/>
              </a:ext>
            </a:extLst>
          </p:cNvPr>
          <p:cNvSpPr/>
          <p:nvPr/>
        </p:nvSpPr>
        <p:spPr>
          <a:xfrm>
            <a:off x="318938" y="2576622"/>
            <a:ext cx="515131" cy="12519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2636C36-FAD0-4112-BB9D-35A5598779E0}"/>
              </a:ext>
            </a:extLst>
          </p:cNvPr>
          <p:cNvSpPr/>
          <p:nvPr/>
        </p:nvSpPr>
        <p:spPr>
          <a:xfrm>
            <a:off x="1049154" y="2772636"/>
            <a:ext cx="572263" cy="9916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81FA77E-B113-4B71-BFA5-50515ED002A3}"/>
              </a:ext>
            </a:extLst>
          </p:cNvPr>
          <p:cNvSpPr/>
          <p:nvPr/>
        </p:nvSpPr>
        <p:spPr>
          <a:xfrm>
            <a:off x="1645296" y="2777291"/>
            <a:ext cx="613562" cy="94509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CD57E23-FD22-49F1-8337-5A2B25AFCD92}"/>
              </a:ext>
            </a:extLst>
          </p:cNvPr>
          <p:cNvSpPr txBox="1"/>
          <p:nvPr/>
        </p:nvSpPr>
        <p:spPr>
          <a:xfrm>
            <a:off x="157319" y="1573046"/>
            <a:ext cx="2023311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100" b="1" dirty="0">
                <a:solidFill>
                  <a:srgbClr val="FF5050"/>
                </a:solidFill>
              </a:rPr>
              <a:t>“ examples are important “</a:t>
            </a:r>
            <a:endParaRPr lang="ar-SA" sz="1100" b="1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868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>
            <a:extLst>
              <a:ext uri="{FF2B5EF4-FFF2-40B4-BE49-F238E27FC236}">
                <a16:creationId xmlns:a16="http://schemas.microsoft.com/office/drawing/2014/main" id="{7CAD0D8A-6DD3-4669-96CE-94686EC885F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t="12996" r="23277" b="14800"/>
          <a:stretch/>
        </p:blipFill>
        <p:spPr>
          <a:xfrm>
            <a:off x="597796" y="497992"/>
            <a:ext cx="4060587" cy="176382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86C429-0CC1-4CBE-A924-B1DA70CB912C}"/>
              </a:ext>
            </a:extLst>
          </p:cNvPr>
          <p:cNvCxnSpPr>
            <a:cxnSpLocks/>
          </p:cNvCxnSpPr>
          <p:nvPr/>
        </p:nvCxnSpPr>
        <p:spPr>
          <a:xfrm flipH="1">
            <a:off x="153784" y="2348700"/>
            <a:ext cx="5574211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F4FFC7D-211F-460F-96C4-90D259D3E6B6}"/>
              </a:ext>
            </a:extLst>
          </p:cNvPr>
          <p:cNvSpPr/>
          <p:nvPr/>
        </p:nvSpPr>
        <p:spPr>
          <a:xfrm>
            <a:off x="119815" y="2397009"/>
            <a:ext cx="4940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MacConKey’s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agar (Deferential Medium) 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7D39018-F468-47D2-B072-F4B0039B9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799" y="-214253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6EA7475-53C6-4931-9800-86D38FEE9D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105707"/>
              </p:ext>
            </p:extLst>
          </p:nvPr>
        </p:nvGraphicFramePr>
        <p:xfrm>
          <a:off x="211015" y="2785889"/>
          <a:ext cx="1963618" cy="2210969"/>
        </p:xfrm>
        <a:graphic>
          <a:graphicData uri="http://schemas.openxmlformats.org/drawingml/2006/table">
            <a:tbl>
              <a:tblPr rtl="1" firstRow="1" bandRow="1">
                <a:tableStyleId>{3B4B98B0-60AC-42C2-AFA5-B58CD77FA1E5}</a:tableStyleId>
              </a:tblPr>
              <a:tblGrid>
                <a:gridCol w="1963618">
                  <a:extLst>
                    <a:ext uri="{9D8B030D-6E8A-4147-A177-3AD203B41FA5}">
                      <a16:colId xmlns:a16="http://schemas.microsoft.com/office/drawing/2014/main" val="249805153"/>
                    </a:ext>
                  </a:extLst>
                </a:gridCol>
              </a:tblGrid>
              <a:tr h="1570889">
                <a:tc>
                  <a:txBody>
                    <a:bodyPr/>
                    <a:lstStyle/>
                    <a:p>
                      <a:pPr algn="ctr" rtl="1"/>
                      <a:endParaRPr lang="ar-SA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753015"/>
                  </a:ext>
                </a:extLst>
              </a:tr>
              <a:tr h="605319">
                <a:tc>
                  <a:txBody>
                    <a:bodyPr/>
                    <a:lstStyle/>
                    <a:p>
                      <a:pPr algn="ctr" rtl="1"/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1"/>
                      <a:r>
                        <a:rPr lang="en-US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MacConKey’s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agar</a:t>
                      </a:r>
                    </a:p>
                    <a:p>
                      <a:pPr algn="ctr" rtl="1"/>
                      <a:endParaRPr lang="ar-S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349403"/>
                  </a:ext>
                </a:extLst>
              </a:tr>
            </a:tbl>
          </a:graphicData>
        </a:graphic>
      </p:graphicFrame>
      <p:pic>
        <p:nvPicPr>
          <p:cNvPr id="11" name="صورة 5">
            <a:extLst>
              <a:ext uri="{FF2B5EF4-FFF2-40B4-BE49-F238E27FC236}">
                <a16:creationId xmlns:a16="http://schemas.microsoft.com/office/drawing/2014/main" id="{A46CF3B1-5F9C-4ACF-9E08-B74F89F85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9" t="21569" r="66381" b="47982"/>
          <a:stretch/>
        </p:blipFill>
        <p:spPr bwMode="auto">
          <a:xfrm>
            <a:off x="485047" y="2834312"/>
            <a:ext cx="1418492" cy="138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7F4730C-DC26-4386-A530-D08A44F55F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565796"/>
              </p:ext>
            </p:extLst>
          </p:nvPr>
        </p:nvGraphicFramePr>
        <p:xfrm>
          <a:off x="2224458" y="2812912"/>
          <a:ext cx="1960681" cy="2183946"/>
        </p:xfrm>
        <a:graphic>
          <a:graphicData uri="http://schemas.openxmlformats.org/drawingml/2006/table">
            <a:tbl>
              <a:tblPr rtl="1" firstRow="1" bandRow="1">
                <a:tableStyleId>{3B4B98B0-60AC-42C2-AFA5-B58CD77FA1E5}</a:tableStyleId>
              </a:tblPr>
              <a:tblGrid>
                <a:gridCol w="1960681">
                  <a:extLst>
                    <a:ext uri="{9D8B030D-6E8A-4147-A177-3AD203B41FA5}">
                      <a16:colId xmlns:a16="http://schemas.microsoft.com/office/drawing/2014/main" val="249805153"/>
                    </a:ext>
                  </a:extLst>
                </a:gridCol>
              </a:tblGrid>
              <a:tr h="1543866">
                <a:tc>
                  <a:txBody>
                    <a:bodyPr/>
                    <a:lstStyle/>
                    <a:p>
                      <a:pPr algn="ctr" rtl="1"/>
                      <a:endParaRPr lang="ar-SA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753015"/>
                  </a:ext>
                </a:extLst>
              </a:tr>
              <a:tr h="631190">
                <a:tc>
                  <a:txBody>
                    <a:bodyPr/>
                    <a:lstStyle/>
                    <a:p>
                      <a:pPr algn="ctr" rtl="1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Lactose fermenting </a:t>
                      </a:r>
                    </a:p>
                    <a:p>
                      <a:pPr algn="ctr" rtl="1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colonies </a:t>
                      </a:r>
                    </a:p>
                    <a:p>
                      <a:pPr algn="ctr" rtl="1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E.coli</a:t>
                      </a:r>
                      <a:endParaRPr lang="ar-S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349403"/>
                  </a:ext>
                </a:extLst>
              </a:tr>
            </a:tbl>
          </a:graphicData>
        </a:graphic>
      </p:graphicFrame>
      <p:pic>
        <p:nvPicPr>
          <p:cNvPr id="13" name="صورة 5">
            <a:extLst>
              <a:ext uri="{FF2B5EF4-FFF2-40B4-BE49-F238E27FC236}">
                <a16:creationId xmlns:a16="http://schemas.microsoft.com/office/drawing/2014/main" id="{E5CE5175-6F5D-49C9-9351-2DB7300A4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6" t="25539" r="40636" b="44241"/>
          <a:stretch/>
        </p:blipFill>
        <p:spPr bwMode="auto">
          <a:xfrm>
            <a:off x="2414053" y="2985105"/>
            <a:ext cx="1652954" cy="131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BFD6483-6DE2-4482-B716-318B6ACE7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698104"/>
              </p:ext>
            </p:extLst>
          </p:nvPr>
        </p:nvGraphicFramePr>
        <p:xfrm>
          <a:off x="4234964" y="2818030"/>
          <a:ext cx="1960681" cy="2189472"/>
        </p:xfrm>
        <a:graphic>
          <a:graphicData uri="http://schemas.openxmlformats.org/drawingml/2006/table">
            <a:tbl>
              <a:tblPr rtl="1" firstRow="1" bandRow="1">
                <a:tableStyleId>{3B4B98B0-60AC-42C2-AFA5-B58CD77FA1E5}</a:tableStyleId>
              </a:tblPr>
              <a:tblGrid>
                <a:gridCol w="1960681">
                  <a:extLst>
                    <a:ext uri="{9D8B030D-6E8A-4147-A177-3AD203B41FA5}">
                      <a16:colId xmlns:a16="http://schemas.microsoft.com/office/drawing/2014/main" val="249805153"/>
                    </a:ext>
                  </a:extLst>
                </a:gridCol>
              </a:tblGrid>
              <a:tr h="1549392">
                <a:tc>
                  <a:txBody>
                    <a:bodyPr/>
                    <a:lstStyle/>
                    <a:p>
                      <a:pPr algn="ctr" rtl="1"/>
                      <a:endParaRPr lang="ar-SA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753015"/>
                  </a:ext>
                </a:extLst>
              </a:tr>
              <a:tr h="631190">
                <a:tc>
                  <a:txBody>
                    <a:bodyPr/>
                    <a:lstStyle/>
                    <a:p>
                      <a:pPr algn="ctr" rtl="1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 lactose fermenting </a:t>
                      </a:r>
                    </a:p>
                    <a:p>
                      <a:pPr algn="ctr" rtl="1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colonies </a:t>
                      </a:r>
                    </a:p>
                    <a:p>
                      <a:pPr algn="ctr" rtl="1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Salmonella </a:t>
                      </a:r>
                      <a:endParaRPr lang="ar-S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349403"/>
                  </a:ext>
                </a:extLst>
              </a:tr>
            </a:tbl>
          </a:graphicData>
        </a:graphic>
      </p:graphicFrame>
      <p:pic>
        <p:nvPicPr>
          <p:cNvPr id="5121" name="صورة 5">
            <a:extLst>
              <a:ext uri="{FF2B5EF4-FFF2-40B4-BE49-F238E27FC236}">
                <a16:creationId xmlns:a16="http://schemas.microsoft.com/office/drawing/2014/main" id="{4A0CF7A4-EB2A-4849-8781-466B5CEBD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8" t="25539" r="18141" b="47755"/>
          <a:stretch/>
        </p:blipFill>
        <p:spPr bwMode="auto">
          <a:xfrm>
            <a:off x="4462757" y="3073075"/>
            <a:ext cx="1413312" cy="112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EB4C6A-47A0-4919-BF45-E7AD15ECFE21}"/>
              </a:ext>
            </a:extLst>
          </p:cNvPr>
          <p:cNvCxnSpPr>
            <a:cxnSpLocks/>
          </p:cNvCxnSpPr>
          <p:nvPr/>
        </p:nvCxnSpPr>
        <p:spPr>
          <a:xfrm flipH="1">
            <a:off x="211015" y="5093648"/>
            <a:ext cx="5574211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7" name="صورة 3">
            <a:extLst>
              <a:ext uri="{FF2B5EF4-FFF2-40B4-BE49-F238E27FC236}">
                <a16:creationId xmlns:a16="http://schemas.microsoft.com/office/drawing/2014/main" id="{73823277-20A3-4470-BA32-B30620A835F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3" t="22467" r="34200" b="47107"/>
          <a:stretch/>
        </p:blipFill>
        <p:spPr>
          <a:xfrm>
            <a:off x="103291" y="5566758"/>
            <a:ext cx="5049598" cy="156201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F082D6F-16E7-4972-BB1A-74CA0B423163}"/>
              </a:ext>
            </a:extLst>
          </p:cNvPr>
          <p:cNvSpPr/>
          <p:nvPr/>
        </p:nvSpPr>
        <p:spPr>
          <a:xfrm>
            <a:off x="91704" y="5134835"/>
            <a:ext cx="2717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Biochemical testing 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511368-832F-4FB4-9736-578CACA2F0F0}"/>
              </a:ext>
            </a:extLst>
          </p:cNvPr>
          <p:cNvSpPr/>
          <p:nvPr/>
        </p:nvSpPr>
        <p:spPr>
          <a:xfrm>
            <a:off x="5215304" y="5769334"/>
            <a:ext cx="1121019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confirm the identify of bacteria .</a:t>
            </a:r>
            <a:endParaRPr lang="ar-SA" sz="1400" dirty="0"/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9E20AB-6379-44AD-8123-0988EE8757B3}"/>
              </a:ext>
            </a:extLst>
          </p:cNvPr>
          <p:cNvCxnSpPr>
            <a:cxnSpLocks/>
          </p:cNvCxnSpPr>
          <p:nvPr/>
        </p:nvCxnSpPr>
        <p:spPr>
          <a:xfrm flipH="1">
            <a:off x="119815" y="7260670"/>
            <a:ext cx="5574211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17FADFB-EF29-46D7-A250-9C1950640EF9}"/>
              </a:ext>
            </a:extLst>
          </p:cNvPr>
          <p:cNvSpPr/>
          <p:nvPr/>
        </p:nvSpPr>
        <p:spPr>
          <a:xfrm>
            <a:off x="20396" y="7296667"/>
            <a:ext cx="4089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Antibiotic susceptibility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testings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صورة 6">
            <a:extLst>
              <a:ext uri="{FF2B5EF4-FFF2-40B4-BE49-F238E27FC236}">
                <a16:creationId xmlns:a16="http://schemas.microsoft.com/office/drawing/2014/main" id="{41EAFE32-A489-4780-B40C-24A6CE9A1CF8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7" t="28050" r="16171" b="38455"/>
          <a:stretch/>
        </p:blipFill>
        <p:spPr>
          <a:xfrm>
            <a:off x="95927" y="7674698"/>
            <a:ext cx="5804386" cy="212951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837558-5224-4CDF-AAD0-93C6025899DC}"/>
              </a:ext>
            </a:extLst>
          </p:cNvPr>
          <p:cNvCxnSpPr>
            <a:cxnSpLocks/>
          </p:cNvCxnSpPr>
          <p:nvPr/>
        </p:nvCxnSpPr>
        <p:spPr>
          <a:xfrm flipH="1">
            <a:off x="153784" y="9956977"/>
            <a:ext cx="5574211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D85537C9-CD1D-4756-982F-5ED23EC1383C}"/>
              </a:ext>
            </a:extLst>
          </p:cNvPr>
          <p:cNvSpPr/>
          <p:nvPr/>
        </p:nvSpPr>
        <p:spPr>
          <a:xfrm>
            <a:off x="153784" y="9956977"/>
            <a:ext cx="66615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Automated instrument for identification and susceptibility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testings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صورة 5">
            <a:extLst>
              <a:ext uri="{FF2B5EF4-FFF2-40B4-BE49-F238E27FC236}">
                <a16:creationId xmlns:a16="http://schemas.microsoft.com/office/drawing/2014/main" id="{D4A040BE-B3C3-45B2-A7BC-5D90975BBBA5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6" t="25436" r="34462" b="31631"/>
          <a:stretch/>
        </p:blipFill>
        <p:spPr>
          <a:xfrm>
            <a:off x="617400" y="10540128"/>
            <a:ext cx="3617563" cy="152260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3732505-1EE9-458C-A769-6FCE86B204FF}"/>
              </a:ext>
            </a:extLst>
          </p:cNvPr>
          <p:cNvSpPr/>
          <p:nvPr/>
        </p:nvSpPr>
        <p:spPr>
          <a:xfrm>
            <a:off x="265306" y="87474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Gram negative 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334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40DB03-9B2A-488D-8BD9-4961D18CFC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8" t="18082" r="52137" b="6911"/>
          <a:stretch/>
        </p:blipFill>
        <p:spPr>
          <a:xfrm rot="5400000">
            <a:off x="-2167851" y="3295105"/>
            <a:ext cx="10738340" cy="57893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CD7E73-498D-4B90-A92B-EE1747F7D95D}"/>
              </a:ext>
            </a:extLst>
          </p:cNvPr>
          <p:cNvSpPr/>
          <p:nvPr/>
        </p:nvSpPr>
        <p:spPr>
          <a:xfrm>
            <a:off x="2075515" y="238744"/>
            <a:ext cx="18774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964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3C4A8-EFC0-46E6-B52D-FF9ADA1E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7041"/>
            <a:ext cx="4760785" cy="2348089"/>
          </a:xfrm>
        </p:spPr>
        <p:txBody>
          <a:bodyPr>
            <a:normAutofit/>
          </a:bodyPr>
          <a:lstStyle/>
          <a:p>
            <a:pPr algn="ctr" rtl="0"/>
            <a:r>
              <a:rPr lang="en-US" sz="4000" dirty="0"/>
              <a:t>Virology</a:t>
            </a:r>
            <a:endParaRPr lang="ar-S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2CB54-93FA-4C23-A370-9088367CB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" y="1061303"/>
            <a:ext cx="6993924" cy="5355569"/>
          </a:xfrm>
        </p:spPr>
        <p:txBody>
          <a:bodyPr>
            <a:normAutofit/>
          </a:bodyPr>
          <a:lstStyle/>
          <a:p>
            <a:pPr algn="l" rtl="0"/>
            <a:r>
              <a:rPr lang="en-US" sz="2000" dirty="0"/>
              <a:t>Structure</a:t>
            </a:r>
            <a:endParaRPr lang="ar-SA" sz="20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AD48BD3-FCFE-4E75-BDFA-F6B549918BE1}"/>
              </a:ext>
            </a:extLst>
          </p:cNvPr>
          <p:cNvSpPr txBox="1"/>
          <p:nvPr/>
        </p:nvSpPr>
        <p:spPr>
          <a:xfrm>
            <a:off x="232359" y="1545733"/>
            <a:ext cx="200406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Helical</a:t>
            </a:r>
            <a:r>
              <a:rPr sz="2000" b="1" spc="-13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b="1" spc="-3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Virus</a:t>
            </a:r>
            <a:r>
              <a:rPr lang="ar-SA" sz="2000" b="1" spc="-3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:</a:t>
            </a:r>
            <a:endParaRPr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DF6C41CE-A456-43AD-83CC-0749FF7D749F}"/>
              </a:ext>
            </a:extLst>
          </p:cNvPr>
          <p:cNvSpPr/>
          <p:nvPr/>
        </p:nvSpPr>
        <p:spPr>
          <a:xfrm>
            <a:off x="104055" y="1952804"/>
            <a:ext cx="2940136" cy="2155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B47DBC49-467A-440A-A349-126038C528EF}"/>
              </a:ext>
            </a:extLst>
          </p:cNvPr>
          <p:cNvSpPr txBox="1">
            <a:spLocks/>
          </p:cNvSpPr>
          <p:nvPr/>
        </p:nvSpPr>
        <p:spPr>
          <a:xfrm>
            <a:off x="3859720" y="1541085"/>
            <a:ext cx="2716530" cy="319959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>
            <a:lvl1pPr algn="l" defTabSz="342900" rtl="1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 algn="r" rtl="0">
              <a:spcBef>
                <a:spcPts val="95"/>
              </a:spcBef>
            </a:pPr>
            <a:r>
              <a:rPr lang="en-US" sz="20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Icosahedral</a:t>
            </a:r>
            <a:r>
              <a:rPr lang="en-US" sz="2000" b="1" spc="-10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000" b="1" spc="-3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Virus: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4FCF60-68A7-482E-8ADF-2B87CDA8D8F9}"/>
              </a:ext>
            </a:extLst>
          </p:cNvPr>
          <p:cNvSpPr/>
          <p:nvPr/>
        </p:nvSpPr>
        <p:spPr>
          <a:xfrm>
            <a:off x="133448" y="4296434"/>
            <a:ext cx="2881349" cy="19326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4D72A448-8DA7-4031-9608-130D0173BC87}"/>
              </a:ext>
            </a:extLst>
          </p:cNvPr>
          <p:cNvSpPr/>
          <p:nvPr/>
        </p:nvSpPr>
        <p:spPr>
          <a:xfrm>
            <a:off x="4054069" y="1997611"/>
            <a:ext cx="2727884" cy="1960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10" descr="Fig-23-5">
            <a:extLst>
              <a:ext uri="{FF2B5EF4-FFF2-40B4-BE49-F238E27FC236}">
                <a16:creationId xmlns:a16="http://schemas.microsoft.com/office/drawing/2014/main" id="{7980CCDE-F9D2-40A8-9F36-5D765153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8275" y="4253130"/>
            <a:ext cx="28797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5389DB-6092-4F7B-AF41-27266DD500A7}"/>
              </a:ext>
            </a:extLst>
          </p:cNvPr>
          <p:cNvSpPr txBox="1"/>
          <p:nvPr/>
        </p:nvSpPr>
        <p:spPr>
          <a:xfrm>
            <a:off x="0" y="6528224"/>
            <a:ext cx="670003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ar-SA" dirty="0"/>
              <a:t> </a:t>
            </a:r>
            <a:r>
              <a:rPr lang="en-US" dirty="0"/>
              <a:t>Electron microscopy: </a:t>
            </a:r>
            <a:r>
              <a:rPr lang="en-US" dirty="0">
                <a:solidFill>
                  <a:srgbClr val="FF0000"/>
                </a:solidFill>
              </a:rPr>
              <a:t>(very important)</a:t>
            </a:r>
            <a:endParaRPr lang="ar-SA" dirty="0"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36F3873E-5179-4B9A-BC52-19FB8BC999DA}"/>
              </a:ext>
            </a:extLst>
          </p:cNvPr>
          <p:cNvSpPr/>
          <p:nvPr/>
        </p:nvSpPr>
        <p:spPr>
          <a:xfrm>
            <a:off x="81920" y="7008908"/>
            <a:ext cx="2971800" cy="2590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D7E3EE-9D3B-4282-9341-DD278D22940C}"/>
              </a:ext>
            </a:extLst>
          </p:cNvPr>
          <p:cNvSpPr/>
          <p:nvPr/>
        </p:nvSpPr>
        <p:spPr>
          <a:xfrm>
            <a:off x="457200" y="9439070"/>
            <a:ext cx="2100649" cy="321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Herpes virus</a:t>
            </a:r>
            <a:endParaRPr lang="ar-SA" dirty="0"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7D122B35-48F8-443D-97FA-05B25C2FAFB2}"/>
              </a:ext>
            </a:extLst>
          </p:cNvPr>
          <p:cNvSpPr/>
          <p:nvPr/>
        </p:nvSpPr>
        <p:spPr>
          <a:xfrm>
            <a:off x="3810153" y="7043940"/>
            <a:ext cx="2971800" cy="25207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73130-90C0-46F2-9B81-A95B92042FDD}"/>
              </a:ext>
            </a:extLst>
          </p:cNvPr>
          <p:cNvSpPr/>
          <p:nvPr/>
        </p:nvSpPr>
        <p:spPr>
          <a:xfrm>
            <a:off x="4167659" y="9315380"/>
            <a:ext cx="2100649" cy="260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Adeno virus</a:t>
            </a:r>
            <a:endParaRPr lang="ar-SA" dirty="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70307017-4B07-42F3-9DE9-AFC03E936D8E}"/>
              </a:ext>
            </a:extLst>
          </p:cNvPr>
          <p:cNvSpPr/>
          <p:nvPr/>
        </p:nvSpPr>
        <p:spPr>
          <a:xfrm>
            <a:off x="81920" y="9760345"/>
            <a:ext cx="3113531" cy="25603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57D2506-8EDE-43DD-9270-09EF7D04613E}"/>
              </a:ext>
            </a:extLst>
          </p:cNvPr>
          <p:cNvSpPr/>
          <p:nvPr/>
        </p:nvSpPr>
        <p:spPr>
          <a:xfrm>
            <a:off x="588360" y="11892596"/>
            <a:ext cx="2100649" cy="2979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Rabies virus</a:t>
            </a:r>
            <a:endParaRPr lang="ar-SA" dirty="0"/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93108A4F-D7ED-479C-BD9B-69115564D653}"/>
              </a:ext>
            </a:extLst>
          </p:cNvPr>
          <p:cNvSpPr/>
          <p:nvPr/>
        </p:nvSpPr>
        <p:spPr>
          <a:xfrm>
            <a:off x="3732083" y="9711059"/>
            <a:ext cx="2971800" cy="2362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2D80F7-F66F-487E-9A08-47600F5C6B51}"/>
              </a:ext>
            </a:extLst>
          </p:cNvPr>
          <p:cNvSpPr/>
          <p:nvPr/>
        </p:nvSpPr>
        <p:spPr>
          <a:xfrm>
            <a:off x="4167659" y="11958644"/>
            <a:ext cx="2100649" cy="260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Influenza virus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80331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A80AC-3E12-4DA1-BB02-E948724D0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3" y="213120"/>
            <a:ext cx="6277232" cy="6072792"/>
          </a:xfrm>
        </p:spPr>
        <p:txBody>
          <a:bodyPr>
            <a:normAutofit/>
          </a:bodyPr>
          <a:lstStyle/>
          <a:p>
            <a:pPr algn="ctr" rtl="0"/>
            <a:r>
              <a:rPr lang="en-US" sz="2000" dirty="0"/>
              <a:t>Examples:</a:t>
            </a:r>
          </a:p>
          <a:p>
            <a:pPr marL="0" indent="0" algn="l" rtl="0">
              <a:buNone/>
            </a:pPr>
            <a:r>
              <a:rPr lang="en-US" sz="2000" dirty="0"/>
              <a:t>1- These are electron micrographs of a virus:</a:t>
            </a:r>
          </a:p>
          <a:p>
            <a:pPr marL="0" indent="0" algn="l" rtl="0">
              <a:buNone/>
            </a:pPr>
            <a:endParaRPr lang="ar-SA" sz="20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A6E5C37A-B82A-4732-9DA2-A43678F8B46C}"/>
              </a:ext>
            </a:extLst>
          </p:cNvPr>
          <p:cNvSpPr/>
          <p:nvPr/>
        </p:nvSpPr>
        <p:spPr>
          <a:xfrm>
            <a:off x="58533" y="1040880"/>
            <a:ext cx="3459892" cy="3190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984BB99E-61F2-49CF-B65B-FC604F73FB58}"/>
              </a:ext>
            </a:extLst>
          </p:cNvPr>
          <p:cNvSpPr/>
          <p:nvPr/>
        </p:nvSpPr>
        <p:spPr>
          <a:xfrm>
            <a:off x="3719384" y="1036241"/>
            <a:ext cx="3138616" cy="30232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62B23884-2970-4F37-B882-0B454A17960D}"/>
              </a:ext>
            </a:extLst>
          </p:cNvPr>
          <p:cNvSpPr/>
          <p:nvPr/>
        </p:nvSpPr>
        <p:spPr>
          <a:xfrm>
            <a:off x="296563" y="4351785"/>
            <a:ext cx="2545492" cy="69197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A) Name this virus</a:t>
            </a:r>
            <a:endParaRPr lang="ar-SA" dirty="0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1DD06037-6CE7-434F-BA99-30219FE7290B}"/>
              </a:ext>
            </a:extLst>
          </p:cNvPr>
          <p:cNvSpPr/>
          <p:nvPr/>
        </p:nvSpPr>
        <p:spPr>
          <a:xfrm>
            <a:off x="321276" y="5283863"/>
            <a:ext cx="2545492" cy="69197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B) </a:t>
            </a:r>
            <a:r>
              <a:rPr lang="en-US" spc="-5" dirty="0">
                <a:cs typeface="Trebuchet MS"/>
              </a:rPr>
              <a:t>Describe its</a:t>
            </a:r>
            <a:r>
              <a:rPr lang="en-US" spc="-105" dirty="0">
                <a:cs typeface="Trebuchet MS"/>
              </a:rPr>
              <a:t> </a:t>
            </a:r>
            <a:r>
              <a:rPr lang="en-US" spc="-5" dirty="0">
                <a:cs typeface="Trebuchet MS"/>
              </a:rPr>
              <a:t>structure.</a:t>
            </a:r>
            <a:endParaRPr lang="ar-SA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B8D478-6FB5-44F1-A08F-17B233931995}"/>
              </a:ext>
            </a:extLst>
          </p:cNvPr>
          <p:cNvSpPr/>
          <p:nvPr/>
        </p:nvSpPr>
        <p:spPr>
          <a:xfrm>
            <a:off x="3719384" y="4226850"/>
            <a:ext cx="3138616" cy="80037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Herpes virus</a:t>
            </a:r>
            <a:endParaRPr lang="ar-SA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BFDF866-56C2-4108-9FB6-80971E9870DE}"/>
              </a:ext>
            </a:extLst>
          </p:cNvPr>
          <p:cNvSpPr/>
          <p:nvPr/>
        </p:nvSpPr>
        <p:spPr>
          <a:xfrm>
            <a:off x="3719384" y="5223227"/>
            <a:ext cx="3138616" cy="1230052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cs typeface="Trebuchet MS"/>
              </a:rPr>
              <a:t>- Enveloped virus</a:t>
            </a:r>
            <a:r>
              <a:rPr lang="en-US" spc="-20" dirty="0">
                <a:cs typeface="Trebuchet MS"/>
              </a:rPr>
              <a:t> </a:t>
            </a:r>
            <a:r>
              <a:rPr lang="en-US" dirty="0">
                <a:cs typeface="Trebuchet MS"/>
              </a:rPr>
              <a:t>,</a:t>
            </a:r>
          </a:p>
          <a:p>
            <a:pPr marL="12700">
              <a:lnSpc>
                <a:spcPct val="100000"/>
              </a:lnSpc>
              <a:tabLst>
                <a:tab pos="1313815" algn="l"/>
              </a:tabLst>
            </a:pPr>
            <a:r>
              <a:rPr lang="en-US" spc="-5" dirty="0">
                <a:cs typeface="Trebuchet MS"/>
              </a:rPr>
              <a:t>- Icosahedral	capsid,</a:t>
            </a:r>
            <a:endParaRPr lang="en-US" dirty="0">
              <a:cs typeface="Trebuchet MS"/>
            </a:endParaRPr>
          </a:p>
          <a:p>
            <a:pPr marL="81280">
              <a:lnSpc>
                <a:spcPct val="100000"/>
              </a:lnSpc>
            </a:pPr>
            <a:r>
              <a:rPr lang="en-US" spc="-5" dirty="0">
                <a:cs typeface="Trebuchet MS"/>
              </a:rPr>
              <a:t>- Double stranded DNA</a:t>
            </a:r>
            <a:r>
              <a:rPr lang="en-US" spc="-135" dirty="0">
                <a:cs typeface="Trebuchet MS"/>
              </a:rPr>
              <a:t> </a:t>
            </a:r>
            <a:r>
              <a:rPr lang="en-US" spc="-5" dirty="0">
                <a:cs typeface="Trebuchet MS"/>
              </a:rPr>
              <a:t>genome</a:t>
            </a:r>
            <a:endParaRPr lang="en-US" dirty="0">
              <a:cs typeface="Trebuchet M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DF7546-68C0-45F4-BB3D-39E0D93CCD69}"/>
              </a:ext>
            </a:extLst>
          </p:cNvPr>
          <p:cNvSpPr txBox="1"/>
          <p:nvPr/>
        </p:nvSpPr>
        <p:spPr>
          <a:xfrm>
            <a:off x="169744" y="6676963"/>
            <a:ext cx="62525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 This is an electron micrographs of a virus:</a:t>
            </a: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B15E5210-B727-434B-9F3B-CCF50A12A7CE}"/>
              </a:ext>
            </a:extLst>
          </p:cNvPr>
          <p:cNvSpPr/>
          <p:nvPr/>
        </p:nvSpPr>
        <p:spPr>
          <a:xfrm>
            <a:off x="38373" y="7076654"/>
            <a:ext cx="3549640" cy="29689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2F0F9708-D534-48D9-86A7-8FBFE54B5126}"/>
              </a:ext>
            </a:extLst>
          </p:cNvPr>
          <p:cNvSpPr/>
          <p:nvPr/>
        </p:nvSpPr>
        <p:spPr>
          <a:xfrm>
            <a:off x="321276" y="10174646"/>
            <a:ext cx="2545492" cy="69197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A) Name this virus</a:t>
            </a:r>
            <a:endParaRPr lang="ar-SA" dirty="0"/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B00997D0-022D-443D-B38D-74A87F31826A}"/>
              </a:ext>
            </a:extLst>
          </p:cNvPr>
          <p:cNvSpPr/>
          <p:nvPr/>
        </p:nvSpPr>
        <p:spPr>
          <a:xfrm>
            <a:off x="321276" y="11176338"/>
            <a:ext cx="2545492" cy="69197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B) </a:t>
            </a:r>
            <a:r>
              <a:rPr lang="en-US" spc="-5" dirty="0">
                <a:cs typeface="Trebuchet MS"/>
              </a:rPr>
              <a:t>Describe its</a:t>
            </a:r>
            <a:r>
              <a:rPr lang="en-US" spc="-105" dirty="0">
                <a:cs typeface="Trebuchet MS"/>
              </a:rPr>
              <a:t> </a:t>
            </a:r>
            <a:r>
              <a:rPr lang="en-US" spc="-5" dirty="0">
                <a:cs typeface="Trebuchet MS"/>
              </a:rPr>
              <a:t>structure.</a:t>
            </a:r>
            <a:endParaRPr lang="ar-SA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279E5A4-60CA-46C4-98A7-A21C5CFCA623}"/>
              </a:ext>
            </a:extLst>
          </p:cNvPr>
          <p:cNvSpPr/>
          <p:nvPr/>
        </p:nvSpPr>
        <p:spPr>
          <a:xfrm>
            <a:off x="3719384" y="9914096"/>
            <a:ext cx="3138616" cy="80037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Rabies virus</a:t>
            </a:r>
            <a:endParaRPr lang="ar-SA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9B336F0-EB30-4A3E-A9C3-450BEA8F86B9}"/>
              </a:ext>
            </a:extLst>
          </p:cNvPr>
          <p:cNvSpPr/>
          <p:nvPr/>
        </p:nvSpPr>
        <p:spPr>
          <a:xfrm>
            <a:off x="3719384" y="10907301"/>
            <a:ext cx="3138616" cy="1230052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cs typeface="Trebuchet MS"/>
              </a:rPr>
              <a:t>- Enveloped virus</a:t>
            </a:r>
            <a:r>
              <a:rPr lang="en-US" spc="-20" dirty="0">
                <a:cs typeface="Trebuchet MS"/>
              </a:rPr>
              <a:t> </a:t>
            </a:r>
            <a:r>
              <a:rPr lang="en-US" dirty="0">
                <a:cs typeface="Trebuchet MS"/>
              </a:rPr>
              <a:t>,</a:t>
            </a:r>
          </a:p>
          <a:p>
            <a:pPr marL="12700">
              <a:lnSpc>
                <a:spcPct val="100000"/>
              </a:lnSpc>
              <a:tabLst>
                <a:tab pos="1313815" algn="l"/>
              </a:tabLst>
            </a:pPr>
            <a:r>
              <a:rPr lang="en-US" spc="-5" dirty="0">
                <a:cs typeface="Trebuchet MS"/>
              </a:rPr>
              <a:t>- Helical capsid,</a:t>
            </a:r>
            <a:endParaRPr lang="en-US" dirty="0">
              <a:cs typeface="Trebuchet MS"/>
            </a:endParaRPr>
          </a:p>
          <a:p>
            <a:pPr marL="81280">
              <a:lnSpc>
                <a:spcPct val="100000"/>
              </a:lnSpc>
            </a:pPr>
            <a:r>
              <a:rPr lang="en-US" spc="-5" dirty="0">
                <a:cs typeface="Trebuchet MS"/>
              </a:rPr>
              <a:t>- Single stranded RNA</a:t>
            </a:r>
            <a:r>
              <a:rPr lang="en-US" spc="-135" dirty="0">
                <a:cs typeface="Trebuchet MS"/>
              </a:rPr>
              <a:t> </a:t>
            </a:r>
            <a:r>
              <a:rPr lang="en-US" spc="-5" dirty="0">
                <a:cs typeface="Trebuchet MS"/>
              </a:rPr>
              <a:t>genome</a:t>
            </a:r>
            <a:endParaRPr lang="en-US" dirty="0">
              <a:cs typeface="Trebuchet MS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BB6166C3-AFC0-47B3-A564-EC9DCF2AF44A}"/>
              </a:ext>
            </a:extLst>
          </p:cNvPr>
          <p:cNvSpPr/>
          <p:nvPr/>
        </p:nvSpPr>
        <p:spPr>
          <a:xfrm>
            <a:off x="3719384" y="7275139"/>
            <a:ext cx="2248930" cy="170602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Bullet Shaped</a:t>
            </a:r>
            <a:endParaRPr lang="ar-SA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42E464-9E00-48F5-9D73-35354947F324}"/>
              </a:ext>
            </a:extLst>
          </p:cNvPr>
          <p:cNvSpPr/>
          <p:nvPr/>
        </p:nvSpPr>
        <p:spPr>
          <a:xfrm>
            <a:off x="1969358" y="916191"/>
            <a:ext cx="2653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50000"/>
              </a:spcBef>
            </a:pP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Loose envelope </a:t>
            </a:r>
          </a:p>
        </p:txBody>
      </p:sp>
    </p:spTree>
    <p:extLst>
      <p:ext uri="{BB962C8B-B14F-4D97-AF65-F5344CB8AC3E}">
        <p14:creationId xmlns:p14="http://schemas.microsoft.com/office/powerpoint/2010/main" val="359978989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1295</TotalTime>
  <Words>983</Words>
  <Application>Microsoft Office PowerPoint</Application>
  <PresentationFormat>Widescreen</PresentationFormat>
  <Paragraphs>253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Adobe Gothic Std B</vt:lpstr>
      <vt:lpstr>Arial</vt:lpstr>
      <vt:lpstr>Bell MT</vt:lpstr>
      <vt:lpstr>Bodoni MT</vt:lpstr>
      <vt:lpstr>Calibri</vt:lpstr>
      <vt:lpstr>Calibri Light</vt:lpstr>
      <vt:lpstr>Helvetica</vt:lpstr>
      <vt:lpstr>Tahoma</vt:lpstr>
      <vt:lpstr>Times New Roman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Virology</vt:lpstr>
      <vt:lpstr>PowerPoint Presentation</vt:lpstr>
      <vt:lpstr>PowerPoint Presentation</vt:lpstr>
      <vt:lpstr>PowerPoint Presentation</vt:lpstr>
      <vt:lpstr>Giardia  lamblia cyst</vt:lpstr>
      <vt:lpstr>PowerPoint Presentation</vt:lpstr>
      <vt:lpstr>Mycology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علي</cp:lastModifiedBy>
  <cp:revision>29</cp:revision>
  <dcterms:created xsi:type="dcterms:W3CDTF">2017-11-04T14:14:07Z</dcterms:created>
  <dcterms:modified xsi:type="dcterms:W3CDTF">2017-11-08T15:27:05Z</dcterms:modified>
</cp:coreProperties>
</file>