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3" r:id="rId3"/>
    <p:sldId id="260" r:id="rId4"/>
    <p:sldId id="261" r:id="rId5"/>
    <p:sldId id="263" r:id="rId6"/>
    <p:sldId id="267" r:id="rId7"/>
    <p:sldId id="264" r:id="rId8"/>
    <p:sldId id="265" r:id="rId9"/>
    <p:sldId id="272" r:id="rId10"/>
    <p:sldId id="273" r:id="rId11"/>
    <p:sldId id="275" r:id="rId12"/>
    <p:sldId id="266" r:id="rId13"/>
    <p:sldId id="274" r:id="rId14"/>
    <p:sldId id="276" r:id="rId15"/>
    <p:sldId id="296" r:id="rId16"/>
    <p:sldId id="277" r:id="rId17"/>
    <p:sldId id="278" r:id="rId18"/>
    <p:sldId id="280" r:id="rId19"/>
    <p:sldId id="282" r:id="rId20"/>
    <p:sldId id="279" r:id="rId21"/>
    <p:sldId id="289" r:id="rId22"/>
    <p:sldId id="290" r:id="rId23"/>
    <p:sldId id="291" r:id="rId24"/>
    <p:sldId id="292" r:id="rId25"/>
    <p:sldId id="295" r:id="rId26"/>
    <p:sldId id="283" r:id="rId27"/>
    <p:sldId id="284" r:id="rId28"/>
    <p:sldId id="285" r:id="rId29"/>
    <p:sldId id="286" r:id="rId30"/>
    <p:sldId id="287" r:id="rId31"/>
    <p:sldId id="288" r:id="rId32"/>
    <p:sldId id="268" r:id="rId33"/>
    <p:sldId id="269" r:id="rId34"/>
    <p:sldId id="270" r:id="rId35"/>
    <p:sldId id="271" r:id="rId36"/>
    <p:sldId id="281" r:id="rId37"/>
    <p:sldId id="294" r:id="rId38"/>
    <p:sldId id="258" r:id="rId39"/>
    <p:sldId id="259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72B03EC-8A6F-49AD-B18D-CFD079B7D9D5}">
          <p14:sldIdLst>
            <p14:sldId id="256"/>
            <p14:sldId id="293"/>
            <p14:sldId id="260"/>
          </p14:sldIdLst>
        </p14:section>
        <p14:section name="Untitled Section" id="{5BD989FF-55E0-4F34-BBC8-54B84088E28B}">
          <p14:sldIdLst>
            <p14:sldId id="261"/>
            <p14:sldId id="263"/>
            <p14:sldId id="267"/>
            <p14:sldId id="264"/>
            <p14:sldId id="265"/>
            <p14:sldId id="272"/>
            <p14:sldId id="273"/>
            <p14:sldId id="275"/>
            <p14:sldId id="266"/>
            <p14:sldId id="274"/>
            <p14:sldId id="276"/>
            <p14:sldId id="296"/>
            <p14:sldId id="277"/>
            <p14:sldId id="278"/>
            <p14:sldId id="280"/>
            <p14:sldId id="282"/>
            <p14:sldId id="279"/>
            <p14:sldId id="289"/>
            <p14:sldId id="290"/>
            <p14:sldId id="291"/>
            <p14:sldId id="292"/>
            <p14:sldId id="295"/>
            <p14:sldId id="283"/>
            <p14:sldId id="284"/>
            <p14:sldId id="285"/>
            <p14:sldId id="286"/>
            <p14:sldId id="287"/>
            <p14:sldId id="288"/>
            <p14:sldId id="268"/>
            <p14:sldId id="269"/>
            <p14:sldId id="270"/>
            <p14:sldId id="271"/>
            <p14:sldId id="281"/>
            <p14:sldId id="294"/>
            <p14:sldId id="258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33CC"/>
    <a:srgbClr val="0000CC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61" autoAdjust="0"/>
    <p:restoredTop sz="94660"/>
  </p:normalViewPr>
  <p:slideViewPr>
    <p:cSldViewPr snapToGrid="0">
      <p:cViewPr varScale="1">
        <p:scale>
          <a:sx n="80" d="100"/>
          <a:sy n="80" d="100"/>
        </p:scale>
        <p:origin x="21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55E-20F2-47DD-B4AB-B0C67A1CC70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B99-B453-4AE4-B5CA-0A180138E43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88F193D-8104-4920-B95B-CD4234A911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17" y="11797"/>
            <a:ext cx="1272868" cy="13200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F0C41B4-2320-4F8D-989F-5E99703747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442" y="-8467"/>
            <a:ext cx="2585382" cy="2254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F86343-CF4E-46AC-ADD0-A262B0745AE2}"/>
              </a:ext>
            </a:extLst>
          </p:cNvPr>
          <p:cNvSpPr txBox="1"/>
          <p:nvPr userDrawn="1"/>
        </p:nvSpPr>
        <p:spPr>
          <a:xfrm>
            <a:off x="2137885" y="2557746"/>
            <a:ext cx="5993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ANATOMY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371330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55E-20F2-47DD-B4AB-B0C67A1CC70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B99-B453-4AE4-B5CA-0A180138E43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73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55E-20F2-47DD-B4AB-B0C67A1CC70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B99-B453-4AE4-B5CA-0A180138E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32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55E-20F2-47DD-B4AB-B0C67A1CC70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B99-B453-4AE4-B5CA-0A180138E43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0011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55E-20F2-47DD-B4AB-B0C67A1CC70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B99-B453-4AE4-B5CA-0A180138E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31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55E-20F2-47DD-B4AB-B0C67A1CC70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B99-B453-4AE4-B5CA-0A180138E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51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55E-20F2-47DD-B4AB-B0C67A1CC70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B99-B453-4AE4-B5CA-0A180138E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12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787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8A42304-8FAA-4FC4-AFCB-27517C3F4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55E-20F2-47DD-B4AB-B0C67A1CC70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733091F-B6F1-4305-A905-E208C0D52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81C3B6-51CF-4276-BF77-1E8D003B5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B99-B453-4AE4-B5CA-0A180138E43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A0D2D481-7F77-4156-ACFD-E6C6180EE5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3440" y="2726575"/>
            <a:ext cx="8429113" cy="3299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F9C4A1-3C7C-4019-8600-7BDBA44A9552}"/>
              </a:ext>
            </a:extLst>
          </p:cNvPr>
          <p:cNvSpPr txBox="1"/>
          <p:nvPr userDrawn="1"/>
        </p:nvSpPr>
        <p:spPr>
          <a:xfrm>
            <a:off x="1554480" y="1396538"/>
            <a:ext cx="7257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QUESTIONS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227508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D8208C9-A735-4DCE-9D3B-95D03B8F02FD}"/>
              </a:ext>
            </a:extLst>
          </p:cNvPr>
          <p:cNvSpPr/>
          <p:nvPr userDrawn="1"/>
        </p:nvSpPr>
        <p:spPr>
          <a:xfrm>
            <a:off x="342581" y="1538234"/>
            <a:ext cx="2839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TEAM LEADERS:</a:t>
            </a: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4D560CC-5370-42D2-B568-807F5D9E7FC1}"/>
              </a:ext>
            </a:extLst>
          </p:cNvPr>
          <p:cNvSpPr/>
          <p:nvPr userDrawn="1"/>
        </p:nvSpPr>
        <p:spPr>
          <a:xfrm>
            <a:off x="477201" y="2293287"/>
            <a:ext cx="25701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Faisal Fahad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ALSaif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Lamia Abdullah </a:t>
            </a:r>
            <a:r>
              <a:rPr lang="en-US" sz="1800" dirty="0" err="1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ALKuwaiz</a:t>
            </a:r>
            <a:endParaRPr lang="en-US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65B6388-BBDF-40A7-8F1D-2CDF6B9C9C5E}"/>
              </a:ext>
            </a:extLst>
          </p:cNvPr>
          <p:cNvSpPr/>
          <p:nvPr userDrawn="1"/>
        </p:nvSpPr>
        <p:spPr>
          <a:xfrm>
            <a:off x="3444462" y="1527077"/>
            <a:ext cx="3105145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TEAM MEMBERS: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18ADC03-B36B-4E5A-8E7C-EDDBFC80664F}"/>
              </a:ext>
            </a:extLst>
          </p:cNvPr>
          <p:cNvSpPr/>
          <p:nvPr userDrawn="1"/>
        </p:nvSpPr>
        <p:spPr>
          <a:xfrm>
            <a:off x="3444462" y="2268962"/>
            <a:ext cx="3233018" cy="4153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Abdulrahman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Sulaiman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Aldawood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Abdulmajeed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Khalid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Alwardi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Abdullah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Almeaither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Abdullah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Alsergani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Abdullah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Alqarni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Abdulelah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Abdulhadi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Aldossari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Abdulaziz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Ibrahim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Aldrgam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Abdulaziz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Mohammed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Alabdulkareem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Akram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Alfandi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D270799-85C4-4816-99D6-6A2FB99E760E}"/>
              </a:ext>
            </a:extLst>
          </p:cNvPr>
          <p:cNvSpPr/>
          <p:nvPr userDrawn="1"/>
        </p:nvSpPr>
        <p:spPr>
          <a:xfrm>
            <a:off x="7124179" y="2161309"/>
            <a:ext cx="5063239" cy="4696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26EA318-00BF-4414-B643-961249C002CB}"/>
              </a:ext>
            </a:extLst>
          </p:cNvPr>
          <p:cNvSpPr/>
          <p:nvPr userDrawn="1"/>
        </p:nvSpPr>
        <p:spPr>
          <a:xfrm>
            <a:off x="6443458" y="2272099"/>
            <a:ext cx="2700542" cy="4378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Ali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Alamari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Fahad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Aldhowaihy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Fahad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Alshughaithry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Mohammed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Alquwwayfili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Mohammed Alomar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Saad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Aloqaile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Saleh Abdullah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Almoaiqel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Abdulaziz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Alghufaily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Sultan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Alfuhaid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Zeyad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Alkhenizan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5E3E0B3-0BE3-4BB8-AC73-CE937B4108C2}"/>
              </a:ext>
            </a:extLst>
          </p:cNvPr>
          <p:cNvSpPr txBox="1"/>
          <p:nvPr userDrawn="1"/>
        </p:nvSpPr>
        <p:spPr>
          <a:xfrm>
            <a:off x="1762298" y="598515"/>
            <a:ext cx="7381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2">
                    <a:lumMod val="50000"/>
                  </a:schemeClr>
                </a:solidFill>
              </a:rPr>
              <a:t>DONE BY: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55E15E-0127-4ED1-8823-D9AF304340E7}"/>
              </a:ext>
            </a:extLst>
          </p:cNvPr>
          <p:cNvSpPr txBox="1"/>
          <p:nvPr userDrawn="1"/>
        </p:nvSpPr>
        <p:spPr>
          <a:xfrm>
            <a:off x="9116335" y="2161309"/>
            <a:ext cx="2643447" cy="4552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Afnan </a:t>
            </a:r>
            <a:r>
              <a:rPr lang="en-US" sz="1800" kern="1200" noProof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Abdulaziz</a:t>
            </a:r>
            <a:r>
              <a:rPr lang="en-US" sz="1800" kern="120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noProof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ALMustafa</a:t>
            </a:r>
            <a:endParaRPr lang="en-US" sz="1800" kern="1200" noProof="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noProof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Alanoud</a:t>
            </a:r>
            <a:r>
              <a:rPr lang="en-US" sz="1800" kern="120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noProof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ALEssa</a:t>
            </a:r>
            <a:endParaRPr lang="en-US" sz="1800" kern="1200" noProof="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noProof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Albandari</a:t>
            </a:r>
            <a:r>
              <a:rPr lang="en-US" sz="1800" kern="120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noProof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ALShaye</a:t>
            </a:r>
            <a:endParaRPr lang="en-US" sz="1800" kern="1200" noProof="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noProof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Alfhadah</a:t>
            </a:r>
            <a:r>
              <a:rPr lang="en-US" sz="1800" kern="120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Abdullah </a:t>
            </a:r>
            <a:r>
              <a:rPr lang="en-US" sz="1800" kern="1200" noProof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Alsaleem</a:t>
            </a:r>
            <a:endParaRPr lang="en-US" sz="1800" kern="1200" noProof="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Layan </a:t>
            </a:r>
            <a:r>
              <a:rPr lang="en-US" sz="1800" kern="1200" noProof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Alwatban</a:t>
            </a:r>
            <a:r>
              <a:rPr lang="en-US" sz="1800" kern="120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noProof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Majd</a:t>
            </a:r>
            <a:r>
              <a:rPr lang="en-US" sz="1800" kern="120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Khalid Albarrak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Norah </a:t>
            </a:r>
            <a:r>
              <a:rPr lang="en-US" sz="1800" kern="1200" noProof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Alharbi</a:t>
            </a:r>
            <a:endParaRPr lang="en-US" sz="1800" kern="1200" noProof="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noProof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Rinad</a:t>
            </a:r>
            <a:r>
              <a:rPr lang="en-US" sz="1800" kern="120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noProof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Musaed</a:t>
            </a:r>
            <a:r>
              <a:rPr lang="en-US" sz="1800" kern="120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kern="1200" noProof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Alghoraiby</a:t>
            </a:r>
            <a:endParaRPr lang="en-US" sz="1800" kern="1200" noProof="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Sarah Saleh </a:t>
            </a:r>
            <a:r>
              <a:rPr lang="en-US" sz="1800" kern="1200" noProof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Alblaihed</a:t>
            </a:r>
            <a:endParaRPr lang="en-US" sz="1800" kern="1200" noProof="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Wafa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Alotaibi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8591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70BEF16-4AB4-433B-89C0-8E31316FFAC0}"/>
              </a:ext>
            </a:extLst>
          </p:cNvPr>
          <p:cNvSpPr/>
          <p:nvPr userDrawn="1"/>
        </p:nvSpPr>
        <p:spPr>
          <a:xfrm>
            <a:off x="8902932" y="2136200"/>
            <a:ext cx="3289068" cy="472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4320BB4-01E9-4593-AB75-61A0EB84B50F}"/>
              </a:ext>
            </a:extLst>
          </p:cNvPr>
          <p:cNvSpPr/>
          <p:nvPr userDrawn="1"/>
        </p:nvSpPr>
        <p:spPr>
          <a:xfrm>
            <a:off x="477644" y="2136200"/>
            <a:ext cx="105088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3"/>
                </a:solidFill>
                <a:effectLst/>
              </a:rPr>
              <a:t>لا تنسونا من دعائكم و نسأل الله لنا و لكم التوفيق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2071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55E-20F2-47DD-B4AB-B0C67A1CC70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B99-B453-4AE4-B5CA-0A180138E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56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55E-20F2-47DD-B4AB-B0C67A1CC70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B99-B453-4AE4-B5CA-0A180138E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5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891" y="839789"/>
            <a:ext cx="8324047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55E-20F2-47DD-B4AB-B0C67A1CC70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B99-B453-4AE4-B5CA-0A180138E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15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55E-20F2-47DD-B4AB-B0C67A1CC70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B99-B453-4AE4-B5CA-0A180138E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23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55E-20F2-47DD-B4AB-B0C67A1CC70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B99-B453-4AE4-B5CA-0A180138E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93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55E-20F2-47DD-B4AB-B0C67A1CC70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B99-B453-4AE4-B5CA-0A180138E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47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55E-20F2-47DD-B4AB-B0C67A1CC70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B99-B453-4AE4-B5CA-0A180138E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06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55E-20F2-47DD-B4AB-B0C67A1CC70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4B99-B453-4AE4-B5CA-0A180138E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39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21" Type="http://schemas.openxmlformats.org/officeDocument/2006/relationships/image" Target="../media/image1.JPG"/><Relationship Id="rId22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130644-BD02-4E72-849F-691F301F7F9D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475" y="-8467"/>
            <a:ext cx="3020925" cy="216146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5252" y="1036332"/>
            <a:ext cx="84291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5252" y="2386167"/>
            <a:ext cx="842262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40673" y="637892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A555E-20F2-47DD-B4AB-B0C67A1CC70E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0011" y="6378923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4766" y="6373670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2624B99-B453-4AE4-B5CA-0A180138E43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36B1BA8-BB15-441A-A5F4-002CBA0C00A8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4776" cy="119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2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9" r:id="rId16"/>
    <p:sldLayoutId id="2147483677" r:id="rId17"/>
    <p:sldLayoutId id="2147483667" r:id="rId18"/>
    <p:sldLayoutId id="2147483678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C43C57-EC22-4D75-8206-7D373134173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49817" y="2087825"/>
            <a:ext cx="7766936" cy="164630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4DC40A5-6EC7-4767-9729-E599AD7192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/>
              <a:t>Lecture 1 :</a:t>
            </a:r>
          </a:p>
          <a:p>
            <a:pPr algn="l"/>
            <a:r>
              <a:rPr lang="en-US" sz="3200" b="1" dirty="0"/>
              <a:t>Anatomical terms and skeletal systems</a:t>
            </a:r>
          </a:p>
        </p:txBody>
      </p:sp>
    </p:spTree>
    <p:extLst>
      <p:ext uri="{BB962C8B-B14F-4D97-AF65-F5344CB8AC3E}">
        <p14:creationId xmlns:p14="http://schemas.microsoft.com/office/powerpoint/2010/main" val="2388117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FDEC0F-0A7C-4804-8559-2C88B0F2C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615" y="0"/>
            <a:ext cx="8596668" cy="965122"/>
          </a:xfrm>
        </p:spPr>
        <p:txBody>
          <a:bodyPr/>
          <a:lstStyle/>
          <a:p>
            <a:pPr algn="ctr"/>
            <a:r>
              <a:rPr lang="en-US" dirty="0"/>
              <a:t>Movements of foot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18BB47-0CC1-4873-B53C-334A394CA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4" y="1736521"/>
            <a:ext cx="3735275" cy="4420998"/>
          </a:xfrm>
        </p:spPr>
        <p:txBody>
          <a:bodyPr>
            <a:normAutofit fontScale="62500" lnSpcReduction="20000"/>
          </a:bodyPr>
          <a:lstStyle/>
          <a:p>
            <a:r>
              <a:rPr lang="en-US" sz="2900" dirty="0"/>
              <a:t>■ Planter Flexion: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FF66CC"/>
                </a:solidFill>
              </a:rPr>
              <a:t>Depressing the foot (down 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FF66CC"/>
                </a:solidFill>
              </a:rPr>
              <a:t>Movement with pointing the toes.</a:t>
            </a:r>
          </a:p>
          <a:p>
            <a:r>
              <a:rPr lang="en-US" sz="2900" dirty="0"/>
              <a:t>■ Dorsiflexion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FF66CC"/>
                </a:solidFill>
              </a:rPr>
              <a:t>Up movement of the foot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FF66CC"/>
                </a:solidFill>
              </a:rPr>
              <a:t> (Standing on the heels)</a:t>
            </a:r>
          </a:p>
          <a:p>
            <a:r>
              <a:rPr lang="en-US" sz="2900" dirty="0"/>
              <a:t>■ Inversion :</a:t>
            </a:r>
          </a:p>
          <a:p>
            <a:r>
              <a:rPr lang="en-US" sz="2900" dirty="0">
                <a:solidFill>
                  <a:srgbClr val="FF66CC"/>
                </a:solidFill>
              </a:rPr>
              <a:t>The sole faces in a Medial</a:t>
            </a:r>
          </a:p>
          <a:p>
            <a:r>
              <a:rPr lang="en-US" sz="2900" dirty="0">
                <a:solidFill>
                  <a:srgbClr val="FF66CC"/>
                </a:solidFill>
              </a:rPr>
              <a:t>direction.</a:t>
            </a:r>
          </a:p>
          <a:p>
            <a:r>
              <a:rPr lang="en-US" sz="2900" dirty="0"/>
              <a:t> Eversion :</a:t>
            </a:r>
          </a:p>
          <a:p>
            <a:r>
              <a:rPr lang="en-US" sz="2900" dirty="0">
                <a:solidFill>
                  <a:srgbClr val="FF66CC"/>
                </a:solidFill>
              </a:rPr>
              <a:t>The sole faces in a Lateral</a:t>
            </a:r>
          </a:p>
          <a:p>
            <a:r>
              <a:rPr lang="en-US" sz="2900" dirty="0">
                <a:solidFill>
                  <a:srgbClr val="FF66CC"/>
                </a:solidFill>
              </a:rPr>
              <a:t>direction.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2629C2-242C-4B31-AA39-F45DB27AEA55}"/>
              </a:ext>
            </a:extLst>
          </p:cNvPr>
          <p:cNvSpPr txBox="1"/>
          <p:nvPr/>
        </p:nvSpPr>
        <p:spPr>
          <a:xfrm>
            <a:off x="7743038" y="482561"/>
            <a:ext cx="2390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b="1" dirty="0">
                <a:solidFill>
                  <a:srgbClr val="FF33CC"/>
                </a:solidFill>
              </a:rPr>
              <a:t>من سلايدات البنات</a:t>
            </a:r>
            <a:endParaRPr lang="en-US" b="1" dirty="0">
              <a:solidFill>
                <a:srgbClr val="FF33C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296" y="859187"/>
            <a:ext cx="2416215" cy="2117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495" y="3000823"/>
            <a:ext cx="3008216" cy="16231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134" y="4647770"/>
            <a:ext cx="3354723" cy="2100226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endCxn id="6" idx="1"/>
          </p:cNvCxnSpPr>
          <p:nvPr/>
        </p:nvCxnSpPr>
        <p:spPr>
          <a:xfrm>
            <a:off x="2650921" y="1918100"/>
            <a:ext cx="3453375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14694" y="3192145"/>
            <a:ext cx="353280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088859" y="4202884"/>
            <a:ext cx="2223082" cy="17449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853967" y="5251508"/>
            <a:ext cx="4250329" cy="7969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096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DF1406-0A12-4050-9FAF-EDC8D4883701}"/>
              </a:ext>
            </a:extLst>
          </p:cNvPr>
          <p:cNvSpPr/>
          <p:nvPr/>
        </p:nvSpPr>
        <p:spPr>
          <a:xfrm>
            <a:off x="1358900" y="756335"/>
            <a:ext cx="7823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PLANES, TERMS OF POSITION &amp; TERMS OF MOVEMENT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1D480C-8484-488B-92CB-39C3E84AF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12" y="1833553"/>
            <a:ext cx="3597287" cy="4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25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432651-0CE3-4BF7-833A-C82D0FDEA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612008"/>
            <a:ext cx="8596668" cy="772175"/>
          </a:xfrm>
        </p:spPr>
        <p:txBody>
          <a:bodyPr/>
          <a:lstStyle/>
          <a:p>
            <a:pPr algn="ctr"/>
            <a:r>
              <a:rPr lang="en-US" dirty="0"/>
              <a:t>Terms of Regions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C11914-7AA0-4619-9996-35328FE81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503" y="2063692"/>
            <a:ext cx="2927758" cy="365760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33CC"/>
                </a:solidFill>
              </a:rPr>
              <a:t>Cranial (Cephalic)</a:t>
            </a:r>
            <a:r>
              <a:rPr lang="ar-SA" dirty="0">
                <a:solidFill>
                  <a:srgbClr val="FF33CC"/>
                </a:solidFill>
              </a:rPr>
              <a:t> </a:t>
            </a:r>
            <a:r>
              <a:rPr lang="en-US" dirty="0">
                <a:solidFill>
                  <a:srgbClr val="FF33CC"/>
                </a:solidFill>
              </a:rPr>
              <a:t>  </a:t>
            </a:r>
            <a:r>
              <a:rPr lang="en-US" dirty="0" smtClean="0">
                <a:solidFill>
                  <a:srgbClr val="92D050"/>
                </a:solidFill>
              </a:rPr>
              <a:t>region of </a:t>
            </a:r>
            <a:r>
              <a:rPr lang="en-US" dirty="0">
                <a:solidFill>
                  <a:srgbClr val="92D050"/>
                </a:solidFill>
              </a:rPr>
              <a:t>head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33CC"/>
                </a:solidFill>
              </a:rPr>
              <a:t>Cervical </a:t>
            </a:r>
            <a:r>
              <a:rPr lang="en-US" dirty="0" smtClean="0">
                <a:solidFill>
                  <a:srgbClr val="92D050"/>
                </a:solidFill>
              </a:rPr>
              <a:t>region of </a:t>
            </a:r>
            <a:r>
              <a:rPr lang="en-US" dirty="0">
                <a:solidFill>
                  <a:srgbClr val="92D050"/>
                </a:solidFill>
              </a:rPr>
              <a:t>neck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33CC"/>
                </a:solidFill>
              </a:rPr>
              <a:t>Thoracic </a:t>
            </a:r>
            <a:r>
              <a:rPr lang="en-US" dirty="0" smtClean="0">
                <a:solidFill>
                  <a:srgbClr val="92D050"/>
                </a:solidFill>
              </a:rPr>
              <a:t>region of </a:t>
            </a:r>
            <a:r>
              <a:rPr lang="en-US" dirty="0">
                <a:solidFill>
                  <a:srgbClr val="92D050"/>
                </a:solidFill>
              </a:rPr>
              <a:t>chest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33CC"/>
                </a:solidFill>
              </a:rPr>
              <a:t>Abdominal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33CC"/>
                </a:solidFill>
              </a:rPr>
              <a:t>Pelvic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33CC"/>
                </a:solidFill>
              </a:rPr>
              <a:t>Planter </a:t>
            </a:r>
            <a:r>
              <a:rPr lang="en-US" dirty="0">
                <a:solidFill>
                  <a:srgbClr val="92D050"/>
                </a:solidFill>
              </a:rPr>
              <a:t>region </a:t>
            </a:r>
            <a:r>
              <a:rPr lang="en-US" dirty="0" smtClean="0">
                <a:solidFill>
                  <a:srgbClr val="92D050"/>
                </a:solidFill>
              </a:rPr>
              <a:t>of </a:t>
            </a:r>
            <a:r>
              <a:rPr lang="en-US" dirty="0">
                <a:solidFill>
                  <a:srgbClr val="92D050"/>
                </a:solidFill>
              </a:rPr>
              <a:t>feet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33CC"/>
                </a:solidFill>
              </a:rPr>
              <a:t>Palmer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E0F5FB7-BB6E-44D5-9D19-61C32240C3C8}"/>
              </a:ext>
            </a:extLst>
          </p:cNvPr>
          <p:cNvSpPr txBox="1"/>
          <p:nvPr/>
        </p:nvSpPr>
        <p:spPr>
          <a:xfrm>
            <a:off x="5268286" y="1476462"/>
            <a:ext cx="3917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>
                <a:solidFill>
                  <a:srgbClr val="FF33CC"/>
                </a:solidFill>
              </a:rPr>
              <a:t>خاص </a:t>
            </a:r>
            <a:r>
              <a:rPr lang="ar-SA" dirty="0" err="1">
                <a:solidFill>
                  <a:srgbClr val="FF33CC"/>
                </a:solidFill>
              </a:rPr>
              <a:t>بسلايدات</a:t>
            </a:r>
            <a:r>
              <a:rPr lang="ar-SA" dirty="0">
                <a:solidFill>
                  <a:srgbClr val="FF33CC"/>
                </a:solidFill>
              </a:rPr>
              <a:t> البنات</a:t>
            </a:r>
            <a:endParaRPr lang="en-US" dirty="0">
              <a:solidFill>
                <a:srgbClr val="FF33CC"/>
              </a:solidFill>
            </a:endParaRPr>
          </a:p>
        </p:txBody>
      </p:sp>
      <p:pic>
        <p:nvPicPr>
          <p:cNvPr id="6" name="Picture 4" descr="C:\Documents and Settings\Free User\My Documents\My Pictures\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635" y="1845794"/>
            <a:ext cx="60801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579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5B0112-238A-4E82-9F38-B73BE1BFA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535" y="495300"/>
            <a:ext cx="8596668" cy="74284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BODY CAVITIES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983D5C-A1B2-4A0D-84EB-8E82F2A4B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305" y="1983031"/>
            <a:ext cx="5472596" cy="394786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body has two sets of internal cavities that lodge and protect the organs. Which are </a:t>
            </a:r>
            <a:r>
              <a:rPr lang="en-US" sz="2400" b="1" dirty="0">
                <a:solidFill>
                  <a:srgbClr val="CCCC00"/>
                </a:solidFill>
              </a:rPr>
              <a:t>Dorsal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&amp; </a:t>
            </a:r>
            <a:r>
              <a:rPr lang="en-US" sz="2400" dirty="0">
                <a:solidFill>
                  <a:srgbClr val="FF0000"/>
                </a:solidFill>
              </a:rPr>
              <a:t>Ventral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xmlns="" id="{C0ADA503-C216-4156-B0FD-7C03CA694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019" y="2298700"/>
            <a:ext cx="5906733" cy="36322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CB76F93-2E3E-469F-8D9F-B8169ECFD6A8}"/>
              </a:ext>
            </a:extLst>
          </p:cNvPr>
          <p:cNvSpPr/>
          <p:nvPr/>
        </p:nvSpPr>
        <p:spPr>
          <a:xfrm>
            <a:off x="1016000" y="3886200"/>
            <a:ext cx="3886200" cy="1676400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تنويه للصورة :لون الخط نفس نوع التجويف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039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68FD95-D926-4C12-98C5-86E17DCFB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1" y="1282496"/>
            <a:ext cx="4353368" cy="1210966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Ventral body cavity</a:t>
            </a:r>
          </a:p>
          <a:p>
            <a:r>
              <a:rPr lang="en-US" sz="1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divided by diaphragm into:</a:t>
            </a:r>
            <a:br>
              <a:rPr lang="en-US" sz="1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D99568F-FCB7-4A93-8940-40329D717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001" y="2671759"/>
            <a:ext cx="4353368" cy="3304117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Thoracic cavity: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lies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superior to diaphragm, contains heart &amp; lungs</a:t>
            </a:r>
            <a:b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Abdominal cavity: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lies 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below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inferior to diaphragm, contains stomach, intestine, liver, urinary bladder .</a:t>
            </a:r>
            <a:r>
              <a:rPr lang="en-US" sz="2000" dirty="0">
                <a:solidFill>
                  <a:srgbClr val="FF66CC"/>
                </a:solidFill>
              </a:rPr>
              <a:t>rectum , reproductive organs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etc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…</a:t>
            </a:r>
            <a:b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D1C3E94-3E16-4DB4-A8AF-B4DB40A000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1686320"/>
            <a:ext cx="4398517" cy="1183879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Dorsal body cavity</a:t>
            </a:r>
          </a:p>
          <a:p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divided into 2 parts </a:t>
            </a:r>
            <a:r>
              <a:rPr lang="en-US" sz="20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continuous</a:t>
            </a:r>
            <a: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with each other:</a:t>
            </a:r>
            <a:br>
              <a:rPr lang="en-US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endParaRPr lang="en-US" sz="2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17F8E7E-99DF-4CDD-B4BF-5AA786740C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3" y="2671759"/>
            <a:ext cx="4398517" cy="3304117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Cranial cavity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: space inside skull, contains brain</a:t>
            </a:r>
          </a:p>
          <a:p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Spinal cavity: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space inside vertebral column, contains spinal cord.</a:t>
            </a:r>
            <a:b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53F7327-90C7-48F6-BF2C-A4945D3A0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535" y="495300"/>
            <a:ext cx="8596668" cy="74284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BODY CAVITIES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966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1382793" y="1128314"/>
            <a:ext cx="8429113" cy="1320800"/>
          </a:xfrm>
        </p:spPr>
        <p:txBody>
          <a:bodyPr>
            <a:normAutofit fontScale="90000"/>
          </a:bodyPr>
          <a:lstStyle/>
          <a:p>
            <a:r>
              <a:rPr lang="en-US" dirty="0"/>
              <a:t>Abdominopelvic </a:t>
            </a:r>
            <a:r>
              <a:rPr lang="en-US" dirty="0" smtClean="0"/>
              <a:t>regions </a:t>
            </a:r>
            <a:r>
              <a:rPr lang="en-US" dirty="0" smtClean="0">
                <a:solidFill>
                  <a:srgbClr val="FF66CC"/>
                </a:solidFill>
              </a:rPr>
              <a:t>(girls slides only)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ar-SA" dirty="0"/>
          </a:p>
        </p:txBody>
      </p:sp>
      <p:sp>
        <p:nvSpPr>
          <p:cNvPr id="7" name="مربع نص 6"/>
          <p:cNvSpPr txBox="1"/>
          <p:nvPr/>
        </p:nvSpPr>
        <p:spPr>
          <a:xfrm>
            <a:off x="484094" y="2449114"/>
            <a:ext cx="3859306" cy="31444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The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Abdominopelvic </a:t>
            </a:r>
          </a:p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area is divided into 9 regions by 2 vertical &amp; 2 horizontal lines or planes </a:t>
            </a:r>
          </a:p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Objective: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To locate the different organs in each region </a:t>
            </a:r>
          </a:p>
          <a:p>
            <a:endParaRPr lang="ar-SA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8"/>
          <a:stretch>
            <a:fillRect/>
          </a:stretch>
        </p:blipFill>
        <p:spPr bwMode="auto">
          <a:xfrm>
            <a:off x="4881003" y="2017059"/>
            <a:ext cx="53387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51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600C91-EB02-46DB-85F9-996AB84A643D}"/>
              </a:ext>
            </a:extLst>
          </p:cNvPr>
          <p:cNvSpPr txBox="1">
            <a:spLocks/>
          </p:cNvSpPr>
          <p:nvPr/>
        </p:nvSpPr>
        <p:spPr>
          <a:xfrm>
            <a:off x="1515535" y="495300"/>
            <a:ext cx="8596668" cy="7428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SKELETAL SYSTEM</a:t>
            </a:r>
            <a:endParaRPr lang="en-US" dirty="0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xmlns="" id="{AE043CAE-D09D-4B72-802F-F17D95422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06" y="1439516"/>
            <a:ext cx="3931920" cy="47183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FC54FBA-8419-4BD1-BEB4-0E61A130C828}"/>
              </a:ext>
            </a:extLst>
          </p:cNvPr>
          <p:cNvSpPr/>
          <p:nvPr/>
        </p:nvSpPr>
        <p:spPr>
          <a:xfrm>
            <a:off x="5194852" y="2281223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b="1" dirty="0">
                <a:latin typeface="Arial" pitchFamily="34" charset="0"/>
                <a:cs typeface="Arial" pitchFamily="34" charset="0"/>
              </a:rPr>
              <a:t>Includes:</a:t>
            </a:r>
          </a:p>
          <a:p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1-Bones</a:t>
            </a:r>
          </a:p>
          <a:p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2-Joints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articulations between bones</a:t>
            </a:r>
          </a:p>
        </p:txBody>
      </p:sp>
    </p:spTree>
    <p:extLst>
      <p:ext uri="{BB962C8B-B14F-4D97-AF65-F5344CB8AC3E}">
        <p14:creationId xmlns:p14="http://schemas.microsoft.com/office/powerpoint/2010/main" val="2629614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E0454B-5FF4-4BC6-8CD9-3E669D8C5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4" y="1676400"/>
            <a:ext cx="8847665" cy="4051300"/>
          </a:xfrm>
        </p:spPr>
        <p:txBody>
          <a:bodyPr>
            <a:normAutofit fontScale="92500" lnSpcReduction="10000"/>
          </a:bodyPr>
          <a:lstStyle/>
          <a:p>
            <a:pPr marL="609600" lvl="0" indent="-609600" defTabSz="914400">
              <a:lnSpc>
                <a:spcPct val="120000"/>
              </a:lnSpc>
              <a:spcBef>
                <a:spcPct val="20000"/>
              </a:spcBef>
              <a:buClr>
                <a:srgbClr val="82FFFF"/>
              </a:buClr>
              <a:buSzPct val="75000"/>
              <a:buFont typeface="Wingdings" pitchFamily="2" charset="2"/>
              <a:buAutoNum type="arabicPeriod"/>
              <a:defRPr/>
            </a:pPr>
            <a:r>
              <a:rPr lang="en-US" sz="27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Support</a:t>
            </a:r>
            <a:r>
              <a:rPr lang="en-US" sz="27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7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the body organs</a:t>
            </a:r>
          </a:p>
          <a:p>
            <a:pPr marL="609600" lvl="0" indent="-609600" defTabSz="914400">
              <a:lnSpc>
                <a:spcPct val="120000"/>
              </a:lnSpc>
              <a:spcBef>
                <a:spcPct val="20000"/>
              </a:spcBef>
              <a:buClr>
                <a:srgbClr val="82FFFF"/>
              </a:buClr>
              <a:buSzPct val="75000"/>
              <a:buFont typeface="Wingdings" pitchFamily="2" charset="2"/>
              <a:buAutoNum type="arabicPeriod"/>
              <a:defRPr/>
            </a:pPr>
            <a:r>
              <a:rPr lang="en-US" sz="27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Protection</a:t>
            </a:r>
            <a:r>
              <a:rPr lang="en-US" sz="27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7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soft body organs</a:t>
            </a:r>
          </a:p>
          <a:p>
            <a:pPr marL="609600" lvl="0" indent="-609600" defTabSz="914400">
              <a:lnSpc>
                <a:spcPct val="120000"/>
              </a:lnSpc>
              <a:spcBef>
                <a:spcPct val="20000"/>
              </a:spcBef>
              <a:buClr>
                <a:srgbClr val="82FFFF"/>
              </a:buClr>
              <a:buSzPct val="75000"/>
              <a:buFont typeface="Wingdings" pitchFamily="2" charset="2"/>
              <a:buAutoNum type="arabicPeriod"/>
              <a:defRPr/>
            </a:pPr>
            <a:r>
              <a:rPr lang="en-US" sz="27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Attachment</a:t>
            </a:r>
            <a:r>
              <a:rPr lang="en-US" sz="27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:</a:t>
            </a:r>
            <a:r>
              <a:rPr lang="en-US" sz="27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muscles</a:t>
            </a:r>
          </a:p>
          <a:p>
            <a:pPr marL="609600" lvl="0" indent="-609600" defTabSz="914400">
              <a:lnSpc>
                <a:spcPct val="120000"/>
              </a:lnSpc>
              <a:spcBef>
                <a:spcPct val="20000"/>
              </a:spcBef>
              <a:buClr>
                <a:srgbClr val="82FFFF"/>
              </a:buClr>
              <a:buSzPct val="75000"/>
              <a:buFont typeface="Wingdings" pitchFamily="2" charset="2"/>
              <a:buAutoNum type="arabicPeriod"/>
              <a:defRPr/>
            </a:pPr>
            <a:r>
              <a:rPr lang="en-US" sz="27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Movement</a:t>
            </a:r>
            <a:r>
              <a:rPr lang="en-US" sz="27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7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the body as a whole, or of the body parts</a:t>
            </a:r>
          </a:p>
          <a:p>
            <a:pPr marL="609600" lvl="0" indent="-609600" defTabSz="914400">
              <a:lnSpc>
                <a:spcPct val="120000"/>
              </a:lnSpc>
              <a:spcBef>
                <a:spcPct val="20000"/>
              </a:spcBef>
              <a:buClr>
                <a:srgbClr val="82FFFF"/>
              </a:buClr>
              <a:buSzPct val="75000"/>
              <a:buFont typeface="Wingdings" pitchFamily="2" charset="2"/>
              <a:buAutoNum type="arabicPeriod"/>
              <a:defRPr/>
            </a:pPr>
            <a:r>
              <a:rPr lang="en-US" sz="27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Storage</a:t>
            </a:r>
            <a:r>
              <a:rPr lang="en-US" sz="27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7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fat and minerals e.g. calcium and phosphorus</a:t>
            </a:r>
          </a:p>
          <a:p>
            <a:pPr marL="609600" lvl="0" indent="-609600" defTabSz="914400">
              <a:lnSpc>
                <a:spcPct val="120000"/>
              </a:lnSpc>
              <a:spcBef>
                <a:spcPct val="20000"/>
              </a:spcBef>
              <a:buClr>
                <a:srgbClr val="82FFFF"/>
              </a:buClr>
              <a:buSzPct val="75000"/>
              <a:buFont typeface="Wingdings" pitchFamily="2" charset="2"/>
              <a:buAutoNum type="arabicPeriod"/>
              <a:defRPr/>
            </a:pPr>
            <a:r>
              <a:rPr lang="en-US" sz="27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Blood cell formation </a:t>
            </a:r>
            <a:r>
              <a:rPr lang="en-US" sz="27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(in bone marrow)</a:t>
            </a:r>
          </a:p>
          <a:p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B0A54A08-D435-4158-862A-D34727FE3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618518"/>
            <a:ext cx="9905998" cy="803882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FUNCTIONS OF BONE</a:t>
            </a:r>
            <a:endParaRPr lang="en-GB" sz="3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549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52D04D-6118-4237-944A-18031686A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135" y="186267"/>
            <a:ext cx="8596668" cy="1045633"/>
          </a:xfrm>
        </p:spPr>
        <p:txBody>
          <a:bodyPr/>
          <a:lstStyle/>
          <a:p>
            <a:pPr algn="ctr"/>
            <a:r>
              <a:rPr lang="en-US" dirty="0"/>
              <a:t>CLASSIFICATION OF BONE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DD9233-A440-44FC-969C-18B1702DE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935" y="1517548"/>
            <a:ext cx="6363592" cy="3943452"/>
          </a:xfrm>
        </p:spPr>
        <p:txBody>
          <a:bodyPr/>
          <a:lstStyle/>
          <a:p>
            <a:pPr lvl="0" defTabSz="914400">
              <a:lnSpc>
                <a:spcPct val="120000"/>
              </a:lnSpc>
              <a:buClrTx/>
              <a:buSzPct val="125000"/>
              <a:defRPr/>
            </a:pPr>
            <a:r>
              <a:rPr lang="en-US" b="1" dirty="0">
                <a:solidFill>
                  <a:prstClr val="black"/>
                </a:solidFill>
                <a:latin typeface="Tw Cen MT" panose="020B0602020104020603"/>
              </a:rPr>
              <a:t>Bones are classified base on their:</a:t>
            </a:r>
          </a:p>
          <a:p>
            <a:pPr lvl="0" indent="-228600" defTabSz="914400">
              <a:lnSpc>
                <a:spcPct val="120000"/>
              </a:lnSpc>
              <a:buClrTx/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Shape</a:t>
            </a:r>
            <a:r>
              <a:rPr 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:</a:t>
            </a:r>
            <a:r>
              <a:rPr lang="en-US" sz="1800" b="1" dirty="0">
                <a:solidFill>
                  <a:prstClr val="black"/>
                </a:solidFill>
                <a:latin typeface="Tw Cen MT" panose="020B0602020104020603"/>
              </a:rPr>
              <a:t> long, short, flat, irregular</a:t>
            </a:r>
          </a:p>
          <a:p>
            <a:pPr lvl="0" indent="-228600" defTabSz="914400">
              <a:lnSpc>
                <a:spcPct val="120000"/>
              </a:lnSpc>
              <a:buClrTx/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Structure</a:t>
            </a:r>
            <a:r>
              <a:rPr 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:</a:t>
            </a:r>
            <a:r>
              <a:rPr lang="en-US" sz="1800" b="1" dirty="0">
                <a:solidFill>
                  <a:prstClr val="black"/>
                </a:solidFill>
                <a:latin typeface="Tw Cen MT" panose="020B0602020104020603"/>
              </a:rPr>
              <a:t> compact, spongy</a:t>
            </a:r>
          </a:p>
          <a:p>
            <a:pPr lvl="0" indent="-228600" defTabSz="914400">
              <a:lnSpc>
                <a:spcPct val="120000"/>
              </a:lnSpc>
              <a:buClrTx/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Development</a:t>
            </a:r>
            <a:r>
              <a:rPr 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</a:rPr>
              <a:t>: </a:t>
            </a:r>
            <a:r>
              <a:rPr lang="en-US" sz="1800" b="1" dirty="0">
                <a:solidFill>
                  <a:prstClr val="black"/>
                </a:solidFill>
                <a:latin typeface="Tw Cen MT" panose="020B0602020104020603"/>
              </a:rPr>
              <a:t>membrane or </a:t>
            </a:r>
            <a:r>
              <a:rPr lang="en-GB" sz="1800" dirty="0">
                <a:solidFill>
                  <a:srgbClr val="B258D3"/>
                </a:solidFill>
                <a:latin typeface="Tw Cen MT" panose="020B0602020104020603"/>
              </a:rPr>
              <a:t>Membranous</a:t>
            </a:r>
            <a:r>
              <a:rPr lang="en-US" sz="1800" b="1" dirty="0">
                <a:solidFill>
                  <a:prstClr val="black"/>
                </a:solidFill>
                <a:latin typeface="Tw Cen MT" panose="020B0602020104020603"/>
              </a:rPr>
              <a:t>, cartilage or </a:t>
            </a:r>
            <a:r>
              <a:rPr lang="en-GB" sz="18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en-GB" sz="1800" dirty="0" err="1">
                <a:solidFill>
                  <a:srgbClr val="B258D3"/>
                </a:solidFill>
                <a:latin typeface="Tw Cen MT" panose="020B0602020104020603"/>
              </a:rPr>
              <a:t>Cartilagenous</a:t>
            </a:r>
            <a:endParaRPr lang="en-GB" sz="1800" dirty="0">
              <a:solidFill>
                <a:srgbClr val="B258D3"/>
              </a:solidFill>
              <a:latin typeface="Tw Cen MT" panose="020B0602020104020603"/>
            </a:endParaRPr>
          </a:p>
          <a:p>
            <a:pPr lvl="0" indent="-228600" defTabSz="914400">
              <a:lnSpc>
                <a:spcPct val="120000"/>
              </a:lnSpc>
              <a:buClrTx/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92D050"/>
                </a:solidFill>
                <a:latin typeface="Tw Cen MT" panose="020B0602020104020603"/>
              </a:rPr>
              <a:t>N.B There is an additional classification in terms of shape which is sutural and sesamoid bones </a:t>
            </a:r>
            <a:r>
              <a:rPr lang="en-US" sz="1800" dirty="0" err="1">
                <a:solidFill>
                  <a:srgbClr val="92D050"/>
                </a:solidFill>
                <a:latin typeface="Tw Cen MT" panose="020B0602020104020603"/>
              </a:rPr>
              <a:t>e.g</a:t>
            </a:r>
            <a:r>
              <a:rPr lang="en-US" sz="1800" dirty="0">
                <a:solidFill>
                  <a:srgbClr val="92D050"/>
                </a:solidFill>
                <a:latin typeface="Tw Cen MT" panose="020B0602020104020603"/>
              </a:rPr>
              <a:t>: patella in the knee joint is a sesamoid bone.</a:t>
            </a:r>
            <a:endParaRPr lang="en-GB" sz="1800" dirty="0">
              <a:solidFill>
                <a:srgbClr val="92D050"/>
              </a:solidFill>
              <a:latin typeface="Tw Cen MT" panose="020B0602020104020603"/>
            </a:endParaRPr>
          </a:p>
          <a:p>
            <a:pPr lvl="0" indent="-228600" defTabSz="914400">
              <a:lnSpc>
                <a:spcPct val="120000"/>
              </a:lnSpc>
              <a:buClrTx/>
              <a:buSzPct val="125000"/>
              <a:buFont typeface="Arial" panose="020B0604020202020204" pitchFamily="34" charset="0"/>
              <a:buChar char="•"/>
              <a:defRPr/>
            </a:pPr>
            <a:endParaRPr lang="en-US" sz="1800" b="1" dirty="0">
              <a:solidFill>
                <a:srgbClr val="B258D3"/>
              </a:solidFill>
              <a:latin typeface="Tw Cen MT" panose="020B0602020104020603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0949921-0775-48CC-884F-E8834D10F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526" y="2154604"/>
            <a:ext cx="4680857" cy="372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20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D09BFF-6748-4303-8B0C-A6ADD99B5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39" y="1316197"/>
            <a:ext cx="8212024" cy="5316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30838B2-85D5-4A7C-B2CB-5283C6414599}"/>
              </a:ext>
            </a:extLst>
          </p:cNvPr>
          <p:cNvSpPr txBox="1"/>
          <p:nvPr/>
        </p:nvSpPr>
        <p:spPr>
          <a:xfrm>
            <a:off x="1895912" y="503339"/>
            <a:ext cx="6375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For further understanding of classifications: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0258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252" y="1178945"/>
            <a:ext cx="8429113" cy="1320800"/>
          </a:xfrm>
        </p:spPr>
        <p:txBody>
          <a:bodyPr/>
          <a:lstStyle/>
          <a:p>
            <a:r>
              <a:rPr lang="en-US" dirty="0"/>
              <a:t>Guide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 in pink was only found in the girls’ slides</a:t>
            </a:r>
          </a:p>
          <a:p>
            <a:r>
              <a:rPr lang="en-US" dirty="0"/>
              <a:t>Text in blue was only found in the boys’ slides</a:t>
            </a:r>
          </a:p>
          <a:p>
            <a:r>
              <a:rPr lang="en-US" dirty="0"/>
              <a:t>Text in red is considered important</a:t>
            </a:r>
          </a:p>
          <a:p>
            <a:r>
              <a:rPr lang="en-US" dirty="0"/>
              <a:t>The Dr.’s comments in class are written in green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0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A6E465-3D3D-432A-BFE2-60DE7DCFA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435" y="402167"/>
            <a:ext cx="8596668" cy="880533"/>
          </a:xfrm>
        </p:spPr>
        <p:txBody>
          <a:bodyPr/>
          <a:lstStyle/>
          <a:p>
            <a:pPr algn="ctr"/>
            <a:r>
              <a:rPr lang="en-US" dirty="0"/>
              <a:t>THE SKELETON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248F39-2311-4899-B042-C8D0A80B9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1752600"/>
            <a:ext cx="7844365" cy="4675094"/>
          </a:xfrm>
        </p:spPr>
        <p:txBody>
          <a:bodyPr>
            <a:normAutofit/>
          </a:bodyPr>
          <a:lstStyle/>
          <a:p>
            <a:pPr marL="342900" lvl="0" indent="-342900" defTabSz="914400">
              <a:lnSpc>
                <a:spcPct val="120000"/>
              </a:lnSpc>
              <a:buClrTx/>
              <a:buSzPct val="125000"/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FF0000"/>
                </a:solidFill>
                <a:latin typeface="Tw Cen MT" panose="020B0602020104020603"/>
              </a:rPr>
              <a:t>There</a:t>
            </a:r>
            <a:r>
              <a:rPr lang="en-GB" sz="2200" dirty="0">
                <a:solidFill>
                  <a:prstClr val="black"/>
                </a:solidFill>
                <a:latin typeface="Tw Cen MT" panose="020B0602020104020603"/>
              </a:rPr>
              <a:t> </a:t>
            </a:r>
            <a:r>
              <a:rPr lang="en-GB" sz="2200" dirty="0">
                <a:solidFill>
                  <a:srgbClr val="FF0000"/>
                </a:solidFill>
                <a:latin typeface="Tw Cen MT" panose="020B0602020104020603"/>
              </a:rPr>
              <a:t>are 206 bones in our body</a:t>
            </a:r>
            <a:r>
              <a:rPr lang="en-GB" sz="2200" dirty="0">
                <a:solidFill>
                  <a:prstClr val="black"/>
                </a:solidFill>
                <a:latin typeface="Tw Cen MT" panose="020B0602020104020603"/>
              </a:rPr>
              <a:t>,</a:t>
            </a:r>
            <a:r>
              <a:rPr lang="en-GB" sz="2200" dirty="0">
                <a:solidFill>
                  <a:prstClr val="white"/>
                </a:solidFill>
                <a:latin typeface="Tw Cen MT" panose="020B0602020104020603"/>
              </a:rPr>
              <a:t> </a:t>
            </a:r>
            <a:r>
              <a:rPr lang="en-GB" sz="2200" dirty="0">
                <a:solidFill>
                  <a:srgbClr val="FF33CC"/>
                </a:solidFill>
                <a:latin typeface="Tw Cen MT" panose="020B0602020104020603"/>
              </a:rPr>
              <a:t>arranged to form the body framework called, the skeleton.</a:t>
            </a:r>
          </a:p>
          <a:p>
            <a:pPr marL="342900" lvl="0" indent="-342900" defTabSz="914400">
              <a:lnSpc>
                <a:spcPct val="120000"/>
              </a:lnSpc>
              <a:buClrTx/>
              <a:buSzPct val="125000"/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FF33CC"/>
                </a:solidFill>
                <a:latin typeface="Tw Cen MT" panose="020B0602020104020603"/>
              </a:rPr>
              <a:t>The skeleton is perfectly adapted to the functions of body protection and motion.</a:t>
            </a:r>
          </a:p>
          <a:p>
            <a:pPr marL="342900" indent="-342900" defTabSz="914400">
              <a:lnSpc>
                <a:spcPct val="120000"/>
              </a:lnSpc>
              <a:buClrTx/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Axial skeleton</a:t>
            </a:r>
            <a:r>
              <a:rPr lang="en-US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bones forming the trunk (longitudinal axis) of </a:t>
            </a:r>
            <a:r>
              <a:rPr lang="en-US" sz="2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body </a:t>
            </a:r>
            <a:r>
              <a:rPr lang="en-US" sz="2100" dirty="0">
                <a:solidFill>
                  <a:srgbClr val="FF33CC"/>
                </a:solidFill>
                <a:latin typeface="Tw Cen MT" panose="020B0602020104020603"/>
              </a:rPr>
              <a:t>The Axial Skeleton consists of </a:t>
            </a:r>
            <a:r>
              <a:rPr lang="en-US" sz="2100" dirty="0" smtClean="0">
                <a:solidFill>
                  <a:srgbClr val="FF33CC"/>
                </a:solidFill>
                <a:latin typeface="Tw Cen MT" panose="020B0602020104020603"/>
              </a:rPr>
              <a:t>the</a:t>
            </a:r>
            <a:r>
              <a:rPr lang="en-US" sz="2100" dirty="0">
                <a:solidFill>
                  <a:srgbClr val="FF33CC"/>
                </a:solidFill>
                <a:latin typeface="Tw Cen MT" panose="020B0602020104020603"/>
                <a:sym typeface="Wingdings"/>
              </a:rPr>
              <a:t> </a:t>
            </a:r>
            <a:r>
              <a:rPr lang="en-US" sz="2100" dirty="0" smtClean="0">
                <a:solidFill>
                  <a:srgbClr val="FF33CC"/>
                </a:solidFill>
                <a:latin typeface="Tw Cen MT" panose="020B0602020104020603"/>
                <a:sym typeface="Wingdings"/>
              </a:rPr>
              <a:t>(</a:t>
            </a:r>
            <a:r>
              <a:rPr lang="en-US" sz="2100" dirty="0" smtClean="0">
                <a:solidFill>
                  <a:srgbClr val="FF33CC"/>
                </a:solidFill>
                <a:latin typeface="Tw Cen MT" panose="020B0602020104020603"/>
              </a:rPr>
              <a:t>Skull </a:t>
            </a:r>
            <a:r>
              <a:rPr lang="en-US" sz="2100" dirty="0" err="1" smtClean="0">
                <a:solidFill>
                  <a:srgbClr val="FF33CC"/>
                </a:solidFill>
                <a:latin typeface="Tw Cen MT" panose="020B0602020104020603"/>
              </a:rPr>
              <a:t>bones,Vertebral</a:t>
            </a:r>
            <a:r>
              <a:rPr lang="en-US" sz="2100" dirty="0" smtClean="0">
                <a:solidFill>
                  <a:srgbClr val="FF33CC"/>
                </a:solidFill>
                <a:latin typeface="Tw Cen MT" panose="020B0602020104020603"/>
              </a:rPr>
              <a:t> </a:t>
            </a:r>
            <a:r>
              <a:rPr lang="en-US" sz="2100" dirty="0" err="1" smtClean="0">
                <a:solidFill>
                  <a:srgbClr val="FF33CC"/>
                </a:solidFill>
                <a:latin typeface="Tw Cen MT" panose="020B0602020104020603"/>
              </a:rPr>
              <a:t>colum,Sternum,Ribs</a:t>
            </a:r>
            <a:r>
              <a:rPr lang="en-US" sz="2100" dirty="0" smtClean="0">
                <a:solidFill>
                  <a:srgbClr val="FF33CC"/>
                </a:solidFill>
                <a:latin typeface="Tw Cen MT" panose="020B0602020104020603"/>
              </a:rPr>
              <a:t>)</a:t>
            </a:r>
            <a:endParaRPr lang="en-US" sz="2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Appendicular skeleton</a:t>
            </a:r>
            <a:r>
              <a:rPr lang="en-US" sz="2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bones forming the girdles &amp; </a:t>
            </a:r>
            <a:r>
              <a:rPr lang="en-US" sz="2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limbs, </a:t>
            </a:r>
            <a:r>
              <a:rPr lang="en-US" sz="2100" dirty="0">
                <a:solidFill>
                  <a:srgbClr val="FF33CC"/>
                </a:solidFill>
                <a:latin typeface="Tw Cen MT" panose="020B0602020104020603"/>
              </a:rPr>
              <a:t>consists of the bones of </a:t>
            </a:r>
            <a:r>
              <a:rPr lang="en-US" sz="2100" dirty="0" smtClean="0">
                <a:solidFill>
                  <a:srgbClr val="FF33CC"/>
                </a:solidFill>
                <a:latin typeface="Tw Cen MT" panose="020B0602020104020603"/>
              </a:rPr>
              <a:t>the (Pectoral </a:t>
            </a:r>
            <a:r>
              <a:rPr lang="en-US" sz="2100" dirty="0">
                <a:solidFill>
                  <a:srgbClr val="FF33CC"/>
                </a:solidFill>
                <a:latin typeface="Tw Cen MT" panose="020B0602020104020603"/>
              </a:rPr>
              <a:t>&amp; Pelvic </a:t>
            </a:r>
            <a:r>
              <a:rPr lang="en-US" sz="2100" dirty="0" smtClean="0">
                <a:solidFill>
                  <a:srgbClr val="FF33CC"/>
                </a:solidFill>
                <a:latin typeface="Tw Cen MT" panose="020B0602020104020603"/>
              </a:rPr>
              <a:t>Girdles :</a:t>
            </a:r>
            <a:r>
              <a:rPr lang="en-US" sz="2100" dirty="0" smtClean="0">
                <a:solidFill>
                  <a:schemeClr val="bg1">
                    <a:lumMod val="65000"/>
                  </a:schemeClr>
                </a:solidFill>
                <a:latin typeface="Tw Cen MT" panose="020B0602020104020603"/>
              </a:rPr>
              <a:t>connect </a:t>
            </a:r>
            <a:r>
              <a:rPr lang="en-US" sz="2100" dirty="0">
                <a:solidFill>
                  <a:schemeClr val="bg1">
                    <a:lumMod val="65000"/>
                  </a:schemeClr>
                </a:solidFill>
                <a:latin typeface="Tw Cen MT" panose="020B0602020104020603"/>
              </a:rPr>
              <a:t>the bones of the limbs to the axial </a:t>
            </a:r>
            <a:r>
              <a:rPr lang="en-US" sz="2100" dirty="0" smtClean="0">
                <a:solidFill>
                  <a:schemeClr val="bg1">
                    <a:lumMod val="65000"/>
                  </a:schemeClr>
                </a:solidFill>
                <a:latin typeface="Tw Cen MT" panose="020B0602020104020603"/>
              </a:rPr>
              <a:t>skeleton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100" dirty="0" smtClean="0">
                <a:solidFill>
                  <a:srgbClr val="FF33CC"/>
                </a:solidFill>
                <a:latin typeface="Tw Cen MT" panose="020B0602020104020603"/>
              </a:rPr>
              <a:t>,Upper Limb ,Lower </a:t>
            </a:r>
            <a:r>
              <a:rPr lang="en-US" sz="2100" dirty="0">
                <a:solidFill>
                  <a:srgbClr val="FF33CC"/>
                </a:solidFill>
                <a:latin typeface="Tw Cen MT" panose="020B0602020104020603"/>
              </a:rPr>
              <a:t>Limb </a:t>
            </a:r>
            <a:r>
              <a:rPr lang="en-US" sz="2100" dirty="0" smtClean="0">
                <a:solidFill>
                  <a:srgbClr val="FF33CC"/>
                </a:solidFill>
                <a:latin typeface="Tw Cen MT" panose="020B0602020104020603"/>
              </a:rPr>
              <a:t>)</a:t>
            </a:r>
            <a:endParaRPr lang="en-US" sz="2100" dirty="0">
              <a:solidFill>
                <a:srgbClr val="FF33CC"/>
              </a:solidFill>
              <a:latin typeface="Tw Cen MT" panose="020B0602020104020603"/>
            </a:endParaRPr>
          </a:p>
          <a:p>
            <a:pPr marL="514350" lvl="0" indent="-514350" defTabSz="914400">
              <a:lnSpc>
                <a:spcPct val="120000"/>
              </a:lnSpc>
              <a:buClrTx/>
              <a:buSzPct val="125000"/>
              <a:buFont typeface="+mj-lt"/>
              <a:buAutoNum type="arabicPeriod"/>
            </a:pPr>
            <a:endParaRPr lang="en-US" sz="2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A2180A-FE6A-4B59-ACD1-85C989DBE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525" y="2203406"/>
            <a:ext cx="3346475" cy="465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28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778BB5-773F-4DB1-87B8-68EF4442B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231" y="234892"/>
            <a:ext cx="6478475" cy="135062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BONES OF AXIAL SKELETON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3EC757F-92D4-460A-9671-BA1F8B30F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1694576"/>
            <a:ext cx="4632896" cy="3693272"/>
          </a:xfrm>
        </p:spPr>
        <p:txBody>
          <a:bodyPr>
            <a:normAutofit/>
          </a:bodyPr>
          <a:lstStyle/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SKULL</a:t>
            </a:r>
          </a:p>
          <a:p>
            <a:pPr lvl="0" defTabSz="914400">
              <a:spcBef>
                <a:spcPts val="0"/>
              </a:spcBef>
              <a:buClrTx/>
              <a:buSzTx/>
              <a:buFont typeface="Wingdings" pitchFamily="2" charset="2"/>
              <a:buChar char="q"/>
            </a:pP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Consists of:</a:t>
            </a:r>
          </a:p>
          <a:p>
            <a:pPr marL="514350" lvl="0" indent="-514350" defTabSz="914400"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Cranium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bones enclosing brain:                                </a:t>
            </a:r>
            <a:r>
              <a:rPr lang="en-US" sz="1800" b="1" i="1" dirty="0">
                <a:solidFill>
                  <a:srgbClr val="70AD47"/>
                </a:solidFill>
                <a:latin typeface="Arial" pitchFamily="34" charset="0"/>
                <a:cs typeface="Arial" pitchFamily="34" charset="0"/>
              </a:rPr>
              <a:t>frontal, occipital, parietal, temporal</a:t>
            </a:r>
            <a:r>
              <a:rPr lang="ar-SA" sz="1800" b="1" i="1" dirty="0">
                <a:solidFill>
                  <a:srgbClr val="70AD4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i="1" dirty="0">
                <a:solidFill>
                  <a:srgbClr val="70AD47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00" dirty="0">
                <a:solidFill>
                  <a:srgbClr val="FF85FF"/>
                </a:solidFill>
                <a:latin typeface="Calibri" panose="020F0502020204030204"/>
              </a:rPr>
              <a:t>Sphenoid</a:t>
            </a:r>
            <a:endParaRPr lang="en-US" sz="1800" b="1" i="1" dirty="0">
              <a:solidFill>
                <a:srgbClr val="FF85FF"/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defTabSz="914400"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Facial bones</a:t>
            </a:r>
            <a:r>
              <a:rPr lang="en-US" sz="18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1800" b="1" dirty="0">
                <a:solidFill>
                  <a:srgbClr val="70AD47"/>
                </a:solidFill>
                <a:latin typeface="Arial" pitchFamily="34" charset="0"/>
                <a:cs typeface="Arial" pitchFamily="34" charset="0"/>
              </a:rPr>
              <a:t>bones of face: </a:t>
            </a:r>
            <a:r>
              <a:rPr lang="en-US" sz="1800" b="1" i="1" dirty="0">
                <a:solidFill>
                  <a:srgbClr val="70AD47"/>
                </a:solidFill>
                <a:latin typeface="Arial" pitchFamily="34" charset="0"/>
                <a:cs typeface="Arial" pitchFamily="34" charset="0"/>
              </a:rPr>
              <a:t>maxilla, nasal, zygomatic, mandible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6190FD-923F-4F46-87DE-CF1AA573C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508" y="1694576"/>
            <a:ext cx="4807990" cy="41121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92CE54C-D51F-4FBF-8FD0-69CF16FA878E}"/>
              </a:ext>
            </a:extLst>
          </p:cNvPr>
          <p:cNvSpPr/>
          <p:nvPr/>
        </p:nvSpPr>
        <p:spPr>
          <a:xfrm>
            <a:off x="1365231" y="4301225"/>
            <a:ext cx="31848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ar-SA" dirty="0">
                <a:solidFill>
                  <a:srgbClr val="70AD47"/>
                </a:solidFill>
                <a:latin typeface="Calibri" panose="020F0502020204030204"/>
                <a:cs typeface="Arial" panose="020B0604020202020204" pitchFamily="34" charset="0"/>
              </a:rPr>
              <a:t>الدكتور ما طلب حفظ أسامي العظام اللي باللون الأخضر لكن أنصح بحفظها احتياط ايضًا بتكون مفيدة جدًا في البلوك </a:t>
            </a:r>
            <a:r>
              <a:rPr lang="ar-SA" dirty="0" err="1">
                <a:solidFill>
                  <a:srgbClr val="70AD47"/>
                </a:solidFill>
                <a:latin typeface="Calibri" panose="020F0502020204030204"/>
                <a:cs typeface="Arial" panose="020B0604020202020204" pitchFamily="34" charset="0"/>
              </a:rPr>
              <a:t>الجاي</a:t>
            </a:r>
            <a:r>
              <a:rPr lang="ar-SA" dirty="0">
                <a:solidFill>
                  <a:srgbClr val="70AD47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70AD47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71356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BC47C4-2756-4C70-93F6-C2A7D2025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867" y="1457677"/>
            <a:ext cx="4032601" cy="4066046"/>
          </a:xfrm>
        </p:spPr>
        <p:txBody>
          <a:bodyPr>
            <a:normAutofit fontScale="92500" lnSpcReduction="20000"/>
          </a:bodyPr>
          <a:lstStyle/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VERTEBRAL COLUMN</a:t>
            </a:r>
            <a:endParaRPr lang="ar-SA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 defTabSz="914400">
              <a:spcBef>
                <a:spcPts val="0"/>
              </a:spcBef>
              <a:buClrTx/>
              <a:buSzTx/>
            </a:pPr>
            <a:endParaRPr 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defTabSz="914400">
              <a:spcBef>
                <a:spcPts val="0"/>
              </a:spcBef>
              <a:buClrTx/>
              <a:buSzTx/>
              <a:buFont typeface="Wingdings" pitchFamily="2" charset="2"/>
              <a:buChar char="q"/>
            </a:pPr>
            <a:r>
              <a:rPr 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Number:</a:t>
            </a:r>
            <a:r>
              <a:rPr lang="en-US" sz="1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33 </a:t>
            </a:r>
            <a:r>
              <a:rPr lang="en-US" sz="1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vertebrae</a:t>
            </a:r>
          </a:p>
          <a:p>
            <a:pPr lvl="0" defTabSz="914400">
              <a:spcBef>
                <a:spcPts val="0"/>
              </a:spcBef>
              <a:buClrTx/>
              <a:buSzTx/>
              <a:buFont typeface="Wingdings" pitchFamily="2" charset="2"/>
              <a:buChar char="q"/>
            </a:pPr>
            <a:r>
              <a:rPr 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Functions:</a:t>
            </a:r>
            <a:r>
              <a:rPr lang="en-US" sz="1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protects spinal cord and supports the body</a:t>
            </a:r>
            <a:endParaRPr lang="ar-SA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defTabSz="914400">
              <a:spcBef>
                <a:spcPts val="0"/>
              </a:spcBef>
              <a:buClrTx/>
              <a:buSzTx/>
              <a:buFont typeface="Wingdings" pitchFamily="2" charset="2"/>
              <a:buChar char="q"/>
            </a:pPr>
            <a:r>
              <a:rPr lang="en-US" sz="1800" dirty="0">
                <a:solidFill>
                  <a:srgbClr val="FF85FF"/>
                </a:solidFill>
                <a:latin typeface="Calibri" panose="020F0502020204030204"/>
              </a:rPr>
              <a:t>Forms the axial support of the body</a:t>
            </a:r>
            <a:endParaRPr lang="ar-SA" sz="1800" dirty="0">
              <a:solidFill>
                <a:srgbClr val="FF85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lvl="0" defTabSz="914400">
              <a:spcBef>
                <a:spcPts val="0"/>
              </a:spcBef>
              <a:buClrTx/>
              <a:buSzTx/>
              <a:buFont typeface="Wingdings" pitchFamily="2" charset="2"/>
              <a:buChar char="q"/>
            </a:pPr>
            <a:r>
              <a:rPr lang="en-US" sz="1800" dirty="0">
                <a:solidFill>
                  <a:srgbClr val="FF85FF"/>
                </a:solidFill>
                <a:latin typeface="Calibri" panose="020F0502020204030204"/>
              </a:rPr>
              <a:t>  Is a flexible curved structure, formed of 33 irregular bones, the (vertebrae)</a:t>
            </a:r>
            <a:endParaRPr lang="ar-SA" sz="1800" dirty="0">
              <a:solidFill>
                <a:srgbClr val="FF85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lvl="0" defTabSz="914400">
              <a:spcBef>
                <a:spcPts val="0"/>
              </a:spcBef>
              <a:buClrTx/>
              <a:buSzTx/>
              <a:buFont typeface="Wingdings" pitchFamily="2" charset="2"/>
              <a:buChar char="q"/>
            </a:pPr>
            <a:r>
              <a:rPr lang="en-US" sz="1800" dirty="0">
                <a:solidFill>
                  <a:srgbClr val="FF85FF"/>
                </a:solidFill>
                <a:latin typeface="Calibri" panose="020F0502020204030204"/>
              </a:rPr>
              <a:t> Running through its cavity is the spinal cord</a:t>
            </a:r>
            <a:endParaRPr lang="en-US" sz="1800" b="1" dirty="0">
              <a:solidFill>
                <a:srgbClr val="FF85FF"/>
              </a:solidFill>
              <a:latin typeface="Arial" pitchFamily="34" charset="0"/>
              <a:cs typeface="Arial" pitchFamily="34" charset="0"/>
            </a:endParaRPr>
          </a:p>
          <a:p>
            <a:pPr lvl="0" defTabSz="914400">
              <a:spcBef>
                <a:spcPts val="0"/>
              </a:spcBef>
              <a:buClrTx/>
              <a:buSzTx/>
              <a:buFont typeface="Wingdings" pitchFamily="2" charset="2"/>
              <a:buChar char="q"/>
            </a:pPr>
            <a:r>
              <a:rPr lang="en-US" sz="1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Formed of:</a:t>
            </a:r>
          </a:p>
          <a:p>
            <a:pPr marL="514350" lvl="0" indent="-514350" defTabSz="914400"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</a:t>
            </a:r>
            <a:r>
              <a:rPr lang="en-US" sz="1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cervical vertebrae</a:t>
            </a:r>
          </a:p>
          <a:p>
            <a:pPr marL="514350" lvl="0" indent="-514350" defTabSz="914400"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en-US" sz="1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thoracic vertebrae</a:t>
            </a:r>
          </a:p>
          <a:p>
            <a:pPr marL="514350" lvl="0" indent="-514350" defTabSz="914400"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lumbar vertebrae</a:t>
            </a:r>
          </a:p>
          <a:p>
            <a:pPr marL="514350" lvl="0" indent="-514350" defTabSz="914400"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sacral vertebrae fused</a:t>
            </a:r>
            <a:r>
              <a:rPr lang="ar-SA" sz="1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form </a:t>
            </a:r>
            <a:r>
              <a:rPr 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sacrum</a:t>
            </a:r>
          </a:p>
          <a:p>
            <a:pPr marL="514350" lvl="0" indent="-514350" defTabSz="914400">
              <a:spcBef>
                <a:spcPts val="0"/>
              </a:spcBef>
              <a:buClrTx/>
              <a:buSzTx/>
              <a:buFont typeface="+mj-lt"/>
              <a:buAutoNum type="arabicPeriod"/>
            </a:pP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coccygeal vertebrae fused to form </a:t>
            </a:r>
            <a:r>
              <a:rPr 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coccyx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49EEA35-0F75-4C2F-9E46-88CB8F3807ED}"/>
              </a:ext>
            </a:extLst>
          </p:cNvPr>
          <p:cNvSpPr txBox="1">
            <a:spLocks/>
          </p:cNvSpPr>
          <p:nvPr/>
        </p:nvSpPr>
        <p:spPr>
          <a:xfrm>
            <a:off x="1365230" y="234892"/>
            <a:ext cx="6478475" cy="13506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BONES OF AXIAL SKELETON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224123-CC39-4A92-9E13-A0C249BFD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110" y="1753470"/>
            <a:ext cx="4097867" cy="4550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1E55AE-995A-472C-9BAA-07E613081EBE}"/>
              </a:ext>
            </a:extLst>
          </p:cNvPr>
          <p:cNvSpPr/>
          <p:nvPr/>
        </p:nvSpPr>
        <p:spPr>
          <a:xfrm>
            <a:off x="-459833" y="558897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/>
            <a:r>
              <a:rPr lang="en-US" dirty="0">
                <a:solidFill>
                  <a:srgbClr val="70AD47"/>
                </a:solidFill>
                <a:latin typeface="Calibri" panose="020F0502020204030204"/>
              </a:rPr>
              <a:t>Sacrum + coccyx </a:t>
            </a:r>
            <a:endParaRPr lang="ar-SA" dirty="0">
              <a:solidFill>
                <a:srgbClr val="70AD47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lvl="0" algn="ctr" defTabSz="914400"/>
            <a:r>
              <a:rPr lang="ar-SA" dirty="0">
                <a:solidFill>
                  <a:srgbClr val="70AD47"/>
                </a:solidFill>
                <a:latin typeface="Calibri" panose="020F0502020204030204"/>
                <a:cs typeface="Arial" panose="020B0604020202020204" pitchFamily="34" charset="0"/>
              </a:rPr>
              <a:t>متحدة لكنها لا تعتبر عظمة واحدة</a:t>
            </a:r>
            <a:endParaRPr lang="en-US" dirty="0">
              <a:solidFill>
                <a:srgbClr val="70AD47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77212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8477D7-530B-4805-94BB-0E67AA999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890" y="1691968"/>
            <a:ext cx="3986944" cy="1512625"/>
          </a:xfrm>
        </p:spPr>
        <p:txBody>
          <a:bodyPr>
            <a:normAutofit/>
          </a:bodyPr>
          <a:lstStyle/>
          <a:p>
            <a:pPr lvl="0" defTabSz="914400">
              <a:spcBef>
                <a:spcPts val="0"/>
              </a:spcBef>
              <a:buClrTx/>
              <a:buSzTx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STERNUM (</a:t>
            </a:r>
            <a:r>
              <a:rPr lang="en-US" sz="1800" b="1" dirty="0">
                <a:solidFill>
                  <a:srgbClr val="FF8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Flat bone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ar-SA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defTabSz="914400">
              <a:spcBef>
                <a:spcPts val="0"/>
              </a:spcBef>
              <a:buClrTx/>
              <a:buSzTx/>
            </a:pPr>
            <a:endParaRPr 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defTabSz="914400">
              <a:spcBef>
                <a:spcPts val="0"/>
              </a:spcBef>
              <a:buClrTx/>
              <a:buSzTx/>
              <a:buFont typeface="Wingdings" pitchFamily="2" charset="2"/>
              <a:buChar char="q"/>
            </a:pPr>
            <a:r>
              <a:rPr lang="en-US" sz="1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Has 3 parts: </a:t>
            </a:r>
            <a:r>
              <a:rPr lang="en-US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manubrium, body &amp; xiphoid process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99E81C75-D479-4688-B758-353C00D8AB7E}"/>
              </a:ext>
            </a:extLst>
          </p:cNvPr>
          <p:cNvSpPr txBox="1">
            <a:spLocks/>
          </p:cNvSpPr>
          <p:nvPr/>
        </p:nvSpPr>
        <p:spPr>
          <a:xfrm>
            <a:off x="1365230" y="234892"/>
            <a:ext cx="6478475" cy="13506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BONES OF AXIAL SKELETON</a:t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52DBF9B-D33F-47F0-AF01-8522BBB6FF3D}"/>
              </a:ext>
            </a:extLst>
          </p:cNvPr>
          <p:cNvSpPr/>
          <p:nvPr/>
        </p:nvSpPr>
        <p:spPr>
          <a:xfrm>
            <a:off x="559890" y="2904012"/>
            <a:ext cx="39869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defTabSz="914400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RIBS</a:t>
            </a:r>
          </a:p>
          <a:p>
            <a:pPr lvl="0" defTabSz="914400"/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defTabSz="914400"/>
            <a:r>
              <a:rPr lang="en-US" b="1" dirty="0" smtClean="0">
                <a:solidFill>
                  <a:srgbClr val="70AD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flat </a:t>
            </a:r>
            <a:r>
              <a:rPr lang="en-US" b="1" dirty="0">
                <a:solidFill>
                  <a:srgbClr val="70AD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bone</a:t>
            </a:r>
          </a:p>
          <a:p>
            <a:pPr lvl="0" defTabSz="914400">
              <a:buFont typeface="Wingdings" pitchFamily="2" charset="2"/>
              <a:buChar char="q"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Number: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12 pairs </a:t>
            </a:r>
            <a:r>
              <a:rPr lang="en-US" b="1" dirty="0">
                <a:solidFill>
                  <a:srgbClr val="70AD47"/>
                </a:solidFill>
                <a:latin typeface="Arial" pitchFamily="34" charset="0"/>
                <a:cs typeface="Arial" pitchFamily="34" charset="0"/>
              </a:rPr>
              <a:t>(1-7 true RIBS connected to the </a:t>
            </a:r>
            <a:r>
              <a:rPr lang="en-US" b="1" dirty="0" err="1">
                <a:solidFill>
                  <a:srgbClr val="70AD47"/>
                </a:solidFill>
                <a:latin typeface="Arial" pitchFamily="34" charset="0"/>
                <a:cs typeface="Arial" pitchFamily="34" charset="0"/>
              </a:rPr>
              <a:t>stenrum</a:t>
            </a:r>
            <a:r>
              <a:rPr lang="en-US" b="1" dirty="0">
                <a:solidFill>
                  <a:srgbClr val="70AD47"/>
                </a:solidFill>
                <a:latin typeface="Arial" pitchFamily="34" charset="0"/>
                <a:cs typeface="Arial" pitchFamily="34" charset="0"/>
              </a:rPr>
              <a:t> , 8-10 false RIBS (Not connected directly) , 11-12 floating RIBS ) </a:t>
            </a:r>
          </a:p>
          <a:p>
            <a:pPr lvl="0" defTabSz="914400">
              <a:buFont typeface="Wingdings" pitchFamily="2" charset="2"/>
              <a:buChar char="q"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All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ribs articulate with vertebrae</a:t>
            </a:r>
          </a:p>
          <a:p>
            <a:pPr lvl="0" defTabSz="914400">
              <a:buFont typeface="Wingdings" pitchFamily="2" charset="2"/>
              <a:buChar char="q"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Only upper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 pairs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articulate with sternum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0EB34A0-7EFE-4261-BFFF-283DFADDC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394" y="1845578"/>
            <a:ext cx="3974297" cy="391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651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1651" y="600075"/>
            <a:ext cx="8015288" cy="942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3">
                    <a:lumMod val="50000"/>
                  </a:schemeClr>
                </a:solidFill>
              </a:rPr>
              <a:t>BONES OF AXIAL SKELETON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8808244" y="1518046"/>
            <a:ext cx="2071687" cy="2043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220199" y="3529011"/>
            <a:ext cx="2971801" cy="7858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SKULL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048574" y="5241612"/>
            <a:ext cx="1228725" cy="13144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Facial bones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9220199" y="5241612"/>
            <a:ext cx="1675209" cy="144303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Cranium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1207958" y="4314824"/>
            <a:ext cx="454978" cy="885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0344151" y="4346972"/>
            <a:ext cx="257175" cy="885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488986" y="1543050"/>
            <a:ext cx="1007189" cy="19859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797154" y="3521868"/>
            <a:ext cx="3086100" cy="12144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VERTEBRAL COLUMN (irregular bone) </a:t>
            </a:r>
          </a:p>
          <a:p>
            <a:pPr algn="ctr">
              <a:buNone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( 33 Vertebrae)</a:t>
            </a:r>
          </a:p>
          <a:p>
            <a:pPr algn="ctr">
              <a:buNone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Straight Arrow Connector 26"/>
          <p:cNvCxnSpPr>
            <a:endCxn id="28" idx="0"/>
          </p:cNvCxnSpPr>
          <p:nvPr/>
        </p:nvCxnSpPr>
        <p:spPr>
          <a:xfrm flipH="1">
            <a:off x="3832706" y="1596626"/>
            <a:ext cx="1575193" cy="2413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055229" y="4010322"/>
            <a:ext cx="1554954" cy="10572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STERNUM (</a:t>
            </a:r>
            <a:r>
              <a:rPr lang="en-US" b="1">
                <a:solidFill>
                  <a:srgbClr val="FF8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Flat bone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ar-S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Straight Arrow Connector 32"/>
          <p:cNvCxnSpPr>
            <a:endCxn id="34" idx="0"/>
          </p:cNvCxnSpPr>
          <p:nvPr/>
        </p:nvCxnSpPr>
        <p:spPr>
          <a:xfrm flipH="1">
            <a:off x="915064" y="1542279"/>
            <a:ext cx="1996860" cy="2336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8073" y="3878290"/>
            <a:ext cx="1673981" cy="12948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RIBS</a:t>
            </a:r>
          </a:p>
          <a:p>
            <a:pPr algn="ctr">
              <a:buNone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flat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bone)</a:t>
            </a:r>
          </a:p>
          <a:p>
            <a:pPr algn="ctr">
              <a:buNone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(12 PAIRS)</a:t>
            </a:r>
          </a:p>
          <a:p>
            <a:pPr algn="ctr">
              <a:buNone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6" name="Oval 35"/>
          <p:cNvSpPr/>
          <p:nvPr/>
        </p:nvSpPr>
        <p:spPr>
          <a:xfrm>
            <a:off x="757342" y="5661421"/>
            <a:ext cx="2164443" cy="757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manubrium</a:t>
            </a:r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122912" y="5766789"/>
            <a:ext cx="1096439" cy="757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body</a:t>
            </a:r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894240" y="5661421"/>
            <a:ext cx="1704605" cy="757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r>
              <a:rPr lang="en-US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xiphoid process</a:t>
            </a:r>
            <a:endParaRPr lang="en-US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2443050" y="5067600"/>
            <a:ext cx="790464" cy="708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37" idx="0"/>
          </p:cNvCxnSpPr>
          <p:nvPr/>
        </p:nvCxnSpPr>
        <p:spPr>
          <a:xfrm flipH="1">
            <a:off x="3671132" y="5081889"/>
            <a:ext cx="214946" cy="684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560967" y="5067600"/>
            <a:ext cx="724447" cy="656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668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44C9C4-3B82-4923-AFED-910BF46A0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399" y="176170"/>
            <a:ext cx="8055604" cy="738230"/>
          </a:xfrm>
        </p:spPr>
        <p:txBody>
          <a:bodyPr>
            <a:normAutofit/>
          </a:bodyPr>
          <a:lstStyle/>
          <a:p>
            <a:r>
              <a:rPr lang="en-US" sz="3600" dirty="0"/>
              <a:t>BONES OF APPENDICULAR SKELETON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5C6735-2F2A-4AD1-B69C-FB55A4EFA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2835" y="1373186"/>
            <a:ext cx="3491993" cy="4885001"/>
          </a:xfrm>
        </p:spPr>
        <p:txBody>
          <a:bodyPr>
            <a:normAutofit lnSpcReduction="10000"/>
          </a:bodyPr>
          <a:lstStyle/>
          <a:p>
            <a:pPr algn="ctr">
              <a:buSzTx/>
              <a:defRPr sz="2400" b="1">
                <a:solidFill>
                  <a:srgbClr val="B95B22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bg2"/>
                </a:solidFill>
              </a:rPr>
              <a:t>Pectoral Girdle</a:t>
            </a:r>
          </a:p>
          <a:p>
            <a:pPr>
              <a:buChar char="❑"/>
              <a:defRPr sz="24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Connects Upper limb with axial skeleton</a:t>
            </a:r>
            <a:endParaRPr lang="en-US" sz="1800" i="1" dirty="0">
              <a:solidFill>
                <a:srgbClr val="00B050"/>
              </a:solidFill>
            </a:endParaRPr>
          </a:p>
          <a:p>
            <a:pPr>
              <a:buChar char="❑"/>
              <a:defRPr sz="24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Formed of: </a:t>
            </a:r>
            <a:r>
              <a:rPr lang="en-US" i="1" dirty="0">
                <a:solidFill>
                  <a:srgbClr val="FF0000"/>
                </a:solidFill>
              </a:rPr>
              <a:t>Clavicle </a:t>
            </a:r>
            <a:r>
              <a:rPr lang="en-US" dirty="0"/>
              <a:t>&amp; </a:t>
            </a:r>
            <a:r>
              <a:rPr lang="en-US" i="1" dirty="0">
                <a:solidFill>
                  <a:srgbClr val="FF0000"/>
                </a:solidFill>
              </a:rPr>
              <a:t>Scapula</a:t>
            </a:r>
            <a:endParaRPr lang="en-US" dirty="0"/>
          </a:p>
          <a:p>
            <a:pPr algn="ctr">
              <a:buChar char="❑"/>
              <a:defRPr sz="24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Pelvic Girdle</a:t>
            </a:r>
          </a:p>
          <a:p>
            <a:pPr marL="514350" indent="-514350">
              <a:buFontTx/>
              <a:buAutoNum type="arabicPeriod"/>
              <a:defRPr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Connects lower limb with axial skeleton</a:t>
            </a:r>
          </a:p>
          <a:p>
            <a:pPr marL="514350" indent="-514350">
              <a:buFontTx/>
              <a:buAutoNum type="arabicPeriod"/>
              <a:defRPr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Formed of: hip bone (one bone on each side)</a:t>
            </a:r>
            <a:endParaRPr lang="ar-SA" dirty="0"/>
          </a:p>
          <a:p>
            <a:endParaRPr lang="en-US" dirty="0"/>
          </a:p>
        </p:txBody>
      </p:sp>
      <p:pic>
        <p:nvPicPr>
          <p:cNvPr id="5" name="Picture 2" descr="C:\Documents and Settings\user1\My Documents\My Pictures\bon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8741" y="914400"/>
            <a:ext cx="2585987" cy="2983832"/>
          </a:xfrm>
          <a:prstGeom prst="rect">
            <a:avLst/>
          </a:prstGeom>
          <a:noFill/>
        </p:spPr>
      </p:pic>
      <p:pic>
        <p:nvPicPr>
          <p:cNvPr id="6" name="Picture 3" descr="C:\Documents and Settings\user1\My Documents\My Pictures\bone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4828" y="3727713"/>
            <a:ext cx="4145193" cy="245083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flipV="1">
            <a:off x="3825380" y="1526796"/>
            <a:ext cx="3078759" cy="1342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046914" y="2239861"/>
            <a:ext cx="4857225" cy="922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122415" y="4429387"/>
            <a:ext cx="3187816" cy="1132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147582" y="4471332"/>
            <a:ext cx="5033394" cy="1211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536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44C9C4-3B82-4923-AFED-910BF46A0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399" y="176170"/>
            <a:ext cx="8055604" cy="738230"/>
          </a:xfrm>
        </p:spPr>
        <p:txBody>
          <a:bodyPr>
            <a:normAutofit/>
          </a:bodyPr>
          <a:lstStyle/>
          <a:p>
            <a:r>
              <a:rPr lang="en-US" sz="3600" dirty="0"/>
              <a:t>BONES OF APPENDICULAR SKELETON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5C6735-2F2A-4AD1-B69C-FB55A4EFA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2835" y="1373186"/>
            <a:ext cx="3491993" cy="4885001"/>
          </a:xfrm>
        </p:spPr>
        <p:txBody>
          <a:bodyPr>
            <a:normAutofit fontScale="92500" lnSpcReduction="20000"/>
          </a:bodyPr>
          <a:lstStyle/>
          <a:p>
            <a:pPr algn="ctr">
              <a:buSzTx/>
              <a:defRPr sz="2400" b="1">
                <a:solidFill>
                  <a:srgbClr val="B95B22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bg2"/>
                </a:solidFill>
              </a:rPr>
              <a:t>UPPER LIMB</a:t>
            </a:r>
          </a:p>
          <a:p>
            <a:pPr>
              <a:buChar char="❑"/>
              <a:defRPr sz="24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Bone of arm: </a:t>
            </a:r>
            <a:r>
              <a:rPr lang="en-US" i="1" dirty="0" err="1">
                <a:solidFill>
                  <a:srgbClr val="FF0000"/>
                </a:solidFill>
              </a:rPr>
              <a:t>humerus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sz="1800" i="1" dirty="0">
                <a:solidFill>
                  <a:srgbClr val="00B050"/>
                </a:solidFill>
              </a:rPr>
              <a:t>(</a:t>
            </a:r>
            <a:r>
              <a:rPr lang="en-US" sz="1800" i="1" dirty="0" err="1">
                <a:solidFill>
                  <a:srgbClr val="00B050"/>
                </a:solidFill>
              </a:rPr>
              <a:t>humerus</a:t>
            </a:r>
            <a:r>
              <a:rPr lang="en-US" sz="1800" i="1" dirty="0">
                <a:solidFill>
                  <a:srgbClr val="00B050"/>
                </a:solidFill>
              </a:rPr>
              <a:t> is </a:t>
            </a:r>
            <a:r>
              <a:rPr lang="en-US" sz="1800" dirty="0">
                <a:solidFill>
                  <a:srgbClr val="00B050"/>
                </a:solidFill>
              </a:rPr>
              <a:t>Proximal to the forearm)</a:t>
            </a:r>
            <a:endParaRPr lang="en-US" sz="1800" i="1" dirty="0">
              <a:solidFill>
                <a:srgbClr val="00B050"/>
              </a:solidFill>
            </a:endParaRPr>
          </a:p>
          <a:p>
            <a:pPr>
              <a:buChar char="❑"/>
              <a:defRPr sz="24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Bones of forearm: </a:t>
            </a:r>
            <a:r>
              <a:rPr lang="en-US" i="1" dirty="0">
                <a:solidFill>
                  <a:srgbClr val="FF0000"/>
                </a:solidFill>
              </a:rPr>
              <a:t>radius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lateral</a:t>
            </a:r>
            <a:r>
              <a:rPr lang="en-US" dirty="0"/>
              <a:t>) &amp; </a:t>
            </a:r>
            <a:r>
              <a:rPr lang="en-US" i="1" dirty="0">
                <a:solidFill>
                  <a:srgbClr val="FF0000"/>
                </a:solidFill>
              </a:rPr>
              <a:t>ulna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medial</a:t>
            </a:r>
            <a:r>
              <a:rPr lang="en-US" dirty="0"/>
              <a:t>)</a:t>
            </a:r>
          </a:p>
          <a:p>
            <a:pPr>
              <a:buChar char="❑"/>
              <a:defRPr sz="24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Bones of hand:</a:t>
            </a:r>
          </a:p>
          <a:p>
            <a:pPr marL="514350" indent="-514350">
              <a:buFontTx/>
              <a:buAutoNum type="arabicPeriod"/>
              <a:defRPr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8 carpal bones</a:t>
            </a:r>
          </a:p>
          <a:p>
            <a:pPr marL="514350" indent="-514350">
              <a:buFontTx/>
              <a:buAutoNum type="arabicPeriod"/>
              <a:defRPr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5 metacarpal bones (</a:t>
            </a:r>
            <a:r>
              <a:rPr lang="ar-SA" dirty="0">
                <a:solidFill>
                  <a:srgbClr val="00B050"/>
                </a:solidFill>
              </a:rPr>
              <a:t>يتم ترقيم الميتا </a:t>
            </a:r>
            <a:r>
              <a:rPr lang="ar-SA" dirty="0" err="1">
                <a:solidFill>
                  <a:srgbClr val="00B050"/>
                </a:solidFill>
              </a:rPr>
              <a:t>كاربل</a:t>
            </a:r>
            <a:r>
              <a:rPr lang="ar-SA" dirty="0">
                <a:solidFill>
                  <a:srgbClr val="00B050"/>
                </a:solidFill>
              </a:rPr>
              <a:t> من الخارج للداخل</a:t>
            </a:r>
            <a:r>
              <a:rPr lang="ar-SA" dirty="0"/>
              <a:t>)</a:t>
            </a:r>
          </a:p>
          <a:p>
            <a:pPr marL="514350" indent="-514350">
              <a:buFontTx/>
              <a:buAutoNum type="arabicPeriod"/>
              <a:defRPr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ar-SA" dirty="0"/>
              <a:t>14</a:t>
            </a:r>
            <a:r>
              <a:rPr lang="en-US" dirty="0"/>
              <a:t> </a:t>
            </a:r>
            <a:r>
              <a:rPr lang="ar-SA" dirty="0"/>
              <a:t> </a:t>
            </a:r>
            <a:r>
              <a:rPr lang="en-US" dirty="0"/>
              <a:t>phalanges: 2 for the thumb &amp; 3 for each medial finger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DF3786-CF6F-4381-BCFE-E7E3DC115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215" y="914400"/>
            <a:ext cx="4401693" cy="5620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93790" y="5696125"/>
            <a:ext cx="377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42121" y="6258187"/>
            <a:ext cx="251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4475" y="6396686"/>
            <a:ext cx="293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2088" y="6327543"/>
            <a:ext cx="209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07349" y="6215226"/>
            <a:ext cx="239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34208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91BD7A-0EDB-4335-8325-5A5477C56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119" y="1392572"/>
            <a:ext cx="4135773" cy="4714613"/>
          </a:xfrm>
        </p:spPr>
        <p:txBody>
          <a:bodyPr>
            <a:normAutofit fontScale="92500" lnSpcReduction="20000"/>
          </a:bodyPr>
          <a:lstStyle/>
          <a:p>
            <a:pPr algn="ctr">
              <a:buSzTx/>
              <a:defRPr sz="2800" b="1">
                <a:solidFill>
                  <a:srgbClr val="B95B22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bg2"/>
                </a:solidFill>
              </a:rPr>
              <a:t>LOWER LIMB</a:t>
            </a:r>
          </a:p>
          <a:p>
            <a:pPr>
              <a:buChar char="❑"/>
              <a:defRPr sz="24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Bone of thigh: </a:t>
            </a:r>
            <a:r>
              <a:rPr lang="en-US" i="1" dirty="0">
                <a:solidFill>
                  <a:srgbClr val="FF0000"/>
                </a:solidFill>
              </a:rPr>
              <a:t>femur</a:t>
            </a:r>
          </a:p>
          <a:p>
            <a:pPr>
              <a:buChar char="❑"/>
              <a:defRPr sz="24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Bones of leg: </a:t>
            </a:r>
            <a:r>
              <a:rPr lang="en-US" i="1" dirty="0">
                <a:solidFill>
                  <a:srgbClr val="FF0000"/>
                </a:solidFill>
              </a:rPr>
              <a:t>fibula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lateral</a:t>
            </a:r>
            <a:r>
              <a:rPr lang="en-US" dirty="0"/>
              <a:t>) &amp; </a:t>
            </a:r>
            <a:r>
              <a:rPr lang="en-US" i="1" dirty="0">
                <a:solidFill>
                  <a:srgbClr val="FF0000"/>
                </a:solidFill>
              </a:rPr>
              <a:t>tibia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medial</a:t>
            </a:r>
            <a:r>
              <a:rPr lang="en-US" dirty="0"/>
              <a:t>)</a:t>
            </a:r>
          </a:p>
          <a:p>
            <a:pPr>
              <a:buChar char="❑"/>
              <a:defRPr sz="2400" b="1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Patella</a:t>
            </a:r>
          </a:p>
          <a:p>
            <a:pPr>
              <a:buChar char="❑"/>
              <a:defRPr sz="24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Bones of foot:</a:t>
            </a:r>
          </a:p>
          <a:p>
            <a:pPr marL="514350" indent="-514350">
              <a:buFontTx/>
              <a:buAutoNum type="arabicPeriod"/>
              <a:defRPr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7 tarsal bones</a:t>
            </a:r>
          </a:p>
          <a:p>
            <a:pPr marL="514350" indent="-514350">
              <a:buFontTx/>
              <a:buAutoNum type="arabicPeriod"/>
              <a:defRPr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5 metatarsal bones</a:t>
            </a:r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ar-SA" dirty="0">
                <a:solidFill>
                  <a:srgbClr val="00B050"/>
                </a:solidFill>
              </a:rPr>
              <a:t>يتم الترقيم من الداخل للخارج </a:t>
            </a:r>
            <a:r>
              <a:rPr lang="ar-SA" dirty="0" err="1">
                <a:solidFill>
                  <a:srgbClr val="00B050"/>
                </a:solidFill>
              </a:rPr>
              <a:t>نبدا</a:t>
            </a:r>
            <a:r>
              <a:rPr lang="ar-SA" dirty="0">
                <a:solidFill>
                  <a:srgbClr val="00B050"/>
                </a:solidFill>
              </a:rPr>
              <a:t> الترقيم من الاصبع الأكبر )</a:t>
            </a:r>
          </a:p>
          <a:p>
            <a:pPr marL="514350" indent="-514350">
              <a:buFontTx/>
              <a:buAutoNum type="arabicPeriod"/>
              <a:defRPr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ar-SA" dirty="0"/>
              <a:t>14</a:t>
            </a:r>
            <a:r>
              <a:rPr lang="en-US" dirty="0"/>
              <a:t> </a:t>
            </a:r>
            <a:r>
              <a:rPr lang="ar-SA" dirty="0"/>
              <a:t> </a:t>
            </a:r>
            <a:r>
              <a:rPr lang="en-US" dirty="0"/>
              <a:t>phalanges: 2 for big toe &amp; 3 for each of lateral 4 toes 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6B95775-50A9-49B8-8500-F53B8230A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399" y="176170"/>
            <a:ext cx="8055604" cy="738230"/>
          </a:xfrm>
        </p:spPr>
        <p:txBody>
          <a:bodyPr>
            <a:normAutofit/>
          </a:bodyPr>
          <a:lstStyle/>
          <a:p>
            <a:r>
              <a:rPr lang="en-US" sz="3600" dirty="0"/>
              <a:t>BONES OF APPENDICULAR SKELETON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685998-3DAF-4279-A77A-63DAC8B85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792" y="1075452"/>
            <a:ext cx="3041821" cy="53488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29056" y="6285802"/>
            <a:ext cx="377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44677" y="6285802"/>
            <a:ext cx="377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46044" y="6268221"/>
            <a:ext cx="377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69995" y="6099492"/>
            <a:ext cx="377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19175" y="6207762"/>
            <a:ext cx="377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16787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779BD4-16FF-4554-B685-3C3F7238D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396" y="276449"/>
            <a:ext cx="4901857" cy="6966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LONG BONES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425E23-FA75-4326-8C22-6642E9820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557" y="1322854"/>
            <a:ext cx="5329696" cy="4943722"/>
          </a:xfrm>
        </p:spPr>
        <p:txBody>
          <a:bodyPr/>
          <a:lstStyle/>
          <a:p>
            <a:r>
              <a:rPr lang="en-US" sz="2400" dirty="0">
                <a:solidFill>
                  <a:schemeClr val="bg2"/>
                </a:solidFill>
              </a:rPr>
              <a:t>Formed of: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A shaft </a:t>
            </a:r>
            <a:r>
              <a:rPr lang="en-US" dirty="0">
                <a:solidFill>
                  <a:srgbClr val="FF0000"/>
                </a:solidFill>
              </a:rPr>
              <a:t>(diaphysis) </a:t>
            </a:r>
            <a:r>
              <a:rPr lang="en-US" dirty="0">
                <a:solidFill>
                  <a:schemeClr val="tx1"/>
                </a:solidFill>
              </a:rPr>
              <a:t>: 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CC"/>
                </a:solidFill>
              </a:rPr>
              <a:t>Composed of compact bone</a:t>
            </a:r>
          </a:p>
          <a:p>
            <a:pPr marL="342900" lvl="0" indent="-342900" defTabSz="914400" hangingPunct="0"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FF49F8"/>
                </a:solidFill>
                <a:latin typeface="font000000001f7518b3"/>
                <a:ea typeface="font000000001f7518b3"/>
                <a:cs typeface="font000000001f7518b3"/>
                <a:sym typeface="font000000001f7518b3"/>
              </a:defRPr>
            </a:pPr>
            <a:r>
              <a:rPr lang="en-US" kern="0" dirty="0">
                <a:solidFill>
                  <a:srgbClr val="FF49F8"/>
                </a:solidFill>
                <a:latin typeface="font000000001f7518b3"/>
                <a:sym typeface="font000000001f7518b3"/>
              </a:rPr>
              <a:t>Covered on its external surface by a fibrous connective tissue membrane called the </a:t>
            </a:r>
            <a:r>
              <a:rPr lang="en-US" b="1" u="sng" kern="0" dirty="0">
                <a:solidFill>
                  <a:srgbClr val="FF49F8"/>
                </a:solidFill>
                <a:latin typeface="font000000001f7518b3"/>
                <a:sym typeface="font000000001f7518b3"/>
              </a:rPr>
              <a:t>periosteum</a:t>
            </a:r>
            <a:r>
              <a:rPr lang="en-US" kern="0" dirty="0">
                <a:solidFill>
                  <a:srgbClr val="FF49F8"/>
                </a:solidFill>
                <a:latin typeface="font000000001f7518b3"/>
                <a:sym typeface="font000000001f7518b3"/>
              </a:rPr>
              <a:t>.</a:t>
            </a:r>
          </a:p>
          <a:p>
            <a:pPr marL="342900" lvl="0" indent="-342900" defTabSz="914400" hangingPunct="0">
              <a:spcBef>
                <a:spcPts val="0"/>
              </a:spcBef>
              <a:buClrTx/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FF49F8"/>
                </a:solidFill>
                <a:latin typeface="font000000001f7518b3"/>
                <a:ea typeface="font000000001f7518b3"/>
                <a:cs typeface="font000000001f7518b3"/>
                <a:sym typeface="font000000001f7518b3"/>
              </a:defRPr>
            </a:pPr>
            <a:r>
              <a:rPr lang="en-US" kern="0" dirty="0">
                <a:solidFill>
                  <a:srgbClr val="FF49F8"/>
                </a:solidFill>
                <a:latin typeface="font000000001f7518b3"/>
                <a:sym typeface="font000000001f7518b3"/>
              </a:rPr>
              <a:t> Has a cavity called the </a:t>
            </a:r>
            <a:r>
              <a:rPr lang="en-US" b="1" u="sng" kern="0" dirty="0">
                <a:solidFill>
                  <a:srgbClr val="FF49F8"/>
                </a:solidFill>
                <a:latin typeface="font000000001f7518b3"/>
                <a:sym typeface="font000000001f7518b3"/>
              </a:rPr>
              <a:t>marrow cavity</a:t>
            </a:r>
            <a:r>
              <a:rPr lang="en-US" kern="0" dirty="0">
                <a:solidFill>
                  <a:srgbClr val="FF49F8"/>
                </a:solidFill>
                <a:latin typeface="font000000001f7518b3"/>
                <a:sym typeface="font000000001f7518b3"/>
              </a:rPr>
              <a:t>. In adults, the marrow cavity is a storage area for fat and contains marrow. In infants, it contains red marrow and is the site of blood cells formation </a:t>
            </a:r>
          </a:p>
          <a:p>
            <a:pPr>
              <a:buClr>
                <a:schemeClr val="tx1"/>
              </a:buClr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image5.jpeg" descr="C:\Documents and Settings\user1\My Documents\My Pictures\BONE3.jpg">
            <a:extLst>
              <a:ext uri="{FF2B5EF4-FFF2-40B4-BE49-F238E27FC236}">
                <a16:creationId xmlns:a16="http://schemas.microsoft.com/office/drawing/2014/main" xmlns="" id="{15B96127-D491-4A51-BC54-22CBFDD1B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86469" y="0"/>
            <a:ext cx="326102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75933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CDAD0E-51BD-492E-998F-6253DA0AA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1107347"/>
            <a:ext cx="4674841" cy="53270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2. </a:t>
            </a:r>
            <a:r>
              <a:rPr lang="en-US" kern="0" dirty="0">
                <a:solidFill>
                  <a:srgbClr val="000000"/>
                </a:solidFill>
                <a:latin typeface="Tw Cen MT"/>
                <a:sym typeface="Tw Cen MT"/>
              </a:rPr>
              <a:t>Two ends (</a:t>
            </a:r>
            <a:r>
              <a:rPr lang="en-US" kern="0" dirty="0">
                <a:solidFill>
                  <a:srgbClr val="FF0000"/>
                </a:solidFill>
                <a:latin typeface="Tw Cen MT"/>
                <a:sym typeface="Tw Cen MT"/>
              </a:rPr>
              <a:t>epiphysis</a:t>
            </a:r>
            <a:r>
              <a:rPr lang="en-US" kern="0" dirty="0">
                <a:solidFill>
                  <a:srgbClr val="000000"/>
                </a:solidFill>
                <a:latin typeface="Tw Cen MT"/>
                <a:sym typeface="Tw Cen MT"/>
              </a:rPr>
              <a:t>): </a:t>
            </a:r>
          </a:p>
          <a:p>
            <a:pPr marL="342900" indent="-342900">
              <a:buClr>
                <a:srgbClr val="0000CC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CC"/>
                </a:solidFill>
              </a:rPr>
              <a:t>composed of spongy bone</a:t>
            </a:r>
          </a:p>
          <a:p>
            <a:pPr marL="342900" indent="-342900">
              <a:buClr>
                <a:srgbClr val="FF33CC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FF49F8"/>
                </a:solidFill>
                <a:latin typeface="font000000001f7518b3"/>
                <a:ea typeface="font000000001f7518b3"/>
                <a:cs typeface="font000000001f7518b3"/>
                <a:sym typeface="font000000001f7518b3"/>
              </a:defRPr>
            </a:pPr>
            <a:r>
              <a:rPr lang="en-US" sz="1800" dirty="0"/>
              <a:t>Each epiphysis is composed of spongy bone, lined by a thin layer of compact bone. </a:t>
            </a:r>
          </a:p>
          <a:p>
            <a:pPr marL="342900" indent="-342900">
              <a:buClr>
                <a:srgbClr val="FF33CC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FF49F8"/>
                </a:solidFill>
                <a:latin typeface="font000000001f7518b3"/>
                <a:ea typeface="font000000001f7518b3"/>
                <a:cs typeface="font000000001f7518b3"/>
                <a:sym typeface="font000000001f7518b3"/>
              </a:defRPr>
            </a:pPr>
            <a:r>
              <a:rPr lang="en-US" sz="1800" dirty="0"/>
              <a:t>Its external surface is covered by a layer of hyaline cartilage called the </a:t>
            </a:r>
            <a:r>
              <a:rPr lang="en-US" sz="1800" b="1" u="sng" dirty="0"/>
              <a:t>articular cartilage</a:t>
            </a:r>
            <a:r>
              <a:rPr lang="en-US" sz="1800" dirty="0"/>
              <a:t> </a:t>
            </a:r>
          </a:p>
          <a:p>
            <a:pPr marL="342900" indent="-342900">
              <a:buClr>
                <a:srgbClr val="FF33CC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FF49F8"/>
                </a:solidFill>
                <a:latin typeface="font000000001f7518b3"/>
                <a:ea typeface="font000000001f7518b3"/>
                <a:cs typeface="font000000001f7518b3"/>
                <a:sym typeface="font000000001f7518b3"/>
              </a:defRPr>
            </a:pPr>
            <a:r>
              <a:rPr lang="en-US" sz="1800" dirty="0"/>
              <a:t>Articular cartilage provides smooth slippery surface that decreases friction at joint surfaces </a:t>
            </a:r>
          </a:p>
          <a:p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C86761D9-2396-4703-964E-03A5F0D23D7F}"/>
              </a:ext>
            </a:extLst>
          </p:cNvPr>
          <p:cNvSpPr txBox="1">
            <a:spLocks/>
          </p:cNvSpPr>
          <p:nvPr/>
        </p:nvSpPr>
        <p:spPr>
          <a:xfrm>
            <a:off x="1088396" y="276449"/>
            <a:ext cx="4901857" cy="6966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LONG BONES</a:t>
            </a:r>
          </a:p>
        </p:txBody>
      </p:sp>
      <p:pic>
        <p:nvPicPr>
          <p:cNvPr id="5" name="image5.jpeg" descr="C:\Documents and Settings\user1\My Documents\My Pictures\BONE3.jpg">
            <a:extLst>
              <a:ext uri="{FF2B5EF4-FFF2-40B4-BE49-F238E27FC236}">
                <a16:creationId xmlns:a16="http://schemas.microsoft.com/office/drawing/2014/main" xmlns="" id="{F946C921-3C10-4351-AE0D-B1C98619B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2978" y="0"/>
            <a:ext cx="326102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22646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36B0B5-B3E6-4EDF-9434-9071C642E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12" y="1400574"/>
            <a:ext cx="8596668" cy="755398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6269A5-72D7-41EC-80F6-401396241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613" y="2231472"/>
            <a:ext cx="8596668" cy="3156376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Define the word “Anatomy”.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Enumerate the different anatomical fields.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Describe the anatomical position.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Describe different anatomical terms of position &amp; movements as well different anatomical planes.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Classify bones according to shape, structure &amp; development.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Enumerate different bones of both axial &amp; appendicular skeleton.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792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C04DFF-4678-404B-BF2C-8F5D02299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051" y="1415132"/>
            <a:ext cx="5647964" cy="277097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3. Metaphysis: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CC"/>
                </a:solidFill>
              </a:rPr>
              <a:t>The region of contact between </a:t>
            </a:r>
            <a:r>
              <a:rPr lang="en-US" dirty="0">
                <a:solidFill>
                  <a:srgbClr val="FF0000"/>
                </a:solidFill>
              </a:rPr>
              <a:t>epiphysis</a:t>
            </a:r>
            <a:r>
              <a:rPr lang="en-US" dirty="0"/>
              <a:t> </a:t>
            </a:r>
            <a:r>
              <a:rPr lang="en-US" dirty="0">
                <a:solidFill>
                  <a:srgbClr val="0000CC"/>
                </a:solidFill>
              </a:rPr>
              <a:t>&amp;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diaphysis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342900" lvl="0" indent="-342900" defTabSz="914400" hangingPunct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 sz="2000">
                <a:solidFill>
                  <a:srgbClr val="FF49F8"/>
                </a:solidFill>
                <a:latin typeface="font000000001f7518b3"/>
                <a:ea typeface="font000000001f7518b3"/>
                <a:cs typeface="font000000001f7518b3"/>
                <a:sym typeface="font000000001f7518b3"/>
              </a:defRPr>
            </a:pPr>
            <a:r>
              <a:rPr lang="en-US" dirty="0">
                <a:solidFill>
                  <a:srgbClr val="0000CC"/>
                </a:solidFill>
              </a:rPr>
              <a:t>Contains epiphyseal plate </a:t>
            </a:r>
            <a:r>
              <a:rPr lang="en-US" dirty="0">
                <a:solidFill>
                  <a:srgbClr val="FF33CC"/>
                </a:solidFill>
              </a:rPr>
              <a:t>(</a:t>
            </a:r>
            <a:r>
              <a:rPr lang="en-US" kern="0" dirty="0">
                <a:solidFill>
                  <a:srgbClr val="FF49F8"/>
                </a:solidFill>
                <a:latin typeface="font000000001f7518b3"/>
                <a:sym typeface="font000000001f7518b3"/>
              </a:rPr>
              <a:t>thin plate of cartilage) </a:t>
            </a:r>
            <a:r>
              <a:rPr lang="en-US" dirty="0">
                <a:solidFill>
                  <a:srgbClr val="0000CC"/>
                </a:solidFill>
              </a:rPr>
              <a:t>responsible for linear bone growth </a:t>
            </a:r>
            <a:r>
              <a:rPr lang="en-US" dirty="0">
                <a:solidFill>
                  <a:srgbClr val="FF33CC"/>
                </a:solidFill>
              </a:rPr>
              <a:t>(</a:t>
            </a:r>
            <a:r>
              <a:rPr lang="en-US" dirty="0"/>
              <a:t>lengthwise growth of the long bones).</a:t>
            </a:r>
          </a:p>
          <a:p>
            <a:pPr marL="342900" lvl="0" indent="-342900" defTabSz="914400" hangingPunct="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 sz="2000">
                <a:solidFill>
                  <a:srgbClr val="FF49F8"/>
                </a:solidFill>
                <a:latin typeface="font000000001f7518b3"/>
                <a:ea typeface="font000000001f7518b3"/>
                <a:cs typeface="font000000001f7518b3"/>
                <a:sym typeface="font000000001f7518b3"/>
              </a:defRPr>
            </a:pPr>
            <a:endParaRPr lang="en-US" dirty="0">
              <a:solidFill>
                <a:srgbClr val="0000CC"/>
              </a:solidFill>
            </a:endParaRPr>
          </a:p>
          <a:p>
            <a:pPr lvl="0" defTabSz="914400" hangingPunct="0">
              <a:spcBef>
                <a:spcPts val="0"/>
              </a:spcBef>
              <a:buClrTx/>
              <a:buSzTx/>
              <a:defRPr sz="2000">
                <a:solidFill>
                  <a:srgbClr val="FF49F8"/>
                </a:solidFill>
                <a:latin typeface="font000000001f7518b3"/>
                <a:ea typeface="font000000001f7518b3"/>
                <a:cs typeface="font000000001f7518b3"/>
                <a:sym typeface="font000000001f7518b3"/>
              </a:defRPr>
            </a:pP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EFDA297F-25A9-4124-B96F-9489D9C10E29}"/>
              </a:ext>
            </a:extLst>
          </p:cNvPr>
          <p:cNvSpPr txBox="1">
            <a:spLocks/>
          </p:cNvSpPr>
          <p:nvPr/>
        </p:nvSpPr>
        <p:spPr>
          <a:xfrm>
            <a:off x="1088396" y="276449"/>
            <a:ext cx="4901857" cy="6966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LONG BONES</a:t>
            </a:r>
          </a:p>
        </p:txBody>
      </p:sp>
      <p:pic>
        <p:nvPicPr>
          <p:cNvPr id="5" name="image5.jpeg" descr="C:\Documents and Settings\user1\My Documents\My Pictures\BONE3.jpg">
            <a:extLst>
              <a:ext uri="{FF2B5EF4-FFF2-40B4-BE49-F238E27FC236}">
                <a16:creationId xmlns:a16="http://schemas.microsoft.com/office/drawing/2014/main" xmlns="" id="{5D6DC396-C1EB-443A-9ABB-785146F1F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2978" y="0"/>
            <a:ext cx="326102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84791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8F5638-05B1-4115-92E1-537E7C158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057" y="1492169"/>
            <a:ext cx="5408286" cy="276943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66CC"/>
                </a:solidFill>
              </a:rPr>
              <a:t>Role of Periosteum</a:t>
            </a:r>
          </a:p>
          <a:p>
            <a:pPr marL="342900" indent="-342900">
              <a:buClr>
                <a:srgbClr val="FF66CC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FF49F8"/>
                </a:solidFill>
                <a:latin typeface="font000000001f7518b3"/>
                <a:ea typeface="font000000001f7518b3"/>
                <a:cs typeface="font000000001f7518b3"/>
                <a:sym typeface="font000000001f7518b3"/>
              </a:defRPr>
            </a:pPr>
            <a:r>
              <a:rPr lang="en-US" dirty="0"/>
              <a:t>Protects the bone </a:t>
            </a:r>
          </a:p>
          <a:p>
            <a:pPr marL="342900" indent="-342900">
              <a:buClr>
                <a:srgbClr val="FF66CC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FF49F8"/>
                </a:solidFill>
                <a:latin typeface="font000000001f7518b3"/>
                <a:ea typeface="font000000001f7518b3"/>
                <a:cs typeface="font000000001f7518b3"/>
                <a:sym typeface="font000000001f7518b3"/>
              </a:defRPr>
            </a:pPr>
            <a:r>
              <a:rPr lang="en-US" dirty="0"/>
              <a:t>Gives attachment to muscles </a:t>
            </a:r>
          </a:p>
          <a:p>
            <a:pPr marL="342900" indent="-342900">
              <a:buClr>
                <a:srgbClr val="FF66CC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FF49F8"/>
                </a:solidFill>
                <a:latin typeface="font000000001f7518b3"/>
                <a:ea typeface="font000000001f7518b3"/>
                <a:cs typeface="font000000001f7518b3"/>
                <a:sym typeface="font000000001f7518b3"/>
              </a:defRPr>
            </a:pPr>
            <a:r>
              <a:rPr lang="en-US" dirty="0"/>
              <a:t>Carries blood vessels and nerves to bone </a:t>
            </a:r>
          </a:p>
          <a:p>
            <a:pPr marL="342900" indent="-342900">
              <a:buClr>
                <a:srgbClr val="FF66CC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FF49F8"/>
                </a:solidFill>
                <a:latin typeface="font000000001f7518b3"/>
                <a:ea typeface="font000000001f7518b3"/>
                <a:cs typeface="font000000001f7518b3"/>
                <a:sym typeface="font000000001f7518b3"/>
              </a:defRPr>
            </a:pPr>
            <a:r>
              <a:rPr lang="en-US" dirty="0"/>
              <a:t>Deposits new bone on the surface thus increases the girth of bone </a:t>
            </a:r>
            <a:endParaRPr lang="en-US" b="1" dirty="0">
              <a:solidFill>
                <a:srgbClr val="FF66CC"/>
              </a:solidFill>
            </a:endParaRPr>
          </a:p>
          <a:p>
            <a:endParaRPr lang="en-US" b="1" dirty="0">
              <a:solidFill>
                <a:srgbClr val="FF66CC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92D7A3BD-95E9-4A97-B86C-FD9CD3592D57}"/>
              </a:ext>
            </a:extLst>
          </p:cNvPr>
          <p:cNvSpPr txBox="1">
            <a:spLocks/>
          </p:cNvSpPr>
          <p:nvPr/>
        </p:nvSpPr>
        <p:spPr>
          <a:xfrm>
            <a:off x="1088396" y="276449"/>
            <a:ext cx="4901857" cy="6966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LONG BONES</a:t>
            </a:r>
          </a:p>
        </p:txBody>
      </p:sp>
      <p:pic>
        <p:nvPicPr>
          <p:cNvPr id="5" name="image5.jpeg" descr="C:\Documents and Settings\user1\My Documents\My Pictures\BONE3.jpg">
            <a:extLst>
              <a:ext uri="{FF2B5EF4-FFF2-40B4-BE49-F238E27FC236}">
                <a16:creationId xmlns:a16="http://schemas.microsoft.com/office/drawing/2014/main" xmlns="" id="{5655501C-EF15-4C9B-9E12-6BE68524C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2978" y="0"/>
            <a:ext cx="326102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B4E0339-1932-4378-9566-E17DAD78305A}"/>
              </a:ext>
            </a:extLst>
          </p:cNvPr>
          <p:cNvSpPr txBox="1"/>
          <p:nvPr/>
        </p:nvSpPr>
        <p:spPr>
          <a:xfrm>
            <a:off x="755009" y="4362275"/>
            <a:ext cx="42280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2000">
                <a:solidFill>
                  <a:srgbClr val="FF0000"/>
                </a:solidFill>
                <a:latin typeface="font000000001f7518b3"/>
                <a:ea typeface="font000000001f7518b3"/>
                <a:cs typeface="font000000001f7518b3"/>
                <a:sym typeface="font000000001f7518b3"/>
              </a:defRPr>
            </a:pPr>
            <a:r>
              <a:rPr lang="en-US" dirty="0"/>
              <a:t>Growth of bone </a:t>
            </a:r>
          </a:p>
          <a:p>
            <a:pPr>
              <a:buSzPct val="100000"/>
              <a:buFont typeface="Arial"/>
              <a:buChar char="•"/>
              <a:defRPr sz="2000">
                <a:solidFill>
                  <a:srgbClr val="FF0000"/>
                </a:solidFill>
                <a:latin typeface="font000000001f7518b3"/>
                <a:ea typeface="font000000001f7518b3"/>
                <a:cs typeface="font000000001f7518b3"/>
                <a:sym typeface="font000000001f7518b3"/>
              </a:defRPr>
            </a:pPr>
            <a:r>
              <a:rPr lang="en-US" dirty="0"/>
              <a:t>Increase in length: epiphyseal plates </a:t>
            </a:r>
          </a:p>
          <a:p>
            <a:pPr>
              <a:buSzPct val="100000"/>
              <a:buFont typeface="Arial"/>
              <a:buChar char="•"/>
              <a:defRPr sz="2000">
                <a:solidFill>
                  <a:srgbClr val="FF0000"/>
                </a:solidFill>
                <a:latin typeface="font000000001f7518b3"/>
                <a:ea typeface="font000000001f7518b3"/>
                <a:cs typeface="font000000001f7518b3"/>
                <a:sym typeface="font000000001f7518b3"/>
              </a:defRPr>
            </a:pPr>
            <a:r>
              <a:rPr lang="en-US" dirty="0"/>
              <a:t>Increase in girth: periosteum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584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575F97A-8CFA-4687-85EA-BCE29C5EF4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>
              <a:buClr>
                <a:srgbClr val="4A66AC"/>
              </a:buClr>
              <a:buNone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Question 1:</a:t>
            </a:r>
            <a:b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Gross Anatomy is the study of human body with a:</a:t>
            </a:r>
          </a:p>
          <a:p>
            <a:pPr marL="0" lvl="0" indent="0">
              <a:buClr>
                <a:srgbClr val="4A66AC"/>
              </a:buClr>
              <a:buNone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The answer key is on the 36</a:t>
            </a:r>
            <a:r>
              <a:rPr lang="en-US" baseline="30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th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 slide</a:t>
            </a:r>
            <a:b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buClr>
                <a:srgbClr val="4A66AC"/>
              </a:buClr>
              <a:buNone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A- Light Microscope</a:t>
            </a:r>
            <a:b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B- Naked Eye </a:t>
            </a:r>
            <a:b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C- Electron Microscope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3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1CB1F3F-5FF7-4741-8EAA-83E3C70582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Question 2:</a:t>
            </a:r>
          </a:p>
          <a:p>
            <a:pPr marL="0" indent="0">
              <a:buNone/>
            </a:pPr>
            <a:r>
              <a:rPr lang="en-US" dirty="0"/>
              <a:t>What does (Rostral) means?</a:t>
            </a:r>
          </a:p>
          <a:p>
            <a:pPr marL="0" indent="0">
              <a:buNone/>
            </a:pPr>
            <a:r>
              <a:rPr lang="en-US" dirty="0"/>
              <a:t>The answer key is on the 36</a:t>
            </a:r>
            <a:r>
              <a:rPr lang="en-US" baseline="30000" dirty="0"/>
              <a:t>th</a:t>
            </a:r>
            <a:r>
              <a:rPr lang="en-US" dirty="0"/>
              <a:t> slide</a:t>
            </a:r>
          </a:p>
          <a:p>
            <a:pPr marL="0" indent="0">
              <a:buNone/>
            </a:pPr>
            <a:r>
              <a:rPr lang="en-US" dirty="0" err="1"/>
              <a:t>A.inferior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B.anterior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C.Superior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 err="1"/>
              <a:t>D.posterior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522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CAB72AE8-096D-4270-9820-E4A199FED0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Question 3:</a:t>
            </a:r>
          </a:p>
          <a:p>
            <a:pPr marL="0" indent="0">
              <a:buNone/>
            </a:pPr>
            <a:r>
              <a:rPr lang="en-US" dirty="0"/>
              <a:t>Extension is usually posterior except?</a:t>
            </a:r>
          </a:p>
          <a:p>
            <a:pPr marL="0" indent="0">
              <a:buNone/>
            </a:pPr>
            <a:r>
              <a:rPr lang="en-US" dirty="0"/>
              <a:t>The answer key is on the 36</a:t>
            </a:r>
            <a:r>
              <a:rPr lang="en-US" baseline="30000" dirty="0"/>
              <a:t>th</a:t>
            </a:r>
            <a:r>
              <a:rPr lang="en-US" dirty="0"/>
              <a:t> slide</a:t>
            </a:r>
          </a:p>
          <a:p>
            <a:pPr marL="0" indent="0">
              <a:buNone/>
            </a:pPr>
            <a:r>
              <a:rPr lang="en-US" dirty="0"/>
              <a:t>A. Elbow joint</a:t>
            </a:r>
          </a:p>
          <a:p>
            <a:pPr marL="0" indent="0">
              <a:buNone/>
            </a:pPr>
            <a:r>
              <a:rPr lang="en-US" dirty="0"/>
              <a:t>B. Knee joint </a:t>
            </a:r>
          </a:p>
          <a:p>
            <a:pPr marL="0" indent="0">
              <a:buNone/>
            </a:pPr>
            <a:r>
              <a:rPr lang="en-US" dirty="0"/>
              <a:t>C. Finger joint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717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7908CA03-4360-4C8D-ABE3-51E6681389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Question 4: </a:t>
            </a:r>
          </a:p>
          <a:p>
            <a:pPr marL="0" indent="0">
              <a:buNone/>
            </a:pPr>
            <a:r>
              <a:rPr lang="en-US" dirty="0"/>
              <a:t>Cross plane divides the body into?</a:t>
            </a:r>
          </a:p>
          <a:p>
            <a:pPr marL="0" indent="0">
              <a:buNone/>
            </a:pPr>
            <a:r>
              <a:rPr lang="en-US" dirty="0"/>
              <a:t>The answer key is on the 36</a:t>
            </a:r>
            <a:r>
              <a:rPr lang="en-US" baseline="30000" dirty="0"/>
              <a:t>th</a:t>
            </a:r>
            <a:r>
              <a:rPr lang="en-US" dirty="0"/>
              <a:t> slide</a:t>
            </a:r>
          </a:p>
          <a:p>
            <a:pPr marL="0" indent="0">
              <a:buNone/>
            </a:pPr>
            <a:r>
              <a:rPr lang="en-US" dirty="0" err="1"/>
              <a:t>A.superior</a:t>
            </a:r>
            <a:r>
              <a:rPr lang="en-US" dirty="0"/>
              <a:t> &amp; inferior </a:t>
            </a:r>
          </a:p>
          <a:p>
            <a:pPr marL="0" indent="0">
              <a:buNone/>
            </a:pPr>
            <a:r>
              <a:rPr lang="en-US" dirty="0" err="1"/>
              <a:t>B.anterior</a:t>
            </a:r>
            <a:r>
              <a:rPr lang="en-US" dirty="0"/>
              <a:t> &amp; posterior </a:t>
            </a:r>
          </a:p>
          <a:p>
            <a:pPr marL="0" indent="0">
              <a:buNone/>
            </a:pPr>
            <a:r>
              <a:rPr lang="en-US" dirty="0" err="1"/>
              <a:t>C.superior</a:t>
            </a:r>
            <a:r>
              <a:rPr lang="en-US" dirty="0"/>
              <a:t> &amp; posterior</a:t>
            </a:r>
          </a:p>
          <a:p>
            <a:pPr marL="0" indent="0">
              <a:buNone/>
            </a:pPr>
            <a:r>
              <a:rPr lang="en-US" dirty="0" err="1"/>
              <a:t>D.left</a:t>
            </a:r>
            <a:r>
              <a:rPr lang="en-US" dirty="0"/>
              <a:t> &amp; right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784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46E5DF1-A96F-4F79-B9A9-1B14C6B742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Question 5:</a:t>
            </a:r>
          </a:p>
          <a:p>
            <a:pPr marL="0" indent="0">
              <a:buNone/>
            </a:pPr>
            <a:r>
              <a:rPr lang="en-US" dirty="0"/>
              <a:t>Sternum bone is classified in terms of shape :</a:t>
            </a:r>
          </a:p>
          <a:p>
            <a:pPr marL="0" indent="0">
              <a:buNone/>
            </a:pPr>
            <a:r>
              <a:rPr lang="en-US" dirty="0"/>
              <a:t>The answer key is on the 36</a:t>
            </a:r>
            <a:r>
              <a:rPr lang="en-US" baseline="30000" dirty="0"/>
              <a:t>th</a:t>
            </a:r>
            <a:r>
              <a:rPr lang="en-US" dirty="0"/>
              <a:t> slide</a:t>
            </a:r>
          </a:p>
          <a:p>
            <a:pPr marL="0" indent="0">
              <a:buNone/>
            </a:pPr>
            <a:r>
              <a:rPr lang="en-US" dirty="0"/>
              <a:t>A) irregular                                            B) flat </a:t>
            </a:r>
          </a:p>
          <a:p>
            <a:pPr marL="0" indent="0">
              <a:buNone/>
            </a:pPr>
            <a:r>
              <a:rPr lang="en-US" dirty="0"/>
              <a:t>C) Long                                                    D) short</a:t>
            </a: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281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Answer Key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B</a:t>
            </a:r>
          </a:p>
          <a:p>
            <a:r>
              <a:rPr lang="en-US" dirty="0"/>
              <a:t>2. C</a:t>
            </a:r>
          </a:p>
          <a:p>
            <a:r>
              <a:rPr lang="en-US" dirty="0"/>
              <a:t>3. B</a:t>
            </a:r>
          </a:p>
          <a:p>
            <a:r>
              <a:rPr lang="en-US" dirty="0"/>
              <a:t>4. A</a:t>
            </a:r>
          </a:p>
          <a:p>
            <a:r>
              <a:rPr lang="en-US" dirty="0"/>
              <a:t>5. 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5242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3442447" y="6414247"/>
            <a:ext cx="4128247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dirty="0" err="1" smtClean="0"/>
              <a:t>Abduljabbar</a:t>
            </a:r>
            <a:r>
              <a:rPr lang="en-US" sz="1600" dirty="0" smtClean="0"/>
              <a:t> </a:t>
            </a:r>
            <a:r>
              <a:rPr lang="en-US" sz="1600" dirty="0" err="1" smtClean="0"/>
              <a:t>Alyamani</a:t>
            </a:r>
            <a:endParaRPr lang="ar-SA" sz="1600" dirty="0"/>
          </a:p>
        </p:txBody>
      </p:sp>
    </p:spTree>
    <p:extLst>
      <p:ext uri="{BB962C8B-B14F-4D97-AF65-F5344CB8AC3E}">
        <p14:creationId xmlns:p14="http://schemas.microsoft.com/office/powerpoint/2010/main" val="31532965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567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082312-BBED-4E9D-BC9B-2478E7D9C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841" y="175782"/>
            <a:ext cx="8596668" cy="8980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/>
              <a:t>ANATOMY, and it’s Sciences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220E9C-1424-4D2C-A7FB-DAB5BC5F3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169" y="1297686"/>
            <a:ext cx="8596668" cy="1135121"/>
          </a:xfrm>
        </p:spPr>
        <p:txBody>
          <a:bodyPr>
            <a:normAutofit fontScale="92500" lnSpcReduction="20000"/>
          </a:bodyPr>
          <a:lstStyle/>
          <a:p>
            <a:pPr lvl="0" defTabSz="914400">
              <a:lnSpc>
                <a:spcPct val="90000"/>
              </a:lnSpc>
              <a:spcBef>
                <a:spcPts val="1800"/>
              </a:spcBef>
              <a:buClrTx/>
              <a:buSzTx/>
            </a:pPr>
            <a:r>
              <a:rPr 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The science which deals with the study of the:</a:t>
            </a:r>
          </a:p>
          <a:p>
            <a:pPr marL="223838" lvl="0" indent="-223838" defTabSz="914400">
              <a:lnSpc>
                <a:spcPct val="90000"/>
              </a:lnSpc>
              <a:spcBef>
                <a:spcPts val="180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sz="1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Structure and Shape </a:t>
            </a:r>
            <a:r>
              <a:rPr 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of the body.</a:t>
            </a:r>
          </a:p>
          <a:p>
            <a:pPr marL="223838" lvl="0" indent="-223838" defTabSz="914400">
              <a:lnSpc>
                <a:spcPct val="90000"/>
              </a:lnSpc>
              <a:spcBef>
                <a:spcPts val="180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sz="1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Body parts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 </a:t>
            </a:r>
            <a:r>
              <a:rPr 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&amp; their </a:t>
            </a:r>
            <a:r>
              <a:rPr lang="en-US" sz="1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Relationship</a:t>
            </a:r>
            <a:r>
              <a:rPr 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 to one another.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8676988-380E-4459-9C6C-5B2AECCE2F59}"/>
              </a:ext>
            </a:extLst>
          </p:cNvPr>
          <p:cNvSpPr txBox="1"/>
          <p:nvPr/>
        </p:nvSpPr>
        <p:spPr>
          <a:xfrm>
            <a:off x="922789" y="2650921"/>
            <a:ext cx="83973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ANATOMICAL SCIENCES:</a:t>
            </a:r>
          </a:p>
          <a:p>
            <a:pPr lvl="0" defTabSz="91440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Gross Anatomy: Study of human body with 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Naked Eye.</a:t>
            </a:r>
          </a:p>
          <a:p>
            <a:pPr lvl="0" defTabSz="91440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Microscopic Anatomy (Histology):  Study of fine structure 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(Cells &amp; Tissues)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of the human body 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with the help of Microscope.   </a:t>
            </a:r>
          </a:p>
          <a:p>
            <a:pPr lvl="0" defTabSz="91440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Developmental Anatomy (Embryology).</a:t>
            </a:r>
          </a:p>
          <a:p>
            <a:pPr lvl="0" defTabSz="91440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Radiological Anatomy.</a:t>
            </a:r>
          </a:p>
          <a:p>
            <a:pPr lvl="0" defTabSz="91440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Cross-sectional Anatomy.</a:t>
            </a:r>
          </a:p>
          <a:p>
            <a:pPr lvl="0" defTabSz="91440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Applied Anatomy.</a:t>
            </a:r>
          </a:p>
          <a:p>
            <a:pPr lvl="0" defTabSz="91440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Surgical Anatomy.</a:t>
            </a:r>
            <a:endParaRPr lang="en-US" sz="3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096398-B5EE-4084-9B1E-EA86B6543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222" y="5046924"/>
            <a:ext cx="1012024" cy="2852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7A0E2B-5C39-48B4-B56F-3FD0DCDAD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064" y="4927387"/>
            <a:ext cx="3298222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24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005E4F0-CF73-4E2F-8512-B6A4389ACFFB}"/>
              </a:ext>
            </a:extLst>
          </p:cNvPr>
          <p:cNvSpPr/>
          <p:nvPr/>
        </p:nvSpPr>
        <p:spPr>
          <a:xfrm>
            <a:off x="7432646" y="2108489"/>
            <a:ext cx="4759355" cy="47495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64F43B-063A-4CA0-8931-2CBCED094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781" y="708296"/>
            <a:ext cx="8596668" cy="85606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JULIAN" panose="02000000000000000000" pitchFamily="2" charset="0"/>
              </a:rPr>
              <a:t>The Language Of Anatomy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JULIAN" panose="02000000000000000000" pitchFamily="2" charset="0"/>
              </a:rPr>
            </a:b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JULIAN" panose="02000000000000000000" pitchFamily="2" charset="0"/>
              </a:rPr>
              <a:t>(Anatomical Terminology)</a:t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JULIAN" panose="02000000000000000000" pitchFamily="2" charset="0"/>
              </a:rPr>
            </a:b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6F0253-6695-4F92-8790-6D524D571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28986" y="1810718"/>
            <a:ext cx="6866222" cy="3809905"/>
          </a:xfrm>
        </p:spPr>
        <p:txBody>
          <a:bodyPr>
            <a:normAutofit fontScale="92500" lnSpcReduction="20000"/>
          </a:bodyPr>
          <a:lstStyle/>
          <a:p>
            <a:pPr marL="285750" lvl="0" indent="-285750" algn="ctr" defTabSz="9144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To prevent </a:t>
            </a:r>
            <a:r>
              <a:rPr lang="en-US" sz="1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misunderstanding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, </a:t>
            </a:r>
            <a:r>
              <a:rPr lang="en-US" sz="1800" dirty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 special set of terms are used to describe the </a:t>
            </a:r>
            <a:r>
              <a:rPr lang="en-US" sz="1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Identification</a:t>
            </a:r>
            <a:r>
              <a:rPr lang="en-US" sz="1800" dirty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and </a:t>
            </a:r>
            <a:r>
              <a:rPr lang="en-US" sz="1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Location</a:t>
            </a:r>
            <a:r>
              <a:rPr lang="en-US" sz="1800" dirty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of the body.</a:t>
            </a:r>
          </a:p>
          <a:p>
            <a:pPr marL="285750" lvl="0" indent="-285750" algn="ctr" defTabSz="9144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FF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marL="285750" lvl="0" indent="-285750" algn="ctr" defTabSz="91440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To accurately describe body parts, the body is in a standard position called the:</a:t>
            </a:r>
          </a:p>
          <a:p>
            <a:pPr lvl="0" algn="ctr" defTabSz="914400">
              <a:spcBef>
                <a:spcPts val="0"/>
              </a:spcBef>
              <a:buClrTx/>
              <a:buSzTx/>
            </a:pPr>
            <a:endParaRPr lang="en-US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914400">
              <a:spcBef>
                <a:spcPts val="0"/>
              </a:spcBef>
              <a:buClrTx/>
              <a:buSzTx/>
            </a:pP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ANATOMICAL POSITION, in which: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222DB6"/>
                </a:solidFill>
                <a:latin typeface="pg-3ff1d"/>
              </a:rPr>
              <a:t>It is the standard position in which the body assume to </a:t>
            </a:r>
          </a:p>
          <a:p>
            <a:pPr algn="ctr"/>
            <a:r>
              <a:rPr lang="en-US" sz="1800" dirty="0">
                <a:solidFill>
                  <a:srgbClr val="222DB6"/>
                </a:solidFill>
                <a:latin typeface="pg-3ff1d"/>
              </a:rPr>
              <a:t>describe its parts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latin typeface="pg-3ff1d"/>
              </a:rPr>
              <a:t>Body is erect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latin typeface="pg-3ff1d"/>
              </a:rPr>
              <a:t>Arms hanging by the side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latin typeface="pg-3ff1d"/>
              </a:rPr>
              <a:t>Palm facing forward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latin typeface="pg-3ff1d"/>
              </a:rPr>
              <a:t>Feet Parallel</a:t>
            </a:r>
          </a:p>
          <a:p>
            <a:pPr marL="285750" lvl="0" indent="-285750" defTabSz="914400">
              <a:spcBef>
                <a:spcPts val="0"/>
              </a:spcBef>
              <a:buClrTx/>
              <a:buSzTx/>
              <a:buFont typeface="Wingdings" panose="05000000000000000000" pitchFamily="2" charset="2"/>
              <a:buChar char="q"/>
            </a:pPr>
            <a:endParaRPr lang="en-US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2FADFF-E9B2-4951-BD87-2E5D0D7FE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" y="1258939"/>
            <a:ext cx="4238055" cy="8723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5C8941-40CF-4A06-934B-56820AAEE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715" y="1978035"/>
            <a:ext cx="772617" cy="26090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963921B3-785F-44C9-B390-1F92BED70EF9}"/>
              </a:ext>
            </a:extLst>
          </p:cNvPr>
          <p:cNvCxnSpPr/>
          <p:nvPr/>
        </p:nvCxnSpPr>
        <p:spPr>
          <a:xfrm>
            <a:off x="2366332" y="2108489"/>
            <a:ext cx="2110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67F0286-70C0-496A-B998-C9CEFF9A40B0}"/>
              </a:ext>
            </a:extLst>
          </p:cNvPr>
          <p:cNvSpPr txBox="1"/>
          <p:nvPr/>
        </p:nvSpPr>
        <p:spPr>
          <a:xfrm>
            <a:off x="1531797" y="2423435"/>
            <a:ext cx="117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Arms hanging </a:t>
            </a:r>
          </a:p>
          <a:p>
            <a:pPr lvl="0" algn="ctr" defTabSz="914400"/>
            <a:r>
              <a:rPr lang="en-US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by the side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DFD78C7B-C9BD-4849-B233-EB4FFC0331A8}"/>
              </a:ext>
            </a:extLst>
          </p:cNvPr>
          <p:cNvSpPr/>
          <p:nvPr/>
        </p:nvSpPr>
        <p:spPr>
          <a:xfrm>
            <a:off x="1913086" y="2331896"/>
            <a:ext cx="453246" cy="138088"/>
          </a:xfrm>
          <a:custGeom>
            <a:avLst/>
            <a:gdLst>
              <a:gd name="connsiteX0" fmla="*/ 0 w 453246"/>
              <a:gd name="connsiteY0" fmla="*/ 138088 h 138088"/>
              <a:gd name="connsiteX1" fmla="*/ 176169 w 453246"/>
              <a:gd name="connsiteY1" fmla="*/ 12253 h 138088"/>
              <a:gd name="connsiteX2" fmla="*/ 427838 w 453246"/>
              <a:gd name="connsiteY2" fmla="*/ 3864 h 138088"/>
              <a:gd name="connsiteX3" fmla="*/ 444616 w 453246"/>
              <a:gd name="connsiteY3" fmla="*/ 3864 h 13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246" h="138088">
                <a:moveTo>
                  <a:pt x="0" y="138088"/>
                </a:moveTo>
                <a:cubicBezTo>
                  <a:pt x="52431" y="86356"/>
                  <a:pt x="104863" y="34624"/>
                  <a:pt x="176169" y="12253"/>
                </a:cubicBezTo>
                <a:cubicBezTo>
                  <a:pt x="247475" y="-10118"/>
                  <a:pt x="383097" y="5262"/>
                  <a:pt x="427838" y="3864"/>
                </a:cubicBezTo>
                <a:cubicBezTo>
                  <a:pt x="472579" y="2466"/>
                  <a:pt x="444616" y="3864"/>
                  <a:pt x="444616" y="3864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45E415CB-E531-400C-8D0B-579E2BB16CC8}"/>
              </a:ext>
            </a:extLst>
          </p:cNvPr>
          <p:cNvCxnSpPr/>
          <p:nvPr/>
        </p:nvCxnSpPr>
        <p:spPr>
          <a:xfrm>
            <a:off x="2119026" y="2331896"/>
            <a:ext cx="3528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828739A-5675-4A51-AF7B-7ABE271A8C5A}"/>
              </a:ext>
            </a:extLst>
          </p:cNvPr>
          <p:cNvSpPr txBox="1"/>
          <p:nvPr/>
        </p:nvSpPr>
        <p:spPr>
          <a:xfrm>
            <a:off x="1702781" y="3963777"/>
            <a:ext cx="83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Palm facing forward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560F5136-E389-44F0-914B-59FA1FB9E290}"/>
              </a:ext>
            </a:extLst>
          </p:cNvPr>
          <p:cNvCxnSpPr/>
          <p:nvPr/>
        </p:nvCxnSpPr>
        <p:spPr>
          <a:xfrm flipV="1">
            <a:off x="2119026" y="3707934"/>
            <a:ext cx="112446" cy="255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E711514-5CFC-4CBE-9738-7FAF9E3CD285}"/>
              </a:ext>
            </a:extLst>
          </p:cNvPr>
          <p:cNvSpPr txBox="1"/>
          <p:nvPr/>
        </p:nvSpPr>
        <p:spPr>
          <a:xfrm>
            <a:off x="1593715" y="4798503"/>
            <a:ext cx="9415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</a:rPr>
              <a:t>Feet parallel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BB7BC225-1AB4-48BD-B84B-A02A1BD2F85F}"/>
              </a:ext>
            </a:extLst>
          </p:cNvPr>
          <p:cNvCxnSpPr/>
          <p:nvPr/>
        </p:nvCxnSpPr>
        <p:spPr>
          <a:xfrm>
            <a:off x="2407438" y="4913919"/>
            <a:ext cx="3399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0215454-3B79-4ECC-9E6F-1A8CC9FA9A8D}"/>
              </a:ext>
            </a:extLst>
          </p:cNvPr>
          <p:cNvSpPr txBox="1"/>
          <p:nvPr/>
        </p:nvSpPr>
        <p:spPr>
          <a:xfrm>
            <a:off x="7432646" y="4177717"/>
            <a:ext cx="2625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14400"/>
            <a:r>
              <a:rPr lang="ar-SA" b="1">
                <a:solidFill>
                  <a:srgbClr val="92D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لا يُمكن دراسة العلاقات بين أجزاء الجسم و مواقعها بدون تحديد شكل معيّن ثابت للجسم.</a:t>
            </a:r>
            <a:endParaRPr lang="en-US" b="1" dirty="0">
              <a:solidFill>
                <a:srgbClr val="92D05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77929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37C11B-E713-4484-A62B-C9147CDE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176" y="159004"/>
            <a:ext cx="8596668" cy="1149680"/>
          </a:xfrm>
        </p:spPr>
        <p:txBody>
          <a:bodyPr/>
          <a:lstStyle/>
          <a:p>
            <a:pPr algn="ctr"/>
            <a:r>
              <a:rPr lang="en-US" dirty="0"/>
              <a:t>ANATOMICAL PLANES &amp; SECTIONS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97799D-24CA-4C79-87FD-8B4BD84D9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924" y="1608079"/>
            <a:ext cx="7506038" cy="4174156"/>
          </a:xfrm>
        </p:spPr>
        <p:txBody>
          <a:bodyPr>
            <a:normAutofit fontScale="92500" lnSpcReduction="20000"/>
          </a:bodyPr>
          <a:lstStyle/>
          <a:p>
            <a:pPr lvl="0">
              <a:buClr>
                <a:srgbClr val="1E5155">
                  <a:lumMod val="40000"/>
                  <a:lumOff val="60000"/>
                </a:srgbClr>
              </a:buClr>
            </a:pPr>
            <a:r>
              <a:rPr lang="en-US" sz="2600" dirty="0"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into superior &amp;inferior parts</a:t>
            </a:r>
          </a:p>
          <a:p>
            <a:pPr lvl="0">
              <a:buClr>
                <a:srgbClr val="1E5155">
                  <a:lumMod val="40000"/>
                  <a:lumOff val="60000"/>
                </a:srgbClr>
              </a:buClr>
            </a:pPr>
            <a:r>
              <a:rPr lang="en-US" dirty="0">
                <a:solidFill>
                  <a:srgbClr val="F38BB1"/>
                </a:solidFill>
              </a:rPr>
              <a:t>An imaginary line that cuts through the body wall is called a (</a:t>
            </a:r>
            <a:r>
              <a:rPr lang="en-US" b="1" dirty="0">
                <a:solidFill>
                  <a:srgbClr val="F38BB1"/>
                </a:solidFill>
              </a:rPr>
              <a:t>plane</a:t>
            </a:r>
            <a:r>
              <a:rPr lang="en-US" dirty="0">
                <a:solidFill>
                  <a:srgbClr val="F38BB1"/>
                </a:solidFill>
              </a:rPr>
              <a:t>)</a:t>
            </a:r>
          </a:p>
          <a:p>
            <a:pPr lvl="0">
              <a:buClr>
                <a:srgbClr val="1E5155">
                  <a:lumMod val="40000"/>
                  <a:lumOff val="60000"/>
                </a:srgbClr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There are four types of imaginary planes: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Sagittal (median): divides the body into 2 equal halves (right &amp; left) </a:t>
            </a:r>
            <a:r>
              <a:rPr lang="en-US" dirty="0" smtClean="0"/>
              <a:t>, </a:t>
            </a:r>
            <a:r>
              <a:rPr lang="en-US" sz="2100" dirty="0">
                <a:solidFill>
                  <a:srgbClr val="F38BB1"/>
                </a:solidFill>
              </a:rPr>
              <a:t>it is </a:t>
            </a:r>
            <a:r>
              <a:rPr lang="en-US" sz="2100" dirty="0" smtClean="0">
                <a:solidFill>
                  <a:srgbClr val="F38BB1"/>
                </a:solidFill>
              </a:rPr>
              <a:t>vertical </a:t>
            </a:r>
            <a:r>
              <a:rPr lang="en-US" sz="2100" dirty="0">
                <a:solidFill>
                  <a:srgbClr val="F38BB1"/>
                </a:solidFill>
              </a:rPr>
              <a:t>plane and passes through the center of the body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Parasagittal (paramedian): divides the body into 2 unequal parts (right &amp; left)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Frontal (coronal): divides the body into anterior &amp; posterior parts </a:t>
            </a:r>
            <a:r>
              <a:rPr lang="en-US" dirty="0" smtClean="0"/>
              <a:t>, </a:t>
            </a:r>
            <a:r>
              <a:rPr lang="en-US" sz="2100" dirty="0">
                <a:solidFill>
                  <a:srgbClr val="F38BB1"/>
                </a:solidFill>
              </a:rPr>
              <a:t>it is vertical plane</a:t>
            </a:r>
            <a:r>
              <a:rPr lang="en-US" dirty="0" smtClean="0"/>
              <a:t>.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 Transverse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(cross) </a:t>
            </a:r>
            <a:r>
              <a:rPr lang="en-US" dirty="0">
                <a:solidFill>
                  <a:srgbClr val="F38BB1"/>
                </a:solidFill>
              </a:rPr>
              <a:t>(horizontal)</a:t>
            </a:r>
            <a:r>
              <a:rPr lang="en-US" dirty="0"/>
              <a:t>: divides the body into superior &amp; inferior </a:t>
            </a:r>
            <a:r>
              <a:rPr lang="en-US" dirty="0" smtClean="0"/>
              <a:t>parts , </a:t>
            </a:r>
            <a:r>
              <a:rPr lang="en-US" sz="2100" dirty="0" smtClean="0">
                <a:solidFill>
                  <a:srgbClr val="F38BB1"/>
                </a:solidFill>
              </a:rPr>
              <a:t>it is </a:t>
            </a:r>
            <a:r>
              <a:rPr lang="en-US" sz="2100" dirty="0">
                <a:solidFill>
                  <a:srgbClr val="F38BB1"/>
                </a:solidFill>
              </a:rPr>
              <a:t>also called cross section</a:t>
            </a:r>
          </a:p>
          <a:p>
            <a:endParaRPr lang="en-US" dirty="0"/>
          </a:p>
        </p:txBody>
      </p:sp>
      <p:pic>
        <p:nvPicPr>
          <p:cNvPr id="4" name="Picture 2" descr="C:\Documents and Settings\user1\My Documents\My Pictures\TERMINOLOGY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126008" y="1963271"/>
            <a:ext cx="3891181" cy="3886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2046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0F4292-F819-4A36-89AF-0BF17F9F6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83" y="435840"/>
            <a:ext cx="8596668" cy="66311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TERMS OF POSITION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A3D6998-ABBB-45C6-A1EC-D45FAF6F3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3718" y="1459383"/>
            <a:ext cx="8596668" cy="4062387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Superior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(cranial) (rostral): near to head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Inferior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(caudal): away from head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66CC"/>
                </a:solidFill>
              </a:rPr>
              <a:t>Supine: The body lies on the 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66CC"/>
                </a:solidFill>
              </a:rPr>
              <a:t>Prone: The face is downwards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0000"/>
                </a:solidFill>
              </a:rPr>
              <a:t>Anterior</a:t>
            </a:r>
            <a:r>
              <a:rPr lang="en-US" dirty="0"/>
              <a:t> 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(ventral) 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near to front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0000"/>
                </a:solidFill>
              </a:rPr>
              <a:t>Posterior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(dorsal) 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near to back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Medial</a:t>
            </a:r>
            <a:r>
              <a:rPr lang="en-US" dirty="0">
                <a:solidFill>
                  <a:schemeClr val="tx1"/>
                </a:solidFill>
              </a:rPr>
              <a:t>: near to median plane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Lateral</a:t>
            </a:r>
            <a:r>
              <a:rPr lang="en-US" dirty="0">
                <a:solidFill>
                  <a:schemeClr val="tx1"/>
                </a:solidFill>
              </a:rPr>
              <a:t>: away from median plane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0000"/>
                </a:solidFill>
              </a:rPr>
              <a:t>Proximal</a:t>
            </a:r>
            <a:r>
              <a:rPr lang="en-US" dirty="0">
                <a:solidFill>
                  <a:schemeClr val="tx1"/>
                </a:solidFill>
              </a:rPr>
              <a:t>: near to trunk </a:t>
            </a:r>
            <a:r>
              <a:rPr lang="en-US" dirty="0" smtClean="0">
                <a:solidFill>
                  <a:schemeClr val="tx1"/>
                </a:solidFill>
              </a:rPr>
              <a:t>(used for the limbs)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FF0000"/>
                </a:solidFill>
              </a:rPr>
              <a:t>Distal</a:t>
            </a:r>
            <a:r>
              <a:rPr lang="en-US" dirty="0">
                <a:solidFill>
                  <a:schemeClr val="tx1"/>
                </a:solidFill>
              </a:rPr>
              <a:t>: away from </a:t>
            </a:r>
            <a:r>
              <a:rPr lang="en-US" dirty="0" smtClean="0">
                <a:solidFill>
                  <a:schemeClr val="tx1"/>
                </a:solidFill>
              </a:rPr>
              <a:t>trunk (used for the limbs)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Superficial </a:t>
            </a:r>
            <a:r>
              <a:rPr lang="en-US" dirty="0" smtClean="0">
                <a:solidFill>
                  <a:srgbClr val="FF66CC"/>
                </a:solidFill>
              </a:rPr>
              <a:t>(external) 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near to skin (surface)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Deep </a:t>
            </a:r>
            <a:r>
              <a:rPr lang="en-US" dirty="0" smtClean="0">
                <a:solidFill>
                  <a:srgbClr val="FF66CC"/>
                </a:solidFill>
              </a:rPr>
              <a:t>(</a:t>
            </a:r>
            <a:r>
              <a:rPr lang="en-US" dirty="0">
                <a:solidFill>
                  <a:srgbClr val="FF66CC"/>
                </a:solidFill>
              </a:rPr>
              <a:t>i</a:t>
            </a:r>
            <a:r>
              <a:rPr lang="en-US" dirty="0" smtClean="0">
                <a:solidFill>
                  <a:srgbClr val="FF66CC"/>
                </a:solidFill>
              </a:rPr>
              <a:t>nternal) 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away from skin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32389" y="2197914"/>
            <a:ext cx="23405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CC"/>
                </a:solidFill>
              </a:rPr>
              <a:t>Special cases: </a:t>
            </a:r>
          </a:p>
          <a:p>
            <a:endParaRPr lang="en-US" dirty="0">
              <a:solidFill>
                <a:srgbClr val="FF66CC"/>
              </a:solidFill>
            </a:endParaRPr>
          </a:p>
          <a:p>
            <a:r>
              <a:rPr lang="en-US" dirty="0">
                <a:solidFill>
                  <a:srgbClr val="FF66CC"/>
                </a:solidFill>
              </a:rPr>
              <a:t>Hand:</a:t>
            </a:r>
          </a:p>
          <a:p>
            <a:r>
              <a:rPr lang="en-US" dirty="0">
                <a:solidFill>
                  <a:srgbClr val="FF66CC"/>
                </a:solidFill>
              </a:rPr>
              <a:t>Anterior: Palmar</a:t>
            </a:r>
          </a:p>
          <a:p>
            <a:r>
              <a:rPr lang="en-US" dirty="0">
                <a:solidFill>
                  <a:srgbClr val="FF66CC"/>
                </a:solidFill>
              </a:rPr>
              <a:t>Posterior: Dorsal</a:t>
            </a:r>
          </a:p>
          <a:p>
            <a:endParaRPr lang="en-US" dirty="0">
              <a:solidFill>
                <a:srgbClr val="FF66CC"/>
              </a:solidFill>
            </a:endParaRPr>
          </a:p>
          <a:p>
            <a:r>
              <a:rPr lang="en-US" dirty="0">
                <a:solidFill>
                  <a:srgbClr val="FF66CC"/>
                </a:solidFill>
              </a:rPr>
              <a:t>Foot:</a:t>
            </a:r>
          </a:p>
          <a:p>
            <a:r>
              <a:rPr lang="en-US" dirty="0">
                <a:solidFill>
                  <a:srgbClr val="FF66CC"/>
                </a:solidFill>
              </a:rPr>
              <a:t>Anterior: Planter</a:t>
            </a:r>
          </a:p>
          <a:p>
            <a:r>
              <a:rPr lang="en-US" dirty="0">
                <a:solidFill>
                  <a:srgbClr val="FF66CC"/>
                </a:solidFill>
              </a:rPr>
              <a:t>Posterior: Dorsal</a:t>
            </a:r>
          </a:p>
        </p:txBody>
      </p:sp>
      <p:pic>
        <p:nvPicPr>
          <p:cNvPr id="9" name="Picture 10" descr="Pictur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46671" y="1680882"/>
            <a:ext cx="3208337" cy="517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166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234D0D-2994-412A-A9E9-787DC55F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672" y="284839"/>
            <a:ext cx="8596668" cy="889620"/>
          </a:xfrm>
        </p:spPr>
        <p:txBody>
          <a:bodyPr/>
          <a:lstStyle/>
          <a:p>
            <a:pPr algn="ctr"/>
            <a:r>
              <a:rPr lang="en-US" dirty="0"/>
              <a:t>TERMS OF MOVEMENT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6FD421-13B7-4C52-954D-E8E78532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1417739"/>
            <a:ext cx="7189194" cy="3970109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Flexion: </a:t>
            </a:r>
            <a:r>
              <a:rPr lang="en-US" dirty="0">
                <a:solidFill>
                  <a:schemeClr val="tx1"/>
                </a:solidFill>
              </a:rPr>
              <a:t>approximation of 2 parts(decreasing the angle between 2 parts). </a:t>
            </a:r>
            <a:r>
              <a:rPr lang="en-US" dirty="0">
                <a:solidFill>
                  <a:srgbClr val="F38BB1"/>
                </a:solidFill>
              </a:rPr>
              <a:t>It is usually anterior except in the knee joint and the opposite for the extension. </a:t>
            </a:r>
            <a:r>
              <a:rPr lang="en-US" dirty="0">
                <a:solidFill>
                  <a:schemeClr val="accent1"/>
                </a:solidFill>
              </a:rPr>
              <a:t>Every flexion has an extension.</a:t>
            </a:r>
            <a:endParaRPr lang="en-US" dirty="0">
              <a:solidFill>
                <a:srgbClr val="F38BB1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Extension</a:t>
            </a:r>
            <a:r>
              <a:rPr lang="en-US" dirty="0">
                <a:solidFill>
                  <a:schemeClr val="tx1"/>
                </a:solidFill>
              </a:rPr>
              <a:t>: straightening (increasing the angle between 2 parts)  </a:t>
            </a:r>
            <a:r>
              <a:rPr lang="en-US" dirty="0">
                <a:solidFill>
                  <a:srgbClr val="FF66CC"/>
                </a:solidFill>
              </a:rPr>
              <a:t>Usually a posterior movement</a:t>
            </a:r>
          </a:p>
          <a:p>
            <a:r>
              <a:rPr lang="en-US" dirty="0">
                <a:solidFill>
                  <a:srgbClr val="FF0000"/>
                </a:solidFill>
              </a:rPr>
              <a:t> Abduction: </a:t>
            </a:r>
            <a:r>
              <a:rPr lang="en-US" dirty="0">
                <a:solidFill>
                  <a:schemeClr val="tx1"/>
                </a:solidFill>
              </a:rPr>
              <a:t>away from median plane </a:t>
            </a:r>
          </a:p>
          <a:p>
            <a:r>
              <a:rPr lang="en-US" dirty="0">
                <a:solidFill>
                  <a:srgbClr val="FF0000"/>
                </a:solidFill>
              </a:rPr>
              <a:t>Adduction: </a:t>
            </a:r>
            <a:r>
              <a:rPr lang="en-US" dirty="0">
                <a:solidFill>
                  <a:schemeClr val="tx1"/>
                </a:solidFill>
              </a:rPr>
              <a:t>toward median plane</a:t>
            </a:r>
          </a:p>
          <a:p>
            <a:r>
              <a:rPr lang="en-US" dirty="0">
                <a:solidFill>
                  <a:srgbClr val="FF0000"/>
                </a:solidFill>
              </a:rPr>
              <a:t>Lateral rotation: </a:t>
            </a:r>
            <a:r>
              <a:rPr lang="en-US" dirty="0">
                <a:solidFill>
                  <a:schemeClr val="tx1"/>
                </a:solidFill>
              </a:rPr>
              <a:t>rotation away from median plane</a:t>
            </a:r>
          </a:p>
          <a:p>
            <a:r>
              <a:rPr lang="en-US" dirty="0">
                <a:solidFill>
                  <a:srgbClr val="FF0000"/>
                </a:solidFill>
              </a:rPr>
              <a:t>Medial rotation: </a:t>
            </a:r>
            <a:r>
              <a:rPr lang="en-US" dirty="0">
                <a:solidFill>
                  <a:schemeClr val="tx1"/>
                </a:solidFill>
              </a:rPr>
              <a:t>rotation towards median plane</a:t>
            </a:r>
          </a:p>
          <a:p>
            <a:r>
              <a:rPr lang="en-US" dirty="0">
                <a:solidFill>
                  <a:srgbClr val="FF0000"/>
                </a:solidFill>
              </a:rPr>
              <a:t>Circumduction: </a:t>
            </a:r>
            <a:r>
              <a:rPr lang="en-US" dirty="0">
                <a:solidFill>
                  <a:schemeClr val="tx1"/>
                </a:solidFill>
              </a:rPr>
              <a:t>combined movements of flexion, extension , abduction &amp; adduction</a:t>
            </a:r>
          </a:p>
          <a:p>
            <a:r>
              <a:rPr lang="en-US" dirty="0">
                <a:solidFill>
                  <a:srgbClr val="FF66CC"/>
                </a:solidFill>
              </a:rPr>
              <a:t>Lateral flexion: Side movement of the trunk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8" name="Picture 4" descr="Image result for lateral flex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70" y="5310412"/>
            <a:ext cx="1231394" cy="143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user1\Desktop\terminology\terminlology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8446" y="1903122"/>
            <a:ext cx="4033554" cy="4954877"/>
          </a:xfrm>
          <a:prstGeom prst="rect">
            <a:avLst/>
          </a:prstGeom>
          <a:noFill/>
        </p:spPr>
      </p:pic>
      <p:sp>
        <p:nvSpPr>
          <p:cNvPr id="4" name="قوس متوسط أيمن 3"/>
          <p:cNvSpPr/>
          <p:nvPr/>
        </p:nvSpPr>
        <p:spPr>
          <a:xfrm>
            <a:off x="4840941" y="2931459"/>
            <a:ext cx="255494" cy="45720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/>
          <p:cNvSpPr txBox="1"/>
          <p:nvPr/>
        </p:nvSpPr>
        <p:spPr>
          <a:xfrm>
            <a:off x="5042647" y="2985248"/>
            <a:ext cx="172122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mtClean="0">
                <a:solidFill>
                  <a:srgbClr val="FF66CC"/>
                </a:solidFill>
              </a:rPr>
              <a:t>For the limb</a:t>
            </a:r>
            <a:endParaRPr lang="ar-SA" dirty="0">
              <a:solidFill>
                <a:srgbClr val="FF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171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CC0C4E-5B4E-4295-9B98-980CEEEC2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504" y="192560"/>
            <a:ext cx="8596668" cy="864454"/>
          </a:xfrm>
        </p:spPr>
        <p:txBody>
          <a:bodyPr/>
          <a:lstStyle/>
          <a:p>
            <a:pPr algn="ctr"/>
            <a:r>
              <a:rPr lang="en-US" dirty="0"/>
              <a:t>Movements of hand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C3D7CA-900C-4183-BBFB-936340083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9005" y="1333849"/>
            <a:ext cx="4641285" cy="4144161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Opposition: </a:t>
            </a:r>
            <a:r>
              <a:rPr lang="en-US" dirty="0">
                <a:solidFill>
                  <a:srgbClr val="FF66CC"/>
                </a:solidFill>
              </a:rPr>
              <a:t>bringing tips of fingers and</a:t>
            </a:r>
          </a:p>
          <a:p>
            <a:r>
              <a:rPr lang="en-US" dirty="0">
                <a:solidFill>
                  <a:srgbClr val="FF66CC"/>
                </a:solidFill>
              </a:rPr>
              <a:t>thumb together as in picking something</a:t>
            </a:r>
          </a:p>
          <a:p>
            <a:r>
              <a:rPr lang="en-US" dirty="0">
                <a:solidFill>
                  <a:srgbClr val="FF66CC"/>
                </a:solidFill>
              </a:rPr>
              <a:t>up</a:t>
            </a:r>
          </a:p>
          <a:p>
            <a:r>
              <a:rPr lang="en-US" dirty="0"/>
              <a:t>■ </a:t>
            </a:r>
            <a:r>
              <a:rPr lang="en-US" b="1" dirty="0"/>
              <a:t>Supination: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66CC"/>
                </a:solidFill>
              </a:rPr>
              <a:t> Lateral rotation of the forearm.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66CC"/>
                </a:solidFill>
              </a:rPr>
              <a:t>The palm faces Anteriorly.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66CC"/>
                </a:solidFill>
              </a:rPr>
              <a:t>The radius and ulna are Parallel.</a:t>
            </a:r>
          </a:p>
          <a:p>
            <a:r>
              <a:rPr lang="en-US" dirty="0"/>
              <a:t>■ </a:t>
            </a:r>
            <a:r>
              <a:rPr lang="en-US" b="1" dirty="0"/>
              <a:t>Pronation: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66CC"/>
                </a:solidFill>
              </a:rPr>
              <a:t>Medial rotation of the forearm.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66CC"/>
                </a:solidFill>
              </a:rPr>
              <a:t>The palm faces Posteriorly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66CC"/>
                </a:solidFill>
              </a:rPr>
              <a:t>The radius Crosses the ulna and the two bones form an 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39C5C0-C955-4948-9688-F04C466C27CF}"/>
              </a:ext>
            </a:extLst>
          </p:cNvPr>
          <p:cNvSpPr txBox="1"/>
          <p:nvPr/>
        </p:nvSpPr>
        <p:spPr>
          <a:xfrm>
            <a:off x="7340367" y="687682"/>
            <a:ext cx="239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b="1">
                <a:solidFill>
                  <a:srgbClr val="FF33CC"/>
                </a:solidFill>
              </a:rPr>
              <a:t>من سلايدات البنات</a:t>
            </a:r>
            <a:endParaRPr lang="en-US" b="1" dirty="0">
              <a:solidFill>
                <a:srgbClr val="FF33C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128" y="1057014"/>
            <a:ext cx="2636101" cy="24076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128" y="3741490"/>
            <a:ext cx="2637202" cy="29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8006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1371</TotalTime>
  <Words>1898</Words>
  <Application>Microsoft Macintosh PowerPoint</Application>
  <PresentationFormat>ملء الشاشة</PresentationFormat>
  <Paragraphs>305</Paragraphs>
  <Slides>39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39</vt:i4>
      </vt:variant>
    </vt:vector>
  </HeadingPairs>
  <TitlesOfParts>
    <vt:vector size="55" baseType="lpstr">
      <vt:lpstr>AR JULIAN</vt:lpstr>
      <vt:lpstr>Arabic Typesetting</vt:lpstr>
      <vt:lpstr>Baskerville Old Face</vt:lpstr>
      <vt:lpstr>Courier New</vt:lpstr>
      <vt:lpstr>font000000001f7518b3</vt:lpstr>
      <vt:lpstr>Palatino Linotype</vt:lpstr>
      <vt:lpstr>pg-3ff1d</vt:lpstr>
      <vt:lpstr>Tahoma</vt:lpstr>
      <vt:lpstr>Trebuchet MS</vt:lpstr>
      <vt:lpstr>Tw Cen MT</vt:lpstr>
      <vt:lpstr>Wingdings 3</vt:lpstr>
      <vt:lpstr>Arial</vt:lpstr>
      <vt:lpstr>Calibri</vt:lpstr>
      <vt:lpstr>Century Gothic</vt:lpstr>
      <vt:lpstr>Wingdings</vt:lpstr>
      <vt:lpstr>Facet</vt:lpstr>
      <vt:lpstr>عرض تقديمي في PowerPoint</vt:lpstr>
      <vt:lpstr>Guide</vt:lpstr>
      <vt:lpstr>Objectives</vt:lpstr>
      <vt:lpstr>ANATOMY, and it’s Sciences</vt:lpstr>
      <vt:lpstr> The Language Of Anatomy (Anatomical Terminology) </vt:lpstr>
      <vt:lpstr>ANATOMICAL PLANES &amp; SECTIONS</vt:lpstr>
      <vt:lpstr>TERMS OF POSITION</vt:lpstr>
      <vt:lpstr>TERMS OF MOVEMENT</vt:lpstr>
      <vt:lpstr>Movements of hand</vt:lpstr>
      <vt:lpstr>Movements of foot</vt:lpstr>
      <vt:lpstr>عرض تقديمي في PowerPoint</vt:lpstr>
      <vt:lpstr>Terms of Regions</vt:lpstr>
      <vt:lpstr>BODY CAVITIES</vt:lpstr>
      <vt:lpstr>BODY CAVITIES</vt:lpstr>
      <vt:lpstr>Abdominopelvic regions (girls slides only)  </vt:lpstr>
      <vt:lpstr>عرض تقديمي في PowerPoint</vt:lpstr>
      <vt:lpstr>FUNCTIONS OF BONE</vt:lpstr>
      <vt:lpstr>CLASSIFICATION OF BONE</vt:lpstr>
      <vt:lpstr>عرض تقديمي في PowerPoint</vt:lpstr>
      <vt:lpstr>THE SKELETON</vt:lpstr>
      <vt:lpstr>BONES OF AXIAL SKELETON </vt:lpstr>
      <vt:lpstr>عرض تقديمي في PowerPoint</vt:lpstr>
      <vt:lpstr>عرض تقديمي في PowerPoint</vt:lpstr>
      <vt:lpstr>عرض تقديمي في PowerPoint</vt:lpstr>
      <vt:lpstr>BONES OF APPENDICULAR SKELETON</vt:lpstr>
      <vt:lpstr>BONES OF APPENDICULAR SKELETON</vt:lpstr>
      <vt:lpstr>BONES OF APPENDICULAR SKELETON</vt:lpstr>
      <vt:lpstr>LONG BONES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Answer Key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عبدالرحمن الداود</dc:creator>
  <cp:lastModifiedBy>فيصل</cp:lastModifiedBy>
  <cp:revision>66</cp:revision>
  <dcterms:created xsi:type="dcterms:W3CDTF">2017-09-22T10:59:12Z</dcterms:created>
  <dcterms:modified xsi:type="dcterms:W3CDTF">2017-10-09T13:57:12Z</dcterms:modified>
</cp:coreProperties>
</file>