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Amatic SC"/>
      <p:regular r:id="rId24"/>
      <p:bold r:id="rId25"/>
    </p:embeddedFont>
    <p:embeddedFont>
      <p:font typeface="Bree Serif"/>
      <p:regular r:id="rId26"/>
    </p:embeddedFont>
    <p:embeddedFont>
      <p:font typeface="Alegreya"/>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7369E681-5341-468C-9947-6208241E5920}">
  <a:tblStyle styleId="{7369E681-5341-468C-9947-6208241E5920}" styleName="Table_0">
    <a:wholeTbl>
      <a:tcTxStyle>
        <a:font>
          <a:latin typeface="Arial"/>
          <a:ea typeface="Arial"/>
          <a:cs typeface="Arial"/>
        </a:font>
        <a:srgbClr val="000000"/>
      </a:tcTxStyle>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AmaticSC-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BreeSerif-regular.fntdata"/><Relationship Id="rId25" Type="http://schemas.openxmlformats.org/officeDocument/2006/relationships/font" Target="fonts/AmaticSC-bold.fntdata"/><Relationship Id="rId28" Type="http://schemas.openxmlformats.org/officeDocument/2006/relationships/font" Target="fonts/Alegreya-bold.fntdata"/><Relationship Id="rId27" Type="http://schemas.openxmlformats.org/officeDocument/2006/relationships/font" Target="fonts/Alegreya-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legreya-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Alegreya-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4" name="Shape 20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wrap="square" tIns="91425"/>
          <a:lstStyle>
            <a:lvl1pPr lvl="0" rtl="0" algn="ctr">
              <a:spcBef>
                <a:spcPts val="0"/>
              </a:spcBef>
              <a:buSzPct val="100000"/>
              <a:defRPr sz="5200"/>
            </a:lvl1pPr>
            <a:lvl2pPr lvl="1" rtl="0" algn="ctr">
              <a:spcBef>
                <a:spcPts val="0"/>
              </a:spcBef>
              <a:buSzPct val="100000"/>
              <a:defRPr sz="5200"/>
            </a:lvl2pPr>
            <a:lvl3pPr lvl="2" rtl="0" algn="ctr">
              <a:spcBef>
                <a:spcPts val="0"/>
              </a:spcBef>
              <a:buSzPct val="100000"/>
              <a:defRPr sz="5200"/>
            </a:lvl3pPr>
            <a:lvl4pPr lvl="3" rtl="0" algn="ctr">
              <a:spcBef>
                <a:spcPts val="0"/>
              </a:spcBef>
              <a:buSzPct val="100000"/>
              <a:defRPr sz="5200"/>
            </a:lvl4pPr>
            <a:lvl5pPr lvl="4" rtl="0" algn="ctr">
              <a:spcBef>
                <a:spcPts val="0"/>
              </a:spcBef>
              <a:buSzPct val="100000"/>
              <a:defRPr sz="5200"/>
            </a:lvl5pPr>
            <a:lvl6pPr lvl="5" rtl="0" algn="ctr">
              <a:spcBef>
                <a:spcPts val="0"/>
              </a:spcBef>
              <a:buSzPct val="100000"/>
              <a:defRPr sz="5200"/>
            </a:lvl6pPr>
            <a:lvl7pPr lvl="6" rtl="0" algn="ctr">
              <a:spcBef>
                <a:spcPts val="0"/>
              </a:spcBef>
              <a:buSzPct val="100000"/>
              <a:defRPr sz="5200"/>
            </a:lvl7pPr>
            <a:lvl8pPr lvl="7" rtl="0" algn="ctr">
              <a:spcBef>
                <a:spcPts val="0"/>
              </a:spcBef>
              <a:buSzPct val="100000"/>
              <a:defRPr sz="5200"/>
            </a:lvl8pPr>
            <a:lvl9pPr lvl="8" rtl="0"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wrap="square" tIns="91425"/>
          <a:lstStyle>
            <a:lvl1pPr lvl="0" rtl="0" algn="ctr">
              <a:lnSpc>
                <a:spcPct val="100000"/>
              </a:lnSpc>
              <a:spcBef>
                <a:spcPts val="0"/>
              </a:spcBef>
              <a:spcAft>
                <a:spcPts val="0"/>
              </a:spcAft>
              <a:buSzPct val="100000"/>
              <a:buNone/>
              <a:defRPr sz="2800"/>
            </a:lvl1pPr>
            <a:lvl2pPr lvl="1" rtl="0" algn="ctr">
              <a:lnSpc>
                <a:spcPct val="100000"/>
              </a:lnSpc>
              <a:spcBef>
                <a:spcPts val="0"/>
              </a:spcBef>
              <a:spcAft>
                <a:spcPts val="0"/>
              </a:spcAft>
              <a:buSzPct val="100000"/>
              <a:buNone/>
              <a:defRPr sz="2800"/>
            </a:lvl2pPr>
            <a:lvl3pPr lvl="2" rtl="0" algn="ctr">
              <a:lnSpc>
                <a:spcPct val="100000"/>
              </a:lnSpc>
              <a:spcBef>
                <a:spcPts val="0"/>
              </a:spcBef>
              <a:spcAft>
                <a:spcPts val="0"/>
              </a:spcAft>
              <a:buSzPct val="100000"/>
              <a:buNone/>
              <a:defRPr sz="2800"/>
            </a:lvl3pPr>
            <a:lvl4pPr lvl="3" rtl="0" algn="ctr">
              <a:lnSpc>
                <a:spcPct val="100000"/>
              </a:lnSpc>
              <a:spcBef>
                <a:spcPts val="0"/>
              </a:spcBef>
              <a:spcAft>
                <a:spcPts val="0"/>
              </a:spcAft>
              <a:buSzPct val="100000"/>
              <a:buNone/>
              <a:defRPr sz="2800"/>
            </a:lvl4pPr>
            <a:lvl5pPr lvl="4" rtl="0" algn="ctr">
              <a:lnSpc>
                <a:spcPct val="100000"/>
              </a:lnSpc>
              <a:spcBef>
                <a:spcPts val="0"/>
              </a:spcBef>
              <a:spcAft>
                <a:spcPts val="0"/>
              </a:spcAft>
              <a:buSzPct val="100000"/>
              <a:buNone/>
              <a:defRPr sz="2800"/>
            </a:lvl5pPr>
            <a:lvl6pPr lvl="5" rtl="0" algn="ctr">
              <a:lnSpc>
                <a:spcPct val="100000"/>
              </a:lnSpc>
              <a:spcBef>
                <a:spcPts val="0"/>
              </a:spcBef>
              <a:spcAft>
                <a:spcPts val="0"/>
              </a:spcAft>
              <a:buSzPct val="100000"/>
              <a:buNone/>
              <a:defRPr sz="2800"/>
            </a:lvl6pPr>
            <a:lvl7pPr lvl="6" rtl="0" algn="ctr">
              <a:lnSpc>
                <a:spcPct val="100000"/>
              </a:lnSpc>
              <a:spcBef>
                <a:spcPts val="0"/>
              </a:spcBef>
              <a:spcAft>
                <a:spcPts val="0"/>
              </a:spcAft>
              <a:buSzPct val="100000"/>
              <a:buNone/>
              <a:defRPr sz="2800"/>
            </a:lvl7pPr>
            <a:lvl8pPr lvl="7" rtl="0" algn="ctr">
              <a:lnSpc>
                <a:spcPct val="100000"/>
              </a:lnSpc>
              <a:spcBef>
                <a:spcPts val="0"/>
              </a:spcBef>
              <a:spcAft>
                <a:spcPts val="0"/>
              </a:spcAft>
              <a:buSzPct val="100000"/>
              <a:buNone/>
              <a:defRPr sz="2800"/>
            </a:lvl8pPr>
            <a:lvl9pPr lvl="8" rtl="0"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wrap="square" tIns="91425"/>
          <a:lstStyle>
            <a:lvl1pPr lvl="0" rtl="0" algn="ctr">
              <a:spcBef>
                <a:spcPts val="0"/>
              </a:spcBef>
              <a:buSzPct val="100000"/>
              <a:defRPr sz="12000"/>
            </a:lvl1pPr>
            <a:lvl2pPr lvl="1" rtl="0" algn="ctr">
              <a:spcBef>
                <a:spcPts val="0"/>
              </a:spcBef>
              <a:buSzPct val="100000"/>
              <a:defRPr sz="12000"/>
            </a:lvl2pPr>
            <a:lvl3pPr lvl="2" rtl="0" algn="ctr">
              <a:spcBef>
                <a:spcPts val="0"/>
              </a:spcBef>
              <a:buSzPct val="100000"/>
              <a:defRPr sz="12000"/>
            </a:lvl3pPr>
            <a:lvl4pPr lvl="3" rtl="0" algn="ctr">
              <a:spcBef>
                <a:spcPts val="0"/>
              </a:spcBef>
              <a:buSzPct val="100000"/>
              <a:defRPr sz="12000"/>
            </a:lvl4pPr>
            <a:lvl5pPr lvl="4" rtl="0" algn="ctr">
              <a:spcBef>
                <a:spcPts val="0"/>
              </a:spcBef>
              <a:buSzPct val="100000"/>
              <a:defRPr sz="12000"/>
            </a:lvl5pPr>
            <a:lvl6pPr lvl="5" rtl="0" algn="ctr">
              <a:spcBef>
                <a:spcPts val="0"/>
              </a:spcBef>
              <a:buSzPct val="100000"/>
              <a:defRPr sz="12000"/>
            </a:lvl6pPr>
            <a:lvl7pPr lvl="6" rtl="0" algn="ctr">
              <a:spcBef>
                <a:spcPts val="0"/>
              </a:spcBef>
              <a:buSzPct val="100000"/>
              <a:defRPr sz="12000"/>
            </a:lvl7pPr>
            <a:lvl8pPr lvl="7" rtl="0" algn="ctr">
              <a:spcBef>
                <a:spcPts val="0"/>
              </a:spcBef>
              <a:buSzPct val="100000"/>
              <a:defRPr sz="12000"/>
            </a:lvl8pPr>
            <a:lvl9pPr lvl="8" rtl="0"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wrap="square" tIns="91425"/>
          <a:lstStyle>
            <a:lvl1pPr lvl="0" rtl="0" algn="ctr">
              <a:spcBef>
                <a:spcPts val="0"/>
              </a:spcBef>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wrap="square" tIns="91425"/>
          <a:lstStyle>
            <a:lvl1pPr lvl="0" rtl="0" algn="ctr">
              <a:spcBef>
                <a:spcPts val="0"/>
              </a:spcBef>
              <a:buSzPct val="100000"/>
              <a:defRPr sz="3600"/>
            </a:lvl1pPr>
            <a:lvl2pPr lvl="1" rtl="0" algn="ctr">
              <a:spcBef>
                <a:spcPts val="0"/>
              </a:spcBef>
              <a:buSzPct val="100000"/>
              <a:defRPr sz="3600"/>
            </a:lvl2pPr>
            <a:lvl3pPr lvl="2" rtl="0" algn="ctr">
              <a:spcBef>
                <a:spcPts val="0"/>
              </a:spcBef>
              <a:buSzPct val="100000"/>
              <a:defRPr sz="3600"/>
            </a:lvl3pPr>
            <a:lvl4pPr lvl="3" rtl="0" algn="ctr">
              <a:spcBef>
                <a:spcPts val="0"/>
              </a:spcBef>
              <a:buSzPct val="100000"/>
              <a:defRPr sz="3600"/>
            </a:lvl4pPr>
            <a:lvl5pPr lvl="4" rtl="0" algn="ctr">
              <a:spcBef>
                <a:spcPts val="0"/>
              </a:spcBef>
              <a:buSzPct val="100000"/>
              <a:defRPr sz="3600"/>
            </a:lvl5pPr>
            <a:lvl6pPr lvl="5" rtl="0" algn="ctr">
              <a:spcBef>
                <a:spcPts val="0"/>
              </a:spcBef>
              <a:buSzPct val="100000"/>
              <a:defRPr sz="3600"/>
            </a:lvl6pPr>
            <a:lvl7pPr lvl="6" rtl="0" algn="ctr">
              <a:spcBef>
                <a:spcPts val="0"/>
              </a:spcBef>
              <a:buSzPct val="100000"/>
              <a:defRPr sz="3600"/>
            </a:lvl7pPr>
            <a:lvl8pPr lvl="7" rtl="0" algn="ctr">
              <a:spcBef>
                <a:spcPts val="0"/>
              </a:spcBef>
              <a:buSzPct val="100000"/>
              <a:defRPr sz="3600"/>
            </a:lvl8pPr>
            <a:lvl9pPr lvl="8" rtl="0" algn="ctr">
              <a:spcBef>
                <a:spcPts val="0"/>
              </a:spcBef>
              <a:buSzPct val="100000"/>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wrap="square"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wrap="square"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wrap="square" tIns="91425"/>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wrap="square" tIns="91425"/>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wrap="square" tIns="91425"/>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wrap="square" tIns="91425"/>
          <a:lstStyle>
            <a:lvl1pPr lvl="0" rtl="0" algn="ctr">
              <a:spcBef>
                <a:spcPts val="0"/>
              </a:spcBef>
              <a:buSzPct val="100000"/>
              <a:defRPr sz="4200"/>
            </a:lvl1pPr>
            <a:lvl2pPr lvl="1" rtl="0" algn="ctr">
              <a:spcBef>
                <a:spcPts val="0"/>
              </a:spcBef>
              <a:buSzPct val="100000"/>
              <a:defRPr sz="4200"/>
            </a:lvl2pPr>
            <a:lvl3pPr lvl="2" rtl="0" algn="ctr">
              <a:spcBef>
                <a:spcPts val="0"/>
              </a:spcBef>
              <a:buSzPct val="100000"/>
              <a:defRPr sz="4200"/>
            </a:lvl3pPr>
            <a:lvl4pPr lvl="3" rtl="0" algn="ctr">
              <a:spcBef>
                <a:spcPts val="0"/>
              </a:spcBef>
              <a:buSzPct val="100000"/>
              <a:defRPr sz="4200"/>
            </a:lvl4pPr>
            <a:lvl5pPr lvl="4" rtl="0" algn="ctr">
              <a:spcBef>
                <a:spcPts val="0"/>
              </a:spcBef>
              <a:buSzPct val="100000"/>
              <a:defRPr sz="4200"/>
            </a:lvl5pPr>
            <a:lvl6pPr lvl="5" rtl="0" algn="ctr">
              <a:spcBef>
                <a:spcPts val="0"/>
              </a:spcBef>
              <a:buSzPct val="100000"/>
              <a:defRPr sz="4200"/>
            </a:lvl6pPr>
            <a:lvl7pPr lvl="6" rtl="0" algn="ctr">
              <a:spcBef>
                <a:spcPts val="0"/>
              </a:spcBef>
              <a:buSzPct val="100000"/>
              <a:defRPr sz="4200"/>
            </a:lvl7pPr>
            <a:lvl8pPr lvl="7" rtl="0" algn="ctr">
              <a:spcBef>
                <a:spcPts val="0"/>
              </a:spcBef>
              <a:buSzPct val="100000"/>
              <a:defRPr sz="4200"/>
            </a:lvl8pPr>
            <a:lvl9pPr lvl="8" rtl="0"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wrap="square" tIns="91425"/>
          <a:lstStyle>
            <a:lvl1pPr lvl="0" rtl="0" algn="ctr">
              <a:lnSpc>
                <a:spcPct val="100000"/>
              </a:lnSpc>
              <a:spcBef>
                <a:spcPts val="0"/>
              </a:spcBef>
              <a:spcAft>
                <a:spcPts val="0"/>
              </a:spcAft>
              <a:buSzPct val="100000"/>
              <a:buNone/>
              <a:defRPr sz="2100"/>
            </a:lvl1pPr>
            <a:lvl2pPr lvl="1" rtl="0" algn="ctr">
              <a:lnSpc>
                <a:spcPct val="100000"/>
              </a:lnSpc>
              <a:spcBef>
                <a:spcPts val="0"/>
              </a:spcBef>
              <a:spcAft>
                <a:spcPts val="0"/>
              </a:spcAft>
              <a:buSzPct val="100000"/>
              <a:buNone/>
              <a:defRPr sz="2100"/>
            </a:lvl2pPr>
            <a:lvl3pPr lvl="2" rtl="0" algn="ctr">
              <a:lnSpc>
                <a:spcPct val="100000"/>
              </a:lnSpc>
              <a:spcBef>
                <a:spcPts val="0"/>
              </a:spcBef>
              <a:spcAft>
                <a:spcPts val="0"/>
              </a:spcAft>
              <a:buSzPct val="100000"/>
              <a:buNone/>
              <a:defRPr sz="2100"/>
            </a:lvl3pPr>
            <a:lvl4pPr lvl="3" rtl="0" algn="ctr">
              <a:lnSpc>
                <a:spcPct val="100000"/>
              </a:lnSpc>
              <a:spcBef>
                <a:spcPts val="0"/>
              </a:spcBef>
              <a:spcAft>
                <a:spcPts val="0"/>
              </a:spcAft>
              <a:buSzPct val="100000"/>
              <a:buNone/>
              <a:defRPr sz="2100"/>
            </a:lvl4pPr>
            <a:lvl5pPr lvl="4" rtl="0" algn="ctr">
              <a:lnSpc>
                <a:spcPct val="100000"/>
              </a:lnSpc>
              <a:spcBef>
                <a:spcPts val="0"/>
              </a:spcBef>
              <a:spcAft>
                <a:spcPts val="0"/>
              </a:spcAft>
              <a:buSzPct val="100000"/>
              <a:buNone/>
              <a:defRPr sz="2100"/>
            </a:lvl5pPr>
            <a:lvl6pPr lvl="5" rtl="0" algn="ctr">
              <a:lnSpc>
                <a:spcPct val="100000"/>
              </a:lnSpc>
              <a:spcBef>
                <a:spcPts val="0"/>
              </a:spcBef>
              <a:spcAft>
                <a:spcPts val="0"/>
              </a:spcAft>
              <a:buSzPct val="100000"/>
              <a:buNone/>
              <a:defRPr sz="2100"/>
            </a:lvl6pPr>
            <a:lvl7pPr lvl="6" rtl="0" algn="ctr">
              <a:lnSpc>
                <a:spcPct val="100000"/>
              </a:lnSpc>
              <a:spcBef>
                <a:spcPts val="0"/>
              </a:spcBef>
              <a:spcAft>
                <a:spcPts val="0"/>
              </a:spcAft>
              <a:buSzPct val="100000"/>
              <a:buNone/>
              <a:defRPr sz="2100"/>
            </a:lvl7pPr>
            <a:lvl8pPr lvl="7" rtl="0" algn="ctr">
              <a:lnSpc>
                <a:spcPct val="100000"/>
              </a:lnSpc>
              <a:spcBef>
                <a:spcPts val="0"/>
              </a:spcBef>
              <a:spcAft>
                <a:spcPts val="0"/>
              </a:spcAft>
              <a:buSzPct val="100000"/>
              <a:buNone/>
              <a:defRPr sz="2100"/>
            </a:lvl8pPr>
            <a:lvl9pPr lvl="8" rtl="0"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wrap="square" tIns="91425"/>
          <a:lstStyle>
            <a:lvl1pPr lvl="0" rtl="0">
              <a:lnSpc>
                <a:spcPct val="100000"/>
              </a:lnSpc>
              <a:spcBef>
                <a:spcPts val="0"/>
              </a:spcBef>
              <a:spcAft>
                <a:spcPts val="0"/>
              </a:spcAft>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rtl="0">
              <a:spcBef>
                <a:spcPts val="0"/>
              </a:spcBef>
              <a:buClr>
                <a:schemeClr val="dk1"/>
              </a:buClr>
              <a:buSzPct val="100000"/>
              <a:buNone/>
              <a:defRPr sz="2800">
                <a:solidFill>
                  <a:schemeClr val="dk1"/>
                </a:solidFill>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rtl="0">
              <a:lnSpc>
                <a:spcPct val="115000"/>
              </a:lnSpc>
              <a:spcBef>
                <a:spcPts val="0"/>
              </a:spcBef>
              <a:spcAft>
                <a:spcPts val="1600"/>
              </a:spcAft>
              <a:buClr>
                <a:schemeClr val="dk2"/>
              </a:buClr>
              <a:buSzPct val="100000"/>
              <a:buChar char="●"/>
              <a:defRPr sz="1800">
                <a:solidFill>
                  <a:schemeClr val="dk2"/>
                </a:solidFill>
              </a:defRPr>
            </a:lvl1pPr>
            <a:lvl2pPr lvl="1" rtl="0">
              <a:lnSpc>
                <a:spcPct val="115000"/>
              </a:lnSpc>
              <a:spcBef>
                <a:spcPts val="0"/>
              </a:spcBef>
              <a:spcAft>
                <a:spcPts val="1600"/>
              </a:spcAft>
              <a:buClr>
                <a:schemeClr val="dk2"/>
              </a:buClr>
              <a:buChar char="○"/>
              <a:defRPr>
                <a:solidFill>
                  <a:schemeClr val="dk2"/>
                </a:solidFill>
              </a:defRPr>
            </a:lvl2pPr>
            <a:lvl3pPr lvl="2" rtl="0">
              <a:lnSpc>
                <a:spcPct val="115000"/>
              </a:lnSpc>
              <a:spcBef>
                <a:spcPts val="0"/>
              </a:spcBef>
              <a:spcAft>
                <a:spcPts val="1600"/>
              </a:spcAft>
              <a:buClr>
                <a:schemeClr val="dk2"/>
              </a:buClr>
              <a:buChar char="■"/>
              <a:defRPr>
                <a:solidFill>
                  <a:schemeClr val="dk2"/>
                </a:solidFill>
              </a:defRPr>
            </a:lvl3pPr>
            <a:lvl4pPr lvl="3" rtl="0">
              <a:lnSpc>
                <a:spcPct val="115000"/>
              </a:lnSpc>
              <a:spcBef>
                <a:spcPts val="0"/>
              </a:spcBef>
              <a:spcAft>
                <a:spcPts val="1600"/>
              </a:spcAft>
              <a:buClr>
                <a:schemeClr val="dk2"/>
              </a:buClr>
              <a:buChar char="●"/>
              <a:defRPr>
                <a:solidFill>
                  <a:schemeClr val="dk2"/>
                </a:solidFill>
              </a:defRPr>
            </a:lvl4pPr>
            <a:lvl5pPr lvl="4" rtl="0">
              <a:lnSpc>
                <a:spcPct val="115000"/>
              </a:lnSpc>
              <a:spcBef>
                <a:spcPts val="0"/>
              </a:spcBef>
              <a:spcAft>
                <a:spcPts val="1600"/>
              </a:spcAft>
              <a:buClr>
                <a:schemeClr val="dk2"/>
              </a:buClr>
              <a:buChar char="○"/>
              <a:defRPr>
                <a:solidFill>
                  <a:schemeClr val="dk2"/>
                </a:solidFill>
              </a:defRPr>
            </a:lvl5pPr>
            <a:lvl6pPr lvl="5" rtl="0">
              <a:lnSpc>
                <a:spcPct val="115000"/>
              </a:lnSpc>
              <a:spcBef>
                <a:spcPts val="0"/>
              </a:spcBef>
              <a:spcAft>
                <a:spcPts val="1600"/>
              </a:spcAft>
              <a:buClr>
                <a:schemeClr val="dk2"/>
              </a:buClr>
              <a:buChar char="■"/>
              <a:defRPr>
                <a:solidFill>
                  <a:schemeClr val="dk2"/>
                </a:solidFill>
              </a:defRPr>
            </a:lvl6pPr>
            <a:lvl7pPr lvl="6" rtl="0">
              <a:lnSpc>
                <a:spcPct val="115000"/>
              </a:lnSpc>
              <a:spcBef>
                <a:spcPts val="0"/>
              </a:spcBef>
              <a:spcAft>
                <a:spcPts val="1600"/>
              </a:spcAft>
              <a:buClr>
                <a:schemeClr val="dk2"/>
              </a:buClr>
              <a:buChar char="●"/>
              <a:defRPr>
                <a:solidFill>
                  <a:schemeClr val="dk2"/>
                </a:solidFill>
              </a:defRPr>
            </a:lvl7pPr>
            <a:lvl8pPr lvl="7" rtl="0">
              <a:lnSpc>
                <a:spcPct val="115000"/>
              </a:lnSpc>
              <a:spcBef>
                <a:spcPts val="0"/>
              </a:spcBef>
              <a:spcAft>
                <a:spcPts val="1600"/>
              </a:spcAft>
              <a:buClr>
                <a:schemeClr val="dk2"/>
              </a:buClr>
              <a:buChar char="○"/>
              <a:defRPr>
                <a:solidFill>
                  <a:schemeClr val="dk2"/>
                </a:solidFill>
              </a:defRPr>
            </a:lvl8pPr>
            <a:lvl9pPr lvl="8" rtl="0">
              <a:lnSpc>
                <a:spcPct val="115000"/>
              </a:lnSpc>
              <a:spcBef>
                <a:spcPts val="0"/>
              </a:spcBef>
              <a:spcAft>
                <a:spcPts val="1600"/>
              </a:spcAft>
              <a:buClr>
                <a:schemeClr val="dk2"/>
              </a:buClr>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rt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5.png"/><Relationship Id="rId5" Type="http://schemas.openxmlformats.org/officeDocument/2006/relationships/hyperlink" Target="https://docs.google.com/presentation/d/1-oes9ENH1uhFd11aJCA_sedFZ7pwhXUFuwFHwWzTu4w" TargetMode="External"/><Relationship Id="rId6"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6.png"/><Relationship Id="rId7"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3.jpg"/><Relationship Id="rId5"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2.jpg"/><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9.jpg"/><Relationship Id="rId4" Type="http://schemas.openxmlformats.org/officeDocument/2006/relationships/image" Target="../media/image20.jpg"/><Relationship Id="rId5"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hyperlink" Target="http://www.youtube.com/watch?v=zETNcHZT3Qw" TargetMode="External"/><Relationship Id="rId5" Type="http://schemas.openxmlformats.org/officeDocument/2006/relationships/image" Target="../media/image10.jpg"/><Relationship Id="rId6"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ph idx="1" type="subTitle"/>
          </p:nvPr>
        </p:nvSpPr>
        <p:spPr>
          <a:xfrm>
            <a:off x="89100" y="1958941"/>
            <a:ext cx="8965800" cy="1802100"/>
          </a:xfrm>
          <a:prstGeom prst="rect">
            <a:avLst/>
          </a:prstGeom>
        </p:spPr>
        <p:txBody>
          <a:bodyPr anchorCtr="0" anchor="t" bIns="91425" lIns="91425" rIns="91425" wrap="square" tIns="91425">
            <a:noAutofit/>
          </a:bodyPr>
          <a:lstStyle/>
          <a:p>
            <a:pPr lvl="0">
              <a:spcBef>
                <a:spcPts val="0"/>
              </a:spcBef>
              <a:buNone/>
            </a:pPr>
            <a:r>
              <a:rPr b="1" lang="en" sz="3200">
                <a:solidFill>
                  <a:schemeClr val="accent5"/>
                </a:solidFill>
                <a:latin typeface="Alegreya"/>
                <a:ea typeface="Alegreya"/>
                <a:cs typeface="Alegreya"/>
                <a:sym typeface="Alegreya"/>
              </a:rPr>
              <a:t>Skeletal</a:t>
            </a:r>
            <a:r>
              <a:rPr b="1" lang="en" sz="3200">
                <a:solidFill>
                  <a:schemeClr val="accent5"/>
                </a:solidFill>
                <a:latin typeface="Alegreya"/>
                <a:ea typeface="Alegreya"/>
                <a:cs typeface="Alegreya"/>
                <a:sym typeface="Alegreya"/>
              </a:rPr>
              <a:t> </a:t>
            </a:r>
            <a:r>
              <a:rPr b="1" lang="en" sz="3200">
                <a:solidFill>
                  <a:schemeClr val="accent5"/>
                </a:solidFill>
                <a:latin typeface="Alegreya"/>
                <a:ea typeface="Alegreya"/>
                <a:cs typeface="Alegreya"/>
                <a:sym typeface="Alegreya"/>
              </a:rPr>
              <a:t>Muscles</a:t>
            </a:r>
          </a:p>
          <a:p>
            <a:pPr lvl="0">
              <a:spcBef>
                <a:spcPts val="0"/>
              </a:spcBef>
              <a:buNone/>
            </a:pPr>
            <a:r>
              <a:t/>
            </a:r>
            <a:endParaRPr b="1">
              <a:latin typeface="Alegreya"/>
              <a:ea typeface="Alegreya"/>
              <a:cs typeface="Alegreya"/>
              <a:sym typeface="Alegreya"/>
            </a:endParaRPr>
          </a:p>
          <a:p>
            <a:pPr lvl="0">
              <a:spcBef>
                <a:spcPts val="0"/>
              </a:spcBef>
              <a:buNone/>
            </a:pPr>
            <a:r>
              <a:rPr b="1" lang="en">
                <a:solidFill>
                  <a:schemeClr val="accent3"/>
                </a:solidFill>
                <a:latin typeface="Amatic SC"/>
                <a:ea typeface="Amatic SC"/>
                <a:cs typeface="Amatic SC"/>
                <a:sym typeface="Amatic SC"/>
              </a:rPr>
              <a:t>SECOND LECTURE</a:t>
            </a:r>
          </a:p>
        </p:txBody>
      </p:sp>
      <p:pic>
        <p:nvPicPr>
          <p:cNvPr id="55" name="Shape 55"/>
          <p:cNvPicPr preferRelativeResize="0"/>
          <p:nvPr/>
        </p:nvPicPr>
        <p:blipFill rotWithShape="1">
          <a:blip r:embed="rId3">
            <a:alphaModFix/>
          </a:blip>
          <a:srcRect b="33783" l="26427" r="28118" t="32351"/>
          <a:stretch/>
        </p:blipFill>
        <p:spPr>
          <a:xfrm>
            <a:off x="7050975" y="-1"/>
            <a:ext cx="2093024" cy="1559424"/>
          </a:xfrm>
          <a:prstGeom prst="rect">
            <a:avLst/>
          </a:prstGeom>
          <a:noFill/>
          <a:ln>
            <a:noFill/>
          </a:ln>
        </p:spPr>
      </p:pic>
      <p:pic>
        <p:nvPicPr>
          <p:cNvPr id="56" name="Shape 56"/>
          <p:cNvPicPr preferRelativeResize="0"/>
          <p:nvPr/>
        </p:nvPicPr>
        <p:blipFill rotWithShape="1">
          <a:blip r:embed="rId4">
            <a:alphaModFix/>
          </a:blip>
          <a:srcRect b="2962" l="10979" r="9402" t="4743"/>
          <a:stretch/>
        </p:blipFill>
        <p:spPr>
          <a:xfrm>
            <a:off x="89100" y="87252"/>
            <a:ext cx="1431540" cy="1559425"/>
          </a:xfrm>
          <a:prstGeom prst="rect">
            <a:avLst/>
          </a:prstGeom>
          <a:noFill/>
          <a:ln>
            <a:noFill/>
          </a:ln>
        </p:spPr>
      </p:pic>
      <p:sp>
        <p:nvSpPr>
          <p:cNvPr id="57" name="Shape 57"/>
          <p:cNvSpPr txBox="1"/>
          <p:nvPr/>
        </p:nvSpPr>
        <p:spPr>
          <a:xfrm>
            <a:off x="4814412" y="3959938"/>
            <a:ext cx="3869400" cy="571500"/>
          </a:xfrm>
          <a:prstGeom prst="rect">
            <a:avLst/>
          </a:prstGeom>
          <a:noFill/>
          <a:ln>
            <a:noFill/>
          </a:ln>
        </p:spPr>
        <p:txBody>
          <a:bodyPr anchorCtr="0" anchor="t" bIns="91425" lIns="91425" rIns="91425" wrap="square" tIns="91425">
            <a:noAutofit/>
          </a:bodyPr>
          <a:lstStyle/>
          <a:p>
            <a:pPr lvl="0">
              <a:spcBef>
                <a:spcPts val="0"/>
              </a:spcBef>
              <a:buNone/>
            </a:pPr>
            <a:r>
              <a:rPr b="1" lang="en" sz="1700">
                <a:latin typeface="Courier New"/>
                <a:ea typeface="Courier New"/>
                <a:cs typeface="Courier New"/>
                <a:sym typeface="Courier New"/>
              </a:rPr>
              <a:t>{وَمَنْ يَتَوَكَّلْ عَلَى اللَّهِ فَهُوَ حَسْبُهُ}</a:t>
            </a:r>
          </a:p>
        </p:txBody>
      </p:sp>
      <p:sp>
        <p:nvSpPr>
          <p:cNvPr id="58" name="Shape 58"/>
          <p:cNvSpPr txBox="1"/>
          <p:nvPr/>
        </p:nvSpPr>
        <p:spPr>
          <a:xfrm>
            <a:off x="272100" y="4494977"/>
            <a:ext cx="3375600" cy="571500"/>
          </a:xfrm>
          <a:prstGeom prst="rect">
            <a:avLst/>
          </a:prstGeom>
          <a:noFill/>
          <a:ln cap="flat" cmpd="sng" w="9525">
            <a:solidFill>
              <a:srgbClr val="980000"/>
            </a:solidFill>
            <a:prstDash val="solid"/>
            <a:round/>
            <a:headEnd len="med" w="med" type="none"/>
            <a:tailEnd len="med" w="med" type="none"/>
          </a:ln>
        </p:spPr>
        <p:txBody>
          <a:bodyPr anchorCtr="0" anchor="t" bIns="91425" lIns="91425" rIns="91425" wrap="square" tIns="91425">
            <a:noAutofit/>
          </a:bodyPr>
          <a:lstStyle/>
          <a:p>
            <a:pPr lvl="0" algn="ctr">
              <a:spcBef>
                <a:spcPts val="0"/>
              </a:spcBef>
              <a:buNone/>
            </a:pPr>
            <a:r>
              <a:rPr b="1" lang="en">
                <a:latin typeface="Bree Serif"/>
                <a:ea typeface="Bree Serif"/>
                <a:cs typeface="Bree Serif"/>
                <a:sym typeface="Bree Serif"/>
              </a:rPr>
              <a:t>هذا العمل </a:t>
            </a:r>
            <a:r>
              <a:rPr b="1" lang="en">
                <a:latin typeface="Bree Serif"/>
                <a:ea typeface="Bree Serif"/>
                <a:cs typeface="Bree Serif"/>
                <a:sym typeface="Bree Serif"/>
              </a:rPr>
              <a:t>لا يغني عن المصدر الأساسي للمذاكرة</a:t>
            </a:r>
          </a:p>
        </p:txBody>
      </p:sp>
      <p:sp>
        <p:nvSpPr>
          <p:cNvPr id="59" name="Shape 59"/>
          <p:cNvSpPr txBox="1"/>
          <p:nvPr/>
        </p:nvSpPr>
        <p:spPr>
          <a:xfrm>
            <a:off x="3987950" y="4730325"/>
            <a:ext cx="5067000" cy="188100"/>
          </a:xfrm>
          <a:prstGeom prst="rect">
            <a:avLst/>
          </a:prstGeom>
          <a:noFill/>
          <a:ln>
            <a:noFill/>
          </a:ln>
        </p:spPr>
        <p:txBody>
          <a:bodyPr anchorCtr="0" anchor="t" bIns="91425" lIns="91425" rIns="91425" wrap="square" tIns="91425">
            <a:noAutofit/>
          </a:bodyPr>
          <a:lstStyle/>
          <a:p>
            <a:pPr lvl="0">
              <a:spcBef>
                <a:spcPts val="0"/>
              </a:spcBef>
              <a:buNone/>
            </a:pPr>
            <a:r>
              <a:rPr lang="en"/>
              <a:t>Please check our </a:t>
            </a:r>
            <a:r>
              <a:rPr lang="en" u="sng">
                <a:solidFill>
                  <a:schemeClr val="hlink"/>
                </a:solidFill>
                <a:hlinkClick r:id="rId5"/>
              </a:rPr>
              <a:t>Editing File</a:t>
            </a:r>
            <a:r>
              <a:rPr lang="en"/>
              <a:t> BEFORE studying this lecture</a:t>
            </a:r>
          </a:p>
        </p:txBody>
      </p:sp>
      <p:pic>
        <p:nvPicPr>
          <p:cNvPr id="60" name="Shape 60"/>
          <p:cNvPicPr preferRelativeResize="0"/>
          <p:nvPr/>
        </p:nvPicPr>
        <p:blipFill>
          <a:blip r:embed="rId6">
            <a:alphaModFix/>
          </a:blip>
          <a:stretch>
            <a:fillRect/>
          </a:stretch>
        </p:blipFill>
        <p:spPr>
          <a:xfrm>
            <a:off x="7050973" y="2076598"/>
            <a:ext cx="1366150" cy="1366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Shape 138"/>
          <p:cNvSpPr txBox="1"/>
          <p:nvPr>
            <p:ph type="title"/>
          </p:nvPr>
        </p:nvSpPr>
        <p:spPr>
          <a:xfrm>
            <a:off x="311700" y="290850"/>
            <a:ext cx="8520600" cy="572700"/>
          </a:xfrm>
          <a:prstGeom prst="rect">
            <a:avLst/>
          </a:prstGeom>
        </p:spPr>
        <p:txBody>
          <a:bodyPr anchorCtr="0" anchor="t" bIns="91425" lIns="91425" rIns="91425" wrap="square" tIns="91425">
            <a:noAutofit/>
          </a:bodyPr>
          <a:lstStyle/>
          <a:p>
            <a:pPr lvl="0">
              <a:spcBef>
                <a:spcPts val="0"/>
              </a:spcBef>
              <a:buNone/>
            </a:pPr>
            <a:r>
              <a:rPr b="1" lang="en">
                <a:solidFill>
                  <a:schemeClr val="accent5"/>
                </a:solidFill>
                <a:latin typeface="Alegreya"/>
                <a:ea typeface="Alegreya"/>
                <a:cs typeface="Alegreya"/>
                <a:sym typeface="Alegreya"/>
              </a:rPr>
              <a:t>Direction of</a:t>
            </a:r>
            <a:r>
              <a:rPr b="1" lang="en">
                <a:solidFill>
                  <a:schemeClr val="accent5"/>
                </a:solidFill>
                <a:latin typeface="Alegreya"/>
                <a:ea typeface="Alegreya"/>
                <a:cs typeface="Alegreya"/>
                <a:sym typeface="Alegreya"/>
              </a:rPr>
              <a:t> Muscle Fibers</a:t>
            </a:r>
          </a:p>
        </p:txBody>
      </p:sp>
      <p:sp>
        <p:nvSpPr>
          <p:cNvPr id="139" name="Shape 139"/>
          <p:cNvSpPr txBox="1"/>
          <p:nvPr>
            <p:ph idx="1" type="body"/>
          </p:nvPr>
        </p:nvSpPr>
        <p:spPr>
          <a:xfrm>
            <a:off x="218250" y="1703850"/>
            <a:ext cx="8910900" cy="3331200"/>
          </a:xfrm>
          <a:prstGeom prst="rect">
            <a:avLst/>
          </a:prstGeom>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lvl="0" rtl="0">
              <a:lnSpc>
                <a:spcPct val="100000"/>
              </a:lnSpc>
              <a:spcBef>
                <a:spcPts val="0"/>
              </a:spcBef>
              <a:buNone/>
            </a:pPr>
            <a:r>
              <a:rPr lang="en" sz="1700">
                <a:highlight>
                  <a:srgbClr val="FFFFFF"/>
                </a:highlight>
                <a:latin typeface="Bree Serif"/>
                <a:ea typeface="Bree Serif"/>
                <a:cs typeface="Bree Serif"/>
                <a:sym typeface="Bree Serif"/>
              </a:rPr>
              <a:t>▪ </a:t>
            </a:r>
            <a:r>
              <a:rPr lang="en" sz="1700">
                <a:solidFill>
                  <a:srgbClr val="76A5AF"/>
                </a:solidFill>
                <a:highlight>
                  <a:srgbClr val="FFFFFF"/>
                </a:highlight>
                <a:latin typeface="Bree Serif"/>
                <a:ea typeface="Bree Serif"/>
                <a:cs typeface="Bree Serif"/>
                <a:sym typeface="Bree Serif"/>
              </a:rPr>
              <a:t>Circular:</a:t>
            </a:r>
          </a:p>
          <a:p>
            <a:pPr lvl="0" rtl="0">
              <a:lnSpc>
                <a:spcPct val="100000"/>
              </a:lnSpc>
              <a:spcBef>
                <a:spcPts val="0"/>
              </a:spcBef>
              <a:buClr>
                <a:schemeClr val="dk1"/>
              </a:buClr>
              <a:buSzPct val="64705"/>
              <a:buFont typeface="Arial"/>
              <a:buNone/>
            </a:pPr>
            <a:r>
              <a:rPr lang="en" sz="1700">
                <a:solidFill>
                  <a:srgbClr val="434343"/>
                </a:solidFill>
                <a:highlight>
                  <a:srgbClr val="FFFFFF"/>
                </a:highlight>
                <a:latin typeface="Bree Serif"/>
                <a:ea typeface="Bree Serif"/>
                <a:cs typeface="Bree Serif"/>
                <a:sym typeface="Bree Serif"/>
              </a:rPr>
              <a:t>Surround a body opening or orifice, constricting it when contracted. </a:t>
            </a:r>
            <a:r>
              <a:rPr lang="en" sz="1700">
                <a:solidFill>
                  <a:srgbClr val="CC0000"/>
                </a:solidFill>
                <a:highlight>
                  <a:srgbClr val="FFFFFF"/>
                </a:highlight>
                <a:latin typeface="Bree Serif"/>
                <a:ea typeface="Bree Serif"/>
                <a:cs typeface="Bree Serif"/>
                <a:sym typeface="Bree Serif"/>
              </a:rPr>
              <a:t>Ex:Orbicularis oculi</a:t>
            </a:r>
          </a:p>
          <a:p>
            <a:pPr lvl="0" rtl="0">
              <a:lnSpc>
                <a:spcPct val="100000"/>
              </a:lnSpc>
              <a:spcBef>
                <a:spcPts val="0"/>
              </a:spcBef>
              <a:buNone/>
            </a:pPr>
            <a:r>
              <a:rPr lang="en" sz="1700">
                <a:solidFill>
                  <a:srgbClr val="76A5AF"/>
                </a:solidFill>
                <a:highlight>
                  <a:srgbClr val="FFFFFF"/>
                </a:highlight>
                <a:latin typeface="Bree Serif"/>
                <a:ea typeface="Bree Serif"/>
                <a:cs typeface="Bree Serif"/>
                <a:sym typeface="Bree Serif"/>
              </a:rPr>
              <a:t>▪ Convergent (triangular) :</a:t>
            </a:r>
          </a:p>
          <a:p>
            <a:pPr lvl="0" rtl="0">
              <a:lnSpc>
                <a:spcPct val="100000"/>
              </a:lnSpc>
              <a:spcBef>
                <a:spcPts val="0"/>
              </a:spcBef>
              <a:buNone/>
            </a:pPr>
            <a:r>
              <a:rPr lang="en" sz="1700">
                <a:solidFill>
                  <a:srgbClr val="434343"/>
                </a:solidFill>
                <a:highlight>
                  <a:srgbClr val="FFFFFF"/>
                </a:highlight>
                <a:latin typeface="Bree Serif"/>
                <a:ea typeface="Bree Serif"/>
                <a:cs typeface="Bree Serif"/>
                <a:sym typeface="Bree Serif"/>
              </a:rPr>
              <a:t>have a broad attachment from which the fascicles converge to a single tendon.</a:t>
            </a:r>
          </a:p>
          <a:p>
            <a:pPr lvl="0" rtl="0">
              <a:lnSpc>
                <a:spcPct val="100000"/>
              </a:lnSpc>
              <a:spcBef>
                <a:spcPts val="0"/>
              </a:spcBef>
              <a:buClr>
                <a:schemeClr val="dk1"/>
              </a:buClr>
              <a:buSzPct val="64705"/>
              <a:buFont typeface="Arial"/>
              <a:buNone/>
            </a:pPr>
            <a:r>
              <a:rPr lang="en" sz="1700">
                <a:solidFill>
                  <a:srgbClr val="434343"/>
                </a:solidFill>
                <a:highlight>
                  <a:srgbClr val="FFFFFF"/>
                </a:highlight>
                <a:latin typeface="Bree Serif"/>
                <a:ea typeface="Bree Serif"/>
                <a:cs typeface="Bree Serif"/>
                <a:sym typeface="Bree Serif"/>
              </a:rPr>
              <a:t> </a:t>
            </a:r>
            <a:r>
              <a:rPr lang="en" sz="1700">
                <a:solidFill>
                  <a:srgbClr val="CC0000"/>
                </a:solidFill>
                <a:highlight>
                  <a:srgbClr val="FFFFFF"/>
                </a:highlight>
                <a:latin typeface="Bree Serif"/>
                <a:ea typeface="Bree Serif"/>
                <a:cs typeface="Bree Serif"/>
                <a:sym typeface="Bree Serif"/>
              </a:rPr>
              <a:t>Ex : Pectoralls Major</a:t>
            </a:r>
          </a:p>
          <a:p>
            <a:pPr lvl="0" rtl="0">
              <a:lnSpc>
                <a:spcPct val="100000"/>
              </a:lnSpc>
              <a:spcBef>
                <a:spcPts val="0"/>
              </a:spcBef>
              <a:buNone/>
            </a:pPr>
            <a:r>
              <a:rPr lang="en" sz="1700">
                <a:solidFill>
                  <a:srgbClr val="76A5AF"/>
                </a:solidFill>
                <a:highlight>
                  <a:srgbClr val="FFFFFF"/>
                </a:highlight>
                <a:latin typeface="Bree Serif"/>
                <a:ea typeface="Bree Serif"/>
                <a:cs typeface="Bree Serif"/>
                <a:sym typeface="Bree Serif"/>
              </a:rPr>
              <a:t>▪ Fusiform :</a:t>
            </a:r>
          </a:p>
          <a:p>
            <a:pPr lvl="0" rtl="0">
              <a:lnSpc>
                <a:spcPct val="100000"/>
              </a:lnSpc>
              <a:spcBef>
                <a:spcPts val="0"/>
              </a:spcBef>
              <a:buClr>
                <a:schemeClr val="dk1"/>
              </a:buClr>
              <a:buSzPct val="64705"/>
              <a:buFont typeface="Arial"/>
              <a:buNone/>
            </a:pPr>
            <a:r>
              <a:rPr lang="en" sz="1700">
                <a:highlight>
                  <a:srgbClr val="FFFFFF"/>
                </a:highlight>
                <a:latin typeface="Bree Serif"/>
                <a:ea typeface="Bree Serif"/>
                <a:cs typeface="Bree Serif"/>
                <a:sym typeface="Bree Serif"/>
              </a:rPr>
              <a:t>spindle-shaped (round, thick belly, &amp; tapered ends).</a:t>
            </a:r>
            <a:r>
              <a:rPr lang="en" sz="1700">
                <a:solidFill>
                  <a:srgbClr val="CC0000"/>
                </a:solidFill>
                <a:highlight>
                  <a:srgbClr val="FFFFFF"/>
                </a:highlight>
                <a:latin typeface="Bree Serif"/>
                <a:ea typeface="Bree Serif"/>
                <a:cs typeface="Bree Serif"/>
                <a:sym typeface="Bree Serif"/>
              </a:rPr>
              <a:t>Ex: Biceps brachii</a:t>
            </a:r>
          </a:p>
          <a:p>
            <a:pPr lvl="0" rtl="0">
              <a:lnSpc>
                <a:spcPct val="100000"/>
              </a:lnSpc>
              <a:spcBef>
                <a:spcPts val="0"/>
              </a:spcBef>
              <a:buNone/>
            </a:pPr>
            <a:r>
              <a:t/>
            </a:r>
            <a:endParaRPr sz="1700">
              <a:highlight>
                <a:srgbClr val="F6B26B"/>
              </a:highlight>
              <a:latin typeface="Bree Serif"/>
              <a:ea typeface="Bree Serif"/>
              <a:cs typeface="Bree Serif"/>
              <a:sym typeface="Bree Serif"/>
            </a:endParaRPr>
          </a:p>
        </p:txBody>
      </p:sp>
      <p:sp>
        <p:nvSpPr>
          <p:cNvPr id="140" name="Shape 140"/>
          <p:cNvSpPr txBox="1"/>
          <p:nvPr/>
        </p:nvSpPr>
        <p:spPr>
          <a:xfrm>
            <a:off x="3405675" y="1539550"/>
            <a:ext cx="944700" cy="746400"/>
          </a:xfrm>
          <a:prstGeom prst="rect">
            <a:avLst/>
          </a:prstGeom>
          <a:noFill/>
          <a:ln>
            <a:noFill/>
          </a:ln>
        </p:spPr>
        <p:txBody>
          <a:bodyPr anchorCtr="0" anchor="t" bIns="91425" lIns="91425" rIns="91425" wrap="square" tIns="91425">
            <a:noAutofit/>
          </a:bodyPr>
          <a:lstStyle/>
          <a:p>
            <a:pPr lvl="0">
              <a:spcBef>
                <a:spcPts val="0"/>
              </a:spcBef>
              <a:buNone/>
            </a:pPr>
            <a:r>
              <a:t/>
            </a:r>
            <a:endParaRPr/>
          </a:p>
        </p:txBody>
      </p:sp>
      <p:cxnSp>
        <p:nvCxnSpPr>
          <p:cNvPr id="141" name="Shape 141"/>
          <p:cNvCxnSpPr/>
          <p:nvPr/>
        </p:nvCxnSpPr>
        <p:spPr>
          <a:xfrm>
            <a:off x="218250" y="2565902"/>
            <a:ext cx="8910900" cy="11700"/>
          </a:xfrm>
          <a:prstGeom prst="straightConnector1">
            <a:avLst/>
          </a:prstGeom>
          <a:noFill/>
          <a:ln cap="flat" cmpd="sng" w="9525">
            <a:solidFill>
              <a:schemeClr val="dk2"/>
            </a:solidFill>
            <a:prstDash val="solid"/>
            <a:round/>
            <a:headEnd len="lg" w="lg" type="none"/>
            <a:tailEnd len="lg" w="lg" type="none"/>
          </a:ln>
        </p:spPr>
      </p:cxnSp>
      <p:cxnSp>
        <p:nvCxnSpPr>
          <p:cNvPr id="142" name="Shape 142"/>
          <p:cNvCxnSpPr/>
          <p:nvPr/>
        </p:nvCxnSpPr>
        <p:spPr>
          <a:xfrm flipH="1" rot="10800000">
            <a:off x="220425" y="3997783"/>
            <a:ext cx="8945700" cy="11700"/>
          </a:xfrm>
          <a:prstGeom prst="straightConnector1">
            <a:avLst/>
          </a:prstGeom>
          <a:noFill/>
          <a:ln cap="flat" cmpd="sng" w="9525">
            <a:solidFill>
              <a:schemeClr val="dk2"/>
            </a:solidFill>
            <a:prstDash val="solid"/>
            <a:round/>
            <a:headEnd len="lg" w="lg" type="none"/>
            <a:tailEnd len="lg" w="lg" type="none"/>
          </a:ln>
        </p:spPr>
      </p:cxnSp>
      <p:sp>
        <p:nvSpPr>
          <p:cNvPr id="143" name="Shape 143"/>
          <p:cNvSpPr txBox="1"/>
          <p:nvPr/>
        </p:nvSpPr>
        <p:spPr>
          <a:xfrm>
            <a:off x="5808300" y="0"/>
            <a:ext cx="3335700" cy="4698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lvl="0" rtl="0">
              <a:spcBef>
                <a:spcPts val="0"/>
              </a:spcBef>
              <a:buNone/>
            </a:pPr>
            <a:r>
              <a:rPr lang="en">
                <a:solidFill>
                  <a:srgbClr val="6FA8DC"/>
                </a:solidFill>
              </a:rPr>
              <a:t>This slide is from the boys’ lecture only</a:t>
            </a:r>
          </a:p>
        </p:txBody>
      </p:sp>
      <p:sp>
        <p:nvSpPr>
          <p:cNvPr id="144" name="Shape 144"/>
          <p:cNvSpPr txBox="1"/>
          <p:nvPr/>
        </p:nvSpPr>
        <p:spPr>
          <a:xfrm>
            <a:off x="220436" y="981046"/>
            <a:ext cx="7315200" cy="853500"/>
          </a:xfrm>
          <a:prstGeom prst="rect">
            <a:avLst/>
          </a:prstGeom>
          <a:noFill/>
          <a:ln>
            <a:noFill/>
          </a:ln>
        </p:spPr>
        <p:txBody>
          <a:bodyPr anchorCtr="0" anchor="t" bIns="91425" lIns="91425" rIns="91425" wrap="square" tIns="91425">
            <a:noAutofit/>
          </a:bodyPr>
          <a:lstStyle/>
          <a:p>
            <a:pPr lvl="0" rtl="0">
              <a:lnSpc>
                <a:spcPct val="115000"/>
              </a:lnSpc>
              <a:spcBef>
                <a:spcPts val="0"/>
              </a:spcBef>
              <a:spcAft>
                <a:spcPts val="1600"/>
              </a:spcAft>
              <a:buClr>
                <a:schemeClr val="dk1"/>
              </a:buClr>
              <a:buSzPct val="64705"/>
              <a:buFont typeface="Arial"/>
              <a:buNone/>
            </a:pPr>
            <a:r>
              <a:rPr lang="en" sz="1700">
                <a:solidFill>
                  <a:schemeClr val="dk1"/>
                </a:solidFill>
                <a:latin typeface="Bree Serif"/>
                <a:ea typeface="Bree Serif"/>
                <a:cs typeface="Bree Serif"/>
                <a:sym typeface="Bree Serif"/>
              </a:rPr>
              <a:t>The range of motion and the power of a muscle depends on the arrangement of its fascicles</a:t>
            </a:r>
            <a:r>
              <a:rPr lang="en" sz="1700">
                <a:solidFill>
                  <a:srgbClr val="434343"/>
                </a:solidFill>
                <a:latin typeface="Bree Serif"/>
                <a:ea typeface="Bree Serif"/>
                <a:cs typeface="Bree Serif"/>
                <a:sym typeface="Bree Serif"/>
              </a:rPr>
              <a:t>.</a:t>
            </a:r>
            <a:r>
              <a:rPr lang="en" sz="1700">
                <a:solidFill>
                  <a:schemeClr val="dk2"/>
                </a:solidFill>
                <a:latin typeface="Bree Serif"/>
                <a:ea typeface="Bree Serif"/>
                <a:cs typeface="Bree Serif"/>
                <a:sym typeface="Bree Serif"/>
              </a:rPr>
              <a:t>  It can be:</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Shape 14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t/>
            </a:r>
            <a:endParaRPr/>
          </a:p>
        </p:txBody>
      </p:sp>
      <p:sp>
        <p:nvSpPr>
          <p:cNvPr id="150" name="Shape 150"/>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151" name="Shape 151"/>
          <p:cNvPicPr preferRelativeResize="0"/>
          <p:nvPr/>
        </p:nvPicPr>
        <p:blipFill>
          <a:blip r:embed="rId3">
            <a:alphaModFix/>
          </a:blip>
          <a:stretch>
            <a:fillRect/>
          </a:stretch>
        </p:blipFill>
        <p:spPr>
          <a:xfrm>
            <a:off x="-12" y="-72800"/>
            <a:ext cx="9050700" cy="5289076"/>
          </a:xfrm>
          <a:prstGeom prst="rect">
            <a:avLst/>
          </a:prstGeom>
          <a:noFill/>
          <a:ln>
            <a:noFill/>
          </a:ln>
        </p:spPr>
      </p:pic>
      <p:pic>
        <p:nvPicPr>
          <p:cNvPr id="152" name="Shape 152"/>
          <p:cNvPicPr preferRelativeResize="0"/>
          <p:nvPr/>
        </p:nvPicPr>
        <p:blipFill>
          <a:blip r:embed="rId4">
            <a:alphaModFix/>
          </a:blip>
          <a:stretch>
            <a:fillRect/>
          </a:stretch>
        </p:blipFill>
        <p:spPr>
          <a:xfrm>
            <a:off x="7203900" y="3055322"/>
            <a:ext cx="835275" cy="2088175"/>
          </a:xfrm>
          <a:prstGeom prst="rect">
            <a:avLst/>
          </a:prstGeom>
          <a:noFill/>
          <a:ln>
            <a:noFill/>
          </a:ln>
        </p:spPr>
      </p:pic>
      <p:pic>
        <p:nvPicPr>
          <p:cNvPr id="153" name="Shape 153"/>
          <p:cNvPicPr preferRelativeResize="0"/>
          <p:nvPr/>
        </p:nvPicPr>
        <p:blipFill>
          <a:blip r:embed="rId5">
            <a:alphaModFix/>
          </a:blip>
          <a:stretch>
            <a:fillRect/>
          </a:stretch>
        </p:blipFill>
        <p:spPr>
          <a:xfrm>
            <a:off x="4128336" y="2990625"/>
            <a:ext cx="887325" cy="1173175"/>
          </a:xfrm>
          <a:prstGeom prst="rect">
            <a:avLst/>
          </a:prstGeom>
          <a:noFill/>
          <a:ln>
            <a:noFill/>
          </a:ln>
        </p:spPr>
      </p:pic>
      <p:pic>
        <p:nvPicPr>
          <p:cNvPr id="154" name="Shape 154"/>
          <p:cNvPicPr preferRelativeResize="0"/>
          <p:nvPr/>
        </p:nvPicPr>
        <p:blipFill>
          <a:blip r:embed="rId6">
            <a:alphaModFix/>
          </a:blip>
          <a:stretch>
            <a:fillRect/>
          </a:stretch>
        </p:blipFill>
        <p:spPr>
          <a:xfrm>
            <a:off x="2317225" y="2851675"/>
            <a:ext cx="721675" cy="1557050"/>
          </a:xfrm>
          <a:prstGeom prst="rect">
            <a:avLst/>
          </a:prstGeom>
          <a:noFill/>
          <a:ln>
            <a:noFill/>
          </a:ln>
        </p:spPr>
      </p:pic>
      <p:pic>
        <p:nvPicPr>
          <p:cNvPr id="155" name="Shape 155"/>
          <p:cNvPicPr preferRelativeResize="0"/>
          <p:nvPr/>
        </p:nvPicPr>
        <p:blipFill>
          <a:blip r:embed="rId7">
            <a:alphaModFix/>
          </a:blip>
          <a:stretch>
            <a:fillRect/>
          </a:stretch>
        </p:blipFill>
        <p:spPr>
          <a:xfrm>
            <a:off x="373550" y="2851674"/>
            <a:ext cx="988675" cy="1504075"/>
          </a:xfrm>
          <a:prstGeom prst="rect">
            <a:avLst/>
          </a:prstGeom>
          <a:noFill/>
          <a:ln>
            <a:noFill/>
          </a:ln>
        </p:spPr>
      </p:pic>
      <p:sp>
        <p:nvSpPr>
          <p:cNvPr id="156" name="Shape 156"/>
          <p:cNvSpPr txBox="1"/>
          <p:nvPr/>
        </p:nvSpPr>
        <p:spPr>
          <a:xfrm>
            <a:off x="7411975" y="-72800"/>
            <a:ext cx="1731900" cy="4533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lvl="0">
              <a:spcBef>
                <a:spcPts val="0"/>
              </a:spcBef>
              <a:buNone/>
            </a:pPr>
            <a:r>
              <a:rPr lang="en" sz="1700">
                <a:solidFill>
                  <a:srgbClr val="FF0000"/>
                </a:solidFill>
              </a:rPr>
              <a:t>Important Slide</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Shape 161"/>
          <p:cNvSpPr txBox="1"/>
          <p:nvPr>
            <p:ph type="title"/>
          </p:nvPr>
        </p:nvSpPr>
        <p:spPr>
          <a:xfrm>
            <a:off x="863846" y="0"/>
            <a:ext cx="7101600" cy="366300"/>
          </a:xfrm>
          <a:prstGeom prst="rect">
            <a:avLst/>
          </a:prstGeom>
        </p:spPr>
        <p:txBody>
          <a:bodyPr anchorCtr="0" anchor="t" bIns="91425" lIns="91425" rIns="91425" wrap="square" tIns="91425">
            <a:noAutofit/>
          </a:bodyPr>
          <a:lstStyle/>
          <a:p>
            <a:pPr lvl="0" algn="ctr">
              <a:spcBef>
                <a:spcPts val="0"/>
              </a:spcBef>
              <a:buNone/>
            </a:pPr>
            <a:r>
              <a:rPr b="1" lang="en" sz="3200">
                <a:solidFill>
                  <a:schemeClr val="accent5"/>
                </a:solidFill>
                <a:latin typeface="Alegreya"/>
                <a:ea typeface="Alegreya"/>
                <a:cs typeface="Alegreya"/>
                <a:sym typeface="Alegreya"/>
              </a:rPr>
              <a:t>Mode (Mechanism) of</a:t>
            </a:r>
            <a:r>
              <a:rPr b="1" lang="en" sz="3200">
                <a:solidFill>
                  <a:schemeClr val="accent5"/>
                </a:solidFill>
                <a:latin typeface="Alegreya"/>
                <a:ea typeface="Alegreya"/>
                <a:cs typeface="Alegreya"/>
                <a:sym typeface="Alegreya"/>
              </a:rPr>
              <a:t> Action:</a:t>
            </a:r>
          </a:p>
        </p:txBody>
      </p:sp>
      <p:graphicFrame>
        <p:nvGraphicFramePr>
          <p:cNvPr id="162" name="Shape 162"/>
          <p:cNvGraphicFramePr/>
          <p:nvPr/>
        </p:nvGraphicFramePr>
        <p:xfrm>
          <a:off x="291318" y="557043"/>
          <a:ext cx="3000000" cy="3000000"/>
        </p:xfrm>
        <a:graphic>
          <a:graphicData uri="http://schemas.openxmlformats.org/drawingml/2006/table">
            <a:tbl>
              <a:tblPr>
                <a:noFill/>
                <a:tableStyleId>{7369E681-5341-468C-9947-6208241E5920}</a:tableStyleId>
              </a:tblPr>
              <a:tblGrid>
                <a:gridCol w="2219250"/>
                <a:gridCol w="2112225"/>
                <a:gridCol w="2112225"/>
                <a:gridCol w="2231125"/>
              </a:tblGrid>
              <a:tr h="449175">
                <a:tc>
                  <a:txBody>
                    <a:bodyPr>
                      <a:noAutofit/>
                    </a:bodyPr>
                    <a:lstStyle/>
                    <a:p>
                      <a:pPr lvl="0" rtl="0" algn="ctr">
                        <a:lnSpc>
                          <a:spcPct val="115000"/>
                        </a:lnSpc>
                        <a:spcBef>
                          <a:spcPts val="0"/>
                        </a:spcBef>
                        <a:buNone/>
                      </a:pPr>
                      <a:r>
                        <a:rPr b="1" lang="en" sz="1600">
                          <a:solidFill>
                            <a:schemeClr val="accent5"/>
                          </a:solidFill>
                          <a:latin typeface="Alegreya"/>
                          <a:ea typeface="Alegreya"/>
                          <a:cs typeface="Alegreya"/>
                          <a:sym typeface="Alegreya"/>
                        </a:rPr>
                        <a:t>Prime Mover (Agonist)</a:t>
                      </a:r>
                    </a:p>
                  </a:txBody>
                  <a:tcPr marT="91425" marB="91425" marR="91425" marL="91425">
                    <a:solidFill>
                      <a:schemeClr val="lt2"/>
                    </a:solidFill>
                  </a:tcPr>
                </a:tc>
                <a:tc>
                  <a:txBody>
                    <a:bodyPr>
                      <a:noAutofit/>
                    </a:bodyPr>
                    <a:lstStyle/>
                    <a:p>
                      <a:pPr lvl="0" algn="ctr">
                        <a:spcBef>
                          <a:spcPts val="0"/>
                        </a:spcBef>
                        <a:buNone/>
                      </a:pPr>
                      <a:r>
                        <a:rPr b="1" lang="en" sz="1600">
                          <a:solidFill>
                            <a:schemeClr val="accent5"/>
                          </a:solidFill>
                          <a:latin typeface="Alegreya"/>
                          <a:ea typeface="Alegreya"/>
                          <a:cs typeface="Alegreya"/>
                          <a:sym typeface="Alegreya"/>
                        </a:rPr>
                        <a:t>Antagonist</a:t>
                      </a:r>
                    </a:p>
                  </a:txBody>
                  <a:tcPr marT="91425" marB="91425" marR="91425" marL="91425">
                    <a:solidFill>
                      <a:schemeClr val="lt2"/>
                    </a:solidFill>
                  </a:tcPr>
                </a:tc>
                <a:tc>
                  <a:txBody>
                    <a:bodyPr>
                      <a:noAutofit/>
                    </a:bodyPr>
                    <a:lstStyle/>
                    <a:p>
                      <a:pPr lvl="0" rtl="0" algn="ctr">
                        <a:spcBef>
                          <a:spcPts val="0"/>
                        </a:spcBef>
                        <a:buClr>
                          <a:schemeClr val="dk1"/>
                        </a:buClr>
                        <a:buSzPct val="68750"/>
                        <a:buFont typeface="Arial"/>
                        <a:buNone/>
                      </a:pPr>
                      <a:r>
                        <a:rPr b="1" lang="en" sz="1600">
                          <a:solidFill>
                            <a:schemeClr val="accent5"/>
                          </a:solidFill>
                          <a:latin typeface="Alegreya"/>
                          <a:ea typeface="Alegreya"/>
                          <a:cs typeface="Alegreya"/>
                          <a:sym typeface="Alegreya"/>
                        </a:rPr>
                        <a:t>Synergist</a:t>
                      </a:r>
                    </a:p>
                  </a:txBody>
                  <a:tcPr marT="91425" marB="91425" marR="91425" marL="91425">
                    <a:solidFill>
                      <a:schemeClr val="lt2"/>
                    </a:solidFill>
                  </a:tcPr>
                </a:tc>
                <a:tc>
                  <a:txBody>
                    <a:bodyPr>
                      <a:noAutofit/>
                    </a:bodyPr>
                    <a:lstStyle/>
                    <a:p>
                      <a:pPr lvl="0" rtl="0" algn="ctr">
                        <a:spcBef>
                          <a:spcPts val="0"/>
                        </a:spcBef>
                        <a:buClr>
                          <a:schemeClr val="dk1"/>
                        </a:buClr>
                        <a:buSzPct val="68750"/>
                        <a:buFont typeface="Arial"/>
                        <a:buNone/>
                      </a:pPr>
                      <a:r>
                        <a:rPr b="1" lang="en" sz="1600">
                          <a:solidFill>
                            <a:schemeClr val="accent5"/>
                          </a:solidFill>
                          <a:latin typeface="Alegreya"/>
                          <a:ea typeface="Alegreya"/>
                          <a:cs typeface="Alegreya"/>
                          <a:sym typeface="Alegreya"/>
                        </a:rPr>
                        <a:t>Fixator</a:t>
                      </a:r>
                    </a:p>
                  </a:txBody>
                  <a:tcPr marT="91425" marB="91425" marR="91425" marL="91425">
                    <a:solidFill>
                      <a:schemeClr val="lt2"/>
                    </a:solidFill>
                  </a:tcPr>
                </a:tc>
              </a:tr>
              <a:tr h="1744575">
                <a:tc>
                  <a:txBody>
                    <a:bodyPr>
                      <a:noAutofit/>
                    </a:bodyPr>
                    <a:lstStyle/>
                    <a:p>
                      <a:pPr lvl="0" rtl="0" algn="ctr">
                        <a:lnSpc>
                          <a:spcPct val="115000"/>
                        </a:lnSpc>
                        <a:spcBef>
                          <a:spcPts val="0"/>
                        </a:spcBef>
                        <a:buNone/>
                      </a:pPr>
                      <a:r>
                        <a:rPr b="1" lang="en" sz="1500">
                          <a:solidFill>
                            <a:schemeClr val="dk1"/>
                          </a:solidFill>
                          <a:latin typeface="Calibri"/>
                          <a:ea typeface="Calibri"/>
                          <a:cs typeface="Calibri"/>
                          <a:sym typeface="Calibri"/>
                        </a:rPr>
                        <a:t>- </a:t>
                      </a:r>
                      <a:r>
                        <a:rPr lang="en" sz="1500">
                          <a:solidFill>
                            <a:schemeClr val="dk1"/>
                          </a:solidFill>
                          <a:latin typeface="Calibri"/>
                          <a:ea typeface="Calibri"/>
                          <a:cs typeface="Calibri"/>
                          <a:sym typeface="Calibri"/>
                        </a:rPr>
                        <a:t>It is the </a:t>
                      </a:r>
                      <a:r>
                        <a:rPr lang="en" sz="1500" u="sng">
                          <a:solidFill>
                            <a:schemeClr val="dk1"/>
                          </a:solidFill>
                          <a:latin typeface="Calibri"/>
                          <a:ea typeface="Calibri"/>
                          <a:cs typeface="Calibri"/>
                          <a:sym typeface="Calibri"/>
                        </a:rPr>
                        <a:t>chief muscle </a:t>
                      </a:r>
                      <a:r>
                        <a:rPr lang="en" sz="1500">
                          <a:solidFill>
                            <a:schemeClr val="dk1"/>
                          </a:solidFill>
                          <a:latin typeface="Calibri"/>
                          <a:ea typeface="Calibri"/>
                          <a:cs typeface="Calibri"/>
                          <a:sym typeface="Calibri"/>
                        </a:rPr>
                        <a:t>responsible for a particular movement. </a:t>
                      </a:r>
                    </a:p>
                  </a:txBody>
                  <a:tcPr marT="91425" marB="91425" marR="91425" marL="91425"/>
                </a:tc>
                <a:tc>
                  <a:txBody>
                    <a:bodyPr>
                      <a:noAutofit/>
                    </a:bodyPr>
                    <a:lstStyle/>
                    <a:p>
                      <a:pPr lvl="0" rtl="0" algn="ctr">
                        <a:lnSpc>
                          <a:spcPct val="115000"/>
                        </a:lnSpc>
                        <a:spcBef>
                          <a:spcPts val="0"/>
                        </a:spcBef>
                        <a:buNone/>
                      </a:pPr>
                      <a:r>
                        <a:rPr b="1" lang="en" sz="1500">
                          <a:solidFill>
                            <a:schemeClr val="dk1"/>
                          </a:solidFill>
                          <a:latin typeface="Calibri"/>
                          <a:ea typeface="Calibri"/>
                          <a:cs typeface="Calibri"/>
                          <a:sym typeface="Calibri"/>
                        </a:rPr>
                        <a:t>-</a:t>
                      </a:r>
                      <a:r>
                        <a:rPr lang="en" sz="1500">
                          <a:solidFill>
                            <a:schemeClr val="dk1"/>
                          </a:solidFill>
                          <a:latin typeface="Calibri"/>
                          <a:ea typeface="Calibri"/>
                          <a:cs typeface="Calibri"/>
                          <a:sym typeface="Calibri"/>
                        </a:rPr>
                        <a:t> It </a:t>
                      </a:r>
                      <a:r>
                        <a:rPr lang="en" sz="1500" u="sng">
                          <a:solidFill>
                            <a:schemeClr val="dk1"/>
                          </a:solidFill>
                          <a:latin typeface="Calibri"/>
                          <a:ea typeface="Calibri"/>
                          <a:cs typeface="Calibri"/>
                          <a:sym typeface="Calibri"/>
                        </a:rPr>
                        <a:t>opposes the action of the prime mover</a:t>
                      </a:r>
                      <a:r>
                        <a:rPr lang="en" sz="1500">
                          <a:solidFill>
                            <a:schemeClr val="dk1"/>
                          </a:solidFill>
                          <a:latin typeface="Calibri"/>
                          <a:ea typeface="Calibri"/>
                          <a:cs typeface="Calibri"/>
                          <a:sym typeface="Calibri"/>
                        </a:rPr>
                        <a:t>.</a:t>
                      </a:r>
                    </a:p>
                    <a:p>
                      <a:pPr lvl="0" rtl="0" algn="ctr">
                        <a:lnSpc>
                          <a:spcPct val="115000"/>
                        </a:lnSpc>
                        <a:spcBef>
                          <a:spcPts val="0"/>
                        </a:spcBef>
                        <a:buNone/>
                      </a:pPr>
                      <a:r>
                        <a:rPr b="1" lang="en" sz="1500">
                          <a:solidFill>
                            <a:schemeClr val="dk1"/>
                          </a:solidFill>
                          <a:latin typeface="Calibri"/>
                          <a:ea typeface="Calibri"/>
                          <a:cs typeface="Calibri"/>
                          <a:sym typeface="Calibri"/>
                        </a:rPr>
                        <a:t>-</a:t>
                      </a:r>
                      <a:r>
                        <a:rPr lang="en" sz="1500">
                          <a:solidFill>
                            <a:schemeClr val="dk1"/>
                          </a:solidFill>
                          <a:latin typeface="Calibri"/>
                          <a:ea typeface="Calibri"/>
                          <a:cs typeface="Calibri"/>
                          <a:sym typeface="Calibri"/>
                        </a:rPr>
                        <a:t> Before contraction of prime mover, antagonist must be relaxed. </a:t>
                      </a:r>
                    </a:p>
                  </a:txBody>
                  <a:tcPr marT="91425" marB="91425" marR="91425" marL="91425"/>
                </a:tc>
                <a:tc>
                  <a:txBody>
                    <a:bodyPr>
                      <a:noAutofit/>
                    </a:bodyPr>
                    <a:lstStyle/>
                    <a:p>
                      <a:pPr lvl="0" rtl="0" algn="ctr">
                        <a:lnSpc>
                          <a:spcPct val="115000"/>
                        </a:lnSpc>
                        <a:spcBef>
                          <a:spcPts val="0"/>
                        </a:spcBef>
                        <a:buNone/>
                      </a:pPr>
                      <a:r>
                        <a:rPr lang="en" sz="1500" u="sng">
                          <a:solidFill>
                            <a:schemeClr val="dk1"/>
                          </a:solidFill>
                          <a:latin typeface="Calibri"/>
                          <a:ea typeface="Calibri"/>
                          <a:cs typeface="Calibri"/>
                          <a:sym typeface="Calibri"/>
                        </a:rPr>
                        <a:t>Prevents unwanted movement</a:t>
                      </a:r>
                      <a:r>
                        <a:rPr lang="en" sz="1500">
                          <a:solidFill>
                            <a:schemeClr val="dk1"/>
                          </a:solidFill>
                          <a:latin typeface="Calibri"/>
                          <a:ea typeface="Calibri"/>
                          <a:cs typeface="Calibri"/>
                          <a:sym typeface="Calibri"/>
                        </a:rPr>
                        <a:t> in an intermediate joint crossed by the Prime Mover.</a:t>
                      </a:r>
                    </a:p>
                  </a:txBody>
                  <a:tcPr marT="91425" marB="91425" marR="91425" marL="91425"/>
                </a:tc>
                <a:tc>
                  <a:txBody>
                    <a:bodyPr>
                      <a:noAutofit/>
                    </a:bodyPr>
                    <a:lstStyle/>
                    <a:p>
                      <a:pPr lvl="0" rtl="0" algn="ctr">
                        <a:lnSpc>
                          <a:spcPct val="115000"/>
                        </a:lnSpc>
                        <a:spcBef>
                          <a:spcPts val="0"/>
                        </a:spcBef>
                        <a:buNone/>
                      </a:pPr>
                      <a:r>
                        <a:rPr lang="en" sz="1500">
                          <a:solidFill>
                            <a:schemeClr val="dk1"/>
                          </a:solidFill>
                          <a:latin typeface="Calibri"/>
                          <a:ea typeface="Calibri"/>
                          <a:cs typeface="Calibri"/>
                          <a:sym typeface="Calibri"/>
                        </a:rPr>
                        <a:t>Its contraction does not produce movement by itself but it </a:t>
                      </a:r>
                      <a:r>
                        <a:rPr lang="en" sz="1500" u="sng">
                          <a:solidFill>
                            <a:schemeClr val="dk1"/>
                          </a:solidFill>
                          <a:latin typeface="Calibri"/>
                          <a:ea typeface="Calibri"/>
                          <a:cs typeface="Calibri"/>
                          <a:sym typeface="Calibri"/>
                        </a:rPr>
                        <a:t>stabilizes the origin of the prime mover </a:t>
                      </a:r>
                      <a:r>
                        <a:rPr lang="en" sz="1500">
                          <a:solidFill>
                            <a:schemeClr val="dk1"/>
                          </a:solidFill>
                          <a:latin typeface="Calibri"/>
                          <a:ea typeface="Calibri"/>
                          <a:cs typeface="Calibri"/>
                          <a:sym typeface="Calibri"/>
                        </a:rPr>
                        <a:t>so that it can act efficiently. </a:t>
                      </a:r>
                    </a:p>
                  </a:txBody>
                  <a:tcPr marT="91425" marB="91425" marR="91425" marL="91425"/>
                </a:tc>
              </a:tr>
              <a:tr h="2266475">
                <a:tc>
                  <a:txBody>
                    <a:bodyPr>
                      <a:noAutofit/>
                    </a:bodyPr>
                    <a:lstStyle/>
                    <a:p>
                      <a:pPr lvl="0" rtl="0" algn="ctr">
                        <a:lnSpc>
                          <a:spcPct val="115000"/>
                        </a:lnSpc>
                        <a:spcBef>
                          <a:spcPts val="0"/>
                        </a:spcBef>
                        <a:buClr>
                          <a:schemeClr val="dk1"/>
                        </a:buClr>
                        <a:buSzPct val="73333"/>
                        <a:buFont typeface="Arial"/>
                        <a:buNone/>
                      </a:pPr>
                      <a:r>
                        <a:rPr b="1" lang="en" sz="1500" u="sng">
                          <a:solidFill>
                            <a:schemeClr val="accent5"/>
                          </a:solidFill>
                          <a:latin typeface="Calibri"/>
                          <a:ea typeface="Calibri"/>
                          <a:cs typeface="Calibri"/>
                          <a:sym typeface="Calibri"/>
                        </a:rPr>
                        <a:t>Example:</a:t>
                      </a:r>
                    </a:p>
                    <a:p>
                      <a:pPr lvl="0" rtl="0" algn="ctr">
                        <a:lnSpc>
                          <a:spcPct val="115000"/>
                        </a:lnSpc>
                        <a:spcBef>
                          <a:spcPts val="0"/>
                        </a:spcBef>
                        <a:buNone/>
                      </a:pPr>
                      <a:r>
                        <a:rPr b="1" lang="en" sz="1500">
                          <a:solidFill>
                            <a:schemeClr val="dk1"/>
                          </a:solidFill>
                          <a:latin typeface="Calibri"/>
                          <a:ea typeface="Calibri"/>
                          <a:cs typeface="Calibri"/>
                          <a:sym typeface="Calibri"/>
                        </a:rPr>
                        <a:t>- Extension of the knee joint:</a:t>
                      </a:r>
                    </a:p>
                    <a:p>
                      <a:pPr lvl="0" rtl="0" algn="ctr">
                        <a:lnSpc>
                          <a:spcPct val="115000"/>
                        </a:lnSpc>
                        <a:spcBef>
                          <a:spcPts val="0"/>
                        </a:spcBef>
                        <a:buClr>
                          <a:schemeClr val="dk1"/>
                        </a:buClr>
                        <a:buSzPct val="73333"/>
                        <a:buFont typeface="Arial"/>
                        <a:buNone/>
                      </a:pPr>
                      <a:r>
                        <a:rPr lang="en" sz="1500">
                          <a:solidFill>
                            <a:schemeClr val="dk1"/>
                          </a:solidFill>
                          <a:latin typeface="Calibri"/>
                          <a:ea typeface="Calibri"/>
                          <a:cs typeface="Calibri"/>
                          <a:sym typeface="Calibri"/>
                        </a:rPr>
                        <a:t>Quadriceps Femoris</a:t>
                      </a:r>
                    </a:p>
                    <a:p>
                      <a:pPr lvl="0" rtl="0" algn="ctr">
                        <a:lnSpc>
                          <a:spcPct val="115000"/>
                        </a:lnSpc>
                        <a:spcBef>
                          <a:spcPts val="0"/>
                        </a:spcBef>
                        <a:buNone/>
                      </a:pPr>
                      <a:r>
                        <a:rPr b="1" lang="en" sz="1500">
                          <a:solidFill>
                            <a:schemeClr val="dk1"/>
                          </a:solidFill>
                          <a:latin typeface="Calibri"/>
                          <a:ea typeface="Calibri"/>
                          <a:cs typeface="Calibri"/>
                          <a:sym typeface="Calibri"/>
                        </a:rPr>
                        <a:t>-</a:t>
                      </a:r>
                      <a:r>
                        <a:rPr b="1" lang="en" sz="1500">
                          <a:solidFill>
                            <a:srgbClr val="0000FF"/>
                          </a:solidFill>
                          <a:latin typeface="Calibri"/>
                          <a:ea typeface="Calibri"/>
                          <a:cs typeface="Calibri"/>
                          <a:sym typeface="Calibri"/>
                        </a:rPr>
                        <a:t> </a:t>
                      </a:r>
                      <a:r>
                        <a:rPr b="1" lang="en" sz="1500">
                          <a:solidFill>
                            <a:srgbClr val="6FA8DC"/>
                          </a:solidFill>
                          <a:latin typeface="Calibri"/>
                          <a:ea typeface="Calibri"/>
                          <a:cs typeface="Calibri"/>
                          <a:sym typeface="Calibri"/>
                        </a:rPr>
                        <a:t>Flexion of the elbow joint and forearm:</a:t>
                      </a:r>
                    </a:p>
                    <a:p>
                      <a:pPr lvl="0" rtl="0" algn="ctr">
                        <a:lnSpc>
                          <a:spcPct val="115000"/>
                        </a:lnSpc>
                        <a:spcBef>
                          <a:spcPts val="0"/>
                        </a:spcBef>
                        <a:buClr>
                          <a:schemeClr val="dk1"/>
                        </a:buClr>
                        <a:buSzPct val="73333"/>
                        <a:buFont typeface="Arial"/>
                        <a:buNone/>
                      </a:pPr>
                      <a:r>
                        <a:rPr lang="en" sz="1500">
                          <a:solidFill>
                            <a:srgbClr val="6FA8DC"/>
                          </a:solidFill>
                          <a:latin typeface="Calibri"/>
                          <a:ea typeface="Calibri"/>
                          <a:cs typeface="Calibri"/>
                          <a:sym typeface="Calibri"/>
                        </a:rPr>
                        <a:t>Biceps Brachii</a:t>
                      </a:r>
                    </a:p>
                    <a:p>
                      <a:pPr lvl="0" algn="ctr">
                        <a:spcBef>
                          <a:spcPts val="0"/>
                        </a:spcBef>
                        <a:buNone/>
                      </a:pPr>
                      <a:r>
                        <a:t/>
                      </a:r>
                      <a:endParaRPr sz="1500"/>
                    </a:p>
                  </a:txBody>
                  <a:tcPr marT="91425" marB="91425" marR="91425" marL="91425"/>
                </a:tc>
                <a:tc>
                  <a:txBody>
                    <a:bodyPr>
                      <a:noAutofit/>
                    </a:bodyPr>
                    <a:lstStyle/>
                    <a:p>
                      <a:pPr lvl="0" rtl="0" algn="ctr">
                        <a:lnSpc>
                          <a:spcPct val="115000"/>
                        </a:lnSpc>
                        <a:spcBef>
                          <a:spcPts val="0"/>
                        </a:spcBef>
                        <a:buClr>
                          <a:schemeClr val="dk1"/>
                        </a:buClr>
                        <a:buSzPct val="73333"/>
                        <a:buFont typeface="Arial"/>
                        <a:buNone/>
                      </a:pPr>
                      <a:r>
                        <a:rPr b="1" lang="en" sz="1500" u="sng">
                          <a:solidFill>
                            <a:schemeClr val="accent5"/>
                          </a:solidFill>
                          <a:latin typeface="Calibri"/>
                          <a:ea typeface="Calibri"/>
                          <a:cs typeface="Calibri"/>
                          <a:sym typeface="Calibri"/>
                        </a:rPr>
                        <a:t>Example:</a:t>
                      </a:r>
                    </a:p>
                    <a:p>
                      <a:pPr lvl="0" rtl="0" algn="ctr">
                        <a:lnSpc>
                          <a:spcPct val="115000"/>
                        </a:lnSpc>
                        <a:spcBef>
                          <a:spcPts val="0"/>
                        </a:spcBef>
                        <a:buNone/>
                      </a:pPr>
                      <a:r>
                        <a:rPr b="1" lang="en" sz="1500">
                          <a:solidFill>
                            <a:schemeClr val="dk1"/>
                          </a:solidFill>
                          <a:latin typeface="Calibri"/>
                          <a:ea typeface="Calibri"/>
                          <a:cs typeface="Calibri"/>
                          <a:sym typeface="Calibri"/>
                        </a:rPr>
                        <a:t>-</a:t>
                      </a:r>
                      <a:r>
                        <a:rPr b="1" lang="en" sz="1500">
                          <a:solidFill>
                            <a:srgbClr val="FF00FF"/>
                          </a:solidFill>
                          <a:latin typeface="Calibri"/>
                          <a:ea typeface="Calibri"/>
                          <a:cs typeface="Calibri"/>
                          <a:sym typeface="Calibri"/>
                        </a:rPr>
                        <a:t> </a:t>
                      </a:r>
                      <a:r>
                        <a:rPr b="1" lang="en" sz="1500">
                          <a:solidFill>
                            <a:srgbClr val="D5A6BD"/>
                          </a:solidFill>
                          <a:latin typeface="Calibri"/>
                          <a:ea typeface="Calibri"/>
                          <a:cs typeface="Calibri"/>
                          <a:sym typeface="Calibri"/>
                        </a:rPr>
                        <a:t>Flexion of the knee joint:</a:t>
                      </a:r>
                    </a:p>
                    <a:p>
                      <a:pPr lvl="0" rtl="0" algn="ctr">
                        <a:lnSpc>
                          <a:spcPct val="115000"/>
                        </a:lnSpc>
                        <a:spcBef>
                          <a:spcPts val="0"/>
                        </a:spcBef>
                        <a:buClr>
                          <a:schemeClr val="dk1"/>
                        </a:buClr>
                        <a:buSzPct val="73333"/>
                        <a:buFont typeface="Arial"/>
                        <a:buNone/>
                      </a:pPr>
                      <a:r>
                        <a:rPr lang="en" sz="1500">
                          <a:solidFill>
                            <a:srgbClr val="D5A6BD"/>
                          </a:solidFill>
                          <a:latin typeface="Calibri"/>
                          <a:ea typeface="Calibri"/>
                          <a:cs typeface="Calibri"/>
                          <a:sym typeface="Calibri"/>
                        </a:rPr>
                        <a:t>Biceps Femoris (Flexor of knee)</a:t>
                      </a:r>
                    </a:p>
                    <a:p>
                      <a:pPr lvl="0" rtl="0" algn="ctr">
                        <a:lnSpc>
                          <a:spcPct val="115000"/>
                        </a:lnSpc>
                        <a:spcBef>
                          <a:spcPts val="0"/>
                        </a:spcBef>
                        <a:buNone/>
                      </a:pPr>
                      <a:r>
                        <a:rPr b="1" lang="en" sz="1500">
                          <a:solidFill>
                            <a:schemeClr val="dk1"/>
                          </a:solidFill>
                          <a:latin typeface="Calibri"/>
                          <a:ea typeface="Calibri"/>
                          <a:cs typeface="Calibri"/>
                          <a:sym typeface="Calibri"/>
                        </a:rPr>
                        <a:t>- </a:t>
                      </a:r>
                      <a:r>
                        <a:rPr b="1" lang="en" sz="1500">
                          <a:solidFill>
                            <a:srgbClr val="6FA8DC"/>
                          </a:solidFill>
                          <a:latin typeface="Calibri"/>
                          <a:ea typeface="Calibri"/>
                          <a:cs typeface="Calibri"/>
                          <a:sym typeface="Calibri"/>
                        </a:rPr>
                        <a:t>Extension of the elbow joint and forearm:</a:t>
                      </a:r>
                    </a:p>
                    <a:p>
                      <a:pPr lvl="0" rtl="0" algn="ctr">
                        <a:lnSpc>
                          <a:spcPct val="115000"/>
                        </a:lnSpc>
                        <a:spcBef>
                          <a:spcPts val="0"/>
                        </a:spcBef>
                        <a:buNone/>
                      </a:pPr>
                      <a:r>
                        <a:rPr lang="en" sz="1500">
                          <a:solidFill>
                            <a:srgbClr val="6FA8DC"/>
                          </a:solidFill>
                          <a:latin typeface="Calibri"/>
                          <a:ea typeface="Calibri"/>
                          <a:cs typeface="Calibri"/>
                          <a:sym typeface="Calibri"/>
                        </a:rPr>
                        <a:t>Triceps Brachii</a:t>
                      </a:r>
                    </a:p>
                  </a:txBody>
                  <a:tcPr marT="91425" marB="91425" marR="91425" marL="91425"/>
                </a:tc>
                <a:tc>
                  <a:txBody>
                    <a:bodyPr>
                      <a:noAutofit/>
                    </a:bodyPr>
                    <a:lstStyle/>
                    <a:p>
                      <a:pPr lvl="0" rtl="0" algn="ctr">
                        <a:lnSpc>
                          <a:spcPct val="115000"/>
                        </a:lnSpc>
                        <a:spcBef>
                          <a:spcPts val="0"/>
                        </a:spcBef>
                        <a:buClr>
                          <a:schemeClr val="dk1"/>
                        </a:buClr>
                        <a:buSzPct val="73333"/>
                        <a:buFont typeface="Arial"/>
                        <a:buNone/>
                      </a:pPr>
                      <a:r>
                        <a:rPr b="1" lang="en" sz="1500" u="sng">
                          <a:solidFill>
                            <a:schemeClr val="accent5"/>
                          </a:solidFill>
                          <a:latin typeface="Calibri"/>
                          <a:ea typeface="Calibri"/>
                          <a:cs typeface="Calibri"/>
                          <a:sym typeface="Calibri"/>
                        </a:rPr>
                        <a:t>Example:</a:t>
                      </a:r>
                    </a:p>
                    <a:p>
                      <a:pPr lvl="0" rtl="0" algn="ctr">
                        <a:lnSpc>
                          <a:spcPct val="115000"/>
                        </a:lnSpc>
                        <a:spcBef>
                          <a:spcPts val="0"/>
                        </a:spcBef>
                        <a:buClr>
                          <a:schemeClr val="dk1"/>
                        </a:buClr>
                        <a:buSzPct val="73333"/>
                        <a:buFont typeface="Arial"/>
                        <a:buNone/>
                      </a:pPr>
                      <a:r>
                        <a:rPr lang="en" sz="1500">
                          <a:solidFill>
                            <a:schemeClr val="dk1"/>
                          </a:solidFill>
                          <a:latin typeface="Calibri"/>
                          <a:ea typeface="Calibri"/>
                          <a:cs typeface="Calibri"/>
                          <a:sym typeface="Calibri"/>
                        </a:rPr>
                        <a:t>Flexors and Extensors of </a:t>
                      </a:r>
                      <a:r>
                        <a:rPr lang="en" sz="1500" u="sng">
                          <a:solidFill>
                            <a:schemeClr val="dk1"/>
                          </a:solidFill>
                          <a:latin typeface="Calibri"/>
                          <a:ea typeface="Calibri"/>
                          <a:cs typeface="Calibri"/>
                          <a:sym typeface="Calibri"/>
                        </a:rPr>
                        <a:t>wrist joint</a:t>
                      </a:r>
                    </a:p>
                    <a:p>
                      <a:pPr lvl="0" rtl="0" algn="ctr">
                        <a:lnSpc>
                          <a:spcPct val="115000"/>
                        </a:lnSpc>
                        <a:spcBef>
                          <a:spcPts val="0"/>
                        </a:spcBef>
                        <a:buNone/>
                      </a:pPr>
                      <a:r>
                        <a:rPr lang="en" sz="1500">
                          <a:solidFill>
                            <a:schemeClr val="dk1"/>
                          </a:solidFill>
                          <a:latin typeface="Calibri"/>
                          <a:ea typeface="Calibri"/>
                          <a:cs typeface="Calibri"/>
                          <a:sym typeface="Calibri"/>
                        </a:rPr>
                        <a:t>They contract to fix wrist joint in order that flexors and extensors of fingers work efficiently. </a:t>
                      </a:r>
                    </a:p>
                  </a:txBody>
                  <a:tcPr marT="91425" marB="91425" marR="91425" marL="91425"/>
                </a:tc>
                <a:tc>
                  <a:txBody>
                    <a:bodyPr>
                      <a:noAutofit/>
                    </a:bodyPr>
                    <a:lstStyle/>
                    <a:p>
                      <a:pPr lvl="0" rtl="0" algn="ctr">
                        <a:lnSpc>
                          <a:spcPct val="115000"/>
                        </a:lnSpc>
                        <a:spcBef>
                          <a:spcPts val="0"/>
                        </a:spcBef>
                        <a:buClr>
                          <a:schemeClr val="dk1"/>
                        </a:buClr>
                        <a:buSzPct val="73333"/>
                        <a:buFont typeface="Arial"/>
                        <a:buNone/>
                      </a:pPr>
                      <a:r>
                        <a:rPr b="1" lang="en" sz="1500" u="sng">
                          <a:solidFill>
                            <a:schemeClr val="accent5"/>
                          </a:solidFill>
                          <a:latin typeface="Calibri"/>
                          <a:ea typeface="Calibri"/>
                          <a:cs typeface="Calibri"/>
                          <a:sym typeface="Calibri"/>
                        </a:rPr>
                        <a:t>Example:</a:t>
                      </a:r>
                    </a:p>
                    <a:p>
                      <a:pPr lvl="0" rtl="0" algn="ctr">
                        <a:lnSpc>
                          <a:spcPct val="115000"/>
                        </a:lnSpc>
                        <a:spcBef>
                          <a:spcPts val="0"/>
                        </a:spcBef>
                        <a:buNone/>
                      </a:pPr>
                      <a:r>
                        <a:rPr lang="en" sz="1500">
                          <a:solidFill>
                            <a:schemeClr val="dk1"/>
                          </a:solidFill>
                          <a:latin typeface="Calibri"/>
                          <a:ea typeface="Calibri"/>
                          <a:cs typeface="Calibri"/>
                          <a:sym typeface="Calibri"/>
                        </a:rPr>
                        <a:t>Muscles attaching the shoulder girdle to the trunk contract to fix the scapula, allowing deltoid muscle (taking origin from shoulder girdle) to move shoulder joint (humerus). </a:t>
                      </a:r>
                    </a:p>
                  </a:txBody>
                  <a:tcPr marT="91425" marB="91425" marR="91425" marL="91425"/>
                </a:tc>
              </a:tr>
            </a:tbl>
          </a:graphicData>
        </a:graphic>
      </p:graphicFrame>
      <p:sp>
        <p:nvSpPr>
          <p:cNvPr id="163" name="Shape 163"/>
          <p:cNvSpPr/>
          <p:nvPr/>
        </p:nvSpPr>
        <p:spPr>
          <a:xfrm flipH="1">
            <a:off x="314300" y="2479339"/>
            <a:ext cx="4070400" cy="184800"/>
          </a:xfrm>
          <a:prstGeom prst="roundRect">
            <a:avLst>
              <a:gd fmla="val 16667" name="adj"/>
            </a:avLst>
          </a:prstGeom>
          <a:solidFill>
            <a:schemeClr val="lt2"/>
          </a:solidFill>
          <a:ln cap="flat" cmpd="sng" w="9525">
            <a:solidFill>
              <a:schemeClr val="lt2"/>
            </a:solidFill>
            <a:prstDash val="solid"/>
            <a:round/>
            <a:headEnd len="med" w="med" type="none"/>
            <a:tailEnd len="med" w="med" type="none"/>
          </a:ln>
        </p:spPr>
        <p:txBody>
          <a:bodyPr anchorCtr="0" anchor="ctr" bIns="91425" lIns="91425" rIns="91425" wrap="square" tIns="91425">
            <a:noAutofit/>
          </a:bodyPr>
          <a:lstStyle/>
          <a:p>
            <a:pPr lvl="0" rtl="0">
              <a:lnSpc>
                <a:spcPct val="115000"/>
              </a:lnSpc>
              <a:spcBef>
                <a:spcPts val="0"/>
              </a:spcBef>
              <a:buNone/>
            </a:pPr>
            <a:r>
              <a:rPr lang="en" sz="1000">
                <a:solidFill>
                  <a:srgbClr val="666666"/>
                </a:solidFill>
                <a:latin typeface="Calibri"/>
                <a:ea typeface="Calibri"/>
                <a:cs typeface="Calibri"/>
                <a:sym typeface="Calibri"/>
              </a:rPr>
              <a:t>Muscles always work in pairs if one is pulled the other is relaxed: agonist and antagonist, so if both pull there will be no movement.</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pic>
        <p:nvPicPr>
          <p:cNvPr id="168" name="Shape 168"/>
          <p:cNvPicPr preferRelativeResize="0"/>
          <p:nvPr/>
        </p:nvPicPr>
        <p:blipFill>
          <a:blip r:embed="rId3">
            <a:alphaModFix/>
          </a:blip>
          <a:stretch>
            <a:fillRect/>
          </a:stretch>
        </p:blipFill>
        <p:spPr>
          <a:xfrm>
            <a:off x="-56902" y="0"/>
            <a:ext cx="9257800" cy="51434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Shape 173"/>
          <p:cNvSpPr txBox="1"/>
          <p:nvPr>
            <p:ph type="title"/>
          </p:nvPr>
        </p:nvSpPr>
        <p:spPr>
          <a:xfrm>
            <a:off x="133597" y="365800"/>
            <a:ext cx="4661100" cy="472500"/>
          </a:xfrm>
          <a:prstGeom prst="rect">
            <a:avLst/>
          </a:prstGeom>
          <a:noFill/>
          <a:ln>
            <a:noFill/>
          </a:ln>
        </p:spPr>
        <p:txBody>
          <a:bodyPr anchorCtr="0" anchor="b" bIns="91425" lIns="91425" rIns="91425" wrap="square" tIns="91425">
            <a:noAutofit/>
          </a:bodyPr>
          <a:lstStyle/>
          <a:p>
            <a:pPr lvl="0" rtl="0" algn="ctr">
              <a:spcBef>
                <a:spcPts val="0"/>
              </a:spcBef>
              <a:buNone/>
            </a:pPr>
            <a:r>
              <a:rPr b="1" lang="en" sz="2300">
                <a:solidFill>
                  <a:schemeClr val="accent5"/>
                </a:solidFill>
                <a:latin typeface="Alegreya"/>
                <a:ea typeface="Alegreya"/>
                <a:cs typeface="Alegreya"/>
                <a:sym typeface="Alegreya"/>
              </a:rPr>
              <a:t>Nerve Supply Of Skeletal Muscles:</a:t>
            </a:r>
            <a:r>
              <a:rPr b="1" lang="en" u="sng">
                <a:solidFill>
                  <a:schemeClr val="accent5"/>
                </a:solidFill>
                <a:latin typeface="Alegreya"/>
                <a:ea typeface="Alegreya"/>
                <a:cs typeface="Alegreya"/>
                <a:sym typeface="Alegreya"/>
              </a:rPr>
              <a:t> </a:t>
            </a:r>
          </a:p>
        </p:txBody>
      </p:sp>
      <p:sp>
        <p:nvSpPr>
          <p:cNvPr id="174" name="Shape 174"/>
          <p:cNvSpPr txBox="1"/>
          <p:nvPr>
            <p:ph idx="1" type="body"/>
          </p:nvPr>
        </p:nvSpPr>
        <p:spPr>
          <a:xfrm>
            <a:off x="311700" y="838295"/>
            <a:ext cx="5510700" cy="3946200"/>
          </a:xfrm>
          <a:prstGeom prst="rect">
            <a:avLst/>
          </a:prstGeom>
        </p:spPr>
        <p:txBody>
          <a:bodyPr anchorCtr="0" anchor="t" bIns="91425" lIns="91425" rIns="91425" wrap="square" tIns="91425">
            <a:noAutofit/>
          </a:bodyPr>
          <a:lstStyle/>
          <a:p>
            <a:pPr lvl="0">
              <a:spcBef>
                <a:spcPts val="0"/>
              </a:spcBef>
              <a:buNone/>
            </a:pPr>
            <a:r>
              <a:rPr lang="en" sz="1400">
                <a:solidFill>
                  <a:srgbClr val="6FA8DC"/>
                </a:solidFill>
                <a:latin typeface="Cambria"/>
                <a:ea typeface="Cambria"/>
                <a:cs typeface="Cambria"/>
                <a:sym typeface="Cambria"/>
              </a:rPr>
              <a:t>The somatic  nervous system (is  the  part  of the peripheral nervous </a:t>
            </a:r>
            <a:br>
              <a:rPr lang="en" sz="1400">
                <a:solidFill>
                  <a:srgbClr val="6FA8DC"/>
                </a:solidFill>
                <a:latin typeface="Cambria"/>
                <a:ea typeface="Cambria"/>
                <a:cs typeface="Cambria"/>
                <a:sym typeface="Cambria"/>
              </a:rPr>
            </a:br>
            <a:r>
              <a:rPr lang="en" sz="1400">
                <a:solidFill>
                  <a:srgbClr val="6FA8DC"/>
                </a:solidFill>
                <a:latin typeface="Cambria"/>
                <a:ea typeface="Cambria"/>
                <a:cs typeface="Cambria"/>
                <a:sym typeface="Cambria"/>
              </a:rPr>
              <a:t>system associated with skeletal muscle voluntary control  of</a:t>
            </a:r>
            <a:br>
              <a:rPr lang="en" sz="1400">
                <a:solidFill>
                  <a:srgbClr val="6FA8DC"/>
                </a:solidFill>
                <a:latin typeface="Cambria"/>
                <a:ea typeface="Cambria"/>
                <a:cs typeface="Cambria"/>
                <a:sym typeface="Cambria"/>
              </a:rPr>
            </a:br>
            <a:r>
              <a:rPr lang="en" sz="1400">
                <a:solidFill>
                  <a:srgbClr val="6FA8DC"/>
                </a:solidFill>
                <a:latin typeface="Cambria"/>
                <a:ea typeface="Cambria"/>
                <a:cs typeface="Cambria"/>
                <a:sym typeface="Cambria"/>
              </a:rPr>
              <a:t>body movements.)</a:t>
            </a:r>
          </a:p>
          <a:p>
            <a:pPr indent="-228600" lvl="0" marL="457200" rtl="0">
              <a:spcBef>
                <a:spcPts val="0"/>
              </a:spcBef>
              <a:buFont typeface="Cambria"/>
            </a:pPr>
            <a:r>
              <a:rPr lang="en" sz="1400">
                <a:solidFill>
                  <a:srgbClr val="000000"/>
                </a:solidFill>
                <a:latin typeface="Cambria"/>
                <a:ea typeface="Cambria"/>
                <a:cs typeface="Cambria"/>
                <a:sym typeface="Cambria"/>
              </a:rPr>
              <a:t>The  nerves  supplying  the</a:t>
            </a:r>
            <a:br>
              <a:rPr lang="en" sz="1400">
                <a:solidFill>
                  <a:srgbClr val="000000"/>
                </a:solidFill>
                <a:latin typeface="Cambria"/>
                <a:ea typeface="Cambria"/>
                <a:cs typeface="Cambria"/>
                <a:sym typeface="Cambria"/>
              </a:rPr>
            </a:br>
            <a:r>
              <a:rPr lang="en" sz="1400">
                <a:solidFill>
                  <a:srgbClr val="000000"/>
                </a:solidFill>
                <a:latin typeface="Cambria"/>
                <a:ea typeface="Cambria"/>
                <a:cs typeface="Cambria"/>
                <a:sym typeface="Cambria"/>
              </a:rPr>
              <a:t>skeletal muscles are</a:t>
            </a:r>
            <a:r>
              <a:rPr lang="en" sz="1400">
                <a:solidFill>
                  <a:srgbClr val="073763"/>
                </a:solidFill>
                <a:latin typeface="Cambria"/>
                <a:ea typeface="Cambria"/>
                <a:cs typeface="Cambria"/>
                <a:sym typeface="Cambria"/>
              </a:rPr>
              <a:t> </a:t>
            </a:r>
            <a:r>
              <a:rPr b="1" lang="en" sz="1400" u="sng">
                <a:solidFill>
                  <a:srgbClr val="FF0000"/>
                </a:solidFill>
                <a:latin typeface="Cambria"/>
                <a:ea typeface="Cambria"/>
                <a:cs typeface="Cambria"/>
                <a:sym typeface="Cambria"/>
              </a:rPr>
              <a:t>Mixed</a:t>
            </a:r>
            <a:r>
              <a:rPr lang="en" sz="1400">
                <a:solidFill>
                  <a:srgbClr val="073763"/>
                </a:solidFill>
                <a:latin typeface="Cambria"/>
                <a:ea typeface="Cambria"/>
                <a:cs typeface="Cambria"/>
                <a:sym typeface="Cambria"/>
              </a:rPr>
              <a:t>.</a:t>
            </a:r>
            <a:br>
              <a:rPr lang="en" sz="1400">
                <a:solidFill>
                  <a:srgbClr val="073763"/>
                </a:solidFill>
                <a:latin typeface="Cambria"/>
                <a:ea typeface="Cambria"/>
                <a:cs typeface="Cambria"/>
                <a:sym typeface="Cambria"/>
              </a:rPr>
            </a:br>
            <a:r>
              <a:rPr lang="en" sz="1400">
                <a:solidFill>
                  <a:srgbClr val="073763"/>
                </a:solidFill>
                <a:latin typeface="Cambria"/>
                <a:ea typeface="Cambria"/>
                <a:cs typeface="Cambria"/>
                <a:sym typeface="Cambria"/>
              </a:rPr>
              <a:t> </a:t>
            </a:r>
            <a:r>
              <a:rPr lang="en" sz="1400">
                <a:solidFill>
                  <a:srgbClr val="073763"/>
                </a:solidFill>
                <a:highlight>
                  <a:srgbClr val="FFFF00"/>
                </a:highlight>
                <a:latin typeface="Cambria"/>
                <a:ea typeface="Cambria"/>
                <a:cs typeface="Cambria"/>
                <a:sym typeface="Cambria"/>
              </a:rPr>
              <a:t>60%</a:t>
            </a:r>
            <a:r>
              <a:rPr lang="en" sz="1400">
                <a:solidFill>
                  <a:srgbClr val="073763"/>
                </a:solidFill>
                <a:latin typeface="Cambria"/>
                <a:ea typeface="Cambria"/>
                <a:cs typeface="Cambria"/>
                <a:sym typeface="Cambria"/>
              </a:rPr>
              <a:t> </a:t>
            </a:r>
            <a:r>
              <a:rPr lang="en" sz="1400">
                <a:solidFill>
                  <a:srgbClr val="000000"/>
                </a:solidFill>
                <a:latin typeface="Cambria"/>
                <a:ea typeface="Cambria"/>
                <a:cs typeface="Cambria"/>
                <a:sym typeface="Cambria"/>
              </a:rPr>
              <a:t>are Motor fibers.</a:t>
            </a:r>
            <a:r>
              <a:rPr lang="en" sz="1400">
                <a:solidFill>
                  <a:srgbClr val="073763"/>
                </a:solidFill>
                <a:latin typeface="Cambria"/>
                <a:ea typeface="Cambria"/>
                <a:cs typeface="Cambria"/>
                <a:sym typeface="Cambria"/>
              </a:rPr>
              <a:t>                                                                             </a:t>
            </a:r>
            <a:r>
              <a:rPr lang="en" sz="1400">
                <a:solidFill>
                  <a:srgbClr val="073763"/>
                </a:solidFill>
                <a:highlight>
                  <a:srgbClr val="FFFF00"/>
                </a:highlight>
                <a:latin typeface="Cambria"/>
                <a:ea typeface="Cambria"/>
                <a:cs typeface="Cambria"/>
                <a:sym typeface="Cambria"/>
              </a:rPr>
              <a:t>40%</a:t>
            </a:r>
            <a:r>
              <a:rPr lang="en" sz="1400">
                <a:solidFill>
                  <a:srgbClr val="073763"/>
                </a:solidFill>
                <a:latin typeface="Cambria"/>
                <a:ea typeface="Cambria"/>
                <a:cs typeface="Cambria"/>
                <a:sym typeface="Cambria"/>
              </a:rPr>
              <a:t> </a:t>
            </a:r>
            <a:r>
              <a:rPr lang="en" sz="1400">
                <a:solidFill>
                  <a:srgbClr val="000000"/>
                </a:solidFill>
                <a:latin typeface="Cambria"/>
                <a:ea typeface="Cambria"/>
                <a:cs typeface="Cambria"/>
                <a:sym typeface="Cambria"/>
              </a:rPr>
              <a:t>are Sensory fibers.</a:t>
            </a:r>
            <a:br>
              <a:rPr lang="en">
                <a:solidFill>
                  <a:srgbClr val="073763"/>
                </a:solidFill>
                <a:latin typeface="Cambria"/>
                <a:ea typeface="Cambria"/>
                <a:cs typeface="Cambria"/>
                <a:sym typeface="Cambria"/>
              </a:rPr>
            </a:br>
          </a:p>
          <a:p>
            <a:pPr indent="-317500" lvl="0" marL="457200">
              <a:spcBef>
                <a:spcPts val="0"/>
              </a:spcBef>
              <a:buClr>
                <a:srgbClr val="000000"/>
              </a:buClr>
              <a:buSzPct val="100000"/>
              <a:buFont typeface="Cambria"/>
            </a:pPr>
            <a:r>
              <a:rPr lang="en" sz="1400">
                <a:solidFill>
                  <a:srgbClr val="000000"/>
                </a:solidFill>
                <a:latin typeface="Cambria"/>
                <a:ea typeface="Cambria"/>
                <a:cs typeface="Cambria"/>
                <a:sym typeface="Cambria"/>
              </a:rPr>
              <a:t>It  contains  some  Autonomic</a:t>
            </a:r>
            <a:br>
              <a:rPr lang="en" sz="1400">
                <a:solidFill>
                  <a:srgbClr val="000000"/>
                </a:solidFill>
                <a:latin typeface="Cambria"/>
                <a:ea typeface="Cambria"/>
                <a:cs typeface="Cambria"/>
                <a:sym typeface="Cambria"/>
              </a:rPr>
            </a:br>
            <a:r>
              <a:rPr lang="en" sz="1400">
                <a:solidFill>
                  <a:srgbClr val="000000"/>
                </a:solidFill>
                <a:latin typeface="Cambria"/>
                <a:ea typeface="Cambria"/>
                <a:cs typeface="Cambria"/>
                <a:sym typeface="Cambria"/>
              </a:rPr>
              <a:t>fibers, (</a:t>
            </a:r>
            <a:r>
              <a:rPr lang="en" sz="1400">
                <a:solidFill>
                  <a:srgbClr val="000000"/>
                </a:solidFill>
              </a:rPr>
              <a:t>Sympathetic</a:t>
            </a:r>
            <a:r>
              <a:rPr lang="en" sz="1400">
                <a:solidFill>
                  <a:srgbClr val="000000"/>
                </a:solidFill>
                <a:latin typeface="Cambria"/>
                <a:ea typeface="Cambria"/>
                <a:cs typeface="Cambria"/>
                <a:sym typeface="Cambria"/>
              </a:rPr>
              <a:t>) for its blood vessels. </a:t>
            </a:r>
          </a:p>
          <a:p>
            <a:pPr indent="-317500" lvl="0" marL="457200">
              <a:spcBef>
                <a:spcPts val="0"/>
              </a:spcBef>
              <a:buClr>
                <a:srgbClr val="000000"/>
              </a:buClr>
              <a:buSzPct val="100000"/>
              <a:buFont typeface="Cambria"/>
            </a:pPr>
            <a:r>
              <a:rPr lang="en" sz="1400">
                <a:solidFill>
                  <a:srgbClr val="000000"/>
                </a:solidFill>
                <a:latin typeface="Cambria"/>
                <a:ea typeface="Cambria"/>
                <a:cs typeface="Cambria"/>
                <a:sym typeface="Cambria"/>
              </a:rPr>
              <a:t>The nerve enters the muscle</a:t>
            </a:r>
            <a:br>
              <a:rPr lang="en" sz="1400">
                <a:solidFill>
                  <a:srgbClr val="000000"/>
                </a:solidFill>
                <a:latin typeface="Cambria"/>
                <a:ea typeface="Cambria"/>
                <a:cs typeface="Cambria"/>
                <a:sym typeface="Cambria"/>
              </a:rPr>
            </a:br>
            <a:r>
              <a:rPr lang="en" sz="1400">
                <a:solidFill>
                  <a:srgbClr val="000000"/>
                </a:solidFill>
                <a:latin typeface="Cambria"/>
                <a:ea typeface="Cambria"/>
                <a:cs typeface="Cambria"/>
                <a:sym typeface="Cambria"/>
              </a:rPr>
              <a:t>at about the middle point of its</a:t>
            </a:r>
            <a:br>
              <a:rPr lang="en" sz="1400">
                <a:solidFill>
                  <a:srgbClr val="000000"/>
                </a:solidFill>
                <a:latin typeface="Cambria"/>
                <a:ea typeface="Cambria"/>
                <a:cs typeface="Cambria"/>
                <a:sym typeface="Cambria"/>
              </a:rPr>
            </a:br>
            <a:r>
              <a:rPr lang="en" sz="1400">
                <a:solidFill>
                  <a:srgbClr val="000000"/>
                </a:solidFill>
                <a:latin typeface="Cambria"/>
                <a:ea typeface="Cambria"/>
                <a:cs typeface="Cambria"/>
                <a:sym typeface="Cambria"/>
              </a:rPr>
              <a:t>deep surface.</a:t>
            </a:r>
            <a:br>
              <a:rPr lang="en" sz="1400">
                <a:solidFill>
                  <a:srgbClr val="000000"/>
                </a:solidFill>
                <a:latin typeface="Cambria"/>
                <a:ea typeface="Cambria"/>
                <a:cs typeface="Cambria"/>
                <a:sym typeface="Cambria"/>
              </a:rPr>
            </a:br>
          </a:p>
        </p:txBody>
      </p:sp>
      <p:sp>
        <p:nvSpPr>
          <p:cNvPr id="175" name="Shape 175"/>
          <p:cNvSpPr txBox="1"/>
          <p:nvPr/>
        </p:nvSpPr>
        <p:spPr>
          <a:xfrm>
            <a:off x="3408525" y="4344800"/>
            <a:ext cx="3408600" cy="618000"/>
          </a:xfrm>
          <a:prstGeom prst="rect">
            <a:avLst/>
          </a:prstGeom>
          <a:noFill/>
          <a:ln>
            <a:noFill/>
          </a:ln>
        </p:spPr>
        <p:txBody>
          <a:bodyPr anchorCtr="0" anchor="t" bIns="91425" lIns="91425" rIns="91425" wrap="square" tIns="91425">
            <a:noAutofit/>
          </a:bodyPr>
          <a:lstStyle/>
          <a:p>
            <a:pPr lvl="0">
              <a:spcBef>
                <a:spcPts val="0"/>
              </a:spcBef>
              <a:buNone/>
            </a:pPr>
            <a:r>
              <a:rPr lang="en" sz="800">
                <a:solidFill>
                  <a:srgbClr val="999999"/>
                </a:solidFill>
              </a:rPr>
              <a:t>Notes: • Sensory nerves: carries information from the nerves to the central nervous system</a:t>
            </a:r>
          </a:p>
          <a:p>
            <a:pPr lvl="0">
              <a:spcBef>
                <a:spcPts val="0"/>
              </a:spcBef>
              <a:buNone/>
            </a:pPr>
            <a:r>
              <a:rPr lang="en" sz="800">
                <a:solidFill>
                  <a:srgbClr val="999999"/>
                </a:solidFill>
              </a:rPr>
              <a:t>. • Motor nerves: carries information from the brain and the spinal cord to the muscles .</a:t>
            </a:r>
            <a:br>
              <a:rPr lang="en" sz="800">
                <a:solidFill>
                  <a:srgbClr val="999999"/>
                </a:solidFill>
              </a:rPr>
            </a:br>
          </a:p>
        </p:txBody>
      </p:sp>
      <p:sp>
        <p:nvSpPr>
          <p:cNvPr id="176" name="Shape 176"/>
          <p:cNvSpPr txBox="1"/>
          <p:nvPr/>
        </p:nvSpPr>
        <p:spPr>
          <a:xfrm>
            <a:off x="5798250" y="1182575"/>
            <a:ext cx="2886900" cy="2787900"/>
          </a:xfrm>
          <a:prstGeom prst="rect">
            <a:avLst/>
          </a:prstGeom>
          <a:noFill/>
          <a:ln>
            <a:noFill/>
          </a:ln>
        </p:spPr>
        <p:txBody>
          <a:bodyPr anchorCtr="0" anchor="t" bIns="91425" lIns="91425" rIns="91425" wrap="square" tIns="91425">
            <a:noAutofit/>
          </a:bodyPr>
          <a:lstStyle/>
          <a:p>
            <a:pPr lvl="0">
              <a:spcBef>
                <a:spcPts val="0"/>
              </a:spcBef>
              <a:buNone/>
            </a:pPr>
            <a:r>
              <a:t/>
            </a:r>
            <a:endParaRPr/>
          </a:p>
        </p:txBody>
      </p:sp>
      <p:pic>
        <p:nvPicPr>
          <p:cNvPr id="177" name="Shape 177"/>
          <p:cNvPicPr preferRelativeResize="0"/>
          <p:nvPr/>
        </p:nvPicPr>
        <p:blipFill>
          <a:blip r:embed="rId3">
            <a:alphaModFix/>
          </a:blip>
          <a:stretch>
            <a:fillRect/>
          </a:stretch>
        </p:blipFill>
        <p:spPr>
          <a:xfrm>
            <a:off x="5588650" y="699750"/>
            <a:ext cx="3234150" cy="36450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Shape 182"/>
          <p:cNvSpPr txBox="1"/>
          <p:nvPr>
            <p:ph type="title"/>
          </p:nvPr>
        </p:nvSpPr>
        <p:spPr>
          <a:xfrm>
            <a:off x="311700" y="426604"/>
            <a:ext cx="8520600" cy="572700"/>
          </a:xfrm>
          <a:prstGeom prst="rect">
            <a:avLst/>
          </a:prstGeom>
        </p:spPr>
        <p:txBody>
          <a:bodyPr anchorCtr="0" anchor="t" bIns="91425" lIns="91425" rIns="91425" wrap="square" tIns="91425">
            <a:noAutofit/>
          </a:bodyPr>
          <a:lstStyle/>
          <a:p>
            <a:pPr lvl="0">
              <a:spcBef>
                <a:spcPts val="0"/>
              </a:spcBef>
              <a:buNone/>
            </a:pPr>
            <a:r>
              <a:rPr b="1" lang="en" sz="2300">
                <a:solidFill>
                  <a:schemeClr val="accent5"/>
                </a:solidFill>
                <a:latin typeface="Alegreya"/>
                <a:ea typeface="Alegreya"/>
                <a:cs typeface="Alegreya"/>
                <a:sym typeface="Alegreya"/>
              </a:rPr>
              <a:t>EFFECT OF EXERCISE ON MUSCLES : </a:t>
            </a:r>
            <a:br>
              <a:rPr b="1" lang="en" sz="2300">
                <a:solidFill>
                  <a:schemeClr val="accent5"/>
                </a:solidFill>
                <a:latin typeface="Alegreya"/>
                <a:ea typeface="Alegreya"/>
                <a:cs typeface="Alegreya"/>
                <a:sym typeface="Alegreya"/>
              </a:rPr>
            </a:br>
          </a:p>
        </p:txBody>
      </p:sp>
      <p:sp>
        <p:nvSpPr>
          <p:cNvPr id="183" name="Shape 183"/>
          <p:cNvSpPr txBox="1"/>
          <p:nvPr>
            <p:ph idx="1" type="body"/>
          </p:nvPr>
        </p:nvSpPr>
        <p:spPr>
          <a:xfrm>
            <a:off x="232531" y="926540"/>
            <a:ext cx="8520600" cy="3290400"/>
          </a:xfrm>
          <a:prstGeom prst="rect">
            <a:avLst/>
          </a:prstGeom>
        </p:spPr>
        <p:txBody>
          <a:bodyPr anchorCtr="0" anchor="b" bIns="91425" lIns="91425" rIns="91425" wrap="square" tIns="91425">
            <a:noAutofit/>
          </a:bodyPr>
          <a:lstStyle/>
          <a:p>
            <a:pPr indent="-355600" lvl="0" marL="457200">
              <a:spcBef>
                <a:spcPts val="0"/>
              </a:spcBef>
              <a:buClr>
                <a:schemeClr val="dk1"/>
              </a:buClr>
              <a:buSzPct val="100000"/>
              <a:buFont typeface="Bree Serif"/>
              <a:buChar char="-"/>
            </a:pPr>
            <a:r>
              <a:rPr lang="en" sz="2000">
                <a:solidFill>
                  <a:schemeClr val="dk1"/>
                </a:solidFill>
                <a:latin typeface="Bree Serif"/>
                <a:ea typeface="Bree Serif"/>
                <a:cs typeface="Bree Serif"/>
                <a:sym typeface="Bree Serif"/>
              </a:rPr>
              <a:t>The amount of work done by a muscle</a:t>
            </a:r>
            <a:br>
              <a:rPr lang="en" sz="2000">
                <a:solidFill>
                  <a:schemeClr val="dk1"/>
                </a:solidFill>
                <a:latin typeface="Bree Serif"/>
                <a:ea typeface="Bree Serif"/>
                <a:cs typeface="Bree Serif"/>
                <a:sym typeface="Bree Serif"/>
              </a:rPr>
            </a:br>
            <a:r>
              <a:rPr lang="en" sz="2000">
                <a:solidFill>
                  <a:schemeClr val="dk1"/>
                </a:solidFill>
                <a:latin typeface="Bree Serif"/>
                <a:ea typeface="Bree Serif"/>
                <a:cs typeface="Bree Serif"/>
                <a:sym typeface="Bree Serif"/>
              </a:rPr>
              <a:t>is reflected in changes in the muscle</a:t>
            </a:r>
            <a:br>
              <a:rPr lang="en" sz="2000">
                <a:solidFill>
                  <a:schemeClr val="dk1"/>
                </a:solidFill>
                <a:latin typeface="Bree Serif"/>
                <a:ea typeface="Bree Serif"/>
                <a:cs typeface="Bree Serif"/>
                <a:sym typeface="Bree Serif"/>
              </a:rPr>
            </a:br>
            <a:r>
              <a:rPr lang="en" sz="2000">
                <a:solidFill>
                  <a:schemeClr val="dk1"/>
                </a:solidFill>
                <a:latin typeface="Bree Serif"/>
                <a:ea typeface="Bree Serif"/>
                <a:cs typeface="Bree Serif"/>
                <a:sym typeface="Bree Serif"/>
              </a:rPr>
              <a:t>itself </a:t>
            </a:r>
          </a:p>
          <a:p>
            <a:pPr indent="-355600" lvl="0" marL="457200">
              <a:spcBef>
                <a:spcPts val="0"/>
              </a:spcBef>
              <a:buClr>
                <a:schemeClr val="dk1"/>
              </a:buClr>
              <a:buSzPct val="100000"/>
              <a:buFont typeface="Bree Serif"/>
              <a:buChar char="-"/>
            </a:pPr>
            <a:r>
              <a:rPr lang="en" sz="2000">
                <a:solidFill>
                  <a:schemeClr val="dk1"/>
                </a:solidFill>
                <a:latin typeface="Bree Serif"/>
                <a:ea typeface="Bree Serif"/>
                <a:cs typeface="Bree Serif"/>
                <a:sym typeface="Bree Serif"/>
              </a:rPr>
              <a:t>Muscle inactivity leads to muscle</a:t>
            </a:r>
            <a:br>
              <a:rPr lang="en" sz="2000">
                <a:solidFill>
                  <a:schemeClr val="dk1"/>
                </a:solidFill>
                <a:latin typeface="Bree Serif"/>
                <a:ea typeface="Bree Serif"/>
                <a:cs typeface="Bree Serif"/>
                <a:sym typeface="Bree Serif"/>
              </a:rPr>
            </a:br>
            <a:r>
              <a:rPr lang="en" sz="2000">
                <a:solidFill>
                  <a:schemeClr val="dk1"/>
                </a:solidFill>
                <a:latin typeface="Bree Serif"/>
                <a:ea typeface="Bree Serif"/>
                <a:cs typeface="Bree Serif"/>
                <a:sym typeface="Bree Serif"/>
              </a:rPr>
              <a:t>weakness and wasting </a:t>
            </a:r>
          </a:p>
          <a:p>
            <a:pPr indent="-355600" lvl="0" marL="457200">
              <a:spcBef>
                <a:spcPts val="0"/>
              </a:spcBef>
              <a:buSzPct val="100000"/>
              <a:buFont typeface="Bree Serif"/>
              <a:buChar char="-"/>
            </a:pPr>
            <a:r>
              <a:rPr lang="en" sz="2000">
                <a:solidFill>
                  <a:schemeClr val="dk1"/>
                </a:solidFill>
                <a:latin typeface="Bree Serif"/>
                <a:ea typeface="Bree Serif"/>
                <a:cs typeface="Bree Serif"/>
                <a:sym typeface="Bree Serif"/>
              </a:rPr>
              <a:t>Regular exercise increases muscle</a:t>
            </a:r>
            <a:br>
              <a:rPr lang="en" sz="2000">
                <a:solidFill>
                  <a:schemeClr val="dk1"/>
                </a:solidFill>
                <a:latin typeface="Bree Serif"/>
                <a:ea typeface="Bree Serif"/>
                <a:cs typeface="Bree Serif"/>
                <a:sym typeface="Bree Serif"/>
              </a:rPr>
            </a:br>
            <a:r>
              <a:rPr lang="en" sz="2000">
                <a:solidFill>
                  <a:schemeClr val="dk1"/>
                </a:solidFill>
                <a:latin typeface="Bree Serif"/>
                <a:ea typeface="Bree Serif"/>
                <a:cs typeface="Bree Serif"/>
                <a:sym typeface="Bree Serif"/>
              </a:rPr>
              <a:t>size, strength and endurance</a:t>
            </a:r>
            <a:br>
              <a:rPr lang="en" sz="2000">
                <a:latin typeface="Bree Serif"/>
                <a:ea typeface="Bree Serif"/>
                <a:cs typeface="Bree Serif"/>
                <a:sym typeface="Bree Serif"/>
              </a:rPr>
            </a:br>
          </a:p>
        </p:txBody>
      </p:sp>
      <p:sp>
        <p:nvSpPr>
          <p:cNvPr id="184" name="Shape 184"/>
          <p:cNvSpPr txBox="1"/>
          <p:nvPr/>
        </p:nvSpPr>
        <p:spPr>
          <a:xfrm>
            <a:off x="6045121" y="1885017"/>
            <a:ext cx="2987700" cy="681900"/>
          </a:xfrm>
          <a:prstGeom prst="rect">
            <a:avLst/>
          </a:prstGeom>
          <a:noFill/>
          <a:ln>
            <a:noFill/>
          </a:ln>
        </p:spPr>
        <p:txBody>
          <a:bodyPr anchorCtr="0" anchor="t" bIns="91425" lIns="91425" rIns="91425" wrap="square" tIns="91425">
            <a:noAutofit/>
          </a:bodyPr>
          <a:lstStyle/>
          <a:p>
            <a:pPr lvl="0">
              <a:spcBef>
                <a:spcPts val="0"/>
              </a:spcBef>
              <a:buNone/>
            </a:pPr>
            <a:r>
              <a:rPr lang="en" sz="1200">
                <a:solidFill>
                  <a:srgbClr val="999999"/>
                </a:solidFill>
                <a:latin typeface="Alegreya"/>
                <a:ea typeface="Alegreya"/>
                <a:cs typeface="Alegreya"/>
                <a:sym typeface="Alegreya"/>
              </a:rPr>
              <a:t>Note: </a:t>
            </a:r>
          </a:p>
          <a:p>
            <a:pPr lvl="0">
              <a:spcBef>
                <a:spcPts val="0"/>
              </a:spcBef>
              <a:buNone/>
            </a:pPr>
            <a:r>
              <a:rPr lang="en" sz="1200">
                <a:solidFill>
                  <a:srgbClr val="999999"/>
                </a:solidFill>
                <a:latin typeface="Alegreya"/>
                <a:ea typeface="Alegreya"/>
                <a:cs typeface="Alegreya"/>
                <a:sym typeface="Alegreya"/>
              </a:rPr>
              <a:t>ببساطة كل ما اشتغلت على العضلة راح يتغير حجمها وقوتها </a:t>
            </a:r>
          </a:p>
          <a:p>
            <a:pPr lvl="0">
              <a:spcBef>
                <a:spcPts val="0"/>
              </a:spcBef>
              <a:buNone/>
            </a:pPr>
            <a:r>
              <a:rPr lang="en" sz="1200">
                <a:solidFill>
                  <a:srgbClr val="999999"/>
                </a:solidFill>
                <a:latin typeface="Alegreya"/>
                <a:ea typeface="Alegreya"/>
                <a:cs typeface="Alegreya"/>
                <a:sym typeface="Alegreya"/>
              </a:rPr>
              <a:t>وإذا ما تحركها راح تضعف</a:t>
            </a:r>
          </a:p>
        </p:txBody>
      </p:sp>
      <p:sp>
        <p:nvSpPr>
          <p:cNvPr id="185" name="Shape 185"/>
          <p:cNvSpPr txBox="1"/>
          <p:nvPr/>
        </p:nvSpPr>
        <p:spPr>
          <a:xfrm>
            <a:off x="5259775" y="0"/>
            <a:ext cx="3884100" cy="4266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lvl="0">
              <a:spcBef>
                <a:spcPts val="0"/>
              </a:spcBef>
              <a:buNone/>
            </a:pPr>
            <a:r>
              <a:rPr lang="en">
                <a:solidFill>
                  <a:srgbClr val="D5A6BD"/>
                </a:solidFill>
              </a:rPr>
              <a:t>This slide is only founded in the Girls’ lecture</a:t>
            </a:r>
          </a:p>
        </p:txBody>
      </p:sp>
      <p:sp>
        <p:nvSpPr>
          <p:cNvPr id="186" name="Shape 186"/>
          <p:cNvSpPr txBox="1"/>
          <p:nvPr/>
        </p:nvSpPr>
        <p:spPr>
          <a:xfrm>
            <a:off x="0" y="4290000"/>
            <a:ext cx="5355900" cy="853500"/>
          </a:xfrm>
          <a:prstGeom prst="rect">
            <a:avLst/>
          </a:prstGeom>
          <a:noFill/>
          <a:ln>
            <a:noFill/>
          </a:ln>
        </p:spPr>
        <p:txBody>
          <a:bodyPr anchorCtr="0" anchor="t" bIns="91425" lIns="91425" rIns="91425" wrap="square" tIns="91425">
            <a:noAutofit/>
          </a:bodyPr>
          <a:lstStyle/>
          <a:p>
            <a:pPr lvl="0">
              <a:spcBef>
                <a:spcPts val="0"/>
              </a:spcBef>
              <a:buNone/>
            </a:pPr>
            <a:r>
              <a:rPr lang="en">
                <a:solidFill>
                  <a:srgbClr val="999999"/>
                </a:solidFill>
              </a:rPr>
              <a:t>Helpful Video: </a:t>
            </a:r>
          </a:p>
          <a:p>
            <a:pPr lvl="0">
              <a:spcBef>
                <a:spcPts val="0"/>
              </a:spcBef>
              <a:buNone/>
            </a:pPr>
            <a:r>
              <a:rPr lang="en"/>
              <a:t>https://m.youtube.com/watch?v=rMcg9YzNSEs</a:t>
            </a:r>
          </a:p>
          <a:p>
            <a:pPr lvl="0">
              <a:spcBef>
                <a:spcPts val="0"/>
              </a:spcBef>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Shape 191"/>
          <p:cNvSpPr txBox="1"/>
          <p:nvPr>
            <p:ph idx="1" type="body"/>
          </p:nvPr>
        </p:nvSpPr>
        <p:spPr>
          <a:xfrm>
            <a:off x="99625" y="945075"/>
            <a:ext cx="4274400" cy="4198500"/>
          </a:xfrm>
          <a:prstGeom prst="rect">
            <a:avLst/>
          </a:prstGeom>
          <a:ln cap="flat" cmpd="sng" w="9525">
            <a:solidFill>
              <a:srgbClr val="B4A7D6"/>
            </a:solidFill>
            <a:prstDash val="solid"/>
            <a:round/>
            <a:headEnd len="med" w="med" type="none"/>
            <a:tailEnd len="med" w="med" type="none"/>
          </a:ln>
        </p:spPr>
        <p:txBody>
          <a:bodyPr anchorCtr="0" anchor="ctr" bIns="91425" lIns="91425" rIns="91425" wrap="square" tIns="91425">
            <a:noAutofit/>
          </a:bodyPr>
          <a:lstStyle/>
          <a:p>
            <a:pPr indent="-228600" lvl="0" marL="457200" rtl="0">
              <a:spcBef>
                <a:spcPts val="0"/>
              </a:spcBef>
              <a:buClr>
                <a:schemeClr val="accent5"/>
              </a:buClr>
              <a:buAutoNum type="arabicParenR"/>
            </a:pPr>
            <a:r>
              <a:rPr lang="en">
                <a:solidFill>
                  <a:schemeClr val="accent5"/>
                </a:solidFill>
              </a:rPr>
              <a:t>Skeletal muscles are attached to?</a:t>
            </a:r>
          </a:p>
          <a:p>
            <a:pPr indent="-330200" lvl="0" marL="457200" rtl="0">
              <a:spcBef>
                <a:spcPts val="0"/>
              </a:spcBef>
              <a:buClr>
                <a:schemeClr val="dk1"/>
              </a:buClr>
              <a:buSzPct val="100000"/>
              <a:buAutoNum type="alphaUcParenR"/>
            </a:pPr>
            <a:r>
              <a:rPr lang="en" sz="1600">
                <a:solidFill>
                  <a:schemeClr val="dk1"/>
                </a:solidFill>
              </a:rPr>
              <a:t>Bones</a:t>
            </a:r>
          </a:p>
          <a:p>
            <a:pPr indent="-330200" lvl="0" marL="457200" rtl="0">
              <a:spcBef>
                <a:spcPts val="0"/>
              </a:spcBef>
              <a:buClr>
                <a:schemeClr val="dk1"/>
              </a:buClr>
              <a:buSzPct val="100000"/>
              <a:buAutoNum type="alphaUcParenR"/>
            </a:pPr>
            <a:r>
              <a:rPr lang="en" sz="1600">
                <a:solidFill>
                  <a:schemeClr val="dk1"/>
                </a:solidFill>
              </a:rPr>
              <a:t>Bones, and skin for facial muscles</a:t>
            </a:r>
            <a:r>
              <a:rPr lang="en" sz="1600">
                <a:solidFill>
                  <a:schemeClr val="dk1"/>
                </a:solidFill>
              </a:rPr>
              <a:t> </a:t>
            </a:r>
          </a:p>
          <a:p>
            <a:pPr indent="-330200" lvl="0" marL="457200" rtl="0">
              <a:spcBef>
                <a:spcPts val="0"/>
              </a:spcBef>
              <a:buClr>
                <a:schemeClr val="dk1"/>
              </a:buClr>
              <a:buSzPct val="100000"/>
              <a:buAutoNum type="alphaUcParenR"/>
            </a:pPr>
            <a:r>
              <a:rPr lang="en" sz="1600">
                <a:solidFill>
                  <a:schemeClr val="dk1"/>
                </a:solidFill>
              </a:rPr>
              <a:t>Walls of visceral organs</a:t>
            </a:r>
          </a:p>
          <a:p>
            <a:pPr indent="-228600" lvl="0" marL="457200" rtl="0">
              <a:spcBef>
                <a:spcPts val="0"/>
              </a:spcBef>
              <a:buAutoNum type="alphaUcParenR"/>
            </a:pPr>
            <a:r>
              <a:rPr lang="en" sz="1600">
                <a:solidFill>
                  <a:schemeClr val="dk1"/>
                </a:solidFill>
              </a:rPr>
              <a:t>Wall of the heat</a:t>
            </a:r>
            <a:r>
              <a:rPr lang="en"/>
              <a:t> </a:t>
            </a:r>
          </a:p>
          <a:p>
            <a:pPr lvl="0" rtl="0">
              <a:spcBef>
                <a:spcPts val="0"/>
              </a:spcBef>
              <a:buNone/>
            </a:pPr>
            <a:r>
              <a:rPr lang="en">
                <a:solidFill>
                  <a:schemeClr val="accent5"/>
                </a:solidFill>
              </a:rPr>
              <a:t>2)  Which of these is called smooth mu</a:t>
            </a:r>
            <a:r>
              <a:rPr lang="en">
                <a:solidFill>
                  <a:schemeClr val="accent5"/>
                </a:solidFill>
              </a:rPr>
              <a:t>scles?</a:t>
            </a:r>
          </a:p>
          <a:p>
            <a:pPr indent="-330200" lvl="0" marL="457200" rtl="0">
              <a:spcBef>
                <a:spcPts val="0"/>
              </a:spcBef>
              <a:buClr>
                <a:schemeClr val="dk1"/>
              </a:buClr>
              <a:buSzPct val="100000"/>
              <a:buAutoNum type="alphaUcParenR"/>
            </a:pPr>
            <a:r>
              <a:rPr lang="en" sz="1600">
                <a:solidFill>
                  <a:schemeClr val="dk1"/>
                </a:solidFill>
              </a:rPr>
              <a:t>Cardiac</a:t>
            </a:r>
          </a:p>
          <a:p>
            <a:pPr indent="-330200" lvl="0" marL="457200" rtl="0">
              <a:spcBef>
                <a:spcPts val="0"/>
              </a:spcBef>
              <a:buClr>
                <a:schemeClr val="dk1"/>
              </a:buClr>
              <a:buSzPct val="100000"/>
              <a:buAutoNum type="alphaUcParenR"/>
            </a:pPr>
            <a:r>
              <a:rPr lang="en" sz="1600">
                <a:solidFill>
                  <a:schemeClr val="dk1"/>
                </a:solidFill>
              </a:rPr>
              <a:t>Skeletal</a:t>
            </a:r>
          </a:p>
          <a:p>
            <a:pPr indent="-330200" lvl="0" marL="457200" rtl="0">
              <a:spcBef>
                <a:spcPts val="0"/>
              </a:spcBef>
              <a:buClr>
                <a:schemeClr val="dk1"/>
              </a:buClr>
              <a:buSzPct val="100000"/>
              <a:buAutoNum type="alphaUcParenR"/>
            </a:pPr>
            <a:r>
              <a:rPr lang="en" sz="1600">
                <a:solidFill>
                  <a:schemeClr val="dk1"/>
                </a:solidFill>
              </a:rPr>
              <a:t>Visceral</a:t>
            </a:r>
          </a:p>
        </p:txBody>
      </p:sp>
      <p:sp>
        <p:nvSpPr>
          <p:cNvPr id="192" name="Shape 192"/>
          <p:cNvSpPr txBox="1"/>
          <p:nvPr/>
        </p:nvSpPr>
        <p:spPr>
          <a:xfrm rot="423">
            <a:off x="99623" y="109304"/>
            <a:ext cx="7315200" cy="698400"/>
          </a:xfrm>
          <a:prstGeom prst="rect">
            <a:avLst/>
          </a:prstGeom>
          <a:noFill/>
          <a:ln>
            <a:noFill/>
          </a:ln>
        </p:spPr>
        <p:txBody>
          <a:bodyPr anchorCtr="0" anchor="t" bIns="91425" lIns="91425" rIns="91425" wrap="square" tIns="91425">
            <a:noAutofit/>
          </a:bodyPr>
          <a:lstStyle/>
          <a:p>
            <a:pPr lvl="0">
              <a:spcBef>
                <a:spcPts val="0"/>
              </a:spcBef>
              <a:buNone/>
            </a:pPr>
            <a:r>
              <a:rPr b="1" lang="en" sz="3200">
                <a:solidFill>
                  <a:schemeClr val="accent5"/>
                </a:solidFill>
                <a:latin typeface="Alegreya"/>
                <a:ea typeface="Alegreya"/>
                <a:cs typeface="Alegreya"/>
                <a:sym typeface="Alegreya"/>
              </a:rPr>
              <a:t>Quiz:</a:t>
            </a:r>
          </a:p>
        </p:txBody>
      </p:sp>
      <p:sp>
        <p:nvSpPr>
          <p:cNvPr id="193" name="Shape 193"/>
          <p:cNvSpPr txBox="1"/>
          <p:nvPr>
            <p:ph idx="1" type="body"/>
          </p:nvPr>
        </p:nvSpPr>
        <p:spPr>
          <a:xfrm>
            <a:off x="4458163" y="953613"/>
            <a:ext cx="4596900" cy="4181400"/>
          </a:xfrm>
          <a:prstGeom prst="rect">
            <a:avLst/>
          </a:prstGeom>
          <a:ln cap="flat" cmpd="sng" w="9525">
            <a:solidFill>
              <a:srgbClr val="B4A7D6"/>
            </a:solidFill>
            <a:prstDash val="solid"/>
            <a:round/>
            <a:headEnd len="med" w="med" type="none"/>
            <a:tailEnd len="med" w="med" type="none"/>
          </a:ln>
        </p:spPr>
        <p:txBody>
          <a:bodyPr anchorCtr="0" anchor="t" bIns="91425" lIns="91425" rIns="91425" wrap="square" tIns="91425">
            <a:noAutofit/>
          </a:bodyPr>
          <a:lstStyle/>
          <a:p>
            <a:pPr lvl="0" rtl="0">
              <a:spcBef>
                <a:spcPts val="0"/>
              </a:spcBef>
              <a:buNone/>
            </a:pPr>
            <a:r>
              <a:rPr lang="en">
                <a:solidFill>
                  <a:schemeClr val="accent5"/>
                </a:solidFill>
              </a:rPr>
              <a:t>3)  Somatic nerves supply?</a:t>
            </a:r>
          </a:p>
          <a:p>
            <a:pPr indent="-330200" lvl="0" marL="457200" rtl="0">
              <a:spcBef>
                <a:spcPts val="0"/>
              </a:spcBef>
              <a:buClr>
                <a:schemeClr val="dk1"/>
              </a:buClr>
              <a:buSzPct val="100000"/>
              <a:buAutoNum type="alphaUcParenR"/>
            </a:pPr>
            <a:r>
              <a:rPr lang="en" sz="1600">
                <a:solidFill>
                  <a:schemeClr val="dk1"/>
                </a:solidFill>
              </a:rPr>
              <a:t>Skeletal</a:t>
            </a:r>
          </a:p>
          <a:p>
            <a:pPr indent="-330200" lvl="0" marL="457200" rtl="0">
              <a:spcBef>
                <a:spcPts val="0"/>
              </a:spcBef>
              <a:buClr>
                <a:schemeClr val="dk1"/>
              </a:buClr>
              <a:buSzPct val="100000"/>
              <a:buAutoNum type="alphaUcParenR"/>
            </a:pPr>
            <a:r>
              <a:rPr lang="en" sz="1600">
                <a:solidFill>
                  <a:schemeClr val="dk1"/>
                </a:solidFill>
              </a:rPr>
              <a:t>Cardiac</a:t>
            </a:r>
          </a:p>
          <a:p>
            <a:pPr indent="-330200" lvl="0" marL="457200" rtl="0">
              <a:spcBef>
                <a:spcPts val="0"/>
              </a:spcBef>
              <a:buClr>
                <a:schemeClr val="dk1"/>
              </a:buClr>
              <a:buSzPct val="100000"/>
              <a:buAutoNum type="alphaUcParenR"/>
            </a:pPr>
            <a:r>
              <a:rPr lang="en" sz="1600">
                <a:solidFill>
                  <a:schemeClr val="dk1"/>
                </a:solidFill>
              </a:rPr>
              <a:t>Visceral</a:t>
            </a:r>
          </a:p>
          <a:p>
            <a:pPr lvl="0" rtl="0">
              <a:spcBef>
                <a:spcPts val="0"/>
              </a:spcBef>
              <a:buNone/>
            </a:pPr>
            <a:r>
              <a:rPr lang="en">
                <a:solidFill>
                  <a:schemeClr val="accent5"/>
                </a:solidFill>
              </a:rPr>
              <a:t>4) Which of the attachment points is the proximal end?</a:t>
            </a:r>
          </a:p>
          <a:p>
            <a:pPr indent="-330200" lvl="0" marL="457200" rtl="0">
              <a:spcBef>
                <a:spcPts val="0"/>
              </a:spcBef>
              <a:buClr>
                <a:schemeClr val="dk1"/>
              </a:buClr>
              <a:buSzPct val="100000"/>
              <a:buAutoNum type="alphaUcParenR"/>
            </a:pPr>
            <a:r>
              <a:rPr lang="en" sz="1600">
                <a:solidFill>
                  <a:schemeClr val="dk1"/>
                </a:solidFill>
              </a:rPr>
              <a:t>Origin</a:t>
            </a:r>
          </a:p>
          <a:p>
            <a:pPr indent="-330200" lvl="0" marL="457200" rtl="0">
              <a:spcBef>
                <a:spcPts val="0"/>
              </a:spcBef>
              <a:buClr>
                <a:schemeClr val="dk1"/>
              </a:buClr>
              <a:buSzPct val="100000"/>
              <a:buAutoNum type="alphaUcParenR"/>
            </a:pPr>
            <a:r>
              <a:rPr lang="en" sz="1600">
                <a:solidFill>
                  <a:schemeClr val="dk1"/>
                </a:solidFill>
              </a:rPr>
              <a:t>Insertion</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Shape 198"/>
          <p:cNvSpPr txBox="1"/>
          <p:nvPr>
            <p:ph idx="1" type="body"/>
          </p:nvPr>
        </p:nvSpPr>
        <p:spPr>
          <a:xfrm>
            <a:off x="113799" y="161967"/>
            <a:ext cx="4859100" cy="4072500"/>
          </a:xfrm>
          <a:prstGeom prst="rect">
            <a:avLst/>
          </a:prstGeom>
          <a:ln cap="flat" cmpd="sng" w="9525">
            <a:solidFill>
              <a:srgbClr val="B4A7D6"/>
            </a:solidFill>
            <a:prstDash val="solid"/>
            <a:round/>
            <a:headEnd len="med" w="med" type="none"/>
            <a:tailEnd len="med" w="med" type="none"/>
          </a:ln>
        </p:spPr>
        <p:txBody>
          <a:bodyPr anchorCtr="0" anchor="t" bIns="91425" lIns="91425" rIns="91425" wrap="square" tIns="91425">
            <a:noAutofit/>
          </a:bodyPr>
          <a:lstStyle/>
          <a:p>
            <a:pPr lvl="0">
              <a:spcBef>
                <a:spcPts val="0"/>
              </a:spcBef>
              <a:buClr>
                <a:schemeClr val="dk1"/>
              </a:buClr>
              <a:buSzPct val="61111"/>
              <a:buFont typeface="Arial"/>
              <a:buNone/>
            </a:pPr>
            <a:r>
              <a:rPr lang="en">
                <a:solidFill>
                  <a:schemeClr val="accent5"/>
                </a:solidFill>
              </a:rPr>
              <a:t>5) Which of the attachment points is the most moveable?</a:t>
            </a:r>
          </a:p>
          <a:p>
            <a:pPr indent="-330200" lvl="0" marL="457200" rtl="0">
              <a:spcBef>
                <a:spcPts val="0"/>
              </a:spcBef>
              <a:buClr>
                <a:schemeClr val="dk1"/>
              </a:buClr>
              <a:buSzPct val="100000"/>
              <a:buAutoNum type="alphaUcParenR"/>
            </a:pPr>
            <a:r>
              <a:rPr lang="en" sz="1600">
                <a:solidFill>
                  <a:schemeClr val="dk1"/>
                </a:solidFill>
              </a:rPr>
              <a:t>Origin</a:t>
            </a:r>
          </a:p>
          <a:p>
            <a:pPr indent="-330200" lvl="0" marL="457200" rtl="0">
              <a:spcBef>
                <a:spcPts val="0"/>
              </a:spcBef>
              <a:buClr>
                <a:schemeClr val="dk1"/>
              </a:buClr>
              <a:buSzPct val="100000"/>
              <a:buAutoNum type="alphaUcParenR"/>
            </a:pPr>
            <a:r>
              <a:rPr lang="en" sz="1600">
                <a:solidFill>
                  <a:schemeClr val="dk1"/>
                </a:solidFill>
              </a:rPr>
              <a:t>Insertion </a:t>
            </a:r>
          </a:p>
          <a:p>
            <a:pPr lvl="0">
              <a:spcBef>
                <a:spcPts val="0"/>
              </a:spcBef>
              <a:buNone/>
            </a:pPr>
            <a:r>
              <a:rPr lang="en">
                <a:solidFill>
                  <a:schemeClr val="accent5"/>
                </a:solidFill>
              </a:rPr>
              <a:t>6) How many types of attachments are there?</a:t>
            </a:r>
          </a:p>
          <a:p>
            <a:pPr indent="-330200" lvl="0" marL="457200" rtl="0">
              <a:spcBef>
                <a:spcPts val="0"/>
              </a:spcBef>
              <a:buClr>
                <a:schemeClr val="dk1"/>
              </a:buClr>
              <a:buSzPct val="100000"/>
              <a:buAutoNum type="alphaUcParenR"/>
            </a:pPr>
            <a:r>
              <a:rPr lang="en" sz="1600">
                <a:solidFill>
                  <a:schemeClr val="dk1"/>
                </a:solidFill>
              </a:rPr>
              <a:t>1 type</a:t>
            </a:r>
          </a:p>
          <a:p>
            <a:pPr indent="-330200" lvl="0" marL="457200" rtl="0">
              <a:spcBef>
                <a:spcPts val="0"/>
              </a:spcBef>
              <a:buClr>
                <a:schemeClr val="dk1"/>
              </a:buClr>
              <a:buSzPct val="100000"/>
              <a:buAutoNum type="alphaUcParenR"/>
            </a:pPr>
            <a:r>
              <a:rPr lang="en" sz="1600">
                <a:solidFill>
                  <a:schemeClr val="dk1"/>
                </a:solidFill>
              </a:rPr>
              <a:t>2 types</a:t>
            </a:r>
          </a:p>
          <a:p>
            <a:pPr indent="-330200" lvl="0" marL="457200" rtl="0">
              <a:spcBef>
                <a:spcPts val="0"/>
              </a:spcBef>
              <a:buClr>
                <a:schemeClr val="dk1"/>
              </a:buClr>
              <a:buSzPct val="100000"/>
              <a:buAutoNum type="alphaUcParenR"/>
            </a:pPr>
            <a:r>
              <a:rPr lang="en" sz="1600">
                <a:solidFill>
                  <a:schemeClr val="dk1"/>
                </a:solidFill>
              </a:rPr>
              <a:t>3 types</a:t>
            </a:r>
          </a:p>
          <a:p>
            <a:pPr indent="-330200" lvl="0" marL="457200" rtl="0">
              <a:spcBef>
                <a:spcPts val="0"/>
              </a:spcBef>
              <a:buClr>
                <a:schemeClr val="dk1"/>
              </a:buClr>
              <a:buSzPct val="100000"/>
              <a:buAutoNum type="alphaUcParenR"/>
            </a:pPr>
            <a:r>
              <a:rPr lang="en" sz="1600">
                <a:solidFill>
                  <a:schemeClr val="dk1"/>
                </a:solidFill>
              </a:rPr>
              <a:t>4 types</a:t>
            </a:r>
          </a:p>
          <a:p>
            <a:pPr lvl="0" rtl="0">
              <a:spcBef>
                <a:spcPts val="0"/>
              </a:spcBef>
              <a:buNone/>
            </a:pPr>
            <a:r>
              <a:rPr lang="en">
                <a:solidFill>
                  <a:schemeClr val="accent5"/>
                </a:solidFill>
              </a:rPr>
              <a:t>7) what are they?</a:t>
            </a:r>
            <a:r>
              <a:rPr lang="en">
                <a:solidFill>
                  <a:schemeClr val="dk1"/>
                </a:solidFill>
              </a:rPr>
              <a:t>        </a:t>
            </a:r>
          </a:p>
          <a:p>
            <a:pPr lvl="0" rtl="0">
              <a:spcBef>
                <a:spcPts val="0"/>
              </a:spcBef>
              <a:buNone/>
            </a:pPr>
            <a:r>
              <a:rPr lang="en">
                <a:solidFill>
                  <a:schemeClr val="dk1"/>
                </a:solidFill>
              </a:rPr>
              <a:t>                                                                                                               </a:t>
            </a:r>
          </a:p>
          <a:p>
            <a:pPr lvl="0" rtl="0">
              <a:spcBef>
                <a:spcPts val="0"/>
              </a:spcBef>
              <a:buNone/>
            </a:pPr>
            <a:r>
              <a:rPr lang="en">
                <a:solidFill>
                  <a:schemeClr val="dk1"/>
                </a:solidFill>
              </a:rPr>
              <a:t>                    </a:t>
            </a:r>
          </a:p>
          <a:p>
            <a:pPr lvl="0">
              <a:spcBef>
                <a:spcPts val="0"/>
              </a:spcBef>
              <a:buNone/>
            </a:pPr>
            <a:r>
              <a:rPr lang="en">
                <a:solidFill>
                  <a:schemeClr val="accent2"/>
                </a:solidFill>
              </a:rPr>
              <a:t>  </a:t>
            </a:r>
          </a:p>
          <a:p>
            <a:pPr lvl="0" rtl="0">
              <a:spcBef>
                <a:spcPts val="0"/>
              </a:spcBef>
              <a:buNone/>
            </a:pPr>
            <a:r>
              <a:rPr lang="en">
                <a:solidFill>
                  <a:schemeClr val="accent2"/>
                </a:solidFill>
              </a:rPr>
              <a:t>                                                                                                      </a:t>
            </a:r>
          </a:p>
          <a:p>
            <a:pPr lvl="0">
              <a:spcBef>
                <a:spcPts val="0"/>
              </a:spcBef>
              <a:buNone/>
            </a:pPr>
            <a:r>
              <a:rPr lang="en">
                <a:solidFill>
                  <a:schemeClr val="accent2"/>
                </a:solidFill>
              </a:rPr>
              <a:t> </a:t>
            </a:r>
          </a:p>
          <a:p>
            <a:pPr lvl="0">
              <a:spcBef>
                <a:spcPts val="0"/>
              </a:spcBef>
              <a:buNone/>
            </a:pPr>
            <a:r>
              <a:t/>
            </a:r>
            <a:endParaRPr>
              <a:solidFill>
                <a:schemeClr val="accent2"/>
              </a:solidFill>
            </a:endParaRPr>
          </a:p>
        </p:txBody>
      </p:sp>
      <p:sp>
        <p:nvSpPr>
          <p:cNvPr id="199" name="Shape 199"/>
          <p:cNvSpPr txBox="1"/>
          <p:nvPr/>
        </p:nvSpPr>
        <p:spPr>
          <a:xfrm>
            <a:off x="113800" y="4290000"/>
            <a:ext cx="6858600" cy="732900"/>
          </a:xfrm>
          <a:prstGeom prst="rect">
            <a:avLst/>
          </a:prstGeom>
          <a:noFill/>
          <a:ln cap="flat" cmpd="sng" w="9525">
            <a:solidFill>
              <a:srgbClr val="B4A7D6"/>
            </a:solidFill>
            <a:prstDash val="solid"/>
            <a:round/>
            <a:headEnd len="med" w="med" type="none"/>
            <a:tailEnd len="med" w="med" type="none"/>
          </a:ln>
        </p:spPr>
        <p:txBody>
          <a:bodyPr anchorCtr="0" anchor="t" bIns="91425" lIns="91425" rIns="91425" wrap="square" tIns="91425">
            <a:noAutofit/>
          </a:bodyPr>
          <a:lstStyle/>
          <a:p>
            <a:pPr lvl="0" rtl="0">
              <a:spcBef>
                <a:spcPts val="0"/>
              </a:spcBef>
              <a:buNone/>
            </a:pPr>
            <a:r>
              <a:rPr lang="en"/>
              <a:t>Answers: </a:t>
            </a:r>
          </a:p>
          <a:p>
            <a:pPr lvl="0" rtl="0">
              <a:spcBef>
                <a:spcPts val="0"/>
              </a:spcBef>
              <a:buNone/>
            </a:pPr>
            <a:r>
              <a:rPr lang="en"/>
              <a:t>1)B.    2)C.    3)A.   4)A.    5)B.    6)C.    7)Tendons,Aponeurosis,Raphe.    8)A</a:t>
            </a:r>
          </a:p>
        </p:txBody>
      </p:sp>
      <p:sp>
        <p:nvSpPr>
          <p:cNvPr id="200" name="Shape 200"/>
          <p:cNvSpPr txBox="1"/>
          <p:nvPr/>
        </p:nvSpPr>
        <p:spPr>
          <a:xfrm>
            <a:off x="5243950" y="161975"/>
            <a:ext cx="3583500" cy="4072500"/>
          </a:xfrm>
          <a:prstGeom prst="rect">
            <a:avLst/>
          </a:prstGeom>
          <a:noFill/>
          <a:ln cap="flat" cmpd="sng" w="9525">
            <a:solidFill>
              <a:srgbClr val="B4A7D6"/>
            </a:solidFill>
            <a:prstDash val="solid"/>
            <a:round/>
            <a:headEnd len="med" w="med" type="none"/>
            <a:tailEnd len="med" w="med" type="none"/>
          </a:ln>
        </p:spPr>
        <p:txBody>
          <a:bodyPr anchorCtr="0" anchor="t" bIns="91425" lIns="91425" rIns="91425" wrap="square" tIns="91425">
            <a:noAutofit/>
          </a:bodyPr>
          <a:lstStyle/>
          <a:p>
            <a:pPr lvl="0" rtl="0">
              <a:lnSpc>
                <a:spcPct val="115000"/>
              </a:lnSpc>
              <a:spcBef>
                <a:spcPts val="0"/>
              </a:spcBef>
              <a:spcAft>
                <a:spcPts val="1600"/>
              </a:spcAft>
              <a:buClr>
                <a:schemeClr val="dk1"/>
              </a:buClr>
              <a:buSzPct val="61111"/>
              <a:buFont typeface="Arial"/>
              <a:buNone/>
            </a:pPr>
            <a:r>
              <a:rPr lang="en" sz="1800">
                <a:solidFill>
                  <a:schemeClr val="accent5"/>
                </a:solidFill>
              </a:rPr>
              <a:t>8) Attachment points are ..</a:t>
            </a:r>
          </a:p>
          <a:p>
            <a:pPr indent="-330200" lvl="0" marL="457200" rtl="0">
              <a:lnSpc>
                <a:spcPct val="115000"/>
              </a:lnSpc>
              <a:spcBef>
                <a:spcPts val="0"/>
              </a:spcBef>
              <a:spcAft>
                <a:spcPts val="1600"/>
              </a:spcAft>
              <a:buClr>
                <a:schemeClr val="dk1"/>
              </a:buClr>
              <a:buSzPct val="100000"/>
              <a:buAutoNum type="alphaUcParenR"/>
            </a:pPr>
            <a:r>
              <a:rPr lang="en" sz="1600">
                <a:solidFill>
                  <a:schemeClr val="dk1"/>
                </a:solidFill>
              </a:rPr>
              <a:t>Mostly 2</a:t>
            </a:r>
          </a:p>
          <a:p>
            <a:pPr indent="-330200" lvl="0" marL="457200" rtl="0">
              <a:lnSpc>
                <a:spcPct val="115000"/>
              </a:lnSpc>
              <a:spcBef>
                <a:spcPts val="0"/>
              </a:spcBef>
              <a:spcAft>
                <a:spcPts val="1600"/>
              </a:spcAft>
              <a:buClr>
                <a:schemeClr val="dk1"/>
              </a:buClr>
              <a:buSzPct val="100000"/>
              <a:buAutoNum type="alphaUcParenR"/>
            </a:pPr>
            <a:r>
              <a:rPr lang="en" sz="1600">
                <a:solidFill>
                  <a:schemeClr val="dk1"/>
                </a:solidFill>
              </a:rPr>
              <a:t>Mostly 3</a:t>
            </a:r>
          </a:p>
          <a:p>
            <a:pPr indent="-330200" lvl="0" marL="457200" rtl="0">
              <a:lnSpc>
                <a:spcPct val="115000"/>
              </a:lnSpc>
              <a:spcBef>
                <a:spcPts val="0"/>
              </a:spcBef>
              <a:spcAft>
                <a:spcPts val="1600"/>
              </a:spcAft>
              <a:buClr>
                <a:schemeClr val="dk1"/>
              </a:buClr>
              <a:buSzPct val="100000"/>
              <a:buAutoNum type="alphaUcParenR"/>
            </a:pPr>
            <a:r>
              <a:rPr lang="en" sz="1600">
                <a:solidFill>
                  <a:schemeClr val="dk1"/>
                </a:solidFill>
              </a:rPr>
              <a:t>Always 2</a:t>
            </a:r>
          </a:p>
        </p:txBody>
      </p:sp>
      <p:sp>
        <p:nvSpPr>
          <p:cNvPr id="201" name="Shape 201"/>
          <p:cNvSpPr txBox="1"/>
          <p:nvPr/>
        </p:nvSpPr>
        <p:spPr>
          <a:xfrm>
            <a:off x="7105400" y="4232850"/>
            <a:ext cx="2038500" cy="790200"/>
          </a:xfrm>
          <a:prstGeom prst="rect">
            <a:avLst/>
          </a:prstGeom>
          <a:noFill/>
          <a:ln>
            <a:noFill/>
          </a:ln>
        </p:spPr>
        <p:txBody>
          <a:bodyPr anchorCtr="0" anchor="b" bIns="91425" lIns="91425" rIns="91425" wrap="square" tIns="91425">
            <a:noAutofit/>
          </a:bodyPr>
          <a:lstStyle/>
          <a:p>
            <a:pPr lvl="0" algn="ctr">
              <a:spcBef>
                <a:spcPts val="0"/>
              </a:spcBef>
              <a:buNone/>
            </a:pPr>
            <a:r>
              <a:rPr b="1" lang="en" sz="2200">
                <a:solidFill>
                  <a:schemeClr val="accent3"/>
                </a:solidFill>
                <a:latin typeface="Alegreya"/>
                <a:ea typeface="Alegreya"/>
                <a:cs typeface="Alegreya"/>
                <a:sym typeface="Alegreya"/>
              </a:rPr>
              <a:t>GOOD LUCK</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Shape 206"/>
          <p:cNvSpPr txBox="1"/>
          <p:nvPr>
            <p:ph type="title"/>
          </p:nvPr>
        </p:nvSpPr>
        <p:spPr>
          <a:xfrm>
            <a:off x="311696" y="-2"/>
            <a:ext cx="8520600" cy="572700"/>
          </a:xfrm>
          <a:prstGeom prst="rect">
            <a:avLst/>
          </a:prstGeom>
        </p:spPr>
        <p:txBody>
          <a:bodyPr anchorCtr="0" anchor="t" bIns="91425" lIns="91425" rIns="91425" wrap="square" tIns="91425">
            <a:noAutofit/>
          </a:bodyPr>
          <a:lstStyle/>
          <a:p>
            <a:pPr lvl="0" algn="ctr">
              <a:spcBef>
                <a:spcPts val="0"/>
              </a:spcBef>
              <a:buNone/>
            </a:pPr>
            <a:r>
              <a:rPr b="1" lang="en" sz="3100">
                <a:solidFill>
                  <a:schemeClr val="accent5"/>
                </a:solidFill>
                <a:latin typeface="Alegreya"/>
                <a:ea typeface="Alegreya"/>
                <a:cs typeface="Alegreya"/>
                <a:sym typeface="Alegreya"/>
              </a:rPr>
              <a:t>Team Members</a:t>
            </a:r>
          </a:p>
        </p:txBody>
      </p:sp>
      <p:sp>
        <p:nvSpPr>
          <p:cNvPr id="207" name="Shape 207"/>
          <p:cNvSpPr txBox="1"/>
          <p:nvPr>
            <p:ph idx="1" type="body"/>
          </p:nvPr>
        </p:nvSpPr>
        <p:spPr>
          <a:xfrm>
            <a:off x="3613796" y="594925"/>
            <a:ext cx="3213600" cy="4567200"/>
          </a:xfrm>
          <a:prstGeom prst="rect">
            <a:avLst/>
          </a:prstGeom>
        </p:spPr>
        <p:txBody>
          <a:bodyPr anchorCtr="0" anchor="t" bIns="91425" lIns="91425" rIns="91425" wrap="square" tIns="91425">
            <a:noAutofit/>
          </a:bodyPr>
          <a:lstStyle/>
          <a:p>
            <a:pPr lvl="0">
              <a:spcBef>
                <a:spcPts val="0"/>
              </a:spcBef>
              <a:buNone/>
            </a:pPr>
            <a:r>
              <a:rPr lang="en"/>
              <a:t> </a:t>
            </a:r>
            <a:r>
              <a:rPr lang="en">
                <a:solidFill>
                  <a:schemeClr val="accent5"/>
                </a:solidFill>
              </a:rPr>
              <a:t>Faisal Fahad ALsaif ( Team Leader)</a:t>
            </a:r>
            <a:br>
              <a:rPr lang="en"/>
            </a:br>
            <a:r>
              <a:rPr lang="en"/>
              <a:t>Abdulrahman Sulaiman ALDawood</a:t>
            </a:r>
            <a:br>
              <a:rPr lang="en"/>
            </a:br>
            <a:r>
              <a:rPr lang="en"/>
              <a:t>Fahad aldhowaihy</a:t>
            </a:r>
            <a:br>
              <a:rPr lang="en"/>
            </a:br>
            <a:r>
              <a:rPr lang="en"/>
              <a:t>Abdullah AlMeaither</a:t>
            </a:r>
            <a:br>
              <a:rPr lang="en"/>
            </a:br>
            <a:r>
              <a:rPr lang="en"/>
              <a:t>Abdulelah Abdulhadi Aldossari</a:t>
            </a:r>
            <a:br>
              <a:rPr lang="en"/>
            </a:br>
            <a:r>
              <a:rPr lang="en"/>
              <a:t>Saleh abdullah almoaiqel</a:t>
            </a:r>
            <a:br>
              <a:rPr lang="en"/>
            </a:br>
            <a:r>
              <a:rPr lang="en"/>
              <a:t>Abdulaziz Mohammed Alabdulkareem</a:t>
            </a:r>
            <a:br>
              <a:rPr lang="en"/>
            </a:br>
            <a:r>
              <a:rPr lang="en"/>
              <a:t>Abdulmajeed Khaled Alwardi</a:t>
            </a:r>
            <a:br>
              <a:rPr lang="en"/>
            </a:br>
            <a:r>
              <a:rPr lang="en"/>
              <a:t>Abdulaziz Ibrahim Aldrgam</a:t>
            </a:r>
            <a:br>
              <a:rPr lang="en"/>
            </a:br>
            <a:r>
              <a:rPr lang="en"/>
              <a:t>Akram alfandi</a:t>
            </a:r>
            <a:br>
              <a:rPr lang="en"/>
            </a:br>
            <a:r>
              <a:rPr lang="en"/>
              <a:t>saud Abdulaziz alghufaily</a:t>
            </a:r>
            <a:br>
              <a:rPr lang="en"/>
            </a:br>
            <a:r>
              <a:rPr lang="en"/>
              <a:t>Mohammed Alquwayﬁli</a:t>
            </a:r>
            <a:br>
              <a:rPr lang="en"/>
            </a:br>
            <a:r>
              <a:rPr lang="en"/>
              <a:t>ali alammari</a:t>
            </a:r>
            <a:br>
              <a:rPr lang="en"/>
            </a:br>
            <a:r>
              <a:rPr lang="en"/>
              <a:t>Sultan alfuhaid</a:t>
            </a:r>
            <a:br>
              <a:rPr lang="en"/>
            </a:br>
            <a:r>
              <a:rPr lang="en"/>
              <a:t>Zeyad Alkhenizan</a:t>
            </a:r>
            <a:br>
              <a:rPr lang="en"/>
            </a:br>
            <a:r>
              <a:rPr lang="en"/>
              <a:t>Fahad alshughaithry</a:t>
            </a:r>
            <a:br>
              <a:rPr lang="en"/>
            </a:br>
            <a:r>
              <a:rPr lang="en"/>
              <a:t>saad aloqile</a:t>
            </a:r>
            <a:br>
              <a:rPr lang="en"/>
            </a:br>
            <a:r>
              <a:rPr lang="en"/>
              <a:t>Abduljabbar Alyamni</a:t>
            </a:r>
            <a:br>
              <a:rPr lang="en"/>
            </a:br>
          </a:p>
        </p:txBody>
      </p:sp>
      <p:sp>
        <p:nvSpPr>
          <p:cNvPr id="208" name="Shape 208"/>
          <p:cNvSpPr txBox="1"/>
          <p:nvPr>
            <p:ph idx="2" type="body"/>
          </p:nvPr>
        </p:nvSpPr>
        <p:spPr>
          <a:xfrm>
            <a:off x="-4" y="613686"/>
            <a:ext cx="3750900" cy="4529700"/>
          </a:xfrm>
          <a:prstGeom prst="rect">
            <a:avLst/>
          </a:prstGeom>
        </p:spPr>
        <p:txBody>
          <a:bodyPr anchorCtr="0" anchor="t" bIns="91425" lIns="91425" rIns="91425" wrap="square" tIns="91425">
            <a:noAutofit/>
          </a:bodyPr>
          <a:lstStyle/>
          <a:p>
            <a:pPr lvl="0" rtl="0">
              <a:spcBef>
                <a:spcPts val="0"/>
              </a:spcBef>
              <a:buNone/>
            </a:pPr>
            <a:r>
              <a:rPr lang="en">
                <a:solidFill>
                  <a:schemeClr val="accent5"/>
                </a:solidFill>
              </a:rPr>
              <a:t>L</a:t>
            </a:r>
            <a:r>
              <a:rPr lang="en" sz="1500">
                <a:solidFill>
                  <a:schemeClr val="accent5"/>
                </a:solidFill>
              </a:rPr>
              <a:t>amia Abdullah AlKuwaiz (Team Leader) </a:t>
            </a:r>
            <a:r>
              <a:rPr lang="en" sz="1500"/>
              <a:t>                             Abeer Alabduljabbar                                             Afnan Abdulaziz Almustafa.                       Alanoud Mansour AlEssa.                                        Albandari Alshaye.                                   AlFahdah Abdullah Alsaleem.                     Layan Hassan Alwatban.                                 Majd Khalid Albarrak.                                       Norah Alharbi.                                                                     Rinad Musaed Alghoraiby.                       Rawan Mohammad Alharbi                    Wafa Alotaibi.                                         Wejdan Fahad Albadrani          </a:t>
            </a:r>
          </a:p>
        </p:txBody>
      </p:sp>
      <p:sp>
        <p:nvSpPr>
          <p:cNvPr id="209" name="Shape 209"/>
          <p:cNvSpPr txBox="1"/>
          <p:nvPr/>
        </p:nvSpPr>
        <p:spPr>
          <a:xfrm>
            <a:off x="6827400" y="807926"/>
            <a:ext cx="2927400" cy="1888800"/>
          </a:xfrm>
          <a:prstGeom prst="rect">
            <a:avLst/>
          </a:prstGeom>
          <a:noFill/>
          <a:ln>
            <a:noFill/>
          </a:ln>
        </p:spPr>
        <p:txBody>
          <a:bodyPr anchorCtr="0" anchor="t" bIns="91425" lIns="91425" rIns="91425" wrap="square" tIns="91425">
            <a:noAutofit/>
          </a:bodyPr>
          <a:lstStyle/>
          <a:p>
            <a:pPr lvl="0" rtl="0">
              <a:lnSpc>
                <a:spcPct val="115000"/>
              </a:lnSpc>
              <a:spcBef>
                <a:spcPts val="0"/>
              </a:spcBef>
              <a:spcAft>
                <a:spcPts val="1600"/>
              </a:spcAft>
              <a:buClr>
                <a:schemeClr val="dk1"/>
              </a:buClr>
              <a:buFont typeface="Arial"/>
              <a:buNone/>
            </a:pPr>
            <a:r>
              <a:rPr lang="en">
                <a:solidFill>
                  <a:schemeClr val="dk2"/>
                </a:solidFill>
              </a:rPr>
              <a:t> Mohammed Alomar</a:t>
            </a:r>
            <a:br>
              <a:rPr lang="en">
                <a:solidFill>
                  <a:schemeClr val="dk2"/>
                </a:solidFill>
              </a:rPr>
            </a:br>
            <a:r>
              <a:rPr lang="en">
                <a:solidFill>
                  <a:schemeClr val="dk2"/>
                </a:solidFill>
              </a:rPr>
              <a:t>Abdulelah alsergani</a:t>
            </a:r>
            <a:br>
              <a:rPr lang="en">
                <a:solidFill>
                  <a:schemeClr val="dk2"/>
                </a:solidFill>
              </a:rPr>
            </a:br>
            <a:r>
              <a:rPr lang="en">
                <a:solidFill>
                  <a:schemeClr val="dk2"/>
                </a:solidFill>
              </a:rPr>
              <a:t>Abdulelah alqarni</a:t>
            </a:r>
            <a:br>
              <a:rPr lang="en">
                <a:solidFill>
                  <a:schemeClr val="dk2"/>
                </a:solidFill>
              </a:rPr>
            </a:br>
            <a:r>
              <a:rPr lang="en">
                <a:solidFill>
                  <a:schemeClr val="dk2"/>
                </a:solidFill>
              </a:rPr>
              <a:t>Fahad alshugaithry</a:t>
            </a:r>
            <a:br>
              <a:rPr lang="en">
                <a:solidFill>
                  <a:schemeClr val="dk2"/>
                </a:solidFill>
              </a:rPr>
            </a:br>
            <a:r>
              <a:rPr lang="en">
                <a:solidFill>
                  <a:schemeClr val="dk2"/>
                </a:solidFill>
              </a:rPr>
              <a:t>Mohammed Alomar</a:t>
            </a:r>
            <a:br>
              <a:rPr lang="en">
                <a:solidFill>
                  <a:schemeClr val="dk2"/>
                </a:solidFill>
              </a:rPr>
            </a:br>
            <a:r>
              <a:rPr lang="en">
                <a:solidFill>
                  <a:schemeClr val="dk2"/>
                </a:solidFill>
              </a:rPr>
              <a:t>Yazeed Aldossari</a:t>
            </a:r>
          </a:p>
        </p:txBody>
      </p:sp>
      <p:cxnSp>
        <p:nvCxnSpPr>
          <p:cNvPr id="210" name="Shape 210"/>
          <p:cNvCxnSpPr/>
          <p:nvPr/>
        </p:nvCxnSpPr>
        <p:spPr>
          <a:xfrm flipH="1">
            <a:off x="3588609" y="995582"/>
            <a:ext cx="25200" cy="3765900"/>
          </a:xfrm>
          <a:prstGeom prst="straightConnector1">
            <a:avLst/>
          </a:prstGeom>
          <a:noFill/>
          <a:ln cap="flat" cmpd="sng" w="9525">
            <a:solidFill>
              <a:schemeClr val="dk2"/>
            </a:solidFill>
            <a:prstDash val="solid"/>
            <a:round/>
            <a:headEnd len="lg" w="lg" type="none"/>
            <a:tailEnd len="lg" w="lg" type="none"/>
          </a:ln>
        </p:spPr>
      </p:cxnSp>
      <p:cxnSp>
        <p:nvCxnSpPr>
          <p:cNvPr id="211" name="Shape 211"/>
          <p:cNvCxnSpPr/>
          <p:nvPr/>
        </p:nvCxnSpPr>
        <p:spPr>
          <a:xfrm>
            <a:off x="6827399" y="929601"/>
            <a:ext cx="10200" cy="1943700"/>
          </a:xfrm>
          <a:prstGeom prst="straightConnector1">
            <a:avLst/>
          </a:prstGeom>
          <a:noFill/>
          <a:ln cap="flat" cmpd="sng" w="9525">
            <a:solidFill>
              <a:schemeClr val="dk2"/>
            </a:solidFill>
            <a:prstDash val="solid"/>
            <a:round/>
            <a:headEnd len="lg" w="lg" type="none"/>
            <a:tailEnd len="lg" w="lg"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Shape 65"/>
          <p:cNvSpPr txBox="1"/>
          <p:nvPr>
            <p:ph type="title"/>
          </p:nvPr>
        </p:nvSpPr>
        <p:spPr>
          <a:xfrm>
            <a:off x="376029" y="1731518"/>
            <a:ext cx="8520600" cy="572700"/>
          </a:xfrm>
          <a:prstGeom prst="rect">
            <a:avLst/>
          </a:prstGeom>
        </p:spPr>
        <p:txBody>
          <a:bodyPr anchorCtr="0" anchor="t" bIns="91425" lIns="91425" rIns="91425" wrap="square" tIns="91425">
            <a:noAutofit/>
          </a:bodyPr>
          <a:lstStyle/>
          <a:p>
            <a:pPr lvl="0">
              <a:spcBef>
                <a:spcPts val="0"/>
              </a:spcBef>
              <a:buNone/>
            </a:pPr>
            <a:r>
              <a:rPr b="1" lang="en" sz="3100">
                <a:solidFill>
                  <a:schemeClr val="accent5"/>
                </a:solidFill>
                <a:latin typeface="Alegreya"/>
                <a:ea typeface="Alegreya"/>
                <a:cs typeface="Alegreya"/>
                <a:sym typeface="Alegreya"/>
              </a:rPr>
              <a:t>Objectives:</a:t>
            </a:r>
          </a:p>
        </p:txBody>
      </p:sp>
      <p:sp>
        <p:nvSpPr>
          <p:cNvPr id="66" name="Shape 66"/>
          <p:cNvSpPr txBox="1"/>
          <p:nvPr>
            <p:ph idx="1" type="body"/>
          </p:nvPr>
        </p:nvSpPr>
        <p:spPr>
          <a:xfrm>
            <a:off x="311711" y="2378430"/>
            <a:ext cx="8520600" cy="2089500"/>
          </a:xfrm>
          <a:prstGeom prst="rect">
            <a:avLst/>
          </a:prstGeom>
        </p:spPr>
        <p:txBody>
          <a:bodyPr anchorCtr="0" anchor="t" bIns="91425" lIns="91425" rIns="91425" wrap="square" tIns="91425">
            <a:noAutofit/>
          </a:bodyPr>
          <a:lstStyle/>
          <a:p>
            <a:pPr indent="-228600" lvl="0" marL="457200" rtl="0">
              <a:spcBef>
                <a:spcPts val="0"/>
              </a:spcBef>
              <a:buFont typeface="Alegreya"/>
            </a:pPr>
            <a:r>
              <a:rPr lang="en">
                <a:latin typeface="Alegreya"/>
                <a:ea typeface="Alegreya"/>
                <a:cs typeface="Alegreya"/>
                <a:sym typeface="Alegreya"/>
              </a:rPr>
              <a:t>Describe the </a:t>
            </a:r>
            <a:r>
              <a:rPr b="1" lang="en">
                <a:solidFill>
                  <a:srgbClr val="76A5AF"/>
                </a:solidFill>
                <a:latin typeface="Alegreya"/>
                <a:ea typeface="Alegreya"/>
                <a:cs typeface="Alegreya"/>
                <a:sym typeface="Alegreya"/>
              </a:rPr>
              <a:t>main criteria</a:t>
            </a:r>
            <a:r>
              <a:rPr lang="en">
                <a:latin typeface="Alegreya"/>
                <a:ea typeface="Alegreya"/>
                <a:cs typeface="Alegreya"/>
                <a:sym typeface="Alegreya"/>
              </a:rPr>
              <a:t> of skeletal muscles.</a:t>
            </a:r>
          </a:p>
          <a:p>
            <a:pPr indent="-228600" lvl="0" marL="457200" rtl="0">
              <a:spcBef>
                <a:spcPts val="0"/>
              </a:spcBef>
              <a:buFont typeface="Alegreya"/>
            </a:pPr>
            <a:r>
              <a:rPr lang="en">
                <a:latin typeface="Alegreya"/>
                <a:ea typeface="Alegreya"/>
                <a:cs typeface="Alegreya"/>
                <a:sym typeface="Alegreya"/>
              </a:rPr>
              <a:t>Describe the </a:t>
            </a:r>
            <a:r>
              <a:rPr b="1" lang="en">
                <a:solidFill>
                  <a:srgbClr val="76A5AF"/>
                </a:solidFill>
                <a:latin typeface="Alegreya"/>
                <a:ea typeface="Alegreya"/>
                <a:cs typeface="Alegreya"/>
                <a:sym typeface="Alegreya"/>
              </a:rPr>
              <a:t>attachments</a:t>
            </a:r>
            <a:r>
              <a:rPr lang="en">
                <a:latin typeface="Alegreya"/>
                <a:ea typeface="Alegreya"/>
                <a:cs typeface="Alegreya"/>
                <a:sym typeface="Alegreya"/>
              </a:rPr>
              <a:t> of skeletal muscles.</a:t>
            </a:r>
          </a:p>
          <a:p>
            <a:pPr indent="-228600" lvl="0" marL="457200" rtl="0">
              <a:spcBef>
                <a:spcPts val="0"/>
              </a:spcBef>
              <a:buFont typeface="Alegreya"/>
            </a:pPr>
            <a:r>
              <a:rPr lang="en">
                <a:latin typeface="Alegreya"/>
                <a:ea typeface="Alegreya"/>
                <a:cs typeface="Alegreya"/>
                <a:sym typeface="Alegreya"/>
              </a:rPr>
              <a:t>Describe the </a:t>
            </a:r>
            <a:r>
              <a:rPr b="1" lang="en">
                <a:solidFill>
                  <a:srgbClr val="76A5AF"/>
                </a:solidFill>
                <a:latin typeface="Alegreya"/>
                <a:ea typeface="Alegreya"/>
                <a:cs typeface="Alegreya"/>
                <a:sym typeface="Alegreya"/>
              </a:rPr>
              <a:t>different directions</a:t>
            </a:r>
            <a:r>
              <a:rPr lang="en">
                <a:latin typeface="Alegreya"/>
                <a:ea typeface="Alegreya"/>
                <a:cs typeface="Alegreya"/>
                <a:sym typeface="Alegreya"/>
              </a:rPr>
              <a:t> of skeletal muscle fibers.</a:t>
            </a:r>
          </a:p>
          <a:p>
            <a:pPr indent="-228600" lvl="0" marL="457200" rtl="0">
              <a:spcBef>
                <a:spcPts val="0"/>
              </a:spcBef>
              <a:buFont typeface="Alegreya"/>
            </a:pPr>
            <a:r>
              <a:rPr lang="en">
                <a:latin typeface="Alegreya"/>
                <a:ea typeface="Alegreya"/>
                <a:cs typeface="Alegreya"/>
                <a:sym typeface="Alegreya"/>
              </a:rPr>
              <a:t>Describe the </a:t>
            </a:r>
            <a:r>
              <a:rPr b="1" lang="en">
                <a:solidFill>
                  <a:srgbClr val="76A5AF"/>
                </a:solidFill>
                <a:latin typeface="Alegreya"/>
                <a:ea typeface="Alegreya"/>
                <a:cs typeface="Alegreya"/>
                <a:sym typeface="Alegreya"/>
              </a:rPr>
              <a:t>mode of action</a:t>
            </a:r>
            <a:r>
              <a:rPr lang="en">
                <a:latin typeface="Alegreya"/>
                <a:ea typeface="Alegreya"/>
                <a:cs typeface="Alegreya"/>
                <a:sym typeface="Alegreya"/>
              </a:rPr>
              <a:t> of skeletal muscles.</a:t>
            </a:r>
          </a:p>
          <a:p>
            <a:pPr indent="-228600" lvl="0" marL="457200" rtl="0">
              <a:spcBef>
                <a:spcPts val="0"/>
              </a:spcBef>
              <a:buFont typeface="Alegreya"/>
            </a:pPr>
            <a:r>
              <a:rPr lang="en">
                <a:latin typeface="Alegreya"/>
                <a:ea typeface="Alegreya"/>
                <a:cs typeface="Alegreya"/>
                <a:sym typeface="Alegreya"/>
              </a:rPr>
              <a:t>Describe briefly the </a:t>
            </a:r>
            <a:r>
              <a:rPr b="1" lang="en">
                <a:solidFill>
                  <a:srgbClr val="76A5AF"/>
                </a:solidFill>
                <a:latin typeface="Alegreya"/>
                <a:ea typeface="Alegreya"/>
                <a:cs typeface="Alegreya"/>
                <a:sym typeface="Alegreya"/>
              </a:rPr>
              <a:t>naming</a:t>
            </a:r>
            <a:r>
              <a:rPr lang="en">
                <a:latin typeface="Alegreya"/>
                <a:ea typeface="Alegreya"/>
                <a:cs typeface="Alegreya"/>
                <a:sym typeface="Alegreya"/>
              </a:rPr>
              <a:t> of skeletal muscles.</a:t>
            </a:r>
          </a:p>
          <a:p>
            <a:pPr indent="-228600" lvl="0" marL="457200">
              <a:spcBef>
                <a:spcPts val="0"/>
              </a:spcBef>
              <a:buFont typeface="Alegreya"/>
            </a:pPr>
            <a:r>
              <a:rPr lang="en">
                <a:latin typeface="Alegreya"/>
                <a:ea typeface="Alegreya"/>
                <a:cs typeface="Alegreya"/>
                <a:sym typeface="Alegreya"/>
              </a:rPr>
              <a:t>Describe briefly the </a:t>
            </a:r>
            <a:r>
              <a:rPr b="1" lang="en">
                <a:solidFill>
                  <a:srgbClr val="76A5AF"/>
                </a:solidFill>
                <a:latin typeface="Alegreya"/>
                <a:ea typeface="Alegreya"/>
                <a:cs typeface="Alegreya"/>
                <a:sym typeface="Alegreya"/>
              </a:rPr>
              <a:t>nerve supply</a:t>
            </a:r>
            <a:r>
              <a:rPr lang="en">
                <a:latin typeface="Alegreya"/>
                <a:ea typeface="Alegreya"/>
                <a:cs typeface="Alegreya"/>
                <a:sym typeface="Alegreya"/>
              </a:rPr>
              <a:t> of skeletal muscles.</a:t>
            </a:r>
          </a:p>
        </p:txBody>
      </p:sp>
      <p:sp>
        <p:nvSpPr>
          <p:cNvPr id="67" name="Shape 67"/>
          <p:cNvSpPr txBox="1"/>
          <p:nvPr>
            <p:ph type="title"/>
          </p:nvPr>
        </p:nvSpPr>
        <p:spPr>
          <a:xfrm>
            <a:off x="311689" y="102354"/>
            <a:ext cx="8520600" cy="572700"/>
          </a:xfrm>
          <a:prstGeom prst="rect">
            <a:avLst/>
          </a:prstGeom>
        </p:spPr>
        <p:txBody>
          <a:bodyPr anchorCtr="0" anchor="t" bIns="91425" lIns="91425" rIns="91425" wrap="square" tIns="91425">
            <a:noAutofit/>
          </a:bodyPr>
          <a:lstStyle/>
          <a:p>
            <a:pPr lvl="0" rtl="0">
              <a:spcBef>
                <a:spcPts val="0"/>
              </a:spcBef>
              <a:buNone/>
            </a:pPr>
            <a:r>
              <a:rPr b="1" lang="en">
                <a:solidFill>
                  <a:schemeClr val="accent5"/>
                </a:solidFill>
                <a:latin typeface="Alegreya"/>
                <a:ea typeface="Alegreya"/>
                <a:cs typeface="Alegreya"/>
                <a:sym typeface="Alegreya"/>
              </a:rPr>
              <a:t>Guide:</a:t>
            </a:r>
          </a:p>
        </p:txBody>
      </p:sp>
      <p:sp>
        <p:nvSpPr>
          <p:cNvPr id="68" name="Shape 68"/>
          <p:cNvSpPr txBox="1"/>
          <p:nvPr/>
        </p:nvSpPr>
        <p:spPr>
          <a:xfrm>
            <a:off x="376021" y="554502"/>
            <a:ext cx="5901000" cy="1373100"/>
          </a:xfrm>
          <a:prstGeom prst="rect">
            <a:avLst/>
          </a:prstGeom>
          <a:noFill/>
          <a:ln>
            <a:noFill/>
          </a:ln>
        </p:spPr>
        <p:txBody>
          <a:bodyPr anchorCtr="0" anchor="ctr" bIns="91425" lIns="91425" rIns="91425" wrap="square" tIns="91425">
            <a:noAutofit/>
          </a:bodyPr>
          <a:lstStyle/>
          <a:p>
            <a:pPr indent="-228600" lvl="0" marL="457200" rtl="0">
              <a:spcBef>
                <a:spcPts val="0"/>
              </a:spcBef>
              <a:buClr>
                <a:schemeClr val="dk1"/>
              </a:buClr>
              <a:buFont typeface="Bree Serif"/>
              <a:buChar char="●"/>
            </a:pPr>
            <a:r>
              <a:rPr lang="en">
                <a:solidFill>
                  <a:schemeClr val="dk1"/>
                </a:solidFill>
                <a:latin typeface="Bree Serif"/>
                <a:ea typeface="Bree Serif"/>
                <a:cs typeface="Bree Serif"/>
                <a:sym typeface="Bree Serif"/>
              </a:rPr>
              <a:t>Text in </a:t>
            </a:r>
            <a:r>
              <a:rPr lang="en">
                <a:solidFill>
                  <a:srgbClr val="6FA8DC"/>
                </a:solidFill>
                <a:latin typeface="Bree Serif"/>
                <a:ea typeface="Bree Serif"/>
                <a:cs typeface="Bree Serif"/>
                <a:sym typeface="Bree Serif"/>
              </a:rPr>
              <a:t>BLUE</a:t>
            </a:r>
            <a:r>
              <a:rPr lang="en">
                <a:solidFill>
                  <a:schemeClr val="dk1"/>
                </a:solidFill>
                <a:latin typeface="Bree Serif"/>
                <a:ea typeface="Bree Serif"/>
                <a:cs typeface="Bree Serif"/>
                <a:sym typeface="Bree Serif"/>
              </a:rPr>
              <a:t> was founded only in the boys’ slides</a:t>
            </a:r>
          </a:p>
          <a:p>
            <a:pPr indent="-228600" lvl="0" marL="457200" rtl="0">
              <a:spcBef>
                <a:spcPts val="0"/>
              </a:spcBef>
              <a:buClr>
                <a:schemeClr val="dk1"/>
              </a:buClr>
              <a:buFont typeface="Bree Serif"/>
              <a:buChar char="●"/>
            </a:pPr>
            <a:r>
              <a:rPr lang="en">
                <a:solidFill>
                  <a:schemeClr val="dk1"/>
                </a:solidFill>
                <a:latin typeface="Bree Serif"/>
                <a:ea typeface="Bree Serif"/>
                <a:cs typeface="Bree Serif"/>
                <a:sym typeface="Bree Serif"/>
              </a:rPr>
              <a:t>Text in </a:t>
            </a:r>
            <a:r>
              <a:rPr lang="en">
                <a:solidFill>
                  <a:srgbClr val="D5A6BD"/>
                </a:solidFill>
                <a:latin typeface="Bree Serif"/>
                <a:ea typeface="Bree Serif"/>
                <a:cs typeface="Bree Serif"/>
                <a:sym typeface="Bree Serif"/>
              </a:rPr>
              <a:t>PINK</a:t>
            </a:r>
            <a:r>
              <a:rPr lang="en">
                <a:solidFill>
                  <a:schemeClr val="dk1"/>
                </a:solidFill>
                <a:latin typeface="Bree Serif"/>
                <a:ea typeface="Bree Serif"/>
                <a:cs typeface="Bree Serif"/>
                <a:sym typeface="Bree Serif"/>
              </a:rPr>
              <a:t> was founded only in the girls’ slides</a:t>
            </a:r>
          </a:p>
          <a:p>
            <a:pPr indent="-228600" lvl="0" marL="457200" rtl="0">
              <a:spcBef>
                <a:spcPts val="0"/>
              </a:spcBef>
              <a:buClr>
                <a:srgbClr val="FF0000"/>
              </a:buClr>
              <a:buFont typeface="Bree Serif"/>
              <a:buChar char="●"/>
            </a:pPr>
            <a:r>
              <a:rPr lang="en">
                <a:solidFill>
                  <a:srgbClr val="FF0000"/>
                </a:solidFill>
                <a:latin typeface="Bree Serif"/>
                <a:ea typeface="Bree Serif"/>
                <a:cs typeface="Bree Serif"/>
                <a:sym typeface="Bree Serif"/>
              </a:rPr>
              <a:t>Text in RED is considered important </a:t>
            </a:r>
          </a:p>
          <a:p>
            <a:pPr indent="-228600" lvl="0" marL="457200" rtl="0">
              <a:spcBef>
                <a:spcPts val="0"/>
              </a:spcBef>
              <a:buClr>
                <a:srgbClr val="999999"/>
              </a:buClr>
              <a:buFont typeface="Bree Serif"/>
              <a:buChar char="●"/>
            </a:pPr>
            <a:r>
              <a:rPr lang="en">
                <a:solidFill>
                  <a:srgbClr val="999999"/>
                </a:solidFill>
                <a:latin typeface="Bree Serif"/>
                <a:ea typeface="Bree Serif"/>
                <a:cs typeface="Bree Serif"/>
                <a:sym typeface="Bree Serif"/>
              </a:rPr>
              <a:t>Text in GREY is considered extra notes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Shape 73"/>
          <p:cNvSpPr txBox="1"/>
          <p:nvPr>
            <p:ph type="title"/>
          </p:nvPr>
        </p:nvSpPr>
        <p:spPr>
          <a:xfrm>
            <a:off x="376025" y="444900"/>
            <a:ext cx="8520600" cy="572700"/>
          </a:xfrm>
          <a:prstGeom prst="rect">
            <a:avLst/>
          </a:prstGeom>
        </p:spPr>
        <p:txBody>
          <a:bodyPr anchorCtr="0" anchor="t" bIns="91425" lIns="91425" rIns="91425" wrap="square" tIns="91425">
            <a:noAutofit/>
          </a:bodyPr>
          <a:lstStyle/>
          <a:p>
            <a:pPr lvl="0">
              <a:spcBef>
                <a:spcPts val="0"/>
              </a:spcBef>
              <a:buNone/>
            </a:pPr>
            <a:r>
              <a:rPr b="1" lang="en">
                <a:solidFill>
                  <a:schemeClr val="accent5"/>
                </a:solidFill>
                <a:latin typeface="Alegreya"/>
                <a:ea typeface="Alegreya"/>
                <a:cs typeface="Alegreya"/>
                <a:sym typeface="Alegreya"/>
              </a:rPr>
              <a:t>Functions of Muscles: </a:t>
            </a:r>
          </a:p>
        </p:txBody>
      </p:sp>
      <p:sp>
        <p:nvSpPr>
          <p:cNvPr id="74" name="Shape 74"/>
          <p:cNvSpPr txBox="1"/>
          <p:nvPr>
            <p:ph idx="1" type="body"/>
          </p:nvPr>
        </p:nvSpPr>
        <p:spPr>
          <a:xfrm>
            <a:off x="311696" y="1458457"/>
            <a:ext cx="8762400" cy="3076200"/>
          </a:xfrm>
          <a:prstGeom prst="rect">
            <a:avLst/>
          </a:prstGeom>
        </p:spPr>
        <p:txBody>
          <a:bodyPr anchorCtr="0" anchor="t" bIns="91425" lIns="91425" rIns="91425" wrap="square" tIns="91425">
            <a:noAutofit/>
          </a:bodyPr>
          <a:lstStyle/>
          <a:p>
            <a:pPr indent="-374650" lvl="0" marL="457200">
              <a:spcBef>
                <a:spcPts val="0"/>
              </a:spcBef>
              <a:buSzPct val="100000"/>
              <a:buFont typeface="Times New Roman"/>
              <a:buChar char="●"/>
            </a:pPr>
            <a:r>
              <a:rPr lang="en" sz="2300">
                <a:solidFill>
                  <a:srgbClr val="76A5AF"/>
                </a:solidFill>
                <a:latin typeface="Times New Roman"/>
                <a:ea typeface="Times New Roman"/>
                <a:cs typeface="Times New Roman"/>
                <a:sym typeface="Times New Roman"/>
              </a:rPr>
              <a:t>Movement </a:t>
            </a:r>
            <a:r>
              <a:rPr lang="en" sz="2300">
                <a:latin typeface="Times New Roman"/>
                <a:ea typeface="Times New Roman"/>
                <a:cs typeface="Times New Roman"/>
                <a:sym typeface="Times New Roman"/>
              </a:rPr>
              <a:t>of body and its parts.</a:t>
            </a:r>
          </a:p>
          <a:p>
            <a:pPr indent="-374650" lvl="0" marL="457200">
              <a:spcBef>
                <a:spcPts val="0"/>
              </a:spcBef>
              <a:buSzPct val="100000"/>
              <a:buFont typeface="Times New Roman"/>
              <a:buChar char="●"/>
            </a:pPr>
            <a:r>
              <a:rPr lang="en" sz="2300">
                <a:latin typeface="Times New Roman"/>
                <a:ea typeface="Times New Roman"/>
                <a:cs typeface="Times New Roman"/>
                <a:sym typeface="Times New Roman"/>
              </a:rPr>
              <a:t>Maintain </a:t>
            </a:r>
            <a:r>
              <a:rPr lang="en" sz="2300">
                <a:solidFill>
                  <a:srgbClr val="76A5AF"/>
                </a:solidFill>
                <a:latin typeface="Times New Roman"/>
                <a:ea typeface="Times New Roman"/>
                <a:cs typeface="Times New Roman"/>
                <a:sym typeface="Times New Roman"/>
              </a:rPr>
              <a:t>posture. </a:t>
            </a:r>
          </a:p>
          <a:p>
            <a:pPr indent="-374650" lvl="0" marL="457200">
              <a:spcBef>
                <a:spcPts val="0"/>
              </a:spcBef>
              <a:buSzPct val="100000"/>
              <a:buFont typeface="Times New Roman"/>
              <a:buChar char="●"/>
            </a:pPr>
            <a:r>
              <a:rPr lang="en" sz="2300">
                <a:latin typeface="Times New Roman"/>
                <a:ea typeface="Times New Roman"/>
                <a:cs typeface="Times New Roman"/>
                <a:sym typeface="Times New Roman"/>
              </a:rPr>
              <a:t>Generate </a:t>
            </a:r>
            <a:r>
              <a:rPr lang="en" sz="2300">
                <a:solidFill>
                  <a:srgbClr val="76A5AF"/>
                </a:solidFill>
                <a:latin typeface="Times New Roman"/>
                <a:ea typeface="Times New Roman"/>
                <a:cs typeface="Times New Roman"/>
                <a:sym typeface="Times New Roman"/>
              </a:rPr>
              <a:t>heat.</a:t>
            </a:r>
          </a:p>
          <a:p>
            <a:pPr indent="-374650" lvl="0" marL="457200">
              <a:spcBef>
                <a:spcPts val="0"/>
              </a:spcBef>
              <a:buSzPct val="100000"/>
              <a:buFont typeface="Times New Roman"/>
              <a:buChar char="●"/>
            </a:pPr>
            <a:r>
              <a:rPr lang="en" sz="2300">
                <a:latin typeface="Times New Roman"/>
                <a:ea typeface="Times New Roman"/>
                <a:cs typeface="Times New Roman"/>
                <a:sym typeface="Times New Roman"/>
              </a:rPr>
              <a:t>Stabilize joints.</a:t>
            </a:r>
          </a:p>
        </p:txBody>
      </p:sp>
      <p:pic>
        <p:nvPicPr>
          <p:cNvPr id="75" name="Shape 75"/>
          <p:cNvPicPr preferRelativeResize="0"/>
          <p:nvPr/>
        </p:nvPicPr>
        <p:blipFill>
          <a:blip r:embed="rId3">
            <a:alphaModFix/>
          </a:blip>
          <a:stretch>
            <a:fillRect/>
          </a:stretch>
        </p:blipFill>
        <p:spPr>
          <a:xfrm>
            <a:off x="5103239" y="1285268"/>
            <a:ext cx="3729050" cy="2960676"/>
          </a:xfrm>
          <a:prstGeom prst="rect">
            <a:avLst/>
          </a:prstGeom>
          <a:noFill/>
          <a:ln>
            <a:noFill/>
          </a:ln>
        </p:spPr>
      </p:pic>
      <p:sp>
        <p:nvSpPr>
          <p:cNvPr id="76" name="Shape 76"/>
          <p:cNvSpPr txBox="1"/>
          <p:nvPr/>
        </p:nvSpPr>
        <p:spPr>
          <a:xfrm>
            <a:off x="5908600" y="0"/>
            <a:ext cx="3235500" cy="444900"/>
          </a:xfrm>
          <a:prstGeom prst="rect">
            <a:avLst/>
          </a:prstGeom>
          <a:noFill/>
          <a:ln>
            <a:noFill/>
          </a:ln>
        </p:spPr>
        <p:txBody>
          <a:bodyPr anchorCtr="0" anchor="t" bIns="91425" lIns="91425" rIns="91425" wrap="square" tIns="91425">
            <a:noAutofit/>
          </a:bodyPr>
          <a:lstStyle/>
          <a:p>
            <a:pPr lvl="0">
              <a:spcBef>
                <a:spcPts val="0"/>
              </a:spcBef>
              <a:buNone/>
            </a:pPr>
            <a:r>
              <a:rPr lang="en">
                <a:solidFill>
                  <a:srgbClr val="D5A6BD"/>
                </a:solidFill>
              </a:rPr>
              <a:t>This slide is from the Girls’ lecture only</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Shape 81"/>
          <p:cNvSpPr txBox="1"/>
          <p:nvPr>
            <p:ph type="title"/>
          </p:nvPr>
        </p:nvSpPr>
        <p:spPr>
          <a:xfrm>
            <a:off x="283250" y="225661"/>
            <a:ext cx="8520600" cy="572700"/>
          </a:xfrm>
          <a:prstGeom prst="rect">
            <a:avLst/>
          </a:prstGeom>
        </p:spPr>
        <p:txBody>
          <a:bodyPr anchorCtr="0" anchor="t" bIns="91425" lIns="91425" rIns="91425" wrap="square" tIns="91425">
            <a:noAutofit/>
          </a:bodyPr>
          <a:lstStyle/>
          <a:p>
            <a:pPr lvl="0">
              <a:spcBef>
                <a:spcPts val="0"/>
              </a:spcBef>
              <a:buNone/>
            </a:pPr>
            <a:r>
              <a:rPr b="1" lang="en" sz="3200">
                <a:solidFill>
                  <a:schemeClr val="accent5"/>
                </a:solidFill>
                <a:latin typeface="Alegreya"/>
                <a:ea typeface="Alegreya"/>
                <a:cs typeface="Alegreya"/>
                <a:sym typeface="Alegreya"/>
              </a:rPr>
              <a:t>Classification Of Muscles:</a:t>
            </a:r>
            <a:r>
              <a:rPr b="1" lang="en">
                <a:solidFill>
                  <a:schemeClr val="accent5"/>
                </a:solidFill>
                <a:latin typeface="Alegreya"/>
                <a:ea typeface="Alegreya"/>
                <a:cs typeface="Alegreya"/>
                <a:sym typeface="Alegreya"/>
              </a:rPr>
              <a:t> </a:t>
            </a:r>
          </a:p>
        </p:txBody>
      </p:sp>
      <p:graphicFrame>
        <p:nvGraphicFramePr>
          <p:cNvPr id="82" name="Shape 82"/>
          <p:cNvGraphicFramePr/>
          <p:nvPr/>
        </p:nvGraphicFramePr>
        <p:xfrm>
          <a:off x="218600" y="965950"/>
          <a:ext cx="3000000" cy="3000000"/>
        </p:xfrm>
        <a:graphic>
          <a:graphicData uri="http://schemas.openxmlformats.org/drawingml/2006/table">
            <a:tbl>
              <a:tblPr>
                <a:noFill/>
                <a:tableStyleId>{7369E681-5341-468C-9947-6208241E5920}</a:tableStyleId>
              </a:tblPr>
              <a:tblGrid>
                <a:gridCol w="2227975"/>
                <a:gridCol w="2227975"/>
                <a:gridCol w="2227975"/>
                <a:gridCol w="2227975"/>
              </a:tblGrid>
              <a:tr h="1049950">
                <a:tc>
                  <a:txBody>
                    <a:bodyPr>
                      <a:noAutofit/>
                    </a:bodyPr>
                    <a:lstStyle/>
                    <a:p>
                      <a:pPr lvl="0" algn="ctr">
                        <a:spcBef>
                          <a:spcPts val="0"/>
                        </a:spcBef>
                        <a:buNone/>
                      </a:pPr>
                      <a:r>
                        <a:t/>
                      </a:r>
                      <a:endParaRPr>
                        <a:latin typeface="Bree Serif"/>
                        <a:ea typeface="Bree Serif"/>
                        <a:cs typeface="Bree Serif"/>
                        <a:sym typeface="Bree Serif"/>
                      </a:endParaRPr>
                    </a:p>
                  </a:txBody>
                  <a:tcPr marT="91425" marB="91425" marR="91425" marL="91425"/>
                </a:tc>
                <a:tc>
                  <a:txBody>
                    <a:bodyPr>
                      <a:noAutofit/>
                    </a:bodyPr>
                    <a:lstStyle/>
                    <a:p>
                      <a:pPr lvl="0" algn="ctr">
                        <a:spcBef>
                          <a:spcPts val="0"/>
                        </a:spcBef>
                        <a:buNone/>
                      </a:pPr>
                      <a:r>
                        <a:rPr b="1" lang="en" sz="2000">
                          <a:solidFill>
                            <a:schemeClr val="accent5"/>
                          </a:solidFill>
                          <a:latin typeface="Bree Serif"/>
                          <a:ea typeface="Bree Serif"/>
                          <a:cs typeface="Bree Serif"/>
                          <a:sym typeface="Bree Serif"/>
                        </a:rPr>
                        <a:t>Skeletal muscles</a:t>
                      </a:r>
                    </a:p>
                  </a:txBody>
                  <a:tcPr marT="91425" marB="91425" marR="91425" marL="91425"/>
                </a:tc>
                <a:tc>
                  <a:txBody>
                    <a:bodyPr>
                      <a:noAutofit/>
                    </a:bodyPr>
                    <a:lstStyle/>
                    <a:p>
                      <a:pPr lvl="0" algn="ctr">
                        <a:spcBef>
                          <a:spcPts val="0"/>
                        </a:spcBef>
                        <a:buNone/>
                      </a:pPr>
                      <a:r>
                        <a:rPr b="1" lang="en" sz="2000">
                          <a:solidFill>
                            <a:schemeClr val="accent5"/>
                          </a:solidFill>
                          <a:latin typeface="Bree Serif"/>
                          <a:ea typeface="Bree Serif"/>
                          <a:cs typeface="Bree Serif"/>
                          <a:sym typeface="Bree Serif"/>
                        </a:rPr>
                        <a:t>Cardiac muscles</a:t>
                      </a:r>
                      <a:r>
                        <a:rPr lang="en">
                          <a:latin typeface="Bree Serif"/>
                          <a:ea typeface="Bree Serif"/>
                          <a:cs typeface="Bree Serif"/>
                          <a:sym typeface="Bree Serif"/>
                        </a:rPr>
                        <a:t> </a:t>
                      </a:r>
                    </a:p>
                  </a:txBody>
                  <a:tcPr marT="91425" marB="91425" marR="91425" marL="91425"/>
                </a:tc>
                <a:tc>
                  <a:txBody>
                    <a:bodyPr>
                      <a:noAutofit/>
                    </a:bodyPr>
                    <a:lstStyle/>
                    <a:p>
                      <a:pPr lvl="0" algn="ctr">
                        <a:spcBef>
                          <a:spcPts val="0"/>
                        </a:spcBef>
                        <a:buNone/>
                      </a:pPr>
                      <a:r>
                        <a:rPr b="1" lang="en" sz="2000">
                          <a:solidFill>
                            <a:schemeClr val="accent5"/>
                          </a:solidFill>
                          <a:latin typeface="Bree Serif"/>
                          <a:ea typeface="Bree Serif"/>
                          <a:cs typeface="Bree Serif"/>
                          <a:sym typeface="Bree Serif"/>
                        </a:rPr>
                        <a:t>Visceral muscles</a:t>
                      </a:r>
                      <a:r>
                        <a:rPr lang="en">
                          <a:solidFill>
                            <a:srgbClr val="073763"/>
                          </a:solidFill>
                          <a:latin typeface="Bree Serif"/>
                          <a:ea typeface="Bree Serif"/>
                          <a:cs typeface="Bree Serif"/>
                          <a:sym typeface="Bree Serif"/>
                        </a:rPr>
                        <a:t> </a:t>
                      </a:r>
                    </a:p>
                  </a:txBody>
                  <a:tcPr marT="91425" marB="91425" marR="91425" marL="91425"/>
                </a:tc>
              </a:tr>
              <a:tr h="1049950">
                <a:tc>
                  <a:txBody>
                    <a:bodyPr>
                      <a:noAutofit/>
                    </a:bodyPr>
                    <a:lstStyle/>
                    <a:p>
                      <a:pPr lvl="0" algn="ctr">
                        <a:spcBef>
                          <a:spcPts val="0"/>
                        </a:spcBef>
                        <a:buNone/>
                      </a:pPr>
                      <a:r>
                        <a:rPr b="1" i="1" lang="en" sz="2100">
                          <a:solidFill>
                            <a:srgbClr val="45818E"/>
                          </a:solidFill>
                          <a:latin typeface="Bree Serif"/>
                          <a:ea typeface="Bree Serif"/>
                          <a:cs typeface="Bree Serif"/>
                          <a:sym typeface="Bree Serif"/>
                        </a:rPr>
                        <a:t>Location</a:t>
                      </a:r>
                      <a:r>
                        <a:rPr b="1" lang="en">
                          <a:latin typeface="Bree Serif"/>
                          <a:ea typeface="Bree Serif"/>
                          <a:cs typeface="Bree Serif"/>
                          <a:sym typeface="Bree Serif"/>
                        </a:rPr>
                        <a:t> </a:t>
                      </a:r>
                    </a:p>
                  </a:txBody>
                  <a:tcPr marT="91425" marB="91425" marR="91425" marL="91425"/>
                </a:tc>
                <a:tc>
                  <a:txBody>
                    <a:bodyPr>
                      <a:noAutofit/>
                    </a:bodyPr>
                    <a:lstStyle/>
                    <a:p>
                      <a:pPr lvl="0" algn="ctr">
                        <a:spcBef>
                          <a:spcPts val="0"/>
                        </a:spcBef>
                        <a:buNone/>
                      </a:pPr>
                      <a:r>
                        <a:rPr b="1" lang="en" u="sng">
                          <a:latin typeface="Bree Serif"/>
                          <a:ea typeface="Bree Serif"/>
                          <a:cs typeface="Bree Serif"/>
                          <a:sym typeface="Bree Serif"/>
                        </a:rPr>
                        <a:t>Attached to bones</a:t>
                      </a:r>
                      <a:r>
                        <a:rPr lang="en" u="sng">
                          <a:latin typeface="Bree Serif"/>
                          <a:ea typeface="Bree Serif"/>
                          <a:cs typeface="Bree Serif"/>
                          <a:sym typeface="Bree Serif"/>
                        </a:rPr>
                        <a:t> </a:t>
                      </a:r>
                      <a:r>
                        <a:rPr lang="en">
                          <a:latin typeface="Bree Serif"/>
                          <a:ea typeface="Bree Serif"/>
                          <a:cs typeface="Bree Serif"/>
                          <a:sym typeface="Bree Serif"/>
                        </a:rPr>
                        <a:t>,or</a:t>
                      </a:r>
                    </a:p>
                    <a:p>
                      <a:pPr lvl="0" algn="ctr">
                        <a:spcBef>
                          <a:spcPts val="0"/>
                        </a:spcBef>
                        <a:buNone/>
                      </a:pPr>
                      <a:r>
                        <a:rPr lang="en">
                          <a:latin typeface="Bree Serif"/>
                          <a:ea typeface="Bree Serif"/>
                          <a:cs typeface="Bree Serif"/>
                          <a:sym typeface="Bree Serif"/>
                        </a:rPr>
                        <a:t>For some facial muscles, to skin. </a:t>
                      </a:r>
                    </a:p>
                  </a:txBody>
                  <a:tcPr marT="91425" marB="91425" marR="91425" marL="91425"/>
                </a:tc>
                <a:tc>
                  <a:txBody>
                    <a:bodyPr>
                      <a:noAutofit/>
                    </a:bodyPr>
                    <a:lstStyle/>
                    <a:p>
                      <a:pPr lvl="0" algn="ctr">
                        <a:spcBef>
                          <a:spcPts val="0"/>
                        </a:spcBef>
                        <a:buNone/>
                      </a:pPr>
                      <a:r>
                        <a:rPr lang="en">
                          <a:latin typeface="Bree Serif"/>
                          <a:ea typeface="Bree Serif"/>
                          <a:cs typeface="Bree Serif"/>
                          <a:sym typeface="Bree Serif"/>
                        </a:rPr>
                        <a:t>Wall of the </a:t>
                      </a:r>
                      <a:r>
                        <a:rPr b="1" lang="en" u="sng">
                          <a:latin typeface="Bree Serif"/>
                          <a:ea typeface="Bree Serif"/>
                          <a:cs typeface="Bree Serif"/>
                          <a:sym typeface="Bree Serif"/>
                        </a:rPr>
                        <a:t>heart</a:t>
                      </a:r>
                    </a:p>
                  </a:txBody>
                  <a:tcPr marT="91425" marB="91425" marR="91425" marL="91425"/>
                </a:tc>
                <a:tc>
                  <a:txBody>
                    <a:bodyPr>
                      <a:noAutofit/>
                    </a:bodyPr>
                    <a:lstStyle/>
                    <a:p>
                      <a:pPr lvl="0" algn="ctr">
                        <a:spcBef>
                          <a:spcPts val="0"/>
                        </a:spcBef>
                        <a:buNone/>
                      </a:pPr>
                      <a:r>
                        <a:rPr lang="en">
                          <a:latin typeface="Bree Serif"/>
                          <a:ea typeface="Bree Serif"/>
                          <a:cs typeface="Bree Serif"/>
                          <a:sym typeface="Bree Serif"/>
                        </a:rPr>
                        <a:t>Mostly in </a:t>
                      </a:r>
                      <a:r>
                        <a:rPr b="1" lang="en" u="sng">
                          <a:latin typeface="Bree Serif"/>
                          <a:ea typeface="Bree Serif"/>
                          <a:cs typeface="Bree Serif"/>
                          <a:sym typeface="Bree Serif"/>
                        </a:rPr>
                        <a:t>walls of </a:t>
                      </a:r>
                      <a:r>
                        <a:rPr b="1" lang="en" u="sng">
                          <a:latin typeface="Bree Serif"/>
                          <a:ea typeface="Bree Serif"/>
                          <a:cs typeface="Bree Serif"/>
                          <a:sym typeface="Bree Serif"/>
                        </a:rPr>
                        <a:t>hollow visceral organ</a:t>
                      </a:r>
                      <a:r>
                        <a:rPr lang="en">
                          <a:latin typeface="Bree Serif"/>
                          <a:ea typeface="Bree Serif"/>
                          <a:cs typeface="Bree Serif"/>
                          <a:sym typeface="Bree Serif"/>
                        </a:rPr>
                        <a:t> </a:t>
                      </a:r>
                    </a:p>
                    <a:p>
                      <a:pPr lvl="0" algn="ctr">
                        <a:spcBef>
                          <a:spcPts val="0"/>
                        </a:spcBef>
                        <a:buNone/>
                      </a:pPr>
                      <a:r>
                        <a:rPr lang="en">
                          <a:latin typeface="Bree Serif"/>
                          <a:ea typeface="Bree Serif"/>
                          <a:cs typeface="Bree Serif"/>
                          <a:sym typeface="Bree Serif"/>
                        </a:rPr>
                        <a:t>-other than the heart -</a:t>
                      </a:r>
                    </a:p>
                  </a:txBody>
                  <a:tcPr marT="91425" marB="91425" marR="91425" marL="91425"/>
                </a:tc>
              </a:tr>
              <a:tr h="1049950">
                <a:tc>
                  <a:txBody>
                    <a:bodyPr>
                      <a:noAutofit/>
                    </a:bodyPr>
                    <a:lstStyle/>
                    <a:p>
                      <a:pPr lvl="0" algn="ctr">
                        <a:spcBef>
                          <a:spcPts val="0"/>
                        </a:spcBef>
                        <a:buNone/>
                      </a:pPr>
                      <a:r>
                        <a:rPr b="1" i="1" lang="en" sz="2000">
                          <a:solidFill>
                            <a:srgbClr val="45818E"/>
                          </a:solidFill>
                          <a:latin typeface="Bree Serif"/>
                          <a:ea typeface="Bree Serif"/>
                          <a:cs typeface="Bree Serif"/>
                          <a:sym typeface="Bree Serif"/>
                        </a:rPr>
                        <a:t>Action</a:t>
                      </a:r>
                    </a:p>
                  </a:txBody>
                  <a:tcPr marT="91425" marB="91425" marR="91425" marL="91425"/>
                </a:tc>
                <a:tc>
                  <a:txBody>
                    <a:bodyPr>
                      <a:noAutofit/>
                    </a:bodyPr>
                    <a:lstStyle/>
                    <a:p>
                      <a:pPr lvl="0" algn="ctr">
                        <a:spcBef>
                          <a:spcPts val="0"/>
                        </a:spcBef>
                        <a:buNone/>
                      </a:pPr>
                      <a:r>
                        <a:rPr b="1" lang="en" u="sng">
                          <a:latin typeface="Bree Serif"/>
                          <a:ea typeface="Bree Serif"/>
                          <a:cs typeface="Bree Serif"/>
                          <a:sym typeface="Bree Serif"/>
                        </a:rPr>
                        <a:t>Voluntary muscles</a:t>
                      </a:r>
                    </a:p>
                    <a:p>
                      <a:pPr lvl="0" algn="ctr">
                        <a:spcBef>
                          <a:spcPts val="0"/>
                        </a:spcBef>
                        <a:buNone/>
                      </a:pPr>
                      <a:r>
                        <a:rPr lang="en">
                          <a:latin typeface="Bree Serif"/>
                          <a:ea typeface="Bree Serif"/>
                          <a:cs typeface="Bree Serif"/>
                          <a:sym typeface="Bree Serif"/>
                        </a:rPr>
                        <a:t>Subject to </a:t>
                      </a:r>
                      <a:r>
                        <a:rPr lang="en">
                          <a:latin typeface="Bree Serif"/>
                          <a:ea typeface="Bree Serif"/>
                          <a:cs typeface="Bree Serif"/>
                          <a:sym typeface="Bree Serif"/>
                        </a:rPr>
                        <a:t>conscious control</a:t>
                      </a:r>
                    </a:p>
                  </a:txBody>
                  <a:tcPr marT="91425" marB="91425" marR="91425" marL="91425"/>
                </a:tc>
                <a:tc>
                  <a:txBody>
                    <a:bodyPr>
                      <a:noAutofit/>
                    </a:bodyPr>
                    <a:lstStyle/>
                    <a:p>
                      <a:pPr lvl="0" algn="ctr">
                        <a:spcBef>
                          <a:spcPts val="0"/>
                        </a:spcBef>
                        <a:buNone/>
                      </a:pPr>
                      <a:r>
                        <a:rPr b="1" lang="en" u="sng">
                          <a:latin typeface="Bree Serif"/>
                          <a:ea typeface="Bree Serif"/>
                          <a:cs typeface="Bree Serif"/>
                          <a:sym typeface="Bree Serif"/>
                        </a:rPr>
                        <a:t>Involuntary muscles</a:t>
                      </a:r>
                    </a:p>
                    <a:p>
                      <a:pPr lvl="0" algn="ctr">
                        <a:spcBef>
                          <a:spcPts val="0"/>
                        </a:spcBef>
                        <a:buNone/>
                      </a:pPr>
                      <a:r>
                        <a:rPr lang="en">
                          <a:latin typeface="Bree Serif"/>
                          <a:ea typeface="Bree Serif"/>
                          <a:cs typeface="Bree Serif"/>
                          <a:sym typeface="Bree Serif"/>
                        </a:rPr>
                        <a:t>Not under conscious control</a:t>
                      </a:r>
                    </a:p>
                  </a:txBody>
                  <a:tcPr marT="91425" marB="91425" marR="91425" marL="91425"/>
                </a:tc>
                <a:tc>
                  <a:txBody>
                    <a:bodyPr>
                      <a:noAutofit/>
                    </a:bodyPr>
                    <a:lstStyle/>
                    <a:p>
                      <a:pPr lvl="0" algn="ctr">
                        <a:spcBef>
                          <a:spcPts val="0"/>
                        </a:spcBef>
                        <a:buNone/>
                      </a:pPr>
                      <a:r>
                        <a:rPr b="1" lang="en" u="sng">
                          <a:latin typeface="Bree Serif"/>
                          <a:ea typeface="Bree Serif"/>
                          <a:cs typeface="Bree Serif"/>
                          <a:sym typeface="Bree Serif"/>
                        </a:rPr>
                        <a:t>Involuntary </a:t>
                      </a:r>
                      <a:r>
                        <a:rPr b="1" lang="en" u="sng">
                          <a:latin typeface="Bree Serif"/>
                          <a:ea typeface="Bree Serif"/>
                          <a:cs typeface="Bree Serif"/>
                          <a:sym typeface="Bree Serif"/>
                        </a:rPr>
                        <a:t>muscles </a:t>
                      </a:r>
                    </a:p>
                    <a:p>
                      <a:pPr lvl="0" algn="ctr">
                        <a:spcBef>
                          <a:spcPts val="0"/>
                        </a:spcBef>
                        <a:buNone/>
                      </a:pPr>
                      <a:r>
                        <a:rPr lang="en">
                          <a:latin typeface="Bree Serif"/>
                          <a:ea typeface="Bree Serif"/>
                          <a:cs typeface="Bree Serif"/>
                          <a:sym typeface="Bree Serif"/>
                        </a:rPr>
                        <a:t>Not under conscious control</a:t>
                      </a:r>
                    </a:p>
                  </a:txBody>
                  <a:tcPr marT="91425" marB="91425" marR="91425" marL="91425"/>
                </a:tc>
              </a:tr>
              <a:tr h="1049950">
                <a:tc>
                  <a:txBody>
                    <a:bodyPr>
                      <a:noAutofit/>
                    </a:bodyPr>
                    <a:lstStyle/>
                    <a:p>
                      <a:pPr lvl="0" algn="ctr">
                        <a:spcBef>
                          <a:spcPts val="0"/>
                        </a:spcBef>
                        <a:buNone/>
                      </a:pPr>
                      <a:r>
                        <a:rPr b="1" i="1" lang="en" sz="2000">
                          <a:solidFill>
                            <a:srgbClr val="45818E"/>
                          </a:solidFill>
                          <a:latin typeface="Bree Serif"/>
                          <a:ea typeface="Bree Serif"/>
                          <a:cs typeface="Bree Serif"/>
                          <a:sym typeface="Bree Serif"/>
                        </a:rPr>
                        <a:t>Microscopic structure</a:t>
                      </a:r>
                      <a:r>
                        <a:rPr lang="en">
                          <a:latin typeface="Bree Serif"/>
                          <a:ea typeface="Bree Serif"/>
                          <a:cs typeface="Bree Serif"/>
                          <a:sym typeface="Bree Serif"/>
                        </a:rPr>
                        <a:t> </a:t>
                      </a:r>
                    </a:p>
                  </a:txBody>
                  <a:tcPr marT="91425" marB="91425" marR="91425" marL="91425"/>
                </a:tc>
                <a:tc>
                  <a:txBody>
                    <a:bodyPr>
                      <a:noAutofit/>
                    </a:bodyPr>
                    <a:lstStyle/>
                    <a:p>
                      <a:pPr lvl="0" rtl="0" algn="ctr">
                        <a:spcBef>
                          <a:spcPts val="0"/>
                        </a:spcBef>
                        <a:buNone/>
                      </a:pPr>
                      <a:r>
                        <a:t/>
                      </a:r>
                      <a:endParaRPr b="1" sz="1900" u="sng">
                        <a:latin typeface="Bree Serif"/>
                        <a:ea typeface="Bree Serif"/>
                        <a:cs typeface="Bree Serif"/>
                        <a:sym typeface="Bree Serif"/>
                      </a:endParaRPr>
                    </a:p>
                    <a:p>
                      <a:pPr lvl="0" algn="ctr">
                        <a:spcBef>
                          <a:spcPts val="0"/>
                        </a:spcBef>
                        <a:buNone/>
                      </a:pPr>
                      <a:r>
                        <a:rPr b="1" lang="en" sz="1900" u="sng">
                          <a:latin typeface="Bree Serif"/>
                          <a:ea typeface="Bree Serif"/>
                          <a:cs typeface="Bree Serif"/>
                          <a:sym typeface="Bree Serif"/>
                        </a:rPr>
                        <a:t>Striated</a:t>
                      </a:r>
                      <a:r>
                        <a:rPr lang="en">
                          <a:latin typeface="Bree Serif"/>
                          <a:ea typeface="Bree Serif"/>
                          <a:cs typeface="Bree Serif"/>
                          <a:sym typeface="Bree Serif"/>
                        </a:rPr>
                        <a:t> </a:t>
                      </a:r>
                    </a:p>
                  </a:txBody>
                  <a:tcPr marT="91425" marB="91425" marR="91425" marL="91425"/>
                </a:tc>
                <a:tc>
                  <a:txBody>
                    <a:bodyPr>
                      <a:noAutofit/>
                    </a:bodyPr>
                    <a:lstStyle/>
                    <a:p>
                      <a:pPr lvl="0" rtl="0" algn="ctr">
                        <a:spcBef>
                          <a:spcPts val="0"/>
                        </a:spcBef>
                        <a:buNone/>
                      </a:pPr>
                      <a:r>
                        <a:t/>
                      </a:r>
                      <a:endParaRPr b="1" sz="1900" u="sng">
                        <a:solidFill>
                          <a:schemeClr val="dk1"/>
                        </a:solidFill>
                        <a:latin typeface="Bree Serif"/>
                        <a:ea typeface="Bree Serif"/>
                        <a:cs typeface="Bree Serif"/>
                        <a:sym typeface="Bree Serif"/>
                      </a:endParaRPr>
                    </a:p>
                    <a:p>
                      <a:pPr lvl="0" rtl="0" algn="ctr">
                        <a:spcBef>
                          <a:spcPts val="0"/>
                        </a:spcBef>
                        <a:buClr>
                          <a:schemeClr val="dk1"/>
                        </a:buClr>
                        <a:buSzPct val="57894"/>
                        <a:buFont typeface="Arial"/>
                        <a:buNone/>
                      </a:pPr>
                      <a:r>
                        <a:rPr b="1" lang="en" sz="1900" u="sng">
                          <a:solidFill>
                            <a:schemeClr val="dk1"/>
                          </a:solidFill>
                          <a:latin typeface="Bree Serif"/>
                          <a:ea typeface="Bree Serif"/>
                          <a:cs typeface="Bree Serif"/>
                          <a:sym typeface="Bree Serif"/>
                        </a:rPr>
                        <a:t>Striated</a:t>
                      </a:r>
                    </a:p>
                  </a:txBody>
                  <a:tcPr marT="91425" marB="91425" marR="91425" marL="91425"/>
                </a:tc>
                <a:tc>
                  <a:txBody>
                    <a:bodyPr>
                      <a:noAutofit/>
                    </a:bodyPr>
                    <a:lstStyle/>
                    <a:p>
                      <a:pPr lvl="0" algn="ctr">
                        <a:spcBef>
                          <a:spcPts val="0"/>
                        </a:spcBef>
                        <a:buNone/>
                      </a:pPr>
                      <a:r>
                        <a:rPr b="1" lang="en" u="sng">
                          <a:solidFill>
                            <a:schemeClr val="dk1"/>
                          </a:solidFill>
                          <a:latin typeface="Bree Serif"/>
                          <a:ea typeface="Bree Serif"/>
                          <a:cs typeface="Bree Serif"/>
                          <a:sym typeface="Bree Serif"/>
                        </a:rPr>
                        <a:t>Non-striated</a:t>
                      </a:r>
                    </a:p>
                    <a:p>
                      <a:pPr lvl="0" algn="ctr">
                        <a:spcBef>
                          <a:spcPts val="0"/>
                        </a:spcBef>
                        <a:buClr>
                          <a:schemeClr val="dk1"/>
                        </a:buClr>
                        <a:buSzPct val="78571"/>
                        <a:buFont typeface="Arial"/>
                        <a:buNone/>
                      </a:pPr>
                      <a:r>
                        <a:rPr lang="en">
                          <a:solidFill>
                            <a:srgbClr val="6FA8DC"/>
                          </a:solidFill>
                          <a:latin typeface="Bree Serif"/>
                          <a:ea typeface="Bree Serif"/>
                          <a:cs typeface="Bree Serif"/>
                          <a:sym typeface="Bree Serif"/>
                        </a:rPr>
                        <a:t> [smooth | spindle shape ]</a:t>
                      </a:r>
                    </a:p>
                    <a:p>
                      <a:pPr lvl="0" algn="ctr">
                        <a:spcBef>
                          <a:spcPts val="0"/>
                        </a:spcBef>
                        <a:buClr>
                          <a:schemeClr val="dk1"/>
                        </a:buClr>
                        <a:buSzPct val="78571"/>
                        <a:buFont typeface="Arial"/>
                        <a:buNone/>
                      </a:pPr>
                      <a:r>
                        <a:rPr lang="en">
                          <a:solidFill>
                            <a:schemeClr val="dk1"/>
                          </a:solidFill>
                          <a:latin typeface="Bree Serif"/>
                          <a:ea typeface="Bree Serif"/>
                          <a:cs typeface="Bree Serif"/>
                          <a:sym typeface="Bree Serif"/>
                        </a:rPr>
                        <a:t>No striations</a:t>
                      </a:r>
                    </a:p>
                  </a:txBody>
                  <a:tcPr marT="91425" marB="91425" marR="91425" marL="91425"/>
                </a:tc>
              </a:tr>
            </a:tbl>
          </a:graphicData>
        </a:graphic>
      </p:graphicFrame>
      <p:pic>
        <p:nvPicPr>
          <p:cNvPr id="83" name="Shape 83"/>
          <p:cNvPicPr preferRelativeResize="0"/>
          <p:nvPr/>
        </p:nvPicPr>
        <p:blipFill>
          <a:blip r:embed="rId3">
            <a:alphaModFix/>
          </a:blip>
          <a:stretch>
            <a:fillRect/>
          </a:stretch>
        </p:blipFill>
        <p:spPr>
          <a:xfrm>
            <a:off x="4101842" y="1368950"/>
            <a:ext cx="641825" cy="684750"/>
          </a:xfrm>
          <a:prstGeom prst="rect">
            <a:avLst/>
          </a:prstGeom>
          <a:noFill/>
          <a:ln>
            <a:noFill/>
          </a:ln>
        </p:spPr>
      </p:pic>
      <p:pic>
        <p:nvPicPr>
          <p:cNvPr id="84" name="Shape 84"/>
          <p:cNvPicPr preferRelativeResize="0"/>
          <p:nvPr/>
        </p:nvPicPr>
        <p:blipFill>
          <a:blip r:embed="rId4">
            <a:alphaModFix/>
          </a:blip>
          <a:stretch>
            <a:fillRect/>
          </a:stretch>
        </p:blipFill>
        <p:spPr>
          <a:xfrm rot="17">
            <a:off x="6070260" y="1368950"/>
            <a:ext cx="571181" cy="819025"/>
          </a:xfrm>
          <a:prstGeom prst="rect">
            <a:avLst/>
          </a:prstGeom>
          <a:noFill/>
          <a:ln>
            <a:noFill/>
          </a:ln>
        </p:spPr>
      </p:pic>
      <p:pic>
        <p:nvPicPr>
          <p:cNvPr id="85" name="Shape 85"/>
          <p:cNvPicPr preferRelativeResize="0"/>
          <p:nvPr/>
        </p:nvPicPr>
        <p:blipFill rotWithShape="1">
          <a:blip r:embed="rId5">
            <a:alphaModFix/>
          </a:blip>
          <a:srcRect b="50905" l="68690" r="12580" t="37695"/>
          <a:stretch/>
        </p:blipFill>
        <p:spPr>
          <a:xfrm>
            <a:off x="8429731" y="1544900"/>
            <a:ext cx="641825" cy="46712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pic>
        <p:nvPicPr>
          <p:cNvPr id="90" name="Shape 90"/>
          <p:cNvPicPr preferRelativeResize="0"/>
          <p:nvPr/>
        </p:nvPicPr>
        <p:blipFill>
          <a:blip r:embed="rId3">
            <a:alphaModFix/>
          </a:blip>
          <a:stretch>
            <a:fillRect/>
          </a:stretch>
        </p:blipFill>
        <p:spPr>
          <a:xfrm>
            <a:off x="2254250" y="998675"/>
            <a:ext cx="5478668" cy="3981175"/>
          </a:xfrm>
          <a:prstGeom prst="rect">
            <a:avLst/>
          </a:prstGeom>
          <a:noFill/>
          <a:ln>
            <a:noFill/>
          </a:ln>
        </p:spPr>
      </p:pic>
      <p:pic>
        <p:nvPicPr>
          <p:cNvPr id="91" name="Shape 91"/>
          <p:cNvPicPr preferRelativeResize="0"/>
          <p:nvPr/>
        </p:nvPicPr>
        <p:blipFill>
          <a:blip r:embed="rId4">
            <a:alphaModFix/>
          </a:blip>
          <a:stretch>
            <a:fillRect/>
          </a:stretch>
        </p:blipFill>
        <p:spPr>
          <a:xfrm>
            <a:off x="0" y="567798"/>
            <a:ext cx="1814175" cy="200314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Shape 96"/>
          <p:cNvSpPr txBox="1"/>
          <p:nvPr>
            <p:ph type="title"/>
          </p:nvPr>
        </p:nvSpPr>
        <p:spPr>
          <a:xfrm>
            <a:off x="311700" y="625346"/>
            <a:ext cx="8520600" cy="572700"/>
          </a:xfrm>
          <a:prstGeom prst="rect">
            <a:avLst/>
          </a:prstGeom>
        </p:spPr>
        <p:txBody>
          <a:bodyPr anchorCtr="0" anchor="t" bIns="91425" lIns="91425" rIns="91425" wrap="square" tIns="91425">
            <a:noAutofit/>
          </a:bodyPr>
          <a:lstStyle/>
          <a:p>
            <a:pPr lvl="0">
              <a:spcBef>
                <a:spcPts val="0"/>
              </a:spcBef>
              <a:buNone/>
            </a:pPr>
            <a:r>
              <a:rPr b="1" lang="en" sz="3200">
                <a:solidFill>
                  <a:schemeClr val="accent5"/>
                </a:solidFill>
                <a:latin typeface="Alegreya"/>
                <a:ea typeface="Alegreya"/>
                <a:cs typeface="Alegreya"/>
                <a:sym typeface="Alegreya"/>
              </a:rPr>
              <a:t>Main Criteria of </a:t>
            </a:r>
            <a:r>
              <a:rPr b="1" lang="en" sz="3200" u="sng">
                <a:solidFill>
                  <a:schemeClr val="accent5"/>
                </a:solidFill>
                <a:latin typeface="Alegreya"/>
                <a:ea typeface="Alegreya"/>
                <a:cs typeface="Alegreya"/>
                <a:sym typeface="Alegreya"/>
              </a:rPr>
              <a:t>Skeletal Muscles</a:t>
            </a:r>
            <a:r>
              <a:rPr b="1" lang="en" sz="3200">
                <a:solidFill>
                  <a:schemeClr val="accent5"/>
                </a:solidFill>
                <a:latin typeface="Alegreya"/>
                <a:ea typeface="Alegreya"/>
                <a:cs typeface="Alegreya"/>
                <a:sym typeface="Alegreya"/>
              </a:rPr>
              <a:t>:</a:t>
            </a:r>
          </a:p>
        </p:txBody>
      </p:sp>
      <p:sp>
        <p:nvSpPr>
          <p:cNvPr id="97" name="Shape 97"/>
          <p:cNvSpPr txBox="1"/>
          <p:nvPr>
            <p:ph idx="1" type="body"/>
          </p:nvPr>
        </p:nvSpPr>
        <p:spPr>
          <a:xfrm>
            <a:off x="311700" y="1465848"/>
            <a:ext cx="8285400" cy="2815200"/>
          </a:xfrm>
          <a:prstGeom prst="rect">
            <a:avLst/>
          </a:prstGeom>
        </p:spPr>
        <p:txBody>
          <a:bodyPr anchorCtr="0" anchor="t" bIns="91425" lIns="91425" rIns="91425" wrap="square" tIns="91425">
            <a:noAutofit/>
          </a:bodyPr>
          <a:lstStyle/>
          <a:p>
            <a:pPr indent="-406400" lvl="0" marL="457200" rtl="0">
              <a:spcBef>
                <a:spcPts val="0"/>
              </a:spcBef>
              <a:buClr>
                <a:srgbClr val="000000"/>
              </a:buClr>
              <a:buSzPct val="100000"/>
              <a:buFont typeface="Impact"/>
            </a:pPr>
            <a:r>
              <a:rPr lang="en" sz="2800">
                <a:solidFill>
                  <a:srgbClr val="000000"/>
                </a:solidFill>
                <a:latin typeface="Impact"/>
                <a:ea typeface="Impact"/>
                <a:cs typeface="Impact"/>
                <a:sym typeface="Impact"/>
              </a:rPr>
              <a:t>Striated.</a:t>
            </a:r>
          </a:p>
          <a:p>
            <a:pPr indent="-406400" lvl="0" marL="457200" rtl="0">
              <a:spcBef>
                <a:spcPts val="0"/>
              </a:spcBef>
              <a:buClr>
                <a:srgbClr val="000000"/>
              </a:buClr>
              <a:buSzPct val="100000"/>
              <a:buFont typeface="Impact"/>
            </a:pPr>
            <a:r>
              <a:rPr lang="en" sz="2800">
                <a:solidFill>
                  <a:srgbClr val="000000"/>
                </a:solidFill>
                <a:latin typeface="Impact"/>
                <a:ea typeface="Impact"/>
                <a:cs typeface="Impact"/>
                <a:sym typeface="Impact"/>
              </a:rPr>
              <a:t>Attached to skeleton.</a:t>
            </a:r>
          </a:p>
          <a:p>
            <a:pPr indent="-406400" lvl="0" marL="457200" rtl="0">
              <a:spcBef>
                <a:spcPts val="0"/>
              </a:spcBef>
              <a:buClr>
                <a:srgbClr val="000000"/>
              </a:buClr>
              <a:buSzPct val="100000"/>
              <a:buFont typeface="Impact"/>
            </a:pPr>
            <a:r>
              <a:rPr lang="en" sz="2800">
                <a:solidFill>
                  <a:srgbClr val="000000"/>
                </a:solidFill>
                <a:latin typeface="Impact"/>
                <a:ea typeface="Impact"/>
                <a:cs typeface="Impact"/>
                <a:sym typeface="Impact"/>
              </a:rPr>
              <a:t>Produce </a:t>
            </a:r>
            <a:r>
              <a:rPr lang="en" sz="2800" u="sng">
                <a:solidFill>
                  <a:srgbClr val="FF0000"/>
                </a:solidFill>
                <a:latin typeface="Impact"/>
                <a:ea typeface="Impact"/>
                <a:cs typeface="Impact"/>
                <a:sym typeface="Impact"/>
              </a:rPr>
              <a:t>movement</a:t>
            </a:r>
            <a:r>
              <a:rPr lang="en" sz="2800">
                <a:solidFill>
                  <a:srgbClr val="000000"/>
                </a:solidFill>
                <a:latin typeface="Impact"/>
                <a:ea typeface="Impact"/>
                <a:cs typeface="Impact"/>
                <a:sym typeface="Impact"/>
              </a:rPr>
              <a:t> of skeleton.</a:t>
            </a:r>
          </a:p>
          <a:p>
            <a:pPr indent="-406400" lvl="0" marL="457200" rtl="0">
              <a:spcBef>
                <a:spcPts val="0"/>
              </a:spcBef>
              <a:buClr>
                <a:srgbClr val="000000"/>
              </a:buClr>
              <a:buSzPct val="100000"/>
              <a:buFont typeface="Impact"/>
            </a:pPr>
            <a:r>
              <a:rPr lang="en" sz="2800">
                <a:solidFill>
                  <a:srgbClr val="000000"/>
                </a:solidFill>
                <a:latin typeface="Impact"/>
                <a:ea typeface="Impact"/>
                <a:cs typeface="Impact"/>
                <a:sym typeface="Impact"/>
              </a:rPr>
              <a:t>Voluntary.</a:t>
            </a:r>
          </a:p>
          <a:p>
            <a:pPr indent="-406400" lvl="0" marL="457200" rtl="0">
              <a:spcBef>
                <a:spcPts val="0"/>
              </a:spcBef>
              <a:buClr>
                <a:srgbClr val="000000"/>
              </a:buClr>
              <a:buSzPct val="100000"/>
              <a:buFont typeface="Impact"/>
            </a:pPr>
            <a:r>
              <a:rPr lang="en" sz="2800">
                <a:solidFill>
                  <a:srgbClr val="000000"/>
                </a:solidFill>
                <a:latin typeface="Impact"/>
                <a:ea typeface="Impact"/>
                <a:cs typeface="Impact"/>
                <a:sym typeface="Impact"/>
              </a:rPr>
              <a:t>Supplied by somatic nerves.                                                      </a:t>
            </a:r>
            <a:r>
              <a:rPr lang="en" sz="1400">
                <a:solidFill>
                  <a:srgbClr val="000000"/>
                </a:solidFill>
                <a:latin typeface="Impact"/>
                <a:ea typeface="Impact"/>
                <a:cs typeface="Impact"/>
                <a:sym typeface="Impact"/>
              </a:rPr>
              <a:t>(The somatic nerves supply the skin,joints and muscles)</a:t>
            </a:r>
          </a:p>
        </p:txBody>
      </p:sp>
      <p:pic>
        <p:nvPicPr>
          <p:cNvPr id="98" name="Shape 98"/>
          <p:cNvPicPr preferRelativeResize="0"/>
          <p:nvPr/>
        </p:nvPicPr>
        <p:blipFill rotWithShape="1">
          <a:blip r:embed="rId3">
            <a:alphaModFix/>
          </a:blip>
          <a:srcRect b="-7253" l="0" r="10112" t="-13841"/>
          <a:stretch/>
        </p:blipFill>
        <p:spPr>
          <a:xfrm>
            <a:off x="5805600" y="1512188"/>
            <a:ext cx="3026700" cy="2722500"/>
          </a:xfrm>
          <a:prstGeom prst="ellipse">
            <a:avLst/>
          </a:prstGeom>
          <a:noFill/>
          <a:ln cap="flat" cmpd="sng" w="9525">
            <a:solidFill>
              <a:srgbClr val="45818E"/>
            </a:solidFill>
            <a:prstDash val="lgDash"/>
            <a:round/>
            <a:headEnd len="med" w="med" type="none"/>
            <a:tailEnd len="med" w="med"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Shape 103"/>
          <p:cNvSpPr txBox="1"/>
          <p:nvPr>
            <p:ph type="title"/>
          </p:nvPr>
        </p:nvSpPr>
        <p:spPr>
          <a:xfrm>
            <a:off x="311700" y="479924"/>
            <a:ext cx="8520600" cy="1172100"/>
          </a:xfrm>
          <a:prstGeom prst="rect">
            <a:avLst/>
          </a:prstGeom>
          <a:solidFill>
            <a:srgbClr val="FFFFFF"/>
          </a:solidFill>
        </p:spPr>
        <p:txBody>
          <a:bodyPr anchorCtr="0" anchor="t" bIns="91425" lIns="91425" rIns="91425" wrap="square" tIns="91425">
            <a:noAutofit/>
          </a:bodyPr>
          <a:lstStyle/>
          <a:p>
            <a:pPr lvl="0">
              <a:spcBef>
                <a:spcPts val="0"/>
              </a:spcBef>
              <a:buNone/>
            </a:pPr>
            <a:r>
              <a:rPr b="1" lang="en" sz="2900">
                <a:solidFill>
                  <a:schemeClr val="accent5"/>
                </a:solidFill>
                <a:latin typeface="Alegreya"/>
                <a:ea typeface="Alegreya"/>
                <a:cs typeface="Alegreya"/>
                <a:sym typeface="Alegreya"/>
              </a:rPr>
              <a:t>Attachments of Skeletal Muscles:</a:t>
            </a:r>
          </a:p>
          <a:p>
            <a:pPr lvl="0">
              <a:spcBef>
                <a:spcPts val="0"/>
              </a:spcBef>
              <a:buNone/>
            </a:pPr>
            <a:r>
              <a:rPr b="1" lang="en" sz="2100">
                <a:solidFill>
                  <a:schemeClr val="accent3"/>
                </a:solidFill>
                <a:latin typeface="Alegreya"/>
                <a:ea typeface="Alegreya"/>
                <a:cs typeface="Alegreya"/>
                <a:sym typeface="Alegreya"/>
              </a:rPr>
              <a:t>(Mostly two.)</a:t>
            </a:r>
          </a:p>
        </p:txBody>
      </p:sp>
      <p:graphicFrame>
        <p:nvGraphicFramePr>
          <p:cNvPr id="104" name="Shape 104"/>
          <p:cNvGraphicFramePr/>
          <p:nvPr/>
        </p:nvGraphicFramePr>
        <p:xfrm>
          <a:off x="457117" y="1869779"/>
          <a:ext cx="3000000" cy="3000000"/>
        </p:xfrm>
        <a:graphic>
          <a:graphicData uri="http://schemas.openxmlformats.org/drawingml/2006/table">
            <a:tbl>
              <a:tblPr>
                <a:noFill/>
                <a:tableStyleId>{7369E681-5341-468C-9947-6208241E5920}</a:tableStyleId>
              </a:tblPr>
              <a:tblGrid>
                <a:gridCol w="2478350"/>
                <a:gridCol w="2478350"/>
              </a:tblGrid>
              <a:tr h="1221325">
                <a:tc>
                  <a:txBody>
                    <a:bodyPr>
                      <a:noAutofit/>
                    </a:bodyPr>
                    <a:lstStyle/>
                    <a:p>
                      <a:pPr lvl="0" rtl="0" algn="ctr">
                        <a:spcBef>
                          <a:spcPts val="0"/>
                        </a:spcBef>
                        <a:buNone/>
                      </a:pPr>
                      <a:r>
                        <a:t/>
                      </a:r>
                      <a:endParaRPr sz="2000">
                        <a:latin typeface="Bree Serif"/>
                        <a:ea typeface="Bree Serif"/>
                        <a:cs typeface="Bree Serif"/>
                        <a:sym typeface="Bree Serif"/>
                      </a:endParaRPr>
                    </a:p>
                    <a:p>
                      <a:pPr lvl="0" algn="ctr">
                        <a:spcBef>
                          <a:spcPts val="0"/>
                        </a:spcBef>
                        <a:buNone/>
                      </a:pPr>
                      <a:r>
                        <a:rPr lang="en" sz="2000">
                          <a:latin typeface="Bree Serif"/>
                          <a:ea typeface="Bree Serif"/>
                          <a:cs typeface="Bree Serif"/>
                          <a:sym typeface="Bree Serif"/>
                        </a:rPr>
                        <a:t>Origin</a:t>
                      </a:r>
                    </a:p>
                  </a:txBody>
                  <a:tcPr marT="91425" marB="91425" marR="91425" marL="91425">
                    <a:lnL cap="flat" cmpd="sng" w="19050">
                      <a:solidFill>
                        <a:srgbClr val="9E9E9E"/>
                      </a:solidFill>
                      <a:prstDash val="solid"/>
                      <a:round/>
                      <a:headEnd len="med" w="med" type="none"/>
                      <a:tailEnd len="med" w="med" type="none"/>
                    </a:lnL>
                    <a:lnR cap="flat" cmpd="sng" w="19050">
                      <a:solidFill>
                        <a:srgbClr val="9E9E9E"/>
                      </a:solidFill>
                      <a:prstDash val="solid"/>
                      <a:round/>
                      <a:headEnd len="med" w="med" type="none"/>
                      <a:tailEnd len="med" w="med" type="none"/>
                    </a:lnR>
                    <a:lnT cap="flat" cmpd="sng" w="19050">
                      <a:solidFill>
                        <a:srgbClr val="9E9E9E"/>
                      </a:solidFill>
                      <a:prstDash val="solid"/>
                      <a:round/>
                      <a:headEnd len="med" w="med" type="none"/>
                      <a:tailEnd len="med" w="med" type="none"/>
                    </a:lnT>
                    <a:lnB cap="flat" cmpd="sng" w="19050">
                      <a:solidFill>
                        <a:srgbClr val="9E9E9E"/>
                      </a:solidFill>
                      <a:prstDash val="solid"/>
                      <a:round/>
                      <a:headEnd len="med" w="med" type="none"/>
                      <a:tailEnd len="med" w="med" type="none"/>
                    </a:lnB>
                    <a:solidFill>
                      <a:srgbClr val="EFEFEF"/>
                    </a:solidFill>
                  </a:tcPr>
                </a:tc>
                <a:tc>
                  <a:txBody>
                    <a:bodyPr>
                      <a:noAutofit/>
                    </a:bodyPr>
                    <a:lstStyle/>
                    <a:p>
                      <a:pPr lvl="0" rtl="0" algn="ctr">
                        <a:spcBef>
                          <a:spcPts val="0"/>
                        </a:spcBef>
                        <a:buNone/>
                      </a:pPr>
                      <a:r>
                        <a:t/>
                      </a:r>
                      <a:endParaRPr sz="2000">
                        <a:latin typeface="Bree Serif"/>
                        <a:ea typeface="Bree Serif"/>
                        <a:cs typeface="Bree Serif"/>
                        <a:sym typeface="Bree Serif"/>
                      </a:endParaRPr>
                    </a:p>
                    <a:p>
                      <a:pPr lvl="0" algn="ctr">
                        <a:spcBef>
                          <a:spcPts val="0"/>
                        </a:spcBef>
                        <a:buNone/>
                      </a:pPr>
                      <a:r>
                        <a:rPr lang="en" sz="2000">
                          <a:latin typeface="Bree Serif"/>
                          <a:ea typeface="Bree Serif"/>
                          <a:cs typeface="Bree Serif"/>
                          <a:sym typeface="Bree Serif"/>
                        </a:rPr>
                        <a:t>Insertion</a:t>
                      </a:r>
                    </a:p>
                  </a:txBody>
                  <a:tcPr marT="91425" marB="91425" marR="91425" marL="91425">
                    <a:lnL cap="flat" cmpd="sng" w="19050">
                      <a:solidFill>
                        <a:srgbClr val="9E9E9E"/>
                      </a:solidFill>
                      <a:prstDash val="solid"/>
                      <a:round/>
                      <a:headEnd len="med" w="med" type="none"/>
                      <a:tailEnd len="med" w="med" type="none"/>
                    </a:lnL>
                    <a:lnR cap="flat" cmpd="sng" w="19050">
                      <a:solidFill>
                        <a:srgbClr val="9E9E9E"/>
                      </a:solidFill>
                      <a:prstDash val="solid"/>
                      <a:round/>
                      <a:headEnd len="med" w="med" type="none"/>
                      <a:tailEnd len="med" w="med" type="none"/>
                    </a:lnR>
                    <a:lnT cap="flat" cmpd="sng" w="19050">
                      <a:solidFill>
                        <a:srgbClr val="9E9E9E"/>
                      </a:solidFill>
                      <a:prstDash val="solid"/>
                      <a:round/>
                      <a:headEnd len="med" w="med" type="none"/>
                      <a:tailEnd len="med" w="med" type="none"/>
                    </a:lnT>
                    <a:lnB cap="flat" cmpd="sng" w="19050">
                      <a:solidFill>
                        <a:srgbClr val="9E9E9E"/>
                      </a:solidFill>
                      <a:prstDash val="solid"/>
                      <a:round/>
                      <a:headEnd len="med" w="med" type="none"/>
                      <a:tailEnd len="med" w="med" type="none"/>
                    </a:lnB>
                    <a:solidFill>
                      <a:srgbClr val="EFEFEF"/>
                    </a:solidFill>
                  </a:tcPr>
                </a:tc>
              </a:tr>
              <a:tr h="1466475">
                <a:tc>
                  <a:txBody>
                    <a:bodyPr>
                      <a:noAutofit/>
                    </a:bodyPr>
                    <a:lstStyle/>
                    <a:p>
                      <a:pPr indent="-330200" lvl="0" marL="457200" rtl="0">
                        <a:spcBef>
                          <a:spcPts val="0"/>
                        </a:spcBef>
                        <a:buSzPct val="100000"/>
                        <a:buFont typeface="Bree Serif"/>
                        <a:buChar char="-"/>
                      </a:pPr>
                      <a:r>
                        <a:rPr lang="en" sz="1600">
                          <a:latin typeface="Bree Serif"/>
                          <a:ea typeface="Bree Serif"/>
                          <a:cs typeface="Bree Serif"/>
                          <a:sym typeface="Bree Serif"/>
                        </a:rPr>
                        <a:t>The </a:t>
                      </a:r>
                      <a:r>
                        <a:rPr lang="en" sz="1600" u="sng">
                          <a:solidFill>
                            <a:srgbClr val="FF0000"/>
                          </a:solidFill>
                          <a:latin typeface="Bree Serif"/>
                          <a:ea typeface="Bree Serif"/>
                          <a:cs typeface="Bree Serif"/>
                          <a:sym typeface="Bree Serif"/>
                        </a:rPr>
                        <a:t>proximal</a:t>
                      </a:r>
                      <a:r>
                        <a:rPr lang="en" sz="1600">
                          <a:latin typeface="Bree Serif"/>
                          <a:ea typeface="Bree Serif"/>
                          <a:cs typeface="Bree Serif"/>
                          <a:sym typeface="Bree Serif"/>
                        </a:rPr>
                        <a:t> end.</a:t>
                      </a:r>
                    </a:p>
                    <a:p>
                      <a:pPr indent="-330200" lvl="0" marL="457200" rtl="0">
                        <a:spcBef>
                          <a:spcPts val="0"/>
                        </a:spcBef>
                        <a:buSzPct val="100000"/>
                        <a:buFont typeface="Bree Serif"/>
                        <a:buChar char="-"/>
                      </a:pPr>
                      <a:r>
                        <a:rPr lang="en" sz="1600" u="sng">
                          <a:latin typeface="Bree Serif"/>
                          <a:ea typeface="Bree Serif"/>
                          <a:cs typeface="Bree Serif"/>
                          <a:sym typeface="Bree Serif"/>
                        </a:rPr>
                        <a:t>Least</a:t>
                      </a:r>
                      <a:r>
                        <a:rPr lang="en" sz="1600">
                          <a:latin typeface="Bree Serif"/>
                          <a:ea typeface="Bree Serif"/>
                          <a:cs typeface="Bree Serif"/>
                          <a:sym typeface="Bree Serif"/>
                        </a:rPr>
                        <a:t> moveable.</a:t>
                      </a:r>
                    </a:p>
                    <a:p>
                      <a:pPr indent="-330200" lvl="0" marL="457200">
                        <a:spcBef>
                          <a:spcPts val="0"/>
                        </a:spcBef>
                        <a:buSzPct val="100000"/>
                        <a:buFont typeface="Bree Serif"/>
                        <a:buChar char="-"/>
                      </a:pPr>
                      <a:r>
                        <a:rPr lang="en" sz="1600">
                          <a:latin typeface="Bree Serif"/>
                          <a:ea typeface="Bree Serif"/>
                          <a:cs typeface="Bree Serif"/>
                          <a:sym typeface="Bree Serif"/>
                        </a:rPr>
                        <a:t>Mostly </a:t>
                      </a:r>
                      <a:r>
                        <a:rPr lang="en" sz="1600" u="sng">
                          <a:latin typeface="Bree Serif"/>
                          <a:ea typeface="Bree Serif"/>
                          <a:cs typeface="Bree Serif"/>
                          <a:sym typeface="Bree Serif"/>
                        </a:rPr>
                        <a:t>fleshy</a:t>
                      </a:r>
                      <a:r>
                        <a:rPr lang="en" sz="1600">
                          <a:latin typeface="Bree Serif"/>
                          <a:ea typeface="Bree Serif"/>
                          <a:cs typeface="Bree Serif"/>
                          <a:sym typeface="Bree Serif"/>
                        </a:rPr>
                        <a:t>.</a:t>
                      </a:r>
                    </a:p>
                  </a:txBody>
                  <a:tcPr marT="91425" marB="91425" marR="91425" marL="91425">
                    <a:lnL cap="flat" cmpd="sng" w="19050">
                      <a:solidFill>
                        <a:srgbClr val="9E9E9E"/>
                      </a:solidFill>
                      <a:prstDash val="solid"/>
                      <a:round/>
                      <a:headEnd len="med" w="med" type="none"/>
                      <a:tailEnd len="med" w="med" type="none"/>
                    </a:lnL>
                    <a:lnR cap="flat" cmpd="sng" w="19050">
                      <a:solidFill>
                        <a:srgbClr val="9E9E9E"/>
                      </a:solidFill>
                      <a:prstDash val="solid"/>
                      <a:round/>
                      <a:headEnd len="med" w="med" type="none"/>
                      <a:tailEnd len="med" w="med" type="none"/>
                    </a:lnR>
                    <a:lnT cap="flat" cmpd="sng" w="19050">
                      <a:solidFill>
                        <a:srgbClr val="9E9E9E"/>
                      </a:solidFill>
                      <a:prstDash val="solid"/>
                      <a:round/>
                      <a:headEnd len="med" w="med" type="none"/>
                      <a:tailEnd len="med" w="med" type="none"/>
                    </a:lnT>
                    <a:lnB cap="flat" cmpd="sng" w="19050">
                      <a:solidFill>
                        <a:srgbClr val="9E9E9E"/>
                      </a:solidFill>
                      <a:prstDash val="solid"/>
                      <a:round/>
                      <a:headEnd len="med" w="med" type="none"/>
                      <a:tailEnd len="med" w="med" type="none"/>
                    </a:lnB>
                  </a:tcPr>
                </a:tc>
                <a:tc>
                  <a:txBody>
                    <a:bodyPr>
                      <a:noAutofit/>
                    </a:bodyPr>
                    <a:lstStyle/>
                    <a:p>
                      <a:pPr indent="-330200" lvl="0" marL="457200" rtl="0">
                        <a:spcBef>
                          <a:spcPts val="0"/>
                        </a:spcBef>
                        <a:buSzPct val="100000"/>
                        <a:buFont typeface="Bree Serif"/>
                        <a:buChar char="-"/>
                      </a:pPr>
                      <a:r>
                        <a:rPr lang="en" sz="1600">
                          <a:latin typeface="Bree Serif"/>
                          <a:ea typeface="Bree Serif"/>
                          <a:cs typeface="Bree Serif"/>
                          <a:sym typeface="Bree Serif"/>
                        </a:rPr>
                        <a:t>The </a:t>
                      </a:r>
                      <a:r>
                        <a:rPr lang="en" sz="1600" u="sng">
                          <a:solidFill>
                            <a:srgbClr val="FF0000"/>
                          </a:solidFill>
                          <a:latin typeface="Bree Serif"/>
                          <a:ea typeface="Bree Serif"/>
                          <a:cs typeface="Bree Serif"/>
                          <a:sym typeface="Bree Serif"/>
                        </a:rPr>
                        <a:t>distal</a:t>
                      </a:r>
                      <a:r>
                        <a:rPr lang="en" sz="1600">
                          <a:latin typeface="Bree Serif"/>
                          <a:ea typeface="Bree Serif"/>
                          <a:cs typeface="Bree Serif"/>
                          <a:sym typeface="Bree Serif"/>
                        </a:rPr>
                        <a:t> end.</a:t>
                      </a:r>
                    </a:p>
                    <a:p>
                      <a:pPr indent="-330200" lvl="0" marL="457200" rtl="0">
                        <a:spcBef>
                          <a:spcPts val="0"/>
                        </a:spcBef>
                        <a:buSzPct val="100000"/>
                        <a:buFont typeface="Bree Serif"/>
                        <a:buChar char="-"/>
                      </a:pPr>
                      <a:r>
                        <a:rPr lang="en" sz="1600" u="sng">
                          <a:latin typeface="Bree Serif"/>
                          <a:ea typeface="Bree Serif"/>
                          <a:cs typeface="Bree Serif"/>
                          <a:sym typeface="Bree Serif"/>
                        </a:rPr>
                        <a:t>Most</a:t>
                      </a:r>
                      <a:r>
                        <a:rPr lang="en" sz="1600">
                          <a:latin typeface="Bree Serif"/>
                          <a:ea typeface="Bree Serif"/>
                          <a:cs typeface="Bree Serif"/>
                          <a:sym typeface="Bree Serif"/>
                        </a:rPr>
                        <a:t> moveable.</a:t>
                      </a:r>
                    </a:p>
                    <a:p>
                      <a:pPr indent="-228600" lvl="0" marL="457200">
                        <a:spcBef>
                          <a:spcPts val="0"/>
                        </a:spcBef>
                        <a:buFont typeface="Bree Serif"/>
                        <a:buChar char="-"/>
                      </a:pPr>
                      <a:r>
                        <a:rPr lang="en" sz="1600">
                          <a:latin typeface="Bree Serif"/>
                          <a:ea typeface="Bree Serif"/>
                          <a:cs typeface="Bree Serif"/>
                          <a:sym typeface="Bree Serif"/>
                        </a:rPr>
                        <a:t>Mostly </a:t>
                      </a:r>
                      <a:r>
                        <a:rPr lang="en" sz="1600" u="sng">
                          <a:latin typeface="Bree Serif"/>
                          <a:ea typeface="Bree Serif"/>
                          <a:cs typeface="Bree Serif"/>
                          <a:sym typeface="Bree Serif"/>
                        </a:rPr>
                        <a:t>fibrous</a:t>
                      </a:r>
                      <a:r>
                        <a:rPr lang="en">
                          <a:latin typeface="Bree Serif"/>
                          <a:ea typeface="Bree Serif"/>
                          <a:cs typeface="Bree Serif"/>
                          <a:sym typeface="Bree Serif"/>
                        </a:rPr>
                        <a:t>.</a:t>
                      </a:r>
                    </a:p>
                  </a:txBody>
                  <a:tcPr marT="91425" marB="91425" marR="91425" marL="91425">
                    <a:lnL cap="flat" cmpd="sng" w="19050">
                      <a:solidFill>
                        <a:srgbClr val="9E9E9E"/>
                      </a:solidFill>
                      <a:prstDash val="solid"/>
                      <a:round/>
                      <a:headEnd len="med" w="med" type="none"/>
                      <a:tailEnd len="med" w="med" type="none"/>
                    </a:lnL>
                    <a:lnR cap="flat" cmpd="sng" w="19050">
                      <a:solidFill>
                        <a:srgbClr val="9E9E9E"/>
                      </a:solidFill>
                      <a:prstDash val="solid"/>
                      <a:round/>
                      <a:headEnd len="med" w="med" type="none"/>
                      <a:tailEnd len="med" w="med" type="none"/>
                    </a:lnR>
                    <a:lnT cap="flat" cmpd="sng" w="19050">
                      <a:solidFill>
                        <a:srgbClr val="9E9E9E"/>
                      </a:solidFill>
                      <a:prstDash val="solid"/>
                      <a:round/>
                      <a:headEnd len="med" w="med" type="none"/>
                      <a:tailEnd len="med" w="med" type="none"/>
                    </a:lnT>
                    <a:lnB cap="flat" cmpd="sng" w="19050">
                      <a:solidFill>
                        <a:srgbClr val="9E9E9E"/>
                      </a:solidFill>
                      <a:prstDash val="solid"/>
                      <a:round/>
                      <a:headEnd len="med" w="med" type="none"/>
                      <a:tailEnd len="med" w="med" type="none"/>
                    </a:lnB>
                  </a:tcPr>
                </a:tc>
              </a:tr>
            </a:tbl>
          </a:graphicData>
        </a:graphic>
      </p:graphicFrame>
      <p:pic>
        <p:nvPicPr>
          <p:cNvPr id="105" name="Shape 105"/>
          <p:cNvPicPr preferRelativeResize="0"/>
          <p:nvPr/>
        </p:nvPicPr>
        <p:blipFill rotWithShape="1">
          <a:blip r:embed="rId3">
            <a:alphaModFix/>
          </a:blip>
          <a:srcRect b="-9277" l="-10330" r="-8406" t="0"/>
          <a:stretch/>
        </p:blipFill>
        <p:spPr>
          <a:xfrm>
            <a:off x="5805900" y="0"/>
            <a:ext cx="3338100" cy="2924400"/>
          </a:xfrm>
          <a:prstGeom prst="ellipse">
            <a:avLst/>
          </a:prstGeom>
          <a:noFill/>
          <a:ln cap="flat" cmpd="sng" w="9525">
            <a:solidFill>
              <a:schemeClr val="accent5"/>
            </a:solidFill>
            <a:prstDash val="dash"/>
            <a:round/>
            <a:headEnd len="med" w="med" type="none"/>
            <a:tailEnd len="med" w="med" type="none"/>
          </a:ln>
        </p:spPr>
      </p:pic>
      <p:pic>
        <p:nvPicPr>
          <p:cNvPr id="106" name="Shape 106"/>
          <p:cNvPicPr preferRelativeResize="0"/>
          <p:nvPr/>
        </p:nvPicPr>
        <p:blipFill rotWithShape="1">
          <a:blip r:embed="rId4">
            <a:alphaModFix/>
          </a:blip>
          <a:srcRect b="-2257" l="-16130" r="0" t="-2257"/>
          <a:stretch/>
        </p:blipFill>
        <p:spPr>
          <a:xfrm>
            <a:off x="6123300" y="2642100"/>
            <a:ext cx="3020700" cy="2501400"/>
          </a:xfrm>
          <a:prstGeom prst="ellipse">
            <a:avLst/>
          </a:prstGeom>
          <a:noFill/>
          <a:ln cap="flat" cmpd="sng" w="9525">
            <a:solidFill>
              <a:srgbClr val="45818E"/>
            </a:solidFill>
            <a:prstDash val="dash"/>
            <a:round/>
            <a:headEnd len="med" w="med" type="none"/>
            <a:tailEnd len="med" w="med" type="none"/>
          </a:ln>
        </p:spPr>
      </p:pic>
      <p:sp>
        <p:nvSpPr>
          <p:cNvPr id="107" name="Shape 107"/>
          <p:cNvSpPr/>
          <p:nvPr/>
        </p:nvSpPr>
        <p:spPr>
          <a:xfrm>
            <a:off x="6567318" y="3639959"/>
            <a:ext cx="409200" cy="207300"/>
          </a:xfrm>
          <a:prstGeom prst="snip2DiagRect">
            <a:avLst>
              <a:gd fmla="val 0" name="adj1"/>
              <a:gd fmla="val 0" name="adj2"/>
            </a:avLst>
          </a:prstGeom>
          <a:noFill/>
          <a:ln cap="flat" cmpd="sng" w="9525">
            <a:solidFill>
              <a:srgbClr val="FF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08" name="Shape 108"/>
          <p:cNvSpPr/>
          <p:nvPr/>
        </p:nvSpPr>
        <p:spPr>
          <a:xfrm>
            <a:off x="7358629" y="4872796"/>
            <a:ext cx="462000" cy="147300"/>
          </a:xfrm>
          <a:prstGeom prst="rect">
            <a:avLst/>
          </a:prstGeom>
          <a:noFill/>
          <a:ln cap="flat" cmpd="sng" w="9525">
            <a:solidFill>
              <a:srgbClr val="FF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09" name="Shape 109"/>
          <p:cNvSpPr/>
          <p:nvPr/>
        </p:nvSpPr>
        <p:spPr>
          <a:xfrm flipH="1" rot="10800000">
            <a:off x="6506450" y="216600"/>
            <a:ext cx="430200" cy="126300"/>
          </a:xfrm>
          <a:prstGeom prst="rect">
            <a:avLst/>
          </a:prstGeom>
          <a:noFill/>
          <a:ln cap="flat" cmpd="sng" w="9525">
            <a:solidFill>
              <a:srgbClr val="FF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10" name="Shape 110"/>
          <p:cNvSpPr/>
          <p:nvPr/>
        </p:nvSpPr>
        <p:spPr>
          <a:xfrm>
            <a:off x="6343946" y="2400061"/>
            <a:ext cx="534900" cy="147300"/>
          </a:xfrm>
          <a:prstGeom prst="rect">
            <a:avLst/>
          </a:prstGeom>
          <a:noFill/>
          <a:ln cap="flat" cmpd="sng" w="9525">
            <a:solidFill>
              <a:srgbClr val="FF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Shape 115"/>
          <p:cNvSpPr txBox="1"/>
          <p:nvPr>
            <p:ph type="title"/>
          </p:nvPr>
        </p:nvSpPr>
        <p:spPr>
          <a:xfrm>
            <a:off x="311700" y="-3"/>
            <a:ext cx="8520600" cy="572700"/>
          </a:xfrm>
          <a:prstGeom prst="rect">
            <a:avLst/>
          </a:prstGeom>
        </p:spPr>
        <p:txBody>
          <a:bodyPr anchorCtr="0" anchor="t" bIns="91425" lIns="91425" rIns="91425" wrap="square" tIns="91425">
            <a:noAutofit/>
          </a:bodyPr>
          <a:lstStyle/>
          <a:p>
            <a:pPr lvl="0">
              <a:spcBef>
                <a:spcPts val="0"/>
              </a:spcBef>
              <a:buNone/>
            </a:pPr>
            <a:r>
              <a:rPr b="1" lang="en" sz="3100">
                <a:solidFill>
                  <a:schemeClr val="accent5"/>
                </a:solidFill>
                <a:latin typeface="Alegreya"/>
                <a:ea typeface="Alegreya"/>
                <a:cs typeface="Alegreya"/>
                <a:sym typeface="Alegreya"/>
              </a:rPr>
              <a:t>Types of </a:t>
            </a:r>
            <a:r>
              <a:rPr b="1" lang="en" sz="3100">
                <a:solidFill>
                  <a:schemeClr val="accent5"/>
                </a:solidFill>
                <a:latin typeface="Alegreya"/>
                <a:ea typeface="Alegreya"/>
                <a:cs typeface="Alegreya"/>
                <a:sym typeface="Alegreya"/>
              </a:rPr>
              <a:t>Attachments</a:t>
            </a:r>
            <a:r>
              <a:rPr b="1" lang="en" sz="3200">
                <a:solidFill>
                  <a:schemeClr val="accent5"/>
                </a:solidFill>
                <a:latin typeface="Alegreya"/>
                <a:ea typeface="Alegreya"/>
                <a:cs typeface="Alegreya"/>
                <a:sym typeface="Alegreya"/>
              </a:rPr>
              <a:t>:</a:t>
            </a:r>
          </a:p>
        </p:txBody>
      </p:sp>
      <p:sp>
        <p:nvSpPr>
          <p:cNvPr id="116" name="Shape 116"/>
          <p:cNvSpPr txBox="1"/>
          <p:nvPr>
            <p:ph idx="1" type="body"/>
          </p:nvPr>
        </p:nvSpPr>
        <p:spPr>
          <a:xfrm>
            <a:off x="494400" y="572692"/>
            <a:ext cx="8520600" cy="572700"/>
          </a:xfrm>
          <a:prstGeom prst="rect">
            <a:avLst/>
          </a:prstGeom>
        </p:spPr>
        <p:txBody>
          <a:bodyPr anchorCtr="0" anchor="t" bIns="91425" lIns="91425" rIns="91425" wrap="square" tIns="91425">
            <a:noAutofit/>
          </a:bodyPr>
          <a:lstStyle/>
          <a:p>
            <a:pPr lvl="0">
              <a:spcBef>
                <a:spcPts val="0"/>
              </a:spcBef>
              <a:buNone/>
            </a:pPr>
            <a:r>
              <a:rPr lang="en">
                <a:solidFill>
                  <a:schemeClr val="dk1"/>
                </a:solidFill>
                <a:latin typeface="Bree Serif"/>
                <a:ea typeface="Bree Serif"/>
                <a:cs typeface="Bree Serif"/>
                <a:sym typeface="Bree Serif"/>
              </a:rPr>
              <a:t>Muscles are attached to bones, cartilage, or ligaments through:</a:t>
            </a:r>
          </a:p>
          <a:p>
            <a:pPr lvl="0">
              <a:spcBef>
                <a:spcPts val="0"/>
              </a:spcBef>
              <a:buNone/>
            </a:pPr>
            <a:r>
              <a:rPr lang="en">
                <a:latin typeface="Bree Serif"/>
                <a:ea typeface="Bree Serif"/>
                <a:cs typeface="Bree Serif"/>
                <a:sym typeface="Bree Serif"/>
              </a:rPr>
              <a:t>  </a:t>
            </a:r>
          </a:p>
          <a:p>
            <a:pPr lvl="0">
              <a:spcBef>
                <a:spcPts val="0"/>
              </a:spcBef>
              <a:buNone/>
            </a:pPr>
            <a:r>
              <a:t/>
            </a:r>
            <a:endParaRPr>
              <a:latin typeface="Bree Serif"/>
              <a:ea typeface="Bree Serif"/>
              <a:cs typeface="Bree Serif"/>
              <a:sym typeface="Bree Serif"/>
            </a:endParaRPr>
          </a:p>
          <a:p>
            <a:pPr lvl="0">
              <a:spcBef>
                <a:spcPts val="0"/>
              </a:spcBef>
              <a:buNone/>
            </a:pPr>
            <a:r>
              <a:t/>
            </a:r>
            <a:endParaRPr>
              <a:latin typeface="Bree Serif"/>
              <a:ea typeface="Bree Serif"/>
              <a:cs typeface="Bree Serif"/>
              <a:sym typeface="Bree Serif"/>
            </a:endParaRPr>
          </a:p>
        </p:txBody>
      </p:sp>
      <p:sp>
        <p:nvSpPr>
          <p:cNvPr id="117" name="Shape 117"/>
          <p:cNvSpPr/>
          <p:nvPr/>
        </p:nvSpPr>
        <p:spPr>
          <a:xfrm>
            <a:off x="494400" y="1071400"/>
            <a:ext cx="6003000" cy="993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lnSpc>
                <a:spcPct val="115000"/>
              </a:lnSpc>
              <a:spcBef>
                <a:spcPts val="0"/>
              </a:spcBef>
              <a:spcAft>
                <a:spcPts val="1600"/>
              </a:spcAft>
              <a:buClr>
                <a:schemeClr val="dk1"/>
              </a:buClr>
              <a:buSzPct val="100000"/>
              <a:buFont typeface="Arial"/>
              <a:buNone/>
            </a:pPr>
            <a:r>
              <a:rPr b="1" lang="en" sz="1100">
                <a:solidFill>
                  <a:schemeClr val="dk2"/>
                </a:solidFill>
                <a:latin typeface="Bree Serif"/>
                <a:ea typeface="Bree Serif"/>
                <a:cs typeface="Bree Serif"/>
                <a:sym typeface="Bree Serif"/>
              </a:rPr>
              <a:t>  1- </a:t>
            </a:r>
            <a:r>
              <a:rPr b="1" lang="en" sz="1100">
                <a:solidFill>
                  <a:srgbClr val="45818E"/>
                </a:solidFill>
                <a:latin typeface="Bree Serif"/>
                <a:ea typeface="Bree Serif"/>
                <a:cs typeface="Bree Serif"/>
                <a:sym typeface="Bree Serif"/>
              </a:rPr>
              <a:t>Tendons (Cords of Fibrous tissue)</a:t>
            </a:r>
            <a:r>
              <a:rPr b="1" lang="en" sz="1100">
                <a:solidFill>
                  <a:schemeClr val="dk2"/>
                </a:solidFill>
                <a:latin typeface="Bree Serif"/>
                <a:ea typeface="Bree Serif"/>
                <a:cs typeface="Bree Serif"/>
                <a:sym typeface="Bree Serif"/>
              </a:rPr>
              <a:t>:</a:t>
            </a:r>
          </a:p>
          <a:p>
            <a:pPr lvl="0" rtl="0" algn="ctr">
              <a:lnSpc>
                <a:spcPct val="115000"/>
              </a:lnSpc>
              <a:spcBef>
                <a:spcPts val="0"/>
              </a:spcBef>
              <a:spcAft>
                <a:spcPts val="1600"/>
              </a:spcAft>
              <a:buClr>
                <a:schemeClr val="dk1"/>
              </a:buClr>
              <a:buSzPct val="100000"/>
              <a:buFont typeface="Arial"/>
              <a:buNone/>
            </a:pPr>
            <a:r>
              <a:rPr b="1" lang="en" sz="1100">
                <a:solidFill>
                  <a:schemeClr val="dk2"/>
                </a:solidFill>
                <a:latin typeface="Bree Serif"/>
                <a:ea typeface="Bree Serif"/>
                <a:cs typeface="Bree Serif"/>
                <a:sym typeface="Bree Serif"/>
              </a:rPr>
              <a:t>        </a:t>
            </a:r>
            <a:r>
              <a:rPr b="1" lang="en" sz="1100">
                <a:solidFill>
                  <a:srgbClr val="6FA8DC"/>
                </a:solidFill>
                <a:latin typeface="Bree Serif"/>
                <a:ea typeface="Bree Serif"/>
                <a:cs typeface="Bree Serif"/>
                <a:sym typeface="Bree Serif"/>
              </a:rPr>
              <a:t>A </a:t>
            </a:r>
            <a:r>
              <a:rPr b="1" lang="en" sz="1100" u="sng">
                <a:solidFill>
                  <a:srgbClr val="6FA8DC"/>
                </a:solidFill>
                <a:latin typeface="Bree Serif"/>
                <a:ea typeface="Bree Serif"/>
                <a:cs typeface="Bree Serif"/>
                <a:sym typeface="Bree Serif"/>
              </a:rPr>
              <a:t>tough cord of fibrous connective tissue</a:t>
            </a:r>
            <a:r>
              <a:rPr b="1" lang="en" sz="1100">
                <a:solidFill>
                  <a:srgbClr val="6FA8DC"/>
                </a:solidFill>
                <a:latin typeface="Bree Serif"/>
                <a:ea typeface="Bree Serif"/>
                <a:cs typeface="Bree Serif"/>
                <a:sym typeface="Bree Serif"/>
              </a:rPr>
              <a:t> that usually connects muscle to bone, and is capable of withstanding tension.</a:t>
            </a:r>
          </a:p>
        </p:txBody>
      </p:sp>
      <p:pic>
        <p:nvPicPr>
          <p:cNvPr id="118" name="Shape 118"/>
          <p:cNvPicPr preferRelativeResize="0"/>
          <p:nvPr/>
        </p:nvPicPr>
        <p:blipFill rotWithShape="1">
          <a:blip r:embed="rId3">
            <a:alphaModFix/>
          </a:blip>
          <a:srcRect b="-8295" l="-22383" r="-18481" t="0"/>
          <a:stretch/>
        </p:blipFill>
        <p:spPr>
          <a:xfrm>
            <a:off x="6688875" y="1071400"/>
            <a:ext cx="1204800" cy="1641600"/>
          </a:xfrm>
          <a:prstGeom prst="ellipse">
            <a:avLst/>
          </a:prstGeom>
          <a:noFill/>
          <a:ln cap="flat" cmpd="sng" w="9525">
            <a:solidFill>
              <a:schemeClr val="accent5"/>
            </a:solidFill>
            <a:prstDash val="lgDash"/>
            <a:round/>
            <a:headEnd len="med" w="med" type="none"/>
            <a:tailEnd len="med" w="med" type="none"/>
          </a:ln>
        </p:spPr>
      </p:pic>
      <p:sp>
        <p:nvSpPr>
          <p:cNvPr id="119" name="Shape 119"/>
          <p:cNvSpPr/>
          <p:nvPr/>
        </p:nvSpPr>
        <p:spPr>
          <a:xfrm>
            <a:off x="494400" y="2176800"/>
            <a:ext cx="6003000" cy="789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lnSpc>
                <a:spcPct val="115000"/>
              </a:lnSpc>
              <a:spcBef>
                <a:spcPts val="0"/>
              </a:spcBef>
              <a:spcAft>
                <a:spcPts val="1600"/>
              </a:spcAft>
              <a:buNone/>
            </a:pPr>
            <a:r>
              <a:rPr b="1" lang="en" sz="1100">
                <a:solidFill>
                  <a:schemeClr val="dk2"/>
                </a:solidFill>
                <a:latin typeface="Bree Serif"/>
                <a:ea typeface="Bree Serif"/>
                <a:cs typeface="Bree Serif"/>
                <a:sym typeface="Bree Serif"/>
              </a:rPr>
              <a:t>    2- </a:t>
            </a:r>
            <a:r>
              <a:rPr b="1" lang="en" sz="1100">
                <a:solidFill>
                  <a:srgbClr val="45818E"/>
                </a:solidFill>
                <a:latin typeface="Bree Serif"/>
                <a:ea typeface="Bree Serif"/>
                <a:cs typeface="Bree Serif"/>
                <a:sym typeface="Bree Serif"/>
              </a:rPr>
              <a:t>Aponeurosis</a:t>
            </a:r>
            <a:r>
              <a:rPr b="1" lang="en" sz="1100">
                <a:solidFill>
                  <a:schemeClr val="dk2"/>
                </a:solidFill>
                <a:latin typeface="Bree Serif"/>
                <a:ea typeface="Bree Serif"/>
                <a:cs typeface="Bree Serif"/>
                <a:sym typeface="Bree Serif"/>
              </a:rPr>
              <a:t>:</a:t>
            </a:r>
          </a:p>
          <a:p>
            <a:pPr lvl="0" rtl="0" algn="ctr">
              <a:lnSpc>
                <a:spcPct val="115000"/>
              </a:lnSpc>
              <a:spcBef>
                <a:spcPts val="0"/>
              </a:spcBef>
              <a:spcAft>
                <a:spcPts val="1600"/>
              </a:spcAft>
              <a:buNone/>
            </a:pPr>
            <a:r>
              <a:rPr b="1" lang="en" sz="1100">
                <a:solidFill>
                  <a:schemeClr val="dk2"/>
                </a:solidFill>
                <a:latin typeface="Bree Serif"/>
                <a:ea typeface="Bree Serif"/>
                <a:cs typeface="Bree Serif"/>
                <a:sym typeface="Bree Serif"/>
              </a:rPr>
              <a:t>    A thin </a:t>
            </a:r>
            <a:r>
              <a:rPr b="1" lang="en" sz="1100" u="sng">
                <a:solidFill>
                  <a:schemeClr val="dk2"/>
                </a:solidFill>
                <a:latin typeface="Bree Serif"/>
                <a:ea typeface="Bree Serif"/>
                <a:cs typeface="Bree Serif"/>
                <a:sym typeface="Bree Serif"/>
              </a:rPr>
              <a:t>broad and strong</a:t>
            </a:r>
            <a:r>
              <a:rPr b="1" lang="en" sz="1100">
                <a:solidFill>
                  <a:schemeClr val="dk2"/>
                </a:solidFill>
                <a:latin typeface="Bree Serif"/>
                <a:ea typeface="Bree Serif"/>
                <a:cs typeface="Bree Serif"/>
                <a:sym typeface="Bree Serif"/>
              </a:rPr>
              <a:t> sheet of fibrous tissue.</a:t>
            </a:r>
          </a:p>
        </p:txBody>
      </p:sp>
      <p:pic>
        <p:nvPicPr>
          <p:cNvPr id="120" name="Shape 120"/>
          <p:cNvPicPr preferRelativeResize="0"/>
          <p:nvPr/>
        </p:nvPicPr>
        <p:blipFill rotWithShape="1">
          <a:blip r:embed="rId4">
            <a:alphaModFix/>
          </a:blip>
          <a:srcRect b="-9878" l="8970" r="-8969" t="0"/>
          <a:stretch/>
        </p:blipFill>
        <p:spPr>
          <a:xfrm>
            <a:off x="7893669" y="1663961"/>
            <a:ext cx="1204800" cy="2002500"/>
          </a:xfrm>
          <a:prstGeom prst="ellipse">
            <a:avLst/>
          </a:prstGeom>
          <a:noFill/>
          <a:ln cap="flat" cmpd="sng" w="9525">
            <a:solidFill>
              <a:schemeClr val="accent5"/>
            </a:solidFill>
            <a:prstDash val="lgDash"/>
            <a:round/>
            <a:headEnd len="med" w="med" type="none"/>
            <a:tailEnd len="med" w="med" type="none"/>
          </a:ln>
        </p:spPr>
      </p:pic>
      <p:sp>
        <p:nvSpPr>
          <p:cNvPr id="121" name="Shape 121"/>
          <p:cNvSpPr/>
          <p:nvPr/>
        </p:nvSpPr>
        <p:spPr>
          <a:xfrm>
            <a:off x="494400" y="3078200"/>
            <a:ext cx="6003000" cy="12030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lnSpc>
                <a:spcPct val="115000"/>
              </a:lnSpc>
              <a:spcBef>
                <a:spcPts val="0"/>
              </a:spcBef>
              <a:spcAft>
                <a:spcPts val="1600"/>
              </a:spcAft>
              <a:buNone/>
            </a:pPr>
            <a:r>
              <a:rPr b="1" lang="en" sz="1100">
                <a:solidFill>
                  <a:schemeClr val="dk2"/>
                </a:solidFill>
                <a:latin typeface="Bree Serif"/>
                <a:ea typeface="Bree Serif"/>
                <a:cs typeface="Bree Serif"/>
                <a:sym typeface="Bree Serif"/>
              </a:rPr>
              <a:t>3- </a:t>
            </a:r>
            <a:r>
              <a:rPr b="1" lang="en" sz="1100">
                <a:solidFill>
                  <a:srgbClr val="45818E"/>
                </a:solidFill>
                <a:latin typeface="Bree Serif"/>
                <a:ea typeface="Bree Serif"/>
                <a:cs typeface="Bree Serif"/>
                <a:sym typeface="Bree Serif"/>
              </a:rPr>
              <a:t>Raphe</a:t>
            </a:r>
            <a:r>
              <a:rPr b="1" lang="en" sz="1100">
                <a:solidFill>
                  <a:schemeClr val="dk2"/>
                </a:solidFill>
                <a:latin typeface="Bree Serif"/>
                <a:ea typeface="Bree Serif"/>
                <a:cs typeface="Bree Serif"/>
                <a:sym typeface="Bree Serif"/>
              </a:rPr>
              <a:t>:</a:t>
            </a:r>
          </a:p>
          <a:p>
            <a:pPr lvl="0" rtl="0" algn="ctr">
              <a:lnSpc>
                <a:spcPct val="115000"/>
              </a:lnSpc>
              <a:spcBef>
                <a:spcPts val="0"/>
              </a:spcBef>
              <a:spcAft>
                <a:spcPts val="1600"/>
              </a:spcAft>
              <a:buNone/>
            </a:pPr>
            <a:r>
              <a:rPr b="1" lang="en" sz="1100">
                <a:solidFill>
                  <a:schemeClr val="dk2"/>
                </a:solidFill>
                <a:latin typeface="Bree Serif"/>
                <a:ea typeface="Bree Serif"/>
                <a:cs typeface="Bree Serif"/>
                <a:sym typeface="Bree Serif"/>
              </a:rPr>
              <a:t>    An </a:t>
            </a:r>
            <a:r>
              <a:rPr b="1" lang="en" sz="1100" u="sng">
                <a:solidFill>
                  <a:schemeClr val="dk2"/>
                </a:solidFill>
                <a:latin typeface="Bree Serif"/>
                <a:ea typeface="Bree Serif"/>
                <a:cs typeface="Bree Serif"/>
                <a:sym typeface="Bree Serif"/>
              </a:rPr>
              <a:t>interdigitation of the tendinous ends </a:t>
            </a:r>
            <a:r>
              <a:rPr b="1" lang="en" sz="1100">
                <a:solidFill>
                  <a:schemeClr val="dk2"/>
                </a:solidFill>
                <a:latin typeface="Bree Serif"/>
                <a:ea typeface="Bree Serif"/>
                <a:cs typeface="Bree Serif"/>
                <a:sym typeface="Bree Serif"/>
              </a:rPr>
              <a:t>of the flat Muscles.</a:t>
            </a:r>
          </a:p>
          <a:p>
            <a:pPr lvl="0" rtl="0" algn="ctr">
              <a:lnSpc>
                <a:spcPct val="115000"/>
              </a:lnSpc>
              <a:spcBef>
                <a:spcPts val="0"/>
              </a:spcBef>
              <a:spcAft>
                <a:spcPts val="1600"/>
              </a:spcAft>
              <a:buNone/>
            </a:pPr>
            <a:r>
              <a:rPr b="1" lang="en" sz="1100">
                <a:solidFill>
                  <a:srgbClr val="6FA8DC"/>
                </a:solidFill>
                <a:latin typeface="Bree Serif"/>
                <a:ea typeface="Bree Serif"/>
                <a:cs typeface="Bree Serif"/>
                <a:sym typeface="Bree Serif"/>
              </a:rPr>
              <a:t> e.g. Raphe of mylohyoid muscle</a:t>
            </a:r>
            <a:r>
              <a:rPr b="1" lang="en" sz="1100">
                <a:solidFill>
                  <a:schemeClr val="dk2"/>
                </a:solidFill>
                <a:latin typeface="Bree Serif"/>
                <a:ea typeface="Bree Serif"/>
                <a:cs typeface="Bree Serif"/>
                <a:sym typeface="Bree Serif"/>
              </a:rPr>
              <a:t>.</a:t>
            </a:r>
          </a:p>
        </p:txBody>
      </p:sp>
      <p:pic>
        <p:nvPicPr>
          <p:cNvPr id="122" name="Shape 122"/>
          <p:cNvPicPr preferRelativeResize="0"/>
          <p:nvPr/>
        </p:nvPicPr>
        <p:blipFill rotWithShape="1">
          <a:blip r:embed="rId5">
            <a:alphaModFix/>
          </a:blip>
          <a:srcRect b="-17481" l="-7037" r="-7760" t="0"/>
          <a:stretch/>
        </p:blipFill>
        <p:spPr>
          <a:xfrm>
            <a:off x="6578367" y="3300994"/>
            <a:ext cx="1634400" cy="1321800"/>
          </a:xfrm>
          <a:prstGeom prst="ellipse">
            <a:avLst/>
          </a:prstGeom>
          <a:noFill/>
          <a:ln cap="flat" cmpd="sng" w="9525">
            <a:solidFill>
              <a:schemeClr val="accent5"/>
            </a:solidFill>
            <a:prstDash val="lgDash"/>
            <a:round/>
            <a:headEnd len="med" w="med" type="none"/>
            <a:tailEnd len="med" w="med" type="none"/>
          </a:ln>
        </p:spPr>
      </p:pic>
      <p:sp>
        <p:nvSpPr>
          <p:cNvPr id="123" name="Shape 123"/>
          <p:cNvSpPr/>
          <p:nvPr/>
        </p:nvSpPr>
        <p:spPr>
          <a:xfrm>
            <a:off x="119175" y="4724906"/>
            <a:ext cx="6569700" cy="345300"/>
          </a:xfrm>
          <a:prstGeom prst="roundRect">
            <a:avLst>
              <a:gd fmla="val 16667" name="adj"/>
            </a:avLst>
          </a:prstGeom>
          <a:solidFill>
            <a:srgbClr val="F3F3F3"/>
          </a:solidFill>
          <a:ln cap="flat" cmpd="sng" w="9525">
            <a:solidFill>
              <a:schemeClr val="lt2"/>
            </a:solidFill>
            <a:prstDash val="solid"/>
            <a:round/>
            <a:headEnd len="med" w="med" type="none"/>
            <a:tailEnd len="med" w="med" type="none"/>
          </a:ln>
        </p:spPr>
        <p:txBody>
          <a:bodyPr anchorCtr="0" anchor="ctr" bIns="91425" lIns="91425" rIns="91425" wrap="square" tIns="91425">
            <a:noAutofit/>
          </a:bodyPr>
          <a:lstStyle/>
          <a:p>
            <a:pPr lvl="0" rtl="0">
              <a:spcBef>
                <a:spcPts val="0"/>
              </a:spcBef>
              <a:buClr>
                <a:schemeClr val="dk1"/>
              </a:buClr>
              <a:buSzPct val="122222"/>
              <a:buFont typeface="Arial"/>
              <a:buNone/>
            </a:pPr>
            <a:r>
              <a:rPr lang="en" sz="900">
                <a:solidFill>
                  <a:srgbClr val="666666"/>
                </a:solidFill>
              </a:rPr>
              <a:t>The difference between tendons and aponeurosis is that the tendons is more flexible (allowing the muscle to move), and even</a:t>
            </a:r>
            <a:r>
              <a:rPr lang="en" sz="900">
                <a:solidFill>
                  <a:schemeClr val="dk1"/>
                </a:solidFill>
              </a:rPr>
              <a:t> </a:t>
            </a:r>
            <a:r>
              <a:rPr lang="en" sz="900">
                <a:solidFill>
                  <a:srgbClr val="666666"/>
                </a:solidFill>
              </a:rPr>
              <a:t>though the aponeurosis has less flexibility it makes the body strong and stable since it has a wide area attachment.</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type="title"/>
          </p:nvPr>
        </p:nvSpPr>
        <p:spPr>
          <a:xfrm>
            <a:off x="381675" y="130100"/>
            <a:ext cx="8520600" cy="572700"/>
          </a:xfrm>
          <a:prstGeom prst="rect">
            <a:avLst/>
          </a:prstGeom>
        </p:spPr>
        <p:txBody>
          <a:bodyPr anchorCtr="0" anchor="t" bIns="91425" lIns="91425" rIns="91425" wrap="square" tIns="91425">
            <a:noAutofit/>
          </a:bodyPr>
          <a:lstStyle/>
          <a:p>
            <a:pPr lvl="0">
              <a:spcBef>
                <a:spcPts val="0"/>
              </a:spcBef>
              <a:buNone/>
            </a:pPr>
            <a:r>
              <a:rPr b="1" lang="en">
                <a:solidFill>
                  <a:schemeClr val="accent5"/>
                </a:solidFill>
                <a:latin typeface="Alegreya"/>
                <a:ea typeface="Alegreya"/>
                <a:cs typeface="Alegreya"/>
                <a:sym typeface="Alegreya"/>
              </a:rPr>
              <a:t>Direction of </a:t>
            </a:r>
          </a:p>
          <a:p>
            <a:pPr lvl="0">
              <a:spcBef>
                <a:spcPts val="0"/>
              </a:spcBef>
              <a:buClr>
                <a:schemeClr val="dk1"/>
              </a:buClr>
              <a:buSzPct val="39285"/>
              <a:buFont typeface="Arial"/>
              <a:buNone/>
            </a:pPr>
            <a:r>
              <a:rPr b="1" lang="en">
                <a:solidFill>
                  <a:schemeClr val="accent5"/>
                </a:solidFill>
                <a:latin typeface="Alegreya"/>
                <a:ea typeface="Alegreya"/>
                <a:cs typeface="Alegreya"/>
                <a:sym typeface="Alegreya"/>
              </a:rPr>
              <a:t>Muscle Fibers</a:t>
            </a:r>
            <a:r>
              <a:rPr lang="en">
                <a:solidFill>
                  <a:schemeClr val="accent5"/>
                </a:solidFill>
                <a:latin typeface="Comic Sans MS"/>
                <a:ea typeface="Comic Sans MS"/>
                <a:cs typeface="Comic Sans MS"/>
                <a:sym typeface="Comic Sans MS"/>
              </a:rPr>
              <a:t>:</a:t>
            </a:r>
          </a:p>
          <a:p>
            <a:pPr lvl="0">
              <a:spcBef>
                <a:spcPts val="0"/>
              </a:spcBef>
              <a:buNone/>
            </a:pPr>
            <a:r>
              <a:t/>
            </a:r>
            <a:endParaRPr/>
          </a:p>
        </p:txBody>
      </p:sp>
      <p:pic>
        <p:nvPicPr>
          <p:cNvPr id="129" name="Shape 129"/>
          <p:cNvPicPr preferRelativeResize="0"/>
          <p:nvPr/>
        </p:nvPicPr>
        <p:blipFill>
          <a:blip r:embed="rId3">
            <a:alphaModFix/>
          </a:blip>
          <a:stretch>
            <a:fillRect/>
          </a:stretch>
        </p:blipFill>
        <p:spPr>
          <a:xfrm>
            <a:off x="4526533" y="0"/>
            <a:ext cx="3137998" cy="2970750"/>
          </a:xfrm>
          <a:prstGeom prst="rect">
            <a:avLst/>
          </a:prstGeom>
          <a:noFill/>
          <a:ln>
            <a:noFill/>
          </a:ln>
        </p:spPr>
      </p:pic>
      <p:sp>
        <p:nvSpPr>
          <p:cNvPr descr="The shape of your muscle will always reflect it's function. In this video we are going to learn how to name muscles based on their shape and fascicular arrangement.   Video number- Anatomy 1- 47" id="130" name="Shape 130" title="Muscle Types">
            <a:hlinkClick r:id="rId4"/>
          </p:cNvPr>
          <p:cNvSpPr/>
          <p:nvPr/>
        </p:nvSpPr>
        <p:spPr>
          <a:xfrm>
            <a:off x="175725" y="1533650"/>
            <a:ext cx="2897024" cy="2172750"/>
          </a:xfrm>
          <a:prstGeom prst="rect">
            <a:avLst/>
          </a:prstGeom>
          <a:blipFill>
            <a:blip r:embed="rId5">
              <a:alphaModFix/>
            </a:blip>
            <a:stretch>
              <a:fillRect/>
            </a:stretch>
          </a:blipFill>
          <a:ln>
            <a:noFill/>
          </a:ln>
        </p:spPr>
      </p:sp>
      <p:pic>
        <p:nvPicPr>
          <p:cNvPr id="131" name="Shape 131"/>
          <p:cNvPicPr preferRelativeResize="0"/>
          <p:nvPr/>
        </p:nvPicPr>
        <p:blipFill>
          <a:blip r:embed="rId6">
            <a:alphaModFix/>
          </a:blip>
          <a:stretch>
            <a:fillRect/>
          </a:stretch>
        </p:blipFill>
        <p:spPr>
          <a:xfrm>
            <a:off x="3498276" y="2970750"/>
            <a:ext cx="5645725" cy="2172749"/>
          </a:xfrm>
          <a:prstGeom prst="rect">
            <a:avLst/>
          </a:prstGeom>
          <a:noFill/>
          <a:ln>
            <a:noFill/>
          </a:ln>
        </p:spPr>
      </p:pic>
      <p:sp>
        <p:nvSpPr>
          <p:cNvPr id="132" name="Shape 132"/>
          <p:cNvSpPr txBox="1"/>
          <p:nvPr/>
        </p:nvSpPr>
        <p:spPr>
          <a:xfrm>
            <a:off x="115250" y="3930800"/>
            <a:ext cx="3072900" cy="3864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lvl="0">
              <a:spcBef>
                <a:spcPts val="0"/>
              </a:spcBef>
              <a:buNone/>
            </a:pPr>
            <a:r>
              <a:rPr lang="en">
                <a:solidFill>
                  <a:srgbClr val="6FA8DC"/>
                </a:solidFill>
              </a:rPr>
              <a:t>The picture is from the boys’ lecture</a:t>
            </a:r>
          </a:p>
        </p:txBody>
      </p:sp>
      <p:sp>
        <p:nvSpPr>
          <p:cNvPr id="133" name="Shape 133"/>
          <p:cNvSpPr/>
          <p:nvPr/>
        </p:nvSpPr>
        <p:spPr>
          <a:xfrm>
            <a:off x="3188150" y="3735050"/>
            <a:ext cx="391200" cy="777900"/>
          </a:xfrm>
          <a:prstGeom prst="rightArrow">
            <a:avLst>
              <a:gd fmla="val 50000" name="adj1"/>
              <a:gd fmla="val 43836" name="adj2"/>
            </a:avLst>
          </a:prstGeom>
          <a:noFill/>
          <a:ln cap="flat" cmpd="sng" w="9525">
            <a:solidFill>
              <a:schemeClr val="dk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