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30"/>
  </p:notesMasterIdLst>
  <p:sldIdLst>
    <p:sldId id="293" r:id="rId2"/>
    <p:sldId id="294" r:id="rId3"/>
    <p:sldId id="256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4" r:id="rId17"/>
    <p:sldId id="286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78" r:id="rId27"/>
    <p:sldId id="290" r:id="rId28"/>
    <p:sldId id="29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سعد" initials="سعد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8AD8"/>
    <a:srgbClr val="FF3399"/>
    <a:srgbClr val="9B1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 autoAdjust="0"/>
    <p:restoredTop sz="94643"/>
  </p:normalViewPr>
  <p:slideViewPr>
    <p:cSldViewPr>
      <p:cViewPr>
        <p:scale>
          <a:sx n="109" d="100"/>
          <a:sy n="109" d="100"/>
        </p:scale>
        <p:origin x="144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3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8T19:52:13.45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6534A-71B3-4B8C-9873-995D7114A3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40972A-3FA2-4DB3-AE5F-5BF99E299EA8}">
      <dgm:prSet phldrT="[Text]" custT="1"/>
      <dgm:spPr/>
      <dgm:t>
        <a:bodyPr/>
        <a:lstStyle/>
        <a:p>
          <a:r>
            <a:rPr lang="en-US" sz="2000" b="0" dirty="0">
              <a:latin typeface="Bookman Old Style" panose="02050604050505020204" pitchFamily="18" charset="0"/>
            </a:rPr>
            <a:t>Oligodendrocytes</a:t>
          </a:r>
        </a:p>
      </dgm:t>
    </dgm:pt>
    <dgm:pt modelId="{7BEB4323-73B4-4497-AE8D-2A229BDE4A49}" type="parTrans" cxnId="{C7752E06-DE72-4474-A6B0-B9B7775C273E}">
      <dgm:prSet/>
      <dgm:spPr/>
      <dgm:t>
        <a:bodyPr/>
        <a:lstStyle/>
        <a:p>
          <a:endParaRPr lang="en-US"/>
        </a:p>
      </dgm:t>
    </dgm:pt>
    <dgm:pt modelId="{8E31F227-E9EF-49B3-9DE3-C4F8EB173FAB}" type="sibTrans" cxnId="{C7752E06-DE72-4474-A6B0-B9B7775C273E}">
      <dgm:prSet/>
      <dgm:spPr/>
      <dgm:t>
        <a:bodyPr/>
        <a:lstStyle/>
        <a:p>
          <a:endParaRPr lang="en-US"/>
        </a:p>
      </dgm:t>
    </dgm:pt>
    <dgm:pt modelId="{FD3516C9-4889-4CCB-99DD-12BC7946B824}">
      <dgm:prSet phldrT="[Text]" custT="1"/>
      <dgm:spPr/>
      <dgm:t>
        <a:bodyPr/>
        <a:lstStyle/>
        <a:p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They form the </a:t>
          </a:r>
          <a:r>
            <a:rPr lang="en-GB" sz="1800" b="0" i="1" u="sng" dirty="0">
              <a:solidFill>
                <a:schemeClr val="tx1"/>
              </a:solidFill>
              <a:latin typeface="Bookman Old Style" panose="02050604050505020204" pitchFamily="18" charset="0"/>
            </a:rPr>
            <a:t>myelin sheath</a:t>
          </a:r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 that surrounds many </a:t>
          </a:r>
          <a:r>
            <a:rPr lang="en-GB" sz="1800" b="0" i="1" u="sng" dirty="0">
              <a:solidFill>
                <a:schemeClr val="tx1"/>
              </a:solidFill>
              <a:latin typeface="Bookman Old Style" panose="02050604050505020204" pitchFamily="18" charset="0"/>
            </a:rPr>
            <a:t>axons</a:t>
          </a:r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, which increases the rate of conduction (transmission).</a:t>
          </a:r>
          <a:endParaRPr lang="en-US" sz="18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44E97C3-6B12-4EFB-AD90-E7E98FBE1B43}" type="parTrans" cxnId="{2779973C-69BD-4378-BFE6-F4DC66998D4D}">
      <dgm:prSet/>
      <dgm:spPr/>
      <dgm:t>
        <a:bodyPr/>
        <a:lstStyle/>
        <a:p>
          <a:endParaRPr lang="en-US"/>
        </a:p>
      </dgm:t>
    </dgm:pt>
    <dgm:pt modelId="{A0078590-C7EA-4E6B-AE53-47CB356C370C}" type="sibTrans" cxnId="{2779973C-69BD-4378-BFE6-F4DC66998D4D}">
      <dgm:prSet/>
      <dgm:spPr/>
      <dgm:t>
        <a:bodyPr/>
        <a:lstStyle/>
        <a:p>
          <a:endParaRPr lang="en-US"/>
        </a:p>
      </dgm:t>
    </dgm:pt>
    <dgm:pt modelId="{E35B5704-D000-4161-882E-E2624E256CF9}">
      <dgm:prSet phldrT="[Text]" custT="1"/>
      <dgm:spPr/>
      <dgm:t>
        <a:bodyPr/>
        <a:lstStyle/>
        <a:p>
          <a:r>
            <a:rPr lang="en-US" sz="2000" b="0" dirty="0">
              <a:latin typeface="Bookman Old Style" panose="02050604050505020204" pitchFamily="18" charset="0"/>
            </a:rPr>
            <a:t>Microglia</a:t>
          </a:r>
        </a:p>
      </dgm:t>
    </dgm:pt>
    <dgm:pt modelId="{06349147-14CD-4675-8600-42E08E5585C8}" type="parTrans" cxnId="{3390879F-CA51-4984-AD42-3C60532E2F37}">
      <dgm:prSet/>
      <dgm:spPr/>
      <dgm:t>
        <a:bodyPr/>
        <a:lstStyle/>
        <a:p>
          <a:endParaRPr lang="en-US"/>
        </a:p>
      </dgm:t>
    </dgm:pt>
    <dgm:pt modelId="{A4D74ABE-C875-4549-A08F-34A7A6011060}" type="sibTrans" cxnId="{3390879F-CA51-4984-AD42-3C60532E2F37}">
      <dgm:prSet/>
      <dgm:spPr/>
      <dgm:t>
        <a:bodyPr/>
        <a:lstStyle/>
        <a:p>
          <a:endParaRPr lang="en-US"/>
        </a:p>
      </dgm:t>
    </dgm:pt>
    <dgm:pt modelId="{9BC82E60-F1C0-4DC2-B137-98D031546C72}">
      <dgm:prSet phldrT="[Text]" custT="1"/>
      <dgm:spPr/>
      <dgm:t>
        <a:bodyPr/>
        <a:lstStyle/>
        <a:p>
          <a:r>
            <a:rPr lang="en-US" sz="2000" b="0" dirty="0">
              <a:latin typeface="Bookman Old Style" panose="02050604050505020204" pitchFamily="18" charset="0"/>
            </a:rPr>
            <a:t>Astrocytes</a:t>
          </a:r>
        </a:p>
      </dgm:t>
    </dgm:pt>
    <dgm:pt modelId="{C22A272B-DB67-4E15-A19D-7383703C0A7A}" type="parTrans" cxnId="{CDCCD706-888C-480F-9CAA-27BF31A0C278}">
      <dgm:prSet/>
      <dgm:spPr/>
      <dgm:t>
        <a:bodyPr/>
        <a:lstStyle/>
        <a:p>
          <a:endParaRPr lang="en-US"/>
        </a:p>
      </dgm:t>
    </dgm:pt>
    <dgm:pt modelId="{AA415AE4-3C3D-49A6-A3E1-7254E6E94A96}" type="sibTrans" cxnId="{CDCCD706-888C-480F-9CAA-27BF31A0C278}">
      <dgm:prSet/>
      <dgm:spPr/>
      <dgm:t>
        <a:bodyPr/>
        <a:lstStyle/>
        <a:p>
          <a:endParaRPr lang="en-US"/>
        </a:p>
      </dgm:t>
    </dgm:pt>
    <dgm:pt modelId="{931C3F37-3619-431B-9E39-F01B21F50144}">
      <dgm:prSet phldrT="[Text]" custT="1"/>
      <dgm:spPr/>
      <dgm:t>
        <a:bodyPr/>
        <a:lstStyle/>
        <a:p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They provide biochemical </a:t>
          </a:r>
          <a:r>
            <a:rPr lang="en-GB" sz="1800" b="0" i="1" u="sng" dirty="0">
              <a:solidFill>
                <a:schemeClr val="tx1"/>
              </a:solidFill>
              <a:latin typeface="Bookman Old Style" panose="02050604050505020204" pitchFamily="18" charset="0"/>
            </a:rPr>
            <a:t>support</a:t>
          </a:r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 for endothelial cells that form the </a:t>
          </a:r>
          <a:r>
            <a:rPr lang="en-GB" sz="1800" b="0" i="1" u="sng" dirty="0">
              <a:solidFill>
                <a:schemeClr val="tx1"/>
              </a:solidFill>
              <a:latin typeface="Bookman Old Style" panose="02050604050505020204" pitchFamily="18" charset="0"/>
            </a:rPr>
            <a:t>blood–brain barrier</a:t>
          </a:r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.</a:t>
          </a:r>
          <a:endParaRPr lang="en-US" sz="18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D7A011D-D026-48EC-8720-CE5DD518E7DE}" type="parTrans" cxnId="{F3369380-14B4-4A43-A160-E8041FB73E0C}">
      <dgm:prSet/>
      <dgm:spPr/>
      <dgm:t>
        <a:bodyPr/>
        <a:lstStyle/>
        <a:p>
          <a:endParaRPr lang="en-US"/>
        </a:p>
      </dgm:t>
    </dgm:pt>
    <dgm:pt modelId="{9A54EFCE-8B39-45C3-AA94-24FD3A261A17}" type="sibTrans" cxnId="{F3369380-14B4-4A43-A160-E8041FB73E0C}">
      <dgm:prSet/>
      <dgm:spPr/>
      <dgm:t>
        <a:bodyPr/>
        <a:lstStyle/>
        <a:p>
          <a:endParaRPr lang="en-US"/>
        </a:p>
      </dgm:t>
    </dgm:pt>
    <dgm:pt modelId="{4D662D05-4A67-4BCB-A8AB-C4ADBBA431A4}">
      <dgm:prSet custT="1"/>
      <dgm:spPr/>
      <dgm:t>
        <a:bodyPr/>
        <a:lstStyle/>
        <a:p>
          <a:pPr algn="l"/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They have a </a:t>
          </a:r>
          <a:r>
            <a:rPr lang="en-GB" sz="1800" b="0" i="1" u="sng" dirty="0">
              <a:solidFill>
                <a:schemeClr val="tx1"/>
              </a:solidFill>
              <a:latin typeface="Bookman Old Style" panose="02050604050505020204" pitchFamily="18" charset="0"/>
            </a:rPr>
            <a:t>phagocytic</a:t>
          </a:r>
          <a:r>
            <a:rPr lang="en-GB" sz="1800" b="0" i="1" dirty="0">
              <a:solidFill>
                <a:schemeClr val="tx1"/>
              </a:solidFill>
              <a:latin typeface="Bookman Old Style" panose="02050604050505020204" pitchFamily="18" charset="0"/>
            </a:rPr>
            <a:t> role in response to nervous system damage.</a:t>
          </a:r>
          <a:endParaRPr lang="en-GB" sz="1800" b="0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FC914CC-C8DF-4B23-96A2-3386EBC2ABD0}" type="parTrans" cxnId="{4A684766-D5D3-4BBA-B57B-B8DCCB965F88}">
      <dgm:prSet/>
      <dgm:spPr/>
      <dgm:t>
        <a:bodyPr/>
        <a:lstStyle/>
        <a:p>
          <a:endParaRPr lang="en-US"/>
        </a:p>
      </dgm:t>
    </dgm:pt>
    <dgm:pt modelId="{5C0E842C-D2BC-42DC-8A19-E797727859D4}" type="sibTrans" cxnId="{4A684766-D5D3-4BBA-B57B-B8DCCB965F88}">
      <dgm:prSet/>
      <dgm:spPr/>
      <dgm:t>
        <a:bodyPr/>
        <a:lstStyle/>
        <a:p>
          <a:endParaRPr lang="en-US"/>
        </a:p>
      </dgm:t>
    </dgm:pt>
    <dgm:pt modelId="{6CC1DE4B-4519-42C9-B41B-C2A0102DDD1C}" type="pres">
      <dgm:prSet presAssocID="{8E16534A-71B3-4B8C-9873-995D7114A3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ABD5D-7FCB-442C-AFF2-F8AE59188D8E}" type="pres">
      <dgm:prSet presAssocID="{3540972A-3FA2-4DB3-AE5F-5BF99E299EA8}" presName="linNode" presStyleCnt="0"/>
      <dgm:spPr/>
    </dgm:pt>
    <dgm:pt modelId="{BF9BB524-7A35-425B-A173-5C1B16A715FB}" type="pres">
      <dgm:prSet presAssocID="{3540972A-3FA2-4DB3-AE5F-5BF99E299EA8}" presName="parentText" presStyleLbl="node1" presStyleIdx="0" presStyleCnt="3" custLinFactNeighborX="245" custLinFactNeighborY="49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2CEC0-FA17-44B3-BC9B-BDCADF5FA830}" type="pres">
      <dgm:prSet presAssocID="{3540972A-3FA2-4DB3-AE5F-5BF99E299EA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4D356-C07D-4ED8-B668-73034EC0690F}" type="pres">
      <dgm:prSet presAssocID="{8E31F227-E9EF-49B3-9DE3-C4F8EB173FAB}" presName="sp" presStyleCnt="0"/>
      <dgm:spPr/>
    </dgm:pt>
    <dgm:pt modelId="{86962FF2-F02A-4BEA-8C8F-AE27E871031E}" type="pres">
      <dgm:prSet presAssocID="{E35B5704-D000-4161-882E-E2624E256CF9}" presName="linNode" presStyleCnt="0"/>
      <dgm:spPr/>
    </dgm:pt>
    <dgm:pt modelId="{FB372E34-88A2-44CA-A5C7-A4B607C3BFD2}" type="pres">
      <dgm:prSet presAssocID="{E35B5704-D000-4161-882E-E2624E256CF9}" presName="parentText" presStyleLbl="node1" presStyleIdx="1" presStyleCnt="3" custLinFactNeighborY="19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9E6AB-01C9-4408-9DFB-BF933EA5D642}" type="pres">
      <dgm:prSet presAssocID="{E35B5704-D000-4161-882E-E2624E256CF9}" presName="descendantText" presStyleLbl="alignAccFollowNode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A564C-B293-4B9A-A05B-9CD7406634CF}" type="pres">
      <dgm:prSet presAssocID="{A4D74ABE-C875-4549-A08F-34A7A6011060}" presName="sp" presStyleCnt="0"/>
      <dgm:spPr/>
    </dgm:pt>
    <dgm:pt modelId="{FAECECFD-5255-4E12-B4EF-D0C47B1F9E71}" type="pres">
      <dgm:prSet presAssocID="{9BC82E60-F1C0-4DC2-B137-98D031546C72}" presName="linNode" presStyleCnt="0"/>
      <dgm:spPr/>
    </dgm:pt>
    <dgm:pt modelId="{53DC7CDE-7163-4F80-8D77-6AD96EDE5159}" type="pres">
      <dgm:prSet presAssocID="{9BC82E60-F1C0-4DC2-B137-98D031546C7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BB645-1538-415A-9325-0692FA5D1496}" type="pres">
      <dgm:prSet presAssocID="{9BC82E60-F1C0-4DC2-B137-98D031546C7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4AD11-170C-4C95-8B1A-317AC2834CFB}" type="presOf" srcId="{3540972A-3FA2-4DB3-AE5F-5BF99E299EA8}" destId="{BF9BB524-7A35-425B-A173-5C1B16A715FB}" srcOrd="0" destOrd="0" presId="urn:microsoft.com/office/officeart/2005/8/layout/vList5"/>
    <dgm:cxn modelId="{118F2EE4-987C-4900-9DBC-262A0113A676}" type="presOf" srcId="{9BC82E60-F1C0-4DC2-B137-98D031546C72}" destId="{53DC7CDE-7163-4F80-8D77-6AD96EDE5159}" srcOrd="0" destOrd="0" presId="urn:microsoft.com/office/officeart/2005/8/layout/vList5"/>
    <dgm:cxn modelId="{3390879F-CA51-4984-AD42-3C60532E2F37}" srcId="{8E16534A-71B3-4B8C-9873-995D7114A398}" destId="{E35B5704-D000-4161-882E-E2624E256CF9}" srcOrd="1" destOrd="0" parTransId="{06349147-14CD-4675-8600-42E08E5585C8}" sibTransId="{A4D74ABE-C875-4549-A08F-34A7A6011060}"/>
    <dgm:cxn modelId="{2779973C-69BD-4378-BFE6-F4DC66998D4D}" srcId="{3540972A-3FA2-4DB3-AE5F-5BF99E299EA8}" destId="{FD3516C9-4889-4CCB-99DD-12BC7946B824}" srcOrd="0" destOrd="0" parTransId="{644E97C3-6B12-4EFB-AD90-E7E98FBE1B43}" sibTransId="{A0078590-C7EA-4E6B-AE53-47CB356C370C}"/>
    <dgm:cxn modelId="{C3389B21-59EB-4C94-B109-2DCD7ED0212C}" type="presOf" srcId="{8E16534A-71B3-4B8C-9873-995D7114A398}" destId="{6CC1DE4B-4519-42C9-B41B-C2A0102DDD1C}" srcOrd="0" destOrd="0" presId="urn:microsoft.com/office/officeart/2005/8/layout/vList5"/>
    <dgm:cxn modelId="{272EB3A4-827F-42CB-94BF-65DF40AFD286}" type="presOf" srcId="{4D662D05-4A67-4BCB-A8AB-C4ADBBA431A4}" destId="{24A9E6AB-01C9-4408-9DFB-BF933EA5D642}" srcOrd="0" destOrd="0" presId="urn:microsoft.com/office/officeart/2005/8/layout/vList5"/>
    <dgm:cxn modelId="{5F0E3715-C71E-4510-922B-0644AF7A7DF5}" type="presOf" srcId="{E35B5704-D000-4161-882E-E2624E256CF9}" destId="{FB372E34-88A2-44CA-A5C7-A4B607C3BFD2}" srcOrd="0" destOrd="0" presId="urn:microsoft.com/office/officeart/2005/8/layout/vList5"/>
    <dgm:cxn modelId="{C7752E06-DE72-4474-A6B0-B9B7775C273E}" srcId="{8E16534A-71B3-4B8C-9873-995D7114A398}" destId="{3540972A-3FA2-4DB3-AE5F-5BF99E299EA8}" srcOrd="0" destOrd="0" parTransId="{7BEB4323-73B4-4497-AE8D-2A229BDE4A49}" sibTransId="{8E31F227-E9EF-49B3-9DE3-C4F8EB173FAB}"/>
    <dgm:cxn modelId="{F3369380-14B4-4A43-A160-E8041FB73E0C}" srcId="{9BC82E60-F1C0-4DC2-B137-98D031546C72}" destId="{931C3F37-3619-431B-9E39-F01B21F50144}" srcOrd="0" destOrd="0" parTransId="{9D7A011D-D026-48EC-8720-CE5DD518E7DE}" sibTransId="{9A54EFCE-8B39-45C3-AA94-24FD3A261A17}"/>
    <dgm:cxn modelId="{D9FE2970-917D-4024-8A4A-B6ACF0CFED6B}" type="presOf" srcId="{931C3F37-3619-431B-9E39-F01B21F50144}" destId="{25FBB645-1538-415A-9325-0692FA5D1496}" srcOrd="0" destOrd="0" presId="urn:microsoft.com/office/officeart/2005/8/layout/vList5"/>
    <dgm:cxn modelId="{CDCCD706-888C-480F-9CAA-27BF31A0C278}" srcId="{8E16534A-71B3-4B8C-9873-995D7114A398}" destId="{9BC82E60-F1C0-4DC2-B137-98D031546C72}" srcOrd="2" destOrd="0" parTransId="{C22A272B-DB67-4E15-A19D-7383703C0A7A}" sibTransId="{AA415AE4-3C3D-49A6-A3E1-7254E6E94A96}"/>
    <dgm:cxn modelId="{4A684766-D5D3-4BBA-B57B-B8DCCB965F88}" srcId="{E35B5704-D000-4161-882E-E2624E256CF9}" destId="{4D662D05-4A67-4BCB-A8AB-C4ADBBA431A4}" srcOrd="0" destOrd="0" parTransId="{7FC914CC-C8DF-4B23-96A2-3386EBC2ABD0}" sibTransId="{5C0E842C-D2BC-42DC-8A19-E797727859D4}"/>
    <dgm:cxn modelId="{DA0EE653-6CA4-4B2D-80A1-76AA6110BACA}" type="presOf" srcId="{FD3516C9-4889-4CCB-99DD-12BC7946B824}" destId="{C6F2CEC0-FA17-44B3-BC9B-BDCADF5FA830}" srcOrd="0" destOrd="0" presId="urn:microsoft.com/office/officeart/2005/8/layout/vList5"/>
    <dgm:cxn modelId="{5F320262-C0AE-4F28-820E-9ED970E332AD}" type="presParOf" srcId="{6CC1DE4B-4519-42C9-B41B-C2A0102DDD1C}" destId="{630ABD5D-7FCB-442C-AFF2-F8AE59188D8E}" srcOrd="0" destOrd="0" presId="urn:microsoft.com/office/officeart/2005/8/layout/vList5"/>
    <dgm:cxn modelId="{09A02E70-1E13-4EF9-B936-C0ECE45A0CEE}" type="presParOf" srcId="{630ABD5D-7FCB-442C-AFF2-F8AE59188D8E}" destId="{BF9BB524-7A35-425B-A173-5C1B16A715FB}" srcOrd="0" destOrd="0" presId="urn:microsoft.com/office/officeart/2005/8/layout/vList5"/>
    <dgm:cxn modelId="{E051EDB7-9DEF-4280-980B-688A4B9E2886}" type="presParOf" srcId="{630ABD5D-7FCB-442C-AFF2-F8AE59188D8E}" destId="{C6F2CEC0-FA17-44B3-BC9B-BDCADF5FA830}" srcOrd="1" destOrd="0" presId="urn:microsoft.com/office/officeart/2005/8/layout/vList5"/>
    <dgm:cxn modelId="{7AB30BEF-C38B-40FB-83D5-1763D62F6F88}" type="presParOf" srcId="{6CC1DE4B-4519-42C9-B41B-C2A0102DDD1C}" destId="{38B4D356-C07D-4ED8-B668-73034EC0690F}" srcOrd="1" destOrd="0" presId="urn:microsoft.com/office/officeart/2005/8/layout/vList5"/>
    <dgm:cxn modelId="{B44FF10F-2A96-4F1C-82DC-DF785FA503A9}" type="presParOf" srcId="{6CC1DE4B-4519-42C9-B41B-C2A0102DDD1C}" destId="{86962FF2-F02A-4BEA-8C8F-AE27E871031E}" srcOrd="2" destOrd="0" presId="urn:microsoft.com/office/officeart/2005/8/layout/vList5"/>
    <dgm:cxn modelId="{96ECFFBB-5604-4AE0-825B-8F2D3629EE75}" type="presParOf" srcId="{86962FF2-F02A-4BEA-8C8F-AE27E871031E}" destId="{FB372E34-88A2-44CA-A5C7-A4B607C3BFD2}" srcOrd="0" destOrd="0" presId="urn:microsoft.com/office/officeart/2005/8/layout/vList5"/>
    <dgm:cxn modelId="{E121A31A-8931-4497-B8B7-725F379A8C65}" type="presParOf" srcId="{86962FF2-F02A-4BEA-8C8F-AE27E871031E}" destId="{24A9E6AB-01C9-4408-9DFB-BF933EA5D642}" srcOrd="1" destOrd="0" presId="urn:microsoft.com/office/officeart/2005/8/layout/vList5"/>
    <dgm:cxn modelId="{E44E6E8B-802B-431D-9829-B7288C3A85EC}" type="presParOf" srcId="{6CC1DE4B-4519-42C9-B41B-C2A0102DDD1C}" destId="{038A564C-B293-4B9A-A05B-9CD7406634CF}" srcOrd="3" destOrd="0" presId="urn:microsoft.com/office/officeart/2005/8/layout/vList5"/>
    <dgm:cxn modelId="{6F54DB59-9470-4D6A-A710-9EEAD81A350E}" type="presParOf" srcId="{6CC1DE4B-4519-42C9-B41B-C2A0102DDD1C}" destId="{FAECECFD-5255-4E12-B4EF-D0C47B1F9E71}" srcOrd="4" destOrd="0" presId="urn:microsoft.com/office/officeart/2005/8/layout/vList5"/>
    <dgm:cxn modelId="{4ED62264-23D1-4DF4-97C2-DD7DE73FC46A}" type="presParOf" srcId="{FAECECFD-5255-4E12-B4EF-D0C47B1F9E71}" destId="{53DC7CDE-7163-4F80-8D77-6AD96EDE5159}" srcOrd="0" destOrd="0" presId="urn:microsoft.com/office/officeart/2005/8/layout/vList5"/>
    <dgm:cxn modelId="{C5DD0F2E-819D-4C52-B372-AC49FD42697C}" type="presParOf" srcId="{FAECECFD-5255-4E12-B4EF-D0C47B1F9E71}" destId="{25FBB645-1538-415A-9325-0692FA5D14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2CEC0-FA17-44B3-BC9B-BDCADF5FA830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They form the </a:t>
          </a:r>
          <a:r>
            <a:rPr lang="en-GB" sz="1800" b="0" i="1" u="sng" kern="1200" dirty="0">
              <a:solidFill>
                <a:schemeClr val="tx1"/>
              </a:solidFill>
              <a:latin typeface="Bookman Old Style" panose="02050604050505020204" pitchFamily="18" charset="0"/>
            </a:rPr>
            <a:t>myelin sheath</a:t>
          </a: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 that surrounds many </a:t>
          </a:r>
          <a:r>
            <a:rPr lang="en-GB" sz="1800" b="0" i="1" u="sng" kern="1200" dirty="0">
              <a:solidFill>
                <a:schemeClr val="tx1"/>
              </a:solidFill>
              <a:latin typeface="Bookman Old Style" panose="02050604050505020204" pitchFamily="18" charset="0"/>
            </a:rPr>
            <a:t>axons</a:t>
          </a: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, which increases the rate of conduction (transmission).</a:t>
          </a:r>
          <a:endParaRPr lang="en-US" sz="18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3621024" y="182230"/>
        <a:ext cx="6386749" cy="935854"/>
      </dsp:txXfrm>
    </dsp:sp>
    <dsp:sp modelId="{BF9BB524-7A35-425B-A173-5C1B16A715FB}">
      <dsp:nvSpPr>
        <dsp:cNvPr id="0" name=""/>
        <dsp:cNvSpPr/>
      </dsp:nvSpPr>
      <dsp:spPr>
        <a:xfrm>
          <a:off x="15771" y="65668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Bookman Old Style" panose="02050604050505020204" pitchFamily="18" charset="0"/>
            </a:rPr>
            <a:t>Oligodendrocytes</a:t>
          </a:r>
        </a:p>
      </dsp:txBody>
      <dsp:txXfrm>
        <a:off x="79055" y="128952"/>
        <a:ext cx="3494456" cy="1169817"/>
      </dsp:txXfrm>
    </dsp:sp>
    <dsp:sp modelId="{24A9E6AB-01C9-4408-9DFB-BF933EA5D642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They have a </a:t>
          </a:r>
          <a:r>
            <a:rPr lang="en-GB" sz="1800" b="0" i="1" u="sng" kern="1200" dirty="0">
              <a:solidFill>
                <a:schemeClr val="tx1"/>
              </a:solidFill>
              <a:latin typeface="Bookman Old Style" panose="02050604050505020204" pitchFamily="18" charset="0"/>
            </a:rPr>
            <a:t>phagocytic</a:t>
          </a: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 role in response to nervous system damage.</a:t>
          </a:r>
          <a:endParaRPr lang="en-GB" sz="18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3621024" y="1543435"/>
        <a:ext cx="6386749" cy="935854"/>
      </dsp:txXfrm>
    </dsp:sp>
    <dsp:sp modelId="{FB372E34-88A2-44CA-A5C7-A4B607C3BFD2}">
      <dsp:nvSpPr>
        <dsp:cNvPr id="0" name=""/>
        <dsp:cNvSpPr/>
      </dsp:nvSpPr>
      <dsp:spPr>
        <a:xfrm>
          <a:off x="0" y="1388695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Bookman Old Style" panose="02050604050505020204" pitchFamily="18" charset="0"/>
            </a:rPr>
            <a:t>Microglia</a:t>
          </a:r>
        </a:p>
      </dsp:txBody>
      <dsp:txXfrm>
        <a:off x="63284" y="1451979"/>
        <a:ext cx="3494456" cy="1169817"/>
      </dsp:txXfrm>
    </dsp:sp>
    <dsp:sp modelId="{25FBB645-1538-415A-9325-0692FA5D1496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They provide biochemical </a:t>
          </a:r>
          <a:r>
            <a:rPr lang="en-GB" sz="1800" b="0" i="1" u="sng" kern="1200" dirty="0">
              <a:solidFill>
                <a:schemeClr val="tx1"/>
              </a:solidFill>
              <a:latin typeface="Bookman Old Style" panose="02050604050505020204" pitchFamily="18" charset="0"/>
            </a:rPr>
            <a:t>support</a:t>
          </a: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 for endothelial cells that form the </a:t>
          </a:r>
          <a:r>
            <a:rPr lang="en-GB" sz="1800" b="0" i="1" u="sng" kern="1200" dirty="0">
              <a:solidFill>
                <a:schemeClr val="tx1"/>
              </a:solidFill>
              <a:latin typeface="Bookman Old Style" panose="02050604050505020204" pitchFamily="18" charset="0"/>
            </a:rPr>
            <a:t>blood–brain barrier</a:t>
          </a:r>
          <a:r>
            <a:rPr lang="en-GB" sz="1800" b="0" i="1" kern="1200" dirty="0">
              <a:solidFill>
                <a:schemeClr val="tx1"/>
              </a:solidFill>
              <a:latin typeface="Bookman Old Style" panose="02050604050505020204" pitchFamily="18" charset="0"/>
            </a:rPr>
            <a:t>.</a:t>
          </a:r>
          <a:endParaRPr lang="en-US" sz="1800" b="0" kern="1200" dirty="0">
            <a:solidFill>
              <a:schemeClr val="tx1"/>
            </a:solidFill>
            <a:latin typeface="Bookman Old Style" panose="02050604050505020204" pitchFamily="18" charset="0"/>
          </a:endParaRPr>
        </a:p>
      </dsp:txBody>
      <dsp:txXfrm rot="-5400000">
        <a:off x="3621024" y="2904640"/>
        <a:ext cx="6386749" cy="935854"/>
      </dsp:txXfrm>
    </dsp:sp>
    <dsp:sp modelId="{53DC7CDE-7163-4F80-8D77-6AD96EDE5159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>
              <a:latin typeface="Bookman Old Style" panose="02050604050505020204" pitchFamily="18" charset="0"/>
            </a:rPr>
            <a:t>Astrocytes</a:t>
          </a:r>
        </a:p>
      </dsp:txBody>
      <dsp:txXfrm>
        <a:off x="63284" y="2787658"/>
        <a:ext cx="3494456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C559-AA6B-4959-A0E2-370E321593D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ADF6-9AD0-4364-8E08-F9E03B397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9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3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9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85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61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ADF6-9AD0-4364-8E08-F9E03B39757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6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ADF6-9AD0-4364-8E08-F9E03B3975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9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7</a:t>
            </a:fld>
            <a:endParaRPr lang="en-US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20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8</a:t>
            </a:fld>
            <a:endParaRPr lang="en-US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155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3D926D-F24D-4692-B360-1E2CBB625B8C}" type="slidenum">
              <a:rPr lang="en-US" smtClean="0">
                <a:cs typeface="Arial" pitchFamily="34" charset="0"/>
              </a:rPr>
              <a:pPr/>
              <a:t>9</a:t>
            </a:fld>
            <a:endParaRPr lang="en-US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23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DC5141-AB21-475C-961B-BF069B799B9F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289087-F971-42BC-8705-5D9464D48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3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-oes9ENH1uhFd11aJCA_sedFZ7pwhXUFuwFHwWzTu4w/edit?usp=sharin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jaWrMYChc5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s://www.youtube.com/watch?v=ob5U8zPbAX4&amp;feature=shar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0" y="365760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ymbol" charset="2"/>
                <a:cs typeface="Symbol" charset="2"/>
              </a:rPr>
              <a:t>NERVOUS SYSTEM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800600"/>
            <a:ext cx="3865743" cy="1528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Text in </a:t>
            </a:r>
            <a:r>
              <a:rPr lang="en-US" sz="1200" b="1" dirty="0">
                <a:solidFill>
                  <a:srgbClr val="FF3399"/>
                </a:solidFill>
                <a:cs typeface="Adobe Arabic"/>
              </a:rPr>
              <a:t>pink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 was only found in the girls’ slides</a:t>
            </a:r>
          </a:p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Text in </a:t>
            </a:r>
            <a:r>
              <a:rPr lang="en-US" sz="1200" b="1" dirty="0">
                <a:solidFill>
                  <a:srgbClr val="0070C0"/>
                </a:solidFill>
                <a:cs typeface="Adobe Arabic"/>
              </a:rPr>
              <a:t>blue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 was only found in the boys’ slides</a:t>
            </a:r>
          </a:p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Text in </a:t>
            </a:r>
            <a:r>
              <a:rPr lang="en-US" sz="1200" b="1" dirty="0">
                <a:solidFill>
                  <a:srgbClr val="C00000"/>
                </a:solidFill>
                <a:cs typeface="Adobe Arabic"/>
              </a:rPr>
              <a:t>red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 is considered important</a:t>
            </a:r>
          </a:p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dobe Arabic"/>
              </a:rPr>
              <a:t>The Dr.’s comments in class are written in </a:t>
            </a:r>
            <a:r>
              <a:rPr lang="en-US" sz="1200" b="1" dirty="0">
                <a:solidFill>
                  <a:srgbClr val="00B050"/>
                </a:solidFill>
                <a:cs typeface="Adobe Arabic"/>
              </a:rPr>
              <a:t>green</a:t>
            </a:r>
          </a:p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Shape 56"/>
          <p:cNvPicPr preferRelativeResize="0"/>
          <p:nvPr/>
        </p:nvPicPr>
        <p:blipFill rotWithShape="1">
          <a:blip r:embed="rId3">
            <a:alphaModFix/>
          </a:blip>
          <a:srcRect l="10979" t="4743" r="9402" b="2962"/>
          <a:stretch/>
        </p:blipFill>
        <p:spPr>
          <a:xfrm>
            <a:off x="-32245" y="0"/>
            <a:ext cx="1431540" cy="15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55"/>
          <p:cNvPicPr preferRelativeResize="0"/>
          <p:nvPr/>
        </p:nvPicPr>
        <p:blipFill rotWithShape="1">
          <a:blip r:embed="rId4">
            <a:alphaModFix/>
          </a:blip>
          <a:srcRect l="26427" t="32351" r="28118" b="33783"/>
          <a:stretch/>
        </p:blipFill>
        <p:spPr>
          <a:xfrm>
            <a:off x="10098976" y="0"/>
            <a:ext cx="2093024" cy="1559424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53000" y="586747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US" sz="2400" dirty="0" smtClean="0"/>
              <a:t>Please check our </a:t>
            </a:r>
            <a:r>
              <a:rPr lang="en-US" sz="2400" dirty="0" smtClean="0">
                <a:hlinkClick r:id="rId5"/>
              </a:rPr>
              <a:t>Editing File </a:t>
            </a:r>
            <a:r>
              <a:rPr lang="en-US" sz="2400" dirty="0" smtClean="0"/>
              <a:t>before studying this lecture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8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694" y="76201"/>
            <a:ext cx="6686549" cy="68767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NEUROGLIA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275" y="1129441"/>
            <a:ext cx="7848600" cy="2121383"/>
          </a:xfrm>
        </p:spPr>
        <p:txBody>
          <a:bodyPr>
            <a:normAutofit fontScale="92500"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cap="none" spc="0" dirty="0" smtClean="0">
                <a:solidFill>
                  <a:srgbClr val="FF0000"/>
                </a:solidFill>
                <a:latin typeface="+mn-lt"/>
                <a:cs typeface="Adobe Arabic" pitchFamily="18" charset="-78"/>
              </a:rPr>
              <a:t>Neuroglia</a:t>
            </a:r>
            <a:r>
              <a:rPr lang="en-US" sz="2400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, or glia cells constitute the other major cellular component of the nervous system.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It is a specialized </a:t>
            </a:r>
            <a:r>
              <a:rPr lang="en-US" sz="2400" cap="none" spc="0" dirty="0" smtClean="0">
                <a:solidFill>
                  <a:srgbClr val="FF0000"/>
                </a:solidFill>
                <a:latin typeface="+mn-lt"/>
                <a:cs typeface="Adobe Arabic" pitchFamily="18" charset="-78"/>
              </a:rPr>
              <a:t>connective tissue </a:t>
            </a:r>
            <a:r>
              <a:rPr lang="en-US" sz="2400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for the nervous system.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Unlike neurons</a:t>
            </a:r>
            <a:r>
              <a:rPr lang="en-US" sz="2400" cap="none" spc="0" dirty="0" smtClean="0">
                <a:solidFill>
                  <a:srgbClr val="000000"/>
                </a:solidFill>
                <a:latin typeface="+mn-lt"/>
                <a:cs typeface="Adobe Arabic" pitchFamily="18" charset="-78"/>
              </a:rPr>
              <a:t>, </a:t>
            </a:r>
            <a:r>
              <a:rPr lang="en-US" sz="2400" cap="none" spc="0" dirty="0" smtClean="0">
                <a:solidFill>
                  <a:srgbClr val="FF0000"/>
                </a:solidFill>
                <a:latin typeface="+mn-lt"/>
                <a:cs typeface="Adobe Arabic" pitchFamily="18" charset="-78"/>
              </a:rPr>
              <a:t>neuroglia</a:t>
            </a:r>
            <a:r>
              <a:rPr lang="en-US" sz="2400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 do not have a direct role in information processing but they are essential for the </a:t>
            </a:r>
            <a:r>
              <a:rPr lang="en-US" sz="2400" u="sng" cap="none" spc="0" dirty="0" smtClean="0">
                <a:solidFill>
                  <a:schemeClr val="tx1"/>
                </a:solidFill>
                <a:latin typeface="+mn-lt"/>
                <a:cs typeface="Adobe Arabic" pitchFamily="18" charset="-78"/>
              </a:rPr>
              <a:t>normal functioning of nerve cells.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sz="2200" b="1" dirty="0">
              <a:solidFill>
                <a:srgbClr val="0070C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  <a:p>
            <a:endParaRPr lang="en-US" b="1" dirty="0">
              <a:solidFill>
                <a:srgbClr val="0070C0"/>
              </a:solidFill>
              <a:latin typeface="Adobe Arabic" pitchFamily="18" charset="-78"/>
              <a:cs typeface="Adobe Arabic" pitchFamily="18" charset="-78"/>
            </a:endParaRPr>
          </a:p>
          <a:p>
            <a:endParaRPr lang="en-US" dirty="0"/>
          </a:p>
        </p:txBody>
      </p:sp>
      <p:pic>
        <p:nvPicPr>
          <p:cNvPr id="9" name="Shape 138" descr="hgf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" y="3429000"/>
            <a:ext cx="105918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0" y="3429000"/>
            <a:ext cx="2286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3429000"/>
            <a:ext cx="2667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0713726-E431-463C-A415-36C1F4F0CF1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3738355"/>
              </p:ext>
            </p:extLst>
          </p:nvPr>
        </p:nvGraphicFramePr>
        <p:xfrm>
          <a:off x="96982" y="161073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C1F01-5CC4-4975-AA42-3D39726C8A40}"/>
              </a:ext>
            </a:extLst>
          </p:cNvPr>
          <p:cNvSpPr txBox="1"/>
          <p:nvPr/>
        </p:nvSpPr>
        <p:spPr>
          <a:xfrm>
            <a:off x="381000" y="714569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Three main types of </a:t>
            </a:r>
            <a:r>
              <a:rPr lang="en-CA" sz="28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Neuroglial </a:t>
            </a:r>
            <a:r>
              <a:rPr lang="en-CA" sz="2800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cells are recognized: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3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95" y="791059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Brain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9400" y="904826"/>
            <a:ext cx="9061756" cy="5953174"/>
            <a:chOff x="-5781338" y="-2733228"/>
            <a:chExt cx="20355556" cy="11161127"/>
          </a:xfrm>
        </p:grpSpPr>
        <p:pic>
          <p:nvPicPr>
            <p:cNvPr id="5" name="Shape 168" descr="cbdf37e9ff7e491d1c0a26e08f86fff0.jp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3434" y="869200"/>
              <a:ext cx="11157333" cy="573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71"/>
            <p:cNvSpPr/>
            <p:nvPr/>
          </p:nvSpPr>
          <p:spPr>
            <a:xfrm>
              <a:off x="5504957" y="-2733228"/>
              <a:ext cx="6095808" cy="359203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(2) Diencephalon</a:t>
              </a:r>
            </a:p>
            <a:p>
              <a:pPr marL="171450" indent="-171450" algn="ctr">
                <a:buFont typeface="+mj-lt"/>
                <a:buAutoNum type="arabicPeriod"/>
              </a:pPr>
              <a:endParaRPr lang="en-US" sz="20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  <a:p>
              <a:pPr marL="171450" indent="-171450" algn="ctr">
                <a:buFont typeface="+mj-lt"/>
                <a:buAutoNum type="arabicPeriod"/>
              </a:pPr>
              <a:r>
                <a:rPr lang="en-US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Thalamus</a:t>
              </a:r>
            </a:p>
            <a:p>
              <a:pPr marL="171450" indent="-171450" algn="ctr">
                <a:buFont typeface="+mj-lt"/>
                <a:buAutoNum type="arabicPeriod"/>
              </a:pPr>
              <a:r>
                <a:rPr lang="en-US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Hypothalamus,</a:t>
              </a:r>
            </a:p>
            <a:p>
              <a:pPr marL="171450" indent="-171450" algn="ctr">
                <a:buFont typeface="+mj-lt"/>
                <a:buAutoNum type="arabicPeriod"/>
              </a:pPr>
              <a:r>
                <a:rPr lang="en-US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Subthalamus</a:t>
              </a:r>
            </a:p>
            <a:p>
              <a:pPr marL="171450" indent="-171450" algn="ctr">
                <a:buFont typeface="+mj-lt"/>
                <a:buAutoNum type="arabicPeriod"/>
              </a:pPr>
              <a:r>
                <a:rPr lang="en-US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Bookman Old Style" panose="02050604050505020204" pitchFamily="18" charset="0"/>
                </a:rPr>
                <a:t>Epithalamus</a:t>
              </a:r>
              <a:endParaRPr lang="en-US" sz="20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  <a:p>
              <a:pPr algn="ctr"/>
              <a:endParaRPr lang="en" sz="900" dirty="0">
                <a:solidFill>
                  <a:schemeClr val="bg1"/>
                </a:solidFill>
              </a:endParaRPr>
            </a:p>
          </p:txBody>
        </p:sp>
        <p:sp>
          <p:nvSpPr>
            <p:cNvPr id="7" name="Shape 170"/>
            <p:cNvSpPr/>
            <p:nvPr/>
          </p:nvSpPr>
          <p:spPr>
            <a:xfrm>
              <a:off x="-5781338" y="1575494"/>
              <a:ext cx="5098009" cy="183872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marL="171450" indent="-171450" algn="ctr">
                <a:buAutoNum type="arabicParenBoth"/>
              </a:pPr>
              <a:r>
                <a:rPr lang="en" sz="2000" dirty="0">
                  <a:latin typeface="Bookman Old Style" panose="02050604050505020204" pitchFamily="18" charset="0"/>
                </a:rPr>
                <a:t> Cerebrum</a:t>
              </a:r>
            </a:p>
            <a:p>
              <a:pPr algn="ctr"/>
              <a:r>
                <a:rPr lang="en-US" sz="2000" dirty="0" smtClean="0">
                  <a:solidFill>
                    <a:srgbClr val="FF8AD8"/>
                  </a:solidFill>
                  <a:latin typeface="Bookman Old Style" panose="02050604050505020204" pitchFamily="18" charset="0"/>
                </a:rPr>
                <a:t>2 C</a:t>
              </a:r>
              <a:r>
                <a:rPr lang="en" sz="2000" dirty="0">
                  <a:solidFill>
                    <a:srgbClr val="FF8AD8"/>
                  </a:solidFill>
                  <a:latin typeface="Bookman Old Style" panose="02050604050505020204" pitchFamily="18" charset="0"/>
                </a:rPr>
                <a:t>erebral hemisperes</a:t>
              </a:r>
            </a:p>
          </p:txBody>
        </p:sp>
        <p:sp>
          <p:nvSpPr>
            <p:cNvPr id="8" name="Shape 172"/>
            <p:cNvSpPr/>
            <p:nvPr/>
          </p:nvSpPr>
          <p:spPr>
            <a:xfrm>
              <a:off x="8405622" y="4868648"/>
              <a:ext cx="5089062" cy="355925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r>
                <a:rPr lang="en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(3) Brain Stem</a:t>
              </a:r>
            </a:p>
            <a:p>
              <a:r>
                <a:rPr lang="en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1-Midbrain</a:t>
              </a:r>
            </a:p>
            <a:p>
              <a:r>
                <a:rPr lang="en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2-Pons</a:t>
              </a:r>
            </a:p>
            <a:p>
              <a:r>
                <a:rPr lang="en" sz="2000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3-Medulla Oblongata</a:t>
              </a:r>
            </a:p>
          </p:txBody>
        </p:sp>
        <p:sp>
          <p:nvSpPr>
            <p:cNvPr id="9" name="Shape 173"/>
            <p:cNvSpPr/>
            <p:nvPr/>
          </p:nvSpPr>
          <p:spPr>
            <a:xfrm>
              <a:off x="9533836" y="2695499"/>
              <a:ext cx="5040382" cy="171688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 dirty="0">
                  <a:latin typeface="Bookman Old Style" panose="02050604050505020204" pitchFamily="18" charset="0"/>
                </a:rPr>
                <a:t>(4) Cerebellum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-467862" y="2160075"/>
              <a:ext cx="2460513" cy="1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V="1">
              <a:off x="4640753" y="968243"/>
              <a:ext cx="2036893" cy="24459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983940" y="4121624"/>
              <a:ext cx="1549901" cy="22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10485" y="3735401"/>
              <a:ext cx="3334321" cy="15303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86149" y="4840591"/>
              <a:ext cx="3158658" cy="6668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53279" y="5507434"/>
              <a:ext cx="2591527" cy="3504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29058" y="1771276"/>
            <a:ext cx="704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10000"/>
                </a:schemeClr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Large mass of nervous tissue located in the cranial cavity.</a:t>
            </a:r>
          </a:p>
          <a:p>
            <a:pPr marL="342900" indent="-342900">
              <a:buClr>
                <a:schemeClr val="accent4">
                  <a:lumMod val="10000"/>
                </a:schemeClr>
              </a:buClr>
              <a:buFont typeface="Wingdings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Has four major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regions: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3068638" cy="711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Cerebrum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28725"/>
            <a:ext cx="6042025" cy="1631950"/>
          </a:xfrm>
          <a:ln>
            <a:noFill/>
          </a:ln>
        </p:spPr>
        <p:txBody>
          <a:bodyPr>
            <a:noAutofit/>
          </a:bodyPr>
          <a:lstStyle/>
          <a:p>
            <a:pPr algn="l" rtl="0"/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The largest part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of the brain, and has two 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hemispheres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. </a:t>
            </a:r>
          </a:p>
          <a:p>
            <a:pPr algn="l" rtl="0"/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The cerebral hemispheres are connected by a thick bundle of nerve fibers called 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corpus callosum.</a:t>
            </a:r>
          </a:p>
          <a:p>
            <a:pPr algn="l" rtl="0"/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The surface shows ridges of tissue, called 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gyri </a:t>
            </a:r>
            <a:r>
              <a:rPr lang="en-US" sz="2000" kern="0" dirty="0">
                <a:solidFill>
                  <a:srgbClr val="002060"/>
                </a:solidFill>
                <a:latin typeface="Bookman Old Style" panose="02050604050505020204" pitchFamily="18" charset="0"/>
                <a:cs typeface="Adobe Arabic" pitchFamily="18" charset="-78"/>
              </a:rPr>
              <a:t>(singular: gyrus ),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separated by grooves called 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sulci </a:t>
            </a:r>
            <a:r>
              <a:rPr lang="en-US" sz="2000" kern="0" dirty="0">
                <a:solidFill>
                  <a:srgbClr val="002060"/>
                </a:solidFill>
                <a:latin typeface="Bookman Old Style" panose="02050604050505020204" pitchFamily="18" charset="0"/>
                <a:cs typeface="Adobe Arabic" pitchFamily="18" charset="-78"/>
              </a:rPr>
              <a:t>(singular: sulcus)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.</a:t>
            </a:r>
          </a:p>
          <a:p>
            <a:pPr algn="l" rtl="0"/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Divided into  </a:t>
            </a:r>
            <a:r>
              <a:rPr lang="en-US" sz="2000" kern="0" dirty="0">
                <a:solidFill>
                  <a:srgbClr val="C00000"/>
                </a:solidFill>
                <a:latin typeface="Bookman Old Style" panose="02050604050505020204" pitchFamily="18" charset="0"/>
                <a:cs typeface="Adobe Arabic" pitchFamily="18" charset="-78"/>
              </a:rPr>
              <a:t>4 lobes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 by deeper grooves </a:t>
            </a:r>
            <a:r>
              <a:rPr lang="en-US" sz="2000" u="sng" dirty="0">
                <a:solidFill>
                  <a:srgbClr val="FA3CD1"/>
                </a:solidFill>
                <a:latin typeface="Bookman Old Style" panose="02050604050505020204" pitchFamily="18" charset="0"/>
              </a:rPr>
              <a:t>(sulci).</a:t>
            </a:r>
          </a:p>
          <a:p>
            <a:pPr marL="557213" lvl="2" indent="-214313" algn="l" rtl="0">
              <a:buSzPct val="84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uFill>
                  <a:solidFill>
                    <a:srgbClr val="E406B4"/>
                  </a:solidFill>
                </a:uFill>
                <a:latin typeface="Bookman Old Style" panose="02050604050505020204" pitchFamily="18" charset="0"/>
                <a:cs typeface="Adobe Arabic" pitchFamily="18" charset="-78"/>
              </a:rPr>
              <a:t>Frontal lobe</a:t>
            </a:r>
          </a:p>
          <a:p>
            <a:pPr marL="557213" lvl="2" indent="-214313" algn="l" rtl="0">
              <a:buSzPct val="84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uFill>
                  <a:solidFill>
                    <a:srgbClr val="E406B4"/>
                  </a:solidFill>
                </a:uFill>
                <a:latin typeface="Bookman Old Style" panose="02050604050505020204" pitchFamily="18" charset="0"/>
                <a:cs typeface="Adobe Arabic" pitchFamily="18" charset="-78"/>
              </a:rPr>
              <a:t>Parietal lobe </a:t>
            </a:r>
          </a:p>
          <a:p>
            <a:pPr marL="557213" lvl="2" indent="-214313" algn="l" rtl="0">
              <a:buSzPct val="84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uFill>
                  <a:solidFill>
                    <a:srgbClr val="E406B4"/>
                  </a:solidFill>
                </a:uFill>
                <a:latin typeface="Bookman Old Style" panose="02050604050505020204" pitchFamily="18" charset="0"/>
                <a:cs typeface="Adobe Arabic" pitchFamily="18" charset="-78"/>
              </a:rPr>
              <a:t>Temporal lobe</a:t>
            </a:r>
          </a:p>
          <a:p>
            <a:pPr marL="557213" lvl="2" indent="-214313" algn="l" rtl="0">
              <a:buSzPct val="84000"/>
              <a:buFont typeface="Wingdings" panose="05000000000000000000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uFill>
                  <a:solidFill>
                    <a:srgbClr val="E406B4"/>
                  </a:solidFill>
                </a:uFill>
                <a:latin typeface="Bookman Old Style" panose="02050604050505020204" pitchFamily="18" charset="0"/>
                <a:cs typeface="Adobe Arabic" pitchFamily="18" charset="-78"/>
              </a:rPr>
              <a:t>Occipital  lobe </a:t>
            </a:r>
            <a:r>
              <a:rPr lang="en-US" sz="2000" kern="0" dirty="0">
                <a:solidFill>
                  <a:srgbClr val="0070C0"/>
                </a:solidFill>
                <a:uFill>
                  <a:solidFill>
                    <a:srgbClr val="E406B4"/>
                  </a:solidFill>
                </a:uFill>
                <a:latin typeface="Bookman Old Style" panose="02050604050505020204" pitchFamily="18" charset="0"/>
                <a:cs typeface="Adobe Arabic" pitchFamily="18" charset="-78"/>
              </a:rPr>
              <a:t>(The visual processing center)</a:t>
            </a:r>
            <a:endParaRPr lang="en-US" sz="2000" b="1" kern="0" dirty="0">
              <a:solidFill>
                <a:srgbClr val="0070C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endParaRPr lang="en-US" sz="2000" b="1" kern="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endParaRPr lang="en-GB" dirty="0"/>
          </a:p>
        </p:txBody>
      </p:sp>
      <p:pic>
        <p:nvPicPr>
          <p:cNvPr id="5" name="Picture 7" descr="File0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650" y="4089354"/>
            <a:ext cx="3769149" cy="275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Documents and Settings\user\My Documents\My Pictures\corpus c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94" y="932370"/>
            <a:ext cx="2372905" cy="301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15"/>
          <p:cNvCxnSpPr>
            <a:cxnSpLocks noChangeShapeType="1"/>
          </p:cNvCxnSpPr>
          <p:nvPr/>
        </p:nvCxnSpPr>
        <p:spPr bwMode="auto">
          <a:xfrm flipH="1">
            <a:off x="9085488" y="394579"/>
            <a:ext cx="15058" cy="161991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10199083" y="2014496"/>
            <a:ext cx="13449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latin typeface="Calibri" panose="020F0502020204030204" pitchFamily="34" charset="0"/>
              </a:rPr>
              <a:t>   </a:t>
            </a:r>
            <a:r>
              <a:rPr lang="en-US" alt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Right hemisphere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0333677" y="3548413"/>
            <a:ext cx="810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Sulcus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7044101" y="3378851"/>
            <a:ext cx="802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</a:rPr>
              <a:t>Gyrus</a:t>
            </a: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6474632" y="1999107"/>
            <a:ext cx="14963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       Left hemisphere</a:t>
            </a: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8213663" y="-43477"/>
            <a:ext cx="1991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Calibri" panose="020F0502020204030204" pitchFamily="34" charset="0"/>
              </a:rPr>
              <a:t>Corpus callosum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9640477" y="3145685"/>
            <a:ext cx="777986" cy="5409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9960258" y="3081619"/>
            <a:ext cx="506209" cy="548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442901" y="3548413"/>
            <a:ext cx="944698" cy="173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627887" y="2660810"/>
            <a:ext cx="989508" cy="815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8994" y="5943600"/>
            <a:ext cx="62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The Lobes are named after the bones that covers them.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21477" y="405632"/>
            <a:ext cx="8431212" cy="710785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Tissue of Cerebral </a:t>
            </a:r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Hemispheres</a:t>
            </a:r>
            <a:endParaRPr lang="en-GB" sz="4000" dirty="0">
              <a:solidFill>
                <a:schemeClr val="accent5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1"/>
            <a:ext cx="7059225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The outermost layer is called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gray matter</a:t>
            </a:r>
            <a:r>
              <a:rPr lang="en-US" sz="2000" dirty="0">
                <a:latin typeface="Bookman Old Style" panose="02050604050505020204" pitchFamily="18" charset="0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cortex.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Deeper is located the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white matter</a:t>
            </a:r>
            <a:r>
              <a:rPr lang="en-US" sz="2000" dirty="0">
                <a:latin typeface="Bookman Old Style" panose="02050604050505020204" pitchFamily="18" charset="0"/>
              </a:rPr>
              <a:t>, composed of fiber tracts (bundles of nerve fibers)</a:t>
            </a:r>
          </a:p>
          <a:p>
            <a:pPr marL="685800" lvl="1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6600"/>
                </a:solidFill>
                <a:latin typeface="Bookman Old Style" panose="02050604050505020204" pitchFamily="18" charset="0"/>
                <a:cs typeface="Adobe Arabic" pitchFamily="18" charset="-78"/>
              </a:rPr>
              <a:t>	</a:t>
            </a:r>
            <a:r>
              <a:rPr lang="en-US" sz="2000" dirty="0">
                <a:latin typeface="Bookman Old Style" panose="02050604050505020204" pitchFamily="18" charset="0"/>
                <a:cs typeface="Adobe Arabic" pitchFamily="18" charset="-78"/>
              </a:rPr>
              <a:t>Carrying impulses to and from the cortex.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latin typeface="Bookman Old Style" panose="02050604050505020204" pitchFamily="18" charset="0"/>
              </a:rPr>
              <a:t>Located deep within the white matter are masses of grey matter called the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basal nuclei</a:t>
            </a:r>
            <a:r>
              <a:rPr lang="en-US" sz="2000" dirty="0">
                <a:latin typeface="Bookman Old Style" panose="02050604050505020204" pitchFamily="18" charset="0"/>
              </a:rPr>
              <a:t> . </a:t>
            </a:r>
          </a:p>
          <a:p>
            <a:pPr marL="557213" lvl="1" indent="-214313">
              <a:buFont typeface="Wingdings" panose="05000000000000000000" pitchFamily="2" charset="2"/>
              <a:buChar char="v"/>
            </a:pPr>
            <a:r>
              <a:rPr lang="en-US" sz="2000" dirty="0">
                <a:latin typeface="Bookman Old Style" panose="02050604050505020204" pitchFamily="18" charset="0"/>
                <a:cs typeface="Adobe Arabic" pitchFamily="18" charset="-78"/>
              </a:rPr>
              <a:t>They help the motor cortex in the regulation of voluntary motor activities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pic>
        <p:nvPicPr>
          <p:cNvPr id="8" name="Picture 8" descr="File052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0" r="1254" b="16226"/>
          <a:stretch>
            <a:fillRect/>
          </a:stretch>
        </p:blipFill>
        <p:spPr bwMode="auto">
          <a:xfrm>
            <a:off x="6629401" y="3725094"/>
            <a:ext cx="5562600" cy="25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3183" y="3853934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Cortex  “Grey matter”</a:t>
            </a:r>
            <a:endParaRPr lang="en-GB" sz="9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843326" y="4034662"/>
            <a:ext cx="489857" cy="3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32902" y="3372824"/>
            <a:ext cx="881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White matter</a:t>
            </a:r>
            <a:endParaRPr lang="en-GB" sz="9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560612" y="3505200"/>
            <a:ext cx="272290" cy="836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3886200" cy="896938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5">
                    <a:lumMod val="75000"/>
                  </a:schemeClr>
                </a:solidFill>
                <a:latin typeface="Bodoni MT Black" panose="02070A03080606020203" pitchFamily="18" charset="0"/>
              </a:rPr>
              <a:t>CEREBLLUM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01775"/>
            <a:ext cx="7216693" cy="3738563"/>
          </a:xfrm>
        </p:spPr>
        <p:txBody>
          <a:bodyPr/>
          <a:lstStyle/>
          <a:p>
            <a: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The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cerebellum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has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2 hemispheres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and a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convoluted surface.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It has an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outer cortex made from gray matter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an inner region of white matter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It provides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precise coordination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for body movements and helps maintain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equilibrium</a:t>
            </a:r>
            <a:r>
              <a:rPr lang="en-US" sz="2000" kern="0" dirty="0">
                <a:solidFill>
                  <a:srgbClr val="FF6600"/>
                </a:solidFill>
                <a:latin typeface="Bookman Old Style" panose="02050604050505020204" pitchFamily="18" charset="0"/>
                <a:cs typeface="Adobe Arabic" pitchFamily="18" charset="-78"/>
              </a:rPr>
              <a:t>.</a:t>
            </a:r>
          </a:p>
          <a:p>
            <a:pPr algn="l" rt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852660" y="2247854"/>
            <a:ext cx="2319337" cy="3122612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pic>
        <p:nvPicPr>
          <p:cNvPr id="5" name="Picture 5" descr="File05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22" y="3487574"/>
            <a:ext cx="4605978" cy="293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923290" y="4648200"/>
            <a:ext cx="1439910" cy="142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 descr="C:\Documents and Settings\Zeenet\My Documents\My Pictures\neuroCerebellumSuperiorGrayBB7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3" y="0"/>
            <a:ext cx="241339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Zeenet\My Documents\My Pictures\f15-22a_cerebellum_mids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8772"/>
          <a:stretch>
            <a:fillRect/>
          </a:stretch>
        </p:blipFill>
        <p:spPr bwMode="auto">
          <a:xfrm>
            <a:off x="8923290" y="0"/>
            <a:ext cx="3248707" cy="322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1341" y="6070040"/>
            <a:ext cx="884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00B0F0"/>
                </a:solidFill>
              </a:rPr>
              <a:t>Cerebllum</a:t>
            </a:r>
            <a:endParaRPr lang="en-GB" sz="10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702306" y="433684"/>
            <a:ext cx="6858000" cy="785515"/>
          </a:xfrm>
          <a:prstGeom prst="rect">
            <a:avLst/>
          </a:prstGeom>
        </p:spPr>
        <p:txBody>
          <a:bodyPr/>
          <a:lstStyle/>
          <a:p>
            <a:pPr algn="ctr" defTabSz="685800" eaLnBrk="0" hangingPunct="0"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Diencephalon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 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838200" y="1345896"/>
            <a:ext cx="4230070" cy="386203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Consists of four parts;</a:t>
            </a:r>
          </a:p>
          <a:p>
            <a:pPr marL="685800" lvl="1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Thalamus</a:t>
            </a:r>
          </a:p>
          <a:p>
            <a:pPr marL="685800" lvl="1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Hypothalamus</a:t>
            </a:r>
          </a:p>
          <a:p>
            <a:pPr marL="685800" lvl="1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Subthalamus</a:t>
            </a:r>
          </a:p>
          <a:p>
            <a:pPr marL="685800" lvl="1" indent="-342900" algn="just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rial" charset="0"/>
              </a:rPr>
              <a:t>Epithalamus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Lies between the cerebrum and the brain stem.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Regulates </a:t>
            </a:r>
            <a:r>
              <a:rPr lang="en-US" sz="2000" u="sng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visceral activities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and the </a:t>
            </a:r>
            <a:r>
              <a:rPr lang="en-US" sz="2000" u="sng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autonomic nervous system.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68F5C1-CBDF-4322-BA1A-EB254803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0"/>
            <a:ext cx="4596372" cy="298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8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6096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Brain stem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346200"/>
            <a:ext cx="5029200" cy="36210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Consists of three parts;</a:t>
            </a:r>
          </a:p>
          <a:p>
            <a:pPr marL="800100" lvl="1" indent="-342900" eaLnBrk="0" hangingPunct="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Midbrain</a:t>
            </a:r>
          </a:p>
          <a:p>
            <a:pPr marL="800100" lvl="1" indent="-342900" eaLnBrk="0" hangingPunct="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Pons</a:t>
            </a:r>
          </a:p>
          <a:p>
            <a:pPr marL="800100" lvl="1" indent="-342900" eaLnBrk="0" hangingPunct="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Medulla Oblongata 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Produces the rigidly programmed, autonomic behaviors necessary.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Provides the pathway for fibers tracts running between higher and lower neuronal centers. 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defRPr/>
            </a:pP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600200"/>
            <a:ext cx="3581400" cy="2390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CDB8B2-212B-4BB7-8218-08731CBBD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75" r="1782" b="17176"/>
          <a:stretch/>
        </p:blipFill>
        <p:spPr>
          <a:xfrm>
            <a:off x="5486400" y="403187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665558" y="228600"/>
            <a:ext cx="6858000" cy="552450"/>
          </a:xfrm>
          <a:prstGeom prst="rect">
            <a:avLst/>
          </a:prstGeom>
        </p:spPr>
        <p:txBody>
          <a:bodyPr/>
          <a:lstStyle/>
          <a:p>
            <a:pPr algn="ctr" defTabSz="685800" eaLnBrk="0" hangingPunct="0"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CORD</a:t>
            </a:r>
          </a:p>
        </p:txBody>
      </p:sp>
      <p:pic>
        <p:nvPicPr>
          <p:cNvPr id="3" name="Picture 13" descr="see65576_1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107" y="1371599"/>
            <a:ext cx="3326581" cy="452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52400" y="1406236"/>
            <a:ext cx="6228071" cy="5334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It is a two-way conduction pathway to the brain &amp; a major reflex center</a:t>
            </a: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42-45 cm long, cylindrical in shape, lies within the vertebral canal. </a:t>
            </a: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Extends from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foramen magnum 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to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L2 vertebra</a:t>
            </a: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Continuous above with medulla oblongata</a:t>
            </a: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Caudal tapering end is called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conus medullaris</a:t>
            </a: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Has 2 enlargements: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cervical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and </a:t>
            </a:r>
            <a:r>
              <a:rPr lang="en-US" sz="2000" kern="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lumbosacral</a:t>
            </a:r>
            <a:endParaRPr lang="en-US" sz="2000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257175" indent="-257175" algn="just" defTabSz="6858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Gives rise to 31 pairs of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spinal nerves</a:t>
            </a:r>
          </a:p>
          <a:p>
            <a:pPr marL="257175" indent="-257175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Group of spinal nerves at the end of the spinal cord is called </a:t>
            </a:r>
            <a:r>
              <a:rPr lang="en-US" sz="2000" kern="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cauda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equina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1502E3-5BD1-41DE-B515-785A8BE3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1371600"/>
            <a:ext cx="2438400" cy="4525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9646" y="3976254"/>
            <a:ext cx="457200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04703" y="4343400"/>
            <a:ext cx="457200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3927763"/>
            <a:ext cx="571091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2213262"/>
            <a:ext cx="521488" cy="29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609600"/>
            <a:ext cx="96774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Cross Section Of Spinal Cord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612900"/>
            <a:ext cx="6629400" cy="37338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/>
          <a:p>
            <a:pPr marL="34290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The spinal cord is incompletely divided into two equal parts,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anteriorly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by a short, shallow median fissure and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posteriorly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by a narrow septum, the posterior median septum.</a:t>
            </a:r>
          </a:p>
          <a:p>
            <a:pPr marL="34290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Composed of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grey matter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in the centre surrounded by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white matter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The arrangement of grey matter resembles the shape of the letter H, having two posterior, two anterior and two lateral horns/columns.</a:t>
            </a: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kern="0" dirty="0"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1143000" lvl="2" indent="-228600" algn="just" defTabSz="914400"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4" name="Picture 13" descr="see65576_12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1333500"/>
            <a:ext cx="3200400" cy="213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3300"/>
            <a:ext cx="4419600" cy="331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0600" y="4188113"/>
            <a:ext cx="1295400" cy="155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24900" y="6385213"/>
            <a:ext cx="1181100" cy="155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4343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05623" y="51435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5623" y="5927541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43000"/>
            <a:ext cx="10058400" cy="762000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At the end of the lecture, students should be able to: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097280" y="1905000"/>
            <a:ext cx="10058400" cy="4174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the subdivisions of the nervous system.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Define the terms: grey matter, white matter, nucleus, ganglion, tract and nerve.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Define neurons and neuroglia.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major parts of the brain.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Identify the external and internal features of spinal cord.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Enumerate the cranial nerves.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Describe the parts and distribution of the spinal nerve.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Define the term dermatome.</a:t>
            </a:r>
          </a:p>
          <a:p>
            <a:pPr lvl="1" algn="l"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List the structures protecting the central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1686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435100" y="361952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Peripheral Nerves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919288" y="3746872"/>
            <a:ext cx="4087812" cy="1841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1E1F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Cranial: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12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pairs, attached to brain, named, and numbered from 1-12 </a:t>
            </a:r>
            <a:r>
              <a:rPr lang="en-US" sz="2000" kern="0" dirty="0">
                <a:solidFill>
                  <a:srgbClr val="00B050"/>
                </a:solidFill>
                <a:latin typeface="Bookman Old Style" panose="02050604050505020204" pitchFamily="18" charset="0"/>
                <a:cs typeface="Adobe Arabic" pitchFamily="18" charset="-78"/>
              </a:rPr>
              <a:t>(from anterior to posterior)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25651" y="1737580"/>
            <a:ext cx="8267700" cy="76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May be </a:t>
            </a:r>
            <a:r>
              <a:rPr lang="en-US" sz="2000" kern="0" dirty="0">
                <a:solidFill>
                  <a:srgbClr val="FF3300"/>
                </a:solidFill>
                <a:latin typeface="Bookman Old Style" panose="02050604050505020204" pitchFamily="18" charset="0"/>
              </a:rPr>
              <a:t>SENSORY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, may be </a:t>
            </a:r>
            <a:r>
              <a:rPr lang="en-US" sz="2000" kern="0" dirty="0">
                <a:solidFill>
                  <a:srgbClr val="FF3300"/>
                </a:solidFill>
                <a:latin typeface="Bookman Old Style" panose="02050604050505020204" pitchFamily="18" charset="0"/>
              </a:rPr>
              <a:t>MOTOR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 or could be </a:t>
            </a:r>
            <a:r>
              <a:rPr lang="en-US" sz="2000" kern="0" dirty="0">
                <a:solidFill>
                  <a:srgbClr val="FF3300"/>
                </a:solidFill>
                <a:latin typeface="Bookman Old Style" panose="02050604050505020204" pitchFamily="18" charset="0"/>
              </a:rPr>
              <a:t>MIXED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Two </a:t>
            </a:r>
            <a:r>
              <a:rPr lang="en-US" sz="2000" kern="0" dirty="0">
                <a:solidFill>
                  <a:srgbClr val="FF3300"/>
                </a:solidFill>
                <a:latin typeface="Bookman Old Style" panose="02050604050505020204" pitchFamily="18" charset="0"/>
              </a:rPr>
              <a:t>TYPES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59501" y="3733801"/>
            <a:ext cx="410527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rgbClr val="D31E1F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Spinal: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31 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pairs, attached to spinal cord named and numbered according to the region of the spinal 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cord.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  <a:cs typeface="Adobe Arabic" pitchFamily="18" charset="-78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505200" y="2565772"/>
            <a:ext cx="304800" cy="11811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ar-SA" sz="1000">
              <a:ln>
                <a:solidFill>
                  <a:sysClr val="windowText" lastClr="000000"/>
                </a:solidFill>
              </a:ln>
              <a:latin typeface="Garamond" pitchFamily="18" charset="0"/>
              <a:cs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901476" y="2540794"/>
            <a:ext cx="304800" cy="11811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ar-SA" sz="100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230044" y="174626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Cranial Nerves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8869E8-EBDA-4111-8064-9504E3FDEA6F}"/>
              </a:ext>
            </a:extLst>
          </p:cNvPr>
          <p:cNvSpPr txBox="1"/>
          <p:nvPr/>
        </p:nvSpPr>
        <p:spPr>
          <a:xfrm>
            <a:off x="9220200" y="2907352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3399"/>
                </a:solidFill>
                <a:latin typeface="Bookman Old Style" panose="02050604050505020204" pitchFamily="18" charset="0"/>
              </a:rPr>
              <a:t>5-12 from brainstem</a:t>
            </a:r>
            <a:endParaRPr lang="en-GB" sz="2000" b="1" dirty="0">
              <a:solidFill>
                <a:srgbClr val="FF3399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0367"/>
              </p:ext>
            </p:extLst>
          </p:nvPr>
        </p:nvGraphicFramePr>
        <p:xfrm>
          <a:off x="0" y="1061469"/>
          <a:ext cx="8991600" cy="26909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97200"/>
                <a:gridCol w="2997200"/>
                <a:gridCol w="2997200"/>
              </a:tblGrid>
              <a:tr h="2709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Mixed Nerves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Nerves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Sensory Nerves</a:t>
                      </a:r>
                      <a:endParaRPr lang="en-US" dirty="0"/>
                    </a:p>
                  </a:txBody>
                  <a:tcPr/>
                </a:tc>
              </a:tr>
              <a:tr h="2325230">
                <a:tc>
                  <a:txBody>
                    <a:bodyPr/>
                    <a:lstStyle/>
                    <a:p>
                      <a:pPr marL="457200" lvl="0" indent="-457200" algn="l" rtl="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trigeminal n. (5th)</a:t>
                      </a:r>
                    </a:p>
                    <a:p>
                      <a:pPr marL="457200" lvl="0" indent="-457200" algn="l" rtl="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facial n. (7th)</a:t>
                      </a:r>
                    </a:p>
                    <a:p>
                      <a:pPr marL="457200" lvl="0" indent="-457200" algn="l" rtl="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glossopharyngeal n. (9th)</a:t>
                      </a:r>
                    </a:p>
                    <a:p>
                      <a:pPr marL="457200" lvl="0" indent="-457200" algn="l" rtl="0">
                        <a:buFont typeface="+mj-lt"/>
                        <a:buAutoNum type="arabicPeriod"/>
                      </a:pPr>
                      <a:r>
                        <a:rPr lang="en-US" sz="2000" dirty="0" err="1" smtClean="0"/>
                        <a:t>vagus</a:t>
                      </a:r>
                      <a:r>
                        <a:rPr lang="en-US" sz="2000" dirty="0" smtClean="0"/>
                        <a:t> n. (10th)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occulomotor</a:t>
                      </a:r>
                      <a:r>
                        <a:rPr lang="en-US" sz="2000" dirty="0" smtClean="0"/>
                        <a:t> n. (3rd)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trochlear n. (4th)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abducent</a:t>
                      </a:r>
                      <a:r>
                        <a:rPr lang="en-US" sz="2000" dirty="0" smtClean="0"/>
                        <a:t> n. (6th)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accessory n. (11th)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hypoglossal n. (12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olfactory n. (1st)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optic n. (2nd) 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 vestibulocochlear n. (8th)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http://www.andreaurist.com/portfolio/wp-content/uploads/2011/08/brain_nerve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08" y="3124200"/>
            <a:ext cx="47106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191627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Plexuses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76200" y="1447800"/>
            <a:ext cx="6019800" cy="55451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defTabSz="9144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31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Pairs</a:t>
            </a:r>
          </a:p>
          <a:p>
            <a:pPr marL="457200" indent="-457200" defTabSz="9144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Each spinal nerve is attached by two roots: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D</a:t>
            </a:r>
            <a:r>
              <a:rPr lang="en-US" sz="2000" kern="0" dirty="0" err="1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orsal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 (sensory)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Ventral (motor)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Dorsal root bears a </a:t>
            </a:r>
            <a:r>
              <a:rPr lang="en-US" sz="2000" u="sng" kern="0" dirty="0">
                <a:latin typeface="Bookman Old Style" panose="02050604050505020204" pitchFamily="18" charset="0"/>
                <a:cs typeface="Adobe Arabic" pitchFamily="18" charset="-78"/>
              </a:rPr>
              <a:t>sensory ganglion 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(DRG)</a:t>
            </a:r>
          </a:p>
          <a:p>
            <a:pPr marL="457200" indent="-4572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Each spinal nerve exits from the intervertebral foramen and divides into a dorsal and ventral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ramus.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457200" indent="-457200" eaLnBrk="0" hangingPunct="0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The rami contain both sensory and motor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fibers.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11" descr="C:\Users\user\Pictures\Picture1h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150" y="685800"/>
            <a:ext cx="26098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657600"/>
            <a:ext cx="4807557" cy="28044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763000" y="3657600"/>
            <a:ext cx="117778" cy="562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3424337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432FF"/>
                </a:solidFill>
              </a:rPr>
              <a:t>DRG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189934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Spinal Nerves &amp; Nerve Plexuses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400" b="1" kern="0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314450"/>
            <a:ext cx="6096000" cy="413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dorsal </a:t>
            </a:r>
            <a:r>
              <a:rPr lang="en-US" sz="2000" kern="0" dirty="0" err="1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rami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are distributed individually.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Supply the skin and muscles of the back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ventral rami 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form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 plexuses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Except in thoracic region where they form the intercostal nerves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Supply the anterior part of the body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pic>
        <p:nvPicPr>
          <p:cNvPr id="4098" name="Picture 2" descr="http://classroom.sdmesa.edu/eschmid/F10.02.L.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97226"/>
            <a:ext cx="4057908" cy="49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666999" y="359407"/>
            <a:ext cx="6858000" cy="552450"/>
          </a:xfrm>
          <a:prstGeom prst="rect">
            <a:avLst/>
          </a:prstGeom>
        </p:spPr>
        <p:txBody>
          <a:bodyPr/>
          <a:lstStyle/>
          <a:p>
            <a:pPr algn="ctr" defTabSz="685800" eaLnBrk="0" hangingPunct="0"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Dermatome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Rot="1" noChangeArrowheads="1"/>
          </p:cNvSpPr>
          <p:nvPr/>
        </p:nvSpPr>
        <p:spPr>
          <a:xfrm>
            <a:off x="2924388" y="1219200"/>
            <a:ext cx="6587295" cy="7476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 pitchFamily="18" charset="-78"/>
              </a:rPr>
              <a:t>Dermatome is a segment of skin supplied by one spinal nerve.</a:t>
            </a:r>
          </a:p>
          <a:p>
            <a:pPr algn="r" eaLnBrk="1" hangingPunct="1">
              <a:lnSpc>
                <a:spcPct val="90000"/>
              </a:lnSpc>
            </a:pPr>
            <a:r>
              <a:rPr lang="ar-SA" sz="2000" b="1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</a:pPr>
            <a:r>
              <a:rPr lang="ar-S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كل عصب مختص بجزء محدد بالجسم</a:t>
            </a:r>
            <a:r>
              <a:rPr lang="ar-SA" sz="2000" b="1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algn="r" eaLnBrk="1" hangingPunct="1">
              <a:lnSpc>
                <a:spcPct val="90000"/>
              </a:lnSpc>
            </a:pPr>
            <a:endParaRPr lang="ar-SA" sz="15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1500" dirty="0">
              <a:solidFill>
                <a:srgbClr val="FF3300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5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sz="15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257175" indent="-257175" defTabSz="6858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Tx/>
              <a:buChar char="•"/>
              <a:defRPr/>
            </a:pPr>
            <a:endParaRPr lang="en-US" sz="1500" kern="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http://tlccrx.com/wp-content/uploads/2013/11/Dermat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88" y="2714842"/>
            <a:ext cx="6587295" cy="36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514600" y="270196"/>
            <a:ext cx="6858000" cy="5524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Protection Of CNS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91041" y="1219200"/>
            <a:ext cx="6309760" cy="2667000"/>
          </a:xfrm>
          <a:prstGeom prst="rect">
            <a:avLst/>
          </a:prstGeom>
        </p:spPr>
        <p:txBody>
          <a:bodyPr/>
          <a:lstStyle/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The CNS Is Protected By:</a:t>
            </a:r>
            <a:endParaRPr lang="en-US" sz="2000" kern="0" dirty="0">
              <a:solidFill>
                <a:schemeClr val="accent4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Skull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and the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vertebral column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(Bones)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257175" indent="-257175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Meninges</a:t>
            </a:r>
            <a:r>
              <a:rPr lang="en-US" sz="2000" kern="0" dirty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(membranes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):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1143000" lvl="3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dura mater (outermost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).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1485900" lvl="3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arachnoid mater (middle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).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1485900" lvl="3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pia mater (innermost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).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257175" indent="-257175" algn="just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</a:rPr>
              <a:t>Cerebrospinal fluid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in </a:t>
            </a:r>
            <a:r>
              <a:rPr lang="en-US" sz="2000" kern="0" dirty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 subarachnoid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Bookman Old Style" panose="02050604050505020204" pitchFamily="18" charset="0"/>
                <a:cs typeface="Adobe Arabic" pitchFamily="18" charset="-78"/>
              </a:rPr>
              <a:t>space.</a:t>
            </a:r>
            <a:endParaRPr lang="en-US" sz="2000" kern="0" dirty="0">
              <a:solidFill>
                <a:sysClr val="windowText" lastClr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</p:txBody>
      </p:sp>
      <p:pic>
        <p:nvPicPr>
          <p:cNvPr id="6150" name="Picture 6" descr="http://teachmeanatomy.info/wp-content/uploads/Overview-of-the-Meninges-of-the-Br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" y="3825915"/>
            <a:ext cx="3642759" cy="251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34200" y="1584941"/>
            <a:ext cx="4267200" cy="460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CSF 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is constantly produced by </a:t>
            </a: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the choroid plexuses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 inside the ventricles of brain.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CSF is constantly drained into </a:t>
            </a:r>
            <a:r>
              <a:rPr lang="en-US" sz="2000" u="sng" kern="0" dirty="0">
                <a:latin typeface="Bookman Old Style" panose="02050604050505020204" pitchFamily="18" charset="0"/>
                <a:cs typeface="Adobe Arabic" pitchFamily="18" charset="-78"/>
              </a:rPr>
              <a:t>the Dural sinuses 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through the arachnoid villi.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Most of the CSF drains from the ventricles into the </a:t>
            </a:r>
            <a:r>
              <a:rPr lang="en-US" sz="2000" u="sng" kern="0" dirty="0">
                <a:latin typeface="Bookman Old Style" panose="02050604050505020204" pitchFamily="18" charset="0"/>
                <a:cs typeface="Adobe Arabic" pitchFamily="18" charset="-78"/>
              </a:rPr>
              <a:t>subarachnoid space</a:t>
            </a:r>
            <a:r>
              <a:rPr lang="en-US" sz="2000" kern="0" dirty="0">
                <a:latin typeface="Bookman Old Style" panose="02050604050505020204" pitchFamily="18" charset="0"/>
                <a:cs typeface="Adobe Arabic" pitchFamily="18" charset="-78"/>
              </a:rPr>
              <a:t> around the brain and spinal cord. A little amount flows down in the central canal of the spinal cord.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r>
              <a:rPr lang="en-US" sz="1400" kern="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dobe Arabic" pitchFamily="18" charset="-78"/>
              </a:rPr>
              <a:t>Between the Arachnoid mater and the pia mater.</a:t>
            </a:r>
            <a:endParaRPr lang="en-US" sz="1400" kern="0" dirty="0">
              <a:solidFill>
                <a:srgbClr val="00B05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endParaRPr lang="en-US" sz="1400" kern="0" dirty="0">
              <a:solidFill>
                <a:srgbClr val="00B05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endParaRPr lang="en-US" sz="1500" b="1" kern="0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endParaRPr lang="en-US" sz="1500" b="1" kern="0" dirty="0">
              <a:latin typeface="Adobe Arabic" pitchFamily="18" charset="-78"/>
              <a:cs typeface="Adobe Arabic" pitchFamily="18" charset="-78"/>
            </a:endParaRPr>
          </a:p>
          <a:p>
            <a:pPr marL="342900" indent="-3429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endParaRPr lang="en-US" sz="1500" b="1" kern="0" dirty="0">
              <a:latin typeface="Adobe Arabic" pitchFamily="18" charset="-78"/>
              <a:cs typeface="Adobe Arabic" pitchFamily="18" charset="-78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Arial" charset="0"/>
              <a:buChar char="•"/>
              <a:defRPr/>
            </a:pPr>
            <a:endParaRPr lang="en-US" sz="1500" kern="0" dirty="0"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81600" y="1032491"/>
            <a:ext cx="6858000" cy="552450"/>
          </a:xfrm>
          <a:prstGeom prst="rect">
            <a:avLst/>
          </a:prstGeom>
        </p:spPr>
        <p:txBody>
          <a:bodyPr/>
          <a:lstStyle/>
          <a:p>
            <a:pPr algn="ctr" defTabSz="685800" eaLnBrk="0" hangingPunct="0">
              <a:defRPr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Cerebral Fluid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10" name="Picture 8" descr="File05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085" y="3786202"/>
            <a:ext cx="2976115" cy="2545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57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91862" y="304800"/>
            <a:ext cx="67818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2200" kern="0" dirty="0">
                <a:latin typeface="Century Gothic" panose="020B0502020202020204" pitchFamily="34" charset="0"/>
              </a:rPr>
              <a:t>Q6:Which statement(s) of the following is TRUE?</a:t>
            </a:r>
          </a:p>
          <a:p>
            <a:pPr marL="34290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200" kern="0" dirty="0">
              <a:latin typeface="Century Gothic" panose="020B0502020202020204" pitchFamily="34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400" kern="0" dirty="0">
              <a:solidFill>
                <a:srgbClr val="FF6600"/>
              </a:solidFill>
              <a:latin typeface="Calibri" pitchFamily="34" charset="0"/>
            </a:endParaRPr>
          </a:p>
          <a:p>
            <a:pPr marL="342900" indent="-342900" algn="just" defTabSz="9144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1257300" lvl="2" indent="-342900" algn="just" defTabSz="9144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1068754"/>
            <a:ext cx="8372383" cy="4800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Nucleus is a group of neurons within the PNS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In the Brain, grey matter located in the centre and surrounded by white matter.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Oligodendrocytes they form the myelin sheath that surrounds many neuronal axons, which increase the rate of conduction.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Diencephalon provides the pathway for fibers tracts running between higher and lower neuronal centers. 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Information is passed between neurons at specialized regions called synapses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Cerebrum provides precise coordination for body movements and helps maintain equilibrium.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Each spinal nerve exits from the intervertebral foramen and divides into a dorsal and ventral ramus.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The dorsal rami form plexuses 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Dermatome is a segment of skin supplied by one spinal nerve.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CSF is produced by the choroid plexuses inside the ventricles of brain.</a:t>
            </a:r>
          </a:p>
          <a:p>
            <a:pPr marL="457200" indent="-457200" algn="just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The rami contain only sensory fibers.</a:t>
            </a:r>
          </a:p>
          <a:p>
            <a:pPr marL="45720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SzPct val="90000"/>
              <a:buFont typeface="+mj-lt"/>
              <a:buAutoNum type="arabicPeriod"/>
              <a:defRPr/>
            </a:pP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CSF is drained into the </a:t>
            </a:r>
            <a:r>
              <a:rPr lang="en-US" sz="1600" kern="0" dirty="0" err="1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dural</a:t>
            </a: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 sinuses through the arachnoid villi.</a:t>
            </a:r>
            <a:endParaRPr lang="en-US" sz="1600" kern="0" dirty="0">
              <a:solidFill>
                <a:sysClr val="windowText" lastClr="000000"/>
              </a:solidFill>
            </a:endParaRPr>
          </a:p>
          <a:p>
            <a:pPr marL="457200" indent="-457200" algn="just" defTabSz="91440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457200" indent="-457200" algn="just" defTabSz="91440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1371600" lvl="2" indent="-457200" algn="just" defTabSz="91440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+mj-lt"/>
              <a:buAutoNum type="arabicPeriod"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057400" y="5940642"/>
            <a:ext cx="8839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Answers : 1-F </a:t>
            </a:r>
            <a:r>
              <a:rPr lang="en-US" sz="1400" dirty="0"/>
              <a:t>2-F 3-T 4-F 5-T 6-F 7-T 8-T 9-T 10-T 11-F 12-T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4793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A592B-D5E1-4C1D-897A-C159B6CF8E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7333" y="672961"/>
            <a:ext cx="3313113" cy="1151299"/>
          </a:xfrm>
        </p:spPr>
        <p:txBody>
          <a:bodyPr>
            <a:noAutofit/>
          </a:bodyPr>
          <a:lstStyle/>
          <a:p>
            <a:r>
              <a:rPr lang="en-CA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Q1:Whats is the form of protection that the CNS uses that involves membranes?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06D88-C88F-434E-B424-8F07A97658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24063"/>
            <a:ext cx="3581400" cy="149815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CA" sz="1400" dirty="0"/>
              <a:t>A-skull and vertebral column</a:t>
            </a:r>
          </a:p>
          <a:p>
            <a:pPr marL="0" indent="0" algn="l" rtl="0">
              <a:buNone/>
            </a:pPr>
            <a:r>
              <a:rPr lang="en-CA" sz="1400" dirty="0"/>
              <a:t>B-</a:t>
            </a:r>
            <a:r>
              <a:rPr lang="en-CA" sz="1400" dirty="0" err="1"/>
              <a:t>Cerebrospial</a:t>
            </a:r>
            <a:r>
              <a:rPr lang="en-CA" sz="1400" dirty="0"/>
              <a:t> fluid </a:t>
            </a:r>
          </a:p>
          <a:p>
            <a:pPr marL="0" indent="0" algn="l" rtl="0">
              <a:buNone/>
            </a:pPr>
            <a:r>
              <a:rPr lang="en-CA" sz="1400" dirty="0"/>
              <a:t>C-Dermatomes</a:t>
            </a:r>
          </a:p>
          <a:p>
            <a:pPr marL="0" indent="0" algn="l" rtl="0">
              <a:buNone/>
            </a:pPr>
            <a:r>
              <a:rPr lang="en-CA" sz="1400" dirty="0" smtClean="0"/>
              <a:t>D-Meninges </a:t>
            </a:r>
            <a:endParaRPr lang="en-CA" sz="1400" dirty="0"/>
          </a:p>
          <a:p>
            <a:pPr algn="l" rtl="0"/>
            <a:endParaRPr lang="en-CA" sz="1400" dirty="0"/>
          </a:p>
          <a:p>
            <a:pPr algn="l" rtl="0"/>
            <a:endParaRPr lang="en-CA" sz="1400" dirty="0"/>
          </a:p>
          <a:p>
            <a:pPr algn="l" rtl="0"/>
            <a:endParaRPr lang="en-CA" dirty="0"/>
          </a:p>
          <a:p>
            <a:pPr marL="0" indent="0" algn="l" rtl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AC0804-A66F-4F57-B7D0-C93BDB702FE6}"/>
              </a:ext>
            </a:extLst>
          </p:cNvPr>
          <p:cNvSpPr/>
          <p:nvPr/>
        </p:nvSpPr>
        <p:spPr>
          <a:xfrm>
            <a:off x="3479527" y="798263"/>
            <a:ext cx="42931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Q2:Where can we find the cell </a:t>
            </a:r>
            <a:r>
              <a:rPr lang="en-US" dirty="0" smtClean="0">
                <a:latin typeface="Century Gothic" panose="020B0502020202020204" pitchFamily="34" charset="0"/>
              </a:rPr>
              <a:t>body of a nervous cell?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A-Grey matter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B-white matter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C-both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D-axon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A2D884-A1C7-41DF-B126-ABAC6F1312A2}"/>
              </a:ext>
            </a:extLst>
          </p:cNvPr>
          <p:cNvSpPr/>
          <p:nvPr/>
        </p:nvSpPr>
        <p:spPr>
          <a:xfrm>
            <a:off x="7883106" y="780872"/>
            <a:ext cx="3699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entury Gothic" panose="020B0502020202020204" pitchFamily="34" charset="0"/>
              </a:rPr>
              <a:t>Q3:How many pairs of neurons originate from the spinal cord?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9FD1202-12E1-4D65-862A-3B1BDD4DB7C7}"/>
              </a:ext>
            </a:extLst>
          </p:cNvPr>
          <p:cNvSpPr/>
          <p:nvPr/>
        </p:nvSpPr>
        <p:spPr>
          <a:xfrm>
            <a:off x="8015014" y="1535893"/>
            <a:ext cx="3200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/>
              <a:t>A-23</a:t>
            </a:r>
          </a:p>
          <a:p>
            <a:endParaRPr lang="en-CA" sz="1400" dirty="0"/>
          </a:p>
          <a:p>
            <a:r>
              <a:rPr lang="en-CA" sz="1400" dirty="0"/>
              <a:t>B-12</a:t>
            </a:r>
          </a:p>
          <a:p>
            <a:endParaRPr lang="en-CA" sz="1400" dirty="0"/>
          </a:p>
          <a:p>
            <a:r>
              <a:rPr lang="en-CA" sz="1400" dirty="0"/>
              <a:t>C-19</a:t>
            </a:r>
          </a:p>
          <a:p>
            <a:endParaRPr lang="en-CA" sz="1400" dirty="0"/>
          </a:p>
          <a:p>
            <a:r>
              <a:rPr lang="en-CA" sz="1400" dirty="0"/>
              <a:t>D-31</a:t>
            </a:r>
          </a:p>
          <a:p>
            <a:endParaRPr lang="en-CA" sz="1400" dirty="0"/>
          </a:p>
          <a:p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44CC68-199E-41F7-AB90-79BA0D11C353}"/>
              </a:ext>
            </a:extLst>
          </p:cNvPr>
          <p:cNvSpPr/>
          <p:nvPr/>
        </p:nvSpPr>
        <p:spPr>
          <a:xfrm>
            <a:off x="1295401" y="3674616"/>
            <a:ext cx="4613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Q4:The surface shows ridges of tissue separated by </a:t>
            </a:r>
            <a:r>
              <a:rPr lang="en-US" sz="1600" u="sng" kern="0" dirty="0" smtClean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grooves</a:t>
            </a:r>
            <a:r>
              <a:rPr lang="en-US" sz="1600" kern="0" dirty="0" smtClean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 </a:t>
            </a:r>
            <a:r>
              <a:rPr lang="en-US" sz="1600" kern="0" dirty="0">
                <a:solidFill>
                  <a:schemeClr val="accent4">
                    <a:lumMod val="25000"/>
                  </a:schemeClr>
                </a:solidFill>
                <a:cs typeface="Adobe Arabic" pitchFamily="18" charset="-78"/>
              </a:rPr>
              <a:t>called:</a:t>
            </a:r>
          </a:p>
          <a:p>
            <a:endParaRPr lang="en-US" sz="1400" kern="0" dirty="0">
              <a:solidFill>
                <a:schemeClr val="accent4">
                  <a:lumMod val="25000"/>
                </a:schemeClr>
              </a:solidFill>
              <a:cs typeface="Adobe Arabic" pitchFamily="18" charset="-78"/>
            </a:endParaRPr>
          </a:p>
          <a:p>
            <a:r>
              <a:rPr lang="en-US" sz="1400" dirty="0"/>
              <a:t>A: gyri</a:t>
            </a:r>
          </a:p>
          <a:p>
            <a:endParaRPr lang="en-US" sz="1400" dirty="0"/>
          </a:p>
          <a:p>
            <a:r>
              <a:rPr lang="en-US" sz="1400" dirty="0"/>
              <a:t>B: cortex</a:t>
            </a:r>
          </a:p>
          <a:p>
            <a:endParaRPr lang="en-US" sz="1400" dirty="0"/>
          </a:p>
          <a:p>
            <a:r>
              <a:rPr lang="en-US" sz="1400" dirty="0"/>
              <a:t>C: sulci</a:t>
            </a:r>
          </a:p>
          <a:p>
            <a:endParaRPr lang="en-US" sz="1400" dirty="0"/>
          </a:p>
          <a:p>
            <a:r>
              <a:rPr lang="en-US" sz="1400" dirty="0"/>
              <a:t>D: Insula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26A9F8-63EF-4FE6-864F-839BE243BB95}"/>
              </a:ext>
            </a:extLst>
          </p:cNvPr>
          <p:cNvSpPr/>
          <p:nvPr/>
        </p:nvSpPr>
        <p:spPr>
          <a:xfrm>
            <a:off x="6140203" y="3695450"/>
            <a:ext cx="4527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Q5:Neuroglial cells are responsible for the transfer of information:</a:t>
            </a:r>
            <a:endParaRPr lang="en-GB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D73806-03B3-4E2B-92E9-7EBC1C00C60B}"/>
              </a:ext>
            </a:extLst>
          </p:cNvPr>
          <p:cNvSpPr/>
          <p:nvPr/>
        </p:nvSpPr>
        <p:spPr>
          <a:xfrm>
            <a:off x="6140203" y="46145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/>
              <a:t>A-TRUE</a:t>
            </a:r>
          </a:p>
          <a:p>
            <a:r>
              <a:rPr lang="en-CA" sz="1400" dirty="0"/>
              <a:t>B-FALSE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29A523-FB07-4F0D-9EE9-2E668CDE1652}"/>
              </a:ext>
            </a:extLst>
          </p:cNvPr>
          <p:cNvCxnSpPr/>
          <p:nvPr/>
        </p:nvCxnSpPr>
        <p:spPr>
          <a:xfrm>
            <a:off x="3461942" y="838200"/>
            <a:ext cx="0" cy="2630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4564520-E958-48D8-AE3A-660559FCBA39}"/>
              </a:ext>
            </a:extLst>
          </p:cNvPr>
          <p:cNvCxnSpPr/>
          <p:nvPr/>
        </p:nvCxnSpPr>
        <p:spPr>
          <a:xfrm>
            <a:off x="7772651" y="780872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1EEC4F0-8D6E-4F8E-A587-7767E9D9F137}"/>
              </a:ext>
            </a:extLst>
          </p:cNvPr>
          <p:cNvCxnSpPr/>
          <p:nvPr/>
        </p:nvCxnSpPr>
        <p:spPr>
          <a:xfrm>
            <a:off x="5908769" y="38100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11F5FD4-7D2C-4636-B365-74089997960F}"/>
              </a:ext>
            </a:extLst>
          </p:cNvPr>
          <p:cNvCxnSpPr/>
          <p:nvPr/>
        </p:nvCxnSpPr>
        <p:spPr>
          <a:xfrm>
            <a:off x="152400" y="3522216"/>
            <a:ext cx="11305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4CF48BF6-3E89-4F25-9FDA-871E3D88E7F5}"/>
              </a:ext>
            </a:extLst>
          </p:cNvPr>
          <p:cNvSpPr txBox="1">
            <a:spLocks/>
          </p:cNvSpPr>
          <p:nvPr/>
        </p:nvSpPr>
        <p:spPr>
          <a:xfrm>
            <a:off x="11004541" y="4603666"/>
            <a:ext cx="1362650" cy="1642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dirty="0" smtClean="0"/>
              <a:t>Answers:</a:t>
            </a:r>
            <a:endParaRPr lang="en-CA" sz="1200" dirty="0" smtClean="0"/>
          </a:p>
          <a:p>
            <a:r>
              <a:rPr lang="en-CA" sz="1200" dirty="0" smtClean="0"/>
              <a:t>1-D</a:t>
            </a:r>
            <a:endParaRPr lang="en-CA" sz="1200" dirty="0"/>
          </a:p>
          <a:p>
            <a:r>
              <a:rPr lang="en-CA" sz="1200" dirty="0" smtClean="0"/>
              <a:t>2-A</a:t>
            </a:r>
            <a:endParaRPr lang="en-CA" sz="1200" dirty="0"/>
          </a:p>
          <a:p>
            <a:r>
              <a:rPr lang="en-CA" sz="1200" dirty="0"/>
              <a:t>3-D</a:t>
            </a:r>
          </a:p>
          <a:p>
            <a:r>
              <a:rPr lang="en-CA" sz="1200" dirty="0" smtClean="0"/>
              <a:t>4-C</a:t>
            </a:r>
            <a:endParaRPr lang="en-CA" sz="1200" dirty="0"/>
          </a:p>
          <a:p>
            <a:r>
              <a:rPr lang="en-CA" sz="1200" dirty="0"/>
              <a:t>5-B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121789" y="0"/>
            <a:ext cx="60321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>
                <a:latin typeface="+mj-lt"/>
              </a:rPr>
              <a:t>Extra questions</a:t>
            </a:r>
            <a:endParaRPr lang="ar-S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3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84B9CE-D628-469F-82FA-993E679863CB}"/>
              </a:ext>
            </a:extLst>
          </p:cNvPr>
          <p:cNvSpPr/>
          <p:nvPr/>
        </p:nvSpPr>
        <p:spPr>
          <a:xfrm>
            <a:off x="304800" y="609600"/>
            <a:ext cx="381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Faisal Fahad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Alsaif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(Team leader)</a:t>
            </a:r>
          </a:p>
          <a:p>
            <a:pPr rtl="1"/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Abdulrahman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Sulaiman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ALDawood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Fahad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aldhowaihy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Abdullah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AlMeaither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Abdulelah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Abdulhadi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Aldossari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Saleh abdullah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almoaiqel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Abdulaziz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Mohammed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Alabdulkareem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Abdulmajeed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Khaled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Alwardi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Abdulaziz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Ibrahim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Aldrgam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Akram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alfandi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Abdulaziz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alghufaily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Mohammed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Alquwayﬁli</a:t>
            </a:r>
            <a: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  <a:t/>
            </a:r>
            <a:b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alammari</a:t>
            </a:r>
            <a: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  <a:t/>
            </a:r>
            <a:b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Sultan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alfuhaid</a:t>
            </a:r>
            <a: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  <a:t/>
            </a:r>
            <a:b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Zeyad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Alkhenizan</a:t>
            </a:r>
            <a: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  <a:t/>
            </a:r>
            <a:br>
              <a:rPr lang="en-GB" dirty="0">
                <a:latin typeface="PMingLiU" panose="020B0604030504040204" pitchFamily="18" charset="-120"/>
                <a:ea typeface="Calibri" panose="020F0502020204030204" pitchFamily="34" charset="0"/>
                <a:cs typeface="PMingLiU" panose="020B0604030504040204" pitchFamily="18" charset="-12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01000" y="1163597"/>
            <a:ext cx="3048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Lamia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Alkuwaiz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(Team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Abeer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Alabduljabbar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Afnan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Almustafa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Alanoud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Alessa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Albandari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Alshaye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Alfahadah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Alsaleem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Layan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Alwatban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Majd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Albarrak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Norah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Alharbi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Alharbi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Rinad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Alghoraiby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Wafa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Alotaibi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Wejdan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Albadrani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038600" y="1683097"/>
            <a:ext cx="29718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Fahad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alshughaithry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aloqile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Abduljabbar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Alyamani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Mohammed Alomar</a:t>
            </a:r>
          </a:p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Abdullah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alsergani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Abdullah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alqarni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Fahad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alshugaithry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Mohammed Alomar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rtl="1"/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Yazeed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Aldossari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47800" y="255657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Alegreya"/>
                <a:cs typeface="Alegreya"/>
                <a:sym typeface="Alegreya"/>
              </a:rPr>
              <a:t>Team Members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5486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Good Luck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910918"/>
            <a:ext cx="7772400" cy="418508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T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he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nervous system has 3 functions:</a:t>
            </a:r>
            <a:b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i="1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i="1" dirty="0" smtClean="0">
                <a:solidFill>
                  <a:schemeClr val="accent4">
                    <a:lumMod val="25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1-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Collection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of Sensory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Input: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Identifies changes occurring inside and outside the body by using </a:t>
            </a:r>
            <a:r>
              <a:rPr lang="en-US" sz="2400" u="sng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sensory receptors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These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changes are called </a:t>
            </a:r>
            <a:r>
              <a:rPr lang="en-US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stimuli.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2- Integration: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Processes, analyses &amp; interprets these changes and makes decisions</a:t>
            </a:r>
            <a:b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Adobe Arabic"/>
              </a:rPr>
              <a:t>3-</a:t>
            </a:r>
            <a:r>
              <a:rPr lang="en-US" sz="240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dobe Arabic"/>
              </a:rPr>
              <a:t>Motor 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  <a:cs typeface="Adobe Arabic"/>
              </a:rPr>
              <a:t>Output </a:t>
            </a:r>
            <a:r>
              <a:rPr lang="en-US" sz="2400" dirty="0">
                <a:solidFill>
                  <a:srgbClr val="FF8AD8"/>
                </a:solidFill>
                <a:latin typeface="Bookman Old Style" panose="02050604050505020204" pitchFamily="18" charset="0"/>
                <a:cs typeface="Adobe Arabic"/>
              </a:rPr>
              <a:t>(Effects a response</a:t>
            </a:r>
            <a:r>
              <a:rPr lang="en-US" sz="2400" dirty="0" smtClean="0">
                <a:solidFill>
                  <a:srgbClr val="FF8AD8"/>
                </a:solidFill>
                <a:latin typeface="Bookman Old Style" panose="02050604050505020204" pitchFamily="18" charset="0"/>
                <a:cs typeface="Adobe Arabic"/>
              </a:rPr>
              <a:t>):</a:t>
            </a:r>
            <a:r>
              <a:rPr lang="en-US" sz="2400" dirty="0">
                <a:solidFill>
                  <a:srgbClr val="FF8AD8"/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dirty="0">
                <a:solidFill>
                  <a:srgbClr val="FF8AD8"/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  <a:cs typeface="Adobe Arabic"/>
              </a:rPr>
              <a:t>It then effects a response 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>by activating muscles or glands (effectors) via motor output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</a:b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cs typeface="Adobe Arabic"/>
              </a:rPr>
            </a:br>
            <a:endParaRPr lang="en-US" sz="2400" b="1" dirty="0">
              <a:solidFill>
                <a:schemeClr val="tx1"/>
              </a:solidFill>
              <a:latin typeface="Bookman Old Style" panose="02050604050505020204" pitchFamily="18" charset="0"/>
              <a:cs typeface="Adobe Arabic"/>
            </a:endParaRPr>
          </a:p>
        </p:txBody>
      </p:sp>
      <p:pic>
        <p:nvPicPr>
          <p:cNvPr id="4" name="Picture 3" descr="http://www.austincc.edu/apreview/NursingPics/CNSPics/nervoussystem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97" y="2133600"/>
            <a:ext cx="4236606" cy="41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5389" y="-28074"/>
            <a:ext cx="5566611" cy="1938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1-sensory </a:t>
            </a:r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input: sends the information to brain(ascendant</a:t>
            </a:r>
            <a:r>
              <a:rPr lang="en-US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2-integration(pentagon): analyses in the brain</a:t>
            </a:r>
            <a:r>
              <a:rPr lang="en-US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.</a:t>
            </a:r>
            <a:endParaRPr lang="en-US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Bookman Old Style" panose="02050604050505020204" pitchFamily="18" charset="0"/>
              </a:rPr>
              <a:t>3-motor output(feedback): from the brain to the body to do the action(descending</a:t>
            </a:r>
            <a:r>
              <a:rPr lang="en-US" sz="20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27175" y="0"/>
            <a:ext cx="8912225" cy="7714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Organization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535" y="1219200"/>
            <a:ext cx="4724400" cy="3124200"/>
          </a:xfrm>
        </p:spPr>
        <p:txBody>
          <a:bodyPr>
            <a:noAutofit/>
          </a:bodyPr>
          <a:lstStyle/>
          <a:p>
            <a:pPr lvl="0" algn="l" rtl="0" eaLnBrk="0" fontAlgn="base" hangingPunct="0">
              <a:spcAft>
                <a:spcPct val="0"/>
              </a:spcAft>
              <a:buNone/>
              <a:defRPr/>
            </a:pPr>
            <a:r>
              <a:rPr lang="en-US" sz="2400" kern="0" dirty="0">
                <a:solidFill>
                  <a:schemeClr val="accent1"/>
                </a:solidFill>
                <a:latin typeface="Bookman Old Style" panose="02050604050505020204" pitchFamily="18" charset="0"/>
              </a:rPr>
              <a:t>STRUCTURAL</a:t>
            </a:r>
          </a:p>
          <a:p>
            <a:pPr marL="457200" indent="-457200" algn="l" rtl="0" eaLnBrk="0" fontAlgn="base" hangingPunct="0">
              <a:spcAft>
                <a:spcPct val="0"/>
              </a:spcAft>
              <a:buFont typeface="Courier New" pitchFamily="49" charset="0"/>
              <a:buChar char="o"/>
              <a:defRPr/>
            </a:pPr>
            <a:r>
              <a:rPr lang="en-US" sz="2000" kern="0" dirty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Central Nervous System (CNS)</a:t>
            </a:r>
          </a:p>
          <a:p>
            <a:pPr marL="800100" lvl="1" indent="-342900" algn="l" rtl="0" eaLnBrk="0" hangingPunct="0"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Brain &amp; Spinal Cord</a:t>
            </a:r>
          </a:p>
          <a:p>
            <a:pPr lvl="1" algn="l" rtl="0" eaLnBrk="0" hangingPunct="0">
              <a:defRPr/>
            </a:pPr>
            <a:endParaRPr lang="en-US" sz="2000" kern="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 algn="l" rtl="0" eaLnBrk="0" hangingPunct="0">
              <a:buFont typeface="Courier New" pitchFamily="49" charset="0"/>
              <a:buChar char="o"/>
              <a:defRPr/>
            </a:pPr>
            <a:r>
              <a:rPr lang="en-US" sz="2000" kern="0" dirty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Peripheral Nervous System (PNS)</a:t>
            </a:r>
          </a:p>
          <a:p>
            <a:pPr marL="800100" lvl="1" indent="-342900" algn="l" rtl="0" eaLnBrk="0" hangingPunct="0"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Nerves &amp; </a:t>
            </a:r>
            <a:r>
              <a:rPr lang="en-US" sz="2000" kern="0" dirty="0" smtClean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Ganglia</a:t>
            </a:r>
            <a:endParaRPr lang="en-US" sz="2000" kern="0" dirty="0">
              <a:solidFill>
                <a:srgbClr val="FF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</p:txBody>
      </p:sp>
      <p:pic>
        <p:nvPicPr>
          <p:cNvPr id="4" name="Picture 3" descr="File0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5" y="4207615"/>
            <a:ext cx="2232717" cy="27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628" y="4958620"/>
            <a:ext cx="3505200" cy="1384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B050"/>
                </a:solidFill>
                <a:latin typeface="Bookman Old Style" panose="02050604050505020204" pitchFamily="18" charset="0"/>
                <a:cs typeface="Adobe Arabic"/>
              </a:rPr>
              <a:t>1-Peripheral 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  <a:cs typeface="Adobe Arabic"/>
              </a:rPr>
              <a:t>Nervous System is everything outside the CNS</a:t>
            </a:r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  <a:cs typeface="Adobe Arabic"/>
              </a:rPr>
              <a:t>.</a:t>
            </a:r>
            <a:endParaRPr lang="en-US" sz="1400" dirty="0">
              <a:solidFill>
                <a:srgbClr val="00B050"/>
              </a:solidFill>
              <a:latin typeface="Bookman Old Style" panose="02050604050505020204" pitchFamily="18" charset="0"/>
              <a:cs typeface="Adobe Arabic"/>
            </a:endParaRPr>
          </a:p>
          <a:p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  <a:cs typeface="Adobe Arabic"/>
              </a:rPr>
              <a:t>2-cranial nerves: goes out from the brain. </a:t>
            </a:r>
          </a:p>
          <a:p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  <a:cs typeface="Adobe Arabic"/>
              </a:rPr>
              <a:t>3-spinal nerves: goes out from spinal cord.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27209" y="1143000"/>
            <a:ext cx="4225748" cy="365862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Calibri" panose="020F0502020204030204" pitchFamily="34" charset="0"/>
              <a:buNone/>
              <a:defRPr/>
            </a:pPr>
            <a:r>
              <a:rPr lang="en-US" sz="2400" kern="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FUNCTIONAL</a:t>
            </a:r>
            <a:endParaRPr lang="en-US" sz="2800" kern="0" dirty="0" smtClean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pPr marL="457200" indent="-457200" eaLnBrk="0" hangingPunct="0"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Sensory Division (Afferent)</a:t>
            </a:r>
          </a:p>
          <a:p>
            <a:pPr marL="457200" indent="-457200" eaLnBrk="0" hangingPunct="0">
              <a:buFont typeface="Courier New" pitchFamily="49" charset="0"/>
              <a:buChar char="o"/>
              <a:defRPr/>
            </a:pPr>
            <a:r>
              <a:rPr lang="en-US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Motor Division (Efferent)</a:t>
            </a:r>
          </a:p>
          <a:p>
            <a:pPr marL="800100" lvl="1" indent="-342900" eaLnBrk="0" hangingPunct="0"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Autonomic</a:t>
            </a:r>
            <a:r>
              <a:rPr lang="en-US" sz="2000" kern="0" dirty="0" smtClean="0">
                <a:solidFill>
                  <a:srgbClr val="0070C0"/>
                </a:solidFill>
                <a:latin typeface="Bookman Old Style" panose="02050604050505020204" pitchFamily="18" charset="0"/>
                <a:cs typeface="Adobe Arabic" pitchFamily="18" charset="-78"/>
              </a:rPr>
              <a:t> </a:t>
            </a:r>
            <a:r>
              <a:rPr lang="en-US" sz="2000" kern="0" dirty="0" smtClean="0">
                <a:solidFill>
                  <a:srgbClr val="FF8AD8"/>
                </a:solidFill>
                <a:latin typeface="Bookman Old Style" panose="02050604050505020204" pitchFamily="18" charset="0"/>
                <a:cs typeface="Adobe Arabic" pitchFamily="18" charset="-78"/>
              </a:rPr>
              <a:t>(visceral)</a:t>
            </a:r>
          </a:p>
          <a:p>
            <a:pPr marL="800100" lvl="1" indent="-342900" eaLnBrk="0" hangingPunct="0"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Adobe Arabic" pitchFamily="18" charset="-78"/>
              </a:rPr>
              <a:t>Somatic</a:t>
            </a:r>
          </a:p>
          <a:p>
            <a:pPr marL="800100" lvl="1" indent="-342900" eaLnBrk="0" hangingPunct="0">
              <a:buFont typeface="Wingdings" pitchFamily="2" charset="2"/>
              <a:buChar char="§"/>
              <a:defRPr/>
            </a:pPr>
            <a:endParaRPr lang="en-US" sz="2000" b="1" kern="0" dirty="0" smtClean="0">
              <a:solidFill>
                <a:srgbClr val="FF66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800100" lvl="1" indent="-342900" eaLnBrk="0" hangingPunct="0">
              <a:buFont typeface="Wingdings" pitchFamily="2" charset="2"/>
              <a:buChar char="§"/>
              <a:defRPr/>
            </a:pPr>
            <a:endParaRPr lang="en-US" sz="2000" b="1" kern="0" dirty="0" smtClean="0">
              <a:solidFill>
                <a:srgbClr val="FF66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marL="800100" lvl="1" indent="-342900" eaLnBrk="0" hangingPunct="0"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rgbClr val="FF66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48400" y="1219200"/>
            <a:ext cx="0" cy="4967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-Up Arrow 10"/>
          <p:cNvSpPr/>
          <p:nvPr/>
        </p:nvSpPr>
        <p:spPr>
          <a:xfrm rot="5400000">
            <a:off x="1169208" y="3492371"/>
            <a:ext cx="320386" cy="3420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5601" y="3532618"/>
            <a:ext cx="4456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eaLnBrk="0" hangingPunct="0">
              <a:buFont typeface="Arial" charset="0"/>
              <a:buChar char="•"/>
              <a:defRPr/>
            </a:pPr>
            <a:r>
              <a:rPr lang="en-US" kern="0" dirty="0">
                <a:latin typeface="Bookman Old Style" panose="02050604050505020204" pitchFamily="18" charset="0"/>
                <a:cs typeface="Adobe Arabic" pitchFamily="18" charset="-78"/>
              </a:rPr>
              <a:t>Cranial nerves</a:t>
            </a:r>
          </a:p>
          <a:p>
            <a:pPr marL="1371600" lvl="2" indent="-457200" eaLnBrk="0" hangingPunct="0">
              <a:buFont typeface="Arial" charset="0"/>
              <a:buChar char="•"/>
              <a:defRPr/>
            </a:pPr>
            <a:r>
              <a:rPr lang="en-US" kern="0" dirty="0">
                <a:latin typeface="Bookman Old Style" panose="02050604050505020204" pitchFamily="18" charset="0"/>
                <a:cs typeface="Adobe Arabic" pitchFamily="18" charset="-78"/>
              </a:rPr>
              <a:t>Spinal nerves</a:t>
            </a:r>
          </a:p>
          <a:p>
            <a:endParaRPr lang="en-US" sz="2400" dirty="0"/>
          </a:p>
        </p:txBody>
      </p:sp>
      <p:pic>
        <p:nvPicPr>
          <p:cNvPr id="13" name="Picture 12" descr="http://what-when-how.com/wp-content/uploads/2012/08/tmp696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2615" y="3124200"/>
            <a:ext cx="3686834" cy="3733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12355" y="3529951"/>
            <a:ext cx="15124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Helpful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2983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NERVOUS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261" y="1749457"/>
            <a:ext cx="8250834" cy="3777622"/>
          </a:xfrm>
        </p:spPr>
        <p:txBody>
          <a:bodyPr>
            <a:normAutofit/>
          </a:bodyPr>
          <a:lstStyle/>
          <a:p>
            <a:pPr lvl="0" algn="l" rtl="0" eaLnBrk="0" fontAlgn="base" hangingPunct="0">
              <a:spcAft>
                <a:spcPct val="0"/>
              </a:spcAft>
              <a:buNone/>
              <a:defRPr/>
            </a:pPr>
            <a:r>
              <a:rPr lang="en-US" sz="2000" kern="0" dirty="0" smtClean="0">
                <a:solidFill>
                  <a:srgbClr val="FF8AD8"/>
                </a:solidFill>
                <a:latin typeface="Bookman Old Style" panose="02050604050505020204" pitchFamily="18" charset="0"/>
              </a:rPr>
              <a:t>Nervous tissue consists of Nerve cells (Neurons) and supportin</a:t>
            </a:r>
            <a:r>
              <a:rPr lang="en-US" kern="0" dirty="0" smtClean="0">
                <a:solidFill>
                  <a:srgbClr val="FF8AD8"/>
                </a:solidFill>
                <a:latin typeface="Bookman Old Style" panose="02050604050505020204" pitchFamily="18" charset="0"/>
              </a:rPr>
              <a:t>g cells (Neuroglia).</a:t>
            </a:r>
            <a:endParaRPr lang="en-US" sz="2000" kern="0" dirty="0" smtClean="0">
              <a:solidFill>
                <a:srgbClr val="FF8AD8"/>
              </a:solidFill>
              <a:latin typeface="Bookman Old Style" panose="02050604050505020204" pitchFamily="18" charset="0"/>
            </a:endParaRPr>
          </a:p>
          <a:p>
            <a:pPr lvl="0" algn="l" rtl="0" eaLnBrk="0" fontAlgn="base" hangingPunct="0">
              <a:spcAft>
                <a:spcPct val="0"/>
              </a:spcAft>
              <a:buNone/>
              <a:defRPr/>
            </a:pPr>
            <a:r>
              <a:rPr lang="en-US" sz="2000" kern="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Nervous </a:t>
            </a:r>
            <a:r>
              <a:rPr lang="en-US" sz="2000" kern="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tissue is organized as:</a:t>
            </a:r>
            <a:endParaRPr lang="ar-SA" sz="2000" kern="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l" rtl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478" y="4522552"/>
            <a:ext cx="3741278" cy="181588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1-neurons 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are made of dendrites, cell body and axon.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2-grey 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matter: contains the cell body and dendrites.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3-white 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matter: contains the axons and  they call it white matter because of the myelin that covers the </a:t>
            </a:r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axon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.</a:t>
            </a:r>
            <a:endParaRPr lang="en-US" sz="1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algn="r" rtl="1"/>
            <a:r>
              <a:rPr lang="en-US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4- </a:t>
            </a:r>
            <a:r>
              <a:rPr lang="ar-SA" sz="1400" dirty="0" err="1">
                <a:solidFill>
                  <a:srgbClr val="00B050"/>
                </a:solidFill>
                <a:latin typeface="Bookman Old Style" panose="02050604050505020204" pitchFamily="18" charset="0"/>
              </a:rPr>
              <a:t>مايلين</a:t>
            </a:r>
            <a:r>
              <a:rPr lang="ar-SA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 تساعد في تسريع نقل الاشارات </a:t>
            </a:r>
            <a:r>
              <a:rPr lang="ar-SA" sz="1400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العصبية</a:t>
            </a:r>
            <a:r>
              <a:rPr lang="en-US" sz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.</a:t>
            </a:r>
            <a:endParaRPr lang="en-US" sz="1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9184" y="3450905"/>
            <a:ext cx="588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3399"/>
                </a:solidFill>
              </a:rPr>
              <a:t>Axon</a:t>
            </a:r>
          </a:p>
          <a:p>
            <a:r>
              <a:rPr lang="en-US" sz="1000" dirty="0" smtClean="0">
                <a:solidFill>
                  <a:srgbClr val="FF3399"/>
                </a:solidFill>
              </a:rPr>
              <a:t>(</a:t>
            </a:r>
            <a:r>
              <a:rPr lang="en-US" sz="1000" dirty="0">
                <a:solidFill>
                  <a:srgbClr val="FF3399"/>
                </a:solidFill>
              </a:rPr>
              <a:t>nerve fiber)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3245" y="5722483"/>
            <a:ext cx="83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nucleus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00385"/>
              </p:ext>
            </p:extLst>
          </p:nvPr>
        </p:nvGraphicFramePr>
        <p:xfrm>
          <a:off x="2041608" y="2813579"/>
          <a:ext cx="812800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40390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Grey matter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White matter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which contains the cell bodies &amp; the short processes of the neurons, the </a:t>
                      </a:r>
                      <a:r>
                        <a:rPr lang="en-US" sz="1800" u="sng" dirty="0" smtClean="0"/>
                        <a:t>neuroglia</a:t>
                      </a:r>
                      <a:r>
                        <a:rPr lang="en-US" sz="1800" dirty="0" smtClean="0"/>
                        <a:t> and the blood vessels.</a:t>
                      </a:r>
                      <a:endParaRPr lang="en-US" sz="1800" dirty="0" smtClean="0">
                        <a:solidFill>
                          <a:schemeClr val="accent4">
                            <a:lumMod val="25000"/>
                          </a:schemeClr>
                        </a:solidFill>
                        <a:latin typeface="Bookman Old Style" panose="02050604050505020204" pitchFamily="18" charset="0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which contains the long processes of the neurons (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no cell bodies</a:t>
                      </a:r>
                      <a:r>
                        <a:rPr lang="en-US" sz="1800" dirty="0" smtClean="0"/>
                        <a:t>), the neuroglia and the blood vessels.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 cstate="print"/>
          <a:srcRect t="1021" b="12453"/>
          <a:stretch>
            <a:fillRect/>
          </a:stretch>
        </p:blipFill>
        <p:spPr bwMode="auto">
          <a:xfrm>
            <a:off x="8229152" y="4118237"/>
            <a:ext cx="3855604" cy="2285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V="1">
            <a:off x="7772400" y="5245921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0156954" y="3894250"/>
            <a:ext cx="819150" cy="54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0733130" y="5759082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038512" y="6170655"/>
            <a:ext cx="95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3399"/>
                </a:solidFill>
              </a:rPr>
              <a:t>Myelin sheath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93532" y="6033421"/>
            <a:ext cx="420130" cy="10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61011" y="6049737"/>
            <a:ext cx="420130" cy="106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32894" y="1947867"/>
            <a:ext cx="250663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Nucleus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neurons </a:t>
            </a:r>
            <a:r>
              <a:rPr lang="en-US" sz="1500" b="1" u="sng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within</a:t>
            </a: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the CNS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6828" y="1947867"/>
            <a:ext cx="226657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Ganglion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neurons </a:t>
            </a:r>
            <a:r>
              <a:rPr lang="en-US" sz="1500" b="1" u="sng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outside</a:t>
            </a: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the CNS </a:t>
            </a:r>
          </a:p>
        </p:txBody>
      </p:sp>
      <p:pic>
        <p:nvPicPr>
          <p:cNvPr id="12294" name="Picture 4" descr="http://upload.wikimedia.org/wikipedia/commons/thumb/c/c0/Medulla_spinalis_-_Substantia_grisea_-_English.svg/400px-Medulla_spinalis_-_Substantia_grisea_-_Englis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894" y="299463"/>
            <a:ext cx="2506634" cy="155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8" descr="http://www.humanneurophysiology.com/images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24135"/>
            <a:ext cx="2266760" cy="14287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263618" y="2840240"/>
            <a:ext cx="587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We can set a location by using these terms </a:t>
            </a:r>
          </a:p>
        </p:txBody>
      </p:sp>
      <p:pic>
        <p:nvPicPr>
          <p:cNvPr id="7" name="Picture 10" descr="http://www.health.com/health/static/hw/media/medical/hw/hwkb17_032_001.jpg"/>
          <p:cNvPicPr>
            <a:picLocks noChangeAspect="1" noChangeArrowheads="1"/>
          </p:cNvPicPr>
          <p:nvPr/>
        </p:nvPicPr>
        <p:blipFill>
          <a:blip r:embed="rId5" cstate="print"/>
          <a:srcRect l="8217" r="1393" b="6761"/>
          <a:stretch>
            <a:fillRect/>
          </a:stretch>
        </p:blipFill>
        <p:spPr bwMode="auto">
          <a:xfrm>
            <a:off x="2057400" y="3678164"/>
            <a:ext cx="2412437" cy="170625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43545" y="5480380"/>
            <a:ext cx="242629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Nerve 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nerve fibers (axons) </a:t>
            </a:r>
            <a:r>
              <a:rPr lang="en-US" sz="1500" b="1" u="sng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outside</a:t>
            </a: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the CNS</a:t>
            </a:r>
          </a:p>
        </p:txBody>
      </p:sp>
      <p:pic>
        <p:nvPicPr>
          <p:cNvPr id="9" name="Picture 14" descr="http://img.tfd.com/MosbyMD/thumb/optic_ner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9202" y="3614097"/>
            <a:ext cx="2430326" cy="17703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709202" y="5480380"/>
            <a:ext cx="243032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rgbClr val="C00000"/>
                </a:solidFill>
                <a:latin typeface="Bodoni MT Black" pitchFamily="18" charset="0"/>
                <a:cs typeface="Arial" charset="0"/>
              </a:rPr>
              <a:t>Tract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A group of nerve fibers (axons) </a:t>
            </a:r>
            <a:r>
              <a:rPr lang="en-US" sz="1500" b="1" u="sng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within</a:t>
            </a:r>
            <a:r>
              <a:rPr lang="en-US" sz="1500" b="1" dirty="0">
                <a:solidFill>
                  <a:schemeClr val="accent4">
                    <a:lumMod val="25000"/>
                  </a:schemeClr>
                </a:solidFill>
                <a:latin typeface="Adobe Arabic" pitchFamily="18" charset="-78"/>
                <a:cs typeface="Adobe Arabic" pitchFamily="18" charset="-78"/>
              </a:rPr>
              <a:t> the CNS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139528" y="2133600"/>
            <a:ext cx="985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25200" y="2133600"/>
            <a:ext cx="0" cy="3724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139528" y="5858038"/>
            <a:ext cx="985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71728" y="2271032"/>
            <a:ext cx="985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7873" y="2271032"/>
            <a:ext cx="13855" cy="3583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7873" y="5854489"/>
            <a:ext cx="985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123950"/>
            <a:ext cx="9098502" cy="5524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NEURONS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198418" y="2458727"/>
            <a:ext cx="5694998" cy="3210952"/>
          </a:xfrm>
          <a:ln w="28575">
            <a:noFill/>
          </a:ln>
        </p:spPr>
        <p:txBody>
          <a:bodyPr>
            <a:noAutofit/>
          </a:bodyPr>
          <a:lstStyle/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It is the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basic 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structural (anatomical), functional and embryological unit of the nervous system</a:t>
            </a:r>
            <a:r>
              <a:rPr lang="en-US" sz="2000" dirty="0" smtClean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.</a:t>
            </a:r>
            <a:endParaRPr lang="en-US" sz="2000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The human nervous system is estimated to contain about </a:t>
            </a:r>
            <a:r>
              <a:rPr lang="en-US" sz="20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10 </a:t>
            </a:r>
            <a:r>
              <a:rPr lang="en-US" sz="2000" dirty="0" smtClean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neurons.</a:t>
            </a:r>
            <a:endParaRPr lang="en-US" sz="2000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lvl="0"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The functions of the neuron is to receive incoming information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from sensory receptors or from other neurons </a:t>
            </a: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and to transmit information </a:t>
            </a:r>
            <a:r>
              <a:rPr lang="en-US" sz="2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to other neurons or effector organs. </a:t>
            </a:r>
          </a:p>
        </p:txBody>
      </p:sp>
      <p:pic>
        <p:nvPicPr>
          <p:cNvPr id="25602" name="Picture 2" descr="http://www.proprofs.com/flashcards/upload/a493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057400"/>
            <a:ext cx="2994025" cy="22455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1676400"/>
            <a:ext cx="3512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u="sng" dirty="0">
                <a:latin typeface="Bookman Old Style" panose="02050604050505020204" pitchFamily="18" charset="0"/>
              </a:rPr>
              <a:t>The definition: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392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4600" y="1143000"/>
            <a:ext cx="6858000" cy="5524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NEURONS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6096000" cy="4414886"/>
          </a:xfr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Information is passed between neurons at specialized regions called </a:t>
            </a:r>
            <a:r>
              <a:rPr lang="en-US" sz="5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synapses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There is a </a:t>
            </a:r>
            <a:r>
              <a:rPr lang="en-US" sz="5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single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cell body from which a variable number of branching processes emerge. 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 smtClean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Most of 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these processes are receptive in function and are known as </a:t>
            </a:r>
            <a:r>
              <a:rPr lang="en-US" sz="5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dendrites.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One of the processes leaving the cell body is called </a:t>
            </a:r>
            <a:r>
              <a:rPr lang="en-US" sz="5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the axon 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which carries information </a:t>
            </a:r>
            <a:r>
              <a:rPr lang="en-US" sz="50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away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from the cell body. 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At the end of the axon, specializations called </a:t>
            </a:r>
            <a:r>
              <a:rPr lang="en-US" sz="5000" u="sng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terminal buttons</a:t>
            </a: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occur.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50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Here information is transferred to the dendrites of other neurons. </a:t>
            </a: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5000" b="1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5000" b="1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5000" b="1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just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1500" b="1" dirty="0">
              <a:solidFill>
                <a:srgbClr val="0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7042" name="Picture 2" descr="http://www.medanimations.com/images/neuronsyna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209800"/>
            <a:ext cx="36576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600" y="5410200"/>
            <a:ext cx="15240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Helpful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6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1143000"/>
            <a:ext cx="6858000" cy="5524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NEURONS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6012873" cy="5334000"/>
          </a:xfr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Transmission of information between neurons almost </a:t>
            </a:r>
            <a:r>
              <a:rPr lang="en-US" sz="22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always occurs by chemical</a:t>
            </a:r>
            <a:r>
              <a:rPr 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rather than electrical means. </a:t>
            </a:r>
          </a:p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  <a:latin typeface="Bookman Old Style" panose="02050604050505020204" pitchFamily="18" charset="0"/>
                <a:cs typeface="Adobe Arabic" pitchFamily="18" charset="-78"/>
              </a:rPr>
              <a:t>Action potential</a:t>
            </a:r>
            <a:r>
              <a:rPr 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causes release of specific chemical that are stored in synaptic vesicles in the presynaptic ending. </a:t>
            </a:r>
          </a:p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These chemicals are known as </a:t>
            </a:r>
            <a:r>
              <a:rPr lang="en-US" sz="2200" u="sng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neurotransmitters</a:t>
            </a:r>
            <a:r>
              <a:rPr lang="en-US" sz="2200" dirty="0">
                <a:solidFill>
                  <a:srgbClr val="000000"/>
                </a:solidFill>
                <a:latin typeface="Bookman Old Style" panose="02050604050505020204" pitchFamily="18" charset="0"/>
                <a:cs typeface="Adobe Arabic" pitchFamily="18" charset="-78"/>
              </a:rPr>
              <a:t> and diffuse across the narrow gap between pre- and postsynaptic membranes to bind to receptors on the postsynaptic cell.</a:t>
            </a:r>
          </a:p>
          <a:p>
            <a:pPr marL="0" indent="0" algn="l" rtl="0">
              <a:buClr>
                <a:schemeClr val="accent4">
                  <a:lumMod val="25000"/>
                </a:schemeClr>
              </a:buClr>
              <a:buNone/>
            </a:pPr>
            <a:endParaRPr lang="en-US" sz="2900" b="1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2900" b="1" dirty="0">
              <a:solidFill>
                <a:srgbClr val="000000"/>
              </a:solidFill>
              <a:latin typeface="Bookman Old Style" panose="02050604050505020204" pitchFamily="18" charset="0"/>
              <a:cs typeface="Adobe Arabic" pitchFamily="18" charset="-78"/>
            </a:endParaRPr>
          </a:p>
          <a:p>
            <a:pPr algn="l" rtl="0" eaLnBrk="1" hangingPunct="1">
              <a:buClr>
                <a:schemeClr val="accent4">
                  <a:lumMod val="25000"/>
                </a:schemeClr>
              </a:buClr>
              <a:buFont typeface="Wingdings" pitchFamily="2" charset="2"/>
              <a:buChar char="§"/>
            </a:pPr>
            <a:endParaRPr lang="en-US" sz="1500" b="1" dirty="0">
              <a:solidFill>
                <a:srgbClr val="0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2050" name="Picture 2" descr="http://wps.prenhall.com/wps/media/objects/1928/1974895/f04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56509"/>
            <a:ext cx="413801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0600" y="-27709"/>
            <a:ext cx="3581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slide is from the boys’ lecture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867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632</TotalTime>
  <Words>1928</Words>
  <Application>Microsoft Macintosh PowerPoint</Application>
  <PresentationFormat>Widescreen</PresentationFormat>
  <Paragraphs>345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Adobe Arabic</vt:lpstr>
      <vt:lpstr>Alegreya</vt:lpstr>
      <vt:lpstr>Bodoni MT Black</vt:lpstr>
      <vt:lpstr>Bookman Old Style</vt:lpstr>
      <vt:lpstr>Calibri</vt:lpstr>
      <vt:lpstr>Calibri Light</vt:lpstr>
      <vt:lpstr>Century Gothic</vt:lpstr>
      <vt:lpstr>Courier New</vt:lpstr>
      <vt:lpstr>Garamond</vt:lpstr>
      <vt:lpstr>ＭＳ Ｐゴシック</vt:lpstr>
      <vt:lpstr>PMingLiU</vt:lpstr>
      <vt:lpstr>Symbol</vt:lpstr>
      <vt:lpstr>Wingdings</vt:lpstr>
      <vt:lpstr>Wingdings 3</vt:lpstr>
      <vt:lpstr>Arial</vt:lpstr>
      <vt:lpstr>Retrospect</vt:lpstr>
      <vt:lpstr>PowerPoint Presentation</vt:lpstr>
      <vt:lpstr>At the end of the lecture, students should be able to: </vt:lpstr>
      <vt:lpstr>The nervous system has 3 functions:  1- Collection of Sensory Input: Identifies changes occurring inside and outside the body by using sensory receptors.  These changes are called stimuli.  2- Integration: Processes, analyses &amp; interprets these changes and makes decisions  3-Motor Output (Effects a response): It then effects a response by activating muscles or glands (effectors) via motor output  </vt:lpstr>
      <vt:lpstr>Organization</vt:lpstr>
      <vt:lpstr>NERVOUS TISSUE</vt:lpstr>
      <vt:lpstr>PowerPoint Presentation</vt:lpstr>
      <vt:lpstr>NEURONS</vt:lpstr>
      <vt:lpstr>NEURONS</vt:lpstr>
      <vt:lpstr>NEURONS</vt:lpstr>
      <vt:lpstr>NEUROGLIA</vt:lpstr>
      <vt:lpstr>PowerPoint Presentation</vt:lpstr>
      <vt:lpstr>The Brain</vt:lpstr>
      <vt:lpstr>Cerebrum</vt:lpstr>
      <vt:lpstr>Tissue of Cerebral Hemispheres</vt:lpstr>
      <vt:lpstr>CEREBLLUM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Q1:Whats is the form of protection that the CNS uses that involves membranes? 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has 3 functions: Collection of Sensory Input Identifies changes occurring inside and outside the body by using sensory receptors. These changes are called stimuli Integration Processes, analyses &amp; interprets these changes and makes decisions Motor Output It then effects a response by activating muscles or glands (effectors) via motor output</dc:title>
  <dc:creator>Ideapad</dc:creator>
  <cp:lastModifiedBy>لمياء</cp:lastModifiedBy>
  <cp:revision>63</cp:revision>
  <dcterms:created xsi:type="dcterms:W3CDTF">2017-09-27T20:19:29Z</dcterms:created>
  <dcterms:modified xsi:type="dcterms:W3CDTF">2017-10-02T20:16:25Z</dcterms:modified>
</cp:coreProperties>
</file>