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80" r:id="rId4"/>
    <p:sldMasterId id="2147483692" r:id="rId5"/>
    <p:sldMasterId id="2147483704" r:id="rId6"/>
    <p:sldMasterId id="2147483716" r:id="rId7"/>
  </p:sldMasterIdLst>
  <p:notesMasterIdLst>
    <p:notesMasterId r:id="rId31"/>
  </p:notesMasterIdLst>
  <p:sldIdLst>
    <p:sldId id="256" r:id="rId8"/>
    <p:sldId id="27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77" r:id="rId28"/>
    <p:sldId id="270" r:id="rId29"/>
    <p:sldId id="260" r:id="rId30"/>
  </p:sldIdLst>
  <p:sldSz cx="12192000" cy="6858000"/>
  <p:notesSz cx="6858000" cy="9144000"/>
  <p:embeddedFontLst>
    <p:embeddedFont>
      <p:font typeface="Century Schoolbook" panose="02040604050505020304" pitchFamily="18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Wingdings 2" panose="05020102010507070707" pitchFamily="18" charset="2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11-01T20:44:30.351"/>
    </inkml:context>
    <inkml:brush xml:id="br0">
      <inkml:brushProperty name="width" value="0.01512" units="cm"/>
      <inkml:brushProperty name="height" value="0.01512" units="cm"/>
    </inkml:brush>
  </inkml:definitions>
  <inkml:trace contextRef="#ctx0" brushRef="#br0">201 138 8355,'-37'-21'-95,"4"-3"1,4-1 0,5 1 0,5 6 0,5 6 0,3 4 0,1 3-1,1 6 1,1 7 0,3 5 0,3 1-303,2 1 1,0 5 0,0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 rtl="1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264457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7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8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5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9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8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3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3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264457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7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A5A5A5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84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6912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58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85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14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7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19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5023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902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741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7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949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056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909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688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9888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8227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132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204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680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6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5306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8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035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0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69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2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53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6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76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877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1724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938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4509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18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2576" y="1717185"/>
            <a:ext cx="4486656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159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18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1442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5668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7452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93259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86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81279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76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838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905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51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7259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9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18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2576" y="1717185"/>
            <a:ext cx="4486656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543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94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2750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1938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52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4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2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4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A0ACB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Schoolbook"/>
              <a:buNone/>
              <a:defRPr sz="44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F7F8F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F7F8F9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EBEDEE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EBEDEE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264457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2880" marR="0" lvl="0" indent="-9144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-88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731520" marR="0" lvl="2" indent="-965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005839" marR="0" lvl="3" indent="-10413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280160" marR="0" lvl="4" indent="-9906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1600000" marR="0" lvl="5" indent="-1522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1899999" marR="0" lvl="6" indent="-1473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2200000" marR="0" lvl="7" indent="-1426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2500000" marR="0" lvl="8" indent="-15049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spcBef>
                <a:spcPts val="0"/>
              </a:spcBef>
              <a:buNone/>
              <a:defRPr sz="1050" b="0" i="0" u="none" strike="noStrike" cap="none">
                <a:solidFill>
                  <a:srgbClr val="CEDFEA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600" b="0" i="0" u="none" strike="noStrike" cap="none">
                <a:solidFill>
                  <a:srgbClr val="6EA0C0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3600" b="0" i="0" u="none" strike="noStrike" cap="none">
              <a:solidFill>
                <a:srgbClr val="6EA0C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4E06FB-5F64-4ABA-8579-ECBDF29326B7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64DA285-24F0-4A2B-995D-7429897C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89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4540ECF-A4AD-4F3E-89D9-1B49C651CDC8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1A6E106-AAA5-4667-B952-D6B2CEBBEC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2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3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4260" y="0"/>
            <a:ext cx="9753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16B1C69-D389-4E16-98C8-36D328ABC184}" type="datetimeFigureOut">
              <a:rPr lang="ar-SA" smtClean="0"/>
              <a:t>21/02/1439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21240" y="4046538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92A7A88-6C62-401A-AA92-C2B8776879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749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4260" y="0"/>
            <a:ext cx="9753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21240" y="4046538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CEC2EB6-EE88-EE4B-8F7D-923700D998E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74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eambiochem437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6yNcm2Y08Cr0Am83lDRfH5NB4F1ng3tdHiB3O1AqMc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AC7F368-92C5-4CD4-95E7-59BDAACA6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0117"/>
            <a:ext cx="12192000" cy="957200"/>
          </a:xfrm>
          <a:prstGeom prst="rect">
            <a:avLst/>
          </a:prstGeom>
        </p:spPr>
      </p:pic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rot="-5400000">
            <a:off x="10008306" y="3035993"/>
            <a:ext cx="3581400" cy="7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437 Biochemistry Team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365500" cy="129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66905" y="5566501"/>
            <a:ext cx="9753600" cy="1291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Color index: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Doctors slides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4A86E8"/>
                </a:solidFill>
              </a:rPr>
              <a:t>Notes and explanations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B7B7B7"/>
                </a:solidFill>
              </a:rPr>
              <a:t>Extra information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Highlights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58838" y="0"/>
            <a:ext cx="1633171" cy="106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54234" y="0"/>
            <a:ext cx="1104607" cy="106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altLang="en-US" dirty="0"/>
              <a:t>Phases of HMP Shunt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pPr algn="l" rtl="0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has two phases:</a:t>
            </a:r>
          </a:p>
          <a:p>
            <a:pPr marL="776288" lvl="1" indent="-457200" algn="l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Oxidative phase (</a:t>
            </a:r>
            <a:r>
              <a:rPr lang="en-US" b="1" dirty="0">
                <a:solidFill>
                  <a:srgbClr val="FF3300"/>
                </a:solidFill>
                <a:latin typeface="+mj-lt"/>
              </a:rPr>
              <a:t>irreversible</a:t>
            </a:r>
            <a:r>
              <a:rPr lang="en-US" dirty="0">
                <a:latin typeface="+mj-lt"/>
              </a:rPr>
              <a:t>)</a:t>
            </a:r>
          </a:p>
          <a:p>
            <a:pPr marL="776288" lvl="1" indent="-457200" algn="l" rtl="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Non-oxidative phase (</a:t>
            </a:r>
            <a:r>
              <a:rPr lang="en-US" b="1" dirty="0">
                <a:solidFill>
                  <a:srgbClr val="0000CC"/>
                </a:solidFill>
                <a:latin typeface="+mj-lt"/>
              </a:rPr>
              <a:t>reversible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47244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There are two distinct phases in the pathway. The first is the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oxidative phase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in which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NADPH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is generated, and the second is 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non-oxidative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 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synthesis of 5-carbon sugars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97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Arun-Backup\project\Ferrier\Image_Bank\image_bank\images\jpg\figure_1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7" y="125836"/>
            <a:ext cx="1058861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28507" y="5840836"/>
            <a:ext cx="985697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important :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Enzymes numbered above are: 1, 2)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glucose 6-phosphate dehydrogenase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and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6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-phosphogluconolactone hydrolase,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3)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6-phosphogluconate dehydrogenase,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4) 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ribose 5-phosphate isomerase,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 5) 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phosphopentose</a:t>
            </a:r>
            <a:r>
              <a:rPr kumimoji="0" lang="en-US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 epimerase,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6 and 8) 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transketolase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 (coenzyme: thiamine pyrophosphate), and 7) </a:t>
            </a:r>
            <a:r>
              <a:rPr kumimoji="0" lang="en-US" alt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transaldolase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cs typeface="Times New Roman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96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7568" y="2834640"/>
            <a:ext cx="7772400" cy="1508760"/>
          </a:xfrm>
        </p:spPr>
        <p:txBody>
          <a:bodyPr/>
          <a:lstStyle/>
          <a:p>
            <a:r>
              <a:rPr lang="en-US" dirty="0"/>
              <a:t> </a:t>
            </a:r>
            <a:endParaRPr lang="ar-SA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2438400" y="274638"/>
            <a:ext cx="7772400" cy="1143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R="9144" rtl="1">
              <a:spcBef>
                <a:spcPct val="0"/>
              </a:spcBef>
              <a:defRPr/>
            </a:pPr>
            <a:r>
              <a:rPr lang="en-US" altLang="en-US" sz="4000" b="1" kern="1200" cap="all">
                <a:solidFill>
                  <a:srgbClr val="EEECE1">
                    <a:satMod val="200000"/>
                  </a:srgbClr>
                </a:solidFill>
                <a:effectLst>
                  <a:reflection blurRad="12700" stA="34000" endA="740" endPos="53000" dir="5400000" sy="-100000" algn="bl" rotWithShape="0"/>
                </a:effectLst>
                <a:latin typeface="Century Schoolbook" panose="02040604050505020304"/>
                <a:ea typeface="+mn-ea"/>
                <a:cs typeface="+mn-cs"/>
              </a:rPr>
              <a:t>Phase 1- Oxidative pathway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772401" y="6396039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defTabSz="457200"/>
            <a:r>
              <a:rPr lang="en-US" altLang="en-US" sz="1100" kern="1200">
                <a:solidFill>
                  <a:prstClr val="white"/>
                </a:solidFill>
              </a:rPr>
              <a:t>Source – wordpress.com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2D62E7-DA81-4B59-9996-3B60C769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544692"/>
            <a:ext cx="7313901" cy="503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2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/>
              <a:t>Phase 2- Non-oxidative </a:t>
            </a:r>
            <a:br>
              <a:rPr lang="en-US" altLang="en-US" sz="3600" dirty="0"/>
            </a:br>
            <a:r>
              <a:rPr lang="en-US" altLang="en-US" sz="3600" dirty="0"/>
              <a:t>a) </a:t>
            </a:r>
            <a:r>
              <a:rPr lang="en-US" altLang="en-US" sz="3600" dirty="0" err="1"/>
              <a:t>Interconversion</a:t>
            </a:r>
            <a:r>
              <a:rPr lang="en-US" altLang="en-US" sz="3600" dirty="0"/>
              <a:t> of </a:t>
            </a:r>
            <a:r>
              <a:rPr lang="en-US" altLang="en-US" sz="3600" dirty="0" err="1"/>
              <a:t>pentoses</a:t>
            </a:r>
            <a:endParaRPr lang="ar-SA" sz="3600" dirty="0"/>
          </a:p>
        </p:txBody>
      </p:sp>
      <p:pic>
        <p:nvPicPr>
          <p:cNvPr id="10" name="Picture 2" descr="D-Ribulose 5-Phosphate&#10;Phosphopentose&#10;Isomerase&#10;&#10;D-Ribose 5-phosphate&#10;&#10;D-Ribose-1-P&#10;&#10;D-Ribose-1,5-di-P&#10;2-2-2013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706" y="1828800"/>
            <a:ext cx="579572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76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Phase 2- Non-oxidative </a:t>
            </a:r>
            <a:endParaRPr lang="ar-SA" dirty="0"/>
          </a:p>
        </p:txBody>
      </p:sp>
      <p:pic>
        <p:nvPicPr>
          <p:cNvPr id="4" name="Picture 2" descr="D-Ribulose-5-P&#10;Phosphopentose&#10;Epimerase&#10;&#10;D-Xylulose-5-Phosphate&#10;&#10;2-2-2013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6514"/>
          <a:stretch>
            <a:fillRect/>
          </a:stretch>
        </p:blipFill>
        <p:spPr bwMode="auto">
          <a:xfrm>
            <a:off x="3143673" y="1916832"/>
            <a:ext cx="640871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24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400" dirty="0"/>
              <a:t>Phase 2- Non-oxidative </a:t>
            </a:r>
            <a:br>
              <a:rPr lang="en-US" altLang="en-US" sz="2400" dirty="0"/>
            </a:br>
            <a:r>
              <a:rPr lang="en-US" altLang="en-US" sz="2400" dirty="0"/>
              <a:t>a) Conversion of pentose phosphate to </a:t>
            </a:r>
            <a:r>
              <a:rPr lang="en-US" altLang="en-US" sz="2400" dirty="0" err="1"/>
              <a:t>hexose</a:t>
            </a:r>
            <a:r>
              <a:rPr lang="en-US" altLang="en-US" sz="2400" dirty="0"/>
              <a:t> phosphates</a:t>
            </a:r>
            <a:endParaRPr lang="ar-SA" sz="2400" dirty="0"/>
          </a:p>
        </p:txBody>
      </p:sp>
      <p:pic>
        <p:nvPicPr>
          <p:cNvPr id="4" name="Picture 2" descr="2 Particular Enzymes are&#10;required:&#10;1)TRANSKETOLASE&#10;2)TRANSALDOLASE&#10;&#10;2-2-2013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2" b="26514"/>
          <a:stretch>
            <a:fillRect/>
          </a:stretch>
        </p:blipFill>
        <p:spPr bwMode="auto">
          <a:xfrm>
            <a:off x="3286125" y="2348881"/>
            <a:ext cx="6076950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8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/>
              <a:t>Transketolation</a:t>
            </a:r>
            <a:endParaRPr lang="ar-SA" dirty="0"/>
          </a:p>
        </p:txBody>
      </p:sp>
      <p:pic>
        <p:nvPicPr>
          <p:cNvPr id="4" name="Picture 2" descr="1)&#10;&#10;Xylulose-5-P+Ribose-5-P&#10;&#10;Transketolase&#10;&#10;TPP&#10;&#10;Sedoheptolose 7-Phosphate +&#10;Glyceraldehyde-3-Phosphate&#10;&#10;2-2-2013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r="-11600" b="24843"/>
          <a:stretch>
            <a:fillRect/>
          </a:stretch>
        </p:blipFill>
        <p:spPr bwMode="auto">
          <a:xfrm>
            <a:off x="2933662" y="1916832"/>
            <a:ext cx="726679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143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27776" y="-781580"/>
            <a:ext cx="3048000" cy="1143000"/>
          </a:xfrm>
        </p:spPr>
        <p:txBody>
          <a:bodyPr/>
          <a:lstStyle/>
          <a:p>
            <a:r>
              <a:rPr lang="en-US" altLang="en-US" sz="2600" dirty="0" err="1"/>
              <a:t>Transaldolation</a:t>
            </a:r>
            <a:endParaRPr lang="en-US" altLang="en-US" sz="2600" dirty="0"/>
          </a:p>
        </p:txBody>
      </p:sp>
      <p:pic>
        <p:nvPicPr>
          <p:cNvPr id="33794" name="Picture 2" descr="Sedoheptolose 7-P+G3P&#10;Transaldolase&#10;&#10;Fructose 6-Phosphate&#10;+&#10;Erythrose 4-Phosphate&#10;&#10;2-2-2013&#10;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3174"/>
          <a:stretch>
            <a:fillRect/>
          </a:stretch>
        </p:blipFill>
        <p:spPr bwMode="auto">
          <a:xfrm>
            <a:off x="8077200" y="324379"/>
            <a:ext cx="2209800" cy="21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594925" y="361420"/>
          <a:ext cx="4343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9140">
                <a:tc>
                  <a:txBody>
                    <a:bodyPr/>
                    <a:lstStyle/>
                    <a:p>
                      <a:pPr algn="r" rtl="1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ar-SA" dirty="0"/>
                        <a:t>هي عملية </a:t>
                      </a:r>
                      <a:r>
                        <a:rPr lang="en-US" dirty="0"/>
                        <a:t>reversible </a:t>
                      </a:r>
                      <a:r>
                        <a:rPr lang="ar-SA" dirty="0"/>
                        <a:t> أي ذو اتجاهين يقوم بها انزيم</a:t>
                      </a:r>
                      <a:r>
                        <a:rPr lang="en-US" dirty="0" err="1"/>
                        <a:t>transaldolase</a:t>
                      </a:r>
                      <a:r>
                        <a:rPr lang="en-US" dirty="0"/>
                        <a:t> </a:t>
                      </a:r>
                      <a:r>
                        <a:rPr lang="ar-SA" dirty="0"/>
                        <a:t> لتعطي</a:t>
                      </a:r>
                      <a:r>
                        <a:rPr lang="ar-SA" baseline="0" dirty="0"/>
                        <a:t>  التالي </a:t>
                      </a:r>
                      <a:r>
                        <a:rPr lang="ar-SA" dirty="0"/>
                        <a:t> :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598">
                <a:tc>
                  <a:txBody>
                    <a:bodyPr/>
                    <a:lstStyle/>
                    <a:p>
                      <a:pPr marL="0" algn="l" defTabSz="685800" rtl="1" eaLnBrk="1" latinLnBrk="0" hangingPunct="1"/>
                      <a:r>
                        <a:rPr lang="ar-SA" dirty="0"/>
                        <a:t>     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0" algn="l" defTabSz="685800" rtl="1" eaLnBrk="1" latinLnBrk="0" hangingPunct="1"/>
                      <a:r>
                        <a:rPr lang="en-US" dirty="0"/>
                        <a:t>fructose 6-phosphate + </a:t>
                      </a:r>
                      <a:r>
                        <a:rPr lang="en-US" dirty="0" err="1"/>
                        <a:t>erythrose</a:t>
                      </a:r>
                      <a:r>
                        <a:rPr lang="en-US" dirty="0"/>
                        <a:t> 4-phosphate     </a:t>
                      </a:r>
                    </a:p>
                    <a:p>
                      <a:pPr marL="0" algn="l" defTabSz="685800" rtl="1" eaLnBrk="1" latinLnBrk="0" hangingPunct="1"/>
                      <a:endParaRPr lang="en-US" dirty="0"/>
                    </a:p>
                    <a:p>
                      <a:pPr marL="0" algn="l" defTabSz="685800" rtl="1" eaLnBrk="1" latinLnBrk="0" hangingPunct="1"/>
                      <a:endParaRPr lang="en-US" dirty="0"/>
                    </a:p>
                    <a:p>
                      <a:pPr marL="0" marR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sedoheptolose</a:t>
                      </a:r>
                      <a:r>
                        <a:rPr lang="en-US" dirty="0"/>
                        <a:t> 7-P+G3p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3068525" y="1956762"/>
            <a:ext cx="2494075" cy="862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kern="1200" dirty="0">
                <a:solidFill>
                  <a:prstClr val="white"/>
                </a:solidFill>
                <a:latin typeface="Century Schoolbook" panose="02040604050505020304"/>
              </a:rPr>
              <a:t>add 3 carbon to </a:t>
            </a:r>
            <a:r>
              <a:rPr lang="en-US" sz="1600" kern="1200" dirty="0" err="1">
                <a:solidFill>
                  <a:prstClr val="white"/>
                </a:solidFill>
                <a:latin typeface="Century Schoolbook" panose="02040604050505020304"/>
              </a:rPr>
              <a:t>sedoheptulose</a:t>
            </a:r>
            <a:endParaRPr lang="en-US" sz="1600" kern="1200" dirty="0">
              <a:solidFill>
                <a:prstClr val="white"/>
              </a:solidFill>
              <a:latin typeface="Century Schoolbook" panose="02040604050505020304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5981700" y="1346198"/>
            <a:ext cx="2057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kern="1200" dirty="0">
              <a:solidFill>
                <a:prstClr val="white"/>
              </a:solidFill>
              <a:latin typeface="Century Schoolbook" panose="02040604050505020304"/>
            </a:endParaRPr>
          </a:p>
        </p:txBody>
      </p:sp>
      <p:pic>
        <p:nvPicPr>
          <p:cNvPr id="19" name="Picture 2" descr="2)Xylulose 5-P+Erythrose 4-P&#10;Transketolase&#10;TPP&#10;&#10;Fructose 6-Phosphate +G3P&#10;Dihydroxy-acetone-P+G3P&#10;&#10;Recycles&#10;the Pathway&#10;Gl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9811"/>
          <a:stretch>
            <a:fillRect/>
          </a:stretch>
        </p:blipFill>
        <p:spPr bwMode="auto">
          <a:xfrm>
            <a:off x="8077201" y="3106926"/>
            <a:ext cx="2375189" cy="24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873" y="2614483"/>
            <a:ext cx="26564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altLang="en-US" sz="2600" kern="1200" dirty="0" err="1">
                <a:solidFill>
                  <a:prstClr val="black"/>
                </a:solidFill>
                <a:latin typeface="Century Schoolbook" panose="02040604050505020304"/>
                <a:ea typeface="+mn-ea"/>
                <a:cs typeface="+mn-cs"/>
              </a:rPr>
              <a:t>Transketolation</a:t>
            </a:r>
            <a:endParaRPr lang="en-US" sz="2600" kern="1200" dirty="0">
              <a:solidFill>
                <a:prstClr val="black"/>
              </a:solidFill>
              <a:latin typeface="Century Schoolbook" panose="02040604050505020304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1600200" y="3106925"/>
          <a:ext cx="60960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5995">
                <a:tc>
                  <a:txBody>
                    <a:bodyPr/>
                    <a:lstStyle/>
                    <a:p>
                      <a:pPr marL="0" algn="r" defTabSz="685800" rtl="1" eaLnBrk="1" latinLnBrk="0" hangingPunct="1"/>
                      <a:r>
                        <a:rPr lang="ar-SA" dirty="0"/>
                        <a:t>- انزيم</a:t>
                      </a:r>
                      <a:r>
                        <a:rPr lang="ar-SA" baseline="0" dirty="0"/>
                        <a:t> </a:t>
                      </a:r>
                      <a:r>
                        <a:rPr lang="en-US" altLang="en-US" sz="1400" dirty="0" err="1"/>
                        <a:t>Transketolase</a:t>
                      </a:r>
                      <a:r>
                        <a:rPr lang="ar-SA" altLang="en-US" sz="1400" dirty="0"/>
                        <a:t> يلعب دور</a:t>
                      </a:r>
                      <a:r>
                        <a:rPr lang="ar-SA" altLang="en-US" sz="1400" baseline="0" dirty="0"/>
                        <a:t> مهم في التفاعلين السادس والثامن .        - </a:t>
                      </a:r>
                      <a:r>
                        <a:rPr lang="ar-SA" sz="1400" baseline="0" dirty="0"/>
                        <a:t>يضيف </a:t>
                      </a:r>
                      <a:r>
                        <a:rPr lang="ar-SA" sz="1400" baseline="0" dirty="0" err="1"/>
                        <a:t>كاربونين</a:t>
                      </a:r>
                      <a:r>
                        <a:rPr lang="ar-SA" sz="1400" baseline="0" dirty="0"/>
                        <a:t> ، عكس </a:t>
                      </a:r>
                      <a:r>
                        <a:rPr lang="en-US" dirty="0" err="1"/>
                        <a:t>transaldolase</a:t>
                      </a:r>
                      <a:r>
                        <a:rPr lang="en-US" dirty="0"/>
                        <a:t> </a:t>
                      </a:r>
                      <a:r>
                        <a:rPr lang="ar-SA" baseline="0" dirty="0"/>
                        <a:t> الذي يعطي ٣ كربونات .</a:t>
                      </a:r>
                    </a:p>
                    <a:p>
                      <a:pPr marL="0" marR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baseline="0" dirty="0"/>
                        <a:t>-لا بد من وجود العامل المحفز </a:t>
                      </a:r>
                      <a:r>
                        <a:rPr lang="en-US" baseline="0" dirty="0"/>
                        <a:t>coenzyme: thiamine pyrophosphate</a:t>
                      </a:r>
                      <a:r>
                        <a:rPr lang="ar-SA" baseline="0" dirty="0"/>
                        <a:t> 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19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prstClr val="black"/>
                          </a:solidFill>
                        </a:rPr>
                        <a:t>6-</a:t>
                      </a:r>
                      <a:r>
                        <a:rPr lang="en-US" sz="1400" baseline="0" dirty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Ribose + </a:t>
                      </a:r>
                      <a:r>
                        <a:rPr lang="en-US" sz="1400" dirty="0" err="1">
                          <a:solidFill>
                            <a:prstClr val="black"/>
                          </a:solidFill>
                        </a:rPr>
                        <a:t>xylulose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 ( this reaction is catalyzed by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Transketolase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 with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TPP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). And will give us 2 new sugar molecules : </a:t>
                      </a:r>
                      <a:endParaRPr lang="ar-SA" sz="1400" dirty="0">
                        <a:solidFill>
                          <a:prstClr val="black"/>
                        </a:solidFill>
                      </a:endParaRPr>
                    </a:p>
                    <a:p>
                      <a:pPr algn="ctr"/>
                      <a:r>
                        <a:rPr lang="en-US" sz="1400" dirty="0" err="1">
                          <a:solidFill>
                            <a:prstClr val="black"/>
                          </a:solidFill>
                        </a:rPr>
                        <a:t>Sedoheptolose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 (7C) AND glyceraldehyde (3C) </a:t>
                      </a:r>
                      <a:endParaRPr lang="ar-SA" sz="1400" dirty="0">
                        <a:solidFill>
                          <a:prstClr val="black"/>
                        </a:solidFill>
                      </a:endParaRPr>
                    </a:p>
                    <a:p>
                      <a:pPr algn="ctr"/>
                      <a:r>
                        <a:rPr lang="ar-SA" b="1" dirty="0"/>
                        <a:t>التفاعل الأخير</a:t>
                      </a:r>
                      <a:endParaRPr lang="en-US" sz="1400" b="1" dirty="0"/>
                    </a:p>
                    <a:p>
                      <a:pPr algn="ctr"/>
                      <a:endParaRPr lang="en-US" sz="1400" dirty="0">
                        <a:solidFill>
                          <a:prstClr val="black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8- Xylulose5-P+Erythrose4-P ( this reaction is catalyzed by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Transketolase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 with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TPP</a:t>
                      </a:r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. And will give us 2 sugar molecules :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Fructose 6-P AND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prstClr val="black"/>
                          </a:solidFill>
                        </a:rPr>
                        <a:t>Glyceraldehyde 3-P .</a:t>
                      </a:r>
                    </a:p>
                    <a:p>
                      <a:pPr algn="ctr"/>
                      <a:endParaRPr lang="en-US" dirty="0">
                        <a:solidFill>
                          <a:prstClr val="black"/>
                        </a:solidFill>
                      </a:endParaRPr>
                    </a:p>
                    <a:p>
                      <a:pPr marL="0" algn="r" defTabSz="6858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63960" y="1495096"/>
            <a:ext cx="189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kern="1200">
                <a:solidFill>
                  <a:prstClr val="black"/>
                </a:solidFill>
                <a:latin typeface="Century Schoolbook" panose="02040604050505020304"/>
                <a:ea typeface="+mn-ea"/>
                <a:cs typeface="+mn-cs"/>
              </a:rPr>
              <a:t>7</a:t>
            </a:r>
            <a:r>
              <a:rPr lang="en-US" sz="1800" kern="1200" baseline="30000">
                <a:solidFill>
                  <a:prstClr val="black"/>
                </a:solidFill>
                <a:latin typeface="Century Schoolbook" panose="02040604050505020304"/>
                <a:ea typeface="+mn-ea"/>
                <a:cs typeface="+mn-cs"/>
              </a:rPr>
              <a:t>th</a:t>
            </a:r>
            <a:r>
              <a:rPr lang="en-US" sz="1800" kern="1200">
                <a:solidFill>
                  <a:prstClr val="black"/>
                </a:solidFill>
                <a:latin typeface="Century Schoolbook" panose="02040604050505020304"/>
                <a:ea typeface="+mn-ea"/>
                <a:cs typeface="+mn-cs"/>
              </a:rPr>
              <a:t> Reaction </a:t>
            </a:r>
            <a:endParaRPr lang="en-US" sz="1800" kern="1200" dirty="0">
              <a:solidFill>
                <a:prstClr val="black"/>
              </a:solidFill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4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Image result for non-oxidative phase of Pentose Phosphate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/>
          <a:stretch>
            <a:fillRect/>
          </a:stretch>
        </p:blipFill>
        <p:spPr bwMode="auto">
          <a:xfrm>
            <a:off x="1981201" y="533401"/>
            <a:ext cx="3319463" cy="240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8559007" y="6596064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defTabSz="457200"/>
            <a:r>
              <a:rPr lang="en-US" altLang="en-US" sz="1100" kern="1200" dirty="0">
                <a:solidFill>
                  <a:prstClr val="black"/>
                </a:solidFill>
              </a:rPr>
              <a:t>Source – wordpress.com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95500" y="3750282"/>
          <a:ext cx="28194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4) </a:t>
                      </a:r>
                      <a:r>
                        <a:rPr lang="en-US" altLang="en-US" sz="1800" i="1" dirty="0"/>
                        <a:t>ribose 5-phosphate isomerase,</a:t>
                      </a:r>
                      <a:r>
                        <a:rPr lang="en-US" altLang="en-US" sz="1800" dirty="0"/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5) </a:t>
                      </a:r>
                      <a:r>
                        <a:rPr lang="en-US" altLang="en-US" sz="1800" i="1" dirty="0" err="1"/>
                        <a:t>phosphopentose</a:t>
                      </a:r>
                      <a:r>
                        <a:rPr lang="en-US" altLang="en-US" sz="1800" i="1" dirty="0"/>
                        <a:t> epimerase,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6 and 8) </a:t>
                      </a:r>
                      <a:r>
                        <a:rPr lang="en-US" altLang="en-US" sz="1800" i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transketolase</a:t>
                      </a:r>
                      <a:r>
                        <a:rPr lang="en-US" alt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(coenzyme: thiamine pyrophosphate),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7) </a:t>
                      </a:r>
                      <a:r>
                        <a:rPr lang="en-US" altLang="en-US" sz="1800" i="1" dirty="0" err="1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transaldolase</a:t>
                      </a:r>
                      <a:r>
                        <a:rPr lang="en-US" altLang="en-US" sz="1800" dirty="0"/>
                        <a:t>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1800" dirty="0"/>
                        <a:t>يفضل</a:t>
                      </a:r>
                      <a:r>
                        <a:rPr lang="ar-SA" altLang="en-US" sz="1800" baseline="0" dirty="0"/>
                        <a:t> فهمها من خريطة    </a:t>
                      </a:r>
                      <a:r>
                        <a:rPr lang="en-US" altLang="en-US" sz="1800" dirty="0"/>
                        <a:t>Glycolysis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3276600" y="2941941"/>
            <a:ext cx="457200" cy="76200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black"/>
              </a:solidFill>
              <a:latin typeface="Century Schoolbook" panose="02040604050505020304"/>
            </a:endParaRPr>
          </a:p>
        </p:txBody>
      </p:sp>
      <p:pic>
        <p:nvPicPr>
          <p:cNvPr id="6" name="Picture 2" descr="G-6-PD deficiency results in:&#10;Heamolytic Aneamia&#10;Neonatal&#10;Kidney&#10;&#10;Jaundice&#10;&#10;failure&#10;&#10;2-2-2013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23174"/>
          <a:stretch>
            <a:fillRect/>
          </a:stretch>
        </p:blipFill>
        <p:spPr bwMode="auto">
          <a:xfrm>
            <a:off x="6076974" y="461666"/>
            <a:ext cx="3733800" cy="240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15389" y="0"/>
            <a:ext cx="2404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200" rtl="1"/>
            <a:r>
              <a:rPr lang="en-US" altLang="en-US" sz="1800" kern="1200">
                <a:solidFill>
                  <a:prstClr val="black"/>
                </a:solidFill>
                <a:latin typeface="Century Schoolbook" panose="02040604050505020304"/>
                <a:ea typeface="+mn-ea"/>
                <a:cs typeface="+mn-cs"/>
              </a:rPr>
              <a:t>Clinical Correlations</a:t>
            </a:r>
            <a:endParaRPr lang="en-US" sz="1800" kern="1200">
              <a:solidFill>
                <a:prstClr val="black"/>
              </a:solidFill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91200" y="381000"/>
            <a:ext cx="0" cy="647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53906" y="4267201"/>
            <a:ext cx="417993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Schoolbook" panose="02040604050505020304"/>
                <a:ea typeface="+mn-ea"/>
                <a:cs typeface="+mn-cs"/>
              </a:rPr>
              <a:t>Glucose-6-phosphate dehydrogenase deficiency</a:t>
            </a:r>
          </a:p>
          <a:p>
            <a:pPr defTabSz="457200"/>
            <a:r>
              <a:rPr lang="en-US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Schoolbook" panose="02040604050505020304"/>
                <a:ea typeface="+mn-ea"/>
                <a:cs typeface="+mn-cs"/>
              </a:rPr>
              <a:t>The condition is characterized by abnormally low levels of glucose-6-phosphate dehydrogenase, an enzyme involved in the pentose phosphate pathway that is especially important in the red blood cell. G6PD deficiency is the most common human enzyme defect</a:t>
            </a:r>
          </a:p>
          <a:p>
            <a:pPr defTabSz="457200"/>
            <a:r>
              <a:rPr lang="en-US" b="1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Schoolbook" panose="02040604050505020304"/>
                <a:ea typeface="+mn-ea"/>
                <a:cs typeface="+mn-cs"/>
              </a:rPr>
              <a:t>Hemolytic anemia</a:t>
            </a:r>
            <a:r>
              <a:rPr lang="en-US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Schoolbook" panose="02040604050505020304"/>
                <a:ea typeface="+mn-ea"/>
                <a:cs typeface="+mn-cs"/>
              </a:rPr>
              <a:t>: relating to or involving the rupture or destruction of red blood cells.</a:t>
            </a:r>
          </a:p>
          <a:p>
            <a:pPr defTabSz="457200"/>
            <a:r>
              <a:rPr lang="en-US" b="1" kern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Century Schoolbook" panose="02040604050505020304"/>
                <a:ea typeface="+mn-ea"/>
                <a:cs typeface="+mn-cs"/>
              </a:rPr>
              <a:t>Neonata</a:t>
            </a:r>
            <a:r>
              <a:rPr lang="en-US" kern="1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Schoolbook" panose="02040604050505020304"/>
                <a:ea typeface="+mn-ea"/>
                <a:cs typeface="+mn-cs"/>
              </a:rPr>
              <a:t>: relating to newborn children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991601" y="3619500"/>
          <a:ext cx="911297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685800" rtl="1" eaLnBrk="1" latinLnBrk="0" hangingPunct="1"/>
                      <a:r>
                        <a:rPr lang="en-US" dirty="0"/>
                        <a:t>Med436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001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511300" y="1034116"/>
          <a:ext cx="6096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Na+-Monosaccharide Cotransporter: active transport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Na+-Independent Facilitated Diffusion: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3800"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Against concentration gradient (SGLT-1.2)</a:t>
                      </a:r>
                      <a:r>
                        <a:rPr lang="en-US" sz="1800" baseline="0" dirty="0"/>
                        <a:t>    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Energy dependent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	Carrier-mediated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	Coupled to Na+ transport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	Small intestine, renal tubules &amp; choroid plexus( blood brain </a:t>
                      </a:r>
                      <a:r>
                        <a:rPr lang="en-US" sz="1800" dirty="0" err="1"/>
                        <a:t>barrir</a:t>
                      </a:r>
                      <a:r>
                        <a:rPr lang="en-US" sz="1800" dirty="0"/>
                        <a:t> ).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	Down the concentration gradient 			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	Energy Independent</a:t>
                      </a:r>
                    </a:p>
                    <a:p>
                      <a:pPr marL="285750" indent="-285750">
                        <a:buFont typeface="Wingdings" charset="2"/>
                        <a:buChar char="Ø"/>
                      </a:pPr>
                      <a:r>
                        <a:rPr lang="en-US" sz="1800" dirty="0"/>
                        <a:t>	Glucose Transporters (GLUT 1-14)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0" y="381000"/>
          <a:ext cx="6096000" cy="6404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0416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/>
                        <a:t>Glucose 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026" descr="C:\My Documents\My Pictures\08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2" r="5241" b="14865"/>
          <a:stretch>
            <a:fillRect/>
          </a:stretch>
        </p:blipFill>
        <p:spPr bwMode="auto">
          <a:xfrm>
            <a:off x="7915104" y="4572000"/>
            <a:ext cx="27147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88300" y="40233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Glucose Transport: Facilitated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1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D815984-DD84-4309-B405-FFBB28F7B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984738"/>
            <a:ext cx="9418320" cy="5507502"/>
          </a:xfrm>
        </p:spPr>
        <p:txBody>
          <a:bodyPr/>
          <a:lstStyle/>
          <a:p>
            <a:r>
              <a:rPr lang="en-US" sz="4400" dirty="0"/>
              <a:t>Objectives:</a:t>
            </a:r>
            <a:endParaRPr lang="ar-SA" sz="4400" dirty="0"/>
          </a:p>
          <a:p>
            <a:endParaRPr lang="en-US" sz="4400" dirty="0"/>
          </a:p>
          <a:p>
            <a:pPr marL="0" lvl="1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/>
              <a:t>Define a metabolic pathway.</a:t>
            </a:r>
          </a:p>
          <a:p>
            <a:pPr marL="0" lvl="1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/>
              <a:t>Describe the general metabolic pathways for glucose (production and utilization)</a:t>
            </a:r>
          </a:p>
          <a:p>
            <a:pPr marL="0" lvl="1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/>
              <a:t> Briefly describe the HMP</a:t>
            </a:r>
          </a:p>
          <a:p>
            <a:pPr marL="0" lvl="1" algn="l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/>
              <a:t>Recognize the mechanisms of glucose transport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99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AB390A-6502-4081-9180-6B72887BE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45" y="582288"/>
            <a:ext cx="8704287" cy="62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6D45AB-B070-43E1-A6B6-4B0F04FBB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1">
                    <a:lumMod val="75000"/>
                  </a:schemeClr>
                </a:solidFill>
              </a:rPr>
              <a:t>Take home messages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AB8D71-5DBE-4C2E-9881-ADC60D518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There are multiple pathways for glucose that can be grouped in to catabolic (utilizing glucose) or anabolic (producing glucose)</a:t>
            </a:r>
          </a:p>
          <a:p>
            <a:r>
              <a:rPr lang="en-US" altLang="en-US" dirty="0"/>
              <a:t>Glycolysis is the major metabolic pathway of glucose breakdown to provide energy</a:t>
            </a:r>
          </a:p>
          <a:p>
            <a:r>
              <a:rPr lang="en-US" altLang="en-US" dirty="0"/>
              <a:t>Alternative pathway for glucose oxidation but not meant for producing energy</a:t>
            </a:r>
          </a:p>
          <a:p>
            <a:r>
              <a:rPr lang="en-US" altLang="en-US" dirty="0"/>
              <a:t>Has two phases- oxidative and non-oxidative</a:t>
            </a:r>
          </a:p>
          <a:p>
            <a:r>
              <a:rPr lang="en-US" altLang="en-US" dirty="0"/>
              <a:t>During oxidative phase, glucose-6-P is oxidized with generation of 2 moles of NADPH, and one mole of pentose phosphate, with liberation of CO2</a:t>
            </a:r>
          </a:p>
          <a:p>
            <a:r>
              <a:rPr lang="en-US" altLang="en-US" dirty="0"/>
              <a:t>During non-oxidative phase, pentose phosphate is converted to intermediates of glycolysis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37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7275E5-DB56-412D-995A-20F52F5F5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578" y="42204"/>
            <a:ext cx="11743424" cy="6712789"/>
          </a:xfrm>
        </p:spPr>
        <p:txBody>
          <a:bodyPr>
            <a:normAutofit fontScale="25000" lnSpcReduction="20000"/>
          </a:bodyPr>
          <a:lstStyle/>
          <a:p>
            <a:r>
              <a:rPr lang="en-US" sz="5600" b="1" i="1" dirty="0">
                <a:solidFill>
                  <a:srgbClr val="FF0000"/>
                </a:solidFill>
              </a:rPr>
              <a:t>1- Phases of HMP Shunt</a:t>
            </a:r>
          </a:p>
          <a:p>
            <a:r>
              <a:rPr lang="en-US" sz="4800" dirty="0"/>
              <a:t>A-Oxidative phase and substrate-Level</a:t>
            </a:r>
          </a:p>
          <a:p>
            <a:r>
              <a:rPr lang="en-US" sz="4800" dirty="0"/>
              <a:t>B-Non-Oxidative phase and substrate-Level</a:t>
            </a:r>
          </a:p>
          <a:p>
            <a:r>
              <a:rPr lang="en-US" sz="4800" dirty="0"/>
              <a:t>C-Oxidative phase and Non-Oxidative </a:t>
            </a:r>
          </a:p>
          <a:p>
            <a:r>
              <a:rPr lang="en-US" sz="4800" dirty="0"/>
              <a:t>D-None</a:t>
            </a:r>
          </a:p>
          <a:p>
            <a:r>
              <a:rPr lang="en-US" sz="6400" i="1" dirty="0">
                <a:solidFill>
                  <a:srgbClr val="FF0000"/>
                </a:solidFill>
              </a:rPr>
              <a:t>2- What is the main function of HMP ?</a:t>
            </a:r>
          </a:p>
          <a:p>
            <a:r>
              <a:rPr lang="en-US" sz="4800" dirty="0"/>
              <a:t>A- produce energy </a:t>
            </a:r>
          </a:p>
          <a:p>
            <a:r>
              <a:rPr lang="en-US" sz="4800" dirty="0"/>
              <a:t>B- Provides NADPH</a:t>
            </a:r>
          </a:p>
          <a:p>
            <a:r>
              <a:rPr lang="en-US" sz="4800" dirty="0"/>
              <a:t>C- Provides Pentoses</a:t>
            </a:r>
          </a:p>
          <a:p>
            <a:r>
              <a:rPr lang="en-US" sz="4800" dirty="0"/>
              <a:t>D- B &amp; C</a:t>
            </a:r>
          </a:p>
          <a:p>
            <a:r>
              <a:rPr lang="en-US" sz="6400" b="1" i="1" dirty="0">
                <a:solidFill>
                  <a:srgbClr val="FF0000"/>
                </a:solidFill>
              </a:rPr>
              <a:t>3- NADPH is required synthesis of </a:t>
            </a:r>
          </a:p>
          <a:p>
            <a:r>
              <a:rPr lang="en-US" sz="4800" dirty="0"/>
              <a:t>A- synthesis of </a:t>
            </a:r>
            <a:r>
              <a:rPr lang="en-US" sz="4800" dirty="0" err="1"/>
              <a:t>fattyacids</a:t>
            </a:r>
            <a:r>
              <a:rPr lang="en-US" sz="4800" dirty="0"/>
              <a:t>, steroid and some amino acids</a:t>
            </a:r>
          </a:p>
          <a:p>
            <a:r>
              <a:rPr lang="en-US" sz="4800" dirty="0"/>
              <a:t>B- In scavenging the free radicals</a:t>
            </a:r>
          </a:p>
          <a:p>
            <a:r>
              <a:rPr lang="en-US" sz="4800" dirty="0"/>
              <a:t>C- synthesis of Nucleic acids</a:t>
            </a:r>
          </a:p>
          <a:p>
            <a:r>
              <a:rPr lang="en-US" sz="4800" dirty="0"/>
              <a:t>D- A &amp; B</a:t>
            </a:r>
          </a:p>
          <a:p>
            <a:r>
              <a:rPr lang="en-US" sz="6400" b="1" i="1" dirty="0">
                <a:solidFill>
                  <a:srgbClr val="FF0000"/>
                </a:solidFill>
              </a:rPr>
              <a:t>4- what is the function of GLUT-5</a:t>
            </a:r>
          </a:p>
          <a:p>
            <a:r>
              <a:rPr lang="en-US" sz="4800" dirty="0"/>
              <a:t>A- Fructose transport</a:t>
            </a:r>
          </a:p>
          <a:p>
            <a:r>
              <a:rPr lang="en-US" sz="4800" dirty="0"/>
              <a:t>B- Uptake of glucose from the blood</a:t>
            </a:r>
          </a:p>
          <a:p>
            <a:r>
              <a:rPr lang="en-US" sz="4800" dirty="0"/>
              <a:t>C- Allowing glucose to flow in 2 directions</a:t>
            </a:r>
          </a:p>
          <a:p>
            <a:r>
              <a:rPr lang="en-US" sz="4800" dirty="0"/>
              <a:t>D- All of above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AA37F1-237D-4A93-B785-6A3F4F6D72B4}"/>
              </a:ext>
            </a:extLst>
          </p:cNvPr>
          <p:cNvCxnSpPr/>
          <p:nvPr/>
        </p:nvCxnSpPr>
        <p:spPr>
          <a:xfrm flipV="1">
            <a:off x="471578" y="3400962"/>
            <a:ext cx="11674415" cy="40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D22396-234F-42C4-B544-C48A35A9F98F}"/>
              </a:ext>
            </a:extLst>
          </p:cNvPr>
          <p:cNvCxnSpPr/>
          <p:nvPr/>
        </p:nvCxnSpPr>
        <p:spPr>
          <a:xfrm>
            <a:off x="488833" y="1719532"/>
            <a:ext cx="11639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5D0CBD-DE08-446B-9F28-8F372C68EC46}"/>
              </a:ext>
            </a:extLst>
          </p:cNvPr>
          <p:cNvCxnSpPr>
            <a:cxnSpLocks/>
          </p:cNvCxnSpPr>
          <p:nvPr/>
        </p:nvCxnSpPr>
        <p:spPr>
          <a:xfrm>
            <a:off x="529087" y="5111146"/>
            <a:ext cx="11559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17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1067720" y="843860"/>
            <a:ext cx="3000000" cy="450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000">
                <a:solidFill>
                  <a:srgbClr val="FFFFFF"/>
                </a:solidFill>
              </a:rPr>
              <a:t>GIRLS TEAM: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الهنوف الجلعود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رهف الشنيببر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شهد الجبرين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لينا الرحمة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منيرة المسعد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ليلى الصّباغ 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العنود المنصور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أرجوانة العقيل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ريناد الغريبي 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مجد البراك</a:t>
            </a:r>
          </a:p>
          <a:p>
            <a:pPr marL="457200" lvl="0" indent="-3556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-US" sz="2000">
                <a:solidFill>
                  <a:srgbClr val="FFFFFF"/>
                </a:solidFill>
              </a:rPr>
              <a:t>روان مشعل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8043125" y="1279700"/>
            <a:ext cx="3000000" cy="470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300">
                <a:solidFill>
                  <a:srgbClr val="FFFFFF"/>
                </a:solidFill>
              </a:rPr>
              <a:t>Team leaders:</a:t>
            </a:r>
            <a:br>
              <a:rPr lang="en-US" sz="2300">
                <a:solidFill>
                  <a:srgbClr val="FFFFFF"/>
                </a:solidFill>
              </a:rPr>
            </a:br>
            <a:r>
              <a:rPr lang="en-US" sz="2300">
                <a:solidFill>
                  <a:srgbClr val="FFFFFF"/>
                </a:solidFill>
              </a:rPr>
              <a:t>١-محمد حسن حكيم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300">
                <a:solidFill>
                  <a:srgbClr val="FFFFFF"/>
                </a:solidFill>
              </a:rPr>
              <a:t>٢- رهام الحلبي</a:t>
            </a:r>
            <a:br>
              <a:rPr lang="en-US" sz="23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Contact us:</a:t>
            </a:r>
            <a:br>
              <a:rPr lang="en-US" sz="1600">
                <a:solidFill>
                  <a:srgbClr val="FFFFFF"/>
                </a:solidFill>
              </a:rPr>
            </a:br>
            <a:r>
              <a:rPr lang="en-US" sz="1600" u="sng">
                <a:solidFill>
                  <a:schemeClr val="hlink"/>
                </a:solidFill>
                <a:hlinkClick r:id="rId3"/>
              </a:rPr>
              <a:t>teambiochem437@gmail.com</a:t>
            </a:r>
            <a:br>
              <a:rPr lang="en-US" sz="1600" u="sng">
                <a:solidFill>
                  <a:schemeClr val="hlink"/>
                </a:solidFill>
                <a:hlinkClick r:id="rId3"/>
              </a:rPr>
            </a:br>
            <a:br>
              <a:rPr lang="en-US" sz="1600">
                <a:solidFill>
                  <a:srgbClr val="FFFFFF"/>
                </a:solidFill>
              </a:rPr>
            </a:br>
            <a:br>
              <a:rPr lang="en-US" sz="1600">
                <a:solidFill>
                  <a:srgbClr val="FFFFFF"/>
                </a:solidFill>
              </a:rPr>
            </a:br>
            <a:r>
              <a:rPr lang="en-US" sz="1600">
                <a:solidFill>
                  <a:srgbClr val="FFFFFF"/>
                </a:solidFill>
              </a:rPr>
              <a:t>For editing file:</a:t>
            </a:r>
            <a:br>
              <a:rPr lang="en-US" sz="1600">
                <a:solidFill>
                  <a:srgbClr val="FFFFFF"/>
                </a:solidFill>
              </a:rPr>
            </a:br>
            <a:br>
              <a:rPr lang="en-US" sz="1600" u="sng">
                <a:solidFill>
                  <a:schemeClr val="hlink"/>
                </a:solidFill>
                <a:hlinkClick r:id="rId4"/>
              </a:rPr>
            </a:br>
            <a:r>
              <a:rPr lang="en-US" sz="1600" u="sng">
                <a:solidFill>
                  <a:schemeClr val="hlink"/>
                </a:solidFill>
                <a:hlinkClick r:id="rId4"/>
              </a:rPr>
              <a:t>https://docs.google.com/presentation/d/16yNcm2Y08Cr0Am83lDRfH5NB4F1ng3tdHiB3O1AqMc8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341694" y="84386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US" sz="2100" dirty="0">
                <a:solidFill>
                  <a:srgbClr val="FFFFFF"/>
                </a:solidFill>
              </a:rPr>
              <a:t>BOYS TEAM:</a:t>
            </a:r>
          </a:p>
          <a:p>
            <a:pPr lvl="0" algn="r" rtl="1">
              <a:spcBef>
                <a:spcPts val="0"/>
              </a:spcBef>
              <a:buNone/>
            </a:pPr>
            <a:r>
              <a:rPr lang="en-US" sz="2100" dirty="0">
                <a:solidFill>
                  <a:srgbClr val="FFFFFF"/>
                </a:solidFill>
              </a:rPr>
              <a:t>١-</a:t>
            </a:r>
            <a:r>
              <a:rPr lang="ar-SA" sz="2100" dirty="0">
                <a:solidFill>
                  <a:srgbClr val="FFFFFF"/>
                </a:solidFill>
              </a:rPr>
              <a:t> محمد صالح القسومي</a:t>
            </a:r>
            <a:endParaRPr lang="en-US" sz="2100" dirty="0">
              <a:solidFill>
                <a:srgbClr val="FFFFFF"/>
              </a:solidFill>
            </a:endParaRPr>
          </a:p>
          <a:p>
            <a:pPr lvl="0" algn="r" rtl="1">
              <a:spcBef>
                <a:spcPts val="0"/>
              </a:spcBef>
              <a:buNone/>
            </a:pPr>
            <a:r>
              <a:rPr lang="en-US" sz="2100" dirty="0">
                <a:solidFill>
                  <a:srgbClr val="FFFFFF"/>
                </a:solidFill>
              </a:rPr>
              <a:t>٢- </a:t>
            </a:r>
            <a:r>
              <a:rPr lang="ar-SA" sz="2100" dirty="0">
                <a:solidFill>
                  <a:srgbClr val="FFFFFF"/>
                </a:solidFill>
              </a:rPr>
              <a:t>نواف عبدالعزيز </a:t>
            </a:r>
            <a:endParaRPr lang="en-US" sz="2100" dirty="0">
              <a:solidFill>
                <a:srgbClr val="FFFFFF"/>
              </a:solidFill>
            </a:endParaRPr>
          </a:p>
          <a:p>
            <a:pPr lvl="0" algn="r" rtl="1">
              <a:spcBef>
                <a:spcPts val="0"/>
              </a:spcBef>
              <a:buNone/>
            </a:pPr>
            <a:r>
              <a:rPr lang="en-US" sz="2100" dirty="0">
                <a:solidFill>
                  <a:srgbClr val="FFFFFF"/>
                </a:solidFill>
              </a:rPr>
              <a:t>٣- </a:t>
            </a:r>
            <a:r>
              <a:rPr lang="en-US" sz="2100" dirty="0" err="1">
                <a:solidFill>
                  <a:srgbClr val="FFFFFF"/>
                </a:solidFill>
              </a:rPr>
              <a:t>عبدالملك</a:t>
            </a:r>
            <a:r>
              <a:rPr lang="en-US" sz="2100" dirty="0">
                <a:solidFill>
                  <a:srgbClr val="FFFFFF"/>
                </a:solidFill>
              </a:rPr>
              <a:t> </a:t>
            </a:r>
            <a:r>
              <a:rPr lang="en-US" sz="2100" dirty="0" err="1">
                <a:solidFill>
                  <a:srgbClr val="FFFFFF"/>
                </a:solidFill>
              </a:rPr>
              <a:t>الشرهان</a:t>
            </a:r>
            <a:endParaRPr lang="en-US" sz="2100" dirty="0">
              <a:solidFill>
                <a:srgbClr val="FFFFFF"/>
              </a:solidFill>
            </a:endParaRPr>
          </a:p>
          <a:p>
            <a:pPr lvl="0" algn="r" rtl="1">
              <a:spcBef>
                <a:spcPts val="0"/>
              </a:spcBef>
              <a:buNone/>
            </a:pPr>
            <a:r>
              <a:rPr lang="en-US" sz="2100" dirty="0">
                <a:solidFill>
                  <a:srgbClr val="FFFFFF"/>
                </a:solidFill>
              </a:rPr>
              <a:t>٤- </a:t>
            </a:r>
            <a:r>
              <a:rPr lang="ar-SA" sz="2100" dirty="0">
                <a:solidFill>
                  <a:srgbClr val="FFFFFF"/>
                </a:solidFill>
              </a:rPr>
              <a:t>صالح </a:t>
            </a:r>
            <a:r>
              <a:rPr lang="ar-SA" sz="2100" dirty="0" err="1">
                <a:solidFill>
                  <a:srgbClr val="FFFFFF"/>
                </a:solidFill>
              </a:rPr>
              <a:t>المعيقل</a:t>
            </a:r>
            <a:endParaRPr lang="en-US" sz="2100" dirty="0">
              <a:solidFill>
                <a:srgbClr val="FFFFFF"/>
              </a:solidFill>
            </a:endParaRPr>
          </a:p>
          <a:p>
            <a:pPr lvl="0" rtl="1">
              <a:spcBef>
                <a:spcPts val="0"/>
              </a:spcBef>
              <a:buNone/>
            </a:pPr>
            <a:endParaRPr sz="2100" dirty="0">
              <a:solidFill>
                <a:srgbClr val="FFFFFF"/>
              </a:solidFill>
            </a:endParaRPr>
          </a:p>
          <a:p>
            <a:pPr lvl="0" rtl="1">
              <a:spcBef>
                <a:spcPts val="0"/>
              </a:spcBef>
              <a:buNone/>
            </a:pPr>
            <a:endParaRPr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641975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7E9D5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Times New Roman" charset="0"/>
                <a:cs typeface="Times New Roman" charset="0"/>
              </a:rPr>
              <a:t>Metabolic pathways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3292" y="1676400"/>
            <a:ext cx="99018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766" y="1701310"/>
            <a:ext cx="12526" cy="816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723074" y="3806861"/>
            <a:ext cx="2279737" cy="14530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 Cellular tissue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  <a:lumOff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(tissue)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 Subcellular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Inside the cell (Mitochondrial)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185441" y="3208924"/>
            <a:ext cx="1390389" cy="4603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271375" y="1676400"/>
            <a:ext cx="12525" cy="1530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65952" y="3925224"/>
            <a:ext cx="2768253" cy="1635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1- Rapid short-term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-Covalent modification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-Allosteric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2- Slow long-term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(hormone)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-Induction\repression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89886" y="3208924"/>
            <a:ext cx="3244242" cy="7139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Regulatory mechanism(s)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885118" y="1676400"/>
            <a:ext cx="0" cy="1530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2524" y="3180402"/>
            <a:ext cx="2417523" cy="1694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Pathway for glucose happens in almost every cell, starting by oxidation of glucose and ending with pyruvate (or lactate).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68530" y="2512996"/>
            <a:ext cx="1628383" cy="50284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Definition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628589" y="1676400"/>
            <a:ext cx="56129" cy="22029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01259" y="3947781"/>
            <a:ext cx="2254685" cy="1312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Few are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rate-limiting enzymes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(They are found only in irreversible pathways).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906132" y="3409340"/>
            <a:ext cx="1878904" cy="5198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Reaction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sp>
        <p:nvSpPr>
          <p:cNvPr id="31" name="Round Single Corner Rectangle 30"/>
          <p:cNvSpPr/>
          <p:nvPr/>
        </p:nvSpPr>
        <p:spPr>
          <a:xfrm>
            <a:off x="9469675" y="37578"/>
            <a:ext cx="2517733" cy="1515649"/>
          </a:xfrm>
          <a:prstGeom prst="round1Rect">
            <a:avLst/>
          </a:prstGeom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Pathway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Series of chemical reactions that have one goal.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Reaction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Substrate+Substrate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= Product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53410" y="2755521"/>
              <a:ext cx="72720" cy="4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0890" y="2753001"/>
                <a:ext cx="7776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44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208" y="0"/>
            <a:ext cx="12192000" cy="69971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-69956" y="3176047"/>
            <a:ext cx="121158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0792" y="605904"/>
            <a:ext cx="238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Production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0792" y="3321853"/>
            <a:ext cx="253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Utilization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663" y="1337908"/>
            <a:ext cx="1918913" cy="112582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Glycogeno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lysis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35881" y="1371600"/>
            <a:ext cx="1855119" cy="112582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Gluco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neo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genesis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4873" y="140173"/>
            <a:ext cx="4246200" cy="86958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Metabolic pathways of glucose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19305" y="1371601"/>
            <a:ext cx="1776695" cy="112582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Hexose interconversion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42124" y="4185805"/>
            <a:ext cx="2114250" cy="83275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Glyco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genesis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37761" y="4276770"/>
            <a:ext cx="2114250" cy="73769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Glyco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-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lysis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37761" y="5868815"/>
            <a:ext cx="2114250" cy="67043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Krebs cycle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907949" y="4253151"/>
            <a:ext cx="2114250" cy="7644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Hexose interconversion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4703" y="4229239"/>
            <a:ext cx="2114250" cy="8327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HMP / PPP</a:t>
            </a:r>
          </a:p>
        </p:txBody>
      </p:sp>
      <p:sp>
        <p:nvSpPr>
          <p:cNvPr id="29" name="Folded Corner 28"/>
          <p:cNvSpPr/>
          <p:nvPr/>
        </p:nvSpPr>
        <p:spPr>
          <a:xfrm>
            <a:off x="2982208" y="4771660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Catabolic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sp>
        <p:nvSpPr>
          <p:cNvPr id="30" name="Folded Corner 29"/>
          <p:cNvSpPr/>
          <p:nvPr/>
        </p:nvSpPr>
        <p:spPr>
          <a:xfrm>
            <a:off x="461753" y="4824119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Catabolic </a:t>
            </a:r>
          </a:p>
        </p:txBody>
      </p:sp>
      <p:sp>
        <p:nvSpPr>
          <p:cNvPr id="31" name="Folded Corner 30"/>
          <p:cNvSpPr/>
          <p:nvPr/>
        </p:nvSpPr>
        <p:spPr>
          <a:xfrm>
            <a:off x="2924742" y="6304402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Catabolic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</a:p>
        </p:txBody>
      </p:sp>
      <p:sp>
        <p:nvSpPr>
          <p:cNvPr id="32" name="Folded Corner 31"/>
          <p:cNvSpPr/>
          <p:nvPr/>
        </p:nvSpPr>
        <p:spPr>
          <a:xfrm>
            <a:off x="534004" y="2172364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Catabolic </a:t>
            </a:r>
          </a:p>
        </p:txBody>
      </p:sp>
      <p:sp>
        <p:nvSpPr>
          <p:cNvPr id="33" name="Folded Corner 32"/>
          <p:cNvSpPr/>
          <p:nvPr/>
        </p:nvSpPr>
        <p:spPr>
          <a:xfrm>
            <a:off x="7684997" y="4724897"/>
            <a:ext cx="1340285" cy="337099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Anabolic </a:t>
            </a:r>
          </a:p>
        </p:txBody>
      </p:sp>
      <p:sp>
        <p:nvSpPr>
          <p:cNvPr id="34" name="Folded Corner 33"/>
          <p:cNvSpPr/>
          <p:nvPr/>
        </p:nvSpPr>
        <p:spPr>
          <a:xfrm>
            <a:off x="2592037" y="2210752"/>
            <a:ext cx="1340285" cy="337099"/>
          </a:xfrm>
          <a:prstGeom prst="foldedCorner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Anabolic </a:t>
            </a:r>
          </a:p>
        </p:txBody>
      </p:sp>
      <p:sp>
        <p:nvSpPr>
          <p:cNvPr id="35" name="Right Arrow 27"/>
          <p:cNvSpPr/>
          <p:nvPr/>
        </p:nvSpPr>
        <p:spPr>
          <a:xfrm rot="5400000">
            <a:off x="3297520" y="5232433"/>
            <a:ext cx="594730" cy="47352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8686799" y="433169"/>
          <a:ext cx="3276600" cy="161834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157199104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604940369"/>
                    </a:ext>
                  </a:extLst>
                </a:gridCol>
              </a:tblGrid>
              <a:tr h="5003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Catabolic</a:t>
                      </a:r>
                      <a:r>
                        <a:rPr lang="en-US" sz="1400" baseline="0" dirty="0">
                          <a:effectLst/>
                        </a:rPr>
                        <a:t> Cycles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Anabolic</a:t>
                      </a:r>
                    </a:p>
                    <a:p>
                      <a:pPr algn="ctr"/>
                      <a:r>
                        <a:rPr lang="en-US" sz="1400" dirty="0">
                          <a:effectLst/>
                        </a:rPr>
                        <a:t>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62851"/>
                  </a:ext>
                </a:extLst>
              </a:tr>
              <a:tr h="1100185">
                <a:tc>
                  <a:txBody>
                    <a:bodyPr/>
                    <a:lstStyle/>
                    <a:p>
                      <a:pPr marL="171450" indent="-171450" algn="ctr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Glycolysis</a:t>
                      </a:r>
                      <a:r>
                        <a:rPr lang="en-US" sz="1400" baseline="0" dirty="0">
                          <a:effectLst/>
                        </a:rPr>
                        <a:t> &amp; </a:t>
                      </a:r>
                      <a:r>
                        <a:rPr lang="en-US" sz="1400" baseline="0" dirty="0" err="1">
                          <a:effectLst/>
                        </a:rPr>
                        <a:t>Kreb</a:t>
                      </a:r>
                      <a:r>
                        <a:rPr lang="en-US" sz="1400" baseline="0" dirty="0">
                          <a:effectLst/>
                        </a:rPr>
                        <a:t> (mainly)</a:t>
                      </a:r>
                    </a:p>
                    <a:p>
                      <a:pPr marL="171450" indent="-171450" algn="ctr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err="1">
                          <a:effectLst/>
                        </a:rPr>
                        <a:t>Glycogenolysis</a:t>
                      </a:r>
                      <a:endParaRPr lang="en-US" sz="1400" baseline="0" dirty="0">
                        <a:effectLst/>
                      </a:endParaRPr>
                    </a:p>
                    <a:p>
                      <a:pPr marL="171450" indent="-171450" algn="ctr" rtl="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>
                          <a:effectLst/>
                        </a:rPr>
                        <a:t>HMP</a:t>
                      </a:r>
                      <a:endParaRPr lang="en-US" sz="14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effectLst/>
                        </a:rPr>
                        <a:t>Gluconeogenesis</a:t>
                      </a:r>
                    </a:p>
                    <a:p>
                      <a:pPr algn="ctr"/>
                      <a:r>
                        <a:rPr lang="en-US" sz="1400" kern="1200" baseline="0" dirty="0">
                          <a:effectLst/>
                        </a:rPr>
                        <a:t>Glycogenesis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95615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9688080" y="2183296"/>
            <a:ext cx="2388272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 understand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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*You DON’T have to know this*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Prefix: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Glyco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-: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glucose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Glycogeno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-: 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lycogen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*except in synthesis of glycogen: we say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glycogensis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 instead of saying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glycogeno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-genesis.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To differentiate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: the synthesis of glucose is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glucoNEOgenesis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*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98019" y="5583656"/>
            <a:ext cx="2388272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Suffix: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-genesis: process of producing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-lysis: breaking down.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  <a:lumOff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58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59295" y="29071"/>
            <a:ext cx="1051560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Glycolysis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0195" y="1354634"/>
            <a:ext cx="10233800" cy="74252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Oxidation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(breaking down)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of glucose to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provide energy.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endParaRPr lang="ar-SA" dirty="0">
              <a:solidFill>
                <a:schemeClr val="bg1"/>
              </a:solidFill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endParaRPr lang="ar-SA" dirty="0">
              <a:solidFill>
                <a:schemeClr val="bg1"/>
              </a:solidFill>
              <a:latin typeface="+mj-lt"/>
            </a:endParaRPr>
          </a:p>
          <a:p>
            <a:pPr rt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552362-C919-4345-B514-848E7848F3E8}"/>
              </a:ext>
            </a:extLst>
          </p:cNvPr>
          <p:cNvSpPr txBox="1"/>
          <p:nvPr/>
        </p:nvSpPr>
        <p:spPr>
          <a:xfrm>
            <a:off x="9040305" y="230188"/>
            <a:ext cx="394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*Aerobic: with oxygen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*Anaerobic: without oxygen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708842-DE72-4B00-AC10-E654837F8F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8247" y="2097157"/>
          <a:ext cx="686450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168">
                  <a:extLst>
                    <a:ext uri="{9D8B030D-6E8A-4147-A177-3AD203B41FA5}">
                      <a16:colId xmlns:a16="http://schemas.microsoft.com/office/drawing/2014/main" val="1328017151"/>
                    </a:ext>
                  </a:extLst>
                </a:gridCol>
                <a:gridCol w="2112455">
                  <a:extLst>
                    <a:ext uri="{9D8B030D-6E8A-4147-A177-3AD203B41FA5}">
                      <a16:colId xmlns:a16="http://schemas.microsoft.com/office/drawing/2014/main" val="2906806340"/>
                    </a:ext>
                  </a:extLst>
                </a:gridCol>
                <a:gridCol w="2463881">
                  <a:extLst>
                    <a:ext uri="{9D8B030D-6E8A-4147-A177-3AD203B41FA5}">
                      <a16:colId xmlns:a16="http://schemas.microsoft.com/office/drawing/2014/main" val="3061456853"/>
                    </a:ext>
                  </a:extLst>
                </a:gridCol>
              </a:tblGrid>
              <a:tr h="83628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The kind of glycolysis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Aerobic glycolysis</a:t>
                      </a:r>
                      <a:endParaRPr lang="en-US" sz="1800" b="0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Anaerobic glycolysis</a:t>
                      </a:r>
                      <a:endParaRPr lang="en-US" sz="1800" b="0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509709"/>
                  </a:ext>
                </a:extLst>
              </a:tr>
              <a:tr h="150261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When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If there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enough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(adequate supply)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oxygen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, Cells that has mitochondria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absence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 of oxygen , cells that lack mitochondria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230151"/>
                  </a:ext>
                </a:extLst>
              </a:tr>
              <a:tr h="158170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The end product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Pyruvate(s)</a:t>
                      </a:r>
                    </a:p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algn="ctr"/>
                      <a:r>
                        <a:rPr lang="en-US" sz="24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8ATP</a:t>
                      </a:r>
                      <a:r>
                        <a:rPr lang="en-US" sz="12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Lactate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 ATP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11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94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90124" y="71883"/>
            <a:ext cx="8596668" cy="82606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Glycogenesis and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Glycogenolysis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497083" y="632778"/>
            <a:ext cx="4185623" cy="5762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Glycogenesis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100769" y="1181709"/>
            <a:ext cx="4598016" cy="3304117"/>
          </a:xfrm>
        </p:spPr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Synthesis of glycogen </a:t>
            </a:r>
            <a:r>
              <a:rPr lang="en-US" dirty="0">
                <a:solidFill>
                  <a:srgbClr val="FF0000"/>
                </a:solidFill>
              </a:rPr>
              <a:t>from glucose .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Occurs when glucose and ATP are present in relatively high amounts (This process is: storage)</a:t>
            </a:r>
            <a:endParaRPr lang="ar-SA" sz="2400" dirty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303131" y="605447"/>
            <a:ext cx="4185618" cy="576262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Glycogenolysis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03131" y="1168658"/>
            <a:ext cx="4528150" cy="3304117"/>
          </a:xfrm>
        </p:spPr>
        <p:txBody>
          <a:bodyPr/>
          <a:lstStyle/>
          <a:p>
            <a:pPr algn="l" rtl="0"/>
            <a:r>
              <a:rPr lang="en-US" sz="2400" dirty="0">
                <a:solidFill>
                  <a:schemeClr val="bg1"/>
                </a:solidFill>
              </a:rPr>
              <a:t>Degradation </a:t>
            </a:r>
            <a:r>
              <a:rPr lang="ar-SA" sz="2400" dirty="0">
                <a:solidFill>
                  <a:schemeClr val="tx1">
                    <a:lumMod val="50000"/>
                  </a:schemeClr>
                </a:solidFill>
              </a:rPr>
              <a:t>(تكسير)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of glycogen into glucose</a:t>
            </a:r>
          </a:p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Occurs in response to hormonal and neural signals</a:t>
            </a:r>
            <a:endParaRPr lang="ar-SA" sz="2400" dirty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US" sz="2400" dirty="0">
              <a:solidFill>
                <a:schemeClr val="bg1"/>
              </a:solidFill>
            </a:endParaRPr>
          </a:p>
          <a:p>
            <a:pPr algn="l" rtl="0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1401" y="3360994"/>
            <a:ext cx="3636985" cy="111178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(اذا زاد الجلوكوز في الجسم و كانت الطاقة موجودة يتم تخزين الجلوكوز على شكل جلايكوجين عشان يحرقه و يستخدمه بعدين)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78640" y="2733430"/>
            <a:ext cx="3777131" cy="1111781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هرمونات او إشارات كهربائية ( اذا احتاج الجسم جلوكوز يرسل إشارات للجلايكوجين لكي يتحول 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333" t="65926" r="4395" b="24074"/>
          <a:stretch/>
        </p:blipFill>
        <p:spPr>
          <a:xfrm>
            <a:off x="2886470" y="5857670"/>
            <a:ext cx="5901985" cy="8521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5837463" y="684473"/>
            <a:ext cx="0" cy="48006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5166" y="4845508"/>
            <a:ext cx="4820774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Both the same location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Mainly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liver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muscle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Cytosol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43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solidFill>
                  <a:schemeClr val="accent2"/>
                </a:solidFill>
              </a:rPr>
              <a:t>Gluconeogenesis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89519" y="1135062"/>
            <a:ext cx="10233800" cy="4351338"/>
          </a:xfrm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Synthesis of glucose from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non-carbohydrate precursors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The precursors could be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lactate</a:t>
            </a:r>
            <a:r>
              <a:rPr lang="ar-SA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)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Anaerobic)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pyruvate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(Aerobic ),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glycerol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alpha-keto acids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It requires both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mitochondria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cytosolic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enzymes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It occurs in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Liver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kidney.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91A5A0-1A5B-4141-8BE2-74ACB5A3D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38" y="3860006"/>
            <a:ext cx="5791199" cy="27432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C3BA64-AA7E-4034-8E1B-EE7187758E30}"/>
              </a:ext>
            </a:extLst>
          </p:cNvPr>
          <p:cNvSpPr txBox="1"/>
          <p:nvPr/>
        </p:nvSpPr>
        <p:spPr>
          <a:xfrm>
            <a:off x="7712764" y="3022496"/>
            <a:ext cx="4124740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Glycerol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is a part of the triacylglycerol molecule which is the main constituent of body fat.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Keto acids: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are organic compounds that contain a carboxylic acid group and a ketone group. The alpha-keto acids are especially important in biology as they are involved in the Krebs citric acid cycle and in glycolysis.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cytosolic enzymes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: present in cytosol</a:t>
            </a:r>
          </a:p>
        </p:txBody>
      </p:sp>
    </p:spTree>
    <p:extLst>
      <p:ext uri="{BB962C8B-B14F-4D97-AF65-F5344CB8AC3E}">
        <p14:creationId xmlns:p14="http://schemas.microsoft.com/office/powerpoint/2010/main" val="720744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1828800" y="2514600"/>
            <a:ext cx="8534400" cy="28956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HMP shunt is an alternative pathway of </a:t>
            </a:r>
            <a:r>
              <a:rPr lang="en-US" u="sng" dirty="0">
                <a:latin typeface="+mj-lt"/>
              </a:rPr>
              <a:t>glucose oxidation</a:t>
            </a:r>
            <a:r>
              <a:rPr lang="en-US" dirty="0">
                <a:latin typeface="+mj-lt"/>
              </a:rPr>
              <a:t>.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is 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not</a:t>
            </a:r>
            <a:r>
              <a:rPr lang="en-US" dirty="0">
                <a:latin typeface="+mj-lt"/>
              </a:rPr>
              <a:t> involved in the generation of energy.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Around </a:t>
            </a:r>
            <a:r>
              <a:rPr lang="en-US" b="1" u="sng" dirty="0">
                <a:solidFill>
                  <a:srgbClr val="FF3300"/>
                </a:solidFill>
                <a:latin typeface="+mj-lt"/>
              </a:rPr>
              <a:t>10%</a:t>
            </a:r>
            <a:r>
              <a:rPr lang="en-US" dirty="0">
                <a:latin typeface="+mj-lt"/>
              </a:rPr>
              <a:t> of glucose is entered in this pathway.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liver and kidney, this percentage is up to </a:t>
            </a:r>
            <a:r>
              <a:rPr lang="en-US" b="1" dirty="0">
                <a:solidFill>
                  <a:srgbClr val="FF3300"/>
                </a:solidFill>
                <a:latin typeface="+mj-lt"/>
              </a:rPr>
              <a:t>30%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23554" name="Title 13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153400" cy="13716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CC"/>
                </a:solidFill>
              </a:rPr>
              <a:t>Hexose Monophosphate shunt (</a:t>
            </a:r>
            <a:r>
              <a:rPr lang="en-US" altLang="en-US" b="1" dirty="0">
                <a:solidFill>
                  <a:srgbClr val="0000CC"/>
                </a:solidFill>
              </a:rPr>
              <a:t>HMP</a:t>
            </a:r>
            <a:r>
              <a:rPr lang="en-US" altLang="en-US" dirty="0">
                <a:solidFill>
                  <a:srgbClr val="0000CC"/>
                </a:solidFill>
              </a:rPr>
              <a:t>) </a:t>
            </a:r>
            <a:r>
              <a:rPr lang="en-US" altLang="en-US" dirty="0"/>
              <a:t>or </a:t>
            </a:r>
            <a:r>
              <a:rPr lang="en-US" altLang="en-US" dirty="0">
                <a:solidFill>
                  <a:srgbClr val="C00000"/>
                </a:solidFill>
              </a:rPr>
              <a:t>Pentose Phosphate Pathway (</a:t>
            </a:r>
            <a:r>
              <a:rPr lang="en-US" altLang="en-US" b="1" dirty="0">
                <a:solidFill>
                  <a:srgbClr val="C00000"/>
                </a:solidFill>
              </a:rPr>
              <a:t>PPP</a:t>
            </a:r>
            <a:r>
              <a:rPr lang="en-US" alt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0070" y="5867400"/>
            <a:ext cx="5452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PPP is a 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metabolic pathway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 parallel to glycolysis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anose="020406040505050203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67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287780" y="234892"/>
            <a:ext cx="9692640" cy="726588"/>
          </a:xfrm>
        </p:spPr>
        <p:txBody>
          <a:bodyPr>
            <a:normAutofit/>
          </a:bodyPr>
          <a:lstStyle/>
          <a:p>
            <a:r>
              <a:rPr lang="en-US" altLang="en-US" sz="3600" b="1" dirty="0"/>
              <a:t>Biomedical Importance of HMP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87780" y="961480"/>
            <a:ext cx="8153400" cy="3048458"/>
          </a:xfrm>
        </p:spPr>
        <p:txBody>
          <a:bodyPr/>
          <a:lstStyle/>
          <a:p>
            <a:pPr algn="l" rtl="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It has two main functions: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Provides </a:t>
            </a:r>
            <a:r>
              <a:rPr lang="en-US" b="1" dirty="0">
                <a:solidFill>
                  <a:srgbClr val="FF3300"/>
                </a:solidFill>
                <a:latin typeface="+mj-lt"/>
              </a:rPr>
              <a:t>NADPH</a:t>
            </a:r>
            <a:r>
              <a:rPr lang="en-US" dirty="0">
                <a:latin typeface="+mj-lt"/>
              </a:rPr>
              <a:t> which is required for:</a:t>
            </a:r>
          </a:p>
          <a:p>
            <a:pPr marL="788988" lvl="1" indent="-514350" algn="l" rtl="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synthesis of  fatty acids, steroids and some amino acids</a:t>
            </a:r>
          </a:p>
          <a:p>
            <a:pPr marL="788988" lvl="1" indent="-514350" algn="l" rtl="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Detoxification of drugs by Cytochrome P450.</a:t>
            </a:r>
          </a:p>
          <a:p>
            <a:pPr marL="788988" lvl="1" indent="-514350" algn="l" rtl="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In scavenging the free radicals.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Provides Pentoses, e.g. </a:t>
            </a:r>
            <a:r>
              <a:rPr lang="en-US" b="1" dirty="0">
                <a:solidFill>
                  <a:srgbClr val="FF3300"/>
                </a:solidFill>
                <a:latin typeface="+mj-lt"/>
              </a:rPr>
              <a:t>ribose</a:t>
            </a:r>
          </a:p>
          <a:p>
            <a:pPr marL="788988" lvl="1" indent="-514350" algn="l" rtl="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This pentose and its derivatives are useful in the synthesis of: </a:t>
            </a:r>
          </a:p>
          <a:p>
            <a:pPr marL="1063625" lvl="2" indent="-514350" algn="l" rtl="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Nucleic acids (DNA and RNA)</a:t>
            </a:r>
          </a:p>
          <a:p>
            <a:pPr marL="1063625" lvl="2" indent="-514350" algn="l" rtl="0">
              <a:buFont typeface="Wingdings 2" pitchFamily="18" charset="2"/>
              <a:buChar char=""/>
              <a:defRPr/>
            </a:pPr>
            <a:r>
              <a:rPr lang="en-US" dirty="0">
                <a:latin typeface="+mj-lt"/>
              </a:rPr>
              <a:t>Nucleotides (ATP, NAD, FAD and CoA)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9C932B-E582-4772-84C4-7CA64BE48BAE}"/>
              </a:ext>
            </a:extLst>
          </p:cNvPr>
          <p:cNvSpPr/>
          <p:nvPr/>
        </p:nvSpPr>
        <p:spPr>
          <a:xfrm>
            <a:off x="2316480" y="40099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Tissue Distribution of HMP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Tahom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E2A31E-0E92-4C2E-A3D9-1298FF7496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13180" y="5061453"/>
          <a:ext cx="8128000" cy="17251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54513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19125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1400"/>
                        </a:spcBef>
                        <a:spcAft>
                          <a:spcPts val="200"/>
                        </a:spcAft>
                        <a:buClr>
                          <a:srgbClr val="6F6F74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Adipose tissue</a:t>
                      </a:r>
                    </a:p>
                  </a:txBody>
                  <a:tcPr>
                    <a:lnR w="12700" cmpd="sng">
                      <a:noFill/>
                    </a:ln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kern="1200" cap="none" spc="1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Liver</a:t>
                      </a:r>
                      <a:endParaRPr lang="ar-SA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63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1400"/>
                        </a:spcBef>
                        <a:spcAft>
                          <a:spcPts val="200"/>
                        </a:spcAft>
                        <a:buClr>
                          <a:srgbClr val="6F6F74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Erythrocytes (RBC) </a:t>
                      </a:r>
                      <a:r>
                        <a:rPr kumimoji="0" lang="en-US" sz="1800" b="0" i="1" u="sng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 reduce glutathione</a:t>
                      </a:r>
                      <a:endParaRPr kumimoji="0" lang="en-US" sz="1800" b="0" i="0" u="none" strike="noStrike" kern="1200" cap="none" spc="1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1400"/>
                        </a:spcBef>
                        <a:spcAft>
                          <a:spcPts val="200"/>
                        </a:spcAft>
                        <a:buClr>
                          <a:srgbClr val="6F6F74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Lactating mammary gland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0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1400"/>
                        </a:spcBef>
                        <a:spcAft>
                          <a:spcPts val="200"/>
                        </a:spcAft>
                        <a:buClr>
                          <a:srgbClr val="6F6F74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Lens and cornea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1400"/>
                        </a:spcBef>
                        <a:spcAft>
                          <a:spcPts val="200"/>
                        </a:spcAft>
                        <a:buClr>
                          <a:srgbClr val="6F6F74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Adrenal cortex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5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rtl="1">
                        <a:buFont typeface="Arial" panose="020B0604020202020204" pitchFamily="34" charset="0"/>
                        <a:buChar char="•"/>
                      </a:pPr>
                      <a:endParaRPr lang="ar-S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kern="1200" cap="none" spc="1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Gonads</a:t>
                      </a:r>
                      <a:endParaRPr lang="ar-SA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6096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7AC9CC-3508-4E8B-B9BE-413004F01E13}"/>
              </a:ext>
            </a:extLst>
          </p:cNvPr>
          <p:cNvSpPr/>
          <p:nvPr/>
        </p:nvSpPr>
        <p:spPr>
          <a:xfrm>
            <a:off x="1313180" y="4697961"/>
            <a:ext cx="5675478" cy="35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1" i="0" u="none" strike="noStrike" kern="1200" cap="none" spc="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in the Cytosol of the following locations: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E6FEFB-1A04-4119-B943-4374C8110085}"/>
              </a:ext>
            </a:extLst>
          </p:cNvPr>
          <p:cNvSpPr/>
          <p:nvPr/>
        </p:nvSpPr>
        <p:spPr>
          <a:xfrm>
            <a:off x="8726905" y="1668379"/>
            <a:ext cx="2253515" cy="17127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/>
              <a:ea typeface="+mn-ea"/>
              <a:cs typeface="Tahoma" panose="020B060403050404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4893F0-C060-458D-AF2A-68EF0F1B7A84}"/>
              </a:ext>
            </a:extLst>
          </p:cNvPr>
          <p:cNvCxnSpPr>
            <a:cxnSpLocks/>
          </p:cNvCxnSpPr>
          <p:nvPr/>
        </p:nvCxnSpPr>
        <p:spPr>
          <a:xfrm>
            <a:off x="6464968" y="2197768"/>
            <a:ext cx="21840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F8629CA-7D10-4607-94FD-0112915EF68C}"/>
              </a:ext>
            </a:extLst>
          </p:cNvPr>
          <p:cNvSpPr txBox="1"/>
          <p:nvPr/>
        </p:nvSpPr>
        <p:spPr>
          <a:xfrm>
            <a:off x="8830205" y="1739942"/>
            <a:ext cx="20469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Note: Cytochrome P450: enzymes also function to metabolize potentially toxic compounds, including drugs and products of endogenous metabolism such as bilirubin</a:t>
            </a:r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entury Schoolbook" panose="02040604050505020304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63564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1_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5.xml><?xml version="1.0" encoding="utf-8"?>
<a:theme xmlns:a="http://schemas.openxmlformats.org/drawingml/2006/main" name="2_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6.xml><?xml version="1.0" encoding="utf-8"?>
<a:theme xmlns:a="http://schemas.openxmlformats.org/drawingml/2006/main" name="3_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7.xml><?xml version="1.0" encoding="utf-8"?>
<a:theme xmlns:a="http://schemas.openxmlformats.org/drawingml/2006/main" name="4_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8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1239</Words>
  <Application>Microsoft Office PowerPoint</Application>
  <PresentationFormat>Widescreen</PresentationFormat>
  <Paragraphs>247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Century Schoolbook</vt:lpstr>
      <vt:lpstr>Tahoma</vt:lpstr>
      <vt:lpstr>Wingdings</vt:lpstr>
      <vt:lpstr>Corbel</vt:lpstr>
      <vt:lpstr>Times New Roman</vt:lpstr>
      <vt:lpstr>Calibri</vt:lpstr>
      <vt:lpstr>Wingdings 2</vt:lpstr>
      <vt:lpstr>Arial</vt:lpstr>
      <vt:lpstr>Noto Sans Symbols</vt:lpstr>
      <vt:lpstr>View</vt:lpstr>
      <vt:lpstr>View</vt:lpstr>
      <vt:lpstr>Depth</vt:lpstr>
      <vt:lpstr>1_View</vt:lpstr>
      <vt:lpstr>2_View</vt:lpstr>
      <vt:lpstr>3_View</vt:lpstr>
      <vt:lpstr>4_View</vt:lpstr>
      <vt:lpstr>PowerPoint Presentation</vt:lpstr>
      <vt:lpstr>PowerPoint Presentation</vt:lpstr>
      <vt:lpstr>PowerPoint Presentation</vt:lpstr>
      <vt:lpstr>PowerPoint Presentation</vt:lpstr>
      <vt:lpstr>Glycolysis</vt:lpstr>
      <vt:lpstr>Glycogenesis and Glycogenolysis</vt:lpstr>
      <vt:lpstr>Gluconeogenesis</vt:lpstr>
      <vt:lpstr>Hexose Monophosphate shunt (HMP) or Pentose Phosphate Pathway (PPP)</vt:lpstr>
      <vt:lpstr>Biomedical Importance of HMP</vt:lpstr>
      <vt:lpstr>Phases of HMP Shunt</vt:lpstr>
      <vt:lpstr>PowerPoint Presentation</vt:lpstr>
      <vt:lpstr>  </vt:lpstr>
      <vt:lpstr>Phase 2- Non-oxidative  a) Interconversion of pentoses</vt:lpstr>
      <vt:lpstr>Phase 2- Non-oxidative </vt:lpstr>
      <vt:lpstr>Phase 2- Non-oxidative  a) Conversion of pentose phosphate to hexose phosphates</vt:lpstr>
      <vt:lpstr>Transketolation</vt:lpstr>
      <vt:lpstr>Transaldolation</vt:lpstr>
      <vt:lpstr>PowerPoint Presentation</vt:lpstr>
      <vt:lpstr>PowerPoint Presentation</vt:lpstr>
      <vt:lpstr>PowerPoint Presentation</vt:lpstr>
      <vt:lpstr>Take home messages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Al-Kadi</dc:creator>
  <cp:lastModifiedBy>Dana Al-Kadi</cp:lastModifiedBy>
  <cp:revision>13</cp:revision>
  <dcterms:modified xsi:type="dcterms:W3CDTF">2017-11-10T16:52:58Z</dcterms:modified>
</cp:coreProperties>
</file>