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62" r:id="rId3"/>
    <p:sldMasterId id="2147483674" r:id="rId4"/>
    <p:sldMasterId id="2147483686" r:id="rId5"/>
    <p:sldMasterId id="2147483698" r:id="rId6"/>
  </p:sldMasterIdLst>
  <p:notesMasterIdLst>
    <p:notesMasterId r:id="rId21"/>
  </p:notesMasterIdLst>
  <p:sldIdLst>
    <p:sldId id="256" r:id="rId7"/>
    <p:sldId id="257" r:id="rId8"/>
    <p:sldId id="261" r:id="rId9"/>
    <p:sldId id="262" r:id="rId10"/>
    <p:sldId id="264" r:id="rId11"/>
    <p:sldId id="265" r:id="rId12"/>
    <p:sldId id="266" r:id="rId13"/>
    <p:sldId id="267" r:id="rId14"/>
    <p:sldId id="268" r:id="rId15"/>
    <p:sldId id="269" r:id="rId16"/>
    <p:sldId id="270" r:id="rId17"/>
    <p:sldId id="271" r:id="rId18"/>
    <p:sldId id="263" r:id="rId19"/>
    <p:sldId id="260"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Wingdings 3" panose="05040102010807070707" pitchFamily="18" charset="2"/>
      <p:regular r:id="rId26"/>
    </p:embeddedFont>
    <p:embeddedFont>
      <p:font typeface="Century Gothic" panose="020B0502020202020204" pitchFamily="34" charset="0"/>
      <p:regular r:id="rId27"/>
      <p:bold r:id="rId28"/>
      <p:italic r:id="rId29"/>
      <p:boldItalic r:id="rId30"/>
    </p:embeddedFont>
    <p:embeddedFont>
      <p:font typeface="Century Schoolbook" panose="02040604050505020304" pitchFamily="18" charset="0"/>
      <p:regular r:id="rId31"/>
      <p:bold r:id="rId32"/>
      <p:italic r:id="rId33"/>
      <p:boldItalic r:id="rId34"/>
    </p:embeddedFont>
    <p:embeddedFont>
      <p:font typeface="Tahoma" panose="020B0604030504040204" pitchFamily="34" charset="0"/>
      <p:regular r:id="rId35"/>
      <p:bold r:id="rId36"/>
    </p:embeddedFont>
    <p:embeddedFont>
      <p:font typeface="Calibri Light" panose="020F0302020204030204" pitchFamily="34" charset="0"/>
      <p:regular r:id="rId37"/>
      <p:italic r:id="rId38"/>
    </p:embeddedFont>
    <p:embeddedFont>
      <p:font typeface="Wingdings 2" panose="05020102010507070707" pitchFamily="18" charset="2"/>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مقطع افتراضي" id="{BF0659F9-F3D1-417E-A3DF-9AF091DDC0EE}">
          <p14:sldIdLst>
            <p14:sldId id="256"/>
            <p14:sldId id="257"/>
            <p14:sldId id="261"/>
            <p14:sldId id="262"/>
            <p14:sldId id="264"/>
            <p14:sldId id="265"/>
            <p14:sldId id="266"/>
            <p14:sldId id="267"/>
            <p14:sldId id="268"/>
            <p14:sldId id="269"/>
            <p14:sldId id="270"/>
            <p14:sldId id="271"/>
            <p14:sldId id="263"/>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0.fntdata"/><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8FCD0-0E94-42D8-8E48-091E441D5D78}" type="doc">
      <dgm:prSet loTypeId="urn:microsoft.com/office/officeart/2005/8/layout/cycle6" loCatId="cycle" qsTypeId="urn:microsoft.com/office/officeart/2005/8/quickstyle/simple1" qsCatId="simple" csTypeId="urn:microsoft.com/office/officeart/2005/8/colors/accent1_2" csCatId="accent1" phldr="1"/>
      <dgm:spPr/>
      <dgm:t>
        <a:bodyPr/>
        <a:lstStyle/>
        <a:p>
          <a:pPr rtl="1"/>
          <a:endParaRPr lang="ar-SA"/>
        </a:p>
      </dgm:t>
    </dgm:pt>
    <dgm:pt modelId="{51EC53A0-AE0F-4C00-BD47-9BA50D281C5E}">
      <dgm:prSet phldrT="[نص]"/>
      <dgm:spPr/>
      <dgm:t>
        <a:bodyPr/>
        <a:lstStyle/>
        <a:p>
          <a:pPr rtl="1"/>
          <a:r>
            <a:rPr lang="en-US" b="1" dirty="0">
              <a:solidFill>
                <a:srgbClr val="FF0000"/>
              </a:solidFill>
            </a:rPr>
            <a:t>Acetyl CoA</a:t>
          </a:r>
        </a:p>
        <a:p>
          <a:pPr rtl="1"/>
          <a:r>
            <a:rPr lang="en-US" b="1" dirty="0">
              <a:solidFill>
                <a:schemeClr val="tx1"/>
              </a:solidFill>
            </a:rPr>
            <a:t>*in Krebs cycle</a:t>
          </a:r>
          <a:endParaRPr lang="ar-SA" dirty="0"/>
        </a:p>
      </dgm:t>
    </dgm:pt>
    <dgm:pt modelId="{180B1A26-4961-48C3-84DE-554E213AB920}" type="parTrans" cxnId="{D1A0544B-7E37-413A-8DF1-7B318A99DAE7}">
      <dgm:prSet/>
      <dgm:spPr/>
      <dgm:t>
        <a:bodyPr/>
        <a:lstStyle/>
        <a:p>
          <a:pPr rtl="1"/>
          <a:endParaRPr lang="ar-SA"/>
        </a:p>
      </dgm:t>
    </dgm:pt>
    <dgm:pt modelId="{2D238019-1075-479A-9AD4-FE65655D58CF}" type="sibTrans" cxnId="{D1A0544B-7E37-413A-8DF1-7B318A99DAE7}">
      <dgm:prSet/>
      <dgm:spPr/>
      <dgm:t>
        <a:bodyPr/>
        <a:lstStyle/>
        <a:p>
          <a:pPr rtl="1"/>
          <a:endParaRPr lang="ar-SA"/>
        </a:p>
      </dgm:t>
    </dgm:pt>
    <dgm:pt modelId="{E127D86E-C849-4CE0-B8A8-ABD170DE5811}">
      <dgm:prSet phldrT="[نص]" custT="1"/>
      <dgm:spPr/>
      <dgm:t>
        <a:bodyPr/>
        <a:lstStyle/>
        <a:p>
          <a:pPr rtl="1"/>
          <a:r>
            <a:rPr lang="en-US" sz="1600" b="1" dirty="0">
              <a:solidFill>
                <a:srgbClr val="FF0000"/>
              </a:solidFill>
            </a:rPr>
            <a:t>Oxaloacetate </a:t>
          </a:r>
        </a:p>
        <a:p>
          <a:pPr rtl="1"/>
          <a:r>
            <a:rPr lang="en-US" sz="1600" dirty="0"/>
            <a:t>*In Krebs cycle (it’s an intermediate)</a:t>
          </a:r>
        </a:p>
        <a:p>
          <a:pPr rtl="1"/>
          <a:r>
            <a:rPr lang="en-US" sz="1600" dirty="0"/>
            <a:t>* Activated by acetyl CoA</a:t>
          </a:r>
          <a:endParaRPr lang="ar-SA" sz="1600" dirty="0"/>
        </a:p>
        <a:p>
          <a:pPr rtl="1"/>
          <a:r>
            <a:rPr lang="en-US" sz="1600" dirty="0"/>
            <a:t>*</a:t>
          </a:r>
          <a:r>
            <a:rPr lang="en-US" sz="1600" b="1" dirty="0"/>
            <a:t>Importance</a:t>
          </a:r>
          <a:r>
            <a:rPr lang="en-US" sz="1600" dirty="0"/>
            <a:t>:</a:t>
          </a:r>
          <a:endParaRPr lang="ar-SA" sz="1600" dirty="0"/>
        </a:p>
        <a:p>
          <a:pPr rtl="1"/>
          <a:r>
            <a:rPr lang="en-US" sz="1600" dirty="0"/>
            <a:t>1. Replenishes intermediates of the TCA cycle.</a:t>
          </a:r>
          <a:endParaRPr lang="ar-SA" sz="1600" dirty="0"/>
        </a:p>
        <a:p>
          <a:pPr rtl="1"/>
          <a:r>
            <a:rPr lang="en-US" sz="1600" dirty="0"/>
            <a:t>2. Provide substrates for gluconeogenesis</a:t>
          </a:r>
          <a:endParaRPr lang="ar-SA" sz="1600" dirty="0"/>
        </a:p>
        <a:p>
          <a:pPr rtl="1"/>
          <a:r>
            <a:rPr lang="en-US" sz="1600" dirty="0"/>
            <a:t>3. An irreversible reaction</a:t>
          </a:r>
          <a:endParaRPr lang="ar-SA" sz="1600" dirty="0"/>
        </a:p>
      </dgm:t>
    </dgm:pt>
    <dgm:pt modelId="{A368B2E3-AF80-479E-96AD-38DB722E1CC5}" type="parTrans" cxnId="{1D75EE63-CB5F-423A-BDCA-0D029FFB316A}">
      <dgm:prSet/>
      <dgm:spPr/>
      <dgm:t>
        <a:bodyPr/>
        <a:lstStyle/>
        <a:p>
          <a:pPr rtl="1"/>
          <a:endParaRPr lang="ar-SA"/>
        </a:p>
      </dgm:t>
    </dgm:pt>
    <dgm:pt modelId="{98A628CB-B858-4FD2-A30F-AEB2447B1886}" type="sibTrans" cxnId="{1D75EE63-CB5F-423A-BDCA-0D029FFB316A}">
      <dgm:prSet/>
      <dgm:spPr/>
      <dgm:t>
        <a:bodyPr/>
        <a:lstStyle/>
        <a:p>
          <a:pPr rtl="1"/>
          <a:endParaRPr lang="ar-SA"/>
        </a:p>
      </dgm:t>
    </dgm:pt>
    <dgm:pt modelId="{14E61A75-DD17-427C-B931-351CE7A3A26B}">
      <dgm:prSet phldrT="[نص]"/>
      <dgm:spPr/>
      <dgm:t>
        <a:bodyPr/>
        <a:lstStyle/>
        <a:p>
          <a:pPr rtl="1"/>
          <a:endParaRPr lang="ar-SA" dirty="0"/>
        </a:p>
      </dgm:t>
    </dgm:pt>
    <dgm:pt modelId="{5ECD2A6D-44E5-4388-81C8-C9649421B8E5}" type="parTrans" cxnId="{56E06EDB-4108-4858-AF42-5E044C13E60B}">
      <dgm:prSet/>
      <dgm:spPr/>
      <dgm:t>
        <a:bodyPr/>
        <a:lstStyle/>
        <a:p>
          <a:pPr rtl="1"/>
          <a:endParaRPr lang="ar-SA"/>
        </a:p>
      </dgm:t>
    </dgm:pt>
    <dgm:pt modelId="{47838968-68A7-4D8C-9398-F2CE1CB1EE88}" type="sibTrans" cxnId="{56E06EDB-4108-4858-AF42-5E044C13E60B}">
      <dgm:prSet/>
      <dgm:spPr/>
      <dgm:t>
        <a:bodyPr/>
        <a:lstStyle/>
        <a:p>
          <a:pPr rtl="1"/>
          <a:endParaRPr lang="ar-SA"/>
        </a:p>
      </dgm:t>
    </dgm:pt>
    <dgm:pt modelId="{47E47351-A702-4492-A881-C2D9EFF5738C}">
      <dgm:prSet phldrT="[نص]"/>
      <dgm:spPr/>
      <dgm:t>
        <a:bodyPr/>
        <a:lstStyle/>
        <a:p>
          <a:pPr rtl="1"/>
          <a:r>
            <a:rPr lang="en-US" b="1" dirty="0">
              <a:solidFill>
                <a:srgbClr val="FF0000"/>
              </a:solidFill>
            </a:rPr>
            <a:t>Ethanol</a:t>
          </a:r>
          <a:r>
            <a:rPr lang="en-US" b="1" dirty="0"/>
            <a:t> </a:t>
          </a:r>
        </a:p>
        <a:p>
          <a:pPr rtl="1"/>
          <a:r>
            <a:rPr lang="en-US" dirty="0">
              <a:solidFill>
                <a:schemeClr val="bg1">
                  <a:lumMod val="50000"/>
                </a:schemeClr>
              </a:solidFill>
            </a:rPr>
            <a:t>*It occurs in yeast and some Bactria (including intestinal flora)(Anaerobic)</a:t>
          </a:r>
          <a:endParaRPr lang="ar-SA" dirty="0">
            <a:solidFill>
              <a:schemeClr val="bg1">
                <a:lumMod val="50000"/>
              </a:schemeClr>
            </a:solidFill>
          </a:endParaRPr>
        </a:p>
        <a:p>
          <a:pPr rtl="1"/>
          <a:r>
            <a:rPr lang="en-US" dirty="0">
              <a:solidFill>
                <a:schemeClr val="bg1">
                  <a:lumMod val="50000"/>
                </a:schemeClr>
              </a:solidFill>
            </a:rPr>
            <a:t>* Thiamine pyrophosphate-dependent pathway </a:t>
          </a:r>
          <a:endParaRPr lang="ar-SA" dirty="0">
            <a:solidFill>
              <a:schemeClr val="bg1">
                <a:lumMod val="50000"/>
              </a:schemeClr>
            </a:solidFill>
          </a:endParaRPr>
        </a:p>
      </dgm:t>
    </dgm:pt>
    <dgm:pt modelId="{DE1EB519-A8C4-49E0-B838-8F39374CBA87}" type="parTrans" cxnId="{03BC4464-4E67-48B2-99C9-7D5410313854}">
      <dgm:prSet/>
      <dgm:spPr/>
      <dgm:t>
        <a:bodyPr/>
        <a:lstStyle/>
        <a:p>
          <a:pPr rtl="1"/>
          <a:endParaRPr lang="ar-SA"/>
        </a:p>
      </dgm:t>
    </dgm:pt>
    <dgm:pt modelId="{5F167AA4-92E9-48F2-B322-7040684111F4}" type="sibTrans" cxnId="{03BC4464-4E67-48B2-99C9-7D5410313854}">
      <dgm:prSet/>
      <dgm:spPr/>
      <dgm:t>
        <a:bodyPr/>
        <a:lstStyle/>
        <a:p>
          <a:pPr rtl="1"/>
          <a:endParaRPr lang="ar-SA"/>
        </a:p>
      </dgm:t>
    </dgm:pt>
    <dgm:pt modelId="{43CAB734-7D52-4622-B8F5-3C839881B823}">
      <dgm:prSet phldrT="[نص]" custT="1"/>
      <dgm:spPr/>
      <dgm:t>
        <a:bodyPr/>
        <a:lstStyle/>
        <a:p>
          <a:pPr rtl="1"/>
          <a:r>
            <a:rPr lang="en-US" sz="1400" b="1" dirty="0">
              <a:solidFill>
                <a:srgbClr val="FF0000"/>
              </a:solidFill>
            </a:rPr>
            <a:t>Alanine</a:t>
          </a:r>
          <a:r>
            <a:rPr lang="en-US" sz="1400" b="1" dirty="0"/>
            <a:t> </a:t>
          </a:r>
        </a:p>
        <a:p>
          <a:pPr rtl="1"/>
          <a:r>
            <a:rPr lang="en-US" sz="1400" dirty="0"/>
            <a:t>Synthesis of  non-essential amino acid using pyruvate + glutamine "essential” </a:t>
          </a:r>
        </a:p>
        <a:p>
          <a:pPr rtl="1"/>
          <a:r>
            <a:rPr lang="en-US" sz="1400" dirty="0"/>
            <a:t>*Done by  Alanine transaminase  enzyme “ALT” </a:t>
          </a:r>
          <a:endParaRPr lang="ar-SA" sz="1400" dirty="0"/>
        </a:p>
        <a:p>
          <a:pPr rtl="1"/>
          <a:r>
            <a:rPr lang="en-US" sz="1400" dirty="0"/>
            <a:t>• PLP = pyridoxal phosphate</a:t>
          </a:r>
          <a:r>
            <a:rPr lang="ar-SA" sz="1400" dirty="0"/>
            <a:t>*</a:t>
          </a:r>
        </a:p>
      </dgm:t>
    </dgm:pt>
    <dgm:pt modelId="{FE52D8E8-A79F-484D-84DF-FF2127631163}" type="parTrans" cxnId="{56250781-91A4-4E62-BB37-54C701AAA8F5}">
      <dgm:prSet/>
      <dgm:spPr/>
      <dgm:t>
        <a:bodyPr/>
        <a:lstStyle/>
        <a:p>
          <a:pPr rtl="1"/>
          <a:endParaRPr lang="ar-SA"/>
        </a:p>
      </dgm:t>
    </dgm:pt>
    <dgm:pt modelId="{79FCE3DA-7EF1-401F-ADDE-C63A63F2A7E4}" type="sibTrans" cxnId="{56250781-91A4-4E62-BB37-54C701AAA8F5}">
      <dgm:prSet/>
      <dgm:spPr/>
      <dgm:t>
        <a:bodyPr/>
        <a:lstStyle/>
        <a:p>
          <a:pPr rtl="1"/>
          <a:endParaRPr lang="ar-SA"/>
        </a:p>
      </dgm:t>
    </dgm:pt>
    <dgm:pt modelId="{4535E31B-A36D-4094-8012-DD0ED09A1982}" type="pres">
      <dgm:prSet presAssocID="{FA88FCD0-0E94-42D8-8E48-091E441D5D78}" presName="cycle" presStyleCnt="0">
        <dgm:presLayoutVars>
          <dgm:dir/>
          <dgm:resizeHandles val="exact"/>
        </dgm:presLayoutVars>
      </dgm:prSet>
      <dgm:spPr/>
    </dgm:pt>
    <dgm:pt modelId="{DE552E24-02D4-477C-A84A-E3D64C8DA348}" type="pres">
      <dgm:prSet presAssocID="{51EC53A0-AE0F-4C00-BD47-9BA50D281C5E}" presName="node" presStyleLbl="node1" presStyleIdx="0" presStyleCnt="5" custRadScaleRad="96256" custRadScaleInc="30234">
        <dgm:presLayoutVars>
          <dgm:bulletEnabled val="1"/>
        </dgm:presLayoutVars>
      </dgm:prSet>
      <dgm:spPr/>
    </dgm:pt>
    <dgm:pt modelId="{61974BB7-FB82-452D-9E58-B34314536875}" type="pres">
      <dgm:prSet presAssocID="{51EC53A0-AE0F-4C00-BD47-9BA50D281C5E}" presName="spNode" presStyleCnt="0"/>
      <dgm:spPr/>
    </dgm:pt>
    <dgm:pt modelId="{F2BDCD83-3DB6-4F85-87E5-BEE9B48CCA62}" type="pres">
      <dgm:prSet presAssocID="{2D238019-1075-479A-9AD4-FE65655D58CF}" presName="sibTrans" presStyleLbl="sibTrans1D1" presStyleIdx="0" presStyleCnt="5"/>
      <dgm:spPr/>
    </dgm:pt>
    <dgm:pt modelId="{137D0EDE-91DF-4714-AB20-88EA5BA47F7F}" type="pres">
      <dgm:prSet presAssocID="{E127D86E-C849-4CE0-B8A8-ABD170DE5811}" presName="node" presStyleLbl="node1" presStyleIdx="1" presStyleCnt="5" custScaleX="162176" custScaleY="246008" custRadScaleRad="141249" custRadScaleInc="26707">
        <dgm:presLayoutVars>
          <dgm:bulletEnabled val="1"/>
        </dgm:presLayoutVars>
      </dgm:prSet>
      <dgm:spPr/>
    </dgm:pt>
    <dgm:pt modelId="{25AF7D2E-5EBC-4FBD-9256-540FB8B6D92B}" type="pres">
      <dgm:prSet presAssocID="{E127D86E-C849-4CE0-B8A8-ABD170DE5811}" presName="spNode" presStyleCnt="0"/>
      <dgm:spPr/>
    </dgm:pt>
    <dgm:pt modelId="{1B8403E2-DF3B-4D12-B2D3-14F3C682A85D}" type="pres">
      <dgm:prSet presAssocID="{98A628CB-B858-4FD2-A30F-AEB2447B1886}" presName="sibTrans" presStyleLbl="sibTrans1D1" presStyleIdx="1" presStyleCnt="5"/>
      <dgm:spPr/>
    </dgm:pt>
    <dgm:pt modelId="{AA7986BE-C3AC-46CE-84D5-F7267243803D}" type="pres">
      <dgm:prSet presAssocID="{14E61A75-DD17-427C-B931-351CE7A3A26B}" presName="node" presStyleLbl="node1" presStyleIdx="2" presStyleCnt="5" custScaleX="115866" custRadScaleRad="136664" custRadScaleInc="-52410">
        <dgm:presLayoutVars>
          <dgm:bulletEnabled val="1"/>
        </dgm:presLayoutVars>
      </dgm:prSet>
      <dgm:spPr/>
    </dgm:pt>
    <dgm:pt modelId="{1A22FB13-FEF3-4749-9606-6854C0AFE7EF}" type="pres">
      <dgm:prSet presAssocID="{14E61A75-DD17-427C-B931-351CE7A3A26B}" presName="spNode" presStyleCnt="0"/>
      <dgm:spPr/>
    </dgm:pt>
    <dgm:pt modelId="{DC0D24FD-EE70-46D4-ABF8-0C2CD123E5E2}" type="pres">
      <dgm:prSet presAssocID="{47838968-68A7-4D8C-9398-F2CE1CB1EE88}" presName="sibTrans" presStyleLbl="sibTrans1D1" presStyleIdx="2" presStyleCnt="5"/>
      <dgm:spPr/>
    </dgm:pt>
    <dgm:pt modelId="{847C2266-4CBE-433E-A4CF-E28B5BAAA629}" type="pres">
      <dgm:prSet presAssocID="{47E47351-A702-4492-A881-C2D9EFF5738C}" presName="node" presStyleLbl="node1" presStyleIdx="3" presStyleCnt="5" custScaleX="162193" custScaleY="194185" custRadScaleRad="119921" custRadScaleInc="35750">
        <dgm:presLayoutVars>
          <dgm:bulletEnabled val="1"/>
        </dgm:presLayoutVars>
      </dgm:prSet>
      <dgm:spPr/>
    </dgm:pt>
    <dgm:pt modelId="{64CBA85D-7FD4-4326-B564-1E6F0B855F3A}" type="pres">
      <dgm:prSet presAssocID="{47E47351-A702-4492-A881-C2D9EFF5738C}" presName="spNode" presStyleCnt="0"/>
      <dgm:spPr/>
    </dgm:pt>
    <dgm:pt modelId="{81770CF6-BAE3-4846-A0B6-544D9F3CFADC}" type="pres">
      <dgm:prSet presAssocID="{5F167AA4-92E9-48F2-B322-7040684111F4}" presName="sibTrans" presStyleLbl="sibTrans1D1" presStyleIdx="3" presStyleCnt="5"/>
      <dgm:spPr/>
    </dgm:pt>
    <dgm:pt modelId="{E102FEBD-1FDF-448E-B1A6-BA66A353854C}" type="pres">
      <dgm:prSet presAssocID="{43CAB734-7D52-4622-B8F5-3C839881B823}" presName="node" presStyleLbl="node1" presStyleIdx="4" presStyleCnt="5" custScaleY="187039" custRadScaleRad="118208" custRadScaleInc="-1163">
        <dgm:presLayoutVars>
          <dgm:bulletEnabled val="1"/>
        </dgm:presLayoutVars>
      </dgm:prSet>
      <dgm:spPr/>
    </dgm:pt>
    <dgm:pt modelId="{B9392B04-125A-4E07-957D-0AB3196EADC7}" type="pres">
      <dgm:prSet presAssocID="{43CAB734-7D52-4622-B8F5-3C839881B823}" presName="spNode" presStyleCnt="0"/>
      <dgm:spPr/>
    </dgm:pt>
    <dgm:pt modelId="{B9ECC3E4-C27C-4358-B56A-70681F3D05DB}" type="pres">
      <dgm:prSet presAssocID="{79FCE3DA-7EF1-401F-ADDE-C63A63F2A7E4}" presName="sibTrans" presStyleLbl="sibTrans1D1" presStyleIdx="4" presStyleCnt="5"/>
      <dgm:spPr/>
    </dgm:pt>
  </dgm:ptLst>
  <dgm:cxnLst>
    <dgm:cxn modelId="{6A380022-A054-4A68-8768-3A5C142D7049}" type="presOf" srcId="{51EC53A0-AE0F-4C00-BD47-9BA50D281C5E}" destId="{DE552E24-02D4-477C-A84A-E3D64C8DA348}" srcOrd="0" destOrd="0" presId="urn:microsoft.com/office/officeart/2005/8/layout/cycle6"/>
    <dgm:cxn modelId="{61B97726-7377-4C7E-86F1-2612D4524837}" type="presOf" srcId="{5F167AA4-92E9-48F2-B322-7040684111F4}" destId="{81770CF6-BAE3-4846-A0B6-544D9F3CFADC}" srcOrd="0" destOrd="0" presId="urn:microsoft.com/office/officeart/2005/8/layout/cycle6"/>
    <dgm:cxn modelId="{8888903E-165D-4DC3-BDB5-7A98BD08B382}" type="presOf" srcId="{E127D86E-C849-4CE0-B8A8-ABD170DE5811}" destId="{137D0EDE-91DF-4714-AB20-88EA5BA47F7F}" srcOrd="0" destOrd="0" presId="urn:microsoft.com/office/officeart/2005/8/layout/cycle6"/>
    <dgm:cxn modelId="{A4298C5B-72F1-47D2-8ABD-DF09A6E0E1C3}" type="presOf" srcId="{14E61A75-DD17-427C-B931-351CE7A3A26B}" destId="{AA7986BE-C3AC-46CE-84D5-F7267243803D}" srcOrd="0" destOrd="0" presId="urn:microsoft.com/office/officeart/2005/8/layout/cycle6"/>
    <dgm:cxn modelId="{5835CA5E-9DD6-41A3-BEBB-1EEDFEBEABBC}" type="presOf" srcId="{2D238019-1075-479A-9AD4-FE65655D58CF}" destId="{F2BDCD83-3DB6-4F85-87E5-BEE9B48CCA62}" srcOrd="0" destOrd="0" presId="urn:microsoft.com/office/officeart/2005/8/layout/cycle6"/>
    <dgm:cxn modelId="{1D75EE63-CB5F-423A-BDCA-0D029FFB316A}" srcId="{FA88FCD0-0E94-42D8-8E48-091E441D5D78}" destId="{E127D86E-C849-4CE0-B8A8-ABD170DE5811}" srcOrd="1" destOrd="0" parTransId="{A368B2E3-AF80-479E-96AD-38DB722E1CC5}" sibTransId="{98A628CB-B858-4FD2-A30F-AEB2447B1886}"/>
    <dgm:cxn modelId="{03BC4464-4E67-48B2-99C9-7D5410313854}" srcId="{FA88FCD0-0E94-42D8-8E48-091E441D5D78}" destId="{47E47351-A702-4492-A881-C2D9EFF5738C}" srcOrd="3" destOrd="0" parTransId="{DE1EB519-A8C4-49E0-B838-8F39374CBA87}" sibTransId="{5F167AA4-92E9-48F2-B322-7040684111F4}"/>
    <dgm:cxn modelId="{D1A0544B-7E37-413A-8DF1-7B318A99DAE7}" srcId="{FA88FCD0-0E94-42D8-8E48-091E441D5D78}" destId="{51EC53A0-AE0F-4C00-BD47-9BA50D281C5E}" srcOrd="0" destOrd="0" parTransId="{180B1A26-4961-48C3-84DE-554E213AB920}" sibTransId="{2D238019-1075-479A-9AD4-FE65655D58CF}"/>
    <dgm:cxn modelId="{3AB91F71-EBB7-4CBE-8D3B-E1DBBB84CC12}" type="presOf" srcId="{98A628CB-B858-4FD2-A30F-AEB2447B1886}" destId="{1B8403E2-DF3B-4D12-B2D3-14F3C682A85D}" srcOrd="0" destOrd="0" presId="urn:microsoft.com/office/officeart/2005/8/layout/cycle6"/>
    <dgm:cxn modelId="{0BEE1F73-3789-46CC-A78E-0D0B84856426}" type="presOf" srcId="{43CAB734-7D52-4622-B8F5-3C839881B823}" destId="{E102FEBD-1FDF-448E-B1A6-BA66A353854C}" srcOrd="0" destOrd="0" presId="urn:microsoft.com/office/officeart/2005/8/layout/cycle6"/>
    <dgm:cxn modelId="{E0DD5657-17F5-4926-8199-7B992F5EFC4F}" type="presOf" srcId="{47E47351-A702-4492-A881-C2D9EFF5738C}" destId="{847C2266-4CBE-433E-A4CF-E28B5BAAA629}" srcOrd="0" destOrd="0" presId="urn:microsoft.com/office/officeart/2005/8/layout/cycle6"/>
    <dgm:cxn modelId="{56250781-91A4-4E62-BB37-54C701AAA8F5}" srcId="{FA88FCD0-0E94-42D8-8E48-091E441D5D78}" destId="{43CAB734-7D52-4622-B8F5-3C839881B823}" srcOrd="4" destOrd="0" parTransId="{FE52D8E8-A79F-484D-84DF-FF2127631163}" sibTransId="{79FCE3DA-7EF1-401F-ADDE-C63A63F2A7E4}"/>
    <dgm:cxn modelId="{5B2061A4-B249-4221-A2AC-7A3DEEF6339B}" type="presOf" srcId="{FA88FCD0-0E94-42D8-8E48-091E441D5D78}" destId="{4535E31B-A36D-4094-8012-DD0ED09A1982}" srcOrd="0" destOrd="0" presId="urn:microsoft.com/office/officeart/2005/8/layout/cycle6"/>
    <dgm:cxn modelId="{56E06EDB-4108-4858-AF42-5E044C13E60B}" srcId="{FA88FCD0-0E94-42D8-8E48-091E441D5D78}" destId="{14E61A75-DD17-427C-B931-351CE7A3A26B}" srcOrd="2" destOrd="0" parTransId="{5ECD2A6D-44E5-4388-81C8-C9649421B8E5}" sibTransId="{47838968-68A7-4D8C-9398-F2CE1CB1EE88}"/>
    <dgm:cxn modelId="{997092DD-2DAD-4D01-9F77-14A368456C4B}" type="presOf" srcId="{47838968-68A7-4D8C-9398-F2CE1CB1EE88}" destId="{DC0D24FD-EE70-46D4-ABF8-0C2CD123E5E2}" srcOrd="0" destOrd="0" presId="urn:microsoft.com/office/officeart/2005/8/layout/cycle6"/>
    <dgm:cxn modelId="{2E4992E6-48AA-4162-9208-5BCCF9D87C81}" type="presOf" srcId="{79FCE3DA-7EF1-401F-ADDE-C63A63F2A7E4}" destId="{B9ECC3E4-C27C-4358-B56A-70681F3D05DB}" srcOrd="0" destOrd="0" presId="urn:microsoft.com/office/officeart/2005/8/layout/cycle6"/>
    <dgm:cxn modelId="{66A7E9F1-59BB-44B9-B4B1-7C92FE2D56B1}" type="presParOf" srcId="{4535E31B-A36D-4094-8012-DD0ED09A1982}" destId="{DE552E24-02D4-477C-A84A-E3D64C8DA348}" srcOrd="0" destOrd="0" presId="urn:microsoft.com/office/officeart/2005/8/layout/cycle6"/>
    <dgm:cxn modelId="{FDF649E6-BC68-4E1D-BB91-6E0CC2ABF507}" type="presParOf" srcId="{4535E31B-A36D-4094-8012-DD0ED09A1982}" destId="{61974BB7-FB82-452D-9E58-B34314536875}" srcOrd="1" destOrd="0" presId="urn:microsoft.com/office/officeart/2005/8/layout/cycle6"/>
    <dgm:cxn modelId="{4C07A385-C3D2-42F2-A39E-9C48C0AA7C96}" type="presParOf" srcId="{4535E31B-A36D-4094-8012-DD0ED09A1982}" destId="{F2BDCD83-3DB6-4F85-87E5-BEE9B48CCA62}" srcOrd="2" destOrd="0" presId="urn:microsoft.com/office/officeart/2005/8/layout/cycle6"/>
    <dgm:cxn modelId="{0F64BC38-E93E-48C0-AC6D-3F6C42201000}" type="presParOf" srcId="{4535E31B-A36D-4094-8012-DD0ED09A1982}" destId="{137D0EDE-91DF-4714-AB20-88EA5BA47F7F}" srcOrd="3" destOrd="0" presId="urn:microsoft.com/office/officeart/2005/8/layout/cycle6"/>
    <dgm:cxn modelId="{A9F1B63B-95D1-4C13-98FB-B5FE50DD28C9}" type="presParOf" srcId="{4535E31B-A36D-4094-8012-DD0ED09A1982}" destId="{25AF7D2E-5EBC-4FBD-9256-540FB8B6D92B}" srcOrd="4" destOrd="0" presId="urn:microsoft.com/office/officeart/2005/8/layout/cycle6"/>
    <dgm:cxn modelId="{7E53510A-5E74-492F-BE20-67E3BD8BE47A}" type="presParOf" srcId="{4535E31B-A36D-4094-8012-DD0ED09A1982}" destId="{1B8403E2-DF3B-4D12-B2D3-14F3C682A85D}" srcOrd="5" destOrd="0" presId="urn:microsoft.com/office/officeart/2005/8/layout/cycle6"/>
    <dgm:cxn modelId="{F52833E1-78D8-4A9D-9766-9C0E1DFC3B5A}" type="presParOf" srcId="{4535E31B-A36D-4094-8012-DD0ED09A1982}" destId="{AA7986BE-C3AC-46CE-84D5-F7267243803D}" srcOrd="6" destOrd="0" presId="urn:microsoft.com/office/officeart/2005/8/layout/cycle6"/>
    <dgm:cxn modelId="{AD570DDC-E6B5-46F4-97B3-767287C5D8F3}" type="presParOf" srcId="{4535E31B-A36D-4094-8012-DD0ED09A1982}" destId="{1A22FB13-FEF3-4749-9606-6854C0AFE7EF}" srcOrd="7" destOrd="0" presId="urn:microsoft.com/office/officeart/2005/8/layout/cycle6"/>
    <dgm:cxn modelId="{77970DD8-74D5-4E3D-8DC5-A9F4A111E672}" type="presParOf" srcId="{4535E31B-A36D-4094-8012-DD0ED09A1982}" destId="{DC0D24FD-EE70-46D4-ABF8-0C2CD123E5E2}" srcOrd="8" destOrd="0" presId="urn:microsoft.com/office/officeart/2005/8/layout/cycle6"/>
    <dgm:cxn modelId="{82F1A596-3A3B-4976-AC09-05E9F92DB71F}" type="presParOf" srcId="{4535E31B-A36D-4094-8012-DD0ED09A1982}" destId="{847C2266-4CBE-433E-A4CF-E28B5BAAA629}" srcOrd="9" destOrd="0" presId="urn:microsoft.com/office/officeart/2005/8/layout/cycle6"/>
    <dgm:cxn modelId="{6DC0BA7A-7A14-4272-AE36-AD336858D12F}" type="presParOf" srcId="{4535E31B-A36D-4094-8012-DD0ED09A1982}" destId="{64CBA85D-7FD4-4326-B564-1E6F0B855F3A}" srcOrd="10" destOrd="0" presId="urn:microsoft.com/office/officeart/2005/8/layout/cycle6"/>
    <dgm:cxn modelId="{4EFA8C09-7F24-4333-957A-70CAF2188659}" type="presParOf" srcId="{4535E31B-A36D-4094-8012-DD0ED09A1982}" destId="{81770CF6-BAE3-4846-A0B6-544D9F3CFADC}" srcOrd="11" destOrd="0" presId="urn:microsoft.com/office/officeart/2005/8/layout/cycle6"/>
    <dgm:cxn modelId="{FCD89A08-7D87-4FBB-95D7-390CBDBC5478}" type="presParOf" srcId="{4535E31B-A36D-4094-8012-DD0ED09A1982}" destId="{E102FEBD-1FDF-448E-B1A6-BA66A353854C}" srcOrd="12" destOrd="0" presId="urn:microsoft.com/office/officeart/2005/8/layout/cycle6"/>
    <dgm:cxn modelId="{DBF6F6DD-7C02-4B42-A593-A316B67C4417}" type="presParOf" srcId="{4535E31B-A36D-4094-8012-DD0ED09A1982}" destId="{B9392B04-125A-4E07-957D-0AB3196EADC7}" srcOrd="13" destOrd="0" presId="urn:microsoft.com/office/officeart/2005/8/layout/cycle6"/>
    <dgm:cxn modelId="{F2137D4D-E7F8-4FBB-A8F1-C0E7DD357EB6}" type="presParOf" srcId="{4535E31B-A36D-4094-8012-DD0ED09A1982}" destId="{B9ECC3E4-C27C-4358-B56A-70681F3D05DB}"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E81C0E5-AAFC-4A65-9150-C9982453705C}" type="doc">
      <dgm:prSet loTypeId="urn:microsoft.com/office/officeart/2005/8/layout/orgChart1" loCatId="hierarchy" qsTypeId="urn:microsoft.com/office/officeart/2005/8/quickstyle/3d4" qsCatId="3D" csTypeId="urn:microsoft.com/office/officeart/2005/8/colors/colorful4" csCatId="colorful" phldr="1"/>
      <dgm:spPr/>
      <dgm:t>
        <a:bodyPr/>
        <a:lstStyle/>
        <a:p>
          <a:pPr rtl="1"/>
          <a:endParaRPr lang="ar-SA"/>
        </a:p>
      </dgm:t>
    </dgm:pt>
    <dgm:pt modelId="{69B96CCB-E3C7-40A0-9FB6-00C43A5D0ECC}">
      <dgm:prSet phldrT="[Text]"/>
      <dgm:spPr/>
      <dgm:t>
        <a:bodyPr/>
        <a:lstStyle/>
        <a:p>
          <a:pPr rtl="1"/>
          <a:r>
            <a:rPr lang="en-US" dirty="0"/>
            <a:t>TCA CYCLE</a:t>
          </a:r>
          <a:endParaRPr lang="ar-SA" dirty="0"/>
        </a:p>
      </dgm:t>
    </dgm:pt>
    <dgm:pt modelId="{AD42281B-69AA-4F26-A915-8E41EF0715DE}" type="parTrans" cxnId="{7E0B1DF5-DB70-4D2A-847C-6AE067D069D8}">
      <dgm:prSet/>
      <dgm:spPr/>
      <dgm:t>
        <a:bodyPr/>
        <a:lstStyle/>
        <a:p>
          <a:pPr rtl="1"/>
          <a:endParaRPr lang="ar-SA">
            <a:solidFill>
              <a:schemeClr val="tx1"/>
            </a:solidFill>
          </a:endParaRPr>
        </a:p>
      </dgm:t>
    </dgm:pt>
    <dgm:pt modelId="{2349008B-1B0E-411E-94AE-1C6A400CF629}" type="sibTrans" cxnId="{7E0B1DF5-DB70-4D2A-847C-6AE067D069D8}">
      <dgm:prSet/>
      <dgm:spPr/>
      <dgm:t>
        <a:bodyPr/>
        <a:lstStyle/>
        <a:p>
          <a:pPr rtl="1"/>
          <a:endParaRPr lang="ar-SA">
            <a:solidFill>
              <a:schemeClr val="tx1"/>
            </a:solidFill>
          </a:endParaRPr>
        </a:p>
      </dgm:t>
    </dgm:pt>
    <dgm:pt modelId="{2AA666A2-B2A8-465B-9BBD-FE87D4C38F98}">
      <dgm:prSet phldrT="[Text]" custT="1"/>
      <dgm:spPr/>
      <dgm:t>
        <a:bodyPr/>
        <a:lstStyle/>
        <a:p>
          <a:pPr rtl="1"/>
          <a:r>
            <a:rPr lang="en-US" sz="2800" dirty="0"/>
            <a:t>Activators</a:t>
          </a:r>
          <a:endParaRPr lang="ar-SA" sz="3000" dirty="0"/>
        </a:p>
      </dgm:t>
    </dgm:pt>
    <dgm:pt modelId="{67AA6A32-297D-4077-9E40-23F3CAC6A287}" type="parTrans" cxnId="{31C56C92-C8FC-4760-9348-01846690D2A5}">
      <dgm:prSet/>
      <dgm:spPr/>
      <dgm:t>
        <a:bodyPr/>
        <a:lstStyle/>
        <a:p>
          <a:pPr rtl="1"/>
          <a:endParaRPr lang="ar-SA">
            <a:solidFill>
              <a:schemeClr val="tx1"/>
            </a:solidFill>
          </a:endParaRPr>
        </a:p>
      </dgm:t>
    </dgm:pt>
    <dgm:pt modelId="{8D0A35C9-6C01-4F9E-8EE6-34CFF5C7F464}" type="sibTrans" cxnId="{31C56C92-C8FC-4760-9348-01846690D2A5}">
      <dgm:prSet/>
      <dgm:spPr/>
      <dgm:t>
        <a:bodyPr/>
        <a:lstStyle/>
        <a:p>
          <a:pPr rtl="1"/>
          <a:endParaRPr lang="ar-SA">
            <a:solidFill>
              <a:schemeClr val="tx1"/>
            </a:solidFill>
          </a:endParaRPr>
        </a:p>
      </dgm:t>
    </dgm:pt>
    <dgm:pt modelId="{4BA2A26F-1CD3-42DB-AADA-FF246547831F}">
      <dgm:prSet phldrT="[Text]" custT="1"/>
      <dgm:spPr/>
      <dgm:t>
        <a:bodyPr/>
        <a:lstStyle/>
        <a:p>
          <a:pPr rtl="1"/>
          <a:r>
            <a:rPr lang="en-US" sz="2800" dirty="0"/>
            <a:t>Inhibitors</a:t>
          </a:r>
          <a:endParaRPr lang="ar-SA" sz="2800" dirty="0"/>
        </a:p>
      </dgm:t>
    </dgm:pt>
    <dgm:pt modelId="{0C297B63-9479-471A-9551-7C17E9042C6D}" type="parTrans" cxnId="{FFED3C2B-F929-4BD1-8DE9-8C943C582BCA}">
      <dgm:prSet/>
      <dgm:spPr/>
      <dgm:t>
        <a:bodyPr/>
        <a:lstStyle/>
        <a:p>
          <a:pPr rtl="1"/>
          <a:endParaRPr lang="ar-SA">
            <a:solidFill>
              <a:schemeClr val="tx1"/>
            </a:solidFill>
          </a:endParaRPr>
        </a:p>
      </dgm:t>
    </dgm:pt>
    <dgm:pt modelId="{06EF1DA7-F4F9-44C8-9CAA-BC9883D05F49}" type="sibTrans" cxnId="{FFED3C2B-F929-4BD1-8DE9-8C943C582BCA}">
      <dgm:prSet/>
      <dgm:spPr/>
      <dgm:t>
        <a:bodyPr/>
        <a:lstStyle/>
        <a:p>
          <a:pPr rtl="1"/>
          <a:endParaRPr lang="ar-SA">
            <a:solidFill>
              <a:schemeClr val="tx1"/>
            </a:solidFill>
          </a:endParaRPr>
        </a:p>
      </dgm:t>
    </dgm:pt>
    <dgm:pt modelId="{28413E7E-71B7-4A67-8966-B6DECFBEA181}">
      <dgm:prSet phldrT="[Text]"/>
      <dgm:spPr/>
      <dgm:t>
        <a:bodyPr/>
        <a:lstStyle/>
        <a:p>
          <a:pPr rtl="1"/>
          <a:r>
            <a:rPr lang="en-US" altLang="en-US"/>
            <a:t>ADP</a:t>
          </a:r>
          <a:endParaRPr lang="ar-SA" dirty="0"/>
        </a:p>
      </dgm:t>
    </dgm:pt>
    <dgm:pt modelId="{F5F9830E-5ED3-4657-A7A7-A53A85988BBB}" type="parTrans" cxnId="{DC0C3772-730B-40E3-8DC9-B533078C0D35}">
      <dgm:prSet/>
      <dgm:spPr/>
      <dgm:t>
        <a:bodyPr/>
        <a:lstStyle/>
        <a:p>
          <a:pPr rtl="1"/>
          <a:endParaRPr lang="ar-SA">
            <a:solidFill>
              <a:schemeClr val="tx1"/>
            </a:solidFill>
          </a:endParaRPr>
        </a:p>
      </dgm:t>
    </dgm:pt>
    <dgm:pt modelId="{0B4ADCAB-F2C9-499C-A73A-CC6C4A75EA72}" type="sibTrans" cxnId="{DC0C3772-730B-40E3-8DC9-B533078C0D35}">
      <dgm:prSet/>
      <dgm:spPr/>
      <dgm:t>
        <a:bodyPr/>
        <a:lstStyle/>
        <a:p>
          <a:pPr rtl="1"/>
          <a:endParaRPr lang="ar-SA">
            <a:solidFill>
              <a:schemeClr val="tx1"/>
            </a:solidFill>
          </a:endParaRPr>
        </a:p>
      </dgm:t>
    </dgm:pt>
    <dgm:pt modelId="{EFB14CF2-CA7F-4067-8A9F-2250945EACE2}">
      <dgm:prSet phldrT="[Text]"/>
      <dgm:spPr/>
      <dgm:t>
        <a:bodyPr/>
        <a:lstStyle/>
        <a:p>
          <a:pPr rtl="1"/>
          <a:r>
            <a:rPr lang="en-US" altLang="en-US"/>
            <a:t>Ca</a:t>
          </a:r>
          <a:r>
            <a:rPr lang="en-US" altLang="en-US" baseline="30000"/>
            <a:t>2+</a:t>
          </a:r>
          <a:endParaRPr lang="ar-SA" dirty="0"/>
        </a:p>
      </dgm:t>
    </dgm:pt>
    <dgm:pt modelId="{1015D5AE-1F8D-462D-A708-A9043C609A42}" type="parTrans" cxnId="{F9C9AE24-FDCF-4786-9C46-E54D62342744}">
      <dgm:prSet/>
      <dgm:spPr/>
      <dgm:t>
        <a:bodyPr/>
        <a:lstStyle/>
        <a:p>
          <a:pPr rtl="1"/>
          <a:endParaRPr lang="ar-SA">
            <a:solidFill>
              <a:schemeClr val="tx1"/>
            </a:solidFill>
          </a:endParaRPr>
        </a:p>
      </dgm:t>
    </dgm:pt>
    <dgm:pt modelId="{EA58552C-CE1C-4B62-A4E8-5078BD83D495}" type="sibTrans" cxnId="{F9C9AE24-FDCF-4786-9C46-E54D62342744}">
      <dgm:prSet/>
      <dgm:spPr/>
      <dgm:t>
        <a:bodyPr/>
        <a:lstStyle/>
        <a:p>
          <a:pPr rtl="1"/>
          <a:endParaRPr lang="ar-SA">
            <a:solidFill>
              <a:schemeClr val="tx1"/>
            </a:solidFill>
          </a:endParaRPr>
        </a:p>
      </dgm:t>
    </dgm:pt>
    <dgm:pt modelId="{9E05029A-2DAC-4CBA-A1DC-A844F738E822}">
      <dgm:prSet phldrT="[Text]"/>
      <dgm:spPr/>
      <dgm:t>
        <a:bodyPr/>
        <a:lstStyle/>
        <a:p>
          <a:pPr rtl="1"/>
          <a:r>
            <a:rPr lang="en-US"/>
            <a:t>ATP</a:t>
          </a:r>
          <a:endParaRPr lang="ar-SA" dirty="0"/>
        </a:p>
      </dgm:t>
    </dgm:pt>
    <dgm:pt modelId="{97E3806B-D185-41E2-B0E2-D89D13BD9C71}" type="parTrans" cxnId="{DF172F8F-94D4-4742-B7CA-002E89F1CAF3}">
      <dgm:prSet/>
      <dgm:spPr/>
      <dgm:t>
        <a:bodyPr/>
        <a:lstStyle/>
        <a:p>
          <a:pPr rtl="1"/>
          <a:endParaRPr lang="ar-SA">
            <a:solidFill>
              <a:schemeClr val="tx1"/>
            </a:solidFill>
          </a:endParaRPr>
        </a:p>
      </dgm:t>
    </dgm:pt>
    <dgm:pt modelId="{2CE44A4D-AA0D-4F70-BD33-45B0A8240B7B}" type="sibTrans" cxnId="{DF172F8F-94D4-4742-B7CA-002E89F1CAF3}">
      <dgm:prSet/>
      <dgm:spPr/>
      <dgm:t>
        <a:bodyPr/>
        <a:lstStyle/>
        <a:p>
          <a:pPr rtl="1"/>
          <a:endParaRPr lang="ar-SA">
            <a:solidFill>
              <a:schemeClr val="tx1"/>
            </a:solidFill>
          </a:endParaRPr>
        </a:p>
      </dgm:t>
    </dgm:pt>
    <dgm:pt modelId="{C4C2FC30-25FD-453C-A531-F02FB0AE1619}">
      <dgm:prSet phldrT="[Text]"/>
      <dgm:spPr/>
      <dgm:t>
        <a:bodyPr/>
        <a:lstStyle/>
        <a:p>
          <a:pPr rtl="1"/>
          <a:r>
            <a:rPr lang="en-US"/>
            <a:t>NADH</a:t>
          </a:r>
          <a:endParaRPr lang="ar-SA" dirty="0"/>
        </a:p>
      </dgm:t>
    </dgm:pt>
    <dgm:pt modelId="{1A4BB1D1-508A-4C9A-8925-790A21668B6E}" type="parTrans" cxnId="{BCA4E15D-9055-4DF4-926F-E081DF93FA93}">
      <dgm:prSet/>
      <dgm:spPr/>
      <dgm:t>
        <a:bodyPr/>
        <a:lstStyle/>
        <a:p>
          <a:pPr rtl="1"/>
          <a:endParaRPr lang="ar-SA">
            <a:solidFill>
              <a:schemeClr val="tx1"/>
            </a:solidFill>
          </a:endParaRPr>
        </a:p>
      </dgm:t>
    </dgm:pt>
    <dgm:pt modelId="{63DB4205-2045-4EBB-8245-FC0EEDE1D221}" type="sibTrans" cxnId="{BCA4E15D-9055-4DF4-926F-E081DF93FA93}">
      <dgm:prSet/>
      <dgm:spPr/>
      <dgm:t>
        <a:bodyPr/>
        <a:lstStyle/>
        <a:p>
          <a:pPr rtl="1"/>
          <a:endParaRPr lang="ar-SA">
            <a:solidFill>
              <a:schemeClr val="tx1"/>
            </a:solidFill>
          </a:endParaRPr>
        </a:p>
      </dgm:t>
    </dgm:pt>
    <dgm:pt modelId="{14707C81-FD2F-49F1-AF02-E9185A818953}" type="pres">
      <dgm:prSet presAssocID="{CE81C0E5-AAFC-4A65-9150-C9982453705C}" presName="hierChild1" presStyleCnt="0">
        <dgm:presLayoutVars>
          <dgm:orgChart val="1"/>
          <dgm:chPref val="1"/>
          <dgm:dir/>
          <dgm:animOne val="branch"/>
          <dgm:animLvl val="lvl"/>
          <dgm:resizeHandles/>
        </dgm:presLayoutVars>
      </dgm:prSet>
      <dgm:spPr/>
    </dgm:pt>
    <dgm:pt modelId="{D2CDD266-F0F3-4864-8B0D-C3F44228F816}" type="pres">
      <dgm:prSet presAssocID="{69B96CCB-E3C7-40A0-9FB6-00C43A5D0ECC}" presName="hierRoot1" presStyleCnt="0">
        <dgm:presLayoutVars>
          <dgm:hierBranch val="init"/>
        </dgm:presLayoutVars>
      </dgm:prSet>
      <dgm:spPr/>
    </dgm:pt>
    <dgm:pt modelId="{B9DBC1DF-6930-42E5-A2F2-2A2D5C35388E}" type="pres">
      <dgm:prSet presAssocID="{69B96CCB-E3C7-40A0-9FB6-00C43A5D0ECC}" presName="rootComposite1" presStyleCnt="0"/>
      <dgm:spPr/>
    </dgm:pt>
    <dgm:pt modelId="{120BB8A1-C2CA-4CDF-9B64-77CE1485079A}" type="pres">
      <dgm:prSet presAssocID="{69B96CCB-E3C7-40A0-9FB6-00C43A5D0ECC}" presName="rootText1" presStyleLbl="node0" presStyleIdx="0" presStyleCnt="1" custScaleX="137421">
        <dgm:presLayoutVars>
          <dgm:chPref val="3"/>
        </dgm:presLayoutVars>
      </dgm:prSet>
      <dgm:spPr/>
    </dgm:pt>
    <dgm:pt modelId="{CEF9E79C-3148-4E45-AE48-C0E0643EE7DB}" type="pres">
      <dgm:prSet presAssocID="{69B96CCB-E3C7-40A0-9FB6-00C43A5D0ECC}" presName="rootConnector1" presStyleLbl="node1" presStyleIdx="0" presStyleCnt="0"/>
      <dgm:spPr/>
    </dgm:pt>
    <dgm:pt modelId="{3399EBAD-4AFE-40FC-AAB8-25EAAE4F8C8B}" type="pres">
      <dgm:prSet presAssocID="{69B96CCB-E3C7-40A0-9FB6-00C43A5D0ECC}" presName="hierChild2" presStyleCnt="0"/>
      <dgm:spPr/>
    </dgm:pt>
    <dgm:pt modelId="{6EFC92AC-F381-4081-B6A0-594D0DE9B9F8}" type="pres">
      <dgm:prSet presAssocID="{67AA6A32-297D-4077-9E40-23F3CAC6A287}" presName="Name37" presStyleLbl="parChTrans1D2" presStyleIdx="0" presStyleCnt="2"/>
      <dgm:spPr/>
    </dgm:pt>
    <dgm:pt modelId="{AF7EE85F-0BA5-42AA-97A6-4C5162E63983}" type="pres">
      <dgm:prSet presAssocID="{2AA666A2-B2A8-465B-9BBD-FE87D4C38F98}" presName="hierRoot2" presStyleCnt="0">
        <dgm:presLayoutVars>
          <dgm:hierBranch val="init"/>
        </dgm:presLayoutVars>
      </dgm:prSet>
      <dgm:spPr/>
    </dgm:pt>
    <dgm:pt modelId="{98752C60-A715-470C-BD56-A36AB744BBB8}" type="pres">
      <dgm:prSet presAssocID="{2AA666A2-B2A8-465B-9BBD-FE87D4C38F98}" presName="rootComposite" presStyleCnt="0"/>
      <dgm:spPr/>
    </dgm:pt>
    <dgm:pt modelId="{CDDC3570-7003-41FC-9E7A-3E16EC338C18}" type="pres">
      <dgm:prSet presAssocID="{2AA666A2-B2A8-465B-9BBD-FE87D4C38F98}" presName="rootText" presStyleLbl="node2" presStyleIdx="0" presStyleCnt="2">
        <dgm:presLayoutVars>
          <dgm:chPref val="3"/>
        </dgm:presLayoutVars>
      </dgm:prSet>
      <dgm:spPr/>
    </dgm:pt>
    <dgm:pt modelId="{19DBBA16-9910-490C-BDE1-1D32173491D5}" type="pres">
      <dgm:prSet presAssocID="{2AA666A2-B2A8-465B-9BBD-FE87D4C38F98}" presName="rootConnector" presStyleLbl="node2" presStyleIdx="0" presStyleCnt="2"/>
      <dgm:spPr/>
    </dgm:pt>
    <dgm:pt modelId="{D6480637-9521-42D9-AAAD-E4DCFE70B3A5}" type="pres">
      <dgm:prSet presAssocID="{2AA666A2-B2A8-465B-9BBD-FE87D4C38F98}" presName="hierChild4" presStyleCnt="0"/>
      <dgm:spPr/>
    </dgm:pt>
    <dgm:pt modelId="{1E9AEC52-547E-4A43-A94E-2E9FA5BCA975}" type="pres">
      <dgm:prSet presAssocID="{F5F9830E-5ED3-4657-A7A7-A53A85988BBB}" presName="Name37" presStyleLbl="parChTrans1D3" presStyleIdx="0" presStyleCnt="4"/>
      <dgm:spPr/>
    </dgm:pt>
    <dgm:pt modelId="{6F043F0E-CEF8-4DB0-9C0F-ED5030BF5468}" type="pres">
      <dgm:prSet presAssocID="{28413E7E-71B7-4A67-8966-B6DECFBEA181}" presName="hierRoot2" presStyleCnt="0">
        <dgm:presLayoutVars>
          <dgm:hierBranch val="init"/>
        </dgm:presLayoutVars>
      </dgm:prSet>
      <dgm:spPr/>
    </dgm:pt>
    <dgm:pt modelId="{BC2334CE-E295-43F7-9B34-849D6850D974}" type="pres">
      <dgm:prSet presAssocID="{28413E7E-71B7-4A67-8966-B6DECFBEA181}" presName="rootComposite" presStyleCnt="0"/>
      <dgm:spPr/>
    </dgm:pt>
    <dgm:pt modelId="{5E0013DB-DE7F-40B6-BACA-FDD01D449222}" type="pres">
      <dgm:prSet presAssocID="{28413E7E-71B7-4A67-8966-B6DECFBEA181}" presName="rootText" presStyleLbl="node3" presStyleIdx="0" presStyleCnt="4">
        <dgm:presLayoutVars>
          <dgm:chPref val="3"/>
        </dgm:presLayoutVars>
      </dgm:prSet>
      <dgm:spPr/>
    </dgm:pt>
    <dgm:pt modelId="{53A74F48-E053-49C3-8534-B3A4A7CF955A}" type="pres">
      <dgm:prSet presAssocID="{28413E7E-71B7-4A67-8966-B6DECFBEA181}" presName="rootConnector" presStyleLbl="node3" presStyleIdx="0" presStyleCnt="4"/>
      <dgm:spPr/>
    </dgm:pt>
    <dgm:pt modelId="{C855343C-027D-4B55-BBB6-41890CC767EA}" type="pres">
      <dgm:prSet presAssocID="{28413E7E-71B7-4A67-8966-B6DECFBEA181}" presName="hierChild4" presStyleCnt="0"/>
      <dgm:spPr/>
    </dgm:pt>
    <dgm:pt modelId="{17136022-F37B-4EB7-A391-F92D1D68D62B}" type="pres">
      <dgm:prSet presAssocID="{28413E7E-71B7-4A67-8966-B6DECFBEA181}" presName="hierChild5" presStyleCnt="0"/>
      <dgm:spPr/>
    </dgm:pt>
    <dgm:pt modelId="{306DC064-A7BF-4D77-9E7E-C290B56F5F9E}" type="pres">
      <dgm:prSet presAssocID="{1015D5AE-1F8D-462D-A708-A9043C609A42}" presName="Name37" presStyleLbl="parChTrans1D3" presStyleIdx="1" presStyleCnt="4"/>
      <dgm:spPr/>
    </dgm:pt>
    <dgm:pt modelId="{63775FBC-3DF9-492C-BCEF-64C73B6E2C25}" type="pres">
      <dgm:prSet presAssocID="{EFB14CF2-CA7F-4067-8A9F-2250945EACE2}" presName="hierRoot2" presStyleCnt="0">
        <dgm:presLayoutVars>
          <dgm:hierBranch val="init"/>
        </dgm:presLayoutVars>
      </dgm:prSet>
      <dgm:spPr/>
    </dgm:pt>
    <dgm:pt modelId="{BB554734-D16C-4D73-8E41-515D9007E641}" type="pres">
      <dgm:prSet presAssocID="{EFB14CF2-CA7F-4067-8A9F-2250945EACE2}" presName="rootComposite" presStyleCnt="0"/>
      <dgm:spPr/>
    </dgm:pt>
    <dgm:pt modelId="{8F825A28-6DE8-4219-8491-775FC8EDF2BA}" type="pres">
      <dgm:prSet presAssocID="{EFB14CF2-CA7F-4067-8A9F-2250945EACE2}" presName="rootText" presStyleLbl="node3" presStyleIdx="1" presStyleCnt="4">
        <dgm:presLayoutVars>
          <dgm:chPref val="3"/>
        </dgm:presLayoutVars>
      </dgm:prSet>
      <dgm:spPr/>
    </dgm:pt>
    <dgm:pt modelId="{9B1331DE-1F9B-4D2E-8F3A-787D1298C412}" type="pres">
      <dgm:prSet presAssocID="{EFB14CF2-CA7F-4067-8A9F-2250945EACE2}" presName="rootConnector" presStyleLbl="node3" presStyleIdx="1" presStyleCnt="4"/>
      <dgm:spPr/>
    </dgm:pt>
    <dgm:pt modelId="{500C53E3-3E1A-4535-8A8E-FDDB5D134AB1}" type="pres">
      <dgm:prSet presAssocID="{EFB14CF2-CA7F-4067-8A9F-2250945EACE2}" presName="hierChild4" presStyleCnt="0"/>
      <dgm:spPr/>
    </dgm:pt>
    <dgm:pt modelId="{E9655CA2-A56F-46A7-B769-B464178ABA4F}" type="pres">
      <dgm:prSet presAssocID="{EFB14CF2-CA7F-4067-8A9F-2250945EACE2}" presName="hierChild5" presStyleCnt="0"/>
      <dgm:spPr/>
    </dgm:pt>
    <dgm:pt modelId="{7B4C41A8-7D27-405F-8BA4-3CA1FEFD7766}" type="pres">
      <dgm:prSet presAssocID="{2AA666A2-B2A8-465B-9BBD-FE87D4C38F98}" presName="hierChild5" presStyleCnt="0"/>
      <dgm:spPr/>
    </dgm:pt>
    <dgm:pt modelId="{14F26E0E-101B-4A4B-A9B0-2F5F7F5DAC38}" type="pres">
      <dgm:prSet presAssocID="{0C297B63-9479-471A-9551-7C17E9042C6D}" presName="Name37" presStyleLbl="parChTrans1D2" presStyleIdx="1" presStyleCnt="2"/>
      <dgm:spPr/>
    </dgm:pt>
    <dgm:pt modelId="{3AD81403-3060-4A9B-83BF-2B6B78ED27BD}" type="pres">
      <dgm:prSet presAssocID="{4BA2A26F-1CD3-42DB-AADA-FF246547831F}" presName="hierRoot2" presStyleCnt="0">
        <dgm:presLayoutVars>
          <dgm:hierBranch val="init"/>
        </dgm:presLayoutVars>
      </dgm:prSet>
      <dgm:spPr/>
    </dgm:pt>
    <dgm:pt modelId="{7F3D9847-21F5-40E0-A0F5-CCDA28627622}" type="pres">
      <dgm:prSet presAssocID="{4BA2A26F-1CD3-42DB-AADA-FF246547831F}" presName="rootComposite" presStyleCnt="0"/>
      <dgm:spPr/>
    </dgm:pt>
    <dgm:pt modelId="{87539978-EC05-45A1-A942-8B45D7EA1629}" type="pres">
      <dgm:prSet presAssocID="{4BA2A26F-1CD3-42DB-AADA-FF246547831F}" presName="rootText" presStyleLbl="node2" presStyleIdx="1" presStyleCnt="2">
        <dgm:presLayoutVars>
          <dgm:chPref val="3"/>
        </dgm:presLayoutVars>
      </dgm:prSet>
      <dgm:spPr/>
    </dgm:pt>
    <dgm:pt modelId="{96AE2207-033C-47BF-9942-13F792F95CC4}" type="pres">
      <dgm:prSet presAssocID="{4BA2A26F-1CD3-42DB-AADA-FF246547831F}" presName="rootConnector" presStyleLbl="node2" presStyleIdx="1" presStyleCnt="2"/>
      <dgm:spPr/>
    </dgm:pt>
    <dgm:pt modelId="{D67AA03A-7828-4B09-A98E-33C9C568AA01}" type="pres">
      <dgm:prSet presAssocID="{4BA2A26F-1CD3-42DB-AADA-FF246547831F}" presName="hierChild4" presStyleCnt="0"/>
      <dgm:spPr/>
    </dgm:pt>
    <dgm:pt modelId="{36739275-A5A8-4B63-97CD-93E04CEA8CAF}" type="pres">
      <dgm:prSet presAssocID="{97E3806B-D185-41E2-B0E2-D89D13BD9C71}" presName="Name37" presStyleLbl="parChTrans1D3" presStyleIdx="2" presStyleCnt="4"/>
      <dgm:spPr/>
    </dgm:pt>
    <dgm:pt modelId="{C4CD831F-0ACE-4745-9F60-116DB1D57BA0}" type="pres">
      <dgm:prSet presAssocID="{9E05029A-2DAC-4CBA-A1DC-A844F738E822}" presName="hierRoot2" presStyleCnt="0">
        <dgm:presLayoutVars>
          <dgm:hierBranch val="init"/>
        </dgm:presLayoutVars>
      </dgm:prSet>
      <dgm:spPr/>
    </dgm:pt>
    <dgm:pt modelId="{B2F94A4E-DEC7-474D-80F0-FA7447635111}" type="pres">
      <dgm:prSet presAssocID="{9E05029A-2DAC-4CBA-A1DC-A844F738E822}" presName="rootComposite" presStyleCnt="0"/>
      <dgm:spPr/>
    </dgm:pt>
    <dgm:pt modelId="{C843C7BB-153C-4C6D-83DD-49ED54A12213}" type="pres">
      <dgm:prSet presAssocID="{9E05029A-2DAC-4CBA-A1DC-A844F738E822}" presName="rootText" presStyleLbl="node3" presStyleIdx="2" presStyleCnt="4">
        <dgm:presLayoutVars>
          <dgm:chPref val="3"/>
        </dgm:presLayoutVars>
      </dgm:prSet>
      <dgm:spPr/>
    </dgm:pt>
    <dgm:pt modelId="{2B2829F0-9C2F-4D0C-BD8C-6134EC0301BD}" type="pres">
      <dgm:prSet presAssocID="{9E05029A-2DAC-4CBA-A1DC-A844F738E822}" presName="rootConnector" presStyleLbl="node3" presStyleIdx="2" presStyleCnt="4"/>
      <dgm:spPr/>
    </dgm:pt>
    <dgm:pt modelId="{C82369EB-4EC1-4E84-AA13-C9B775D2EFA8}" type="pres">
      <dgm:prSet presAssocID="{9E05029A-2DAC-4CBA-A1DC-A844F738E822}" presName="hierChild4" presStyleCnt="0"/>
      <dgm:spPr/>
    </dgm:pt>
    <dgm:pt modelId="{2B04954D-C686-4541-B8B0-52D11A5AD38D}" type="pres">
      <dgm:prSet presAssocID="{9E05029A-2DAC-4CBA-A1DC-A844F738E822}" presName="hierChild5" presStyleCnt="0"/>
      <dgm:spPr/>
    </dgm:pt>
    <dgm:pt modelId="{B8520BE1-FFDE-46BF-90F6-F8832097E0AB}" type="pres">
      <dgm:prSet presAssocID="{1A4BB1D1-508A-4C9A-8925-790A21668B6E}" presName="Name37" presStyleLbl="parChTrans1D3" presStyleIdx="3" presStyleCnt="4"/>
      <dgm:spPr/>
    </dgm:pt>
    <dgm:pt modelId="{972F8EBF-E495-4916-905E-45D0263B3867}" type="pres">
      <dgm:prSet presAssocID="{C4C2FC30-25FD-453C-A531-F02FB0AE1619}" presName="hierRoot2" presStyleCnt="0">
        <dgm:presLayoutVars>
          <dgm:hierBranch val="init"/>
        </dgm:presLayoutVars>
      </dgm:prSet>
      <dgm:spPr/>
    </dgm:pt>
    <dgm:pt modelId="{393A4409-BBEB-4590-B4B2-1722B842A820}" type="pres">
      <dgm:prSet presAssocID="{C4C2FC30-25FD-453C-A531-F02FB0AE1619}" presName="rootComposite" presStyleCnt="0"/>
      <dgm:spPr/>
    </dgm:pt>
    <dgm:pt modelId="{A0FAE5C7-FE5F-4800-8EF8-759EE710AC88}" type="pres">
      <dgm:prSet presAssocID="{C4C2FC30-25FD-453C-A531-F02FB0AE1619}" presName="rootText" presStyleLbl="node3" presStyleIdx="3" presStyleCnt="4">
        <dgm:presLayoutVars>
          <dgm:chPref val="3"/>
        </dgm:presLayoutVars>
      </dgm:prSet>
      <dgm:spPr/>
    </dgm:pt>
    <dgm:pt modelId="{07FE07FE-FDCF-418C-8C62-7293D20A45E5}" type="pres">
      <dgm:prSet presAssocID="{C4C2FC30-25FD-453C-A531-F02FB0AE1619}" presName="rootConnector" presStyleLbl="node3" presStyleIdx="3" presStyleCnt="4"/>
      <dgm:spPr/>
    </dgm:pt>
    <dgm:pt modelId="{1E0F6E24-8DAD-48B5-A0F5-BDCB89C96E81}" type="pres">
      <dgm:prSet presAssocID="{C4C2FC30-25FD-453C-A531-F02FB0AE1619}" presName="hierChild4" presStyleCnt="0"/>
      <dgm:spPr/>
    </dgm:pt>
    <dgm:pt modelId="{E40476F6-B806-4075-B7C4-6DC3810A05B8}" type="pres">
      <dgm:prSet presAssocID="{C4C2FC30-25FD-453C-A531-F02FB0AE1619}" presName="hierChild5" presStyleCnt="0"/>
      <dgm:spPr/>
    </dgm:pt>
    <dgm:pt modelId="{6CFABEFF-7719-4A7A-8CC9-51F2E9342E53}" type="pres">
      <dgm:prSet presAssocID="{4BA2A26F-1CD3-42DB-AADA-FF246547831F}" presName="hierChild5" presStyleCnt="0"/>
      <dgm:spPr/>
    </dgm:pt>
    <dgm:pt modelId="{D17F908B-FB04-4F77-980E-C54CE1F739CA}" type="pres">
      <dgm:prSet presAssocID="{69B96CCB-E3C7-40A0-9FB6-00C43A5D0ECC}" presName="hierChild3" presStyleCnt="0"/>
      <dgm:spPr/>
    </dgm:pt>
  </dgm:ptLst>
  <dgm:cxnLst>
    <dgm:cxn modelId="{B4906C14-5099-9E45-AA04-DF1F844193DB}" type="presOf" srcId="{C4C2FC30-25FD-453C-A531-F02FB0AE1619}" destId="{A0FAE5C7-FE5F-4800-8EF8-759EE710AC88}" srcOrd="0" destOrd="0" presId="urn:microsoft.com/office/officeart/2005/8/layout/orgChart1"/>
    <dgm:cxn modelId="{B87E3B16-FD96-6946-9080-92A09D1CC0B9}" type="presOf" srcId="{9E05029A-2DAC-4CBA-A1DC-A844F738E822}" destId="{C843C7BB-153C-4C6D-83DD-49ED54A12213}" srcOrd="0" destOrd="0" presId="urn:microsoft.com/office/officeart/2005/8/layout/orgChart1"/>
    <dgm:cxn modelId="{F9C9AE24-FDCF-4786-9C46-E54D62342744}" srcId="{2AA666A2-B2A8-465B-9BBD-FE87D4C38F98}" destId="{EFB14CF2-CA7F-4067-8A9F-2250945EACE2}" srcOrd="1" destOrd="0" parTransId="{1015D5AE-1F8D-462D-A708-A9043C609A42}" sibTransId="{EA58552C-CE1C-4B62-A4E8-5078BD83D495}"/>
    <dgm:cxn modelId="{FFED3C2B-F929-4BD1-8DE9-8C943C582BCA}" srcId="{69B96CCB-E3C7-40A0-9FB6-00C43A5D0ECC}" destId="{4BA2A26F-1CD3-42DB-AADA-FF246547831F}" srcOrd="1" destOrd="0" parTransId="{0C297B63-9479-471A-9551-7C17E9042C6D}" sibTransId="{06EF1DA7-F4F9-44C8-9CAA-BC9883D05F49}"/>
    <dgm:cxn modelId="{FE7CA93D-BBCD-3447-A6AB-D8A67A3745CE}" type="presOf" srcId="{67AA6A32-297D-4077-9E40-23F3CAC6A287}" destId="{6EFC92AC-F381-4081-B6A0-594D0DE9B9F8}" srcOrd="0" destOrd="0" presId="urn:microsoft.com/office/officeart/2005/8/layout/orgChart1"/>
    <dgm:cxn modelId="{7084B43D-A1BF-3047-AE6E-9B577DA00F06}" type="presOf" srcId="{4BA2A26F-1CD3-42DB-AADA-FF246547831F}" destId="{87539978-EC05-45A1-A942-8B45D7EA1629}" srcOrd="0" destOrd="0" presId="urn:microsoft.com/office/officeart/2005/8/layout/orgChart1"/>
    <dgm:cxn modelId="{0461D43D-24C0-244E-BA12-59B765D67E13}" type="presOf" srcId="{0C297B63-9479-471A-9551-7C17E9042C6D}" destId="{14F26E0E-101B-4A4B-A9B0-2F5F7F5DAC38}" srcOrd="0" destOrd="0" presId="urn:microsoft.com/office/officeart/2005/8/layout/orgChart1"/>
    <dgm:cxn modelId="{06D8135C-4FF0-2646-861D-F586BEF4D569}" type="presOf" srcId="{69B96CCB-E3C7-40A0-9FB6-00C43A5D0ECC}" destId="{CEF9E79C-3148-4E45-AE48-C0E0643EE7DB}" srcOrd="1" destOrd="0" presId="urn:microsoft.com/office/officeart/2005/8/layout/orgChart1"/>
    <dgm:cxn modelId="{BCA4E15D-9055-4DF4-926F-E081DF93FA93}" srcId="{4BA2A26F-1CD3-42DB-AADA-FF246547831F}" destId="{C4C2FC30-25FD-453C-A531-F02FB0AE1619}" srcOrd="1" destOrd="0" parTransId="{1A4BB1D1-508A-4C9A-8925-790A21668B6E}" sibTransId="{63DB4205-2045-4EBB-8245-FC0EEDE1D221}"/>
    <dgm:cxn modelId="{CC97B168-0518-7F4D-BBBC-C4349FC313FA}" type="presOf" srcId="{69B96CCB-E3C7-40A0-9FB6-00C43A5D0ECC}" destId="{120BB8A1-C2CA-4CDF-9B64-77CE1485079A}" srcOrd="0" destOrd="0" presId="urn:microsoft.com/office/officeart/2005/8/layout/orgChart1"/>
    <dgm:cxn modelId="{B0FD3749-282A-D74D-BC52-AA2E917D6CDF}" type="presOf" srcId="{2AA666A2-B2A8-465B-9BBD-FE87D4C38F98}" destId="{CDDC3570-7003-41FC-9E7A-3E16EC338C18}" srcOrd="0" destOrd="0" presId="urn:microsoft.com/office/officeart/2005/8/layout/orgChart1"/>
    <dgm:cxn modelId="{036C664A-0D1D-3941-A186-26DF021ECCC9}" type="presOf" srcId="{C4C2FC30-25FD-453C-A531-F02FB0AE1619}" destId="{07FE07FE-FDCF-418C-8C62-7293D20A45E5}" srcOrd="1" destOrd="0" presId="urn:microsoft.com/office/officeart/2005/8/layout/orgChart1"/>
    <dgm:cxn modelId="{382B826F-7FCA-2C43-8BEC-3A9FC901108E}" type="presOf" srcId="{4BA2A26F-1CD3-42DB-AADA-FF246547831F}" destId="{96AE2207-033C-47BF-9942-13F792F95CC4}" srcOrd="1" destOrd="0" presId="urn:microsoft.com/office/officeart/2005/8/layout/orgChart1"/>
    <dgm:cxn modelId="{DC0C3772-730B-40E3-8DC9-B533078C0D35}" srcId="{2AA666A2-B2A8-465B-9BBD-FE87D4C38F98}" destId="{28413E7E-71B7-4A67-8966-B6DECFBEA181}" srcOrd="0" destOrd="0" parTransId="{F5F9830E-5ED3-4657-A7A7-A53A85988BBB}" sibTransId="{0B4ADCAB-F2C9-499C-A73A-CC6C4A75EA72}"/>
    <dgm:cxn modelId="{CE26B47F-7436-274A-AA59-E2F7F422A357}" type="presOf" srcId="{2AA666A2-B2A8-465B-9BBD-FE87D4C38F98}" destId="{19DBBA16-9910-490C-BDE1-1D32173491D5}" srcOrd="1" destOrd="0" presId="urn:microsoft.com/office/officeart/2005/8/layout/orgChart1"/>
    <dgm:cxn modelId="{33200B8B-0A1C-C84D-AE50-BD09A26870DE}" type="presOf" srcId="{97E3806B-D185-41E2-B0E2-D89D13BD9C71}" destId="{36739275-A5A8-4B63-97CD-93E04CEA8CAF}" srcOrd="0" destOrd="0" presId="urn:microsoft.com/office/officeart/2005/8/layout/orgChart1"/>
    <dgm:cxn modelId="{DF172F8F-94D4-4742-B7CA-002E89F1CAF3}" srcId="{4BA2A26F-1CD3-42DB-AADA-FF246547831F}" destId="{9E05029A-2DAC-4CBA-A1DC-A844F738E822}" srcOrd="0" destOrd="0" parTransId="{97E3806B-D185-41E2-B0E2-D89D13BD9C71}" sibTransId="{2CE44A4D-AA0D-4F70-BD33-45B0A8240B7B}"/>
    <dgm:cxn modelId="{DD1AB190-6100-C940-839A-061135109554}" type="presOf" srcId="{EFB14CF2-CA7F-4067-8A9F-2250945EACE2}" destId="{9B1331DE-1F9B-4D2E-8F3A-787D1298C412}" srcOrd="1" destOrd="0" presId="urn:microsoft.com/office/officeart/2005/8/layout/orgChart1"/>
    <dgm:cxn modelId="{E6BFEB91-4F75-D244-9696-0DB6F8265D45}" type="presOf" srcId="{F5F9830E-5ED3-4657-A7A7-A53A85988BBB}" destId="{1E9AEC52-547E-4A43-A94E-2E9FA5BCA975}" srcOrd="0" destOrd="0" presId="urn:microsoft.com/office/officeart/2005/8/layout/orgChart1"/>
    <dgm:cxn modelId="{31C56C92-C8FC-4760-9348-01846690D2A5}" srcId="{69B96CCB-E3C7-40A0-9FB6-00C43A5D0ECC}" destId="{2AA666A2-B2A8-465B-9BBD-FE87D4C38F98}" srcOrd="0" destOrd="0" parTransId="{67AA6A32-297D-4077-9E40-23F3CAC6A287}" sibTransId="{8D0A35C9-6C01-4F9E-8EE6-34CFF5C7F464}"/>
    <dgm:cxn modelId="{478D35A2-E3B4-B241-9C46-C92C53B8B950}" type="presOf" srcId="{28413E7E-71B7-4A67-8966-B6DECFBEA181}" destId="{5E0013DB-DE7F-40B6-BACA-FDD01D449222}" srcOrd="0" destOrd="0" presId="urn:microsoft.com/office/officeart/2005/8/layout/orgChart1"/>
    <dgm:cxn modelId="{685E81CA-BF8D-324E-83DD-E393ACAC96A4}" type="presOf" srcId="{1A4BB1D1-508A-4C9A-8925-790A21668B6E}" destId="{B8520BE1-FFDE-46BF-90F6-F8832097E0AB}" srcOrd="0" destOrd="0" presId="urn:microsoft.com/office/officeart/2005/8/layout/orgChart1"/>
    <dgm:cxn modelId="{FA4E12EF-0B8B-6D4D-ABEE-E6653F2418EF}" type="presOf" srcId="{9E05029A-2DAC-4CBA-A1DC-A844F738E822}" destId="{2B2829F0-9C2F-4D0C-BD8C-6134EC0301BD}" srcOrd="1" destOrd="0" presId="urn:microsoft.com/office/officeart/2005/8/layout/orgChart1"/>
    <dgm:cxn modelId="{7E0B1DF5-DB70-4D2A-847C-6AE067D069D8}" srcId="{CE81C0E5-AAFC-4A65-9150-C9982453705C}" destId="{69B96CCB-E3C7-40A0-9FB6-00C43A5D0ECC}" srcOrd="0" destOrd="0" parTransId="{AD42281B-69AA-4F26-A915-8E41EF0715DE}" sibTransId="{2349008B-1B0E-411E-94AE-1C6A400CF629}"/>
    <dgm:cxn modelId="{3D21E2F5-7207-7C47-97DA-85435D286CD9}" type="presOf" srcId="{28413E7E-71B7-4A67-8966-B6DECFBEA181}" destId="{53A74F48-E053-49C3-8534-B3A4A7CF955A}" srcOrd="1" destOrd="0" presId="urn:microsoft.com/office/officeart/2005/8/layout/orgChart1"/>
    <dgm:cxn modelId="{A6AA9EF7-950C-C947-8569-7CA1B3D1DFA2}" type="presOf" srcId="{CE81C0E5-AAFC-4A65-9150-C9982453705C}" destId="{14707C81-FD2F-49F1-AF02-E9185A818953}" srcOrd="0" destOrd="0" presId="urn:microsoft.com/office/officeart/2005/8/layout/orgChart1"/>
    <dgm:cxn modelId="{371914FE-E9A0-5443-BC34-E4F5930A43FF}" type="presOf" srcId="{1015D5AE-1F8D-462D-A708-A9043C609A42}" destId="{306DC064-A7BF-4D77-9E7E-C290B56F5F9E}" srcOrd="0" destOrd="0" presId="urn:microsoft.com/office/officeart/2005/8/layout/orgChart1"/>
    <dgm:cxn modelId="{B16342FE-2670-6D40-BAF8-F38D3E9ACE69}" type="presOf" srcId="{EFB14CF2-CA7F-4067-8A9F-2250945EACE2}" destId="{8F825A28-6DE8-4219-8491-775FC8EDF2BA}" srcOrd="0" destOrd="0" presId="urn:microsoft.com/office/officeart/2005/8/layout/orgChart1"/>
    <dgm:cxn modelId="{02A70B11-D8CE-2F4E-945F-4EAFD9110580}" type="presParOf" srcId="{14707C81-FD2F-49F1-AF02-E9185A818953}" destId="{D2CDD266-F0F3-4864-8B0D-C3F44228F816}" srcOrd="0" destOrd="0" presId="urn:microsoft.com/office/officeart/2005/8/layout/orgChart1"/>
    <dgm:cxn modelId="{C8DC4921-813A-354C-8AB5-8B559F61DD08}" type="presParOf" srcId="{D2CDD266-F0F3-4864-8B0D-C3F44228F816}" destId="{B9DBC1DF-6930-42E5-A2F2-2A2D5C35388E}" srcOrd="0" destOrd="0" presId="urn:microsoft.com/office/officeart/2005/8/layout/orgChart1"/>
    <dgm:cxn modelId="{F901F721-5C99-BD4A-98CE-E5A9B4E0F502}" type="presParOf" srcId="{B9DBC1DF-6930-42E5-A2F2-2A2D5C35388E}" destId="{120BB8A1-C2CA-4CDF-9B64-77CE1485079A}" srcOrd="0" destOrd="0" presId="urn:microsoft.com/office/officeart/2005/8/layout/orgChart1"/>
    <dgm:cxn modelId="{51498A49-D987-464F-B3F7-F57116D139EC}" type="presParOf" srcId="{B9DBC1DF-6930-42E5-A2F2-2A2D5C35388E}" destId="{CEF9E79C-3148-4E45-AE48-C0E0643EE7DB}" srcOrd="1" destOrd="0" presId="urn:microsoft.com/office/officeart/2005/8/layout/orgChart1"/>
    <dgm:cxn modelId="{1FAD6CBC-A438-EC43-A04E-8B4061B8B07D}" type="presParOf" srcId="{D2CDD266-F0F3-4864-8B0D-C3F44228F816}" destId="{3399EBAD-4AFE-40FC-AAB8-25EAAE4F8C8B}" srcOrd="1" destOrd="0" presId="urn:microsoft.com/office/officeart/2005/8/layout/orgChart1"/>
    <dgm:cxn modelId="{09804830-E04D-FC40-80F1-2D5C0822A1B9}" type="presParOf" srcId="{3399EBAD-4AFE-40FC-AAB8-25EAAE4F8C8B}" destId="{6EFC92AC-F381-4081-B6A0-594D0DE9B9F8}" srcOrd="0" destOrd="0" presId="urn:microsoft.com/office/officeart/2005/8/layout/orgChart1"/>
    <dgm:cxn modelId="{9EF61087-5FE2-2E4C-BFEA-36CD09E79607}" type="presParOf" srcId="{3399EBAD-4AFE-40FC-AAB8-25EAAE4F8C8B}" destId="{AF7EE85F-0BA5-42AA-97A6-4C5162E63983}" srcOrd="1" destOrd="0" presId="urn:microsoft.com/office/officeart/2005/8/layout/orgChart1"/>
    <dgm:cxn modelId="{DD5CF630-D6B4-9F48-95FB-C340B7759749}" type="presParOf" srcId="{AF7EE85F-0BA5-42AA-97A6-4C5162E63983}" destId="{98752C60-A715-470C-BD56-A36AB744BBB8}" srcOrd="0" destOrd="0" presId="urn:microsoft.com/office/officeart/2005/8/layout/orgChart1"/>
    <dgm:cxn modelId="{9B0E4412-68AA-C945-9B3B-95565A0AEE2B}" type="presParOf" srcId="{98752C60-A715-470C-BD56-A36AB744BBB8}" destId="{CDDC3570-7003-41FC-9E7A-3E16EC338C18}" srcOrd="0" destOrd="0" presId="urn:microsoft.com/office/officeart/2005/8/layout/orgChart1"/>
    <dgm:cxn modelId="{6F5EF048-3E6A-8248-86DD-D002FEDD74A0}" type="presParOf" srcId="{98752C60-A715-470C-BD56-A36AB744BBB8}" destId="{19DBBA16-9910-490C-BDE1-1D32173491D5}" srcOrd="1" destOrd="0" presId="urn:microsoft.com/office/officeart/2005/8/layout/orgChart1"/>
    <dgm:cxn modelId="{7C938A83-7A9B-5340-93A6-7662713F83C4}" type="presParOf" srcId="{AF7EE85F-0BA5-42AA-97A6-4C5162E63983}" destId="{D6480637-9521-42D9-AAAD-E4DCFE70B3A5}" srcOrd="1" destOrd="0" presId="urn:microsoft.com/office/officeart/2005/8/layout/orgChart1"/>
    <dgm:cxn modelId="{297043A3-C60E-0747-A5FB-AFAE5AB8C88A}" type="presParOf" srcId="{D6480637-9521-42D9-AAAD-E4DCFE70B3A5}" destId="{1E9AEC52-547E-4A43-A94E-2E9FA5BCA975}" srcOrd="0" destOrd="0" presId="urn:microsoft.com/office/officeart/2005/8/layout/orgChart1"/>
    <dgm:cxn modelId="{67354567-B1B8-1348-AD9D-D05D59245825}" type="presParOf" srcId="{D6480637-9521-42D9-AAAD-E4DCFE70B3A5}" destId="{6F043F0E-CEF8-4DB0-9C0F-ED5030BF5468}" srcOrd="1" destOrd="0" presId="urn:microsoft.com/office/officeart/2005/8/layout/orgChart1"/>
    <dgm:cxn modelId="{A149E1DE-C392-024E-9604-D9EC3EF07524}" type="presParOf" srcId="{6F043F0E-CEF8-4DB0-9C0F-ED5030BF5468}" destId="{BC2334CE-E295-43F7-9B34-849D6850D974}" srcOrd="0" destOrd="0" presId="urn:microsoft.com/office/officeart/2005/8/layout/orgChart1"/>
    <dgm:cxn modelId="{EE2893C7-233F-AF4B-A752-8874BC605FCA}" type="presParOf" srcId="{BC2334CE-E295-43F7-9B34-849D6850D974}" destId="{5E0013DB-DE7F-40B6-BACA-FDD01D449222}" srcOrd="0" destOrd="0" presId="urn:microsoft.com/office/officeart/2005/8/layout/orgChart1"/>
    <dgm:cxn modelId="{02C9EFD8-C2FE-BE41-96B1-C87DF1A79310}" type="presParOf" srcId="{BC2334CE-E295-43F7-9B34-849D6850D974}" destId="{53A74F48-E053-49C3-8534-B3A4A7CF955A}" srcOrd="1" destOrd="0" presId="urn:microsoft.com/office/officeart/2005/8/layout/orgChart1"/>
    <dgm:cxn modelId="{046FF828-03C6-9F43-8A3B-8F7CA1CEC069}" type="presParOf" srcId="{6F043F0E-CEF8-4DB0-9C0F-ED5030BF5468}" destId="{C855343C-027D-4B55-BBB6-41890CC767EA}" srcOrd="1" destOrd="0" presId="urn:microsoft.com/office/officeart/2005/8/layout/orgChart1"/>
    <dgm:cxn modelId="{A8150F46-673C-164E-94C4-169721EFB3C2}" type="presParOf" srcId="{6F043F0E-CEF8-4DB0-9C0F-ED5030BF5468}" destId="{17136022-F37B-4EB7-A391-F92D1D68D62B}" srcOrd="2" destOrd="0" presId="urn:microsoft.com/office/officeart/2005/8/layout/orgChart1"/>
    <dgm:cxn modelId="{4C9B55D9-6BDC-8149-A22C-5CAD2F0F2998}" type="presParOf" srcId="{D6480637-9521-42D9-AAAD-E4DCFE70B3A5}" destId="{306DC064-A7BF-4D77-9E7E-C290B56F5F9E}" srcOrd="2" destOrd="0" presId="urn:microsoft.com/office/officeart/2005/8/layout/orgChart1"/>
    <dgm:cxn modelId="{E11B52F7-7727-384E-8351-2120B09A1BFD}" type="presParOf" srcId="{D6480637-9521-42D9-AAAD-E4DCFE70B3A5}" destId="{63775FBC-3DF9-492C-BCEF-64C73B6E2C25}" srcOrd="3" destOrd="0" presId="urn:microsoft.com/office/officeart/2005/8/layout/orgChart1"/>
    <dgm:cxn modelId="{A71E429A-0F09-3946-870C-B7A72F798B03}" type="presParOf" srcId="{63775FBC-3DF9-492C-BCEF-64C73B6E2C25}" destId="{BB554734-D16C-4D73-8E41-515D9007E641}" srcOrd="0" destOrd="0" presId="urn:microsoft.com/office/officeart/2005/8/layout/orgChart1"/>
    <dgm:cxn modelId="{DDD5FE84-184C-8541-9EE5-0332D83A4925}" type="presParOf" srcId="{BB554734-D16C-4D73-8E41-515D9007E641}" destId="{8F825A28-6DE8-4219-8491-775FC8EDF2BA}" srcOrd="0" destOrd="0" presId="urn:microsoft.com/office/officeart/2005/8/layout/orgChart1"/>
    <dgm:cxn modelId="{037EB86D-073D-CC4A-A6C2-17C5F3511090}" type="presParOf" srcId="{BB554734-D16C-4D73-8E41-515D9007E641}" destId="{9B1331DE-1F9B-4D2E-8F3A-787D1298C412}" srcOrd="1" destOrd="0" presId="urn:microsoft.com/office/officeart/2005/8/layout/orgChart1"/>
    <dgm:cxn modelId="{DD15350E-2337-CF42-B60E-51D173EC6440}" type="presParOf" srcId="{63775FBC-3DF9-492C-BCEF-64C73B6E2C25}" destId="{500C53E3-3E1A-4535-8A8E-FDDB5D134AB1}" srcOrd="1" destOrd="0" presId="urn:microsoft.com/office/officeart/2005/8/layout/orgChart1"/>
    <dgm:cxn modelId="{00110ECE-E142-3F40-A156-DDE5F24C9CDB}" type="presParOf" srcId="{63775FBC-3DF9-492C-BCEF-64C73B6E2C25}" destId="{E9655CA2-A56F-46A7-B769-B464178ABA4F}" srcOrd="2" destOrd="0" presId="urn:microsoft.com/office/officeart/2005/8/layout/orgChart1"/>
    <dgm:cxn modelId="{760FADE1-A7F3-C349-BFDC-7E6F6E67E945}" type="presParOf" srcId="{AF7EE85F-0BA5-42AA-97A6-4C5162E63983}" destId="{7B4C41A8-7D27-405F-8BA4-3CA1FEFD7766}" srcOrd="2" destOrd="0" presId="urn:microsoft.com/office/officeart/2005/8/layout/orgChart1"/>
    <dgm:cxn modelId="{AEC38E21-C97B-534F-A1C2-3C1C459E3D4A}" type="presParOf" srcId="{3399EBAD-4AFE-40FC-AAB8-25EAAE4F8C8B}" destId="{14F26E0E-101B-4A4B-A9B0-2F5F7F5DAC38}" srcOrd="2" destOrd="0" presId="urn:microsoft.com/office/officeart/2005/8/layout/orgChart1"/>
    <dgm:cxn modelId="{208F9752-AA3F-2649-A29E-73089A5702D0}" type="presParOf" srcId="{3399EBAD-4AFE-40FC-AAB8-25EAAE4F8C8B}" destId="{3AD81403-3060-4A9B-83BF-2B6B78ED27BD}" srcOrd="3" destOrd="0" presId="urn:microsoft.com/office/officeart/2005/8/layout/orgChart1"/>
    <dgm:cxn modelId="{399999AB-8D9E-7F47-AF29-C6F896C077A0}" type="presParOf" srcId="{3AD81403-3060-4A9B-83BF-2B6B78ED27BD}" destId="{7F3D9847-21F5-40E0-A0F5-CCDA28627622}" srcOrd="0" destOrd="0" presId="urn:microsoft.com/office/officeart/2005/8/layout/orgChart1"/>
    <dgm:cxn modelId="{79BCA050-BB67-1C45-9338-627B0198D87E}" type="presParOf" srcId="{7F3D9847-21F5-40E0-A0F5-CCDA28627622}" destId="{87539978-EC05-45A1-A942-8B45D7EA1629}" srcOrd="0" destOrd="0" presId="urn:microsoft.com/office/officeart/2005/8/layout/orgChart1"/>
    <dgm:cxn modelId="{FC813367-E16A-1240-8FE3-9CCEF558C548}" type="presParOf" srcId="{7F3D9847-21F5-40E0-A0F5-CCDA28627622}" destId="{96AE2207-033C-47BF-9942-13F792F95CC4}" srcOrd="1" destOrd="0" presId="urn:microsoft.com/office/officeart/2005/8/layout/orgChart1"/>
    <dgm:cxn modelId="{97DE9977-96DC-F245-8D7A-2A275E55F9D3}" type="presParOf" srcId="{3AD81403-3060-4A9B-83BF-2B6B78ED27BD}" destId="{D67AA03A-7828-4B09-A98E-33C9C568AA01}" srcOrd="1" destOrd="0" presId="urn:microsoft.com/office/officeart/2005/8/layout/orgChart1"/>
    <dgm:cxn modelId="{1B03C4A5-48A2-0843-8F82-554D3FFE3DC6}" type="presParOf" srcId="{D67AA03A-7828-4B09-A98E-33C9C568AA01}" destId="{36739275-A5A8-4B63-97CD-93E04CEA8CAF}" srcOrd="0" destOrd="0" presId="urn:microsoft.com/office/officeart/2005/8/layout/orgChart1"/>
    <dgm:cxn modelId="{4F8E0F80-7DBB-BC4A-9B0E-E77D90DFF32E}" type="presParOf" srcId="{D67AA03A-7828-4B09-A98E-33C9C568AA01}" destId="{C4CD831F-0ACE-4745-9F60-116DB1D57BA0}" srcOrd="1" destOrd="0" presId="urn:microsoft.com/office/officeart/2005/8/layout/orgChart1"/>
    <dgm:cxn modelId="{BD53868D-ECAA-AF47-8FF7-11813731766B}" type="presParOf" srcId="{C4CD831F-0ACE-4745-9F60-116DB1D57BA0}" destId="{B2F94A4E-DEC7-474D-80F0-FA7447635111}" srcOrd="0" destOrd="0" presId="urn:microsoft.com/office/officeart/2005/8/layout/orgChart1"/>
    <dgm:cxn modelId="{7381CF3B-8435-FD41-94C2-10DFE8DB8DD8}" type="presParOf" srcId="{B2F94A4E-DEC7-474D-80F0-FA7447635111}" destId="{C843C7BB-153C-4C6D-83DD-49ED54A12213}" srcOrd="0" destOrd="0" presId="urn:microsoft.com/office/officeart/2005/8/layout/orgChart1"/>
    <dgm:cxn modelId="{E501983A-0AE6-A642-B089-8533071284EB}" type="presParOf" srcId="{B2F94A4E-DEC7-474D-80F0-FA7447635111}" destId="{2B2829F0-9C2F-4D0C-BD8C-6134EC0301BD}" srcOrd="1" destOrd="0" presId="urn:microsoft.com/office/officeart/2005/8/layout/orgChart1"/>
    <dgm:cxn modelId="{1389A880-DA7E-D14E-8A41-77DBB3D3E68C}" type="presParOf" srcId="{C4CD831F-0ACE-4745-9F60-116DB1D57BA0}" destId="{C82369EB-4EC1-4E84-AA13-C9B775D2EFA8}" srcOrd="1" destOrd="0" presId="urn:microsoft.com/office/officeart/2005/8/layout/orgChart1"/>
    <dgm:cxn modelId="{1EF1250F-5E02-FC46-AB4B-C86085D6DE46}" type="presParOf" srcId="{C4CD831F-0ACE-4745-9F60-116DB1D57BA0}" destId="{2B04954D-C686-4541-B8B0-52D11A5AD38D}" srcOrd="2" destOrd="0" presId="urn:microsoft.com/office/officeart/2005/8/layout/orgChart1"/>
    <dgm:cxn modelId="{4E2EA191-91BF-7249-BD18-853229DF1B82}" type="presParOf" srcId="{D67AA03A-7828-4B09-A98E-33C9C568AA01}" destId="{B8520BE1-FFDE-46BF-90F6-F8832097E0AB}" srcOrd="2" destOrd="0" presId="urn:microsoft.com/office/officeart/2005/8/layout/orgChart1"/>
    <dgm:cxn modelId="{0B7A53AC-6D75-9049-BE0F-D4653F415930}" type="presParOf" srcId="{D67AA03A-7828-4B09-A98E-33C9C568AA01}" destId="{972F8EBF-E495-4916-905E-45D0263B3867}" srcOrd="3" destOrd="0" presId="urn:microsoft.com/office/officeart/2005/8/layout/orgChart1"/>
    <dgm:cxn modelId="{4A04FF72-E411-9D41-8DD5-E6153A9775A7}" type="presParOf" srcId="{972F8EBF-E495-4916-905E-45D0263B3867}" destId="{393A4409-BBEB-4590-B4B2-1722B842A820}" srcOrd="0" destOrd="0" presId="urn:microsoft.com/office/officeart/2005/8/layout/orgChart1"/>
    <dgm:cxn modelId="{9524D9E6-9303-A640-91B8-68686CCBC994}" type="presParOf" srcId="{393A4409-BBEB-4590-B4B2-1722B842A820}" destId="{A0FAE5C7-FE5F-4800-8EF8-759EE710AC88}" srcOrd="0" destOrd="0" presId="urn:microsoft.com/office/officeart/2005/8/layout/orgChart1"/>
    <dgm:cxn modelId="{51DD924C-2C95-D14B-9A5B-600D4749AA4D}" type="presParOf" srcId="{393A4409-BBEB-4590-B4B2-1722B842A820}" destId="{07FE07FE-FDCF-418C-8C62-7293D20A45E5}" srcOrd="1" destOrd="0" presId="urn:microsoft.com/office/officeart/2005/8/layout/orgChart1"/>
    <dgm:cxn modelId="{1817CC6D-C5CC-7944-92E9-F7CD826C89EF}" type="presParOf" srcId="{972F8EBF-E495-4916-905E-45D0263B3867}" destId="{1E0F6E24-8DAD-48B5-A0F5-BDCB89C96E81}" srcOrd="1" destOrd="0" presId="urn:microsoft.com/office/officeart/2005/8/layout/orgChart1"/>
    <dgm:cxn modelId="{2FAA429B-DE80-654B-89E1-B04CABB08238}" type="presParOf" srcId="{972F8EBF-E495-4916-905E-45D0263B3867}" destId="{E40476F6-B806-4075-B7C4-6DC3810A05B8}" srcOrd="2" destOrd="0" presId="urn:microsoft.com/office/officeart/2005/8/layout/orgChart1"/>
    <dgm:cxn modelId="{00AA79B4-FE29-3046-9FCF-999E6B0F07C7}" type="presParOf" srcId="{3AD81403-3060-4A9B-83BF-2B6B78ED27BD}" destId="{6CFABEFF-7719-4A7A-8CC9-51F2E9342E53}" srcOrd="2" destOrd="0" presId="urn:microsoft.com/office/officeart/2005/8/layout/orgChart1"/>
    <dgm:cxn modelId="{57C8416B-C888-8E45-A5BD-E4BBB1A97B91}" type="presParOf" srcId="{D2CDD266-F0F3-4864-8B0D-C3F44228F816}" destId="{D17F908B-FB04-4F77-980E-C54CE1F739C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52E24-02D4-477C-A84A-E3D64C8DA348}">
      <dsp:nvSpPr>
        <dsp:cNvPr id="0" name=""/>
        <dsp:cNvSpPr/>
      </dsp:nvSpPr>
      <dsp:spPr>
        <a:xfrm>
          <a:off x="4474995" y="-138479"/>
          <a:ext cx="1919635" cy="12477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US" sz="1800" b="1" kern="1200" dirty="0">
              <a:solidFill>
                <a:srgbClr val="FF0000"/>
              </a:solidFill>
            </a:rPr>
            <a:t>Acetyl CoA</a:t>
          </a:r>
        </a:p>
        <a:p>
          <a:pPr marL="0" lvl="0" indent="0" algn="ctr" defTabSz="800100" rtl="1">
            <a:lnSpc>
              <a:spcPct val="90000"/>
            </a:lnSpc>
            <a:spcBef>
              <a:spcPct val="0"/>
            </a:spcBef>
            <a:spcAft>
              <a:spcPct val="35000"/>
            </a:spcAft>
            <a:buNone/>
          </a:pPr>
          <a:r>
            <a:rPr lang="en-US" sz="1800" b="1" kern="1200" dirty="0">
              <a:solidFill>
                <a:schemeClr val="tx1"/>
              </a:solidFill>
            </a:rPr>
            <a:t>*in Krebs cycle</a:t>
          </a:r>
          <a:endParaRPr lang="ar-SA" sz="1800" kern="1200" dirty="0"/>
        </a:p>
      </dsp:txBody>
      <dsp:txXfrm>
        <a:off x="4535906" y="-77568"/>
        <a:ext cx="1797813" cy="1125941"/>
      </dsp:txXfrm>
    </dsp:sp>
    <dsp:sp modelId="{F2BDCD83-3DB6-4F85-87E5-BEE9B48CCA62}">
      <dsp:nvSpPr>
        <dsp:cNvPr id="0" name=""/>
        <dsp:cNvSpPr/>
      </dsp:nvSpPr>
      <dsp:spPr>
        <a:xfrm>
          <a:off x="4956009" y="591522"/>
          <a:ext cx="4985692" cy="4985692"/>
        </a:xfrm>
        <a:custGeom>
          <a:avLst/>
          <a:gdLst/>
          <a:ahLst/>
          <a:cxnLst/>
          <a:rect l="0" t="0" r="0" b="0"/>
          <a:pathLst>
            <a:path>
              <a:moveTo>
                <a:pt x="1451923" y="227727"/>
              </a:moveTo>
              <a:arcTo wR="2492846" hR="2492846" stAng="14719147" swAng="201155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7D0EDE-91DF-4714-AB20-88EA5BA47F7F}">
      <dsp:nvSpPr>
        <dsp:cNvPr id="0" name=""/>
        <dsp:cNvSpPr/>
      </dsp:nvSpPr>
      <dsp:spPr>
        <a:xfrm>
          <a:off x="7024469" y="623464"/>
          <a:ext cx="3113187" cy="30695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sz="1600" b="1" kern="1200" dirty="0">
              <a:solidFill>
                <a:srgbClr val="FF0000"/>
              </a:solidFill>
            </a:rPr>
            <a:t>Oxaloacetate </a:t>
          </a:r>
        </a:p>
        <a:p>
          <a:pPr marL="0" lvl="0" indent="0" algn="ctr" defTabSz="711200" rtl="1">
            <a:lnSpc>
              <a:spcPct val="90000"/>
            </a:lnSpc>
            <a:spcBef>
              <a:spcPct val="0"/>
            </a:spcBef>
            <a:spcAft>
              <a:spcPct val="35000"/>
            </a:spcAft>
            <a:buNone/>
          </a:pPr>
          <a:r>
            <a:rPr lang="en-US" sz="1600" kern="1200" dirty="0"/>
            <a:t>*In Krebs cycle (it’s an intermediate)</a:t>
          </a:r>
        </a:p>
        <a:p>
          <a:pPr marL="0" lvl="0" indent="0" algn="ctr" defTabSz="711200" rtl="1">
            <a:lnSpc>
              <a:spcPct val="90000"/>
            </a:lnSpc>
            <a:spcBef>
              <a:spcPct val="0"/>
            </a:spcBef>
            <a:spcAft>
              <a:spcPct val="35000"/>
            </a:spcAft>
            <a:buNone/>
          </a:pPr>
          <a:r>
            <a:rPr lang="en-US" sz="1600" kern="1200" dirty="0"/>
            <a:t>* Activated by acetyl CoA</a:t>
          </a:r>
          <a:endParaRPr lang="ar-SA" sz="1600" kern="1200" dirty="0"/>
        </a:p>
        <a:p>
          <a:pPr marL="0" lvl="0" indent="0" algn="ctr" defTabSz="711200" rtl="1">
            <a:lnSpc>
              <a:spcPct val="90000"/>
            </a:lnSpc>
            <a:spcBef>
              <a:spcPct val="0"/>
            </a:spcBef>
            <a:spcAft>
              <a:spcPct val="35000"/>
            </a:spcAft>
            <a:buNone/>
          </a:pPr>
          <a:r>
            <a:rPr lang="en-US" sz="1600" kern="1200" dirty="0"/>
            <a:t>*</a:t>
          </a:r>
          <a:r>
            <a:rPr lang="en-US" sz="1600" b="1" kern="1200" dirty="0"/>
            <a:t>Importance</a:t>
          </a:r>
          <a:r>
            <a:rPr lang="en-US" sz="1600" kern="1200" dirty="0"/>
            <a:t>:</a:t>
          </a:r>
          <a:endParaRPr lang="ar-SA" sz="1600" kern="1200" dirty="0"/>
        </a:p>
        <a:p>
          <a:pPr marL="0" lvl="0" indent="0" algn="ctr" defTabSz="711200" rtl="1">
            <a:lnSpc>
              <a:spcPct val="90000"/>
            </a:lnSpc>
            <a:spcBef>
              <a:spcPct val="0"/>
            </a:spcBef>
            <a:spcAft>
              <a:spcPct val="35000"/>
            </a:spcAft>
            <a:buNone/>
          </a:pPr>
          <a:r>
            <a:rPr lang="en-US" sz="1600" kern="1200" dirty="0"/>
            <a:t>1. Replenishes intermediates of the TCA cycle.</a:t>
          </a:r>
          <a:endParaRPr lang="ar-SA" sz="1600" kern="1200" dirty="0"/>
        </a:p>
        <a:p>
          <a:pPr marL="0" lvl="0" indent="0" algn="ctr" defTabSz="711200" rtl="1">
            <a:lnSpc>
              <a:spcPct val="90000"/>
            </a:lnSpc>
            <a:spcBef>
              <a:spcPct val="0"/>
            </a:spcBef>
            <a:spcAft>
              <a:spcPct val="35000"/>
            </a:spcAft>
            <a:buNone/>
          </a:pPr>
          <a:r>
            <a:rPr lang="en-US" sz="1600" kern="1200" dirty="0"/>
            <a:t>2. Provide substrates for gluconeogenesis</a:t>
          </a:r>
          <a:endParaRPr lang="ar-SA" sz="1600" kern="1200" dirty="0"/>
        </a:p>
        <a:p>
          <a:pPr marL="0" lvl="0" indent="0" algn="ctr" defTabSz="711200" rtl="1">
            <a:lnSpc>
              <a:spcPct val="90000"/>
            </a:lnSpc>
            <a:spcBef>
              <a:spcPct val="0"/>
            </a:spcBef>
            <a:spcAft>
              <a:spcPct val="35000"/>
            </a:spcAft>
            <a:buNone/>
          </a:pPr>
          <a:r>
            <a:rPr lang="en-US" sz="1600" kern="1200" dirty="0"/>
            <a:t>3. An irreversible reaction</a:t>
          </a:r>
          <a:endParaRPr lang="ar-SA" sz="1600" kern="1200" dirty="0"/>
        </a:p>
      </dsp:txBody>
      <dsp:txXfrm>
        <a:off x="7174314" y="773309"/>
        <a:ext cx="2813497" cy="2769906"/>
      </dsp:txXfrm>
    </dsp:sp>
    <dsp:sp modelId="{1B8403E2-DF3B-4D12-B2D3-14F3C682A85D}">
      <dsp:nvSpPr>
        <dsp:cNvPr id="0" name=""/>
        <dsp:cNvSpPr/>
      </dsp:nvSpPr>
      <dsp:spPr>
        <a:xfrm>
          <a:off x="3686636" y="442172"/>
          <a:ext cx="4985692" cy="4985692"/>
        </a:xfrm>
        <a:custGeom>
          <a:avLst/>
          <a:gdLst/>
          <a:ahLst/>
          <a:cxnLst/>
          <a:rect l="0" t="0" r="0" b="0"/>
          <a:pathLst>
            <a:path>
              <a:moveTo>
                <a:pt x="4864856" y="3259562"/>
              </a:moveTo>
              <a:arcTo wR="2492846" hR="2492846" stAng="1074759" swAng="12383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7986BE-C3AC-46CE-84D5-F7267243803D}">
      <dsp:nvSpPr>
        <dsp:cNvPr id="0" name=""/>
        <dsp:cNvSpPr/>
      </dsp:nvSpPr>
      <dsp:spPr>
        <a:xfrm>
          <a:off x="6574285" y="4495754"/>
          <a:ext cx="2224204" cy="12477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endParaRPr lang="ar-SA" sz="1800" kern="1200" dirty="0"/>
        </a:p>
      </dsp:txBody>
      <dsp:txXfrm>
        <a:off x="6635196" y="4556665"/>
        <a:ext cx="2102382" cy="1125941"/>
      </dsp:txXfrm>
    </dsp:sp>
    <dsp:sp modelId="{DC0D24FD-EE70-46D4-ABF8-0C2CD123E5E2}">
      <dsp:nvSpPr>
        <dsp:cNvPr id="0" name=""/>
        <dsp:cNvSpPr/>
      </dsp:nvSpPr>
      <dsp:spPr>
        <a:xfrm>
          <a:off x="3296765" y="1047051"/>
          <a:ext cx="4985692" cy="4985692"/>
        </a:xfrm>
        <a:custGeom>
          <a:avLst/>
          <a:gdLst/>
          <a:ahLst/>
          <a:cxnLst/>
          <a:rect l="0" t="0" r="0" b="0"/>
          <a:pathLst>
            <a:path>
              <a:moveTo>
                <a:pt x="3637369" y="4707423"/>
              </a:moveTo>
              <a:arcTo wR="2492846" hR="2492846" stAng="3760168" swAng="333282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7C2266-4CBE-433E-A4CF-E28B5BAAA629}">
      <dsp:nvSpPr>
        <dsp:cNvPr id="0" name=""/>
        <dsp:cNvSpPr/>
      </dsp:nvSpPr>
      <dsp:spPr>
        <a:xfrm>
          <a:off x="1476677" y="3670970"/>
          <a:ext cx="3113514" cy="24229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US" sz="1800" b="1" kern="1200" dirty="0">
              <a:solidFill>
                <a:srgbClr val="FF0000"/>
              </a:solidFill>
            </a:rPr>
            <a:t>Ethanol</a:t>
          </a:r>
          <a:r>
            <a:rPr lang="en-US" sz="1800" b="1" kern="1200" dirty="0"/>
            <a:t> </a:t>
          </a:r>
        </a:p>
        <a:p>
          <a:pPr marL="0" lvl="0" indent="0" algn="ctr" defTabSz="800100" rtl="1">
            <a:lnSpc>
              <a:spcPct val="90000"/>
            </a:lnSpc>
            <a:spcBef>
              <a:spcPct val="0"/>
            </a:spcBef>
            <a:spcAft>
              <a:spcPct val="35000"/>
            </a:spcAft>
            <a:buNone/>
          </a:pPr>
          <a:r>
            <a:rPr lang="en-US" sz="1800" kern="1200" dirty="0">
              <a:solidFill>
                <a:schemeClr val="bg1">
                  <a:lumMod val="50000"/>
                </a:schemeClr>
              </a:solidFill>
            </a:rPr>
            <a:t>*It occurs in yeast and some Bactria (including intestinal flora)(Anaerobic)</a:t>
          </a:r>
          <a:endParaRPr lang="ar-SA" sz="1800" kern="1200" dirty="0">
            <a:solidFill>
              <a:schemeClr val="bg1">
                <a:lumMod val="50000"/>
              </a:schemeClr>
            </a:solidFill>
          </a:endParaRPr>
        </a:p>
        <a:p>
          <a:pPr marL="0" lvl="0" indent="0" algn="ctr" defTabSz="800100" rtl="1">
            <a:lnSpc>
              <a:spcPct val="90000"/>
            </a:lnSpc>
            <a:spcBef>
              <a:spcPct val="0"/>
            </a:spcBef>
            <a:spcAft>
              <a:spcPct val="35000"/>
            </a:spcAft>
            <a:buNone/>
          </a:pPr>
          <a:r>
            <a:rPr lang="en-US" sz="1800" kern="1200" dirty="0">
              <a:solidFill>
                <a:schemeClr val="bg1">
                  <a:lumMod val="50000"/>
                </a:schemeClr>
              </a:solidFill>
            </a:rPr>
            <a:t>* Thiamine pyrophosphate-dependent pathway </a:t>
          </a:r>
          <a:endParaRPr lang="ar-SA" sz="1800" kern="1200" dirty="0">
            <a:solidFill>
              <a:schemeClr val="bg1">
                <a:lumMod val="50000"/>
              </a:schemeClr>
            </a:solidFill>
          </a:endParaRPr>
        </a:p>
      </dsp:txBody>
      <dsp:txXfrm>
        <a:off x="1594957" y="3789250"/>
        <a:ext cx="2876954" cy="2186408"/>
      </dsp:txXfrm>
    </dsp:sp>
    <dsp:sp modelId="{81770CF6-BAE3-4846-A0B6-544D9F3CFADC}">
      <dsp:nvSpPr>
        <dsp:cNvPr id="0" name=""/>
        <dsp:cNvSpPr/>
      </dsp:nvSpPr>
      <dsp:spPr>
        <a:xfrm>
          <a:off x="2172809" y="293617"/>
          <a:ext cx="4985692" cy="4985692"/>
        </a:xfrm>
        <a:custGeom>
          <a:avLst/>
          <a:gdLst/>
          <a:ahLst/>
          <a:cxnLst/>
          <a:rect l="0" t="0" r="0" b="0"/>
          <a:pathLst>
            <a:path>
              <a:moveTo>
                <a:pt x="160240" y="3372183"/>
              </a:moveTo>
              <a:arcTo wR="2492846" hR="2492846" stAng="9560684" swAng="74853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02FEBD-1FDF-448E-B1A6-BA66A353854C}">
      <dsp:nvSpPr>
        <dsp:cNvPr id="0" name=""/>
        <dsp:cNvSpPr/>
      </dsp:nvSpPr>
      <dsp:spPr>
        <a:xfrm>
          <a:off x="1365000" y="801867"/>
          <a:ext cx="1919635" cy="23338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en-US" sz="1400" b="1" kern="1200" dirty="0">
              <a:solidFill>
                <a:srgbClr val="FF0000"/>
              </a:solidFill>
            </a:rPr>
            <a:t>Alanine</a:t>
          </a:r>
          <a:r>
            <a:rPr lang="en-US" sz="1400" b="1" kern="1200" dirty="0"/>
            <a:t> </a:t>
          </a:r>
        </a:p>
        <a:p>
          <a:pPr marL="0" lvl="0" indent="0" algn="ctr" defTabSz="622300" rtl="1">
            <a:lnSpc>
              <a:spcPct val="90000"/>
            </a:lnSpc>
            <a:spcBef>
              <a:spcPct val="0"/>
            </a:spcBef>
            <a:spcAft>
              <a:spcPct val="35000"/>
            </a:spcAft>
            <a:buNone/>
          </a:pPr>
          <a:r>
            <a:rPr lang="en-US" sz="1400" kern="1200" dirty="0"/>
            <a:t>Synthesis of  non-essential amino acid using pyruvate + glutamine "essential” </a:t>
          </a:r>
        </a:p>
        <a:p>
          <a:pPr marL="0" lvl="0" indent="0" algn="ctr" defTabSz="622300" rtl="1">
            <a:lnSpc>
              <a:spcPct val="90000"/>
            </a:lnSpc>
            <a:spcBef>
              <a:spcPct val="0"/>
            </a:spcBef>
            <a:spcAft>
              <a:spcPct val="35000"/>
            </a:spcAft>
            <a:buNone/>
          </a:pPr>
          <a:r>
            <a:rPr lang="en-US" sz="1400" kern="1200" dirty="0"/>
            <a:t>*Done by  Alanine transaminase  enzyme “ALT” </a:t>
          </a:r>
          <a:endParaRPr lang="ar-SA" sz="1400" kern="1200" dirty="0"/>
        </a:p>
        <a:p>
          <a:pPr marL="0" lvl="0" indent="0" algn="ctr" defTabSz="622300" rtl="1">
            <a:lnSpc>
              <a:spcPct val="90000"/>
            </a:lnSpc>
            <a:spcBef>
              <a:spcPct val="0"/>
            </a:spcBef>
            <a:spcAft>
              <a:spcPct val="35000"/>
            </a:spcAft>
            <a:buNone/>
          </a:pPr>
          <a:r>
            <a:rPr lang="en-US" sz="1400" kern="1200" dirty="0"/>
            <a:t>• PLP = pyridoxal phosphate</a:t>
          </a:r>
          <a:r>
            <a:rPr lang="ar-SA" sz="1400" kern="1200" dirty="0"/>
            <a:t>*</a:t>
          </a:r>
        </a:p>
      </dsp:txBody>
      <dsp:txXfrm>
        <a:off x="1458709" y="895576"/>
        <a:ext cx="1732217" cy="2146385"/>
      </dsp:txXfrm>
    </dsp:sp>
    <dsp:sp modelId="{B9ECC3E4-C27C-4358-B56A-70681F3D05DB}">
      <dsp:nvSpPr>
        <dsp:cNvPr id="0" name=""/>
        <dsp:cNvSpPr/>
      </dsp:nvSpPr>
      <dsp:spPr>
        <a:xfrm>
          <a:off x="1655230" y="536280"/>
          <a:ext cx="4985692" cy="4985692"/>
        </a:xfrm>
        <a:custGeom>
          <a:avLst/>
          <a:gdLst/>
          <a:ahLst/>
          <a:cxnLst/>
          <a:rect l="0" t="0" r="0" b="0"/>
          <a:pathLst>
            <a:path>
              <a:moveTo>
                <a:pt x="1386331" y="259036"/>
              </a:moveTo>
              <a:arcTo wR="2492846" hR="2492846" stAng="14618912" swAng="20129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20BE1-FFDE-46BF-90F6-F8832097E0AB}">
      <dsp:nvSpPr>
        <dsp:cNvPr id="0" name=""/>
        <dsp:cNvSpPr/>
      </dsp:nvSpPr>
      <dsp:spPr>
        <a:xfrm>
          <a:off x="2582941" y="2189254"/>
          <a:ext cx="271016" cy="2113924"/>
        </a:xfrm>
        <a:custGeom>
          <a:avLst/>
          <a:gdLst/>
          <a:ahLst/>
          <a:cxnLst/>
          <a:rect l="0" t="0" r="0" b="0"/>
          <a:pathLst>
            <a:path>
              <a:moveTo>
                <a:pt x="0" y="0"/>
              </a:moveTo>
              <a:lnTo>
                <a:pt x="0" y="2113924"/>
              </a:lnTo>
              <a:lnTo>
                <a:pt x="271016" y="2113924"/>
              </a:lnTo>
            </a:path>
          </a:pathLst>
        </a:custGeom>
        <a:noFill/>
        <a:ln w="13970" cap="flat" cmpd="sng" algn="ctr">
          <a:solidFill>
            <a:schemeClr val="accent6">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6739275-A5A8-4B63-97CD-93E04CEA8CAF}">
      <dsp:nvSpPr>
        <dsp:cNvPr id="0" name=""/>
        <dsp:cNvSpPr/>
      </dsp:nvSpPr>
      <dsp:spPr>
        <a:xfrm>
          <a:off x="2582941" y="2189254"/>
          <a:ext cx="271016" cy="831115"/>
        </a:xfrm>
        <a:custGeom>
          <a:avLst/>
          <a:gdLst/>
          <a:ahLst/>
          <a:cxnLst/>
          <a:rect l="0" t="0" r="0" b="0"/>
          <a:pathLst>
            <a:path>
              <a:moveTo>
                <a:pt x="0" y="0"/>
              </a:moveTo>
              <a:lnTo>
                <a:pt x="0" y="831115"/>
              </a:lnTo>
              <a:lnTo>
                <a:pt x="271016" y="831115"/>
              </a:lnTo>
            </a:path>
          </a:pathLst>
        </a:custGeom>
        <a:noFill/>
        <a:ln w="13970" cap="flat" cmpd="sng" algn="ctr">
          <a:solidFill>
            <a:schemeClr val="accent6">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4F26E0E-101B-4A4B-A9B0-2F5F7F5DAC38}">
      <dsp:nvSpPr>
        <dsp:cNvPr id="0" name=""/>
        <dsp:cNvSpPr/>
      </dsp:nvSpPr>
      <dsp:spPr>
        <a:xfrm>
          <a:off x="2212553" y="906445"/>
          <a:ext cx="1093097" cy="379422"/>
        </a:xfrm>
        <a:custGeom>
          <a:avLst/>
          <a:gdLst/>
          <a:ahLst/>
          <a:cxnLst/>
          <a:rect l="0" t="0" r="0" b="0"/>
          <a:pathLst>
            <a:path>
              <a:moveTo>
                <a:pt x="0" y="0"/>
              </a:moveTo>
              <a:lnTo>
                <a:pt x="0" y="189711"/>
              </a:lnTo>
              <a:lnTo>
                <a:pt x="1093097" y="189711"/>
              </a:lnTo>
              <a:lnTo>
                <a:pt x="1093097" y="379422"/>
              </a:lnTo>
            </a:path>
          </a:pathLst>
        </a:custGeom>
        <a:noFill/>
        <a:ln w="1397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06DC064-A7BF-4D77-9E7E-C290B56F5F9E}">
      <dsp:nvSpPr>
        <dsp:cNvPr id="0" name=""/>
        <dsp:cNvSpPr/>
      </dsp:nvSpPr>
      <dsp:spPr>
        <a:xfrm>
          <a:off x="396746" y="2189254"/>
          <a:ext cx="271016" cy="2113924"/>
        </a:xfrm>
        <a:custGeom>
          <a:avLst/>
          <a:gdLst/>
          <a:ahLst/>
          <a:cxnLst/>
          <a:rect l="0" t="0" r="0" b="0"/>
          <a:pathLst>
            <a:path>
              <a:moveTo>
                <a:pt x="0" y="0"/>
              </a:moveTo>
              <a:lnTo>
                <a:pt x="0" y="2113924"/>
              </a:lnTo>
              <a:lnTo>
                <a:pt x="271016" y="2113924"/>
              </a:lnTo>
            </a:path>
          </a:pathLst>
        </a:custGeom>
        <a:noFill/>
        <a:ln w="13970" cap="flat" cmpd="sng" algn="ctr">
          <a:solidFill>
            <a:schemeClr val="accent6">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E9AEC52-547E-4A43-A94E-2E9FA5BCA975}">
      <dsp:nvSpPr>
        <dsp:cNvPr id="0" name=""/>
        <dsp:cNvSpPr/>
      </dsp:nvSpPr>
      <dsp:spPr>
        <a:xfrm>
          <a:off x="396746" y="2189254"/>
          <a:ext cx="271016" cy="831115"/>
        </a:xfrm>
        <a:custGeom>
          <a:avLst/>
          <a:gdLst/>
          <a:ahLst/>
          <a:cxnLst/>
          <a:rect l="0" t="0" r="0" b="0"/>
          <a:pathLst>
            <a:path>
              <a:moveTo>
                <a:pt x="0" y="0"/>
              </a:moveTo>
              <a:lnTo>
                <a:pt x="0" y="831115"/>
              </a:lnTo>
              <a:lnTo>
                <a:pt x="271016" y="831115"/>
              </a:lnTo>
            </a:path>
          </a:pathLst>
        </a:custGeom>
        <a:noFill/>
        <a:ln w="13970" cap="flat" cmpd="sng" algn="ctr">
          <a:solidFill>
            <a:schemeClr val="accent6">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EFC92AC-F381-4081-B6A0-594D0DE9B9F8}">
      <dsp:nvSpPr>
        <dsp:cNvPr id="0" name=""/>
        <dsp:cNvSpPr/>
      </dsp:nvSpPr>
      <dsp:spPr>
        <a:xfrm>
          <a:off x="1119455" y="906445"/>
          <a:ext cx="1093097" cy="379422"/>
        </a:xfrm>
        <a:custGeom>
          <a:avLst/>
          <a:gdLst/>
          <a:ahLst/>
          <a:cxnLst/>
          <a:rect l="0" t="0" r="0" b="0"/>
          <a:pathLst>
            <a:path>
              <a:moveTo>
                <a:pt x="1093097" y="0"/>
              </a:moveTo>
              <a:lnTo>
                <a:pt x="1093097" y="189711"/>
              </a:lnTo>
              <a:lnTo>
                <a:pt x="0" y="189711"/>
              </a:lnTo>
              <a:lnTo>
                <a:pt x="0" y="379422"/>
              </a:lnTo>
            </a:path>
          </a:pathLst>
        </a:custGeom>
        <a:noFill/>
        <a:ln w="1397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20BB8A1-C2CA-4CDF-9B64-77CE1485079A}">
      <dsp:nvSpPr>
        <dsp:cNvPr id="0" name=""/>
        <dsp:cNvSpPr/>
      </dsp:nvSpPr>
      <dsp:spPr>
        <a:xfrm>
          <a:off x="971110" y="3058"/>
          <a:ext cx="2482886" cy="90338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en-US" sz="3200" kern="1200" dirty="0"/>
            <a:t>TCA CYCLE</a:t>
          </a:r>
          <a:endParaRPr lang="ar-SA" sz="3200" kern="1200" dirty="0"/>
        </a:p>
      </dsp:txBody>
      <dsp:txXfrm>
        <a:off x="971110" y="3058"/>
        <a:ext cx="2482886" cy="903386"/>
      </dsp:txXfrm>
    </dsp:sp>
    <dsp:sp modelId="{CDDC3570-7003-41FC-9E7A-3E16EC338C18}">
      <dsp:nvSpPr>
        <dsp:cNvPr id="0" name=""/>
        <dsp:cNvSpPr/>
      </dsp:nvSpPr>
      <dsp:spPr>
        <a:xfrm>
          <a:off x="216068" y="1285867"/>
          <a:ext cx="1806773" cy="903386"/>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en-US" sz="2800" kern="1200" dirty="0"/>
            <a:t>Activators</a:t>
          </a:r>
          <a:endParaRPr lang="ar-SA" sz="3000" kern="1200" dirty="0"/>
        </a:p>
      </dsp:txBody>
      <dsp:txXfrm>
        <a:off x="216068" y="1285867"/>
        <a:ext cx="1806773" cy="903386"/>
      </dsp:txXfrm>
    </dsp:sp>
    <dsp:sp modelId="{5E0013DB-DE7F-40B6-BACA-FDD01D449222}">
      <dsp:nvSpPr>
        <dsp:cNvPr id="0" name=""/>
        <dsp:cNvSpPr/>
      </dsp:nvSpPr>
      <dsp:spPr>
        <a:xfrm>
          <a:off x="667762" y="2568676"/>
          <a:ext cx="1806773" cy="903386"/>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en-US" altLang="en-US" sz="3200" kern="1200"/>
            <a:t>ADP</a:t>
          </a:r>
          <a:endParaRPr lang="ar-SA" sz="3200" kern="1200" dirty="0"/>
        </a:p>
      </dsp:txBody>
      <dsp:txXfrm>
        <a:off x="667762" y="2568676"/>
        <a:ext cx="1806773" cy="903386"/>
      </dsp:txXfrm>
    </dsp:sp>
    <dsp:sp modelId="{8F825A28-6DE8-4219-8491-775FC8EDF2BA}">
      <dsp:nvSpPr>
        <dsp:cNvPr id="0" name=""/>
        <dsp:cNvSpPr/>
      </dsp:nvSpPr>
      <dsp:spPr>
        <a:xfrm>
          <a:off x="667762" y="3851485"/>
          <a:ext cx="1806773" cy="903386"/>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en-US" altLang="en-US" sz="3200" kern="1200"/>
            <a:t>Ca</a:t>
          </a:r>
          <a:r>
            <a:rPr lang="en-US" altLang="en-US" sz="3200" kern="1200" baseline="30000"/>
            <a:t>2+</a:t>
          </a:r>
          <a:endParaRPr lang="ar-SA" sz="3200" kern="1200" dirty="0"/>
        </a:p>
      </dsp:txBody>
      <dsp:txXfrm>
        <a:off x="667762" y="3851485"/>
        <a:ext cx="1806773" cy="903386"/>
      </dsp:txXfrm>
    </dsp:sp>
    <dsp:sp modelId="{87539978-EC05-45A1-A942-8B45D7EA1629}">
      <dsp:nvSpPr>
        <dsp:cNvPr id="0" name=""/>
        <dsp:cNvSpPr/>
      </dsp:nvSpPr>
      <dsp:spPr>
        <a:xfrm>
          <a:off x="2402264" y="1285867"/>
          <a:ext cx="1806773" cy="903386"/>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en-US" sz="2800" kern="1200" dirty="0"/>
            <a:t>Inhibitors</a:t>
          </a:r>
          <a:endParaRPr lang="ar-SA" sz="2800" kern="1200" dirty="0"/>
        </a:p>
      </dsp:txBody>
      <dsp:txXfrm>
        <a:off x="2402264" y="1285867"/>
        <a:ext cx="1806773" cy="903386"/>
      </dsp:txXfrm>
    </dsp:sp>
    <dsp:sp modelId="{C843C7BB-153C-4C6D-83DD-49ED54A12213}">
      <dsp:nvSpPr>
        <dsp:cNvPr id="0" name=""/>
        <dsp:cNvSpPr/>
      </dsp:nvSpPr>
      <dsp:spPr>
        <a:xfrm>
          <a:off x="2853957" y="2568676"/>
          <a:ext cx="1806773" cy="903386"/>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en-US" sz="3200" kern="1200"/>
            <a:t>ATP</a:t>
          </a:r>
          <a:endParaRPr lang="ar-SA" sz="3200" kern="1200" dirty="0"/>
        </a:p>
      </dsp:txBody>
      <dsp:txXfrm>
        <a:off x="2853957" y="2568676"/>
        <a:ext cx="1806773" cy="903386"/>
      </dsp:txXfrm>
    </dsp:sp>
    <dsp:sp modelId="{A0FAE5C7-FE5F-4800-8EF8-759EE710AC88}">
      <dsp:nvSpPr>
        <dsp:cNvPr id="0" name=""/>
        <dsp:cNvSpPr/>
      </dsp:nvSpPr>
      <dsp:spPr>
        <a:xfrm>
          <a:off x="2853957" y="3851485"/>
          <a:ext cx="1806773" cy="903386"/>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en-US" sz="3200" kern="1200"/>
            <a:t>NADH</a:t>
          </a:r>
          <a:endParaRPr lang="ar-SA" sz="3200" kern="1200" dirty="0"/>
        </a:p>
      </dsp:txBody>
      <dsp:txXfrm>
        <a:off x="2853957" y="3851485"/>
        <a:ext cx="1806773" cy="90338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31T17:45:50.602"/>
    </inkml:context>
    <inkml:brush xml:id="br0">
      <inkml:brushProperty name="width" value="0.025" units="cm"/>
      <inkml:brushProperty name="height" value="0.025" units="cm"/>
    </inkml:brush>
  </inkml:definitions>
  <inkml:trace contextRef="#ctx0" brushRef="#br0">2831 729 6784,'0'-54'2528,"27"54"-1344,-40 14-4256,13 12-896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16:59:36.892"/>
    </inkml:context>
    <inkml:brush xml:id="br0">
      <inkml:brushProperty name="width" value="0.0265" units="cm"/>
      <inkml:brushProperty name="height" value="0.0265" units="cm"/>
    </inkml:brush>
  </inkml:definitions>
  <inkml:trace contextRef="#ctx0" brushRef="#br0">6310 10451 6656,'40'-119'2464,"-27"79"-1344,14 1-1376,-27 39 320,0-14-1504,0 14-640,0 14-288,0 12-32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17:51:52.019"/>
    </inkml:context>
    <inkml:brush xml:id="br0">
      <inkml:brushProperty name="width" value="0.025" units="cm"/>
      <inkml:brushProperty name="height" value="0.025" units="cm"/>
    </inkml:brush>
  </inkml:definitions>
  <inkml:trace contextRef="#ctx0" brushRef="#br0">26300 6496 1536,'13'0'608,"-13"27"-320,14 12-352,-14-12 128,0 13-64,0 13 0,-14 0-640,14 0-288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17:57:21.598"/>
    </inkml:context>
    <inkml:brush xml:id="br0">
      <inkml:brushProperty name="width" value="0.025" units="cm"/>
      <inkml:brushProperty name="height" value="0.025" units="cm"/>
    </inkml:brush>
  </inkml:definitions>
  <inkml:trace contextRef="#ctx0" brushRef="#br0">13864 11007 4608,'40'-66'1760,"-26"52"-960,-14 28-2912,-14-14-544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18:08:28.539"/>
    </inkml:context>
    <inkml:brush xml:id="br0">
      <inkml:brushProperty name="width" value="0.025" units="cm"/>
      <inkml:brushProperty name="height" value="0.025" units="cm"/>
    </inkml:brush>
  </inkml:definitions>
  <inkml:trace contextRef="#ctx0" brushRef="#br0">13917 9156 8064,'53'-93'2976,"-53"66"-1600,-13 1-3008,0 12-192,-14 14-1184,-13 0-384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3886200" y="0"/>
            <a:ext cx="2971800" cy="458788"/>
          </a:xfrm>
          <a:prstGeom prst="rect">
            <a:avLst/>
          </a:prstGeom>
          <a:noFill/>
          <a:ln>
            <a:noFill/>
          </a:ln>
        </p:spPr>
        <p:txBody>
          <a:bodyPr wrap="square" lIns="91425" tIns="91425" rIns="91425" bIns="91425" anchor="t" anchorCtr="0"/>
          <a:lstStyle>
            <a:lvl1pPr marL="0" marR="0" lvl="0" indent="0" algn="r" rtl="1">
              <a:spcBef>
                <a:spcPts val="0"/>
              </a:spcBef>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1588" y="0"/>
            <a:ext cx="2971800" cy="458788"/>
          </a:xfrm>
          <a:prstGeom prst="rect">
            <a:avLst/>
          </a:prstGeom>
          <a:noFill/>
          <a:ln>
            <a:noFill/>
          </a:ln>
        </p:spPr>
        <p:txBody>
          <a:bodyPr wrap="square" lIns="91425" tIns="91425" rIns="91425" bIns="91425" anchor="t" anchorCtr="0"/>
          <a:lstStyle>
            <a:lvl1pPr marL="0" marR="0" lvl="0" indent="0" algn="l" rtl="1">
              <a:spcBef>
                <a:spcPts val="0"/>
              </a:spcBef>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r" rtl="1">
              <a:spcBef>
                <a:spcPts val="0"/>
              </a:spcBef>
              <a:buChar char="●"/>
              <a:defRPr sz="1200" b="0" i="0" u="none" strike="noStrike" cap="none">
                <a:solidFill>
                  <a:schemeClr val="dk1"/>
                </a:solidFill>
                <a:latin typeface="Calibri"/>
                <a:ea typeface="Calibri"/>
                <a:cs typeface="Calibri"/>
                <a:sym typeface="Calibri"/>
              </a:defRPr>
            </a:lvl1pPr>
            <a:lvl2pPr marL="457200" marR="0" lvl="1" indent="0" algn="r" rtl="1">
              <a:spcBef>
                <a:spcPts val="0"/>
              </a:spcBef>
              <a:buChar char="○"/>
              <a:defRPr sz="1200" b="0" i="0" u="none" strike="noStrike" cap="none">
                <a:solidFill>
                  <a:schemeClr val="dk1"/>
                </a:solidFill>
                <a:latin typeface="Calibri"/>
                <a:ea typeface="Calibri"/>
                <a:cs typeface="Calibri"/>
                <a:sym typeface="Calibri"/>
              </a:defRPr>
            </a:lvl2pPr>
            <a:lvl3pPr marL="914400" marR="0" lvl="2" indent="0" algn="r" rtl="1">
              <a:spcBef>
                <a:spcPts val="0"/>
              </a:spcBef>
              <a:buChar char="■"/>
              <a:defRPr sz="1200" b="0" i="0" u="none" strike="noStrike" cap="none">
                <a:solidFill>
                  <a:schemeClr val="dk1"/>
                </a:solidFill>
                <a:latin typeface="Calibri"/>
                <a:ea typeface="Calibri"/>
                <a:cs typeface="Calibri"/>
                <a:sym typeface="Calibri"/>
              </a:defRPr>
            </a:lvl3pPr>
            <a:lvl4pPr marL="1371600" marR="0" lvl="3" indent="0" algn="r" rtl="1">
              <a:spcBef>
                <a:spcPts val="0"/>
              </a:spcBef>
              <a:buChar char="●"/>
              <a:defRPr sz="1200" b="0" i="0" u="none" strike="noStrike" cap="none">
                <a:solidFill>
                  <a:schemeClr val="dk1"/>
                </a:solidFill>
                <a:latin typeface="Calibri"/>
                <a:ea typeface="Calibri"/>
                <a:cs typeface="Calibri"/>
                <a:sym typeface="Calibri"/>
              </a:defRPr>
            </a:lvl4pPr>
            <a:lvl5pPr marL="1828800" marR="0" lvl="4" indent="0" algn="r" rtl="1">
              <a:spcBef>
                <a:spcPts val="0"/>
              </a:spcBef>
              <a:buChar char="○"/>
              <a:defRPr sz="1200" b="0" i="0" u="none" strike="noStrike" cap="none">
                <a:solidFill>
                  <a:schemeClr val="dk1"/>
                </a:solidFill>
                <a:latin typeface="Calibri"/>
                <a:ea typeface="Calibri"/>
                <a:cs typeface="Calibri"/>
                <a:sym typeface="Calibri"/>
              </a:defRPr>
            </a:lvl5pPr>
            <a:lvl6pPr marL="2286000" marR="0" lvl="5" indent="0" algn="r" rtl="1">
              <a:spcBef>
                <a:spcPts val="0"/>
              </a:spcBef>
              <a:buChar char="■"/>
              <a:defRPr sz="1200" b="0" i="0" u="none" strike="noStrike" cap="none">
                <a:solidFill>
                  <a:schemeClr val="dk1"/>
                </a:solidFill>
                <a:latin typeface="Calibri"/>
                <a:ea typeface="Calibri"/>
                <a:cs typeface="Calibri"/>
                <a:sym typeface="Calibri"/>
              </a:defRPr>
            </a:lvl6pPr>
            <a:lvl7pPr marL="2743200" marR="0" lvl="6" indent="0" algn="r" rtl="1">
              <a:spcBef>
                <a:spcPts val="0"/>
              </a:spcBef>
              <a:buChar char="●"/>
              <a:defRPr sz="1200" b="0" i="0" u="none" strike="noStrike" cap="none">
                <a:solidFill>
                  <a:schemeClr val="dk1"/>
                </a:solidFill>
                <a:latin typeface="Calibri"/>
                <a:ea typeface="Calibri"/>
                <a:cs typeface="Calibri"/>
                <a:sym typeface="Calibri"/>
              </a:defRPr>
            </a:lvl7pPr>
            <a:lvl8pPr marL="3200400" marR="0" lvl="7" indent="0" algn="r" rtl="1">
              <a:spcBef>
                <a:spcPts val="0"/>
              </a:spcBef>
              <a:buChar char="○"/>
              <a:defRPr sz="1200" b="0" i="0" u="none" strike="noStrike" cap="none">
                <a:solidFill>
                  <a:schemeClr val="dk1"/>
                </a:solidFill>
                <a:latin typeface="Calibri"/>
                <a:ea typeface="Calibri"/>
                <a:cs typeface="Calibri"/>
                <a:sym typeface="Calibri"/>
              </a:defRPr>
            </a:lvl8pPr>
            <a:lvl9pPr marL="3657600" marR="0" lvl="8" indent="0" algn="r" rtl="1">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3886200" y="8685213"/>
            <a:ext cx="2971800" cy="458787"/>
          </a:xfrm>
          <a:prstGeom prst="rect">
            <a:avLst/>
          </a:prstGeom>
          <a:noFill/>
          <a:ln>
            <a:noFill/>
          </a:ln>
        </p:spPr>
        <p:txBody>
          <a:bodyPr wrap="square" lIns="91425" tIns="91425" rIns="91425" bIns="91425" anchor="b" anchorCtr="0"/>
          <a:lstStyle>
            <a:lvl1pPr marL="0" marR="0" lvl="0" indent="0" algn="r" rtl="1">
              <a:spcBef>
                <a:spcPts val="0"/>
              </a:spcBef>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1588" y="8685213"/>
            <a:ext cx="2971800" cy="458787"/>
          </a:xfrm>
          <a:prstGeom prst="rect">
            <a:avLst/>
          </a:prstGeom>
          <a:noFill/>
          <a:ln>
            <a:noFill/>
          </a:ln>
        </p:spPr>
        <p:txBody>
          <a:bodyPr wrap="square" lIns="91425" tIns="45700" rIns="91425" bIns="45700" anchor="b" anchorCtr="0">
            <a:noAutofit/>
          </a:bodyPr>
          <a:lstStyle/>
          <a:p>
            <a:pPr marL="0" marR="0" lvl="0" indent="0" algn="l" rtl="1">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endParaRPr sz="1200" b="0" i="0" u="none" strike="noStrike" cap="none" dirty="0">
              <a:solidFill>
                <a:schemeClr val="lt1"/>
              </a:solidFill>
              <a:latin typeface="Calibri"/>
              <a:ea typeface="Calibri"/>
              <a:cs typeface="Calibri"/>
              <a:sym typeface="Calibri"/>
            </a:endParaRPr>
          </a:p>
        </p:txBody>
      </p:sp>
      <p:sp>
        <p:nvSpPr>
          <p:cNvPr id="105" name="Shape 105"/>
          <p:cNvSpPr txBox="1">
            <a:spLocks noGrp="1"/>
          </p:cNvSpPr>
          <p:nvPr>
            <p:ph type="sldNum" idx="12"/>
          </p:nvPr>
        </p:nvSpPr>
        <p:spPr>
          <a:xfrm>
            <a:off x="1588" y="8685213"/>
            <a:ext cx="2971800" cy="458787"/>
          </a:xfrm>
          <a:prstGeom prst="rect">
            <a:avLst/>
          </a:prstGeom>
          <a:noFill/>
          <a:ln>
            <a:noFill/>
          </a:ln>
        </p:spPr>
        <p:txBody>
          <a:bodyPr wrap="square" lIns="91425" tIns="45700" rIns="91425" bIns="45700" anchor="b" anchorCtr="0">
            <a:noAutofit/>
          </a:bodyPr>
          <a:lstStyle/>
          <a:p>
            <a:pPr marL="0" marR="0" lvl="0" indent="0" algn="l" rtl="1">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1</a:t>
            </a:fld>
            <a:endParaRPr lang="en-US" sz="1200" b="0" i="0" u="none" strike="noStrike" cap="none" dirty="0">
              <a:solidFill>
                <a:schemeClr val="lt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dirty="0"/>
          </a:p>
        </p:txBody>
      </p:sp>
      <p:sp>
        <p:nvSpPr>
          <p:cNvPr id="116" name="Shape 116"/>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l" rtl="1">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122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C647E-A5E7-EC42-81F8-B04CE0F68B69}"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3211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C647E-A5E7-EC42-81F8-B04CE0F68B69}"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5869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59" name="Shape 159"/>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264457"/>
        </a:solidFill>
        <a:effectLst/>
      </p:bgPr>
    </p:bg>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261872" y="758952"/>
            <a:ext cx="9418320" cy="4041648"/>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chemeClr val="lt1"/>
              </a:buClr>
              <a:buFont typeface="Century Schoolbook"/>
              <a:buNone/>
              <a:defRPr sz="7200" b="0" i="0" u="none" strike="noStrike" cap="none">
                <a:solidFill>
                  <a:schemeClr val="l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subTitle" idx="1"/>
          </p:nvPr>
        </p:nvSpPr>
        <p:spPr>
          <a:xfrm>
            <a:off x="1261872" y="4800600"/>
            <a:ext cx="9418320" cy="1691640"/>
          </a:xfrm>
          <a:prstGeom prst="rect">
            <a:avLst/>
          </a:prstGeom>
          <a:noFill/>
          <a:ln>
            <a:noFill/>
          </a:ln>
        </p:spPr>
        <p:txBody>
          <a:bodyPr wrap="square" lIns="91425" tIns="91425" rIns="91425" bIns="91425" anchor="t" anchorCtr="0"/>
          <a:lstStyle>
            <a:lvl1pPr marL="0" marR="0" lvl="0" indent="0" algn="l" rtl="0">
              <a:lnSpc>
                <a:spcPct val="95000"/>
              </a:lnSpc>
              <a:spcBef>
                <a:spcPts val="1400"/>
              </a:spcBef>
              <a:spcAft>
                <a:spcPts val="200"/>
              </a:spcAft>
              <a:buClr>
                <a:schemeClr val="accent1"/>
              </a:buClr>
              <a:buFont typeface="Arial"/>
              <a:buNone/>
              <a:defRPr sz="2200" b="0" i="0" u="none" strike="noStrike" cap="none">
                <a:solidFill>
                  <a:srgbClr val="BFBFBF"/>
                </a:solidFill>
                <a:latin typeface="Century Schoolbook"/>
                <a:ea typeface="Century Schoolbook"/>
                <a:cs typeface="Century Schoolbook"/>
                <a:sym typeface="Century Schoolbook"/>
              </a:defRPr>
            </a:lvl1pPr>
            <a:lvl2pPr marL="457200" marR="0" lvl="1" indent="0" algn="ctr" rtl="0">
              <a:lnSpc>
                <a:spcPct val="90000"/>
              </a:lnSpc>
              <a:spcBef>
                <a:spcPts val="300"/>
              </a:spcBef>
              <a:spcAft>
                <a:spcPts val="300"/>
              </a:spcAft>
              <a:buClr>
                <a:schemeClr val="accent1"/>
              </a:buClr>
              <a:buFont typeface="Noto Sans Symbols"/>
              <a:buNone/>
              <a:defRPr sz="2200" b="0" i="0" u="none" strike="noStrike" cap="none">
                <a:solidFill>
                  <a:srgbClr val="FEFEFE"/>
                </a:solidFill>
                <a:latin typeface="Century Schoolbook"/>
                <a:ea typeface="Century Schoolbook"/>
                <a:cs typeface="Century Schoolbook"/>
                <a:sym typeface="Century Schoolbook"/>
              </a:defRPr>
            </a:lvl2pPr>
            <a:lvl3pPr marL="914400" marR="0" lvl="2" indent="0" algn="ctr" rtl="0">
              <a:lnSpc>
                <a:spcPct val="90000"/>
              </a:lnSpc>
              <a:spcBef>
                <a:spcPts val="300"/>
              </a:spcBef>
              <a:spcAft>
                <a:spcPts val="300"/>
              </a:spcAft>
              <a:buClr>
                <a:schemeClr val="accent1"/>
              </a:buClr>
              <a:buFont typeface="Noto Sans Symbols"/>
              <a:buNone/>
              <a:defRPr sz="2200" b="0" i="0" u="none" strike="noStrike" cap="none">
                <a:solidFill>
                  <a:srgbClr val="FEFEFE"/>
                </a:solidFill>
                <a:latin typeface="Century Schoolbook"/>
                <a:ea typeface="Century Schoolbook"/>
                <a:cs typeface="Century Schoolbook"/>
                <a:sym typeface="Century Schoolbook"/>
              </a:defRPr>
            </a:lvl3pPr>
            <a:lvl4pPr marL="1371600" marR="0" lvl="3"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4pPr>
            <a:lvl5pPr marL="1828800" marR="0" lvl="4"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5pPr>
            <a:lvl6pPr marL="2286000" marR="0" lvl="5"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6pPr>
            <a:lvl7pPr marL="2743200" marR="0" lvl="6"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7pPr>
            <a:lvl8pPr marL="3200400" marR="0" lvl="7"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8pPr>
            <a:lvl9pPr marL="3657600" marR="0" lvl="8"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9pPr>
          </a:lstStyle>
          <a:p>
            <a:endParaRPr/>
          </a:p>
        </p:txBody>
      </p:sp>
      <p:sp>
        <p:nvSpPr>
          <p:cNvPr id="19" name="Shape 19"/>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7F7F7F"/>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20" name="Shape 20"/>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A5A5A5"/>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21" name="Shape 21"/>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A5A5A5"/>
                </a:solidFill>
                <a:latin typeface="Century Schoolbook"/>
                <a:ea typeface="Century Schoolbook"/>
                <a:cs typeface="Century Schoolbook"/>
                <a:sym typeface="Century Schoolbook"/>
              </a:rPr>
              <a:t>‹#›</a:t>
            </a:fld>
            <a:endParaRPr lang="en-US" sz="3600" b="0" i="0" u="none" strike="noStrike" cap="none">
              <a:solidFill>
                <a:srgbClr val="A5A5A5"/>
              </a:solidFill>
              <a:latin typeface="Century Schoolbook"/>
              <a:ea typeface="Century Schoolbook"/>
              <a:cs typeface="Century Schoolbook"/>
              <a:sym typeface="Century Schoolbook"/>
            </a:endParaRPr>
          </a:p>
        </p:txBody>
      </p:sp>
      <p:sp>
        <p:nvSpPr>
          <p:cNvPr id="22" name="Shape 22"/>
          <p:cNvSpPr/>
          <p:nvPr/>
        </p:nvSpPr>
        <p:spPr>
          <a:xfrm>
            <a:off x="0" y="0"/>
            <a:ext cx="457200" cy="68580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rot="5400000">
            <a:off x="6938169" y="2091531"/>
            <a:ext cx="5897562" cy="24765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body" idx="1"/>
          </p:nvPr>
        </p:nvSpPr>
        <p:spPr>
          <a:xfrm rot="5400000">
            <a:off x="1680369" y="-537369"/>
            <a:ext cx="5897562" cy="7734300"/>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99" name="Shape 99"/>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00" name="Shape 100"/>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01" name="Shape 101"/>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FFCAF310-6CAD-4BC6-85C9-A27E561CDD06}" type="datetimeFigureOut">
              <a:rPr lang="ar-SA" smtClean="0">
                <a:solidFill>
                  <a:prstClr val="black">
                    <a:tint val="75000"/>
                  </a:prstClr>
                </a:solidFill>
              </a:rPr>
              <a:pPr/>
              <a:t>20/02/1439</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2432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FFCAF310-6CAD-4BC6-85C9-A27E561CDD06}" type="datetimeFigureOut">
              <a:rPr lang="ar-SA" smtClean="0">
                <a:solidFill>
                  <a:prstClr val="black">
                    <a:tint val="75000"/>
                  </a:prstClr>
                </a:solidFill>
              </a:rPr>
              <a:pPr/>
              <a:t>20/02/1439</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6808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CAF310-6CAD-4BC6-85C9-A27E561CDD06}" type="datetimeFigureOut">
              <a:rPr lang="ar-SA" smtClean="0">
                <a:solidFill>
                  <a:prstClr val="black">
                    <a:tint val="75000"/>
                  </a:prstClr>
                </a:solidFill>
              </a:rPr>
              <a:pPr/>
              <a:t>20/02/1439</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31936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FFCAF310-6CAD-4BC6-85C9-A27E561CDD06}" type="datetimeFigureOut">
              <a:rPr lang="ar-SA" smtClean="0">
                <a:solidFill>
                  <a:prstClr val="black">
                    <a:tint val="75000"/>
                  </a:prstClr>
                </a:solidFill>
              </a:rPr>
              <a:pPr/>
              <a:t>20/02/1439</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90627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FFCAF310-6CAD-4BC6-85C9-A27E561CDD06}" type="datetimeFigureOut">
              <a:rPr lang="ar-SA" smtClean="0">
                <a:solidFill>
                  <a:prstClr val="black">
                    <a:tint val="75000"/>
                  </a:prstClr>
                </a:solidFill>
              </a:rPr>
              <a:pPr/>
              <a:t>20/02/1439</a:t>
            </a:fld>
            <a:endParaRPr lang="ar-SA">
              <a:solidFill>
                <a:prstClr val="black">
                  <a:tint val="75000"/>
                </a:prstClr>
              </a:solidFill>
            </a:endParaRPr>
          </a:p>
        </p:txBody>
      </p:sp>
      <p:sp>
        <p:nvSpPr>
          <p:cNvPr id="8" name="Footer Placeholder 7"/>
          <p:cNvSpPr>
            <a:spLocks noGrp="1"/>
          </p:cNvSpPr>
          <p:nvPr>
            <p:ph type="ftr" sz="quarter" idx="11"/>
          </p:nvPr>
        </p:nvSpPr>
        <p:spPr/>
        <p:txBody>
          <a:bodyPr/>
          <a:lstStyle/>
          <a:p>
            <a:endParaRPr lang="ar-SA">
              <a:solidFill>
                <a:prstClr val="black">
                  <a:tint val="75000"/>
                </a:prstClr>
              </a:solidFill>
            </a:endParaRPr>
          </a:p>
        </p:txBody>
      </p:sp>
      <p:sp>
        <p:nvSpPr>
          <p:cNvPr id="9" name="Slide Number Placeholder 8"/>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28650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FFCAF310-6CAD-4BC6-85C9-A27E561CDD06}" type="datetimeFigureOut">
              <a:rPr lang="ar-SA" smtClean="0">
                <a:solidFill>
                  <a:prstClr val="black">
                    <a:tint val="75000"/>
                  </a:prstClr>
                </a:solidFill>
              </a:rPr>
              <a:pPr/>
              <a:t>20/02/1439</a:t>
            </a:fld>
            <a:endParaRPr lang="ar-SA">
              <a:solidFill>
                <a:prstClr val="black">
                  <a:tint val="75000"/>
                </a:prstClr>
              </a:solidFill>
            </a:endParaRPr>
          </a:p>
        </p:txBody>
      </p:sp>
      <p:sp>
        <p:nvSpPr>
          <p:cNvPr id="4" name="Footer Placeholder 3"/>
          <p:cNvSpPr>
            <a:spLocks noGrp="1"/>
          </p:cNvSpPr>
          <p:nvPr>
            <p:ph type="ftr" sz="quarter" idx="11"/>
          </p:nvPr>
        </p:nvSpPr>
        <p:spPr/>
        <p:txBody>
          <a:bodyPr/>
          <a:lstStyle/>
          <a:p>
            <a:endParaRPr lang="ar-SA">
              <a:solidFill>
                <a:prstClr val="black">
                  <a:tint val="75000"/>
                </a:prstClr>
              </a:solidFill>
            </a:endParaRPr>
          </a:p>
        </p:txBody>
      </p:sp>
      <p:sp>
        <p:nvSpPr>
          <p:cNvPr id="5" name="Slide Number Placeholder 4"/>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92062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AF310-6CAD-4BC6-85C9-A27E561CDD06}" type="datetimeFigureOut">
              <a:rPr lang="ar-SA" smtClean="0">
                <a:solidFill>
                  <a:prstClr val="black">
                    <a:tint val="75000"/>
                  </a:prstClr>
                </a:solidFill>
              </a:rPr>
              <a:pPr/>
              <a:t>20/02/1439</a:t>
            </a:fld>
            <a:endParaRPr lang="ar-SA">
              <a:solidFill>
                <a:prstClr val="black">
                  <a:tint val="75000"/>
                </a:prstClr>
              </a:solidFill>
            </a:endParaRPr>
          </a:p>
        </p:txBody>
      </p:sp>
      <p:sp>
        <p:nvSpPr>
          <p:cNvPr id="3" name="Footer Placeholder 2"/>
          <p:cNvSpPr>
            <a:spLocks noGrp="1"/>
          </p:cNvSpPr>
          <p:nvPr>
            <p:ph type="ftr" sz="quarter" idx="11"/>
          </p:nvPr>
        </p:nvSpPr>
        <p:spPr/>
        <p:txBody>
          <a:bodyPr/>
          <a:lstStyle/>
          <a:p>
            <a:endParaRPr lang="ar-SA">
              <a:solidFill>
                <a:prstClr val="black">
                  <a:tint val="75000"/>
                </a:prstClr>
              </a:solidFill>
            </a:endParaRPr>
          </a:p>
        </p:txBody>
      </p:sp>
      <p:sp>
        <p:nvSpPr>
          <p:cNvPr id="4" name="Slide Number Placeholder 3"/>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78237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CAF310-6CAD-4BC6-85C9-A27E561CDD06}" type="datetimeFigureOut">
              <a:rPr lang="ar-SA" smtClean="0">
                <a:solidFill>
                  <a:prstClr val="black">
                    <a:tint val="75000"/>
                  </a:prstClr>
                </a:solidFill>
              </a:rPr>
              <a:pPr/>
              <a:t>20/02/1439</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42612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CAF310-6CAD-4BC6-85C9-A27E561CDD06}" type="datetimeFigureOut">
              <a:rPr lang="ar-SA" smtClean="0">
                <a:solidFill>
                  <a:prstClr val="black">
                    <a:tint val="75000"/>
                  </a:prstClr>
                </a:solidFill>
              </a:rPr>
              <a:pPr/>
              <a:t>20/02/1439</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8862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261872" y="365760"/>
            <a:ext cx="9692640" cy="1325562"/>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1261872" y="1828800"/>
            <a:ext cx="8595360" cy="4351337"/>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33" name="Shape 33"/>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4" name="Shape 34"/>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5" name="Shape 35"/>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FFCAF310-6CAD-4BC6-85C9-A27E561CDD06}" type="datetimeFigureOut">
              <a:rPr lang="ar-SA" smtClean="0">
                <a:solidFill>
                  <a:prstClr val="black">
                    <a:tint val="75000"/>
                  </a:prstClr>
                </a:solidFill>
              </a:rPr>
              <a:pPr/>
              <a:t>20/02/1439</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22185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FFCAF310-6CAD-4BC6-85C9-A27E561CDD06}" type="datetimeFigureOut">
              <a:rPr lang="ar-SA" smtClean="0">
                <a:solidFill>
                  <a:prstClr val="black">
                    <a:tint val="75000"/>
                  </a:prstClr>
                </a:solidFill>
              </a:rPr>
              <a:pPr/>
              <a:t>20/02/1439</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90EBEB32-BF27-4D09-9B87-EABE7A532BD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50005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6600" baseline="0">
                <a:solidFill>
                  <a:schemeClr val="tx1"/>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pPr>
              <a:defRPr/>
            </a:pPr>
            <a:endParaRPr lang="en-US"/>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pPr>
              <a:defRPr/>
            </a:pPr>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384528124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3394917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6600" b="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34615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61872" y="1828802"/>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26480" y="1828802"/>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2468277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61872" y="1717185"/>
            <a:ext cx="448056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Text Placeholder 10"/>
          <p:cNvSpPr>
            <a:spLocks noGrp="1"/>
          </p:cNvSpPr>
          <p:nvPr>
            <p:ph type="body" sz="quarter" idx="13"/>
          </p:nvPr>
        </p:nvSpPr>
        <p:spPr>
          <a:xfrm>
            <a:off x="6132576" y="1717185"/>
            <a:ext cx="4486656"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ar-SA"/>
              <a:t>حرر أنماط نص الشكل الرئيسي</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1731583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3127516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2081044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200400" cy="1600197"/>
          </a:xfrm>
        </p:spPr>
        <p:txBody>
          <a:bodyPr anchor="b">
            <a:normAutofit/>
          </a:bodyPr>
          <a:lstStyle>
            <a:lvl1pPr>
              <a:defRPr sz="2800" b="0" baseline="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504267" y="685800"/>
            <a:ext cx="6079067"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41248" y="2099736"/>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325382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264457"/>
        </a:solidFill>
        <a:effectLst/>
      </p:bgPr>
    </p:bg>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1261872" y="758952"/>
            <a:ext cx="9418320" cy="4041648"/>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chemeClr val="lt1"/>
              </a:buClr>
              <a:buFont typeface="Century Schoolbook"/>
              <a:buNone/>
              <a:defRPr sz="7200" b="0" i="0" u="none" strike="noStrike" cap="none">
                <a:solidFill>
                  <a:schemeClr val="l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subTitle" idx="1"/>
          </p:nvPr>
        </p:nvSpPr>
        <p:spPr>
          <a:xfrm>
            <a:off x="1261872" y="4800600"/>
            <a:ext cx="9418320" cy="1691640"/>
          </a:xfrm>
          <a:prstGeom prst="rect">
            <a:avLst/>
          </a:prstGeom>
          <a:noFill/>
          <a:ln>
            <a:noFill/>
          </a:ln>
        </p:spPr>
        <p:txBody>
          <a:bodyPr wrap="square" lIns="91425" tIns="91425" rIns="91425" bIns="91425" anchor="t" anchorCtr="0"/>
          <a:lstStyle>
            <a:lvl1pPr marL="0" marR="0" lvl="0" indent="0" algn="l" rtl="0">
              <a:lnSpc>
                <a:spcPct val="95000"/>
              </a:lnSpc>
              <a:spcBef>
                <a:spcPts val="1400"/>
              </a:spcBef>
              <a:spcAft>
                <a:spcPts val="200"/>
              </a:spcAft>
              <a:buClr>
                <a:schemeClr val="accent1"/>
              </a:buClr>
              <a:buFont typeface="Arial"/>
              <a:buNone/>
              <a:defRPr sz="2200" b="0" i="0" u="none" strike="noStrike" cap="none">
                <a:solidFill>
                  <a:srgbClr val="BFBFBF"/>
                </a:solidFill>
                <a:latin typeface="Century Schoolbook"/>
                <a:ea typeface="Century Schoolbook"/>
                <a:cs typeface="Century Schoolbook"/>
                <a:sym typeface="Century Schoolbook"/>
              </a:defRPr>
            </a:lvl1pPr>
            <a:lvl2pPr marL="457200" marR="0" lvl="1" indent="0" algn="ctr" rtl="0">
              <a:lnSpc>
                <a:spcPct val="90000"/>
              </a:lnSpc>
              <a:spcBef>
                <a:spcPts val="300"/>
              </a:spcBef>
              <a:spcAft>
                <a:spcPts val="300"/>
              </a:spcAft>
              <a:buClr>
                <a:schemeClr val="accent1"/>
              </a:buClr>
              <a:buFont typeface="Noto Sans Symbols"/>
              <a:buNone/>
              <a:defRPr sz="2200" b="0" i="0" u="none" strike="noStrike" cap="none">
                <a:solidFill>
                  <a:srgbClr val="FEFEFE"/>
                </a:solidFill>
                <a:latin typeface="Century Schoolbook"/>
                <a:ea typeface="Century Schoolbook"/>
                <a:cs typeface="Century Schoolbook"/>
                <a:sym typeface="Century Schoolbook"/>
              </a:defRPr>
            </a:lvl2pPr>
            <a:lvl3pPr marL="914400" marR="0" lvl="2" indent="0" algn="ctr" rtl="0">
              <a:lnSpc>
                <a:spcPct val="90000"/>
              </a:lnSpc>
              <a:spcBef>
                <a:spcPts val="300"/>
              </a:spcBef>
              <a:spcAft>
                <a:spcPts val="300"/>
              </a:spcAft>
              <a:buClr>
                <a:schemeClr val="accent1"/>
              </a:buClr>
              <a:buFont typeface="Noto Sans Symbols"/>
              <a:buNone/>
              <a:defRPr sz="2200" b="0" i="0" u="none" strike="noStrike" cap="none">
                <a:solidFill>
                  <a:srgbClr val="FEFEFE"/>
                </a:solidFill>
                <a:latin typeface="Century Schoolbook"/>
                <a:ea typeface="Century Schoolbook"/>
                <a:cs typeface="Century Schoolbook"/>
                <a:sym typeface="Century Schoolbook"/>
              </a:defRPr>
            </a:lvl3pPr>
            <a:lvl4pPr marL="1371600" marR="0" lvl="3"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4pPr>
            <a:lvl5pPr marL="1828800" marR="0" lvl="4"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5pPr>
            <a:lvl6pPr marL="2286000" marR="0" lvl="5"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6pPr>
            <a:lvl7pPr marL="2743200" marR="0" lvl="6"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7pPr>
            <a:lvl8pPr marL="3200400" marR="0" lvl="7"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8pPr>
            <a:lvl9pPr marL="3657600" marR="0" lvl="8"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9pPr>
          </a:lstStyle>
          <a:p>
            <a:endParaRPr/>
          </a:p>
        </p:txBody>
      </p:sp>
      <p:sp>
        <p:nvSpPr>
          <p:cNvPr id="39" name="Shape 39"/>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7F7F7F"/>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40" name="Shape 40"/>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A5A5A5"/>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41" name="Shape 41"/>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A5A5A5"/>
                </a:solidFill>
                <a:latin typeface="Century Schoolbook"/>
                <a:ea typeface="Century Schoolbook"/>
                <a:cs typeface="Century Schoolbook"/>
                <a:sym typeface="Century Schoolbook"/>
              </a:rPr>
              <a:t>‹#›</a:t>
            </a:fld>
            <a:endParaRPr lang="en-US" sz="3600" b="0" i="0" u="none" strike="noStrike" cap="none">
              <a:solidFill>
                <a:srgbClr val="A5A5A5"/>
              </a:solidFill>
              <a:latin typeface="Century Schoolbook"/>
              <a:ea typeface="Century Schoolbook"/>
              <a:cs typeface="Century Schoolbook"/>
              <a:sym typeface="Century Schoolbook"/>
            </a:endParaRPr>
          </a:p>
        </p:txBody>
      </p:sp>
      <p:sp>
        <p:nvSpPr>
          <p:cNvPr id="42" name="Shape 42"/>
          <p:cNvSpPr/>
          <p:nvPr/>
        </p:nvSpPr>
        <p:spPr>
          <a:xfrm>
            <a:off x="0" y="0"/>
            <a:ext cx="457200" cy="68580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0" y="2"/>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4400" y="6108591"/>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2296270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2853932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1" y="381000"/>
            <a:ext cx="2476500" cy="5897562"/>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762001" y="381000"/>
            <a:ext cx="7734300" cy="5897562"/>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1653090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6600" baseline="0">
                <a:solidFill>
                  <a:schemeClr val="tx1"/>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pPr>
              <a:defRPr/>
            </a:pPr>
            <a:endParaRPr lang="en-US"/>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pPr>
              <a:defRPr/>
            </a:pPr>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340960567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170428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6600" b="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9498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61872" y="1828802"/>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26480" y="1828802"/>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787739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61872" y="1717185"/>
            <a:ext cx="448056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Text Placeholder 10"/>
          <p:cNvSpPr>
            <a:spLocks noGrp="1"/>
          </p:cNvSpPr>
          <p:nvPr>
            <p:ph type="body" sz="quarter" idx="13"/>
          </p:nvPr>
        </p:nvSpPr>
        <p:spPr>
          <a:xfrm>
            <a:off x="6132576" y="1717185"/>
            <a:ext cx="4486656"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ar-SA"/>
              <a:t>حرر أنماط نص الشكل الرئيسي</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1259183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2668839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109142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261872" y="758952"/>
            <a:ext cx="9418320" cy="4041648"/>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chemeClr val="dk1"/>
              </a:buClr>
              <a:buFont typeface="Century Schoolbook"/>
              <a:buNone/>
              <a:defRPr sz="72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1261872" y="4800600"/>
            <a:ext cx="9418320" cy="1691640"/>
          </a:xfrm>
          <a:prstGeom prst="rect">
            <a:avLst/>
          </a:prstGeom>
          <a:noFill/>
          <a:ln>
            <a:noFill/>
          </a:ln>
        </p:spPr>
        <p:txBody>
          <a:bodyPr wrap="square" lIns="91425" tIns="91425" rIns="91425" bIns="91425" anchor="t" anchorCtr="0"/>
          <a:lstStyle>
            <a:lvl1pPr marL="0" marR="0" lvl="0" indent="0" algn="l" rtl="0">
              <a:lnSpc>
                <a:spcPct val="95000"/>
              </a:lnSpc>
              <a:spcBef>
                <a:spcPts val="1400"/>
              </a:spcBef>
              <a:spcAft>
                <a:spcPts val="200"/>
              </a:spcAft>
              <a:buClr>
                <a:schemeClr val="accent1"/>
              </a:buClr>
              <a:buFont typeface="Arial"/>
              <a:buNone/>
              <a:defRPr sz="2200" b="0" i="0" u="none" strike="noStrike" cap="none">
                <a:solidFill>
                  <a:srgbClr val="595959"/>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Font typeface="Noto Sans Symbols"/>
              <a:buNone/>
              <a:defRPr sz="1800" b="0" i="0" u="none" strike="noStrike" cap="none">
                <a:solidFill>
                  <a:srgbClr val="888888"/>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Font typeface="Noto Sans Symbols"/>
              <a:buNone/>
              <a:defRPr sz="1600" b="0" i="0" u="none" strike="noStrike" cap="none">
                <a:solidFill>
                  <a:srgbClr val="888888"/>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Century Schoolbook"/>
                <a:ea typeface="Century Schoolbook"/>
                <a:cs typeface="Century Schoolbook"/>
                <a:sym typeface="Century Schoolbook"/>
              </a:defRPr>
            </a:lvl9pPr>
          </a:lstStyle>
          <a:p>
            <a:endParaRPr/>
          </a:p>
        </p:txBody>
      </p:sp>
      <p:sp>
        <p:nvSpPr>
          <p:cNvPr id="46" name="Shape 46"/>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7" name="Shape 47"/>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8" name="Shape 48"/>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
        <p:nvSpPr>
          <p:cNvPr id="49" name="Shape 49"/>
          <p:cNvSpPr/>
          <p:nvPr/>
        </p:nvSpPr>
        <p:spPr>
          <a:xfrm>
            <a:off x="0" y="0"/>
            <a:ext cx="457200" cy="68580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200400" cy="1600197"/>
          </a:xfrm>
        </p:spPr>
        <p:txBody>
          <a:bodyPr anchor="b">
            <a:normAutofit/>
          </a:bodyPr>
          <a:lstStyle>
            <a:lvl1pPr>
              <a:defRPr sz="2800" b="0" baseline="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504267" y="685800"/>
            <a:ext cx="6079067"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41248" y="2099736"/>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400693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0" y="2"/>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4400" y="6108591"/>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2648213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2516028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1" y="381000"/>
            <a:ext cx="2476500" cy="5897562"/>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762001" y="381000"/>
            <a:ext cx="7734300" cy="5897562"/>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3246230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pPr defTabSz="914400" eaLnBrk="0" fontAlgn="base" hangingPunct="0">
              <a:spcBef>
                <a:spcPct val="0"/>
              </a:spcBef>
              <a:spcAft>
                <a:spcPct val="0"/>
              </a:spcAft>
            </a:pPr>
            <a:fld id="{8E439D0C-39D1-854C-9DDE-1B2F4B8BD434}" type="slidenum">
              <a:rPr lang="ar-SA" altLang="en-US" smtClean="0">
                <a:solidFill>
                  <a:srgbClr val="90C226"/>
                </a:solidFill>
                <a:latin typeface="Times New Roman" charset="0"/>
                <a:cs typeface="Times New Roman" charset="0"/>
              </a:rPr>
              <a:pPr defTabSz="914400" eaLnBrk="0" fontAlgn="base" hangingPunct="0">
                <a:spcBef>
                  <a:spcPct val="0"/>
                </a:spcBef>
                <a:spcAft>
                  <a:spcPct val="0"/>
                </a:spcAft>
              </a:pPr>
              <a:t>‹#›</a:t>
            </a:fld>
            <a:endParaRPr lang="en-US" altLang="en-US">
              <a:solidFill>
                <a:srgbClr val="90C226"/>
              </a:solidFill>
              <a:latin typeface="Times New Roman" charset="0"/>
              <a:ea typeface="Times New Roman" charset="0"/>
              <a:cs typeface="Times New Roman" charset="0"/>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3093274"/>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5" name="Footer Placeholder 4"/>
          <p:cNvSpPr>
            <a:spLocks noGrp="1"/>
          </p:cNvSpPr>
          <p:nvPr>
            <p:ph type="ftr" sz="quarter" idx="11"/>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6" name="Slide Number Placeholder 5"/>
          <p:cNvSpPr>
            <a:spLocks noGrp="1"/>
          </p:cNvSpPr>
          <p:nvPr>
            <p:ph type="sldNum" sz="quarter" idx="12"/>
          </p:nvPr>
        </p:nvSpPr>
        <p:spPr/>
        <p:txBody>
          <a:bodyPr/>
          <a:lstStyle/>
          <a:p>
            <a:pPr defTabSz="914400" eaLnBrk="0" fontAlgn="base" hangingPunct="0">
              <a:spcBef>
                <a:spcPct val="0"/>
              </a:spcBef>
              <a:spcAft>
                <a:spcPct val="0"/>
              </a:spcAft>
            </a:pPr>
            <a:fld id="{8E439D0C-39D1-854C-9DDE-1B2F4B8BD434}" type="slidenum">
              <a:rPr lang="ar-SA" altLang="en-US" smtClean="0">
                <a:solidFill>
                  <a:srgbClr val="90C226"/>
                </a:solidFill>
                <a:latin typeface="Times New Roman" charset="0"/>
                <a:cs typeface="Times New Roman" charset="0"/>
              </a:rPr>
              <a:pPr defTabSz="914400" eaLnBrk="0" fontAlgn="base" hangingPunct="0">
                <a:spcBef>
                  <a:spcPct val="0"/>
                </a:spcBef>
                <a:spcAft>
                  <a:spcPct val="0"/>
                </a:spcAft>
              </a:pPr>
              <a:t>‹#›</a:t>
            </a:fld>
            <a:endParaRPr lang="en-US" altLang="en-US">
              <a:solidFill>
                <a:srgbClr val="90C226"/>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793485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5" name="Footer Placeholder 4"/>
          <p:cNvSpPr>
            <a:spLocks noGrp="1"/>
          </p:cNvSpPr>
          <p:nvPr>
            <p:ph type="ftr" sz="quarter" idx="11"/>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6" name="Slide Number Placeholder 5"/>
          <p:cNvSpPr>
            <a:spLocks noGrp="1"/>
          </p:cNvSpPr>
          <p:nvPr>
            <p:ph type="sldNum" sz="quarter" idx="12"/>
          </p:nvPr>
        </p:nvSpPr>
        <p:spPr/>
        <p:txBody>
          <a:bodyPr/>
          <a:lstStyle/>
          <a:p>
            <a:pPr defTabSz="914400" eaLnBrk="0" fontAlgn="base" hangingPunct="0">
              <a:spcBef>
                <a:spcPct val="0"/>
              </a:spcBef>
              <a:spcAft>
                <a:spcPct val="0"/>
              </a:spcAft>
            </a:pPr>
            <a:fld id="{8E439D0C-39D1-854C-9DDE-1B2F4B8BD434}" type="slidenum">
              <a:rPr lang="ar-SA" altLang="en-US" smtClean="0">
                <a:solidFill>
                  <a:srgbClr val="90C226"/>
                </a:solidFill>
                <a:latin typeface="Times New Roman" charset="0"/>
                <a:cs typeface="Times New Roman" charset="0"/>
              </a:rPr>
              <a:pPr defTabSz="914400" eaLnBrk="0" fontAlgn="base" hangingPunct="0">
                <a:spcBef>
                  <a:spcPct val="0"/>
                </a:spcBef>
                <a:spcAft>
                  <a:spcPct val="0"/>
                </a:spcAft>
              </a:pPr>
              <a:t>‹#›</a:t>
            </a:fld>
            <a:endParaRPr lang="en-US" altLang="en-US">
              <a:solidFill>
                <a:srgbClr val="90C226"/>
              </a:solidFill>
              <a:latin typeface="Times New Roman" charset="0"/>
              <a:ea typeface="Times New Roman" charset="0"/>
              <a:cs typeface="Times New Roman" charset="0"/>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2132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6" name="Footer Placeholder 5"/>
          <p:cNvSpPr>
            <a:spLocks noGrp="1"/>
          </p:cNvSpPr>
          <p:nvPr>
            <p:ph type="ftr" sz="quarter" idx="11"/>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7" name="Slide Number Placeholder 6"/>
          <p:cNvSpPr>
            <a:spLocks noGrp="1"/>
          </p:cNvSpPr>
          <p:nvPr>
            <p:ph type="sldNum" sz="quarter" idx="12"/>
          </p:nvPr>
        </p:nvSpPr>
        <p:spPr/>
        <p:txBody>
          <a:bodyPr/>
          <a:lstStyle/>
          <a:p>
            <a:pPr defTabSz="914400" eaLnBrk="0" fontAlgn="base" hangingPunct="0">
              <a:spcBef>
                <a:spcPct val="0"/>
              </a:spcBef>
              <a:spcAft>
                <a:spcPct val="0"/>
              </a:spcAft>
            </a:pPr>
            <a:fld id="{8E439D0C-39D1-854C-9DDE-1B2F4B8BD434}" type="slidenum">
              <a:rPr lang="ar-SA" altLang="en-US" smtClean="0">
                <a:solidFill>
                  <a:srgbClr val="90C226"/>
                </a:solidFill>
                <a:latin typeface="Times New Roman" charset="0"/>
                <a:cs typeface="Times New Roman" charset="0"/>
              </a:rPr>
              <a:pPr defTabSz="914400" eaLnBrk="0" fontAlgn="base" hangingPunct="0">
                <a:spcBef>
                  <a:spcPct val="0"/>
                </a:spcBef>
                <a:spcAft>
                  <a:spcPct val="0"/>
                </a:spcAft>
              </a:pPr>
              <a:t>‹#›</a:t>
            </a:fld>
            <a:endParaRPr lang="en-US" altLang="en-US">
              <a:solidFill>
                <a:srgbClr val="90C226"/>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7644008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ar-SA"/>
              <a:t>حرر أنماط نص الشكل الرئيسي</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8" name="Footer Placeholder 7"/>
          <p:cNvSpPr>
            <a:spLocks noGrp="1"/>
          </p:cNvSpPr>
          <p:nvPr>
            <p:ph type="ftr" sz="quarter" idx="11"/>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9" name="Slide Number Placeholder 8"/>
          <p:cNvSpPr>
            <a:spLocks noGrp="1"/>
          </p:cNvSpPr>
          <p:nvPr>
            <p:ph type="sldNum" sz="quarter" idx="12"/>
          </p:nvPr>
        </p:nvSpPr>
        <p:spPr/>
        <p:txBody>
          <a:bodyPr/>
          <a:lstStyle/>
          <a:p>
            <a:pPr defTabSz="914400" eaLnBrk="0" fontAlgn="base" hangingPunct="0">
              <a:spcBef>
                <a:spcPct val="0"/>
              </a:spcBef>
              <a:spcAft>
                <a:spcPct val="0"/>
              </a:spcAft>
            </a:pPr>
            <a:fld id="{8E439D0C-39D1-854C-9DDE-1B2F4B8BD434}" type="slidenum">
              <a:rPr lang="ar-SA" altLang="en-US" smtClean="0">
                <a:solidFill>
                  <a:srgbClr val="90C226"/>
                </a:solidFill>
                <a:latin typeface="Times New Roman" charset="0"/>
                <a:cs typeface="Times New Roman" charset="0"/>
              </a:rPr>
              <a:pPr defTabSz="914400" eaLnBrk="0" fontAlgn="base" hangingPunct="0">
                <a:spcBef>
                  <a:spcPct val="0"/>
                </a:spcBef>
                <a:spcAft>
                  <a:spcPct val="0"/>
                </a:spcAft>
              </a:pPr>
              <a:t>‹#›</a:t>
            </a:fld>
            <a:endParaRPr lang="en-US" altLang="en-US">
              <a:solidFill>
                <a:srgbClr val="90C226"/>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5993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4" name="Footer Placeholder 3"/>
          <p:cNvSpPr>
            <a:spLocks noGrp="1"/>
          </p:cNvSpPr>
          <p:nvPr>
            <p:ph type="ftr" sz="quarter" idx="11"/>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5" name="Slide Number Placeholder 4"/>
          <p:cNvSpPr>
            <a:spLocks noGrp="1"/>
          </p:cNvSpPr>
          <p:nvPr>
            <p:ph type="sldNum" sz="quarter" idx="12"/>
          </p:nvPr>
        </p:nvSpPr>
        <p:spPr/>
        <p:txBody>
          <a:bodyPr/>
          <a:lstStyle/>
          <a:p>
            <a:pPr defTabSz="914400" eaLnBrk="0" fontAlgn="base" hangingPunct="0">
              <a:spcBef>
                <a:spcPct val="0"/>
              </a:spcBef>
              <a:spcAft>
                <a:spcPct val="0"/>
              </a:spcAft>
            </a:pPr>
            <a:fld id="{8E439D0C-39D1-854C-9DDE-1B2F4B8BD434}" type="slidenum">
              <a:rPr lang="ar-SA" altLang="en-US" smtClean="0">
                <a:solidFill>
                  <a:srgbClr val="90C226"/>
                </a:solidFill>
                <a:latin typeface="Times New Roman" charset="0"/>
                <a:cs typeface="Times New Roman" charset="0"/>
              </a:rPr>
              <a:pPr defTabSz="914400" eaLnBrk="0" fontAlgn="base" hangingPunct="0">
                <a:spcBef>
                  <a:spcPct val="0"/>
                </a:spcBef>
                <a:spcAft>
                  <a:spcPct val="0"/>
                </a:spcAft>
              </a:pPr>
              <a:t>‹#›</a:t>
            </a:fld>
            <a:endParaRPr lang="en-US" altLang="en-US">
              <a:solidFill>
                <a:srgbClr val="90C226"/>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70529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261872" y="365760"/>
            <a:ext cx="9692640" cy="1325562"/>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1261872" y="1828800"/>
            <a:ext cx="4480560" cy="4351337"/>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53" name="Shape 53"/>
          <p:cNvSpPr txBox="1">
            <a:spLocks noGrp="1"/>
          </p:cNvSpPr>
          <p:nvPr>
            <p:ph type="body" idx="2"/>
          </p:nvPr>
        </p:nvSpPr>
        <p:spPr>
          <a:xfrm>
            <a:off x="6126480" y="1828800"/>
            <a:ext cx="4480560" cy="4351337"/>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54" name="Shape 54"/>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55" name="Shape 55"/>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56" name="Shape 56"/>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3" name="Footer Placeholder 2"/>
          <p:cNvSpPr>
            <a:spLocks noGrp="1"/>
          </p:cNvSpPr>
          <p:nvPr>
            <p:ph type="ftr" sz="quarter" idx="11"/>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4" name="Slide Number Placeholder 3"/>
          <p:cNvSpPr>
            <a:spLocks noGrp="1"/>
          </p:cNvSpPr>
          <p:nvPr>
            <p:ph type="sldNum" sz="quarter" idx="12"/>
          </p:nvPr>
        </p:nvSpPr>
        <p:spPr/>
        <p:txBody>
          <a:bodyPr/>
          <a:lstStyle/>
          <a:p>
            <a:pPr defTabSz="914400" eaLnBrk="0" fontAlgn="base" hangingPunct="0">
              <a:spcBef>
                <a:spcPct val="0"/>
              </a:spcBef>
              <a:spcAft>
                <a:spcPct val="0"/>
              </a:spcAft>
            </a:pPr>
            <a:fld id="{8E439D0C-39D1-854C-9DDE-1B2F4B8BD434}" type="slidenum">
              <a:rPr lang="ar-SA" altLang="en-US" smtClean="0">
                <a:solidFill>
                  <a:srgbClr val="90C226"/>
                </a:solidFill>
                <a:latin typeface="Times New Roman" charset="0"/>
                <a:cs typeface="Times New Roman" charset="0"/>
              </a:rPr>
              <a:pPr defTabSz="914400" eaLnBrk="0" fontAlgn="base" hangingPunct="0">
                <a:spcBef>
                  <a:spcPct val="0"/>
                </a:spcBef>
                <a:spcAft>
                  <a:spcPct val="0"/>
                </a:spcAft>
              </a:pPr>
              <a:t>‹#›</a:t>
            </a:fld>
            <a:endParaRPr lang="en-US" altLang="en-US">
              <a:solidFill>
                <a:srgbClr val="90C226"/>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974535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6" name="Footer Placeholder 5"/>
          <p:cNvSpPr>
            <a:spLocks noGrp="1"/>
          </p:cNvSpPr>
          <p:nvPr>
            <p:ph type="ftr" sz="quarter" idx="11"/>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7" name="Slide Number Placeholder 6"/>
          <p:cNvSpPr>
            <a:spLocks noGrp="1"/>
          </p:cNvSpPr>
          <p:nvPr>
            <p:ph type="sldNum" sz="quarter" idx="12"/>
          </p:nvPr>
        </p:nvSpPr>
        <p:spPr/>
        <p:txBody>
          <a:bodyPr/>
          <a:lstStyle/>
          <a:p>
            <a:pPr defTabSz="914400" eaLnBrk="0" fontAlgn="base" hangingPunct="0">
              <a:spcBef>
                <a:spcPct val="0"/>
              </a:spcBef>
              <a:spcAft>
                <a:spcPct val="0"/>
              </a:spcAft>
            </a:pPr>
            <a:fld id="{8E439D0C-39D1-854C-9DDE-1B2F4B8BD434}" type="slidenum">
              <a:rPr lang="ar-SA" altLang="en-US" smtClean="0">
                <a:solidFill>
                  <a:srgbClr val="90C226"/>
                </a:solidFill>
                <a:latin typeface="Times New Roman" charset="0"/>
                <a:cs typeface="Times New Roman" charset="0"/>
              </a:rPr>
              <a:pPr defTabSz="914400" eaLnBrk="0" fontAlgn="base" hangingPunct="0">
                <a:spcBef>
                  <a:spcPct val="0"/>
                </a:spcBef>
                <a:spcAft>
                  <a:spcPct val="0"/>
                </a:spcAft>
              </a:pPr>
              <a:t>‹#›</a:t>
            </a:fld>
            <a:endParaRPr lang="en-US" altLang="en-US">
              <a:solidFill>
                <a:srgbClr val="90C226"/>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549891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6" name="Footer Placeholder 5"/>
          <p:cNvSpPr>
            <a:spLocks noGrp="1"/>
          </p:cNvSpPr>
          <p:nvPr>
            <p:ph type="ftr" sz="quarter" idx="11"/>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7" name="Slide Number Placeholder 6"/>
          <p:cNvSpPr>
            <a:spLocks noGrp="1"/>
          </p:cNvSpPr>
          <p:nvPr>
            <p:ph type="sldNum" sz="quarter" idx="12"/>
          </p:nvPr>
        </p:nvSpPr>
        <p:spPr/>
        <p:txBody>
          <a:bodyPr/>
          <a:lstStyle/>
          <a:p>
            <a:pPr defTabSz="914400" eaLnBrk="0" fontAlgn="base" hangingPunct="0">
              <a:spcBef>
                <a:spcPct val="0"/>
              </a:spcBef>
              <a:spcAft>
                <a:spcPct val="0"/>
              </a:spcAft>
            </a:pPr>
            <a:fld id="{8E439D0C-39D1-854C-9DDE-1B2F4B8BD434}" type="slidenum">
              <a:rPr lang="ar-SA" altLang="en-US" smtClean="0">
                <a:solidFill>
                  <a:srgbClr val="90C226"/>
                </a:solidFill>
                <a:latin typeface="Times New Roman" charset="0"/>
                <a:cs typeface="Times New Roman" charset="0"/>
              </a:rPr>
              <a:pPr defTabSz="914400" eaLnBrk="0" fontAlgn="base" hangingPunct="0">
                <a:spcBef>
                  <a:spcPct val="0"/>
                </a:spcBef>
                <a:spcAft>
                  <a:spcPct val="0"/>
                </a:spcAft>
              </a:pPr>
              <a:t>‹#›</a:t>
            </a:fld>
            <a:endParaRPr lang="en-US" altLang="en-US">
              <a:solidFill>
                <a:srgbClr val="90C226"/>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2368660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5" name="Footer Placeholder 4"/>
          <p:cNvSpPr>
            <a:spLocks noGrp="1"/>
          </p:cNvSpPr>
          <p:nvPr>
            <p:ph type="ftr" sz="quarter" idx="11"/>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6" name="Slide Number Placeholder 5"/>
          <p:cNvSpPr>
            <a:spLocks noGrp="1"/>
          </p:cNvSpPr>
          <p:nvPr>
            <p:ph type="sldNum" sz="quarter" idx="12"/>
          </p:nvPr>
        </p:nvSpPr>
        <p:spPr/>
        <p:txBody>
          <a:bodyPr/>
          <a:lstStyle/>
          <a:p>
            <a:pPr defTabSz="914400" eaLnBrk="0" fontAlgn="base" hangingPunct="0">
              <a:spcBef>
                <a:spcPct val="0"/>
              </a:spcBef>
              <a:spcAft>
                <a:spcPct val="0"/>
              </a:spcAft>
            </a:pPr>
            <a:fld id="{8E439D0C-39D1-854C-9DDE-1B2F4B8BD434}" type="slidenum">
              <a:rPr lang="ar-SA" altLang="en-US" smtClean="0">
                <a:solidFill>
                  <a:srgbClr val="90C226"/>
                </a:solidFill>
                <a:latin typeface="Times New Roman" charset="0"/>
                <a:cs typeface="Times New Roman" charset="0"/>
              </a:rPr>
              <a:pPr defTabSz="914400" eaLnBrk="0" fontAlgn="base" hangingPunct="0">
                <a:spcBef>
                  <a:spcPct val="0"/>
                </a:spcBef>
                <a:spcAft>
                  <a:spcPct val="0"/>
                </a:spcAft>
              </a:pPr>
              <a:t>‹#›</a:t>
            </a:fld>
            <a:endParaRPr lang="en-US" altLang="en-US">
              <a:solidFill>
                <a:srgbClr val="90C226"/>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5815858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5" name="Footer Placeholder 4"/>
          <p:cNvSpPr>
            <a:spLocks noGrp="1"/>
          </p:cNvSpPr>
          <p:nvPr>
            <p:ph type="ftr" sz="quarter" idx="11"/>
          </p:nvPr>
        </p:nvSpPr>
        <p:spPr/>
        <p:txBody>
          <a:bodyPr/>
          <a:lstStyle/>
          <a:p>
            <a:pPr defTabSz="914400" eaLnBrk="0" fontAlgn="base" hangingPunct="0">
              <a:spcBef>
                <a:spcPct val="0"/>
              </a:spcBef>
              <a:spcAft>
                <a:spcPct val="0"/>
              </a:spcAft>
              <a:defRPr/>
            </a:pPr>
            <a:endParaRPr lang="en-US">
              <a:solidFill>
                <a:prstClr val="black">
                  <a:tint val="75000"/>
                </a:prstClr>
              </a:solidFill>
              <a:latin typeface="Times New Roman" charset="0"/>
              <a:cs typeface="Times New Roman" charset="0"/>
            </a:endParaRPr>
          </a:p>
        </p:txBody>
      </p:sp>
      <p:sp>
        <p:nvSpPr>
          <p:cNvPr id="6" name="Slide Number Placeholder 5"/>
          <p:cNvSpPr>
            <a:spLocks noGrp="1"/>
          </p:cNvSpPr>
          <p:nvPr>
            <p:ph type="sldNum" sz="quarter" idx="12"/>
          </p:nvPr>
        </p:nvSpPr>
        <p:spPr/>
        <p:txBody>
          <a:bodyPr/>
          <a:lstStyle/>
          <a:p>
            <a:pPr defTabSz="914400" eaLnBrk="0" fontAlgn="base" hangingPunct="0">
              <a:spcBef>
                <a:spcPct val="0"/>
              </a:spcBef>
              <a:spcAft>
                <a:spcPct val="0"/>
              </a:spcAft>
            </a:pPr>
            <a:fld id="{8E439D0C-39D1-854C-9DDE-1B2F4B8BD434}" type="slidenum">
              <a:rPr lang="ar-SA" altLang="en-US" smtClean="0">
                <a:solidFill>
                  <a:srgbClr val="90C226"/>
                </a:solidFill>
                <a:latin typeface="Times New Roman" charset="0"/>
                <a:cs typeface="Times New Roman" charset="0"/>
              </a:rPr>
              <a:pPr defTabSz="914400" eaLnBrk="0" fontAlgn="base" hangingPunct="0">
                <a:spcBef>
                  <a:spcPct val="0"/>
                </a:spcBef>
                <a:spcAft>
                  <a:spcPct val="0"/>
                </a:spcAft>
              </a:pPr>
              <a:t>‹#›</a:t>
            </a:fld>
            <a:endParaRPr lang="en-US" altLang="en-US">
              <a:solidFill>
                <a:srgbClr val="90C226"/>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02316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261872" y="365760"/>
            <a:ext cx="9692640" cy="1325562"/>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body" idx="1"/>
          </p:nvPr>
        </p:nvSpPr>
        <p:spPr>
          <a:xfrm>
            <a:off x="1261872" y="1713655"/>
            <a:ext cx="4480560" cy="731520"/>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200"/>
              </a:spcAft>
              <a:buClr>
                <a:schemeClr val="accent1"/>
              </a:buClr>
              <a:buFont typeface="Arial"/>
              <a:buNone/>
              <a:defRPr sz="2000" b="0" i="0" u="none" strike="noStrike" cap="none">
                <a:solidFill>
                  <a:schemeClr val="dk2"/>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Font typeface="Noto Sans Symbols"/>
              <a:buNone/>
              <a:defRPr sz="2000" b="1" i="0" u="none" strike="noStrike" cap="none">
                <a:solidFill>
                  <a:srgbClr val="262626"/>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Font typeface="Noto Sans Symbols"/>
              <a:buNone/>
              <a:defRPr sz="1800" b="1" i="0" u="none" strike="noStrike" cap="none">
                <a:solidFill>
                  <a:srgbClr val="262626"/>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60" name="Shape 60"/>
          <p:cNvSpPr txBox="1">
            <a:spLocks noGrp="1"/>
          </p:cNvSpPr>
          <p:nvPr>
            <p:ph type="body" idx="2"/>
          </p:nvPr>
        </p:nvSpPr>
        <p:spPr>
          <a:xfrm>
            <a:off x="1261872" y="2507550"/>
            <a:ext cx="4480560" cy="3664650"/>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61" name="Shape 61"/>
          <p:cNvSpPr txBox="1">
            <a:spLocks noGrp="1"/>
          </p:cNvSpPr>
          <p:nvPr>
            <p:ph type="body" idx="3"/>
          </p:nvPr>
        </p:nvSpPr>
        <p:spPr>
          <a:xfrm>
            <a:off x="6126480" y="1713655"/>
            <a:ext cx="4480560" cy="731520"/>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200"/>
              </a:spcAft>
              <a:buClr>
                <a:schemeClr val="accent1"/>
              </a:buClr>
              <a:buFont typeface="Arial"/>
              <a:buNone/>
              <a:defRPr sz="2000" b="0" i="0" u="none" strike="noStrike" cap="none">
                <a:solidFill>
                  <a:schemeClr val="dk2"/>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Font typeface="Noto Sans Symbols"/>
              <a:buNone/>
              <a:defRPr sz="2000" b="1" i="0" u="none" strike="noStrike" cap="none">
                <a:solidFill>
                  <a:srgbClr val="262626"/>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Font typeface="Noto Sans Symbols"/>
              <a:buNone/>
              <a:defRPr sz="1800" b="1" i="0" u="none" strike="noStrike" cap="none">
                <a:solidFill>
                  <a:srgbClr val="262626"/>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62" name="Shape 62"/>
          <p:cNvSpPr txBox="1">
            <a:spLocks noGrp="1"/>
          </p:cNvSpPr>
          <p:nvPr>
            <p:ph type="body" idx="4"/>
          </p:nvPr>
        </p:nvSpPr>
        <p:spPr>
          <a:xfrm>
            <a:off x="6126480" y="2507550"/>
            <a:ext cx="4480560" cy="3664650"/>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63" name="Shape 63"/>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64" name="Shape 64"/>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65" name="Shape 65"/>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841248" y="457200"/>
            <a:ext cx="3200400" cy="160019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entury Schoolbook"/>
              <a:buNone/>
              <a:defRPr sz="32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a:off x="4504267" y="685800"/>
            <a:ext cx="6079066" cy="5486400"/>
          </a:xfrm>
          <a:prstGeom prst="rect">
            <a:avLst/>
          </a:prstGeom>
          <a:noFill/>
          <a:ln>
            <a:noFill/>
          </a:ln>
        </p:spPr>
        <p:txBody>
          <a:bodyPr wrap="square" lIns="91425" tIns="91425" rIns="91425" bIns="91425" anchor="t" anchorCtr="0"/>
          <a:lstStyle>
            <a:lvl1pPr marL="182880" marR="0" lvl="0" indent="-81279" algn="l" rtl="0">
              <a:lnSpc>
                <a:spcPct val="95000"/>
              </a:lnSpc>
              <a:spcBef>
                <a:spcPts val="1400"/>
              </a:spcBef>
              <a:spcAft>
                <a:spcPts val="200"/>
              </a:spcAft>
              <a:buClr>
                <a:schemeClr val="accent1"/>
              </a:buClr>
              <a:buSzPct val="80000"/>
              <a:buFont typeface="Arial"/>
              <a:buChar char="•"/>
              <a:defRPr sz="2000" b="0" i="0" u="none" strike="noStrike" cap="none">
                <a:solidFill>
                  <a:schemeClr val="dk1"/>
                </a:solidFill>
                <a:latin typeface="Century Schoolbook"/>
                <a:ea typeface="Century Schoolbook"/>
                <a:cs typeface="Century Schoolbook"/>
                <a:sym typeface="Century Schoolbook"/>
              </a:defRPr>
            </a:lvl1pPr>
            <a:lvl2pPr marL="457200" marR="0" lvl="1" indent="-76200" algn="l" rtl="0">
              <a:lnSpc>
                <a:spcPct val="90000"/>
              </a:lnSpc>
              <a:spcBef>
                <a:spcPts val="300"/>
              </a:spcBef>
              <a:spcAft>
                <a:spcPts val="300"/>
              </a:spcAft>
              <a:buClr>
                <a:schemeClr val="accent1"/>
              </a:buClr>
              <a:buSzPct val="100000"/>
              <a:buFont typeface="Noto Sans Symbols"/>
              <a:buChar char="⚫"/>
              <a:defRPr sz="1800" b="0" i="0" u="none" strike="noStrike" cap="none">
                <a:solidFill>
                  <a:srgbClr val="262626"/>
                </a:solidFill>
                <a:latin typeface="Century Schoolbook"/>
                <a:ea typeface="Century Schoolbook"/>
                <a:cs typeface="Century Schoolbook"/>
                <a:sym typeface="Century Schoolbook"/>
              </a:defRPr>
            </a:lvl2pPr>
            <a:lvl3pPr marL="731520" marR="0" lvl="2" indent="-83819"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78" name="Shape 78"/>
          <p:cNvSpPr txBox="1">
            <a:spLocks noGrp="1"/>
          </p:cNvSpPr>
          <p:nvPr>
            <p:ph type="body" idx="2"/>
          </p:nvPr>
        </p:nvSpPr>
        <p:spPr>
          <a:xfrm>
            <a:off x="841248" y="2099734"/>
            <a:ext cx="3200400" cy="3810001"/>
          </a:xfrm>
          <a:prstGeom prst="rect">
            <a:avLst/>
          </a:prstGeom>
          <a:noFill/>
          <a:ln>
            <a:noFill/>
          </a:ln>
        </p:spPr>
        <p:txBody>
          <a:bodyPr wrap="square" lIns="91425" tIns="91425" rIns="91425" bIns="91425" anchor="t" anchorCtr="0"/>
          <a:lstStyle>
            <a:lvl1pPr marL="0" marR="0" lvl="0" indent="0" algn="l" rtl="0">
              <a:lnSpc>
                <a:spcPct val="114000"/>
              </a:lnSpc>
              <a:spcBef>
                <a:spcPts val="800"/>
              </a:spcBef>
              <a:spcAft>
                <a:spcPts val="200"/>
              </a:spcAft>
              <a:buClr>
                <a:schemeClr val="accent1"/>
              </a:buClr>
              <a:buFont typeface="Arial"/>
              <a:buNone/>
              <a:defRPr sz="1300" b="0" i="0" u="none" strike="noStrike" cap="none">
                <a:solidFill>
                  <a:schemeClr val="dk1"/>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Font typeface="Noto Sans Symbols"/>
              <a:buNone/>
              <a:defRPr sz="1200" b="0" i="0" u="none" strike="noStrike" cap="none">
                <a:solidFill>
                  <a:srgbClr val="262626"/>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Font typeface="Noto Sans Symbols"/>
              <a:buNone/>
              <a:defRPr sz="1000" b="0" i="0" u="none" strike="noStrike" cap="none">
                <a:solidFill>
                  <a:srgbClr val="262626"/>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79" name="Shape 79"/>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0" name="Shape 80"/>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1" name="Shape 81"/>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2"/>
        <p:cNvGrpSpPr/>
        <p:nvPr/>
      </p:nvGrpSpPr>
      <p:grpSpPr>
        <a:xfrm>
          <a:off x="0" y="0"/>
          <a:ext cx="0" cy="0"/>
          <a:chOff x="0" y="0"/>
          <a:chExt cx="0" cy="0"/>
        </a:xfrm>
      </p:grpSpPr>
      <p:sp>
        <p:nvSpPr>
          <p:cNvPr id="83" name="Shape 83"/>
          <p:cNvSpPr/>
          <p:nvPr/>
        </p:nvSpPr>
        <p:spPr>
          <a:xfrm>
            <a:off x="0" y="5105400"/>
            <a:ext cx="11292840" cy="1752600"/>
          </a:xfrm>
          <a:prstGeom prst="rect">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84" name="Shape 84"/>
          <p:cNvSpPr txBox="1">
            <a:spLocks noGrp="1"/>
          </p:cNvSpPr>
          <p:nvPr>
            <p:ph type="title"/>
          </p:nvPr>
        </p:nvSpPr>
        <p:spPr>
          <a:xfrm>
            <a:off x="914400" y="5257800"/>
            <a:ext cx="9982200" cy="9144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Font typeface="Century Schoolbook"/>
              <a:buNone/>
              <a:defRPr sz="2800" b="0" i="0" u="none" strike="noStrike" cap="none">
                <a:solidFill>
                  <a:schemeClr val="l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a:spLocks noGrp="1"/>
          </p:cNvSpPr>
          <p:nvPr>
            <p:ph type="pic" idx="2"/>
          </p:nvPr>
        </p:nvSpPr>
        <p:spPr>
          <a:xfrm>
            <a:off x="0" y="0"/>
            <a:ext cx="11292840" cy="5128923"/>
          </a:xfrm>
          <a:prstGeom prst="rect">
            <a:avLst/>
          </a:prstGeom>
          <a:solidFill>
            <a:schemeClr val="accent1"/>
          </a:solidFill>
          <a:ln>
            <a:noFill/>
          </a:ln>
        </p:spPr>
        <p:txBody>
          <a:bodyPr wrap="square" lIns="91425" tIns="91425" rIns="91425" bIns="91425" anchor="t" anchorCtr="0"/>
          <a:lstStyle>
            <a:lvl1pPr marL="0" marR="0" lvl="0" indent="0" algn="l" rtl="0">
              <a:lnSpc>
                <a:spcPct val="95000"/>
              </a:lnSpc>
              <a:spcBef>
                <a:spcPts val="1400"/>
              </a:spcBef>
              <a:spcAft>
                <a:spcPts val="200"/>
              </a:spcAft>
              <a:buClr>
                <a:schemeClr val="accent1"/>
              </a:buClr>
              <a:buFont typeface="Arial"/>
              <a:buNone/>
              <a:defRPr sz="3200" b="0" i="0" u="none" strike="noStrike" cap="none">
                <a:solidFill>
                  <a:schemeClr val="lt1"/>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Font typeface="Noto Sans Symbols"/>
              <a:buNone/>
              <a:defRPr sz="2800" b="0" i="0" u="none" strike="noStrike" cap="none">
                <a:solidFill>
                  <a:srgbClr val="262626"/>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Font typeface="Noto Sans Symbols"/>
              <a:buNone/>
              <a:defRPr sz="2400" b="0" i="0" u="none" strike="noStrike" cap="none">
                <a:solidFill>
                  <a:srgbClr val="262626"/>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Font typeface="Noto Sans Symbols"/>
              <a:buNone/>
              <a:defRPr sz="2000" b="0" i="0" u="none" strike="noStrike" cap="none">
                <a:solidFill>
                  <a:srgbClr val="262626"/>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Font typeface="Noto Sans Symbols"/>
              <a:buNone/>
              <a:defRPr sz="2000" b="0" i="0" u="none" strike="noStrike" cap="none">
                <a:solidFill>
                  <a:srgbClr val="262626"/>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Font typeface="Noto Sans Symbols"/>
              <a:buNone/>
              <a:defRPr sz="2000" b="0" i="0" u="none" strike="noStrike" cap="none">
                <a:solidFill>
                  <a:srgbClr val="262626"/>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Font typeface="Noto Sans Symbols"/>
              <a:buNone/>
              <a:defRPr sz="2000" b="0" i="0" u="none" strike="noStrike" cap="none">
                <a:solidFill>
                  <a:srgbClr val="262626"/>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Font typeface="Noto Sans Symbols"/>
              <a:buNone/>
              <a:defRPr sz="2000" b="0" i="0" u="none" strike="noStrike" cap="none">
                <a:solidFill>
                  <a:srgbClr val="262626"/>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Font typeface="Noto Sans Symbols"/>
              <a:buNone/>
              <a:defRPr sz="20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86" name="Shape 86"/>
          <p:cNvSpPr txBox="1">
            <a:spLocks noGrp="1"/>
          </p:cNvSpPr>
          <p:nvPr>
            <p:ph type="body" idx="1"/>
          </p:nvPr>
        </p:nvSpPr>
        <p:spPr>
          <a:xfrm>
            <a:off x="914400" y="6108589"/>
            <a:ext cx="9982200" cy="597011"/>
          </a:xfrm>
          <a:prstGeom prst="rect">
            <a:avLst/>
          </a:prstGeom>
          <a:noFill/>
          <a:ln>
            <a:noFill/>
          </a:ln>
        </p:spPr>
        <p:txBody>
          <a:bodyPr wrap="square" lIns="91425" tIns="91425" rIns="91425" bIns="91425" anchor="t" anchorCtr="0"/>
          <a:lstStyle>
            <a:lvl1pPr marL="0" marR="0" lvl="0" indent="0" algn="l" rtl="0">
              <a:lnSpc>
                <a:spcPct val="100000"/>
              </a:lnSpc>
              <a:spcBef>
                <a:spcPts val="800"/>
              </a:spcBef>
              <a:spcAft>
                <a:spcPts val="200"/>
              </a:spcAft>
              <a:buClr>
                <a:schemeClr val="accent1"/>
              </a:buClr>
              <a:buFont typeface="Arial"/>
              <a:buNone/>
              <a:defRPr sz="1300" b="0" i="0" u="none" strike="noStrike" cap="none">
                <a:solidFill>
                  <a:srgbClr val="D8D8D8"/>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Font typeface="Noto Sans Symbols"/>
              <a:buNone/>
              <a:defRPr sz="1200" b="0" i="0" u="none" strike="noStrike" cap="none">
                <a:solidFill>
                  <a:srgbClr val="262626"/>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Font typeface="Noto Sans Symbols"/>
              <a:buNone/>
              <a:defRPr sz="1000" b="0" i="0" u="none" strike="noStrike" cap="none">
                <a:solidFill>
                  <a:srgbClr val="262626"/>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87" name="Shape 87"/>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8" name="Shape 88"/>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9" name="Shape 89"/>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1261872" y="365760"/>
            <a:ext cx="9692640" cy="1325562"/>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rot="5400000">
            <a:off x="3383884" y="-293211"/>
            <a:ext cx="4351337" cy="8595360"/>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93" name="Shape 93"/>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94" name="Shape 94"/>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95" name="Shape 95"/>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11292840" y="0"/>
            <a:ext cx="914400" cy="6858000"/>
          </a:xfrm>
          <a:prstGeom prst="rect">
            <a:avLst/>
          </a:prstGeom>
          <a:solidFill>
            <a:srgbClr val="A0ACB2"/>
          </a:solidFill>
          <a:ln>
            <a:noFill/>
          </a:ln>
        </p:spPr>
        <p:txBody>
          <a:bodyPr wrap="square" lIns="91425" tIns="91425" rIns="91425" bIns="91425" anchor="ctr" anchorCtr="0">
            <a:noAutofit/>
          </a:bodyPr>
          <a:lstStyle/>
          <a:p>
            <a:pPr lvl="0">
              <a:spcBef>
                <a:spcPts val="0"/>
              </a:spcBef>
              <a:buNone/>
            </a:pPr>
            <a:endParaRPr/>
          </a:p>
        </p:txBody>
      </p:sp>
      <p:sp>
        <p:nvSpPr>
          <p:cNvPr id="11" name="Shape 11"/>
          <p:cNvSpPr txBox="1">
            <a:spLocks noGrp="1"/>
          </p:cNvSpPr>
          <p:nvPr>
            <p:ph type="title"/>
          </p:nvPr>
        </p:nvSpPr>
        <p:spPr>
          <a:xfrm>
            <a:off x="1261872" y="365760"/>
            <a:ext cx="9692640" cy="1325562"/>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Font typeface="Century Schoolbook"/>
              <a:buNone/>
              <a:defRPr sz="4400" b="0" i="0" u="none" strike="noStrike" cap="none">
                <a:solidFill>
                  <a:schemeClr val="l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1261872" y="1828800"/>
            <a:ext cx="8595360" cy="4351337"/>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lt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9pPr>
          </a:lstStyle>
          <a:p>
            <a:endParaRPr/>
          </a:p>
        </p:txBody>
      </p:sp>
      <p:sp>
        <p:nvSpPr>
          <p:cNvPr id="13" name="Shape 13"/>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F7F8F9"/>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4" name="Shape 14"/>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F7F8F9"/>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5" name="Shape 15"/>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EBEDEE"/>
                </a:solidFill>
                <a:latin typeface="Century Schoolbook"/>
                <a:ea typeface="Century Schoolbook"/>
                <a:cs typeface="Century Schoolbook"/>
                <a:sym typeface="Century Schoolbook"/>
              </a:rPr>
              <a:t>‹#›</a:t>
            </a:fld>
            <a:endParaRPr lang="en-US" sz="3600" b="0" i="0" u="none" strike="noStrike" cap="none">
              <a:solidFill>
                <a:srgbClr val="EBEDEE"/>
              </a:solidFill>
              <a:latin typeface="Century Schoolbook"/>
              <a:ea typeface="Century Schoolbook"/>
              <a:cs typeface="Century Schoolbook"/>
              <a:sym typeface="Century Schoolbook"/>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Shape 24"/>
          <p:cNvSpPr/>
          <p:nvPr/>
        </p:nvSpPr>
        <p:spPr>
          <a:xfrm>
            <a:off x="11292840" y="0"/>
            <a:ext cx="914400" cy="6858000"/>
          </a:xfrm>
          <a:prstGeom prst="rect">
            <a:avLst/>
          </a:prstGeom>
          <a:solidFill>
            <a:srgbClr val="264457"/>
          </a:solidFill>
          <a:ln>
            <a:noFill/>
          </a:ln>
        </p:spPr>
        <p:txBody>
          <a:bodyPr wrap="square" lIns="91425" tIns="91425" rIns="91425" bIns="91425" anchor="ctr" anchorCtr="0">
            <a:noAutofit/>
          </a:bodyPr>
          <a:lstStyle/>
          <a:p>
            <a:pPr lvl="0">
              <a:spcBef>
                <a:spcPts val="0"/>
              </a:spcBef>
              <a:buNone/>
            </a:pPr>
            <a:endParaRPr/>
          </a:p>
        </p:txBody>
      </p:sp>
      <p:sp>
        <p:nvSpPr>
          <p:cNvPr id="25" name="Shape 25"/>
          <p:cNvSpPr txBox="1">
            <a:spLocks noGrp="1"/>
          </p:cNvSpPr>
          <p:nvPr>
            <p:ph type="title"/>
          </p:nvPr>
        </p:nvSpPr>
        <p:spPr>
          <a:xfrm>
            <a:off x="1261872" y="365760"/>
            <a:ext cx="9692640" cy="1325562"/>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1261872" y="1828800"/>
            <a:ext cx="8595360" cy="4351337"/>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27" name="Shape 27"/>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8" name="Shape 28"/>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9" name="Shape 29"/>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FFCAF310-6CAD-4BC6-85C9-A27E561CDD06}" type="datetimeFigureOut">
              <a:rPr lang="ar-SA" smtClean="0">
                <a:solidFill>
                  <a:prstClr val="black">
                    <a:tint val="75000"/>
                  </a:prstClr>
                </a:solidFill>
              </a:rPr>
              <a:pPr defTabSz="914400" rtl="1"/>
              <a:t>20/02/1439</a:t>
            </a:fld>
            <a:endParaRPr lang="ar-S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90EBEB32-BF27-4D09-9B87-EABE7A532BD1}"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26388938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24260" y="0"/>
            <a:ext cx="97536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61872" y="1828802"/>
            <a:ext cx="8595360" cy="4351337"/>
          </a:xfrm>
          <a:prstGeom prst="rect">
            <a:avLst/>
          </a:prstGeom>
        </p:spPr>
        <p:txBody>
          <a:bodyPr vert="horz" lIns="91440" tIns="45720" rIns="9144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16200000">
            <a:off x="10759442" y="998538"/>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pPr>
              <a:defRPr/>
            </a:pPr>
            <a:endParaRPr lang="en-US"/>
          </a:p>
        </p:txBody>
      </p:sp>
      <p:sp>
        <p:nvSpPr>
          <p:cNvPr id="5" name="Footer Placeholder 4"/>
          <p:cNvSpPr>
            <a:spLocks noGrp="1"/>
          </p:cNvSpPr>
          <p:nvPr>
            <p:ph type="ftr" sz="quarter" idx="3"/>
          </p:nvPr>
        </p:nvSpPr>
        <p:spPr>
          <a:xfrm rot="16200000">
            <a:off x="9921240" y="4046538"/>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pPr>
              <a:defRPr/>
            </a:pPr>
            <a:endParaRPr lang="en-US"/>
          </a:p>
        </p:txBody>
      </p:sp>
      <p:sp>
        <p:nvSpPr>
          <p:cNvPr id="6" name="Slide Number Placeholder 5"/>
          <p:cNvSpPr>
            <a:spLocks noGrp="1"/>
          </p:cNvSpPr>
          <p:nvPr>
            <p:ph type="sldNum" sz="quarter" idx="4"/>
          </p:nvPr>
        </p:nvSpPr>
        <p:spPr>
          <a:xfrm>
            <a:off x="11254740" y="6172202"/>
            <a:ext cx="9144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42022095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24260" y="0"/>
            <a:ext cx="97536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61872" y="1828802"/>
            <a:ext cx="8595360" cy="4351337"/>
          </a:xfrm>
          <a:prstGeom prst="rect">
            <a:avLst/>
          </a:prstGeom>
        </p:spPr>
        <p:txBody>
          <a:bodyPr vert="horz" lIns="91440" tIns="45720" rIns="9144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16200000">
            <a:off x="10759442" y="998538"/>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pPr>
              <a:defRPr/>
            </a:pPr>
            <a:endParaRPr lang="en-US"/>
          </a:p>
        </p:txBody>
      </p:sp>
      <p:sp>
        <p:nvSpPr>
          <p:cNvPr id="5" name="Footer Placeholder 4"/>
          <p:cNvSpPr>
            <a:spLocks noGrp="1"/>
          </p:cNvSpPr>
          <p:nvPr>
            <p:ph type="ftr" sz="quarter" idx="3"/>
          </p:nvPr>
        </p:nvSpPr>
        <p:spPr>
          <a:xfrm rot="16200000">
            <a:off x="9921240" y="4046538"/>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pPr>
              <a:defRPr/>
            </a:pPr>
            <a:endParaRPr lang="en-US"/>
          </a:p>
        </p:txBody>
      </p:sp>
      <p:sp>
        <p:nvSpPr>
          <p:cNvPr id="6" name="Slide Number Placeholder 5"/>
          <p:cNvSpPr>
            <a:spLocks noGrp="1"/>
          </p:cNvSpPr>
          <p:nvPr>
            <p:ph type="sldNum" sz="quarter" idx="4"/>
          </p:nvPr>
        </p:nvSpPr>
        <p:spPr>
          <a:xfrm>
            <a:off x="11254740" y="6172202"/>
            <a:ext cx="9144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8E439D0C-39D1-854C-9DDE-1B2F4B8BD434}" type="slidenum">
              <a:rPr lang="ar-SA" altLang="en-US" smtClean="0"/>
              <a:pPr/>
              <a:t>‹#›</a:t>
            </a:fld>
            <a:endParaRPr lang="en-US" altLang="en-US">
              <a:ea typeface="Times New Roman" charset="0"/>
              <a:cs typeface="Times New Roman" charset="0"/>
            </a:endParaRPr>
          </a:p>
        </p:txBody>
      </p:sp>
    </p:spTree>
    <p:extLst>
      <p:ext uri="{BB962C8B-B14F-4D97-AF65-F5344CB8AC3E}">
        <p14:creationId xmlns:p14="http://schemas.microsoft.com/office/powerpoint/2010/main" val="61883311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61BEF0D-F0BB-DE4B-95CE-6DB70DBA9567}" type="datetimeFigureOut">
              <a:rPr lang="en-US" smtClean="0"/>
              <a:pPr/>
              <a:t>11/9/2017</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72697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9.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i3sJitSTEos" TargetMode="External"/><Relationship Id="rId2" Type="http://schemas.openxmlformats.org/officeDocument/2006/relationships/hyperlink" Target="https://www.youtube.com/watch?v=ubzw64PQPqM" TargetMode="Externa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teambiochem437@gmail.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docs.google.com/presentation/d/16yNcm2Y08Cr0Am83lDRfH5NB4F1ng3tdHiB3O1AqMc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ubzw64PQPqM" TargetMode="External"/><Relationship Id="rId3" Type="http://schemas.openxmlformats.org/officeDocument/2006/relationships/customXml" Target="../ink/ink1.xml"/><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2.emf"/><Relationship Id="rId5" Type="http://schemas.openxmlformats.org/officeDocument/2006/relationships/customXml" Target="../ink/ink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2.jpeg"/><Relationship Id="rId7"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customXml" Target="../ink/ink4.xml"/><Relationship Id="rId5" Type="http://schemas.openxmlformats.org/officeDocument/2006/relationships/image" Target="../media/image15.emf"/><Relationship Id="rId4" Type="http://schemas.openxmlformats.org/officeDocument/2006/relationships/customXml" Target="../ink/ink3.xml"/><Relationship Id="rId9" Type="http://schemas.openxmlformats.org/officeDocument/2006/relationships/image" Target="../media/image17.emf"/></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2" name="صورة 1">
            <a:extLst>
              <a:ext uri="{FF2B5EF4-FFF2-40B4-BE49-F238E27FC236}">
                <a16:creationId xmlns:a16="http://schemas.microsoft.com/office/drawing/2014/main" id="{DAFB2F6B-3CC1-4F5B-9E68-E846931AF475}"/>
              </a:ext>
            </a:extLst>
          </p:cNvPr>
          <p:cNvPicPr>
            <a:picLocks noChangeAspect="1"/>
          </p:cNvPicPr>
          <p:nvPr/>
        </p:nvPicPr>
        <p:blipFill>
          <a:blip r:embed="rId3"/>
          <a:stretch>
            <a:fillRect/>
          </a:stretch>
        </p:blipFill>
        <p:spPr>
          <a:xfrm>
            <a:off x="466905" y="2895547"/>
            <a:ext cx="11101778" cy="1066892"/>
          </a:xfrm>
          <a:prstGeom prst="rect">
            <a:avLst/>
          </a:prstGeom>
        </p:spPr>
      </p:pic>
      <p:sp>
        <p:nvSpPr>
          <p:cNvPr id="108" name="Shape 108"/>
          <p:cNvSpPr txBox="1">
            <a:spLocks noGrp="1"/>
          </p:cNvSpPr>
          <p:nvPr>
            <p:ph type="ftr" idx="11"/>
          </p:nvPr>
        </p:nvSpPr>
        <p:spPr>
          <a:xfrm rot="-5400000">
            <a:off x="10008306" y="3035993"/>
            <a:ext cx="3581400" cy="786000"/>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r>
              <a:rPr lang="en-US" sz="2400" b="0" i="0" u="none" strike="noStrike" cap="none" dirty="0">
                <a:solidFill>
                  <a:srgbClr val="A5A5A5"/>
                </a:solidFill>
                <a:latin typeface="Century Schoolbook"/>
                <a:ea typeface="Century Schoolbook"/>
                <a:cs typeface="Century Schoolbook"/>
                <a:sym typeface="Century Schoolbook"/>
              </a:rPr>
              <a:t>437 Biochemistry Team</a:t>
            </a:r>
          </a:p>
        </p:txBody>
      </p:sp>
      <p:pic>
        <p:nvPicPr>
          <p:cNvPr id="109" name="Shape 109"/>
          <p:cNvPicPr preferRelativeResize="0"/>
          <p:nvPr/>
        </p:nvPicPr>
        <p:blipFill rotWithShape="1">
          <a:blip r:embed="rId4">
            <a:alphaModFix/>
          </a:blip>
          <a:srcRect/>
          <a:stretch/>
        </p:blipFill>
        <p:spPr>
          <a:xfrm>
            <a:off x="0" y="0"/>
            <a:ext cx="3365500" cy="1291405"/>
          </a:xfrm>
          <a:prstGeom prst="rect">
            <a:avLst/>
          </a:prstGeom>
          <a:noFill/>
          <a:ln>
            <a:noFill/>
          </a:ln>
        </p:spPr>
      </p:pic>
      <p:sp>
        <p:nvSpPr>
          <p:cNvPr id="110" name="Shape 110"/>
          <p:cNvSpPr txBox="1"/>
          <p:nvPr/>
        </p:nvSpPr>
        <p:spPr>
          <a:xfrm>
            <a:off x="466905" y="5566501"/>
            <a:ext cx="9753600" cy="1291500"/>
          </a:xfrm>
          <a:prstGeom prst="rect">
            <a:avLst/>
          </a:prstGeom>
          <a:noFill/>
          <a:ln>
            <a:noFill/>
          </a:ln>
        </p:spPr>
        <p:txBody>
          <a:bodyPr wrap="square" lIns="91425" tIns="91425" rIns="91425" bIns="91425" anchor="t" anchorCtr="0">
            <a:noAutofit/>
          </a:bodyPr>
          <a:lstStyle/>
          <a:p>
            <a:pPr lvl="0">
              <a:spcBef>
                <a:spcPts val="0"/>
              </a:spcBef>
              <a:buNone/>
            </a:pPr>
            <a:r>
              <a:rPr lang="en-US" dirty="0">
                <a:solidFill>
                  <a:srgbClr val="FFFFFF"/>
                </a:solidFill>
              </a:rPr>
              <a:t>Color index:</a:t>
            </a:r>
          </a:p>
          <a:p>
            <a:pPr lvl="0">
              <a:spcBef>
                <a:spcPts val="0"/>
              </a:spcBef>
              <a:buNone/>
            </a:pPr>
            <a:r>
              <a:rPr lang="en-US" dirty="0"/>
              <a:t>Doctors slides</a:t>
            </a:r>
          </a:p>
          <a:p>
            <a:pPr lvl="0">
              <a:spcBef>
                <a:spcPts val="0"/>
              </a:spcBef>
              <a:buNone/>
            </a:pPr>
            <a:r>
              <a:rPr lang="en-US" dirty="0">
                <a:solidFill>
                  <a:srgbClr val="4A86E8"/>
                </a:solidFill>
              </a:rPr>
              <a:t>Notes and explanations</a:t>
            </a:r>
          </a:p>
          <a:p>
            <a:pPr lvl="0">
              <a:spcBef>
                <a:spcPts val="0"/>
              </a:spcBef>
              <a:buNone/>
            </a:pPr>
            <a:r>
              <a:rPr lang="en-US" dirty="0">
                <a:solidFill>
                  <a:srgbClr val="B7B7B7"/>
                </a:solidFill>
              </a:rPr>
              <a:t>Extra information</a:t>
            </a:r>
          </a:p>
          <a:p>
            <a:pPr lvl="0">
              <a:spcBef>
                <a:spcPts val="0"/>
              </a:spcBef>
              <a:buNone/>
            </a:pPr>
            <a:r>
              <a:rPr lang="en-US" dirty="0">
                <a:solidFill>
                  <a:srgbClr val="FF0000"/>
                </a:solidFill>
              </a:rPr>
              <a:t>Highlights</a:t>
            </a:r>
          </a:p>
        </p:txBody>
      </p:sp>
      <p:pic>
        <p:nvPicPr>
          <p:cNvPr id="111" name="Shape 111"/>
          <p:cNvPicPr preferRelativeResize="0"/>
          <p:nvPr/>
        </p:nvPicPr>
        <p:blipFill>
          <a:blip r:embed="rId5">
            <a:alphaModFix/>
          </a:blip>
          <a:stretch>
            <a:fillRect/>
          </a:stretch>
        </p:blipFill>
        <p:spPr>
          <a:xfrm>
            <a:off x="10558838" y="0"/>
            <a:ext cx="1633171" cy="1062524"/>
          </a:xfrm>
          <a:prstGeom prst="rect">
            <a:avLst/>
          </a:prstGeom>
          <a:noFill/>
          <a:ln>
            <a:noFill/>
          </a:ln>
        </p:spPr>
      </p:pic>
      <p:pic>
        <p:nvPicPr>
          <p:cNvPr id="112" name="Shape 112"/>
          <p:cNvPicPr preferRelativeResize="0"/>
          <p:nvPr/>
        </p:nvPicPr>
        <p:blipFill rotWithShape="1">
          <a:blip r:embed="rId6">
            <a:alphaModFix/>
          </a:blip>
          <a:srcRect/>
          <a:stretch/>
        </p:blipFill>
        <p:spPr>
          <a:xfrm>
            <a:off x="9454234" y="0"/>
            <a:ext cx="1104607" cy="1062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551639" y="0"/>
            <a:ext cx="3643423" cy="6846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9" name="Rectangle 18"/>
          <p:cNvSpPr/>
          <p:nvPr/>
        </p:nvSpPr>
        <p:spPr>
          <a:xfrm>
            <a:off x="4126858" y="4301805"/>
            <a:ext cx="5245742" cy="233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2400" b="0" i="0" u="none" strike="noStrike" kern="1200" cap="none" spc="0" normalizeH="0" baseline="0" noProof="0">
              <a:ln>
                <a:noFill/>
              </a:ln>
              <a:solidFill>
                <a:prstClr val="white"/>
              </a:solidFill>
              <a:effectLst/>
              <a:uLnTx/>
              <a:uFillTx/>
              <a:latin typeface="Century Schoolbook" panose="02040604050505020304"/>
              <a:ea typeface="+mn-ea"/>
              <a:cs typeface="Tahoma" panose="020B0604030504040204" pitchFamily="34" charset="0"/>
            </a:endParaRPr>
          </a:p>
        </p:txBody>
      </p:sp>
      <p:sp>
        <p:nvSpPr>
          <p:cNvPr id="22530" name="Rectangle 7"/>
          <p:cNvSpPr>
            <a:spLocks noGrp="1" noChangeArrowheads="1"/>
          </p:cNvSpPr>
          <p:nvPr>
            <p:ph type="title"/>
          </p:nvPr>
        </p:nvSpPr>
        <p:spPr>
          <a:xfrm>
            <a:off x="3295278" y="-187595"/>
            <a:ext cx="5986130" cy="838200"/>
          </a:xfrm>
          <a:noFill/>
          <a:ln>
            <a:noFill/>
            <a:miter lim="800000"/>
            <a:headEnd/>
            <a:tailEnd/>
          </a:ln>
        </p:spPr>
        <p:txBody>
          <a:bodyPr>
            <a:normAutofit/>
          </a:bodyPr>
          <a:lstStyle/>
          <a:p>
            <a:pPr algn="ctr" eaLnBrk="1" hangingPunct="1"/>
            <a:r>
              <a:rPr lang="en-US" altLang="en-US" sz="2400" b="1" dirty="0">
                <a:solidFill>
                  <a:schemeClr val="accent2">
                    <a:lumMod val="75000"/>
                  </a:schemeClr>
                </a:solidFill>
                <a:latin typeface="Arial" charset="0"/>
                <a:ea typeface="Arial" charset="0"/>
                <a:cs typeface="Arial" charset="0"/>
              </a:rPr>
              <a:t>Krebs Cycle: Energy Yield</a:t>
            </a:r>
            <a:endParaRPr lang="en-US" altLang="en-US" sz="2400" b="1" baseline="30000" dirty="0">
              <a:solidFill>
                <a:schemeClr val="accent2">
                  <a:lumMod val="75000"/>
                </a:schemeClr>
              </a:solidFill>
              <a:latin typeface="Arial" charset="0"/>
              <a:ea typeface="Arial" charset="0"/>
              <a:cs typeface="Arial" charset="0"/>
            </a:endParaRPr>
          </a:p>
        </p:txBody>
      </p:sp>
      <p:sp>
        <p:nvSpPr>
          <p:cNvPr id="22532" name="Rectangle 2"/>
          <p:cNvSpPr>
            <a:spLocks noChangeArrowheads="1"/>
          </p:cNvSpPr>
          <p:nvPr/>
        </p:nvSpPr>
        <p:spPr bwMode="auto">
          <a:xfrm>
            <a:off x="4025047" y="672659"/>
            <a:ext cx="53665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Times New Roman"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Number of ATP molecules produced from the oxidation of one molecule of acetyl coenzyme A (CoA) using both substrate-level and oxidative phosphorylation</a:t>
            </a:r>
            <a:r>
              <a:rPr kumimoji="0" lang="en-US" altLang="en-US" sz="1400" b="0" i="0" u="none" strike="noStrike" kern="1200" cap="none" spc="0" normalizeH="0" baseline="0" noProof="0" dirty="0">
                <a:ln>
                  <a:noFill/>
                </a:ln>
                <a:solidFill>
                  <a:prstClr val="black"/>
                </a:solidFill>
                <a:effectLst/>
                <a:uLnTx/>
                <a:uFillTx/>
                <a:latin typeface="Times New Roman" charset="0"/>
                <a:cs typeface="Times New Roman" charset="0"/>
              </a:rPr>
              <a:t>.</a:t>
            </a:r>
          </a:p>
        </p:txBody>
      </p:sp>
      <p:sp>
        <p:nvSpPr>
          <p:cNvPr id="14" name="Rectangle 13"/>
          <p:cNvSpPr/>
          <p:nvPr/>
        </p:nvSpPr>
        <p:spPr>
          <a:xfrm>
            <a:off x="4126859" y="2596302"/>
            <a:ext cx="2530634" cy="75634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2400" b="0" i="0" u="none" strike="noStrike" kern="1200" cap="none" spc="0" normalizeH="0" baseline="0" noProof="0">
              <a:ln>
                <a:noFill/>
              </a:ln>
              <a:solidFill>
                <a:prstClr val="black"/>
              </a:solidFill>
              <a:effectLst/>
              <a:uLnTx/>
              <a:uFillTx/>
              <a:latin typeface="Century Schoolbook" panose="02040604050505020304"/>
              <a:ea typeface="+mn-ea"/>
              <a:cs typeface="Tahoma" panose="020B0604030504040204" pitchFamily="34" charset="0"/>
            </a:endParaRPr>
          </a:p>
        </p:txBody>
      </p:sp>
      <p:sp>
        <p:nvSpPr>
          <p:cNvPr id="8" name="Rectangle 2"/>
          <p:cNvSpPr>
            <a:spLocks noChangeArrowheads="1"/>
          </p:cNvSpPr>
          <p:nvPr/>
        </p:nvSpPr>
        <p:spPr bwMode="auto">
          <a:xfrm>
            <a:off x="9710335" y="3874288"/>
            <a:ext cx="2481665" cy="715089"/>
          </a:xfrm>
          <a:prstGeom prst="round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400">
                <a:solidFill>
                  <a:schemeClr val="tx1"/>
                </a:solidFill>
                <a:latin typeface="Times New Roman" charset="0"/>
                <a:ea typeface="Times New Roman"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We get 2 CO</a:t>
            </a:r>
            <a:r>
              <a:rPr kumimoji="0" lang="en-US" altLang="en-US" sz="1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2</a:t>
            </a:r>
            <a:r>
              <a:rPr kumimoji="0" lang="en-US" altLang="en-US" sz="1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from: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Isocitrate</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panose="05000000000000000000" pitchFamily="2" charset="2"/>
              </a:rPr>
              <a:t></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l-GR" alt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α</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-Ketoglutarate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α-</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Ketoglutarate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en-US" altLang="en-US" sz="11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Succinyl</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CoA</a:t>
            </a:r>
          </a:p>
        </p:txBody>
      </p:sp>
      <p:grpSp>
        <p:nvGrpSpPr>
          <p:cNvPr id="6" name="Group 5"/>
          <p:cNvGrpSpPr/>
          <p:nvPr/>
        </p:nvGrpSpPr>
        <p:grpSpPr>
          <a:xfrm>
            <a:off x="4131449" y="1378592"/>
            <a:ext cx="2759234" cy="1536304"/>
            <a:chOff x="4403566" y="1892696"/>
            <a:chExt cx="2759234" cy="1536304"/>
          </a:xfrm>
        </p:grpSpPr>
        <p:sp>
          <p:nvSpPr>
            <p:cNvPr id="13" name="Rectangle 12"/>
            <p:cNvSpPr/>
            <p:nvPr/>
          </p:nvSpPr>
          <p:spPr>
            <a:xfrm>
              <a:off x="4403566" y="1892696"/>
              <a:ext cx="2530634" cy="106104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2400" b="0" i="0" u="none" strike="noStrike" kern="1200" cap="none" spc="0" normalizeH="0" baseline="0" noProof="0">
                <a:ln>
                  <a:noFill/>
                </a:ln>
                <a:solidFill>
                  <a:prstClr val="black"/>
                </a:solidFill>
                <a:effectLst/>
                <a:uLnTx/>
                <a:uFillTx/>
                <a:latin typeface="Century Schoolbook" panose="02040604050505020304"/>
                <a:ea typeface="+mn-ea"/>
                <a:cs typeface="Tahoma" panose="020B0604030504040204" pitchFamily="34" charset="0"/>
              </a:endParaRPr>
            </a:p>
          </p:txBody>
        </p:sp>
        <p:sp>
          <p:nvSpPr>
            <p:cNvPr id="9" name="Rectangle 8"/>
            <p:cNvSpPr/>
            <p:nvPr/>
          </p:nvSpPr>
          <p:spPr>
            <a:xfrm>
              <a:off x="4403566" y="1920895"/>
              <a:ext cx="2759234" cy="15081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rgbClr val="C00000"/>
                  </a:solidFill>
                  <a:effectLst/>
                  <a:uLnTx/>
                  <a:uFillTx/>
                  <a:latin typeface="Times New Roman" charset="0"/>
                  <a:ea typeface="+mn-ea"/>
                  <a:cs typeface="Times New Roman" charset="0"/>
                </a:rPr>
                <a:t>We get 3 NADH from: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prstClr val="black"/>
                  </a:solidFill>
                  <a:effectLst/>
                  <a:uLnTx/>
                  <a:uFillTx/>
                  <a:latin typeface="Times New Roman" charset="0"/>
                  <a:ea typeface="+mn-ea"/>
                  <a:cs typeface="Times New Roman" charset="0"/>
                </a:rPr>
                <a:t>Isocitrate → </a:t>
              </a:r>
              <a:r>
                <a:rPr kumimoji="0" lang="el-GR" altLang="en-US" sz="1400" b="0" i="0" u="none" strike="noStrike" kern="0" cap="none" spc="0" normalizeH="0" baseline="0" noProof="0" dirty="0">
                  <a:ln>
                    <a:noFill/>
                  </a:ln>
                  <a:solidFill>
                    <a:prstClr val="black"/>
                  </a:solidFill>
                  <a:effectLst/>
                  <a:uLnTx/>
                  <a:uFillTx/>
                  <a:latin typeface="Times New Roman" charset="0"/>
                  <a:ea typeface="+mn-ea"/>
                  <a:cs typeface="Times New Roman" charset="0"/>
                </a:rPr>
                <a:t>α-</a:t>
              </a:r>
              <a:r>
                <a:rPr kumimoji="0" lang="en-US" altLang="en-US" sz="1400" b="0" i="0" u="none" strike="noStrike" kern="0" cap="none" spc="0" normalizeH="0" baseline="0" noProof="0" dirty="0">
                  <a:ln>
                    <a:noFill/>
                  </a:ln>
                  <a:solidFill>
                    <a:prstClr val="black"/>
                  </a:solidFill>
                  <a:effectLst/>
                  <a:uLnTx/>
                  <a:uFillTx/>
                  <a:latin typeface="Times New Roman" charset="0"/>
                  <a:ea typeface="+mn-ea"/>
                  <a:cs typeface="Times New Roman" charset="0"/>
                </a:rPr>
                <a:t>Ketoglutarate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n-US" sz="1400" b="0" i="0" u="none" strike="noStrike" kern="0" cap="none" spc="0" normalizeH="0" baseline="0" noProof="0" dirty="0">
                  <a:ln>
                    <a:noFill/>
                  </a:ln>
                  <a:solidFill>
                    <a:prstClr val="black"/>
                  </a:solidFill>
                  <a:effectLst/>
                  <a:uLnTx/>
                  <a:uFillTx/>
                  <a:latin typeface="Times New Roman" charset="0"/>
                  <a:ea typeface="+mn-ea"/>
                  <a:cs typeface="Times New Roman" charset="0"/>
                </a:rPr>
                <a:t>α-</a:t>
              </a:r>
              <a:r>
                <a:rPr kumimoji="0" lang="en-US" altLang="en-US" sz="1400" b="0" i="0" u="none" strike="noStrike" kern="0" cap="none" spc="0" normalizeH="0" baseline="0" noProof="0" dirty="0">
                  <a:ln>
                    <a:noFill/>
                  </a:ln>
                  <a:solidFill>
                    <a:prstClr val="black"/>
                  </a:solidFill>
                  <a:effectLst/>
                  <a:uLnTx/>
                  <a:uFillTx/>
                  <a:latin typeface="Times New Roman" charset="0"/>
                  <a:ea typeface="+mn-ea"/>
                  <a:cs typeface="Times New Roman" charset="0"/>
                </a:rPr>
                <a:t>Ketoglutarate → Succinyl CoA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prstClr val="black"/>
                  </a:solidFill>
                  <a:effectLst/>
                  <a:uLnTx/>
                  <a:uFillTx/>
                  <a:latin typeface="Times New Roman" charset="0"/>
                  <a:ea typeface="+mn-ea"/>
                  <a:cs typeface="Times New Roman" charset="0"/>
                </a:rPr>
                <a:t>Malate → Oxaloacetate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0" cap="none" spc="0" normalizeH="0" baseline="0" noProof="0" dirty="0">
                <a:ln>
                  <a:noFill/>
                </a:ln>
                <a:solidFill>
                  <a:prstClr val="black"/>
                </a:solidFill>
                <a:effectLst/>
                <a:uLnTx/>
                <a:uFillTx/>
                <a:latin typeface="Times New Roman" charset="0"/>
                <a:ea typeface="+mn-ea"/>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600" b="0" i="0" u="none" strike="noStrike" kern="0" cap="none" spc="0" normalizeH="0" baseline="0" noProof="0" dirty="0">
                <a:ln>
                  <a:noFill/>
                </a:ln>
                <a:solidFill>
                  <a:prstClr val="white"/>
                </a:solidFill>
                <a:effectLst/>
                <a:uLnTx/>
                <a:uFillTx/>
                <a:latin typeface="Times New Roman" charset="0"/>
                <a:ea typeface="+mn-ea"/>
                <a:cs typeface="Times New Roman" charset="0"/>
              </a:endParaRPr>
            </a:p>
          </p:txBody>
        </p:sp>
      </p:grpSp>
      <p:sp>
        <p:nvSpPr>
          <p:cNvPr id="10" name="Rectangle 9"/>
          <p:cNvSpPr/>
          <p:nvPr/>
        </p:nvSpPr>
        <p:spPr>
          <a:xfrm>
            <a:off x="4126859" y="2635114"/>
            <a:ext cx="235957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rgbClr val="C00000"/>
                </a:solidFill>
                <a:effectLst/>
                <a:uLnTx/>
                <a:uFillTx/>
                <a:latin typeface="Times New Roman" charset="0"/>
                <a:ea typeface="+mn-ea"/>
                <a:cs typeface="Times New Roman" charset="0"/>
              </a:rPr>
              <a:t>We get 1 FADH from: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prstClr val="black"/>
                </a:solidFill>
                <a:effectLst/>
                <a:uLnTx/>
                <a:uFillTx/>
                <a:latin typeface="Times New Roman" charset="0"/>
                <a:ea typeface="+mn-ea"/>
                <a:cs typeface="Times New Roman" charset="0"/>
              </a:rPr>
              <a:t>Succinate → Fumarate</a:t>
            </a:r>
          </a:p>
        </p:txBody>
      </p:sp>
      <p:pic>
        <p:nvPicPr>
          <p:cNvPr id="11" name="Picture 2" descr="D:\Arun-Backup\project\Ferrier\Image_Bank\image_bank\images\jpg\figure_9.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42" t="5268" r="2325" b="9075"/>
          <a:stretch/>
        </p:blipFill>
        <p:spPr bwMode="auto">
          <a:xfrm>
            <a:off x="6819232" y="1378847"/>
            <a:ext cx="2819401" cy="197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9835258" y="2014408"/>
            <a:ext cx="2088929" cy="1040261"/>
          </a:xfrm>
          <a:prstGeom prst="rect">
            <a:avLst/>
          </a:prstGeom>
          <a:solidFill>
            <a:schemeClr val="bg1"/>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rPr>
              <a:t>So, we get 24 ATP from 2 Acetyl CoA</a:t>
            </a:r>
            <a:endParaRPr kumimoji="0" lang="ar-SA" sz="1800" b="0" i="0" u="none" strike="noStrike" kern="1200" cap="none" spc="0" normalizeH="0" baseline="0" noProof="0" dirty="0">
              <a:ln>
                <a:noFill/>
              </a:ln>
              <a:solidFill>
                <a:prstClr val="black"/>
              </a:solidFill>
              <a:effectLst/>
              <a:uLnTx/>
              <a:uFillTx/>
              <a:latin typeface="Century Schoolbook" panose="02040604050505020304"/>
              <a:ea typeface="+mn-ea"/>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378" y="4330272"/>
            <a:ext cx="5393422" cy="2527727"/>
          </a:xfrm>
          <a:prstGeom prst="rect">
            <a:avLst/>
          </a:prstGeom>
        </p:spPr>
      </p:pic>
      <p:sp>
        <p:nvSpPr>
          <p:cNvPr id="22" name="Rectangle 21"/>
          <p:cNvSpPr/>
          <p:nvPr/>
        </p:nvSpPr>
        <p:spPr>
          <a:xfrm>
            <a:off x="4126858" y="3459507"/>
            <a:ext cx="4026541" cy="73866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Succinyl CoA “high energy compound” breaks down which leads to a substrate level phosphorylation of </a:t>
            </a:r>
            <a:r>
              <a:rPr kumimoji="0" lang="en-US" altLang="en-US" sz="1400" b="1" i="0" u="none" strike="noStrike" kern="0" cap="none" spc="0" normalizeH="0" baseline="0" noProof="0" dirty="0">
                <a:ln>
                  <a:noFill/>
                </a:ln>
                <a:solidFill>
                  <a:srgbClr val="C42F1A"/>
                </a:solidFill>
                <a:effectLst/>
                <a:uLnTx/>
                <a:uFillTx/>
                <a:latin typeface="Times New Roman" panose="02020603050405020304" pitchFamily="18" charset="0"/>
                <a:ea typeface="+mn-ea"/>
                <a:cs typeface="Times New Roman" panose="02020603050405020304" pitchFamily="18" charset="0"/>
              </a:rPr>
              <a:t>GDP to GTP</a:t>
            </a:r>
            <a:r>
              <a:rPr kumimoji="0" lang="en-US"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which means </a:t>
            </a:r>
            <a:r>
              <a:rPr kumimoji="0" lang="en-US" altLang="en-US" sz="1400" b="1" i="0" u="none" strike="noStrike" kern="0" cap="none" spc="0" normalizeH="0" baseline="0" noProof="0" dirty="0">
                <a:ln>
                  <a:noFill/>
                </a:ln>
                <a:solidFill>
                  <a:srgbClr val="C42F1A"/>
                </a:solidFill>
                <a:effectLst/>
                <a:uLnTx/>
                <a:uFillTx/>
                <a:latin typeface="Times New Roman" panose="02020603050405020304" pitchFamily="18" charset="0"/>
                <a:ea typeface="+mn-ea"/>
                <a:cs typeface="Times New Roman" panose="02020603050405020304" pitchFamily="18" charset="0"/>
              </a:rPr>
              <a:t>1 ATP</a:t>
            </a:r>
            <a:r>
              <a:rPr kumimoji="0" lang="en-US"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22"/>
          <p:cNvSpPr/>
          <p:nvPr/>
        </p:nvSpPr>
        <p:spPr>
          <a:xfrm>
            <a:off x="8213904" y="3443661"/>
            <a:ext cx="1414097" cy="738664"/>
          </a:xfrm>
          <a:prstGeom prst="rect">
            <a:avLst/>
          </a:prstGeom>
          <a:ln>
            <a:solidFill>
              <a:schemeClr val="tx1"/>
            </a:solidFill>
            <a:prstDash val="sysDot"/>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C42F1A"/>
                </a:solidFill>
                <a:effectLst/>
                <a:uLnTx/>
                <a:uFillTx/>
                <a:latin typeface="Times New Roman" charset="0"/>
                <a:ea typeface="+mn-ea"/>
                <a:cs typeface="Times New Roman" charset="0"/>
              </a:rPr>
              <a:t>NADH = 3 ATP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C42F1A"/>
                </a:solidFill>
                <a:effectLst/>
                <a:uLnTx/>
                <a:uFillTx/>
                <a:latin typeface="Times New Roman" charset="0"/>
                <a:ea typeface="+mn-ea"/>
                <a:cs typeface="Times New Roman" charset="0"/>
              </a:rPr>
              <a:t>FADH =  2 ATP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C42F1A"/>
                </a:solidFill>
                <a:effectLst/>
                <a:uLnTx/>
                <a:uFillTx/>
                <a:latin typeface="Times New Roman" charset="0"/>
                <a:ea typeface="+mn-ea"/>
                <a:cs typeface="Times New Roman" charset="0"/>
              </a:rPr>
              <a:t>GTP =     1 ATP</a:t>
            </a:r>
            <a:endParaRPr kumimoji="0" lang="ar-SA" sz="1400" b="1" i="0" u="none" strike="noStrike" kern="1200" cap="none" spc="0" normalizeH="0" baseline="0" noProof="0" dirty="0">
              <a:ln>
                <a:noFill/>
              </a:ln>
              <a:solidFill>
                <a:srgbClr val="C42F1A"/>
              </a:solidFill>
              <a:effectLst/>
              <a:uLnTx/>
              <a:uFillTx/>
              <a:latin typeface="Times New Roman" charset="0"/>
              <a:ea typeface="+mn-ea"/>
              <a:cs typeface="Times New Roman" charset="0"/>
            </a:endParaRPr>
          </a:p>
        </p:txBody>
      </p:sp>
      <p:pic>
        <p:nvPicPr>
          <p:cNvPr id="4" name="Picture 3"/>
          <p:cNvPicPr>
            <a:picLocks noChangeAspect="1"/>
          </p:cNvPicPr>
          <p:nvPr/>
        </p:nvPicPr>
        <p:blipFill>
          <a:blip r:embed="rId4"/>
          <a:stretch>
            <a:fillRect/>
          </a:stretch>
        </p:blipFill>
        <p:spPr>
          <a:xfrm>
            <a:off x="-49411" y="16740"/>
            <a:ext cx="3676218" cy="6858000"/>
          </a:xfrm>
          <a:prstGeom prst="rect">
            <a:avLst/>
          </a:prstGeom>
        </p:spPr>
      </p:pic>
      <p:sp>
        <p:nvSpPr>
          <p:cNvPr id="20" name="Rectangle 19"/>
          <p:cNvSpPr/>
          <p:nvPr/>
        </p:nvSpPr>
        <p:spPr>
          <a:xfrm>
            <a:off x="9922905" y="3145204"/>
            <a:ext cx="1738282" cy="72908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Schoolbook" panose="02040604050505020304"/>
                <a:ea typeface="+mn-ea"/>
                <a:cs typeface="+mn-cs"/>
              </a:rPr>
              <a:t>Other outcome </a:t>
            </a:r>
          </a:p>
        </p:txBody>
      </p:sp>
      <p:sp>
        <p:nvSpPr>
          <p:cNvPr id="21" name="Rectangle 20"/>
          <p:cNvSpPr/>
          <p:nvPr/>
        </p:nvSpPr>
        <p:spPr>
          <a:xfrm>
            <a:off x="10159409" y="1041991"/>
            <a:ext cx="1265275" cy="86123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Schoolbook" panose="02040604050505020304"/>
                <a:ea typeface="+mn-ea"/>
                <a:cs typeface="+mn-cs"/>
              </a:rPr>
              <a:t>Krebs </a:t>
            </a:r>
            <a:r>
              <a:rPr kumimoji="0" lang="en-US" sz="1800" b="1" i="0" u="none" strike="noStrike" kern="1200" cap="none" spc="0" normalizeH="0" baseline="0" noProof="0" dirty="0">
                <a:ln>
                  <a:noFill/>
                </a:ln>
                <a:solidFill>
                  <a:prstClr val="white"/>
                </a:solidFill>
                <a:effectLst/>
                <a:uLnTx/>
                <a:uFillTx/>
                <a:latin typeface="Century Schoolbook" panose="02040604050505020304"/>
                <a:ea typeface="+mn-ea"/>
                <a:cs typeface="+mn-cs"/>
              </a:rPr>
              <a:t>energy</a:t>
            </a:r>
            <a:r>
              <a:rPr kumimoji="0" lang="en-US" sz="1800" b="0" i="0" u="none" strike="noStrike" kern="1200" cap="none" spc="0" normalizeH="0" baseline="0" noProof="0" dirty="0">
                <a:ln>
                  <a:noFill/>
                </a:ln>
                <a:solidFill>
                  <a:prstClr val="white"/>
                </a:solidFill>
                <a:effectLst/>
                <a:uLnTx/>
                <a:uFillTx/>
                <a:latin typeface="Century Schoolbook" panose="02040604050505020304"/>
                <a:ea typeface="+mn-ea"/>
                <a:cs typeface="+mn-cs"/>
              </a:rPr>
              <a:t> outcome</a:t>
            </a:r>
          </a:p>
        </p:txBody>
      </p:sp>
      <p:sp>
        <p:nvSpPr>
          <p:cNvPr id="2" name="مربع نص 1">
            <a:extLst>
              <a:ext uri="{FF2B5EF4-FFF2-40B4-BE49-F238E27FC236}">
                <a16:creationId xmlns:a16="http://schemas.microsoft.com/office/drawing/2014/main" id="{6AD34CC4-605F-4B18-A756-E422D2899581}"/>
              </a:ext>
            </a:extLst>
          </p:cNvPr>
          <p:cNvSpPr txBox="1"/>
          <p:nvPr/>
        </p:nvSpPr>
        <p:spPr>
          <a:xfrm>
            <a:off x="6819232" y="16740"/>
            <a:ext cx="1394672" cy="307777"/>
          </a:xfrm>
          <a:prstGeom prst="rect">
            <a:avLst/>
          </a:prstGeom>
          <a:noFill/>
        </p:spPr>
        <p:txBody>
          <a:bodyPr wrap="square" rtlCol="0">
            <a:spAutoFit/>
          </a:bodyPr>
          <a:lstStyle/>
          <a:p>
            <a:r>
              <a:rPr lang="en-US" dirty="0"/>
              <a:t>Team 36 </a:t>
            </a:r>
          </a:p>
        </p:txBody>
      </p:sp>
    </p:spTree>
    <p:extLst>
      <p:ext uri="{BB962C8B-B14F-4D97-AF65-F5344CB8AC3E}">
        <p14:creationId xmlns:p14="http://schemas.microsoft.com/office/powerpoint/2010/main" val="975615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39901"/>
            <a:ext cx="8382000" cy="1325563"/>
          </a:xfrm>
        </p:spPr>
        <p:txBody>
          <a:bodyPr>
            <a:normAutofit/>
          </a:bodyPr>
          <a:lstStyle/>
          <a:p>
            <a:pPr algn="ctr"/>
            <a:r>
              <a:rPr lang="en-US" altLang="en-US" sz="2000" b="1" dirty="0">
                <a:solidFill>
                  <a:schemeClr val="accent2">
                    <a:lumMod val="75000"/>
                  </a:schemeClr>
                </a:solidFill>
                <a:latin typeface="Arial" charset="0"/>
                <a:ea typeface="Arial" charset="0"/>
                <a:cs typeface="Arial" charset="0"/>
              </a:rPr>
              <a:t>Regulation of Oxidative Decarboxylation and Krebs Cycle</a:t>
            </a:r>
          </a:p>
        </p:txBody>
      </p:sp>
      <p:sp>
        <p:nvSpPr>
          <p:cNvPr id="25603" name="Text Box 8"/>
          <p:cNvSpPr txBox="1">
            <a:spLocks noChangeArrowheads="1"/>
          </p:cNvSpPr>
          <p:nvPr/>
        </p:nvSpPr>
        <p:spPr bwMode="auto">
          <a:xfrm>
            <a:off x="228600" y="1266133"/>
            <a:ext cx="6553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0838" indent="-350838">
              <a:defRPr sz="2400">
                <a:solidFill>
                  <a:schemeClr val="tx1"/>
                </a:solidFill>
                <a:latin typeface="Times New Roman" charset="0"/>
                <a:ea typeface="Times New Roman" charset="0"/>
                <a:cs typeface="Times New Roman" charset="0"/>
              </a:defRPr>
            </a:lvl1pPr>
            <a:lvl2pPr marL="808038" indent="-350838">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marL="0" marR="0" lvl="0" indent="0" algn="l" defTabSz="914400" rtl="0" eaLnBrk="1" fontAlgn="base" latinLnBrk="0" hangingPunct="1">
              <a:lnSpc>
                <a:spcPct val="100000"/>
              </a:lnSpc>
              <a:spcBef>
                <a:spcPct val="0"/>
              </a:spcBef>
              <a:spcAft>
                <a:spcPct val="0"/>
              </a:spcAft>
              <a:buClr>
                <a:srgbClr val="C00000"/>
              </a:buClr>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PDH complex and the TCA cycle are both </a:t>
            </a: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up-regulated</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response to a </a:t>
            </a: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decrease in the ratio</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of </a:t>
            </a:r>
          </a:p>
          <a:p>
            <a:pPr marL="0" marR="0" lvl="0" indent="0" algn="l" defTabSz="914400" rtl="0" eaLnBrk="1" fontAlgn="base" latinLnBrk="0" hangingPunct="1">
              <a:lnSpc>
                <a:spcPct val="100000"/>
              </a:lnSpc>
              <a:spcBef>
                <a:spcPct val="0"/>
              </a:spcBef>
              <a:spcAft>
                <a:spcPct val="0"/>
              </a:spcAft>
              <a:buClr>
                <a:srgbClr val="C00000"/>
              </a:buClr>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800100" marR="0" lvl="1" indent="-342900" algn="l" defTabSz="914400" rtl="0" eaLnBrk="1" fontAlgn="base" latinLnBrk="0" hangingPunct="1">
              <a:lnSpc>
                <a:spcPct val="100000"/>
              </a:lnSpc>
              <a:spcBef>
                <a:spcPct val="0"/>
              </a:spcBef>
              <a:spcAft>
                <a:spcPct val="0"/>
              </a:spcAft>
              <a:buClr>
                <a:srgbClr val="C00000"/>
              </a:buClr>
              <a:buSzTx/>
              <a:buFont typeface="Arial" charset="0"/>
              <a:buChar char="•"/>
              <a:tabLst/>
              <a:defRPr/>
            </a:pPr>
            <a:r>
              <a:rPr kumimoji="0" lang="en-US" altLang="en-US" sz="1800" b="1"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rPr>
              <a:t>ATP : ADP</a:t>
            </a:r>
          </a:p>
          <a:p>
            <a:pPr marL="800100" marR="0" lvl="1" indent="-342900" algn="l" defTabSz="914400" rtl="0" eaLnBrk="1" fontAlgn="base" latinLnBrk="0" hangingPunct="1">
              <a:lnSpc>
                <a:spcPct val="100000"/>
              </a:lnSpc>
              <a:spcBef>
                <a:spcPct val="0"/>
              </a:spcBef>
              <a:spcAft>
                <a:spcPct val="0"/>
              </a:spcAft>
              <a:buClr>
                <a:srgbClr val="C00000"/>
              </a:buClr>
              <a:buSzTx/>
              <a:buFont typeface="Arial" charset="0"/>
              <a:buChar char="•"/>
              <a:tabLst/>
              <a:defRPr/>
            </a:pPr>
            <a:r>
              <a:rPr kumimoji="0" lang="en-US" altLang="en-US" sz="1800" b="1" i="0" u="none" strike="noStrike" kern="1200" cap="none" spc="0" normalizeH="0" baseline="0" noProof="0" dirty="0">
                <a:ln>
                  <a:noFill/>
                </a:ln>
                <a:solidFill>
                  <a:srgbClr val="4F81BD"/>
                </a:solidFill>
                <a:effectLst/>
                <a:uLnTx/>
                <a:uFillTx/>
                <a:latin typeface="Arial" panose="020B0604020202020204" pitchFamily="34" charset="0"/>
                <a:cs typeface="Arial" panose="020B0604020202020204" pitchFamily="34" charset="0"/>
              </a:rPr>
              <a:t>NADH : NAD</a:t>
            </a:r>
            <a:r>
              <a:rPr kumimoji="0" lang="en-US" altLang="en-US" sz="1800" b="1" i="0" u="none" strike="noStrike" kern="1200" cap="none" spc="0" normalizeH="0" baseline="30000" noProof="0" dirty="0">
                <a:ln>
                  <a:noFill/>
                </a:ln>
                <a:solidFill>
                  <a:srgbClr val="4F81BD"/>
                </a:solidFill>
                <a:effectLst/>
                <a:uLnTx/>
                <a:uFillTx/>
                <a:latin typeface="Arial" panose="020B0604020202020204" pitchFamily="34" charset="0"/>
                <a:cs typeface="Arial" panose="020B0604020202020204" pitchFamily="34" charset="0"/>
              </a:rPr>
              <a:t>+</a:t>
            </a:r>
          </a:p>
        </p:txBody>
      </p:sp>
      <p:sp>
        <p:nvSpPr>
          <p:cNvPr id="4" name="Rectangle 3"/>
          <p:cNvSpPr/>
          <p:nvPr/>
        </p:nvSpPr>
        <p:spPr>
          <a:xfrm>
            <a:off x="3522133" y="1930400"/>
            <a:ext cx="2770569" cy="674633"/>
          </a:xfrm>
          <a:prstGeom prst="rect">
            <a:avLst/>
          </a:prstGeom>
          <a:noFill/>
          <a:ln>
            <a:solidFill>
              <a:schemeClr val="tx1"/>
            </a:solidFill>
            <a:prstDash val="sysDash"/>
          </a:ln>
        </p:spPr>
        <p:style>
          <a:lnRef idx="1">
            <a:schemeClr val="accent1"/>
          </a:lnRef>
          <a:fillRef idx="2">
            <a:schemeClr val="accent1"/>
          </a:fillRef>
          <a:effectRef idx="1">
            <a:schemeClr val="accent1"/>
          </a:effectRef>
          <a:fontRef idx="minor">
            <a:schemeClr val="dk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entury Schoolbook" panose="02040604050505020304"/>
                <a:ea typeface="+mn-ea"/>
                <a:cs typeface="+mn-cs"/>
              </a:rPr>
              <a:t>PDH complex &amp; TCA: make ATP &amp; NADH IN LOW ENERGY CONDITIONS</a:t>
            </a:r>
            <a:endParaRPr kumimoji="0" lang="ar-SA" sz="1400" b="0" i="0" u="none" strike="noStrike" kern="1200" cap="none" spc="0" normalizeH="0" baseline="0" noProof="0" dirty="0">
              <a:ln>
                <a:noFill/>
              </a:ln>
              <a:solidFill>
                <a:prstClr val="black">
                  <a:lumMod val="50000"/>
                  <a:lumOff val="50000"/>
                </a:prstClr>
              </a:solidFill>
              <a:effectLst/>
              <a:uLnTx/>
              <a:uFillTx/>
              <a:latin typeface="Century Schoolbook" panose="02040604050505020304"/>
              <a:ea typeface="+mn-ea"/>
              <a:cs typeface="Tahoma" panose="020B0604030504040204" pitchFamily="34" charset="0"/>
            </a:endParaRPr>
          </a:p>
        </p:txBody>
      </p:sp>
      <p:graphicFrame>
        <p:nvGraphicFramePr>
          <p:cNvPr id="2" name="Diagram 1"/>
          <p:cNvGraphicFramePr/>
          <p:nvPr>
            <p:extLst/>
          </p:nvPr>
        </p:nvGraphicFramePr>
        <p:xfrm>
          <a:off x="7453423" y="1172956"/>
          <a:ext cx="4876800" cy="4757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42777" y="3248400"/>
            <a:ext cx="7210646" cy="338554"/>
          </a:xfrm>
          <a:prstGeom prst="rect">
            <a:avLst/>
          </a:prstGeom>
          <a:ln>
            <a:solidFill>
              <a:schemeClr val="tx1"/>
            </a:solidFill>
            <a:prstDash val="sysDash"/>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PDH: The Pyruvate Dehydrogenase	TCA: Tricarboxylic Acid</a:t>
            </a:r>
            <a:endParaRPr kumimoji="0" lang="ar-SA"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3612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848264"/>
          </a:xfrm>
        </p:spPr>
        <p:txBody>
          <a:bodyPr>
            <a:normAutofit/>
          </a:bodyPr>
          <a:lstStyle/>
          <a:p>
            <a:pPr algn="ctr"/>
            <a:r>
              <a:rPr lang="en-US" sz="3200" b="1" u="sng" dirty="0">
                <a:solidFill>
                  <a:schemeClr val="accent1">
                    <a:lumMod val="75000"/>
                  </a:schemeClr>
                </a:solidFill>
              </a:rPr>
              <a:t>videos</a:t>
            </a:r>
          </a:p>
        </p:txBody>
      </p:sp>
      <p:sp>
        <p:nvSpPr>
          <p:cNvPr id="7" name="TextBox 6"/>
          <p:cNvSpPr txBox="1"/>
          <p:nvPr/>
        </p:nvSpPr>
        <p:spPr>
          <a:xfrm>
            <a:off x="438650" y="605704"/>
            <a:ext cx="3310522" cy="1184940"/>
          </a:xfrm>
          <a:prstGeom prst="rect">
            <a:avLst/>
          </a:prstGeom>
          <a:noFill/>
        </p:spPr>
        <p:txBody>
          <a:bodyPr wrap="none" rtlCol="1">
            <a:spAutoFit/>
          </a:bodyPr>
          <a:lstStyle/>
          <a:p>
            <a:pPr marL="285750" marR="0" lvl="0" indent="-285750" algn="l" defTabSz="457200" rtl="0" eaLnBrk="1" fontAlgn="auto" latinLnBrk="0" hangingPunct="1">
              <a:lnSpc>
                <a:spcPct val="100000"/>
              </a:lnSpc>
              <a:spcBef>
                <a:spcPts val="0"/>
              </a:spcBef>
              <a:spcAft>
                <a:spcPts val="0"/>
              </a:spcAft>
              <a:buClr>
                <a:srgbClr val="4F81BD">
                  <a:lumMod val="75000"/>
                </a:srgbClr>
              </a:buClr>
              <a:buSzTx/>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entury Schoolbook" panose="02040604050505020304"/>
                <a:ea typeface="+mn-ea"/>
                <a:cs typeface="+mn-cs"/>
                <a:hlinkClick r:id="rId2"/>
              </a:rPr>
              <a:t>Krebs cycle made simple</a:t>
            </a:r>
            <a:endParaRPr kumimoji="0" lang="en-US" sz="20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p>
            <a:pPr marL="0" marR="0" lvl="0" indent="0" algn="l" defTabSz="457200" rtl="0" eaLnBrk="1" fontAlgn="auto" latinLnBrk="0" hangingPunct="1">
              <a:lnSpc>
                <a:spcPct val="100000"/>
              </a:lnSpc>
              <a:spcBef>
                <a:spcPts val="0"/>
              </a:spcBef>
              <a:spcAft>
                <a:spcPts val="0"/>
              </a:spcAft>
              <a:buClr>
                <a:srgbClr val="4F81BD">
                  <a:lumMod val="75000"/>
                </a:srgbClr>
              </a:buClr>
              <a:buSzTx/>
              <a:buFontTx/>
              <a:buNone/>
              <a:tabLst/>
              <a:defRPr/>
            </a:pPr>
            <a:endParaRPr kumimoji="0" lang="en-US" sz="1100" b="0" i="0" u="none" strike="noStrike" kern="1200" cap="none" spc="0" normalizeH="0" baseline="0" noProof="0" dirty="0">
              <a:ln>
                <a:noFill/>
              </a:ln>
              <a:solidFill>
                <a:prstClr val="black"/>
              </a:solidFill>
              <a:effectLst/>
              <a:uLnTx/>
              <a:uFillTx/>
              <a:latin typeface="Century Schoolbook" panose="02040604050505020304"/>
              <a:ea typeface="+mn-ea"/>
              <a:cs typeface="+mn-cs"/>
              <a:hlinkClick r:id="rId3"/>
            </a:endParaRPr>
          </a:p>
          <a:p>
            <a:pPr marL="285750" marR="0" lvl="0" indent="-285750" algn="l" defTabSz="457200" rtl="0" eaLnBrk="1" fontAlgn="auto" latinLnBrk="0" hangingPunct="1">
              <a:lnSpc>
                <a:spcPct val="100000"/>
              </a:lnSpc>
              <a:spcBef>
                <a:spcPts val="0"/>
              </a:spcBef>
              <a:spcAft>
                <a:spcPts val="0"/>
              </a:spcAft>
              <a:buClr>
                <a:srgbClr val="4F81BD">
                  <a:lumMod val="75000"/>
                </a:srgbClr>
              </a:buClr>
              <a:buSzTx/>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entury Schoolbook" panose="02040604050505020304"/>
                <a:ea typeface="+mn-ea"/>
                <a:cs typeface="+mn-cs"/>
                <a:hlinkClick r:id="rId3"/>
              </a:rPr>
              <a:t>Krebs cycle </a:t>
            </a:r>
            <a:r>
              <a:rPr kumimoji="0" lang="ar-SA" sz="2000" b="0" i="0" u="none" strike="noStrike" kern="1200" cap="none" spc="0" normalizeH="0" baseline="0" noProof="0" dirty="0">
                <a:ln>
                  <a:noFill/>
                </a:ln>
                <a:solidFill>
                  <a:prstClr val="black"/>
                </a:solidFill>
                <a:effectLst/>
                <a:uLnTx/>
                <a:uFillTx/>
                <a:latin typeface="Century Schoolbook" panose="02040604050505020304"/>
                <a:ea typeface="+mn-ea"/>
                <a:cs typeface="Tahoma" panose="020B0604030504040204" pitchFamily="34" charset="0"/>
                <a:hlinkClick r:id="rId3"/>
              </a:rPr>
              <a:t>حلقة كربس</a:t>
            </a:r>
            <a:endParaRPr kumimoji="0" lang="ar-SA" sz="2000" b="0" i="0" u="none" strike="noStrike" kern="1200" cap="none" spc="0" normalizeH="0" baseline="0" noProof="0" dirty="0">
              <a:ln>
                <a:noFill/>
              </a:ln>
              <a:solidFill>
                <a:prstClr val="black"/>
              </a:solidFill>
              <a:effectLst/>
              <a:uLnTx/>
              <a:uFillTx/>
              <a:latin typeface="Century Schoolbook" panose="02040604050505020304"/>
              <a:ea typeface="+mn-ea"/>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SA" sz="2000" b="0" i="0" u="none" strike="noStrike" kern="1200" cap="none" spc="0" normalizeH="0" baseline="0" noProof="0" dirty="0">
              <a:ln>
                <a:noFill/>
              </a:ln>
              <a:solidFill>
                <a:prstClr val="black"/>
              </a:solidFill>
              <a:effectLst/>
              <a:uLnTx/>
              <a:uFillTx/>
              <a:latin typeface="Century Schoolbook" panose="02040604050505020304"/>
              <a:ea typeface="+mn-ea"/>
              <a:cs typeface="Tahoma" panose="020B0604030504040204" pitchFamily="34" charset="0"/>
            </a:endParaRPr>
          </a:p>
        </p:txBody>
      </p:sp>
      <p:sp>
        <p:nvSpPr>
          <p:cNvPr id="8" name="TextBox 7"/>
          <p:cNvSpPr txBox="1"/>
          <p:nvPr/>
        </p:nvSpPr>
        <p:spPr>
          <a:xfrm>
            <a:off x="438650" y="2106537"/>
            <a:ext cx="5149723" cy="4508927"/>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1\ Allosteric regulation in oxidative decarboxylation of pyruvate is done by: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Acetyl CoA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NADH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 &amp; 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2\ PDH kinase is inhibited by: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Acetyl CoA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Pyruvate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ADP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3\ deficiencies of thiamine or niacin can cause serious problems 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liver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kidney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CNS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GIT</a:t>
            </a:r>
          </a:p>
        </p:txBody>
      </p:sp>
      <p:sp>
        <p:nvSpPr>
          <p:cNvPr id="9" name="Title 1"/>
          <p:cNvSpPr txBox="1">
            <a:spLocks/>
          </p:cNvSpPr>
          <p:nvPr/>
        </p:nvSpPr>
        <p:spPr>
          <a:xfrm>
            <a:off x="677334" y="1453968"/>
            <a:ext cx="8596668" cy="848264"/>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dirty="0">
                <a:ln>
                  <a:noFill/>
                </a:ln>
                <a:solidFill>
                  <a:srgbClr val="4F81BD">
                    <a:lumMod val="75000"/>
                  </a:srgbClr>
                </a:solidFill>
                <a:effectLst/>
                <a:uLnTx/>
                <a:uFillTx/>
                <a:latin typeface="Century Schoolbook" panose="02040604050505020304"/>
                <a:ea typeface="+mj-ea"/>
                <a:cs typeface="+mj-cs"/>
              </a:rPr>
              <a:t>MCQs</a:t>
            </a:r>
          </a:p>
        </p:txBody>
      </p:sp>
      <p:sp>
        <p:nvSpPr>
          <p:cNvPr id="10" name="TextBox 9"/>
          <p:cNvSpPr txBox="1"/>
          <p:nvPr/>
        </p:nvSpPr>
        <p:spPr>
          <a:xfrm>
            <a:off x="5674637" y="2106537"/>
            <a:ext cx="4702940" cy="4054956"/>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4\ ADP AND Ca 2+ 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TCA inhibitors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TCA activators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5\ net ATP production by oxidative decarboxylation 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A- 8 ATP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B- 24 ATP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C- 6 ATP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D- 38 ATP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6\ net ATP production by complete glucose oxidation 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A- 38 ATP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B- 24 ATP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C- 6 ATP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D- 8 ATP</a:t>
            </a:r>
          </a:p>
        </p:txBody>
      </p:sp>
      <p:sp>
        <p:nvSpPr>
          <p:cNvPr id="11" name="TextBox 10"/>
          <p:cNvSpPr txBox="1"/>
          <p:nvPr/>
        </p:nvSpPr>
        <p:spPr>
          <a:xfrm rot="10800000">
            <a:off x="11120284" y="5103674"/>
            <a:ext cx="1071716" cy="1754326"/>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rPr>
              <a:t>1- 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rPr>
              <a:t>2- 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rPr>
              <a:t>3- 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rPr>
              <a:t>4- 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rPr>
              <a:t>5- 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rPr>
              <a:t>6- A</a:t>
            </a:r>
          </a:p>
        </p:txBody>
      </p:sp>
      <p:sp>
        <p:nvSpPr>
          <p:cNvPr id="3" name="مربع نص 2">
            <a:extLst>
              <a:ext uri="{FF2B5EF4-FFF2-40B4-BE49-F238E27FC236}">
                <a16:creationId xmlns:a16="http://schemas.microsoft.com/office/drawing/2014/main" id="{1605F81C-B524-4E50-A7A9-40BFD0AFEAA7}"/>
              </a:ext>
            </a:extLst>
          </p:cNvPr>
          <p:cNvSpPr txBox="1"/>
          <p:nvPr/>
        </p:nvSpPr>
        <p:spPr>
          <a:xfrm>
            <a:off x="10086535" y="116355"/>
            <a:ext cx="900333" cy="307777"/>
          </a:xfrm>
          <a:prstGeom prst="rect">
            <a:avLst/>
          </a:prstGeom>
          <a:noFill/>
        </p:spPr>
        <p:txBody>
          <a:bodyPr wrap="square" rtlCol="0">
            <a:spAutoFit/>
          </a:bodyPr>
          <a:lstStyle/>
          <a:p>
            <a:r>
              <a:rPr lang="en-US" dirty="0"/>
              <a:t>Team 36 </a:t>
            </a:r>
          </a:p>
        </p:txBody>
      </p:sp>
    </p:spTree>
    <p:extLst>
      <p:ext uri="{BB962C8B-B14F-4D97-AF65-F5344CB8AC3E}">
        <p14:creationId xmlns:p14="http://schemas.microsoft.com/office/powerpoint/2010/main" val="2559981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a:extLst>
              <a:ext uri="{FF2B5EF4-FFF2-40B4-BE49-F238E27FC236}">
                <a16:creationId xmlns:a16="http://schemas.microsoft.com/office/drawing/2014/main" id="{22A7AF90-D1A0-46E9-8A67-8D575493A484}"/>
              </a:ext>
            </a:extLst>
          </p:cNvPr>
          <p:cNvSpPr>
            <a:spLocks noGrp="1"/>
          </p:cNvSpPr>
          <p:nvPr>
            <p:ph type="body" idx="1"/>
          </p:nvPr>
        </p:nvSpPr>
        <p:spPr>
          <a:xfrm>
            <a:off x="769503" y="186397"/>
            <a:ext cx="9418320" cy="1691640"/>
          </a:xfrm>
        </p:spPr>
        <p:txBody>
          <a:bodyPr/>
          <a:lstStyle/>
          <a:p>
            <a:r>
              <a:rPr lang="en-US" altLang="en-US" sz="2400" b="1" dirty="0">
                <a:solidFill>
                  <a:schemeClr val="accent2">
                    <a:lumMod val="75000"/>
                  </a:schemeClr>
                </a:solidFill>
                <a:latin typeface="Arial" charset="0"/>
                <a:ea typeface="Arial" charset="0"/>
                <a:cs typeface="Arial" charset="0"/>
              </a:rPr>
              <a:t>Take Home Message</a:t>
            </a:r>
            <a:endParaRPr lang="en-US" dirty="0"/>
          </a:p>
        </p:txBody>
      </p:sp>
      <p:sp>
        <p:nvSpPr>
          <p:cNvPr id="4" name="مربع نص 3">
            <a:extLst>
              <a:ext uri="{FF2B5EF4-FFF2-40B4-BE49-F238E27FC236}">
                <a16:creationId xmlns:a16="http://schemas.microsoft.com/office/drawing/2014/main" id="{CD41703E-30AA-49D1-8CC9-ACC147671B76}"/>
              </a:ext>
            </a:extLst>
          </p:cNvPr>
          <p:cNvSpPr txBox="1"/>
          <p:nvPr/>
        </p:nvSpPr>
        <p:spPr>
          <a:xfrm>
            <a:off x="1477108" y="1195754"/>
            <a:ext cx="6344529" cy="5632311"/>
          </a:xfrm>
          <a:prstGeom prst="rect">
            <a:avLst/>
          </a:prstGeom>
          <a:noFill/>
        </p:spPr>
        <p:txBody>
          <a:bodyPr wrap="square" rtlCol="0">
            <a:spAutoFit/>
          </a:bodyPr>
          <a:lstStyle/>
          <a:p>
            <a:pPr marL="342900" indent="-342900" eaLnBrk="1" hangingPunct="1">
              <a:buClr>
                <a:srgbClr val="C00000"/>
              </a:buClr>
              <a:buFont typeface="Arial" charset="0"/>
              <a:buChar char="•"/>
              <a:defRPr/>
            </a:pPr>
            <a:r>
              <a:rPr lang="en-US" sz="2400" u="sng" dirty="0">
                <a:latin typeface="Times New Roman" panose="02020603050405020304" pitchFamily="18" charset="0"/>
                <a:cs typeface="Times New Roman" panose="02020603050405020304" pitchFamily="18" charset="0"/>
              </a:rPr>
              <a:t>Pyruvate</a:t>
            </a:r>
            <a:r>
              <a:rPr lang="en-US" sz="2400" dirty="0">
                <a:latin typeface="Times New Roman" panose="02020603050405020304" pitchFamily="18" charset="0"/>
                <a:cs typeface="Times New Roman" panose="02020603050405020304" pitchFamily="18" charset="0"/>
              </a:rPr>
              <a:t> is oxidatively decarboxylated by </a:t>
            </a:r>
            <a:r>
              <a:rPr lang="en-US" sz="2400" u="sng" dirty="0">
                <a:latin typeface="Times New Roman" panose="02020603050405020304" pitchFamily="18" charset="0"/>
                <a:cs typeface="Times New Roman" panose="02020603050405020304" pitchFamily="18" charset="0"/>
              </a:rPr>
              <a:t>PDH </a:t>
            </a:r>
            <a:r>
              <a:rPr lang="en-US" sz="2400" dirty="0">
                <a:latin typeface="Times New Roman" panose="02020603050405020304" pitchFamily="18" charset="0"/>
                <a:cs typeface="Times New Roman" panose="02020603050405020304" pitchFamily="18" charset="0"/>
              </a:rPr>
              <a:t>to acetyl CoA inside the </a:t>
            </a:r>
            <a:r>
              <a:rPr lang="en-US" sz="2400" u="sng" dirty="0">
                <a:latin typeface="Times New Roman" panose="02020603050405020304" pitchFamily="18" charset="0"/>
                <a:cs typeface="Times New Roman" panose="02020603050405020304" pitchFamily="18" charset="0"/>
              </a:rPr>
              <a:t>mitochondria</a:t>
            </a:r>
          </a:p>
          <a:p>
            <a:pPr marL="342900" indent="-342900" eaLnBrk="1" hangingPunct="1">
              <a:buClr>
                <a:srgbClr val="C00000"/>
              </a:buClr>
              <a:buFont typeface="Arial" charset="0"/>
              <a:buChar char="•"/>
              <a:defRPr/>
            </a:pPr>
            <a:endParaRPr lang="en-US" sz="2400" dirty="0">
              <a:latin typeface="Times New Roman" panose="02020603050405020304" pitchFamily="18" charset="0"/>
              <a:cs typeface="Times New Roman" panose="02020603050405020304" pitchFamily="18" charset="0"/>
            </a:endParaRPr>
          </a:p>
          <a:p>
            <a:pPr marL="342900" indent="-342900" eaLnBrk="1" hangingPunct="1">
              <a:buClr>
                <a:srgbClr val="C00000"/>
              </a:buClr>
              <a:buFont typeface="Arial" charset="0"/>
              <a:buChar char="•"/>
              <a:defRPr/>
            </a:pPr>
            <a:r>
              <a:rPr lang="en-US" sz="2400" b="1" i="1" u="sng" dirty="0">
                <a:latin typeface="Times New Roman" panose="02020603050405020304" pitchFamily="18" charset="0"/>
                <a:cs typeface="Times New Roman" panose="02020603050405020304" pitchFamily="18" charset="0"/>
              </a:rPr>
              <a:t> Krebs cycle:</a:t>
            </a:r>
          </a:p>
          <a:p>
            <a:pPr marL="800100" lvl="1" indent="-342900" eaLnBrk="1" hangingPunct="1">
              <a:buClr>
                <a:srgbClr val="C00000"/>
              </a:buClr>
              <a:buFont typeface="Arial" charset="0"/>
              <a:buChar char="•"/>
              <a:defRPr/>
            </a:pPr>
            <a:r>
              <a:rPr lang="en-US" sz="2400" dirty="0">
                <a:latin typeface="Times New Roman" panose="02020603050405020304" pitchFamily="18" charset="0"/>
                <a:cs typeface="Times New Roman" panose="02020603050405020304" pitchFamily="18" charset="0"/>
              </a:rPr>
              <a:t>Final common pathway for the oxidation of carbohydrates, fatty acids and amino acids </a:t>
            </a:r>
          </a:p>
          <a:p>
            <a:pPr marL="800100" lvl="1" indent="-342900" eaLnBrk="1" hangingPunct="1">
              <a:buClr>
                <a:srgbClr val="C00000"/>
              </a:buClr>
              <a:buFont typeface="Arial" charset="0"/>
              <a:buChar char="•"/>
              <a:defRPr/>
            </a:pPr>
            <a:r>
              <a:rPr lang="en-US" sz="2400" dirty="0">
                <a:latin typeface="Times New Roman" panose="02020603050405020304" pitchFamily="18" charset="0"/>
                <a:cs typeface="Times New Roman" panose="02020603050405020304" pitchFamily="18" charset="0"/>
              </a:rPr>
              <a:t>Occurs in the </a:t>
            </a:r>
            <a:r>
              <a:rPr lang="en-US" sz="2400" dirty="0">
                <a:solidFill>
                  <a:srgbClr val="FF0000"/>
                </a:solidFill>
                <a:latin typeface="Times New Roman" panose="02020603050405020304" pitchFamily="18" charset="0"/>
                <a:cs typeface="Times New Roman" panose="02020603050405020304" pitchFamily="18" charset="0"/>
              </a:rPr>
              <a:t>mitochondria</a:t>
            </a:r>
          </a:p>
          <a:p>
            <a:pPr marL="800100" lvl="1" indent="-342900" eaLnBrk="1" hangingPunct="1">
              <a:buClr>
                <a:srgbClr val="C00000"/>
              </a:buClr>
              <a:buFont typeface="Arial" charset="0"/>
              <a:buChar char="•"/>
              <a:defRPr/>
            </a:pPr>
            <a:r>
              <a:rPr lang="en-US" sz="2400" dirty="0">
                <a:latin typeface="Times New Roman" panose="02020603050405020304" pitchFamily="18" charset="0"/>
                <a:cs typeface="Times New Roman" panose="02020603050405020304" pitchFamily="18" charset="0"/>
              </a:rPr>
              <a:t> Aerobic</a:t>
            </a:r>
          </a:p>
          <a:p>
            <a:pPr marL="800100" lvl="1" indent="-342900" eaLnBrk="1" hangingPunct="1">
              <a:buClr>
                <a:srgbClr val="C00000"/>
              </a:buClr>
              <a:buFont typeface="Arial" charset="0"/>
              <a:buChar char="•"/>
              <a:defRPr/>
            </a:pPr>
            <a:r>
              <a:rPr lang="en-US" sz="2400" dirty="0">
                <a:latin typeface="Times New Roman" panose="02020603050405020304" pitchFamily="18" charset="0"/>
                <a:cs typeface="Times New Roman" panose="02020603050405020304" pitchFamily="18" charset="0"/>
              </a:rPr>
              <a:t> Mainly catabolic, with some anabolic reactions</a:t>
            </a:r>
          </a:p>
          <a:p>
            <a:pPr marL="800100" lvl="1" indent="-342900" eaLnBrk="1" hangingPunct="1">
              <a:buClr>
                <a:srgbClr val="C00000"/>
              </a:buClr>
              <a:buFont typeface="Arial" charset="0"/>
              <a:buChar char="•"/>
              <a:defRPr/>
            </a:pPr>
            <a:endParaRPr lang="en-US" sz="2400" dirty="0">
              <a:latin typeface="Times New Roman" panose="02020603050405020304" pitchFamily="18" charset="0"/>
              <a:cs typeface="Times New Roman" panose="02020603050405020304" pitchFamily="18" charset="0"/>
            </a:endParaRPr>
          </a:p>
          <a:p>
            <a:pPr marL="342900" indent="-342900" eaLnBrk="1" hangingPunct="1">
              <a:buClr>
                <a:srgbClr val="C00000"/>
              </a:buClr>
              <a:buFont typeface="Arial" charset="0"/>
              <a:buChar char="•"/>
              <a:defRPr/>
            </a:pPr>
            <a:r>
              <a:rPr lang="en-US" sz="2400" dirty="0">
                <a:latin typeface="Times New Roman" panose="02020603050405020304" pitchFamily="18" charset="0"/>
                <a:cs typeface="Times New Roman" panose="02020603050405020304" pitchFamily="18" charset="0"/>
              </a:rPr>
              <a:t>The complete oxidation of one glucose molecule results in a net production of </a:t>
            </a:r>
            <a:r>
              <a:rPr lang="en-US" sz="2400" b="1" dirty="0">
                <a:latin typeface="Times New Roman" panose="02020603050405020304" pitchFamily="18" charset="0"/>
                <a:cs typeface="Times New Roman" panose="02020603050405020304" pitchFamily="18" charset="0"/>
              </a:rPr>
              <a:t>38 ATP molecules</a:t>
            </a:r>
          </a:p>
          <a:p>
            <a:endParaRPr lang="en-US" sz="2400" dirty="0"/>
          </a:p>
        </p:txBody>
      </p:sp>
    </p:spTree>
    <p:extLst>
      <p:ext uri="{BB962C8B-B14F-4D97-AF65-F5344CB8AC3E}">
        <p14:creationId xmlns:p14="http://schemas.microsoft.com/office/powerpoint/2010/main" val="113626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p:nvPr/>
        </p:nvSpPr>
        <p:spPr>
          <a:xfrm>
            <a:off x="1067720" y="843860"/>
            <a:ext cx="3000000" cy="4503300"/>
          </a:xfrm>
          <a:prstGeom prst="rect">
            <a:avLst/>
          </a:prstGeom>
          <a:noFill/>
          <a:ln>
            <a:noFill/>
          </a:ln>
        </p:spPr>
        <p:txBody>
          <a:bodyPr wrap="square" lIns="91425" tIns="91425" rIns="91425" bIns="91425" anchor="ctr" anchorCtr="0">
            <a:noAutofit/>
          </a:bodyPr>
          <a:lstStyle/>
          <a:p>
            <a:pPr lvl="0" rtl="0">
              <a:spcBef>
                <a:spcPts val="0"/>
              </a:spcBef>
              <a:buNone/>
            </a:pPr>
            <a:r>
              <a:rPr lang="en-US" sz="2000" dirty="0">
                <a:solidFill>
                  <a:srgbClr val="FFFFFF"/>
                </a:solidFill>
              </a:rPr>
              <a:t>GIRLS TEAM:</a:t>
            </a:r>
          </a:p>
          <a:p>
            <a:pPr marL="457200" lvl="0" indent="-355600" rtl="0">
              <a:spcBef>
                <a:spcPts val="0"/>
              </a:spcBef>
              <a:buClr>
                <a:srgbClr val="FFFFFF"/>
              </a:buClr>
              <a:buSzPct val="100000"/>
              <a:buChar char="●"/>
            </a:pPr>
            <a:r>
              <a:rPr lang="en-US" sz="2000" dirty="0">
                <a:solidFill>
                  <a:srgbClr val="FFFFFF"/>
                </a:solidFill>
              </a:rPr>
              <a:t>الهنوف الجلعود</a:t>
            </a:r>
          </a:p>
          <a:p>
            <a:pPr marL="457200" lvl="0" indent="-355600" rtl="0">
              <a:spcBef>
                <a:spcPts val="0"/>
              </a:spcBef>
              <a:buClr>
                <a:srgbClr val="FFFFFF"/>
              </a:buClr>
              <a:buSzPct val="100000"/>
              <a:buChar char="●"/>
            </a:pPr>
            <a:r>
              <a:rPr lang="en-US" sz="2000" dirty="0" err="1">
                <a:solidFill>
                  <a:srgbClr val="FFFFFF"/>
                </a:solidFill>
              </a:rPr>
              <a:t>رهف</a:t>
            </a:r>
            <a:r>
              <a:rPr lang="en-US" sz="2000" dirty="0">
                <a:solidFill>
                  <a:srgbClr val="FFFFFF"/>
                </a:solidFill>
              </a:rPr>
              <a:t> </a:t>
            </a:r>
            <a:r>
              <a:rPr lang="en-US" sz="2000" dirty="0" err="1">
                <a:solidFill>
                  <a:srgbClr val="FFFFFF"/>
                </a:solidFill>
              </a:rPr>
              <a:t>الشنيببر</a:t>
            </a:r>
            <a:endParaRPr lang="en-US" sz="2000" dirty="0">
              <a:solidFill>
                <a:srgbClr val="FFFFFF"/>
              </a:solidFill>
            </a:endParaRPr>
          </a:p>
          <a:p>
            <a:pPr marL="457200" lvl="0" indent="-355600" rtl="0">
              <a:spcBef>
                <a:spcPts val="0"/>
              </a:spcBef>
              <a:buClr>
                <a:srgbClr val="FFFFFF"/>
              </a:buClr>
              <a:buSzPct val="100000"/>
              <a:buChar char="●"/>
            </a:pPr>
            <a:r>
              <a:rPr lang="en-US" sz="2000" dirty="0" err="1">
                <a:solidFill>
                  <a:srgbClr val="FFFFFF"/>
                </a:solidFill>
              </a:rPr>
              <a:t>شهد</a:t>
            </a:r>
            <a:r>
              <a:rPr lang="en-US" sz="2000" dirty="0">
                <a:solidFill>
                  <a:srgbClr val="FFFFFF"/>
                </a:solidFill>
              </a:rPr>
              <a:t> </a:t>
            </a:r>
            <a:r>
              <a:rPr lang="en-US" sz="2000" dirty="0" err="1">
                <a:solidFill>
                  <a:srgbClr val="FFFFFF"/>
                </a:solidFill>
              </a:rPr>
              <a:t>الجبرين</a:t>
            </a:r>
            <a:endParaRPr lang="en-US" sz="2000" dirty="0">
              <a:solidFill>
                <a:srgbClr val="FFFFFF"/>
              </a:solidFill>
            </a:endParaRPr>
          </a:p>
          <a:p>
            <a:pPr marL="457200" lvl="0" indent="-355600" rtl="0">
              <a:spcBef>
                <a:spcPts val="0"/>
              </a:spcBef>
              <a:buClr>
                <a:srgbClr val="FFFFFF"/>
              </a:buClr>
              <a:buSzPct val="100000"/>
              <a:buChar char="●"/>
            </a:pPr>
            <a:r>
              <a:rPr lang="en-US" sz="2000" dirty="0" err="1">
                <a:solidFill>
                  <a:srgbClr val="FFFFFF"/>
                </a:solidFill>
              </a:rPr>
              <a:t>لينا</a:t>
            </a:r>
            <a:r>
              <a:rPr lang="en-US" sz="2000" dirty="0">
                <a:solidFill>
                  <a:srgbClr val="FFFFFF"/>
                </a:solidFill>
              </a:rPr>
              <a:t> </a:t>
            </a:r>
            <a:r>
              <a:rPr lang="en-US" sz="2000" dirty="0" err="1">
                <a:solidFill>
                  <a:srgbClr val="FFFFFF"/>
                </a:solidFill>
              </a:rPr>
              <a:t>الرحمة</a:t>
            </a:r>
            <a:endParaRPr lang="en-US" sz="2000" dirty="0">
              <a:solidFill>
                <a:srgbClr val="FFFFFF"/>
              </a:solidFill>
            </a:endParaRPr>
          </a:p>
          <a:p>
            <a:pPr marL="457200" lvl="0" indent="-355600" rtl="0">
              <a:spcBef>
                <a:spcPts val="0"/>
              </a:spcBef>
              <a:buClr>
                <a:srgbClr val="FFFFFF"/>
              </a:buClr>
              <a:buSzPct val="100000"/>
              <a:buChar char="●"/>
            </a:pPr>
            <a:r>
              <a:rPr lang="en-US" sz="2000" dirty="0" err="1">
                <a:solidFill>
                  <a:srgbClr val="FFFFFF"/>
                </a:solidFill>
              </a:rPr>
              <a:t>منيرة</a:t>
            </a:r>
            <a:r>
              <a:rPr lang="en-US" sz="2000" dirty="0">
                <a:solidFill>
                  <a:srgbClr val="FFFFFF"/>
                </a:solidFill>
              </a:rPr>
              <a:t> </a:t>
            </a:r>
            <a:r>
              <a:rPr lang="en-US" sz="2000" dirty="0" err="1">
                <a:solidFill>
                  <a:srgbClr val="FFFFFF"/>
                </a:solidFill>
              </a:rPr>
              <a:t>المسعد</a:t>
            </a:r>
            <a:endParaRPr lang="en-US" sz="2000" dirty="0">
              <a:solidFill>
                <a:srgbClr val="FFFFFF"/>
              </a:solidFill>
            </a:endParaRPr>
          </a:p>
          <a:p>
            <a:pPr marL="457200" lvl="0" indent="-355600" rtl="0">
              <a:spcBef>
                <a:spcPts val="0"/>
              </a:spcBef>
              <a:buClr>
                <a:srgbClr val="FFFFFF"/>
              </a:buClr>
              <a:buSzPct val="100000"/>
              <a:buChar char="●"/>
            </a:pPr>
            <a:r>
              <a:rPr lang="en-US" sz="2000" dirty="0" err="1">
                <a:solidFill>
                  <a:srgbClr val="FFFFFF"/>
                </a:solidFill>
              </a:rPr>
              <a:t>ليلى</a:t>
            </a:r>
            <a:r>
              <a:rPr lang="en-US" sz="2000" dirty="0">
                <a:solidFill>
                  <a:srgbClr val="FFFFFF"/>
                </a:solidFill>
              </a:rPr>
              <a:t> </a:t>
            </a:r>
            <a:r>
              <a:rPr lang="en-US" sz="2000" dirty="0" err="1">
                <a:solidFill>
                  <a:srgbClr val="FFFFFF"/>
                </a:solidFill>
              </a:rPr>
              <a:t>الصّباغ</a:t>
            </a:r>
            <a:r>
              <a:rPr lang="en-US" sz="2000" dirty="0">
                <a:solidFill>
                  <a:srgbClr val="FFFFFF"/>
                </a:solidFill>
              </a:rPr>
              <a:t> </a:t>
            </a:r>
          </a:p>
          <a:p>
            <a:pPr marL="457200" lvl="0" indent="-355600" rtl="0">
              <a:spcBef>
                <a:spcPts val="0"/>
              </a:spcBef>
              <a:buClr>
                <a:srgbClr val="FFFFFF"/>
              </a:buClr>
              <a:buSzPct val="100000"/>
              <a:buChar char="●"/>
            </a:pPr>
            <a:r>
              <a:rPr lang="en-US" sz="2000" dirty="0" err="1">
                <a:solidFill>
                  <a:srgbClr val="FFFFFF"/>
                </a:solidFill>
              </a:rPr>
              <a:t>العنود</a:t>
            </a:r>
            <a:r>
              <a:rPr lang="en-US" sz="2000" dirty="0">
                <a:solidFill>
                  <a:srgbClr val="FFFFFF"/>
                </a:solidFill>
              </a:rPr>
              <a:t> </a:t>
            </a:r>
            <a:r>
              <a:rPr lang="en-US" sz="2000" dirty="0" err="1">
                <a:solidFill>
                  <a:srgbClr val="FFFFFF"/>
                </a:solidFill>
              </a:rPr>
              <a:t>المنصور</a:t>
            </a:r>
            <a:endParaRPr lang="en-US" sz="2000" dirty="0">
              <a:solidFill>
                <a:srgbClr val="FFFFFF"/>
              </a:solidFill>
            </a:endParaRPr>
          </a:p>
          <a:p>
            <a:pPr marL="457200" lvl="0" indent="-355600" rtl="0">
              <a:spcBef>
                <a:spcPts val="0"/>
              </a:spcBef>
              <a:buClr>
                <a:srgbClr val="FFFFFF"/>
              </a:buClr>
              <a:buSzPct val="100000"/>
              <a:buChar char="●"/>
            </a:pPr>
            <a:r>
              <a:rPr lang="en-US" sz="2000" dirty="0" err="1">
                <a:solidFill>
                  <a:srgbClr val="FFFFFF"/>
                </a:solidFill>
              </a:rPr>
              <a:t>أرجوانة</a:t>
            </a:r>
            <a:r>
              <a:rPr lang="en-US" sz="2000" dirty="0">
                <a:solidFill>
                  <a:srgbClr val="FFFFFF"/>
                </a:solidFill>
              </a:rPr>
              <a:t> </a:t>
            </a:r>
            <a:r>
              <a:rPr lang="en-US" sz="2000" dirty="0" err="1">
                <a:solidFill>
                  <a:srgbClr val="FFFFFF"/>
                </a:solidFill>
              </a:rPr>
              <a:t>العقيل</a:t>
            </a:r>
            <a:endParaRPr lang="en-US" sz="2000" dirty="0">
              <a:solidFill>
                <a:srgbClr val="FFFFFF"/>
              </a:solidFill>
            </a:endParaRPr>
          </a:p>
          <a:p>
            <a:pPr marL="457200" lvl="0" indent="-355600" rtl="0">
              <a:spcBef>
                <a:spcPts val="0"/>
              </a:spcBef>
              <a:buClr>
                <a:srgbClr val="FFFFFF"/>
              </a:buClr>
              <a:buSzPct val="100000"/>
              <a:buChar char="●"/>
            </a:pPr>
            <a:r>
              <a:rPr lang="en-US" sz="2000" dirty="0" err="1">
                <a:solidFill>
                  <a:srgbClr val="FFFFFF"/>
                </a:solidFill>
              </a:rPr>
              <a:t>ريناد</a:t>
            </a:r>
            <a:r>
              <a:rPr lang="en-US" sz="2000" dirty="0">
                <a:solidFill>
                  <a:srgbClr val="FFFFFF"/>
                </a:solidFill>
              </a:rPr>
              <a:t> </a:t>
            </a:r>
            <a:r>
              <a:rPr lang="en-US" sz="2000" dirty="0" err="1">
                <a:solidFill>
                  <a:srgbClr val="FFFFFF"/>
                </a:solidFill>
              </a:rPr>
              <a:t>الغريبي</a:t>
            </a:r>
            <a:r>
              <a:rPr lang="en-US" sz="2000" dirty="0">
                <a:solidFill>
                  <a:srgbClr val="FFFFFF"/>
                </a:solidFill>
              </a:rPr>
              <a:t> </a:t>
            </a:r>
          </a:p>
          <a:p>
            <a:pPr marL="457200" lvl="0" indent="-355600" rtl="0">
              <a:spcBef>
                <a:spcPts val="0"/>
              </a:spcBef>
              <a:buClr>
                <a:srgbClr val="FFFFFF"/>
              </a:buClr>
              <a:buSzPct val="100000"/>
              <a:buChar char="●"/>
            </a:pPr>
            <a:r>
              <a:rPr lang="en-US" sz="2000" dirty="0" err="1">
                <a:solidFill>
                  <a:srgbClr val="FFFFFF"/>
                </a:solidFill>
              </a:rPr>
              <a:t>مجد</a:t>
            </a:r>
            <a:r>
              <a:rPr lang="en-US" sz="2000" dirty="0">
                <a:solidFill>
                  <a:srgbClr val="FFFFFF"/>
                </a:solidFill>
              </a:rPr>
              <a:t> </a:t>
            </a:r>
            <a:r>
              <a:rPr lang="en-US" sz="2000" dirty="0" err="1">
                <a:solidFill>
                  <a:srgbClr val="FFFFFF"/>
                </a:solidFill>
              </a:rPr>
              <a:t>البراك</a:t>
            </a:r>
            <a:endParaRPr lang="en-US" sz="2000" dirty="0">
              <a:solidFill>
                <a:srgbClr val="FFFFFF"/>
              </a:solidFill>
            </a:endParaRPr>
          </a:p>
          <a:p>
            <a:pPr marL="457200" lvl="0" indent="-355600" rtl="0">
              <a:spcBef>
                <a:spcPts val="0"/>
              </a:spcBef>
              <a:buClr>
                <a:srgbClr val="FFFFFF"/>
              </a:buClr>
              <a:buSzPct val="100000"/>
              <a:buChar char="●"/>
            </a:pPr>
            <a:r>
              <a:rPr lang="en-US" sz="2000" dirty="0" err="1">
                <a:solidFill>
                  <a:srgbClr val="FFFFFF"/>
                </a:solidFill>
              </a:rPr>
              <a:t>روان</a:t>
            </a:r>
            <a:r>
              <a:rPr lang="en-US" sz="2000" dirty="0">
                <a:solidFill>
                  <a:srgbClr val="FFFFFF"/>
                </a:solidFill>
              </a:rPr>
              <a:t> </a:t>
            </a:r>
            <a:r>
              <a:rPr lang="en-US" sz="2000" dirty="0" err="1">
                <a:solidFill>
                  <a:srgbClr val="FFFFFF"/>
                </a:solidFill>
              </a:rPr>
              <a:t>مشعل</a:t>
            </a:r>
            <a:endParaRPr lang="en-US" sz="2000" dirty="0">
              <a:solidFill>
                <a:srgbClr val="FFFFFF"/>
              </a:solidFill>
            </a:endParaRPr>
          </a:p>
        </p:txBody>
      </p:sp>
      <p:sp>
        <p:nvSpPr>
          <p:cNvPr id="162" name="Shape 162"/>
          <p:cNvSpPr txBox="1"/>
          <p:nvPr/>
        </p:nvSpPr>
        <p:spPr>
          <a:xfrm>
            <a:off x="8043125" y="1279700"/>
            <a:ext cx="3000000" cy="4700100"/>
          </a:xfrm>
          <a:prstGeom prst="rect">
            <a:avLst/>
          </a:prstGeom>
          <a:noFill/>
          <a:ln>
            <a:noFill/>
          </a:ln>
        </p:spPr>
        <p:txBody>
          <a:bodyPr wrap="square" lIns="91425" tIns="91425" rIns="91425" bIns="91425" anchor="ctr" anchorCtr="0">
            <a:noAutofit/>
          </a:bodyPr>
          <a:lstStyle/>
          <a:p>
            <a:pPr lvl="0">
              <a:spcBef>
                <a:spcPts val="0"/>
              </a:spcBef>
              <a:buNone/>
            </a:pPr>
            <a:r>
              <a:rPr lang="en-US" sz="2300">
                <a:solidFill>
                  <a:srgbClr val="FFFFFF"/>
                </a:solidFill>
              </a:rPr>
              <a:t>Team leaders:</a:t>
            </a:r>
            <a:br>
              <a:rPr lang="en-US" sz="2300">
                <a:solidFill>
                  <a:srgbClr val="FFFFFF"/>
                </a:solidFill>
              </a:rPr>
            </a:br>
            <a:r>
              <a:rPr lang="en-US" sz="2300">
                <a:solidFill>
                  <a:srgbClr val="FFFFFF"/>
                </a:solidFill>
              </a:rPr>
              <a:t>١-محمد حسن حكيم</a:t>
            </a:r>
          </a:p>
          <a:p>
            <a:pPr lvl="0" rtl="0">
              <a:spcBef>
                <a:spcPts val="0"/>
              </a:spcBef>
              <a:buNone/>
            </a:pPr>
            <a:r>
              <a:rPr lang="en-US" sz="2300">
                <a:solidFill>
                  <a:srgbClr val="FFFFFF"/>
                </a:solidFill>
              </a:rPr>
              <a:t>٢- رهام الحلبي</a:t>
            </a:r>
            <a:br>
              <a:rPr lang="en-US" sz="2300">
                <a:solidFill>
                  <a:srgbClr val="FFFFFF"/>
                </a:solidFill>
              </a:rPr>
            </a:br>
            <a:br>
              <a:rPr lang="en-US" sz="1600">
                <a:solidFill>
                  <a:srgbClr val="FFFFFF"/>
                </a:solidFill>
              </a:rPr>
            </a:br>
            <a:br>
              <a:rPr lang="en-US" sz="1600">
                <a:solidFill>
                  <a:srgbClr val="FFFFFF"/>
                </a:solidFill>
              </a:rPr>
            </a:br>
            <a:br>
              <a:rPr lang="en-US" sz="1600">
                <a:solidFill>
                  <a:srgbClr val="FFFFFF"/>
                </a:solidFill>
              </a:rPr>
            </a:br>
            <a:br>
              <a:rPr lang="en-US" sz="1600">
                <a:solidFill>
                  <a:srgbClr val="FFFFFF"/>
                </a:solidFill>
              </a:rPr>
            </a:br>
            <a:r>
              <a:rPr lang="en-US" sz="1600">
                <a:solidFill>
                  <a:srgbClr val="FFFFFF"/>
                </a:solidFill>
              </a:rPr>
              <a:t>Contact us:</a:t>
            </a:r>
            <a:br>
              <a:rPr lang="en-US" sz="1600">
                <a:solidFill>
                  <a:srgbClr val="FFFFFF"/>
                </a:solidFill>
              </a:rPr>
            </a:br>
            <a:r>
              <a:rPr lang="en-US" sz="1600" u="sng">
                <a:solidFill>
                  <a:schemeClr val="hlink"/>
                </a:solidFill>
                <a:hlinkClick r:id="rId3"/>
              </a:rPr>
              <a:t>teambiochem437@gmail.com</a:t>
            </a:r>
            <a:br>
              <a:rPr lang="en-US" sz="1600" u="sng">
                <a:solidFill>
                  <a:schemeClr val="hlink"/>
                </a:solidFill>
                <a:hlinkClick r:id="rId3"/>
              </a:rPr>
            </a:br>
            <a:br>
              <a:rPr lang="en-US" sz="1600">
                <a:solidFill>
                  <a:srgbClr val="FFFFFF"/>
                </a:solidFill>
              </a:rPr>
            </a:br>
            <a:br>
              <a:rPr lang="en-US" sz="1600">
                <a:solidFill>
                  <a:srgbClr val="FFFFFF"/>
                </a:solidFill>
              </a:rPr>
            </a:br>
            <a:r>
              <a:rPr lang="en-US" sz="1600">
                <a:solidFill>
                  <a:srgbClr val="FFFFFF"/>
                </a:solidFill>
              </a:rPr>
              <a:t>For editing file:</a:t>
            </a:r>
            <a:br>
              <a:rPr lang="en-US" sz="1600">
                <a:solidFill>
                  <a:srgbClr val="FFFFFF"/>
                </a:solidFill>
              </a:rPr>
            </a:br>
            <a:br>
              <a:rPr lang="en-US" sz="1600" u="sng">
                <a:solidFill>
                  <a:schemeClr val="hlink"/>
                </a:solidFill>
                <a:hlinkClick r:id="rId4"/>
              </a:rPr>
            </a:br>
            <a:r>
              <a:rPr lang="en-US" sz="1600" u="sng">
                <a:solidFill>
                  <a:schemeClr val="hlink"/>
                </a:solidFill>
                <a:hlinkClick r:id="rId4"/>
              </a:rPr>
              <a:t>https://docs.google.com/presentation/d/16yNcm2Y08Cr0Am83lDRfH5NB4F1ng3tdHiB3O1AqMc8</a:t>
            </a:r>
          </a:p>
        </p:txBody>
      </p:sp>
      <p:sp>
        <p:nvSpPr>
          <p:cNvPr id="163" name="Shape 163"/>
          <p:cNvSpPr txBox="1"/>
          <p:nvPr/>
        </p:nvSpPr>
        <p:spPr>
          <a:xfrm>
            <a:off x="3215084" y="95510"/>
            <a:ext cx="3000000" cy="3000000"/>
          </a:xfrm>
          <a:prstGeom prst="rect">
            <a:avLst/>
          </a:prstGeom>
          <a:noFill/>
          <a:ln>
            <a:noFill/>
          </a:ln>
        </p:spPr>
        <p:txBody>
          <a:bodyPr wrap="square" lIns="91425" tIns="91425" rIns="91425" bIns="91425" anchor="ctr" anchorCtr="0">
            <a:noAutofit/>
          </a:bodyPr>
          <a:lstStyle/>
          <a:p>
            <a:pPr lvl="0" algn="r">
              <a:spcBef>
                <a:spcPts val="0"/>
              </a:spcBef>
              <a:buNone/>
            </a:pPr>
            <a:r>
              <a:rPr lang="en-US" sz="2100" dirty="0">
                <a:solidFill>
                  <a:srgbClr val="FFFFFF"/>
                </a:solidFill>
              </a:rPr>
              <a:t>BOYS TEAM:</a:t>
            </a:r>
          </a:p>
          <a:p>
            <a:pPr lvl="0" algn="r" rtl="1">
              <a:spcBef>
                <a:spcPts val="0"/>
              </a:spcBef>
              <a:buNone/>
            </a:pPr>
            <a:r>
              <a:rPr lang="ar-SA" sz="2100" dirty="0">
                <a:solidFill>
                  <a:srgbClr val="FFFFFF"/>
                </a:solidFill>
              </a:rPr>
              <a:t>1- سعيد آل سرار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72246" y="250753"/>
            <a:ext cx="10197900" cy="1349400"/>
          </a:xfrm>
          <a:prstGeom prst="rect">
            <a:avLst/>
          </a:prstGeom>
        </p:spPr>
        <p:txBody>
          <a:bodyPr wrap="square" lIns="91425" tIns="91425" rIns="91425" bIns="91425" anchor="t" anchorCtr="0">
            <a:noAutofit/>
          </a:bodyPr>
          <a:lstStyle/>
          <a:p>
            <a:pPr lvl="0">
              <a:spcBef>
                <a:spcPts val="0"/>
              </a:spcBef>
              <a:buNone/>
            </a:pPr>
            <a:r>
              <a:rPr lang="en-US" b="1" i="1" u="sng" dirty="0">
                <a:solidFill>
                  <a:srgbClr val="FF0000"/>
                </a:solidFill>
              </a:rPr>
              <a:t>Objectives</a:t>
            </a:r>
            <a:r>
              <a:rPr lang="en-US" dirty="0"/>
              <a:t>:</a:t>
            </a:r>
          </a:p>
        </p:txBody>
      </p:sp>
      <p:sp>
        <p:nvSpPr>
          <p:cNvPr id="2" name="مربع نص 1">
            <a:extLst>
              <a:ext uri="{FF2B5EF4-FFF2-40B4-BE49-F238E27FC236}">
                <a16:creationId xmlns:a16="http://schemas.microsoft.com/office/drawing/2014/main" id="{E017A57A-393D-455D-91BA-0FFF53E4C888}"/>
              </a:ext>
            </a:extLst>
          </p:cNvPr>
          <p:cNvSpPr txBox="1"/>
          <p:nvPr/>
        </p:nvSpPr>
        <p:spPr>
          <a:xfrm>
            <a:off x="1055076" y="1350499"/>
            <a:ext cx="6752493" cy="5940088"/>
          </a:xfrm>
          <a:prstGeom prst="rect">
            <a:avLst/>
          </a:prstGeom>
          <a:noFill/>
        </p:spPr>
        <p:txBody>
          <a:bodyPr wrap="square" rtlCol="0">
            <a:spAutoFit/>
          </a:bodyPr>
          <a:lstStyle/>
          <a:p>
            <a:r>
              <a:rPr lang="en-US" sz="2800" b="1" u="sng" dirty="0">
                <a:solidFill>
                  <a:schemeClr val="accent1">
                    <a:lumMod val="75000"/>
                  </a:schemeClr>
                </a:solidFill>
                <a:latin typeface="Century Gothic" panose="020B0502020202020204" pitchFamily="34" charset="0"/>
              </a:rPr>
              <a:t>Of Oxidative Decarboxylation:</a:t>
            </a:r>
            <a:endParaRPr lang="en-US" sz="2800" u="sng" dirty="0">
              <a:solidFill>
                <a:schemeClr val="accent1">
                  <a:lumMod val="75000"/>
                </a:schemeClr>
              </a:solidFill>
            </a:endParaRPr>
          </a:p>
          <a:p>
            <a:pPr algn="just">
              <a:spcAft>
                <a:spcPts val="1800"/>
              </a:spcAft>
              <a:buClr>
                <a:schemeClr val="accent1">
                  <a:lumMod val="75000"/>
                </a:schemeClr>
              </a:buClr>
              <a:buFont typeface="Wingdings 3" panose="05040102010807070707" pitchFamily="18" charset="2"/>
              <a:buChar char=""/>
              <a:defRPr/>
            </a:pPr>
            <a:r>
              <a:rPr lang="en-US" dirty="0">
                <a:solidFill>
                  <a:schemeClr val="tx1">
                    <a:lumMod val="95000"/>
                  </a:schemeClr>
                </a:solidFill>
                <a:cs typeface="Times New Roman" pitchFamily="26" charset="0"/>
              </a:rPr>
              <a:t>Recognize the various fates of pyruvate</a:t>
            </a:r>
          </a:p>
          <a:p>
            <a:pPr algn="just">
              <a:spcAft>
                <a:spcPts val="1800"/>
              </a:spcAft>
              <a:buClr>
                <a:schemeClr val="accent1">
                  <a:lumMod val="75000"/>
                </a:schemeClr>
              </a:buClr>
              <a:buFont typeface="Wingdings 3" panose="05040102010807070707" pitchFamily="18" charset="2"/>
              <a:buChar char=""/>
              <a:defRPr/>
            </a:pPr>
            <a:r>
              <a:rPr lang="en-US" dirty="0">
                <a:solidFill>
                  <a:schemeClr val="tx1">
                    <a:lumMod val="95000"/>
                  </a:schemeClr>
                </a:solidFill>
                <a:cs typeface="Times New Roman" pitchFamily="26" charset="0"/>
              </a:rPr>
              <a:t>Define the conversion of  pyruvate to acetyl CoA</a:t>
            </a:r>
          </a:p>
          <a:p>
            <a:pPr algn="just">
              <a:spcAft>
                <a:spcPts val="1800"/>
              </a:spcAft>
              <a:buClr>
                <a:schemeClr val="accent1">
                  <a:lumMod val="75000"/>
                </a:schemeClr>
              </a:buClr>
              <a:buFont typeface="Wingdings 3" panose="05040102010807070707" pitchFamily="18" charset="2"/>
              <a:buChar char=""/>
              <a:defRPr/>
            </a:pPr>
            <a:r>
              <a:rPr lang="en-US" dirty="0">
                <a:solidFill>
                  <a:schemeClr val="tx1">
                    <a:lumMod val="95000"/>
                  </a:schemeClr>
                </a:solidFill>
                <a:cs typeface="Times New Roman" pitchFamily="26" charset="0"/>
              </a:rPr>
              <a:t>Discuss the major regulatory mechanisms for PDH complex</a:t>
            </a:r>
          </a:p>
          <a:p>
            <a:pPr algn="just">
              <a:spcAft>
                <a:spcPts val="1800"/>
              </a:spcAft>
              <a:buClr>
                <a:schemeClr val="accent1">
                  <a:lumMod val="75000"/>
                </a:schemeClr>
              </a:buClr>
              <a:buFont typeface="Wingdings 3" panose="05040102010807070707" pitchFamily="18" charset="2"/>
              <a:buChar char=""/>
              <a:defRPr/>
            </a:pPr>
            <a:r>
              <a:rPr lang="en-US" dirty="0">
                <a:solidFill>
                  <a:schemeClr val="tx1">
                    <a:lumMod val="95000"/>
                  </a:schemeClr>
                </a:solidFill>
                <a:cs typeface="Times New Roman" pitchFamily="26" charset="0"/>
              </a:rPr>
              <a:t>Recognize the clinical consequence of abnormal oxidative decarboxylation reactions</a:t>
            </a:r>
            <a:endParaRPr lang="ar-SA" sz="300" dirty="0">
              <a:solidFill>
                <a:schemeClr val="tx1">
                  <a:lumMod val="95000"/>
                </a:schemeClr>
              </a:solidFill>
              <a:cs typeface="Times New Roman" pitchFamily="26" charset="0"/>
            </a:endParaRPr>
          </a:p>
          <a:p>
            <a:r>
              <a:rPr lang="en-US" sz="1800" b="1" u="sng" dirty="0">
                <a:solidFill>
                  <a:schemeClr val="accent1">
                    <a:lumMod val="75000"/>
                  </a:schemeClr>
                </a:solidFill>
                <a:latin typeface="Century Gothic" panose="020B0502020202020204" pitchFamily="34" charset="0"/>
              </a:rPr>
              <a:t>Of Krebs Cycle:</a:t>
            </a:r>
          </a:p>
          <a:p>
            <a:endParaRPr lang="en-US" sz="1800" u="sng" dirty="0">
              <a:solidFill>
                <a:schemeClr val="accent1">
                  <a:lumMod val="75000"/>
                </a:schemeClr>
              </a:solidFill>
            </a:endParaRPr>
          </a:p>
          <a:p>
            <a:pPr marL="285750" indent="-285750" algn="just">
              <a:spcAft>
                <a:spcPts val="1800"/>
              </a:spcAft>
              <a:buClr>
                <a:schemeClr val="accent1">
                  <a:lumMod val="75000"/>
                </a:schemeClr>
              </a:buClr>
              <a:buFont typeface="Wingdings 3" panose="05040102010807070707" pitchFamily="18" charset="2"/>
              <a:buChar char=""/>
              <a:defRPr/>
            </a:pPr>
            <a:r>
              <a:rPr lang="en-US" sz="1800" dirty="0">
                <a:solidFill>
                  <a:schemeClr val="tx1">
                    <a:lumMod val="95000"/>
                  </a:schemeClr>
                </a:solidFill>
                <a:cs typeface="Times New Roman" pitchFamily="26" charset="0"/>
              </a:rPr>
              <a:t> Recognize the importance of Krebs cycle.</a:t>
            </a:r>
          </a:p>
          <a:p>
            <a:pPr marL="342900" indent="-342900" algn="just">
              <a:spcAft>
                <a:spcPts val="1800"/>
              </a:spcAft>
              <a:buClr>
                <a:schemeClr val="accent1">
                  <a:lumMod val="75000"/>
                </a:schemeClr>
              </a:buClr>
              <a:buFont typeface="Wingdings 3" panose="05040102010807070707" pitchFamily="18" charset="2"/>
              <a:buChar char=""/>
              <a:defRPr/>
            </a:pPr>
            <a:r>
              <a:rPr lang="en-US" sz="1800" dirty="0">
                <a:solidFill>
                  <a:schemeClr val="tx1">
                    <a:lumMod val="95000"/>
                  </a:schemeClr>
                </a:solidFill>
                <a:cs typeface="Times New Roman" pitchFamily="26" charset="0"/>
              </a:rPr>
              <a:t>Identify various reactions of Krebs cycle</a:t>
            </a:r>
          </a:p>
          <a:p>
            <a:pPr marL="342900" indent="-342900" algn="just">
              <a:spcAft>
                <a:spcPts val="1800"/>
              </a:spcAft>
              <a:buClr>
                <a:schemeClr val="accent1">
                  <a:lumMod val="75000"/>
                </a:schemeClr>
              </a:buClr>
              <a:buFont typeface="Wingdings 3" panose="05040102010807070707" pitchFamily="18" charset="2"/>
              <a:buChar char=""/>
              <a:defRPr/>
            </a:pPr>
            <a:r>
              <a:rPr lang="en-US" sz="1800" dirty="0">
                <a:solidFill>
                  <a:schemeClr val="tx1">
                    <a:lumMod val="95000"/>
                  </a:schemeClr>
                </a:solidFill>
                <a:cs typeface="Times New Roman" pitchFamily="26" charset="0"/>
              </a:rPr>
              <a:t>Define the regulatory mechanisms of Krebs cycle</a:t>
            </a:r>
          </a:p>
          <a:p>
            <a:pPr marL="342900" indent="-342900" algn="just">
              <a:spcAft>
                <a:spcPts val="1800"/>
              </a:spcAft>
              <a:buClr>
                <a:schemeClr val="accent1">
                  <a:lumMod val="75000"/>
                </a:schemeClr>
              </a:buClr>
              <a:buFont typeface="Wingdings 3" panose="05040102010807070707" pitchFamily="18" charset="2"/>
              <a:buChar char=""/>
              <a:defRPr/>
            </a:pPr>
            <a:r>
              <a:rPr lang="en-US" sz="1800" dirty="0">
                <a:solidFill>
                  <a:schemeClr val="tx1">
                    <a:lumMod val="95000"/>
                  </a:schemeClr>
                </a:solidFill>
                <a:cs typeface="Times New Roman" pitchFamily="26" charset="0"/>
              </a:rPr>
              <a:t>Assess the energy yield of PDH reaction and Krebs cycle’s reactions</a:t>
            </a:r>
          </a:p>
          <a:p>
            <a:endParaRPr lang="en-US" sz="1800" dirty="0"/>
          </a:p>
          <a:p>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a:extLst>
              <a:ext uri="{FF2B5EF4-FFF2-40B4-BE49-F238E27FC236}">
                <a16:creationId xmlns:a16="http://schemas.microsoft.com/office/drawing/2014/main" id="{1A8866D2-5980-4608-9F9D-A7281C29B5BE}"/>
              </a:ext>
            </a:extLst>
          </p:cNvPr>
          <p:cNvGraphicFramePr/>
          <p:nvPr>
            <p:extLst>
              <p:ext uri="{D42A27DB-BD31-4B8C-83A1-F6EECF244321}">
                <p14:modId xmlns:p14="http://schemas.microsoft.com/office/powerpoint/2010/main" val="2222740625"/>
              </p:ext>
            </p:extLst>
          </p:nvPr>
        </p:nvGraphicFramePr>
        <p:xfrm>
          <a:off x="661182" y="295422"/>
          <a:ext cx="10860258" cy="5842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مربع نص 4">
            <a:extLst>
              <a:ext uri="{FF2B5EF4-FFF2-40B4-BE49-F238E27FC236}">
                <a16:creationId xmlns:a16="http://schemas.microsoft.com/office/drawing/2014/main" id="{A6FE76A0-7EB6-4DD7-A97A-5C8443FA1E49}"/>
              </a:ext>
            </a:extLst>
          </p:cNvPr>
          <p:cNvSpPr txBox="1"/>
          <p:nvPr/>
        </p:nvSpPr>
        <p:spPr>
          <a:xfrm>
            <a:off x="5097194" y="2795952"/>
            <a:ext cx="1997611" cy="338554"/>
          </a:xfrm>
          <a:prstGeom prst="rect">
            <a:avLst/>
          </a:prstGeom>
          <a:noFill/>
        </p:spPr>
        <p:txBody>
          <a:bodyPr wrap="square" rtlCol="0">
            <a:spAutoFit/>
          </a:bodyPr>
          <a:lstStyle/>
          <a:p>
            <a:pPr lvl="0" algn="ctr" rtl="1"/>
            <a:r>
              <a:rPr lang="en-US" sz="1600" dirty="0">
                <a:solidFill>
                  <a:schemeClr val="accent3">
                    <a:lumMod val="40000"/>
                    <a:lumOff val="60000"/>
                  </a:schemeClr>
                </a:solidFill>
                <a:effectLst>
                  <a:outerShdw blurRad="38100" dist="38100" dir="2700000" algn="tl">
                    <a:srgbClr val="000000">
                      <a:alpha val="43137"/>
                    </a:srgbClr>
                  </a:outerShdw>
                </a:effectLst>
              </a:rPr>
              <a:t> Fates of Pyruvates </a:t>
            </a:r>
            <a:endParaRPr lang="ar-SA" sz="1600" dirty="0">
              <a:solidFill>
                <a:schemeClr val="accent3">
                  <a:lumMod val="40000"/>
                  <a:lumOff val="60000"/>
                </a:schemeClr>
              </a:solidFill>
              <a:effectLst>
                <a:outerShdw blurRad="38100" dist="38100" dir="2700000" algn="tl">
                  <a:srgbClr val="000000">
                    <a:alpha val="43137"/>
                  </a:srgbClr>
                </a:outerShdw>
              </a:effectLst>
            </a:endParaRPr>
          </a:p>
        </p:txBody>
      </p:sp>
      <p:sp>
        <p:nvSpPr>
          <p:cNvPr id="6" name="مربع نص 5">
            <a:extLst>
              <a:ext uri="{FF2B5EF4-FFF2-40B4-BE49-F238E27FC236}">
                <a16:creationId xmlns:a16="http://schemas.microsoft.com/office/drawing/2014/main" id="{D19E6725-1BCE-46E9-995C-3F49D8C0CE5F}"/>
              </a:ext>
            </a:extLst>
          </p:cNvPr>
          <p:cNvSpPr txBox="1"/>
          <p:nvPr/>
        </p:nvSpPr>
        <p:spPr>
          <a:xfrm>
            <a:off x="7516836" y="4818392"/>
            <a:ext cx="1434904" cy="1446550"/>
          </a:xfrm>
          <a:prstGeom prst="rect">
            <a:avLst/>
          </a:prstGeom>
          <a:noFill/>
        </p:spPr>
        <p:txBody>
          <a:bodyPr wrap="square" rtlCol="0">
            <a:spAutoFit/>
          </a:bodyPr>
          <a:lstStyle/>
          <a:p>
            <a:pPr lvl="0" rtl="1"/>
            <a:r>
              <a:rPr lang="en-US" sz="1800" b="1" dirty="0">
                <a:solidFill>
                  <a:srgbClr val="FF0000"/>
                </a:solidFill>
              </a:rPr>
              <a:t>Lactate </a:t>
            </a:r>
          </a:p>
          <a:p>
            <a:pPr lvl="0" rtl="1"/>
            <a:r>
              <a:rPr lang="en-US" dirty="0">
                <a:solidFill>
                  <a:schemeClr val="bg1">
                    <a:lumMod val="50000"/>
                  </a:schemeClr>
                </a:solidFill>
              </a:rPr>
              <a:t>*in humans and some microorganisms “anaerobic</a:t>
            </a:r>
            <a:r>
              <a:rPr lang="en-US" dirty="0"/>
              <a:t>”</a:t>
            </a:r>
          </a:p>
          <a:p>
            <a:endParaRPr lang="en-US" dirty="0"/>
          </a:p>
        </p:txBody>
      </p:sp>
      <p:pic>
        <p:nvPicPr>
          <p:cNvPr id="7" name="صورة 6">
            <a:extLst>
              <a:ext uri="{FF2B5EF4-FFF2-40B4-BE49-F238E27FC236}">
                <a16:creationId xmlns:a16="http://schemas.microsoft.com/office/drawing/2014/main" id="{77885E32-ABA7-4C33-A183-81B8D3047D13}"/>
              </a:ext>
            </a:extLst>
          </p:cNvPr>
          <p:cNvPicPr>
            <a:picLocks noChangeAspect="1"/>
          </p:cNvPicPr>
          <p:nvPr/>
        </p:nvPicPr>
        <p:blipFill>
          <a:blip r:embed="rId8"/>
          <a:stretch>
            <a:fillRect/>
          </a:stretch>
        </p:blipFill>
        <p:spPr>
          <a:xfrm>
            <a:off x="15677" y="0"/>
            <a:ext cx="3745224" cy="1069145"/>
          </a:xfrm>
          <a:prstGeom prst="rect">
            <a:avLst/>
          </a:prstGeom>
        </p:spPr>
      </p:pic>
      <p:cxnSp>
        <p:nvCxnSpPr>
          <p:cNvPr id="9" name="Straight Arrow Connector 8">
            <a:extLst>
              <a:ext uri="{FF2B5EF4-FFF2-40B4-BE49-F238E27FC236}">
                <a16:creationId xmlns:a16="http://schemas.microsoft.com/office/drawing/2014/main" id="{4469D1A8-A320-401D-9E7C-C31BA0F7E440}"/>
              </a:ext>
            </a:extLst>
          </p:cNvPr>
          <p:cNvCxnSpPr/>
          <p:nvPr/>
        </p:nvCxnSpPr>
        <p:spPr>
          <a:xfrm flipV="1">
            <a:off x="6654018" y="2180492"/>
            <a:ext cx="862818" cy="615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20A6455-4CB7-4FA0-947B-CC7FF3453B7E}"/>
              </a:ext>
            </a:extLst>
          </p:cNvPr>
          <p:cNvCxnSpPr/>
          <p:nvPr/>
        </p:nvCxnSpPr>
        <p:spPr>
          <a:xfrm flipV="1">
            <a:off x="5936566" y="1603717"/>
            <a:ext cx="0" cy="1192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0E2794A-B1CD-487C-AAEE-B7ADC1BFEDDB}"/>
              </a:ext>
            </a:extLst>
          </p:cNvPr>
          <p:cNvCxnSpPr>
            <a:cxnSpLocks/>
          </p:cNvCxnSpPr>
          <p:nvPr/>
        </p:nvCxnSpPr>
        <p:spPr>
          <a:xfrm flipH="1" flipV="1">
            <a:off x="4037428" y="2588455"/>
            <a:ext cx="1059766" cy="337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A9B5448-D7EE-4E66-8A9C-F7E34E0F8A82}"/>
              </a:ext>
            </a:extLst>
          </p:cNvPr>
          <p:cNvCxnSpPr/>
          <p:nvPr/>
        </p:nvCxnSpPr>
        <p:spPr>
          <a:xfrm flipH="1">
            <a:off x="5097194" y="3216877"/>
            <a:ext cx="515815" cy="623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75F0B6F-5973-4C7E-A4D1-CDE0E5A2B34D}"/>
              </a:ext>
            </a:extLst>
          </p:cNvPr>
          <p:cNvCxnSpPr/>
          <p:nvPr/>
        </p:nvCxnSpPr>
        <p:spPr>
          <a:xfrm>
            <a:off x="6288258" y="3342003"/>
            <a:ext cx="956604" cy="1244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2C0D143-9DD0-4F2D-889F-7991BC15D38D}"/>
              </a:ext>
            </a:extLst>
          </p:cNvPr>
          <p:cNvSpPr/>
          <p:nvPr/>
        </p:nvSpPr>
        <p:spPr>
          <a:xfrm>
            <a:off x="7085427" y="6345830"/>
            <a:ext cx="4482317" cy="307777"/>
          </a:xfrm>
          <a:prstGeom prst="rect">
            <a:avLst/>
          </a:prstGeom>
        </p:spPr>
        <p:txBody>
          <a:bodyPr wrap="none">
            <a:spAutoFit/>
          </a:bodyPr>
          <a:lstStyle/>
          <a:p>
            <a:r>
              <a:rPr lang="ar-SA" dirty="0">
                <a:solidFill>
                  <a:schemeClr val="accent3">
                    <a:lumMod val="40000"/>
                    <a:lumOff val="60000"/>
                  </a:schemeClr>
                </a:solidFill>
              </a:rPr>
              <a:t>)</a:t>
            </a:r>
            <a:r>
              <a:rPr lang="en-US" dirty="0">
                <a:solidFill>
                  <a:schemeClr val="accent3">
                    <a:lumMod val="40000"/>
                    <a:lumOff val="60000"/>
                  </a:schemeClr>
                </a:solidFill>
              </a:rPr>
              <a:t>Remember: Pyruvate is the end product of glycolysis)</a:t>
            </a:r>
            <a:endParaRPr lang="en-US" dirty="0"/>
          </a:p>
        </p:txBody>
      </p:sp>
    </p:spTree>
    <p:extLst>
      <p:ext uri="{BB962C8B-B14F-4D97-AF65-F5344CB8AC3E}">
        <p14:creationId xmlns:p14="http://schemas.microsoft.com/office/powerpoint/2010/main" val="1614663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زوايا مستديرة 14">
            <a:extLst>
              <a:ext uri="{FF2B5EF4-FFF2-40B4-BE49-F238E27FC236}">
                <a16:creationId xmlns:a16="http://schemas.microsoft.com/office/drawing/2014/main" id="{95AE8C72-6731-4EA1-8284-79F37558849F}"/>
              </a:ext>
            </a:extLst>
          </p:cNvPr>
          <p:cNvSpPr/>
          <p:nvPr/>
        </p:nvSpPr>
        <p:spPr>
          <a:xfrm>
            <a:off x="9101796" y="3108960"/>
            <a:ext cx="2278967" cy="34325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5" name="Picture 4">
            <a:extLst>
              <a:ext uri="{FF2B5EF4-FFF2-40B4-BE49-F238E27FC236}">
                <a16:creationId xmlns:a16="http://schemas.microsoft.com/office/drawing/2014/main" id="{09058A84-438F-4B36-9030-70AD5A661D7B}"/>
              </a:ext>
            </a:extLst>
          </p:cNvPr>
          <p:cNvPicPr>
            <a:picLocks noChangeAspect="1"/>
          </p:cNvPicPr>
          <p:nvPr/>
        </p:nvPicPr>
        <p:blipFill>
          <a:blip r:embed="rId2"/>
          <a:stretch>
            <a:fillRect/>
          </a:stretch>
        </p:blipFill>
        <p:spPr>
          <a:xfrm>
            <a:off x="587865" y="244639"/>
            <a:ext cx="2920123" cy="2864322"/>
          </a:xfrm>
          <a:prstGeom prst="rect">
            <a:avLst/>
          </a:prstGeom>
        </p:spPr>
      </p:pic>
      <p:sp>
        <p:nvSpPr>
          <p:cNvPr id="6" name="مربع نص 5">
            <a:extLst>
              <a:ext uri="{FF2B5EF4-FFF2-40B4-BE49-F238E27FC236}">
                <a16:creationId xmlns:a16="http://schemas.microsoft.com/office/drawing/2014/main" id="{C0AA9C70-4191-46C7-BB43-4213B86A5542}"/>
              </a:ext>
            </a:extLst>
          </p:cNvPr>
          <p:cNvSpPr txBox="1"/>
          <p:nvPr/>
        </p:nvSpPr>
        <p:spPr>
          <a:xfrm>
            <a:off x="3567237" y="244639"/>
            <a:ext cx="5824025" cy="461665"/>
          </a:xfrm>
          <a:prstGeom prst="rect">
            <a:avLst/>
          </a:prstGeom>
          <a:noFill/>
        </p:spPr>
        <p:txBody>
          <a:bodyPr wrap="square" rtlCol="0">
            <a:spAutoFit/>
          </a:bodyPr>
          <a:lstStyle/>
          <a:p>
            <a:r>
              <a:rPr lang="en-US" altLang="en-US" sz="2400" b="1" dirty="0">
                <a:solidFill>
                  <a:schemeClr val="accent2">
                    <a:lumMod val="75000"/>
                  </a:schemeClr>
                </a:solidFill>
                <a:latin typeface="Arial" charset="0"/>
                <a:ea typeface="Arial" charset="0"/>
                <a:cs typeface="Arial" charset="0"/>
              </a:rPr>
              <a:t>Oxidative Decarboxylation of Pyruvate</a:t>
            </a:r>
            <a:endParaRPr lang="en-US" sz="2400" dirty="0"/>
          </a:p>
        </p:txBody>
      </p:sp>
      <p:sp>
        <p:nvSpPr>
          <p:cNvPr id="7" name="مربع نص 6">
            <a:extLst>
              <a:ext uri="{FF2B5EF4-FFF2-40B4-BE49-F238E27FC236}">
                <a16:creationId xmlns:a16="http://schemas.microsoft.com/office/drawing/2014/main" id="{E12B2531-B10D-4916-AA89-95A17ACCC5F7}"/>
              </a:ext>
            </a:extLst>
          </p:cNvPr>
          <p:cNvSpPr txBox="1"/>
          <p:nvPr/>
        </p:nvSpPr>
        <p:spPr>
          <a:xfrm>
            <a:off x="3699803" y="706304"/>
            <a:ext cx="5008098" cy="2800767"/>
          </a:xfrm>
          <a:prstGeom prst="rect">
            <a:avLst/>
          </a:prstGeom>
          <a:noFill/>
        </p:spPr>
        <p:txBody>
          <a:bodyPr wrap="square" rtlCol="0">
            <a:spAutoFit/>
          </a:bodyPr>
          <a:lstStyle/>
          <a:p>
            <a:r>
              <a:rPr lang="en-US" sz="1600" dirty="0">
                <a:solidFill>
                  <a:schemeClr val="tx1"/>
                </a:solidFill>
              </a:rPr>
              <a:t>     </a:t>
            </a:r>
            <a:r>
              <a:rPr lang="en-US" sz="1600" b="1" dirty="0">
                <a:solidFill>
                  <a:schemeClr val="tx1"/>
                </a:solidFill>
              </a:rPr>
              <a:t>making</a:t>
            </a:r>
            <a:r>
              <a:rPr lang="en-US" sz="1600" dirty="0">
                <a:solidFill>
                  <a:schemeClr val="tx1"/>
                </a:solidFill>
              </a:rPr>
              <a:t> </a:t>
            </a:r>
            <a:r>
              <a:rPr lang="en-US" sz="1600" dirty="0">
                <a:solidFill>
                  <a:srgbClr val="FF0000"/>
                </a:solidFill>
              </a:rPr>
              <a:t>acetyl Co-A </a:t>
            </a:r>
            <a:r>
              <a:rPr lang="en-US" sz="1600" dirty="0">
                <a:solidFill>
                  <a:schemeClr val="tx1"/>
                </a:solidFill>
              </a:rPr>
              <a:t>from </a:t>
            </a:r>
            <a:r>
              <a:rPr lang="en-US" sz="1600" dirty="0">
                <a:solidFill>
                  <a:srgbClr val="FF0000"/>
                </a:solidFill>
              </a:rPr>
              <a:t>pyruvate</a:t>
            </a:r>
            <a:r>
              <a:rPr lang="en-US" sz="1600" dirty="0">
                <a:solidFill>
                  <a:schemeClr val="tx1"/>
                </a:solidFill>
              </a:rPr>
              <a:t> by </a:t>
            </a:r>
            <a:r>
              <a:rPr lang="en-US" sz="1600" dirty="0">
                <a:solidFill>
                  <a:srgbClr val="FF0000"/>
                </a:solidFill>
              </a:rPr>
              <a:t>pyruvate       dehydrogenase</a:t>
            </a:r>
          </a:p>
          <a:p>
            <a:pPr marL="285750" indent="-285750">
              <a:buFont typeface="Arial" panose="020B0604020202020204" pitchFamily="34" charset="0"/>
              <a:buChar char="•"/>
            </a:pPr>
            <a:r>
              <a:rPr lang="en-US" sz="1600" b="1" dirty="0"/>
              <a:t>Produces</a:t>
            </a:r>
            <a:r>
              <a:rPr lang="en-US" sz="1600" dirty="0"/>
              <a:t> 2 NADH</a:t>
            </a:r>
            <a:r>
              <a:rPr lang="ar-SA" sz="1600" dirty="0"/>
              <a:t>=</a:t>
            </a:r>
            <a:r>
              <a:rPr lang="en-US" sz="1600" dirty="0"/>
              <a:t>6 ATP</a:t>
            </a:r>
          </a:p>
          <a:p>
            <a:pPr marL="285750" indent="-285750">
              <a:buFont typeface="Arial" panose="020B0604020202020204" pitchFamily="34" charset="0"/>
              <a:buChar char="•"/>
            </a:pPr>
            <a:r>
              <a:rPr lang="en-US" sz="1600" b="1" dirty="0"/>
              <a:t>Regulated by </a:t>
            </a:r>
            <a:r>
              <a:rPr lang="en-US" sz="1600" dirty="0"/>
              <a:t>allosteric regulation of Acetyl </a:t>
            </a:r>
            <a:r>
              <a:rPr lang="en-US" sz="1600" dirty="0" err="1"/>
              <a:t>coA</a:t>
            </a:r>
            <a:r>
              <a:rPr lang="en-US" sz="1600" dirty="0"/>
              <a:t> and NADH</a:t>
            </a:r>
          </a:p>
          <a:p>
            <a:pPr marL="285750" indent="-285750">
              <a:buFont typeface="Arial" panose="020B0604020202020204" pitchFamily="34" charset="0"/>
              <a:buChar char="•"/>
            </a:pPr>
            <a:r>
              <a:rPr lang="en-US" sz="1600" b="1" dirty="0" err="1"/>
              <a:t>Inhibtors</a:t>
            </a:r>
            <a:r>
              <a:rPr lang="en-US" sz="1600" b="1" dirty="0"/>
              <a:t>  :</a:t>
            </a:r>
            <a:r>
              <a:rPr lang="en-US" sz="1600" dirty="0">
                <a:solidFill>
                  <a:srgbClr val="FF0000"/>
                </a:solidFill>
              </a:rPr>
              <a:t>Increased</a:t>
            </a:r>
            <a:r>
              <a:rPr lang="en-US" sz="1600" dirty="0"/>
              <a:t> amount of Acetyl CoA and NADH </a:t>
            </a:r>
            <a:r>
              <a:rPr lang="en-US" sz="1600" b="1" dirty="0"/>
              <a:t>act as </a:t>
            </a:r>
            <a:r>
              <a:rPr lang="en-US" sz="1600" dirty="0"/>
              <a:t>“Negative Feedback” inhibitors of their respective reactions. </a:t>
            </a:r>
          </a:p>
          <a:p>
            <a:pPr marL="285750" indent="-285750">
              <a:buFont typeface="Arial" panose="020B0604020202020204" pitchFamily="34" charset="0"/>
              <a:buChar char="•"/>
            </a:pPr>
            <a:endParaRPr lang="en-US" sz="1600" b="1" dirty="0"/>
          </a:p>
          <a:p>
            <a:endParaRPr lang="en-US" sz="1600" dirty="0">
              <a:solidFill>
                <a:srgbClr val="FF0000"/>
              </a:solidFill>
            </a:endParaRPr>
          </a:p>
          <a:p>
            <a:endParaRPr lang="en-US" sz="1600" dirty="0">
              <a:solidFill>
                <a:srgbClr val="FF0000"/>
              </a:solidFill>
            </a:endParaRPr>
          </a:p>
        </p:txBody>
      </p:sp>
      <p:pic>
        <p:nvPicPr>
          <p:cNvPr id="8" name="Picture 22">
            <a:extLst>
              <a:ext uri="{FF2B5EF4-FFF2-40B4-BE49-F238E27FC236}">
                <a16:creationId xmlns:a16="http://schemas.microsoft.com/office/drawing/2014/main" id="{CFD7ED8F-43ED-4590-BC25-39EDBB9048B5}"/>
              </a:ext>
            </a:extLst>
          </p:cNvPr>
          <p:cNvPicPr>
            <a:picLocks noChangeAspect="1"/>
          </p:cNvPicPr>
          <p:nvPr/>
        </p:nvPicPr>
        <p:blipFill>
          <a:blip r:embed="rId3"/>
          <a:stretch>
            <a:fillRect/>
          </a:stretch>
        </p:blipFill>
        <p:spPr>
          <a:xfrm>
            <a:off x="554735" y="3614540"/>
            <a:ext cx="3012502" cy="2864322"/>
          </a:xfrm>
          <a:prstGeom prst="rect">
            <a:avLst/>
          </a:prstGeom>
        </p:spPr>
      </p:pic>
      <p:sp>
        <p:nvSpPr>
          <p:cNvPr id="10" name="مربع نص 9">
            <a:extLst>
              <a:ext uri="{FF2B5EF4-FFF2-40B4-BE49-F238E27FC236}">
                <a16:creationId xmlns:a16="http://schemas.microsoft.com/office/drawing/2014/main" id="{D96ACB29-7759-4751-BB52-5078232ABF5B}"/>
              </a:ext>
            </a:extLst>
          </p:cNvPr>
          <p:cNvSpPr txBox="1"/>
          <p:nvPr/>
        </p:nvSpPr>
        <p:spPr>
          <a:xfrm>
            <a:off x="3507988" y="2738377"/>
            <a:ext cx="5416062" cy="4616648"/>
          </a:xfrm>
          <a:prstGeom prst="rect">
            <a:avLst/>
          </a:prstGeom>
          <a:noFill/>
        </p:spPr>
        <p:txBody>
          <a:bodyPr wrap="square" rtlCol="0">
            <a:spAutoFit/>
          </a:bodyPr>
          <a:lstStyle/>
          <a:p>
            <a:r>
              <a:rPr lang="en-US" altLang="en-US" b="1" dirty="0">
                <a:solidFill>
                  <a:schemeClr val="bg2"/>
                </a:solidFill>
                <a:effectLst>
                  <a:outerShdw blurRad="38100" dist="38100" dir="2700000" algn="tl">
                    <a:srgbClr val="000000">
                      <a:alpha val="43137"/>
                    </a:srgbClr>
                  </a:outerShdw>
                </a:effectLst>
                <a:latin typeface="Arial" charset="0"/>
                <a:ea typeface="Arial" charset="0"/>
                <a:cs typeface="Arial" charset="0"/>
              </a:rPr>
              <a:t>PDH Complex: Covalent Regulation</a:t>
            </a:r>
          </a:p>
          <a:p>
            <a:pPr algn="ctr" defTabSz="914400" rtl="1"/>
            <a:r>
              <a:rPr lang="en-US" dirty="0">
                <a:solidFill>
                  <a:schemeClr val="accent1">
                    <a:lumMod val="75000"/>
                  </a:schemeClr>
                </a:solidFill>
              </a:rPr>
              <a:t>.</a:t>
            </a:r>
          </a:p>
          <a:p>
            <a:pPr algn="ctr" defTabSz="914400" rtl="1"/>
            <a:r>
              <a:rPr lang="en-US" dirty="0">
                <a:solidFill>
                  <a:prstClr val="black"/>
                </a:solidFill>
              </a:rPr>
              <a:t>*Pyruvate  dehydrogenase complex (PHD) has two forms active and inactive. Regulated by </a:t>
            </a:r>
            <a:r>
              <a:rPr lang="en-US" dirty="0">
                <a:solidFill>
                  <a:schemeClr val="accent1">
                    <a:lumMod val="75000"/>
                  </a:schemeClr>
                </a:solidFill>
              </a:rPr>
              <a:t>co-enzymes.</a:t>
            </a:r>
          </a:p>
          <a:p>
            <a:pPr algn="ctr" defTabSz="914400" rtl="1"/>
            <a:endParaRPr lang="en-US" dirty="0">
              <a:solidFill>
                <a:prstClr val="black"/>
              </a:solidFill>
            </a:endParaRPr>
          </a:p>
          <a:p>
            <a:pPr algn="ctr" defTabSz="914400" rtl="1"/>
            <a:r>
              <a:rPr lang="en-US" b="1" dirty="0">
                <a:solidFill>
                  <a:prstClr val="black"/>
                </a:solidFill>
              </a:rPr>
              <a:t>*inactive form: </a:t>
            </a:r>
            <a:r>
              <a:rPr lang="en-US" dirty="0">
                <a:solidFill>
                  <a:prstClr val="black"/>
                </a:solidFill>
              </a:rPr>
              <a:t>regulated by PDH kinase (adds phosphate) </a:t>
            </a:r>
          </a:p>
          <a:p>
            <a:pPr algn="ctr" defTabSz="914400" rtl="1"/>
            <a:r>
              <a:rPr lang="en-US" b="1" dirty="0">
                <a:solidFill>
                  <a:prstClr val="black"/>
                </a:solidFill>
              </a:rPr>
              <a:t>*active form: </a:t>
            </a:r>
            <a:r>
              <a:rPr lang="en-US" dirty="0">
                <a:solidFill>
                  <a:prstClr val="black"/>
                </a:solidFill>
              </a:rPr>
              <a:t>regulated by PDH phosphatase (removes phosphate)</a:t>
            </a:r>
          </a:p>
          <a:p>
            <a:pPr algn="ctr" defTabSz="914400" rtl="1"/>
            <a:r>
              <a:rPr lang="en-US" dirty="0">
                <a:solidFill>
                  <a:prstClr val="black"/>
                </a:solidFill>
              </a:rPr>
              <a:t> </a:t>
            </a:r>
            <a:endParaRPr lang="en-US" i="1" dirty="0">
              <a:solidFill>
                <a:prstClr val="black"/>
              </a:solidFill>
            </a:endParaRPr>
          </a:p>
          <a:p>
            <a:pPr rtl="1"/>
            <a:r>
              <a:rPr lang="en-US" b="1" dirty="0"/>
              <a:t>- ↑</a:t>
            </a:r>
            <a:r>
              <a:rPr lang="en-US" dirty="0">
                <a:solidFill>
                  <a:prstClr val="black"/>
                </a:solidFill>
              </a:rPr>
              <a:t> </a:t>
            </a:r>
            <a:r>
              <a:rPr lang="en-US" b="1" dirty="0">
                <a:solidFill>
                  <a:prstClr val="black"/>
                </a:solidFill>
              </a:rPr>
              <a:t>pyruvate , Inactivation</a:t>
            </a:r>
            <a:r>
              <a:rPr lang="en-US" dirty="0">
                <a:solidFill>
                  <a:prstClr val="black"/>
                </a:solidFill>
              </a:rPr>
              <a:t> of PDH kinase </a:t>
            </a:r>
            <a:r>
              <a:rPr lang="en-US" dirty="0">
                <a:solidFill>
                  <a:schemeClr val="accent1">
                    <a:lumMod val="75000"/>
                  </a:schemeClr>
                </a:solidFill>
              </a:rPr>
              <a:t>(leading to activate acetyl CoA</a:t>
            </a:r>
            <a:r>
              <a:rPr lang="en-US" dirty="0">
                <a:solidFill>
                  <a:prstClr val="black"/>
                </a:solidFill>
              </a:rPr>
              <a:t>)</a:t>
            </a:r>
          </a:p>
          <a:p>
            <a:pPr rtl="1"/>
            <a:r>
              <a:rPr lang="en-US" b="1" dirty="0"/>
              <a:t>- ↑</a:t>
            </a:r>
            <a:r>
              <a:rPr lang="en-US" dirty="0"/>
              <a:t> </a:t>
            </a:r>
            <a:r>
              <a:rPr lang="en-GB" b="1" dirty="0">
                <a:solidFill>
                  <a:prstClr val="black"/>
                </a:solidFill>
              </a:rPr>
              <a:t>ATP, acetyl co-A, NADH , Activation</a:t>
            </a:r>
            <a:r>
              <a:rPr lang="en-GB" dirty="0">
                <a:solidFill>
                  <a:prstClr val="black"/>
                </a:solidFill>
              </a:rPr>
              <a:t> of PDH kinase </a:t>
            </a:r>
            <a:r>
              <a:rPr lang="en-GB" dirty="0">
                <a:solidFill>
                  <a:schemeClr val="accent1">
                    <a:lumMod val="75000"/>
                  </a:schemeClr>
                </a:solidFill>
              </a:rPr>
              <a:t>(leading to inhibit making acetyl CoA)</a:t>
            </a:r>
          </a:p>
          <a:p>
            <a:pPr rtl="1"/>
            <a:endParaRPr lang="en-GB" dirty="0">
              <a:solidFill>
                <a:schemeClr val="accent1">
                  <a:lumMod val="75000"/>
                </a:schemeClr>
              </a:solidFill>
            </a:endParaRPr>
          </a:p>
          <a:p>
            <a:pPr marL="285750" indent="-285750" rtl="1">
              <a:buFontTx/>
              <a:buChar char="-"/>
            </a:pPr>
            <a:r>
              <a:rPr lang="en-GB" b="1" dirty="0">
                <a:solidFill>
                  <a:schemeClr val="tx1">
                    <a:lumMod val="95000"/>
                    <a:lumOff val="5000"/>
                  </a:schemeClr>
                </a:solidFill>
              </a:rPr>
              <a:t>Ca+2 activates</a:t>
            </a:r>
            <a:r>
              <a:rPr lang="en-GB" dirty="0">
                <a:solidFill>
                  <a:schemeClr val="tx1">
                    <a:lumMod val="95000"/>
                    <a:lumOff val="5000"/>
                  </a:schemeClr>
                </a:solidFill>
              </a:rPr>
              <a:t> PDH phosphate , which activates the enzyme pyruvate dehydrogenase, making more acetyl CoA </a:t>
            </a:r>
          </a:p>
          <a:p>
            <a:pPr rtl="1"/>
            <a:endParaRPr lang="en-GB" b="1" dirty="0">
              <a:solidFill>
                <a:schemeClr val="tx1">
                  <a:lumMod val="95000"/>
                  <a:lumOff val="5000"/>
                </a:schemeClr>
              </a:solidFill>
            </a:endParaRPr>
          </a:p>
          <a:p>
            <a:pPr rtl="1"/>
            <a:r>
              <a:rPr lang="en-GB" b="1" dirty="0">
                <a:solidFill>
                  <a:schemeClr val="tx1">
                    <a:lumMod val="95000"/>
                    <a:lumOff val="5000"/>
                  </a:schemeClr>
                </a:solidFill>
              </a:rPr>
              <a:t>-NADH, Acetyl CoA inhibits</a:t>
            </a:r>
            <a:r>
              <a:rPr lang="en-GB" dirty="0">
                <a:solidFill>
                  <a:schemeClr val="tx1">
                    <a:lumMod val="95000"/>
                    <a:lumOff val="5000"/>
                  </a:schemeClr>
                </a:solidFill>
              </a:rPr>
              <a:t> PDH phosphate which inhibits making of acetyl CoA</a:t>
            </a:r>
          </a:p>
          <a:p>
            <a:pPr algn="ctr" rtl="1"/>
            <a:endParaRPr lang="en-US" dirty="0">
              <a:solidFill>
                <a:prstClr val="black"/>
              </a:solidFill>
            </a:endParaRPr>
          </a:p>
          <a:p>
            <a:pPr algn="ctr" defTabSz="914400" rtl="1"/>
            <a:r>
              <a:rPr lang="en-US" b="1" dirty="0">
                <a:solidFill>
                  <a:prstClr val="black"/>
                </a:solidFill>
              </a:rPr>
              <a:t> </a:t>
            </a:r>
            <a:endParaRPr lang="en-US" dirty="0"/>
          </a:p>
        </p:txBody>
      </p:sp>
      <p:sp>
        <p:nvSpPr>
          <p:cNvPr id="11" name="مربع نص 10">
            <a:extLst>
              <a:ext uri="{FF2B5EF4-FFF2-40B4-BE49-F238E27FC236}">
                <a16:creationId xmlns:a16="http://schemas.microsoft.com/office/drawing/2014/main" id="{48414AC9-6049-48E3-B04A-97E65045F3C7}"/>
              </a:ext>
            </a:extLst>
          </p:cNvPr>
          <p:cNvSpPr txBox="1"/>
          <p:nvPr/>
        </p:nvSpPr>
        <p:spPr>
          <a:xfrm>
            <a:off x="9101796" y="3786870"/>
            <a:ext cx="2293034" cy="2462213"/>
          </a:xfrm>
          <a:prstGeom prst="rect">
            <a:avLst/>
          </a:prstGeom>
          <a:noFill/>
        </p:spPr>
        <p:txBody>
          <a:bodyPr wrap="square" rtlCol="0">
            <a:spAutoFit/>
          </a:bodyPr>
          <a:lstStyle/>
          <a:p>
            <a:r>
              <a:rPr lang="ar-SA" dirty="0"/>
              <a:t>اذا زاد البيروفيت وصار متواجد بكميات كبيرة بديهيا نحتاج نتخلص منه ونحوله الى استيل كو أي ف رح نثبط انزيم الكينيز اللي وظيفته اساسا تثبيط عملية تحويل البيروفيت الى استيل كو اي والناتج من هذي العملية جزئ الطاقة, الحين اذا كان زايد عندك جزئ الطاقة والاستيل كو أي نفسه رح تحتاج تسوي عكس العملية اللي فوق وهي انك تحفز انزيم الكينيز اللي بوظيفته يثبط عملية التحويل  </a:t>
            </a:r>
            <a:endParaRPr lang="en-US" dirty="0"/>
          </a:p>
        </p:txBody>
      </p:sp>
      <p:sp>
        <p:nvSpPr>
          <p:cNvPr id="12" name="مربع نص 11">
            <a:extLst>
              <a:ext uri="{FF2B5EF4-FFF2-40B4-BE49-F238E27FC236}">
                <a16:creationId xmlns:a16="http://schemas.microsoft.com/office/drawing/2014/main" id="{83EDFFC2-A2E0-4072-B813-678BE67008D1}"/>
              </a:ext>
            </a:extLst>
          </p:cNvPr>
          <p:cNvSpPr txBox="1"/>
          <p:nvPr/>
        </p:nvSpPr>
        <p:spPr>
          <a:xfrm>
            <a:off x="9706708" y="3460652"/>
            <a:ext cx="1280160" cy="307777"/>
          </a:xfrm>
          <a:prstGeom prst="rect">
            <a:avLst/>
          </a:prstGeom>
          <a:noFill/>
        </p:spPr>
        <p:txBody>
          <a:bodyPr wrap="square" rtlCol="0">
            <a:spAutoFit/>
          </a:bodyPr>
          <a:lstStyle/>
          <a:p>
            <a:r>
              <a:rPr lang="ar-SA" dirty="0"/>
              <a:t>شرح مبسط: </a:t>
            </a:r>
            <a:endParaRPr lang="en-US" dirty="0"/>
          </a:p>
        </p:txBody>
      </p:sp>
    </p:spTree>
    <p:extLst>
      <p:ext uri="{BB962C8B-B14F-4D97-AF65-F5344CB8AC3E}">
        <p14:creationId xmlns:p14="http://schemas.microsoft.com/office/powerpoint/2010/main" val="257665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25863" y="1159263"/>
            <a:ext cx="6910137" cy="2523768"/>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PDH complex plays a important role in CNS</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How?</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Brain cells are unable to produce sufficient ATP if the PDH complex is inactive </a:t>
            </a:r>
            <a:r>
              <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‘no production of acetyl </a:t>
            </a:r>
            <a:r>
              <a:rPr kumimoji="0" lang="en-US" sz="1800" b="0" i="0" u="none" strike="noStrike" kern="1200" cap="none" spc="0" normalizeH="0" baseline="0" noProof="0" dirty="0" err="1">
                <a:ln>
                  <a:noFill/>
                </a:ln>
                <a:solidFill>
                  <a:prstClr val="white">
                    <a:lumMod val="85000"/>
                  </a:prstClr>
                </a:solidFill>
                <a:effectLst/>
                <a:uLnTx/>
                <a:uFillTx/>
                <a:latin typeface="Calibri" panose="020F0502020204030204"/>
                <a:ea typeface="+mn-ea"/>
                <a:cs typeface="+mn-cs"/>
              </a:rPr>
              <a:t>coA</a:t>
            </a:r>
            <a:r>
              <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 thus, no </a:t>
            </a:r>
            <a:r>
              <a:rPr kumimoji="0" lang="en-US" sz="1800" b="0" i="0" u="none" strike="noStrike" kern="1200" cap="none" spc="0" normalizeH="0" baseline="0" noProof="0" dirty="0" err="1">
                <a:ln>
                  <a:noFill/>
                </a:ln>
                <a:solidFill>
                  <a:prstClr val="white">
                    <a:lumMod val="85000"/>
                  </a:prstClr>
                </a:solidFill>
                <a:effectLst/>
                <a:uLnTx/>
                <a:uFillTx/>
                <a:latin typeface="Calibri" panose="020F0502020204030204"/>
                <a:ea typeface="+mn-ea"/>
                <a:cs typeface="+mn-cs"/>
              </a:rPr>
              <a:t>krebs</a:t>
            </a:r>
            <a:r>
              <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 cycle thus, no ATP’</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*Thiamine and niacin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are co-factors that helps PDH complex</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*Deficiencies of them can cause serious CNS problems</a:t>
            </a: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4" name="TextBox 13"/>
          <p:cNvSpPr txBox="1"/>
          <p:nvPr/>
        </p:nvSpPr>
        <p:spPr>
          <a:xfrm>
            <a:off x="6017661" y="4075446"/>
            <a:ext cx="2694539"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Wernicke-</a:t>
            </a:r>
            <a:r>
              <a:rPr kumimoji="0" lang="en-US" sz="1800" b="1" i="0" u="sng" strike="noStrike" kern="1200" cap="none" spc="0" normalizeH="0" baseline="0" noProof="0" dirty="0" err="1">
                <a:ln>
                  <a:noFill/>
                </a:ln>
                <a:solidFill>
                  <a:schemeClr val="accent1">
                    <a:lumMod val="75000"/>
                  </a:schemeClr>
                </a:solidFill>
                <a:effectLst/>
                <a:uLnTx/>
                <a:uFillTx/>
                <a:latin typeface="Calibri" panose="020F0502020204030204"/>
                <a:ea typeface="+mn-ea"/>
                <a:cs typeface="+mn-cs"/>
              </a:rPr>
              <a:t>Korsakoff</a:t>
            </a:r>
            <a:r>
              <a:rPr kumimoji="0" lang="en-US" sz="1800" b="1" i="0" u="sng"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 (encephalopathy-psychosis syndrome):</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due to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thiamine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deficiency, may be seen especially with alcohol abuse. </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1725863" y="4075446"/>
            <a:ext cx="3719897"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congenital lactic acidosis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PDH complex deficiency is the most common biochemical cause. </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‘too many pyruvates leads to the use of anaerobic respiration which make lactate accumulate’</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1" i="0" u="none" strike="noStrike" kern="1200" cap="none" spc="0" normalizeH="0" baseline="0" noProof="0" dirty="0">
              <a:ln>
                <a:noFill/>
              </a:ln>
              <a:solidFill>
                <a:prstClr val="white">
                  <a:lumMod val="75000"/>
                </a:prstClr>
              </a:solidFill>
              <a:effectLst/>
              <a:uLnTx/>
              <a:uFillTx/>
              <a:latin typeface="Calibri" panose="020F0502020204030204"/>
              <a:ea typeface="+mn-ea"/>
              <a:cs typeface="Arial" panose="020B0604020202020204" pitchFamily="34" charset="0"/>
            </a:endParaRPr>
          </a:p>
        </p:txBody>
      </p:sp>
      <p:sp>
        <p:nvSpPr>
          <p:cNvPr id="16" name="TextBox 15"/>
          <p:cNvSpPr txBox="1"/>
          <p:nvPr/>
        </p:nvSpPr>
        <p:spPr>
          <a:xfrm>
            <a:off x="9187869" y="4767943"/>
            <a:ext cx="184731" cy="369332"/>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8" name="Title 1"/>
          <p:cNvSpPr txBox="1">
            <a:spLocks/>
          </p:cNvSpPr>
          <p:nvPr/>
        </p:nvSpPr>
        <p:spPr>
          <a:xfrm>
            <a:off x="1861458" y="116290"/>
            <a:ext cx="83820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schemeClr val="accent1">
                    <a:lumMod val="75000"/>
                  </a:schemeClr>
                </a:solidFill>
                <a:effectLst/>
                <a:uLnTx/>
                <a:uFillTx/>
                <a:latin typeface="Arial" charset="0"/>
                <a:ea typeface="Arial" charset="0"/>
                <a:cs typeface="Arial" charset="0"/>
              </a:rPr>
              <a:t>PDH Reaction: Clinical application</a:t>
            </a:r>
          </a:p>
        </p:txBody>
      </p:sp>
      <p:pic>
        <p:nvPicPr>
          <p:cNvPr id="3" name="Picture 2"/>
          <p:cNvPicPr>
            <a:picLocks noChangeAspect="1"/>
          </p:cNvPicPr>
          <p:nvPr/>
        </p:nvPicPr>
        <p:blipFill>
          <a:blip r:embed="rId2"/>
          <a:stretch>
            <a:fillRect/>
          </a:stretch>
        </p:blipFill>
        <p:spPr>
          <a:xfrm>
            <a:off x="8925561" y="1448972"/>
            <a:ext cx="2921000" cy="4934798"/>
          </a:xfrm>
          <a:prstGeom prst="rect">
            <a:avLst/>
          </a:prstGeom>
        </p:spPr>
      </p:pic>
    </p:spTree>
    <p:extLst>
      <p:ext uri="{BB962C8B-B14F-4D97-AF65-F5344CB8AC3E}">
        <p14:creationId xmlns:p14="http://schemas.microsoft.com/office/powerpoint/2010/main" val="236039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a:xfrm>
            <a:off x="1786597" y="-82885"/>
            <a:ext cx="8382000" cy="1143000"/>
          </a:xfrm>
          <a:noFill/>
          <a:ln>
            <a:noFill/>
            <a:miter lim="800000"/>
            <a:headEnd/>
            <a:tailEnd/>
          </a:ln>
        </p:spPr>
        <p:txBody>
          <a:bodyPr>
            <a:normAutofit/>
          </a:bodyPr>
          <a:lstStyle/>
          <a:p>
            <a:pPr algn="ctr" eaLnBrk="1" hangingPunct="1"/>
            <a:r>
              <a:rPr lang="en-US" altLang="en-US" sz="3600" b="1" dirty="0">
                <a:solidFill>
                  <a:schemeClr val="accent2">
                    <a:lumMod val="75000"/>
                  </a:schemeClr>
                </a:solidFill>
                <a:latin typeface="Arial" charset="0"/>
                <a:ea typeface="Arial" charset="0"/>
                <a:cs typeface="Arial" charset="0"/>
              </a:rPr>
              <a:t>Tricarboxylic Acid Cycle: Krebs Cycle</a:t>
            </a:r>
            <a:endParaRPr lang="en-US" altLang="en-US" sz="3600" b="1" baseline="30000" dirty="0">
              <a:solidFill>
                <a:schemeClr val="accent2">
                  <a:lumMod val="75000"/>
                </a:schemeClr>
              </a:solidFill>
              <a:latin typeface="Arial" charset="0"/>
              <a:ea typeface="Arial" charset="0"/>
              <a:cs typeface="Arial" charset="0"/>
            </a:endParaRPr>
          </a:p>
        </p:txBody>
      </p:sp>
      <p:sp>
        <p:nvSpPr>
          <p:cNvPr id="18435" name="Text Box 9"/>
          <p:cNvSpPr txBox="1">
            <a:spLocks noChangeArrowheads="1"/>
          </p:cNvSpPr>
          <p:nvPr/>
        </p:nvSpPr>
        <p:spPr bwMode="auto">
          <a:xfrm>
            <a:off x="1496836" y="2297034"/>
            <a:ext cx="6500700" cy="40010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575"/>
              </a:spcBef>
              <a:buClr>
                <a:schemeClr val="accent1"/>
              </a:buClr>
              <a:buSzPct val="85000"/>
              <a:buFont typeface="Wingdings 2" charset="2"/>
              <a:buChar char=""/>
              <a:defRPr sz="2600">
                <a:solidFill>
                  <a:schemeClr val="tx1"/>
                </a:solidFill>
                <a:latin typeface="Perpetua" charset="0"/>
              </a:defRPr>
            </a:lvl1pPr>
            <a:lvl2pPr marL="742950" indent="-285750">
              <a:spcBef>
                <a:spcPts val="375"/>
              </a:spcBef>
              <a:buClr>
                <a:schemeClr val="accent2"/>
              </a:buClr>
              <a:buSzPct val="85000"/>
              <a:buFont typeface="Wingdings 2" charset="2"/>
              <a:buChar char=""/>
              <a:defRPr sz="2400">
                <a:solidFill>
                  <a:schemeClr val="tx1"/>
                </a:solidFill>
                <a:latin typeface="Perpetua" charset="0"/>
              </a:defRPr>
            </a:lvl2pPr>
            <a:lvl3pPr marL="1143000" indent="-228600">
              <a:spcBef>
                <a:spcPts val="375"/>
              </a:spcBef>
              <a:buClr>
                <a:srgbClr val="E6B1AB"/>
              </a:buClr>
              <a:buSzPct val="85000"/>
              <a:buFont typeface="Wingdings 2" charset="2"/>
              <a:buChar char=""/>
              <a:defRPr sz="2000">
                <a:solidFill>
                  <a:schemeClr val="tx1"/>
                </a:solidFill>
                <a:latin typeface="Perpetua" charset="0"/>
              </a:defRPr>
            </a:lvl3pPr>
            <a:lvl4pPr marL="1600200" indent="-228600">
              <a:spcBef>
                <a:spcPts val="375"/>
              </a:spcBef>
              <a:buClr>
                <a:srgbClr val="A28E6A"/>
              </a:buClr>
              <a:buSzPct val="80000"/>
              <a:buFont typeface="Wingdings 2" charset="2"/>
              <a:buChar char=""/>
              <a:defRPr sz="2000">
                <a:solidFill>
                  <a:schemeClr val="tx1"/>
                </a:solidFill>
                <a:latin typeface="Perpetua" charset="0"/>
              </a:defRPr>
            </a:lvl4pPr>
            <a:lvl5pPr marL="2057400" indent="-228600">
              <a:spcBef>
                <a:spcPts val="375"/>
              </a:spcBef>
              <a:buClr>
                <a:srgbClr val="A28E6A"/>
              </a:buClr>
              <a:buChar char="o"/>
              <a:defRPr sz="2000">
                <a:solidFill>
                  <a:schemeClr val="tx1"/>
                </a:solidFill>
                <a:latin typeface="Perpetua"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charset="0"/>
              </a:defRPr>
            </a:lvl9pPr>
          </a:lstStyle>
          <a:p>
            <a:pPr defTabSz="457200">
              <a:spcBef>
                <a:spcPct val="0"/>
              </a:spcBef>
              <a:spcAft>
                <a:spcPts val="1200"/>
              </a:spcAft>
              <a:buClr>
                <a:srgbClr val="A50021"/>
              </a:buClr>
              <a:buSzTx/>
              <a:buFontTx/>
              <a:buChar char="•"/>
            </a:pPr>
            <a:r>
              <a:rPr lang="ar-SA" altLang="en-US" sz="2400" kern="1200" dirty="0">
                <a:solidFill>
                  <a:srgbClr val="629DD1"/>
                </a:solidFill>
                <a:latin typeface="Times New Roman" charset="0"/>
                <a:ea typeface="+mn-ea"/>
                <a:cs typeface="Tahoma" panose="020B0604030504040204" pitchFamily="34" charset="0"/>
              </a:rPr>
              <a:t> </a:t>
            </a:r>
            <a:r>
              <a:rPr lang="en-US" altLang="en-US" sz="2400" kern="1200" dirty="0">
                <a:solidFill>
                  <a:prstClr val="black">
                    <a:lumMod val="95000"/>
                  </a:prstClr>
                </a:solidFill>
                <a:latin typeface="Times New Roman" charset="0"/>
                <a:ea typeface="+mn-ea"/>
                <a:cs typeface="+mn-cs"/>
              </a:rPr>
              <a:t>Final common pathway for oxidation</a:t>
            </a:r>
            <a:endParaRPr lang="ar-SA" altLang="en-US" sz="2400" kern="1200" dirty="0">
              <a:solidFill>
                <a:prstClr val="black">
                  <a:lumMod val="95000"/>
                </a:prstClr>
              </a:solidFill>
              <a:latin typeface="Times New Roman" charset="0"/>
              <a:ea typeface="+mn-ea"/>
              <a:cs typeface="Tahoma" panose="020B0604030504040204" pitchFamily="34" charset="0"/>
            </a:endParaRPr>
          </a:p>
          <a:p>
            <a:pPr defTabSz="457200">
              <a:spcBef>
                <a:spcPct val="0"/>
              </a:spcBef>
              <a:spcAft>
                <a:spcPts val="1200"/>
              </a:spcAft>
              <a:buClr>
                <a:srgbClr val="A50021"/>
              </a:buClr>
              <a:buSzTx/>
              <a:buFontTx/>
              <a:buChar char="•"/>
            </a:pPr>
            <a:r>
              <a:rPr lang="ar-SA" altLang="en-US" sz="2400" kern="1200" dirty="0">
                <a:solidFill>
                  <a:prstClr val="black">
                    <a:lumMod val="95000"/>
                  </a:prstClr>
                </a:solidFill>
                <a:latin typeface="Times New Roman" charset="0"/>
                <a:ea typeface="+mn-ea"/>
                <a:cs typeface="Tahoma" panose="020B0604030504040204" pitchFamily="34" charset="0"/>
              </a:rPr>
              <a:t> </a:t>
            </a:r>
            <a:r>
              <a:rPr lang="en-US" altLang="en-US" sz="2400" kern="1200" dirty="0">
                <a:solidFill>
                  <a:prstClr val="black">
                    <a:lumMod val="95000"/>
                  </a:prstClr>
                </a:solidFill>
                <a:latin typeface="Times New Roman" charset="0"/>
                <a:ea typeface="+mn-ea"/>
                <a:cs typeface="+mn-cs"/>
              </a:rPr>
              <a:t>Exclusively in </a:t>
            </a:r>
            <a:r>
              <a:rPr lang="en-US" altLang="en-US" sz="2400" kern="1200" dirty="0">
                <a:solidFill>
                  <a:srgbClr val="FF0000"/>
                </a:solidFill>
                <a:latin typeface="Times New Roman" charset="0"/>
                <a:ea typeface="+mn-ea"/>
                <a:cs typeface="+mn-cs"/>
              </a:rPr>
              <a:t>mitochondria</a:t>
            </a:r>
          </a:p>
          <a:p>
            <a:pPr defTabSz="457200">
              <a:spcBef>
                <a:spcPct val="0"/>
              </a:spcBef>
              <a:spcAft>
                <a:spcPts val="1200"/>
              </a:spcAft>
              <a:buClr>
                <a:srgbClr val="A50021"/>
              </a:buClr>
              <a:buSzTx/>
              <a:buFontTx/>
              <a:buChar char="•"/>
            </a:pPr>
            <a:r>
              <a:rPr lang="en-US" altLang="en-US" sz="2400" kern="1200" dirty="0">
                <a:solidFill>
                  <a:prstClr val="black">
                    <a:lumMod val="95000"/>
                  </a:prstClr>
                </a:solidFill>
                <a:latin typeface="Times New Roman" charset="0"/>
                <a:ea typeface="+mn-ea"/>
                <a:cs typeface="+mn-cs"/>
              </a:rPr>
              <a:t> Major source for ATP</a:t>
            </a:r>
          </a:p>
          <a:p>
            <a:pPr defTabSz="457200">
              <a:spcBef>
                <a:spcPct val="0"/>
              </a:spcBef>
              <a:spcAft>
                <a:spcPts val="1200"/>
              </a:spcAft>
              <a:buClr>
                <a:srgbClr val="A50021"/>
              </a:buClr>
              <a:buSzTx/>
              <a:buFontTx/>
              <a:buChar char="•"/>
            </a:pPr>
            <a:r>
              <a:rPr lang="en-US" altLang="en-US" sz="2400" kern="1200" dirty="0">
                <a:solidFill>
                  <a:prstClr val="black">
                    <a:lumMod val="95000"/>
                  </a:prstClr>
                </a:solidFill>
                <a:latin typeface="Times New Roman" charset="0"/>
                <a:ea typeface="+mn-ea"/>
                <a:cs typeface="+mn-cs"/>
              </a:rPr>
              <a:t> Mainly </a:t>
            </a:r>
            <a:r>
              <a:rPr lang="en-US" altLang="en-US" sz="2400" kern="1200" dirty="0">
                <a:solidFill>
                  <a:srgbClr val="FF0000"/>
                </a:solidFill>
                <a:latin typeface="Times New Roman" charset="0"/>
                <a:ea typeface="+mn-ea"/>
                <a:cs typeface="+mn-cs"/>
              </a:rPr>
              <a:t>catabolic</a:t>
            </a:r>
            <a:r>
              <a:rPr lang="en-US" altLang="en-US" sz="2400" kern="1200" dirty="0">
                <a:solidFill>
                  <a:prstClr val="black">
                    <a:lumMod val="95000"/>
                  </a:prstClr>
                </a:solidFill>
                <a:latin typeface="Times New Roman" charset="0"/>
                <a:ea typeface="+mn-ea"/>
                <a:cs typeface="+mn-cs"/>
              </a:rPr>
              <a:t> with some anabolic features</a:t>
            </a:r>
          </a:p>
          <a:p>
            <a:pPr defTabSz="457200">
              <a:spcBef>
                <a:spcPct val="0"/>
              </a:spcBef>
              <a:buClr>
                <a:srgbClr val="A50021"/>
              </a:buClr>
              <a:buSzTx/>
              <a:buFontTx/>
              <a:buChar char="•"/>
            </a:pPr>
            <a:r>
              <a:rPr lang="en-US" altLang="en-US" sz="2400" kern="1200" dirty="0">
                <a:solidFill>
                  <a:prstClr val="black">
                    <a:lumMod val="95000"/>
                  </a:prstClr>
                </a:solidFill>
                <a:latin typeface="Times New Roman" charset="0"/>
                <a:ea typeface="+mn-ea"/>
                <a:cs typeface="+mn-cs"/>
              </a:rPr>
              <a:t> Synthetic reactions (anabolic features):</a:t>
            </a:r>
          </a:p>
          <a:p>
            <a:pPr defTabSz="457200">
              <a:spcBef>
                <a:spcPct val="0"/>
              </a:spcBef>
              <a:buClrTx/>
              <a:buSzTx/>
              <a:buNone/>
            </a:pPr>
            <a:r>
              <a:rPr lang="en-US" altLang="en-US" sz="3400" kern="1200" dirty="0">
                <a:solidFill>
                  <a:prstClr val="black"/>
                </a:solidFill>
                <a:latin typeface="Times New Roman" charset="0"/>
                <a:ea typeface="+mn-ea"/>
                <a:cs typeface="+mn-cs"/>
              </a:rPr>
              <a:t>	</a:t>
            </a:r>
            <a:r>
              <a:rPr lang="en-US" altLang="en-US" sz="2000" kern="1200" dirty="0">
                <a:solidFill>
                  <a:prstClr val="black"/>
                </a:solidFill>
                <a:latin typeface="Times New Roman" charset="0"/>
                <a:ea typeface="+mn-ea"/>
                <a:cs typeface="+mn-cs"/>
              </a:rPr>
              <a:t>Glucose from amino acids</a:t>
            </a:r>
          </a:p>
          <a:p>
            <a:pPr defTabSz="457200">
              <a:spcBef>
                <a:spcPct val="0"/>
              </a:spcBef>
              <a:buClrTx/>
              <a:buSzTx/>
              <a:buNone/>
            </a:pPr>
            <a:r>
              <a:rPr lang="en-US" altLang="en-US" sz="2000" kern="1200" dirty="0">
                <a:solidFill>
                  <a:prstClr val="black"/>
                </a:solidFill>
                <a:latin typeface="Times New Roman" charset="0"/>
                <a:ea typeface="+mn-ea"/>
                <a:cs typeface="+mn-cs"/>
              </a:rPr>
              <a:t>	Nonessential amino acids</a:t>
            </a:r>
          </a:p>
          <a:p>
            <a:pPr defTabSz="457200">
              <a:spcBef>
                <a:spcPct val="0"/>
              </a:spcBef>
              <a:buClrTx/>
              <a:buSzTx/>
              <a:buNone/>
            </a:pPr>
            <a:r>
              <a:rPr lang="en-US" altLang="en-US" sz="2000" kern="1200" dirty="0">
                <a:solidFill>
                  <a:prstClr val="black"/>
                </a:solidFill>
                <a:latin typeface="Times New Roman" charset="0"/>
                <a:ea typeface="+mn-ea"/>
                <a:cs typeface="+mn-cs"/>
              </a:rPr>
              <a:t>	Fatty acids</a:t>
            </a:r>
          </a:p>
          <a:p>
            <a:pPr defTabSz="457200">
              <a:spcBef>
                <a:spcPct val="0"/>
              </a:spcBef>
              <a:buClrTx/>
              <a:buSzTx/>
              <a:buNone/>
            </a:pPr>
            <a:r>
              <a:rPr lang="en-US" altLang="en-US" sz="2000" kern="1200" dirty="0">
                <a:solidFill>
                  <a:prstClr val="black"/>
                </a:solidFill>
                <a:latin typeface="Times New Roman" charset="0"/>
                <a:ea typeface="+mn-ea"/>
                <a:cs typeface="+mn-cs"/>
              </a:rPr>
              <a:t>	Heme</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82D75CF-C45C-461C-8972-258DB4AB6604}"/>
                  </a:ext>
                </a:extLst>
              </p14:cNvPr>
              <p14:cNvContentPartPr/>
              <p14:nvPr/>
            </p14:nvContentPartPr>
            <p14:xfrm>
              <a:off x="2957340" y="2571795"/>
              <a:ext cx="10080" cy="19800"/>
            </p14:xfrm>
          </p:contentPart>
        </mc:Choice>
        <mc:Fallback xmlns="">
          <p:pic>
            <p:nvPicPr>
              <p:cNvPr id="6" name="Ink 5">
                <a:extLst>
                  <a:ext uri="{FF2B5EF4-FFF2-40B4-BE49-F238E27FC236}">
                    <a16:creationId xmlns:a16="http://schemas.microsoft.com/office/drawing/2014/main" id="{C82D75CF-C45C-461C-8972-258DB4AB6604}"/>
                  </a:ext>
                </a:extLst>
              </p:cNvPr>
              <p:cNvPicPr/>
              <p:nvPr/>
            </p:nvPicPr>
            <p:blipFill>
              <a:blip r:embed="rId4"/>
              <a:stretch>
                <a:fillRect/>
              </a:stretch>
            </p:blipFill>
            <p:spPr>
              <a:xfrm>
                <a:off x="2953020" y="2567475"/>
                <a:ext cx="18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E8C4EC8B-CC99-499F-B56D-15C83AE60954}"/>
                  </a:ext>
                </a:extLst>
              </p14:cNvPr>
              <p14:cNvContentPartPr/>
              <p14:nvPr/>
            </p14:nvContentPartPr>
            <p14:xfrm>
              <a:off x="2995500" y="3600315"/>
              <a:ext cx="28800" cy="76320"/>
            </p14:xfrm>
          </p:contentPart>
        </mc:Choice>
        <mc:Fallback xmlns="">
          <p:pic>
            <p:nvPicPr>
              <p:cNvPr id="2" name="Ink 1">
                <a:extLst>
                  <a:ext uri="{FF2B5EF4-FFF2-40B4-BE49-F238E27FC236}">
                    <a16:creationId xmlns:a16="http://schemas.microsoft.com/office/drawing/2014/main" id="{E8C4EC8B-CC99-499F-B56D-15C83AE60954}"/>
                  </a:ext>
                </a:extLst>
              </p:cNvPr>
              <p:cNvPicPr/>
              <p:nvPr/>
            </p:nvPicPr>
            <p:blipFill>
              <a:blip r:embed="rId6"/>
              <a:stretch>
                <a:fillRect/>
              </a:stretch>
            </p:blipFill>
            <p:spPr>
              <a:xfrm>
                <a:off x="2990878" y="3595657"/>
                <a:ext cx="38044" cy="85636"/>
              </a:xfrm>
              <a:prstGeom prst="rect">
                <a:avLst/>
              </a:prstGeom>
            </p:spPr>
          </p:pic>
        </mc:Fallback>
      </mc:AlternateContent>
      <p:sp>
        <p:nvSpPr>
          <p:cNvPr id="7" name="Rectangle 1">
            <a:extLst>
              <a:ext uri="{FF2B5EF4-FFF2-40B4-BE49-F238E27FC236}">
                <a16:creationId xmlns:a16="http://schemas.microsoft.com/office/drawing/2014/main" id="{C652B998-F2F1-4F54-94F5-FEA6E08D24BA}"/>
              </a:ext>
            </a:extLst>
          </p:cNvPr>
          <p:cNvSpPr>
            <a:spLocks noChangeArrowheads="1"/>
          </p:cNvSpPr>
          <p:nvPr/>
        </p:nvSpPr>
        <p:spPr bwMode="auto">
          <a:xfrm>
            <a:off x="1368136" y="1078919"/>
            <a:ext cx="6629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Times New Roman"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defTabSz="457200"/>
            <a:r>
              <a:rPr lang="en-US" altLang="en-US" kern="1200" dirty="0">
                <a:solidFill>
                  <a:prstClr val="black"/>
                </a:solidFill>
              </a:rPr>
              <a:t>The tricarboxylic acid cycle (Krebs) shown as a part of the essential pathways of energy metabolism. </a:t>
            </a:r>
          </a:p>
          <a:p>
            <a:pPr defTabSz="457200"/>
            <a:r>
              <a:rPr lang="en-US" altLang="en-US" sz="2000" kern="1200" dirty="0">
                <a:solidFill>
                  <a:prstClr val="black"/>
                </a:solidFill>
              </a:rPr>
              <a:t>CoA = </a:t>
            </a:r>
            <a:r>
              <a:rPr lang="en-US" altLang="en-US" sz="2000" kern="1200" dirty="0">
                <a:solidFill>
                  <a:srgbClr val="FF0000"/>
                </a:solidFill>
              </a:rPr>
              <a:t>coenzyme A.</a:t>
            </a:r>
          </a:p>
        </p:txBody>
      </p:sp>
      <p:pic>
        <p:nvPicPr>
          <p:cNvPr id="8" name="Picture 2" descr="D:\Arun-Backup\project\Ferrier\Image_Bank\image_bank\images\jpg\figure_9.1.jpg">
            <a:extLst>
              <a:ext uri="{FF2B5EF4-FFF2-40B4-BE49-F238E27FC236}">
                <a16:creationId xmlns:a16="http://schemas.microsoft.com/office/drawing/2014/main" id="{7792AEDB-72B3-42AC-8372-6F84B867E1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4571" y="1676401"/>
            <a:ext cx="2438400" cy="505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hlinkClick r:id="rId8"/>
            <a:extLst>
              <a:ext uri="{FF2B5EF4-FFF2-40B4-BE49-F238E27FC236}">
                <a16:creationId xmlns:a16="http://schemas.microsoft.com/office/drawing/2014/main" id="{38840967-843B-4553-BC01-14C9D38E935C}"/>
              </a:ext>
            </a:extLst>
          </p:cNvPr>
          <p:cNvSpPr/>
          <p:nvPr/>
        </p:nvSpPr>
        <p:spPr>
          <a:xfrm>
            <a:off x="4648200" y="5867401"/>
            <a:ext cx="3162300" cy="79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800" kern="1200" dirty="0">
                <a:solidFill>
                  <a:prstClr val="white"/>
                </a:solidFill>
                <a:latin typeface="Century Schoolbook" panose="02040604050505020304"/>
              </a:rPr>
              <a:t>Please click to watch video before proceeding </a:t>
            </a:r>
          </a:p>
        </p:txBody>
      </p:sp>
    </p:spTree>
    <p:extLst>
      <p:ext uri="{BB962C8B-B14F-4D97-AF65-F5344CB8AC3E}">
        <p14:creationId xmlns:p14="http://schemas.microsoft.com/office/powerpoint/2010/main" val="105219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title"/>
          </p:nvPr>
        </p:nvSpPr>
        <p:spPr>
          <a:xfrm>
            <a:off x="1028700" y="67600"/>
            <a:ext cx="8305800" cy="1066800"/>
          </a:xfrm>
          <a:noFill/>
          <a:ln>
            <a:noFill/>
            <a:miter lim="800000"/>
            <a:headEnd/>
            <a:tailEnd/>
          </a:ln>
        </p:spPr>
        <p:txBody>
          <a:bodyPr>
            <a:normAutofit/>
          </a:bodyPr>
          <a:lstStyle/>
          <a:p>
            <a:pPr algn="ctr" eaLnBrk="1" hangingPunct="1"/>
            <a:r>
              <a:rPr lang="en-US" altLang="en-US" sz="3600" b="1" dirty="0">
                <a:solidFill>
                  <a:schemeClr val="accent2">
                    <a:lumMod val="75000"/>
                  </a:schemeClr>
                </a:solidFill>
                <a:latin typeface="Arial" charset="0"/>
                <a:ea typeface="Arial" charset="0"/>
                <a:cs typeface="Arial" charset="0"/>
              </a:rPr>
              <a:t>Krebs Cycle Reactions (1)</a:t>
            </a:r>
            <a:endParaRPr lang="en-US" altLang="en-US" sz="3600" b="1" baseline="30000" dirty="0">
              <a:solidFill>
                <a:schemeClr val="accent2">
                  <a:lumMod val="75000"/>
                </a:schemeClr>
              </a:solidFill>
              <a:latin typeface="Arial" charset="0"/>
              <a:ea typeface="Arial" charset="0"/>
              <a:cs typeface="Arial" charset="0"/>
            </a:endParaRPr>
          </a:p>
        </p:txBody>
      </p:sp>
      <p:pic>
        <p:nvPicPr>
          <p:cNvPr id="19459" name="Picture 2" descr="D:\Arun-Backup\project\Ferrier\Image_Bank\image_bank\images\jpg\figure_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1371600"/>
            <a:ext cx="2956951" cy="54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1"/>
          <p:cNvSpPr>
            <a:spLocks noChangeArrowheads="1"/>
          </p:cNvSpPr>
          <p:nvPr/>
        </p:nvSpPr>
        <p:spPr bwMode="auto">
          <a:xfrm>
            <a:off x="1928819" y="2012887"/>
            <a:ext cx="1981186" cy="1138773"/>
          </a:xfrm>
          <a:prstGeom prst="rect">
            <a:avLst/>
          </a:prstGeom>
          <a:solidFill>
            <a:schemeClr val="accent1">
              <a:lumMod val="40000"/>
              <a:lumOff val="60000"/>
            </a:schemeClr>
          </a:solidFill>
          <a:ln>
            <a:solidFill>
              <a:schemeClr val="accent1">
                <a:lumMod val="40000"/>
                <a:lumOff val="6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defRPr sz="2400">
                <a:solidFill>
                  <a:schemeClr val="tx1"/>
                </a:solidFill>
                <a:latin typeface="Times New Roman" charset="0"/>
                <a:ea typeface="Times New Roman"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algn="ctr" defTabSz="457200"/>
            <a:r>
              <a:rPr lang="en-US" altLang="en-US" sz="1200" kern="1200" dirty="0">
                <a:solidFill>
                  <a:prstClr val="black">
                    <a:lumMod val="95000"/>
                  </a:prstClr>
                </a:solidFill>
              </a:rPr>
              <a:t>Acetyl Co-A + Oxaloacetate </a:t>
            </a:r>
            <a:r>
              <a:rPr lang="en-US" altLang="en-US" sz="1200" kern="1200" dirty="0">
                <a:solidFill>
                  <a:prstClr val="black">
                    <a:lumMod val="95000"/>
                  </a:prstClr>
                </a:solidFill>
                <a:sym typeface="Wingdings" panose="05000000000000000000" pitchFamily="2" charset="2"/>
              </a:rPr>
              <a:t>                      </a:t>
            </a:r>
          </a:p>
          <a:p>
            <a:pPr algn="ctr" defTabSz="457200"/>
            <a:endParaRPr lang="en-US" altLang="en-US" sz="1200" kern="1200" dirty="0">
              <a:solidFill>
                <a:prstClr val="black">
                  <a:lumMod val="95000"/>
                </a:prstClr>
              </a:solidFill>
              <a:sym typeface="Wingdings" panose="05000000000000000000" pitchFamily="2" charset="2"/>
            </a:endParaRPr>
          </a:p>
          <a:p>
            <a:pPr algn="ctr" defTabSz="457200"/>
            <a:endParaRPr lang="en-US" altLang="en-US" sz="1200" kern="1200" dirty="0">
              <a:solidFill>
                <a:prstClr val="black">
                  <a:lumMod val="95000"/>
                </a:prstClr>
              </a:solidFill>
              <a:sym typeface="Wingdings" panose="05000000000000000000" pitchFamily="2" charset="2"/>
            </a:endParaRPr>
          </a:p>
          <a:p>
            <a:pPr algn="ctr" defTabSz="457200"/>
            <a:r>
              <a:rPr lang="en-US" altLang="en-US" sz="1200" kern="1200" dirty="0">
                <a:solidFill>
                  <a:prstClr val="black">
                    <a:lumMod val="95000"/>
                  </a:prstClr>
                </a:solidFill>
                <a:sym typeface="Wingdings" panose="05000000000000000000" pitchFamily="2" charset="2"/>
              </a:rPr>
              <a:t> citrate (6C) </a:t>
            </a:r>
            <a:endParaRPr lang="en-US" altLang="en-US" sz="1200" kern="1200" dirty="0">
              <a:solidFill>
                <a:prstClr val="black">
                  <a:lumMod val="95000"/>
                </a:prstClr>
              </a:solidFill>
            </a:endParaRPr>
          </a:p>
          <a:p>
            <a:pPr algn="ctr" defTabSz="457200"/>
            <a:endParaRPr lang="en-US" altLang="en-US" sz="2000" kern="1200" dirty="0">
              <a:solidFill>
                <a:prstClr val="black">
                  <a:lumMod val="95000"/>
                </a:prstClr>
              </a:solidFil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D5154EE-AA66-49A6-A5A1-946D39E6B445}"/>
                  </a:ext>
                </a:extLst>
              </p14:cNvPr>
              <p14:cNvContentPartPr/>
              <p14:nvPr/>
            </p14:nvContentPartPr>
            <p14:xfrm>
              <a:off x="10191720" y="2252655"/>
              <a:ext cx="9720" cy="104940"/>
            </p14:xfrm>
          </p:contentPart>
        </mc:Choice>
        <mc:Fallback xmlns="">
          <p:pic>
            <p:nvPicPr>
              <p:cNvPr id="2" name="Ink 1">
                <a:extLst>
                  <a:ext uri="{FF2B5EF4-FFF2-40B4-BE49-F238E27FC236}">
                    <a16:creationId xmlns:a16="http://schemas.microsoft.com/office/drawing/2014/main" id="{CD5154EE-AA66-49A6-A5A1-946D39E6B445}"/>
                  </a:ext>
                </a:extLst>
              </p:cNvPr>
              <p:cNvPicPr/>
              <p:nvPr/>
            </p:nvPicPr>
            <p:blipFill>
              <a:blip r:embed="rId5"/>
              <a:stretch>
                <a:fillRect/>
              </a:stretch>
            </p:blipFill>
            <p:spPr>
              <a:xfrm>
                <a:off x="10187554" y="2248357"/>
                <a:ext cx="18051" cy="113536"/>
              </a:xfrm>
              <a:prstGeom prst="rect">
                <a:avLst/>
              </a:prstGeom>
            </p:spPr>
          </p:pic>
        </mc:Fallback>
      </mc:AlternateContent>
      <p:sp>
        <p:nvSpPr>
          <p:cNvPr id="6" name="TextBox 5">
            <a:extLst>
              <a:ext uri="{FF2B5EF4-FFF2-40B4-BE49-F238E27FC236}">
                <a16:creationId xmlns:a16="http://schemas.microsoft.com/office/drawing/2014/main" id="{6503070B-DE1B-4CD5-9D84-5C45EC589568}"/>
              </a:ext>
            </a:extLst>
          </p:cNvPr>
          <p:cNvSpPr txBox="1"/>
          <p:nvPr/>
        </p:nvSpPr>
        <p:spPr>
          <a:xfrm>
            <a:off x="7315172" y="2276467"/>
            <a:ext cx="304799" cy="369332"/>
          </a:xfrm>
          <a:prstGeom prst="rect">
            <a:avLst/>
          </a:prstGeom>
          <a:solidFill>
            <a:schemeClr val="bg1"/>
          </a:solidFill>
          <a:ln>
            <a:solidFill>
              <a:srgbClr val="00B0F0"/>
            </a:solidFill>
          </a:ln>
        </p:spPr>
        <p:txBody>
          <a:bodyPr wrap="square" rtlCol="0">
            <a:spAutoFit/>
          </a:bodyPr>
          <a:lstStyle/>
          <a:p>
            <a:pPr defTabSz="457200"/>
            <a:r>
              <a:rPr lang="en-US" sz="1800" kern="1200" dirty="0">
                <a:solidFill>
                  <a:prstClr val="black"/>
                </a:solidFill>
                <a:latin typeface="Century Schoolbook" panose="02040604050505020304"/>
                <a:ea typeface="+mn-ea"/>
                <a:cs typeface="+mn-cs"/>
              </a:rPr>
              <a:t>1</a:t>
            </a:r>
          </a:p>
        </p:txBody>
      </p:sp>
      <p:sp>
        <p:nvSpPr>
          <p:cNvPr id="7" name="Rectangle 6">
            <a:extLst>
              <a:ext uri="{FF2B5EF4-FFF2-40B4-BE49-F238E27FC236}">
                <a16:creationId xmlns:a16="http://schemas.microsoft.com/office/drawing/2014/main" id="{FA1E7550-9AAA-4911-919B-8E939363901E}"/>
              </a:ext>
            </a:extLst>
          </p:cNvPr>
          <p:cNvSpPr/>
          <p:nvPr/>
        </p:nvSpPr>
        <p:spPr>
          <a:xfrm>
            <a:off x="4191000" y="2133600"/>
            <a:ext cx="1509460" cy="897346"/>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kern="1200" dirty="0">
                <a:solidFill>
                  <a:srgbClr val="ACCBF9">
                    <a:lumMod val="75000"/>
                  </a:srgbClr>
                </a:solidFill>
                <a:latin typeface="Century Schoolbook" panose="02040604050505020304"/>
              </a:rPr>
              <a:t>Citrate synthase:</a:t>
            </a:r>
          </a:p>
          <a:p>
            <a:pPr algn="ctr" defTabSz="457200"/>
            <a:r>
              <a:rPr lang="en-US" kern="1200" dirty="0">
                <a:solidFill>
                  <a:srgbClr val="ACCBF9">
                    <a:lumMod val="75000"/>
                  </a:srgbClr>
                </a:solidFill>
                <a:latin typeface="Century Schoolbook" panose="02040604050505020304"/>
              </a:rPr>
              <a:t>H2O in</a:t>
            </a:r>
          </a:p>
          <a:p>
            <a:pPr algn="ctr" defTabSz="457200"/>
            <a:r>
              <a:rPr lang="en-US" kern="1200" dirty="0">
                <a:solidFill>
                  <a:srgbClr val="ACCBF9">
                    <a:lumMod val="75000"/>
                  </a:srgbClr>
                </a:solidFill>
                <a:latin typeface="Century Schoolbook" panose="02040604050505020304"/>
              </a:rPr>
              <a:t>CoA out</a:t>
            </a:r>
          </a:p>
        </p:txBody>
      </p:sp>
      <p:cxnSp>
        <p:nvCxnSpPr>
          <p:cNvPr id="3" name="Straight Arrow Connector 2">
            <a:extLst>
              <a:ext uri="{FF2B5EF4-FFF2-40B4-BE49-F238E27FC236}">
                <a16:creationId xmlns:a16="http://schemas.microsoft.com/office/drawing/2014/main" id="{DACB007B-C512-4E46-B8D0-3BA31AA6629D}"/>
              </a:ext>
            </a:extLst>
          </p:cNvPr>
          <p:cNvCxnSpPr>
            <a:cxnSpLocks/>
          </p:cNvCxnSpPr>
          <p:nvPr/>
        </p:nvCxnSpPr>
        <p:spPr>
          <a:xfrm flipV="1">
            <a:off x="5181600" y="2461134"/>
            <a:ext cx="2057400" cy="534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1802274-0C20-41A8-A667-CF25423A41EA}"/>
              </a:ext>
            </a:extLst>
          </p:cNvPr>
          <p:cNvSpPr txBox="1"/>
          <p:nvPr/>
        </p:nvSpPr>
        <p:spPr>
          <a:xfrm>
            <a:off x="7329459" y="3712599"/>
            <a:ext cx="346165" cy="369332"/>
          </a:xfrm>
          <a:prstGeom prst="rect">
            <a:avLst/>
          </a:prstGeom>
          <a:solidFill>
            <a:schemeClr val="bg1"/>
          </a:solidFill>
          <a:ln>
            <a:solidFill>
              <a:srgbClr val="00B0F0"/>
            </a:solidFill>
          </a:ln>
        </p:spPr>
        <p:txBody>
          <a:bodyPr wrap="square" rtlCol="0">
            <a:spAutoFit/>
          </a:bodyPr>
          <a:lstStyle/>
          <a:p>
            <a:pPr defTabSz="457200"/>
            <a:r>
              <a:rPr lang="en-US" sz="1800" kern="1200" dirty="0">
                <a:solidFill>
                  <a:prstClr val="black"/>
                </a:solidFill>
                <a:latin typeface="Century Schoolbook" panose="02040604050505020304"/>
                <a:ea typeface="+mn-ea"/>
                <a:cs typeface="+mn-cs"/>
              </a:rPr>
              <a:t>2</a:t>
            </a:r>
          </a:p>
        </p:txBody>
      </p:sp>
      <p:sp>
        <p:nvSpPr>
          <p:cNvPr id="12" name="TextBox 11">
            <a:extLst>
              <a:ext uri="{FF2B5EF4-FFF2-40B4-BE49-F238E27FC236}">
                <a16:creationId xmlns:a16="http://schemas.microsoft.com/office/drawing/2014/main" id="{8D33A341-25C9-4B6C-883D-4B4BA53D7795}"/>
              </a:ext>
            </a:extLst>
          </p:cNvPr>
          <p:cNvSpPr txBox="1"/>
          <p:nvPr/>
        </p:nvSpPr>
        <p:spPr>
          <a:xfrm>
            <a:off x="4229309" y="3276600"/>
            <a:ext cx="1333291" cy="73866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457200"/>
            <a:endParaRPr lang="en-US" b="1" kern="1200" dirty="0">
              <a:solidFill>
                <a:prstClr val="white"/>
              </a:solidFill>
              <a:latin typeface="Century Schoolbook" panose="02040604050505020304"/>
            </a:endParaRPr>
          </a:p>
          <a:p>
            <a:pPr defTabSz="457200"/>
            <a:endParaRPr lang="en-US" b="1" kern="1200" dirty="0">
              <a:solidFill>
                <a:prstClr val="white"/>
              </a:solidFill>
              <a:latin typeface="Century Schoolbook" panose="02040604050505020304"/>
            </a:endParaRPr>
          </a:p>
          <a:p>
            <a:pPr defTabSz="457200"/>
            <a:r>
              <a:rPr lang="en-US" b="1" kern="1200" dirty="0">
                <a:solidFill>
                  <a:srgbClr val="ACCBF9">
                    <a:lumMod val="75000"/>
                  </a:srgbClr>
                </a:solidFill>
                <a:latin typeface="Century Schoolbook" panose="02040604050505020304"/>
              </a:rPr>
              <a:t>Aconitase</a:t>
            </a:r>
          </a:p>
        </p:txBody>
      </p:sp>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EB1C2227-39D7-4C80-A693-EE9CD5EADD11}"/>
                  </a:ext>
                </a:extLst>
              </p14:cNvPr>
              <p14:cNvContentPartPr/>
              <p14:nvPr/>
            </p14:nvContentPartPr>
            <p14:xfrm>
              <a:off x="5714940" y="3876570"/>
              <a:ext cx="19260" cy="28800"/>
            </p14:xfrm>
          </p:contentPart>
        </mc:Choice>
        <mc:Fallback xmlns="">
          <p:pic>
            <p:nvPicPr>
              <p:cNvPr id="8" name="Ink 7">
                <a:extLst>
                  <a:ext uri="{FF2B5EF4-FFF2-40B4-BE49-F238E27FC236}">
                    <a16:creationId xmlns:a16="http://schemas.microsoft.com/office/drawing/2014/main" id="{EB1C2227-39D7-4C80-A693-EE9CD5EADD11}"/>
                  </a:ext>
                </a:extLst>
              </p:cNvPr>
              <p:cNvPicPr/>
              <p:nvPr/>
            </p:nvPicPr>
            <p:blipFill>
              <a:blip r:embed="rId7"/>
              <a:stretch>
                <a:fillRect/>
              </a:stretch>
            </p:blipFill>
            <p:spPr>
              <a:xfrm>
                <a:off x="5710738" y="3872303"/>
                <a:ext cx="27664" cy="37333"/>
              </a:xfrm>
              <a:prstGeom prst="rect">
                <a:avLst/>
              </a:prstGeom>
            </p:spPr>
          </p:pic>
        </mc:Fallback>
      </mc:AlternateContent>
      <p:cxnSp>
        <p:nvCxnSpPr>
          <p:cNvPr id="9" name="Straight Arrow Connector 8">
            <a:extLst>
              <a:ext uri="{FF2B5EF4-FFF2-40B4-BE49-F238E27FC236}">
                <a16:creationId xmlns:a16="http://schemas.microsoft.com/office/drawing/2014/main" id="{846DCB41-E25A-46F4-AAFD-5FB6BA34E120}"/>
              </a:ext>
            </a:extLst>
          </p:cNvPr>
          <p:cNvCxnSpPr>
            <a:cxnSpLocks/>
            <a:stCxn id="12" idx="3"/>
          </p:cNvCxnSpPr>
          <p:nvPr/>
        </p:nvCxnSpPr>
        <p:spPr>
          <a:xfrm>
            <a:off x="5562600" y="3645932"/>
            <a:ext cx="1600200" cy="230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2BA811-8E6E-428B-8854-6F4361553509}"/>
              </a:ext>
            </a:extLst>
          </p:cNvPr>
          <p:cNvSpPr/>
          <p:nvPr/>
        </p:nvSpPr>
        <p:spPr>
          <a:xfrm>
            <a:off x="4171773" y="4729197"/>
            <a:ext cx="1524486" cy="1390249"/>
          </a:xfrm>
          <a:prstGeom prst="rect">
            <a:avLst/>
          </a:prstGeom>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kern="1200" dirty="0" err="1">
                <a:solidFill>
                  <a:prstClr val="black"/>
                </a:solidFill>
                <a:latin typeface="Century Schoolbook" panose="02040604050505020304"/>
              </a:rPr>
              <a:t>IsoCitrate</a:t>
            </a:r>
            <a:r>
              <a:rPr lang="en-US" b="1" kern="1200" dirty="0">
                <a:solidFill>
                  <a:prstClr val="black"/>
                </a:solidFill>
                <a:latin typeface="Century Schoolbook" panose="02040604050505020304"/>
              </a:rPr>
              <a:t> Dehydrogenase:</a:t>
            </a:r>
          </a:p>
          <a:p>
            <a:pPr algn="ctr" defTabSz="457200"/>
            <a:r>
              <a:rPr lang="en-US" kern="1200" dirty="0">
                <a:solidFill>
                  <a:prstClr val="black"/>
                </a:solidFill>
                <a:latin typeface="Century Schoolbook" panose="02040604050505020304"/>
              </a:rPr>
              <a:t>NAD+ is reduced</a:t>
            </a:r>
          </a:p>
          <a:p>
            <a:pPr algn="ctr" defTabSz="457200"/>
            <a:r>
              <a:rPr lang="en-US" kern="1200" dirty="0">
                <a:solidFill>
                  <a:prstClr val="black"/>
                </a:solidFill>
                <a:latin typeface="Century Schoolbook" panose="02040604050505020304"/>
              </a:rPr>
              <a:t>Co2 is out</a:t>
            </a:r>
          </a:p>
        </p:txBody>
      </p:sp>
      <p:sp>
        <p:nvSpPr>
          <p:cNvPr id="19" name="TextBox 18">
            <a:extLst>
              <a:ext uri="{FF2B5EF4-FFF2-40B4-BE49-F238E27FC236}">
                <a16:creationId xmlns:a16="http://schemas.microsoft.com/office/drawing/2014/main" id="{5B8F1E21-578C-4DA2-8B91-8E2F43BFA3AE}"/>
              </a:ext>
            </a:extLst>
          </p:cNvPr>
          <p:cNvSpPr txBox="1"/>
          <p:nvPr/>
        </p:nvSpPr>
        <p:spPr>
          <a:xfrm>
            <a:off x="7338984" y="5278099"/>
            <a:ext cx="346165" cy="369332"/>
          </a:xfrm>
          <a:prstGeom prst="rect">
            <a:avLst/>
          </a:prstGeom>
          <a:solidFill>
            <a:schemeClr val="bg1"/>
          </a:solidFill>
          <a:ln>
            <a:solidFill>
              <a:srgbClr val="00B0F0"/>
            </a:solidFill>
          </a:ln>
        </p:spPr>
        <p:txBody>
          <a:bodyPr wrap="square" rtlCol="0">
            <a:spAutoFit/>
          </a:bodyPr>
          <a:lstStyle/>
          <a:p>
            <a:pPr defTabSz="457200"/>
            <a:r>
              <a:rPr lang="en-US" sz="1800" kern="1200" dirty="0">
                <a:solidFill>
                  <a:prstClr val="black"/>
                </a:solidFill>
                <a:latin typeface="Century Schoolbook" panose="02040604050505020304"/>
                <a:ea typeface="+mn-ea"/>
                <a:cs typeface="+mn-cs"/>
              </a:rPr>
              <a:t>3</a:t>
            </a:r>
          </a:p>
        </p:txBody>
      </p:sp>
      <p:cxnSp>
        <p:nvCxnSpPr>
          <p:cNvPr id="15" name="Straight Arrow Connector 14">
            <a:extLst>
              <a:ext uri="{FF2B5EF4-FFF2-40B4-BE49-F238E27FC236}">
                <a16:creationId xmlns:a16="http://schemas.microsoft.com/office/drawing/2014/main" id="{74DA04E7-26F9-4C30-B674-38EA3BC30620}"/>
              </a:ext>
            </a:extLst>
          </p:cNvPr>
          <p:cNvCxnSpPr>
            <a:cxnSpLocks/>
          </p:cNvCxnSpPr>
          <p:nvPr/>
        </p:nvCxnSpPr>
        <p:spPr>
          <a:xfrm>
            <a:off x="6026983" y="5486400"/>
            <a:ext cx="1235787"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79AC8C6-A275-4DE8-B2A1-DE7F7A5B62BB}"/>
              </a:ext>
            </a:extLst>
          </p:cNvPr>
          <p:cNvCxnSpPr>
            <a:cxnSpLocks/>
          </p:cNvCxnSpPr>
          <p:nvPr/>
        </p:nvCxnSpPr>
        <p:spPr>
          <a:xfrm>
            <a:off x="2902311" y="2305125"/>
            <a:ext cx="0" cy="238134"/>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B186FA8-2C4B-4873-95A4-369FAE750E25}"/>
              </a:ext>
            </a:extLst>
          </p:cNvPr>
          <p:cNvSpPr/>
          <p:nvPr/>
        </p:nvSpPr>
        <p:spPr>
          <a:xfrm>
            <a:off x="1935477" y="3410614"/>
            <a:ext cx="1974527" cy="80021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457200"/>
            <a:r>
              <a:rPr lang="en-US" altLang="en-US" kern="1200" dirty="0">
                <a:solidFill>
                  <a:prstClr val="black">
                    <a:lumMod val="95000"/>
                  </a:prstClr>
                </a:solidFill>
                <a:latin typeface="Century Schoolbook" panose="02040604050505020304"/>
              </a:rPr>
              <a:t>Citrate </a:t>
            </a:r>
            <a:r>
              <a:rPr lang="en-US" altLang="en-US" kern="1200" dirty="0">
                <a:solidFill>
                  <a:prstClr val="black">
                    <a:lumMod val="95000"/>
                  </a:prstClr>
                </a:solidFill>
                <a:latin typeface="Century Schoolbook" panose="02040604050505020304"/>
                <a:sym typeface="Wingdings" panose="05000000000000000000" pitchFamily="2" charset="2"/>
              </a:rPr>
              <a:t>             </a:t>
            </a:r>
          </a:p>
          <a:p>
            <a:pPr algn="ctr" defTabSz="457200"/>
            <a:endParaRPr lang="en-US" altLang="en-US" kern="1200" dirty="0">
              <a:solidFill>
                <a:prstClr val="black">
                  <a:lumMod val="95000"/>
                </a:prstClr>
              </a:solidFill>
              <a:latin typeface="Century Schoolbook" panose="02040604050505020304"/>
              <a:sym typeface="Wingdings" panose="05000000000000000000" pitchFamily="2" charset="2"/>
            </a:endParaRPr>
          </a:p>
          <a:p>
            <a:pPr algn="ctr" defTabSz="457200"/>
            <a:r>
              <a:rPr lang="en-US" altLang="en-US" kern="1200" dirty="0">
                <a:solidFill>
                  <a:prstClr val="black">
                    <a:lumMod val="95000"/>
                  </a:prstClr>
                </a:solidFill>
                <a:latin typeface="Century Schoolbook" panose="02040604050505020304"/>
                <a:sym typeface="Wingdings" panose="05000000000000000000" pitchFamily="2" charset="2"/>
              </a:rPr>
              <a:t> </a:t>
            </a:r>
            <a:r>
              <a:rPr lang="en-US" altLang="en-US" kern="1200" dirty="0" err="1">
                <a:solidFill>
                  <a:prstClr val="black">
                    <a:lumMod val="95000"/>
                  </a:prstClr>
                </a:solidFill>
                <a:latin typeface="Century Schoolbook" panose="02040604050505020304"/>
                <a:sym typeface="Wingdings" panose="05000000000000000000" pitchFamily="2" charset="2"/>
              </a:rPr>
              <a:t>iso</a:t>
            </a:r>
            <a:r>
              <a:rPr lang="en-US" altLang="en-US" kern="1200" dirty="0">
                <a:solidFill>
                  <a:prstClr val="black">
                    <a:lumMod val="95000"/>
                  </a:prstClr>
                </a:solidFill>
                <a:latin typeface="Century Schoolbook" panose="02040604050505020304"/>
                <a:sym typeface="Wingdings" panose="05000000000000000000" pitchFamily="2" charset="2"/>
              </a:rPr>
              <a:t>-citrate</a:t>
            </a:r>
            <a:r>
              <a:rPr lang="en-US" altLang="en-US" sz="1800" kern="1200" dirty="0">
                <a:solidFill>
                  <a:prstClr val="black">
                    <a:lumMod val="95000"/>
                  </a:prstClr>
                </a:solidFill>
                <a:latin typeface="Century Schoolbook" panose="02040604050505020304"/>
                <a:sym typeface="Wingdings" panose="05000000000000000000" pitchFamily="2" charset="2"/>
              </a:rPr>
              <a:t> </a:t>
            </a:r>
            <a:endParaRPr lang="en-US" altLang="en-US" sz="1800" kern="1200" dirty="0">
              <a:solidFill>
                <a:prstClr val="black">
                  <a:lumMod val="95000"/>
                </a:prstClr>
              </a:solidFill>
              <a:latin typeface="Century Schoolbook" panose="02040604050505020304"/>
            </a:endParaRPr>
          </a:p>
        </p:txBody>
      </p:sp>
      <p:cxnSp>
        <p:nvCxnSpPr>
          <p:cNvPr id="19457" name="Straight Arrow Connector 19456">
            <a:extLst>
              <a:ext uri="{FF2B5EF4-FFF2-40B4-BE49-F238E27FC236}">
                <a16:creationId xmlns:a16="http://schemas.microsoft.com/office/drawing/2014/main" id="{D73D4E8F-4957-4E21-AD8B-803358A1736A}"/>
              </a:ext>
            </a:extLst>
          </p:cNvPr>
          <p:cNvCxnSpPr>
            <a:cxnSpLocks/>
          </p:cNvCxnSpPr>
          <p:nvPr/>
        </p:nvCxnSpPr>
        <p:spPr>
          <a:xfrm>
            <a:off x="2667134" y="3723307"/>
            <a:ext cx="5730" cy="192772"/>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8">
            <p14:nvContentPartPr>
              <p14:cNvPr id="19463" name="Ink 19462">
                <a:extLst>
                  <a:ext uri="{FF2B5EF4-FFF2-40B4-BE49-F238E27FC236}">
                    <a16:creationId xmlns:a16="http://schemas.microsoft.com/office/drawing/2014/main" id="{1497AAED-9CEB-4781-A56C-F4C4A9349ABF}"/>
                  </a:ext>
                </a:extLst>
              </p14:cNvPr>
              <p14:cNvContentPartPr/>
              <p14:nvPr/>
            </p14:nvContentPartPr>
            <p14:xfrm>
              <a:off x="5719620" y="3181230"/>
              <a:ext cx="33480" cy="57420"/>
            </p14:xfrm>
          </p:contentPart>
        </mc:Choice>
        <mc:Fallback xmlns="">
          <p:pic>
            <p:nvPicPr>
              <p:cNvPr id="19463" name="Ink 19462">
                <a:extLst>
                  <a:ext uri="{FF2B5EF4-FFF2-40B4-BE49-F238E27FC236}">
                    <a16:creationId xmlns:a16="http://schemas.microsoft.com/office/drawing/2014/main" id="{1497AAED-9CEB-4781-A56C-F4C4A9349ABF}"/>
                  </a:ext>
                </a:extLst>
              </p:cNvPr>
              <p:cNvPicPr/>
              <p:nvPr/>
            </p:nvPicPr>
            <p:blipFill>
              <a:blip r:embed="rId9"/>
              <a:stretch>
                <a:fillRect/>
              </a:stretch>
            </p:blipFill>
            <p:spPr>
              <a:xfrm>
                <a:off x="5715346" y="3176950"/>
                <a:ext cx="42028" cy="65980"/>
              </a:xfrm>
              <a:prstGeom prst="rect">
                <a:avLst/>
              </a:prstGeom>
            </p:spPr>
          </p:pic>
        </mc:Fallback>
      </mc:AlternateContent>
      <p:sp>
        <p:nvSpPr>
          <p:cNvPr id="19466" name="Rectangle 19465">
            <a:extLst>
              <a:ext uri="{FF2B5EF4-FFF2-40B4-BE49-F238E27FC236}">
                <a16:creationId xmlns:a16="http://schemas.microsoft.com/office/drawing/2014/main" id="{5AADC710-F548-4A28-A373-08211B9A5C6E}"/>
              </a:ext>
            </a:extLst>
          </p:cNvPr>
          <p:cNvSpPr/>
          <p:nvPr/>
        </p:nvSpPr>
        <p:spPr>
          <a:xfrm>
            <a:off x="1937024" y="4729197"/>
            <a:ext cx="1972979" cy="830997"/>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defTabSz="457200"/>
            <a:endParaRPr lang="en-US" altLang="en-US" sz="1200" b="1" kern="1200" dirty="0">
              <a:solidFill>
                <a:srgbClr val="7030A0"/>
              </a:solidFill>
              <a:latin typeface="Century Schoolbook" panose="02040604050505020304"/>
            </a:endParaRPr>
          </a:p>
          <a:p>
            <a:pPr algn="just" defTabSz="457200"/>
            <a:r>
              <a:rPr lang="en-US" altLang="en-US" sz="1200" kern="1200" dirty="0">
                <a:solidFill>
                  <a:prstClr val="black">
                    <a:lumMod val="95000"/>
                  </a:prstClr>
                </a:solidFill>
                <a:latin typeface="Century Schoolbook" panose="02040604050505020304"/>
              </a:rPr>
              <a:t>Iso-citrate                       </a:t>
            </a:r>
          </a:p>
          <a:p>
            <a:pPr algn="just" defTabSz="457200"/>
            <a:endParaRPr lang="en-US" altLang="en-US" sz="1200" kern="1200" dirty="0">
              <a:solidFill>
                <a:prstClr val="black">
                  <a:lumMod val="95000"/>
                </a:prstClr>
              </a:solidFill>
              <a:latin typeface="Century Schoolbook" panose="02040604050505020304"/>
            </a:endParaRPr>
          </a:p>
          <a:p>
            <a:pPr algn="just" defTabSz="457200"/>
            <a:r>
              <a:rPr lang="en-US" altLang="en-US" sz="1200" kern="1200" dirty="0">
                <a:solidFill>
                  <a:prstClr val="black">
                    <a:lumMod val="95000"/>
                  </a:prstClr>
                </a:solidFill>
                <a:latin typeface="Century Schoolbook" panose="02040604050505020304"/>
              </a:rPr>
              <a:t> </a:t>
            </a:r>
            <a:r>
              <a:rPr lang="el-GR" sz="1200" kern="1200" dirty="0">
                <a:solidFill>
                  <a:prstClr val="black">
                    <a:lumMod val="95000"/>
                  </a:prstClr>
                </a:solidFill>
                <a:latin typeface="Century Schoolbook" panose="02040604050505020304"/>
              </a:rPr>
              <a:t>α-</a:t>
            </a:r>
            <a:r>
              <a:rPr lang="en-US" sz="1200" kern="1200" dirty="0">
                <a:solidFill>
                  <a:prstClr val="black">
                    <a:lumMod val="95000"/>
                  </a:prstClr>
                </a:solidFill>
                <a:latin typeface="Century Schoolbook" panose="02040604050505020304"/>
              </a:rPr>
              <a:t>Ketoglutarate (5C)</a:t>
            </a:r>
            <a:endParaRPr lang="en-US" altLang="en-US" sz="1200" kern="1200" dirty="0">
              <a:solidFill>
                <a:prstClr val="black">
                  <a:lumMod val="95000"/>
                </a:prstClr>
              </a:solidFill>
              <a:latin typeface="Century Schoolbook" panose="02040604050505020304"/>
            </a:endParaRPr>
          </a:p>
        </p:txBody>
      </p:sp>
      <p:sp>
        <p:nvSpPr>
          <p:cNvPr id="45" name="TextBox 44">
            <a:extLst>
              <a:ext uri="{FF2B5EF4-FFF2-40B4-BE49-F238E27FC236}">
                <a16:creationId xmlns:a16="http://schemas.microsoft.com/office/drawing/2014/main" id="{A717661A-84B7-41C4-AF06-769DC74224E0}"/>
              </a:ext>
            </a:extLst>
          </p:cNvPr>
          <p:cNvSpPr txBox="1"/>
          <p:nvPr/>
        </p:nvSpPr>
        <p:spPr>
          <a:xfrm>
            <a:off x="7786906" y="3736094"/>
            <a:ext cx="456738" cy="58477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defTabSz="457200"/>
            <a:r>
              <a:rPr lang="en-US" sz="1600" b="1" kern="1200" dirty="0">
                <a:solidFill>
                  <a:prstClr val="black"/>
                </a:solidFill>
                <a:latin typeface="Century Schoolbook" panose="02040604050505020304"/>
              </a:rPr>
              <a:t>6C</a:t>
            </a:r>
            <a:endParaRPr lang="en-US" sz="1800" b="1" kern="1200" dirty="0">
              <a:solidFill>
                <a:prstClr val="black"/>
              </a:solidFill>
              <a:latin typeface="Century Schoolbook" panose="02040604050505020304"/>
            </a:endParaRPr>
          </a:p>
        </p:txBody>
      </p:sp>
      <p:sp>
        <p:nvSpPr>
          <p:cNvPr id="47" name="TextBox 46">
            <a:extLst>
              <a:ext uri="{FF2B5EF4-FFF2-40B4-BE49-F238E27FC236}">
                <a16:creationId xmlns:a16="http://schemas.microsoft.com/office/drawing/2014/main" id="{F0D5C811-118A-4B5C-BA8D-81F8C2154E0B}"/>
              </a:ext>
            </a:extLst>
          </p:cNvPr>
          <p:cNvSpPr txBox="1"/>
          <p:nvPr/>
        </p:nvSpPr>
        <p:spPr>
          <a:xfrm>
            <a:off x="9677400" y="6324601"/>
            <a:ext cx="456738" cy="58477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defTabSz="457200"/>
            <a:r>
              <a:rPr lang="en-US" sz="1600" b="1" kern="1200" dirty="0">
                <a:solidFill>
                  <a:prstClr val="black"/>
                </a:solidFill>
                <a:latin typeface="Century Schoolbook" panose="02040604050505020304"/>
              </a:rPr>
              <a:t>5C</a:t>
            </a:r>
            <a:endParaRPr lang="en-US" sz="1800" b="1" kern="1200" dirty="0">
              <a:solidFill>
                <a:prstClr val="black"/>
              </a:solidFill>
              <a:latin typeface="Century Schoolbook" panose="02040604050505020304"/>
            </a:endParaRPr>
          </a:p>
        </p:txBody>
      </p:sp>
      <p:cxnSp>
        <p:nvCxnSpPr>
          <p:cNvPr id="20" name="رابط كسهم مستقيم 19">
            <a:extLst>
              <a:ext uri="{FF2B5EF4-FFF2-40B4-BE49-F238E27FC236}">
                <a16:creationId xmlns:a16="http://schemas.microsoft.com/office/drawing/2014/main" id="{2217C154-C5E2-4FAF-8356-78FA9623B3F6}"/>
              </a:ext>
            </a:extLst>
          </p:cNvPr>
          <p:cNvCxnSpPr/>
          <p:nvPr/>
        </p:nvCxnSpPr>
        <p:spPr>
          <a:xfrm>
            <a:off x="2461846" y="5092505"/>
            <a:ext cx="0" cy="185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B665ECE-EAC8-407B-8547-3E58080F996C}"/>
              </a:ext>
            </a:extLst>
          </p:cNvPr>
          <p:cNvSpPr txBox="1"/>
          <p:nvPr/>
        </p:nvSpPr>
        <p:spPr>
          <a:xfrm>
            <a:off x="3033904" y="1112738"/>
            <a:ext cx="4281268" cy="523220"/>
          </a:xfrm>
          <a:prstGeom prst="rect">
            <a:avLst/>
          </a:prstGeom>
          <a:noFill/>
        </p:spPr>
        <p:txBody>
          <a:bodyPr wrap="square" rtlCol="0">
            <a:spAutoFit/>
          </a:bodyPr>
          <a:lstStyle/>
          <a:p>
            <a:pPr algn="ctr"/>
            <a:r>
              <a:rPr lang="en-US" b="1" dirty="0"/>
              <a:t>Formation of  </a:t>
            </a:r>
            <a:r>
              <a:rPr lang="en-US" altLang="en-US" b="1" kern="1200" dirty="0">
                <a:solidFill>
                  <a:prstClr val="black">
                    <a:lumMod val="95000"/>
                  </a:prstClr>
                </a:solidFill>
                <a:latin typeface="Century Schoolbook" panose="02040604050505020304"/>
              </a:rPr>
              <a:t> </a:t>
            </a:r>
            <a:r>
              <a:rPr lang="el-GR" b="1" kern="1200" dirty="0">
                <a:solidFill>
                  <a:prstClr val="black">
                    <a:lumMod val="95000"/>
                  </a:prstClr>
                </a:solidFill>
                <a:latin typeface="Century Schoolbook" panose="02040604050505020304"/>
              </a:rPr>
              <a:t>α-</a:t>
            </a:r>
            <a:r>
              <a:rPr lang="en-US" b="1" kern="1200" dirty="0">
                <a:solidFill>
                  <a:prstClr val="black">
                    <a:lumMod val="95000"/>
                  </a:prstClr>
                </a:solidFill>
                <a:latin typeface="Century Schoolbook" panose="02040604050505020304"/>
              </a:rPr>
              <a:t>Ketoglutarate from acetyl CoA and oxaloacetate</a:t>
            </a:r>
            <a:endParaRPr lang="en-US" b="1" dirty="0"/>
          </a:p>
        </p:txBody>
      </p:sp>
      <p:sp>
        <p:nvSpPr>
          <p:cNvPr id="5" name="TextBox 4">
            <a:extLst>
              <a:ext uri="{FF2B5EF4-FFF2-40B4-BE49-F238E27FC236}">
                <a16:creationId xmlns:a16="http://schemas.microsoft.com/office/drawing/2014/main" id="{800AA139-5E13-47BA-8769-076E6DC2E8D6}"/>
              </a:ext>
            </a:extLst>
          </p:cNvPr>
          <p:cNvSpPr txBox="1"/>
          <p:nvPr/>
        </p:nvSpPr>
        <p:spPr>
          <a:xfrm>
            <a:off x="121157" y="5836293"/>
            <a:ext cx="3193366" cy="954107"/>
          </a:xfrm>
          <a:prstGeom prst="rect">
            <a:avLst/>
          </a:prstGeom>
          <a:noFill/>
        </p:spPr>
        <p:txBody>
          <a:bodyPr wrap="square" rtlCol="0">
            <a:spAutoFit/>
          </a:bodyPr>
          <a:lstStyle/>
          <a:p>
            <a:r>
              <a:rPr lang="en-US" dirty="0"/>
              <a:t>Step (3) regulation:</a:t>
            </a:r>
          </a:p>
          <a:p>
            <a:r>
              <a:rPr lang="en-US" dirty="0"/>
              <a:t> Isocitrate dehydrogenase is :</a:t>
            </a:r>
          </a:p>
          <a:p>
            <a:r>
              <a:rPr lang="en-US" dirty="0"/>
              <a:t>1- activated by ADP – CA+2</a:t>
            </a:r>
          </a:p>
          <a:p>
            <a:r>
              <a:rPr lang="en-US" dirty="0"/>
              <a:t>2- inhibited by ATP- NADH</a:t>
            </a:r>
          </a:p>
        </p:txBody>
      </p:sp>
    </p:spTree>
    <p:extLst>
      <p:ext uri="{BB962C8B-B14F-4D97-AF65-F5344CB8AC3E}">
        <p14:creationId xmlns:p14="http://schemas.microsoft.com/office/powerpoint/2010/main" val="368422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title"/>
          </p:nvPr>
        </p:nvSpPr>
        <p:spPr>
          <a:xfrm>
            <a:off x="976532" y="-10821"/>
            <a:ext cx="8305800" cy="838200"/>
          </a:xfrm>
          <a:noFill/>
          <a:ln>
            <a:noFill/>
            <a:miter lim="800000"/>
            <a:headEnd/>
            <a:tailEnd/>
          </a:ln>
        </p:spPr>
        <p:txBody>
          <a:bodyPr>
            <a:normAutofit/>
          </a:bodyPr>
          <a:lstStyle/>
          <a:p>
            <a:pPr algn="ctr" eaLnBrk="1" hangingPunct="1"/>
            <a:r>
              <a:rPr lang="en-US" altLang="en-US" sz="3600" b="1" dirty="0">
                <a:solidFill>
                  <a:schemeClr val="accent2">
                    <a:lumMod val="75000"/>
                  </a:schemeClr>
                </a:solidFill>
                <a:latin typeface="Arial" charset="0"/>
                <a:ea typeface="Arial" charset="0"/>
                <a:cs typeface="Arial" charset="0"/>
              </a:rPr>
              <a:t>Krebs Cycle Reactions (2)</a:t>
            </a:r>
            <a:endParaRPr lang="en-US" altLang="en-US" sz="3600" b="1" baseline="30000" dirty="0">
              <a:solidFill>
                <a:schemeClr val="accent2">
                  <a:lumMod val="75000"/>
                </a:schemeClr>
              </a:solidFill>
              <a:latin typeface="Arial" charset="0"/>
              <a:ea typeface="Arial" charset="0"/>
              <a:cs typeface="Arial" charset="0"/>
            </a:endParaRPr>
          </a:p>
        </p:txBody>
      </p:sp>
      <p:sp>
        <p:nvSpPr>
          <p:cNvPr id="20483" name="Rectangle 8"/>
          <p:cNvSpPr>
            <a:spLocks noChangeArrowheads="1"/>
          </p:cNvSpPr>
          <p:nvPr/>
        </p:nvSpPr>
        <p:spPr bwMode="auto">
          <a:xfrm>
            <a:off x="5410203" y="2743200"/>
            <a:ext cx="2819400" cy="1112838"/>
          </a:xfrm>
          <a:prstGeom prst="rect">
            <a:avLst/>
          </a:prstGeom>
          <a:solidFill>
            <a:schemeClr val="accent1">
              <a:lumMod val="20000"/>
              <a:lumOff val="80000"/>
            </a:schemeClr>
          </a:solidFill>
          <a:ln>
            <a:solidFill>
              <a:schemeClr val="accent1">
                <a:lumMod val="40000"/>
                <a:lumOff val="6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575"/>
              </a:spcBef>
              <a:buClr>
                <a:schemeClr val="accent1"/>
              </a:buClr>
              <a:buSzPct val="85000"/>
              <a:buFont typeface="Wingdings 2" charset="2"/>
              <a:buChar char=""/>
              <a:defRPr sz="2600">
                <a:solidFill>
                  <a:schemeClr val="tx1"/>
                </a:solidFill>
                <a:latin typeface="Perpetua" charset="0"/>
              </a:defRPr>
            </a:lvl1pPr>
            <a:lvl2pPr marL="742950" indent="-285750">
              <a:spcBef>
                <a:spcPts val="375"/>
              </a:spcBef>
              <a:buClr>
                <a:schemeClr val="accent2"/>
              </a:buClr>
              <a:buSzPct val="85000"/>
              <a:buFont typeface="Wingdings 2" charset="2"/>
              <a:buChar char=""/>
              <a:defRPr sz="2400">
                <a:solidFill>
                  <a:schemeClr val="tx1"/>
                </a:solidFill>
                <a:latin typeface="Perpetua" charset="0"/>
              </a:defRPr>
            </a:lvl2pPr>
            <a:lvl3pPr marL="1143000" indent="-228600">
              <a:spcBef>
                <a:spcPts val="375"/>
              </a:spcBef>
              <a:buClr>
                <a:srgbClr val="E6B1AB"/>
              </a:buClr>
              <a:buSzPct val="85000"/>
              <a:buFont typeface="Wingdings 2" charset="2"/>
              <a:buChar char=""/>
              <a:defRPr sz="2000">
                <a:solidFill>
                  <a:schemeClr val="tx1"/>
                </a:solidFill>
                <a:latin typeface="Perpetua" charset="0"/>
              </a:defRPr>
            </a:lvl3pPr>
            <a:lvl4pPr marL="1600200" indent="-228600">
              <a:spcBef>
                <a:spcPts val="375"/>
              </a:spcBef>
              <a:buClr>
                <a:srgbClr val="A28E6A"/>
              </a:buClr>
              <a:buSzPct val="80000"/>
              <a:buFont typeface="Wingdings 2" charset="2"/>
              <a:buChar char=""/>
              <a:defRPr sz="2000">
                <a:solidFill>
                  <a:schemeClr val="tx1"/>
                </a:solidFill>
                <a:latin typeface="Perpetua" charset="0"/>
              </a:defRPr>
            </a:lvl4pPr>
            <a:lvl5pPr marL="2057400" indent="-228600">
              <a:spcBef>
                <a:spcPts val="375"/>
              </a:spcBef>
              <a:buClr>
                <a:srgbClr val="A28E6A"/>
              </a:buClr>
              <a:buChar char="o"/>
              <a:defRPr sz="2000">
                <a:solidFill>
                  <a:schemeClr val="tx1"/>
                </a:solidFill>
                <a:latin typeface="Perpetua"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charset="0"/>
              </a:defRPr>
            </a:lvl9pPr>
          </a:lstStyle>
          <a:p>
            <a:pPr algn="ctr" defTabSz="457200">
              <a:spcBef>
                <a:spcPct val="0"/>
              </a:spcBef>
              <a:buClrTx/>
              <a:buSzTx/>
              <a:buNone/>
            </a:pPr>
            <a:r>
              <a:rPr lang="en-US" altLang="en-US" sz="2000" kern="1200" dirty="0">
                <a:solidFill>
                  <a:prstClr val="black"/>
                </a:solidFill>
                <a:latin typeface="Times New Roman" charset="0"/>
              </a:rPr>
              <a:t>Succinate </a:t>
            </a:r>
            <a:r>
              <a:rPr lang="en-US" altLang="en-US" sz="2000" kern="1200" dirty="0" err="1">
                <a:solidFill>
                  <a:prstClr val="black"/>
                </a:solidFill>
                <a:latin typeface="Times New Roman" charset="0"/>
              </a:rPr>
              <a:t>Thiokinase</a:t>
            </a:r>
            <a:endParaRPr lang="en-US" altLang="en-US" sz="2000" kern="1200" baseline="30000" dirty="0">
              <a:solidFill>
                <a:prstClr val="black"/>
              </a:solidFill>
              <a:latin typeface="Times New Roman" charset="0"/>
            </a:endParaRPr>
          </a:p>
        </p:txBody>
      </p:sp>
      <p:sp>
        <p:nvSpPr>
          <p:cNvPr id="20484" name="Text Box 9"/>
          <p:cNvSpPr txBox="1">
            <a:spLocks noChangeArrowheads="1"/>
          </p:cNvSpPr>
          <p:nvPr/>
        </p:nvSpPr>
        <p:spPr bwMode="auto">
          <a:xfrm>
            <a:off x="5410203" y="3505200"/>
            <a:ext cx="2819400" cy="707886"/>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ts val="575"/>
              </a:spcBef>
              <a:buClr>
                <a:schemeClr val="accent1"/>
              </a:buClr>
              <a:buSzPct val="85000"/>
              <a:buFont typeface="Wingdings 2" charset="2"/>
              <a:buChar char=""/>
              <a:defRPr sz="2600">
                <a:solidFill>
                  <a:schemeClr val="tx1"/>
                </a:solidFill>
                <a:latin typeface="Perpetua" charset="0"/>
              </a:defRPr>
            </a:lvl1pPr>
            <a:lvl2pPr marL="742950" indent="-285750">
              <a:spcBef>
                <a:spcPts val="375"/>
              </a:spcBef>
              <a:buClr>
                <a:schemeClr val="accent2"/>
              </a:buClr>
              <a:buSzPct val="85000"/>
              <a:buFont typeface="Wingdings 2" charset="2"/>
              <a:buChar char=""/>
              <a:defRPr sz="2400">
                <a:solidFill>
                  <a:schemeClr val="tx1"/>
                </a:solidFill>
                <a:latin typeface="Perpetua" charset="0"/>
              </a:defRPr>
            </a:lvl2pPr>
            <a:lvl3pPr marL="1143000" indent="-228600">
              <a:spcBef>
                <a:spcPts val="375"/>
              </a:spcBef>
              <a:buClr>
                <a:srgbClr val="E6B1AB"/>
              </a:buClr>
              <a:buSzPct val="85000"/>
              <a:buFont typeface="Wingdings 2" charset="2"/>
              <a:buChar char=""/>
              <a:defRPr sz="2000">
                <a:solidFill>
                  <a:schemeClr val="tx1"/>
                </a:solidFill>
                <a:latin typeface="Perpetua" charset="0"/>
              </a:defRPr>
            </a:lvl3pPr>
            <a:lvl4pPr marL="1600200" indent="-228600">
              <a:spcBef>
                <a:spcPts val="375"/>
              </a:spcBef>
              <a:buClr>
                <a:srgbClr val="A28E6A"/>
              </a:buClr>
              <a:buSzPct val="80000"/>
              <a:buFont typeface="Wingdings 2" charset="2"/>
              <a:buChar char=""/>
              <a:defRPr sz="2000">
                <a:solidFill>
                  <a:schemeClr val="tx1"/>
                </a:solidFill>
                <a:latin typeface="Perpetua" charset="0"/>
              </a:defRPr>
            </a:lvl4pPr>
            <a:lvl5pPr marL="2057400" indent="-228600">
              <a:spcBef>
                <a:spcPts val="375"/>
              </a:spcBef>
              <a:buClr>
                <a:srgbClr val="A28E6A"/>
              </a:buClr>
              <a:buChar char="o"/>
              <a:defRPr sz="2000">
                <a:solidFill>
                  <a:schemeClr val="tx1"/>
                </a:solidFill>
                <a:latin typeface="Perpetua"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charset="0"/>
              </a:defRPr>
            </a:lvl9pPr>
          </a:lstStyle>
          <a:p>
            <a:pPr algn="ctr" defTabSz="457200">
              <a:spcBef>
                <a:spcPct val="0"/>
              </a:spcBef>
              <a:buClrTx/>
              <a:buSzTx/>
              <a:buNone/>
            </a:pPr>
            <a:r>
              <a:rPr lang="en-US" altLang="en-US" sz="2000" kern="1200" dirty="0">
                <a:solidFill>
                  <a:prstClr val="black"/>
                </a:solidFill>
                <a:latin typeface="Times New Roman" charset="0"/>
              </a:rPr>
              <a:t>Substrate-Level</a:t>
            </a:r>
          </a:p>
          <a:p>
            <a:pPr algn="ctr" defTabSz="457200">
              <a:spcBef>
                <a:spcPct val="0"/>
              </a:spcBef>
              <a:buClrTx/>
              <a:buSzTx/>
              <a:buNone/>
            </a:pPr>
            <a:r>
              <a:rPr lang="en-US" altLang="en-US" sz="2000" kern="1200" dirty="0">
                <a:solidFill>
                  <a:prstClr val="black"/>
                </a:solidFill>
                <a:latin typeface="Times New Roman" charset="0"/>
              </a:rPr>
              <a:t>Phosphorylation</a:t>
            </a:r>
          </a:p>
        </p:txBody>
      </p:sp>
      <p:sp>
        <p:nvSpPr>
          <p:cNvPr id="7" name="Right Arrow 6"/>
          <p:cNvSpPr/>
          <p:nvPr/>
        </p:nvSpPr>
        <p:spPr>
          <a:xfrm>
            <a:off x="8001003" y="3246438"/>
            <a:ext cx="395288" cy="228600"/>
          </a:xfrm>
          <a:prstGeom prst="rightArrow">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kern="1200">
              <a:solidFill>
                <a:prstClr val="white"/>
              </a:solidFill>
              <a:latin typeface="Century Schoolbook" panose="02040604050505020304"/>
            </a:endParaRPr>
          </a:p>
        </p:txBody>
      </p:sp>
      <p:pic>
        <p:nvPicPr>
          <p:cNvPr id="20486" name="Picture 2" descr="D:\Arun-Backup\project\Ferrier\Image_Bank\image_bank\images\jpg\figure_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2214" y="1093800"/>
            <a:ext cx="2714530" cy="56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
          <p:cNvSpPr>
            <a:spLocks noChangeArrowheads="1"/>
          </p:cNvSpPr>
          <p:nvPr/>
        </p:nvSpPr>
        <p:spPr bwMode="auto">
          <a:xfrm>
            <a:off x="4126239" y="5381165"/>
            <a:ext cx="538732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Times New Roman"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defTabSz="457200"/>
            <a:endParaRPr lang="ar-SA" altLang="en-US" sz="1800" kern="1200" dirty="0">
              <a:solidFill>
                <a:prstClr val="black">
                  <a:lumMod val="95000"/>
                </a:prstClr>
              </a:solidFill>
            </a:endParaRPr>
          </a:p>
          <a:p>
            <a:pPr defTabSz="457200"/>
            <a:r>
              <a:rPr lang="en-US" altLang="en-US" sz="1800" kern="1200" dirty="0">
                <a:solidFill>
                  <a:prstClr val="black">
                    <a:lumMod val="95000"/>
                  </a:prstClr>
                </a:solidFill>
              </a:rPr>
              <a:t>NAD(H) = </a:t>
            </a:r>
            <a:r>
              <a:rPr lang="en-US" altLang="en-US" sz="1800" kern="1200" dirty="0">
                <a:solidFill>
                  <a:srgbClr val="FF0000"/>
                </a:solidFill>
              </a:rPr>
              <a:t>nicotinamide adenine dinucleotide</a:t>
            </a:r>
            <a:endParaRPr lang="ar-SA" altLang="en-US" sz="1800" kern="1200" dirty="0">
              <a:solidFill>
                <a:srgbClr val="FF0000"/>
              </a:solidFill>
            </a:endParaRPr>
          </a:p>
          <a:p>
            <a:pPr defTabSz="457200"/>
            <a:r>
              <a:rPr lang="en-US" altLang="en-US" sz="1800" kern="1200" dirty="0">
                <a:solidFill>
                  <a:prstClr val="black">
                    <a:lumMod val="95000"/>
                  </a:prstClr>
                </a:solidFill>
              </a:rPr>
              <a:t>GDP = </a:t>
            </a:r>
            <a:r>
              <a:rPr lang="en-US" altLang="en-US" sz="1800" kern="1200" dirty="0">
                <a:solidFill>
                  <a:srgbClr val="FF0000"/>
                </a:solidFill>
              </a:rPr>
              <a:t>guanosine diphosphate</a:t>
            </a:r>
            <a:r>
              <a:rPr lang="en-US" altLang="en-US" sz="1800" kern="1200" dirty="0">
                <a:solidFill>
                  <a:prstClr val="black">
                    <a:lumMod val="95000"/>
                  </a:prstClr>
                </a:solidFill>
              </a:rPr>
              <a:t>;</a:t>
            </a:r>
          </a:p>
          <a:p>
            <a:pPr defTabSz="457200"/>
            <a:r>
              <a:rPr lang="en-US" altLang="en-US" sz="1800" kern="1200" dirty="0">
                <a:solidFill>
                  <a:prstClr val="black">
                    <a:lumMod val="95000"/>
                  </a:prstClr>
                </a:solidFill>
              </a:rPr>
              <a:t>P = </a:t>
            </a:r>
            <a:r>
              <a:rPr lang="en-US" altLang="en-US" sz="1800" kern="1200" dirty="0">
                <a:solidFill>
                  <a:srgbClr val="FF0000"/>
                </a:solidFill>
              </a:rPr>
              <a:t>phosphate</a:t>
            </a:r>
            <a:endParaRPr lang="ar-SA" altLang="en-US" sz="1800" kern="1200" dirty="0">
              <a:solidFill>
                <a:srgbClr val="FF0000"/>
              </a:solidFill>
            </a:endParaRPr>
          </a:p>
          <a:p>
            <a:pPr defTabSz="457200"/>
            <a:r>
              <a:rPr lang="en-US" altLang="en-US" sz="1800" kern="1200" dirty="0">
                <a:solidFill>
                  <a:prstClr val="black">
                    <a:lumMod val="95000"/>
                  </a:prstClr>
                </a:solidFill>
              </a:rPr>
              <a:t>FAD(H</a:t>
            </a:r>
            <a:r>
              <a:rPr lang="en-US" altLang="en-US" sz="1800" kern="1200" baseline="-25000" dirty="0">
                <a:solidFill>
                  <a:prstClr val="black">
                    <a:lumMod val="95000"/>
                  </a:prstClr>
                </a:solidFill>
              </a:rPr>
              <a:t>2</a:t>
            </a:r>
            <a:r>
              <a:rPr lang="en-US" altLang="en-US" sz="1800" kern="1200" dirty="0">
                <a:solidFill>
                  <a:prstClr val="black">
                    <a:lumMod val="95000"/>
                  </a:prstClr>
                </a:solidFill>
              </a:rPr>
              <a:t>) = </a:t>
            </a:r>
            <a:r>
              <a:rPr lang="en-US" altLang="en-US" sz="1800" kern="1200" dirty="0">
                <a:solidFill>
                  <a:srgbClr val="FF0000"/>
                </a:solidFill>
              </a:rPr>
              <a:t>flavin adenine dinucleotide</a:t>
            </a:r>
            <a:r>
              <a:rPr lang="en-US" altLang="en-US" sz="1800" kern="1200" dirty="0">
                <a:solidFill>
                  <a:prstClr val="black">
                    <a:lumMod val="95000"/>
                  </a:prstClr>
                </a:solidFill>
              </a:rPr>
              <a:t>.</a:t>
            </a:r>
          </a:p>
        </p:txBody>
      </p:sp>
      <p:sp>
        <p:nvSpPr>
          <p:cNvPr id="8" name="TextBox 7">
            <a:extLst>
              <a:ext uri="{FF2B5EF4-FFF2-40B4-BE49-F238E27FC236}">
                <a16:creationId xmlns:a16="http://schemas.microsoft.com/office/drawing/2014/main" id="{5D0E336D-D19B-4DC0-814D-EA13F6FD6A87}"/>
              </a:ext>
            </a:extLst>
          </p:cNvPr>
          <p:cNvSpPr txBox="1"/>
          <p:nvPr/>
        </p:nvSpPr>
        <p:spPr>
          <a:xfrm>
            <a:off x="8561287" y="4213087"/>
            <a:ext cx="456738" cy="58477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defTabSz="457200"/>
            <a:r>
              <a:rPr lang="en-US" sz="1600" b="1" kern="1200" dirty="0">
                <a:solidFill>
                  <a:prstClr val="black"/>
                </a:solidFill>
                <a:latin typeface="Century Schoolbook" panose="02040604050505020304"/>
              </a:rPr>
              <a:t>4C</a:t>
            </a:r>
            <a:endParaRPr lang="en-US" sz="1800" b="1" kern="1200" dirty="0">
              <a:solidFill>
                <a:prstClr val="black"/>
              </a:solidFill>
              <a:latin typeface="Century Schoolbook" panose="02040604050505020304"/>
            </a:endParaRPr>
          </a:p>
        </p:txBody>
      </p:sp>
      <p:sp>
        <p:nvSpPr>
          <p:cNvPr id="9" name="TextBox 8">
            <a:extLst>
              <a:ext uri="{FF2B5EF4-FFF2-40B4-BE49-F238E27FC236}">
                <a16:creationId xmlns:a16="http://schemas.microsoft.com/office/drawing/2014/main" id="{A81B684E-3705-4483-864F-D172CF0AA941}"/>
              </a:ext>
            </a:extLst>
          </p:cNvPr>
          <p:cNvSpPr txBox="1"/>
          <p:nvPr/>
        </p:nvSpPr>
        <p:spPr>
          <a:xfrm>
            <a:off x="8561287" y="2824372"/>
            <a:ext cx="456738" cy="58477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defTabSz="457200"/>
            <a:r>
              <a:rPr lang="en-US" sz="1600" b="1" kern="1200" dirty="0">
                <a:solidFill>
                  <a:prstClr val="black"/>
                </a:solidFill>
                <a:latin typeface="Century Schoolbook" panose="02040604050505020304"/>
              </a:rPr>
              <a:t>5C</a:t>
            </a:r>
            <a:endParaRPr lang="en-US" sz="1800" b="1" kern="1200" dirty="0">
              <a:solidFill>
                <a:prstClr val="black"/>
              </a:solidFill>
              <a:latin typeface="Century Schoolbook" panose="02040604050505020304"/>
            </a:endParaRPr>
          </a:p>
        </p:txBody>
      </p:sp>
      <p:sp>
        <p:nvSpPr>
          <p:cNvPr id="10" name="TextBox 9">
            <a:extLst>
              <a:ext uri="{FF2B5EF4-FFF2-40B4-BE49-F238E27FC236}">
                <a16:creationId xmlns:a16="http://schemas.microsoft.com/office/drawing/2014/main" id="{90911564-EB05-4D1B-8451-9048847B5065}"/>
              </a:ext>
            </a:extLst>
          </p:cNvPr>
          <p:cNvSpPr txBox="1"/>
          <p:nvPr/>
        </p:nvSpPr>
        <p:spPr>
          <a:xfrm>
            <a:off x="8534403" y="5715001"/>
            <a:ext cx="456738" cy="58477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defTabSz="457200"/>
            <a:r>
              <a:rPr lang="en-US" sz="1600" b="1" kern="1200" dirty="0">
                <a:solidFill>
                  <a:prstClr val="black"/>
                </a:solidFill>
                <a:latin typeface="Century Schoolbook" panose="02040604050505020304"/>
              </a:rPr>
              <a:t>4C</a:t>
            </a:r>
            <a:endParaRPr lang="en-US" sz="1800" b="1" kern="1200" dirty="0">
              <a:solidFill>
                <a:prstClr val="black"/>
              </a:solidFill>
              <a:latin typeface="Century Schoolbook" panose="02040604050505020304"/>
            </a:endParaRPr>
          </a:p>
        </p:txBody>
      </p:sp>
      <p:sp>
        <p:nvSpPr>
          <p:cNvPr id="2" name="Rectangle 1">
            <a:extLst>
              <a:ext uri="{FF2B5EF4-FFF2-40B4-BE49-F238E27FC236}">
                <a16:creationId xmlns:a16="http://schemas.microsoft.com/office/drawing/2014/main" id="{8C590724-7674-4264-ACB9-00019C9B6DEB}"/>
              </a:ext>
            </a:extLst>
          </p:cNvPr>
          <p:cNvSpPr/>
          <p:nvPr/>
        </p:nvSpPr>
        <p:spPr>
          <a:xfrm>
            <a:off x="2574416" y="842460"/>
            <a:ext cx="5335115" cy="400110"/>
          </a:xfrm>
          <a:prstGeom prst="rect">
            <a:avLst/>
          </a:prstGeom>
        </p:spPr>
        <p:txBody>
          <a:bodyPr wrap="none">
            <a:spAutoFit/>
          </a:bodyPr>
          <a:lstStyle/>
          <a:p>
            <a:pPr defTabSz="457200"/>
            <a:r>
              <a:rPr lang="en-US" altLang="en-US" sz="1800" b="1" kern="1200" dirty="0">
                <a:solidFill>
                  <a:prstClr val="black">
                    <a:lumMod val="95000"/>
                  </a:prstClr>
                </a:solidFill>
              </a:rPr>
              <a:t>Formation</a:t>
            </a:r>
            <a:r>
              <a:rPr lang="en-US" altLang="en-US" sz="2000" b="1" kern="1200" dirty="0">
                <a:solidFill>
                  <a:prstClr val="black">
                    <a:lumMod val="95000"/>
                  </a:prstClr>
                </a:solidFill>
              </a:rPr>
              <a:t> of malate from </a:t>
            </a:r>
            <a:r>
              <a:rPr lang="el-GR" altLang="en-US" sz="2000" b="1" kern="1200" dirty="0">
                <a:solidFill>
                  <a:prstClr val="black">
                    <a:lumMod val="95000"/>
                  </a:prstClr>
                </a:solidFill>
              </a:rPr>
              <a:t>α-</a:t>
            </a:r>
            <a:r>
              <a:rPr lang="en-US" altLang="en-US" sz="2000" b="1" kern="1200" dirty="0">
                <a:solidFill>
                  <a:prstClr val="black">
                    <a:lumMod val="95000"/>
                  </a:prstClr>
                </a:solidFill>
              </a:rPr>
              <a:t>ketoglutarate.</a:t>
            </a:r>
            <a:r>
              <a:rPr lang="en-US" altLang="en-US" sz="1800" kern="1200" dirty="0">
                <a:solidFill>
                  <a:prstClr val="black">
                    <a:lumMod val="95000"/>
                  </a:prstClr>
                </a:solidFill>
              </a:rPr>
              <a:t> </a:t>
            </a:r>
          </a:p>
        </p:txBody>
      </p:sp>
      <p:sp>
        <p:nvSpPr>
          <p:cNvPr id="4" name="TextBox 3">
            <a:extLst>
              <a:ext uri="{FF2B5EF4-FFF2-40B4-BE49-F238E27FC236}">
                <a16:creationId xmlns:a16="http://schemas.microsoft.com/office/drawing/2014/main" id="{999F19B7-02DB-489E-BA29-4CE40E8B992C}"/>
              </a:ext>
            </a:extLst>
          </p:cNvPr>
          <p:cNvSpPr txBox="1"/>
          <p:nvPr/>
        </p:nvSpPr>
        <p:spPr>
          <a:xfrm>
            <a:off x="223032" y="2012483"/>
            <a:ext cx="1865142" cy="4401205"/>
          </a:xfrm>
          <a:prstGeom prst="rect">
            <a:avLst/>
          </a:prstGeom>
          <a:noFill/>
        </p:spPr>
        <p:txBody>
          <a:bodyPr wrap="square" rtlCol="0">
            <a:spAutoFit/>
          </a:bodyPr>
          <a:lstStyle/>
          <a:p>
            <a:r>
              <a:rPr lang="el-GR" altLang="en-US" b="1" kern="1200" dirty="0">
                <a:solidFill>
                  <a:prstClr val="black">
                    <a:lumMod val="95000"/>
                  </a:prstClr>
                </a:solidFill>
              </a:rPr>
              <a:t>α-</a:t>
            </a:r>
            <a:r>
              <a:rPr lang="en-US" altLang="en-US" b="1" kern="1200" dirty="0">
                <a:solidFill>
                  <a:prstClr val="black">
                    <a:lumMod val="95000"/>
                  </a:prstClr>
                </a:solidFill>
              </a:rPr>
              <a:t>ketoglutarate.</a:t>
            </a:r>
          </a:p>
          <a:p>
            <a:endParaRPr lang="en-US" b="1" kern="1200" dirty="0">
              <a:solidFill>
                <a:prstClr val="black">
                  <a:lumMod val="95000"/>
                </a:prstClr>
              </a:solidFill>
            </a:endParaRPr>
          </a:p>
          <a:p>
            <a:endParaRPr lang="en-US" b="1" kern="1200" dirty="0">
              <a:solidFill>
                <a:prstClr val="black">
                  <a:lumMod val="95000"/>
                </a:prstClr>
              </a:solidFill>
            </a:endParaRPr>
          </a:p>
          <a:p>
            <a:endParaRPr lang="en-US" b="1" kern="1200" dirty="0">
              <a:solidFill>
                <a:prstClr val="black">
                  <a:lumMod val="95000"/>
                </a:prstClr>
              </a:solidFill>
            </a:endParaRPr>
          </a:p>
          <a:p>
            <a:endParaRPr lang="en-US" b="1" kern="1200" dirty="0">
              <a:solidFill>
                <a:prstClr val="black">
                  <a:lumMod val="95000"/>
                </a:prstClr>
              </a:solidFill>
            </a:endParaRPr>
          </a:p>
          <a:p>
            <a:r>
              <a:rPr lang="en-US" b="1" kern="1200" dirty="0" err="1">
                <a:solidFill>
                  <a:prstClr val="black">
                    <a:lumMod val="95000"/>
                  </a:prstClr>
                </a:solidFill>
              </a:rPr>
              <a:t>Succynyl</a:t>
            </a:r>
            <a:r>
              <a:rPr lang="en-US" b="1" kern="1200" dirty="0">
                <a:solidFill>
                  <a:prstClr val="black">
                    <a:lumMod val="95000"/>
                  </a:prstClr>
                </a:solidFill>
              </a:rPr>
              <a:t> CoA</a:t>
            </a:r>
          </a:p>
          <a:p>
            <a:endParaRPr lang="en-US" b="1" kern="1200" dirty="0">
              <a:solidFill>
                <a:prstClr val="black">
                  <a:lumMod val="95000"/>
                </a:prstClr>
              </a:solidFill>
            </a:endParaRPr>
          </a:p>
          <a:p>
            <a:endParaRPr lang="en-US" b="1" kern="1200" dirty="0">
              <a:solidFill>
                <a:prstClr val="black">
                  <a:lumMod val="95000"/>
                </a:prstClr>
              </a:solidFill>
            </a:endParaRPr>
          </a:p>
          <a:p>
            <a:endParaRPr lang="en-US" b="1" kern="1200" dirty="0">
              <a:solidFill>
                <a:prstClr val="black">
                  <a:lumMod val="95000"/>
                </a:prstClr>
              </a:solidFill>
            </a:endParaRPr>
          </a:p>
          <a:p>
            <a:endParaRPr lang="en-US" b="1" kern="1200" dirty="0">
              <a:solidFill>
                <a:prstClr val="black">
                  <a:lumMod val="95000"/>
                </a:prstClr>
              </a:solidFill>
            </a:endParaRPr>
          </a:p>
          <a:p>
            <a:r>
              <a:rPr lang="en-US" b="1" kern="1200" dirty="0">
                <a:solidFill>
                  <a:prstClr val="black">
                    <a:lumMod val="95000"/>
                  </a:prstClr>
                </a:solidFill>
              </a:rPr>
              <a:t>Succinate</a:t>
            </a:r>
          </a:p>
          <a:p>
            <a:endParaRPr lang="en-US" b="1" kern="1200" dirty="0">
              <a:solidFill>
                <a:prstClr val="black">
                  <a:lumMod val="95000"/>
                </a:prstClr>
              </a:solidFill>
            </a:endParaRPr>
          </a:p>
          <a:p>
            <a:endParaRPr lang="en-US" b="1" kern="1200" dirty="0">
              <a:solidFill>
                <a:prstClr val="black">
                  <a:lumMod val="95000"/>
                </a:prstClr>
              </a:solidFill>
            </a:endParaRPr>
          </a:p>
          <a:p>
            <a:endParaRPr lang="en-US" b="1" kern="1200" dirty="0">
              <a:solidFill>
                <a:prstClr val="black">
                  <a:lumMod val="95000"/>
                </a:prstClr>
              </a:solidFill>
            </a:endParaRPr>
          </a:p>
          <a:p>
            <a:r>
              <a:rPr lang="en-US" b="1" kern="1200" dirty="0">
                <a:solidFill>
                  <a:prstClr val="black">
                    <a:lumMod val="95000"/>
                  </a:prstClr>
                </a:solidFill>
              </a:rPr>
              <a:t>Fumarate</a:t>
            </a:r>
          </a:p>
          <a:p>
            <a:endParaRPr lang="en-US" b="1" kern="1200" dirty="0">
              <a:solidFill>
                <a:prstClr val="black">
                  <a:lumMod val="95000"/>
                </a:prstClr>
              </a:solidFill>
            </a:endParaRPr>
          </a:p>
          <a:p>
            <a:endParaRPr lang="en-US" b="1" kern="1200" dirty="0">
              <a:solidFill>
                <a:prstClr val="black">
                  <a:lumMod val="95000"/>
                </a:prstClr>
              </a:solidFill>
            </a:endParaRPr>
          </a:p>
          <a:p>
            <a:endParaRPr lang="en-US" b="1" kern="1200" dirty="0">
              <a:solidFill>
                <a:prstClr val="black">
                  <a:lumMod val="95000"/>
                </a:prstClr>
              </a:solidFill>
            </a:endParaRPr>
          </a:p>
          <a:p>
            <a:endParaRPr lang="en-US" b="1" kern="1200" dirty="0">
              <a:solidFill>
                <a:prstClr val="black">
                  <a:lumMod val="95000"/>
                </a:prstClr>
              </a:solidFill>
            </a:endParaRPr>
          </a:p>
          <a:p>
            <a:r>
              <a:rPr lang="en-US" b="1" kern="1200" dirty="0">
                <a:solidFill>
                  <a:prstClr val="black">
                    <a:lumMod val="95000"/>
                  </a:prstClr>
                </a:solidFill>
              </a:rPr>
              <a:t>L-malate</a:t>
            </a:r>
            <a:endParaRPr lang="en-US" dirty="0"/>
          </a:p>
        </p:txBody>
      </p:sp>
      <p:cxnSp>
        <p:nvCxnSpPr>
          <p:cNvPr id="6" name="Straight Arrow Connector 5">
            <a:extLst>
              <a:ext uri="{FF2B5EF4-FFF2-40B4-BE49-F238E27FC236}">
                <a16:creationId xmlns:a16="http://schemas.microsoft.com/office/drawing/2014/main" id="{CB1F86A5-8FAC-4B70-B57F-32DE7E334D69}"/>
              </a:ext>
            </a:extLst>
          </p:cNvPr>
          <p:cNvCxnSpPr/>
          <p:nvPr/>
        </p:nvCxnSpPr>
        <p:spPr>
          <a:xfrm>
            <a:off x="801858" y="2307102"/>
            <a:ext cx="0" cy="809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633857E-AF58-4F26-9000-51E9FB58D957}"/>
              </a:ext>
            </a:extLst>
          </p:cNvPr>
          <p:cNvCxnSpPr/>
          <p:nvPr/>
        </p:nvCxnSpPr>
        <p:spPr>
          <a:xfrm>
            <a:off x="797168" y="5310172"/>
            <a:ext cx="0" cy="809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37E2D07-09AC-46B1-86FD-ACC70F71A876}"/>
              </a:ext>
            </a:extLst>
          </p:cNvPr>
          <p:cNvCxnSpPr>
            <a:cxnSpLocks/>
          </p:cNvCxnSpPr>
          <p:nvPr/>
        </p:nvCxnSpPr>
        <p:spPr>
          <a:xfrm>
            <a:off x="797168" y="4459096"/>
            <a:ext cx="0" cy="591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E47DBA1-E04A-4AFE-A849-5157F3D4655F}"/>
              </a:ext>
            </a:extLst>
          </p:cNvPr>
          <p:cNvCxnSpPr/>
          <p:nvPr/>
        </p:nvCxnSpPr>
        <p:spPr>
          <a:xfrm>
            <a:off x="801858" y="3403428"/>
            <a:ext cx="0" cy="809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07D8BE2-C589-4906-A445-EAF012D31B0E}"/>
              </a:ext>
            </a:extLst>
          </p:cNvPr>
          <p:cNvSpPr txBox="1"/>
          <p:nvPr/>
        </p:nvSpPr>
        <p:spPr>
          <a:xfrm>
            <a:off x="1034470" y="2427674"/>
            <a:ext cx="1865142" cy="523220"/>
          </a:xfrm>
          <a:prstGeom prst="rect">
            <a:avLst/>
          </a:prstGeom>
          <a:noFill/>
        </p:spPr>
        <p:txBody>
          <a:bodyPr wrap="square" rtlCol="0">
            <a:spAutoFit/>
          </a:bodyPr>
          <a:lstStyle/>
          <a:p>
            <a:r>
              <a:rPr lang="el-GR" altLang="en-US" b="1" kern="1200" dirty="0">
                <a:solidFill>
                  <a:srgbClr val="00B050"/>
                </a:solidFill>
              </a:rPr>
              <a:t>α-</a:t>
            </a:r>
            <a:r>
              <a:rPr lang="en-US" altLang="en-US" b="1" kern="1200" dirty="0">
                <a:solidFill>
                  <a:srgbClr val="00B050"/>
                </a:solidFill>
              </a:rPr>
              <a:t>ketoglutarate dehydrogenase </a:t>
            </a:r>
            <a:endParaRPr lang="en-US" dirty="0">
              <a:solidFill>
                <a:srgbClr val="00B050"/>
              </a:solidFill>
            </a:endParaRPr>
          </a:p>
        </p:txBody>
      </p:sp>
      <p:cxnSp>
        <p:nvCxnSpPr>
          <p:cNvPr id="15" name="Straight Arrow Connector 14">
            <a:extLst>
              <a:ext uri="{FF2B5EF4-FFF2-40B4-BE49-F238E27FC236}">
                <a16:creationId xmlns:a16="http://schemas.microsoft.com/office/drawing/2014/main" id="{D5AEE97C-B85F-43F8-8F1D-8F8D79CA0D58}"/>
              </a:ext>
            </a:extLst>
          </p:cNvPr>
          <p:cNvCxnSpPr/>
          <p:nvPr/>
        </p:nvCxnSpPr>
        <p:spPr>
          <a:xfrm>
            <a:off x="2574416" y="2689284"/>
            <a:ext cx="731492"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9" name="TextBox 18">
            <a:extLst>
              <a:ext uri="{FF2B5EF4-FFF2-40B4-BE49-F238E27FC236}">
                <a16:creationId xmlns:a16="http://schemas.microsoft.com/office/drawing/2014/main" id="{6D6153FD-DB4B-4D25-8295-46B97F441551}"/>
              </a:ext>
            </a:extLst>
          </p:cNvPr>
          <p:cNvSpPr txBox="1"/>
          <p:nvPr/>
        </p:nvSpPr>
        <p:spPr>
          <a:xfrm>
            <a:off x="3371831" y="2162652"/>
            <a:ext cx="2864049" cy="954107"/>
          </a:xfrm>
          <a:prstGeom prst="rect">
            <a:avLst/>
          </a:prstGeom>
          <a:noFill/>
        </p:spPr>
        <p:txBody>
          <a:bodyPr wrap="square" rtlCol="0">
            <a:spAutoFit/>
          </a:bodyPr>
          <a:lstStyle/>
          <a:p>
            <a:r>
              <a:rPr lang="en-US" dirty="0"/>
              <a:t>Regulation:</a:t>
            </a:r>
          </a:p>
          <a:p>
            <a:r>
              <a:rPr lang="en-US" dirty="0"/>
              <a:t>1- inhibited by NADH – succinyl CoA</a:t>
            </a:r>
          </a:p>
          <a:p>
            <a:r>
              <a:rPr lang="en-US" dirty="0"/>
              <a:t>2-activated by CA+2</a:t>
            </a:r>
          </a:p>
        </p:txBody>
      </p:sp>
      <p:sp>
        <p:nvSpPr>
          <p:cNvPr id="25" name="TextBox 24">
            <a:extLst>
              <a:ext uri="{FF2B5EF4-FFF2-40B4-BE49-F238E27FC236}">
                <a16:creationId xmlns:a16="http://schemas.microsoft.com/office/drawing/2014/main" id="{4D0C85D8-832B-4F75-91F7-8BFB19DFCE3E}"/>
              </a:ext>
            </a:extLst>
          </p:cNvPr>
          <p:cNvSpPr txBox="1"/>
          <p:nvPr/>
        </p:nvSpPr>
        <p:spPr>
          <a:xfrm>
            <a:off x="1057345" y="5436230"/>
            <a:ext cx="1865142" cy="307777"/>
          </a:xfrm>
          <a:prstGeom prst="rect">
            <a:avLst/>
          </a:prstGeom>
          <a:noFill/>
        </p:spPr>
        <p:txBody>
          <a:bodyPr wrap="square" rtlCol="0">
            <a:spAutoFit/>
          </a:bodyPr>
          <a:lstStyle/>
          <a:p>
            <a:r>
              <a:rPr lang="en-US" b="1" kern="1200" dirty="0">
                <a:solidFill>
                  <a:srgbClr val="00B050"/>
                </a:solidFill>
              </a:rPr>
              <a:t>fumarase</a:t>
            </a:r>
            <a:endParaRPr lang="en-US" dirty="0">
              <a:solidFill>
                <a:srgbClr val="00B050"/>
              </a:solidFill>
            </a:endParaRPr>
          </a:p>
        </p:txBody>
      </p:sp>
      <p:sp>
        <p:nvSpPr>
          <p:cNvPr id="26" name="TextBox 25">
            <a:extLst>
              <a:ext uri="{FF2B5EF4-FFF2-40B4-BE49-F238E27FC236}">
                <a16:creationId xmlns:a16="http://schemas.microsoft.com/office/drawing/2014/main" id="{D935DF4D-87CA-4CD0-A958-FFA6274D25A5}"/>
              </a:ext>
            </a:extLst>
          </p:cNvPr>
          <p:cNvSpPr txBox="1"/>
          <p:nvPr/>
        </p:nvSpPr>
        <p:spPr>
          <a:xfrm>
            <a:off x="1072584" y="4459096"/>
            <a:ext cx="1865142" cy="523220"/>
          </a:xfrm>
          <a:prstGeom prst="rect">
            <a:avLst/>
          </a:prstGeom>
          <a:noFill/>
        </p:spPr>
        <p:txBody>
          <a:bodyPr wrap="square" rtlCol="0">
            <a:spAutoFit/>
          </a:bodyPr>
          <a:lstStyle/>
          <a:p>
            <a:r>
              <a:rPr lang="en-US" dirty="0">
                <a:solidFill>
                  <a:srgbClr val="00B050"/>
                </a:solidFill>
              </a:rPr>
              <a:t>Succinate dehydrogenase</a:t>
            </a:r>
          </a:p>
        </p:txBody>
      </p:sp>
      <p:sp>
        <p:nvSpPr>
          <p:cNvPr id="27" name="TextBox 26">
            <a:extLst>
              <a:ext uri="{FF2B5EF4-FFF2-40B4-BE49-F238E27FC236}">
                <a16:creationId xmlns:a16="http://schemas.microsoft.com/office/drawing/2014/main" id="{7E282917-79A3-415E-A2B5-40821558D99E}"/>
              </a:ext>
            </a:extLst>
          </p:cNvPr>
          <p:cNvSpPr txBox="1"/>
          <p:nvPr/>
        </p:nvSpPr>
        <p:spPr>
          <a:xfrm>
            <a:off x="1013813" y="3546646"/>
            <a:ext cx="1865142" cy="307777"/>
          </a:xfrm>
          <a:prstGeom prst="rect">
            <a:avLst/>
          </a:prstGeom>
          <a:noFill/>
        </p:spPr>
        <p:txBody>
          <a:bodyPr wrap="square" rtlCol="0">
            <a:spAutoFit/>
          </a:bodyPr>
          <a:lstStyle/>
          <a:p>
            <a:r>
              <a:rPr lang="en-US" dirty="0">
                <a:solidFill>
                  <a:srgbClr val="00B050"/>
                </a:solidFill>
              </a:rPr>
              <a:t>Succinate </a:t>
            </a:r>
            <a:r>
              <a:rPr lang="en-US" dirty="0" err="1">
                <a:solidFill>
                  <a:srgbClr val="00B050"/>
                </a:solidFill>
              </a:rPr>
              <a:t>thiokinaze</a:t>
            </a:r>
            <a:endParaRPr lang="en-US" dirty="0">
              <a:solidFill>
                <a:srgbClr val="00B050"/>
              </a:solidFill>
            </a:endParaRPr>
          </a:p>
        </p:txBody>
      </p:sp>
      <p:cxnSp>
        <p:nvCxnSpPr>
          <p:cNvPr id="28" name="Straight Arrow Connector 27">
            <a:extLst>
              <a:ext uri="{FF2B5EF4-FFF2-40B4-BE49-F238E27FC236}">
                <a16:creationId xmlns:a16="http://schemas.microsoft.com/office/drawing/2014/main" id="{EA126A31-B2F3-4C4F-B1DA-38FC8C0231F4}"/>
              </a:ext>
            </a:extLst>
          </p:cNvPr>
          <p:cNvCxnSpPr/>
          <p:nvPr/>
        </p:nvCxnSpPr>
        <p:spPr>
          <a:xfrm>
            <a:off x="2878955" y="3808256"/>
            <a:ext cx="731492"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9" name="Straight Arrow Connector 28">
            <a:extLst>
              <a:ext uri="{FF2B5EF4-FFF2-40B4-BE49-F238E27FC236}">
                <a16:creationId xmlns:a16="http://schemas.microsoft.com/office/drawing/2014/main" id="{3560F111-99D4-4FF3-8C69-9656280E1873}"/>
              </a:ext>
            </a:extLst>
          </p:cNvPr>
          <p:cNvCxnSpPr/>
          <p:nvPr/>
        </p:nvCxnSpPr>
        <p:spPr>
          <a:xfrm>
            <a:off x="2440540" y="4797862"/>
            <a:ext cx="731492"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20" name="TextBox 19">
            <a:extLst>
              <a:ext uri="{FF2B5EF4-FFF2-40B4-BE49-F238E27FC236}">
                <a16:creationId xmlns:a16="http://schemas.microsoft.com/office/drawing/2014/main" id="{59E01389-AEDF-452F-B69D-06B95A6B09C7}"/>
              </a:ext>
            </a:extLst>
          </p:cNvPr>
          <p:cNvSpPr txBox="1"/>
          <p:nvPr/>
        </p:nvSpPr>
        <p:spPr>
          <a:xfrm>
            <a:off x="3290092" y="4591524"/>
            <a:ext cx="1051212" cy="523220"/>
          </a:xfrm>
          <a:prstGeom prst="rect">
            <a:avLst/>
          </a:prstGeom>
          <a:noFill/>
        </p:spPr>
        <p:txBody>
          <a:bodyPr wrap="square" rtlCol="0">
            <a:spAutoFit/>
          </a:bodyPr>
          <a:lstStyle/>
          <a:p>
            <a:r>
              <a:rPr lang="en-US" dirty="0"/>
              <a:t>FADH generation</a:t>
            </a:r>
          </a:p>
        </p:txBody>
      </p:sp>
      <p:sp>
        <p:nvSpPr>
          <p:cNvPr id="31" name="TextBox 30">
            <a:extLst>
              <a:ext uri="{FF2B5EF4-FFF2-40B4-BE49-F238E27FC236}">
                <a16:creationId xmlns:a16="http://schemas.microsoft.com/office/drawing/2014/main" id="{35C14A15-6BF1-488E-B045-AE6384EFF172}"/>
              </a:ext>
            </a:extLst>
          </p:cNvPr>
          <p:cNvSpPr txBox="1"/>
          <p:nvPr/>
        </p:nvSpPr>
        <p:spPr>
          <a:xfrm>
            <a:off x="3822136" y="3699046"/>
            <a:ext cx="1051212" cy="523220"/>
          </a:xfrm>
          <a:prstGeom prst="rect">
            <a:avLst/>
          </a:prstGeom>
          <a:noFill/>
        </p:spPr>
        <p:txBody>
          <a:bodyPr wrap="square" rtlCol="0">
            <a:spAutoFit/>
          </a:bodyPr>
          <a:lstStyle/>
          <a:p>
            <a:r>
              <a:rPr lang="en-US" dirty="0"/>
              <a:t>GTP generation</a:t>
            </a:r>
          </a:p>
        </p:txBody>
      </p:sp>
    </p:spTree>
    <p:extLst>
      <p:ext uri="{BB962C8B-B14F-4D97-AF65-F5344CB8AC3E}">
        <p14:creationId xmlns:p14="http://schemas.microsoft.com/office/powerpoint/2010/main" val="309738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title"/>
          </p:nvPr>
        </p:nvSpPr>
        <p:spPr>
          <a:xfrm>
            <a:off x="1905000" y="304800"/>
            <a:ext cx="8382000" cy="990600"/>
          </a:xfrm>
          <a:noFill/>
          <a:ln>
            <a:noFill/>
            <a:miter lim="800000"/>
            <a:headEnd/>
            <a:tailEnd/>
          </a:ln>
        </p:spPr>
        <p:txBody>
          <a:bodyPr>
            <a:normAutofit/>
          </a:bodyPr>
          <a:lstStyle/>
          <a:p>
            <a:pPr algn="ctr" eaLnBrk="1" hangingPunct="1"/>
            <a:r>
              <a:rPr lang="en-US" altLang="en-US" sz="3600" b="1" dirty="0">
                <a:solidFill>
                  <a:schemeClr val="accent2">
                    <a:lumMod val="75000"/>
                  </a:schemeClr>
                </a:solidFill>
                <a:latin typeface="Arial" charset="0"/>
                <a:ea typeface="Arial" charset="0"/>
                <a:cs typeface="Arial" charset="0"/>
              </a:rPr>
              <a:t>Krebs Cycle Reactions (3)</a:t>
            </a:r>
            <a:endParaRPr lang="en-US" altLang="en-US" sz="3600" b="1" baseline="30000" dirty="0">
              <a:solidFill>
                <a:schemeClr val="accent2">
                  <a:lumMod val="75000"/>
                </a:schemeClr>
              </a:solidFill>
              <a:latin typeface="Arial" charset="0"/>
              <a:ea typeface="Arial" charset="0"/>
              <a:cs typeface="Arial" charset="0"/>
            </a:endParaRPr>
          </a:p>
        </p:txBody>
      </p:sp>
      <p:pic>
        <p:nvPicPr>
          <p:cNvPr id="21507" name="Picture 2" descr="D:\Arun-Backup\project\Ferrier\Image_Bank\image_bank\images\jpg\figure_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5" y="1524000"/>
            <a:ext cx="4127185" cy="41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1"/>
          <p:cNvSpPr>
            <a:spLocks noChangeArrowheads="1"/>
          </p:cNvSpPr>
          <p:nvPr/>
        </p:nvSpPr>
        <p:spPr bwMode="auto">
          <a:xfrm>
            <a:off x="1676400" y="5827694"/>
            <a:ext cx="792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Times New Roman"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defTabSz="457200"/>
            <a:r>
              <a:rPr lang="en-US" altLang="en-US" sz="2000" b="1" kern="1200" dirty="0">
                <a:solidFill>
                  <a:prstClr val="black">
                    <a:lumMod val="95000"/>
                  </a:prstClr>
                </a:solidFill>
              </a:rPr>
              <a:t>Formation (regeneration) of oxaloacetate from malate.</a:t>
            </a:r>
          </a:p>
          <a:p>
            <a:pPr defTabSz="457200"/>
            <a:endParaRPr lang="ar-SA" altLang="en-US" sz="1800" kern="1200" dirty="0">
              <a:solidFill>
                <a:prstClr val="black">
                  <a:lumMod val="95000"/>
                </a:prstClr>
              </a:solidFill>
            </a:endParaRPr>
          </a:p>
          <a:p>
            <a:pPr defTabSz="457200"/>
            <a:r>
              <a:rPr lang="en-US" altLang="en-US" sz="1800" kern="1200" dirty="0">
                <a:solidFill>
                  <a:prstClr val="black">
                    <a:lumMod val="95000"/>
                  </a:prstClr>
                </a:solidFill>
              </a:rPr>
              <a:t>NAD(H) = nicotinamide adenine dinucleotide</a:t>
            </a:r>
          </a:p>
        </p:txBody>
      </p:sp>
      <p:pic>
        <p:nvPicPr>
          <p:cNvPr id="5" name="Picture 20">
            <a:extLst>
              <a:ext uri="{FF2B5EF4-FFF2-40B4-BE49-F238E27FC236}">
                <a16:creationId xmlns:a16="http://schemas.microsoft.com/office/drawing/2014/main" id="{4218E800-BE98-47BE-A2FA-9B7F53CFF966}"/>
              </a:ext>
            </a:extLst>
          </p:cNvPr>
          <p:cNvPicPr>
            <a:picLocks noChangeAspect="1"/>
          </p:cNvPicPr>
          <p:nvPr/>
        </p:nvPicPr>
        <p:blipFill>
          <a:blip r:embed="rId3"/>
          <a:stretch>
            <a:fillRect/>
          </a:stretch>
        </p:blipFill>
        <p:spPr>
          <a:xfrm>
            <a:off x="239151" y="182879"/>
            <a:ext cx="2489982" cy="1219503"/>
          </a:xfrm>
          <a:prstGeom prst="rect">
            <a:avLst/>
          </a:prstGeom>
          <a:ln>
            <a:solidFill>
              <a:srgbClr val="00B0F0"/>
            </a:solidFill>
          </a:ln>
        </p:spPr>
      </p:pic>
      <p:sp>
        <p:nvSpPr>
          <p:cNvPr id="3" name="مربع نص 2">
            <a:extLst>
              <a:ext uri="{FF2B5EF4-FFF2-40B4-BE49-F238E27FC236}">
                <a16:creationId xmlns:a16="http://schemas.microsoft.com/office/drawing/2014/main" id="{A784C8F6-09DE-4D68-A14E-DD0CBDE50B2E}"/>
              </a:ext>
            </a:extLst>
          </p:cNvPr>
          <p:cNvSpPr txBox="1"/>
          <p:nvPr/>
        </p:nvSpPr>
        <p:spPr>
          <a:xfrm>
            <a:off x="407963" y="2335237"/>
            <a:ext cx="4417255" cy="523220"/>
          </a:xfrm>
          <a:prstGeom prst="rect">
            <a:avLst/>
          </a:prstGeom>
          <a:noFill/>
        </p:spPr>
        <p:txBody>
          <a:bodyPr wrap="square" rtlCol="0">
            <a:spAutoFit/>
          </a:bodyPr>
          <a:lstStyle/>
          <a:p>
            <a:r>
              <a:rPr lang="en-US" dirty="0"/>
              <a:t>L-Malate                          Oxalo-acetate (4C)</a:t>
            </a:r>
          </a:p>
          <a:p>
            <a:endParaRPr lang="en-US" dirty="0"/>
          </a:p>
        </p:txBody>
      </p:sp>
      <p:cxnSp>
        <p:nvCxnSpPr>
          <p:cNvPr id="6" name="رابط كسهم مستقيم 5">
            <a:extLst>
              <a:ext uri="{FF2B5EF4-FFF2-40B4-BE49-F238E27FC236}">
                <a16:creationId xmlns:a16="http://schemas.microsoft.com/office/drawing/2014/main" id="{21CDF83F-4F93-4026-BB62-A584B340756D}"/>
              </a:ext>
            </a:extLst>
          </p:cNvPr>
          <p:cNvCxnSpPr/>
          <p:nvPr/>
        </p:nvCxnSpPr>
        <p:spPr>
          <a:xfrm>
            <a:off x="1252025" y="2532185"/>
            <a:ext cx="10410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478467"/>
      </p:ext>
    </p:extLst>
  </p:cSld>
  <p:clrMapOvr>
    <a:masterClrMapping/>
  </p:clrMapOvr>
</p:sld>
</file>

<file path=ppt/theme/theme1.xml><?xml version="1.0" encoding="utf-8"?>
<a:theme xmlns:a="http://schemas.openxmlformats.org/drawingml/2006/main" name="View">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ew">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View">
  <a:themeElements>
    <a:clrScheme name="أزرق دافئ">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5.xml><?xml version="1.0" encoding="utf-8"?>
<a:theme xmlns:a="http://schemas.openxmlformats.org/drawingml/2006/main" name="2_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6.xml><?xml version="1.0" encoding="utf-8"?>
<a:theme xmlns:a="http://schemas.openxmlformats.org/drawingml/2006/main" name="3_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7.xml><?xml version="1.0" encoding="utf-8"?>
<a:theme xmlns:a="http://schemas.openxmlformats.org/drawingml/2006/main" name="نسق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1647</TotalTime>
  <Words>1244</Words>
  <Application>Microsoft Office PowerPoint</Application>
  <PresentationFormat>Widescreen</PresentationFormat>
  <Paragraphs>275</Paragraphs>
  <Slides>14</Slides>
  <Notes>6</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14</vt:i4>
      </vt:variant>
    </vt:vector>
  </HeadingPairs>
  <TitlesOfParts>
    <vt:vector size="31" baseType="lpstr">
      <vt:lpstr>Wingdings</vt:lpstr>
      <vt:lpstr>Noto Sans Symbols</vt:lpstr>
      <vt:lpstr>Calibri</vt:lpstr>
      <vt:lpstr>Wingdings 3</vt:lpstr>
      <vt:lpstr>Century Gothic</vt:lpstr>
      <vt:lpstr>Century Schoolbook</vt:lpstr>
      <vt:lpstr>Tahoma</vt:lpstr>
      <vt:lpstr>Times New Roman</vt:lpstr>
      <vt:lpstr>Arial</vt:lpstr>
      <vt:lpstr>Calibri Light</vt:lpstr>
      <vt:lpstr>Wingdings 2</vt:lpstr>
      <vt:lpstr>View</vt:lpstr>
      <vt:lpstr>View</vt:lpstr>
      <vt:lpstr>Office Theme</vt:lpstr>
      <vt:lpstr>1_View</vt:lpstr>
      <vt:lpstr>2_View</vt:lpstr>
      <vt:lpstr>3_View</vt:lpstr>
      <vt:lpstr>PowerPoint Presentation</vt:lpstr>
      <vt:lpstr>Objectives:</vt:lpstr>
      <vt:lpstr>PowerPoint Presentation</vt:lpstr>
      <vt:lpstr>PowerPoint Presentation</vt:lpstr>
      <vt:lpstr>PowerPoint Presentation</vt:lpstr>
      <vt:lpstr>Tricarboxylic Acid Cycle: Krebs Cycle</vt:lpstr>
      <vt:lpstr>Krebs Cycle Reactions (1)</vt:lpstr>
      <vt:lpstr>Krebs Cycle Reactions (2)</vt:lpstr>
      <vt:lpstr>Krebs Cycle Reactions (3)</vt:lpstr>
      <vt:lpstr>Krebs Cycle: Energy Yield</vt:lpstr>
      <vt:lpstr>Regulation of Oxidative Decarboxylation and Krebs Cycle</vt:lpstr>
      <vt:lpstr>videos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R.H</cp:lastModifiedBy>
  <cp:revision>16</cp:revision>
  <dcterms:modified xsi:type="dcterms:W3CDTF">2017-11-09T11:44:57Z</dcterms:modified>
</cp:coreProperties>
</file>