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Century Schoolbook" panose="02040604050505020304" pitchFamily="18" charset="0"/>
      <p:regular r:id="rId28"/>
      <p:bold r:id="rId29"/>
      <p:italic r:id="rId30"/>
      <p:boldItalic r:id="rId31"/>
    </p:embeddedFont>
    <p:embeddedFont>
      <p:font typeface="Alegreya"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Bree Serif" panose="020B0604020202020204" charset="0"/>
      <p:regular r:id="rId40"/>
    </p:embeddedFont>
    <p:embeddedFont>
      <p:font typeface="Robot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2A7EA63-0543-49E3-9D48-9E0D14D5D640}">
  <a:tblStyle styleId="{62A7EA63-0543-49E3-9D48-9E0D14D5D640}"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3" d="100"/>
          <a:sy n="13" d="100"/>
        </p:scale>
        <p:origin x="3297"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886200" y="0"/>
            <a:ext cx="2971800" cy="458788"/>
          </a:xfrm>
          <a:prstGeom prst="rect">
            <a:avLst/>
          </a:prstGeom>
          <a:noFill/>
          <a:ln>
            <a:noFill/>
          </a:ln>
        </p:spPr>
        <p:txBody>
          <a:bodyPr wrap="square" lIns="91425" tIns="91425" rIns="91425" bIns="91425" anchor="t" anchorCtr="0"/>
          <a:lstStyle>
            <a:lvl1pPr marL="0" marR="0" lvl="0" indent="0" algn="r"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1588" y="0"/>
            <a:ext cx="2971800" cy="458788"/>
          </a:xfrm>
          <a:prstGeom prst="rect">
            <a:avLst/>
          </a:prstGeom>
          <a:noFill/>
          <a:ln>
            <a:noFill/>
          </a:ln>
        </p:spPr>
        <p:txBody>
          <a:bodyPr wrap="square" lIns="91425" tIns="91425" rIns="91425" bIns="91425" anchor="t" anchorCtr="0"/>
          <a:lstStyle>
            <a:lvl1pPr marL="0" marR="0" lvl="0" indent="0" algn="l"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r" rtl="1">
              <a:spcBef>
                <a:spcPts val="0"/>
              </a:spcBef>
              <a:buChar char="●"/>
              <a:defRPr sz="1200" b="0" i="0" u="none" strike="noStrike" cap="none">
                <a:solidFill>
                  <a:schemeClr val="dk1"/>
                </a:solidFill>
                <a:latin typeface="Calibri"/>
                <a:ea typeface="Calibri"/>
                <a:cs typeface="Calibri"/>
                <a:sym typeface="Calibri"/>
              </a:defRPr>
            </a:lvl1pPr>
            <a:lvl2pPr marL="457200" marR="0" lvl="1" indent="0" algn="r" rtl="1">
              <a:spcBef>
                <a:spcPts val="0"/>
              </a:spcBef>
              <a:buChar char="○"/>
              <a:defRPr sz="1200" b="0" i="0" u="none" strike="noStrike" cap="none">
                <a:solidFill>
                  <a:schemeClr val="dk1"/>
                </a:solidFill>
                <a:latin typeface="Calibri"/>
                <a:ea typeface="Calibri"/>
                <a:cs typeface="Calibri"/>
                <a:sym typeface="Calibri"/>
              </a:defRPr>
            </a:lvl2pPr>
            <a:lvl3pPr marL="914400" marR="0" lvl="2" indent="0" algn="r" rtl="1">
              <a:spcBef>
                <a:spcPts val="0"/>
              </a:spcBef>
              <a:buChar char="■"/>
              <a:defRPr sz="1200" b="0" i="0" u="none" strike="noStrike" cap="none">
                <a:solidFill>
                  <a:schemeClr val="dk1"/>
                </a:solidFill>
                <a:latin typeface="Calibri"/>
                <a:ea typeface="Calibri"/>
                <a:cs typeface="Calibri"/>
                <a:sym typeface="Calibri"/>
              </a:defRPr>
            </a:lvl3pPr>
            <a:lvl4pPr marL="1371600" marR="0" lvl="3" indent="0" algn="r" rtl="1">
              <a:spcBef>
                <a:spcPts val="0"/>
              </a:spcBef>
              <a:buChar char="●"/>
              <a:defRPr sz="1200" b="0" i="0" u="none" strike="noStrike" cap="none">
                <a:solidFill>
                  <a:schemeClr val="dk1"/>
                </a:solidFill>
                <a:latin typeface="Calibri"/>
                <a:ea typeface="Calibri"/>
                <a:cs typeface="Calibri"/>
                <a:sym typeface="Calibri"/>
              </a:defRPr>
            </a:lvl4pPr>
            <a:lvl5pPr marL="1828800" marR="0" lvl="4" indent="0" algn="r" rtl="1">
              <a:spcBef>
                <a:spcPts val="0"/>
              </a:spcBef>
              <a:buChar char="○"/>
              <a:defRPr sz="1200" b="0" i="0" u="none" strike="noStrike" cap="none">
                <a:solidFill>
                  <a:schemeClr val="dk1"/>
                </a:solidFill>
                <a:latin typeface="Calibri"/>
                <a:ea typeface="Calibri"/>
                <a:cs typeface="Calibri"/>
                <a:sym typeface="Calibri"/>
              </a:defRPr>
            </a:lvl5pPr>
            <a:lvl6pPr marL="2286000" marR="0" lvl="5" indent="0" algn="r" rtl="1">
              <a:spcBef>
                <a:spcPts val="0"/>
              </a:spcBef>
              <a:buChar char="■"/>
              <a:defRPr sz="1200" b="0" i="0" u="none" strike="noStrike" cap="none">
                <a:solidFill>
                  <a:schemeClr val="dk1"/>
                </a:solidFill>
                <a:latin typeface="Calibri"/>
                <a:ea typeface="Calibri"/>
                <a:cs typeface="Calibri"/>
                <a:sym typeface="Calibri"/>
              </a:defRPr>
            </a:lvl6pPr>
            <a:lvl7pPr marL="2743200" marR="0" lvl="6" indent="0" algn="r" rtl="1">
              <a:spcBef>
                <a:spcPts val="0"/>
              </a:spcBef>
              <a:buChar char="●"/>
              <a:defRPr sz="1200" b="0" i="0" u="none" strike="noStrike" cap="none">
                <a:solidFill>
                  <a:schemeClr val="dk1"/>
                </a:solidFill>
                <a:latin typeface="Calibri"/>
                <a:ea typeface="Calibri"/>
                <a:cs typeface="Calibri"/>
                <a:sym typeface="Calibri"/>
              </a:defRPr>
            </a:lvl7pPr>
            <a:lvl8pPr marL="3200400" marR="0" lvl="7" indent="0" algn="r" rtl="1">
              <a:spcBef>
                <a:spcPts val="0"/>
              </a:spcBef>
              <a:buChar char="○"/>
              <a:defRPr sz="1200" b="0" i="0" u="none" strike="noStrike" cap="none">
                <a:solidFill>
                  <a:schemeClr val="dk1"/>
                </a:solidFill>
                <a:latin typeface="Calibri"/>
                <a:ea typeface="Calibri"/>
                <a:cs typeface="Calibri"/>
                <a:sym typeface="Calibri"/>
              </a:defRPr>
            </a:lvl8pPr>
            <a:lvl9pPr marL="3657600" marR="0" lvl="8" indent="0" algn="r" rtl="1">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3886200" y="8685213"/>
            <a:ext cx="2971800" cy="458787"/>
          </a:xfrm>
          <a:prstGeom prst="rect">
            <a:avLst/>
          </a:prstGeom>
          <a:noFill/>
          <a:ln>
            <a:noFill/>
          </a:ln>
        </p:spPr>
        <p:txBody>
          <a:bodyPr wrap="square" lIns="91425" tIns="91425" rIns="91425" bIns="91425" anchor="b" anchorCtr="0"/>
          <a:lstStyle>
            <a:lvl1pPr marL="0" marR="0" lvl="0" indent="0" algn="r"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588" y="8685213"/>
            <a:ext cx="2971800" cy="458787"/>
          </a:xfrm>
          <a:prstGeom prst="rect">
            <a:avLst/>
          </a:prstGeom>
          <a:noFill/>
          <a:ln>
            <a:noFill/>
          </a:ln>
        </p:spPr>
        <p:txBody>
          <a:bodyPr wrap="square" lIns="91425" tIns="45700" rIns="91425" bIns="45700" anchor="b" anchorCtr="0">
            <a:noAutofit/>
          </a:bodyPr>
          <a:lstStyle/>
          <a:p>
            <a:pPr marL="0" marR="0" lvl="0" indent="0" algn="l" rtl="1">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endParaRPr sz="1200" b="0" i="0" u="none" strike="noStrike" cap="none">
              <a:solidFill>
                <a:schemeClr val="lt1"/>
              </a:solidFill>
              <a:latin typeface="Calibri"/>
              <a:ea typeface="Calibri"/>
              <a:cs typeface="Calibri"/>
              <a:sym typeface="Calibri"/>
            </a:endParaRPr>
          </a:p>
        </p:txBody>
      </p:sp>
      <p:sp>
        <p:nvSpPr>
          <p:cNvPr id="105" name="Shape 105"/>
          <p:cNvSpPr txBox="1">
            <a:spLocks noGrp="1"/>
          </p:cNvSpPr>
          <p:nvPr>
            <p:ph type="sldNum" idx="12"/>
          </p:nvPr>
        </p:nvSpPr>
        <p:spPr>
          <a:xfrm>
            <a:off x="1588" y="8685213"/>
            <a:ext cx="2971800" cy="458787"/>
          </a:xfrm>
          <a:prstGeom prst="rect">
            <a:avLst/>
          </a:prstGeom>
          <a:noFill/>
          <a:ln>
            <a:noFill/>
          </a:ln>
        </p:spPr>
        <p:txBody>
          <a:bodyPr wrap="square" lIns="91425" tIns="45700" rIns="91425" bIns="45700" anchor="b" anchorCtr="0">
            <a:noAutofit/>
          </a:bodyPr>
          <a:lstStyle/>
          <a:p>
            <a:pPr marL="0" marR="0" lvl="0" indent="0" algn="l" rtl="1">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1</a:t>
            </a:fld>
            <a:endParaRPr lang="en-US" sz="1200" b="0" i="0" u="none" strike="noStrike" cap="none">
              <a:solidFill>
                <a:schemeClr val="lt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49" name="Shape 249"/>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56" name="Shape 256"/>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66" name="Shape 266"/>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78" name="Shape 278"/>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86" name="Shape 286"/>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01" name="Shape 301"/>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13" name="Shape 313"/>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36" name="Shape 336"/>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44" name="Shape 344"/>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54" name="Shape 354"/>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7" name="Shape 117"/>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64" name="Shape 364"/>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77" name="Shape 377"/>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88" name="Shape 388"/>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99" name="Shape 399"/>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414" name="Shape 414"/>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24" name="Shape 124"/>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31" name="Shape 131"/>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55" name="Shape 155"/>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67" name="Shape 167"/>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88" name="Shape 188"/>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06" name="Shape 206"/>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230" name="Shape 230"/>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264457"/>
        </a:solid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261872" y="758952"/>
            <a:ext cx="9418320" cy="4041648"/>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chemeClr val="lt1"/>
              </a:buClr>
              <a:buFont typeface="Century Schoolbook"/>
              <a:buNone/>
              <a:defRPr sz="7200" b="0" i="0" u="none" strike="noStrike" cap="none">
                <a:solidFill>
                  <a:schemeClr val="l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1261872" y="4800600"/>
            <a:ext cx="9418320" cy="1691640"/>
          </a:xfrm>
          <a:prstGeom prst="rect">
            <a:avLst/>
          </a:prstGeom>
          <a:no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2200" b="0" i="0" u="none" strike="noStrike" cap="none">
                <a:solidFill>
                  <a:srgbClr val="BFBFBF"/>
                </a:solidFill>
                <a:latin typeface="Century Schoolbook"/>
                <a:ea typeface="Century Schoolbook"/>
                <a:cs typeface="Century Schoolbook"/>
                <a:sym typeface="Century Schoolbook"/>
              </a:defRPr>
            </a:lvl1pPr>
            <a:lvl2pPr marL="457200" marR="0" lvl="1" indent="0" algn="ctr" rtl="0">
              <a:lnSpc>
                <a:spcPct val="90000"/>
              </a:lnSpc>
              <a:spcBef>
                <a:spcPts val="300"/>
              </a:spcBef>
              <a:spcAft>
                <a:spcPts val="300"/>
              </a:spcAft>
              <a:buClr>
                <a:schemeClr val="accent1"/>
              </a:buClr>
              <a:buFont typeface="Noto Sans Symbols"/>
              <a:buNone/>
              <a:defRPr sz="2200" b="0" i="0" u="none" strike="noStrike" cap="none">
                <a:solidFill>
                  <a:srgbClr val="FEFEFE"/>
                </a:solidFill>
                <a:latin typeface="Century Schoolbook"/>
                <a:ea typeface="Century Schoolbook"/>
                <a:cs typeface="Century Schoolbook"/>
                <a:sym typeface="Century Schoolbook"/>
              </a:defRPr>
            </a:lvl2pPr>
            <a:lvl3pPr marL="914400" marR="0" lvl="2" indent="0" algn="ctr" rtl="0">
              <a:lnSpc>
                <a:spcPct val="90000"/>
              </a:lnSpc>
              <a:spcBef>
                <a:spcPts val="300"/>
              </a:spcBef>
              <a:spcAft>
                <a:spcPts val="300"/>
              </a:spcAft>
              <a:buClr>
                <a:schemeClr val="accent1"/>
              </a:buClr>
              <a:buFont typeface="Noto Sans Symbols"/>
              <a:buNone/>
              <a:defRPr sz="2200" b="0" i="0" u="none" strike="noStrike" cap="none">
                <a:solidFill>
                  <a:srgbClr val="FEFEFE"/>
                </a:solidFill>
                <a:latin typeface="Century Schoolbook"/>
                <a:ea typeface="Century Schoolbook"/>
                <a:cs typeface="Century Schoolbook"/>
                <a:sym typeface="Century Schoolbook"/>
              </a:defRPr>
            </a:lvl3pPr>
            <a:lvl4pPr marL="1371600" marR="0" lvl="3"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4pPr>
            <a:lvl5pPr marL="1828800" marR="0" lvl="4"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5pPr>
            <a:lvl6pPr marL="2286000" marR="0" lvl="5"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6pPr>
            <a:lvl7pPr marL="2743200" marR="0" lvl="6"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7pPr>
            <a:lvl8pPr marL="3200400" marR="0" lvl="7"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8pPr>
            <a:lvl9pPr marL="3657600" marR="0" lvl="8"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19" name="Shape 19"/>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7F7F7F"/>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0" name="Shape 20"/>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A5A5A5"/>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1" name="Shape 21"/>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A5A5A5"/>
                </a:solidFill>
                <a:latin typeface="Century Schoolbook"/>
                <a:ea typeface="Century Schoolbook"/>
                <a:cs typeface="Century Schoolbook"/>
                <a:sym typeface="Century Schoolbook"/>
              </a:rPr>
              <a:t>‹#›</a:t>
            </a:fld>
            <a:endParaRPr lang="en-US" sz="3600" b="0" i="0" u="none" strike="noStrike" cap="none">
              <a:solidFill>
                <a:srgbClr val="A5A5A5"/>
              </a:solidFill>
              <a:latin typeface="Century Schoolbook"/>
              <a:ea typeface="Century Schoolbook"/>
              <a:cs typeface="Century Schoolbook"/>
              <a:sym typeface="Century Schoolbook"/>
            </a:endParaRPr>
          </a:p>
        </p:txBody>
      </p:sp>
      <p:sp>
        <p:nvSpPr>
          <p:cNvPr id="22" name="Shape 22"/>
          <p:cNvSpPr/>
          <p:nvPr/>
        </p:nvSpPr>
        <p:spPr>
          <a:xfrm>
            <a:off x="0" y="0"/>
            <a:ext cx="457200" cy="6858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2"/>
        <p:cNvGrpSpPr/>
        <p:nvPr/>
      </p:nvGrpSpPr>
      <p:grpSpPr>
        <a:xfrm>
          <a:off x="0" y="0"/>
          <a:ext cx="0" cy="0"/>
          <a:chOff x="0" y="0"/>
          <a:chExt cx="0" cy="0"/>
        </a:xfrm>
      </p:grpSpPr>
      <p:sp>
        <p:nvSpPr>
          <p:cNvPr id="83" name="Shape 83"/>
          <p:cNvSpPr/>
          <p:nvPr/>
        </p:nvSpPr>
        <p:spPr>
          <a:xfrm>
            <a:off x="0" y="5105400"/>
            <a:ext cx="11292840" cy="1752600"/>
          </a:xfrm>
          <a:prstGeom prst="rect">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84" name="Shape 84"/>
          <p:cNvSpPr txBox="1">
            <a:spLocks noGrp="1"/>
          </p:cNvSpPr>
          <p:nvPr>
            <p:ph type="title"/>
          </p:nvPr>
        </p:nvSpPr>
        <p:spPr>
          <a:xfrm>
            <a:off x="914400" y="5257800"/>
            <a:ext cx="9982200" cy="9144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Font typeface="Century Schoolbook"/>
              <a:buNone/>
              <a:defRPr sz="2800" b="0" i="0" u="none" strike="noStrike" cap="none">
                <a:solidFill>
                  <a:schemeClr val="l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a:spLocks noGrp="1"/>
          </p:cNvSpPr>
          <p:nvPr>
            <p:ph type="pic" idx="2"/>
          </p:nvPr>
        </p:nvSpPr>
        <p:spPr>
          <a:xfrm>
            <a:off x="0" y="0"/>
            <a:ext cx="11292840" cy="5128923"/>
          </a:xfrm>
          <a:prstGeom prst="rect">
            <a:avLst/>
          </a:prstGeom>
          <a:solidFill>
            <a:schemeClr val="accent1"/>
          </a:solid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3200" b="0" i="0" u="none" strike="noStrike" cap="none">
                <a:solidFill>
                  <a:schemeClr val="lt1"/>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2800" b="0"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2400" b="0"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20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86" name="Shape 86"/>
          <p:cNvSpPr txBox="1">
            <a:spLocks noGrp="1"/>
          </p:cNvSpPr>
          <p:nvPr>
            <p:ph type="body" idx="1"/>
          </p:nvPr>
        </p:nvSpPr>
        <p:spPr>
          <a:xfrm>
            <a:off x="914400" y="6108589"/>
            <a:ext cx="9982200" cy="597011"/>
          </a:xfrm>
          <a:prstGeom prst="rect">
            <a:avLst/>
          </a:prstGeom>
          <a:noFill/>
          <a:ln>
            <a:noFill/>
          </a:ln>
        </p:spPr>
        <p:txBody>
          <a:bodyPr wrap="square" lIns="91425" tIns="91425" rIns="91425" bIns="91425" anchor="t" anchorCtr="0"/>
          <a:lstStyle>
            <a:lvl1pPr marL="0" marR="0" lvl="0" indent="0" algn="l" rtl="0">
              <a:lnSpc>
                <a:spcPct val="100000"/>
              </a:lnSpc>
              <a:spcBef>
                <a:spcPts val="800"/>
              </a:spcBef>
              <a:spcAft>
                <a:spcPts val="200"/>
              </a:spcAft>
              <a:buClr>
                <a:schemeClr val="accent1"/>
              </a:buClr>
              <a:buFont typeface="Arial"/>
              <a:buNone/>
              <a:defRPr sz="1300" b="0" i="0" u="none" strike="noStrike" cap="none">
                <a:solidFill>
                  <a:srgbClr val="D8D8D8"/>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1200" b="0"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1000" b="0"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87" name="Shape 87"/>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8" name="Shape 88"/>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9" name="Shape 89"/>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rot="5400000">
            <a:off x="3383884" y="-293211"/>
            <a:ext cx="4351337" cy="859536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93" name="Shape 93"/>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4" name="Shape 94"/>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5" name="Shape 95"/>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6938169" y="2091531"/>
            <a:ext cx="5897562" cy="24765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rot="5400000">
            <a:off x="1680369" y="-537369"/>
            <a:ext cx="5897562" cy="773430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99" name="Shape 99"/>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0" name="Shape 100"/>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1" name="Shape 101"/>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1261872" y="1828800"/>
            <a:ext cx="85953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33" name="Shape 33"/>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4" name="Shape 34"/>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5" name="Shape 35"/>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264457"/>
        </a:solidFill>
        <a:effectLst/>
      </p:bgPr>
    </p:bg>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1261872" y="758952"/>
            <a:ext cx="9418320" cy="4041648"/>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chemeClr val="lt1"/>
              </a:buClr>
              <a:buFont typeface="Century Schoolbook"/>
              <a:buNone/>
              <a:defRPr sz="7200" b="0" i="0" u="none" strike="noStrike" cap="none">
                <a:solidFill>
                  <a:schemeClr val="l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subTitle" idx="1"/>
          </p:nvPr>
        </p:nvSpPr>
        <p:spPr>
          <a:xfrm>
            <a:off x="1261872" y="4800600"/>
            <a:ext cx="9418320" cy="1691640"/>
          </a:xfrm>
          <a:prstGeom prst="rect">
            <a:avLst/>
          </a:prstGeom>
          <a:no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2200" b="0" i="0" u="none" strike="noStrike" cap="none">
                <a:solidFill>
                  <a:srgbClr val="BFBFBF"/>
                </a:solidFill>
                <a:latin typeface="Century Schoolbook"/>
                <a:ea typeface="Century Schoolbook"/>
                <a:cs typeface="Century Schoolbook"/>
                <a:sym typeface="Century Schoolbook"/>
              </a:defRPr>
            </a:lvl1pPr>
            <a:lvl2pPr marL="457200" marR="0" lvl="1" indent="0" algn="ctr" rtl="0">
              <a:lnSpc>
                <a:spcPct val="90000"/>
              </a:lnSpc>
              <a:spcBef>
                <a:spcPts val="300"/>
              </a:spcBef>
              <a:spcAft>
                <a:spcPts val="300"/>
              </a:spcAft>
              <a:buClr>
                <a:schemeClr val="accent1"/>
              </a:buClr>
              <a:buFont typeface="Noto Sans Symbols"/>
              <a:buNone/>
              <a:defRPr sz="2200" b="0" i="0" u="none" strike="noStrike" cap="none">
                <a:solidFill>
                  <a:srgbClr val="FEFEFE"/>
                </a:solidFill>
                <a:latin typeface="Century Schoolbook"/>
                <a:ea typeface="Century Schoolbook"/>
                <a:cs typeface="Century Schoolbook"/>
                <a:sym typeface="Century Schoolbook"/>
              </a:defRPr>
            </a:lvl2pPr>
            <a:lvl3pPr marL="914400" marR="0" lvl="2" indent="0" algn="ctr" rtl="0">
              <a:lnSpc>
                <a:spcPct val="90000"/>
              </a:lnSpc>
              <a:spcBef>
                <a:spcPts val="300"/>
              </a:spcBef>
              <a:spcAft>
                <a:spcPts val="300"/>
              </a:spcAft>
              <a:buClr>
                <a:schemeClr val="accent1"/>
              </a:buClr>
              <a:buFont typeface="Noto Sans Symbols"/>
              <a:buNone/>
              <a:defRPr sz="2200" b="0" i="0" u="none" strike="noStrike" cap="none">
                <a:solidFill>
                  <a:srgbClr val="FEFEFE"/>
                </a:solidFill>
                <a:latin typeface="Century Schoolbook"/>
                <a:ea typeface="Century Schoolbook"/>
                <a:cs typeface="Century Schoolbook"/>
                <a:sym typeface="Century Schoolbook"/>
              </a:defRPr>
            </a:lvl3pPr>
            <a:lvl4pPr marL="1371600" marR="0" lvl="3"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4pPr>
            <a:lvl5pPr marL="1828800" marR="0" lvl="4"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5pPr>
            <a:lvl6pPr marL="2286000" marR="0" lvl="5"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6pPr>
            <a:lvl7pPr marL="2743200" marR="0" lvl="6"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7pPr>
            <a:lvl8pPr marL="3200400" marR="0" lvl="7"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8pPr>
            <a:lvl9pPr marL="3657600" marR="0" lvl="8"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39" name="Shape 39"/>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7F7F7F"/>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40" name="Shape 40"/>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A5A5A5"/>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41" name="Shape 41"/>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A5A5A5"/>
                </a:solidFill>
                <a:latin typeface="Century Schoolbook"/>
                <a:ea typeface="Century Schoolbook"/>
                <a:cs typeface="Century Schoolbook"/>
                <a:sym typeface="Century Schoolbook"/>
              </a:rPr>
              <a:t>‹#›</a:t>
            </a:fld>
            <a:endParaRPr lang="en-US" sz="3600" b="0" i="0" u="none" strike="noStrike" cap="none">
              <a:solidFill>
                <a:srgbClr val="A5A5A5"/>
              </a:solidFill>
              <a:latin typeface="Century Schoolbook"/>
              <a:ea typeface="Century Schoolbook"/>
              <a:cs typeface="Century Schoolbook"/>
              <a:sym typeface="Century Schoolbook"/>
            </a:endParaRPr>
          </a:p>
        </p:txBody>
      </p:sp>
      <p:sp>
        <p:nvSpPr>
          <p:cNvPr id="42" name="Shape 42"/>
          <p:cNvSpPr/>
          <p:nvPr/>
        </p:nvSpPr>
        <p:spPr>
          <a:xfrm>
            <a:off x="0" y="0"/>
            <a:ext cx="457200" cy="6858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261872" y="758952"/>
            <a:ext cx="9418320" cy="4041648"/>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chemeClr val="dk1"/>
              </a:buClr>
              <a:buFont typeface="Century Schoolbook"/>
              <a:buNone/>
              <a:defRPr sz="72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1261872" y="4800600"/>
            <a:ext cx="9418320" cy="1691640"/>
          </a:xfrm>
          <a:prstGeom prst="rect">
            <a:avLst/>
          </a:prstGeom>
          <a:no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2200" b="0" i="0" u="none" strike="noStrike" cap="none">
                <a:solidFill>
                  <a:srgbClr val="595959"/>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1800" b="0" i="0" u="none" strike="noStrike" cap="none">
                <a:solidFill>
                  <a:srgbClr val="888888"/>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1600" b="0" i="0" u="none" strike="noStrike" cap="none">
                <a:solidFill>
                  <a:srgbClr val="888888"/>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Century Schoolbook"/>
                <a:ea typeface="Century Schoolbook"/>
                <a:cs typeface="Century Schoolbook"/>
                <a:sym typeface="Century Schoolbook"/>
              </a:defRPr>
            </a:lvl9pPr>
          </a:lstStyle>
          <a:p>
            <a:endParaRPr/>
          </a:p>
        </p:txBody>
      </p:sp>
      <p:sp>
        <p:nvSpPr>
          <p:cNvPr id="46" name="Shape 46"/>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7" name="Shape 47"/>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8" name="Shape 48"/>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
        <p:nvSpPr>
          <p:cNvPr id="49" name="Shape 49"/>
          <p:cNvSpPr/>
          <p:nvPr/>
        </p:nvSpPr>
        <p:spPr>
          <a:xfrm>
            <a:off x="0" y="0"/>
            <a:ext cx="457200" cy="6858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1261872" y="1828800"/>
            <a:ext cx="44805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53" name="Shape 53"/>
          <p:cNvSpPr txBox="1">
            <a:spLocks noGrp="1"/>
          </p:cNvSpPr>
          <p:nvPr>
            <p:ph type="body" idx="2"/>
          </p:nvPr>
        </p:nvSpPr>
        <p:spPr>
          <a:xfrm>
            <a:off x="6126480" y="1828800"/>
            <a:ext cx="44805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54" name="Shape 54"/>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5" name="Shape 55"/>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6" name="Shape 56"/>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1261872" y="1713655"/>
            <a:ext cx="4480560" cy="731520"/>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200"/>
              </a:spcAft>
              <a:buClr>
                <a:schemeClr val="accent1"/>
              </a:buClr>
              <a:buFont typeface="Arial"/>
              <a:buNone/>
              <a:defRPr sz="2000" b="0" i="0" u="none" strike="noStrike" cap="none">
                <a:solidFill>
                  <a:schemeClr val="dk2"/>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2000" b="1"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1800" b="1"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0" name="Shape 60"/>
          <p:cNvSpPr txBox="1">
            <a:spLocks noGrp="1"/>
          </p:cNvSpPr>
          <p:nvPr>
            <p:ph type="body" idx="2"/>
          </p:nvPr>
        </p:nvSpPr>
        <p:spPr>
          <a:xfrm>
            <a:off x="1261872" y="2507550"/>
            <a:ext cx="4480560" cy="366465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1" name="Shape 61"/>
          <p:cNvSpPr txBox="1">
            <a:spLocks noGrp="1"/>
          </p:cNvSpPr>
          <p:nvPr>
            <p:ph type="body" idx="3"/>
          </p:nvPr>
        </p:nvSpPr>
        <p:spPr>
          <a:xfrm>
            <a:off x="6126480" y="1713655"/>
            <a:ext cx="4480560" cy="731520"/>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200"/>
              </a:spcAft>
              <a:buClr>
                <a:schemeClr val="accent1"/>
              </a:buClr>
              <a:buFont typeface="Arial"/>
              <a:buNone/>
              <a:defRPr sz="2000" b="0" i="0" u="none" strike="noStrike" cap="none">
                <a:solidFill>
                  <a:schemeClr val="dk2"/>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2000" b="1"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1800" b="1"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1600" b="1"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2" name="Shape 62"/>
          <p:cNvSpPr txBox="1">
            <a:spLocks noGrp="1"/>
          </p:cNvSpPr>
          <p:nvPr>
            <p:ph type="body" idx="4"/>
          </p:nvPr>
        </p:nvSpPr>
        <p:spPr>
          <a:xfrm>
            <a:off x="6126480" y="2507550"/>
            <a:ext cx="4480560" cy="366465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3" name="Shape 63"/>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4" name="Shape 64"/>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5" name="Shape 65"/>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9" name="Shape 69"/>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0" name="Shape 70"/>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1"/>
        <p:cNvGrpSpPr/>
        <p:nvPr/>
      </p:nvGrpSpPr>
      <p:grpSpPr>
        <a:xfrm>
          <a:off x="0" y="0"/>
          <a:ext cx="0" cy="0"/>
          <a:chOff x="0" y="0"/>
          <a:chExt cx="0" cy="0"/>
        </a:xfrm>
      </p:grpSpPr>
      <p:sp>
        <p:nvSpPr>
          <p:cNvPr id="72" name="Shape 72"/>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3" name="Shape 73"/>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4" name="Shape 74"/>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841248" y="457200"/>
            <a:ext cx="3200400" cy="160019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32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4504267" y="685800"/>
            <a:ext cx="6079066" cy="5486400"/>
          </a:xfrm>
          <a:prstGeom prst="rect">
            <a:avLst/>
          </a:prstGeom>
          <a:noFill/>
          <a:ln>
            <a:noFill/>
          </a:ln>
        </p:spPr>
        <p:txBody>
          <a:bodyPr wrap="square" lIns="91425" tIns="91425" rIns="91425" bIns="91425" anchor="t" anchorCtr="0"/>
          <a:lstStyle>
            <a:lvl1pPr marL="182880" marR="0" lvl="0" indent="-81279" algn="l" rtl="0">
              <a:lnSpc>
                <a:spcPct val="95000"/>
              </a:lnSpc>
              <a:spcBef>
                <a:spcPts val="1400"/>
              </a:spcBef>
              <a:spcAft>
                <a:spcPts val="200"/>
              </a:spcAft>
              <a:buClr>
                <a:schemeClr val="accent1"/>
              </a:buClr>
              <a:buSzPct val="80000"/>
              <a:buFont typeface="Arial"/>
              <a:buChar char="•"/>
              <a:defRPr sz="2000" b="0" i="0" u="none" strike="noStrike" cap="none">
                <a:solidFill>
                  <a:schemeClr val="dk1"/>
                </a:solidFill>
                <a:latin typeface="Century Schoolbook"/>
                <a:ea typeface="Century Schoolbook"/>
                <a:cs typeface="Century Schoolbook"/>
                <a:sym typeface="Century Schoolbook"/>
              </a:defRPr>
            </a:lvl1pPr>
            <a:lvl2pPr marL="457200" marR="0" lvl="1" indent="-76200" algn="l" rtl="0">
              <a:lnSpc>
                <a:spcPct val="90000"/>
              </a:lnSpc>
              <a:spcBef>
                <a:spcPts val="300"/>
              </a:spcBef>
              <a:spcAft>
                <a:spcPts val="300"/>
              </a:spcAft>
              <a:buClr>
                <a:schemeClr val="accent1"/>
              </a:buClr>
              <a:buSzPct val="100000"/>
              <a:buFont typeface="Noto Sans Symbols"/>
              <a:buChar char="⚫"/>
              <a:defRPr sz="1800" b="0" i="0" u="none" strike="noStrike" cap="none">
                <a:solidFill>
                  <a:srgbClr val="262626"/>
                </a:solidFill>
                <a:latin typeface="Century Schoolbook"/>
                <a:ea typeface="Century Schoolbook"/>
                <a:cs typeface="Century Schoolbook"/>
                <a:sym typeface="Century Schoolbook"/>
              </a:defRPr>
            </a:lvl2pPr>
            <a:lvl3pPr marL="731520" marR="0" lvl="2" indent="-83819"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78" name="Shape 78"/>
          <p:cNvSpPr txBox="1">
            <a:spLocks noGrp="1"/>
          </p:cNvSpPr>
          <p:nvPr>
            <p:ph type="body" idx="2"/>
          </p:nvPr>
        </p:nvSpPr>
        <p:spPr>
          <a:xfrm>
            <a:off x="841248" y="2099734"/>
            <a:ext cx="3200400" cy="3810001"/>
          </a:xfrm>
          <a:prstGeom prst="rect">
            <a:avLst/>
          </a:prstGeom>
          <a:noFill/>
          <a:ln>
            <a:noFill/>
          </a:ln>
        </p:spPr>
        <p:txBody>
          <a:bodyPr wrap="square" lIns="91425" tIns="91425" rIns="91425" bIns="91425" anchor="t" anchorCtr="0"/>
          <a:lstStyle>
            <a:lvl1pPr marL="0" marR="0" lvl="0" indent="0" algn="l" rtl="0">
              <a:lnSpc>
                <a:spcPct val="114000"/>
              </a:lnSpc>
              <a:spcBef>
                <a:spcPts val="800"/>
              </a:spcBef>
              <a:spcAft>
                <a:spcPts val="200"/>
              </a:spcAft>
              <a:buClr>
                <a:schemeClr val="accent1"/>
              </a:buClr>
              <a:buFont typeface="Arial"/>
              <a:buNone/>
              <a:defRPr sz="1300" b="0" i="0" u="none" strike="noStrike" cap="none">
                <a:solidFill>
                  <a:schemeClr val="dk1"/>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Font typeface="Noto Sans Symbols"/>
              <a:buNone/>
              <a:defRPr sz="1200" b="0"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Font typeface="Noto Sans Symbols"/>
              <a:buNone/>
              <a:defRPr sz="1000" b="0"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Font typeface="Noto Sans Symbols"/>
              <a:buNone/>
              <a:defRPr sz="9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79" name="Shape 79"/>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0" name="Shape 80"/>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1" name="Shape 81"/>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1292840" y="0"/>
            <a:ext cx="914400" cy="6858000"/>
          </a:xfrm>
          <a:prstGeom prst="rect">
            <a:avLst/>
          </a:prstGeom>
          <a:solidFill>
            <a:srgbClr val="A0ACB2"/>
          </a:solidFill>
          <a:ln>
            <a:noFill/>
          </a:ln>
        </p:spPr>
        <p:txBody>
          <a:bodyPr wrap="square"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Font typeface="Century Schoolbook"/>
              <a:buNone/>
              <a:defRPr sz="4400" b="0" i="0" u="none" strike="noStrike" cap="none">
                <a:solidFill>
                  <a:schemeClr val="lt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1261872" y="1828800"/>
            <a:ext cx="85953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lt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13" name="Shape 13"/>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F7F8F9"/>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 name="Shape 14"/>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F7F8F9"/>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 name="Shape 15"/>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EBEDEE"/>
                </a:solidFill>
                <a:latin typeface="Century Schoolbook"/>
                <a:ea typeface="Century Schoolbook"/>
                <a:cs typeface="Century Schoolbook"/>
                <a:sym typeface="Century Schoolbook"/>
              </a:rPr>
              <a:t>‹#›</a:t>
            </a:fld>
            <a:endParaRPr lang="en-US" sz="3600" b="0" i="0" u="none" strike="noStrike" cap="none">
              <a:solidFill>
                <a:srgbClr val="EBEDEE"/>
              </a:solidFill>
              <a:latin typeface="Century Schoolbook"/>
              <a:ea typeface="Century Schoolbook"/>
              <a:cs typeface="Century Schoolbook"/>
              <a:sym typeface="Century Schoolbook"/>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p:nvPr/>
        </p:nvSpPr>
        <p:spPr>
          <a:xfrm>
            <a:off x="11292840" y="0"/>
            <a:ext cx="914400" cy="6858000"/>
          </a:xfrm>
          <a:prstGeom prst="rect">
            <a:avLst/>
          </a:prstGeom>
          <a:solidFill>
            <a:srgbClr val="264457"/>
          </a:solidFill>
          <a:ln>
            <a:noFill/>
          </a:ln>
        </p:spPr>
        <p:txBody>
          <a:bodyPr wrap="square" lIns="91425" tIns="91425" rIns="91425" bIns="91425" anchor="ctr" anchorCtr="0">
            <a:noAutofit/>
          </a:bodyPr>
          <a:lstStyle/>
          <a:p>
            <a:pPr lvl="0">
              <a:spcBef>
                <a:spcPts val="0"/>
              </a:spcBef>
              <a:buNone/>
            </a:pPr>
            <a:endParaRPr/>
          </a:p>
        </p:txBody>
      </p:sp>
      <p:sp>
        <p:nvSpPr>
          <p:cNvPr id="25" name="Shape 25"/>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1261872" y="1828800"/>
            <a:ext cx="85953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27" name="Shape 27"/>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8" name="Shape 28"/>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9" name="Shape 29"/>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SzPct val="25000"/>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youtube.com/watch?v=nHCyUCtfeVI"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csjXmJwyUU"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www.youtube.com/watch?v=jQm5o2TwQ8o"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teambiochem437@gmail.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docs.google.com/presentation/d/16yNcm2Y08Cr0Am83lDRfH5NB4F1ng3tdHiB3O1AqMc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subTitle" idx="1"/>
          </p:nvPr>
        </p:nvSpPr>
        <p:spPr>
          <a:xfrm>
            <a:off x="2149020" y="3061884"/>
            <a:ext cx="8305800" cy="1141500"/>
          </a:xfrm>
          <a:prstGeom prst="rect">
            <a:avLst/>
          </a:prstGeom>
          <a:noFill/>
          <a:ln>
            <a:noFill/>
          </a:ln>
        </p:spPr>
        <p:txBody>
          <a:bodyPr wrap="square" lIns="91425" tIns="45700" rIns="91425" bIns="45700" anchor="t" anchorCtr="0">
            <a:noAutofit/>
          </a:bodyPr>
          <a:lstStyle/>
          <a:p>
            <a:pPr marL="0" marR="0" lvl="0" indent="0" algn="l" rtl="0">
              <a:lnSpc>
                <a:spcPct val="95000"/>
              </a:lnSpc>
              <a:spcBef>
                <a:spcPts val="1600"/>
              </a:spcBef>
              <a:spcAft>
                <a:spcPts val="0"/>
              </a:spcAft>
              <a:buClr>
                <a:schemeClr val="accent1"/>
              </a:buClr>
              <a:buSzPct val="25000"/>
              <a:buFont typeface="Arial"/>
              <a:buNone/>
            </a:pPr>
            <a:r>
              <a:rPr lang="en-US" sz="4300">
                <a:solidFill>
                  <a:srgbClr val="FFFFFF"/>
                </a:solidFill>
              </a:rPr>
              <a:t>Enzymes and coenzymes 1 </a:t>
            </a:r>
            <a:br>
              <a:rPr lang="en-US" sz="4300">
                <a:solidFill>
                  <a:srgbClr val="FFFFFF"/>
                </a:solidFill>
              </a:rPr>
            </a:br>
            <a:endParaRPr lang="en-US" sz="4300">
              <a:solidFill>
                <a:srgbClr val="FFFFFF"/>
              </a:solidFill>
            </a:endParaRPr>
          </a:p>
        </p:txBody>
      </p:sp>
      <p:sp>
        <p:nvSpPr>
          <p:cNvPr id="108" name="Shape 108"/>
          <p:cNvSpPr txBox="1">
            <a:spLocks noGrp="1"/>
          </p:cNvSpPr>
          <p:nvPr>
            <p:ph type="ftr" idx="11"/>
          </p:nvPr>
        </p:nvSpPr>
        <p:spPr>
          <a:xfrm rot="-5400000">
            <a:off x="10008306" y="3035993"/>
            <a:ext cx="3581400" cy="786000"/>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r>
              <a:rPr lang="en-US" sz="2400" b="0" i="0" u="none" strike="noStrike" cap="none">
                <a:solidFill>
                  <a:srgbClr val="A5A5A5"/>
                </a:solidFill>
                <a:latin typeface="Century Schoolbook"/>
                <a:ea typeface="Century Schoolbook"/>
                <a:cs typeface="Century Schoolbook"/>
                <a:sym typeface="Century Schoolbook"/>
              </a:rPr>
              <a:t>437 Biochemistry Team</a:t>
            </a:r>
          </a:p>
        </p:txBody>
      </p:sp>
      <p:pic>
        <p:nvPicPr>
          <p:cNvPr id="109" name="Shape 109"/>
          <p:cNvPicPr preferRelativeResize="0"/>
          <p:nvPr/>
        </p:nvPicPr>
        <p:blipFill rotWithShape="1">
          <a:blip r:embed="rId3">
            <a:alphaModFix/>
          </a:blip>
          <a:srcRect/>
          <a:stretch/>
        </p:blipFill>
        <p:spPr>
          <a:xfrm>
            <a:off x="0" y="0"/>
            <a:ext cx="3365500" cy="1291405"/>
          </a:xfrm>
          <a:prstGeom prst="rect">
            <a:avLst/>
          </a:prstGeom>
          <a:noFill/>
          <a:ln>
            <a:noFill/>
          </a:ln>
        </p:spPr>
      </p:pic>
      <p:sp>
        <p:nvSpPr>
          <p:cNvPr id="110" name="Shape 110"/>
          <p:cNvSpPr txBox="1"/>
          <p:nvPr/>
        </p:nvSpPr>
        <p:spPr>
          <a:xfrm>
            <a:off x="466905" y="5566501"/>
            <a:ext cx="9753600" cy="12915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FFFFFF"/>
                </a:solidFill>
              </a:rPr>
              <a:t>Color index:</a:t>
            </a:r>
          </a:p>
          <a:p>
            <a:pPr lvl="0">
              <a:spcBef>
                <a:spcPts val="0"/>
              </a:spcBef>
              <a:buNone/>
            </a:pPr>
            <a:r>
              <a:rPr lang="en-US"/>
              <a:t>Doctors slides</a:t>
            </a:r>
          </a:p>
          <a:p>
            <a:pPr lvl="0">
              <a:spcBef>
                <a:spcPts val="0"/>
              </a:spcBef>
              <a:buNone/>
            </a:pPr>
            <a:r>
              <a:rPr lang="en-US">
                <a:solidFill>
                  <a:srgbClr val="4A86E8"/>
                </a:solidFill>
              </a:rPr>
              <a:t>Notes and explanations</a:t>
            </a:r>
          </a:p>
          <a:p>
            <a:pPr lvl="0">
              <a:spcBef>
                <a:spcPts val="0"/>
              </a:spcBef>
              <a:buNone/>
            </a:pPr>
            <a:r>
              <a:rPr lang="en-US">
                <a:solidFill>
                  <a:srgbClr val="B7B7B7"/>
                </a:solidFill>
              </a:rPr>
              <a:t>Extra information</a:t>
            </a:r>
          </a:p>
          <a:p>
            <a:pPr lvl="0">
              <a:spcBef>
                <a:spcPts val="0"/>
              </a:spcBef>
              <a:buNone/>
            </a:pPr>
            <a:r>
              <a:rPr lang="en-US">
                <a:solidFill>
                  <a:srgbClr val="FF0000"/>
                </a:solidFill>
              </a:rPr>
              <a:t>Highlights</a:t>
            </a:r>
          </a:p>
        </p:txBody>
      </p:sp>
      <p:pic>
        <p:nvPicPr>
          <p:cNvPr id="111" name="Shape 111"/>
          <p:cNvPicPr preferRelativeResize="0"/>
          <p:nvPr/>
        </p:nvPicPr>
        <p:blipFill>
          <a:blip r:embed="rId4">
            <a:alphaModFix/>
          </a:blip>
          <a:stretch>
            <a:fillRect/>
          </a:stretch>
        </p:blipFill>
        <p:spPr>
          <a:xfrm>
            <a:off x="10558838" y="0"/>
            <a:ext cx="1633171" cy="1062524"/>
          </a:xfrm>
          <a:prstGeom prst="rect">
            <a:avLst/>
          </a:prstGeom>
          <a:noFill/>
          <a:ln>
            <a:noFill/>
          </a:ln>
        </p:spPr>
      </p:pic>
      <p:pic>
        <p:nvPicPr>
          <p:cNvPr id="112" name="Shape 112"/>
          <p:cNvPicPr preferRelativeResize="0"/>
          <p:nvPr/>
        </p:nvPicPr>
        <p:blipFill rotWithShape="1">
          <a:blip r:embed="rId5">
            <a:alphaModFix/>
          </a:blip>
          <a:srcRect/>
          <a:stretch/>
        </p:blipFill>
        <p:spPr>
          <a:xfrm>
            <a:off x="9454234" y="0"/>
            <a:ext cx="1104607" cy="1062525"/>
          </a:xfrm>
          <a:prstGeom prst="rect">
            <a:avLst/>
          </a:prstGeom>
          <a:noFill/>
          <a:ln>
            <a:noFill/>
          </a:ln>
        </p:spPr>
      </p:pic>
      <p:sp>
        <p:nvSpPr>
          <p:cNvPr id="113" name="Shape 113"/>
          <p:cNvSpPr txBox="1"/>
          <p:nvPr/>
        </p:nvSpPr>
        <p:spPr>
          <a:xfrm>
            <a:off x="4479512" y="277767"/>
            <a:ext cx="3860700" cy="507000"/>
          </a:xfrm>
          <a:prstGeom prst="rect">
            <a:avLst/>
          </a:prstGeom>
          <a:noFill/>
          <a:ln>
            <a:noFill/>
          </a:ln>
        </p:spPr>
        <p:txBody>
          <a:bodyPr wrap="square" lIns="91425" tIns="91425" rIns="91425" bIns="91425" anchor="t" anchorCtr="0">
            <a:noAutofit/>
          </a:bodyPr>
          <a:lstStyle/>
          <a:p>
            <a:pPr lvl="0">
              <a:spcBef>
                <a:spcPts val="0"/>
              </a:spcBef>
              <a:buNone/>
            </a:pPr>
            <a:r>
              <a:rPr lang="en-US" sz="3100">
                <a:solidFill>
                  <a:srgbClr val="CFE2F3"/>
                </a:solidFill>
              </a:rPr>
              <a:t>بِسْم الله الرحمن الرحيم</a:t>
            </a:r>
          </a:p>
        </p:txBody>
      </p:sp>
      <p:pic>
        <p:nvPicPr>
          <p:cNvPr id="3" name="Picture 2">
            <a:extLst>
              <a:ext uri="{FF2B5EF4-FFF2-40B4-BE49-F238E27FC236}">
                <a16:creationId xmlns:a16="http://schemas.microsoft.com/office/drawing/2014/main" id="{EFDC218D-759D-4603-8BE5-814A65CE211F}"/>
              </a:ext>
            </a:extLst>
          </p:cNvPr>
          <p:cNvPicPr>
            <a:picLocks noChangeAspect="1"/>
          </p:cNvPicPr>
          <p:nvPr/>
        </p:nvPicPr>
        <p:blipFill>
          <a:blip r:embed="rId6"/>
          <a:stretch>
            <a:fillRect/>
          </a:stretch>
        </p:blipFill>
        <p:spPr>
          <a:xfrm>
            <a:off x="9775886" y="5480986"/>
            <a:ext cx="2416114" cy="13595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0" y="451050"/>
            <a:ext cx="11242200" cy="1325700"/>
          </a:xfrm>
          <a:prstGeom prst="rect">
            <a:avLst/>
          </a:prstGeom>
        </p:spPr>
        <p:txBody>
          <a:bodyPr wrap="square" lIns="91425" tIns="91425" rIns="91425" bIns="91425" anchor="b" anchorCtr="0">
            <a:noAutofit/>
          </a:bodyPr>
          <a:lstStyle/>
          <a:p>
            <a:pPr lvl="0" algn="ctr">
              <a:spcBef>
                <a:spcPts val="0"/>
              </a:spcBef>
              <a:buNone/>
            </a:pPr>
            <a:r>
              <a:rPr lang="en-US" sz="4800" b="1">
                <a:latin typeface="Roboto"/>
                <a:ea typeface="Roboto"/>
                <a:cs typeface="Roboto"/>
                <a:sym typeface="Roboto"/>
              </a:rPr>
              <a:t>Enzymes decrease activation energy of a reaction</a:t>
            </a:r>
          </a:p>
        </p:txBody>
      </p:sp>
      <p:sp>
        <p:nvSpPr>
          <p:cNvPr id="252" name="Shape 252"/>
          <p:cNvSpPr txBox="1"/>
          <p:nvPr/>
        </p:nvSpPr>
        <p:spPr>
          <a:xfrm>
            <a:off x="162000" y="1486025"/>
            <a:ext cx="9289200" cy="51672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buNone/>
            </a:pPr>
            <a:r>
              <a:rPr lang="en-US" sz="1800">
                <a:solidFill>
                  <a:schemeClr val="dk1"/>
                </a:solidFill>
                <a:latin typeface="Roboto"/>
                <a:ea typeface="Roboto"/>
                <a:cs typeface="Roboto"/>
                <a:sym typeface="Roboto"/>
              </a:rPr>
              <a:t>							</a:t>
            </a:r>
          </a:p>
          <a:p>
            <a:pPr marL="457200" lvl="0" indent="-342900" rtl="0">
              <a:lnSpc>
                <a:spcPct val="115000"/>
              </a:lnSpc>
              <a:spcBef>
                <a:spcPts val="0"/>
              </a:spcBef>
              <a:buSzPct val="100000"/>
              <a:buFont typeface="Roboto"/>
              <a:buChar char="❖"/>
            </a:pPr>
            <a:r>
              <a:rPr lang="en-US" sz="1800">
                <a:solidFill>
                  <a:schemeClr val="dk1"/>
                </a:solidFill>
                <a:latin typeface="Roboto"/>
                <a:ea typeface="Roboto"/>
                <a:cs typeface="Roboto"/>
                <a:sym typeface="Roboto"/>
              </a:rPr>
              <a:t>In every chemical reaction, the reactants pass through a </a:t>
            </a:r>
            <a:r>
              <a:rPr lang="en-US" sz="1800" u="sng">
                <a:solidFill>
                  <a:srgbClr val="FF0000"/>
                </a:solidFill>
                <a:latin typeface="Roboto"/>
                <a:ea typeface="Roboto"/>
                <a:cs typeface="Roboto"/>
                <a:sym typeface="Roboto"/>
              </a:rPr>
              <a:t>transition state</a:t>
            </a:r>
            <a:r>
              <a:rPr lang="en-US" sz="1800">
                <a:solidFill>
                  <a:schemeClr val="dk1"/>
                </a:solidFill>
                <a:latin typeface="Roboto"/>
                <a:ea typeface="Roboto"/>
                <a:cs typeface="Roboto"/>
                <a:sym typeface="Roboto"/>
              </a:rPr>
              <a:t> that has greater energy than that of the reactants or products alone	</a:t>
            </a:r>
          </a:p>
          <a:p>
            <a:pPr lvl="0" rtl="0">
              <a:lnSpc>
                <a:spcPct val="115000"/>
              </a:lnSpc>
              <a:spcBef>
                <a:spcPts val="0"/>
              </a:spcBef>
              <a:buNone/>
            </a:pPr>
            <a:endParaRPr sz="1800">
              <a:solidFill>
                <a:schemeClr val="dk1"/>
              </a:solidFill>
              <a:latin typeface="Roboto"/>
              <a:ea typeface="Roboto"/>
              <a:cs typeface="Roboto"/>
              <a:sym typeface="Roboto"/>
            </a:endParaRPr>
          </a:p>
          <a:p>
            <a:pPr marL="457200" lvl="0" indent="-342900" rtl="0">
              <a:lnSpc>
                <a:spcPct val="115000"/>
              </a:lnSpc>
              <a:spcBef>
                <a:spcPts val="0"/>
              </a:spcBef>
              <a:buSzPct val="100000"/>
              <a:buFont typeface="Roboto"/>
              <a:buChar char="❖"/>
            </a:pPr>
            <a:r>
              <a:rPr lang="en-US" sz="1800">
                <a:solidFill>
                  <a:schemeClr val="dk1"/>
                </a:solidFill>
                <a:latin typeface="Roboto"/>
                <a:ea typeface="Roboto"/>
                <a:cs typeface="Roboto"/>
                <a:sym typeface="Roboto"/>
              </a:rPr>
              <a:t>The difference in energy between the reactants and the transition state is called the </a:t>
            </a:r>
            <a:r>
              <a:rPr lang="en-US" sz="1800" u="sng">
                <a:solidFill>
                  <a:srgbClr val="FF0000"/>
                </a:solidFill>
                <a:latin typeface="Roboto"/>
                <a:ea typeface="Roboto"/>
                <a:cs typeface="Roboto"/>
                <a:sym typeface="Roboto"/>
              </a:rPr>
              <a:t>activation energy</a:t>
            </a:r>
            <a:r>
              <a:rPr lang="en-US" sz="1800">
                <a:solidFill>
                  <a:schemeClr val="dk1"/>
                </a:solidFill>
                <a:latin typeface="Roboto"/>
                <a:ea typeface="Roboto"/>
                <a:cs typeface="Roboto"/>
                <a:sym typeface="Roboto"/>
              </a:rPr>
              <a:t>	(Ea) 		</a:t>
            </a:r>
          </a:p>
          <a:p>
            <a:pPr marL="2286000" lvl="0" indent="0" rtl="0">
              <a:lnSpc>
                <a:spcPct val="115000"/>
              </a:lnSpc>
              <a:spcBef>
                <a:spcPts val="0"/>
              </a:spcBef>
              <a:buNone/>
            </a:pPr>
            <a:endParaRPr sz="1800">
              <a:solidFill>
                <a:schemeClr val="dk1"/>
              </a:solidFill>
              <a:latin typeface="Roboto"/>
              <a:ea typeface="Roboto"/>
              <a:cs typeface="Roboto"/>
              <a:sym typeface="Roboto"/>
            </a:endParaRPr>
          </a:p>
          <a:p>
            <a:pPr marL="457200" lvl="0" indent="-342900" rtl="0">
              <a:lnSpc>
                <a:spcPct val="115000"/>
              </a:lnSpc>
              <a:spcBef>
                <a:spcPts val="0"/>
              </a:spcBef>
              <a:buClr>
                <a:schemeClr val="dk1"/>
              </a:buClr>
              <a:buSzPct val="100000"/>
              <a:buFont typeface="Roboto"/>
              <a:buChar char="❖"/>
            </a:pPr>
            <a:r>
              <a:rPr lang="en-US" sz="1800">
                <a:solidFill>
                  <a:schemeClr val="dk1"/>
                </a:solidFill>
                <a:latin typeface="Roboto"/>
                <a:ea typeface="Roboto"/>
                <a:cs typeface="Roboto"/>
                <a:sym typeface="Roboto"/>
              </a:rPr>
              <a:t>If the activation energy is available then the reaction can proceed forming products 					</a:t>
            </a:r>
          </a:p>
          <a:p>
            <a:pPr marL="457200" lvl="0" indent="-342900" rtl="0">
              <a:lnSpc>
                <a:spcPct val="115000"/>
              </a:lnSpc>
              <a:spcBef>
                <a:spcPts val="0"/>
              </a:spcBef>
              <a:buSzPct val="100000"/>
              <a:buFont typeface="Roboto"/>
              <a:buChar char="❖"/>
            </a:pPr>
            <a:r>
              <a:rPr lang="en-US" sz="1800">
                <a:solidFill>
                  <a:schemeClr val="dk1"/>
                </a:solidFill>
                <a:latin typeface="Roboto"/>
                <a:ea typeface="Roboto"/>
                <a:cs typeface="Roboto"/>
                <a:sym typeface="Roboto"/>
              </a:rPr>
              <a:t>An enzyme reduces the </a:t>
            </a:r>
            <a:r>
              <a:rPr lang="en-US" sz="1800" u="sng">
                <a:solidFill>
                  <a:srgbClr val="FF0000"/>
                </a:solidFill>
                <a:latin typeface="Roboto"/>
                <a:ea typeface="Roboto"/>
                <a:cs typeface="Roboto"/>
                <a:sym typeface="Roboto"/>
              </a:rPr>
              <a:t>activation energy</a:t>
            </a:r>
            <a:r>
              <a:rPr lang="en-US" sz="1800">
                <a:solidFill>
                  <a:schemeClr val="dk1"/>
                </a:solidFill>
                <a:latin typeface="Roboto"/>
                <a:ea typeface="Roboto"/>
                <a:cs typeface="Roboto"/>
                <a:sym typeface="Roboto"/>
              </a:rPr>
              <a:t> required for a reaction</a:t>
            </a:r>
          </a:p>
          <a:p>
            <a:pPr marL="2286000" lvl="0" indent="0" rtl="0">
              <a:lnSpc>
                <a:spcPct val="115000"/>
              </a:lnSpc>
              <a:spcBef>
                <a:spcPts val="0"/>
              </a:spcBef>
              <a:buNone/>
            </a:pPr>
            <a:endParaRPr sz="1800">
              <a:solidFill>
                <a:schemeClr val="dk1"/>
              </a:solidFill>
              <a:latin typeface="Roboto"/>
              <a:ea typeface="Roboto"/>
              <a:cs typeface="Roboto"/>
              <a:sym typeface="Roboto"/>
            </a:endParaRPr>
          </a:p>
          <a:p>
            <a:pPr marL="457200" lvl="0" indent="-342900" rtl="0">
              <a:lnSpc>
                <a:spcPct val="115000"/>
              </a:lnSpc>
              <a:spcBef>
                <a:spcPts val="0"/>
              </a:spcBef>
              <a:buSzPct val="100000"/>
              <a:buFont typeface="Roboto"/>
              <a:buChar char="❖"/>
            </a:pPr>
            <a:r>
              <a:rPr lang="en-US" sz="1800">
                <a:solidFill>
                  <a:schemeClr val="dk1"/>
                </a:solidFill>
                <a:latin typeface="Roboto"/>
                <a:ea typeface="Roboto"/>
                <a:cs typeface="Roboto"/>
                <a:sym typeface="Roboto"/>
              </a:rPr>
              <a:t>It provides an alternative transition state of lower energy called the </a:t>
            </a:r>
            <a:r>
              <a:rPr lang="en-US" sz="1800" u="sng">
                <a:solidFill>
                  <a:srgbClr val="FF0000"/>
                </a:solidFill>
                <a:latin typeface="Roboto"/>
                <a:ea typeface="Roboto"/>
                <a:cs typeface="Roboto"/>
                <a:sym typeface="Roboto"/>
              </a:rPr>
              <a:t>enzyme- substrate complex</a:t>
            </a:r>
            <a:r>
              <a:rPr lang="en-US" sz="1800">
                <a:solidFill>
                  <a:srgbClr val="FF0000"/>
                </a:solidFill>
                <a:latin typeface="Roboto"/>
                <a:ea typeface="Roboto"/>
                <a:cs typeface="Roboto"/>
                <a:sym typeface="Roboto"/>
              </a:rPr>
              <a:t> </a:t>
            </a:r>
            <a:r>
              <a:rPr lang="en-US" sz="1800">
                <a:solidFill>
                  <a:schemeClr val="dk1"/>
                </a:solidFill>
                <a:latin typeface="Roboto"/>
                <a:ea typeface="Roboto"/>
                <a:cs typeface="Roboto"/>
                <a:sym typeface="Roboto"/>
              </a:rPr>
              <a:t>and thus speeds up the reaction</a:t>
            </a:r>
          </a:p>
          <a:p>
            <a:pPr lvl="0" rtl="0">
              <a:lnSpc>
                <a:spcPct val="115000"/>
              </a:lnSpc>
              <a:spcBef>
                <a:spcPts val="0"/>
              </a:spcBef>
              <a:buNone/>
            </a:pPr>
            <a:endParaRPr sz="1800">
              <a:solidFill>
                <a:schemeClr val="dk1"/>
              </a:solidFill>
              <a:latin typeface="Roboto"/>
              <a:ea typeface="Roboto"/>
              <a:cs typeface="Roboto"/>
              <a:sym typeface="Roboto"/>
            </a:endParaRPr>
          </a:p>
          <a:p>
            <a:pPr marL="457200" lvl="0" indent="-342900" rtl="0">
              <a:lnSpc>
                <a:spcPct val="115000"/>
              </a:lnSpc>
              <a:spcBef>
                <a:spcPts val="0"/>
              </a:spcBef>
              <a:buSzPct val="100000"/>
              <a:buFont typeface="Roboto"/>
              <a:buChar char="❖"/>
            </a:pPr>
            <a:r>
              <a:rPr lang="en-US" sz="1800">
                <a:solidFill>
                  <a:schemeClr val="dk1"/>
                </a:solidFill>
                <a:latin typeface="Roboto"/>
                <a:ea typeface="Roboto"/>
                <a:cs typeface="Roboto"/>
                <a:sym typeface="Roboto"/>
              </a:rPr>
              <a:t>Enzymes decrease the activation energy but they do not alter the change in the </a:t>
            </a:r>
            <a:r>
              <a:rPr lang="en-US" sz="1800" u="sng">
                <a:solidFill>
                  <a:srgbClr val="FF0000"/>
                </a:solidFill>
                <a:latin typeface="Roboto"/>
                <a:ea typeface="Roboto"/>
                <a:cs typeface="Roboto"/>
                <a:sym typeface="Roboto"/>
              </a:rPr>
              <a:t>free energy (∆G) </a:t>
            </a:r>
          </a:p>
          <a:p>
            <a:pPr lvl="0">
              <a:spcBef>
                <a:spcPts val="0"/>
              </a:spcBef>
              <a:buNone/>
            </a:pPr>
            <a:endParaRPr sz="18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p:cNvPicPr preferRelativeResize="0"/>
          <p:nvPr/>
        </p:nvPicPr>
        <p:blipFill>
          <a:blip r:embed="rId3">
            <a:alphaModFix/>
          </a:blip>
          <a:stretch>
            <a:fillRect/>
          </a:stretch>
        </p:blipFill>
        <p:spPr>
          <a:xfrm>
            <a:off x="151750" y="1622975"/>
            <a:ext cx="7316500" cy="5118700"/>
          </a:xfrm>
          <a:prstGeom prst="rect">
            <a:avLst/>
          </a:prstGeom>
          <a:noFill/>
          <a:ln>
            <a:noFill/>
          </a:ln>
        </p:spPr>
      </p:pic>
      <p:sp>
        <p:nvSpPr>
          <p:cNvPr id="259" name="Shape 259"/>
          <p:cNvSpPr txBox="1">
            <a:spLocks noGrp="1"/>
          </p:cNvSpPr>
          <p:nvPr>
            <p:ph type="title"/>
          </p:nvPr>
        </p:nvSpPr>
        <p:spPr>
          <a:xfrm>
            <a:off x="271425" y="392375"/>
            <a:ext cx="10923900" cy="1325700"/>
          </a:xfrm>
          <a:prstGeom prst="rect">
            <a:avLst/>
          </a:prstGeom>
        </p:spPr>
        <p:txBody>
          <a:bodyPr wrap="square" lIns="91425" tIns="91425" rIns="91425" bIns="91425" anchor="b" anchorCtr="0">
            <a:noAutofit/>
          </a:bodyPr>
          <a:lstStyle/>
          <a:p>
            <a:pPr lvl="0" algn="ctr">
              <a:spcBef>
                <a:spcPts val="0"/>
              </a:spcBef>
              <a:buNone/>
            </a:pPr>
            <a:r>
              <a:rPr lang="en-US" sz="4800" b="1">
                <a:latin typeface="Roboto"/>
                <a:ea typeface="Roboto"/>
                <a:cs typeface="Roboto"/>
                <a:sym typeface="Roboto"/>
              </a:rPr>
              <a:t>The effect of catalyst on the transition state diagram of a reaction</a:t>
            </a:r>
          </a:p>
        </p:txBody>
      </p:sp>
      <p:sp>
        <p:nvSpPr>
          <p:cNvPr id="260" name="Shape 260"/>
          <p:cNvSpPr txBox="1"/>
          <p:nvPr/>
        </p:nvSpPr>
        <p:spPr>
          <a:xfrm>
            <a:off x="7700800" y="3027750"/>
            <a:ext cx="3053700" cy="1897800"/>
          </a:xfrm>
          <a:prstGeom prst="rect">
            <a:avLst/>
          </a:prstGeom>
          <a:noFill/>
          <a:ln w="28575" cap="flat" cmpd="sng">
            <a:solidFill>
              <a:srgbClr val="666666"/>
            </a:solidFill>
            <a:prstDash val="solid"/>
            <a:round/>
            <a:headEnd type="none" w="med" len="med"/>
            <a:tailEnd type="none" w="med" len="med"/>
          </a:ln>
        </p:spPr>
        <p:txBody>
          <a:bodyPr wrap="square" lIns="91425" tIns="91425" rIns="91425" bIns="91425" anchor="t" anchorCtr="0">
            <a:noAutofit/>
          </a:bodyPr>
          <a:lstStyle/>
          <a:p>
            <a:pPr lvl="0" algn="ctr">
              <a:spcBef>
                <a:spcPts val="0"/>
              </a:spcBef>
              <a:buClr>
                <a:schemeClr val="dk1"/>
              </a:buClr>
              <a:buSzPct val="61111"/>
              <a:buFont typeface="Arial"/>
              <a:buNone/>
            </a:pPr>
            <a:r>
              <a:rPr lang="en-US" sz="1800">
                <a:solidFill>
                  <a:srgbClr val="0B5394"/>
                </a:solidFill>
                <a:latin typeface="Roboto"/>
                <a:ea typeface="Roboto"/>
                <a:cs typeface="Roboto"/>
                <a:sym typeface="Roboto"/>
              </a:rPr>
              <a:t>catalysts lowers the energy required to reach the transition state which make the formation of a product faster but it </a:t>
            </a:r>
            <a:r>
              <a:rPr lang="en-US" sz="1800" u="sng">
                <a:solidFill>
                  <a:srgbClr val="0B5394"/>
                </a:solidFill>
                <a:latin typeface="Roboto"/>
                <a:ea typeface="Roboto"/>
                <a:cs typeface="Roboto"/>
                <a:sym typeface="Roboto"/>
              </a:rPr>
              <a:t>doesn’t change the free energy</a:t>
            </a:r>
          </a:p>
          <a:p>
            <a:pPr lvl="0" algn="ctr">
              <a:spcBef>
                <a:spcPts val="0"/>
              </a:spcBef>
              <a:buNone/>
            </a:pPr>
            <a:endParaRPr sz="1800">
              <a:solidFill>
                <a:srgbClr val="666666"/>
              </a:solidFill>
              <a:latin typeface="Roboto"/>
              <a:ea typeface="Roboto"/>
              <a:cs typeface="Roboto"/>
              <a:sym typeface="Roboto"/>
            </a:endParaRPr>
          </a:p>
        </p:txBody>
      </p:sp>
      <p:cxnSp>
        <p:nvCxnSpPr>
          <p:cNvPr id="261" name="Shape 261"/>
          <p:cNvCxnSpPr>
            <a:stCxn id="260" idx="1"/>
          </p:cNvCxnSpPr>
          <p:nvPr/>
        </p:nvCxnSpPr>
        <p:spPr>
          <a:xfrm rot="10800000">
            <a:off x="3379900" y="3035550"/>
            <a:ext cx="4320900" cy="941100"/>
          </a:xfrm>
          <a:prstGeom prst="straightConnector1">
            <a:avLst/>
          </a:prstGeom>
          <a:noFill/>
          <a:ln w="28575" cap="flat" cmpd="sng">
            <a:solidFill>
              <a:srgbClr val="666666"/>
            </a:solidFill>
            <a:prstDash val="solid"/>
            <a:round/>
            <a:headEnd type="none" w="lg" len="lg"/>
            <a:tailEnd type="triangle" w="lg" len="lg"/>
          </a:ln>
        </p:spPr>
      </p:cxnSp>
      <p:sp>
        <p:nvSpPr>
          <p:cNvPr id="262" name="Shape 262"/>
          <p:cNvSpPr txBox="1"/>
          <p:nvPr/>
        </p:nvSpPr>
        <p:spPr>
          <a:xfrm>
            <a:off x="7700800" y="5234400"/>
            <a:ext cx="3053700" cy="957600"/>
          </a:xfrm>
          <a:prstGeom prst="rect">
            <a:avLst/>
          </a:prstGeom>
          <a:noFill/>
          <a:ln w="28575" cap="flat" cmpd="sng">
            <a:solidFill>
              <a:srgbClr val="666666"/>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Clr>
                <a:schemeClr val="dk1"/>
              </a:buClr>
              <a:buSzPct val="61111"/>
              <a:buFont typeface="Arial"/>
              <a:buNone/>
            </a:pPr>
            <a:r>
              <a:rPr lang="en-US" sz="1800" b="1">
                <a:solidFill>
                  <a:srgbClr val="0B5394"/>
                </a:solidFill>
                <a:latin typeface="Roboto"/>
                <a:ea typeface="Roboto"/>
                <a:cs typeface="Roboto"/>
                <a:sym typeface="Roboto"/>
              </a:rPr>
              <a:t>Free energy change of the reaction</a:t>
            </a:r>
            <a:r>
              <a:rPr lang="en-US" sz="1800">
                <a:solidFill>
                  <a:srgbClr val="0B5394"/>
                </a:solidFill>
                <a:latin typeface="Roboto"/>
                <a:ea typeface="Roboto"/>
                <a:cs typeface="Roboto"/>
                <a:sym typeface="Roboto"/>
              </a:rPr>
              <a:t> is the difference of reactants and products. </a:t>
            </a: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95050" y="434575"/>
            <a:ext cx="11013600" cy="1194900"/>
          </a:xfrm>
          <a:prstGeom prst="rect">
            <a:avLst/>
          </a:prstGeom>
          <a:noFill/>
          <a:ln>
            <a:noFill/>
          </a:ln>
        </p:spPr>
        <p:txBody>
          <a:bodyPr wrap="square" lIns="91425" tIns="91425" rIns="91425" bIns="91425" anchor="t" anchorCtr="0">
            <a:noAutofit/>
          </a:bodyPr>
          <a:lstStyle/>
          <a:p>
            <a:pPr marL="457200" lvl="0" indent="-69850" algn="ctr" rtl="1">
              <a:lnSpc>
                <a:spcPct val="90000"/>
              </a:lnSpc>
              <a:spcBef>
                <a:spcPts val="1000"/>
              </a:spcBef>
              <a:buClr>
                <a:schemeClr val="dk1"/>
              </a:buClr>
              <a:buSzPct val="25000"/>
              <a:buFont typeface="Arial"/>
              <a:buNone/>
            </a:pPr>
            <a:r>
              <a:rPr lang="en-US" sz="4400">
                <a:solidFill>
                  <a:schemeClr val="dk1"/>
                </a:solidFill>
                <a:latin typeface="Century Schoolbook"/>
                <a:ea typeface="Century Schoolbook"/>
                <a:cs typeface="Century Schoolbook"/>
                <a:sym typeface="Century Schoolbook"/>
              </a:rPr>
              <a:t>Enzyme Activity or Velocity</a:t>
            </a:r>
          </a:p>
          <a:p>
            <a:pPr lvl="0" algn="ctr">
              <a:spcBef>
                <a:spcPts val="0"/>
              </a:spcBef>
              <a:buNone/>
            </a:pPr>
            <a:endParaRPr sz="4400">
              <a:latin typeface="Century Schoolbook"/>
              <a:ea typeface="Century Schoolbook"/>
              <a:cs typeface="Century Schoolbook"/>
              <a:sym typeface="Century Schoolbook"/>
            </a:endParaRPr>
          </a:p>
        </p:txBody>
      </p:sp>
      <p:sp>
        <p:nvSpPr>
          <p:cNvPr id="269" name="Shape 269"/>
          <p:cNvSpPr txBox="1"/>
          <p:nvPr/>
        </p:nvSpPr>
        <p:spPr>
          <a:xfrm>
            <a:off x="882725" y="1806175"/>
            <a:ext cx="9003600" cy="1521000"/>
          </a:xfrm>
          <a:prstGeom prst="rect">
            <a:avLst/>
          </a:prstGeom>
          <a:noFill/>
          <a:ln>
            <a:noFill/>
          </a:ln>
        </p:spPr>
        <p:txBody>
          <a:bodyPr wrap="square" lIns="91425" tIns="91425" rIns="91425" bIns="91425" anchor="t" anchorCtr="0">
            <a:noAutofit/>
          </a:bodyPr>
          <a:lstStyle/>
          <a:p>
            <a:pPr lvl="0" algn="l" rtl="1">
              <a:lnSpc>
                <a:spcPct val="90000"/>
              </a:lnSpc>
              <a:spcBef>
                <a:spcPts val="1000"/>
              </a:spcBef>
              <a:buClr>
                <a:schemeClr val="dk1"/>
              </a:buClr>
              <a:buSzPct val="64705"/>
              <a:buFont typeface="Arial"/>
              <a:buNone/>
            </a:pPr>
            <a:r>
              <a:rPr lang="en-US" sz="1700">
                <a:solidFill>
                  <a:schemeClr val="dk1"/>
                </a:solidFill>
                <a:latin typeface="Century Schoolbook"/>
                <a:ea typeface="Century Schoolbook"/>
                <a:cs typeface="Century Schoolbook"/>
                <a:sym typeface="Century Schoolbook"/>
              </a:rPr>
              <a:t>. Velocity is the rate of a reaction catalyzed by an enzyme-</a:t>
            </a:r>
          </a:p>
          <a:p>
            <a:pPr lvl="0" algn="l" rtl="1">
              <a:lnSpc>
                <a:spcPct val="90000"/>
              </a:lnSpc>
              <a:spcBef>
                <a:spcPts val="1000"/>
              </a:spcBef>
              <a:buClr>
                <a:schemeClr val="dk1"/>
              </a:buClr>
              <a:buSzPct val="64705"/>
              <a:buFont typeface="Arial"/>
              <a:buNone/>
            </a:pPr>
            <a:r>
              <a:rPr lang="en-US" sz="1700">
                <a:solidFill>
                  <a:schemeClr val="dk1"/>
                </a:solidFill>
                <a:latin typeface="Century Schoolbook"/>
                <a:ea typeface="Century Schoolbook"/>
                <a:cs typeface="Century Schoolbook"/>
                <a:sym typeface="Century Schoolbook"/>
              </a:rPr>
              <a:t>Enzyme activity is expressed as -</a:t>
            </a:r>
          </a:p>
          <a:p>
            <a:pPr lvl="0" algn="l" rtl="1">
              <a:lnSpc>
                <a:spcPct val="90000"/>
              </a:lnSpc>
              <a:spcBef>
                <a:spcPts val="1000"/>
              </a:spcBef>
              <a:buClr>
                <a:schemeClr val="dk1"/>
              </a:buClr>
              <a:buSzPct val="64705"/>
              <a:buFont typeface="Arial"/>
              <a:buNone/>
            </a:pPr>
            <a:r>
              <a:rPr lang="en-US" sz="1700" b="1" i="1">
                <a:solidFill>
                  <a:schemeClr val="dk1"/>
                </a:solidFill>
                <a:latin typeface="Century Schoolbook"/>
                <a:ea typeface="Century Schoolbook"/>
                <a:cs typeface="Century Schoolbook"/>
                <a:sym typeface="Century Schoolbook"/>
              </a:rPr>
              <a:t>m</a:t>
            </a:r>
            <a:r>
              <a:rPr lang="en-US" sz="1700" b="1">
                <a:solidFill>
                  <a:schemeClr val="dk1"/>
                </a:solidFill>
                <a:latin typeface="Century Schoolbook"/>
                <a:ea typeface="Century Schoolbook"/>
                <a:cs typeface="Century Schoolbook"/>
                <a:sym typeface="Century Schoolbook"/>
              </a:rPr>
              <a:t>moles</a:t>
            </a:r>
            <a:r>
              <a:rPr lang="en-US" sz="1700">
                <a:solidFill>
                  <a:schemeClr val="dk1"/>
                </a:solidFill>
                <a:latin typeface="Century Schoolbook"/>
                <a:ea typeface="Century Schoolbook"/>
                <a:cs typeface="Century Schoolbook"/>
                <a:sym typeface="Century Schoolbook"/>
              </a:rPr>
              <a:t> of product formed</a:t>
            </a:r>
            <a:r>
              <a:rPr lang="en-US" sz="1700" b="1">
                <a:solidFill>
                  <a:schemeClr val="dk1"/>
                </a:solidFill>
                <a:latin typeface="Century Schoolbook"/>
                <a:ea typeface="Century Schoolbook"/>
                <a:cs typeface="Century Schoolbook"/>
                <a:sym typeface="Century Schoolbook"/>
              </a:rPr>
              <a:t>/min/mg</a:t>
            </a:r>
            <a:r>
              <a:rPr lang="en-US" sz="1700">
                <a:solidFill>
                  <a:schemeClr val="dk1"/>
                </a:solidFill>
                <a:latin typeface="Century Schoolbook"/>
                <a:ea typeface="Century Schoolbook"/>
                <a:cs typeface="Century Schoolbook"/>
                <a:sym typeface="Century Schoolbook"/>
              </a:rPr>
              <a:t> enzyme </a:t>
            </a:r>
          </a:p>
          <a:p>
            <a:pPr lvl="0">
              <a:spcBef>
                <a:spcPts val="0"/>
              </a:spcBef>
              <a:buNone/>
            </a:pPr>
            <a:endParaRPr sz="1700">
              <a:latin typeface="Century Schoolbook"/>
              <a:ea typeface="Century Schoolbook"/>
              <a:cs typeface="Century Schoolbook"/>
              <a:sym typeface="Century Schoolbook"/>
            </a:endParaRPr>
          </a:p>
        </p:txBody>
      </p:sp>
      <p:pic>
        <p:nvPicPr>
          <p:cNvPr id="270" name="Shape 270"/>
          <p:cNvPicPr preferRelativeResize="0"/>
          <p:nvPr/>
        </p:nvPicPr>
        <p:blipFill>
          <a:blip r:embed="rId3">
            <a:alphaModFix/>
          </a:blip>
          <a:stretch>
            <a:fillRect/>
          </a:stretch>
        </p:blipFill>
        <p:spPr>
          <a:xfrm>
            <a:off x="5516599" y="3141058"/>
            <a:ext cx="4887350" cy="3716950"/>
          </a:xfrm>
          <a:prstGeom prst="rect">
            <a:avLst/>
          </a:prstGeom>
          <a:noFill/>
          <a:ln>
            <a:noFill/>
          </a:ln>
        </p:spPr>
      </p:pic>
      <p:sp>
        <p:nvSpPr>
          <p:cNvPr id="271" name="Shape 271"/>
          <p:cNvSpPr txBox="1"/>
          <p:nvPr/>
        </p:nvSpPr>
        <p:spPr>
          <a:xfrm>
            <a:off x="1081705" y="3246472"/>
            <a:ext cx="4434900" cy="20445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351C75"/>
                </a:solidFill>
              </a:rPr>
              <a:t>Milli</a:t>
            </a:r>
            <a:r>
              <a:rPr lang="en-US">
                <a:solidFill>
                  <a:srgbClr val="0B5394"/>
                </a:solidFill>
              </a:rPr>
              <a:t>moles / min / </a:t>
            </a:r>
            <a:r>
              <a:rPr lang="en-US">
                <a:solidFill>
                  <a:srgbClr val="351C75"/>
                </a:solidFill>
              </a:rPr>
              <a:t>milli</a:t>
            </a:r>
            <a:r>
              <a:rPr lang="en-US">
                <a:solidFill>
                  <a:srgbClr val="0B5394"/>
                </a:solidFill>
              </a:rPr>
              <a:t>gram </a:t>
            </a:r>
          </a:p>
          <a:p>
            <a:pPr lvl="0">
              <a:spcBef>
                <a:spcPts val="0"/>
              </a:spcBef>
              <a:buNone/>
            </a:pPr>
            <a:r>
              <a:rPr lang="en-US">
                <a:solidFill>
                  <a:srgbClr val="0B5394"/>
                </a:solidFill>
              </a:rPr>
              <a:t>                    Or</a:t>
            </a:r>
          </a:p>
          <a:p>
            <a:pPr lvl="0">
              <a:spcBef>
                <a:spcPts val="0"/>
              </a:spcBef>
              <a:buNone/>
            </a:pPr>
            <a:r>
              <a:rPr lang="en-US">
                <a:solidFill>
                  <a:srgbClr val="351C75"/>
                </a:solidFill>
              </a:rPr>
              <a:t>Micro</a:t>
            </a:r>
            <a:r>
              <a:rPr lang="en-US">
                <a:solidFill>
                  <a:srgbClr val="0B5394"/>
                </a:solidFill>
              </a:rPr>
              <a:t>moles / min / </a:t>
            </a:r>
            <a:r>
              <a:rPr lang="en-US">
                <a:solidFill>
                  <a:srgbClr val="351C75"/>
                </a:solidFill>
              </a:rPr>
              <a:t>micro</a:t>
            </a:r>
            <a:r>
              <a:rPr lang="en-US">
                <a:solidFill>
                  <a:srgbClr val="0B5394"/>
                </a:solidFill>
              </a:rPr>
              <a:t>gram</a:t>
            </a:r>
            <a:r>
              <a:rPr lang="en-US"/>
              <a:t> </a:t>
            </a:r>
          </a:p>
        </p:txBody>
      </p:sp>
      <p:sp>
        <p:nvSpPr>
          <p:cNvPr id="272" name="Shape 272"/>
          <p:cNvSpPr txBox="1"/>
          <p:nvPr/>
        </p:nvSpPr>
        <p:spPr>
          <a:xfrm>
            <a:off x="6663225" y="1999023"/>
            <a:ext cx="4737000" cy="343200"/>
          </a:xfrm>
          <a:prstGeom prst="rect">
            <a:avLst/>
          </a:prstGeom>
          <a:noFill/>
          <a:ln>
            <a:noFill/>
          </a:ln>
        </p:spPr>
        <p:txBody>
          <a:bodyPr wrap="square" lIns="91425" tIns="91425" rIns="91425" bIns="91425" anchor="t" anchorCtr="0">
            <a:noAutofit/>
          </a:bodyPr>
          <a:lstStyle/>
          <a:p>
            <a:pPr lvl="0">
              <a:spcBef>
                <a:spcPts val="0"/>
              </a:spcBef>
              <a:buNone/>
            </a:pPr>
            <a:r>
              <a:rPr lang="en-US" sz="1200">
                <a:solidFill>
                  <a:srgbClr val="0B5394"/>
                </a:solidFill>
              </a:rPr>
              <a:t>“How many substrates were converted into products for a unit time”</a:t>
            </a:r>
          </a:p>
        </p:txBody>
      </p:sp>
      <p:sp>
        <p:nvSpPr>
          <p:cNvPr id="273" name="Shape 273"/>
          <p:cNvSpPr txBox="1"/>
          <p:nvPr/>
        </p:nvSpPr>
        <p:spPr>
          <a:xfrm>
            <a:off x="3823545" y="3503866"/>
            <a:ext cx="2482500" cy="431700"/>
          </a:xfrm>
          <a:prstGeom prst="rect">
            <a:avLst/>
          </a:prstGeom>
          <a:noFill/>
          <a:ln>
            <a:noFill/>
          </a:ln>
        </p:spPr>
        <p:txBody>
          <a:bodyPr wrap="square" lIns="91425" tIns="91425" rIns="91425" bIns="91425" anchor="t" anchorCtr="0">
            <a:noAutofit/>
          </a:bodyPr>
          <a:lstStyle/>
          <a:p>
            <a:pPr lvl="0">
              <a:spcBef>
                <a:spcPts val="0"/>
              </a:spcBef>
              <a:buNone/>
            </a:pPr>
            <a:r>
              <a:rPr lang="en-US" sz="1200">
                <a:solidFill>
                  <a:srgbClr val="A4C2F4"/>
                </a:solidFill>
              </a:rPr>
              <a:t>“Always use the same unit”</a:t>
            </a:r>
          </a:p>
        </p:txBody>
      </p:sp>
      <p:sp>
        <p:nvSpPr>
          <p:cNvPr id="274" name="Shape 274"/>
          <p:cNvSpPr/>
          <p:nvPr/>
        </p:nvSpPr>
        <p:spPr>
          <a:xfrm>
            <a:off x="3513359" y="3356671"/>
            <a:ext cx="310200" cy="686100"/>
          </a:xfrm>
          <a:prstGeom prst="rightBrace">
            <a:avLst>
              <a:gd name="adj1" fmla="val 64659"/>
              <a:gd name="adj2" fmla="val 50000"/>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1054292" y="522675"/>
            <a:ext cx="3639600" cy="991500"/>
          </a:xfrm>
          <a:prstGeom prst="rect">
            <a:avLst/>
          </a:prstGeom>
          <a:noFill/>
          <a:ln>
            <a:noFill/>
          </a:ln>
        </p:spPr>
        <p:txBody>
          <a:bodyPr wrap="square" lIns="91425" tIns="91425" rIns="91425" bIns="91425" anchor="t" anchorCtr="0">
            <a:noAutofit/>
          </a:bodyPr>
          <a:lstStyle/>
          <a:p>
            <a:pPr marL="457200" lvl="0" indent="-355600">
              <a:spcBef>
                <a:spcPts val="0"/>
              </a:spcBef>
              <a:buClr>
                <a:schemeClr val="dk1"/>
              </a:buClr>
              <a:buSzPct val="100000"/>
              <a:buFont typeface="Century Schoolbook"/>
              <a:buAutoNum type="arabicParenR"/>
            </a:pPr>
            <a:r>
              <a:rPr lang="en-US" sz="2000" b="1">
                <a:solidFill>
                  <a:schemeClr val="dk1"/>
                </a:solidFill>
                <a:latin typeface="Century Schoolbook"/>
                <a:ea typeface="Century Schoolbook"/>
                <a:cs typeface="Century Schoolbook"/>
                <a:sym typeface="Century Schoolbook"/>
              </a:rPr>
              <a:t>Effect of temperature: </a:t>
            </a:r>
          </a:p>
        </p:txBody>
      </p:sp>
      <p:sp>
        <p:nvSpPr>
          <p:cNvPr id="281" name="Shape 281"/>
          <p:cNvSpPr txBox="1"/>
          <p:nvPr/>
        </p:nvSpPr>
        <p:spPr>
          <a:xfrm>
            <a:off x="933000" y="1514181"/>
            <a:ext cx="9234600" cy="24309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r>
              <a:rPr lang="en-US" sz="1700">
                <a:solidFill>
                  <a:schemeClr val="dk1"/>
                </a:solidFill>
                <a:latin typeface="Century Schoolbook"/>
                <a:ea typeface="Century Schoolbook"/>
                <a:cs typeface="Century Schoolbook"/>
                <a:sym typeface="Century Schoolbook"/>
              </a:rPr>
              <a:t>– Every enzyme has an </a:t>
            </a:r>
            <a:r>
              <a:rPr lang="en-US" sz="1700" b="1">
                <a:solidFill>
                  <a:srgbClr val="FF0000"/>
                </a:solidFill>
                <a:latin typeface="Century Schoolbook"/>
                <a:ea typeface="Century Schoolbook"/>
                <a:cs typeface="Century Schoolbook"/>
                <a:sym typeface="Century Schoolbook"/>
              </a:rPr>
              <a:t>optimal temp</a:t>
            </a:r>
            <a:r>
              <a:rPr lang="en-US" sz="1700">
                <a:solidFill>
                  <a:schemeClr val="dk1"/>
                </a:solidFill>
                <a:latin typeface="Century Schoolbook"/>
                <a:ea typeface="Century Schoolbook"/>
                <a:cs typeface="Century Schoolbook"/>
                <a:sym typeface="Century Schoolbook"/>
              </a:rPr>
              <a:t>. for catalyzing a reaction (In humans most enzyme have an optimal temp. of </a:t>
            </a:r>
            <a:r>
              <a:rPr lang="en-US" sz="1700" b="1">
                <a:solidFill>
                  <a:schemeClr val="dk1"/>
                </a:solidFill>
                <a:latin typeface="Century Schoolbook"/>
                <a:ea typeface="Century Schoolbook"/>
                <a:cs typeface="Century Schoolbook"/>
                <a:sym typeface="Century Schoolbook"/>
              </a:rPr>
              <a:t>37C</a:t>
            </a:r>
            <a:r>
              <a:rPr lang="en-US" sz="1700">
                <a:solidFill>
                  <a:schemeClr val="dk1"/>
                </a:solidFill>
                <a:latin typeface="Century Schoolbook"/>
                <a:ea typeface="Century Schoolbook"/>
                <a:cs typeface="Century Schoolbook"/>
                <a:sym typeface="Century Schoolbook"/>
              </a:rPr>
              <a:t> )</a:t>
            </a:r>
          </a:p>
          <a:p>
            <a:pPr lvl="0" rtl="0">
              <a:lnSpc>
                <a:spcPct val="115000"/>
              </a:lnSpc>
              <a:spcBef>
                <a:spcPts val="0"/>
              </a:spcBef>
              <a:buClr>
                <a:schemeClr val="dk1"/>
              </a:buClr>
              <a:buFont typeface="Arial"/>
              <a:buNone/>
            </a:pPr>
            <a:endParaRPr sz="1700">
              <a:solidFill>
                <a:schemeClr val="dk1"/>
              </a:solidFill>
              <a:latin typeface="Century Schoolbook"/>
              <a:ea typeface="Century Schoolbook"/>
              <a:cs typeface="Century Schoolbook"/>
              <a:sym typeface="Century Schoolbook"/>
            </a:endParaRPr>
          </a:p>
          <a:p>
            <a:pPr lvl="0" rtl="0">
              <a:lnSpc>
                <a:spcPct val="115000"/>
              </a:lnSpc>
              <a:spcBef>
                <a:spcPts val="0"/>
              </a:spcBef>
              <a:buClr>
                <a:schemeClr val="dk1"/>
              </a:buClr>
              <a:buSzPct val="64705"/>
              <a:buFont typeface="Arial"/>
              <a:buNone/>
            </a:pPr>
            <a:r>
              <a:rPr lang="en-US" sz="1700">
                <a:solidFill>
                  <a:schemeClr val="dk1"/>
                </a:solidFill>
                <a:latin typeface="Century Schoolbook"/>
                <a:ea typeface="Century Schoolbook"/>
                <a:cs typeface="Century Schoolbook"/>
                <a:sym typeface="Century Schoolbook"/>
              </a:rPr>
              <a:t> – The rate of an enzyme reaction initially </a:t>
            </a:r>
            <a:r>
              <a:rPr lang="en-US" sz="1700" b="1">
                <a:solidFill>
                  <a:srgbClr val="FF0000"/>
                </a:solidFill>
                <a:latin typeface="Century Schoolbook"/>
                <a:ea typeface="Century Schoolbook"/>
                <a:cs typeface="Century Schoolbook"/>
                <a:sym typeface="Century Schoolbook"/>
              </a:rPr>
              <a:t>increases</a:t>
            </a:r>
            <a:r>
              <a:rPr lang="en-US" sz="1700">
                <a:solidFill>
                  <a:schemeClr val="dk1"/>
                </a:solidFill>
                <a:latin typeface="Century Schoolbook"/>
                <a:ea typeface="Century Schoolbook"/>
                <a:cs typeface="Century Schoolbook"/>
                <a:sym typeface="Century Schoolbook"/>
              </a:rPr>
              <a:t> with rise in temperature.</a:t>
            </a:r>
          </a:p>
          <a:p>
            <a:pPr lvl="0" rtl="0">
              <a:lnSpc>
                <a:spcPct val="115000"/>
              </a:lnSpc>
              <a:spcBef>
                <a:spcPts val="0"/>
              </a:spcBef>
              <a:buNone/>
            </a:pPr>
            <a:endParaRPr sz="1700">
              <a:solidFill>
                <a:schemeClr val="dk1"/>
              </a:solidFill>
              <a:latin typeface="Century Schoolbook"/>
              <a:ea typeface="Century Schoolbook"/>
              <a:cs typeface="Century Schoolbook"/>
              <a:sym typeface="Century Schoolbook"/>
            </a:endParaRPr>
          </a:p>
          <a:p>
            <a:pPr lvl="0" rtl="0">
              <a:lnSpc>
                <a:spcPct val="115000"/>
              </a:lnSpc>
              <a:spcBef>
                <a:spcPts val="0"/>
              </a:spcBef>
              <a:buClr>
                <a:schemeClr val="dk1"/>
              </a:buClr>
              <a:buSzPct val="64705"/>
              <a:buFont typeface="Arial"/>
              <a:buNone/>
            </a:pPr>
            <a:r>
              <a:rPr lang="en-US" sz="1700">
                <a:solidFill>
                  <a:schemeClr val="dk1"/>
                </a:solidFill>
                <a:latin typeface="Century Schoolbook"/>
                <a:ea typeface="Century Schoolbook"/>
                <a:cs typeface="Century Schoolbook"/>
                <a:sym typeface="Century Schoolbook"/>
              </a:rPr>
              <a:t>–At high temp. enzymes are </a:t>
            </a:r>
            <a:r>
              <a:rPr lang="en-US" sz="1700" b="1">
                <a:solidFill>
                  <a:schemeClr val="dk1"/>
                </a:solidFill>
                <a:latin typeface="Century Schoolbook"/>
                <a:ea typeface="Century Schoolbook"/>
                <a:cs typeface="Century Schoolbook"/>
                <a:sym typeface="Century Schoolbook"/>
              </a:rPr>
              <a:t>denatured</a:t>
            </a:r>
            <a:r>
              <a:rPr lang="en-US" sz="1700">
                <a:solidFill>
                  <a:schemeClr val="dk1"/>
                </a:solidFill>
                <a:latin typeface="Century Schoolbook"/>
                <a:ea typeface="Century Schoolbook"/>
                <a:cs typeface="Century Schoolbook"/>
                <a:sym typeface="Century Schoolbook"/>
              </a:rPr>
              <a:t> and become inactive. </a:t>
            </a:r>
          </a:p>
          <a:p>
            <a:pPr lvl="0" rtl="0">
              <a:lnSpc>
                <a:spcPct val="115000"/>
              </a:lnSpc>
              <a:spcBef>
                <a:spcPts val="0"/>
              </a:spcBef>
              <a:buClr>
                <a:schemeClr val="dk1"/>
              </a:buClr>
              <a:buFont typeface="Arial"/>
              <a:buNone/>
            </a:pPr>
            <a:endParaRPr sz="1700">
              <a:solidFill>
                <a:schemeClr val="dk1"/>
              </a:solidFill>
              <a:latin typeface="Century Schoolbook"/>
              <a:ea typeface="Century Schoolbook"/>
              <a:cs typeface="Century Schoolbook"/>
              <a:sym typeface="Century Schoolbook"/>
            </a:endParaRPr>
          </a:p>
          <a:p>
            <a:pPr lvl="0" rtl="0">
              <a:lnSpc>
                <a:spcPct val="115000"/>
              </a:lnSpc>
              <a:spcBef>
                <a:spcPts val="0"/>
              </a:spcBef>
              <a:buClr>
                <a:schemeClr val="dk1"/>
              </a:buClr>
              <a:buSzPct val="64705"/>
              <a:buFont typeface="Arial"/>
              <a:buNone/>
            </a:pPr>
            <a:r>
              <a:rPr lang="en-US" sz="1700">
                <a:solidFill>
                  <a:schemeClr val="dk1"/>
                </a:solidFill>
                <a:latin typeface="Century Schoolbook"/>
                <a:ea typeface="Century Schoolbook"/>
                <a:cs typeface="Century Schoolbook"/>
                <a:sym typeface="Century Schoolbook"/>
              </a:rPr>
              <a:t>– In humans, most enzymes have an optimal temp of 37 c</a:t>
            </a:r>
          </a:p>
          <a:p>
            <a:pPr lvl="0" rtl="0">
              <a:lnSpc>
                <a:spcPct val="115000"/>
              </a:lnSpc>
              <a:spcBef>
                <a:spcPts val="0"/>
              </a:spcBef>
              <a:buClr>
                <a:schemeClr val="dk1"/>
              </a:buClr>
              <a:buFont typeface="Arial"/>
              <a:buNone/>
            </a:pPr>
            <a:endParaRPr sz="1700">
              <a:solidFill>
                <a:schemeClr val="dk1"/>
              </a:solidFill>
              <a:latin typeface="Century Schoolbook"/>
              <a:ea typeface="Century Schoolbook"/>
              <a:cs typeface="Century Schoolbook"/>
              <a:sym typeface="Century Schoolbook"/>
            </a:endParaRPr>
          </a:p>
          <a:p>
            <a:pPr lvl="0">
              <a:spcBef>
                <a:spcPts val="0"/>
              </a:spcBef>
              <a:buNone/>
            </a:pPr>
            <a:endParaRPr sz="1700">
              <a:latin typeface="Century Schoolbook"/>
              <a:ea typeface="Century Schoolbook"/>
              <a:cs typeface="Century Schoolbook"/>
              <a:sym typeface="Century Schoolbook"/>
            </a:endParaRPr>
          </a:p>
        </p:txBody>
      </p:sp>
      <p:sp>
        <p:nvSpPr>
          <p:cNvPr id="282" name="Shape 282"/>
          <p:cNvSpPr txBox="1"/>
          <p:nvPr/>
        </p:nvSpPr>
        <p:spPr>
          <a:xfrm>
            <a:off x="932989" y="4340926"/>
            <a:ext cx="9614700" cy="909900"/>
          </a:xfrm>
          <a:prstGeom prst="rect">
            <a:avLst/>
          </a:prstGeom>
          <a:noFill/>
          <a:ln>
            <a:noFill/>
          </a:ln>
        </p:spPr>
        <p:txBody>
          <a:bodyPr wrap="square" lIns="91425" tIns="91425" rIns="91425" bIns="91425" anchor="t" anchorCtr="0">
            <a:noAutofit/>
          </a:bodyPr>
          <a:lstStyle/>
          <a:p>
            <a:pPr lvl="0" rtl="1">
              <a:spcBef>
                <a:spcPts val="0"/>
              </a:spcBef>
              <a:buNone/>
            </a:pPr>
            <a:r>
              <a:rPr lang="en-US">
                <a:solidFill>
                  <a:schemeClr val="accent2"/>
                </a:solidFill>
              </a:rPr>
              <a:t>كل انزيم له درجه حراره محدده يعمل فيها وكل مازادت درجه الحراره يزداد rate of reaction ولكن اذا وصلت درجه حراره عاليه مره راح يتأثر الانزيم وبالتالي ما راح يشتغل ( الشيء اذا زاد عن حده انقلب ضده)</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p:nvPr/>
        </p:nvPicPr>
        <p:blipFill>
          <a:blip r:embed="rId3">
            <a:alphaModFix/>
          </a:blip>
          <a:stretch>
            <a:fillRect/>
          </a:stretch>
        </p:blipFill>
        <p:spPr>
          <a:xfrm>
            <a:off x="1099850" y="3340400"/>
            <a:ext cx="5877200" cy="2377000"/>
          </a:xfrm>
          <a:prstGeom prst="rect">
            <a:avLst/>
          </a:prstGeom>
          <a:noFill/>
          <a:ln>
            <a:noFill/>
          </a:ln>
        </p:spPr>
      </p:pic>
      <p:pic>
        <p:nvPicPr>
          <p:cNvPr id="289" name="Shape 289"/>
          <p:cNvPicPr preferRelativeResize="0"/>
          <p:nvPr/>
        </p:nvPicPr>
        <p:blipFill>
          <a:blip r:embed="rId4">
            <a:alphaModFix/>
          </a:blip>
          <a:stretch>
            <a:fillRect/>
          </a:stretch>
        </p:blipFill>
        <p:spPr>
          <a:xfrm>
            <a:off x="8626250" y="2836450"/>
            <a:ext cx="2553000" cy="2482083"/>
          </a:xfrm>
          <a:prstGeom prst="rect">
            <a:avLst/>
          </a:prstGeom>
          <a:noFill/>
          <a:ln>
            <a:noFill/>
          </a:ln>
        </p:spPr>
      </p:pic>
      <p:sp>
        <p:nvSpPr>
          <p:cNvPr id="290" name="Shape 290"/>
          <p:cNvSpPr txBox="1"/>
          <p:nvPr/>
        </p:nvSpPr>
        <p:spPr>
          <a:xfrm>
            <a:off x="611125" y="529675"/>
            <a:ext cx="2553000" cy="8964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r>
              <a:rPr lang="en-US" sz="2000" b="1">
                <a:solidFill>
                  <a:schemeClr val="dk1"/>
                </a:solidFill>
                <a:latin typeface="Century Schoolbook"/>
                <a:ea typeface="Century Schoolbook"/>
                <a:cs typeface="Century Schoolbook"/>
                <a:sym typeface="Century Schoolbook"/>
              </a:rPr>
              <a:t>2)    Effect of pH:</a:t>
            </a:r>
          </a:p>
          <a:p>
            <a:pPr lvl="0" rtl="0">
              <a:spcBef>
                <a:spcPts val="0"/>
              </a:spcBef>
              <a:buNone/>
            </a:pPr>
            <a:endParaRPr sz="2000" b="1">
              <a:latin typeface="Century Schoolbook"/>
              <a:ea typeface="Century Schoolbook"/>
              <a:cs typeface="Century Schoolbook"/>
              <a:sym typeface="Century Schoolbook"/>
            </a:endParaRPr>
          </a:p>
        </p:txBody>
      </p:sp>
      <p:sp>
        <p:nvSpPr>
          <p:cNvPr id="291" name="Shape 291"/>
          <p:cNvSpPr txBox="1"/>
          <p:nvPr/>
        </p:nvSpPr>
        <p:spPr>
          <a:xfrm>
            <a:off x="1099850" y="1426075"/>
            <a:ext cx="7985100" cy="13173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r>
              <a:rPr lang="en-US" sz="1700">
                <a:solidFill>
                  <a:schemeClr val="dk1"/>
                </a:solidFill>
                <a:latin typeface="Century Schoolbook"/>
                <a:ea typeface="Century Schoolbook"/>
                <a:cs typeface="Century Schoolbook"/>
                <a:sym typeface="Century Schoolbook"/>
              </a:rPr>
              <a:t>Every enzyme has an optimal pH for catalyzing a reaction</a:t>
            </a:r>
          </a:p>
          <a:p>
            <a:pPr lvl="0" rtl="0">
              <a:lnSpc>
                <a:spcPct val="115000"/>
              </a:lnSpc>
              <a:spcBef>
                <a:spcPts val="0"/>
              </a:spcBef>
              <a:buNone/>
            </a:pPr>
            <a:endParaRPr sz="1700">
              <a:solidFill>
                <a:schemeClr val="dk1"/>
              </a:solidFill>
              <a:latin typeface="Century Schoolbook"/>
              <a:ea typeface="Century Schoolbook"/>
              <a:cs typeface="Century Schoolbook"/>
              <a:sym typeface="Century Schoolbook"/>
            </a:endParaRPr>
          </a:p>
          <a:p>
            <a:pPr lvl="0" rtl="0">
              <a:lnSpc>
                <a:spcPct val="115000"/>
              </a:lnSpc>
              <a:spcBef>
                <a:spcPts val="0"/>
              </a:spcBef>
              <a:buNone/>
            </a:pPr>
            <a:r>
              <a:rPr lang="en-US" sz="1700">
                <a:solidFill>
                  <a:schemeClr val="dk1"/>
                </a:solidFill>
                <a:latin typeface="Century Schoolbook"/>
                <a:ea typeface="Century Schoolbook"/>
                <a:cs typeface="Century Schoolbook"/>
                <a:sym typeface="Century Schoolbook"/>
              </a:rPr>
              <a:t>•</a:t>
            </a:r>
            <a:r>
              <a:rPr lang="en-US" sz="1700">
                <a:solidFill>
                  <a:srgbClr val="FF0000"/>
                </a:solidFill>
                <a:latin typeface="Century Schoolbook"/>
                <a:ea typeface="Century Schoolbook"/>
                <a:cs typeface="Century Schoolbook"/>
                <a:sym typeface="Century Schoolbook"/>
              </a:rPr>
              <a:t>Most</a:t>
            </a:r>
            <a:r>
              <a:rPr lang="en-US" sz="1700">
                <a:solidFill>
                  <a:schemeClr val="dk1"/>
                </a:solidFill>
                <a:latin typeface="Century Schoolbook"/>
                <a:ea typeface="Century Schoolbook"/>
                <a:cs typeface="Century Schoolbook"/>
                <a:sym typeface="Century Schoolbook"/>
              </a:rPr>
              <a:t> enzymes have highest activity between </a:t>
            </a:r>
            <a:r>
              <a:rPr lang="en-US" sz="1700" b="1">
                <a:solidFill>
                  <a:schemeClr val="dk1"/>
                </a:solidFill>
                <a:latin typeface="Century Schoolbook"/>
                <a:ea typeface="Century Schoolbook"/>
                <a:cs typeface="Century Schoolbook"/>
                <a:sym typeface="Century Schoolbook"/>
              </a:rPr>
              <a:t>pH 6 and pH 8</a:t>
            </a:r>
          </a:p>
          <a:p>
            <a:pPr lvl="0" rtl="0">
              <a:lnSpc>
                <a:spcPct val="115000"/>
              </a:lnSpc>
              <a:spcBef>
                <a:spcPts val="0"/>
              </a:spcBef>
              <a:buNone/>
            </a:pPr>
            <a:r>
              <a:rPr lang="en-US" sz="1700">
                <a:solidFill>
                  <a:schemeClr val="dk1"/>
                </a:solidFill>
                <a:latin typeface="Century Schoolbook"/>
                <a:ea typeface="Century Schoolbook"/>
                <a:cs typeface="Century Schoolbook"/>
                <a:sym typeface="Century Schoolbook"/>
              </a:rPr>
              <a:t>•Pepsin </a:t>
            </a:r>
            <a:r>
              <a:rPr lang="en-US" sz="1700">
                <a:solidFill>
                  <a:schemeClr val="accent2"/>
                </a:solidFill>
                <a:latin typeface="Century Schoolbook"/>
                <a:ea typeface="Century Schoolbook"/>
                <a:cs typeface="Century Schoolbook"/>
                <a:sym typeface="Century Schoolbook"/>
              </a:rPr>
              <a:t>(digestive enzyme in the stomach)</a:t>
            </a:r>
            <a:r>
              <a:rPr lang="en-US" sz="1700">
                <a:solidFill>
                  <a:schemeClr val="dk1"/>
                </a:solidFill>
                <a:latin typeface="Century Schoolbook"/>
                <a:ea typeface="Century Schoolbook"/>
                <a:cs typeface="Century Schoolbook"/>
                <a:sym typeface="Century Schoolbook"/>
              </a:rPr>
              <a:t> has highest activity at </a:t>
            </a:r>
            <a:r>
              <a:rPr lang="en-US" sz="1700" b="1">
                <a:solidFill>
                  <a:schemeClr val="dk1"/>
                </a:solidFill>
                <a:latin typeface="Century Schoolbook"/>
                <a:ea typeface="Century Schoolbook"/>
                <a:cs typeface="Century Schoolbook"/>
                <a:sym typeface="Century Schoolbook"/>
              </a:rPr>
              <a:t>pH 2 </a:t>
            </a:r>
          </a:p>
          <a:p>
            <a:pPr lvl="0" rtl="0">
              <a:spcBef>
                <a:spcPts val="0"/>
              </a:spcBef>
              <a:buNone/>
            </a:pPr>
            <a:endParaRPr sz="1700">
              <a:latin typeface="Century Schoolbook"/>
              <a:ea typeface="Century Schoolbook"/>
              <a:cs typeface="Century Schoolbook"/>
              <a:sym typeface="Century Schoolbook"/>
            </a:endParaRPr>
          </a:p>
        </p:txBody>
      </p:sp>
      <p:pic>
        <p:nvPicPr>
          <p:cNvPr id="292" name="Shape 292"/>
          <p:cNvPicPr preferRelativeResize="0"/>
          <p:nvPr/>
        </p:nvPicPr>
        <p:blipFill>
          <a:blip r:embed="rId5">
            <a:alphaModFix/>
          </a:blip>
          <a:stretch>
            <a:fillRect/>
          </a:stretch>
        </p:blipFill>
        <p:spPr>
          <a:xfrm>
            <a:off x="8883725" y="962308"/>
            <a:ext cx="2295525" cy="1428750"/>
          </a:xfrm>
          <a:prstGeom prst="rect">
            <a:avLst/>
          </a:prstGeom>
          <a:noFill/>
          <a:ln>
            <a:noFill/>
          </a:ln>
        </p:spPr>
      </p:pic>
      <p:pic>
        <p:nvPicPr>
          <p:cNvPr id="293" name="Shape 293">
            <a:hlinkClick r:id="rId6"/>
          </p:cNvPr>
          <p:cNvPicPr preferRelativeResize="0"/>
          <p:nvPr/>
        </p:nvPicPr>
        <p:blipFill>
          <a:blip r:embed="rId7">
            <a:alphaModFix/>
          </a:blip>
          <a:stretch>
            <a:fillRect/>
          </a:stretch>
        </p:blipFill>
        <p:spPr>
          <a:xfrm>
            <a:off x="9994925" y="5407950"/>
            <a:ext cx="1083300" cy="1083300"/>
          </a:xfrm>
          <a:prstGeom prst="rect">
            <a:avLst/>
          </a:prstGeom>
          <a:noFill/>
          <a:ln>
            <a:noFill/>
          </a:ln>
        </p:spPr>
      </p:pic>
      <p:sp>
        <p:nvSpPr>
          <p:cNvPr id="294" name="Shape 294"/>
          <p:cNvSpPr txBox="1"/>
          <p:nvPr/>
        </p:nvSpPr>
        <p:spPr>
          <a:xfrm>
            <a:off x="7441925" y="5763925"/>
            <a:ext cx="2553000" cy="611100"/>
          </a:xfrm>
          <a:prstGeom prst="rect">
            <a:avLst/>
          </a:prstGeom>
          <a:noFill/>
          <a:ln>
            <a:noFill/>
          </a:ln>
        </p:spPr>
        <p:txBody>
          <a:bodyPr wrap="square" lIns="91425" tIns="91425" rIns="91425" bIns="91425" anchor="t" anchorCtr="0">
            <a:noAutofit/>
          </a:bodyPr>
          <a:lstStyle/>
          <a:p>
            <a:pPr lvl="0" algn="ctr" rtl="0">
              <a:spcBef>
                <a:spcPts val="0"/>
              </a:spcBef>
              <a:buNone/>
            </a:pPr>
            <a:r>
              <a:rPr lang="en-US" sz="1200">
                <a:solidFill>
                  <a:schemeClr val="accent2"/>
                </a:solidFill>
                <a:latin typeface="Century Schoolbook"/>
                <a:ea typeface="Century Schoolbook"/>
                <a:cs typeface="Century Schoolbook"/>
                <a:sym typeface="Century Schoolbook"/>
              </a:rPr>
              <a:t>Effect of temperature and pH</a:t>
            </a:r>
          </a:p>
        </p:txBody>
      </p:sp>
      <p:sp>
        <p:nvSpPr>
          <p:cNvPr id="295" name="Shape 295"/>
          <p:cNvSpPr txBox="1"/>
          <p:nvPr/>
        </p:nvSpPr>
        <p:spPr>
          <a:xfrm>
            <a:off x="0" y="5961600"/>
            <a:ext cx="4591800" cy="8964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666666"/>
                </a:solidFill>
              </a:rPr>
              <a:t>حمضية أو قاعدية الوسط المناسب لعمل الإنزيم تعتمد على مكان عمله؛ اذا كان يعمل في بيئة  حامضية مثل المعدة، يكون الوسط المناسب له حامضي؛ أو قاعدية مثل الأمعاء يكون الوسط المناسب له قاعدي</a:t>
            </a:r>
          </a:p>
        </p:txBody>
      </p:sp>
      <p:sp>
        <p:nvSpPr>
          <p:cNvPr id="296" name="Shape 296"/>
          <p:cNvSpPr/>
          <p:nvPr/>
        </p:nvSpPr>
        <p:spPr>
          <a:xfrm>
            <a:off x="9561600" y="2793075"/>
            <a:ext cx="534000" cy="547200"/>
          </a:xfrm>
          <a:prstGeom prst="ellipse">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7" name="Shape 297"/>
          <p:cNvSpPr txBox="1"/>
          <p:nvPr/>
        </p:nvSpPr>
        <p:spPr>
          <a:xfrm>
            <a:off x="10047145" y="2841235"/>
            <a:ext cx="843900" cy="450900"/>
          </a:xfrm>
          <a:prstGeom prst="rect">
            <a:avLst/>
          </a:prstGeom>
          <a:noFill/>
          <a:ln>
            <a:noFill/>
          </a:ln>
        </p:spPr>
        <p:txBody>
          <a:bodyPr wrap="square" lIns="91425" tIns="91425" rIns="91425" bIns="91425" anchor="t" anchorCtr="0">
            <a:noAutofit/>
          </a:bodyPr>
          <a:lstStyle/>
          <a:p>
            <a:pPr lvl="0">
              <a:spcBef>
                <a:spcPts val="0"/>
              </a:spcBef>
              <a:buNone/>
            </a:pPr>
            <a:r>
              <a:rPr lang="en-US"/>
              <a:t>Optimal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p:nvPr/>
        </p:nvSpPr>
        <p:spPr>
          <a:xfrm>
            <a:off x="665425" y="679025"/>
            <a:ext cx="3462900" cy="8148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1"/>
              </a:buClr>
              <a:buSzPct val="55000"/>
              <a:buFont typeface="Arial"/>
              <a:buNone/>
            </a:pPr>
            <a:r>
              <a:rPr lang="en-US" sz="2000" b="1">
                <a:solidFill>
                  <a:schemeClr val="dk1"/>
                </a:solidFill>
                <a:latin typeface="Century Schoolbook"/>
                <a:ea typeface="Century Schoolbook"/>
                <a:cs typeface="Century Schoolbook"/>
                <a:sym typeface="Century Schoolbook"/>
              </a:rPr>
              <a:t>3)    Effect of [E]and[S]:</a:t>
            </a:r>
          </a:p>
          <a:p>
            <a:pPr lvl="0">
              <a:spcBef>
                <a:spcPts val="0"/>
              </a:spcBef>
              <a:buNone/>
            </a:pPr>
            <a:endParaRPr sz="2000" b="1">
              <a:latin typeface="Century Schoolbook"/>
              <a:ea typeface="Century Schoolbook"/>
              <a:cs typeface="Century Schoolbook"/>
              <a:sym typeface="Century Schoolbook"/>
            </a:endParaRPr>
          </a:p>
        </p:txBody>
      </p:sp>
      <p:sp>
        <p:nvSpPr>
          <p:cNvPr id="304" name="Shape 304"/>
          <p:cNvSpPr txBox="1"/>
          <p:nvPr/>
        </p:nvSpPr>
        <p:spPr>
          <a:xfrm>
            <a:off x="1262950" y="1799400"/>
            <a:ext cx="9003900" cy="4162200"/>
          </a:xfrm>
          <a:prstGeom prst="rect">
            <a:avLst/>
          </a:prstGeom>
          <a:noFill/>
          <a:ln>
            <a:noFill/>
          </a:ln>
        </p:spPr>
        <p:txBody>
          <a:bodyPr wrap="square" lIns="91425" tIns="91425" rIns="91425" bIns="91425" anchor="t" anchorCtr="0">
            <a:noAutofit/>
          </a:bodyPr>
          <a:lstStyle/>
          <a:p>
            <a:pPr marL="457200" lvl="0" indent="-336550" rtl="0">
              <a:lnSpc>
                <a:spcPct val="115000"/>
              </a:lnSpc>
              <a:spcBef>
                <a:spcPts val="0"/>
              </a:spcBef>
              <a:buSzPct val="100000"/>
              <a:buFont typeface="Century Schoolbook"/>
              <a:buChar char="-"/>
            </a:pPr>
            <a:r>
              <a:rPr lang="en-US" sz="1700">
                <a:solidFill>
                  <a:schemeClr val="dk1"/>
                </a:solidFill>
                <a:latin typeface="Century Schoolbook"/>
                <a:ea typeface="Century Schoolbook"/>
                <a:cs typeface="Century Schoolbook"/>
                <a:sym typeface="Century Schoolbook"/>
              </a:rPr>
              <a:t>The reaction velocity </a:t>
            </a:r>
            <a:r>
              <a:rPr lang="en-US" sz="1700">
                <a:solidFill>
                  <a:srgbClr val="FF0000"/>
                </a:solidFill>
                <a:latin typeface="Century Schoolbook"/>
                <a:ea typeface="Century Schoolbook"/>
                <a:cs typeface="Century Schoolbook"/>
                <a:sym typeface="Century Schoolbook"/>
              </a:rPr>
              <a:t>increases</a:t>
            </a:r>
            <a:r>
              <a:rPr lang="en-US" sz="1700">
                <a:solidFill>
                  <a:schemeClr val="dk1"/>
                </a:solidFill>
                <a:latin typeface="Century Schoolbook"/>
                <a:ea typeface="Century Schoolbook"/>
                <a:cs typeface="Century Schoolbook"/>
                <a:sym typeface="Century Schoolbook"/>
              </a:rPr>
              <a:t> initially</a:t>
            </a:r>
          </a:p>
          <a:p>
            <a:pPr lvl="0" rtl="0">
              <a:lnSpc>
                <a:spcPct val="115000"/>
              </a:lnSpc>
              <a:spcBef>
                <a:spcPts val="0"/>
              </a:spcBef>
              <a:buClr>
                <a:schemeClr val="dk1"/>
              </a:buClr>
              <a:buSzPct val="64705"/>
              <a:buFont typeface="Arial"/>
              <a:buNone/>
            </a:pPr>
            <a:r>
              <a:rPr lang="en-US" sz="1700">
                <a:solidFill>
                  <a:schemeClr val="dk1"/>
                </a:solidFill>
                <a:latin typeface="Century Schoolbook"/>
                <a:ea typeface="Century Schoolbook"/>
                <a:cs typeface="Century Schoolbook"/>
                <a:sym typeface="Century Schoolbook"/>
              </a:rPr>
              <a:t>with </a:t>
            </a:r>
            <a:r>
              <a:rPr lang="en-US" sz="1700">
                <a:solidFill>
                  <a:srgbClr val="FF0000"/>
                </a:solidFill>
                <a:latin typeface="Century Schoolbook"/>
                <a:ea typeface="Century Schoolbook"/>
                <a:cs typeface="Century Schoolbook"/>
                <a:sym typeface="Century Schoolbook"/>
              </a:rPr>
              <a:t>increasing</a:t>
            </a:r>
            <a:r>
              <a:rPr lang="en-US" sz="1700">
                <a:solidFill>
                  <a:schemeClr val="dk1"/>
                </a:solidFill>
                <a:latin typeface="Century Schoolbook"/>
                <a:ea typeface="Century Schoolbook"/>
                <a:cs typeface="Century Schoolbook"/>
                <a:sym typeface="Century Schoolbook"/>
              </a:rPr>
              <a:t> [S]</a:t>
            </a:r>
          </a:p>
          <a:p>
            <a:pPr lvl="0" rtl="0">
              <a:lnSpc>
                <a:spcPct val="115000"/>
              </a:lnSpc>
              <a:spcBef>
                <a:spcPts val="0"/>
              </a:spcBef>
              <a:buNone/>
            </a:pPr>
            <a:r>
              <a:rPr lang="en-US" sz="1700">
                <a:solidFill>
                  <a:srgbClr val="888888"/>
                </a:solidFill>
                <a:latin typeface="Century Schoolbook"/>
                <a:ea typeface="Century Schoolbook"/>
                <a:cs typeface="Century Schoolbook"/>
                <a:sym typeface="Century Schoolbook"/>
              </a:rPr>
              <a:t>Until excess substrate causes the reaction velocity to be constant </a:t>
            </a:r>
            <a:r>
              <a:rPr lang="en-US" sz="1700">
                <a:solidFill>
                  <a:schemeClr val="dk1"/>
                </a:solidFill>
                <a:latin typeface="Century Schoolbook"/>
                <a:ea typeface="Century Schoolbook"/>
                <a:cs typeface="Century Schoolbook"/>
                <a:sym typeface="Century Schoolbook"/>
              </a:rPr>
              <a:t>*Further addition of substrate has </a:t>
            </a:r>
            <a:r>
              <a:rPr lang="en-US" sz="1700">
                <a:solidFill>
                  <a:srgbClr val="FF0000"/>
                </a:solidFill>
                <a:latin typeface="Century Schoolbook"/>
                <a:ea typeface="Century Schoolbook"/>
                <a:cs typeface="Century Schoolbook"/>
                <a:sym typeface="Century Schoolbook"/>
              </a:rPr>
              <a:t>no effect </a:t>
            </a:r>
            <a:r>
              <a:rPr lang="en-US" sz="1700">
                <a:solidFill>
                  <a:schemeClr val="dk1"/>
                </a:solidFill>
                <a:latin typeface="Century Schoolbook"/>
                <a:ea typeface="Century Schoolbook"/>
                <a:cs typeface="Century Schoolbook"/>
                <a:sym typeface="Century Schoolbook"/>
              </a:rPr>
              <a:t>on enzyme velocity (v)* </a:t>
            </a:r>
            <a:r>
              <a:rPr lang="en-US" sz="1700">
                <a:solidFill>
                  <a:srgbClr val="888888"/>
                </a:solidFill>
                <a:latin typeface="Century Schoolbook"/>
                <a:ea typeface="Century Schoolbook"/>
                <a:cs typeface="Century Schoolbook"/>
                <a:sym typeface="Century Schoolbook"/>
              </a:rPr>
              <a:t>(because enzyme is saturated).</a:t>
            </a:r>
          </a:p>
          <a:p>
            <a:pPr lvl="0" rtl="0">
              <a:lnSpc>
                <a:spcPct val="115000"/>
              </a:lnSpc>
              <a:spcBef>
                <a:spcPts val="0"/>
              </a:spcBef>
              <a:buClr>
                <a:schemeClr val="dk1"/>
              </a:buClr>
              <a:buFont typeface="Arial"/>
              <a:buNone/>
            </a:pPr>
            <a:endParaRPr sz="1700">
              <a:solidFill>
                <a:srgbClr val="888888"/>
              </a:solidFill>
              <a:latin typeface="Century Schoolbook"/>
              <a:ea typeface="Century Schoolbook"/>
              <a:cs typeface="Century Schoolbook"/>
              <a:sym typeface="Century Schoolbook"/>
            </a:endParaRPr>
          </a:p>
          <a:p>
            <a:pPr marL="457200" lvl="0" indent="-336550" rtl="0">
              <a:lnSpc>
                <a:spcPct val="115000"/>
              </a:lnSpc>
              <a:spcBef>
                <a:spcPts val="0"/>
              </a:spcBef>
              <a:buSzPct val="100000"/>
              <a:buFont typeface="Century Schoolbook"/>
              <a:buChar char="-"/>
            </a:pPr>
            <a:r>
              <a:rPr lang="en-US" sz="1700">
                <a:solidFill>
                  <a:srgbClr val="FF0000"/>
                </a:solidFill>
                <a:latin typeface="Century Schoolbook"/>
                <a:ea typeface="Century Schoolbook"/>
                <a:cs typeface="Century Schoolbook"/>
                <a:sym typeface="Century Schoolbook"/>
              </a:rPr>
              <a:t>If [S] &gt; enzyme </a:t>
            </a:r>
            <a:r>
              <a:rPr lang="en-US" sz="1700">
                <a:solidFill>
                  <a:schemeClr val="dk1"/>
                </a:solidFill>
                <a:latin typeface="Century Schoolbook"/>
                <a:ea typeface="Century Schoolbook"/>
                <a:cs typeface="Century Schoolbook"/>
                <a:sym typeface="Century Schoolbook"/>
              </a:rPr>
              <a:t>=&gt; the rate of enzyme reaction will be </a:t>
            </a:r>
            <a:r>
              <a:rPr lang="en-US" sz="1700">
                <a:solidFill>
                  <a:srgbClr val="FF0000"/>
                </a:solidFill>
                <a:latin typeface="Century Schoolbook"/>
                <a:ea typeface="Century Schoolbook"/>
                <a:cs typeface="Century Schoolbook"/>
                <a:sym typeface="Century Schoolbook"/>
              </a:rPr>
              <a:t>directly proportional </a:t>
            </a:r>
            <a:r>
              <a:rPr lang="en-US" sz="1700">
                <a:solidFill>
                  <a:schemeClr val="dk1"/>
                </a:solidFill>
                <a:latin typeface="Century Schoolbook"/>
                <a:ea typeface="Century Schoolbook"/>
                <a:cs typeface="Century Schoolbook"/>
                <a:sym typeface="Century Schoolbook"/>
              </a:rPr>
              <a:t>to the concentration of enzyme.</a:t>
            </a:r>
          </a:p>
          <a:p>
            <a:pPr lvl="0" rtl="0">
              <a:lnSpc>
                <a:spcPct val="115000"/>
              </a:lnSpc>
              <a:spcBef>
                <a:spcPts val="0"/>
              </a:spcBef>
              <a:buNone/>
            </a:pPr>
            <a:endParaRPr sz="1700">
              <a:solidFill>
                <a:schemeClr val="dk1"/>
              </a:solidFill>
              <a:latin typeface="Century Schoolbook"/>
              <a:ea typeface="Century Schoolbook"/>
              <a:cs typeface="Century Schoolbook"/>
              <a:sym typeface="Century Schoolbook"/>
            </a:endParaRPr>
          </a:p>
          <a:p>
            <a:pPr lvl="0" rtl="0">
              <a:lnSpc>
                <a:spcPct val="115000"/>
              </a:lnSpc>
              <a:spcBef>
                <a:spcPts val="0"/>
              </a:spcBef>
              <a:buNone/>
            </a:pPr>
            <a:endParaRPr sz="1700">
              <a:solidFill>
                <a:schemeClr val="dk1"/>
              </a:solidFill>
              <a:latin typeface="Century Schoolbook"/>
              <a:ea typeface="Century Schoolbook"/>
              <a:cs typeface="Century Schoolbook"/>
              <a:sym typeface="Century Schoolbook"/>
            </a:endParaRPr>
          </a:p>
          <a:p>
            <a:pPr lvl="0" rtl="0">
              <a:lnSpc>
                <a:spcPct val="115000"/>
              </a:lnSpc>
              <a:spcBef>
                <a:spcPts val="0"/>
              </a:spcBef>
              <a:buClr>
                <a:schemeClr val="dk1"/>
              </a:buClr>
              <a:buFont typeface="Arial"/>
              <a:buNone/>
            </a:pPr>
            <a:endParaRPr sz="1700">
              <a:solidFill>
                <a:schemeClr val="dk1"/>
              </a:solidFill>
              <a:latin typeface="Century Schoolbook"/>
              <a:ea typeface="Century Schoolbook"/>
              <a:cs typeface="Century Schoolbook"/>
              <a:sym typeface="Century Schoolbook"/>
            </a:endParaRPr>
          </a:p>
          <a:p>
            <a:pPr marL="457200" lvl="0" indent="-336550" rtl="0">
              <a:lnSpc>
                <a:spcPct val="115000"/>
              </a:lnSpc>
              <a:spcBef>
                <a:spcPts val="0"/>
              </a:spcBef>
              <a:buClr>
                <a:schemeClr val="dk1"/>
              </a:buClr>
              <a:buSzPct val="100000"/>
              <a:buFont typeface="Century Schoolbook"/>
              <a:buChar char="-"/>
            </a:pPr>
            <a:r>
              <a:rPr lang="en-US" sz="1700">
                <a:solidFill>
                  <a:schemeClr val="dk1"/>
                </a:solidFill>
                <a:latin typeface="Century Schoolbook"/>
                <a:ea typeface="Century Schoolbook"/>
                <a:cs typeface="Century Schoolbook"/>
                <a:sym typeface="Century Schoolbook"/>
              </a:rPr>
              <a:t>At low [S], the reaction rate is proportional to [S] </a:t>
            </a:r>
          </a:p>
          <a:p>
            <a:pPr lvl="0">
              <a:spcBef>
                <a:spcPts val="0"/>
              </a:spcBef>
              <a:buNone/>
            </a:pPr>
            <a:endParaRPr sz="1700">
              <a:latin typeface="Century Schoolbook"/>
              <a:ea typeface="Century Schoolbook"/>
              <a:cs typeface="Century Schoolbook"/>
              <a:sym typeface="Century Schoolbook"/>
            </a:endParaRPr>
          </a:p>
        </p:txBody>
      </p:sp>
      <p:sp>
        <p:nvSpPr>
          <p:cNvPr id="305" name="Shape 305"/>
          <p:cNvSpPr txBox="1"/>
          <p:nvPr/>
        </p:nvSpPr>
        <p:spPr>
          <a:xfrm>
            <a:off x="1262950" y="4155525"/>
            <a:ext cx="8243100" cy="584100"/>
          </a:xfrm>
          <a:prstGeom prst="rect">
            <a:avLst/>
          </a:prstGeom>
          <a:noFill/>
          <a:ln>
            <a:noFill/>
          </a:ln>
        </p:spPr>
        <p:txBody>
          <a:bodyPr wrap="square" lIns="91425" tIns="91425" rIns="91425" bIns="91425" anchor="t" anchorCtr="0">
            <a:noAutofit/>
          </a:bodyPr>
          <a:lstStyle/>
          <a:p>
            <a:pPr lvl="0" rtl="1">
              <a:spcBef>
                <a:spcPts val="0"/>
              </a:spcBef>
              <a:buNone/>
            </a:pPr>
            <a:r>
              <a:rPr lang="en-US" sz="1200">
                <a:solidFill>
                  <a:schemeClr val="accent2"/>
                </a:solidFill>
                <a:latin typeface="Century Schoolbook"/>
                <a:ea typeface="Century Schoolbook"/>
                <a:cs typeface="Century Schoolbook"/>
                <a:sym typeface="Century Schoolbook"/>
              </a:rPr>
              <a:t>اذا كان [S] اكثر من [E] في هذه الحاله سرعه التفاعل راح تعتمد بشكل طردي على [E] فكل مازادت تركيز الانزيمات يكون التفاعل اسرع</a:t>
            </a:r>
          </a:p>
        </p:txBody>
      </p:sp>
      <p:pic>
        <p:nvPicPr>
          <p:cNvPr id="306" name="Shape 306">
            <a:hlinkClick r:id="rId3"/>
          </p:cNvPr>
          <p:cNvPicPr preferRelativeResize="0"/>
          <p:nvPr/>
        </p:nvPicPr>
        <p:blipFill>
          <a:blip r:embed="rId4">
            <a:alphaModFix/>
          </a:blip>
          <a:stretch>
            <a:fillRect/>
          </a:stretch>
        </p:blipFill>
        <p:spPr>
          <a:xfrm>
            <a:off x="9641850" y="5177050"/>
            <a:ext cx="1083300" cy="1083300"/>
          </a:xfrm>
          <a:prstGeom prst="rect">
            <a:avLst/>
          </a:prstGeom>
          <a:noFill/>
          <a:ln>
            <a:noFill/>
          </a:ln>
        </p:spPr>
      </p:pic>
      <p:sp>
        <p:nvSpPr>
          <p:cNvPr id="307" name="Shape 307"/>
          <p:cNvSpPr txBox="1"/>
          <p:nvPr/>
        </p:nvSpPr>
        <p:spPr>
          <a:xfrm>
            <a:off x="9071550" y="6260350"/>
            <a:ext cx="2077800" cy="4209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Clr>
                <a:schemeClr val="dk1"/>
              </a:buClr>
              <a:buSzPct val="91666"/>
              <a:buFont typeface="Arial"/>
              <a:buNone/>
            </a:pPr>
            <a:r>
              <a:rPr lang="en-US" sz="1200">
                <a:solidFill>
                  <a:schemeClr val="accent2"/>
                </a:solidFill>
                <a:latin typeface="Century Schoolbook"/>
                <a:ea typeface="Century Schoolbook"/>
                <a:cs typeface="Century Schoolbook"/>
                <a:sym typeface="Century Schoolbook"/>
              </a:rPr>
              <a:t>Effect of [E]and[S]</a:t>
            </a:r>
          </a:p>
        </p:txBody>
      </p:sp>
      <p:pic>
        <p:nvPicPr>
          <p:cNvPr id="308" name="Shape 308"/>
          <p:cNvPicPr preferRelativeResize="0"/>
          <p:nvPr/>
        </p:nvPicPr>
        <p:blipFill>
          <a:blip r:embed="rId5">
            <a:alphaModFix/>
          </a:blip>
          <a:stretch>
            <a:fillRect/>
          </a:stretch>
        </p:blipFill>
        <p:spPr>
          <a:xfrm>
            <a:off x="4128325" y="555979"/>
            <a:ext cx="2892600" cy="1060896"/>
          </a:xfrm>
          <a:prstGeom prst="rect">
            <a:avLst/>
          </a:prstGeom>
          <a:noFill/>
          <a:ln>
            <a:noFill/>
          </a:ln>
        </p:spPr>
      </p:pic>
      <p:sp>
        <p:nvSpPr>
          <p:cNvPr id="309" name="Shape 309"/>
          <p:cNvSpPr txBox="1"/>
          <p:nvPr/>
        </p:nvSpPr>
        <p:spPr>
          <a:xfrm>
            <a:off x="0" y="5705650"/>
            <a:ext cx="7786800" cy="10833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0B5394"/>
                </a:solidFill>
              </a:rPr>
              <a:t>-At limited substrate (substrate is constant) ; the velocity depends on the concentration of the enzyme </a:t>
            </a:r>
          </a:p>
          <a:p>
            <a:pPr lvl="0">
              <a:spcBef>
                <a:spcPts val="0"/>
              </a:spcBef>
              <a:buNone/>
            </a:pPr>
            <a:r>
              <a:rPr lang="en-US">
                <a:solidFill>
                  <a:srgbClr val="0B5394"/>
                </a:solidFill>
              </a:rPr>
              <a:t>-At limited enzyme concentration (number of enzymes is constant) ; the velocity depends on the substrate concentration</a:t>
            </a:r>
            <a:r>
              <a:rPr lang="en-US"/>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 y="-128790"/>
            <a:ext cx="9692700" cy="1325700"/>
          </a:xfrm>
          <a:prstGeom prst="rect">
            <a:avLst/>
          </a:prstGeom>
        </p:spPr>
        <p:txBody>
          <a:bodyPr wrap="square" lIns="91425" tIns="91425" rIns="91425" bIns="91425" anchor="b" anchorCtr="0">
            <a:noAutofit/>
          </a:bodyPr>
          <a:lstStyle/>
          <a:p>
            <a:pPr lvl="0">
              <a:spcBef>
                <a:spcPts val="0"/>
              </a:spcBef>
              <a:buNone/>
            </a:pPr>
            <a:r>
              <a:rPr lang="en-US"/>
              <a:t>Enzyme kinetics</a:t>
            </a:r>
          </a:p>
        </p:txBody>
      </p:sp>
      <p:sp>
        <p:nvSpPr>
          <p:cNvPr id="316" name="Shape 316"/>
          <p:cNvSpPr/>
          <p:nvPr/>
        </p:nvSpPr>
        <p:spPr>
          <a:xfrm>
            <a:off x="115400" y="1196900"/>
            <a:ext cx="5296500" cy="2423400"/>
          </a:xfrm>
          <a:prstGeom prst="wedgeRectCallout">
            <a:avLst>
              <a:gd name="adj1" fmla="val 55058"/>
              <a:gd name="adj2" fmla="val -47562"/>
            </a:avLst>
          </a:prstGeom>
          <a:gradFill>
            <a:gsLst>
              <a:gs pos="0">
                <a:srgbClr val="FFFFFF"/>
              </a:gs>
              <a:gs pos="100000">
                <a:srgbClr val="B3B3B3"/>
              </a:gs>
            </a:gsLst>
            <a:lin ang="5400012" scaled="0"/>
          </a:gradFill>
          <a:ln w="9525" cap="flat" cmpd="sng">
            <a:solidFill>
              <a:srgbClr val="D9D9D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US" sz="2000" b="1">
                <a:latin typeface="Alegreya"/>
                <a:ea typeface="Alegreya"/>
                <a:cs typeface="Alegreya"/>
                <a:sym typeface="Alegreya"/>
              </a:rPr>
              <a:t>The model of enzyme kinetics was first proposed by </a:t>
            </a:r>
            <a:r>
              <a:rPr lang="en-US" sz="2000" b="1">
                <a:solidFill>
                  <a:srgbClr val="980000"/>
                </a:solidFill>
                <a:latin typeface="Alegreya"/>
                <a:ea typeface="Alegreya"/>
                <a:cs typeface="Alegreya"/>
                <a:sym typeface="Alegreya"/>
              </a:rPr>
              <a:t>Michaelis and Menten</a:t>
            </a:r>
            <a:r>
              <a:rPr lang="en-US" sz="2000" b="1">
                <a:latin typeface="Alegreya"/>
                <a:ea typeface="Alegreya"/>
                <a:cs typeface="Alegreya"/>
                <a:sym typeface="Alegreya"/>
              </a:rPr>
              <a:t> in 1913 and later modified by Briggs and Haldane.</a:t>
            </a:r>
          </a:p>
          <a:p>
            <a:pPr lvl="0">
              <a:spcBef>
                <a:spcPts val="0"/>
              </a:spcBef>
              <a:buNone/>
            </a:pPr>
            <a:endParaRPr sz="2000" b="1">
              <a:latin typeface="Alegreya"/>
              <a:ea typeface="Alegreya"/>
              <a:cs typeface="Alegreya"/>
              <a:sym typeface="Alegreya"/>
            </a:endParaRPr>
          </a:p>
          <a:p>
            <a:pPr lvl="0">
              <a:spcBef>
                <a:spcPts val="0"/>
              </a:spcBef>
              <a:buNone/>
            </a:pPr>
            <a:r>
              <a:rPr lang="en-US" sz="2000" b="1">
                <a:solidFill>
                  <a:srgbClr val="980000"/>
                </a:solidFill>
                <a:latin typeface="Alegreya"/>
                <a:ea typeface="Alegreya"/>
                <a:cs typeface="Alegreya"/>
                <a:sym typeface="Alegreya"/>
              </a:rPr>
              <a:t>The Michaelis Menten equation describes the relationship of initial rate of an enzyme reaction to the [S]</a:t>
            </a:r>
          </a:p>
        </p:txBody>
      </p:sp>
      <p:pic>
        <p:nvPicPr>
          <p:cNvPr id="317" name="Shape 317" descr="mime00.jpg"/>
          <p:cNvPicPr preferRelativeResize="0"/>
          <p:nvPr/>
        </p:nvPicPr>
        <p:blipFill>
          <a:blip r:embed="rId3">
            <a:alphaModFix/>
          </a:blip>
          <a:stretch>
            <a:fillRect/>
          </a:stretch>
        </p:blipFill>
        <p:spPr>
          <a:xfrm>
            <a:off x="5654600" y="659425"/>
            <a:ext cx="978875" cy="635625"/>
          </a:xfrm>
          <a:prstGeom prst="rect">
            <a:avLst/>
          </a:prstGeom>
          <a:noFill/>
          <a:ln>
            <a:noFill/>
          </a:ln>
        </p:spPr>
      </p:pic>
      <p:pic>
        <p:nvPicPr>
          <p:cNvPr id="318" name="Shape 318" descr="1280px-Simple_mechanism.svg.png"/>
          <p:cNvPicPr preferRelativeResize="0"/>
          <p:nvPr/>
        </p:nvPicPr>
        <p:blipFill>
          <a:blip r:embed="rId4">
            <a:alphaModFix/>
          </a:blip>
          <a:stretch>
            <a:fillRect/>
          </a:stretch>
        </p:blipFill>
        <p:spPr>
          <a:xfrm>
            <a:off x="115400" y="3769575"/>
            <a:ext cx="2191843" cy="1083299"/>
          </a:xfrm>
          <a:prstGeom prst="rect">
            <a:avLst/>
          </a:prstGeom>
          <a:noFill/>
          <a:ln>
            <a:noFill/>
          </a:ln>
        </p:spPr>
      </p:pic>
      <p:cxnSp>
        <p:nvCxnSpPr>
          <p:cNvPr id="319" name="Shape 319"/>
          <p:cNvCxnSpPr>
            <a:stCxn id="318" idx="3"/>
          </p:cNvCxnSpPr>
          <p:nvPr/>
        </p:nvCxnSpPr>
        <p:spPr>
          <a:xfrm rot="10800000" flipH="1">
            <a:off x="2307243" y="4195425"/>
            <a:ext cx="261300" cy="115800"/>
          </a:xfrm>
          <a:prstGeom prst="straightConnector1">
            <a:avLst/>
          </a:prstGeom>
          <a:noFill/>
          <a:ln w="9525" cap="flat" cmpd="sng">
            <a:solidFill>
              <a:schemeClr val="dk2"/>
            </a:solidFill>
            <a:prstDash val="solid"/>
            <a:round/>
            <a:headEnd type="none" w="lg" len="lg"/>
            <a:tailEnd type="triangle" w="lg" len="lg"/>
          </a:ln>
        </p:spPr>
      </p:cxnSp>
      <p:sp>
        <p:nvSpPr>
          <p:cNvPr id="320" name="Shape 320"/>
          <p:cNvSpPr txBox="1"/>
          <p:nvPr/>
        </p:nvSpPr>
        <p:spPr>
          <a:xfrm>
            <a:off x="2568525" y="3879725"/>
            <a:ext cx="843900" cy="188400"/>
          </a:xfrm>
          <a:prstGeom prst="rect">
            <a:avLst/>
          </a:prstGeom>
          <a:noFill/>
          <a:ln>
            <a:noFill/>
          </a:ln>
        </p:spPr>
        <p:txBody>
          <a:bodyPr wrap="square" lIns="91425" tIns="91425" rIns="91425" bIns="91425" anchor="t" anchorCtr="0">
            <a:noAutofit/>
          </a:bodyPr>
          <a:lstStyle/>
          <a:p>
            <a:pPr lvl="0">
              <a:spcBef>
                <a:spcPts val="0"/>
              </a:spcBef>
              <a:buNone/>
            </a:pPr>
            <a:r>
              <a:rPr lang="en-US"/>
              <a:t>product</a:t>
            </a:r>
          </a:p>
        </p:txBody>
      </p:sp>
      <p:cxnSp>
        <p:nvCxnSpPr>
          <p:cNvPr id="321" name="Shape 321"/>
          <p:cNvCxnSpPr/>
          <p:nvPr/>
        </p:nvCxnSpPr>
        <p:spPr>
          <a:xfrm>
            <a:off x="1967301" y="4435350"/>
            <a:ext cx="258900" cy="352500"/>
          </a:xfrm>
          <a:prstGeom prst="straightConnector1">
            <a:avLst/>
          </a:prstGeom>
          <a:noFill/>
          <a:ln w="9525" cap="flat" cmpd="sng">
            <a:solidFill>
              <a:schemeClr val="dk2"/>
            </a:solidFill>
            <a:prstDash val="solid"/>
            <a:round/>
            <a:headEnd type="none" w="lg" len="lg"/>
            <a:tailEnd type="triangle" w="lg" len="lg"/>
          </a:ln>
        </p:spPr>
      </p:cxnSp>
      <p:sp>
        <p:nvSpPr>
          <p:cNvPr id="322" name="Shape 322"/>
          <p:cNvSpPr txBox="1"/>
          <p:nvPr/>
        </p:nvSpPr>
        <p:spPr>
          <a:xfrm>
            <a:off x="2177046" y="4664350"/>
            <a:ext cx="978900" cy="188400"/>
          </a:xfrm>
          <a:prstGeom prst="rect">
            <a:avLst/>
          </a:prstGeom>
          <a:noFill/>
          <a:ln>
            <a:noFill/>
          </a:ln>
        </p:spPr>
        <p:txBody>
          <a:bodyPr wrap="square" lIns="91425" tIns="91425" rIns="91425" bIns="91425" anchor="t" anchorCtr="0">
            <a:noAutofit/>
          </a:bodyPr>
          <a:lstStyle/>
          <a:p>
            <a:pPr lvl="0" rtl="0">
              <a:spcBef>
                <a:spcPts val="0"/>
              </a:spcBef>
              <a:buNone/>
            </a:pPr>
            <a:r>
              <a:rPr lang="en-US"/>
              <a:t>Enzyme</a:t>
            </a:r>
          </a:p>
        </p:txBody>
      </p:sp>
      <p:sp>
        <p:nvSpPr>
          <p:cNvPr id="323" name="Shape 323"/>
          <p:cNvSpPr/>
          <p:nvPr/>
        </p:nvSpPr>
        <p:spPr>
          <a:xfrm>
            <a:off x="6711825" y="317525"/>
            <a:ext cx="3857700" cy="543900"/>
          </a:xfrm>
          <a:prstGeom prst="round2DiagRect">
            <a:avLst>
              <a:gd name="adj1" fmla="val 16667"/>
              <a:gd name="adj2" fmla="val 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US" sz="2000" b="1" i="1"/>
              <a:t>Initial rate of enzyme reaction </a:t>
            </a:r>
          </a:p>
        </p:txBody>
      </p:sp>
      <p:cxnSp>
        <p:nvCxnSpPr>
          <p:cNvPr id="324" name="Shape 324"/>
          <p:cNvCxnSpPr/>
          <p:nvPr/>
        </p:nvCxnSpPr>
        <p:spPr>
          <a:xfrm rot="-5400000" flipH="1">
            <a:off x="6122475" y="1450775"/>
            <a:ext cx="1491900" cy="313200"/>
          </a:xfrm>
          <a:prstGeom prst="bentConnector3">
            <a:avLst>
              <a:gd name="adj1" fmla="val 102215"/>
            </a:avLst>
          </a:prstGeom>
          <a:noFill/>
          <a:ln w="9525" cap="flat" cmpd="sng">
            <a:solidFill>
              <a:schemeClr val="dk2"/>
            </a:solidFill>
            <a:prstDash val="solid"/>
            <a:round/>
            <a:headEnd type="none" w="lg" len="lg"/>
            <a:tailEnd type="none" w="lg" len="lg"/>
          </a:ln>
        </p:spPr>
      </p:cxnSp>
      <p:sp>
        <p:nvSpPr>
          <p:cNvPr id="325" name="Shape 325"/>
          <p:cNvSpPr txBox="1"/>
          <p:nvPr/>
        </p:nvSpPr>
        <p:spPr>
          <a:xfrm>
            <a:off x="6977625" y="1196900"/>
            <a:ext cx="4257300" cy="2423400"/>
          </a:xfrm>
          <a:prstGeom prst="rect">
            <a:avLst/>
          </a:prstGeom>
          <a:solidFill>
            <a:srgbClr val="D9EDFF">
              <a:alpha val="36540"/>
            </a:srgbClr>
          </a:solidFill>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US" sz="2200" b="1"/>
              <a:t>1. Pre-steady state:</a:t>
            </a:r>
          </a:p>
          <a:p>
            <a:pPr lvl="0">
              <a:spcBef>
                <a:spcPts val="0"/>
              </a:spcBef>
              <a:buNone/>
            </a:pPr>
            <a:r>
              <a:rPr lang="en-US" sz="2000" i="1"/>
              <a:t>Enzyme + high concentration of substrate= an initial </a:t>
            </a:r>
            <a:r>
              <a:rPr lang="en-US" sz="2000" i="1">
                <a:solidFill>
                  <a:srgbClr val="980000"/>
                </a:solidFill>
              </a:rPr>
              <a:t>short period of time</a:t>
            </a:r>
            <a:r>
              <a:rPr lang="en-US" sz="2000" i="1"/>
              <a:t> (a few hundred microseconds) during which intermediates of products gradually build up..</a:t>
            </a:r>
            <a:r>
              <a:rPr lang="en-US" sz="2000" b="1" i="1">
                <a:solidFill>
                  <a:srgbClr val="666666"/>
                </a:solidFill>
              </a:rPr>
              <a:t>NO PRODUCT DURING THIS PHASE</a:t>
            </a:r>
            <a:r>
              <a:rPr lang="en-US" sz="2000" i="1"/>
              <a:t>. </a:t>
            </a:r>
          </a:p>
        </p:txBody>
      </p:sp>
      <p:cxnSp>
        <p:nvCxnSpPr>
          <p:cNvPr id="326" name="Shape 326"/>
          <p:cNvCxnSpPr/>
          <p:nvPr/>
        </p:nvCxnSpPr>
        <p:spPr>
          <a:xfrm rot="-5400000" flipH="1">
            <a:off x="5418100" y="3469825"/>
            <a:ext cx="2987100" cy="432600"/>
          </a:xfrm>
          <a:prstGeom prst="bentConnector3">
            <a:avLst>
              <a:gd name="adj1" fmla="val 100444"/>
            </a:avLst>
          </a:prstGeom>
          <a:noFill/>
          <a:ln w="9525" cap="flat" cmpd="sng">
            <a:solidFill>
              <a:schemeClr val="dk2"/>
            </a:solidFill>
            <a:prstDash val="solid"/>
            <a:round/>
            <a:headEnd type="none" w="lg" len="lg"/>
            <a:tailEnd type="none" w="lg" len="lg"/>
          </a:ln>
        </p:spPr>
      </p:cxnSp>
      <p:sp>
        <p:nvSpPr>
          <p:cNvPr id="327" name="Shape 327"/>
          <p:cNvSpPr txBox="1"/>
          <p:nvPr/>
        </p:nvSpPr>
        <p:spPr>
          <a:xfrm>
            <a:off x="7025025" y="3952800"/>
            <a:ext cx="4257300" cy="1619400"/>
          </a:xfrm>
          <a:prstGeom prst="rect">
            <a:avLst/>
          </a:prstGeom>
          <a:solidFill>
            <a:srgbClr val="D9EDFF">
              <a:alpha val="36540"/>
            </a:srgbClr>
          </a:solidFill>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en-US" sz="2200" b="1"/>
              <a:t>2. steady state:</a:t>
            </a:r>
          </a:p>
          <a:p>
            <a:pPr lvl="0">
              <a:spcBef>
                <a:spcPts val="0"/>
              </a:spcBef>
              <a:buNone/>
            </a:pPr>
            <a:r>
              <a:rPr lang="en-US" sz="2000" i="1"/>
              <a:t> occurs after initial state, when the reaction rate and the concentration of intermediates </a:t>
            </a:r>
            <a:r>
              <a:rPr lang="en-US" sz="2000" i="1">
                <a:solidFill>
                  <a:srgbClr val="980000"/>
                </a:solidFill>
              </a:rPr>
              <a:t>change slowly with time</a:t>
            </a:r>
          </a:p>
          <a:p>
            <a:pPr lvl="0" rtl="0">
              <a:spcBef>
                <a:spcPts val="0"/>
              </a:spcBef>
              <a:buNone/>
            </a:pPr>
            <a:r>
              <a:rPr lang="en-US" sz="2000" i="1">
                <a:solidFill>
                  <a:srgbClr val="980000"/>
                </a:solidFill>
              </a:rPr>
              <a:t>An intermediate changes into steady state when the rate of its synthesis becomes </a:t>
            </a:r>
            <a:r>
              <a:rPr lang="en-US" sz="2000" b="1" i="1">
                <a:solidFill>
                  <a:srgbClr val="980000"/>
                </a:solidFill>
              </a:rPr>
              <a:t>equal </a:t>
            </a:r>
            <a:r>
              <a:rPr lang="en-US" sz="2000" i="1">
                <a:solidFill>
                  <a:srgbClr val="980000"/>
                </a:solidFill>
              </a:rPr>
              <a:t>to its rate of degradation.</a:t>
            </a:r>
          </a:p>
        </p:txBody>
      </p:sp>
      <p:pic>
        <p:nvPicPr>
          <p:cNvPr id="328" name="Shape 328">
            <a:hlinkClick r:id="rId5"/>
          </p:cNvPr>
          <p:cNvPicPr preferRelativeResize="0"/>
          <p:nvPr/>
        </p:nvPicPr>
        <p:blipFill>
          <a:blip r:embed="rId6">
            <a:alphaModFix/>
          </a:blip>
          <a:stretch>
            <a:fillRect/>
          </a:stretch>
        </p:blipFill>
        <p:spPr>
          <a:xfrm>
            <a:off x="1485225" y="5602900"/>
            <a:ext cx="1083300" cy="1083300"/>
          </a:xfrm>
          <a:prstGeom prst="rect">
            <a:avLst/>
          </a:prstGeom>
          <a:noFill/>
          <a:ln>
            <a:noFill/>
          </a:ln>
        </p:spPr>
      </p:pic>
      <p:sp>
        <p:nvSpPr>
          <p:cNvPr id="329" name="Shape 329">
            <a:hlinkClick r:id="rId5"/>
          </p:cNvPr>
          <p:cNvSpPr/>
          <p:nvPr/>
        </p:nvSpPr>
        <p:spPr>
          <a:xfrm>
            <a:off x="2706000" y="5826700"/>
            <a:ext cx="2405400" cy="635700"/>
          </a:xfrm>
          <a:prstGeom prst="lef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US" b="1" i="1"/>
              <a:t>  very useful video :)  </a:t>
            </a:r>
          </a:p>
        </p:txBody>
      </p:sp>
      <p:sp>
        <p:nvSpPr>
          <p:cNvPr id="330" name="Shape 330"/>
          <p:cNvSpPr txBox="1"/>
          <p:nvPr/>
        </p:nvSpPr>
        <p:spPr>
          <a:xfrm>
            <a:off x="1318161" y="3127950"/>
            <a:ext cx="3168000" cy="5439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0B5394"/>
                </a:solidFill>
              </a:rPr>
              <a:t>Initial rate= when nothing is limited</a:t>
            </a:r>
          </a:p>
        </p:txBody>
      </p:sp>
      <p:sp>
        <p:nvSpPr>
          <p:cNvPr id="331" name="Shape 331"/>
          <p:cNvSpPr txBox="1"/>
          <p:nvPr/>
        </p:nvSpPr>
        <p:spPr>
          <a:xfrm>
            <a:off x="7377225" y="3335825"/>
            <a:ext cx="3857700" cy="3525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0B5394"/>
                </a:solidFill>
              </a:rPr>
              <a:t>Enzyme-substrate complex formation only</a:t>
            </a:r>
          </a:p>
        </p:txBody>
      </p:sp>
      <p:sp>
        <p:nvSpPr>
          <p:cNvPr id="332" name="Shape 332"/>
          <p:cNvSpPr txBox="1"/>
          <p:nvPr/>
        </p:nvSpPr>
        <p:spPr>
          <a:xfrm>
            <a:off x="9543464" y="1051618"/>
            <a:ext cx="2015400" cy="635700"/>
          </a:xfrm>
          <a:prstGeom prst="rect">
            <a:avLst/>
          </a:prstGeom>
          <a:noFill/>
          <a:ln>
            <a:noFill/>
          </a:ln>
        </p:spPr>
        <p:txBody>
          <a:bodyPr wrap="square" lIns="91425" tIns="91425" rIns="91425" bIns="91425" anchor="t" anchorCtr="0">
            <a:noAutofit/>
          </a:bodyPr>
          <a:lstStyle/>
          <a:p>
            <a:pPr lvl="0">
              <a:spcBef>
                <a:spcPts val="0"/>
              </a:spcBef>
              <a:buNone/>
            </a:pPr>
            <a:r>
              <a:rPr lang="en-US" sz="1000">
                <a:solidFill>
                  <a:srgbClr val="3D85C6"/>
                </a:solidFill>
              </a:rPr>
              <a:t>The time they take to get arranged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239775" y="398725"/>
            <a:ext cx="3881700" cy="1134300"/>
          </a:xfrm>
          <a:prstGeom prst="rect">
            <a:avLst/>
          </a:prstGeom>
        </p:spPr>
        <p:txBody>
          <a:bodyPr wrap="square" lIns="91425" tIns="91425" rIns="91425" bIns="91425" anchor="b" anchorCtr="0">
            <a:noAutofit/>
          </a:bodyPr>
          <a:lstStyle/>
          <a:p>
            <a:pPr lvl="0">
              <a:spcBef>
                <a:spcPts val="0"/>
              </a:spcBef>
              <a:buNone/>
            </a:pPr>
            <a:r>
              <a:rPr lang="en-US"/>
              <a:t>an additional slide </a:t>
            </a:r>
          </a:p>
        </p:txBody>
      </p:sp>
      <p:pic>
        <p:nvPicPr>
          <p:cNvPr id="339" name="Shape 339" descr="nn.JPG"/>
          <p:cNvPicPr preferRelativeResize="0"/>
          <p:nvPr/>
        </p:nvPicPr>
        <p:blipFill>
          <a:blip r:embed="rId3">
            <a:alphaModFix/>
          </a:blip>
          <a:stretch>
            <a:fillRect/>
          </a:stretch>
        </p:blipFill>
        <p:spPr>
          <a:xfrm>
            <a:off x="1890329" y="1150195"/>
            <a:ext cx="8411325" cy="5399475"/>
          </a:xfrm>
          <a:prstGeom prst="rect">
            <a:avLst/>
          </a:prstGeom>
          <a:noFill/>
          <a:ln>
            <a:noFill/>
          </a:ln>
        </p:spPr>
      </p:pic>
      <p:sp>
        <p:nvSpPr>
          <p:cNvPr id="340" name="Shape 340"/>
          <p:cNvSpPr/>
          <p:nvPr/>
        </p:nvSpPr>
        <p:spPr>
          <a:xfrm>
            <a:off x="362675" y="2209075"/>
            <a:ext cx="1170600" cy="1055100"/>
          </a:xfrm>
          <a:prstGeom prst="round2DiagRect">
            <a:avLst>
              <a:gd name="adj1" fmla="val 16667"/>
              <a:gd name="adj2" fmla="val 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US" b="1" i="1"/>
              <a:t>TEAM 436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1261872" y="365760"/>
            <a:ext cx="9692700" cy="1325700"/>
          </a:xfrm>
          <a:prstGeom prst="rect">
            <a:avLst/>
          </a:prstGeom>
        </p:spPr>
        <p:txBody>
          <a:bodyPr wrap="square" lIns="91425" tIns="91425" rIns="91425" bIns="91425" anchor="b" anchorCtr="0">
            <a:noAutofit/>
          </a:bodyPr>
          <a:lstStyle/>
          <a:p>
            <a:pPr lvl="0">
              <a:spcBef>
                <a:spcPts val="0"/>
              </a:spcBef>
              <a:buClr>
                <a:schemeClr val="dk1"/>
              </a:buClr>
              <a:buSzPct val="25000"/>
              <a:buFont typeface="Arial"/>
              <a:buNone/>
            </a:pPr>
            <a:endParaRPr/>
          </a:p>
          <a:p>
            <a:pPr lvl="0">
              <a:spcBef>
                <a:spcPts val="0"/>
              </a:spcBef>
              <a:buClr>
                <a:schemeClr val="dk1"/>
              </a:buClr>
              <a:buSzPct val="25000"/>
              <a:buFont typeface="Arial"/>
              <a:buNone/>
            </a:pPr>
            <a:r>
              <a:rPr lang="en-US"/>
              <a:t> </a:t>
            </a:r>
          </a:p>
          <a:p>
            <a:pPr lvl="0">
              <a:spcBef>
                <a:spcPts val="0"/>
              </a:spcBef>
              <a:buClr>
                <a:schemeClr val="dk1"/>
              </a:buClr>
              <a:buSzPct val="25000"/>
              <a:buFont typeface="Arial"/>
              <a:buNone/>
            </a:pPr>
            <a:endParaRPr/>
          </a:p>
          <a:p>
            <a:pPr lvl="0">
              <a:spcBef>
                <a:spcPts val="0"/>
              </a:spcBef>
              <a:buClr>
                <a:schemeClr val="dk1"/>
              </a:buClr>
              <a:buSzPct val="25000"/>
              <a:buFont typeface="Arial"/>
              <a:buNone/>
            </a:pPr>
            <a:r>
              <a:rPr lang="en-US"/>
              <a:t> </a:t>
            </a:r>
          </a:p>
          <a:p>
            <a:pPr lvl="0">
              <a:spcBef>
                <a:spcPts val="0"/>
              </a:spcBef>
              <a:buClr>
                <a:schemeClr val="dk1"/>
              </a:buClr>
              <a:buSzPct val="25000"/>
              <a:buFont typeface="Arial"/>
              <a:buNone/>
            </a:pPr>
            <a:endParaRPr/>
          </a:p>
          <a:p>
            <a:pPr lvl="0">
              <a:spcBef>
                <a:spcPts val="0"/>
              </a:spcBef>
              <a:buClr>
                <a:schemeClr val="dk1"/>
              </a:buClr>
              <a:buSzPct val="100000"/>
              <a:buFont typeface="Arial"/>
              <a:buNone/>
            </a:pPr>
            <a:r>
              <a:rPr lang="en-US" sz="1100">
                <a:latin typeface="Arial"/>
                <a:ea typeface="Arial"/>
                <a:cs typeface="Arial"/>
                <a:sym typeface="Arial"/>
              </a:rPr>
              <a:t>					</a:t>
            </a:r>
          </a:p>
          <a:p>
            <a:pPr lvl="0">
              <a:spcBef>
                <a:spcPts val="0"/>
              </a:spcBef>
              <a:buClr>
                <a:schemeClr val="dk1"/>
              </a:buClr>
              <a:buSzPct val="25000"/>
              <a:buFont typeface="Arial"/>
              <a:buNone/>
            </a:pPr>
            <a:endParaRPr>
              <a:latin typeface="Arial"/>
              <a:ea typeface="Arial"/>
              <a:cs typeface="Arial"/>
              <a:sym typeface="Arial"/>
            </a:endParaRPr>
          </a:p>
          <a:p>
            <a:pPr lvl="0">
              <a:spcBef>
                <a:spcPts val="0"/>
              </a:spcBef>
              <a:buClr>
                <a:schemeClr val="dk1"/>
              </a:buClr>
              <a:buSzPct val="100000"/>
              <a:buFont typeface="Arial"/>
              <a:buNone/>
            </a:pPr>
            <a:r>
              <a:rPr lang="en-US" sz="1100">
                <a:latin typeface="Arial"/>
                <a:ea typeface="Arial"/>
                <a:cs typeface="Arial"/>
                <a:sym typeface="Arial"/>
              </a:rPr>
              <a:t>					</a:t>
            </a:r>
          </a:p>
          <a:p>
            <a:pPr lvl="0">
              <a:spcBef>
                <a:spcPts val="0"/>
              </a:spcBef>
              <a:buClr>
                <a:schemeClr val="dk1"/>
              </a:buClr>
              <a:buSzPct val="100000"/>
              <a:buFont typeface="Arial"/>
              <a:buNone/>
            </a:pPr>
            <a:r>
              <a:rPr lang="en-US" sz="1100">
                <a:latin typeface="Arial"/>
                <a:ea typeface="Arial"/>
                <a:cs typeface="Arial"/>
                <a:sym typeface="Arial"/>
              </a:rPr>
              <a:t>				</a:t>
            </a:r>
          </a:p>
          <a:p>
            <a:pPr lvl="0">
              <a:spcBef>
                <a:spcPts val="0"/>
              </a:spcBef>
              <a:buClr>
                <a:schemeClr val="dk1"/>
              </a:buClr>
              <a:buSzPct val="100000"/>
              <a:buFont typeface="Arial"/>
              <a:buNone/>
            </a:pPr>
            <a:r>
              <a:rPr lang="en-US" sz="1100">
                <a:latin typeface="Arial"/>
                <a:ea typeface="Arial"/>
                <a:cs typeface="Arial"/>
                <a:sym typeface="Arial"/>
              </a:rPr>
              <a:t>			</a:t>
            </a:r>
          </a:p>
          <a:p>
            <a:pPr lvl="0">
              <a:spcBef>
                <a:spcPts val="0"/>
              </a:spcBef>
              <a:buClr>
                <a:schemeClr val="dk1"/>
              </a:buClr>
              <a:buSzPct val="100000"/>
              <a:buFont typeface="Arial"/>
              <a:buNone/>
            </a:pPr>
            <a:r>
              <a:rPr lang="en-US" sz="1100">
                <a:latin typeface="Arial"/>
                <a:ea typeface="Arial"/>
                <a:cs typeface="Arial"/>
                <a:sym typeface="Arial"/>
              </a:rPr>
              <a:t>		</a:t>
            </a:r>
          </a:p>
          <a:p>
            <a:pPr lvl="0">
              <a:spcBef>
                <a:spcPts val="0"/>
              </a:spcBef>
              <a:buNone/>
            </a:pPr>
            <a:endParaRPr/>
          </a:p>
        </p:txBody>
      </p:sp>
      <p:sp>
        <p:nvSpPr>
          <p:cNvPr id="347" name="Shape 347"/>
          <p:cNvSpPr txBox="1"/>
          <p:nvPr/>
        </p:nvSpPr>
        <p:spPr>
          <a:xfrm>
            <a:off x="633900" y="105650"/>
            <a:ext cx="7664400" cy="2197500"/>
          </a:xfrm>
          <a:prstGeom prst="rect">
            <a:avLst/>
          </a:prstGeom>
          <a:noFill/>
          <a:ln>
            <a:noFill/>
          </a:ln>
        </p:spPr>
        <p:txBody>
          <a:bodyPr wrap="square" lIns="91425" tIns="91425" rIns="91425" bIns="91425" anchor="t" anchorCtr="0">
            <a:noAutofit/>
          </a:bodyPr>
          <a:lstStyle/>
          <a:p>
            <a:pPr lvl="0" rtl="0">
              <a:lnSpc>
                <a:spcPct val="90000"/>
              </a:lnSpc>
              <a:spcBef>
                <a:spcPts val="0"/>
              </a:spcBef>
              <a:buClr>
                <a:schemeClr val="dk1"/>
              </a:buClr>
              <a:buSzPct val="25000"/>
              <a:buFont typeface="Arial"/>
              <a:buNone/>
            </a:pPr>
            <a:r>
              <a:rPr lang="en-US" sz="4400">
                <a:solidFill>
                  <a:schemeClr val="dk1"/>
                </a:solidFill>
              </a:rPr>
              <a:t>Michaelis Menten Equation</a:t>
            </a:r>
          </a:p>
        </p:txBody>
      </p:sp>
      <p:sp>
        <p:nvSpPr>
          <p:cNvPr id="348" name="Shape 348"/>
          <p:cNvSpPr txBox="1"/>
          <p:nvPr/>
        </p:nvSpPr>
        <p:spPr>
          <a:xfrm>
            <a:off x="1014250" y="1648150"/>
            <a:ext cx="7284000" cy="4197900"/>
          </a:xfrm>
          <a:prstGeom prst="rect">
            <a:avLst/>
          </a:prstGeom>
          <a:noFill/>
          <a:ln>
            <a:noFill/>
          </a:ln>
        </p:spPr>
        <p:txBody>
          <a:bodyPr wrap="square" lIns="91425" tIns="91425" rIns="91425" bIns="91425" anchor="t" anchorCtr="0">
            <a:noAutofit/>
          </a:bodyPr>
          <a:lstStyle/>
          <a:p>
            <a:pPr lvl="0">
              <a:spcBef>
                <a:spcPts val="0"/>
              </a:spcBef>
              <a:buNone/>
            </a:pPr>
            <a:r>
              <a:rPr lang="en-US" sz="3600" dirty="0"/>
              <a:t>•It measures the </a:t>
            </a:r>
            <a:r>
              <a:rPr lang="en-US" sz="3600" dirty="0">
                <a:solidFill>
                  <a:srgbClr val="FF0000"/>
                </a:solidFill>
              </a:rPr>
              <a:t>initial velocity</a:t>
            </a:r>
            <a:r>
              <a:rPr lang="en-US" sz="3600" dirty="0"/>
              <a:t> (</a:t>
            </a:r>
            <a:r>
              <a:rPr lang="en-US" sz="3600" dirty="0" err="1"/>
              <a:t>vo</a:t>
            </a:r>
            <a:r>
              <a:rPr lang="en-US" sz="3600" dirty="0"/>
              <a:t>) </a:t>
            </a:r>
            <a:r>
              <a:rPr lang="en-US" sz="1100" dirty="0">
                <a:solidFill>
                  <a:schemeClr val="dk1"/>
                </a:solidFill>
              </a:rPr>
              <a:t>		 	 	 		</a:t>
            </a:r>
          </a:p>
          <a:p>
            <a:pPr lvl="0">
              <a:spcBef>
                <a:spcPts val="0"/>
              </a:spcBef>
              <a:buNone/>
            </a:pPr>
            <a:r>
              <a:rPr lang="en-US" sz="3600" dirty="0">
                <a:solidFill>
                  <a:schemeClr val="dk1"/>
                </a:solidFill>
              </a:rPr>
              <a:t>of an reaction enzyme </a:t>
            </a:r>
          </a:p>
          <a:p>
            <a:pPr lvl="0">
              <a:spcBef>
                <a:spcPts val="0"/>
              </a:spcBef>
              <a:buNone/>
            </a:pPr>
            <a:r>
              <a:rPr lang="en-US" sz="1100" dirty="0">
                <a:solidFill>
                  <a:schemeClr val="dk1"/>
                </a:solidFill>
              </a:rPr>
              <a:t>					</a:t>
            </a:r>
          </a:p>
          <a:p>
            <a:pPr lvl="0">
              <a:spcBef>
                <a:spcPts val="0"/>
              </a:spcBef>
              <a:buNone/>
            </a:pPr>
            <a:r>
              <a:rPr lang="en-US" sz="1100" dirty="0">
                <a:solidFill>
                  <a:schemeClr val="dk1"/>
                </a:solidFill>
              </a:rPr>
              <a:t>				</a:t>
            </a:r>
          </a:p>
          <a:p>
            <a:pPr lvl="0">
              <a:spcBef>
                <a:spcPts val="0"/>
              </a:spcBef>
              <a:buNone/>
            </a:pPr>
            <a:r>
              <a:rPr lang="en-US" sz="1100" dirty="0">
                <a:solidFill>
                  <a:schemeClr val="dk1"/>
                </a:solidFill>
              </a:rPr>
              <a:t>							</a:t>
            </a:r>
          </a:p>
          <a:p>
            <a:pPr lvl="0">
              <a:spcBef>
                <a:spcPts val="0"/>
              </a:spcBef>
              <a:buNone/>
            </a:pPr>
            <a:r>
              <a:rPr lang="en-US" sz="1100" dirty="0">
                <a:solidFill>
                  <a:schemeClr val="dk1"/>
                </a:solidFill>
              </a:rPr>
              <a:t>					</a:t>
            </a:r>
          </a:p>
          <a:p>
            <a:pPr lvl="0" rtl="0">
              <a:spcBef>
                <a:spcPts val="0"/>
              </a:spcBef>
              <a:buNone/>
            </a:pPr>
            <a:r>
              <a:rPr lang="en-US" sz="1100" dirty="0">
                <a:solidFill>
                  <a:srgbClr val="FF0000"/>
                </a:solidFill>
              </a:rPr>
              <a:t>		</a:t>
            </a:r>
            <a:r>
              <a:rPr lang="en-US" sz="3600" dirty="0">
                <a:solidFill>
                  <a:srgbClr val="FF0000"/>
                </a:solidFill>
              </a:rPr>
              <a:t>V</a:t>
            </a:r>
            <a:r>
              <a:rPr lang="en-US" sz="2400" dirty="0">
                <a:solidFill>
                  <a:srgbClr val="FF0000"/>
                </a:solidFill>
              </a:rPr>
              <a:t>max </a:t>
            </a:r>
            <a:r>
              <a:rPr lang="en-US" sz="3600" dirty="0">
                <a:solidFill>
                  <a:srgbClr val="FF0000"/>
                </a:solidFill>
              </a:rPr>
              <a:t>[S]</a:t>
            </a:r>
            <a:r>
              <a:rPr lang="en-US" sz="1100" dirty="0">
                <a:solidFill>
                  <a:srgbClr val="FF0000"/>
                </a:solidFill>
              </a:rPr>
              <a:t>				</a:t>
            </a:r>
          </a:p>
          <a:p>
            <a:pPr lvl="0" rtl="0">
              <a:spcBef>
                <a:spcPts val="0"/>
              </a:spcBef>
              <a:buNone/>
            </a:pPr>
            <a:r>
              <a:rPr lang="en-US" sz="3600" dirty="0" err="1">
                <a:solidFill>
                  <a:srgbClr val="FF0000"/>
                </a:solidFill>
              </a:rPr>
              <a:t>v</a:t>
            </a:r>
            <a:r>
              <a:rPr lang="en-US" sz="2400" dirty="0" err="1">
                <a:solidFill>
                  <a:srgbClr val="FF0000"/>
                </a:solidFill>
              </a:rPr>
              <a:t>o</a:t>
            </a:r>
            <a:r>
              <a:rPr lang="en-US" sz="2400" dirty="0">
                <a:solidFill>
                  <a:srgbClr val="FF0000"/>
                </a:solidFill>
              </a:rPr>
              <a:t> </a:t>
            </a:r>
            <a:r>
              <a:rPr lang="en-US" sz="3600" dirty="0">
                <a:solidFill>
                  <a:srgbClr val="FF0000"/>
                </a:solidFill>
              </a:rPr>
              <a:t>= ------------</a:t>
            </a:r>
          </a:p>
          <a:p>
            <a:pPr lvl="0" rtl="0">
              <a:spcBef>
                <a:spcPts val="0"/>
              </a:spcBef>
              <a:buNone/>
            </a:pPr>
            <a:r>
              <a:rPr lang="en-US" sz="1100" dirty="0">
                <a:solidFill>
                  <a:srgbClr val="FF0000"/>
                </a:solidFill>
              </a:rPr>
              <a:t>						</a:t>
            </a:r>
          </a:p>
          <a:p>
            <a:pPr lvl="0" rtl="0">
              <a:spcBef>
                <a:spcPts val="0"/>
              </a:spcBef>
              <a:buNone/>
            </a:pPr>
            <a:r>
              <a:rPr lang="en-US" sz="3600" dirty="0">
                <a:solidFill>
                  <a:srgbClr val="FF0000"/>
                </a:solidFill>
              </a:rPr>
              <a:t>        K</a:t>
            </a:r>
            <a:r>
              <a:rPr lang="en-US" sz="2400" dirty="0">
                <a:solidFill>
                  <a:srgbClr val="FF0000"/>
                </a:solidFill>
              </a:rPr>
              <a:t>m</a:t>
            </a:r>
            <a:r>
              <a:rPr lang="en-US" sz="3600" dirty="0">
                <a:solidFill>
                  <a:srgbClr val="FF0000"/>
                </a:solidFill>
              </a:rPr>
              <a:t> + [S] </a:t>
            </a:r>
            <a:endParaRPr lang="en-US" sz="2400" dirty="0">
              <a:solidFill>
                <a:srgbClr val="FF0000"/>
              </a:solidFill>
            </a:endParaRPr>
          </a:p>
          <a:p>
            <a:pPr lvl="0" rtl="0">
              <a:spcBef>
                <a:spcPts val="0"/>
              </a:spcBef>
              <a:buNone/>
            </a:pPr>
            <a:r>
              <a:rPr lang="en-US" sz="1100" dirty="0">
                <a:solidFill>
                  <a:schemeClr val="dk1"/>
                </a:solidFill>
              </a:rPr>
              <a:t>					</a:t>
            </a:r>
          </a:p>
          <a:p>
            <a:pPr lvl="0" rtl="0">
              <a:spcBef>
                <a:spcPts val="0"/>
              </a:spcBef>
              <a:buNone/>
            </a:pPr>
            <a:r>
              <a:rPr lang="en-US" sz="1100" dirty="0">
                <a:solidFill>
                  <a:schemeClr val="dk1"/>
                </a:solidFill>
              </a:rPr>
              <a:t>				</a:t>
            </a:r>
          </a:p>
          <a:p>
            <a:pPr lvl="0" rtl="0">
              <a:spcBef>
                <a:spcPts val="0"/>
              </a:spcBef>
              <a:buNone/>
            </a:pPr>
            <a:r>
              <a:rPr lang="en-US" sz="1100" dirty="0">
                <a:solidFill>
                  <a:schemeClr val="dk1"/>
                </a:solidFill>
              </a:rPr>
              <a:t>			</a:t>
            </a:r>
          </a:p>
          <a:p>
            <a:pPr lvl="0">
              <a:spcBef>
                <a:spcPts val="0"/>
              </a:spcBef>
              <a:buNone/>
            </a:pPr>
            <a:r>
              <a:rPr lang="en-US" sz="1100" dirty="0">
                <a:solidFill>
                  <a:schemeClr val="dk1"/>
                </a:solidFill>
              </a:rPr>
              <a:t>		</a:t>
            </a:r>
          </a:p>
          <a:p>
            <a:pPr lvl="0">
              <a:spcBef>
                <a:spcPts val="0"/>
              </a:spcBef>
              <a:buClr>
                <a:schemeClr val="dk1"/>
              </a:buClr>
              <a:buFont typeface="Arial"/>
              <a:buNone/>
            </a:pPr>
            <a:endParaRPr sz="3600" dirty="0"/>
          </a:p>
          <a:p>
            <a:pPr lvl="0">
              <a:spcBef>
                <a:spcPts val="0"/>
              </a:spcBef>
              <a:buNone/>
            </a:pPr>
            <a:r>
              <a:rPr lang="en-US" dirty="0"/>
              <a:t> </a:t>
            </a:r>
          </a:p>
        </p:txBody>
      </p:sp>
      <p:sp>
        <p:nvSpPr>
          <p:cNvPr id="349" name="Shape 349"/>
          <p:cNvSpPr txBox="1"/>
          <p:nvPr/>
        </p:nvSpPr>
        <p:spPr>
          <a:xfrm>
            <a:off x="6790325" y="5173125"/>
            <a:ext cx="3888000" cy="1325700"/>
          </a:xfrm>
          <a:prstGeom prst="rect">
            <a:avLst/>
          </a:prstGeom>
          <a:noFill/>
          <a:ln>
            <a:noFill/>
          </a:ln>
        </p:spPr>
        <p:txBody>
          <a:bodyPr wrap="square" lIns="91425" tIns="91425" rIns="91425" bIns="91425" anchor="t" anchorCtr="0">
            <a:noAutofit/>
          </a:bodyPr>
          <a:lstStyle/>
          <a:p>
            <a:pPr marL="457200" lvl="0" indent="-342900">
              <a:spcBef>
                <a:spcPts val="0"/>
              </a:spcBef>
              <a:buSzPct val="100000"/>
              <a:buChar char="●"/>
            </a:pPr>
            <a:r>
              <a:rPr lang="en-US" sz="1800" i="1"/>
              <a:t>[S] = substrate concentration </a:t>
            </a:r>
          </a:p>
          <a:p>
            <a:pPr marL="457200" lvl="0" indent="-342900">
              <a:spcBef>
                <a:spcPts val="0"/>
              </a:spcBef>
              <a:buSzPct val="100000"/>
              <a:buChar char="●"/>
            </a:pPr>
            <a:r>
              <a:rPr lang="en-US" sz="1800" i="1"/>
              <a:t>Vmax = maximum velocity</a:t>
            </a:r>
          </a:p>
          <a:p>
            <a:pPr marL="457200" lvl="0" indent="-342900">
              <a:spcBef>
                <a:spcPts val="0"/>
              </a:spcBef>
              <a:buSzPct val="100000"/>
              <a:buChar char="●"/>
            </a:pPr>
            <a:r>
              <a:rPr lang="en-US" sz="1800" i="1"/>
              <a:t> Km = Michaelis constant </a:t>
            </a:r>
          </a:p>
          <a:p>
            <a:pPr lvl="0">
              <a:spcBef>
                <a:spcPts val="0"/>
              </a:spcBef>
              <a:buNone/>
            </a:pPr>
            <a:endParaRPr sz="1800"/>
          </a:p>
        </p:txBody>
      </p:sp>
      <p:sp>
        <p:nvSpPr>
          <p:cNvPr id="350" name="Shape 350"/>
          <p:cNvSpPr txBox="1"/>
          <p:nvPr/>
        </p:nvSpPr>
        <p:spPr>
          <a:xfrm>
            <a:off x="884175" y="6022725"/>
            <a:ext cx="4352700" cy="4761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3C78D8"/>
                </a:solidFill>
              </a:rPr>
              <a:t>You might be asked to either find (Vo, or Vmax, or Km or [S] ) using this equation</a:t>
            </a:r>
          </a:p>
          <a:p>
            <a:pPr lvl="0">
              <a:spcBef>
                <a:spcPts val="0"/>
              </a:spcBef>
              <a:buNone/>
            </a:pPr>
            <a:endParaRPr>
              <a:solidFill>
                <a:srgbClr val="3C78D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1261875" y="365743"/>
            <a:ext cx="9692700" cy="2300400"/>
          </a:xfrm>
          <a:prstGeom prst="rect">
            <a:avLst/>
          </a:prstGeom>
        </p:spPr>
        <p:txBody>
          <a:bodyPr wrap="square" lIns="91425" tIns="91425" rIns="91425" bIns="91425" anchor="b" anchorCtr="0">
            <a:noAutofit/>
          </a:bodyPr>
          <a:lstStyle/>
          <a:p>
            <a:pPr lvl="0">
              <a:spcBef>
                <a:spcPts val="0"/>
              </a:spcBef>
              <a:buNone/>
            </a:pPr>
            <a:r>
              <a:rPr lang="en-US"/>
              <a:t>Initial velocity Vo of a simple Michaelis Menten reaction- </a:t>
            </a:r>
            <a:r>
              <a:rPr lang="en-US" i="1"/>
              <a:t>versus </a:t>
            </a:r>
            <a:r>
              <a:rPr lang="en-US"/>
              <a:t>the substrate concentration</a:t>
            </a:r>
          </a:p>
        </p:txBody>
      </p:sp>
      <p:pic>
        <p:nvPicPr>
          <p:cNvPr id="357" name="Shape 357"/>
          <p:cNvPicPr preferRelativeResize="0"/>
          <p:nvPr/>
        </p:nvPicPr>
        <p:blipFill rotWithShape="1">
          <a:blip r:embed="rId3">
            <a:alphaModFix/>
          </a:blip>
          <a:srcRect l="39130" t="125380" r="-39129" b="-125380"/>
          <a:stretch/>
        </p:blipFill>
        <p:spPr>
          <a:xfrm>
            <a:off x="2943500" y="4343360"/>
            <a:ext cx="6457950" cy="1428750"/>
          </a:xfrm>
          <a:prstGeom prst="rect">
            <a:avLst/>
          </a:prstGeom>
          <a:noFill/>
          <a:ln>
            <a:noFill/>
          </a:ln>
        </p:spPr>
      </p:pic>
      <p:pic>
        <p:nvPicPr>
          <p:cNvPr id="358" name="Shape 358" descr="enzymerate3.gif"/>
          <p:cNvPicPr preferRelativeResize="0"/>
          <p:nvPr/>
        </p:nvPicPr>
        <p:blipFill>
          <a:blip r:embed="rId4">
            <a:alphaModFix/>
          </a:blip>
          <a:stretch>
            <a:fillRect/>
          </a:stretch>
        </p:blipFill>
        <p:spPr>
          <a:xfrm>
            <a:off x="2013125" y="2666150"/>
            <a:ext cx="7165575" cy="3870025"/>
          </a:xfrm>
          <a:prstGeom prst="rect">
            <a:avLst/>
          </a:prstGeom>
          <a:noFill/>
          <a:ln>
            <a:noFill/>
          </a:ln>
        </p:spPr>
      </p:pic>
      <p:sp>
        <p:nvSpPr>
          <p:cNvPr id="359" name="Shape 359"/>
          <p:cNvSpPr/>
          <p:nvPr/>
        </p:nvSpPr>
        <p:spPr>
          <a:xfrm>
            <a:off x="8444675" y="3549400"/>
            <a:ext cx="956700" cy="2970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0" name="Shape 360"/>
          <p:cNvSpPr txBox="1"/>
          <p:nvPr/>
        </p:nvSpPr>
        <p:spPr>
          <a:xfrm>
            <a:off x="8786421" y="3846400"/>
            <a:ext cx="1195500" cy="384300"/>
          </a:xfrm>
          <a:prstGeom prst="rect">
            <a:avLst/>
          </a:prstGeom>
          <a:noFill/>
          <a:ln>
            <a:noFill/>
          </a:ln>
        </p:spPr>
        <p:txBody>
          <a:bodyPr wrap="square" lIns="91425" tIns="91425" rIns="91425" bIns="91425" anchor="t" anchorCtr="0">
            <a:noAutofit/>
          </a:bodyPr>
          <a:lstStyle/>
          <a:p>
            <a:pPr lvl="0">
              <a:spcBef>
                <a:spcPts val="0"/>
              </a:spcBef>
              <a:buNone/>
            </a:pPr>
            <a:r>
              <a:rPr lang="en-US"/>
              <a:t>Saturation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880709" y="412846"/>
            <a:ext cx="3640800" cy="905700"/>
          </a:xfrm>
          <a:prstGeom prst="rect">
            <a:avLst/>
          </a:prstGeom>
        </p:spPr>
        <p:txBody>
          <a:bodyPr wrap="square" lIns="91425" tIns="91425" rIns="91425" bIns="91425" anchor="t" anchorCtr="0">
            <a:noAutofit/>
          </a:bodyPr>
          <a:lstStyle/>
          <a:p>
            <a:pPr lvl="0">
              <a:spcBef>
                <a:spcPts val="0"/>
              </a:spcBef>
              <a:buNone/>
            </a:pPr>
            <a:r>
              <a:rPr lang="en-US"/>
              <a:t>Objectives:</a:t>
            </a:r>
          </a:p>
        </p:txBody>
      </p:sp>
      <p:sp>
        <p:nvSpPr>
          <p:cNvPr id="120" name="Shape 120"/>
          <p:cNvSpPr txBox="1"/>
          <p:nvPr/>
        </p:nvSpPr>
        <p:spPr>
          <a:xfrm>
            <a:off x="715078" y="1512378"/>
            <a:ext cx="9753600" cy="4715400"/>
          </a:xfrm>
          <a:prstGeom prst="rect">
            <a:avLst/>
          </a:prstGeom>
          <a:noFill/>
          <a:ln>
            <a:noFill/>
          </a:ln>
        </p:spPr>
        <p:txBody>
          <a:bodyPr wrap="square" lIns="91425" tIns="91425" rIns="91425" bIns="91425" anchor="t" anchorCtr="0">
            <a:noAutofit/>
          </a:bodyPr>
          <a:lstStyle/>
          <a:p>
            <a:pPr marL="457200" lvl="0" indent="-387350" rtl="0">
              <a:spcBef>
                <a:spcPts val="0"/>
              </a:spcBef>
              <a:buSzPct val="100000"/>
              <a:buFont typeface="Century Schoolbook"/>
              <a:buChar char="●"/>
            </a:pPr>
            <a:r>
              <a:rPr lang="en-US" sz="2500">
                <a:latin typeface="Century Schoolbook"/>
                <a:ea typeface="Century Schoolbook"/>
                <a:cs typeface="Century Schoolbook"/>
                <a:sym typeface="Century Schoolbook"/>
              </a:rPr>
              <a:t>Understand how enzymes are able to speed up the rate of biochemical reactions in the body</a:t>
            </a:r>
          </a:p>
          <a:p>
            <a:pPr marL="457200" lvl="0" indent="-387350" rtl="0">
              <a:spcBef>
                <a:spcPts val="0"/>
              </a:spcBef>
              <a:buSzPct val="100000"/>
              <a:buFont typeface="Century Schoolbook"/>
              <a:buChar char="●"/>
            </a:pPr>
            <a:r>
              <a:rPr lang="en-US" sz="2500">
                <a:latin typeface="Century Schoolbook"/>
                <a:ea typeface="Century Schoolbook"/>
                <a:cs typeface="Century Schoolbook"/>
                <a:sym typeface="Century Schoolbook"/>
              </a:rPr>
              <a:t>Identify classes of enzymes based on the type of reactions they catalyze </a:t>
            </a:r>
          </a:p>
          <a:p>
            <a:pPr marL="457200" lvl="0" indent="-387350" rtl="0">
              <a:spcBef>
                <a:spcPts val="0"/>
              </a:spcBef>
              <a:buSzPct val="100000"/>
              <a:buFont typeface="Century Schoolbook"/>
              <a:buChar char="●"/>
            </a:pPr>
            <a:r>
              <a:rPr lang="en-US" sz="2500">
                <a:latin typeface="Century Schoolbook"/>
                <a:ea typeface="Century Schoolbook"/>
                <a:cs typeface="Century Schoolbook"/>
                <a:sym typeface="Century Schoolbook"/>
              </a:rPr>
              <a:t>Comprehend the basic terms of coenzymes, isoenzymes, enzyme activity and specificity along with factors affecting their activity </a:t>
            </a:r>
          </a:p>
          <a:p>
            <a:pPr marL="457200" lvl="0" indent="-387350" rtl="0">
              <a:spcBef>
                <a:spcPts val="0"/>
              </a:spcBef>
              <a:buSzPct val="100000"/>
              <a:buFont typeface="Century Schoolbook"/>
              <a:buChar char="●"/>
            </a:pPr>
            <a:r>
              <a:rPr lang="en-US" sz="2500">
                <a:latin typeface="Century Schoolbook"/>
                <a:ea typeface="Century Schoolbook"/>
                <a:cs typeface="Century Schoolbook"/>
                <a:sym typeface="Century Schoolbook"/>
              </a:rPr>
              <a:t>Understand the enzyme kinetics, types of inhibition and regulation of enzyme activity </a:t>
            </a:r>
          </a:p>
          <a:p>
            <a:pPr marL="457200" lvl="0" indent="-387350" rtl="0">
              <a:spcBef>
                <a:spcPts val="0"/>
              </a:spcBef>
              <a:buSzPct val="100000"/>
              <a:buFont typeface="Century Schoolbook"/>
              <a:buChar char="●"/>
            </a:pPr>
            <a:r>
              <a:rPr lang="en-US" sz="2500">
                <a:latin typeface="Century Schoolbook"/>
                <a:ea typeface="Century Schoolbook"/>
                <a:cs typeface="Century Schoolbook"/>
                <a:sym typeface="Century Schoolbook"/>
              </a:rPr>
              <a:t>Discuss the clinical role enzymes in the diagnosis of diseases</a:t>
            </a:r>
            <a:br>
              <a:rPr lang="en-US" sz="2500">
                <a:latin typeface="Century Schoolbook"/>
                <a:ea typeface="Century Schoolbook"/>
                <a:cs typeface="Century Schoolbook"/>
                <a:sym typeface="Century Schoolbook"/>
              </a:rPr>
            </a:br>
            <a:endParaRPr lang="en-US" sz="2500">
              <a:latin typeface="Century Schoolbook"/>
              <a:ea typeface="Century Schoolbook"/>
              <a:cs typeface="Century Schoolbook"/>
              <a:sym typeface="Century Schoolboo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1261872" y="365760"/>
            <a:ext cx="9692700" cy="1325700"/>
          </a:xfrm>
          <a:prstGeom prst="rect">
            <a:avLst/>
          </a:prstGeom>
        </p:spPr>
        <p:txBody>
          <a:bodyPr wrap="square" lIns="91425" tIns="91425" rIns="91425" bIns="91425" anchor="b" anchorCtr="0">
            <a:noAutofit/>
          </a:bodyPr>
          <a:lstStyle/>
          <a:p>
            <a:pPr lvl="0">
              <a:spcBef>
                <a:spcPts val="0"/>
              </a:spcBef>
              <a:buNone/>
            </a:pPr>
            <a:r>
              <a:rPr lang="en-US" b="1" i="1">
                <a:solidFill>
                  <a:srgbClr val="000000"/>
                </a:solidFill>
                <a:latin typeface="Arial"/>
                <a:ea typeface="Arial"/>
                <a:cs typeface="Arial"/>
                <a:sym typeface="Arial"/>
              </a:rPr>
              <a:t>K</a:t>
            </a:r>
            <a:r>
              <a:rPr lang="en-US" sz="7300" b="1" baseline="-25000">
                <a:solidFill>
                  <a:srgbClr val="000000"/>
                </a:solidFill>
                <a:latin typeface="Arial"/>
                <a:ea typeface="Arial"/>
                <a:cs typeface="Arial"/>
                <a:sym typeface="Arial"/>
              </a:rPr>
              <a:t>m</a:t>
            </a:r>
            <a:r>
              <a:rPr lang="en-US" b="1">
                <a:solidFill>
                  <a:srgbClr val="000000"/>
                </a:solidFill>
                <a:latin typeface="Arial"/>
                <a:ea typeface="Arial"/>
                <a:cs typeface="Arial"/>
                <a:sym typeface="Arial"/>
              </a:rPr>
              <a:t> (Michaelis Constant)</a:t>
            </a:r>
          </a:p>
        </p:txBody>
      </p:sp>
      <p:sp>
        <p:nvSpPr>
          <p:cNvPr id="367" name="Shape 367"/>
          <p:cNvSpPr txBox="1"/>
          <p:nvPr/>
        </p:nvSpPr>
        <p:spPr>
          <a:xfrm>
            <a:off x="208300" y="2052525"/>
            <a:ext cx="8567700" cy="2203200"/>
          </a:xfrm>
          <a:prstGeom prst="rect">
            <a:avLst/>
          </a:prstGeom>
          <a:noFill/>
          <a:ln>
            <a:noFill/>
          </a:ln>
        </p:spPr>
        <p:txBody>
          <a:bodyPr wrap="square" lIns="91425" tIns="91425" rIns="91425" bIns="91425" anchor="t" anchorCtr="0">
            <a:noAutofit/>
          </a:bodyPr>
          <a:lstStyle/>
          <a:p>
            <a:pPr lvl="0">
              <a:spcBef>
                <a:spcPts val="0"/>
              </a:spcBef>
              <a:buClr>
                <a:schemeClr val="dk1"/>
              </a:buClr>
              <a:buFont typeface="Arial"/>
              <a:buNone/>
            </a:pPr>
            <a:endParaRPr sz="1800"/>
          </a:p>
          <a:p>
            <a:pPr lvl="0">
              <a:spcBef>
                <a:spcPts val="0"/>
              </a:spcBef>
              <a:buClr>
                <a:schemeClr val="dk1"/>
              </a:buClr>
              <a:buSzPct val="61111"/>
              <a:buFont typeface="Arial"/>
              <a:buNone/>
            </a:pPr>
            <a:r>
              <a:rPr lang="en-US" sz="1800" b="1" i="1">
                <a:solidFill>
                  <a:schemeClr val="dk1"/>
                </a:solidFill>
              </a:rPr>
              <a:t>K</a:t>
            </a:r>
            <a:r>
              <a:rPr lang="en-US" sz="1800" b="1" baseline="-25000">
                <a:solidFill>
                  <a:schemeClr val="dk1"/>
                </a:solidFill>
              </a:rPr>
              <a:t>m</a:t>
            </a:r>
            <a:r>
              <a:rPr lang="en-US" sz="1800" b="1">
                <a:solidFill>
                  <a:schemeClr val="dk1"/>
                </a:solidFill>
              </a:rPr>
              <a:t> is the substrate concentration at which the </a:t>
            </a:r>
            <a:r>
              <a:rPr lang="en-US" sz="1800" b="1">
                <a:solidFill>
                  <a:srgbClr val="FF0000"/>
                </a:solidFill>
              </a:rPr>
              <a:t>initial rate is one-half of the maximum rate (½ V</a:t>
            </a:r>
            <a:r>
              <a:rPr lang="en-US" sz="1800" b="1" baseline="-25000">
                <a:solidFill>
                  <a:srgbClr val="FF0000"/>
                </a:solidFill>
              </a:rPr>
              <a:t>max</a:t>
            </a:r>
            <a:r>
              <a:rPr lang="en-US" sz="1800" b="1">
                <a:solidFill>
                  <a:srgbClr val="FF0000"/>
                </a:solidFill>
              </a:rPr>
              <a:t>)</a:t>
            </a:r>
          </a:p>
          <a:p>
            <a:pPr lvl="0">
              <a:spcBef>
                <a:spcPts val="0"/>
              </a:spcBef>
              <a:buClr>
                <a:schemeClr val="dk1"/>
              </a:buClr>
              <a:buFont typeface="Arial"/>
              <a:buNone/>
            </a:pPr>
            <a:endParaRPr sz="1800" b="1">
              <a:solidFill>
                <a:schemeClr val="dk1"/>
              </a:solidFill>
            </a:endParaRPr>
          </a:p>
          <a:p>
            <a:pPr lvl="0">
              <a:spcBef>
                <a:spcPts val="0"/>
              </a:spcBef>
              <a:buClr>
                <a:schemeClr val="dk1"/>
              </a:buClr>
              <a:buSzPct val="61111"/>
              <a:buFont typeface="Arial"/>
              <a:buNone/>
            </a:pPr>
            <a:r>
              <a:rPr lang="en-US" sz="1800" b="1">
                <a:solidFill>
                  <a:schemeClr val="dk1"/>
                </a:solidFill>
              </a:rPr>
              <a:t>It is the [S] (substrate concentration) </a:t>
            </a:r>
            <a:r>
              <a:rPr lang="en-US" sz="1800" b="1">
                <a:solidFill>
                  <a:srgbClr val="FF0000"/>
                </a:solidFill>
              </a:rPr>
              <a:t> required to saturate half of all of the active sites of an enzyme</a:t>
            </a:r>
          </a:p>
          <a:p>
            <a:pPr lvl="0">
              <a:spcBef>
                <a:spcPts val="0"/>
              </a:spcBef>
              <a:buNone/>
            </a:pPr>
            <a:endParaRPr/>
          </a:p>
        </p:txBody>
      </p:sp>
      <p:sp>
        <p:nvSpPr>
          <p:cNvPr id="368" name="Shape 368"/>
          <p:cNvSpPr txBox="1"/>
          <p:nvPr/>
        </p:nvSpPr>
        <p:spPr>
          <a:xfrm>
            <a:off x="369450" y="4255725"/>
            <a:ext cx="9756300" cy="2602200"/>
          </a:xfrm>
          <a:prstGeom prst="rect">
            <a:avLst/>
          </a:prstGeom>
          <a:noFill/>
          <a:ln>
            <a:noFill/>
          </a:ln>
        </p:spPr>
        <p:txBody>
          <a:bodyPr wrap="square" lIns="91425" tIns="91425" rIns="91425" bIns="91425" anchor="t" anchorCtr="0">
            <a:noAutofit/>
          </a:bodyPr>
          <a:lstStyle/>
          <a:p>
            <a:pPr marL="457200" lvl="0" indent="-342900">
              <a:spcBef>
                <a:spcPts val="0"/>
              </a:spcBef>
              <a:buClr>
                <a:srgbClr val="FF0000"/>
              </a:buClr>
              <a:buSzPct val="100000"/>
              <a:buChar char="●"/>
            </a:pPr>
            <a:r>
              <a:rPr lang="en-US" sz="1800" b="1">
                <a:solidFill>
                  <a:srgbClr val="FF0000"/>
                </a:solidFill>
              </a:rPr>
              <a:t>The </a:t>
            </a:r>
            <a:r>
              <a:rPr lang="en-US" sz="1800" b="1" i="1">
                <a:solidFill>
                  <a:srgbClr val="FF0000"/>
                </a:solidFill>
              </a:rPr>
              <a:t>K</a:t>
            </a:r>
            <a:r>
              <a:rPr lang="en-US" sz="1800" b="1" baseline="-25000">
                <a:solidFill>
                  <a:srgbClr val="FF0000"/>
                </a:solidFill>
              </a:rPr>
              <a:t>m</a:t>
            </a:r>
            <a:r>
              <a:rPr lang="en-US" sz="1800" b="1">
                <a:solidFill>
                  <a:srgbClr val="FF0000"/>
                </a:solidFill>
              </a:rPr>
              <a:t> value of a substrate depends on its affinity with the enzyme</a:t>
            </a:r>
          </a:p>
          <a:p>
            <a:pPr marL="457200" lvl="0" indent="-342900">
              <a:spcBef>
                <a:spcPts val="0"/>
              </a:spcBef>
              <a:buClr>
                <a:schemeClr val="dk1"/>
              </a:buClr>
              <a:buChar char="●"/>
            </a:pPr>
            <a:endParaRPr sz="1800" b="1">
              <a:solidFill>
                <a:schemeClr val="dk1"/>
              </a:solidFill>
            </a:endParaRPr>
          </a:p>
          <a:p>
            <a:pPr marL="457200" lvl="0" indent="-342900">
              <a:spcBef>
                <a:spcPts val="0"/>
              </a:spcBef>
              <a:buClr>
                <a:schemeClr val="dk1"/>
              </a:buClr>
              <a:buSzPct val="100000"/>
              <a:buChar char="●"/>
            </a:pPr>
            <a:r>
              <a:rPr lang="en-US" sz="1800" b="1">
                <a:solidFill>
                  <a:srgbClr val="FF0000"/>
                </a:solidFill>
              </a:rPr>
              <a:t>High </a:t>
            </a:r>
            <a:r>
              <a:rPr lang="en-US" sz="1800" b="1" i="1">
                <a:solidFill>
                  <a:srgbClr val="FF0000"/>
                </a:solidFill>
              </a:rPr>
              <a:t>K</a:t>
            </a:r>
            <a:r>
              <a:rPr lang="en-US" sz="1800" b="1" baseline="-25000">
                <a:solidFill>
                  <a:srgbClr val="FF0000"/>
                </a:solidFill>
              </a:rPr>
              <a:t>m</a:t>
            </a:r>
            <a:r>
              <a:rPr lang="en-US" sz="1800" b="1">
                <a:solidFill>
                  <a:schemeClr val="dk1"/>
                </a:solidFill>
              </a:rPr>
              <a:t> means low affinity with enzyme (more substrate needed to saturate the enzyme)</a:t>
            </a:r>
          </a:p>
          <a:p>
            <a:pPr marL="457200" lvl="0" indent="-342900">
              <a:spcBef>
                <a:spcPts val="0"/>
              </a:spcBef>
              <a:buClr>
                <a:schemeClr val="dk1"/>
              </a:buClr>
              <a:buSzPct val="100000"/>
              <a:buChar char="●"/>
            </a:pPr>
            <a:r>
              <a:rPr lang="en-US" sz="1800" b="1">
                <a:solidFill>
                  <a:srgbClr val="FF0000"/>
                </a:solidFill>
              </a:rPr>
              <a:t>Low </a:t>
            </a:r>
            <a:r>
              <a:rPr lang="en-US" sz="1800" b="1" i="1">
                <a:solidFill>
                  <a:srgbClr val="FF0000"/>
                </a:solidFill>
              </a:rPr>
              <a:t>K</a:t>
            </a:r>
            <a:r>
              <a:rPr lang="en-US" sz="1800" b="1" baseline="-25000">
                <a:solidFill>
                  <a:srgbClr val="FF0000"/>
                </a:solidFill>
              </a:rPr>
              <a:t>m</a:t>
            </a:r>
            <a:r>
              <a:rPr lang="en-US" sz="1800" b="1">
                <a:solidFill>
                  <a:schemeClr val="dk1"/>
                </a:solidFill>
              </a:rPr>
              <a:t> means high affinity with enzyme (less substrate needed to saturate the enzyme)</a:t>
            </a:r>
          </a:p>
          <a:p>
            <a:pPr lvl="0">
              <a:spcBef>
                <a:spcPts val="0"/>
              </a:spcBef>
              <a:buNone/>
            </a:pPr>
            <a:endParaRPr/>
          </a:p>
        </p:txBody>
      </p:sp>
      <p:sp>
        <p:nvSpPr>
          <p:cNvPr id="369" name="Shape 369"/>
          <p:cNvSpPr txBox="1"/>
          <p:nvPr/>
        </p:nvSpPr>
        <p:spPr>
          <a:xfrm>
            <a:off x="8331200" y="4255726"/>
            <a:ext cx="2623500" cy="6990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0B5394"/>
                </a:solidFill>
              </a:rPr>
              <a:t>Affinity= tendency to bind to a substrate</a:t>
            </a:r>
          </a:p>
        </p:txBody>
      </p:sp>
      <p:sp>
        <p:nvSpPr>
          <p:cNvPr id="370" name="Shape 370"/>
          <p:cNvSpPr txBox="1"/>
          <p:nvPr/>
        </p:nvSpPr>
        <p:spPr>
          <a:xfrm>
            <a:off x="208300" y="2109200"/>
            <a:ext cx="4919700" cy="2154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1155CC"/>
                </a:solidFill>
              </a:rPr>
              <a:t>You must know the definitions.</a:t>
            </a:r>
          </a:p>
        </p:txBody>
      </p:sp>
      <p:sp>
        <p:nvSpPr>
          <p:cNvPr id="371" name="Shape 371"/>
          <p:cNvSpPr/>
          <p:nvPr/>
        </p:nvSpPr>
        <p:spPr>
          <a:xfrm>
            <a:off x="827600" y="4255725"/>
            <a:ext cx="7503600" cy="521400"/>
          </a:xfrm>
          <a:prstGeom prst="rect">
            <a:avLst/>
          </a:prstGeom>
          <a:noFill/>
          <a:ln w="2857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372" name="Shape 372"/>
          <p:cNvCxnSpPr/>
          <p:nvPr/>
        </p:nvCxnSpPr>
        <p:spPr>
          <a:xfrm>
            <a:off x="6631300" y="3536700"/>
            <a:ext cx="419400" cy="0"/>
          </a:xfrm>
          <a:prstGeom prst="straightConnector1">
            <a:avLst/>
          </a:prstGeom>
          <a:noFill/>
          <a:ln w="38100" cap="flat" cmpd="sng">
            <a:solidFill>
              <a:srgbClr val="980000"/>
            </a:solidFill>
            <a:prstDash val="solid"/>
            <a:round/>
            <a:headEnd type="none" w="lg" len="lg"/>
            <a:tailEnd type="none" w="lg" len="lg"/>
          </a:ln>
        </p:spPr>
      </p:cxnSp>
      <p:sp>
        <p:nvSpPr>
          <p:cNvPr id="373" name="Shape 373"/>
          <p:cNvSpPr txBox="1"/>
          <p:nvPr/>
        </p:nvSpPr>
        <p:spPr>
          <a:xfrm>
            <a:off x="2074400" y="5135000"/>
            <a:ext cx="8399700" cy="3174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1261872" y="365760"/>
            <a:ext cx="9692700" cy="1325700"/>
          </a:xfrm>
          <a:prstGeom prst="rect">
            <a:avLst/>
          </a:prstGeom>
        </p:spPr>
        <p:txBody>
          <a:bodyPr wrap="square" lIns="91425" tIns="91425" rIns="91425" bIns="91425" anchor="b" anchorCtr="0">
            <a:noAutofit/>
          </a:bodyPr>
          <a:lstStyle/>
          <a:p>
            <a:pPr lvl="0">
              <a:spcBef>
                <a:spcPts val="0"/>
              </a:spcBef>
              <a:buNone/>
            </a:pPr>
            <a:r>
              <a:rPr lang="en-US" b="1">
                <a:solidFill>
                  <a:srgbClr val="000000"/>
                </a:solidFill>
                <a:latin typeface="Arial"/>
                <a:ea typeface="Arial"/>
                <a:cs typeface="Arial"/>
                <a:sym typeface="Arial"/>
              </a:rPr>
              <a:t>Lineweaver-Burk plot</a:t>
            </a:r>
          </a:p>
        </p:txBody>
      </p:sp>
      <p:sp>
        <p:nvSpPr>
          <p:cNvPr id="380" name="Shape 380"/>
          <p:cNvSpPr txBox="1"/>
          <p:nvPr/>
        </p:nvSpPr>
        <p:spPr>
          <a:xfrm>
            <a:off x="547350" y="1929375"/>
            <a:ext cx="9099600" cy="4748100"/>
          </a:xfrm>
          <a:prstGeom prst="rect">
            <a:avLst/>
          </a:prstGeom>
          <a:noFill/>
          <a:ln>
            <a:noFill/>
          </a:ln>
        </p:spPr>
        <p:txBody>
          <a:bodyPr wrap="square" lIns="91425" tIns="91425" rIns="91425" bIns="91425" anchor="t" anchorCtr="0">
            <a:noAutofit/>
          </a:bodyPr>
          <a:lstStyle/>
          <a:p>
            <a:pPr lvl="0" algn="just" rtl="0">
              <a:lnSpc>
                <a:spcPct val="90000"/>
              </a:lnSpc>
              <a:spcBef>
                <a:spcPts val="800"/>
              </a:spcBef>
              <a:buNone/>
            </a:pPr>
            <a:endParaRPr sz="3200"/>
          </a:p>
          <a:p>
            <a:pPr lvl="0" algn="just" rtl="0">
              <a:lnSpc>
                <a:spcPct val="90000"/>
              </a:lnSpc>
              <a:spcBef>
                <a:spcPts val="800"/>
              </a:spcBef>
              <a:buNone/>
            </a:pPr>
            <a:r>
              <a:rPr lang="en-US" sz="3200"/>
              <a:t>•</a:t>
            </a:r>
            <a:r>
              <a:rPr lang="en-US" sz="3200" b="1"/>
              <a:t>Also called the double-reciprocal plot, obtained by taking reciprocals of the Michaelis Menten equation</a:t>
            </a:r>
          </a:p>
          <a:p>
            <a:pPr lvl="0" algn="just" rtl="0">
              <a:lnSpc>
                <a:spcPct val="90000"/>
              </a:lnSpc>
              <a:spcBef>
                <a:spcPts val="800"/>
              </a:spcBef>
              <a:buNone/>
            </a:pPr>
            <a:endParaRPr sz="3200" b="1"/>
          </a:p>
          <a:p>
            <a:pPr lvl="0" algn="just" rtl="0">
              <a:lnSpc>
                <a:spcPct val="90000"/>
              </a:lnSpc>
              <a:spcBef>
                <a:spcPts val="800"/>
              </a:spcBef>
              <a:buNone/>
            </a:pPr>
            <a:r>
              <a:rPr lang="en-US" sz="3200"/>
              <a:t>•</a:t>
            </a:r>
            <a:r>
              <a:rPr lang="en-US" sz="3200" b="1"/>
              <a:t>It is plotted to calculate the </a:t>
            </a:r>
            <a:r>
              <a:rPr lang="en-US" sz="3200" b="1">
                <a:solidFill>
                  <a:srgbClr val="FF0000"/>
                </a:solidFill>
              </a:rPr>
              <a:t>Km and Vmax </a:t>
            </a:r>
            <a:r>
              <a:rPr lang="en-US" sz="3200" b="1"/>
              <a:t>values and to determine the mechanism of action of enzyme inhibitors</a:t>
            </a:r>
          </a:p>
          <a:p>
            <a:pPr lvl="0" algn="just" rtl="0">
              <a:lnSpc>
                <a:spcPct val="90000"/>
              </a:lnSpc>
              <a:spcBef>
                <a:spcPts val="800"/>
              </a:spcBef>
              <a:buNone/>
            </a:pPr>
            <a:endParaRPr sz="1100" b="1"/>
          </a:p>
          <a:p>
            <a:pPr lvl="0">
              <a:spcBef>
                <a:spcPts val="0"/>
              </a:spcBef>
              <a:buClr>
                <a:schemeClr val="dk1"/>
              </a:buClr>
              <a:buFont typeface="Arial"/>
              <a:buNone/>
            </a:pPr>
            <a:endParaRPr sz="1100" b="1"/>
          </a:p>
          <a:p>
            <a:pPr lvl="0">
              <a:spcBef>
                <a:spcPts val="0"/>
              </a:spcBef>
              <a:buNone/>
            </a:pPr>
            <a:endParaRPr sz="3200">
              <a:solidFill>
                <a:srgbClr val="33CC33"/>
              </a:solidFill>
            </a:endParaRPr>
          </a:p>
        </p:txBody>
      </p:sp>
      <p:sp>
        <p:nvSpPr>
          <p:cNvPr id="381" name="Shape 381"/>
          <p:cNvSpPr txBox="1"/>
          <p:nvPr/>
        </p:nvSpPr>
        <p:spPr>
          <a:xfrm>
            <a:off x="651475" y="4133800"/>
            <a:ext cx="5294700" cy="1884600"/>
          </a:xfrm>
          <a:prstGeom prst="rect">
            <a:avLst/>
          </a:prstGeom>
          <a:noFill/>
          <a:ln>
            <a:noFill/>
          </a:ln>
        </p:spPr>
        <p:txBody>
          <a:bodyPr wrap="square" lIns="91425" tIns="91425" rIns="91425" bIns="91425" anchor="t" anchorCtr="0">
            <a:noAutofit/>
          </a:bodyPr>
          <a:lstStyle/>
          <a:p>
            <a:pPr lvl="0">
              <a:spcBef>
                <a:spcPts val="0"/>
              </a:spcBef>
              <a:buNone/>
            </a:pPr>
            <a:r>
              <a:rPr lang="en-US" sz="2700">
                <a:solidFill>
                  <a:srgbClr val="0B5394"/>
                </a:solidFill>
              </a:rPr>
              <a:t>Usage:</a:t>
            </a:r>
          </a:p>
        </p:txBody>
      </p:sp>
      <p:sp>
        <p:nvSpPr>
          <p:cNvPr id="382" name="Shape 382"/>
          <p:cNvSpPr txBox="1"/>
          <p:nvPr/>
        </p:nvSpPr>
        <p:spPr>
          <a:xfrm>
            <a:off x="3753775" y="4428525"/>
            <a:ext cx="636000" cy="427800"/>
          </a:xfrm>
          <a:prstGeom prst="rect">
            <a:avLst/>
          </a:prstGeom>
          <a:noFill/>
          <a:ln>
            <a:noFill/>
          </a:ln>
        </p:spPr>
        <p:txBody>
          <a:bodyPr wrap="square" lIns="91425" tIns="91425" rIns="91425" bIns="91425" anchor="t" anchorCtr="0">
            <a:noAutofit/>
          </a:bodyPr>
          <a:lstStyle/>
          <a:p>
            <a:pPr lvl="0">
              <a:spcBef>
                <a:spcPts val="0"/>
              </a:spcBef>
              <a:buNone/>
            </a:pPr>
            <a:r>
              <a:rPr lang="en-US" sz="1900">
                <a:solidFill>
                  <a:srgbClr val="0B5394"/>
                </a:solidFill>
              </a:rPr>
              <a:t>1</a:t>
            </a:r>
          </a:p>
        </p:txBody>
      </p:sp>
      <p:sp>
        <p:nvSpPr>
          <p:cNvPr id="383" name="Shape 383"/>
          <p:cNvSpPr txBox="1"/>
          <p:nvPr/>
        </p:nvSpPr>
        <p:spPr>
          <a:xfrm flipH="1">
            <a:off x="3452202" y="4986925"/>
            <a:ext cx="636000" cy="742200"/>
          </a:xfrm>
          <a:prstGeom prst="rect">
            <a:avLst/>
          </a:prstGeom>
          <a:noFill/>
          <a:ln>
            <a:noFill/>
          </a:ln>
        </p:spPr>
        <p:txBody>
          <a:bodyPr wrap="square" lIns="91425" tIns="91425" rIns="91425" bIns="91425" anchor="t" anchorCtr="0">
            <a:noAutofit/>
          </a:bodyPr>
          <a:lstStyle/>
          <a:p>
            <a:pPr lvl="0">
              <a:spcBef>
                <a:spcPts val="0"/>
              </a:spcBef>
              <a:buNone/>
            </a:pPr>
            <a:r>
              <a:rPr lang="en-US" sz="1700">
                <a:solidFill>
                  <a:srgbClr val="0B5394"/>
                </a:solidFill>
              </a:rPr>
              <a:t>2</a:t>
            </a:r>
          </a:p>
        </p:txBody>
      </p:sp>
      <p:sp>
        <p:nvSpPr>
          <p:cNvPr id="384" name="Shape 384"/>
          <p:cNvSpPr txBox="1"/>
          <p:nvPr/>
        </p:nvSpPr>
        <p:spPr>
          <a:xfrm>
            <a:off x="651475" y="2185831"/>
            <a:ext cx="1805400" cy="427800"/>
          </a:xfrm>
          <a:prstGeom prst="rect">
            <a:avLst/>
          </a:prstGeom>
          <a:noFill/>
          <a:ln>
            <a:noFill/>
          </a:ln>
        </p:spPr>
        <p:txBody>
          <a:bodyPr wrap="square" lIns="91425" tIns="91425" rIns="91425" bIns="91425" anchor="t" anchorCtr="0">
            <a:noAutofit/>
          </a:bodyPr>
          <a:lstStyle/>
          <a:p>
            <a:pPr lvl="0">
              <a:spcBef>
                <a:spcPts val="0"/>
              </a:spcBef>
              <a:buNone/>
            </a:pPr>
            <a:r>
              <a:rPr lang="en-US" sz="2100">
                <a:solidFill>
                  <a:srgbClr val="0B5394"/>
                </a:solidFill>
              </a:rPr>
              <a:t>Definition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925691" y="1515035"/>
            <a:ext cx="4480500" cy="905400"/>
          </a:xfrm>
          <a:prstGeom prst="rect">
            <a:avLst/>
          </a:prstGeom>
        </p:spPr>
        <p:txBody>
          <a:bodyPr wrap="square" lIns="91425" tIns="91425" rIns="91425" bIns="91425" anchor="t" anchorCtr="0">
            <a:noAutofit/>
          </a:bodyPr>
          <a:lstStyle/>
          <a:p>
            <a:pPr marL="0" lvl="0" indent="0" rtl="0">
              <a:lnSpc>
                <a:spcPct val="100000"/>
              </a:lnSpc>
              <a:spcBef>
                <a:spcPts val="0"/>
              </a:spcBef>
              <a:spcAft>
                <a:spcPts val="0"/>
              </a:spcAft>
              <a:buNone/>
            </a:pPr>
            <a:r>
              <a:rPr lang="en-US" sz="2100" b="1">
                <a:solidFill>
                  <a:srgbClr val="000000"/>
                </a:solidFill>
                <a:latin typeface="Arial"/>
                <a:ea typeface="Arial"/>
                <a:cs typeface="Arial"/>
                <a:sym typeface="Arial"/>
              </a:rPr>
              <a:t>Lineweaver-Burk plot</a:t>
            </a:r>
          </a:p>
          <a:p>
            <a:pPr lvl="0">
              <a:spcBef>
                <a:spcPts val="0"/>
              </a:spcBef>
              <a:buNone/>
            </a:pPr>
            <a:endParaRPr sz="2100"/>
          </a:p>
        </p:txBody>
      </p:sp>
      <p:sp>
        <p:nvSpPr>
          <p:cNvPr id="391" name="Shape 391"/>
          <p:cNvSpPr txBox="1">
            <a:spLocks noGrp="1"/>
          </p:cNvSpPr>
          <p:nvPr>
            <p:ph type="body" idx="2"/>
          </p:nvPr>
        </p:nvSpPr>
        <p:spPr>
          <a:xfrm>
            <a:off x="6053904" y="1048178"/>
            <a:ext cx="4480500" cy="2541300"/>
          </a:xfrm>
          <a:prstGeom prst="rect">
            <a:avLst/>
          </a:prstGeom>
        </p:spPr>
        <p:txBody>
          <a:bodyPr wrap="square" lIns="91425" tIns="91425" rIns="91425" bIns="91425" anchor="t" anchorCtr="0">
            <a:noAutofit/>
          </a:bodyPr>
          <a:lstStyle/>
          <a:p>
            <a:pPr marL="0" lvl="0" indent="-69850" algn="ctr" rtl="0">
              <a:lnSpc>
                <a:spcPct val="90000"/>
              </a:lnSpc>
              <a:spcBef>
                <a:spcPts val="0"/>
              </a:spcBef>
              <a:spcAft>
                <a:spcPts val="0"/>
              </a:spcAft>
              <a:buClr>
                <a:schemeClr val="dk1"/>
              </a:buClr>
              <a:buSzPct val="52380"/>
              <a:buFont typeface="Arial"/>
              <a:buNone/>
            </a:pPr>
            <a:r>
              <a:rPr lang="en-US" sz="2100" b="1"/>
              <a:t>Initial velocity Vo of a simple Michaelis Menten reaction- </a:t>
            </a:r>
            <a:r>
              <a:rPr lang="en-US" sz="2100" b="1" i="1"/>
              <a:t>versus </a:t>
            </a:r>
            <a:r>
              <a:rPr lang="en-US" sz="2100" b="1"/>
              <a:t>the substrate concentration</a:t>
            </a:r>
          </a:p>
        </p:txBody>
      </p:sp>
      <p:pic>
        <p:nvPicPr>
          <p:cNvPr id="392" name="Shape 392"/>
          <p:cNvPicPr preferRelativeResize="0"/>
          <p:nvPr/>
        </p:nvPicPr>
        <p:blipFill>
          <a:blip r:embed="rId3">
            <a:alphaModFix/>
          </a:blip>
          <a:stretch>
            <a:fillRect/>
          </a:stretch>
        </p:blipFill>
        <p:spPr>
          <a:xfrm>
            <a:off x="667871" y="2420435"/>
            <a:ext cx="4406138" cy="4132764"/>
          </a:xfrm>
          <a:prstGeom prst="rect">
            <a:avLst/>
          </a:prstGeom>
          <a:noFill/>
          <a:ln>
            <a:noFill/>
          </a:ln>
        </p:spPr>
      </p:pic>
      <p:sp>
        <p:nvSpPr>
          <p:cNvPr id="393" name="Shape 393"/>
          <p:cNvSpPr txBox="1"/>
          <p:nvPr/>
        </p:nvSpPr>
        <p:spPr>
          <a:xfrm>
            <a:off x="1031525" y="725475"/>
            <a:ext cx="3729300" cy="7062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1155CC"/>
                </a:solidFill>
              </a:rPr>
              <a:t>The graphs are for further understanding, but you should be able to recognize each graph.</a:t>
            </a:r>
          </a:p>
        </p:txBody>
      </p:sp>
      <p:pic>
        <p:nvPicPr>
          <p:cNvPr id="394" name="Shape 394"/>
          <p:cNvPicPr preferRelativeResize="0"/>
          <p:nvPr/>
        </p:nvPicPr>
        <p:blipFill>
          <a:blip r:embed="rId4">
            <a:alphaModFix/>
          </a:blip>
          <a:stretch>
            <a:fillRect/>
          </a:stretch>
        </p:blipFill>
        <p:spPr>
          <a:xfrm>
            <a:off x="6088754" y="2420425"/>
            <a:ext cx="4669622" cy="4132774"/>
          </a:xfrm>
          <a:prstGeom prst="rect">
            <a:avLst/>
          </a:prstGeom>
          <a:noFill/>
          <a:ln>
            <a:noFill/>
          </a:ln>
        </p:spPr>
      </p:pic>
      <p:sp>
        <p:nvSpPr>
          <p:cNvPr id="395" name="Shape 395"/>
          <p:cNvSpPr txBox="1"/>
          <p:nvPr/>
        </p:nvSpPr>
        <p:spPr>
          <a:xfrm>
            <a:off x="6805225" y="153407"/>
            <a:ext cx="4085100" cy="430800"/>
          </a:xfrm>
          <a:prstGeom prst="rect">
            <a:avLst/>
          </a:prstGeom>
          <a:noFill/>
          <a:ln>
            <a:noFill/>
          </a:ln>
        </p:spPr>
        <p:txBody>
          <a:bodyPr wrap="square" lIns="91425" tIns="91425" rIns="91425" bIns="91425" anchor="t" anchorCtr="0">
            <a:noAutofit/>
          </a:bodyPr>
          <a:lstStyle/>
          <a:p>
            <a:pPr lvl="0">
              <a:spcBef>
                <a:spcPts val="0"/>
              </a:spcBef>
              <a:buNone/>
            </a:pPr>
            <a:endParaRPr sz="1300">
              <a:solidFill>
                <a:srgbClr val="3D85C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9" y="-463133"/>
            <a:ext cx="9692700" cy="1325700"/>
          </a:xfrm>
          <a:prstGeom prst="rect">
            <a:avLst/>
          </a:prstGeom>
        </p:spPr>
        <p:txBody>
          <a:bodyPr wrap="square" lIns="91425" tIns="91425" rIns="91425" bIns="91425" anchor="b" anchorCtr="0">
            <a:noAutofit/>
          </a:bodyPr>
          <a:lstStyle/>
          <a:p>
            <a:pPr lvl="0">
              <a:spcBef>
                <a:spcPts val="0"/>
              </a:spcBef>
              <a:buNone/>
            </a:pPr>
            <a:r>
              <a:rPr lang="en-US"/>
              <a:t>Mcq:</a:t>
            </a:r>
          </a:p>
        </p:txBody>
      </p:sp>
      <p:sp>
        <p:nvSpPr>
          <p:cNvPr id="402" name="Shape 402"/>
          <p:cNvSpPr txBox="1"/>
          <p:nvPr/>
        </p:nvSpPr>
        <p:spPr>
          <a:xfrm>
            <a:off x="323420" y="800990"/>
            <a:ext cx="3414900" cy="3505500"/>
          </a:xfrm>
          <a:prstGeom prst="rect">
            <a:avLst/>
          </a:prstGeom>
          <a:noFill/>
          <a:ln>
            <a:noFill/>
          </a:ln>
        </p:spPr>
        <p:txBody>
          <a:bodyPr wrap="square" lIns="91425" tIns="91425" rIns="91425" bIns="91425" anchor="ctr" anchorCtr="0">
            <a:noAutofit/>
          </a:bodyPr>
          <a:lstStyle/>
          <a:p>
            <a:pPr lvl="0">
              <a:spcBef>
                <a:spcPts val="0"/>
              </a:spcBef>
              <a:buNone/>
            </a:pPr>
            <a:r>
              <a:rPr lang="en-US" b="1"/>
              <a:t>Which of the following statements about enzymes or their function is true?</a:t>
            </a:r>
            <a:br>
              <a:rPr lang="en-US" b="1"/>
            </a:br>
            <a:r>
              <a:rPr lang="en-US"/>
              <a:t>A.	Enzymes do not alter the overall change in free energy for a reaction</a:t>
            </a:r>
            <a:br>
              <a:rPr lang="en-US"/>
            </a:br>
            <a:r>
              <a:rPr lang="en-US"/>
              <a:t>B.	Enzymes are proteins whose three-dimensional form is key to their function</a:t>
            </a:r>
            <a:br>
              <a:rPr lang="en-US"/>
            </a:br>
            <a:r>
              <a:rPr lang="en-US"/>
              <a:t>C.	Enzymes speed up reactions by lowering activation energy</a:t>
            </a:r>
            <a:br>
              <a:rPr lang="en-US"/>
            </a:br>
            <a:r>
              <a:rPr lang="en-US"/>
              <a:t>D.	All of the above</a:t>
            </a:r>
          </a:p>
          <a:p>
            <a:pPr lvl="0">
              <a:spcBef>
                <a:spcPts val="0"/>
              </a:spcBef>
              <a:buNone/>
            </a:pPr>
            <a:endParaRPr/>
          </a:p>
          <a:p>
            <a:pPr lvl="0" rtl="0">
              <a:spcBef>
                <a:spcPts val="0"/>
              </a:spcBef>
              <a:buNone/>
            </a:pPr>
            <a:r>
              <a:rPr lang="en-US"/>
              <a:t>Answer: D </a:t>
            </a:r>
          </a:p>
        </p:txBody>
      </p:sp>
      <p:sp>
        <p:nvSpPr>
          <p:cNvPr id="403" name="Shape 403"/>
          <p:cNvSpPr txBox="1"/>
          <p:nvPr/>
        </p:nvSpPr>
        <p:spPr>
          <a:xfrm>
            <a:off x="8211846" y="800999"/>
            <a:ext cx="3000000" cy="2704500"/>
          </a:xfrm>
          <a:prstGeom prst="rect">
            <a:avLst/>
          </a:prstGeom>
          <a:noFill/>
          <a:ln>
            <a:noFill/>
          </a:ln>
        </p:spPr>
        <p:txBody>
          <a:bodyPr wrap="square" lIns="91425" tIns="91425" rIns="91425" bIns="91425" anchor="ctr" anchorCtr="0">
            <a:noAutofit/>
          </a:bodyPr>
          <a:lstStyle/>
          <a:p>
            <a:pPr lvl="0">
              <a:spcBef>
                <a:spcPts val="0"/>
              </a:spcBef>
              <a:buNone/>
            </a:pPr>
            <a:r>
              <a:rPr lang="en-US" b="1"/>
              <a:t>An enzyme is</a:t>
            </a:r>
            <a:r>
              <a:rPr lang="en-US"/>
              <a:t> </a:t>
            </a:r>
            <a:br>
              <a:rPr lang="en-US"/>
            </a:br>
            <a:r>
              <a:rPr lang="en-US"/>
              <a:t>a-lipid</a:t>
            </a:r>
            <a:br>
              <a:rPr lang="en-US"/>
            </a:br>
            <a:r>
              <a:rPr lang="en-US"/>
              <a:t>b-cabrohydrates</a:t>
            </a:r>
            <a:br>
              <a:rPr lang="en-US"/>
            </a:br>
            <a:r>
              <a:rPr lang="en-US"/>
              <a:t>c-protein</a:t>
            </a:r>
            <a:br>
              <a:rPr lang="en-US"/>
            </a:br>
            <a:r>
              <a:rPr lang="en-US"/>
              <a:t>d-nucleic acid</a:t>
            </a:r>
          </a:p>
          <a:p>
            <a:pPr lvl="0">
              <a:spcBef>
                <a:spcPts val="0"/>
              </a:spcBef>
              <a:buNone/>
            </a:pPr>
            <a:endParaRPr/>
          </a:p>
          <a:p>
            <a:pPr lvl="0">
              <a:spcBef>
                <a:spcPts val="0"/>
              </a:spcBef>
              <a:buNone/>
            </a:pPr>
            <a:endParaRPr/>
          </a:p>
          <a:p>
            <a:pPr lvl="0">
              <a:spcBef>
                <a:spcPts val="0"/>
              </a:spcBef>
              <a:buNone/>
            </a:pPr>
            <a:endParaRPr/>
          </a:p>
          <a:p>
            <a:pPr lvl="0" rtl="0">
              <a:spcBef>
                <a:spcPts val="0"/>
              </a:spcBef>
              <a:buNone/>
            </a:pPr>
            <a:r>
              <a:rPr lang="en-US"/>
              <a:t>Answer: c</a:t>
            </a:r>
          </a:p>
        </p:txBody>
      </p:sp>
      <p:sp>
        <p:nvSpPr>
          <p:cNvPr id="404" name="Shape 404"/>
          <p:cNvSpPr txBox="1"/>
          <p:nvPr/>
        </p:nvSpPr>
        <p:spPr>
          <a:xfrm>
            <a:off x="323429" y="3755972"/>
            <a:ext cx="3000000" cy="3000000"/>
          </a:xfrm>
          <a:prstGeom prst="rect">
            <a:avLst/>
          </a:prstGeom>
          <a:noFill/>
          <a:ln>
            <a:noFill/>
          </a:ln>
        </p:spPr>
        <p:txBody>
          <a:bodyPr wrap="square" lIns="91425" tIns="91425" rIns="91425" bIns="91425" anchor="ctr" anchorCtr="0">
            <a:noAutofit/>
          </a:bodyPr>
          <a:lstStyle/>
          <a:p>
            <a:pPr lvl="0">
              <a:spcBef>
                <a:spcPts val="0"/>
              </a:spcBef>
              <a:buNone/>
            </a:pPr>
            <a:r>
              <a:rPr lang="en-US" b="1"/>
              <a:t>The term apoenzyme is applicable</a:t>
            </a:r>
            <a:r>
              <a:rPr lang="en-US"/>
              <a:t> </a:t>
            </a:r>
            <a:r>
              <a:rPr lang="en-US" b="1"/>
              <a:t>to</a:t>
            </a:r>
            <a:r>
              <a:rPr lang="en-US"/>
              <a:t> </a:t>
            </a:r>
            <a:br>
              <a:rPr lang="en-US"/>
            </a:br>
            <a:r>
              <a:rPr lang="en-US"/>
              <a:t>a) Simple enzyme </a:t>
            </a:r>
            <a:br>
              <a:rPr lang="en-US"/>
            </a:br>
            <a:r>
              <a:rPr lang="en-US"/>
              <a:t>b) Protein part of conjugate enzyme </a:t>
            </a:r>
            <a:br>
              <a:rPr lang="en-US"/>
            </a:br>
            <a:r>
              <a:rPr lang="en-US"/>
              <a:t>c) Organic cofactor of a conjugate enzyme </a:t>
            </a:r>
            <a:br>
              <a:rPr lang="en-US"/>
            </a:br>
            <a:r>
              <a:rPr lang="en-US"/>
              <a:t>d) Inorganic cofactor of a conjugate enzyme</a:t>
            </a:r>
          </a:p>
          <a:p>
            <a:pPr lvl="0">
              <a:spcBef>
                <a:spcPts val="0"/>
              </a:spcBef>
              <a:buNone/>
            </a:pPr>
            <a:endParaRPr/>
          </a:p>
          <a:p>
            <a:pPr lvl="0" rtl="0">
              <a:spcBef>
                <a:spcPts val="0"/>
              </a:spcBef>
              <a:buNone/>
            </a:pPr>
            <a:r>
              <a:rPr lang="en-US"/>
              <a:t>Answer: b </a:t>
            </a:r>
          </a:p>
        </p:txBody>
      </p:sp>
      <p:sp>
        <p:nvSpPr>
          <p:cNvPr id="405" name="Shape 405"/>
          <p:cNvSpPr txBox="1"/>
          <p:nvPr/>
        </p:nvSpPr>
        <p:spPr>
          <a:xfrm>
            <a:off x="4772922" y="801007"/>
            <a:ext cx="3000000" cy="3241800"/>
          </a:xfrm>
          <a:prstGeom prst="rect">
            <a:avLst/>
          </a:prstGeom>
          <a:noFill/>
          <a:ln>
            <a:noFill/>
          </a:ln>
        </p:spPr>
        <p:txBody>
          <a:bodyPr wrap="square" lIns="91425" tIns="91425" rIns="91425" bIns="91425" anchor="ctr" anchorCtr="0">
            <a:noAutofit/>
          </a:bodyPr>
          <a:lstStyle/>
          <a:p>
            <a:pPr lvl="0">
              <a:spcBef>
                <a:spcPts val="0"/>
              </a:spcBef>
              <a:buNone/>
            </a:pPr>
            <a:r>
              <a:rPr lang="en-US" b="1"/>
              <a:t>Enzymes having slightly different molecular structures but performing identical activity are</a:t>
            </a:r>
            <a:r>
              <a:rPr lang="en-US"/>
              <a:t>:</a:t>
            </a:r>
          </a:p>
          <a:p>
            <a:pPr lvl="0">
              <a:spcBef>
                <a:spcPts val="0"/>
              </a:spcBef>
              <a:buNone/>
            </a:pPr>
            <a:r>
              <a:rPr lang="en-US"/>
              <a:t>a) holoenzymes</a:t>
            </a:r>
            <a:br>
              <a:rPr lang="en-US"/>
            </a:br>
            <a:r>
              <a:rPr lang="en-US"/>
              <a:t>b)apoenzymes</a:t>
            </a:r>
            <a:br>
              <a:rPr lang="en-US"/>
            </a:br>
            <a:r>
              <a:rPr lang="en-US"/>
              <a:t>c) isoenzymes</a:t>
            </a:r>
            <a:br>
              <a:rPr lang="en-US"/>
            </a:br>
            <a:r>
              <a:rPr lang="en-US"/>
              <a:t>d) coenzymes</a:t>
            </a:r>
          </a:p>
          <a:p>
            <a:pPr lvl="0">
              <a:spcBef>
                <a:spcPts val="0"/>
              </a:spcBef>
              <a:buNone/>
            </a:pPr>
            <a:endParaRPr/>
          </a:p>
          <a:p>
            <a:pPr lvl="0">
              <a:spcBef>
                <a:spcPts val="0"/>
              </a:spcBef>
              <a:buNone/>
            </a:pPr>
            <a:endParaRPr/>
          </a:p>
          <a:p>
            <a:pPr lvl="0">
              <a:spcBef>
                <a:spcPts val="0"/>
              </a:spcBef>
              <a:buNone/>
            </a:pPr>
            <a:endParaRPr/>
          </a:p>
          <a:p>
            <a:pPr lvl="0" rtl="0">
              <a:spcBef>
                <a:spcPts val="0"/>
              </a:spcBef>
              <a:buNone/>
            </a:pPr>
            <a:r>
              <a:rPr lang="en-US"/>
              <a:t>Answer:c</a:t>
            </a:r>
          </a:p>
        </p:txBody>
      </p:sp>
      <p:sp>
        <p:nvSpPr>
          <p:cNvPr id="406" name="Shape 406"/>
          <p:cNvSpPr txBox="1"/>
          <p:nvPr/>
        </p:nvSpPr>
        <p:spPr>
          <a:xfrm>
            <a:off x="4772926" y="3574469"/>
            <a:ext cx="3000000" cy="3000000"/>
          </a:xfrm>
          <a:prstGeom prst="rect">
            <a:avLst/>
          </a:prstGeom>
          <a:noFill/>
          <a:ln>
            <a:noFill/>
          </a:ln>
        </p:spPr>
        <p:txBody>
          <a:bodyPr wrap="square" lIns="91425" tIns="91425" rIns="91425" bIns="91425" anchor="ctr" anchorCtr="0">
            <a:noAutofit/>
          </a:bodyPr>
          <a:lstStyle/>
          <a:p>
            <a:pPr lvl="0">
              <a:spcBef>
                <a:spcPts val="0"/>
              </a:spcBef>
              <a:buNone/>
            </a:pPr>
            <a:r>
              <a:rPr lang="en-US" b="1"/>
              <a:t>Which factor is responsible for inhibition enzymatic process during feed back?</a:t>
            </a:r>
            <a:br>
              <a:rPr lang="en-US" b="1"/>
            </a:br>
            <a:r>
              <a:rPr lang="en-US"/>
              <a:t>a) Enzymes</a:t>
            </a:r>
            <a:br>
              <a:rPr lang="en-US"/>
            </a:br>
            <a:r>
              <a:rPr lang="en-US"/>
              <a:t>b) End product</a:t>
            </a:r>
            <a:br>
              <a:rPr lang="en-US"/>
            </a:br>
            <a:r>
              <a:rPr lang="en-US"/>
              <a:t>c) Temperature</a:t>
            </a:r>
            <a:br>
              <a:rPr lang="en-US"/>
            </a:br>
            <a:r>
              <a:rPr lang="en-US"/>
              <a:t>d) Substrate</a:t>
            </a:r>
          </a:p>
          <a:p>
            <a:pPr lvl="0">
              <a:spcBef>
                <a:spcPts val="0"/>
              </a:spcBef>
              <a:buNone/>
            </a:pPr>
            <a:endParaRPr/>
          </a:p>
          <a:p>
            <a:pPr lvl="0" rtl="0">
              <a:spcBef>
                <a:spcPts val="0"/>
              </a:spcBef>
              <a:buNone/>
            </a:pPr>
            <a:r>
              <a:rPr lang="en-US"/>
              <a:t>Answer: b</a:t>
            </a:r>
          </a:p>
        </p:txBody>
      </p:sp>
      <p:sp>
        <p:nvSpPr>
          <p:cNvPr id="407" name="Shape 407"/>
          <p:cNvSpPr txBox="1"/>
          <p:nvPr/>
        </p:nvSpPr>
        <p:spPr>
          <a:xfrm>
            <a:off x="8447950" y="4306500"/>
            <a:ext cx="2527800" cy="4875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408" name="Shape 408"/>
          <p:cNvSpPr txBox="1"/>
          <p:nvPr/>
        </p:nvSpPr>
        <p:spPr>
          <a:xfrm>
            <a:off x="8211850" y="3896325"/>
            <a:ext cx="2788500" cy="408000"/>
          </a:xfrm>
          <a:prstGeom prst="rect">
            <a:avLst/>
          </a:prstGeom>
          <a:noFill/>
          <a:ln>
            <a:noFill/>
          </a:ln>
        </p:spPr>
        <p:txBody>
          <a:bodyPr wrap="square" lIns="91425" tIns="91425" rIns="91425" bIns="91425" anchor="t" anchorCtr="0">
            <a:noAutofit/>
          </a:bodyPr>
          <a:lstStyle/>
          <a:p>
            <a:pPr lvl="0">
              <a:spcBef>
                <a:spcPts val="0"/>
              </a:spcBef>
              <a:buNone/>
            </a:pPr>
            <a:r>
              <a:rPr lang="en-US" b="1"/>
              <a:t>The Michaelis constant depends on?</a:t>
            </a:r>
          </a:p>
        </p:txBody>
      </p:sp>
      <p:sp>
        <p:nvSpPr>
          <p:cNvPr id="409" name="Shape 409"/>
          <p:cNvSpPr txBox="1"/>
          <p:nvPr/>
        </p:nvSpPr>
        <p:spPr>
          <a:xfrm>
            <a:off x="8211845" y="4487566"/>
            <a:ext cx="2210400" cy="1325700"/>
          </a:xfrm>
          <a:prstGeom prst="rect">
            <a:avLst/>
          </a:prstGeom>
          <a:noFill/>
          <a:ln>
            <a:noFill/>
          </a:ln>
        </p:spPr>
        <p:txBody>
          <a:bodyPr wrap="square" lIns="91425" tIns="91425" rIns="91425" bIns="91425" anchor="t" anchorCtr="0">
            <a:noAutofit/>
          </a:bodyPr>
          <a:lstStyle/>
          <a:p>
            <a:pPr lvl="0" rtl="0">
              <a:spcBef>
                <a:spcPts val="0"/>
              </a:spcBef>
              <a:buNone/>
            </a:pPr>
            <a:r>
              <a:rPr lang="en-US"/>
              <a:t>a) The affinity of an enzyme to a receptor.</a:t>
            </a:r>
          </a:p>
          <a:p>
            <a:pPr lvl="0" rtl="0">
              <a:spcBef>
                <a:spcPts val="0"/>
              </a:spcBef>
              <a:buNone/>
            </a:pPr>
            <a:r>
              <a:rPr lang="en-US"/>
              <a:t>b)The concentration of substrates. </a:t>
            </a:r>
          </a:p>
          <a:p>
            <a:pPr lvl="0" rtl="0">
              <a:spcBef>
                <a:spcPts val="0"/>
              </a:spcBef>
              <a:buNone/>
            </a:pPr>
            <a:r>
              <a:rPr lang="en-US"/>
              <a:t>c)The affinity of a substrate to an enzyme.</a:t>
            </a:r>
          </a:p>
          <a:p>
            <a:pPr lvl="0">
              <a:spcBef>
                <a:spcPts val="0"/>
              </a:spcBef>
              <a:buNone/>
            </a:pPr>
            <a:r>
              <a:rPr lang="en-US"/>
              <a:t>d)The dissociation rate of a substrate to an enzyme.</a:t>
            </a:r>
          </a:p>
        </p:txBody>
      </p:sp>
      <p:sp>
        <p:nvSpPr>
          <p:cNvPr id="410" name="Shape 410"/>
          <p:cNvSpPr txBox="1"/>
          <p:nvPr/>
        </p:nvSpPr>
        <p:spPr>
          <a:xfrm>
            <a:off x="9107350" y="6392975"/>
            <a:ext cx="1893000" cy="181500"/>
          </a:xfrm>
          <a:prstGeom prst="rect">
            <a:avLst/>
          </a:prstGeom>
          <a:noFill/>
          <a:ln>
            <a:noFill/>
          </a:ln>
        </p:spPr>
        <p:txBody>
          <a:bodyPr wrap="square" lIns="91425" tIns="91425" rIns="91425" bIns="91425" anchor="t" anchorCtr="0">
            <a:noAutofit/>
          </a:bodyPr>
          <a:lstStyle/>
          <a:p>
            <a:pPr lvl="0">
              <a:spcBef>
                <a:spcPts val="0"/>
              </a:spcBef>
              <a:buNone/>
            </a:pPr>
            <a:r>
              <a:rPr lang="en-US"/>
              <a:t>`Answer :c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p:nvPr/>
        </p:nvSpPr>
        <p:spPr>
          <a:xfrm>
            <a:off x="886370" y="418932"/>
            <a:ext cx="3000000" cy="4503300"/>
          </a:xfrm>
          <a:prstGeom prst="rect">
            <a:avLst/>
          </a:prstGeom>
          <a:noFill/>
          <a:ln>
            <a:noFill/>
          </a:ln>
        </p:spPr>
        <p:txBody>
          <a:bodyPr wrap="square" lIns="91425" tIns="91425" rIns="91425" bIns="91425" anchor="ctr" anchorCtr="0">
            <a:noAutofit/>
          </a:bodyPr>
          <a:lstStyle/>
          <a:p>
            <a:pPr lvl="0" rtl="0">
              <a:spcBef>
                <a:spcPts val="0"/>
              </a:spcBef>
              <a:buNone/>
            </a:pPr>
            <a:r>
              <a:rPr lang="en-US" sz="2000">
                <a:solidFill>
                  <a:srgbClr val="FFFFFF"/>
                </a:solidFill>
              </a:rPr>
              <a:t>GIRLS TEAM:</a:t>
            </a:r>
          </a:p>
          <a:p>
            <a:pPr marL="457200" lvl="0" indent="-355600" rtl="0">
              <a:spcBef>
                <a:spcPts val="0"/>
              </a:spcBef>
              <a:buClr>
                <a:srgbClr val="FFFFFF"/>
              </a:buClr>
              <a:buSzPct val="100000"/>
              <a:buChar char="●"/>
            </a:pPr>
            <a:r>
              <a:rPr lang="en-US" sz="2000">
                <a:solidFill>
                  <a:srgbClr val="FFFFFF"/>
                </a:solidFill>
              </a:rPr>
              <a:t>الهنوف الجلعود</a:t>
            </a:r>
          </a:p>
          <a:p>
            <a:pPr marL="457200" lvl="0" indent="-355600" rtl="0">
              <a:spcBef>
                <a:spcPts val="0"/>
              </a:spcBef>
              <a:buClr>
                <a:srgbClr val="FFFFFF"/>
              </a:buClr>
              <a:buSzPct val="100000"/>
              <a:buChar char="●"/>
            </a:pPr>
            <a:r>
              <a:rPr lang="en-US" sz="2000">
                <a:solidFill>
                  <a:srgbClr val="FFFFFF"/>
                </a:solidFill>
              </a:rPr>
              <a:t>رهف الشنيببر</a:t>
            </a:r>
          </a:p>
          <a:p>
            <a:pPr marL="457200" lvl="0" indent="-355600" rtl="0">
              <a:spcBef>
                <a:spcPts val="0"/>
              </a:spcBef>
              <a:buClr>
                <a:srgbClr val="FFFFFF"/>
              </a:buClr>
              <a:buSzPct val="100000"/>
              <a:buChar char="●"/>
            </a:pPr>
            <a:r>
              <a:rPr lang="en-US" sz="2000">
                <a:solidFill>
                  <a:srgbClr val="FFFFFF"/>
                </a:solidFill>
              </a:rPr>
              <a:t>شهد الجبرين</a:t>
            </a:r>
          </a:p>
          <a:p>
            <a:pPr marL="457200" lvl="0" indent="-355600" rtl="0">
              <a:spcBef>
                <a:spcPts val="0"/>
              </a:spcBef>
              <a:buClr>
                <a:srgbClr val="FFFFFF"/>
              </a:buClr>
              <a:buSzPct val="100000"/>
              <a:buChar char="●"/>
            </a:pPr>
            <a:r>
              <a:rPr lang="en-US" sz="2000">
                <a:solidFill>
                  <a:srgbClr val="FFFFFF"/>
                </a:solidFill>
              </a:rPr>
              <a:t>لينا الرحمة</a:t>
            </a:r>
          </a:p>
          <a:p>
            <a:pPr marL="457200" lvl="0" indent="-355600" rtl="0">
              <a:spcBef>
                <a:spcPts val="0"/>
              </a:spcBef>
              <a:buClr>
                <a:srgbClr val="FFFFFF"/>
              </a:buClr>
              <a:buSzPct val="100000"/>
              <a:buChar char="●"/>
            </a:pPr>
            <a:r>
              <a:rPr lang="en-US" sz="2000">
                <a:solidFill>
                  <a:srgbClr val="FFFFFF"/>
                </a:solidFill>
              </a:rPr>
              <a:t>منيرة المسعد</a:t>
            </a:r>
          </a:p>
          <a:p>
            <a:pPr marL="457200" lvl="0" indent="-355600" rtl="0">
              <a:spcBef>
                <a:spcPts val="0"/>
              </a:spcBef>
              <a:buClr>
                <a:srgbClr val="FFFFFF"/>
              </a:buClr>
              <a:buSzPct val="100000"/>
              <a:buChar char="●"/>
            </a:pPr>
            <a:r>
              <a:rPr lang="en-US" sz="2000">
                <a:solidFill>
                  <a:srgbClr val="FFFFFF"/>
                </a:solidFill>
              </a:rPr>
              <a:t>ليلى الصّباغ </a:t>
            </a:r>
          </a:p>
          <a:p>
            <a:pPr marL="457200" lvl="0" indent="-355600" rtl="0">
              <a:spcBef>
                <a:spcPts val="0"/>
              </a:spcBef>
              <a:buClr>
                <a:srgbClr val="FFFFFF"/>
              </a:buClr>
              <a:buSzPct val="100000"/>
              <a:buChar char="●"/>
            </a:pPr>
            <a:r>
              <a:rPr lang="en-US" sz="2000">
                <a:solidFill>
                  <a:srgbClr val="FFFFFF"/>
                </a:solidFill>
              </a:rPr>
              <a:t>العنود المنصور</a:t>
            </a:r>
          </a:p>
          <a:p>
            <a:pPr marL="457200" lvl="0" indent="-355600" rtl="0">
              <a:spcBef>
                <a:spcPts val="0"/>
              </a:spcBef>
              <a:buClr>
                <a:srgbClr val="FFFFFF"/>
              </a:buClr>
              <a:buSzPct val="100000"/>
              <a:buChar char="●"/>
            </a:pPr>
            <a:r>
              <a:rPr lang="en-US" sz="2000">
                <a:solidFill>
                  <a:srgbClr val="FFFFFF"/>
                </a:solidFill>
              </a:rPr>
              <a:t>أرجوانة العقيل</a:t>
            </a:r>
          </a:p>
          <a:p>
            <a:pPr marL="457200" lvl="0" indent="-355600" rtl="0">
              <a:spcBef>
                <a:spcPts val="0"/>
              </a:spcBef>
              <a:buClr>
                <a:srgbClr val="FFFFFF"/>
              </a:buClr>
              <a:buSzPct val="100000"/>
              <a:buChar char="●"/>
            </a:pPr>
            <a:r>
              <a:rPr lang="en-US" sz="2000">
                <a:solidFill>
                  <a:srgbClr val="FFFFFF"/>
                </a:solidFill>
              </a:rPr>
              <a:t>ريناد الغريبي </a:t>
            </a:r>
          </a:p>
          <a:p>
            <a:pPr marL="457200" lvl="0" indent="-355600" rtl="0">
              <a:spcBef>
                <a:spcPts val="0"/>
              </a:spcBef>
              <a:buClr>
                <a:srgbClr val="FFFFFF"/>
              </a:buClr>
              <a:buSzPct val="100000"/>
              <a:buChar char="●"/>
            </a:pPr>
            <a:r>
              <a:rPr lang="en-US" sz="2000">
                <a:solidFill>
                  <a:srgbClr val="FFFFFF"/>
                </a:solidFill>
              </a:rPr>
              <a:t>مجد البراك</a:t>
            </a:r>
          </a:p>
          <a:p>
            <a:pPr marL="457200" lvl="0" indent="-355600" rtl="0">
              <a:spcBef>
                <a:spcPts val="0"/>
              </a:spcBef>
              <a:buClr>
                <a:srgbClr val="FFFFFF"/>
              </a:buClr>
              <a:buSzPct val="100000"/>
              <a:buChar char="●"/>
            </a:pPr>
            <a:r>
              <a:rPr lang="en-US" sz="2000">
                <a:solidFill>
                  <a:srgbClr val="FFFFFF"/>
                </a:solidFill>
              </a:rPr>
              <a:t>روان مشعل</a:t>
            </a:r>
          </a:p>
        </p:txBody>
      </p:sp>
      <p:sp>
        <p:nvSpPr>
          <p:cNvPr id="417" name="Shape 417"/>
          <p:cNvSpPr txBox="1"/>
          <p:nvPr/>
        </p:nvSpPr>
        <p:spPr>
          <a:xfrm>
            <a:off x="8043125" y="1279700"/>
            <a:ext cx="3000000" cy="4700100"/>
          </a:xfrm>
          <a:prstGeom prst="rect">
            <a:avLst/>
          </a:prstGeom>
          <a:noFill/>
          <a:ln>
            <a:noFill/>
          </a:ln>
        </p:spPr>
        <p:txBody>
          <a:bodyPr wrap="square" lIns="91425" tIns="91425" rIns="91425" bIns="91425" anchor="ctr" anchorCtr="0">
            <a:noAutofit/>
          </a:bodyPr>
          <a:lstStyle/>
          <a:p>
            <a:pPr lvl="0">
              <a:spcBef>
                <a:spcPts val="0"/>
              </a:spcBef>
              <a:buNone/>
            </a:pPr>
            <a:r>
              <a:rPr lang="en-US" sz="2300">
                <a:solidFill>
                  <a:srgbClr val="FFFFFF"/>
                </a:solidFill>
              </a:rPr>
              <a:t>Team leaders:</a:t>
            </a:r>
          </a:p>
          <a:p>
            <a:pPr marL="457200" lvl="0" indent="-374650" rtl="0">
              <a:spcBef>
                <a:spcPts val="0"/>
              </a:spcBef>
              <a:buClr>
                <a:srgbClr val="FFFFFF"/>
              </a:buClr>
              <a:buSzPct val="100000"/>
              <a:buChar char="●"/>
            </a:pPr>
            <a:r>
              <a:rPr lang="en-US" sz="2300">
                <a:solidFill>
                  <a:srgbClr val="FFFFFF"/>
                </a:solidFill>
              </a:rPr>
              <a:t>محمد حسن حكيم</a:t>
            </a:r>
          </a:p>
          <a:p>
            <a:pPr marL="457200" lvl="0" indent="-374650" rtl="0">
              <a:spcBef>
                <a:spcPts val="0"/>
              </a:spcBef>
              <a:buClr>
                <a:srgbClr val="FFFFFF"/>
              </a:buClr>
              <a:buSzPct val="100000"/>
              <a:buChar char="●"/>
            </a:pPr>
            <a:r>
              <a:rPr lang="en-US" sz="2300">
                <a:solidFill>
                  <a:srgbClr val="FFFFFF"/>
                </a:solidFill>
              </a:rPr>
              <a:t>رهام الحلبي</a:t>
            </a:r>
            <a:br>
              <a:rPr lang="en-US" sz="2300">
                <a:solidFill>
                  <a:srgbClr val="FFFFFF"/>
                </a:solidFill>
              </a:rPr>
            </a:br>
            <a:br>
              <a:rPr lang="en-US" sz="1600">
                <a:solidFill>
                  <a:srgbClr val="FFFFFF"/>
                </a:solidFill>
              </a:rPr>
            </a:br>
            <a:br>
              <a:rPr lang="en-US" sz="1600">
                <a:solidFill>
                  <a:srgbClr val="FFFFFF"/>
                </a:solidFill>
              </a:rPr>
            </a:br>
            <a:br>
              <a:rPr lang="en-US" sz="1600">
                <a:solidFill>
                  <a:srgbClr val="FFFFFF"/>
                </a:solidFill>
              </a:rPr>
            </a:br>
            <a:br>
              <a:rPr lang="en-US" sz="1600">
                <a:solidFill>
                  <a:srgbClr val="FFFFFF"/>
                </a:solidFill>
              </a:rPr>
            </a:br>
            <a:r>
              <a:rPr lang="en-US" sz="1600">
                <a:solidFill>
                  <a:srgbClr val="FFFFFF"/>
                </a:solidFill>
              </a:rPr>
              <a:t>Contact us:</a:t>
            </a:r>
            <a:br>
              <a:rPr lang="en-US" sz="1600">
                <a:solidFill>
                  <a:srgbClr val="FFFFFF"/>
                </a:solidFill>
              </a:rPr>
            </a:br>
            <a:r>
              <a:rPr lang="en-US" sz="1600" u="sng">
                <a:solidFill>
                  <a:schemeClr val="hlink"/>
                </a:solidFill>
                <a:hlinkClick r:id="rId3"/>
              </a:rPr>
              <a:t>teambiochem437@gmail.com</a:t>
            </a:r>
            <a:br>
              <a:rPr lang="en-US" sz="1600" u="sng">
                <a:solidFill>
                  <a:schemeClr val="hlink"/>
                </a:solidFill>
                <a:hlinkClick r:id="rId3"/>
              </a:rPr>
            </a:br>
            <a:br>
              <a:rPr lang="en-US" sz="1600">
                <a:solidFill>
                  <a:srgbClr val="FFFFFF"/>
                </a:solidFill>
              </a:rPr>
            </a:br>
            <a:br>
              <a:rPr lang="en-US" sz="1600">
                <a:solidFill>
                  <a:srgbClr val="FFFFFF"/>
                </a:solidFill>
              </a:rPr>
            </a:br>
            <a:r>
              <a:rPr lang="en-US" sz="1600">
                <a:solidFill>
                  <a:srgbClr val="FFFFFF"/>
                </a:solidFill>
              </a:rPr>
              <a:t>For editing file:</a:t>
            </a:r>
            <a:br>
              <a:rPr lang="en-US" sz="1600">
                <a:solidFill>
                  <a:srgbClr val="FFFFFF"/>
                </a:solidFill>
              </a:rPr>
            </a:br>
            <a:br>
              <a:rPr lang="en-US" sz="1600" u="sng">
                <a:solidFill>
                  <a:schemeClr val="hlink"/>
                </a:solidFill>
                <a:hlinkClick r:id="rId4"/>
              </a:rPr>
            </a:br>
            <a:r>
              <a:rPr lang="en-US" sz="1600" u="sng">
                <a:solidFill>
                  <a:schemeClr val="hlink"/>
                </a:solidFill>
                <a:hlinkClick r:id="rId4"/>
              </a:rPr>
              <a:t>https://docs.google.com/presentation/d/16yNcm2Y08Cr0Am83lDRfH5NB4F1ng3tdHiB3O1AqMc8</a:t>
            </a:r>
          </a:p>
        </p:txBody>
      </p:sp>
      <p:sp>
        <p:nvSpPr>
          <p:cNvPr id="418" name="Shape 418"/>
          <p:cNvSpPr txBox="1"/>
          <p:nvPr/>
        </p:nvSpPr>
        <p:spPr>
          <a:xfrm>
            <a:off x="3886375" y="313382"/>
            <a:ext cx="3000000" cy="6858000"/>
          </a:xfrm>
          <a:prstGeom prst="rect">
            <a:avLst/>
          </a:prstGeom>
          <a:noFill/>
          <a:ln>
            <a:noFill/>
          </a:ln>
        </p:spPr>
        <p:txBody>
          <a:bodyPr wrap="square" lIns="91425" tIns="91425" rIns="91425" bIns="91425" anchor="ctr" anchorCtr="0">
            <a:noAutofit/>
          </a:bodyPr>
          <a:lstStyle/>
          <a:p>
            <a:pPr lvl="0" algn="just">
              <a:spcBef>
                <a:spcPts val="0"/>
              </a:spcBef>
              <a:buNone/>
            </a:pPr>
            <a:r>
              <a:rPr lang="en-US" sz="2100">
                <a:solidFill>
                  <a:srgbClr val="FFFFFF"/>
                </a:solidFill>
              </a:rPr>
              <a:t>BOYS TEAM:</a:t>
            </a:r>
          </a:p>
          <a:p>
            <a:pPr marL="457200" lvl="0" indent="-361950" algn="just" rtl="1">
              <a:lnSpc>
                <a:spcPct val="115000"/>
              </a:lnSpc>
              <a:spcBef>
                <a:spcPts val="0"/>
              </a:spcBef>
              <a:buClr>
                <a:srgbClr val="FFFFFF"/>
              </a:buClr>
              <a:buSzPct val="100000"/>
              <a:buChar char="●"/>
            </a:pPr>
            <a:r>
              <a:rPr lang="en-US" sz="2100">
                <a:solidFill>
                  <a:srgbClr val="FFFFFF"/>
                </a:solidFill>
              </a:rPr>
              <a:t>داوود اسماعيل</a:t>
            </a:r>
          </a:p>
          <a:p>
            <a:pPr marL="457200" lvl="0" indent="-361950" algn="just" rtl="1">
              <a:lnSpc>
                <a:spcPct val="115000"/>
              </a:lnSpc>
              <a:spcBef>
                <a:spcPts val="0"/>
              </a:spcBef>
              <a:buClr>
                <a:srgbClr val="FFFFFF"/>
              </a:buClr>
              <a:buSzPct val="100000"/>
              <a:buChar char="●"/>
            </a:pPr>
            <a:r>
              <a:rPr lang="en-US" sz="2100">
                <a:solidFill>
                  <a:srgbClr val="FFFFFF"/>
                </a:solidFill>
              </a:rPr>
              <a:t>عبدالله الحربي</a:t>
            </a:r>
          </a:p>
          <a:p>
            <a:pPr marL="457200" lvl="0" indent="-361950" algn="just" rtl="1">
              <a:lnSpc>
                <a:spcPct val="115000"/>
              </a:lnSpc>
              <a:spcBef>
                <a:spcPts val="0"/>
              </a:spcBef>
              <a:buClr>
                <a:srgbClr val="FFFFFF"/>
              </a:buClr>
              <a:buSzPct val="100000"/>
              <a:buChar char="●"/>
            </a:pPr>
            <a:r>
              <a:rPr lang="en-US" sz="2100">
                <a:solidFill>
                  <a:srgbClr val="FFFFFF"/>
                </a:solidFill>
              </a:rPr>
              <a:t>عبدالملك الشرهان</a:t>
            </a:r>
          </a:p>
          <a:p>
            <a:pPr marL="457200" lvl="0" indent="-361950" algn="just" rtl="1">
              <a:lnSpc>
                <a:spcPct val="115000"/>
              </a:lnSpc>
              <a:spcBef>
                <a:spcPts val="0"/>
              </a:spcBef>
              <a:buClr>
                <a:srgbClr val="FFFFFF"/>
              </a:buClr>
              <a:buSzPct val="100000"/>
              <a:buChar char="●"/>
            </a:pPr>
            <a:r>
              <a:rPr lang="en-US" sz="2100">
                <a:solidFill>
                  <a:srgbClr val="FFFFFF"/>
                </a:solidFill>
              </a:rPr>
              <a:t>٤- تركي آل بنهار</a:t>
            </a:r>
          </a:p>
          <a:p>
            <a:pPr marL="457200" lvl="0" indent="-361950" algn="just" rtl="1">
              <a:lnSpc>
                <a:spcPct val="115000"/>
              </a:lnSpc>
              <a:spcBef>
                <a:spcPts val="0"/>
              </a:spcBef>
              <a:buClr>
                <a:srgbClr val="FFFFFF"/>
              </a:buClr>
              <a:buSzPct val="100000"/>
              <a:buChar char="●"/>
            </a:pPr>
            <a:r>
              <a:rPr lang="en-US" sz="2100">
                <a:solidFill>
                  <a:srgbClr val="FFFFFF"/>
                </a:solidFill>
              </a:rPr>
              <a:t>احمد ابراهيم العريفي</a:t>
            </a:r>
          </a:p>
          <a:p>
            <a:pPr marL="457200" lvl="0" indent="-361950" algn="just" rtl="1">
              <a:lnSpc>
                <a:spcPct val="115000"/>
              </a:lnSpc>
              <a:spcBef>
                <a:spcPts val="0"/>
              </a:spcBef>
              <a:buClr>
                <a:srgbClr val="FFFFFF"/>
              </a:buClr>
              <a:buSzPct val="100000"/>
              <a:buChar char="●"/>
            </a:pPr>
            <a:r>
              <a:rPr lang="en-US" sz="2100">
                <a:solidFill>
                  <a:srgbClr val="FFFFFF"/>
                </a:solidFill>
              </a:rPr>
              <a:t>سعيد آل سرار</a:t>
            </a:r>
          </a:p>
          <a:p>
            <a:pPr marL="457200" lvl="0" indent="-361950" algn="just" rtl="1">
              <a:lnSpc>
                <a:spcPct val="115000"/>
              </a:lnSpc>
              <a:spcBef>
                <a:spcPts val="0"/>
              </a:spcBef>
              <a:buClr>
                <a:srgbClr val="FFFFFF"/>
              </a:buClr>
              <a:buSzPct val="100000"/>
              <a:buChar char="●"/>
            </a:pPr>
            <a:r>
              <a:rPr lang="en-US" sz="2100">
                <a:solidFill>
                  <a:srgbClr val="FFFFFF"/>
                </a:solidFill>
              </a:rPr>
              <a:t>عبدالرحمن التركي</a:t>
            </a:r>
          </a:p>
          <a:p>
            <a:pPr marL="457200" lvl="0" indent="-361950" algn="just" rtl="1">
              <a:lnSpc>
                <a:spcPct val="115000"/>
              </a:lnSpc>
              <a:spcBef>
                <a:spcPts val="0"/>
              </a:spcBef>
              <a:buClr>
                <a:srgbClr val="FFFFFF"/>
              </a:buClr>
              <a:buSzPct val="100000"/>
              <a:buChar char="●"/>
            </a:pPr>
            <a:r>
              <a:rPr lang="en-US" sz="2100">
                <a:solidFill>
                  <a:srgbClr val="FFFFFF"/>
                </a:solidFill>
              </a:rPr>
              <a:t>سلطان بن عبيد</a:t>
            </a:r>
          </a:p>
          <a:p>
            <a:pPr marL="457200" lvl="0" indent="-361950" algn="just" rtl="1">
              <a:lnSpc>
                <a:spcPct val="115000"/>
              </a:lnSpc>
              <a:spcBef>
                <a:spcPts val="0"/>
              </a:spcBef>
              <a:buClr>
                <a:srgbClr val="FFFFFF"/>
              </a:buClr>
              <a:buSzPct val="100000"/>
              <a:buChar char="●"/>
            </a:pPr>
            <a:r>
              <a:rPr lang="en-US" sz="2100">
                <a:solidFill>
                  <a:srgbClr val="FFFFFF"/>
                </a:solidFill>
              </a:rPr>
              <a:t>صالح المعيقل</a:t>
            </a:r>
          </a:p>
          <a:p>
            <a:pPr marL="457200" lvl="0" indent="-361950" algn="just" rtl="1">
              <a:lnSpc>
                <a:spcPct val="115000"/>
              </a:lnSpc>
              <a:spcBef>
                <a:spcPts val="0"/>
              </a:spcBef>
              <a:buClr>
                <a:srgbClr val="FFFFFF"/>
              </a:buClr>
              <a:buSzPct val="100000"/>
              <a:buChar char="●"/>
            </a:pPr>
            <a:r>
              <a:rPr lang="en-US" sz="2100">
                <a:solidFill>
                  <a:srgbClr val="FFFFFF"/>
                </a:solidFill>
              </a:rPr>
              <a:t>صالح الوكيل</a:t>
            </a:r>
          </a:p>
          <a:p>
            <a:pPr marL="457200" lvl="0" indent="-361950" algn="just" rtl="1">
              <a:lnSpc>
                <a:spcPct val="115000"/>
              </a:lnSpc>
              <a:spcBef>
                <a:spcPts val="0"/>
              </a:spcBef>
              <a:buClr>
                <a:srgbClr val="FFFFFF"/>
              </a:buClr>
              <a:buSzPct val="100000"/>
              <a:buChar char="●"/>
            </a:pPr>
            <a:r>
              <a:rPr lang="en-US" sz="2100">
                <a:solidFill>
                  <a:srgbClr val="FFFFFF"/>
                </a:solidFill>
              </a:rPr>
              <a:t>عدنان المقبل</a:t>
            </a:r>
          </a:p>
          <a:p>
            <a:pPr marL="457200" lvl="0" indent="-361950" algn="just" rtl="1">
              <a:lnSpc>
                <a:spcPct val="115000"/>
              </a:lnSpc>
              <a:spcBef>
                <a:spcPts val="0"/>
              </a:spcBef>
              <a:buClr>
                <a:srgbClr val="FFFFFF"/>
              </a:buClr>
              <a:buSzPct val="100000"/>
              <a:buChar char="●"/>
            </a:pPr>
            <a:r>
              <a:rPr lang="en-US" sz="2100">
                <a:solidFill>
                  <a:srgbClr val="FFFFFF"/>
                </a:solidFill>
              </a:rPr>
              <a:t>- علي العماري</a:t>
            </a:r>
          </a:p>
          <a:p>
            <a:pPr marL="457200" lvl="0" indent="-361950" algn="just" rtl="1">
              <a:lnSpc>
                <a:spcPct val="115000"/>
              </a:lnSpc>
              <a:spcBef>
                <a:spcPts val="0"/>
              </a:spcBef>
              <a:buClr>
                <a:srgbClr val="FFFFFF"/>
              </a:buClr>
              <a:buSzPct val="100000"/>
              <a:buChar char="●"/>
            </a:pPr>
            <a:r>
              <a:rPr lang="en-US" sz="2100">
                <a:solidFill>
                  <a:srgbClr val="FFFFFF"/>
                </a:solidFill>
              </a:rPr>
              <a:t>محمد ابراهيم</a:t>
            </a:r>
          </a:p>
          <a:p>
            <a:pPr marL="457200" lvl="0" indent="-361950" algn="just" rtl="1">
              <a:lnSpc>
                <a:spcPct val="115000"/>
              </a:lnSpc>
              <a:spcBef>
                <a:spcPts val="0"/>
              </a:spcBef>
              <a:buClr>
                <a:srgbClr val="FFFFFF"/>
              </a:buClr>
              <a:buSzPct val="100000"/>
              <a:buChar char="●"/>
            </a:pPr>
            <a:r>
              <a:rPr lang="en-US" sz="2100">
                <a:solidFill>
                  <a:srgbClr val="FFFFFF"/>
                </a:solidFill>
              </a:rPr>
              <a:t>محمد صالح القسومي</a:t>
            </a:r>
          </a:p>
          <a:p>
            <a:pPr marL="457200" lvl="0" indent="-361950" algn="just" rtl="1">
              <a:lnSpc>
                <a:spcPct val="115000"/>
              </a:lnSpc>
              <a:spcBef>
                <a:spcPts val="0"/>
              </a:spcBef>
              <a:buClr>
                <a:srgbClr val="FFFFFF"/>
              </a:buClr>
              <a:buSzPct val="100000"/>
              <a:buChar char="●"/>
            </a:pPr>
            <a:r>
              <a:rPr lang="en-US" sz="2100">
                <a:solidFill>
                  <a:srgbClr val="FFFFFF"/>
                </a:solidFill>
              </a:rPr>
              <a:t>نواف عبدالعزيز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424742" y="373516"/>
            <a:ext cx="9692700" cy="1325700"/>
          </a:xfrm>
          <a:prstGeom prst="rect">
            <a:avLst/>
          </a:prstGeom>
        </p:spPr>
        <p:txBody>
          <a:bodyPr wrap="square" lIns="91425" tIns="91425" rIns="91425" bIns="91425" anchor="b" anchorCtr="0">
            <a:noAutofit/>
          </a:bodyPr>
          <a:lstStyle/>
          <a:p>
            <a:pPr lvl="0">
              <a:spcBef>
                <a:spcPts val="0"/>
              </a:spcBef>
              <a:buNone/>
            </a:pPr>
            <a:r>
              <a:rPr lang="en-US"/>
              <a:t>Titles:</a:t>
            </a:r>
          </a:p>
        </p:txBody>
      </p:sp>
      <p:sp>
        <p:nvSpPr>
          <p:cNvPr id="127" name="Shape 127"/>
          <p:cNvSpPr txBox="1">
            <a:spLocks noGrp="1"/>
          </p:cNvSpPr>
          <p:nvPr>
            <p:ph type="body" idx="1"/>
          </p:nvPr>
        </p:nvSpPr>
        <p:spPr>
          <a:xfrm>
            <a:off x="1203760" y="1629492"/>
            <a:ext cx="8595300" cy="4351200"/>
          </a:xfrm>
          <a:prstGeom prst="rect">
            <a:avLst/>
          </a:prstGeom>
        </p:spPr>
        <p:txBody>
          <a:bodyPr wrap="square" lIns="91425" tIns="91425" rIns="91425" bIns="91425" anchor="t" anchorCtr="0">
            <a:noAutofit/>
          </a:bodyPr>
          <a:lstStyle/>
          <a:p>
            <a:pPr marL="457200" lvl="0" indent="-342900" rtl="0">
              <a:spcBef>
                <a:spcPts val="0"/>
              </a:spcBef>
              <a:buSzPct val="100000"/>
              <a:buAutoNum type="arabicPeriod"/>
            </a:pPr>
            <a:r>
              <a:rPr lang="en-US"/>
              <a:t>What are enzymes?</a:t>
            </a:r>
          </a:p>
          <a:p>
            <a:pPr marL="457200" lvl="0" indent="-342900" rtl="0">
              <a:spcBef>
                <a:spcPts val="0"/>
              </a:spcBef>
              <a:buSzPct val="100000"/>
              <a:buAutoNum type="arabicPeriod"/>
            </a:pPr>
            <a:r>
              <a:rPr lang="en-US"/>
              <a:t>Enzyme properties and specificity</a:t>
            </a:r>
          </a:p>
          <a:p>
            <a:pPr marL="457200" lvl="0" indent="-342900" rtl="0">
              <a:spcBef>
                <a:spcPts val="0"/>
              </a:spcBef>
              <a:buSzPct val="100000"/>
              <a:buAutoNum type="arabicPeriod"/>
            </a:pPr>
            <a:r>
              <a:rPr lang="en-US"/>
              <a:t>Enzyme-substrate binding </a:t>
            </a:r>
            <a:br>
              <a:rPr lang="en-US"/>
            </a:br>
            <a:r>
              <a:rPr lang="en-US"/>
              <a:t>•Lock and key binding</a:t>
            </a:r>
            <a:br>
              <a:rPr lang="en-US"/>
            </a:br>
            <a:r>
              <a:rPr lang="en-US"/>
              <a:t>•Induced fit binding</a:t>
            </a:r>
          </a:p>
          <a:p>
            <a:pPr marL="457200" lvl="0" indent="-342900" rtl="0">
              <a:spcBef>
                <a:spcPts val="0"/>
              </a:spcBef>
              <a:buSzPct val="100000"/>
              <a:buAutoNum type="arabicPeriod"/>
            </a:pPr>
            <a:r>
              <a:rPr lang="en-US"/>
              <a:t>Classification of Enzymes</a:t>
            </a:r>
          </a:p>
          <a:p>
            <a:pPr marL="457200" lvl="0" indent="-342900" rtl="0">
              <a:spcBef>
                <a:spcPts val="0"/>
              </a:spcBef>
              <a:buSzPct val="100000"/>
              <a:buAutoNum type="arabicPeriod"/>
            </a:pPr>
            <a:r>
              <a:rPr lang="en-US"/>
              <a:t>Enzyme nomenclature (Naming)</a:t>
            </a:r>
          </a:p>
          <a:p>
            <a:pPr marL="457200" lvl="0" indent="-342900" rtl="0">
              <a:spcBef>
                <a:spcPts val="0"/>
              </a:spcBef>
              <a:buSzPct val="100000"/>
              <a:buAutoNum type="arabicPeriod"/>
            </a:pPr>
            <a:r>
              <a:rPr lang="en-US"/>
              <a:t>Holoenzymes</a:t>
            </a:r>
          </a:p>
          <a:p>
            <a:pPr marL="457200" lvl="0" indent="-342900" rtl="0">
              <a:spcBef>
                <a:spcPts val="0"/>
              </a:spcBef>
              <a:buSzPct val="100000"/>
              <a:buAutoNum type="arabicPeriod"/>
            </a:pPr>
            <a:r>
              <a:rPr lang="en-US"/>
              <a:t>Cofactors and Coenzymes</a:t>
            </a:r>
          </a:p>
          <a:p>
            <a:pPr marL="457200" lvl="0" indent="-342900" rtl="0">
              <a:spcBef>
                <a:spcPts val="0"/>
              </a:spcBef>
              <a:buSzPct val="100000"/>
              <a:buAutoNum type="arabicPeriod"/>
            </a:pPr>
            <a:r>
              <a:rPr lang="en-US"/>
              <a:t>Ribozymes, Isoenzymes and zymogens</a:t>
            </a:r>
          </a:p>
          <a:p>
            <a:pPr marL="457200" lvl="0" indent="-342900" rtl="0">
              <a:spcBef>
                <a:spcPts val="0"/>
              </a:spcBef>
              <a:buSzPct val="100000"/>
              <a:buAutoNum type="arabicPeriod"/>
            </a:pPr>
            <a:r>
              <a:rPr lang="en-US"/>
              <a:t>Enzymes decrease activation energy of a reaction</a:t>
            </a:r>
          </a:p>
          <a:p>
            <a:pPr marL="457200" lvl="0" indent="-342900" rtl="0">
              <a:spcBef>
                <a:spcPts val="0"/>
              </a:spcBef>
              <a:buSzPct val="100000"/>
              <a:buAutoNum type="arabicPeriod"/>
            </a:pPr>
            <a:r>
              <a:rPr lang="en-US"/>
              <a:t>Enzyme Activity or Velocity</a:t>
            </a:r>
          </a:p>
          <a:p>
            <a:pPr marL="457200" lvl="0" indent="-342900" rtl="0">
              <a:spcBef>
                <a:spcPts val="0"/>
              </a:spcBef>
              <a:buSzPct val="100000"/>
              <a:buAutoNum type="arabicPeriod"/>
            </a:pPr>
            <a:r>
              <a:rPr lang="en-US"/>
              <a:t>Factors that affect enzyme activity</a:t>
            </a:r>
          </a:p>
          <a:p>
            <a:pPr marL="457200" lvl="0" indent="-320040">
              <a:spcBef>
                <a:spcPts val="0"/>
              </a:spcBef>
              <a:buAutoNum type="arabicPeriod"/>
            </a:pPr>
            <a:r>
              <a:rPr lang="en-US"/>
              <a:t>Enzyme kinetics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99052" y="410765"/>
            <a:ext cx="3248100" cy="561600"/>
          </a:xfrm>
          <a:prstGeom prst="rect">
            <a:avLst/>
          </a:prstGeom>
        </p:spPr>
        <p:txBody>
          <a:bodyPr wrap="square" lIns="91425" tIns="91425" rIns="91425" bIns="91425" anchor="b" anchorCtr="0">
            <a:noAutofit/>
          </a:bodyPr>
          <a:lstStyle/>
          <a:p>
            <a:pPr lvl="0">
              <a:spcBef>
                <a:spcPts val="0"/>
              </a:spcBef>
              <a:buNone/>
            </a:pPr>
            <a:r>
              <a:rPr lang="en-US" sz="2600"/>
              <a:t>What are Enzymes?</a:t>
            </a:r>
          </a:p>
        </p:txBody>
      </p:sp>
      <p:sp>
        <p:nvSpPr>
          <p:cNvPr id="134" name="Shape 134"/>
          <p:cNvSpPr/>
          <p:nvPr/>
        </p:nvSpPr>
        <p:spPr>
          <a:xfrm>
            <a:off x="222402" y="1057569"/>
            <a:ext cx="3248100" cy="10344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US">
                <a:latin typeface="Century Schoolbook"/>
                <a:ea typeface="Century Schoolbook"/>
                <a:cs typeface="Century Schoolbook"/>
                <a:sym typeface="Century Schoolbook"/>
              </a:rPr>
              <a:t>biological  catalysts  that </a:t>
            </a:r>
            <a:r>
              <a:rPr lang="en-US" b="1">
                <a:latin typeface="Century Schoolbook"/>
                <a:ea typeface="Century Schoolbook"/>
                <a:cs typeface="Century Schoolbook"/>
                <a:sym typeface="Century Schoolbook"/>
              </a:rPr>
              <a:t>speed  up </a:t>
            </a:r>
            <a:r>
              <a:rPr lang="en-US">
                <a:latin typeface="Century Schoolbook"/>
                <a:ea typeface="Century Schoolbook"/>
                <a:cs typeface="Century Schoolbook"/>
                <a:sym typeface="Century Schoolbook"/>
              </a:rPr>
              <a:t> the  rate  of  a  reaction  </a:t>
            </a:r>
            <a:r>
              <a:rPr lang="en-US" b="1">
                <a:latin typeface="Century Schoolbook"/>
                <a:ea typeface="Century Schoolbook"/>
                <a:cs typeface="Century Schoolbook"/>
                <a:sym typeface="Century Schoolbook"/>
              </a:rPr>
              <a:t>without being changed</a:t>
            </a:r>
            <a:r>
              <a:rPr lang="en-US">
                <a:latin typeface="Century Schoolbook"/>
                <a:ea typeface="Century Schoolbook"/>
                <a:cs typeface="Century Schoolbook"/>
                <a:sym typeface="Century Schoolbook"/>
              </a:rPr>
              <a:t> in the reaction </a:t>
            </a:r>
          </a:p>
        </p:txBody>
      </p:sp>
      <p:sp>
        <p:nvSpPr>
          <p:cNvPr id="135" name="Shape 135"/>
          <p:cNvSpPr/>
          <p:nvPr/>
        </p:nvSpPr>
        <p:spPr>
          <a:xfrm>
            <a:off x="222400" y="2242861"/>
            <a:ext cx="3248100" cy="792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latin typeface="Century Schoolbook"/>
                <a:ea typeface="Century Schoolbook"/>
                <a:cs typeface="Century Schoolbook"/>
                <a:sym typeface="Century Schoolbook"/>
              </a:rPr>
              <a:t>All enzymes are </a:t>
            </a:r>
            <a:r>
              <a:rPr lang="en-US" b="1">
                <a:solidFill>
                  <a:srgbClr val="CC0000"/>
                </a:solidFill>
                <a:latin typeface="Century Schoolbook"/>
                <a:ea typeface="Century Schoolbook"/>
                <a:cs typeface="Century Schoolbook"/>
                <a:sym typeface="Century Schoolbook"/>
              </a:rPr>
              <a:t>protein</a:t>
            </a:r>
            <a:r>
              <a:rPr lang="en-US">
                <a:latin typeface="Century Schoolbook"/>
                <a:ea typeface="Century Schoolbook"/>
                <a:cs typeface="Century Schoolbook"/>
                <a:sym typeface="Century Schoolbook"/>
              </a:rPr>
              <a:t> in nature All proteins </a:t>
            </a:r>
            <a:r>
              <a:rPr lang="en-US" b="1">
                <a:solidFill>
                  <a:srgbClr val="CC0000"/>
                </a:solidFill>
                <a:latin typeface="Century Schoolbook"/>
                <a:ea typeface="Century Schoolbook"/>
                <a:cs typeface="Century Schoolbook"/>
                <a:sym typeface="Century Schoolbook"/>
              </a:rPr>
              <a:t>are not enzymes</a:t>
            </a:r>
            <a:r>
              <a:rPr lang="en-US">
                <a:latin typeface="Century Schoolbook"/>
                <a:ea typeface="Century Schoolbook"/>
                <a:cs typeface="Century Schoolbook"/>
                <a:sym typeface="Century Schoolbook"/>
              </a:rPr>
              <a:t> </a:t>
            </a:r>
          </a:p>
        </p:txBody>
      </p:sp>
      <p:sp>
        <p:nvSpPr>
          <p:cNvPr id="136" name="Shape 136"/>
          <p:cNvSpPr/>
          <p:nvPr/>
        </p:nvSpPr>
        <p:spPr>
          <a:xfrm>
            <a:off x="222400" y="3186625"/>
            <a:ext cx="3248100" cy="13506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en-US">
                <a:latin typeface="Century Schoolbook"/>
                <a:ea typeface="Century Schoolbook"/>
                <a:cs typeface="Century Schoolbook"/>
                <a:sym typeface="Century Schoolbook"/>
              </a:rPr>
              <a:t>Substance  upon  which  the  enzymes  act are called </a:t>
            </a:r>
            <a:r>
              <a:rPr lang="en-US" b="1">
                <a:solidFill>
                  <a:srgbClr val="CC0000"/>
                </a:solidFill>
                <a:latin typeface="Century Schoolbook"/>
                <a:ea typeface="Century Schoolbook"/>
                <a:cs typeface="Century Schoolbook"/>
                <a:sym typeface="Century Schoolbook"/>
              </a:rPr>
              <a:t>substrates</a:t>
            </a:r>
            <a:r>
              <a:rPr lang="en-US">
                <a:latin typeface="Century Schoolbook"/>
                <a:ea typeface="Century Schoolbook"/>
                <a:cs typeface="Century Schoolbook"/>
                <a:sym typeface="Century Schoolbook"/>
              </a:rPr>
              <a:t> Enzyme  converts  substrates  into</a:t>
            </a:r>
            <a:br>
              <a:rPr lang="en-US">
                <a:latin typeface="Century Schoolbook"/>
                <a:ea typeface="Century Schoolbook"/>
                <a:cs typeface="Century Schoolbook"/>
                <a:sym typeface="Century Schoolbook"/>
              </a:rPr>
            </a:br>
            <a:r>
              <a:rPr lang="en-US" b="1">
                <a:solidFill>
                  <a:srgbClr val="CC0000"/>
                </a:solidFill>
                <a:latin typeface="Century Schoolbook"/>
                <a:ea typeface="Century Schoolbook"/>
                <a:cs typeface="Century Schoolbook"/>
                <a:sym typeface="Century Schoolbook"/>
              </a:rPr>
              <a:t>product(s)</a:t>
            </a:r>
            <a:br>
              <a:rPr lang="en-US" b="1">
                <a:solidFill>
                  <a:srgbClr val="CC0000"/>
                </a:solidFill>
                <a:latin typeface="Century Schoolbook"/>
                <a:ea typeface="Century Schoolbook"/>
                <a:cs typeface="Century Schoolbook"/>
                <a:sym typeface="Century Schoolbook"/>
              </a:rPr>
            </a:br>
            <a:endParaRPr lang="en-US" b="1">
              <a:solidFill>
                <a:srgbClr val="CC0000"/>
              </a:solidFill>
              <a:latin typeface="Century Schoolbook"/>
              <a:ea typeface="Century Schoolbook"/>
              <a:cs typeface="Century Schoolbook"/>
              <a:sym typeface="Century Schoolbook"/>
            </a:endParaRPr>
          </a:p>
        </p:txBody>
      </p:sp>
      <p:pic>
        <p:nvPicPr>
          <p:cNvPr id="137" name="Shape 137"/>
          <p:cNvPicPr preferRelativeResize="0"/>
          <p:nvPr/>
        </p:nvPicPr>
        <p:blipFill>
          <a:blip r:embed="rId3">
            <a:alphaModFix/>
          </a:blip>
          <a:stretch>
            <a:fillRect/>
          </a:stretch>
        </p:blipFill>
        <p:spPr>
          <a:xfrm>
            <a:off x="2239413" y="4688106"/>
            <a:ext cx="3409250" cy="2079533"/>
          </a:xfrm>
          <a:prstGeom prst="rect">
            <a:avLst/>
          </a:prstGeom>
          <a:noFill/>
          <a:ln>
            <a:noFill/>
          </a:ln>
        </p:spPr>
      </p:pic>
      <p:sp>
        <p:nvSpPr>
          <p:cNvPr id="138" name="Shape 138"/>
          <p:cNvSpPr txBox="1"/>
          <p:nvPr/>
        </p:nvSpPr>
        <p:spPr>
          <a:xfrm>
            <a:off x="3689025" y="295125"/>
            <a:ext cx="4118400" cy="792900"/>
          </a:xfrm>
          <a:prstGeom prst="rect">
            <a:avLst/>
          </a:prstGeom>
          <a:noFill/>
          <a:ln>
            <a:noFill/>
          </a:ln>
        </p:spPr>
        <p:txBody>
          <a:bodyPr wrap="square" lIns="91425" tIns="91425" rIns="91425" bIns="91425" anchor="t" anchorCtr="0">
            <a:noAutofit/>
          </a:bodyPr>
          <a:lstStyle/>
          <a:p>
            <a:pPr lvl="0" rtl="0">
              <a:spcBef>
                <a:spcPts val="0"/>
              </a:spcBef>
              <a:buNone/>
            </a:pPr>
            <a:r>
              <a:rPr lang="en-US" sz="2600">
                <a:latin typeface="Century Schoolbook"/>
                <a:ea typeface="Century Schoolbook"/>
                <a:cs typeface="Century Schoolbook"/>
                <a:sym typeface="Century Schoolbook"/>
              </a:rPr>
              <a:t>Properties of Enzymes</a:t>
            </a:r>
            <a:br>
              <a:rPr lang="en-US"/>
            </a:br>
            <a:endParaRPr lang="en-US"/>
          </a:p>
        </p:txBody>
      </p:sp>
      <p:sp>
        <p:nvSpPr>
          <p:cNvPr id="139" name="Shape 139"/>
          <p:cNvSpPr txBox="1"/>
          <p:nvPr/>
        </p:nvSpPr>
        <p:spPr>
          <a:xfrm>
            <a:off x="3783409" y="812818"/>
            <a:ext cx="1287600" cy="431400"/>
          </a:xfrm>
          <a:prstGeom prst="rect">
            <a:avLst/>
          </a:prstGeom>
          <a:noFill/>
          <a:ln>
            <a:noFill/>
          </a:ln>
        </p:spPr>
        <p:txBody>
          <a:bodyPr wrap="square" lIns="91425" tIns="91425" rIns="91425" bIns="91425" anchor="ctr" anchorCtr="0">
            <a:noAutofit/>
          </a:bodyPr>
          <a:lstStyle/>
          <a:p>
            <a:pPr lvl="0" rtl="0">
              <a:spcBef>
                <a:spcPts val="0"/>
              </a:spcBef>
              <a:buNone/>
            </a:pPr>
            <a:r>
              <a:rPr lang="en-US" b="1">
                <a:solidFill>
                  <a:srgbClr val="CC0000"/>
                </a:solidFill>
              </a:rPr>
              <a:t>Active site</a:t>
            </a:r>
          </a:p>
        </p:txBody>
      </p:sp>
      <p:sp>
        <p:nvSpPr>
          <p:cNvPr id="140" name="Shape 140"/>
          <p:cNvSpPr txBox="1"/>
          <p:nvPr/>
        </p:nvSpPr>
        <p:spPr>
          <a:xfrm>
            <a:off x="3783403" y="3364798"/>
            <a:ext cx="1287600" cy="431400"/>
          </a:xfrm>
          <a:prstGeom prst="rect">
            <a:avLst/>
          </a:prstGeom>
          <a:noFill/>
          <a:ln>
            <a:noFill/>
          </a:ln>
        </p:spPr>
        <p:txBody>
          <a:bodyPr wrap="square" lIns="91425" tIns="91425" rIns="91425" bIns="91425" anchor="ctr" anchorCtr="0">
            <a:noAutofit/>
          </a:bodyPr>
          <a:lstStyle/>
          <a:p>
            <a:pPr lvl="0" rtl="0">
              <a:spcBef>
                <a:spcPts val="0"/>
              </a:spcBef>
              <a:buNone/>
            </a:pPr>
            <a:r>
              <a:rPr lang="en-US" b="1"/>
              <a:t>Regulation</a:t>
            </a:r>
          </a:p>
        </p:txBody>
      </p:sp>
      <p:sp>
        <p:nvSpPr>
          <p:cNvPr id="141" name="Shape 141"/>
          <p:cNvSpPr/>
          <p:nvPr/>
        </p:nvSpPr>
        <p:spPr>
          <a:xfrm>
            <a:off x="3783390" y="1172942"/>
            <a:ext cx="2923800" cy="8778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US" sz="1000">
                <a:latin typeface="Century Schoolbook"/>
                <a:ea typeface="Century Schoolbook"/>
                <a:cs typeface="Century Schoolbook"/>
                <a:sym typeface="Century Schoolbook"/>
              </a:rPr>
              <a:t>The  region  of  enzyme  that  binds  with  the substrate and </a:t>
            </a:r>
            <a:r>
              <a:rPr lang="en-US" sz="1000" b="1">
                <a:solidFill>
                  <a:srgbClr val="CC0000"/>
                </a:solidFill>
                <a:latin typeface="Century Schoolbook"/>
                <a:ea typeface="Century Schoolbook"/>
                <a:cs typeface="Century Schoolbook"/>
                <a:sym typeface="Century Schoolbook"/>
              </a:rPr>
              <a:t>where catalysis occurs</a:t>
            </a:r>
            <a:r>
              <a:rPr lang="en-US" sz="1000">
                <a:latin typeface="Century Schoolbook"/>
                <a:ea typeface="Century Schoolbook"/>
                <a:cs typeface="Century Schoolbook"/>
                <a:sym typeface="Century Schoolbook"/>
              </a:rPr>
              <a:t> </a:t>
            </a:r>
          </a:p>
          <a:p>
            <a:pPr lvl="0">
              <a:spcBef>
                <a:spcPts val="0"/>
              </a:spcBef>
              <a:buNone/>
            </a:pPr>
            <a:r>
              <a:rPr lang="en-US" sz="1000">
                <a:latin typeface="Century Schoolbook"/>
                <a:ea typeface="Century Schoolbook"/>
                <a:cs typeface="Century Schoolbook"/>
                <a:sym typeface="Century Schoolbook"/>
              </a:rPr>
              <a:t>All enzymes have one or more active sites</a:t>
            </a:r>
            <a:br>
              <a:rPr lang="en-US" sz="1000">
                <a:latin typeface="Century Schoolbook"/>
                <a:ea typeface="Century Schoolbook"/>
                <a:cs typeface="Century Schoolbook"/>
                <a:sym typeface="Century Schoolbook"/>
              </a:rPr>
            </a:br>
            <a:endParaRPr lang="en-US" sz="1000">
              <a:latin typeface="Century Schoolbook"/>
              <a:ea typeface="Century Schoolbook"/>
              <a:cs typeface="Century Schoolbook"/>
              <a:sym typeface="Century Schoolbook"/>
            </a:endParaRPr>
          </a:p>
          <a:p>
            <a:pPr lvl="0">
              <a:spcBef>
                <a:spcPts val="0"/>
              </a:spcBef>
              <a:buNone/>
            </a:pPr>
            <a:r>
              <a:rPr lang="en-US" sz="600">
                <a:solidFill>
                  <a:srgbClr val="0B5394"/>
                </a:solidFill>
              </a:rPr>
              <a:t>Enzymes must at least have one active site</a:t>
            </a:r>
          </a:p>
        </p:txBody>
      </p:sp>
      <p:sp>
        <p:nvSpPr>
          <p:cNvPr id="142" name="Shape 142"/>
          <p:cNvSpPr/>
          <p:nvPr/>
        </p:nvSpPr>
        <p:spPr>
          <a:xfrm>
            <a:off x="3783406" y="3677281"/>
            <a:ext cx="2923800" cy="8778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sz="1000">
                <a:latin typeface="Century Schoolbook"/>
                <a:ea typeface="Century Schoolbook"/>
                <a:cs typeface="Century Schoolbook"/>
                <a:sym typeface="Century Schoolbook"/>
              </a:rPr>
              <a:t>Enzymes  can  be  </a:t>
            </a:r>
            <a:r>
              <a:rPr lang="en-US" sz="1000" b="1">
                <a:latin typeface="Century Schoolbook"/>
                <a:ea typeface="Century Schoolbook"/>
                <a:cs typeface="Century Schoolbook"/>
                <a:sym typeface="Century Schoolbook"/>
              </a:rPr>
              <a:t>activated</a:t>
            </a:r>
            <a:r>
              <a:rPr lang="en-US" sz="1000">
                <a:latin typeface="Century Schoolbook"/>
                <a:ea typeface="Century Schoolbook"/>
                <a:cs typeface="Century Schoolbook"/>
                <a:sym typeface="Century Schoolbook"/>
              </a:rPr>
              <a:t>  or  </a:t>
            </a:r>
            <a:r>
              <a:rPr lang="en-US" sz="1000" b="1">
                <a:latin typeface="Century Schoolbook"/>
                <a:ea typeface="Century Schoolbook"/>
                <a:cs typeface="Century Schoolbook"/>
                <a:sym typeface="Century Schoolbook"/>
              </a:rPr>
              <a:t>inhibited</a:t>
            </a:r>
            <a:r>
              <a:rPr lang="en-US" sz="1000">
                <a:latin typeface="Century Schoolbook"/>
                <a:ea typeface="Century Schoolbook"/>
                <a:cs typeface="Century Schoolbook"/>
                <a:sym typeface="Century Schoolbook"/>
              </a:rPr>
              <a:t>  so that  the  rate  of  product  formation</a:t>
            </a:r>
            <a:br>
              <a:rPr lang="en-US" sz="1000">
                <a:latin typeface="Century Schoolbook"/>
                <a:ea typeface="Century Schoolbook"/>
                <a:cs typeface="Century Schoolbook"/>
                <a:sym typeface="Century Schoolbook"/>
              </a:rPr>
            </a:br>
            <a:r>
              <a:rPr lang="en-US" sz="1000">
                <a:latin typeface="Century Schoolbook"/>
                <a:ea typeface="Century Schoolbook"/>
                <a:cs typeface="Century Schoolbook"/>
                <a:sym typeface="Century Schoolbook"/>
              </a:rPr>
              <a:t>responds to </a:t>
            </a:r>
            <a:r>
              <a:rPr lang="en-US" sz="1000" b="1">
                <a:latin typeface="Century Schoolbook"/>
                <a:ea typeface="Century Schoolbook"/>
                <a:cs typeface="Century Schoolbook"/>
                <a:sym typeface="Century Schoolbook"/>
              </a:rPr>
              <a:t>the need of the cell</a:t>
            </a:r>
            <a:br>
              <a:rPr lang="en-US" sz="1000">
                <a:latin typeface="Century Schoolbook"/>
                <a:ea typeface="Century Schoolbook"/>
                <a:cs typeface="Century Schoolbook"/>
                <a:sym typeface="Century Schoolbook"/>
              </a:rPr>
            </a:br>
            <a:r>
              <a:rPr lang="en-US" sz="700">
                <a:solidFill>
                  <a:srgbClr val="0B5394"/>
                </a:solidFill>
                <a:latin typeface="Century Schoolbook"/>
                <a:ea typeface="Century Schoolbook"/>
                <a:cs typeface="Century Schoolbook"/>
                <a:sym typeface="Century Schoolbook"/>
              </a:rPr>
              <a:t>“e.g. if we didn’t eat food, we don’t need digestive enzymes, therefore they are inhibited”</a:t>
            </a:r>
          </a:p>
        </p:txBody>
      </p:sp>
      <p:sp>
        <p:nvSpPr>
          <p:cNvPr id="143" name="Shape 143"/>
          <p:cNvSpPr/>
          <p:nvPr/>
        </p:nvSpPr>
        <p:spPr>
          <a:xfrm>
            <a:off x="3783403" y="2425103"/>
            <a:ext cx="2923800" cy="8778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sz="1000">
                <a:latin typeface="Century Schoolbook"/>
                <a:ea typeface="Century Schoolbook"/>
                <a:cs typeface="Century Schoolbook"/>
                <a:sym typeface="Century Schoolbook"/>
              </a:rPr>
              <a:t>Enzymes  bind  to  their  </a:t>
            </a:r>
            <a:r>
              <a:rPr lang="en-US" sz="1000" b="1">
                <a:latin typeface="Century Schoolbook"/>
                <a:ea typeface="Century Schoolbook"/>
                <a:cs typeface="Century Schoolbook"/>
                <a:sym typeface="Century Schoolbook"/>
              </a:rPr>
              <a:t>specific  substrates in  the  active  site  </a:t>
            </a:r>
            <a:r>
              <a:rPr lang="en-US" sz="1000">
                <a:latin typeface="Century Schoolbook"/>
                <a:ea typeface="Century Schoolbook"/>
                <a:cs typeface="Century Schoolbook"/>
                <a:sym typeface="Century Schoolbook"/>
              </a:rPr>
              <a:t>to  convert  them  to product(s)</a:t>
            </a:r>
            <a:br>
              <a:rPr lang="en-US" sz="1000">
                <a:latin typeface="Century Schoolbook"/>
                <a:ea typeface="Century Schoolbook"/>
                <a:cs typeface="Century Schoolbook"/>
                <a:sym typeface="Century Schoolbook"/>
              </a:rPr>
            </a:br>
            <a:r>
              <a:rPr lang="en-US" sz="1000">
                <a:solidFill>
                  <a:srgbClr val="0B5394"/>
                </a:solidFill>
                <a:latin typeface="Century Schoolbook"/>
                <a:ea typeface="Century Schoolbook"/>
                <a:cs typeface="Century Schoolbook"/>
                <a:sym typeface="Century Schoolbook"/>
              </a:rPr>
              <a:t>“not every substrate can bind to any enzyme”</a:t>
            </a:r>
          </a:p>
        </p:txBody>
      </p:sp>
      <p:sp>
        <p:nvSpPr>
          <p:cNvPr id="144" name="Shape 144"/>
          <p:cNvSpPr txBox="1"/>
          <p:nvPr/>
        </p:nvSpPr>
        <p:spPr>
          <a:xfrm>
            <a:off x="3783400" y="2135673"/>
            <a:ext cx="1287600" cy="337200"/>
          </a:xfrm>
          <a:prstGeom prst="rect">
            <a:avLst/>
          </a:prstGeom>
          <a:noFill/>
          <a:ln>
            <a:noFill/>
          </a:ln>
        </p:spPr>
        <p:txBody>
          <a:bodyPr wrap="square" lIns="91425" tIns="91425" rIns="91425" bIns="91425" anchor="ctr" anchorCtr="0">
            <a:noAutofit/>
          </a:bodyPr>
          <a:lstStyle/>
          <a:p>
            <a:pPr lvl="0" rtl="0">
              <a:spcBef>
                <a:spcPts val="0"/>
              </a:spcBef>
              <a:buNone/>
            </a:pPr>
            <a:r>
              <a:rPr lang="en-US" b="1"/>
              <a:t>Specificity</a:t>
            </a:r>
          </a:p>
        </p:txBody>
      </p:sp>
      <p:cxnSp>
        <p:nvCxnSpPr>
          <p:cNvPr id="145" name="Shape 145"/>
          <p:cNvCxnSpPr/>
          <p:nvPr/>
        </p:nvCxnSpPr>
        <p:spPr>
          <a:xfrm>
            <a:off x="3689013" y="709850"/>
            <a:ext cx="7800" cy="3858900"/>
          </a:xfrm>
          <a:prstGeom prst="straightConnector1">
            <a:avLst/>
          </a:prstGeom>
          <a:noFill/>
          <a:ln w="9525" cap="flat" cmpd="sng">
            <a:solidFill>
              <a:schemeClr val="dk2"/>
            </a:solidFill>
            <a:prstDash val="solid"/>
            <a:round/>
            <a:headEnd type="none" w="lg" len="lg"/>
            <a:tailEnd type="none" w="lg" len="lg"/>
          </a:ln>
        </p:spPr>
      </p:cxnSp>
      <p:sp>
        <p:nvSpPr>
          <p:cNvPr id="146" name="Shape 146"/>
          <p:cNvSpPr txBox="1">
            <a:spLocks noGrp="1"/>
          </p:cNvSpPr>
          <p:nvPr>
            <p:ph type="title"/>
          </p:nvPr>
        </p:nvSpPr>
        <p:spPr>
          <a:xfrm>
            <a:off x="8313450" y="709838"/>
            <a:ext cx="2181600" cy="858600"/>
          </a:xfrm>
          <a:prstGeom prst="rect">
            <a:avLst/>
          </a:prstGeom>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2500"/>
              <a:t>Enzyme specificity</a:t>
            </a:r>
            <a:br>
              <a:rPr lang="en-US"/>
            </a:br>
            <a:endParaRPr lang="en-US"/>
          </a:p>
        </p:txBody>
      </p:sp>
      <p:sp>
        <p:nvSpPr>
          <p:cNvPr id="147" name="Shape 147"/>
          <p:cNvSpPr txBox="1">
            <a:spLocks noGrp="1"/>
          </p:cNvSpPr>
          <p:nvPr>
            <p:ph type="body" idx="1"/>
          </p:nvPr>
        </p:nvSpPr>
        <p:spPr>
          <a:xfrm>
            <a:off x="7942350" y="1651050"/>
            <a:ext cx="2923800" cy="3268200"/>
          </a:xfrm>
          <a:prstGeom prst="rect">
            <a:avLst/>
          </a:prstGeom>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en-US"/>
              <a:t>-Enzymes are </a:t>
            </a:r>
            <a:r>
              <a:rPr lang="en-US" b="1"/>
              <a:t>highly specific</a:t>
            </a:r>
          </a:p>
          <a:p>
            <a:pPr lvl="0" rtl="0">
              <a:spcBef>
                <a:spcPts val="0"/>
              </a:spcBef>
              <a:buNone/>
            </a:pPr>
            <a:r>
              <a:rPr lang="en-US"/>
              <a:t>-Interact  with  </a:t>
            </a:r>
            <a:r>
              <a:rPr lang="en-US" b="1"/>
              <a:t>only  one  or  a  few  of</a:t>
            </a:r>
            <a:br>
              <a:rPr lang="en-US" b="1"/>
            </a:br>
            <a:r>
              <a:rPr lang="en-US" b="1"/>
              <a:t>the substrates </a:t>
            </a:r>
            <a:r>
              <a:rPr lang="en-US" sz="900" b="1">
                <a:solidFill>
                  <a:schemeClr val="dk2"/>
                </a:solidFill>
              </a:rPr>
              <a:t>Depending on the number of active sites</a:t>
            </a:r>
          </a:p>
          <a:p>
            <a:pPr lvl="0" rtl="0">
              <a:spcBef>
                <a:spcPts val="0"/>
              </a:spcBef>
              <a:buNone/>
            </a:pPr>
            <a:r>
              <a:rPr lang="en-US"/>
              <a:t>-</a:t>
            </a:r>
            <a:r>
              <a:rPr lang="en-US" b="1"/>
              <a:t>Catalyze only one type of reaction</a:t>
            </a:r>
            <a:br>
              <a:rPr lang="en-US"/>
            </a:br>
            <a:endParaRPr lang="en-US"/>
          </a:p>
        </p:txBody>
      </p:sp>
      <p:sp>
        <p:nvSpPr>
          <p:cNvPr id="148" name="Shape 148"/>
          <p:cNvSpPr txBox="1"/>
          <p:nvPr/>
        </p:nvSpPr>
        <p:spPr>
          <a:xfrm>
            <a:off x="7942350" y="5058396"/>
            <a:ext cx="2923800" cy="1101000"/>
          </a:xfrm>
          <a:prstGeom prst="rect">
            <a:avLst/>
          </a:prstGeom>
          <a:noFill/>
          <a:ln>
            <a:noFill/>
          </a:ln>
        </p:spPr>
        <p:txBody>
          <a:bodyPr wrap="square" lIns="91425" tIns="91425" rIns="91425" bIns="91425" anchor="t" anchorCtr="0">
            <a:noAutofit/>
          </a:bodyPr>
          <a:lstStyle/>
          <a:p>
            <a:pPr lvl="0" algn="l">
              <a:spcBef>
                <a:spcPts val="0"/>
              </a:spcBef>
              <a:buNone/>
            </a:pPr>
            <a:r>
              <a:rPr lang="en-US" sz="900">
                <a:solidFill>
                  <a:srgbClr val="999999"/>
                </a:solidFill>
              </a:rPr>
              <a:t>Example: Sucrase enzyme only interact with sucrose and only do one reaction which is “hydrolysis” thus breaking the bond and releasing “fructose and glucose” </a:t>
            </a:r>
            <a:r>
              <a:rPr lang="en-US" sz="800">
                <a:solidFill>
                  <a:srgbClr val="999999"/>
                </a:solidFill>
              </a:rPr>
              <a:t>as </a:t>
            </a:r>
            <a:r>
              <a:rPr lang="en-US" sz="900">
                <a:solidFill>
                  <a:srgbClr val="999999"/>
                </a:solidFill>
              </a:rPr>
              <a:t>products</a:t>
            </a:r>
            <a:r>
              <a:rPr lang="en-US" sz="700">
                <a:solidFill>
                  <a:srgbClr val="999999"/>
                </a:solidFill>
              </a:rPr>
              <a:t>. If we needed to do another reaction, we use another enzyme</a:t>
            </a:r>
          </a:p>
        </p:txBody>
      </p:sp>
      <p:sp>
        <p:nvSpPr>
          <p:cNvPr id="149" name="Shape 149"/>
          <p:cNvSpPr txBox="1"/>
          <p:nvPr/>
        </p:nvSpPr>
        <p:spPr>
          <a:xfrm>
            <a:off x="99050" y="4688100"/>
            <a:ext cx="1420800" cy="1034400"/>
          </a:xfrm>
          <a:prstGeom prst="rect">
            <a:avLst/>
          </a:prstGeom>
          <a:noFill/>
          <a:ln>
            <a:noFill/>
          </a:ln>
        </p:spPr>
        <p:txBody>
          <a:bodyPr wrap="square" lIns="91425" tIns="91425" rIns="91425" bIns="91425" anchor="t" anchorCtr="0">
            <a:noAutofit/>
          </a:bodyPr>
          <a:lstStyle/>
          <a:p>
            <a:pPr lvl="0">
              <a:spcBef>
                <a:spcPts val="0"/>
              </a:spcBef>
              <a:buNone/>
            </a:pPr>
            <a:r>
              <a:rPr lang="en-US" sz="1000">
                <a:solidFill>
                  <a:srgbClr val="999999"/>
                </a:solidFill>
                <a:latin typeface="Century Schoolbook"/>
                <a:ea typeface="Century Schoolbook"/>
                <a:cs typeface="Century Schoolbook"/>
                <a:sym typeface="Century Schoolbook"/>
              </a:rPr>
              <a:t>Catalysts: anything that speed up a reaction and not being changed in the process</a:t>
            </a:r>
          </a:p>
        </p:txBody>
      </p:sp>
      <p:sp>
        <p:nvSpPr>
          <p:cNvPr id="150" name="Shape 150"/>
          <p:cNvSpPr txBox="1"/>
          <p:nvPr/>
        </p:nvSpPr>
        <p:spPr>
          <a:xfrm>
            <a:off x="8261995" y="4158947"/>
            <a:ext cx="2284500" cy="1034400"/>
          </a:xfrm>
          <a:prstGeom prst="rect">
            <a:avLst/>
          </a:prstGeom>
          <a:noFill/>
          <a:ln>
            <a:noFill/>
          </a:ln>
        </p:spPr>
        <p:txBody>
          <a:bodyPr wrap="square" lIns="91425" tIns="91425" rIns="91425" bIns="91425" anchor="t" anchorCtr="0">
            <a:noAutofit/>
          </a:bodyPr>
          <a:lstStyle/>
          <a:p>
            <a:pPr lvl="0">
              <a:spcBef>
                <a:spcPts val="0"/>
              </a:spcBef>
              <a:buNone/>
            </a:pPr>
            <a:r>
              <a:rPr lang="en-US" sz="1000">
                <a:solidFill>
                  <a:srgbClr val="0B5394"/>
                </a:solidFill>
              </a:rPr>
              <a:t>“If we need to do another reaction to the same substrate, we use a different enzyme</a:t>
            </a:r>
            <a:r>
              <a:rPr lang="en-US" sz="1200">
                <a:solidFill>
                  <a:srgbClr val="0B5394"/>
                </a:solidFill>
              </a:rPr>
              <a:t>”</a:t>
            </a:r>
          </a:p>
        </p:txBody>
      </p:sp>
      <p:sp>
        <p:nvSpPr>
          <p:cNvPr id="151" name="Shape 151"/>
          <p:cNvSpPr txBox="1"/>
          <p:nvPr/>
        </p:nvSpPr>
        <p:spPr>
          <a:xfrm>
            <a:off x="0" y="73575"/>
            <a:ext cx="3166200" cy="337200"/>
          </a:xfrm>
          <a:prstGeom prst="rect">
            <a:avLst/>
          </a:prstGeom>
          <a:noFill/>
          <a:ln>
            <a:noFill/>
          </a:ln>
        </p:spPr>
        <p:txBody>
          <a:bodyPr wrap="square" lIns="91425" tIns="91425" rIns="91425" bIns="91425" anchor="t" anchorCtr="0">
            <a:noAutofit/>
          </a:bodyPr>
          <a:lstStyle/>
          <a:p>
            <a:pPr lvl="0">
              <a:spcBef>
                <a:spcPts val="0"/>
              </a:spcBef>
              <a:buNone/>
            </a:pPr>
            <a:r>
              <a:rPr lang="en-US" sz="1000">
                <a:solidFill>
                  <a:srgbClr val="999999"/>
                </a:solidFill>
              </a:rPr>
              <a:t>Everything that ends with “ase” is mostly an enzyme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4356777" y="1401376"/>
            <a:ext cx="3697167" cy="3065925"/>
          </a:xfrm>
          <a:prstGeom prst="rect">
            <a:avLst/>
          </a:prstGeom>
          <a:noFill/>
          <a:ln>
            <a:noFill/>
          </a:ln>
        </p:spPr>
      </p:pic>
      <p:pic>
        <p:nvPicPr>
          <p:cNvPr id="158" name="Shape 158"/>
          <p:cNvPicPr preferRelativeResize="0"/>
          <p:nvPr/>
        </p:nvPicPr>
        <p:blipFill>
          <a:blip r:embed="rId4">
            <a:alphaModFix/>
          </a:blip>
          <a:stretch>
            <a:fillRect/>
          </a:stretch>
        </p:blipFill>
        <p:spPr>
          <a:xfrm>
            <a:off x="8294050" y="1604545"/>
            <a:ext cx="2733761" cy="3065924"/>
          </a:xfrm>
          <a:prstGeom prst="rect">
            <a:avLst/>
          </a:prstGeom>
          <a:noFill/>
          <a:ln>
            <a:noFill/>
          </a:ln>
        </p:spPr>
      </p:pic>
      <p:sp>
        <p:nvSpPr>
          <p:cNvPr id="159" name="Shape 159"/>
          <p:cNvSpPr txBox="1"/>
          <p:nvPr/>
        </p:nvSpPr>
        <p:spPr>
          <a:xfrm>
            <a:off x="8453275" y="542775"/>
            <a:ext cx="2415300" cy="8586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a:latin typeface="Century Schoolbook"/>
                <a:ea typeface="Century Schoolbook"/>
                <a:cs typeface="Century Schoolbook"/>
                <a:sym typeface="Century Schoolbook"/>
              </a:rPr>
              <a:t>Structure of </a:t>
            </a:r>
            <a:r>
              <a:rPr lang="en-US" sz="1800" b="1">
                <a:latin typeface="Century Schoolbook"/>
                <a:ea typeface="Century Schoolbook"/>
                <a:cs typeface="Century Schoolbook"/>
                <a:sym typeface="Century Schoolbook"/>
              </a:rPr>
              <a:t>trypsin</a:t>
            </a:r>
            <a:r>
              <a:rPr lang="en-US" sz="1800">
                <a:latin typeface="Century Schoolbook"/>
                <a:ea typeface="Century Schoolbook"/>
                <a:cs typeface="Century Schoolbook"/>
                <a:sym typeface="Century Schoolbook"/>
              </a:rPr>
              <a:t> enzyme</a:t>
            </a:r>
            <a:br>
              <a:rPr lang="en-US"/>
            </a:br>
            <a:endParaRPr lang="en-US"/>
          </a:p>
        </p:txBody>
      </p:sp>
      <p:sp>
        <p:nvSpPr>
          <p:cNvPr id="160" name="Shape 160"/>
          <p:cNvSpPr txBox="1"/>
          <p:nvPr/>
        </p:nvSpPr>
        <p:spPr>
          <a:xfrm>
            <a:off x="4815000" y="658676"/>
            <a:ext cx="2562000" cy="858600"/>
          </a:xfrm>
          <a:prstGeom prst="rect">
            <a:avLst/>
          </a:prstGeom>
          <a:noFill/>
          <a:ln>
            <a:noFill/>
          </a:ln>
        </p:spPr>
        <p:txBody>
          <a:bodyPr wrap="square" lIns="91425" tIns="91425" rIns="91425" bIns="91425" anchor="ctr" anchorCtr="0">
            <a:noAutofit/>
          </a:bodyPr>
          <a:lstStyle/>
          <a:p>
            <a:pPr lvl="0" algn="ctr" rtl="0">
              <a:spcBef>
                <a:spcPts val="0"/>
              </a:spcBef>
              <a:buNone/>
            </a:pPr>
            <a:r>
              <a:rPr lang="en-US" sz="1600">
                <a:latin typeface="Century Schoolbook"/>
                <a:ea typeface="Century Schoolbook"/>
                <a:cs typeface="Century Schoolbook"/>
                <a:sym typeface="Century Schoolbook"/>
              </a:rPr>
              <a:t>An enzyme with its </a:t>
            </a:r>
            <a:r>
              <a:rPr lang="en-US" sz="1600" b="1">
                <a:latin typeface="Century Schoolbook"/>
                <a:ea typeface="Century Schoolbook"/>
                <a:cs typeface="Century Schoolbook"/>
                <a:sym typeface="Century Schoolbook"/>
              </a:rPr>
              <a:t>active site</a:t>
            </a:r>
            <a:br>
              <a:rPr lang="en-US" sz="1600" b="1">
                <a:latin typeface="Century Schoolbook"/>
                <a:ea typeface="Century Schoolbook"/>
                <a:cs typeface="Century Schoolbook"/>
                <a:sym typeface="Century Schoolbook"/>
              </a:rPr>
            </a:br>
            <a:endParaRPr lang="en-US" sz="1600" b="1">
              <a:latin typeface="Century Schoolbook"/>
              <a:ea typeface="Century Schoolbook"/>
              <a:cs typeface="Century Schoolbook"/>
              <a:sym typeface="Century Schoolbook"/>
            </a:endParaRPr>
          </a:p>
        </p:txBody>
      </p:sp>
      <p:sp>
        <p:nvSpPr>
          <p:cNvPr id="161" name="Shape 161"/>
          <p:cNvSpPr txBox="1"/>
          <p:nvPr/>
        </p:nvSpPr>
        <p:spPr>
          <a:xfrm>
            <a:off x="645298" y="587110"/>
            <a:ext cx="2415300" cy="1145100"/>
          </a:xfrm>
          <a:prstGeom prst="rect">
            <a:avLst/>
          </a:prstGeom>
          <a:noFill/>
          <a:ln>
            <a:noFill/>
          </a:ln>
        </p:spPr>
        <p:txBody>
          <a:bodyPr wrap="square" lIns="91425" tIns="91425" rIns="91425" bIns="91425" anchor="ctr" anchorCtr="0">
            <a:noAutofit/>
          </a:bodyPr>
          <a:lstStyle/>
          <a:p>
            <a:pPr lvl="0" algn="ctr" rtl="0">
              <a:spcBef>
                <a:spcPts val="0"/>
              </a:spcBef>
              <a:buNone/>
            </a:pPr>
            <a:r>
              <a:rPr lang="en-US" sz="1600">
                <a:latin typeface="Century Schoolbook"/>
                <a:ea typeface="Century Schoolbook"/>
                <a:cs typeface="Century Schoolbook"/>
                <a:sym typeface="Century Schoolbook"/>
              </a:rPr>
              <a:t>Structure of </a:t>
            </a:r>
            <a:r>
              <a:rPr lang="en-US" sz="1600" b="1">
                <a:latin typeface="Century Schoolbook"/>
                <a:ea typeface="Century Schoolbook"/>
                <a:cs typeface="Century Schoolbook"/>
                <a:sym typeface="Century Schoolbook"/>
              </a:rPr>
              <a:t>pepsin</a:t>
            </a:r>
            <a:r>
              <a:rPr lang="en-US" sz="1600">
                <a:latin typeface="Century Schoolbook"/>
                <a:ea typeface="Century Schoolbook"/>
                <a:cs typeface="Century Schoolbook"/>
                <a:sym typeface="Century Schoolbook"/>
              </a:rPr>
              <a:t> enzyme</a:t>
            </a:r>
            <a:br>
              <a:rPr lang="en-US"/>
            </a:br>
            <a:endParaRPr lang="en-US"/>
          </a:p>
        </p:txBody>
      </p:sp>
      <p:pic>
        <p:nvPicPr>
          <p:cNvPr id="162" name="Shape 162"/>
          <p:cNvPicPr preferRelativeResize="0"/>
          <p:nvPr/>
        </p:nvPicPr>
        <p:blipFill>
          <a:blip r:embed="rId5">
            <a:alphaModFix/>
          </a:blip>
          <a:stretch>
            <a:fillRect/>
          </a:stretch>
        </p:blipFill>
        <p:spPr>
          <a:xfrm>
            <a:off x="0" y="1401364"/>
            <a:ext cx="3997000" cy="3065926"/>
          </a:xfrm>
          <a:prstGeom prst="rect">
            <a:avLst/>
          </a:prstGeom>
          <a:noFill/>
          <a:ln>
            <a:noFill/>
          </a:ln>
        </p:spPr>
      </p:pic>
      <p:sp>
        <p:nvSpPr>
          <p:cNvPr id="163" name="Shape 163"/>
          <p:cNvSpPr txBox="1"/>
          <p:nvPr/>
        </p:nvSpPr>
        <p:spPr>
          <a:xfrm>
            <a:off x="177688" y="6027470"/>
            <a:ext cx="9753600" cy="3024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A61C00"/>
                </a:solidFill>
              </a:rPr>
              <a:t>Structures are not for memorization</a:t>
            </a:r>
            <a:r>
              <a:rPr 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cxnSp>
        <p:nvCxnSpPr>
          <p:cNvPr id="169" name="Shape 169"/>
          <p:cNvCxnSpPr/>
          <p:nvPr/>
        </p:nvCxnSpPr>
        <p:spPr>
          <a:xfrm>
            <a:off x="1608615" y="1402811"/>
            <a:ext cx="3465300" cy="3900"/>
          </a:xfrm>
          <a:prstGeom prst="straightConnector1">
            <a:avLst/>
          </a:prstGeom>
          <a:noFill/>
          <a:ln w="9525" cap="flat" cmpd="sng">
            <a:solidFill>
              <a:schemeClr val="dk2"/>
            </a:solidFill>
            <a:prstDash val="solid"/>
            <a:round/>
            <a:headEnd type="none" w="lg" len="lg"/>
            <a:tailEnd type="none" w="lg" len="lg"/>
          </a:ln>
        </p:spPr>
      </p:cxnSp>
      <p:sp>
        <p:nvSpPr>
          <p:cNvPr id="170" name="Shape 170"/>
          <p:cNvSpPr txBox="1"/>
          <p:nvPr/>
        </p:nvSpPr>
        <p:spPr>
          <a:xfrm>
            <a:off x="1841269" y="452723"/>
            <a:ext cx="3000000" cy="4545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a:latin typeface="Century Schoolbook"/>
                <a:ea typeface="Century Schoolbook"/>
                <a:cs typeface="Century Schoolbook"/>
                <a:sym typeface="Century Schoolbook"/>
              </a:rPr>
              <a:t>Enzyme-substrate binding</a:t>
            </a:r>
            <a:br>
              <a:rPr lang="en-US"/>
            </a:br>
            <a:endParaRPr lang="en-US"/>
          </a:p>
        </p:txBody>
      </p:sp>
      <p:sp>
        <p:nvSpPr>
          <p:cNvPr id="171" name="Shape 171"/>
          <p:cNvSpPr/>
          <p:nvPr/>
        </p:nvSpPr>
        <p:spPr>
          <a:xfrm>
            <a:off x="506996" y="952049"/>
            <a:ext cx="1590000" cy="9054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600">
                <a:latin typeface="Century Schoolbook"/>
                <a:ea typeface="Century Schoolbook"/>
                <a:cs typeface="Century Schoolbook"/>
                <a:sym typeface="Century Schoolbook"/>
              </a:rPr>
              <a:t>Lock and key binding</a:t>
            </a:r>
            <a:br>
              <a:rPr lang="en-US"/>
            </a:br>
            <a:endParaRPr lang="en-US"/>
          </a:p>
        </p:txBody>
      </p:sp>
      <p:sp>
        <p:nvSpPr>
          <p:cNvPr id="172" name="Shape 172"/>
          <p:cNvSpPr/>
          <p:nvPr/>
        </p:nvSpPr>
        <p:spPr>
          <a:xfrm>
            <a:off x="4343704" y="1005739"/>
            <a:ext cx="1590000" cy="7980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600">
                <a:latin typeface="Century Schoolbook"/>
                <a:ea typeface="Century Schoolbook"/>
                <a:cs typeface="Century Schoolbook"/>
                <a:sym typeface="Century Schoolbook"/>
              </a:rPr>
              <a:t>Induced fit binding</a:t>
            </a:r>
            <a:br>
              <a:rPr lang="en-US"/>
            </a:br>
            <a:br>
              <a:rPr lang="en-US"/>
            </a:br>
            <a:endParaRPr lang="en-US"/>
          </a:p>
        </p:txBody>
      </p:sp>
      <p:sp>
        <p:nvSpPr>
          <p:cNvPr id="173" name="Shape 173"/>
          <p:cNvSpPr/>
          <p:nvPr/>
        </p:nvSpPr>
        <p:spPr>
          <a:xfrm>
            <a:off x="278239" y="1902275"/>
            <a:ext cx="2047500" cy="20475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a:latin typeface="Century Schoolbook"/>
                <a:ea typeface="Century Schoolbook"/>
                <a:cs typeface="Century Schoolbook"/>
                <a:sym typeface="Century Schoolbook"/>
              </a:rPr>
              <a:t>The enzyme has an active site that </a:t>
            </a:r>
            <a:r>
              <a:rPr lang="en-US" b="1">
                <a:latin typeface="Century Schoolbook"/>
                <a:ea typeface="Century Schoolbook"/>
                <a:cs typeface="Century Schoolbook"/>
                <a:sym typeface="Century Schoolbook"/>
              </a:rPr>
              <a:t>fits the exact dimensions</a:t>
            </a:r>
            <a:r>
              <a:rPr lang="en-US">
                <a:latin typeface="Century Schoolbook"/>
                <a:ea typeface="Century Schoolbook"/>
                <a:cs typeface="Century Schoolbook"/>
                <a:sym typeface="Century Schoolbook"/>
              </a:rPr>
              <a:t> of the substrate</a:t>
            </a:r>
            <a:br>
              <a:rPr lang="en-US">
                <a:latin typeface="Century Schoolbook"/>
                <a:ea typeface="Century Schoolbook"/>
                <a:cs typeface="Century Schoolbook"/>
                <a:sym typeface="Century Schoolbook"/>
              </a:rPr>
            </a:br>
            <a:endParaRPr lang="en-US">
              <a:latin typeface="Century Schoolbook"/>
              <a:ea typeface="Century Schoolbook"/>
              <a:cs typeface="Century Schoolbook"/>
              <a:sym typeface="Century Schoolbook"/>
            </a:endParaRPr>
          </a:p>
        </p:txBody>
      </p:sp>
      <p:cxnSp>
        <p:nvCxnSpPr>
          <p:cNvPr id="174" name="Shape 174"/>
          <p:cNvCxnSpPr/>
          <p:nvPr/>
        </p:nvCxnSpPr>
        <p:spPr>
          <a:xfrm flipH="1">
            <a:off x="3337526" y="961210"/>
            <a:ext cx="7500" cy="445500"/>
          </a:xfrm>
          <a:prstGeom prst="straightConnector1">
            <a:avLst/>
          </a:prstGeom>
          <a:noFill/>
          <a:ln w="9525" cap="flat" cmpd="sng">
            <a:solidFill>
              <a:schemeClr val="dk2"/>
            </a:solidFill>
            <a:prstDash val="solid"/>
            <a:round/>
            <a:headEnd type="none" w="lg" len="lg"/>
            <a:tailEnd type="none" w="lg" len="lg"/>
          </a:ln>
        </p:spPr>
      </p:cxnSp>
      <p:pic>
        <p:nvPicPr>
          <p:cNvPr id="175" name="Shape 175"/>
          <p:cNvPicPr preferRelativeResize="0"/>
          <p:nvPr/>
        </p:nvPicPr>
        <p:blipFill>
          <a:blip r:embed="rId3">
            <a:alphaModFix/>
          </a:blip>
          <a:stretch>
            <a:fillRect/>
          </a:stretch>
        </p:blipFill>
        <p:spPr>
          <a:xfrm>
            <a:off x="154000" y="3994600"/>
            <a:ext cx="2751298" cy="1885300"/>
          </a:xfrm>
          <a:prstGeom prst="rect">
            <a:avLst/>
          </a:prstGeom>
          <a:noFill/>
          <a:ln>
            <a:noFill/>
          </a:ln>
        </p:spPr>
      </p:pic>
      <p:graphicFrame>
        <p:nvGraphicFramePr>
          <p:cNvPr id="176" name="Shape 176"/>
          <p:cNvGraphicFramePr/>
          <p:nvPr/>
        </p:nvGraphicFramePr>
        <p:xfrm>
          <a:off x="7021958" y="1677667"/>
          <a:ext cx="4106625" cy="3712090"/>
        </p:xfrm>
        <a:graphic>
          <a:graphicData uri="http://schemas.openxmlformats.org/drawingml/2006/table">
            <a:tbl>
              <a:tblPr>
                <a:noFill/>
                <a:tableStyleId>{62A7EA63-0543-49E3-9D48-9E0D14D5D640}</a:tableStyleId>
              </a:tblPr>
              <a:tblGrid>
                <a:gridCol w="1666775">
                  <a:extLst>
                    <a:ext uri="{9D8B030D-6E8A-4147-A177-3AD203B41FA5}">
                      <a16:colId xmlns:a16="http://schemas.microsoft.com/office/drawing/2014/main" val="20000"/>
                    </a:ext>
                  </a:extLst>
                </a:gridCol>
                <a:gridCol w="2439850">
                  <a:extLst>
                    <a:ext uri="{9D8B030D-6E8A-4147-A177-3AD203B41FA5}">
                      <a16:colId xmlns:a16="http://schemas.microsoft.com/office/drawing/2014/main" val="20001"/>
                    </a:ext>
                  </a:extLst>
                </a:gridCol>
              </a:tblGrid>
              <a:tr h="666825">
                <a:tc>
                  <a:txBody>
                    <a:bodyPr/>
                    <a:lstStyle/>
                    <a:p>
                      <a:pPr lvl="0" algn="ctr" rtl="0">
                        <a:spcBef>
                          <a:spcPts val="0"/>
                        </a:spcBef>
                        <a:buNone/>
                      </a:pPr>
                      <a:r>
                        <a:rPr lang="en-US" sz="1500" b="1">
                          <a:solidFill>
                            <a:srgbClr val="CC0000"/>
                          </a:solidFill>
                          <a:latin typeface="Century Schoolbook"/>
                          <a:ea typeface="Century Schoolbook"/>
                          <a:cs typeface="Century Schoolbook"/>
                          <a:sym typeface="Century Schoolbook"/>
                        </a:rPr>
                        <a:t>O</a:t>
                      </a:r>
                      <a:r>
                        <a:rPr lang="en-US" sz="1500" b="1">
                          <a:latin typeface="Century Schoolbook"/>
                          <a:ea typeface="Century Schoolbook"/>
                          <a:cs typeface="Century Schoolbook"/>
                          <a:sym typeface="Century Schoolbook"/>
                        </a:rPr>
                        <a:t>xidoreductases</a:t>
                      </a:r>
                    </a:p>
                  </a:txBody>
                  <a:tcPr marL="91425" marR="91425" marT="91425" marB="91425"/>
                </a:tc>
                <a:tc>
                  <a:txBody>
                    <a:bodyPr/>
                    <a:lstStyle/>
                    <a:p>
                      <a:pPr lvl="0">
                        <a:spcBef>
                          <a:spcPts val="0"/>
                        </a:spcBef>
                        <a:buNone/>
                      </a:pPr>
                      <a:r>
                        <a:rPr lang="en-US" b="1">
                          <a:latin typeface="Century Schoolbook"/>
                          <a:ea typeface="Century Schoolbook"/>
                          <a:cs typeface="Century Schoolbook"/>
                          <a:sym typeface="Century Schoolbook"/>
                        </a:rPr>
                        <a:t>Oxidation-reduction reaction</a:t>
                      </a:r>
                    </a:p>
                  </a:txBody>
                  <a:tcPr marL="91425" marR="91425" marT="91425" marB="91425"/>
                </a:tc>
                <a:extLst>
                  <a:ext uri="{0D108BD9-81ED-4DB2-BD59-A6C34878D82A}">
                    <a16:rowId xmlns:a16="http://schemas.microsoft.com/office/drawing/2014/main" val="10000"/>
                  </a:ext>
                </a:extLst>
              </a:tr>
              <a:tr h="666825">
                <a:tc>
                  <a:txBody>
                    <a:bodyPr/>
                    <a:lstStyle/>
                    <a:p>
                      <a:pPr lvl="0" algn="ctr" rtl="0">
                        <a:spcBef>
                          <a:spcPts val="0"/>
                        </a:spcBef>
                        <a:buNone/>
                      </a:pPr>
                      <a:r>
                        <a:rPr lang="en-US" sz="1600" b="1">
                          <a:solidFill>
                            <a:srgbClr val="CC0000"/>
                          </a:solidFill>
                          <a:latin typeface="Century Schoolbook"/>
                          <a:ea typeface="Century Schoolbook"/>
                          <a:cs typeface="Century Schoolbook"/>
                          <a:sym typeface="Century Schoolbook"/>
                        </a:rPr>
                        <a:t>T</a:t>
                      </a:r>
                      <a:r>
                        <a:rPr lang="en-US" sz="1600" b="1">
                          <a:latin typeface="Century Schoolbook"/>
                          <a:ea typeface="Century Schoolbook"/>
                          <a:cs typeface="Century Schoolbook"/>
                          <a:sym typeface="Century Schoolbook"/>
                        </a:rPr>
                        <a:t>ransferases</a:t>
                      </a:r>
                    </a:p>
                  </a:txBody>
                  <a:tcPr marL="91425" marR="91425" marT="91425" marB="91425"/>
                </a:tc>
                <a:tc>
                  <a:txBody>
                    <a:bodyPr/>
                    <a:lstStyle/>
                    <a:p>
                      <a:pPr lvl="0">
                        <a:spcBef>
                          <a:spcPts val="0"/>
                        </a:spcBef>
                        <a:buNone/>
                      </a:pPr>
                      <a:r>
                        <a:rPr lang="en-US" b="1">
                          <a:latin typeface="Century Schoolbook"/>
                          <a:ea typeface="Century Schoolbook"/>
                          <a:cs typeface="Century Schoolbook"/>
                          <a:sym typeface="Century Schoolbook"/>
                        </a:rPr>
                        <a:t>Transfer of functional groups</a:t>
                      </a:r>
                    </a:p>
                  </a:txBody>
                  <a:tcPr marL="91425" marR="91425" marT="91425" marB="91425"/>
                </a:tc>
                <a:extLst>
                  <a:ext uri="{0D108BD9-81ED-4DB2-BD59-A6C34878D82A}">
                    <a16:rowId xmlns:a16="http://schemas.microsoft.com/office/drawing/2014/main" val="10001"/>
                  </a:ext>
                </a:extLst>
              </a:tr>
              <a:tr h="579650">
                <a:tc>
                  <a:txBody>
                    <a:bodyPr/>
                    <a:lstStyle/>
                    <a:p>
                      <a:pPr lvl="0" algn="ctr" rtl="0">
                        <a:spcBef>
                          <a:spcPts val="0"/>
                        </a:spcBef>
                        <a:buNone/>
                      </a:pPr>
                      <a:r>
                        <a:rPr lang="en-US" sz="1600" b="1">
                          <a:solidFill>
                            <a:srgbClr val="CC0000"/>
                          </a:solidFill>
                          <a:latin typeface="Century Schoolbook"/>
                          <a:ea typeface="Century Schoolbook"/>
                          <a:cs typeface="Century Schoolbook"/>
                          <a:sym typeface="Century Schoolbook"/>
                        </a:rPr>
                        <a:t>H</a:t>
                      </a:r>
                      <a:r>
                        <a:rPr lang="en-US" sz="1600" b="1">
                          <a:latin typeface="Century Schoolbook"/>
                          <a:ea typeface="Century Schoolbook"/>
                          <a:cs typeface="Century Schoolbook"/>
                          <a:sym typeface="Century Schoolbook"/>
                        </a:rPr>
                        <a:t>ydrolases</a:t>
                      </a:r>
                    </a:p>
                  </a:txBody>
                  <a:tcPr marL="91425" marR="91425" marT="91425" marB="91425"/>
                </a:tc>
                <a:tc>
                  <a:txBody>
                    <a:bodyPr/>
                    <a:lstStyle/>
                    <a:p>
                      <a:pPr lvl="0">
                        <a:spcBef>
                          <a:spcPts val="0"/>
                        </a:spcBef>
                        <a:buNone/>
                      </a:pPr>
                      <a:r>
                        <a:rPr lang="en-US" b="1">
                          <a:latin typeface="Century Schoolbook"/>
                          <a:ea typeface="Century Schoolbook"/>
                          <a:cs typeface="Century Schoolbook"/>
                          <a:sym typeface="Century Schoolbook"/>
                        </a:rPr>
                        <a:t>Hydrolysis reaction</a:t>
                      </a:r>
                      <a:r>
                        <a:rPr lang="en-US" b="1"/>
                        <a:t> </a:t>
                      </a:r>
                    </a:p>
                  </a:txBody>
                  <a:tcPr marL="91425" marR="91425" marT="91425" marB="91425"/>
                </a:tc>
                <a:extLst>
                  <a:ext uri="{0D108BD9-81ED-4DB2-BD59-A6C34878D82A}">
                    <a16:rowId xmlns:a16="http://schemas.microsoft.com/office/drawing/2014/main" val="10002"/>
                  </a:ext>
                </a:extLst>
              </a:tr>
              <a:tr h="579650">
                <a:tc>
                  <a:txBody>
                    <a:bodyPr/>
                    <a:lstStyle/>
                    <a:p>
                      <a:pPr lvl="0" algn="ctr" rtl="0">
                        <a:spcBef>
                          <a:spcPts val="0"/>
                        </a:spcBef>
                        <a:buNone/>
                      </a:pPr>
                      <a:r>
                        <a:rPr lang="en-US" sz="1600" b="1">
                          <a:solidFill>
                            <a:srgbClr val="CC0000"/>
                          </a:solidFill>
                          <a:latin typeface="Century Schoolbook"/>
                          <a:ea typeface="Century Schoolbook"/>
                          <a:cs typeface="Century Schoolbook"/>
                          <a:sym typeface="Century Schoolbook"/>
                        </a:rPr>
                        <a:t>Ly</a:t>
                      </a:r>
                      <a:r>
                        <a:rPr lang="en-US" sz="1600" b="1">
                          <a:latin typeface="Century Schoolbook"/>
                          <a:ea typeface="Century Schoolbook"/>
                          <a:cs typeface="Century Schoolbook"/>
                          <a:sym typeface="Century Schoolbook"/>
                        </a:rPr>
                        <a:t>ases</a:t>
                      </a:r>
                    </a:p>
                  </a:txBody>
                  <a:tcPr marL="91425" marR="91425" marT="91425" marB="91425"/>
                </a:tc>
                <a:tc>
                  <a:txBody>
                    <a:bodyPr/>
                    <a:lstStyle/>
                    <a:p>
                      <a:pPr lvl="0">
                        <a:spcBef>
                          <a:spcPts val="0"/>
                        </a:spcBef>
                        <a:buNone/>
                      </a:pPr>
                      <a:r>
                        <a:rPr lang="en-US" b="1">
                          <a:latin typeface="Century Schoolbook"/>
                          <a:ea typeface="Century Schoolbook"/>
                          <a:cs typeface="Century Schoolbook"/>
                          <a:sym typeface="Century Schoolbook"/>
                        </a:rPr>
                        <a:t>Group elimination to form double bonds</a:t>
                      </a:r>
                    </a:p>
                  </a:txBody>
                  <a:tcPr marL="91425" marR="91425" marT="91425" marB="91425"/>
                </a:tc>
                <a:extLst>
                  <a:ext uri="{0D108BD9-81ED-4DB2-BD59-A6C34878D82A}">
                    <a16:rowId xmlns:a16="http://schemas.microsoft.com/office/drawing/2014/main" val="10003"/>
                  </a:ext>
                </a:extLst>
              </a:tr>
              <a:tr h="579650">
                <a:tc>
                  <a:txBody>
                    <a:bodyPr/>
                    <a:lstStyle/>
                    <a:p>
                      <a:pPr lvl="0" algn="ctr" rtl="0">
                        <a:spcBef>
                          <a:spcPts val="0"/>
                        </a:spcBef>
                        <a:buNone/>
                      </a:pPr>
                      <a:r>
                        <a:rPr lang="en-US" sz="1600" b="1">
                          <a:solidFill>
                            <a:srgbClr val="CC0000"/>
                          </a:solidFill>
                          <a:latin typeface="Century Schoolbook"/>
                          <a:ea typeface="Century Schoolbook"/>
                          <a:cs typeface="Century Schoolbook"/>
                          <a:sym typeface="Century Schoolbook"/>
                        </a:rPr>
                        <a:t>I</a:t>
                      </a:r>
                      <a:r>
                        <a:rPr lang="en-US" sz="1600" b="1">
                          <a:latin typeface="Century Schoolbook"/>
                          <a:ea typeface="Century Schoolbook"/>
                          <a:cs typeface="Century Schoolbook"/>
                          <a:sym typeface="Century Schoolbook"/>
                        </a:rPr>
                        <a:t>somerases</a:t>
                      </a:r>
                      <a:r>
                        <a:rPr lang="en-US" b="1"/>
                        <a:t> </a:t>
                      </a:r>
                    </a:p>
                  </a:txBody>
                  <a:tcPr marL="91425" marR="91425" marT="91425" marB="91425"/>
                </a:tc>
                <a:tc>
                  <a:txBody>
                    <a:bodyPr/>
                    <a:lstStyle/>
                    <a:p>
                      <a:pPr lvl="0">
                        <a:spcBef>
                          <a:spcPts val="0"/>
                        </a:spcBef>
                        <a:buNone/>
                      </a:pPr>
                      <a:r>
                        <a:rPr lang="en-US" b="1">
                          <a:latin typeface="Century Schoolbook"/>
                          <a:ea typeface="Century Schoolbook"/>
                          <a:cs typeface="Century Schoolbook"/>
                          <a:sym typeface="Century Schoolbook"/>
                        </a:rPr>
                        <a:t>Isomerization</a:t>
                      </a:r>
                      <a:r>
                        <a:rPr lang="en-US" b="1"/>
                        <a:t> </a:t>
                      </a:r>
                    </a:p>
                  </a:txBody>
                  <a:tcPr marL="91425" marR="91425" marT="91425" marB="91425"/>
                </a:tc>
                <a:extLst>
                  <a:ext uri="{0D108BD9-81ED-4DB2-BD59-A6C34878D82A}">
                    <a16:rowId xmlns:a16="http://schemas.microsoft.com/office/drawing/2014/main" val="10004"/>
                  </a:ext>
                </a:extLst>
              </a:tr>
              <a:tr h="579650">
                <a:tc>
                  <a:txBody>
                    <a:bodyPr/>
                    <a:lstStyle/>
                    <a:p>
                      <a:pPr lvl="0" algn="ctr" rtl="0">
                        <a:spcBef>
                          <a:spcPts val="0"/>
                        </a:spcBef>
                        <a:buNone/>
                      </a:pPr>
                      <a:r>
                        <a:rPr lang="en-US" sz="1600" b="1">
                          <a:solidFill>
                            <a:srgbClr val="CC0000"/>
                          </a:solidFill>
                          <a:latin typeface="Century Schoolbook"/>
                          <a:ea typeface="Century Schoolbook"/>
                          <a:cs typeface="Century Schoolbook"/>
                          <a:sym typeface="Century Schoolbook"/>
                        </a:rPr>
                        <a:t>L</a:t>
                      </a:r>
                      <a:r>
                        <a:rPr lang="en-US" sz="1600" b="1">
                          <a:latin typeface="Century Schoolbook"/>
                          <a:ea typeface="Century Schoolbook"/>
                          <a:cs typeface="Century Schoolbook"/>
                          <a:sym typeface="Century Schoolbook"/>
                        </a:rPr>
                        <a:t>igases</a:t>
                      </a:r>
                    </a:p>
                  </a:txBody>
                  <a:tcPr marL="91425" marR="91425" marT="91425" marB="91425"/>
                </a:tc>
                <a:tc>
                  <a:txBody>
                    <a:bodyPr/>
                    <a:lstStyle/>
                    <a:p>
                      <a:pPr lvl="0">
                        <a:spcBef>
                          <a:spcPts val="0"/>
                        </a:spcBef>
                        <a:buNone/>
                      </a:pPr>
                      <a:r>
                        <a:rPr lang="en-US" b="1">
                          <a:latin typeface="Century Schoolbook"/>
                          <a:ea typeface="Century Schoolbook"/>
                          <a:cs typeface="Century Schoolbook"/>
                          <a:sym typeface="Century Schoolbook"/>
                        </a:rPr>
                        <a:t>Bond formation coupled with ATP hydrolysis </a:t>
                      </a:r>
                    </a:p>
                  </a:txBody>
                  <a:tcPr marL="91425" marR="91425" marT="91425" marB="91425"/>
                </a:tc>
                <a:extLst>
                  <a:ext uri="{0D108BD9-81ED-4DB2-BD59-A6C34878D82A}">
                    <a16:rowId xmlns:a16="http://schemas.microsoft.com/office/drawing/2014/main" val="10005"/>
                  </a:ext>
                </a:extLst>
              </a:tr>
            </a:tbl>
          </a:graphicData>
        </a:graphic>
      </p:graphicFrame>
      <p:sp>
        <p:nvSpPr>
          <p:cNvPr id="177" name="Shape 177"/>
          <p:cNvSpPr txBox="1"/>
          <p:nvPr/>
        </p:nvSpPr>
        <p:spPr>
          <a:xfrm>
            <a:off x="7699623" y="624753"/>
            <a:ext cx="2751300" cy="623400"/>
          </a:xfrm>
          <a:prstGeom prst="rect">
            <a:avLst/>
          </a:prstGeom>
          <a:noFill/>
          <a:ln>
            <a:noFill/>
          </a:ln>
        </p:spPr>
        <p:txBody>
          <a:bodyPr wrap="square" lIns="91425" tIns="91425" rIns="91425" bIns="91425" anchor="ctr" anchorCtr="0">
            <a:noAutofit/>
          </a:bodyPr>
          <a:lstStyle/>
          <a:p>
            <a:pPr lvl="0" algn="ctr" rtl="0">
              <a:spcBef>
                <a:spcPts val="0"/>
              </a:spcBef>
              <a:buNone/>
            </a:pPr>
            <a:r>
              <a:rPr lang="en-US" sz="1600">
                <a:latin typeface="Century Schoolbook"/>
                <a:ea typeface="Century Schoolbook"/>
                <a:cs typeface="Century Schoolbook"/>
                <a:sym typeface="Century Schoolbook"/>
              </a:rPr>
              <a:t>Classification of Enzymes</a:t>
            </a:r>
            <a:br>
              <a:rPr lang="en-US"/>
            </a:br>
            <a:endParaRPr lang="en-US"/>
          </a:p>
        </p:txBody>
      </p:sp>
      <p:sp>
        <p:nvSpPr>
          <p:cNvPr id="178" name="Shape 178"/>
          <p:cNvSpPr txBox="1"/>
          <p:nvPr/>
        </p:nvSpPr>
        <p:spPr>
          <a:xfrm>
            <a:off x="7543463" y="1085050"/>
            <a:ext cx="3063600" cy="567000"/>
          </a:xfrm>
          <a:prstGeom prst="rect">
            <a:avLst/>
          </a:prstGeom>
          <a:noFill/>
          <a:ln>
            <a:noFill/>
          </a:ln>
        </p:spPr>
        <p:txBody>
          <a:bodyPr wrap="square" lIns="91425" tIns="91425" rIns="91425" bIns="91425" anchor="t" anchorCtr="0">
            <a:noAutofit/>
          </a:bodyPr>
          <a:lstStyle/>
          <a:p>
            <a:pPr lvl="0" algn="ctr" rtl="0">
              <a:spcBef>
                <a:spcPts val="0"/>
              </a:spcBef>
              <a:buNone/>
            </a:pPr>
            <a:r>
              <a:rPr lang="en-US">
                <a:latin typeface="Century Schoolbook"/>
                <a:ea typeface="Century Schoolbook"/>
                <a:cs typeface="Century Schoolbook"/>
                <a:sym typeface="Century Schoolbook"/>
              </a:rPr>
              <a:t>Classified into six types according to the reaction catalyzed</a:t>
            </a:r>
            <a:br>
              <a:rPr lang="en-US">
                <a:latin typeface="Century Schoolbook"/>
                <a:ea typeface="Century Schoolbook"/>
                <a:cs typeface="Century Schoolbook"/>
                <a:sym typeface="Century Schoolbook"/>
              </a:rPr>
            </a:br>
            <a:endParaRPr lang="en-US">
              <a:latin typeface="Century Schoolbook"/>
              <a:ea typeface="Century Schoolbook"/>
              <a:cs typeface="Century Schoolbook"/>
              <a:sym typeface="Century Schoolbook"/>
            </a:endParaRPr>
          </a:p>
        </p:txBody>
      </p:sp>
      <p:sp>
        <p:nvSpPr>
          <p:cNvPr id="179" name="Shape 179"/>
          <p:cNvSpPr txBox="1"/>
          <p:nvPr/>
        </p:nvSpPr>
        <p:spPr>
          <a:xfrm>
            <a:off x="687750" y="3348650"/>
            <a:ext cx="1228500" cy="354900"/>
          </a:xfrm>
          <a:prstGeom prst="rect">
            <a:avLst/>
          </a:prstGeom>
          <a:noFill/>
          <a:ln>
            <a:noFill/>
          </a:ln>
        </p:spPr>
        <p:txBody>
          <a:bodyPr wrap="square" lIns="91425" tIns="91425" rIns="91425" bIns="91425" anchor="t" anchorCtr="0">
            <a:noAutofit/>
          </a:bodyPr>
          <a:lstStyle/>
          <a:p>
            <a:pPr lvl="0">
              <a:spcBef>
                <a:spcPts val="0"/>
              </a:spcBef>
              <a:buNone/>
            </a:pPr>
            <a:r>
              <a:rPr lang="en-US" sz="900">
                <a:solidFill>
                  <a:srgbClr val="999999"/>
                </a:solidFill>
              </a:rPr>
              <a:t>زي القفل ما يفتحه الا مفتاح واحد بنفس الشكل له</a:t>
            </a:r>
          </a:p>
        </p:txBody>
      </p:sp>
      <p:sp>
        <p:nvSpPr>
          <p:cNvPr id="180" name="Shape 180"/>
          <p:cNvSpPr txBox="1"/>
          <p:nvPr/>
        </p:nvSpPr>
        <p:spPr>
          <a:xfrm>
            <a:off x="4114950" y="4077303"/>
            <a:ext cx="1936200" cy="484500"/>
          </a:xfrm>
          <a:prstGeom prst="rect">
            <a:avLst/>
          </a:prstGeom>
          <a:noFill/>
          <a:ln>
            <a:noFill/>
          </a:ln>
        </p:spPr>
        <p:txBody>
          <a:bodyPr wrap="square" lIns="91425" tIns="91425" rIns="91425" bIns="91425" anchor="t" anchorCtr="0">
            <a:noAutofit/>
          </a:bodyPr>
          <a:lstStyle/>
          <a:p>
            <a:pPr lvl="0" algn="ctr">
              <a:spcBef>
                <a:spcPts val="0"/>
              </a:spcBef>
              <a:buNone/>
            </a:pPr>
            <a:r>
              <a:rPr lang="en-US" sz="800">
                <a:solidFill>
                  <a:srgbClr val="666666"/>
                </a:solidFill>
              </a:rPr>
              <a:t>هذا ما يعني انه يقدر يغير شكله لاي سبسترايت لكن هو فقط يسوي تعديلات بسيطه لشكله عشان يناسب السبسترايت المحدد له بشكل احسن</a:t>
            </a:r>
          </a:p>
        </p:txBody>
      </p:sp>
      <p:sp>
        <p:nvSpPr>
          <p:cNvPr id="181" name="Shape 181"/>
          <p:cNvSpPr txBox="1"/>
          <p:nvPr/>
        </p:nvSpPr>
        <p:spPr>
          <a:xfrm>
            <a:off x="8374002" y="5374532"/>
            <a:ext cx="940500" cy="281100"/>
          </a:xfrm>
          <a:prstGeom prst="rect">
            <a:avLst/>
          </a:prstGeom>
          <a:noFill/>
          <a:ln>
            <a:noFill/>
          </a:ln>
        </p:spPr>
        <p:txBody>
          <a:bodyPr wrap="square" lIns="91425" tIns="91425" rIns="91425" bIns="91425" anchor="t" anchorCtr="0">
            <a:noAutofit/>
          </a:bodyPr>
          <a:lstStyle/>
          <a:p>
            <a:pPr lvl="0" algn="ctr">
              <a:spcBef>
                <a:spcPts val="0"/>
              </a:spcBef>
              <a:buNone/>
            </a:pPr>
            <a:r>
              <a:rPr lang="en-US" sz="1100" b="1">
                <a:solidFill>
                  <a:srgbClr val="0B5394"/>
                </a:solidFill>
              </a:rPr>
              <a:t>**تحفظ بالترتيب</a:t>
            </a:r>
          </a:p>
        </p:txBody>
      </p:sp>
      <p:sp>
        <p:nvSpPr>
          <p:cNvPr id="182" name="Shape 182"/>
          <p:cNvSpPr txBox="1"/>
          <p:nvPr/>
        </p:nvSpPr>
        <p:spPr>
          <a:xfrm>
            <a:off x="7022000" y="5655625"/>
            <a:ext cx="4106700" cy="445500"/>
          </a:xfrm>
          <a:prstGeom prst="rect">
            <a:avLst/>
          </a:prstGeom>
          <a:noFill/>
          <a:ln>
            <a:noFill/>
          </a:ln>
        </p:spPr>
        <p:txBody>
          <a:bodyPr wrap="square" lIns="91425" tIns="91425" rIns="91425" bIns="91425" anchor="t" anchorCtr="0">
            <a:noAutofit/>
          </a:bodyPr>
          <a:lstStyle/>
          <a:p>
            <a:pPr lvl="0">
              <a:spcBef>
                <a:spcPts val="0"/>
              </a:spcBef>
              <a:buNone/>
            </a:pPr>
            <a:r>
              <a:rPr lang="en-US" sz="1600">
                <a:solidFill>
                  <a:srgbClr val="CC0000"/>
                </a:solidFill>
                <a:latin typeface="Century Schoolbook"/>
                <a:ea typeface="Century Schoolbook"/>
                <a:cs typeface="Century Schoolbook"/>
                <a:sym typeface="Century Schoolbook"/>
              </a:rPr>
              <a:t>O</a:t>
            </a:r>
            <a:r>
              <a:rPr lang="en-US" sz="1600">
                <a:latin typeface="Century Schoolbook"/>
                <a:ea typeface="Century Schoolbook"/>
                <a:cs typeface="Century Schoolbook"/>
                <a:sym typeface="Century Schoolbook"/>
              </a:rPr>
              <a:t>verseas </a:t>
            </a:r>
            <a:r>
              <a:rPr lang="en-US" sz="1600">
                <a:solidFill>
                  <a:srgbClr val="CC0000"/>
                </a:solidFill>
                <a:latin typeface="Century Schoolbook"/>
                <a:ea typeface="Century Schoolbook"/>
                <a:cs typeface="Century Schoolbook"/>
                <a:sym typeface="Century Schoolbook"/>
              </a:rPr>
              <a:t>t</a:t>
            </a:r>
            <a:r>
              <a:rPr lang="en-US" sz="1600">
                <a:latin typeface="Century Schoolbook"/>
                <a:ea typeface="Century Schoolbook"/>
                <a:cs typeface="Century Schoolbook"/>
                <a:sym typeface="Century Schoolbook"/>
              </a:rPr>
              <a:t>ravelers </a:t>
            </a:r>
            <a:r>
              <a:rPr lang="en-US" sz="1600">
                <a:solidFill>
                  <a:srgbClr val="CC0000"/>
                </a:solidFill>
                <a:latin typeface="Century Schoolbook"/>
                <a:ea typeface="Century Schoolbook"/>
                <a:cs typeface="Century Schoolbook"/>
                <a:sym typeface="Century Schoolbook"/>
              </a:rPr>
              <a:t>h</a:t>
            </a:r>
            <a:r>
              <a:rPr lang="en-US" sz="1600">
                <a:latin typeface="Century Schoolbook"/>
                <a:ea typeface="Century Schoolbook"/>
                <a:cs typeface="Century Schoolbook"/>
                <a:sym typeface="Century Schoolbook"/>
              </a:rPr>
              <a:t>eard </a:t>
            </a:r>
            <a:r>
              <a:rPr lang="en-US" sz="1600">
                <a:solidFill>
                  <a:srgbClr val="CC0000"/>
                </a:solidFill>
                <a:latin typeface="Century Schoolbook"/>
                <a:ea typeface="Century Schoolbook"/>
                <a:cs typeface="Century Schoolbook"/>
                <a:sym typeface="Century Schoolbook"/>
              </a:rPr>
              <a:t>ly</a:t>
            </a:r>
            <a:r>
              <a:rPr lang="en-US" sz="1600">
                <a:latin typeface="Century Schoolbook"/>
                <a:ea typeface="Century Schoolbook"/>
                <a:cs typeface="Century Schoolbook"/>
                <a:sym typeface="Century Schoolbook"/>
              </a:rPr>
              <a:t>rics </a:t>
            </a:r>
            <a:r>
              <a:rPr lang="en-US" sz="1600">
                <a:solidFill>
                  <a:srgbClr val="CC0000"/>
                </a:solidFill>
                <a:latin typeface="Century Schoolbook"/>
                <a:ea typeface="Century Schoolbook"/>
                <a:cs typeface="Century Schoolbook"/>
                <a:sym typeface="Century Schoolbook"/>
              </a:rPr>
              <a:t>i</a:t>
            </a:r>
            <a:r>
              <a:rPr lang="en-US" sz="1600">
                <a:latin typeface="Century Schoolbook"/>
                <a:ea typeface="Century Schoolbook"/>
                <a:cs typeface="Century Schoolbook"/>
                <a:sym typeface="Century Schoolbook"/>
              </a:rPr>
              <a:t>n </a:t>
            </a:r>
            <a:r>
              <a:rPr lang="en-US" sz="1600">
                <a:solidFill>
                  <a:srgbClr val="CC0000"/>
                </a:solidFill>
                <a:latin typeface="Century Schoolbook"/>
                <a:ea typeface="Century Schoolbook"/>
                <a:cs typeface="Century Schoolbook"/>
                <a:sym typeface="Century Schoolbook"/>
              </a:rPr>
              <a:t>l</a:t>
            </a:r>
            <a:r>
              <a:rPr lang="en-US" sz="1600">
                <a:latin typeface="Century Schoolbook"/>
                <a:ea typeface="Century Schoolbook"/>
                <a:cs typeface="Century Schoolbook"/>
                <a:sym typeface="Century Schoolbook"/>
              </a:rPr>
              <a:t>ondon</a:t>
            </a:r>
          </a:p>
        </p:txBody>
      </p:sp>
      <p:sp>
        <p:nvSpPr>
          <p:cNvPr id="183" name="Shape 183"/>
          <p:cNvSpPr/>
          <p:nvPr/>
        </p:nvSpPr>
        <p:spPr>
          <a:xfrm>
            <a:off x="4114950" y="1845087"/>
            <a:ext cx="2047500" cy="2190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Clr>
                <a:schemeClr val="dk1"/>
              </a:buClr>
              <a:buFont typeface="Arial"/>
              <a:buNone/>
            </a:pPr>
            <a:r>
              <a:rPr lang="en-US">
                <a:solidFill>
                  <a:schemeClr val="dk1"/>
                </a:solidFill>
                <a:latin typeface="Century Schoolbook"/>
                <a:ea typeface="Century Schoolbook"/>
                <a:cs typeface="Century Schoolbook"/>
                <a:sym typeface="Century Schoolbook"/>
              </a:rPr>
              <a:t>The enzyme has a </a:t>
            </a:r>
            <a:r>
              <a:rPr lang="en-US" b="1">
                <a:solidFill>
                  <a:schemeClr val="dk1"/>
                </a:solidFill>
                <a:latin typeface="Century Schoolbook"/>
                <a:ea typeface="Century Schoolbook"/>
                <a:cs typeface="Century Schoolbook"/>
                <a:sym typeface="Century Schoolbook"/>
              </a:rPr>
              <a:t>similar</a:t>
            </a:r>
            <a:r>
              <a:rPr lang="en-US">
                <a:solidFill>
                  <a:schemeClr val="dk1"/>
                </a:solidFill>
                <a:latin typeface="Century Schoolbook"/>
                <a:ea typeface="Century Schoolbook"/>
                <a:cs typeface="Century Schoolbook"/>
                <a:sym typeface="Century Schoolbook"/>
              </a:rPr>
              <a:t> shape to the substrate, After the binding of substrate, </a:t>
            </a:r>
            <a:r>
              <a:rPr lang="en-US" b="1">
                <a:solidFill>
                  <a:schemeClr val="dk1"/>
                </a:solidFill>
                <a:latin typeface="Century Schoolbook"/>
                <a:ea typeface="Century Schoolbook"/>
                <a:cs typeface="Century Schoolbook"/>
                <a:sym typeface="Century Schoolbook"/>
              </a:rPr>
              <a:t>the</a:t>
            </a:r>
            <a:br>
              <a:rPr lang="en-US" b="1">
                <a:solidFill>
                  <a:schemeClr val="dk1"/>
                </a:solidFill>
                <a:latin typeface="Century Schoolbook"/>
                <a:ea typeface="Century Schoolbook"/>
                <a:cs typeface="Century Schoolbook"/>
                <a:sym typeface="Century Schoolbook"/>
              </a:rPr>
            </a:br>
            <a:r>
              <a:rPr lang="en-US" b="1">
                <a:solidFill>
                  <a:schemeClr val="dk1"/>
                </a:solidFill>
                <a:latin typeface="Century Schoolbook"/>
                <a:ea typeface="Century Schoolbook"/>
                <a:cs typeface="Century Schoolbook"/>
                <a:sym typeface="Century Schoolbook"/>
              </a:rPr>
              <a:t>enzyme changes its shape</a:t>
            </a:r>
            <a:r>
              <a:rPr lang="en-US">
                <a:solidFill>
                  <a:schemeClr val="dk1"/>
                </a:solidFill>
                <a:latin typeface="Century Schoolbook"/>
                <a:ea typeface="Century Schoolbook"/>
                <a:cs typeface="Century Schoolbook"/>
                <a:sym typeface="Century Schoolbook"/>
              </a:rPr>
              <a:t> to fit more</a:t>
            </a:r>
            <a:br>
              <a:rPr lang="en-US">
                <a:solidFill>
                  <a:schemeClr val="dk1"/>
                </a:solidFill>
                <a:latin typeface="Century Schoolbook"/>
                <a:ea typeface="Century Schoolbook"/>
                <a:cs typeface="Century Schoolbook"/>
                <a:sym typeface="Century Schoolbook"/>
              </a:rPr>
            </a:br>
            <a:r>
              <a:rPr lang="en-US">
                <a:solidFill>
                  <a:schemeClr val="dk1"/>
                </a:solidFill>
                <a:latin typeface="Century Schoolbook"/>
                <a:ea typeface="Century Schoolbook"/>
                <a:cs typeface="Century Schoolbook"/>
                <a:sym typeface="Century Schoolbook"/>
              </a:rPr>
              <a:t>perfectly with substrate</a:t>
            </a:r>
          </a:p>
        </p:txBody>
      </p:sp>
      <p:pic>
        <p:nvPicPr>
          <p:cNvPr id="184" name="Shape 184"/>
          <p:cNvPicPr preferRelativeResize="0"/>
          <p:nvPr/>
        </p:nvPicPr>
        <p:blipFill>
          <a:blip r:embed="rId4">
            <a:alphaModFix/>
          </a:blip>
          <a:stretch>
            <a:fillRect/>
          </a:stretch>
        </p:blipFill>
        <p:spPr>
          <a:xfrm>
            <a:off x="3265775" y="4617625"/>
            <a:ext cx="3132558" cy="1262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idx="4294967295"/>
          </p:nvPr>
        </p:nvSpPr>
        <p:spPr>
          <a:xfrm>
            <a:off x="2094432" y="381572"/>
            <a:ext cx="8214600" cy="609000"/>
          </a:xfrm>
          <a:prstGeom prst="rect">
            <a:avLst/>
          </a:prstGeom>
        </p:spPr>
        <p:txBody>
          <a:bodyPr wrap="square" lIns="91425" tIns="91425" rIns="91425" bIns="91425" anchor="b" anchorCtr="0">
            <a:noAutofit/>
          </a:bodyPr>
          <a:lstStyle/>
          <a:p>
            <a:pPr lvl="0" rtl="0">
              <a:spcBef>
                <a:spcPts val="0"/>
              </a:spcBef>
              <a:buNone/>
            </a:pPr>
            <a:r>
              <a:rPr lang="en-US" sz="3500">
                <a:latin typeface="Bree Serif"/>
                <a:ea typeface="Bree Serif"/>
                <a:cs typeface="Bree Serif"/>
                <a:sym typeface="Bree Serif"/>
              </a:rPr>
              <a:t>Enzymes Nomenclature</a:t>
            </a:r>
            <a:r>
              <a:rPr lang="en-US" sz="2600">
                <a:latin typeface="Bree Serif"/>
                <a:ea typeface="Bree Serif"/>
                <a:cs typeface="Bree Serif"/>
                <a:sym typeface="Bree Serif"/>
              </a:rPr>
              <a:t> </a:t>
            </a:r>
            <a:r>
              <a:rPr lang="en-US" sz="1500">
                <a:latin typeface="Bree Serif"/>
                <a:ea typeface="Bree Serif"/>
                <a:cs typeface="Bree Serif"/>
                <a:sym typeface="Bree Serif"/>
              </a:rPr>
              <a:t>(Naming)</a:t>
            </a:r>
          </a:p>
        </p:txBody>
      </p:sp>
      <p:sp>
        <p:nvSpPr>
          <p:cNvPr id="191" name="Shape 191"/>
          <p:cNvSpPr txBox="1">
            <a:spLocks noGrp="1"/>
          </p:cNvSpPr>
          <p:nvPr>
            <p:ph type="body" idx="4294967295"/>
          </p:nvPr>
        </p:nvSpPr>
        <p:spPr>
          <a:xfrm>
            <a:off x="0" y="990575"/>
            <a:ext cx="11009100" cy="2909100"/>
          </a:xfrm>
          <a:prstGeom prst="rect">
            <a:avLst/>
          </a:prstGeom>
          <a:ln>
            <a:noFill/>
          </a:ln>
        </p:spPr>
        <p:txBody>
          <a:bodyPr wrap="square" lIns="91425" tIns="91425" rIns="91425" bIns="91425" anchor="t" anchorCtr="0">
            <a:noAutofit/>
          </a:bodyPr>
          <a:lstStyle/>
          <a:p>
            <a:pPr lvl="0" rtl="0">
              <a:spcBef>
                <a:spcPts val="0"/>
              </a:spcBef>
              <a:buNone/>
            </a:pPr>
            <a:r>
              <a:rPr lang="en-US"/>
              <a:t>Enzymes nomenclature is based on the rules given by IUBMB (International Union of Biochemistry and Molecular Biology).</a:t>
            </a:r>
          </a:p>
          <a:p>
            <a:pPr lvl="0" rtl="0">
              <a:spcBef>
                <a:spcPts val="0"/>
              </a:spcBef>
              <a:buNone/>
            </a:pPr>
            <a:r>
              <a:rPr lang="en-US"/>
              <a:t>Nomenclature order is:</a:t>
            </a:r>
          </a:p>
          <a:p>
            <a:pPr lvl="0" rtl="0">
              <a:spcBef>
                <a:spcPts val="0"/>
              </a:spcBef>
              <a:buNone/>
            </a:pPr>
            <a:r>
              <a:rPr lang="en-US" b="1">
                <a:solidFill>
                  <a:srgbClr val="FF0000"/>
                </a:solidFill>
              </a:rPr>
              <a:t>Class.Subclass.Subsubclass.Enzyme number.</a:t>
            </a:r>
          </a:p>
          <a:p>
            <a:pPr lvl="0" algn="ctr" rtl="0">
              <a:spcBef>
                <a:spcPts val="0"/>
              </a:spcBef>
              <a:buNone/>
            </a:pPr>
            <a:r>
              <a:rPr lang="en-US" sz="2400" b="1">
                <a:solidFill>
                  <a:srgbClr val="000000"/>
                </a:solidFill>
              </a:rPr>
              <a:t>EC 3.4.17.1 (carboxypeptidase A)</a:t>
            </a:r>
          </a:p>
        </p:txBody>
      </p:sp>
      <p:sp>
        <p:nvSpPr>
          <p:cNvPr id="192" name="Shape 192"/>
          <p:cNvSpPr txBox="1"/>
          <p:nvPr/>
        </p:nvSpPr>
        <p:spPr>
          <a:xfrm>
            <a:off x="1892616" y="3399572"/>
            <a:ext cx="1585200" cy="500100"/>
          </a:xfrm>
          <a:prstGeom prst="rect">
            <a:avLst/>
          </a:prstGeom>
          <a:noFill/>
          <a:ln>
            <a:noFill/>
          </a:ln>
        </p:spPr>
        <p:txBody>
          <a:bodyPr wrap="square" lIns="91425" tIns="91425" rIns="91425" bIns="91425" anchor="t" anchorCtr="0">
            <a:noAutofit/>
          </a:bodyPr>
          <a:lstStyle/>
          <a:p>
            <a:pPr lvl="0">
              <a:spcBef>
                <a:spcPts val="0"/>
              </a:spcBef>
              <a:buNone/>
            </a:pPr>
            <a:r>
              <a:rPr lang="en-US" sz="1100">
                <a:solidFill>
                  <a:schemeClr val="accent2"/>
                </a:solidFill>
              </a:rPr>
              <a:t>Enzyme</a:t>
            </a:r>
          </a:p>
          <a:p>
            <a:pPr lvl="0" rtl="0">
              <a:spcBef>
                <a:spcPts val="0"/>
              </a:spcBef>
              <a:buNone/>
            </a:pPr>
            <a:r>
              <a:rPr lang="en-US" sz="1100">
                <a:solidFill>
                  <a:schemeClr val="accent2"/>
                </a:solidFill>
              </a:rPr>
              <a:t>commission</a:t>
            </a:r>
          </a:p>
        </p:txBody>
      </p:sp>
      <p:sp>
        <p:nvSpPr>
          <p:cNvPr id="193" name="Shape 193"/>
          <p:cNvSpPr txBox="1"/>
          <p:nvPr/>
        </p:nvSpPr>
        <p:spPr>
          <a:xfrm>
            <a:off x="2850405" y="3477131"/>
            <a:ext cx="592800" cy="345000"/>
          </a:xfrm>
          <a:prstGeom prst="rect">
            <a:avLst/>
          </a:prstGeom>
          <a:noFill/>
          <a:ln>
            <a:noFill/>
          </a:ln>
        </p:spPr>
        <p:txBody>
          <a:bodyPr wrap="square" lIns="91425" tIns="91425" rIns="91425" bIns="91425" anchor="t" anchorCtr="0">
            <a:noAutofit/>
          </a:bodyPr>
          <a:lstStyle/>
          <a:p>
            <a:pPr lvl="0" rtl="0">
              <a:spcBef>
                <a:spcPts val="0"/>
              </a:spcBef>
              <a:buNone/>
            </a:pPr>
            <a:r>
              <a:rPr lang="en-US" sz="1100">
                <a:solidFill>
                  <a:schemeClr val="accent2"/>
                </a:solidFill>
              </a:rPr>
              <a:t>Class</a:t>
            </a:r>
          </a:p>
        </p:txBody>
      </p:sp>
      <p:sp>
        <p:nvSpPr>
          <p:cNvPr id="194" name="Shape 194"/>
          <p:cNvSpPr txBox="1"/>
          <p:nvPr/>
        </p:nvSpPr>
        <p:spPr>
          <a:xfrm>
            <a:off x="3477807" y="3620672"/>
            <a:ext cx="969600" cy="345000"/>
          </a:xfrm>
          <a:prstGeom prst="rect">
            <a:avLst/>
          </a:prstGeom>
          <a:noFill/>
          <a:ln>
            <a:noFill/>
          </a:ln>
        </p:spPr>
        <p:txBody>
          <a:bodyPr wrap="square" lIns="91425" tIns="91425" rIns="91425" bIns="91425" anchor="t" anchorCtr="0">
            <a:noAutofit/>
          </a:bodyPr>
          <a:lstStyle/>
          <a:p>
            <a:pPr lvl="0" rtl="0">
              <a:spcBef>
                <a:spcPts val="0"/>
              </a:spcBef>
              <a:buNone/>
            </a:pPr>
            <a:r>
              <a:rPr lang="en-US" sz="1100">
                <a:solidFill>
                  <a:schemeClr val="accent2"/>
                </a:solidFill>
              </a:rPr>
              <a:t>Subclasses</a:t>
            </a:r>
            <a:r>
              <a:rPr lang="en-US" sz="600">
                <a:solidFill>
                  <a:schemeClr val="accent2"/>
                </a:solidFill>
              </a:rPr>
              <a:t> </a:t>
            </a:r>
          </a:p>
        </p:txBody>
      </p:sp>
      <p:cxnSp>
        <p:nvCxnSpPr>
          <p:cNvPr id="195" name="Shape 195"/>
          <p:cNvCxnSpPr/>
          <p:nvPr/>
        </p:nvCxnSpPr>
        <p:spPr>
          <a:xfrm flipH="1">
            <a:off x="2441204" y="3190905"/>
            <a:ext cx="653100" cy="291600"/>
          </a:xfrm>
          <a:prstGeom prst="straightConnector1">
            <a:avLst/>
          </a:prstGeom>
          <a:noFill/>
          <a:ln w="9525" cap="flat" cmpd="sng">
            <a:solidFill>
              <a:schemeClr val="dk2"/>
            </a:solidFill>
            <a:prstDash val="solid"/>
            <a:round/>
            <a:headEnd type="none" w="lg" len="lg"/>
            <a:tailEnd type="none" w="lg" len="lg"/>
          </a:ln>
        </p:spPr>
      </p:cxnSp>
      <p:cxnSp>
        <p:nvCxnSpPr>
          <p:cNvPr id="196" name="Shape 196"/>
          <p:cNvCxnSpPr/>
          <p:nvPr/>
        </p:nvCxnSpPr>
        <p:spPr>
          <a:xfrm flipH="1">
            <a:off x="3153566" y="3240388"/>
            <a:ext cx="527700" cy="348000"/>
          </a:xfrm>
          <a:prstGeom prst="straightConnector1">
            <a:avLst/>
          </a:prstGeom>
          <a:noFill/>
          <a:ln w="9525" cap="flat" cmpd="sng">
            <a:solidFill>
              <a:schemeClr val="dk2"/>
            </a:solidFill>
            <a:prstDash val="solid"/>
            <a:round/>
            <a:headEnd type="none" w="lg" len="lg"/>
            <a:tailEnd type="none" w="lg" len="lg"/>
          </a:ln>
        </p:spPr>
      </p:cxnSp>
      <p:cxnSp>
        <p:nvCxnSpPr>
          <p:cNvPr id="197" name="Shape 197"/>
          <p:cNvCxnSpPr/>
          <p:nvPr/>
        </p:nvCxnSpPr>
        <p:spPr>
          <a:xfrm flipH="1">
            <a:off x="3950157" y="3259072"/>
            <a:ext cx="24900" cy="495600"/>
          </a:xfrm>
          <a:prstGeom prst="straightConnector1">
            <a:avLst/>
          </a:prstGeom>
          <a:noFill/>
          <a:ln w="9525" cap="flat" cmpd="sng">
            <a:solidFill>
              <a:schemeClr val="dk2"/>
            </a:solidFill>
            <a:prstDash val="solid"/>
            <a:round/>
            <a:headEnd type="none" w="lg" len="lg"/>
            <a:tailEnd type="none" w="lg" len="lg"/>
          </a:ln>
        </p:spPr>
      </p:cxnSp>
      <p:cxnSp>
        <p:nvCxnSpPr>
          <p:cNvPr id="198" name="Shape 198"/>
          <p:cNvCxnSpPr/>
          <p:nvPr/>
        </p:nvCxnSpPr>
        <p:spPr>
          <a:xfrm>
            <a:off x="4308605" y="3275812"/>
            <a:ext cx="114000" cy="747600"/>
          </a:xfrm>
          <a:prstGeom prst="straightConnector1">
            <a:avLst/>
          </a:prstGeom>
          <a:noFill/>
          <a:ln w="9525" cap="flat" cmpd="sng">
            <a:solidFill>
              <a:schemeClr val="dk2"/>
            </a:solidFill>
            <a:prstDash val="solid"/>
            <a:round/>
            <a:headEnd type="none" w="lg" len="lg"/>
            <a:tailEnd type="none" w="lg" len="lg"/>
          </a:ln>
        </p:spPr>
      </p:cxnSp>
      <p:sp>
        <p:nvSpPr>
          <p:cNvPr id="199" name="Shape 199"/>
          <p:cNvSpPr txBox="1"/>
          <p:nvPr/>
        </p:nvSpPr>
        <p:spPr>
          <a:xfrm>
            <a:off x="4144057" y="3899672"/>
            <a:ext cx="864900" cy="345000"/>
          </a:xfrm>
          <a:prstGeom prst="rect">
            <a:avLst/>
          </a:prstGeom>
          <a:noFill/>
          <a:ln>
            <a:noFill/>
          </a:ln>
        </p:spPr>
        <p:txBody>
          <a:bodyPr wrap="square" lIns="91425" tIns="91425" rIns="91425" bIns="91425" anchor="t" anchorCtr="0">
            <a:noAutofit/>
          </a:bodyPr>
          <a:lstStyle/>
          <a:p>
            <a:pPr lvl="0" rtl="0">
              <a:spcBef>
                <a:spcPts val="0"/>
              </a:spcBef>
              <a:buNone/>
            </a:pPr>
            <a:r>
              <a:rPr lang="en-US" sz="1100">
                <a:solidFill>
                  <a:schemeClr val="accent2"/>
                </a:solidFill>
              </a:rPr>
              <a:t>Sub-subclass</a:t>
            </a:r>
          </a:p>
        </p:txBody>
      </p:sp>
      <p:cxnSp>
        <p:nvCxnSpPr>
          <p:cNvPr id="200" name="Shape 200"/>
          <p:cNvCxnSpPr/>
          <p:nvPr/>
        </p:nvCxnSpPr>
        <p:spPr>
          <a:xfrm>
            <a:off x="4663959" y="3275830"/>
            <a:ext cx="345000" cy="539100"/>
          </a:xfrm>
          <a:prstGeom prst="straightConnector1">
            <a:avLst/>
          </a:prstGeom>
          <a:noFill/>
          <a:ln w="9525" cap="flat" cmpd="sng">
            <a:solidFill>
              <a:schemeClr val="dk2"/>
            </a:solidFill>
            <a:prstDash val="solid"/>
            <a:round/>
            <a:headEnd type="none" w="lg" len="lg"/>
            <a:tailEnd type="none" w="lg" len="lg"/>
          </a:ln>
        </p:spPr>
      </p:cxnSp>
      <p:sp>
        <p:nvSpPr>
          <p:cNvPr id="201" name="Shape 201"/>
          <p:cNvSpPr txBox="1"/>
          <p:nvPr/>
        </p:nvSpPr>
        <p:spPr>
          <a:xfrm>
            <a:off x="4828720" y="3708447"/>
            <a:ext cx="864900" cy="500100"/>
          </a:xfrm>
          <a:prstGeom prst="rect">
            <a:avLst/>
          </a:prstGeom>
          <a:noFill/>
          <a:ln>
            <a:noFill/>
          </a:ln>
        </p:spPr>
        <p:txBody>
          <a:bodyPr wrap="square" lIns="91425" tIns="91425" rIns="91425" bIns="91425" anchor="t" anchorCtr="0">
            <a:noAutofit/>
          </a:bodyPr>
          <a:lstStyle/>
          <a:p>
            <a:pPr lvl="0" rtl="0">
              <a:spcBef>
                <a:spcPts val="0"/>
              </a:spcBef>
              <a:buNone/>
            </a:pPr>
            <a:r>
              <a:rPr lang="en-US" sz="1100">
                <a:solidFill>
                  <a:schemeClr val="accent2"/>
                </a:solidFill>
              </a:rPr>
              <a:t>Enzyme</a:t>
            </a:r>
          </a:p>
          <a:p>
            <a:pPr lvl="0" rtl="0">
              <a:spcBef>
                <a:spcPts val="0"/>
              </a:spcBef>
              <a:buNone/>
            </a:pPr>
            <a:r>
              <a:rPr lang="en-US" sz="1100">
                <a:solidFill>
                  <a:schemeClr val="accent2"/>
                </a:solidFill>
              </a:rPr>
              <a:t>number</a:t>
            </a:r>
          </a:p>
        </p:txBody>
      </p:sp>
      <p:sp>
        <p:nvSpPr>
          <p:cNvPr id="202" name="Shape 202"/>
          <p:cNvSpPr/>
          <p:nvPr/>
        </p:nvSpPr>
        <p:spPr>
          <a:xfrm>
            <a:off x="8173150" y="3275827"/>
            <a:ext cx="1551900" cy="1429200"/>
          </a:xfrm>
          <a:prstGeom prst="wedgeRoundRectCallout">
            <a:avLst>
              <a:gd name="adj1" fmla="val -52273"/>
              <a:gd name="adj2" fmla="val -65500"/>
              <a:gd name="adj3" fmla="val 0"/>
            </a:avLst>
          </a:prstGeom>
          <a:solidFill>
            <a:schemeClr val="accen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US"/>
              <a:t>You don’t have to memorize this name just know what each number means.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28450" y="-14150"/>
            <a:ext cx="9982800" cy="905100"/>
          </a:xfrm>
          <a:prstGeom prst="rect">
            <a:avLst/>
          </a:prstGeom>
        </p:spPr>
        <p:txBody>
          <a:bodyPr wrap="square" lIns="91425" tIns="91425" rIns="91425" bIns="91425" anchor="b" anchorCtr="0">
            <a:noAutofit/>
          </a:bodyPr>
          <a:lstStyle/>
          <a:p>
            <a:pPr lvl="0" algn="ctr">
              <a:spcBef>
                <a:spcPts val="0"/>
              </a:spcBef>
              <a:buNone/>
            </a:pPr>
            <a:r>
              <a:rPr lang="en-US"/>
              <a:t>Holoenzymes</a:t>
            </a:r>
          </a:p>
        </p:txBody>
      </p:sp>
      <p:sp>
        <p:nvSpPr>
          <p:cNvPr id="209" name="Shape 209"/>
          <p:cNvSpPr/>
          <p:nvPr/>
        </p:nvSpPr>
        <p:spPr>
          <a:xfrm>
            <a:off x="1016158" y="1643397"/>
            <a:ext cx="1894944" cy="1397364"/>
          </a:xfrm>
          <a:prstGeom prst="flowChartExtract">
            <a:avLst/>
          </a:prstGeom>
          <a:solidFill>
            <a:srgbClr val="A4C2F4"/>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0" name="Shape 210"/>
          <p:cNvSpPr/>
          <p:nvPr/>
        </p:nvSpPr>
        <p:spPr>
          <a:xfrm rot="10800000">
            <a:off x="3199206" y="1643392"/>
            <a:ext cx="1894944" cy="1397364"/>
          </a:xfrm>
          <a:prstGeom prst="flowChartExtract">
            <a:avLst/>
          </a:prstGeom>
          <a:solidFill>
            <a:srgbClr val="A4C2F4"/>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1" name="Shape 211"/>
          <p:cNvSpPr txBox="1"/>
          <p:nvPr/>
        </p:nvSpPr>
        <p:spPr>
          <a:xfrm>
            <a:off x="2733964" y="1978367"/>
            <a:ext cx="1329000" cy="1302000"/>
          </a:xfrm>
          <a:prstGeom prst="rect">
            <a:avLst/>
          </a:prstGeom>
          <a:noFill/>
          <a:ln>
            <a:noFill/>
          </a:ln>
        </p:spPr>
        <p:txBody>
          <a:bodyPr wrap="square" lIns="91425" tIns="91425" rIns="91425" bIns="91425" anchor="t" anchorCtr="0">
            <a:noAutofit/>
          </a:bodyPr>
          <a:lstStyle/>
          <a:p>
            <a:pPr lvl="0">
              <a:spcBef>
                <a:spcPts val="0"/>
              </a:spcBef>
              <a:buNone/>
            </a:pPr>
            <a:r>
              <a:rPr lang="en-US" sz="6000"/>
              <a:t>+</a:t>
            </a:r>
          </a:p>
        </p:txBody>
      </p:sp>
      <p:sp>
        <p:nvSpPr>
          <p:cNvPr id="212" name="Shape 212"/>
          <p:cNvSpPr txBox="1"/>
          <p:nvPr/>
        </p:nvSpPr>
        <p:spPr>
          <a:xfrm>
            <a:off x="5113409" y="1872001"/>
            <a:ext cx="1329000" cy="1302000"/>
          </a:xfrm>
          <a:prstGeom prst="rect">
            <a:avLst/>
          </a:prstGeom>
          <a:noFill/>
          <a:ln>
            <a:noFill/>
          </a:ln>
        </p:spPr>
        <p:txBody>
          <a:bodyPr wrap="square" lIns="91425" tIns="91425" rIns="91425" bIns="91425" anchor="t" anchorCtr="0">
            <a:noAutofit/>
          </a:bodyPr>
          <a:lstStyle/>
          <a:p>
            <a:pPr lvl="0" rtl="0">
              <a:spcBef>
                <a:spcPts val="0"/>
              </a:spcBef>
              <a:buNone/>
            </a:pPr>
            <a:r>
              <a:rPr lang="en-US" sz="6000"/>
              <a:t>=</a:t>
            </a:r>
          </a:p>
        </p:txBody>
      </p:sp>
      <p:sp>
        <p:nvSpPr>
          <p:cNvPr id="213" name="Shape 213"/>
          <p:cNvSpPr/>
          <p:nvPr/>
        </p:nvSpPr>
        <p:spPr>
          <a:xfrm>
            <a:off x="5874452" y="1643372"/>
            <a:ext cx="2836500" cy="1397400"/>
          </a:xfrm>
          <a:prstGeom prst="parallelogram">
            <a:avLst>
              <a:gd name="adj" fmla="val 55080"/>
            </a:avLst>
          </a:prstGeom>
          <a:solidFill>
            <a:srgbClr val="A4C2F4"/>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4" name="Shape 214"/>
          <p:cNvSpPr txBox="1"/>
          <p:nvPr/>
        </p:nvSpPr>
        <p:spPr>
          <a:xfrm>
            <a:off x="1411700" y="2385179"/>
            <a:ext cx="1499400" cy="1397400"/>
          </a:xfrm>
          <a:prstGeom prst="rect">
            <a:avLst/>
          </a:prstGeom>
          <a:noFill/>
          <a:ln>
            <a:noFill/>
          </a:ln>
        </p:spPr>
        <p:txBody>
          <a:bodyPr wrap="square" lIns="91425" tIns="91425" rIns="91425" bIns="91425" anchor="t" anchorCtr="0">
            <a:noAutofit/>
          </a:bodyPr>
          <a:lstStyle/>
          <a:p>
            <a:pPr lvl="0">
              <a:spcBef>
                <a:spcPts val="0"/>
              </a:spcBef>
              <a:buNone/>
            </a:pPr>
            <a:r>
              <a:rPr lang="en-US"/>
              <a:t>Apoenzyme</a:t>
            </a:r>
          </a:p>
          <a:p>
            <a:pPr lvl="0">
              <a:spcBef>
                <a:spcPts val="0"/>
              </a:spcBef>
              <a:buNone/>
            </a:pPr>
            <a:r>
              <a:rPr lang="en-US"/>
              <a:t>(Inactive)</a:t>
            </a:r>
          </a:p>
        </p:txBody>
      </p:sp>
      <p:sp>
        <p:nvSpPr>
          <p:cNvPr id="215" name="Shape 215"/>
          <p:cNvSpPr txBox="1"/>
          <p:nvPr/>
        </p:nvSpPr>
        <p:spPr>
          <a:xfrm>
            <a:off x="3532415" y="1824276"/>
            <a:ext cx="1228500" cy="1035600"/>
          </a:xfrm>
          <a:prstGeom prst="rect">
            <a:avLst/>
          </a:prstGeom>
          <a:noFill/>
          <a:ln>
            <a:noFill/>
          </a:ln>
        </p:spPr>
        <p:txBody>
          <a:bodyPr wrap="square" lIns="91425" tIns="91425" rIns="91425" bIns="91425" anchor="t" anchorCtr="0">
            <a:noAutofit/>
          </a:bodyPr>
          <a:lstStyle/>
          <a:p>
            <a:pPr lvl="0" algn="ctr" rtl="0">
              <a:spcBef>
                <a:spcPts val="0"/>
              </a:spcBef>
              <a:buNone/>
            </a:pPr>
            <a:r>
              <a:rPr lang="en-US"/>
              <a:t>NonProtein part</a:t>
            </a:r>
          </a:p>
          <a:p>
            <a:pPr lvl="0" algn="ctr" rtl="0">
              <a:spcBef>
                <a:spcPts val="0"/>
              </a:spcBef>
              <a:buNone/>
            </a:pPr>
            <a:r>
              <a:rPr lang="en-US" sz="1000"/>
              <a:t>Cofactor or coenzyme</a:t>
            </a:r>
          </a:p>
        </p:txBody>
      </p:sp>
      <p:sp>
        <p:nvSpPr>
          <p:cNvPr id="216" name="Shape 216"/>
          <p:cNvSpPr txBox="1"/>
          <p:nvPr/>
        </p:nvSpPr>
        <p:spPr>
          <a:xfrm>
            <a:off x="6442391" y="1872002"/>
            <a:ext cx="2300100" cy="1035600"/>
          </a:xfrm>
          <a:prstGeom prst="rect">
            <a:avLst/>
          </a:prstGeom>
          <a:noFill/>
          <a:ln>
            <a:noFill/>
          </a:ln>
        </p:spPr>
        <p:txBody>
          <a:bodyPr wrap="square" lIns="91425" tIns="91425" rIns="91425" bIns="91425" anchor="t" anchorCtr="0">
            <a:noAutofit/>
          </a:bodyPr>
          <a:lstStyle/>
          <a:p>
            <a:pPr lvl="0">
              <a:spcBef>
                <a:spcPts val="0"/>
              </a:spcBef>
              <a:buNone/>
            </a:pPr>
            <a:r>
              <a:rPr lang="en-US" sz="2400"/>
              <a:t>Holoenzyme</a:t>
            </a:r>
          </a:p>
          <a:p>
            <a:pPr lvl="0">
              <a:spcBef>
                <a:spcPts val="0"/>
              </a:spcBef>
              <a:buNone/>
            </a:pPr>
            <a:r>
              <a:rPr lang="en-US" sz="2400"/>
              <a:t>(Active)</a:t>
            </a:r>
          </a:p>
        </p:txBody>
      </p:sp>
      <p:pic>
        <p:nvPicPr>
          <p:cNvPr id="217" name="Shape 217"/>
          <p:cNvPicPr preferRelativeResize="0"/>
          <p:nvPr/>
        </p:nvPicPr>
        <p:blipFill>
          <a:blip r:embed="rId3">
            <a:alphaModFix/>
          </a:blip>
          <a:stretch>
            <a:fillRect/>
          </a:stretch>
        </p:blipFill>
        <p:spPr>
          <a:xfrm>
            <a:off x="527950" y="3424725"/>
            <a:ext cx="9783802" cy="3210240"/>
          </a:xfrm>
          <a:prstGeom prst="rect">
            <a:avLst/>
          </a:prstGeom>
          <a:noFill/>
          <a:ln>
            <a:noFill/>
          </a:ln>
        </p:spPr>
      </p:pic>
      <p:sp>
        <p:nvSpPr>
          <p:cNvPr id="218" name="Shape 218"/>
          <p:cNvSpPr txBox="1"/>
          <p:nvPr/>
        </p:nvSpPr>
        <p:spPr>
          <a:xfrm rot="-2698589">
            <a:off x="4841851" y="3659619"/>
            <a:ext cx="1033507" cy="425113"/>
          </a:xfrm>
          <a:prstGeom prst="rect">
            <a:avLst/>
          </a:prstGeom>
          <a:noFill/>
          <a:ln>
            <a:noFill/>
          </a:ln>
        </p:spPr>
        <p:txBody>
          <a:bodyPr wrap="square" lIns="91425" tIns="91425" rIns="91425" bIns="91425" anchor="t" anchorCtr="0">
            <a:noAutofit/>
          </a:bodyPr>
          <a:lstStyle/>
          <a:p>
            <a:pPr lvl="0">
              <a:spcBef>
                <a:spcPts val="0"/>
              </a:spcBef>
              <a:buNone/>
            </a:pPr>
            <a:r>
              <a:rPr lang="en-US">
                <a:solidFill>
                  <a:schemeClr val="dk1"/>
                </a:solidFill>
              </a:rPr>
              <a:t>Examples</a:t>
            </a:r>
          </a:p>
        </p:txBody>
      </p:sp>
      <p:sp>
        <p:nvSpPr>
          <p:cNvPr id="219" name="Shape 219"/>
          <p:cNvSpPr txBox="1"/>
          <p:nvPr/>
        </p:nvSpPr>
        <p:spPr>
          <a:xfrm>
            <a:off x="9232050" y="5086593"/>
            <a:ext cx="1079700" cy="905100"/>
          </a:xfrm>
          <a:prstGeom prst="rect">
            <a:avLst/>
          </a:prstGeom>
          <a:noFill/>
          <a:ln>
            <a:noFill/>
          </a:ln>
        </p:spPr>
        <p:txBody>
          <a:bodyPr wrap="square" lIns="91425" tIns="91425" rIns="91425" bIns="91425" anchor="t" anchorCtr="0">
            <a:noAutofit/>
          </a:bodyPr>
          <a:lstStyle/>
          <a:p>
            <a:pPr lvl="0">
              <a:spcBef>
                <a:spcPts val="0"/>
              </a:spcBef>
              <a:buNone/>
            </a:pPr>
            <a:r>
              <a:rPr lang="en-US"/>
              <a:t>e.g.</a:t>
            </a:r>
          </a:p>
        </p:txBody>
      </p:sp>
      <p:sp>
        <p:nvSpPr>
          <p:cNvPr id="220" name="Shape 220"/>
          <p:cNvSpPr txBox="1"/>
          <p:nvPr/>
        </p:nvSpPr>
        <p:spPr>
          <a:xfrm>
            <a:off x="9232050" y="5991693"/>
            <a:ext cx="1079700" cy="905100"/>
          </a:xfrm>
          <a:prstGeom prst="rect">
            <a:avLst/>
          </a:prstGeom>
          <a:noFill/>
          <a:ln>
            <a:noFill/>
          </a:ln>
        </p:spPr>
        <p:txBody>
          <a:bodyPr wrap="square" lIns="91425" tIns="91425" rIns="91425" bIns="91425" anchor="t" anchorCtr="0">
            <a:noAutofit/>
          </a:bodyPr>
          <a:lstStyle/>
          <a:p>
            <a:pPr lvl="0" rtl="0">
              <a:spcBef>
                <a:spcPts val="0"/>
              </a:spcBef>
              <a:buNone/>
            </a:pPr>
            <a:r>
              <a:rPr lang="en-US"/>
              <a:t>e.g.</a:t>
            </a:r>
          </a:p>
        </p:txBody>
      </p:sp>
      <p:sp>
        <p:nvSpPr>
          <p:cNvPr id="221" name="Shape 221"/>
          <p:cNvSpPr txBox="1"/>
          <p:nvPr/>
        </p:nvSpPr>
        <p:spPr>
          <a:xfrm>
            <a:off x="142669" y="928933"/>
            <a:ext cx="9753600" cy="905100"/>
          </a:xfrm>
          <a:prstGeom prst="rect">
            <a:avLst/>
          </a:prstGeom>
          <a:noFill/>
          <a:ln>
            <a:noFill/>
          </a:ln>
        </p:spPr>
        <p:txBody>
          <a:bodyPr wrap="square" lIns="91425" tIns="91425" rIns="91425" bIns="91425" anchor="t" anchorCtr="0">
            <a:noAutofit/>
          </a:bodyPr>
          <a:lstStyle/>
          <a:p>
            <a:pPr lvl="0">
              <a:spcBef>
                <a:spcPts val="0"/>
              </a:spcBef>
              <a:buNone/>
            </a:pPr>
            <a:r>
              <a:rPr lang="en-US" sz="1700"/>
              <a:t>Some enzymes require </a:t>
            </a:r>
            <a:r>
              <a:rPr lang="en-US" sz="1700">
                <a:solidFill>
                  <a:srgbClr val="FF0000"/>
                </a:solidFill>
              </a:rPr>
              <a:t>non-protein</a:t>
            </a:r>
            <a:r>
              <a:rPr lang="en-US" sz="1700"/>
              <a:t> groups to become active </a:t>
            </a:r>
          </a:p>
          <a:p>
            <a:pPr lvl="0">
              <a:spcBef>
                <a:spcPts val="0"/>
              </a:spcBef>
              <a:buNone/>
            </a:pPr>
            <a:r>
              <a:rPr lang="en-US" sz="1700"/>
              <a:t>The  inactive  form  of  enzyme  without  its non-protein part is called an </a:t>
            </a:r>
            <a:r>
              <a:rPr lang="en-US" sz="1700">
                <a:solidFill>
                  <a:srgbClr val="FF0000"/>
                </a:solidFill>
              </a:rPr>
              <a:t>apoenzyme</a:t>
            </a:r>
            <a:br>
              <a:rPr lang="en-US" sz="1700"/>
            </a:br>
            <a:endParaRPr lang="en-US" sz="1700"/>
          </a:p>
        </p:txBody>
      </p:sp>
      <p:sp>
        <p:nvSpPr>
          <p:cNvPr id="222" name="Shape 222"/>
          <p:cNvSpPr txBox="1"/>
          <p:nvPr/>
        </p:nvSpPr>
        <p:spPr>
          <a:xfrm>
            <a:off x="8346364" y="5123731"/>
            <a:ext cx="2973900" cy="6714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FF0000"/>
                </a:solidFill>
              </a:rPr>
              <a:t>_______</a:t>
            </a:r>
          </a:p>
        </p:txBody>
      </p:sp>
      <p:sp>
        <p:nvSpPr>
          <p:cNvPr id="223" name="Shape 223"/>
          <p:cNvSpPr txBox="1"/>
          <p:nvPr/>
        </p:nvSpPr>
        <p:spPr>
          <a:xfrm>
            <a:off x="8390916" y="6033785"/>
            <a:ext cx="2973900" cy="6714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FF0000"/>
                </a:solidFill>
              </a:rPr>
              <a:t>_______</a:t>
            </a:r>
          </a:p>
        </p:txBody>
      </p:sp>
      <p:cxnSp>
        <p:nvCxnSpPr>
          <p:cNvPr id="224" name="Shape 224"/>
          <p:cNvCxnSpPr/>
          <p:nvPr/>
        </p:nvCxnSpPr>
        <p:spPr>
          <a:xfrm rot="10800000" flipH="1">
            <a:off x="7224708" y="628062"/>
            <a:ext cx="1017000" cy="3900"/>
          </a:xfrm>
          <a:prstGeom prst="straightConnector1">
            <a:avLst/>
          </a:prstGeom>
          <a:noFill/>
          <a:ln w="9525" cap="flat" cmpd="sng">
            <a:solidFill>
              <a:schemeClr val="dk2"/>
            </a:solidFill>
            <a:prstDash val="solid"/>
            <a:round/>
            <a:headEnd type="none" w="lg" len="lg"/>
            <a:tailEnd type="none" w="lg" len="lg"/>
          </a:ln>
        </p:spPr>
      </p:cxnSp>
      <p:sp>
        <p:nvSpPr>
          <p:cNvPr id="225" name="Shape 225"/>
          <p:cNvSpPr txBox="1"/>
          <p:nvPr/>
        </p:nvSpPr>
        <p:spPr>
          <a:xfrm>
            <a:off x="8241694" y="231452"/>
            <a:ext cx="2750400" cy="7971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0B5394"/>
                </a:solidFill>
              </a:rPr>
              <a:t>Inactive enzyme that binds to a nonprotein part to become active </a:t>
            </a:r>
          </a:p>
        </p:txBody>
      </p:sp>
      <p:sp>
        <p:nvSpPr>
          <p:cNvPr id="226" name="Shape 226"/>
          <p:cNvSpPr txBox="1"/>
          <p:nvPr/>
        </p:nvSpPr>
        <p:spPr>
          <a:xfrm>
            <a:off x="9896273" y="6488400"/>
            <a:ext cx="1591200" cy="369600"/>
          </a:xfrm>
          <a:prstGeom prst="rect">
            <a:avLst/>
          </a:prstGeom>
          <a:noFill/>
          <a:ln>
            <a:noFill/>
          </a:ln>
        </p:spPr>
        <p:txBody>
          <a:bodyPr wrap="square" lIns="91425" tIns="91425" rIns="91425" bIns="91425" anchor="t" anchorCtr="0">
            <a:noAutofit/>
          </a:bodyPr>
          <a:lstStyle/>
          <a:p>
            <a:pPr lvl="0">
              <a:spcBef>
                <a:spcPts val="0"/>
              </a:spcBef>
              <a:buNone/>
            </a:pPr>
            <a:r>
              <a:rPr lang="en-US" sz="1000">
                <a:solidFill>
                  <a:srgbClr val="0B5394"/>
                </a:solidFill>
              </a:rPr>
              <a:t>Transiently= temporary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Shape 232"/>
          <p:cNvGrpSpPr/>
          <p:nvPr/>
        </p:nvGrpSpPr>
        <p:grpSpPr>
          <a:xfrm>
            <a:off x="925463" y="1207915"/>
            <a:ext cx="3146913" cy="4336498"/>
            <a:chOff x="1830046" y="1146343"/>
            <a:chExt cx="1827900" cy="2399700"/>
          </a:xfrm>
        </p:grpSpPr>
        <p:sp>
          <p:nvSpPr>
            <p:cNvPr id="233" name="Shape 233"/>
            <p:cNvSpPr/>
            <p:nvPr/>
          </p:nvSpPr>
          <p:spPr>
            <a:xfrm rot="-5400000">
              <a:off x="1544146" y="1432243"/>
              <a:ext cx="2399700" cy="1827900"/>
            </a:xfrm>
            <a:prstGeom prst="rightArrowCallout">
              <a:avLst>
                <a:gd name="adj1" fmla="val 9283"/>
                <a:gd name="adj2" fmla="val 13570"/>
                <a:gd name="adj3" fmla="val 16082"/>
                <a:gd name="adj4" fmla="val 81236"/>
              </a:avLst>
            </a:prstGeom>
            <a:solidFill>
              <a:srgbClr val="073763"/>
            </a:solidFill>
            <a:ln>
              <a:noFill/>
            </a:ln>
          </p:spPr>
          <p:txBody>
            <a:bodyPr wrap="square" lIns="121900" tIns="121900" rIns="121900" bIns="121900" anchor="ctr" anchorCtr="0">
              <a:noAutofit/>
            </a:bodyPr>
            <a:lstStyle/>
            <a:p>
              <a:pPr lvl="0">
                <a:spcBef>
                  <a:spcPts val="0"/>
                </a:spcBef>
                <a:buNone/>
              </a:pPr>
              <a:endParaRPr/>
            </a:p>
          </p:txBody>
        </p:sp>
        <p:sp>
          <p:nvSpPr>
            <p:cNvPr id="234" name="Shape 234"/>
            <p:cNvSpPr/>
            <p:nvPr/>
          </p:nvSpPr>
          <p:spPr>
            <a:xfrm flipH="1">
              <a:off x="1918613" y="1686400"/>
              <a:ext cx="1649400" cy="1769700"/>
            </a:xfrm>
            <a:prstGeom prst="snip1Rect">
              <a:avLst>
                <a:gd name="adj" fmla="val 0"/>
              </a:avLst>
            </a:prstGeom>
            <a:solidFill>
              <a:srgbClr val="9FC5E8"/>
            </a:solidFill>
            <a:ln>
              <a:noFill/>
            </a:ln>
          </p:spPr>
          <p:txBody>
            <a:bodyPr wrap="square" lIns="121900" tIns="121900" rIns="121900" bIns="121900" anchor="ctr" anchorCtr="0">
              <a:noAutofit/>
            </a:bodyPr>
            <a:lstStyle/>
            <a:p>
              <a:pPr lvl="0">
                <a:spcBef>
                  <a:spcPts val="0"/>
                </a:spcBef>
                <a:buNone/>
              </a:pPr>
              <a:endParaRPr/>
            </a:p>
          </p:txBody>
        </p:sp>
        <p:sp>
          <p:nvSpPr>
            <p:cNvPr id="235" name="Shape 235"/>
            <p:cNvSpPr txBox="1"/>
            <p:nvPr/>
          </p:nvSpPr>
          <p:spPr>
            <a:xfrm>
              <a:off x="2052460" y="1686406"/>
              <a:ext cx="1383000" cy="1585200"/>
            </a:xfrm>
            <a:prstGeom prst="rect">
              <a:avLst/>
            </a:prstGeom>
            <a:solidFill>
              <a:srgbClr val="9FC5E8"/>
            </a:solidFill>
            <a:ln>
              <a:noFill/>
            </a:ln>
          </p:spPr>
          <p:txBody>
            <a:bodyPr wrap="square" lIns="121900" tIns="121900" rIns="121900" bIns="121900" anchor="t" anchorCtr="0">
              <a:noAutofit/>
            </a:bodyPr>
            <a:lstStyle/>
            <a:p>
              <a:pPr lvl="0" algn="ctr">
                <a:lnSpc>
                  <a:spcPct val="115000"/>
                </a:lnSpc>
                <a:spcBef>
                  <a:spcPts val="0"/>
                </a:spcBef>
                <a:buNone/>
              </a:pPr>
              <a:r>
                <a:rPr lang="en-US" b="1">
                  <a:latin typeface="Roboto"/>
                  <a:ea typeface="Roboto"/>
                  <a:cs typeface="Roboto"/>
                  <a:sym typeface="Roboto"/>
                </a:rPr>
                <a:t>Ribozymes</a:t>
              </a:r>
            </a:p>
            <a:p>
              <a:pPr lvl="0" algn="ctr" rtl="0">
                <a:lnSpc>
                  <a:spcPct val="115000"/>
                </a:lnSpc>
                <a:spcBef>
                  <a:spcPts val="0"/>
                </a:spcBef>
                <a:buNone/>
              </a:pPr>
              <a:endParaRPr>
                <a:latin typeface="Roboto"/>
                <a:ea typeface="Roboto"/>
                <a:cs typeface="Roboto"/>
                <a:sym typeface="Roboto"/>
              </a:endParaRPr>
            </a:p>
            <a:p>
              <a:pPr lvl="0" algn="ctr">
                <a:lnSpc>
                  <a:spcPct val="115000"/>
                </a:lnSpc>
                <a:spcBef>
                  <a:spcPts val="0"/>
                </a:spcBef>
                <a:buNone/>
              </a:pPr>
              <a:endParaRPr>
                <a:latin typeface="Roboto"/>
                <a:ea typeface="Roboto"/>
                <a:cs typeface="Roboto"/>
                <a:sym typeface="Roboto"/>
              </a:endParaRPr>
            </a:p>
            <a:p>
              <a:pPr lvl="0" algn="ctr">
                <a:lnSpc>
                  <a:spcPct val="115000"/>
                </a:lnSpc>
                <a:spcBef>
                  <a:spcPts val="0"/>
                </a:spcBef>
                <a:spcAft>
                  <a:spcPts val="2100"/>
                </a:spcAft>
                <a:buNone/>
              </a:pPr>
              <a:r>
                <a:rPr lang="en-US">
                  <a:latin typeface="Roboto"/>
                  <a:ea typeface="Roboto"/>
                  <a:cs typeface="Roboto"/>
                  <a:sym typeface="Roboto"/>
                </a:rPr>
                <a:t>RNAs (ribonucleic acid) with enzyme activity</a:t>
              </a:r>
            </a:p>
          </p:txBody>
        </p:sp>
      </p:grpSp>
      <p:grpSp>
        <p:nvGrpSpPr>
          <p:cNvPr id="236" name="Shape 236"/>
          <p:cNvGrpSpPr/>
          <p:nvPr/>
        </p:nvGrpSpPr>
        <p:grpSpPr>
          <a:xfrm rot="10800000">
            <a:off x="4072384" y="1209717"/>
            <a:ext cx="3313784" cy="4332898"/>
            <a:chOff x="3589693" y="1597474"/>
            <a:chExt cx="1896300" cy="2399700"/>
          </a:xfrm>
        </p:grpSpPr>
        <p:sp>
          <p:nvSpPr>
            <p:cNvPr id="237" name="Shape 237"/>
            <p:cNvSpPr/>
            <p:nvPr/>
          </p:nvSpPr>
          <p:spPr>
            <a:xfrm rot="5400000">
              <a:off x="3337993" y="1849174"/>
              <a:ext cx="2399700" cy="1896300"/>
            </a:xfrm>
            <a:prstGeom prst="rightArrowCallout">
              <a:avLst>
                <a:gd name="adj1" fmla="val 9283"/>
                <a:gd name="adj2" fmla="val 13570"/>
                <a:gd name="adj3" fmla="val 16082"/>
                <a:gd name="adj4" fmla="val 81236"/>
              </a:avLst>
            </a:prstGeom>
            <a:solidFill>
              <a:srgbClr val="073763"/>
            </a:solidFill>
            <a:ln>
              <a:noFill/>
            </a:ln>
          </p:spPr>
          <p:txBody>
            <a:bodyPr wrap="square" lIns="121900" tIns="121900" rIns="121900" bIns="121900" anchor="ctr" anchorCtr="0">
              <a:noAutofit/>
            </a:bodyPr>
            <a:lstStyle/>
            <a:p>
              <a:pPr lvl="0">
                <a:spcBef>
                  <a:spcPts val="0"/>
                </a:spcBef>
                <a:buNone/>
              </a:pPr>
              <a:endParaRPr/>
            </a:p>
          </p:txBody>
        </p:sp>
        <p:sp>
          <p:nvSpPr>
            <p:cNvPr id="238" name="Shape 238"/>
            <p:cNvSpPr/>
            <p:nvPr/>
          </p:nvSpPr>
          <p:spPr>
            <a:xfrm rot="10800000" flipH="1">
              <a:off x="3748030" y="1687411"/>
              <a:ext cx="1649400" cy="1769700"/>
            </a:xfrm>
            <a:prstGeom prst="snip1Rect">
              <a:avLst>
                <a:gd name="adj" fmla="val 0"/>
              </a:avLst>
            </a:prstGeom>
            <a:solidFill>
              <a:srgbClr val="9FC5E8"/>
            </a:solidFill>
            <a:ln>
              <a:noFill/>
            </a:ln>
          </p:spPr>
          <p:txBody>
            <a:bodyPr wrap="square" lIns="121900" tIns="121900" rIns="121900" bIns="121900" anchor="ctr" anchorCtr="0">
              <a:noAutofit/>
            </a:bodyPr>
            <a:lstStyle/>
            <a:p>
              <a:pPr lvl="0">
                <a:spcBef>
                  <a:spcPts val="0"/>
                </a:spcBef>
                <a:buNone/>
              </a:pPr>
              <a:endParaRPr/>
            </a:p>
          </p:txBody>
        </p:sp>
        <p:sp>
          <p:nvSpPr>
            <p:cNvPr id="239" name="Shape 239"/>
            <p:cNvSpPr txBox="1"/>
            <p:nvPr/>
          </p:nvSpPr>
          <p:spPr>
            <a:xfrm rot="10800000">
              <a:off x="3748024" y="1752752"/>
              <a:ext cx="1649400" cy="1584000"/>
            </a:xfrm>
            <a:prstGeom prst="rect">
              <a:avLst/>
            </a:prstGeom>
            <a:solidFill>
              <a:srgbClr val="9FC5E8"/>
            </a:solidFill>
            <a:ln>
              <a:noFill/>
            </a:ln>
          </p:spPr>
          <p:txBody>
            <a:bodyPr wrap="square" lIns="121900" tIns="121900" rIns="121900" bIns="121900" anchor="t" anchorCtr="0">
              <a:noAutofit/>
            </a:bodyPr>
            <a:lstStyle/>
            <a:p>
              <a:pPr lvl="0" algn="ctr" rtl="0">
                <a:lnSpc>
                  <a:spcPct val="115000"/>
                </a:lnSpc>
                <a:spcBef>
                  <a:spcPts val="0"/>
                </a:spcBef>
                <a:buNone/>
              </a:pPr>
              <a:r>
                <a:rPr lang="en-US" b="1">
                  <a:latin typeface="Roboto"/>
                  <a:ea typeface="Roboto"/>
                  <a:cs typeface="Roboto"/>
                  <a:sym typeface="Roboto"/>
                </a:rPr>
                <a:t>Isoenzymes “</a:t>
              </a:r>
              <a:r>
                <a:rPr lang="en-US" sz="900" b="1">
                  <a:solidFill>
                    <a:srgbClr val="666666"/>
                  </a:solidFill>
                  <a:latin typeface="Roboto"/>
                  <a:ea typeface="Roboto"/>
                  <a:cs typeface="Roboto"/>
                  <a:sym typeface="Roboto"/>
                </a:rPr>
                <a:t>نظائر تقريباً</a:t>
              </a:r>
              <a:r>
                <a:rPr lang="en-US" b="1">
                  <a:latin typeface="Roboto"/>
                  <a:ea typeface="Roboto"/>
                  <a:cs typeface="Roboto"/>
                  <a:sym typeface="Roboto"/>
                </a:rPr>
                <a:t>”</a:t>
              </a:r>
            </a:p>
            <a:p>
              <a:pPr lvl="0" algn="ctr" rtl="0">
                <a:lnSpc>
                  <a:spcPct val="115000"/>
                </a:lnSpc>
                <a:spcBef>
                  <a:spcPts val="0"/>
                </a:spcBef>
                <a:buNone/>
              </a:pPr>
              <a:endParaRPr b="1">
                <a:latin typeface="Roboto"/>
                <a:ea typeface="Roboto"/>
                <a:cs typeface="Roboto"/>
                <a:sym typeface="Roboto"/>
              </a:endParaRPr>
            </a:p>
            <a:p>
              <a:pPr lvl="0" algn="ctr" rtl="0">
                <a:lnSpc>
                  <a:spcPct val="115000"/>
                </a:lnSpc>
                <a:spcBef>
                  <a:spcPts val="0"/>
                </a:spcBef>
                <a:spcAft>
                  <a:spcPts val="2100"/>
                </a:spcAft>
                <a:buNone/>
              </a:pPr>
              <a:r>
                <a:rPr lang="en-US">
                  <a:latin typeface="Roboto"/>
                  <a:ea typeface="Roboto"/>
                  <a:cs typeface="Roboto"/>
                  <a:sym typeface="Roboto"/>
                </a:rPr>
                <a:t>Enzymes that catalyze the same chemical reaction but they have slightly different structure </a:t>
              </a:r>
            </a:p>
            <a:p>
              <a:pPr lvl="0" algn="ctr" rtl="0">
                <a:lnSpc>
                  <a:spcPct val="115000"/>
                </a:lnSpc>
                <a:spcBef>
                  <a:spcPts val="0"/>
                </a:spcBef>
                <a:spcAft>
                  <a:spcPts val="2100"/>
                </a:spcAft>
                <a:buNone/>
              </a:pPr>
              <a:r>
                <a:rPr lang="en-US">
                  <a:latin typeface="Roboto"/>
                  <a:ea typeface="Roboto"/>
                  <a:cs typeface="Roboto"/>
                  <a:sym typeface="Roboto"/>
                </a:rPr>
                <a:t> </a:t>
              </a:r>
              <a:r>
                <a:rPr lang="en-US">
                  <a:solidFill>
                    <a:srgbClr val="666666"/>
                  </a:solidFill>
                  <a:latin typeface="Roboto"/>
                  <a:ea typeface="Roboto"/>
                  <a:cs typeface="Roboto"/>
                  <a:sym typeface="Roboto"/>
                </a:rPr>
                <a:t>e.g. protein kinase have a multiple isoenzymes that are structurally different but share the same function</a:t>
              </a:r>
            </a:p>
            <a:p>
              <a:pPr lvl="0" algn="ctr">
                <a:lnSpc>
                  <a:spcPct val="115000"/>
                </a:lnSpc>
                <a:spcBef>
                  <a:spcPts val="0"/>
                </a:spcBef>
                <a:spcAft>
                  <a:spcPts val="2100"/>
                </a:spcAft>
                <a:buNone/>
              </a:pPr>
              <a:endParaRPr>
                <a:latin typeface="Roboto"/>
                <a:ea typeface="Roboto"/>
                <a:cs typeface="Roboto"/>
                <a:sym typeface="Roboto"/>
              </a:endParaRPr>
            </a:p>
          </p:txBody>
        </p:sp>
      </p:grpSp>
      <p:grpSp>
        <p:nvGrpSpPr>
          <p:cNvPr id="240" name="Shape 240"/>
          <p:cNvGrpSpPr/>
          <p:nvPr/>
        </p:nvGrpSpPr>
        <p:grpSpPr>
          <a:xfrm>
            <a:off x="7386169" y="1213082"/>
            <a:ext cx="3254942" cy="4326179"/>
            <a:chOff x="5485996" y="1146343"/>
            <a:chExt cx="1827900" cy="2399700"/>
          </a:xfrm>
        </p:grpSpPr>
        <p:sp>
          <p:nvSpPr>
            <p:cNvPr id="241" name="Shape 241"/>
            <p:cNvSpPr/>
            <p:nvPr/>
          </p:nvSpPr>
          <p:spPr>
            <a:xfrm rot="-5400000">
              <a:off x="5200096" y="1432243"/>
              <a:ext cx="2399700" cy="1827900"/>
            </a:xfrm>
            <a:prstGeom prst="rightArrowCallout">
              <a:avLst>
                <a:gd name="adj1" fmla="val 9283"/>
                <a:gd name="adj2" fmla="val 13570"/>
                <a:gd name="adj3" fmla="val 16082"/>
                <a:gd name="adj4" fmla="val 81236"/>
              </a:avLst>
            </a:prstGeom>
            <a:solidFill>
              <a:srgbClr val="073763"/>
            </a:solidFill>
            <a:ln>
              <a:noFill/>
            </a:ln>
          </p:spPr>
          <p:txBody>
            <a:bodyPr wrap="square" lIns="121900" tIns="121900" rIns="121900" bIns="121900" anchor="ctr" anchorCtr="0">
              <a:noAutofit/>
            </a:bodyPr>
            <a:lstStyle/>
            <a:p>
              <a:pPr lvl="0">
                <a:spcBef>
                  <a:spcPts val="0"/>
                </a:spcBef>
                <a:buNone/>
              </a:pPr>
              <a:endParaRPr/>
            </a:p>
          </p:txBody>
        </p:sp>
        <p:sp>
          <p:nvSpPr>
            <p:cNvPr id="242" name="Shape 242"/>
            <p:cNvSpPr/>
            <p:nvPr/>
          </p:nvSpPr>
          <p:spPr>
            <a:xfrm flipH="1">
              <a:off x="5574563" y="1686400"/>
              <a:ext cx="1649400" cy="1769700"/>
            </a:xfrm>
            <a:prstGeom prst="snip1Rect">
              <a:avLst>
                <a:gd name="adj" fmla="val 0"/>
              </a:avLst>
            </a:prstGeom>
            <a:solidFill>
              <a:srgbClr val="9FC5E8"/>
            </a:solidFill>
            <a:ln>
              <a:noFill/>
            </a:ln>
          </p:spPr>
          <p:txBody>
            <a:bodyPr wrap="square" lIns="121900" tIns="121900" rIns="121900" bIns="121900" anchor="ctr" anchorCtr="0">
              <a:noAutofit/>
            </a:bodyPr>
            <a:lstStyle/>
            <a:p>
              <a:pPr lvl="0">
                <a:spcBef>
                  <a:spcPts val="0"/>
                </a:spcBef>
                <a:buNone/>
              </a:pPr>
              <a:endParaRPr/>
            </a:p>
          </p:txBody>
        </p:sp>
        <p:sp>
          <p:nvSpPr>
            <p:cNvPr id="243" name="Shape 243"/>
            <p:cNvSpPr txBox="1"/>
            <p:nvPr/>
          </p:nvSpPr>
          <p:spPr>
            <a:xfrm>
              <a:off x="5575248" y="1686387"/>
              <a:ext cx="1649400" cy="1769700"/>
            </a:xfrm>
            <a:prstGeom prst="rect">
              <a:avLst/>
            </a:prstGeom>
            <a:solidFill>
              <a:srgbClr val="9FC5E8"/>
            </a:solidFill>
            <a:ln>
              <a:noFill/>
            </a:ln>
          </p:spPr>
          <p:txBody>
            <a:bodyPr wrap="square" lIns="121900" tIns="121900" rIns="121900" bIns="121900" anchor="t" anchorCtr="0">
              <a:noAutofit/>
            </a:bodyPr>
            <a:lstStyle/>
            <a:p>
              <a:pPr lvl="0" algn="ctr" rtl="0">
                <a:lnSpc>
                  <a:spcPct val="115000"/>
                </a:lnSpc>
                <a:spcBef>
                  <a:spcPts val="0"/>
                </a:spcBef>
                <a:buNone/>
              </a:pPr>
              <a:r>
                <a:rPr lang="en-US" b="1">
                  <a:latin typeface="Roboto"/>
                  <a:ea typeface="Roboto"/>
                  <a:cs typeface="Roboto"/>
                  <a:sym typeface="Roboto"/>
                </a:rPr>
                <a:t>Zymogens</a:t>
              </a:r>
            </a:p>
            <a:p>
              <a:pPr lvl="0" algn="ctr" rtl="0">
                <a:lnSpc>
                  <a:spcPct val="115000"/>
                </a:lnSpc>
                <a:spcBef>
                  <a:spcPts val="0"/>
                </a:spcBef>
                <a:spcAft>
                  <a:spcPts val="2100"/>
                </a:spcAft>
                <a:buNone/>
              </a:pPr>
              <a:r>
                <a:rPr lang="en-US">
                  <a:latin typeface="Roboto"/>
                  <a:ea typeface="Roboto"/>
                  <a:cs typeface="Roboto"/>
                  <a:sym typeface="Roboto"/>
                </a:rPr>
                <a:t>Inactive enzyme precursors that require a biochemical change to become active (activated when needed) e.g. cleavage of peptide blocking the active site </a:t>
              </a:r>
            </a:p>
            <a:p>
              <a:pPr lvl="0" algn="ctr" rtl="0">
                <a:lnSpc>
                  <a:spcPct val="115000"/>
                </a:lnSpc>
                <a:spcBef>
                  <a:spcPts val="0"/>
                </a:spcBef>
                <a:spcAft>
                  <a:spcPts val="2100"/>
                </a:spcAft>
                <a:buNone/>
              </a:pPr>
              <a:r>
                <a:rPr lang="en-US">
                  <a:solidFill>
                    <a:srgbClr val="666666"/>
                  </a:solidFill>
                  <a:latin typeface="Roboto"/>
                  <a:ea typeface="Roboto"/>
                  <a:cs typeface="Roboto"/>
                  <a:sym typeface="Roboto"/>
                </a:rPr>
                <a:t>enzymes involved in digestion like trypsin, pepsin and chymotrypsin are synthesized as zymogens because</a:t>
              </a:r>
              <a:r>
                <a:rPr lang="en-US">
                  <a:solidFill>
                    <a:srgbClr val="0B5394"/>
                  </a:solidFill>
                  <a:latin typeface="Roboto"/>
                  <a:ea typeface="Roboto"/>
                  <a:cs typeface="Roboto"/>
                  <a:sym typeface="Roboto"/>
                </a:rPr>
                <a:t> we don’t need them all the time</a:t>
              </a:r>
              <a:r>
                <a:rPr lang="en-US">
                  <a:solidFill>
                    <a:srgbClr val="666666"/>
                  </a:solidFill>
                  <a:latin typeface="Roboto"/>
                  <a:ea typeface="Roboto"/>
                  <a:cs typeface="Roboto"/>
                  <a:sym typeface="Roboto"/>
                </a:rPr>
                <a:t>. </a:t>
              </a:r>
            </a:p>
          </p:txBody>
        </p:sp>
      </p:grpSp>
      <p:sp>
        <p:nvSpPr>
          <p:cNvPr id="244" name="Shape 244"/>
          <p:cNvSpPr txBox="1"/>
          <p:nvPr/>
        </p:nvSpPr>
        <p:spPr>
          <a:xfrm>
            <a:off x="188125" y="222325"/>
            <a:ext cx="11082300" cy="735300"/>
          </a:xfrm>
          <a:prstGeom prst="rect">
            <a:avLst/>
          </a:prstGeom>
          <a:noFill/>
          <a:ln>
            <a:noFill/>
          </a:ln>
        </p:spPr>
        <p:txBody>
          <a:bodyPr wrap="square" lIns="91425" tIns="91425" rIns="91425" bIns="91425" anchor="t" anchorCtr="0">
            <a:noAutofit/>
          </a:bodyPr>
          <a:lstStyle/>
          <a:p>
            <a:pPr lvl="0">
              <a:spcBef>
                <a:spcPts val="0"/>
              </a:spcBef>
              <a:buNone/>
            </a:pPr>
            <a:r>
              <a:rPr lang="en-US" sz="4800" b="1">
                <a:latin typeface="Roboto"/>
                <a:ea typeface="Roboto"/>
                <a:cs typeface="Roboto"/>
                <a:sym typeface="Roboto"/>
              </a:rPr>
              <a:t>Ribozymes, isoenzymes and zymogens </a:t>
            </a:r>
          </a:p>
        </p:txBody>
      </p:sp>
      <p:sp>
        <p:nvSpPr>
          <p:cNvPr id="245" name="Shape 245"/>
          <p:cNvSpPr txBox="1"/>
          <p:nvPr/>
        </p:nvSpPr>
        <p:spPr>
          <a:xfrm>
            <a:off x="7689625" y="6081718"/>
            <a:ext cx="3580800" cy="1069800"/>
          </a:xfrm>
          <a:prstGeom prst="rect">
            <a:avLst/>
          </a:prstGeom>
          <a:noFill/>
          <a:ln>
            <a:noFill/>
          </a:ln>
        </p:spPr>
        <p:txBody>
          <a:bodyPr wrap="square" lIns="91425" tIns="91425" rIns="91425" bIns="91425" anchor="t" anchorCtr="0">
            <a:noAutofit/>
          </a:bodyPr>
          <a:lstStyle/>
          <a:p>
            <a:pPr lvl="0">
              <a:spcBef>
                <a:spcPts val="0"/>
              </a:spcBef>
              <a:buNone/>
            </a:pPr>
            <a:r>
              <a:rPr lang="en-US" sz="1100">
                <a:solidFill>
                  <a:srgbClr val="666666"/>
                </a:solidFill>
              </a:rPr>
              <a:t>Zygomens are a group of proteins that display no catalytic activity but are transformed within an organism into enzymes</a:t>
            </a:r>
          </a:p>
        </p:txBody>
      </p:sp>
    </p:spTree>
  </p:cSld>
  <p:clrMapOvr>
    <a:masterClrMapping/>
  </p:clrMapOvr>
</p:sld>
</file>

<file path=ppt/theme/theme1.xml><?xml version="1.0" encoding="utf-8"?>
<a:theme xmlns:a="http://schemas.openxmlformats.org/drawingml/2006/main" name="View">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1789</Words>
  <Application>Microsoft Office PowerPoint</Application>
  <PresentationFormat>Widescreen</PresentationFormat>
  <Paragraphs>332</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Noto Sans Symbols</vt:lpstr>
      <vt:lpstr>Century Schoolbook</vt:lpstr>
      <vt:lpstr>Arial</vt:lpstr>
      <vt:lpstr>Alegreya</vt:lpstr>
      <vt:lpstr>Calibri</vt:lpstr>
      <vt:lpstr>Bree Serif</vt:lpstr>
      <vt:lpstr>Roboto</vt:lpstr>
      <vt:lpstr>View</vt:lpstr>
      <vt:lpstr>View</vt:lpstr>
      <vt:lpstr>PowerPoint Presentation</vt:lpstr>
      <vt:lpstr>Objectives:</vt:lpstr>
      <vt:lpstr>Titles:</vt:lpstr>
      <vt:lpstr>What are Enzymes?</vt:lpstr>
      <vt:lpstr>PowerPoint Presentation</vt:lpstr>
      <vt:lpstr>PowerPoint Presentation</vt:lpstr>
      <vt:lpstr>Enzymes Nomenclature (Naming)</vt:lpstr>
      <vt:lpstr>Holoenzymes</vt:lpstr>
      <vt:lpstr>PowerPoint Presentation</vt:lpstr>
      <vt:lpstr>Enzymes decrease activation energy of a reaction</vt:lpstr>
      <vt:lpstr>The effect of catalyst on the transition state diagram of a reaction</vt:lpstr>
      <vt:lpstr>PowerPoint Presentation</vt:lpstr>
      <vt:lpstr>PowerPoint Presentation</vt:lpstr>
      <vt:lpstr>PowerPoint Presentation</vt:lpstr>
      <vt:lpstr>PowerPoint Presentation</vt:lpstr>
      <vt:lpstr>Enzyme kinetics</vt:lpstr>
      <vt:lpstr>an additional slide </vt:lpstr>
      <vt:lpstr>                                </vt:lpstr>
      <vt:lpstr>Initial velocity Vo of a simple Michaelis Menten reaction- versus the substrate concentration</vt:lpstr>
      <vt:lpstr>Km (Michaelis Constant)</vt:lpstr>
      <vt:lpstr>Lineweaver-Burk plot</vt:lpstr>
      <vt:lpstr>PowerPoint Presentation</vt:lpstr>
      <vt:lpstr>Mcq:</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dc:creator>
  <cp:lastModifiedBy>Dana Al-Kadi</cp:lastModifiedBy>
  <cp:revision>2</cp:revision>
  <dcterms:modified xsi:type="dcterms:W3CDTF">2017-11-04T13:26:36Z</dcterms:modified>
</cp:coreProperties>
</file>