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60" r:id="rId4"/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6" d="100"/>
          <a:sy n="86" d="100"/>
        </p:scale>
        <p:origin x="10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1E9C7-8095-4514-9E52-BD96707B863D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B91DDC84-DB2E-4C23-B4B5-C97C1E062AE8}">
      <dgm:prSet phldrT="[نص]"/>
      <dgm:spPr/>
      <dgm:t>
        <a:bodyPr/>
        <a:lstStyle/>
        <a:p>
          <a:pPr rtl="1"/>
          <a:r>
            <a:rPr lang="en-US" b="0" dirty="0"/>
            <a:t>There are three types of enzyme inhibition: </a:t>
          </a:r>
          <a:endParaRPr lang="ar-SA" dirty="0"/>
        </a:p>
      </dgm:t>
    </dgm:pt>
    <dgm:pt modelId="{50558632-835A-45CA-8B00-0B0C02C292D0}" type="parTrans" cxnId="{A411973D-4711-43CB-95A7-8A1BE9C3B9D6}">
      <dgm:prSet/>
      <dgm:spPr/>
      <dgm:t>
        <a:bodyPr/>
        <a:lstStyle/>
        <a:p>
          <a:pPr rtl="1"/>
          <a:endParaRPr lang="ar-SA"/>
        </a:p>
      </dgm:t>
    </dgm:pt>
    <dgm:pt modelId="{A7540EA1-BBDB-4DC3-89DE-A821A33B8D0B}" type="sibTrans" cxnId="{A411973D-4711-43CB-95A7-8A1BE9C3B9D6}">
      <dgm:prSet/>
      <dgm:spPr/>
      <dgm:t>
        <a:bodyPr/>
        <a:lstStyle/>
        <a:p>
          <a:pPr rtl="1"/>
          <a:endParaRPr lang="ar-SA"/>
        </a:p>
      </dgm:t>
    </dgm:pt>
    <dgm:pt modelId="{ADAD61E4-BAAF-48A4-B956-444A86907358}">
      <dgm:prSet phldrT="[نص]"/>
      <dgm:spPr/>
      <dgm:t>
        <a:bodyPr/>
        <a:lstStyle/>
        <a:p>
          <a:pPr rtl="1"/>
          <a:r>
            <a:rPr lang="en-US" b="1"/>
            <a:t>Uncompetitive</a:t>
          </a:r>
        </a:p>
        <a:p>
          <a:pPr rtl="1"/>
          <a:r>
            <a:rPr lang="en-US"/>
            <a:t> ( </a:t>
          </a:r>
          <a:r>
            <a:rPr lang="en-US" b="0" u="sng"/>
            <a:t> this type of inhibition was only mentioned in boys slides). </a:t>
          </a:r>
          <a:endParaRPr lang="ar-SA" dirty="0"/>
        </a:p>
      </dgm:t>
    </dgm:pt>
    <dgm:pt modelId="{D2A94EC4-BC9C-440F-A477-4AC220147D60}" type="parTrans" cxnId="{FF2051C7-A257-4281-9E86-90FF622FE9AD}">
      <dgm:prSet/>
      <dgm:spPr/>
      <dgm:t>
        <a:bodyPr/>
        <a:lstStyle/>
        <a:p>
          <a:pPr rtl="1"/>
          <a:endParaRPr lang="ar-SA"/>
        </a:p>
      </dgm:t>
    </dgm:pt>
    <dgm:pt modelId="{7A5D90D3-FFA5-466B-9C1A-9A9F051CFB37}" type="sibTrans" cxnId="{FF2051C7-A257-4281-9E86-90FF622FE9AD}">
      <dgm:prSet/>
      <dgm:spPr/>
      <dgm:t>
        <a:bodyPr/>
        <a:lstStyle/>
        <a:p>
          <a:pPr rtl="1"/>
          <a:endParaRPr lang="ar-SA"/>
        </a:p>
      </dgm:t>
    </dgm:pt>
    <dgm:pt modelId="{5A8B178D-FD2E-43D6-9A6B-29EE451F9B99}">
      <dgm:prSet phldrT="[نص]"/>
      <dgm:spPr/>
      <dgm:t>
        <a:bodyPr/>
        <a:lstStyle/>
        <a:p>
          <a:pPr rtl="1"/>
          <a:r>
            <a:rPr lang="en-US" b="0" u="sng"/>
            <a:t>Competitive </a:t>
          </a:r>
        </a:p>
        <a:p>
          <a:pPr rtl="1"/>
          <a:r>
            <a:rPr lang="en-US" b="0"/>
            <a:t>- Inhibitor has a similar structure to substrate </a:t>
          </a:r>
        </a:p>
        <a:p>
          <a:pPr rtl="1"/>
          <a:r>
            <a:rPr lang="en-US" b="0"/>
            <a:t>- It competes with substrate for binding to active site of enzyme. </a:t>
          </a:r>
          <a:endParaRPr lang="ar-SA" dirty="0"/>
        </a:p>
      </dgm:t>
    </dgm:pt>
    <dgm:pt modelId="{88BBB46F-6573-4E4F-BC7C-241AF08BF40B}" type="parTrans" cxnId="{A97389F1-D19D-4BDB-B375-4747F570A1BE}">
      <dgm:prSet/>
      <dgm:spPr/>
      <dgm:t>
        <a:bodyPr/>
        <a:lstStyle/>
        <a:p>
          <a:pPr rtl="1"/>
          <a:endParaRPr lang="ar-SA"/>
        </a:p>
      </dgm:t>
    </dgm:pt>
    <dgm:pt modelId="{DF320D63-E36C-4AF7-B45A-182A7640EC8D}" type="sibTrans" cxnId="{A97389F1-D19D-4BDB-B375-4747F570A1BE}">
      <dgm:prSet/>
      <dgm:spPr/>
      <dgm:t>
        <a:bodyPr/>
        <a:lstStyle/>
        <a:p>
          <a:pPr rtl="1"/>
          <a:endParaRPr lang="ar-SA"/>
        </a:p>
      </dgm:t>
    </dgm:pt>
    <dgm:pt modelId="{819E65DF-EE97-45A4-90D1-0C54C920F51D}">
      <dgm:prSet phldrT="[نص]"/>
      <dgm:spPr/>
      <dgm:t>
        <a:bodyPr/>
        <a:lstStyle/>
        <a:p>
          <a:pPr rtl="1"/>
          <a:r>
            <a:rPr lang="en-US" b="1" u="sng"/>
            <a:t>Noncompetitive</a:t>
          </a:r>
        </a:p>
        <a:p>
          <a:pPr rtl="1"/>
          <a:r>
            <a:rPr lang="en-US" b="1"/>
            <a:t>- </a:t>
          </a:r>
          <a:r>
            <a:rPr lang="en-US" b="0"/>
            <a:t>Inhibitor does not have similar structure to substrate</a:t>
          </a:r>
        </a:p>
        <a:p>
          <a:pPr rtl="1"/>
          <a:r>
            <a:rPr lang="en-US" b="0"/>
            <a:t>-No competition exists between inhibitor and substrate </a:t>
          </a:r>
          <a:endParaRPr lang="ar-SA" dirty="0"/>
        </a:p>
      </dgm:t>
    </dgm:pt>
    <dgm:pt modelId="{76EF5D95-8998-49C1-A118-43F8AC841790}" type="parTrans" cxnId="{6E64E75F-EEE1-4343-B840-2F6C8BCD54FD}">
      <dgm:prSet/>
      <dgm:spPr/>
      <dgm:t>
        <a:bodyPr/>
        <a:lstStyle/>
        <a:p>
          <a:pPr rtl="1"/>
          <a:endParaRPr lang="ar-SA"/>
        </a:p>
      </dgm:t>
    </dgm:pt>
    <dgm:pt modelId="{BD94FEA2-B0A1-4775-A9F4-3C5CAB2EA507}" type="sibTrans" cxnId="{6E64E75F-EEE1-4343-B840-2F6C8BCD54FD}">
      <dgm:prSet/>
      <dgm:spPr/>
      <dgm:t>
        <a:bodyPr/>
        <a:lstStyle/>
        <a:p>
          <a:pPr rtl="1"/>
          <a:endParaRPr lang="ar-SA"/>
        </a:p>
      </dgm:t>
    </dgm:pt>
    <dgm:pt modelId="{D9787AAA-B1EB-40C7-8587-0EC29FDBA937}" type="pres">
      <dgm:prSet presAssocID="{53B1E9C7-8095-4514-9E52-BD96707B863D}" presName="composite" presStyleCnt="0">
        <dgm:presLayoutVars>
          <dgm:chMax val="1"/>
          <dgm:dir/>
          <dgm:resizeHandles val="exact"/>
        </dgm:presLayoutVars>
      </dgm:prSet>
      <dgm:spPr/>
    </dgm:pt>
    <dgm:pt modelId="{6644570A-14C2-4F60-B9C0-38D4F84F14FE}" type="pres">
      <dgm:prSet presAssocID="{B91DDC84-DB2E-4C23-B4B5-C97C1E062AE8}" presName="roof" presStyleLbl="dkBgShp" presStyleIdx="0" presStyleCnt="2" custLinFactNeighborY="-1216"/>
      <dgm:spPr/>
    </dgm:pt>
    <dgm:pt modelId="{8E43F66C-BBEA-41AD-9AE3-92716E5B0857}" type="pres">
      <dgm:prSet presAssocID="{B91DDC84-DB2E-4C23-B4B5-C97C1E062AE8}" presName="pillars" presStyleCnt="0"/>
      <dgm:spPr/>
    </dgm:pt>
    <dgm:pt modelId="{5F1B79E3-EE6F-4CBE-9575-7BEDBA639F71}" type="pres">
      <dgm:prSet presAssocID="{B91DDC84-DB2E-4C23-B4B5-C97C1E062AE8}" presName="pillar1" presStyleLbl="node1" presStyleIdx="0" presStyleCnt="3" custScaleX="129670">
        <dgm:presLayoutVars>
          <dgm:bulletEnabled val="1"/>
        </dgm:presLayoutVars>
      </dgm:prSet>
      <dgm:spPr/>
    </dgm:pt>
    <dgm:pt modelId="{03F6D364-9E64-4692-8DDC-07F567637739}" type="pres">
      <dgm:prSet presAssocID="{5A8B178D-FD2E-43D6-9A6B-29EE451F9B99}" presName="pillarX" presStyleLbl="node1" presStyleIdx="1" presStyleCnt="3">
        <dgm:presLayoutVars>
          <dgm:bulletEnabled val="1"/>
        </dgm:presLayoutVars>
      </dgm:prSet>
      <dgm:spPr/>
    </dgm:pt>
    <dgm:pt modelId="{CF92CECA-A894-4B20-8596-0FD5415A1CE2}" type="pres">
      <dgm:prSet presAssocID="{819E65DF-EE97-45A4-90D1-0C54C920F51D}" presName="pillarX" presStyleLbl="node1" presStyleIdx="2" presStyleCnt="3">
        <dgm:presLayoutVars>
          <dgm:bulletEnabled val="1"/>
        </dgm:presLayoutVars>
      </dgm:prSet>
      <dgm:spPr/>
    </dgm:pt>
    <dgm:pt modelId="{F05D7391-3FD2-469B-B458-34FF90C05308}" type="pres">
      <dgm:prSet presAssocID="{B91DDC84-DB2E-4C23-B4B5-C97C1E062AE8}" presName="base" presStyleLbl="dkBgShp" presStyleIdx="1" presStyleCnt="2"/>
      <dgm:spPr/>
    </dgm:pt>
  </dgm:ptLst>
  <dgm:cxnLst>
    <dgm:cxn modelId="{8DDD0118-D979-49BB-A531-57C9633426F2}" type="presOf" srcId="{819E65DF-EE97-45A4-90D1-0C54C920F51D}" destId="{CF92CECA-A894-4B20-8596-0FD5415A1CE2}" srcOrd="0" destOrd="0" presId="urn:microsoft.com/office/officeart/2005/8/layout/hList3"/>
    <dgm:cxn modelId="{4EB9961B-7E2D-4A0B-AC75-DCE64B20344A}" type="presOf" srcId="{ADAD61E4-BAAF-48A4-B956-444A86907358}" destId="{5F1B79E3-EE6F-4CBE-9575-7BEDBA639F71}" srcOrd="0" destOrd="0" presId="urn:microsoft.com/office/officeart/2005/8/layout/hList3"/>
    <dgm:cxn modelId="{8253F42C-C6D7-4D76-9E39-FA1625DD31E7}" type="presOf" srcId="{53B1E9C7-8095-4514-9E52-BD96707B863D}" destId="{D9787AAA-B1EB-40C7-8587-0EC29FDBA937}" srcOrd="0" destOrd="0" presId="urn:microsoft.com/office/officeart/2005/8/layout/hList3"/>
    <dgm:cxn modelId="{A411973D-4711-43CB-95A7-8A1BE9C3B9D6}" srcId="{53B1E9C7-8095-4514-9E52-BD96707B863D}" destId="{B91DDC84-DB2E-4C23-B4B5-C97C1E062AE8}" srcOrd="0" destOrd="0" parTransId="{50558632-835A-45CA-8B00-0B0C02C292D0}" sibTransId="{A7540EA1-BBDB-4DC3-89DE-A821A33B8D0B}"/>
    <dgm:cxn modelId="{6E64E75F-EEE1-4343-B840-2F6C8BCD54FD}" srcId="{B91DDC84-DB2E-4C23-B4B5-C97C1E062AE8}" destId="{819E65DF-EE97-45A4-90D1-0C54C920F51D}" srcOrd="2" destOrd="0" parTransId="{76EF5D95-8998-49C1-A118-43F8AC841790}" sibTransId="{BD94FEA2-B0A1-4775-A9F4-3C5CAB2EA507}"/>
    <dgm:cxn modelId="{B51B9677-97FC-4710-91B5-DC016575311B}" type="presOf" srcId="{B91DDC84-DB2E-4C23-B4B5-C97C1E062AE8}" destId="{6644570A-14C2-4F60-B9C0-38D4F84F14FE}" srcOrd="0" destOrd="0" presId="urn:microsoft.com/office/officeart/2005/8/layout/hList3"/>
    <dgm:cxn modelId="{D442B8BC-E57D-40F3-93DD-73CED39DB70D}" type="presOf" srcId="{5A8B178D-FD2E-43D6-9A6B-29EE451F9B99}" destId="{03F6D364-9E64-4692-8DDC-07F567637739}" srcOrd="0" destOrd="0" presId="urn:microsoft.com/office/officeart/2005/8/layout/hList3"/>
    <dgm:cxn modelId="{FF2051C7-A257-4281-9E86-90FF622FE9AD}" srcId="{B91DDC84-DB2E-4C23-B4B5-C97C1E062AE8}" destId="{ADAD61E4-BAAF-48A4-B956-444A86907358}" srcOrd="0" destOrd="0" parTransId="{D2A94EC4-BC9C-440F-A477-4AC220147D60}" sibTransId="{7A5D90D3-FFA5-466B-9C1A-9A9F051CFB37}"/>
    <dgm:cxn modelId="{A97389F1-D19D-4BDB-B375-4747F570A1BE}" srcId="{B91DDC84-DB2E-4C23-B4B5-C97C1E062AE8}" destId="{5A8B178D-FD2E-43D6-9A6B-29EE451F9B99}" srcOrd="1" destOrd="0" parTransId="{88BBB46F-6573-4E4F-BC7C-241AF08BF40B}" sibTransId="{DF320D63-E36C-4AF7-B45A-182A7640EC8D}"/>
    <dgm:cxn modelId="{AECB0CAC-8999-4D71-9EBC-1F5E1B2AF842}" type="presParOf" srcId="{D9787AAA-B1EB-40C7-8587-0EC29FDBA937}" destId="{6644570A-14C2-4F60-B9C0-38D4F84F14FE}" srcOrd="0" destOrd="0" presId="urn:microsoft.com/office/officeart/2005/8/layout/hList3"/>
    <dgm:cxn modelId="{05B73FA2-AD5E-4B82-A311-5EC56320D6D1}" type="presParOf" srcId="{D9787AAA-B1EB-40C7-8587-0EC29FDBA937}" destId="{8E43F66C-BBEA-41AD-9AE3-92716E5B0857}" srcOrd="1" destOrd="0" presId="urn:microsoft.com/office/officeart/2005/8/layout/hList3"/>
    <dgm:cxn modelId="{6B3ED3BA-84BF-46F9-BCDC-32C8491DE513}" type="presParOf" srcId="{8E43F66C-BBEA-41AD-9AE3-92716E5B0857}" destId="{5F1B79E3-EE6F-4CBE-9575-7BEDBA639F71}" srcOrd="0" destOrd="0" presId="urn:microsoft.com/office/officeart/2005/8/layout/hList3"/>
    <dgm:cxn modelId="{0290AC64-00BC-4A4C-B5AD-0D65A89994E6}" type="presParOf" srcId="{8E43F66C-BBEA-41AD-9AE3-92716E5B0857}" destId="{03F6D364-9E64-4692-8DDC-07F567637739}" srcOrd="1" destOrd="0" presId="urn:microsoft.com/office/officeart/2005/8/layout/hList3"/>
    <dgm:cxn modelId="{8C06D3B9-32F3-4C56-8982-98A872800C67}" type="presParOf" srcId="{8E43F66C-BBEA-41AD-9AE3-92716E5B0857}" destId="{CF92CECA-A894-4B20-8596-0FD5415A1CE2}" srcOrd="2" destOrd="0" presId="urn:microsoft.com/office/officeart/2005/8/layout/hList3"/>
    <dgm:cxn modelId="{89DD789E-1B27-4617-AC8B-6097D7ADA117}" type="presParOf" srcId="{D9787AAA-B1EB-40C7-8587-0EC29FDBA937}" destId="{F05D7391-3FD2-469B-B458-34FF90C0530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B3950-58A5-4747-A13D-87C880531C3E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137AB4F0-3B99-412B-B24C-25E79BCB8A5B}">
      <dgm:prSet phldrT="[نص]" custT="1"/>
      <dgm:spPr/>
      <dgm:t>
        <a:bodyPr/>
        <a:lstStyle/>
        <a:p>
          <a:pPr rtl="1">
            <a:buClr>
              <a:srgbClr val="33CC33"/>
            </a:buClr>
          </a:pPr>
          <a:r>
            <a:rPr lang="en-US" sz="1400" dirty="0">
              <a:solidFill>
                <a:srgbClr val="FF0000"/>
              </a:solidFill>
              <a:latin typeface="Palatino" charset="0"/>
            </a:rPr>
            <a:t>Feedback inhibition:</a:t>
          </a:r>
        </a:p>
        <a:p>
          <a:pPr rtl="1">
            <a:buClr>
              <a:srgbClr val="33CC33"/>
            </a:buClr>
          </a:pPr>
          <a:r>
            <a:rPr lang="en-US" sz="1600" dirty="0">
              <a:latin typeface="Palatino" charset="0"/>
            </a:rPr>
            <a:t>When the end-product of a metabolic pathway exceeds its conc. limit, it inhibits the regulatory enzyme to normalize the pathway (feedback inhibition)</a:t>
          </a:r>
          <a:endParaRPr lang="ar-SA" sz="1600" dirty="0"/>
        </a:p>
      </dgm:t>
    </dgm:pt>
    <dgm:pt modelId="{4214CF02-F329-4A73-9BC6-838E47DB7264}" type="parTrans" cxnId="{231A6062-C637-4B39-BBBC-BA9B9D54EFEC}">
      <dgm:prSet/>
      <dgm:spPr/>
      <dgm:t>
        <a:bodyPr/>
        <a:lstStyle/>
        <a:p>
          <a:pPr rtl="1"/>
          <a:endParaRPr lang="ar-SA"/>
        </a:p>
      </dgm:t>
    </dgm:pt>
    <dgm:pt modelId="{F44E12F9-53ED-4150-90D0-C697B0E19E8F}" type="sibTrans" cxnId="{231A6062-C637-4B39-BBBC-BA9B9D54EFEC}">
      <dgm:prSet/>
      <dgm:spPr/>
      <dgm:t>
        <a:bodyPr/>
        <a:lstStyle/>
        <a:p>
          <a:pPr rtl="1"/>
          <a:endParaRPr lang="ar-SA"/>
        </a:p>
      </dgm:t>
    </dgm:pt>
    <dgm:pt modelId="{BB6E07C4-82D7-4017-A2FA-A36C29C26D43}">
      <dgm:prSet phldrT="[نص]" custT="1"/>
      <dgm:spPr/>
      <dgm:t>
        <a:bodyPr/>
        <a:lstStyle/>
        <a:p>
          <a:pPr rtl="1">
            <a:buClr>
              <a:srgbClr val="33CC33"/>
            </a:buClr>
          </a:pPr>
          <a:r>
            <a:rPr lang="en-US" sz="1600" dirty="0">
              <a:solidFill>
                <a:srgbClr val="FF0000"/>
              </a:solidFill>
              <a:latin typeface="Palatino" charset="0"/>
            </a:rPr>
            <a:t>Feed positive activation:</a:t>
          </a:r>
        </a:p>
        <a:p>
          <a:pPr rtl="1">
            <a:buClr>
              <a:srgbClr val="33CC33"/>
            </a:buClr>
          </a:pPr>
          <a:r>
            <a:rPr lang="en-US" sz="1600" dirty="0">
              <a:latin typeface="Palatino" charset="0"/>
            </a:rPr>
            <a:t>When the end-product of a metabolic pathway is below its conc. limit, it activates the regulatory enzyme to normalize the pathway</a:t>
          </a:r>
          <a:endParaRPr lang="ar-SA" sz="1600" dirty="0"/>
        </a:p>
      </dgm:t>
    </dgm:pt>
    <dgm:pt modelId="{6E235298-8760-4B1C-B5D6-6B22FBFE9850}" type="parTrans" cxnId="{C1AA0B2B-B536-4C2B-B14A-4BB8AC2CC580}">
      <dgm:prSet/>
      <dgm:spPr/>
      <dgm:t>
        <a:bodyPr/>
        <a:lstStyle/>
        <a:p>
          <a:pPr rtl="1"/>
          <a:endParaRPr lang="ar-SA"/>
        </a:p>
      </dgm:t>
    </dgm:pt>
    <dgm:pt modelId="{38D5A88E-5D50-41A3-B42F-936F562BD97D}" type="sibTrans" cxnId="{C1AA0B2B-B536-4C2B-B14A-4BB8AC2CC580}">
      <dgm:prSet/>
      <dgm:spPr/>
      <dgm:t>
        <a:bodyPr/>
        <a:lstStyle/>
        <a:p>
          <a:pPr rtl="1"/>
          <a:endParaRPr lang="ar-SA"/>
        </a:p>
      </dgm:t>
    </dgm:pt>
    <dgm:pt modelId="{FC5E1831-D23E-4DFE-9F92-1F866D1E02C1}" type="pres">
      <dgm:prSet presAssocID="{6D2B3950-58A5-4747-A13D-87C880531C3E}" presName="compositeShape" presStyleCnt="0">
        <dgm:presLayoutVars>
          <dgm:chMax val="2"/>
          <dgm:dir/>
          <dgm:resizeHandles val="exact"/>
        </dgm:presLayoutVars>
      </dgm:prSet>
      <dgm:spPr/>
    </dgm:pt>
    <dgm:pt modelId="{7D591DB9-775A-4C1A-80EA-D22879AABA1E}" type="pres">
      <dgm:prSet presAssocID="{6D2B3950-58A5-4747-A13D-87C880531C3E}" presName="divider" presStyleLbl="fgShp" presStyleIdx="0" presStyleCnt="1"/>
      <dgm:spPr/>
    </dgm:pt>
    <dgm:pt modelId="{A4EE9DC0-9B3C-4FD4-A160-B2EDC77590CA}" type="pres">
      <dgm:prSet presAssocID="{137AB4F0-3B99-412B-B24C-25E79BCB8A5B}" presName="downArrow" presStyleLbl="node1" presStyleIdx="0" presStyleCnt="2"/>
      <dgm:spPr/>
    </dgm:pt>
    <dgm:pt modelId="{E7205AF8-3D82-4024-A5D2-86B666E31D60}" type="pres">
      <dgm:prSet presAssocID="{137AB4F0-3B99-412B-B24C-25E79BCB8A5B}" presName="downArrowText" presStyleLbl="revTx" presStyleIdx="0" presStyleCnt="2" custScaleX="132713">
        <dgm:presLayoutVars>
          <dgm:bulletEnabled val="1"/>
        </dgm:presLayoutVars>
      </dgm:prSet>
      <dgm:spPr/>
    </dgm:pt>
    <dgm:pt modelId="{A99D5795-4B64-41D3-87D2-625E4CC629C5}" type="pres">
      <dgm:prSet presAssocID="{BB6E07C4-82D7-4017-A2FA-A36C29C26D43}" presName="upArrow" presStyleLbl="node1" presStyleIdx="1" presStyleCnt="2"/>
      <dgm:spPr/>
    </dgm:pt>
    <dgm:pt modelId="{94062C93-46EB-499D-9EBB-37B4CD881CE4}" type="pres">
      <dgm:prSet presAssocID="{BB6E07C4-82D7-4017-A2FA-A36C29C26D43}" presName="upArrowText" presStyleLbl="revTx" presStyleIdx="1" presStyleCnt="2" custScaleX="132670">
        <dgm:presLayoutVars>
          <dgm:bulletEnabled val="1"/>
        </dgm:presLayoutVars>
      </dgm:prSet>
      <dgm:spPr/>
    </dgm:pt>
  </dgm:ptLst>
  <dgm:cxnLst>
    <dgm:cxn modelId="{C1AA0B2B-B536-4C2B-B14A-4BB8AC2CC580}" srcId="{6D2B3950-58A5-4747-A13D-87C880531C3E}" destId="{BB6E07C4-82D7-4017-A2FA-A36C29C26D43}" srcOrd="1" destOrd="0" parTransId="{6E235298-8760-4B1C-B5D6-6B22FBFE9850}" sibTransId="{38D5A88E-5D50-41A3-B42F-936F562BD97D}"/>
    <dgm:cxn modelId="{241B9A35-E07C-48F5-8A67-58AE4F0A877A}" type="presOf" srcId="{6D2B3950-58A5-4747-A13D-87C880531C3E}" destId="{FC5E1831-D23E-4DFE-9F92-1F866D1E02C1}" srcOrd="0" destOrd="0" presId="urn:microsoft.com/office/officeart/2005/8/layout/arrow3"/>
    <dgm:cxn modelId="{231A6062-C637-4B39-BBBC-BA9B9D54EFEC}" srcId="{6D2B3950-58A5-4747-A13D-87C880531C3E}" destId="{137AB4F0-3B99-412B-B24C-25E79BCB8A5B}" srcOrd="0" destOrd="0" parTransId="{4214CF02-F329-4A73-9BC6-838E47DB7264}" sibTransId="{F44E12F9-53ED-4150-90D0-C697B0E19E8F}"/>
    <dgm:cxn modelId="{44172944-002F-49EB-B68C-C0E8A945376B}" type="presOf" srcId="{BB6E07C4-82D7-4017-A2FA-A36C29C26D43}" destId="{94062C93-46EB-499D-9EBB-37B4CD881CE4}" srcOrd="0" destOrd="0" presId="urn:microsoft.com/office/officeart/2005/8/layout/arrow3"/>
    <dgm:cxn modelId="{38564975-4742-4DE5-99F6-6D82B6AF25A5}" type="presOf" srcId="{137AB4F0-3B99-412B-B24C-25E79BCB8A5B}" destId="{E7205AF8-3D82-4024-A5D2-86B666E31D60}" srcOrd="0" destOrd="0" presId="urn:microsoft.com/office/officeart/2005/8/layout/arrow3"/>
    <dgm:cxn modelId="{CAEAEB81-6F92-4EDD-B111-B672F7F461C1}" type="presParOf" srcId="{FC5E1831-D23E-4DFE-9F92-1F866D1E02C1}" destId="{7D591DB9-775A-4C1A-80EA-D22879AABA1E}" srcOrd="0" destOrd="0" presId="urn:microsoft.com/office/officeart/2005/8/layout/arrow3"/>
    <dgm:cxn modelId="{0F91FF2E-C375-4DB8-B370-08E09931E7A0}" type="presParOf" srcId="{FC5E1831-D23E-4DFE-9F92-1F866D1E02C1}" destId="{A4EE9DC0-9B3C-4FD4-A160-B2EDC77590CA}" srcOrd="1" destOrd="0" presId="urn:microsoft.com/office/officeart/2005/8/layout/arrow3"/>
    <dgm:cxn modelId="{2C4623C6-315B-4A9F-AF18-A5F4D36C6AF7}" type="presParOf" srcId="{FC5E1831-D23E-4DFE-9F92-1F866D1E02C1}" destId="{E7205AF8-3D82-4024-A5D2-86B666E31D60}" srcOrd="2" destOrd="0" presId="urn:microsoft.com/office/officeart/2005/8/layout/arrow3"/>
    <dgm:cxn modelId="{33AA89B5-8346-4BC9-8EAD-031051605182}" type="presParOf" srcId="{FC5E1831-D23E-4DFE-9F92-1F866D1E02C1}" destId="{A99D5795-4B64-41D3-87D2-625E4CC629C5}" srcOrd="3" destOrd="0" presId="urn:microsoft.com/office/officeart/2005/8/layout/arrow3"/>
    <dgm:cxn modelId="{55C2F3DA-9F83-4F3F-8794-2BF8B4CEB1EF}" type="presParOf" srcId="{FC5E1831-D23E-4DFE-9F92-1F866D1E02C1}" destId="{94062C93-46EB-499D-9EBB-37B4CD881CE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8817A3-212C-4125-B8BE-C14BCD85AD5E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BFCFF41E-04ED-410E-989A-4586D5DF8174}">
      <dgm:prSet phldrT="[نص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dirty="0">
              <a:solidFill>
                <a:schemeClr val="tx1"/>
              </a:solidFill>
            </a:rPr>
            <a:t>REGULATION OF ENZYME ACTIVITY</a:t>
          </a:r>
          <a:endParaRPr lang="ar-SA" dirty="0">
            <a:solidFill>
              <a:schemeClr val="tx1"/>
            </a:solidFill>
          </a:endParaRPr>
        </a:p>
      </dgm:t>
    </dgm:pt>
    <dgm:pt modelId="{E2E6AD6F-9807-4C4A-8E5A-05377BCAC771}" type="parTrans" cxnId="{FACB26BC-68DF-4217-8DAA-627DEF4431F6}">
      <dgm:prSet/>
      <dgm:spPr/>
      <dgm:t>
        <a:bodyPr/>
        <a:lstStyle/>
        <a:p>
          <a:pPr rtl="1"/>
          <a:endParaRPr lang="ar-SA"/>
        </a:p>
      </dgm:t>
    </dgm:pt>
    <dgm:pt modelId="{9CCA086C-531E-42FE-8E96-2C5C387FEE3E}" type="sibTrans" cxnId="{FACB26BC-68DF-4217-8DAA-627DEF4431F6}">
      <dgm:prSet/>
      <dgm:spPr/>
      <dgm:t>
        <a:bodyPr/>
        <a:lstStyle/>
        <a:p>
          <a:pPr rtl="1"/>
          <a:endParaRPr lang="ar-SA"/>
        </a:p>
      </dgm:t>
    </dgm:pt>
    <dgm:pt modelId="{0D0A4B11-F44E-400E-9513-35D4F88B511C}">
      <dgm:prSet phldrT="[نص]"/>
      <dgm:spPr/>
      <dgm:t>
        <a:bodyPr/>
        <a:lstStyle/>
        <a:p>
          <a:pPr rtl="1"/>
          <a:r>
            <a:rPr lang="en-US" dirty="0">
              <a:solidFill>
                <a:schemeClr val="tx1"/>
              </a:solidFill>
            </a:rPr>
            <a:t>Allosteric enzyme regulation</a:t>
          </a:r>
          <a:endParaRPr lang="ar-SA" dirty="0">
            <a:solidFill>
              <a:schemeClr val="tx1"/>
            </a:solidFill>
          </a:endParaRPr>
        </a:p>
      </dgm:t>
    </dgm:pt>
    <dgm:pt modelId="{3B59BC7A-685A-450E-BF29-18FED4470D7A}" type="parTrans" cxnId="{DFA21FEB-0AF8-443B-B7B9-C2AC3FFB3629}">
      <dgm:prSet/>
      <dgm:spPr/>
      <dgm:t>
        <a:bodyPr/>
        <a:lstStyle/>
        <a:p>
          <a:pPr rtl="1"/>
          <a:endParaRPr lang="ar-SA"/>
        </a:p>
      </dgm:t>
    </dgm:pt>
    <dgm:pt modelId="{2DE18280-3AC5-4992-9AE9-A809F4F89669}" type="sibTrans" cxnId="{DFA21FEB-0AF8-443B-B7B9-C2AC3FFB3629}">
      <dgm:prSet/>
      <dgm:spPr/>
      <dgm:t>
        <a:bodyPr/>
        <a:lstStyle/>
        <a:p>
          <a:pPr rtl="1"/>
          <a:endParaRPr lang="ar-SA"/>
        </a:p>
      </dgm:t>
    </dgm:pt>
    <dgm:pt modelId="{04A3F0CB-8FCC-45D6-8499-F4114B76B4D6}">
      <dgm:prSet phldrT="[نص]"/>
      <dgm:spPr/>
      <dgm:t>
        <a:bodyPr/>
        <a:lstStyle/>
        <a:p>
          <a:pPr rtl="1"/>
          <a:r>
            <a:rPr lang="en-US" dirty="0">
              <a:solidFill>
                <a:schemeClr val="tx1"/>
              </a:solidFill>
            </a:rPr>
            <a:t>Cooperative binding</a:t>
          </a:r>
          <a:endParaRPr lang="ar-SA" dirty="0">
            <a:solidFill>
              <a:schemeClr val="tx1"/>
            </a:solidFill>
          </a:endParaRPr>
        </a:p>
      </dgm:t>
    </dgm:pt>
    <dgm:pt modelId="{09C4154D-BDFB-4064-A049-8BE56BB148AE}" type="parTrans" cxnId="{04D7F536-BFC6-4A86-B8BE-E376012FCB1B}">
      <dgm:prSet/>
      <dgm:spPr/>
      <dgm:t>
        <a:bodyPr/>
        <a:lstStyle/>
        <a:p>
          <a:pPr rtl="1"/>
          <a:endParaRPr lang="ar-SA"/>
        </a:p>
      </dgm:t>
    </dgm:pt>
    <dgm:pt modelId="{D9B76794-5D86-43A2-A441-4DCA22E533D4}" type="sibTrans" cxnId="{04D7F536-BFC6-4A86-B8BE-E376012FCB1B}">
      <dgm:prSet/>
      <dgm:spPr/>
      <dgm:t>
        <a:bodyPr/>
        <a:lstStyle/>
        <a:p>
          <a:pPr rtl="1"/>
          <a:endParaRPr lang="ar-SA"/>
        </a:p>
      </dgm:t>
    </dgm:pt>
    <dgm:pt modelId="{BCF7F7F0-B1B3-4F2A-895A-3045DF55C480}">
      <dgm:prSet/>
      <dgm:spPr/>
      <dgm:t>
        <a:bodyPr/>
        <a:lstStyle/>
        <a:p>
          <a:pPr rtl="1"/>
          <a:r>
            <a:rPr lang="en-US" dirty="0">
              <a:solidFill>
                <a:schemeClr val="tx1"/>
              </a:solidFill>
            </a:rPr>
            <a:t>1.Heterotropic effectors</a:t>
          </a:r>
          <a:endParaRPr lang="ar-SA" dirty="0"/>
        </a:p>
      </dgm:t>
    </dgm:pt>
    <dgm:pt modelId="{98DB213E-5AB6-461A-AB99-CD9F2AB18BB9}" type="parTrans" cxnId="{B931CC34-A0D5-4BE1-BD80-02869A255115}">
      <dgm:prSet/>
      <dgm:spPr/>
      <dgm:t>
        <a:bodyPr/>
        <a:lstStyle/>
        <a:p>
          <a:pPr rtl="1"/>
          <a:endParaRPr lang="ar-SA"/>
        </a:p>
      </dgm:t>
    </dgm:pt>
    <dgm:pt modelId="{1F74A0CC-F206-4E30-A2D7-C40A7E304C52}" type="sibTrans" cxnId="{B931CC34-A0D5-4BE1-BD80-02869A255115}">
      <dgm:prSet/>
      <dgm:spPr/>
      <dgm:t>
        <a:bodyPr/>
        <a:lstStyle/>
        <a:p>
          <a:pPr rtl="1"/>
          <a:endParaRPr lang="ar-SA"/>
        </a:p>
      </dgm:t>
    </dgm:pt>
    <dgm:pt modelId="{8973AF27-C321-4C10-80AC-FAB42B52A4E5}">
      <dgm:prSet/>
      <dgm:spPr/>
      <dgm:t>
        <a:bodyPr/>
        <a:lstStyle/>
        <a:p>
          <a:pPr rtl="1"/>
          <a:r>
            <a:rPr lang="en-US" dirty="0">
              <a:solidFill>
                <a:schemeClr val="tx1"/>
              </a:solidFill>
            </a:rPr>
            <a:t>2.Homotropic effectors</a:t>
          </a:r>
        </a:p>
      </dgm:t>
    </dgm:pt>
    <dgm:pt modelId="{DAA42410-EDF7-41FA-8226-53CA245F815C}" type="parTrans" cxnId="{CBC6047D-0947-4683-9CD9-AD93AC48A338}">
      <dgm:prSet/>
      <dgm:spPr/>
      <dgm:t>
        <a:bodyPr/>
        <a:lstStyle/>
        <a:p>
          <a:pPr rtl="1"/>
          <a:endParaRPr lang="ar-SA"/>
        </a:p>
      </dgm:t>
    </dgm:pt>
    <dgm:pt modelId="{E116E3F3-F994-437E-91A6-E59387CF4CAA}" type="sibTrans" cxnId="{CBC6047D-0947-4683-9CD9-AD93AC48A338}">
      <dgm:prSet/>
      <dgm:spPr/>
      <dgm:t>
        <a:bodyPr/>
        <a:lstStyle/>
        <a:p>
          <a:pPr rtl="1"/>
          <a:endParaRPr lang="ar-SA"/>
        </a:p>
      </dgm:t>
    </dgm:pt>
    <dgm:pt modelId="{254B7CA1-97EF-48E0-B111-EED88E980017}" type="pres">
      <dgm:prSet presAssocID="{318817A3-212C-4125-B8BE-C14BCD85AD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D51E89-D6E1-4383-9A0D-56FDED383853}" type="pres">
      <dgm:prSet presAssocID="{BFCFF41E-04ED-410E-989A-4586D5DF8174}" presName="hierRoot1" presStyleCnt="0">
        <dgm:presLayoutVars>
          <dgm:hierBranch val="init"/>
        </dgm:presLayoutVars>
      </dgm:prSet>
      <dgm:spPr/>
    </dgm:pt>
    <dgm:pt modelId="{463CBA3F-E84D-406E-9D10-4679C570A73D}" type="pres">
      <dgm:prSet presAssocID="{BFCFF41E-04ED-410E-989A-4586D5DF8174}" presName="rootComposite1" presStyleCnt="0"/>
      <dgm:spPr/>
    </dgm:pt>
    <dgm:pt modelId="{5AAC6181-E7C2-4F66-AE36-7497D00C7B3A}" type="pres">
      <dgm:prSet presAssocID="{BFCFF41E-04ED-410E-989A-4586D5DF8174}" presName="rootText1" presStyleLbl="node0" presStyleIdx="0" presStyleCnt="1">
        <dgm:presLayoutVars>
          <dgm:chPref val="3"/>
        </dgm:presLayoutVars>
      </dgm:prSet>
      <dgm:spPr/>
    </dgm:pt>
    <dgm:pt modelId="{F1613AE2-BF07-4BC1-9F56-369B6B691CCB}" type="pres">
      <dgm:prSet presAssocID="{BFCFF41E-04ED-410E-989A-4586D5DF8174}" presName="rootConnector1" presStyleLbl="node1" presStyleIdx="0" presStyleCnt="0"/>
      <dgm:spPr/>
    </dgm:pt>
    <dgm:pt modelId="{507D0B43-BFEA-4B31-85B9-7A30D0833F61}" type="pres">
      <dgm:prSet presAssocID="{BFCFF41E-04ED-410E-989A-4586D5DF8174}" presName="hierChild2" presStyleCnt="0"/>
      <dgm:spPr/>
    </dgm:pt>
    <dgm:pt modelId="{7FBC62EC-ACDB-4F4D-8AD6-F862E6F68F2E}" type="pres">
      <dgm:prSet presAssocID="{3B59BC7A-685A-450E-BF29-18FED4470D7A}" presName="Name37" presStyleLbl="parChTrans1D2" presStyleIdx="0" presStyleCnt="2"/>
      <dgm:spPr/>
    </dgm:pt>
    <dgm:pt modelId="{73406161-7B6B-48A4-961B-7E77F7F99424}" type="pres">
      <dgm:prSet presAssocID="{0D0A4B11-F44E-400E-9513-35D4F88B511C}" presName="hierRoot2" presStyleCnt="0">
        <dgm:presLayoutVars>
          <dgm:hierBranch val="init"/>
        </dgm:presLayoutVars>
      </dgm:prSet>
      <dgm:spPr/>
    </dgm:pt>
    <dgm:pt modelId="{6AA89986-719D-4C23-B91E-841E0D9B6128}" type="pres">
      <dgm:prSet presAssocID="{0D0A4B11-F44E-400E-9513-35D4F88B511C}" presName="rootComposite" presStyleCnt="0"/>
      <dgm:spPr/>
    </dgm:pt>
    <dgm:pt modelId="{2F2FC994-9ACD-4AA7-8F47-A36A9125DAF0}" type="pres">
      <dgm:prSet presAssocID="{0D0A4B11-F44E-400E-9513-35D4F88B511C}" presName="rootText" presStyleLbl="node2" presStyleIdx="0" presStyleCnt="2">
        <dgm:presLayoutVars>
          <dgm:chPref val="3"/>
        </dgm:presLayoutVars>
      </dgm:prSet>
      <dgm:spPr/>
    </dgm:pt>
    <dgm:pt modelId="{1A24A5AC-58FF-48BE-BC85-40C96393E25B}" type="pres">
      <dgm:prSet presAssocID="{0D0A4B11-F44E-400E-9513-35D4F88B511C}" presName="rootConnector" presStyleLbl="node2" presStyleIdx="0" presStyleCnt="2"/>
      <dgm:spPr/>
    </dgm:pt>
    <dgm:pt modelId="{A1A200D8-D9B4-4B47-883C-AA13BA0452F8}" type="pres">
      <dgm:prSet presAssocID="{0D0A4B11-F44E-400E-9513-35D4F88B511C}" presName="hierChild4" presStyleCnt="0"/>
      <dgm:spPr/>
    </dgm:pt>
    <dgm:pt modelId="{3D988355-CE4E-4B83-8EFA-EDE19DB512AD}" type="pres">
      <dgm:prSet presAssocID="{98DB213E-5AB6-461A-AB99-CD9F2AB18BB9}" presName="Name37" presStyleLbl="parChTrans1D3" presStyleIdx="0" presStyleCnt="2"/>
      <dgm:spPr/>
    </dgm:pt>
    <dgm:pt modelId="{83BC2ABB-6589-4BE4-9CAC-586684BD37AE}" type="pres">
      <dgm:prSet presAssocID="{BCF7F7F0-B1B3-4F2A-895A-3045DF55C480}" presName="hierRoot2" presStyleCnt="0">
        <dgm:presLayoutVars>
          <dgm:hierBranch val="init"/>
        </dgm:presLayoutVars>
      </dgm:prSet>
      <dgm:spPr/>
    </dgm:pt>
    <dgm:pt modelId="{6843FD9D-F405-480E-8537-11064E635F31}" type="pres">
      <dgm:prSet presAssocID="{BCF7F7F0-B1B3-4F2A-895A-3045DF55C480}" presName="rootComposite" presStyleCnt="0"/>
      <dgm:spPr/>
    </dgm:pt>
    <dgm:pt modelId="{10E202A4-8A7E-4411-AEDE-37176247F35A}" type="pres">
      <dgm:prSet presAssocID="{BCF7F7F0-B1B3-4F2A-895A-3045DF55C480}" presName="rootText" presStyleLbl="node3" presStyleIdx="0" presStyleCnt="2">
        <dgm:presLayoutVars>
          <dgm:chPref val="3"/>
        </dgm:presLayoutVars>
      </dgm:prSet>
      <dgm:spPr/>
    </dgm:pt>
    <dgm:pt modelId="{D9CB148F-6BAB-44F3-9C3D-6AB8E4323A48}" type="pres">
      <dgm:prSet presAssocID="{BCF7F7F0-B1B3-4F2A-895A-3045DF55C480}" presName="rootConnector" presStyleLbl="node3" presStyleIdx="0" presStyleCnt="2"/>
      <dgm:spPr/>
    </dgm:pt>
    <dgm:pt modelId="{D68AFD9E-B1F8-4F47-9023-DDF809821D33}" type="pres">
      <dgm:prSet presAssocID="{BCF7F7F0-B1B3-4F2A-895A-3045DF55C480}" presName="hierChild4" presStyleCnt="0"/>
      <dgm:spPr/>
    </dgm:pt>
    <dgm:pt modelId="{E96090CE-0BB1-4837-B7ED-7857325C5494}" type="pres">
      <dgm:prSet presAssocID="{BCF7F7F0-B1B3-4F2A-895A-3045DF55C480}" presName="hierChild5" presStyleCnt="0"/>
      <dgm:spPr/>
    </dgm:pt>
    <dgm:pt modelId="{85BCB18A-2606-416C-8CB8-2C9A5BD27811}" type="pres">
      <dgm:prSet presAssocID="{DAA42410-EDF7-41FA-8226-53CA245F815C}" presName="Name37" presStyleLbl="parChTrans1D3" presStyleIdx="1" presStyleCnt="2"/>
      <dgm:spPr/>
    </dgm:pt>
    <dgm:pt modelId="{6444129B-9A0B-4F89-A1D4-FB19FD86C552}" type="pres">
      <dgm:prSet presAssocID="{8973AF27-C321-4C10-80AC-FAB42B52A4E5}" presName="hierRoot2" presStyleCnt="0">
        <dgm:presLayoutVars>
          <dgm:hierBranch val="init"/>
        </dgm:presLayoutVars>
      </dgm:prSet>
      <dgm:spPr/>
    </dgm:pt>
    <dgm:pt modelId="{A1060BD4-798D-41A1-9536-FBCF8C07229D}" type="pres">
      <dgm:prSet presAssocID="{8973AF27-C321-4C10-80AC-FAB42B52A4E5}" presName="rootComposite" presStyleCnt="0"/>
      <dgm:spPr/>
    </dgm:pt>
    <dgm:pt modelId="{2B7B6623-CA3B-4CC8-800C-9E54F55510C3}" type="pres">
      <dgm:prSet presAssocID="{8973AF27-C321-4C10-80AC-FAB42B52A4E5}" presName="rootText" presStyleLbl="node3" presStyleIdx="1" presStyleCnt="2">
        <dgm:presLayoutVars>
          <dgm:chPref val="3"/>
        </dgm:presLayoutVars>
      </dgm:prSet>
      <dgm:spPr/>
    </dgm:pt>
    <dgm:pt modelId="{9529EF49-6A7B-4393-9806-F0399D46A992}" type="pres">
      <dgm:prSet presAssocID="{8973AF27-C321-4C10-80AC-FAB42B52A4E5}" presName="rootConnector" presStyleLbl="node3" presStyleIdx="1" presStyleCnt="2"/>
      <dgm:spPr/>
    </dgm:pt>
    <dgm:pt modelId="{5995E3F3-1C47-4E13-AFFD-797FFA2CC85B}" type="pres">
      <dgm:prSet presAssocID="{8973AF27-C321-4C10-80AC-FAB42B52A4E5}" presName="hierChild4" presStyleCnt="0"/>
      <dgm:spPr/>
    </dgm:pt>
    <dgm:pt modelId="{5CE2C4C7-BFE2-4BC4-9DDF-5E6B09CEBC67}" type="pres">
      <dgm:prSet presAssocID="{8973AF27-C321-4C10-80AC-FAB42B52A4E5}" presName="hierChild5" presStyleCnt="0"/>
      <dgm:spPr/>
    </dgm:pt>
    <dgm:pt modelId="{E23905A7-6E3E-4BD2-9EE0-B2D8F5E00EEA}" type="pres">
      <dgm:prSet presAssocID="{0D0A4B11-F44E-400E-9513-35D4F88B511C}" presName="hierChild5" presStyleCnt="0"/>
      <dgm:spPr/>
    </dgm:pt>
    <dgm:pt modelId="{9BA04026-BBEB-4574-A2C2-D4D4E6CAD1CE}" type="pres">
      <dgm:prSet presAssocID="{09C4154D-BDFB-4064-A049-8BE56BB148AE}" presName="Name37" presStyleLbl="parChTrans1D2" presStyleIdx="1" presStyleCnt="2"/>
      <dgm:spPr/>
    </dgm:pt>
    <dgm:pt modelId="{B2E279AF-6B02-46EF-8B85-763F58EAB4B9}" type="pres">
      <dgm:prSet presAssocID="{04A3F0CB-8FCC-45D6-8499-F4114B76B4D6}" presName="hierRoot2" presStyleCnt="0">
        <dgm:presLayoutVars>
          <dgm:hierBranch val="init"/>
        </dgm:presLayoutVars>
      </dgm:prSet>
      <dgm:spPr/>
    </dgm:pt>
    <dgm:pt modelId="{C53C8E3A-283D-4148-A13B-70A633360C56}" type="pres">
      <dgm:prSet presAssocID="{04A3F0CB-8FCC-45D6-8499-F4114B76B4D6}" presName="rootComposite" presStyleCnt="0"/>
      <dgm:spPr/>
    </dgm:pt>
    <dgm:pt modelId="{4F943E89-3A6F-4381-9C16-76B54D3EE684}" type="pres">
      <dgm:prSet presAssocID="{04A3F0CB-8FCC-45D6-8499-F4114B76B4D6}" presName="rootText" presStyleLbl="node2" presStyleIdx="1" presStyleCnt="2">
        <dgm:presLayoutVars>
          <dgm:chPref val="3"/>
        </dgm:presLayoutVars>
      </dgm:prSet>
      <dgm:spPr/>
    </dgm:pt>
    <dgm:pt modelId="{E8A00BB9-7F0B-43B1-B7ED-E7B4FDEA158E}" type="pres">
      <dgm:prSet presAssocID="{04A3F0CB-8FCC-45D6-8499-F4114B76B4D6}" presName="rootConnector" presStyleLbl="node2" presStyleIdx="1" presStyleCnt="2"/>
      <dgm:spPr/>
    </dgm:pt>
    <dgm:pt modelId="{8BE3ABBF-2CD9-4127-A6DE-B1A26E624BDA}" type="pres">
      <dgm:prSet presAssocID="{04A3F0CB-8FCC-45D6-8499-F4114B76B4D6}" presName="hierChild4" presStyleCnt="0"/>
      <dgm:spPr/>
    </dgm:pt>
    <dgm:pt modelId="{02C9A87D-F9D0-42CC-9007-A723B865BCBF}" type="pres">
      <dgm:prSet presAssocID="{04A3F0CB-8FCC-45D6-8499-F4114B76B4D6}" presName="hierChild5" presStyleCnt="0"/>
      <dgm:spPr/>
    </dgm:pt>
    <dgm:pt modelId="{59310CE1-76EA-4FB1-BA0E-0CB4316E8F88}" type="pres">
      <dgm:prSet presAssocID="{BFCFF41E-04ED-410E-989A-4586D5DF8174}" presName="hierChild3" presStyleCnt="0"/>
      <dgm:spPr/>
    </dgm:pt>
  </dgm:ptLst>
  <dgm:cxnLst>
    <dgm:cxn modelId="{05732919-BC10-4F48-90AC-56A3402AC989}" type="presOf" srcId="{3B59BC7A-685A-450E-BF29-18FED4470D7A}" destId="{7FBC62EC-ACDB-4F4D-8AD6-F862E6F68F2E}" srcOrd="0" destOrd="0" presId="urn:microsoft.com/office/officeart/2005/8/layout/orgChart1"/>
    <dgm:cxn modelId="{528F5327-03CB-4E1D-99BF-46AA732D11E1}" type="presOf" srcId="{09C4154D-BDFB-4064-A049-8BE56BB148AE}" destId="{9BA04026-BBEB-4574-A2C2-D4D4E6CAD1CE}" srcOrd="0" destOrd="0" presId="urn:microsoft.com/office/officeart/2005/8/layout/orgChart1"/>
    <dgm:cxn modelId="{BFB17D31-3683-48B8-81F9-557EA1A1CA06}" type="presOf" srcId="{04A3F0CB-8FCC-45D6-8499-F4114B76B4D6}" destId="{E8A00BB9-7F0B-43B1-B7ED-E7B4FDEA158E}" srcOrd="1" destOrd="0" presId="urn:microsoft.com/office/officeart/2005/8/layout/orgChart1"/>
    <dgm:cxn modelId="{D2D14434-E0ED-40F6-98FC-C590BB2B379C}" type="presOf" srcId="{DAA42410-EDF7-41FA-8226-53CA245F815C}" destId="{85BCB18A-2606-416C-8CB8-2C9A5BD27811}" srcOrd="0" destOrd="0" presId="urn:microsoft.com/office/officeart/2005/8/layout/orgChart1"/>
    <dgm:cxn modelId="{B931CC34-A0D5-4BE1-BD80-02869A255115}" srcId="{0D0A4B11-F44E-400E-9513-35D4F88B511C}" destId="{BCF7F7F0-B1B3-4F2A-895A-3045DF55C480}" srcOrd="0" destOrd="0" parTransId="{98DB213E-5AB6-461A-AB99-CD9F2AB18BB9}" sibTransId="{1F74A0CC-F206-4E30-A2D7-C40A7E304C52}"/>
    <dgm:cxn modelId="{04D7F536-BFC6-4A86-B8BE-E376012FCB1B}" srcId="{BFCFF41E-04ED-410E-989A-4586D5DF8174}" destId="{04A3F0CB-8FCC-45D6-8499-F4114B76B4D6}" srcOrd="1" destOrd="0" parTransId="{09C4154D-BDFB-4064-A049-8BE56BB148AE}" sibTransId="{D9B76794-5D86-43A2-A441-4DCA22E533D4}"/>
    <dgm:cxn modelId="{A11CBC37-DE99-4F9F-89B2-9EDD0836769B}" type="presOf" srcId="{8973AF27-C321-4C10-80AC-FAB42B52A4E5}" destId="{9529EF49-6A7B-4393-9806-F0399D46A992}" srcOrd="1" destOrd="0" presId="urn:microsoft.com/office/officeart/2005/8/layout/orgChart1"/>
    <dgm:cxn modelId="{B4EFBA3C-A592-4483-9A73-B13D38071BB8}" type="presOf" srcId="{318817A3-212C-4125-B8BE-C14BCD85AD5E}" destId="{254B7CA1-97EF-48E0-B111-EED88E980017}" srcOrd="0" destOrd="0" presId="urn:microsoft.com/office/officeart/2005/8/layout/orgChart1"/>
    <dgm:cxn modelId="{D4159962-13F2-456C-8BBB-1CE74D8DE08E}" type="presOf" srcId="{BCF7F7F0-B1B3-4F2A-895A-3045DF55C480}" destId="{10E202A4-8A7E-4411-AEDE-37176247F35A}" srcOrd="0" destOrd="0" presId="urn:microsoft.com/office/officeart/2005/8/layout/orgChart1"/>
    <dgm:cxn modelId="{CBC6047D-0947-4683-9CD9-AD93AC48A338}" srcId="{0D0A4B11-F44E-400E-9513-35D4F88B511C}" destId="{8973AF27-C321-4C10-80AC-FAB42B52A4E5}" srcOrd="1" destOrd="0" parTransId="{DAA42410-EDF7-41FA-8226-53CA245F815C}" sibTransId="{E116E3F3-F994-437E-91A6-E59387CF4CAA}"/>
    <dgm:cxn modelId="{1EEC357E-3A37-4C7E-9738-298C13E4F649}" type="presOf" srcId="{0D0A4B11-F44E-400E-9513-35D4F88B511C}" destId="{2F2FC994-9ACD-4AA7-8F47-A36A9125DAF0}" srcOrd="0" destOrd="0" presId="urn:microsoft.com/office/officeart/2005/8/layout/orgChart1"/>
    <dgm:cxn modelId="{74F6F388-914B-4ED3-967E-FC79402A7E4B}" type="presOf" srcId="{04A3F0CB-8FCC-45D6-8499-F4114B76B4D6}" destId="{4F943E89-3A6F-4381-9C16-76B54D3EE684}" srcOrd="0" destOrd="0" presId="urn:microsoft.com/office/officeart/2005/8/layout/orgChart1"/>
    <dgm:cxn modelId="{40A8108F-E03D-4F00-ABE4-F3AFA78BF50D}" type="presOf" srcId="{BFCFF41E-04ED-410E-989A-4586D5DF8174}" destId="{F1613AE2-BF07-4BC1-9F56-369B6B691CCB}" srcOrd="1" destOrd="0" presId="urn:microsoft.com/office/officeart/2005/8/layout/orgChart1"/>
    <dgm:cxn modelId="{79683FB3-4243-4F3C-93A2-DA95BD1ECF52}" type="presOf" srcId="{8973AF27-C321-4C10-80AC-FAB42B52A4E5}" destId="{2B7B6623-CA3B-4CC8-800C-9E54F55510C3}" srcOrd="0" destOrd="0" presId="urn:microsoft.com/office/officeart/2005/8/layout/orgChart1"/>
    <dgm:cxn modelId="{1D91C6B9-5729-41C9-B200-91CE7B080BE8}" type="presOf" srcId="{0D0A4B11-F44E-400E-9513-35D4F88B511C}" destId="{1A24A5AC-58FF-48BE-BC85-40C96393E25B}" srcOrd="1" destOrd="0" presId="urn:microsoft.com/office/officeart/2005/8/layout/orgChart1"/>
    <dgm:cxn modelId="{FACB26BC-68DF-4217-8DAA-627DEF4431F6}" srcId="{318817A3-212C-4125-B8BE-C14BCD85AD5E}" destId="{BFCFF41E-04ED-410E-989A-4586D5DF8174}" srcOrd="0" destOrd="0" parTransId="{E2E6AD6F-9807-4C4A-8E5A-05377BCAC771}" sibTransId="{9CCA086C-531E-42FE-8E96-2C5C387FEE3E}"/>
    <dgm:cxn modelId="{E123B5CA-E99B-417C-9F39-A57E20DED5FE}" type="presOf" srcId="{98DB213E-5AB6-461A-AB99-CD9F2AB18BB9}" destId="{3D988355-CE4E-4B83-8EFA-EDE19DB512AD}" srcOrd="0" destOrd="0" presId="urn:microsoft.com/office/officeart/2005/8/layout/orgChart1"/>
    <dgm:cxn modelId="{2D44E2D1-C9C1-46DD-BFD2-4EA55819E88F}" type="presOf" srcId="{BCF7F7F0-B1B3-4F2A-895A-3045DF55C480}" destId="{D9CB148F-6BAB-44F3-9C3D-6AB8E4323A48}" srcOrd="1" destOrd="0" presId="urn:microsoft.com/office/officeart/2005/8/layout/orgChart1"/>
    <dgm:cxn modelId="{D937ABE3-FE2E-427E-8C83-2C227A4B53DF}" type="presOf" srcId="{BFCFF41E-04ED-410E-989A-4586D5DF8174}" destId="{5AAC6181-E7C2-4F66-AE36-7497D00C7B3A}" srcOrd="0" destOrd="0" presId="urn:microsoft.com/office/officeart/2005/8/layout/orgChart1"/>
    <dgm:cxn modelId="{DFA21FEB-0AF8-443B-B7B9-C2AC3FFB3629}" srcId="{BFCFF41E-04ED-410E-989A-4586D5DF8174}" destId="{0D0A4B11-F44E-400E-9513-35D4F88B511C}" srcOrd="0" destOrd="0" parTransId="{3B59BC7A-685A-450E-BF29-18FED4470D7A}" sibTransId="{2DE18280-3AC5-4992-9AE9-A809F4F89669}"/>
    <dgm:cxn modelId="{9D8C163A-072B-4B8B-98DB-9FA016CAE318}" type="presParOf" srcId="{254B7CA1-97EF-48E0-B111-EED88E980017}" destId="{B2D51E89-D6E1-4383-9A0D-56FDED383853}" srcOrd="0" destOrd="0" presId="urn:microsoft.com/office/officeart/2005/8/layout/orgChart1"/>
    <dgm:cxn modelId="{BCE478BF-2EC3-4C8B-9A1A-C37E0B382032}" type="presParOf" srcId="{B2D51E89-D6E1-4383-9A0D-56FDED383853}" destId="{463CBA3F-E84D-406E-9D10-4679C570A73D}" srcOrd="0" destOrd="0" presId="urn:microsoft.com/office/officeart/2005/8/layout/orgChart1"/>
    <dgm:cxn modelId="{7D62CC16-1ABE-4079-9AA6-82AE1503572D}" type="presParOf" srcId="{463CBA3F-E84D-406E-9D10-4679C570A73D}" destId="{5AAC6181-E7C2-4F66-AE36-7497D00C7B3A}" srcOrd="0" destOrd="0" presId="urn:microsoft.com/office/officeart/2005/8/layout/orgChart1"/>
    <dgm:cxn modelId="{8DACCE14-3011-41C1-9500-9D2372511CD9}" type="presParOf" srcId="{463CBA3F-E84D-406E-9D10-4679C570A73D}" destId="{F1613AE2-BF07-4BC1-9F56-369B6B691CCB}" srcOrd="1" destOrd="0" presId="urn:microsoft.com/office/officeart/2005/8/layout/orgChart1"/>
    <dgm:cxn modelId="{BF19C25D-2142-486F-B968-EDE93D60DC09}" type="presParOf" srcId="{B2D51E89-D6E1-4383-9A0D-56FDED383853}" destId="{507D0B43-BFEA-4B31-85B9-7A30D0833F61}" srcOrd="1" destOrd="0" presId="urn:microsoft.com/office/officeart/2005/8/layout/orgChart1"/>
    <dgm:cxn modelId="{CBDE3FFE-80B4-44C6-BC24-8C24CBECF2FE}" type="presParOf" srcId="{507D0B43-BFEA-4B31-85B9-7A30D0833F61}" destId="{7FBC62EC-ACDB-4F4D-8AD6-F862E6F68F2E}" srcOrd="0" destOrd="0" presId="urn:microsoft.com/office/officeart/2005/8/layout/orgChart1"/>
    <dgm:cxn modelId="{6596B33D-D7FE-4981-AE39-29393CB15086}" type="presParOf" srcId="{507D0B43-BFEA-4B31-85B9-7A30D0833F61}" destId="{73406161-7B6B-48A4-961B-7E77F7F99424}" srcOrd="1" destOrd="0" presId="urn:microsoft.com/office/officeart/2005/8/layout/orgChart1"/>
    <dgm:cxn modelId="{8F6E3E00-06D1-45C6-BB46-EC95CAC8C84A}" type="presParOf" srcId="{73406161-7B6B-48A4-961B-7E77F7F99424}" destId="{6AA89986-719D-4C23-B91E-841E0D9B6128}" srcOrd="0" destOrd="0" presId="urn:microsoft.com/office/officeart/2005/8/layout/orgChart1"/>
    <dgm:cxn modelId="{8E798B46-FEAA-4EFB-B7D4-27F88802EF3E}" type="presParOf" srcId="{6AA89986-719D-4C23-B91E-841E0D9B6128}" destId="{2F2FC994-9ACD-4AA7-8F47-A36A9125DAF0}" srcOrd="0" destOrd="0" presId="urn:microsoft.com/office/officeart/2005/8/layout/orgChart1"/>
    <dgm:cxn modelId="{9159373F-AC1B-4054-9BDA-2880B8405B6A}" type="presParOf" srcId="{6AA89986-719D-4C23-B91E-841E0D9B6128}" destId="{1A24A5AC-58FF-48BE-BC85-40C96393E25B}" srcOrd="1" destOrd="0" presId="urn:microsoft.com/office/officeart/2005/8/layout/orgChart1"/>
    <dgm:cxn modelId="{A0A52839-C7B5-46A2-9EED-E3088074EC1E}" type="presParOf" srcId="{73406161-7B6B-48A4-961B-7E77F7F99424}" destId="{A1A200D8-D9B4-4B47-883C-AA13BA0452F8}" srcOrd="1" destOrd="0" presId="urn:microsoft.com/office/officeart/2005/8/layout/orgChart1"/>
    <dgm:cxn modelId="{A9EE43C7-56BE-4616-9046-CC882CCA5886}" type="presParOf" srcId="{A1A200D8-D9B4-4B47-883C-AA13BA0452F8}" destId="{3D988355-CE4E-4B83-8EFA-EDE19DB512AD}" srcOrd="0" destOrd="0" presId="urn:microsoft.com/office/officeart/2005/8/layout/orgChart1"/>
    <dgm:cxn modelId="{F652D0F9-C031-4D56-A96B-D0F5E96CD43F}" type="presParOf" srcId="{A1A200D8-D9B4-4B47-883C-AA13BA0452F8}" destId="{83BC2ABB-6589-4BE4-9CAC-586684BD37AE}" srcOrd="1" destOrd="0" presId="urn:microsoft.com/office/officeart/2005/8/layout/orgChart1"/>
    <dgm:cxn modelId="{D1A6A7D4-620E-4928-BC1B-12F4FDFCDDC7}" type="presParOf" srcId="{83BC2ABB-6589-4BE4-9CAC-586684BD37AE}" destId="{6843FD9D-F405-480E-8537-11064E635F31}" srcOrd="0" destOrd="0" presId="urn:microsoft.com/office/officeart/2005/8/layout/orgChart1"/>
    <dgm:cxn modelId="{F3BF1881-026F-407D-BC4A-40179D3DEFA7}" type="presParOf" srcId="{6843FD9D-F405-480E-8537-11064E635F31}" destId="{10E202A4-8A7E-4411-AEDE-37176247F35A}" srcOrd="0" destOrd="0" presId="urn:microsoft.com/office/officeart/2005/8/layout/orgChart1"/>
    <dgm:cxn modelId="{3A5A5514-660F-4660-A33C-3AFA9A8EF82B}" type="presParOf" srcId="{6843FD9D-F405-480E-8537-11064E635F31}" destId="{D9CB148F-6BAB-44F3-9C3D-6AB8E4323A48}" srcOrd="1" destOrd="0" presId="urn:microsoft.com/office/officeart/2005/8/layout/orgChart1"/>
    <dgm:cxn modelId="{2E98F40B-AEF4-4D55-8C06-6C9E8207541B}" type="presParOf" srcId="{83BC2ABB-6589-4BE4-9CAC-586684BD37AE}" destId="{D68AFD9E-B1F8-4F47-9023-DDF809821D33}" srcOrd="1" destOrd="0" presId="urn:microsoft.com/office/officeart/2005/8/layout/orgChart1"/>
    <dgm:cxn modelId="{CEAC9A2C-F6FB-4F6F-B8E6-A3BA066CAD82}" type="presParOf" srcId="{83BC2ABB-6589-4BE4-9CAC-586684BD37AE}" destId="{E96090CE-0BB1-4837-B7ED-7857325C5494}" srcOrd="2" destOrd="0" presId="urn:microsoft.com/office/officeart/2005/8/layout/orgChart1"/>
    <dgm:cxn modelId="{F2000E81-D3BA-4307-8C0F-993FC6E7C2E9}" type="presParOf" srcId="{A1A200D8-D9B4-4B47-883C-AA13BA0452F8}" destId="{85BCB18A-2606-416C-8CB8-2C9A5BD27811}" srcOrd="2" destOrd="0" presId="urn:microsoft.com/office/officeart/2005/8/layout/orgChart1"/>
    <dgm:cxn modelId="{06B4D6C6-AADA-478A-8F7A-738A7CD0A24A}" type="presParOf" srcId="{A1A200D8-D9B4-4B47-883C-AA13BA0452F8}" destId="{6444129B-9A0B-4F89-A1D4-FB19FD86C552}" srcOrd="3" destOrd="0" presId="urn:microsoft.com/office/officeart/2005/8/layout/orgChart1"/>
    <dgm:cxn modelId="{A003F532-CE56-4078-BA90-4276ED914CBB}" type="presParOf" srcId="{6444129B-9A0B-4F89-A1D4-FB19FD86C552}" destId="{A1060BD4-798D-41A1-9536-FBCF8C07229D}" srcOrd="0" destOrd="0" presId="urn:microsoft.com/office/officeart/2005/8/layout/orgChart1"/>
    <dgm:cxn modelId="{BA8BDAF9-6969-44F1-B506-A1EF15B9806F}" type="presParOf" srcId="{A1060BD4-798D-41A1-9536-FBCF8C07229D}" destId="{2B7B6623-CA3B-4CC8-800C-9E54F55510C3}" srcOrd="0" destOrd="0" presId="urn:microsoft.com/office/officeart/2005/8/layout/orgChart1"/>
    <dgm:cxn modelId="{FE1B5DA2-178E-47B2-B7C6-131F9E074F5A}" type="presParOf" srcId="{A1060BD4-798D-41A1-9536-FBCF8C07229D}" destId="{9529EF49-6A7B-4393-9806-F0399D46A992}" srcOrd="1" destOrd="0" presId="urn:microsoft.com/office/officeart/2005/8/layout/orgChart1"/>
    <dgm:cxn modelId="{383E3621-C103-4DFC-80F3-EB4474A0730F}" type="presParOf" srcId="{6444129B-9A0B-4F89-A1D4-FB19FD86C552}" destId="{5995E3F3-1C47-4E13-AFFD-797FFA2CC85B}" srcOrd="1" destOrd="0" presId="urn:microsoft.com/office/officeart/2005/8/layout/orgChart1"/>
    <dgm:cxn modelId="{2F22AAD0-6090-40CE-80F0-0ED66A8CF30F}" type="presParOf" srcId="{6444129B-9A0B-4F89-A1D4-FB19FD86C552}" destId="{5CE2C4C7-BFE2-4BC4-9DDF-5E6B09CEBC67}" srcOrd="2" destOrd="0" presId="urn:microsoft.com/office/officeart/2005/8/layout/orgChart1"/>
    <dgm:cxn modelId="{66098BA1-0621-4CEC-BAFB-C9E8D976FF41}" type="presParOf" srcId="{73406161-7B6B-48A4-961B-7E77F7F99424}" destId="{E23905A7-6E3E-4BD2-9EE0-B2D8F5E00EEA}" srcOrd="2" destOrd="0" presId="urn:microsoft.com/office/officeart/2005/8/layout/orgChart1"/>
    <dgm:cxn modelId="{843E7A2F-E074-48AA-B581-B4C4831EC24F}" type="presParOf" srcId="{507D0B43-BFEA-4B31-85B9-7A30D0833F61}" destId="{9BA04026-BBEB-4574-A2C2-D4D4E6CAD1CE}" srcOrd="2" destOrd="0" presId="urn:microsoft.com/office/officeart/2005/8/layout/orgChart1"/>
    <dgm:cxn modelId="{224955CE-5EEA-4198-9B4F-B4D4805118F2}" type="presParOf" srcId="{507D0B43-BFEA-4B31-85B9-7A30D0833F61}" destId="{B2E279AF-6B02-46EF-8B85-763F58EAB4B9}" srcOrd="3" destOrd="0" presId="urn:microsoft.com/office/officeart/2005/8/layout/orgChart1"/>
    <dgm:cxn modelId="{1AE89865-D760-408A-A805-9E22695DF705}" type="presParOf" srcId="{B2E279AF-6B02-46EF-8B85-763F58EAB4B9}" destId="{C53C8E3A-283D-4148-A13B-70A633360C56}" srcOrd="0" destOrd="0" presId="urn:microsoft.com/office/officeart/2005/8/layout/orgChart1"/>
    <dgm:cxn modelId="{EA823F17-ABCD-43A1-946F-6B70C7D229C9}" type="presParOf" srcId="{C53C8E3A-283D-4148-A13B-70A633360C56}" destId="{4F943E89-3A6F-4381-9C16-76B54D3EE684}" srcOrd="0" destOrd="0" presId="urn:microsoft.com/office/officeart/2005/8/layout/orgChart1"/>
    <dgm:cxn modelId="{306353A7-031B-4D17-8468-8C85C88C140F}" type="presParOf" srcId="{C53C8E3A-283D-4148-A13B-70A633360C56}" destId="{E8A00BB9-7F0B-43B1-B7ED-E7B4FDEA158E}" srcOrd="1" destOrd="0" presId="urn:microsoft.com/office/officeart/2005/8/layout/orgChart1"/>
    <dgm:cxn modelId="{0542973C-0401-4AD8-8729-C8CACBFE9A03}" type="presParOf" srcId="{B2E279AF-6B02-46EF-8B85-763F58EAB4B9}" destId="{8BE3ABBF-2CD9-4127-A6DE-B1A26E624BDA}" srcOrd="1" destOrd="0" presId="urn:microsoft.com/office/officeart/2005/8/layout/orgChart1"/>
    <dgm:cxn modelId="{30D2BE65-BEB4-42E9-A3C5-C0980CF7F06B}" type="presParOf" srcId="{B2E279AF-6B02-46EF-8B85-763F58EAB4B9}" destId="{02C9A87D-F9D0-42CC-9007-A723B865BCBF}" srcOrd="2" destOrd="0" presId="urn:microsoft.com/office/officeart/2005/8/layout/orgChart1"/>
    <dgm:cxn modelId="{B1E2DFCC-B071-4F75-B150-8819C19B7FFF}" type="presParOf" srcId="{B2D51E89-D6E1-4383-9A0D-56FDED383853}" destId="{59310CE1-76EA-4FB1-BA0E-0CB4316E8F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9D757E-15CD-42C0-9741-E34A58E3159D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17D99E1-8C8E-4424-BA45-CBECCF1AF20D}">
      <dgm:prSet phldrT="[نص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rPr>
            <a:t>Enzymatic diagnosis and prognosis of diseases</a:t>
          </a:r>
        </a:p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rPr>
            <a:t>They are used as:</a:t>
          </a:r>
          <a:endParaRPr lang="en-US" sz="1800" dirty="0"/>
        </a:p>
        <a:p>
          <a:pPr marL="0" lvl="0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dirty="0"/>
        </a:p>
      </dgm:t>
    </dgm:pt>
    <dgm:pt modelId="{7F3A8FD5-AF3D-4C40-BA93-90819B0987FF}" type="parTrans" cxnId="{5245CD6C-C9BD-4DD6-B967-4BEE6441FB1B}">
      <dgm:prSet/>
      <dgm:spPr/>
      <dgm:t>
        <a:bodyPr/>
        <a:lstStyle/>
        <a:p>
          <a:pPr rtl="1"/>
          <a:endParaRPr lang="ar-SA"/>
        </a:p>
      </dgm:t>
    </dgm:pt>
    <dgm:pt modelId="{FBD0B1A3-AD69-4681-BEB8-D21A6B10E016}" type="sibTrans" cxnId="{5245CD6C-C9BD-4DD6-B967-4BEE6441FB1B}">
      <dgm:prSet/>
      <dgm:spPr/>
      <dgm:t>
        <a:bodyPr/>
        <a:lstStyle/>
        <a:p>
          <a:pPr rtl="1"/>
          <a:endParaRPr lang="ar-SA"/>
        </a:p>
      </dgm:t>
    </dgm:pt>
    <dgm:pt modelId="{A9A30B15-DCAE-4BAD-BD6E-523D65D52923}">
      <dgm:prSet phldrT="[نص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1">
            <a:buClr>
              <a:srgbClr val="33CC33"/>
            </a:buClr>
          </a:pPr>
          <a:r>
            <a:rPr lang="en-US" dirty="0">
              <a:solidFill>
                <a:srgbClr val="FF0000"/>
              </a:solidFill>
              <a:latin typeface="Palatino" charset="0"/>
            </a:rPr>
            <a:t>As indicators of</a:t>
          </a:r>
          <a:r>
            <a:rPr lang="en-US" dirty="0">
              <a:latin typeface="Palatino" charset="0"/>
            </a:rPr>
            <a:t> </a:t>
          </a:r>
          <a:r>
            <a:rPr lang="en-US" dirty="0">
              <a:solidFill>
                <a:schemeClr val="tx1"/>
              </a:solidFill>
              <a:latin typeface="Palatino" charset="0"/>
            </a:rPr>
            <a:t>enzyme activity or conc. in body fluids (serum, urine) in the diagnosis/prognosis of diseases</a:t>
          </a:r>
          <a:endParaRPr lang="ar-SA" dirty="0">
            <a:solidFill>
              <a:schemeClr val="tx1"/>
            </a:solidFill>
          </a:endParaRPr>
        </a:p>
      </dgm:t>
    </dgm:pt>
    <dgm:pt modelId="{AE167DD7-8DC4-45B6-AA4C-CAC4C6AFF1F3}" type="parTrans" cxnId="{7EA8BCFC-5604-49FD-B7B4-E64B1BFE7568}">
      <dgm:prSet/>
      <dgm:spPr/>
      <dgm:t>
        <a:bodyPr/>
        <a:lstStyle/>
        <a:p>
          <a:pPr rtl="1"/>
          <a:endParaRPr lang="ar-SA"/>
        </a:p>
      </dgm:t>
    </dgm:pt>
    <dgm:pt modelId="{10C507F8-20A5-4FCB-8E51-0DA8D63F1607}" type="sibTrans" cxnId="{7EA8BCFC-5604-49FD-B7B4-E64B1BFE7568}">
      <dgm:prSet/>
      <dgm:spPr/>
      <dgm:t>
        <a:bodyPr/>
        <a:lstStyle/>
        <a:p>
          <a:pPr rtl="1"/>
          <a:endParaRPr lang="ar-SA"/>
        </a:p>
      </dgm:t>
    </dgm:pt>
    <dgm:pt modelId="{6EC0E124-EAD6-43C9-8CD7-F47E930693A7}">
      <dgm:prSet phldrT="[نص]"/>
      <dgm:spPr/>
      <dgm:t>
        <a:bodyPr/>
        <a:lstStyle/>
        <a:p>
          <a:pPr rtl="1">
            <a:buClr>
              <a:srgbClr val="33CC33"/>
            </a:buClr>
          </a:pPr>
          <a:r>
            <a:rPr lang="en-US" dirty="0">
              <a:solidFill>
                <a:srgbClr val="FF0000"/>
              </a:solidFill>
              <a:latin typeface="Palatino" charset="0"/>
            </a:rPr>
            <a:t>As analytical </a:t>
          </a:r>
          <a:r>
            <a:rPr lang="en-US" dirty="0">
              <a:solidFill>
                <a:schemeClr val="tx1"/>
              </a:solidFill>
              <a:latin typeface="Palatino" charset="0"/>
            </a:rPr>
            <a:t>reagents in measuring activity of other enzymes or compounds in body fluids</a:t>
          </a:r>
          <a:endParaRPr lang="ar-SA" dirty="0">
            <a:solidFill>
              <a:schemeClr val="tx1"/>
            </a:solidFill>
          </a:endParaRPr>
        </a:p>
      </dgm:t>
    </dgm:pt>
    <dgm:pt modelId="{0AF6B5E1-B0EB-4BD2-A2B9-7BEE4C000D1C}" type="parTrans" cxnId="{FC489CA6-725A-401C-8CFE-02F03816F541}">
      <dgm:prSet/>
      <dgm:spPr/>
      <dgm:t>
        <a:bodyPr/>
        <a:lstStyle/>
        <a:p>
          <a:pPr rtl="1"/>
          <a:endParaRPr lang="ar-SA"/>
        </a:p>
      </dgm:t>
    </dgm:pt>
    <dgm:pt modelId="{BF358041-C5F5-4C11-A867-3DCBA73737A4}" type="sibTrans" cxnId="{FC489CA6-725A-401C-8CFE-02F03816F541}">
      <dgm:prSet/>
      <dgm:spPr/>
      <dgm:t>
        <a:bodyPr/>
        <a:lstStyle/>
        <a:p>
          <a:pPr rtl="1"/>
          <a:endParaRPr lang="ar-SA"/>
        </a:p>
      </dgm:t>
    </dgm:pt>
    <dgm:pt modelId="{00B0E7A9-B978-4C35-A74F-452D1F718B1C}">
      <dgm:prSet phldrT="[نص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>
            <a:buClr>
              <a:srgbClr val="33CC33"/>
            </a:buClr>
          </a:pPr>
          <a:r>
            <a:rPr lang="en-US" dirty="0">
              <a:solidFill>
                <a:srgbClr val="FF0000"/>
              </a:solidFill>
              <a:latin typeface="Palatino" charset="0"/>
            </a:rPr>
            <a:t>As therapeutic agents</a:t>
          </a:r>
          <a:endParaRPr lang="ar-SA" dirty="0">
            <a:solidFill>
              <a:srgbClr val="FF0000"/>
            </a:solidFill>
          </a:endParaRPr>
        </a:p>
      </dgm:t>
    </dgm:pt>
    <dgm:pt modelId="{E2E0F772-307F-4A72-BABF-866DA798DB56}" type="parTrans" cxnId="{04D827FD-7438-4E24-9877-11BCE5DE5B37}">
      <dgm:prSet/>
      <dgm:spPr/>
      <dgm:t>
        <a:bodyPr/>
        <a:lstStyle/>
        <a:p>
          <a:pPr rtl="1"/>
          <a:endParaRPr lang="ar-SA"/>
        </a:p>
      </dgm:t>
    </dgm:pt>
    <dgm:pt modelId="{350C45B1-CC47-4261-9101-264B217579A3}" type="sibTrans" cxnId="{04D827FD-7438-4E24-9877-11BCE5DE5B37}">
      <dgm:prSet/>
      <dgm:spPr/>
      <dgm:t>
        <a:bodyPr/>
        <a:lstStyle/>
        <a:p>
          <a:pPr rtl="1"/>
          <a:endParaRPr lang="ar-SA"/>
        </a:p>
      </dgm:t>
    </dgm:pt>
    <dgm:pt modelId="{AD60F1D5-D0D3-4F80-8857-37683497D923}" type="pres">
      <dgm:prSet presAssocID="{7E9D757E-15CD-42C0-9741-E34A58E3159D}" presName="composite" presStyleCnt="0">
        <dgm:presLayoutVars>
          <dgm:chMax val="1"/>
          <dgm:dir/>
          <dgm:resizeHandles val="exact"/>
        </dgm:presLayoutVars>
      </dgm:prSet>
      <dgm:spPr/>
    </dgm:pt>
    <dgm:pt modelId="{778F68C7-7C53-46C4-AA52-E52B89ECB50F}" type="pres">
      <dgm:prSet presAssocID="{417D99E1-8C8E-4424-BA45-CBECCF1AF20D}" presName="roof" presStyleLbl="dkBgShp" presStyleIdx="0" presStyleCnt="2" custLinFactNeighborX="762" custLinFactNeighborY="1444"/>
      <dgm:spPr/>
    </dgm:pt>
    <dgm:pt modelId="{992DD719-0F17-4540-BCE1-236B190F54D9}" type="pres">
      <dgm:prSet presAssocID="{417D99E1-8C8E-4424-BA45-CBECCF1AF20D}" presName="pillars" presStyleCnt="0"/>
      <dgm:spPr/>
    </dgm:pt>
    <dgm:pt modelId="{B5341485-A07A-44B0-975C-85371BD2494B}" type="pres">
      <dgm:prSet presAssocID="{417D99E1-8C8E-4424-BA45-CBECCF1AF20D}" presName="pillar1" presStyleLbl="node1" presStyleIdx="0" presStyleCnt="3">
        <dgm:presLayoutVars>
          <dgm:bulletEnabled val="1"/>
        </dgm:presLayoutVars>
      </dgm:prSet>
      <dgm:spPr/>
    </dgm:pt>
    <dgm:pt modelId="{2BD9EA83-11DB-4847-8A93-25C38BFA4B3E}" type="pres">
      <dgm:prSet presAssocID="{6EC0E124-EAD6-43C9-8CD7-F47E930693A7}" presName="pillarX" presStyleLbl="node1" presStyleIdx="1" presStyleCnt="3">
        <dgm:presLayoutVars>
          <dgm:bulletEnabled val="1"/>
        </dgm:presLayoutVars>
      </dgm:prSet>
      <dgm:spPr/>
    </dgm:pt>
    <dgm:pt modelId="{3D5C1487-43A1-4E30-830A-BD47F0348D35}" type="pres">
      <dgm:prSet presAssocID="{00B0E7A9-B978-4C35-A74F-452D1F718B1C}" presName="pillarX" presStyleLbl="node1" presStyleIdx="2" presStyleCnt="3">
        <dgm:presLayoutVars>
          <dgm:bulletEnabled val="1"/>
        </dgm:presLayoutVars>
      </dgm:prSet>
      <dgm:spPr/>
    </dgm:pt>
    <dgm:pt modelId="{B5BDBB07-47CE-484B-8450-310225EC4CC2}" type="pres">
      <dgm:prSet presAssocID="{417D99E1-8C8E-4424-BA45-CBECCF1AF20D}" presName="base" presStyleLbl="dkBgShp" presStyleIdx="1" presStyleCnt="2"/>
      <dgm:spPr/>
    </dgm:pt>
  </dgm:ptLst>
  <dgm:cxnLst>
    <dgm:cxn modelId="{CAAADA0A-EC77-48BB-A23E-F6EB81E611E7}" type="presOf" srcId="{00B0E7A9-B978-4C35-A74F-452D1F718B1C}" destId="{3D5C1487-43A1-4E30-830A-BD47F0348D35}" srcOrd="0" destOrd="0" presId="urn:microsoft.com/office/officeart/2005/8/layout/hList3"/>
    <dgm:cxn modelId="{6451060F-51FF-4B1F-ACC2-65371AB4DEBF}" type="presOf" srcId="{7E9D757E-15CD-42C0-9741-E34A58E3159D}" destId="{AD60F1D5-D0D3-4F80-8857-37683497D923}" srcOrd="0" destOrd="0" presId="urn:microsoft.com/office/officeart/2005/8/layout/hList3"/>
    <dgm:cxn modelId="{AA0E6E21-072F-444A-9CF8-33E0C2533A16}" type="presOf" srcId="{417D99E1-8C8E-4424-BA45-CBECCF1AF20D}" destId="{778F68C7-7C53-46C4-AA52-E52B89ECB50F}" srcOrd="0" destOrd="0" presId="urn:microsoft.com/office/officeart/2005/8/layout/hList3"/>
    <dgm:cxn modelId="{A5B8FF69-31F5-4D6F-B020-6058BF1C1ACD}" type="presOf" srcId="{A9A30B15-DCAE-4BAD-BD6E-523D65D52923}" destId="{B5341485-A07A-44B0-975C-85371BD2494B}" srcOrd="0" destOrd="0" presId="urn:microsoft.com/office/officeart/2005/8/layout/hList3"/>
    <dgm:cxn modelId="{5245CD6C-C9BD-4DD6-B967-4BEE6441FB1B}" srcId="{7E9D757E-15CD-42C0-9741-E34A58E3159D}" destId="{417D99E1-8C8E-4424-BA45-CBECCF1AF20D}" srcOrd="0" destOrd="0" parTransId="{7F3A8FD5-AF3D-4C40-BA93-90819B0987FF}" sibTransId="{FBD0B1A3-AD69-4681-BEB8-D21A6B10E016}"/>
    <dgm:cxn modelId="{FC489CA6-725A-401C-8CFE-02F03816F541}" srcId="{417D99E1-8C8E-4424-BA45-CBECCF1AF20D}" destId="{6EC0E124-EAD6-43C9-8CD7-F47E930693A7}" srcOrd="1" destOrd="0" parTransId="{0AF6B5E1-B0EB-4BD2-A2B9-7BEE4C000D1C}" sibTransId="{BF358041-C5F5-4C11-A867-3DCBA73737A4}"/>
    <dgm:cxn modelId="{18F253AD-DEE2-4E84-9B10-74EC5D0217CB}" type="presOf" srcId="{6EC0E124-EAD6-43C9-8CD7-F47E930693A7}" destId="{2BD9EA83-11DB-4847-8A93-25C38BFA4B3E}" srcOrd="0" destOrd="0" presId="urn:microsoft.com/office/officeart/2005/8/layout/hList3"/>
    <dgm:cxn modelId="{7EA8BCFC-5604-49FD-B7B4-E64B1BFE7568}" srcId="{417D99E1-8C8E-4424-BA45-CBECCF1AF20D}" destId="{A9A30B15-DCAE-4BAD-BD6E-523D65D52923}" srcOrd="0" destOrd="0" parTransId="{AE167DD7-8DC4-45B6-AA4C-CAC4C6AFF1F3}" sibTransId="{10C507F8-20A5-4FCB-8E51-0DA8D63F1607}"/>
    <dgm:cxn modelId="{04D827FD-7438-4E24-9877-11BCE5DE5B37}" srcId="{417D99E1-8C8E-4424-BA45-CBECCF1AF20D}" destId="{00B0E7A9-B978-4C35-A74F-452D1F718B1C}" srcOrd="2" destOrd="0" parTransId="{E2E0F772-307F-4A72-BABF-866DA798DB56}" sibTransId="{350C45B1-CC47-4261-9101-264B217579A3}"/>
    <dgm:cxn modelId="{490CB595-1D23-4D7F-BC9C-DE35F882AAA9}" type="presParOf" srcId="{AD60F1D5-D0D3-4F80-8857-37683497D923}" destId="{778F68C7-7C53-46C4-AA52-E52B89ECB50F}" srcOrd="0" destOrd="0" presId="urn:microsoft.com/office/officeart/2005/8/layout/hList3"/>
    <dgm:cxn modelId="{8EF795CB-942D-4551-AB99-11E6EF7F4AD9}" type="presParOf" srcId="{AD60F1D5-D0D3-4F80-8857-37683497D923}" destId="{992DD719-0F17-4540-BCE1-236B190F54D9}" srcOrd="1" destOrd="0" presId="urn:microsoft.com/office/officeart/2005/8/layout/hList3"/>
    <dgm:cxn modelId="{A22E477B-F380-4716-8063-1B956758870B}" type="presParOf" srcId="{992DD719-0F17-4540-BCE1-236B190F54D9}" destId="{B5341485-A07A-44B0-975C-85371BD2494B}" srcOrd="0" destOrd="0" presId="urn:microsoft.com/office/officeart/2005/8/layout/hList3"/>
    <dgm:cxn modelId="{E620C5F9-2F66-40E5-B499-6F3F7AAA7BD5}" type="presParOf" srcId="{992DD719-0F17-4540-BCE1-236B190F54D9}" destId="{2BD9EA83-11DB-4847-8A93-25C38BFA4B3E}" srcOrd="1" destOrd="0" presId="urn:microsoft.com/office/officeart/2005/8/layout/hList3"/>
    <dgm:cxn modelId="{F0A4E707-DCFE-4298-A3C7-EABB7656DA53}" type="presParOf" srcId="{992DD719-0F17-4540-BCE1-236B190F54D9}" destId="{3D5C1487-43A1-4E30-830A-BD47F0348D35}" srcOrd="2" destOrd="0" presId="urn:microsoft.com/office/officeart/2005/8/layout/hList3"/>
    <dgm:cxn modelId="{070AF158-FD85-4219-8C9C-0E6147C963C9}" type="presParOf" srcId="{AD60F1D5-D0D3-4F80-8857-37683497D923}" destId="{B5BDBB07-47CE-484B-8450-310225EC4CC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4570A-14C2-4F60-B9C0-38D4F84F14FE}">
      <dsp:nvSpPr>
        <dsp:cNvPr id="0" name=""/>
        <dsp:cNvSpPr/>
      </dsp:nvSpPr>
      <dsp:spPr>
        <a:xfrm>
          <a:off x="0" y="0"/>
          <a:ext cx="5989163" cy="115687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There are three types of enzyme inhibition: </a:t>
          </a:r>
          <a:endParaRPr lang="ar-SA" sz="3200" kern="1200" dirty="0"/>
        </a:p>
      </dsp:txBody>
      <dsp:txXfrm>
        <a:off x="0" y="0"/>
        <a:ext cx="5989163" cy="1156877"/>
      </dsp:txXfrm>
    </dsp:sp>
    <dsp:sp modelId="{5F1B79E3-EE6F-4CBE-9575-7BEDBA639F71}">
      <dsp:nvSpPr>
        <dsp:cNvPr id="0" name=""/>
        <dsp:cNvSpPr/>
      </dsp:nvSpPr>
      <dsp:spPr>
        <a:xfrm>
          <a:off x="1095" y="1156877"/>
          <a:ext cx="2354871" cy="2429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Uncompetitive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 ( </a:t>
          </a:r>
          <a:r>
            <a:rPr lang="en-US" sz="1600" b="0" u="sng" kern="1200"/>
            <a:t> this type of inhibition was only mentioned in boys slides). </a:t>
          </a:r>
          <a:endParaRPr lang="ar-SA" sz="1600" kern="1200" dirty="0"/>
        </a:p>
      </dsp:txBody>
      <dsp:txXfrm>
        <a:off x="1095" y="1156877"/>
        <a:ext cx="2354871" cy="2429443"/>
      </dsp:txXfrm>
    </dsp:sp>
    <dsp:sp modelId="{03F6D364-9E64-4692-8DDC-07F567637739}">
      <dsp:nvSpPr>
        <dsp:cNvPr id="0" name=""/>
        <dsp:cNvSpPr/>
      </dsp:nvSpPr>
      <dsp:spPr>
        <a:xfrm>
          <a:off x="2355967" y="1156877"/>
          <a:ext cx="1816049" cy="2429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/>
            <a:t>Competitive 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- Inhibitor has a similar structure to substrate 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- It competes with substrate for binding to active site of enzyme. </a:t>
          </a:r>
          <a:endParaRPr lang="ar-SA" sz="1600" kern="1200" dirty="0"/>
        </a:p>
      </dsp:txBody>
      <dsp:txXfrm>
        <a:off x="2355967" y="1156877"/>
        <a:ext cx="1816049" cy="2429443"/>
      </dsp:txXfrm>
    </dsp:sp>
    <dsp:sp modelId="{CF92CECA-A894-4B20-8596-0FD5415A1CE2}">
      <dsp:nvSpPr>
        <dsp:cNvPr id="0" name=""/>
        <dsp:cNvSpPr/>
      </dsp:nvSpPr>
      <dsp:spPr>
        <a:xfrm>
          <a:off x="4172017" y="1156877"/>
          <a:ext cx="1816049" cy="2429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/>
            <a:t>Noncompetitive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</a:t>
          </a:r>
          <a:r>
            <a:rPr lang="en-US" sz="1600" b="0" kern="1200"/>
            <a:t>Inhibitor does not have similar structure to substrate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-No competition exists between inhibitor and substrate </a:t>
          </a:r>
          <a:endParaRPr lang="ar-SA" sz="1600" kern="1200" dirty="0"/>
        </a:p>
      </dsp:txBody>
      <dsp:txXfrm>
        <a:off x="4172017" y="1156877"/>
        <a:ext cx="1816049" cy="2429443"/>
      </dsp:txXfrm>
    </dsp:sp>
    <dsp:sp modelId="{F05D7391-3FD2-469B-B458-34FF90C05308}">
      <dsp:nvSpPr>
        <dsp:cNvPr id="0" name=""/>
        <dsp:cNvSpPr/>
      </dsp:nvSpPr>
      <dsp:spPr>
        <a:xfrm>
          <a:off x="0" y="3586320"/>
          <a:ext cx="5989163" cy="26993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91DB9-775A-4C1A-80EA-D22879AABA1E}">
      <dsp:nvSpPr>
        <dsp:cNvPr id="0" name=""/>
        <dsp:cNvSpPr/>
      </dsp:nvSpPr>
      <dsp:spPr>
        <a:xfrm rot="21300000">
          <a:off x="23343" y="1593883"/>
          <a:ext cx="7560220" cy="86575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E9DC0-9B3C-4FD4-A160-B2EDC77590CA}">
      <dsp:nvSpPr>
        <dsp:cNvPr id="0" name=""/>
        <dsp:cNvSpPr/>
      </dsp:nvSpPr>
      <dsp:spPr>
        <a:xfrm>
          <a:off x="912828" y="202676"/>
          <a:ext cx="2282072" cy="162141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05AF8-3D82-4024-A5D2-86B666E31D60}">
      <dsp:nvSpPr>
        <dsp:cNvPr id="0" name=""/>
        <dsp:cNvSpPr/>
      </dsp:nvSpPr>
      <dsp:spPr>
        <a:xfrm>
          <a:off x="3633509" y="0"/>
          <a:ext cx="3230513" cy="17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CC33"/>
            </a:buClr>
            <a:buNone/>
          </a:pPr>
          <a:r>
            <a:rPr lang="en-US" sz="1400" kern="1200" dirty="0">
              <a:solidFill>
                <a:srgbClr val="FF0000"/>
              </a:solidFill>
              <a:latin typeface="Palatino" charset="0"/>
            </a:rPr>
            <a:t>Feedback inhibition: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CC33"/>
            </a:buClr>
            <a:buNone/>
          </a:pPr>
          <a:r>
            <a:rPr lang="en-US" sz="1600" kern="1200" dirty="0">
              <a:latin typeface="Palatino" charset="0"/>
            </a:rPr>
            <a:t>When the end-product of a metabolic pathway exceeds its conc. limit, it inhibits the regulatory enzyme to normalize the pathway (feedback inhibition)</a:t>
          </a:r>
          <a:endParaRPr lang="ar-SA" sz="1600" kern="1200" dirty="0"/>
        </a:p>
      </dsp:txBody>
      <dsp:txXfrm>
        <a:off x="3633509" y="0"/>
        <a:ext cx="3230513" cy="1702480"/>
      </dsp:txXfrm>
    </dsp:sp>
    <dsp:sp modelId="{A99D5795-4B64-41D3-87D2-625E4CC629C5}">
      <dsp:nvSpPr>
        <dsp:cNvPr id="0" name=""/>
        <dsp:cNvSpPr/>
      </dsp:nvSpPr>
      <dsp:spPr>
        <a:xfrm>
          <a:off x="4412006" y="2229439"/>
          <a:ext cx="2282072" cy="162141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62C93-46EB-499D-9EBB-37B4CD881CE4}">
      <dsp:nvSpPr>
        <dsp:cNvPr id="0" name=""/>
        <dsp:cNvSpPr/>
      </dsp:nvSpPr>
      <dsp:spPr>
        <a:xfrm>
          <a:off x="743407" y="2351045"/>
          <a:ext cx="3229466" cy="17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CC33"/>
            </a:buClr>
            <a:buNone/>
          </a:pPr>
          <a:r>
            <a:rPr lang="en-US" sz="1600" kern="1200" dirty="0">
              <a:solidFill>
                <a:srgbClr val="FF0000"/>
              </a:solidFill>
              <a:latin typeface="Palatino" charset="0"/>
            </a:rPr>
            <a:t>Feed positive activation: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CC33"/>
            </a:buClr>
            <a:buNone/>
          </a:pPr>
          <a:r>
            <a:rPr lang="en-US" sz="1600" kern="1200" dirty="0">
              <a:latin typeface="Palatino" charset="0"/>
            </a:rPr>
            <a:t>When the end-product of a metabolic pathway is below its conc. limit, it activates the regulatory enzyme to normalize the pathway</a:t>
          </a:r>
          <a:endParaRPr lang="ar-SA" sz="1600" kern="1200" dirty="0"/>
        </a:p>
      </dsp:txBody>
      <dsp:txXfrm>
        <a:off x="743407" y="2351045"/>
        <a:ext cx="3229466" cy="170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04026-BBEB-4574-A2C2-D4D4E6CAD1CE}">
      <dsp:nvSpPr>
        <dsp:cNvPr id="0" name=""/>
        <dsp:cNvSpPr/>
      </dsp:nvSpPr>
      <dsp:spPr>
        <a:xfrm>
          <a:off x="2540031" y="877732"/>
          <a:ext cx="1059870" cy="367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44"/>
              </a:lnTo>
              <a:lnTo>
                <a:pt x="1059870" y="183944"/>
              </a:lnTo>
              <a:lnTo>
                <a:pt x="1059870" y="367889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CB18A-2606-416C-8CB8-2C9A5BD27811}">
      <dsp:nvSpPr>
        <dsp:cNvPr id="0" name=""/>
        <dsp:cNvSpPr/>
      </dsp:nvSpPr>
      <dsp:spPr>
        <a:xfrm>
          <a:off x="779419" y="2121547"/>
          <a:ext cx="262777" cy="204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667"/>
              </a:lnTo>
              <a:lnTo>
                <a:pt x="262777" y="2049667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88355-CE4E-4B83-8EFA-EDE19DB512AD}">
      <dsp:nvSpPr>
        <dsp:cNvPr id="0" name=""/>
        <dsp:cNvSpPr/>
      </dsp:nvSpPr>
      <dsp:spPr>
        <a:xfrm>
          <a:off x="779419" y="2121547"/>
          <a:ext cx="262777" cy="80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852"/>
              </a:lnTo>
              <a:lnTo>
                <a:pt x="262777" y="805852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C62EC-ACDB-4F4D-8AD6-F862E6F68F2E}">
      <dsp:nvSpPr>
        <dsp:cNvPr id="0" name=""/>
        <dsp:cNvSpPr/>
      </dsp:nvSpPr>
      <dsp:spPr>
        <a:xfrm>
          <a:off x="1480160" y="877732"/>
          <a:ext cx="1059870" cy="367889"/>
        </a:xfrm>
        <a:custGeom>
          <a:avLst/>
          <a:gdLst/>
          <a:ahLst/>
          <a:cxnLst/>
          <a:rect l="0" t="0" r="0" b="0"/>
          <a:pathLst>
            <a:path>
              <a:moveTo>
                <a:pt x="1059870" y="0"/>
              </a:moveTo>
              <a:lnTo>
                <a:pt x="1059870" y="183944"/>
              </a:lnTo>
              <a:lnTo>
                <a:pt x="0" y="183944"/>
              </a:lnTo>
              <a:lnTo>
                <a:pt x="0" y="367889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C6181-E7C2-4F66-AE36-7497D00C7B3A}">
      <dsp:nvSpPr>
        <dsp:cNvPr id="0" name=""/>
        <dsp:cNvSpPr/>
      </dsp:nvSpPr>
      <dsp:spPr>
        <a:xfrm>
          <a:off x="1664104" y="1806"/>
          <a:ext cx="1751852" cy="87592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REGULATION OF ENZYME ACTIVITY</a:t>
          </a:r>
          <a:endParaRPr lang="ar-SA" sz="1900" kern="1200" dirty="0">
            <a:solidFill>
              <a:schemeClr val="tx1"/>
            </a:solidFill>
          </a:endParaRPr>
        </a:p>
      </dsp:txBody>
      <dsp:txXfrm>
        <a:off x="1664104" y="1806"/>
        <a:ext cx="1751852" cy="875926"/>
      </dsp:txXfrm>
    </dsp:sp>
    <dsp:sp modelId="{2F2FC994-9ACD-4AA7-8F47-A36A9125DAF0}">
      <dsp:nvSpPr>
        <dsp:cNvPr id="0" name=""/>
        <dsp:cNvSpPr/>
      </dsp:nvSpPr>
      <dsp:spPr>
        <a:xfrm>
          <a:off x="604234" y="1245621"/>
          <a:ext cx="1751852" cy="875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Allosteric enzyme regulation</a:t>
          </a:r>
          <a:endParaRPr lang="ar-SA" sz="1900" kern="1200" dirty="0">
            <a:solidFill>
              <a:schemeClr val="tx1"/>
            </a:solidFill>
          </a:endParaRPr>
        </a:p>
      </dsp:txBody>
      <dsp:txXfrm>
        <a:off x="604234" y="1245621"/>
        <a:ext cx="1751852" cy="875926"/>
      </dsp:txXfrm>
    </dsp:sp>
    <dsp:sp modelId="{10E202A4-8A7E-4411-AEDE-37176247F35A}">
      <dsp:nvSpPr>
        <dsp:cNvPr id="0" name=""/>
        <dsp:cNvSpPr/>
      </dsp:nvSpPr>
      <dsp:spPr>
        <a:xfrm>
          <a:off x="1042197" y="2489436"/>
          <a:ext cx="1751852" cy="8759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1.Heterotropic effectors</a:t>
          </a:r>
          <a:endParaRPr lang="ar-SA" sz="1900" kern="1200" dirty="0"/>
        </a:p>
      </dsp:txBody>
      <dsp:txXfrm>
        <a:off x="1042197" y="2489436"/>
        <a:ext cx="1751852" cy="875926"/>
      </dsp:txXfrm>
    </dsp:sp>
    <dsp:sp modelId="{2B7B6623-CA3B-4CC8-800C-9E54F55510C3}">
      <dsp:nvSpPr>
        <dsp:cNvPr id="0" name=""/>
        <dsp:cNvSpPr/>
      </dsp:nvSpPr>
      <dsp:spPr>
        <a:xfrm>
          <a:off x="1042197" y="3733251"/>
          <a:ext cx="1751852" cy="8759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2.Homotropic effectors</a:t>
          </a:r>
        </a:p>
      </dsp:txBody>
      <dsp:txXfrm>
        <a:off x="1042197" y="3733251"/>
        <a:ext cx="1751852" cy="875926"/>
      </dsp:txXfrm>
    </dsp:sp>
    <dsp:sp modelId="{4F943E89-3A6F-4381-9C16-76B54D3EE684}">
      <dsp:nvSpPr>
        <dsp:cNvPr id="0" name=""/>
        <dsp:cNvSpPr/>
      </dsp:nvSpPr>
      <dsp:spPr>
        <a:xfrm>
          <a:off x="2723975" y="1245621"/>
          <a:ext cx="1751852" cy="875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Cooperative binding</a:t>
          </a:r>
          <a:endParaRPr lang="ar-SA" sz="1900" kern="1200" dirty="0">
            <a:solidFill>
              <a:schemeClr val="tx1"/>
            </a:solidFill>
          </a:endParaRPr>
        </a:p>
      </dsp:txBody>
      <dsp:txXfrm>
        <a:off x="2723975" y="1245621"/>
        <a:ext cx="1751852" cy="875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F68C7-7C53-46C4-AA52-E52B89ECB50F}">
      <dsp:nvSpPr>
        <dsp:cNvPr id="0" name=""/>
        <dsp:cNvSpPr/>
      </dsp:nvSpPr>
      <dsp:spPr>
        <a:xfrm>
          <a:off x="0" y="24746"/>
          <a:ext cx="6204857" cy="1713746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rPr>
            <a:t>Enzymatic diagnosis and prognosis of diseases</a:t>
          </a: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rPr>
            <a:t>They are used as:</a:t>
          </a:r>
          <a:endParaRPr lang="en-US" sz="1800" kern="1200" dirty="0"/>
        </a:p>
        <a:p>
          <a:pPr marL="0"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kern="1200" dirty="0"/>
        </a:p>
      </dsp:txBody>
      <dsp:txXfrm>
        <a:off x="0" y="24746"/>
        <a:ext cx="6204857" cy="1713746"/>
      </dsp:txXfrm>
    </dsp:sp>
    <dsp:sp modelId="{B5341485-A07A-44B0-975C-85371BD2494B}">
      <dsp:nvSpPr>
        <dsp:cNvPr id="0" name=""/>
        <dsp:cNvSpPr/>
      </dsp:nvSpPr>
      <dsp:spPr>
        <a:xfrm>
          <a:off x="3029" y="1713746"/>
          <a:ext cx="2066265" cy="359886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CC33"/>
            </a:buClr>
            <a:buNone/>
          </a:pPr>
          <a:r>
            <a:rPr lang="en-US" sz="1700" kern="1200" dirty="0">
              <a:solidFill>
                <a:srgbClr val="FF0000"/>
              </a:solidFill>
              <a:latin typeface="Palatino" charset="0"/>
            </a:rPr>
            <a:t>As indicators of</a:t>
          </a:r>
          <a:r>
            <a:rPr lang="en-US" sz="1700" kern="1200" dirty="0">
              <a:latin typeface="Palatino" charset="0"/>
            </a:rPr>
            <a:t> </a:t>
          </a:r>
          <a:r>
            <a:rPr lang="en-US" sz="1700" kern="1200" dirty="0">
              <a:solidFill>
                <a:schemeClr val="tx1"/>
              </a:solidFill>
              <a:latin typeface="Palatino" charset="0"/>
            </a:rPr>
            <a:t>enzyme activity or conc. in body fluids (serum, urine) in the diagnosis/prognosis of diseases</a:t>
          </a:r>
          <a:endParaRPr lang="ar-SA" sz="1700" kern="1200" dirty="0">
            <a:solidFill>
              <a:schemeClr val="tx1"/>
            </a:solidFill>
          </a:endParaRPr>
        </a:p>
      </dsp:txBody>
      <dsp:txXfrm>
        <a:off x="3029" y="1713746"/>
        <a:ext cx="2066265" cy="3598867"/>
      </dsp:txXfrm>
    </dsp:sp>
    <dsp:sp modelId="{2BD9EA83-11DB-4847-8A93-25C38BFA4B3E}">
      <dsp:nvSpPr>
        <dsp:cNvPr id="0" name=""/>
        <dsp:cNvSpPr/>
      </dsp:nvSpPr>
      <dsp:spPr>
        <a:xfrm>
          <a:off x="2069295" y="1713746"/>
          <a:ext cx="2066265" cy="359886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CC33"/>
            </a:buClr>
            <a:buNone/>
          </a:pPr>
          <a:r>
            <a:rPr lang="en-US" sz="1700" kern="1200" dirty="0">
              <a:solidFill>
                <a:srgbClr val="FF0000"/>
              </a:solidFill>
              <a:latin typeface="Palatino" charset="0"/>
            </a:rPr>
            <a:t>As analytical </a:t>
          </a:r>
          <a:r>
            <a:rPr lang="en-US" sz="1700" kern="1200" dirty="0">
              <a:solidFill>
                <a:schemeClr val="tx1"/>
              </a:solidFill>
              <a:latin typeface="Palatino" charset="0"/>
            </a:rPr>
            <a:t>reagents in measuring activity of other enzymes or compounds in body fluids</a:t>
          </a:r>
          <a:endParaRPr lang="ar-SA" sz="1700" kern="1200" dirty="0">
            <a:solidFill>
              <a:schemeClr val="tx1"/>
            </a:solidFill>
          </a:endParaRPr>
        </a:p>
      </dsp:txBody>
      <dsp:txXfrm>
        <a:off x="2069295" y="1713746"/>
        <a:ext cx="2066265" cy="3598867"/>
      </dsp:txXfrm>
    </dsp:sp>
    <dsp:sp modelId="{3D5C1487-43A1-4E30-830A-BD47F0348D35}">
      <dsp:nvSpPr>
        <dsp:cNvPr id="0" name=""/>
        <dsp:cNvSpPr/>
      </dsp:nvSpPr>
      <dsp:spPr>
        <a:xfrm>
          <a:off x="4135561" y="1713746"/>
          <a:ext cx="2066265" cy="359886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CC33"/>
            </a:buClr>
            <a:buNone/>
          </a:pPr>
          <a:r>
            <a:rPr lang="en-US" sz="1700" kern="1200" dirty="0">
              <a:solidFill>
                <a:srgbClr val="FF0000"/>
              </a:solidFill>
              <a:latin typeface="Palatino" charset="0"/>
            </a:rPr>
            <a:t>As therapeutic agents</a:t>
          </a:r>
          <a:endParaRPr lang="ar-SA" sz="1700" kern="1200" dirty="0">
            <a:solidFill>
              <a:srgbClr val="FF0000"/>
            </a:solidFill>
          </a:endParaRPr>
        </a:p>
      </dsp:txBody>
      <dsp:txXfrm>
        <a:off x="4135561" y="1713746"/>
        <a:ext cx="2066265" cy="3598867"/>
      </dsp:txXfrm>
    </dsp:sp>
    <dsp:sp modelId="{B5BDBB07-47CE-484B-8450-310225EC4CC2}">
      <dsp:nvSpPr>
        <dsp:cNvPr id="0" name=""/>
        <dsp:cNvSpPr/>
      </dsp:nvSpPr>
      <dsp:spPr>
        <a:xfrm>
          <a:off x="0" y="5312613"/>
          <a:ext cx="6204857" cy="39987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B54D99D-F766-465A-93F8-6E1F9F5723BD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F3B506C-6300-47E8-ACDE-14B891A3FD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5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506C-6300-47E8-ACDE-14B891A3FD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1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506C-6300-47E8-ACDE-14B891A3FDF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2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506C-6300-47E8-ACDE-14B891A3FDF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0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62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033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1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2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5854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8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73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8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1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0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3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1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62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0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20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04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122638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264457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7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A5A5A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28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7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013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578828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571481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81279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838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730249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6872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817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539647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225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3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6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9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6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0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3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75839B-C16F-4F67-8F42-BC0B517168FF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3FE8D92-D699-4913-8FD2-D1455FE59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8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549E39"/>
                </a:solidFill>
              </a:rPr>
              <a:pPr/>
              <a:t>‹#›</a:t>
            </a:fld>
            <a:endParaRPr lang="en-US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6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2644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5855415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ambiochem437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docs.google.com/presentation/d/16yNcm2Y08Cr0Am83lDRfH5NB4F1ng3tdHiB3O1AqMc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ictionary.com/browse/catalyticall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jpg"/><Relationship Id="rId7" Type="http://schemas.openxmlformats.org/officeDocument/2006/relationships/hyperlink" Target="https://www.youtube.com/watch?v=WAZXqhtduF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RGsmNLMn4I" TargetMode="External"/><Relationship Id="rId5" Type="http://schemas.openxmlformats.org/officeDocument/2006/relationships/hyperlink" Target="https://www.youtube.com/watch?v=n3i7XMQTZ_s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959" y="2575565"/>
            <a:ext cx="9516829" cy="164630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Enzyme inhibition 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622" y="4594439"/>
            <a:ext cx="2933166" cy="210929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Color index:</a:t>
            </a:r>
          </a:p>
          <a:p>
            <a:r>
              <a:rPr lang="en-US" sz="1800" dirty="0">
                <a:solidFill>
                  <a:schemeClr val="bg1"/>
                </a:solidFill>
              </a:rPr>
              <a:t>Doctors slides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Notes and explanations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Extra information</a:t>
            </a:r>
          </a:p>
          <a:p>
            <a:r>
              <a:rPr lang="en-US" sz="1800" dirty="0">
                <a:solidFill>
                  <a:srgbClr val="FF0000"/>
                </a:solidFill>
              </a:rPr>
              <a:t>highlights</a:t>
            </a:r>
            <a:endParaRPr lang="ar-SA" sz="1800" dirty="0">
              <a:solidFill>
                <a:srgbClr val="FF0000"/>
              </a:solidFill>
            </a:endParaRPr>
          </a:p>
          <a:p>
            <a:pPr algn="l"/>
            <a:endParaRPr lang="ar-SA" sz="1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AEB6603-9894-4D7F-B68D-DA6FFDBD6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38" y="0"/>
            <a:ext cx="2679862" cy="1069145"/>
          </a:xfrm>
          <a:prstGeom prst="rect">
            <a:avLst/>
          </a:prstGeom>
        </p:spPr>
      </p:pic>
      <p:pic>
        <p:nvPicPr>
          <p:cNvPr id="8" name="صورة 7" descr="صورة تحتوي على نص&#10;&#10;وصف منشأ بثقة عالية جداً">
            <a:extLst>
              <a:ext uri="{FF2B5EF4-FFF2-40B4-BE49-F238E27FC236}">
                <a16:creationId xmlns:a16="http://schemas.microsoft.com/office/drawing/2014/main" id="{B2B53A9D-9953-4988-BCE7-B7C266A8D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1" y="0"/>
            <a:ext cx="2679862" cy="1069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B5063-EEC3-466B-BEE3-2882A73FA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024" y="5691887"/>
            <a:ext cx="1798173" cy="10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/>
            </a:gs>
            <a:gs pos="8000">
              <a:schemeClr val="accent1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12C0B594-FB6A-4D7D-AA22-4C6395E56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752264"/>
              </p:ext>
            </p:extLst>
          </p:nvPr>
        </p:nvGraphicFramePr>
        <p:xfrm>
          <a:off x="0" y="140677"/>
          <a:ext cx="6204857" cy="571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C4A7B03D-0F61-433A-A8A5-A35769A1EAE8}"/>
              </a:ext>
            </a:extLst>
          </p:cNvPr>
          <p:cNvSpPr txBox="1"/>
          <p:nvPr/>
        </p:nvSpPr>
        <p:spPr>
          <a:xfrm>
            <a:off x="6518635" y="1088796"/>
            <a:ext cx="477939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33CC33"/>
              </a:buClr>
            </a:pPr>
            <a:r>
              <a:rPr lang="en-US" sz="1600" dirty="0">
                <a:latin typeface="Palatino" charset="0"/>
              </a:rPr>
              <a:t>The most commonly used body fluids for measuring enzyme activity are </a:t>
            </a:r>
            <a:r>
              <a:rPr lang="en-US" sz="1600" dirty="0">
                <a:solidFill>
                  <a:srgbClr val="FF0000"/>
                </a:solidFill>
                <a:latin typeface="Palatino" charset="0"/>
              </a:rPr>
              <a:t>serum</a:t>
            </a:r>
            <a:r>
              <a:rPr lang="en-US" sz="1600" dirty="0">
                <a:latin typeface="Palatino" charset="0"/>
              </a:rPr>
              <a:t> and </a:t>
            </a:r>
            <a:r>
              <a:rPr lang="en-US" sz="1600" dirty="0">
                <a:solidFill>
                  <a:srgbClr val="FF0000"/>
                </a:solidFill>
                <a:latin typeface="Palatino" charset="0"/>
              </a:rPr>
              <a:t>plasma</a:t>
            </a:r>
          </a:p>
          <a:p>
            <a:pPr algn="just">
              <a:buClr>
                <a:srgbClr val="33CC33"/>
              </a:buClr>
            </a:pPr>
            <a:r>
              <a:rPr lang="en-US" sz="1600" dirty="0">
                <a:latin typeface="Palatino" charset="0"/>
              </a:rPr>
              <a:t>There are:</a:t>
            </a:r>
          </a:p>
          <a:p>
            <a:pPr lvl="1" algn="just">
              <a:buClr>
                <a:srgbClr val="33CC33"/>
              </a:buClr>
            </a:pPr>
            <a:r>
              <a:rPr lang="en-US" sz="1600" dirty="0">
                <a:solidFill>
                  <a:srgbClr val="FF0000"/>
                </a:solidFill>
                <a:latin typeface="Palatino" charset="0"/>
              </a:rPr>
              <a:t>Plasma-specific enzymes</a:t>
            </a:r>
          </a:p>
          <a:p>
            <a:pPr lvl="1" algn="just">
              <a:buClr>
                <a:srgbClr val="33CC33"/>
              </a:buClr>
            </a:pPr>
            <a:r>
              <a:rPr lang="en-US" sz="1600" dirty="0">
                <a:solidFill>
                  <a:srgbClr val="FF0000"/>
                </a:solidFill>
                <a:latin typeface="Palatino" charset="0"/>
              </a:rPr>
              <a:t>Nonplasma-specific enzymes</a:t>
            </a:r>
          </a:p>
          <a:p>
            <a:pPr algn="just">
              <a:buClr>
                <a:srgbClr val="33CC33"/>
              </a:buClr>
            </a:pPr>
            <a:endParaRPr lang="en-US" sz="3300" dirty="0">
              <a:solidFill>
                <a:srgbClr val="33CC33"/>
              </a:solidFill>
              <a:latin typeface="Palatino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09EAB13-57EC-4328-9C15-F767200E61E1}"/>
              </a:ext>
            </a:extLst>
          </p:cNvPr>
          <p:cNvSpPr txBox="1"/>
          <p:nvPr/>
        </p:nvSpPr>
        <p:spPr>
          <a:xfrm>
            <a:off x="6617616" y="2597085"/>
            <a:ext cx="4642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Serum markers in the diagnosis of diseases</a:t>
            </a:r>
            <a:endParaRPr lang="ar-SA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Heart disease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0000"/>
                </a:solidFill>
                <a:latin typeface="Palatino" charset="0"/>
              </a:rPr>
              <a:t>Pancreatic diseases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Liver diseases</a:t>
            </a:r>
          </a:p>
          <a:p>
            <a:endParaRPr lang="ar-SA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F17BD-C438-4494-A9F2-FAE711CF2879}"/>
              </a:ext>
            </a:extLst>
          </p:cNvPr>
          <p:cNvSpPr txBox="1"/>
          <p:nvPr/>
        </p:nvSpPr>
        <p:spPr>
          <a:xfrm>
            <a:off x="0" y="4623053"/>
            <a:ext cx="205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e.g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if we find liver enzymes in the blood, that means there is something wrong with the liver</a:t>
            </a:r>
          </a:p>
        </p:txBody>
      </p:sp>
    </p:spTree>
    <p:extLst>
      <p:ext uri="{BB962C8B-B14F-4D97-AF65-F5344CB8AC3E}">
        <p14:creationId xmlns:p14="http://schemas.microsoft.com/office/powerpoint/2010/main" val="94032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ED5E648-6EDE-48F3-8CC4-319D3CCF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15075"/>
            <a:ext cx="10005906" cy="48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7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8CACD4"/>
            </a:gs>
            <a:gs pos="16000">
              <a:schemeClr val="accent1"/>
            </a:gs>
            <a:gs pos="77000">
              <a:schemeClr val="accent1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AEFDBA-9BE4-480B-9478-BF3E204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2640825" cy="543927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E4D1ED-D003-4B8A-AC3E-AC077C12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4675695" cy="4934932"/>
          </a:xfrm>
        </p:spPr>
        <p:txBody>
          <a:bodyPr>
            <a:normAutofit fontScale="92500" lnSpcReduction="10000"/>
          </a:bodyPr>
          <a:lstStyle/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n-US" sz="2000" spc="0" dirty="0">
                <a:solidFill>
                  <a:prstClr val="black"/>
                </a:solidFill>
                <a:latin typeface="Palatino" pitchFamily="18" charset="0"/>
              </a:rPr>
              <a:t>-Regulatory enzymes usually catalyze the </a:t>
            </a:r>
            <a:r>
              <a:rPr lang="en-US" sz="2000" spc="0" dirty="0">
                <a:solidFill>
                  <a:srgbClr val="FF0000"/>
                </a:solidFill>
                <a:latin typeface="Palatino" pitchFamily="18" charset="0"/>
              </a:rPr>
              <a:t>first</a:t>
            </a:r>
            <a:r>
              <a:rPr lang="en-US" sz="2000" spc="0" dirty="0">
                <a:solidFill>
                  <a:prstClr val="black"/>
                </a:solidFill>
                <a:latin typeface="Palatino" pitchFamily="18" charset="0"/>
              </a:rPr>
              <a:t> or </a:t>
            </a:r>
            <a:r>
              <a:rPr lang="en-US" sz="2000" spc="0" dirty="0">
                <a:solidFill>
                  <a:srgbClr val="FF0000"/>
                </a:solidFill>
                <a:latin typeface="Palatino" pitchFamily="18" charset="0"/>
              </a:rPr>
              <a:t>an early reaction </a:t>
            </a:r>
            <a:r>
              <a:rPr lang="en-US" sz="2000" spc="0" dirty="0">
                <a:solidFill>
                  <a:prstClr val="black"/>
                </a:solidFill>
                <a:latin typeface="Palatino" pitchFamily="18" charset="0"/>
              </a:rPr>
              <a:t>in a metabolic pathway.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n-US" sz="2000" spc="0" dirty="0">
                <a:solidFill>
                  <a:prstClr val="black"/>
                </a:solidFill>
                <a:latin typeface="Palatino" pitchFamily="18" charset="0"/>
              </a:rPr>
              <a:t>-There are two types of regulation allosteric enzyme regulation and cooperative binding  </a:t>
            </a:r>
            <a:endParaRPr lang="en-US" sz="1600" spc="0" dirty="0">
              <a:solidFill>
                <a:prstClr val="black"/>
              </a:solidFill>
              <a:latin typeface="Palatino" pitchFamily="18" charset="0"/>
            </a:endParaRPr>
          </a:p>
          <a:p>
            <a:pPr marL="285750" lvl="1" indent="-28575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Palatino" pitchFamily="18" charset="0"/>
              </a:rPr>
              <a:t>-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/>
                <a:cs typeface="Arial" pitchFamily="34" charset="0"/>
              </a:rPr>
              <a:t>Feedback inhibition</a:t>
            </a:r>
            <a:r>
              <a:rPr lang="en-US" dirty="0">
                <a:solidFill>
                  <a:prstClr val="black"/>
                </a:solidFill>
                <a:latin typeface="Trebuchet MS" panose="020B0603020202020204"/>
                <a:cs typeface="Arial" pitchFamily="34" charset="0"/>
              </a:rPr>
              <a:t> inhibits the regulatory enzyme to normalize the pathway (feedback inhibition) while </a:t>
            </a:r>
            <a:r>
              <a:rPr lang="en-US" b="1" dirty="0">
                <a:solidFill>
                  <a:srgbClr val="FF0000"/>
                </a:solidFill>
                <a:latin typeface="Trebuchet MS" panose="020B0603020202020204"/>
                <a:cs typeface="Arial" pitchFamily="34" charset="0"/>
              </a:rPr>
              <a:t>the feedback positive activation </a:t>
            </a:r>
          </a:p>
          <a:p>
            <a:pPr marL="285750" lvl="1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  <a:cs typeface="Arial" pitchFamily="34" charset="0"/>
              </a:rPr>
              <a:t>activates the regulatory enzyme to normalize the pathway.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SzTx/>
              <a:buFont typeface="Wingdings" panose="05000000000000000000" pitchFamily="2" charset="2"/>
              <a:buChar char="ü"/>
            </a:pPr>
            <a:r>
              <a:rPr lang="en-US" sz="2000" spc="0" dirty="0">
                <a:solidFill>
                  <a:prstClr val="black"/>
                </a:solidFill>
                <a:latin typeface="Palatino" pitchFamily="18" charset="0"/>
              </a:rPr>
              <a:t>-</a:t>
            </a:r>
            <a:r>
              <a:rPr lang="en-US" altLang="en-US" spc="0" dirty="0">
                <a:solidFill>
                  <a:prstClr val="black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Two types of interactions occur in allosteric enzymes: 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pc="0" dirty="0">
                <a:solidFill>
                  <a:srgbClr val="FF0000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Homotropic:</a:t>
            </a:r>
            <a:r>
              <a:rPr lang="en-US" altLang="en-US" spc="0" dirty="0">
                <a:solidFill>
                  <a:srgbClr val="FF9900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en-US" sz="1600" spc="0" dirty="0">
                <a:solidFill>
                  <a:prstClr val="black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Effect of one ligand on the binding of </a:t>
            </a:r>
            <a:r>
              <a:rPr lang="en-US" altLang="en-US" sz="1600" b="1" spc="0" dirty="0">
                <a:solidFill>
                  <a:prstClr val="black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the same </a:t>
            </a:r>
            <a:r>
              <a:rPr lang="en-US" altLang="en-US" sz="1600" spc="0" dirty="0">
                <a:solidFill>
                  <a:prstClr val="black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ligand .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pc="0" dirty="0">
                <a:solidFill>
                  <a:srgbClr val="FF0000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Heterotropic</a:t>
            </a:r>
            <a:r>
              <a:rPr lang="en-US" altLang="en-US" sz="1600" spc="0" dirty="0">
                <a:solidFill>
                  <a:srgbClr val="FF0000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US" altLang="en-US" sz="1600" spc="0" dirty="0">
                <a:solidFill>
                  <a:prstClr val="black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Effect of one ligand on the binding of </a:t>
            </a:r>
            <a:r>
              <a:rPr lang="en-US" altLang="en-US" sz="1600" b="1" spc="0" dirty="0">
                <a:solidFill>
                  <a:prstClr val="black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a different </a:t>
            </a:r>
            <a:r>
              <a:rPr lang="en-US" altLang="en-US" sz="1600" spc="0" dirty="0">
                <a:solidFill>
                  <a:prstClr val="black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ligand.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A021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1600" spc="0" dirty="0">
                <a:solidFill>
                  <a:prstClr val="black"/>
                </a:solidFill>
                <a:latin typeface="Trebuchet MS" panose="020B0603020202020204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cs typeface="Arial" pitchFamily="34" charset="0"/>
              </a:rPr>
              <a:t>Enzymes are used clinically in three ways.</a:t>
            </a:r>
          </a:p>
          <a:p>
            <a:endParaRPr lang="en-US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ABB8D82-8803-45CB-86DE-B1E59A40C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57012"/>
              </p:ext>
            </p:extLst>
          </p:nvPr>
        </p:nvGraphicFramePr>
        <p:xfrm>
          <a:off x="4675695" y="668991"/>
          <a:ext cx="6548315" cy="5921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6006">
                  <a:extLst>
                    <a:ext uri="{9D8B030D-6E8A-4147-A177-3AD203B41FA5}">
                      <a16:colId xmlns:a16="http://schemas.microsoft.com/office/drawing/2014/main" val="2605305859"/>
                    </a:ext>
                  </a:extLst>
                </a:gridCol>
                <a:gridCol w="2460626">
                  <a:extLst>
                    <a:ext uri="{9D8B030D-6E8A-4147-A177-3AD203B41FA5}">
                      <a16:colId xmlns:a16="http://schemas.microsoft.com/office/drawing/2014/main" val="1653875616"/>
                    </a:ext>
                  </a:extLst>
                </a:gridCol>
                <a:gridCol w="2761683">
                  <a:extLst>
                    <a:ext uri="{9D8B030D-6E8A-4147-A177-3AD203B41FA5}">
                      <a16:colId xmlns:a16="http://schemas.microsoft.com/office/drawing/2014/main" val="2012899688"/>
                    </a:ext>
                  </a:extLst>
                </a:gridCol>
              </a:tblGrid>
              <a:tr h="883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</a:t>
                      </a:r>
                      <a:r>
                        <a:rPr lang="en-US" altLang="en-US" sz="1600" dirty="0"/>
                        <a:t>Competitive inhibition</a:t>
                      </a:r>
                      <a:endParaRPr lang="en-US" sz="1600" dirty="0"/>
                    </a:p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Noncompetitive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5602"/>
                  </a:ext>
                </a:extLst>
              </a:tr>
              <a:tr h="20937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meaning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/>
                        <a:t>similar to the structural of the substrate and competes with it for binding at the active site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The inhibitor does not have structural similarity to the substrate. The inhibitor binds to the enzyme at a site away from the substrate binding site</a:t>
                      </a:r>
                      <a:r>
                        <a:rPr lang="en-US" altLang="en-US" sz="1400" dirty="0"/>
                        <a:t>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634864"/>
                  </a:ext>
                </a:extLst>
              </a:tr>
              <a:tr h="1685201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effectLst/>
                      </a:endParaRPr>
                    </a:p>
                    <a:p>
                      <a:pPr algn="ctr"/>
                      <a:r>
                        <a:rPr lang="en-US" altLang="en-US" sz="1800" dirty="0">
                          <a:sym typeface="Symbol" pitchFamily="18" charset="2"/>
                        </a:rPr>
                        <a:t> V</a:t>
                      </a:r>
                      <a:r>
                        <a:rPr lang="en-US" altLang="en-US" sz="1800" baseline="-25000" dirty="0">
                          <a:sym typeface="Symbol" pitchFamily="18" charset="2"/>
                        </a:rPr>
                        <a:t>max</a:t>
                      </a:r>
                      <a:r>
                        <a:rPr lang="en-US" altLang="en-US" sz="1800" dirty="0">
                          <a:sym typeface="Symbol" pitchFamily="18" charset="2"/>
                        </a:rPr>
                        <a:t> </a:t>
                      </a:r>
                      <a:endParaRPr lang="en-US" sz="1800" kern="1200" dirty="0">
                        <a:effectLst/>
                      </a:endParaRPr>
                    </a:p>
                    <a:p>
                      <a:pPr algn="ctr"/>
                      <a:br>
                        <a:rPr lang="en-US" dirty="0"/>
                      </a:b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u="none" dirty="0"/>
                        <a:t>V</a:t>
                      </a:r>
                      <a:r>
                        <a:rPr lang="en-US" altLang="en-US" sz="1800" u="none" baseline="-25000" dirty="0"/>
                        <a:t>max</a:t>
                      </a:r>
                      <a:r>
                        <a:rPr lang="en-US" altLang="en-US" sz="1800" u="none" dirty="0"/>
                        <a:t> is unchanged </a:t>
                      </a:r>
                      <a:r>
                        <a:rPr lang="en-US" altLang="en-US" sz="1800" dirty="0"/>
                        <a:t>in the presence and the absence of inhibitor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dirty="0">
                          <a:sym typeface="Symbol" pitchFamily="18" charset="2"/>
                        </a:rPr>
                        <a:t>The value of V</a:t>
                      </a:r>
                      <a:r>
                        <a:rPr lang="en-US" altLang="en-US" sz="1400" baseline="-25000" dirty="0">
                          <a:sym typeface="Symbol" pitchFamily="18" charset="2"/>
                        </a:rPr>
                        <a:t>max</a:t>
                      </a:r>
                      <a:r>
                        <a:rPr lang="en-US" altLang="en-US" sz="1400" dirty="0">
                          <a:sym typeface="Symbol" pitchFamily="18" charset="2"/>
                        </a:rPr>
                        <a:t> is decreased by the inhibitor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81912"/>
                  </a:ext>
                </a:extLst>
              </a:tr>
              <a:tr h="12588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ym typeface="Symbol" pitchFamily="18" charset="2"/>
                        </a:rPr>
                        <a:t>K</a:t>
                      </a:r>
                      <a:r>
                        <a:rPr lang="en-US" altLang="en-US" sz="1800" baseline="-25000" dirty="0">
                          <a:sym typeface="Symbol" pitchFamily="18" charset="2"/>
                        </a:rPr>
                        <a:t>m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u="none" dirty="0"/>
                        <a:t>K</a:t>
                      </a:r>
                      <a:r>
                        <a:rPr lang="en-US" altLang="en-US" sz="1400" u="none" baseline="-25000" dirty="0"/>
                        <a:t>m</a:t>
                      </a:r>
                      <a:r>
                        <a:rPr lang="en-US" altLang="en-US" sz="1400" u="none" dirty="0"/>
                        <a:t> is increased because </a:t>
                      </a:r>
                      <a:r>
                        <a:rPr lang="en-US" altLang="en-US" sz="1400" dirty="0"/>
                        <a:t>substrate and inhibitor compete for binding at the same site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ym typeface="Symbol" pitchFamily="18" charset="2"/>
                        </a:rPr>
                        <a:t>K</a:t>
                      </a:r>
                      <a:r>
                        <a:rPr lang="en-US" altLang="en-US" sz="1600" baseline="-25000" dirty="0">
                          <a:sym typeface="Symbol" pitchFamily="18" charset="2"/>
                        </a:rPr>
                        <a:t>m</a:t>
                      </a:r>
                      <a:r>
                        <a:rPr lang="en-US" altLang="en-US" sz="1600" dirty="0">
                          <a:sym typeface="Symbol" pitchFamily="18" charset="2"/>
                        </a:rPr>
                        <a:t> is unchanged because the affinity of S for E is unchanged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91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19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1067720" y="717251"/>
            <a:ext cx="3000000" cy="45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GIRLS TEAM: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الهنوف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الجلعود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رهف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الشنيببر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شهد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الجبرين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لينا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الرحمة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منيرة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المسعد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ليلى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الصّباغ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العنود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المنصور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أرجوانة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العقيل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ريناد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الغريبي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مجد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البراك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روان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مشعل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8043125" y="1279700"/>
            <a:ext cx="3000000" cy="47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Team leaders:</a:t>
            </a:r>
            <a:b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١-محمد حسن حكيم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٢- رهام الحلبي</a:t>
            </a:r>
            <a:b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Contact us:</a:t>
            </a: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6EAC1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3"/>
              </a:rPr>
              <a:t>teambiochem437@gmail.com</a:t>
            </a:r>
            <a:b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6EAC1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3"/>
              </a:rPr>
            </a:b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 editing file:</a:t>
            </a: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b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6EAC1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4"/>
              </a:rPr>
            </a:b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6EAC1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4"/>
              </a:rPr>
              <a:t>https://docs.google.com/presentation/d/16yNcm2Y08Cr0Am83lDRfH5NB4F1ng3tdHiB3O1AqMc8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267074" y="2572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BOYS TEAM: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١-داوود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اسماعيل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٢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-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عبدالله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الحربي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٣-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عبدالملك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الشرهان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٤-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تركي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آل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بنهار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٥-</a:t>
            </a: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احمد ابراهيم العريفي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٦-سعيد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آل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سرار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٧-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عبدالرحمن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التركي</a:t>
            </a:r>
            <a:endParaRPr kumimoji="0" lang="ar-SA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8-سلطان بن عبيد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9- صالح </a:t>
            </a:r>
            <a:r>
              <a:rPr kumimoji="0" lang="ar-SA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المعيقل</a:t>
            </a: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10- صالح الوكيل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11- عدنان المقبل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12- علي العماري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13- محمد ابراهيم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14- محمد صالح القسومي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15- نواف عبدالعزيز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72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/>
            </a:gs>
            <a:gs pos="4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>
            <a:extLst>
              <a:ext uri="{FF2B5EF4-FFF2-40B4-BE49-F238E27FC236}">
                <a16:creationId xmlns:a16="http://schemas.microsoft.com/office/drawing/2014/main" id="{EF0C6EBD-8818-4123-848D-62382A592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276" y="231052"/>
            <a:ext cx="6387980" cy="2026668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Inhibition is a </a:t>
            </a:r>
            <a:r>
              <a:rPr lang="en-US" sz="1600" spc="0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process</a:t>
            </a: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 in which the enzyme</a:t>
            </a:r>
            <a:b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activity is </a:t>
            </a:r>
            <a:r>
              <a:rPr lang="en-US" sz="1600" spc="0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regulated</a:t>
            </a: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 or </a:t>
            </a:r>
            <a:r>
              <a:rPr lang="en-US" sz="1600" spc="0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controlled</a:t>
            </a: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 or </a:t>
            </a:r>
            <a:r>
              <a:rPr lang="en-US" sz="1600" u="sng" spc="0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stopped</a:t>
            </a: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.</a:t>
            </a:r>
            <a:b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en-US" sz="1600" spc="0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- Ki ( inhibitor constant ) </a:t>
            </a: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is a measure of the affinity of the inhibitor</a:t>
            </a:r>
            <a:b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 for the enzyme. Also, known as </a:t>
            </a:r>
            <a:r>
              <a:rPr lang="en-US" sz="1600" u="sng" spc="0" dirty="0">
                <a:solidFill>
                  <a:srgbClr val="FF0000"/>
                </a:solidFill>
                <a:latin typeface="Trebuchet MS" panose="020B0603020202020204"/>
                <a:ea typeface="+mn-ea"/>
                <a:cs typeface="+mn-cs"/>
              </a:rPr>
              <a:t>dissociation</a:t>
            </a:r>
            <a:r>
              <a:rPr lang="en-US" sz="1600" spc="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 constant.</a:t>
            </a:r>
            <a:endParaRPr lang="en-US" sz="80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138E053-E36D-4A60-8155-67A98E099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21" y="3887598"/>
            <a:ext cx="3837433" cy="22492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39C803A-7496-4AEA-9D96-D8B96A738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590" y="3887598"/>
            <a:ext cx="4077656" cy="224925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D7095BA-901C-485D-973B-CF61200EB1D1}"/>
              </a:ext>
            </a:extLst>
          </p:cNvPr>
          <p:cNvSpPr txBox="1"/>
          <p:nvPr/>
        </p:nvSpPr>
        <p:spPr>
          <a:xfrm>
            <a:off x="7158590" y="6330941"/>
            <a:ext cx="342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enzyme </a:t>
            </a:r>
            <a:r>
              <a:rPr lang="en-US" b="1" u="sng" dirty="0"/>
              <a:t>with</a:t>
            </a:r>
            <a:r>
              <a:rPr lang="en-US" dirty="0"/>
              <a:t> inhibitor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A05FC4-4D62-4AF4-8B60-77914260C676}"/>
              </a:ext>
            </a:extLst>
          </p:cNvPr>
          <p:cNvSpPr txBox="1"/>
          <p:nvPr/>
        </p:nvSpPr>
        <p:spPr>
          <a:xfrm>
            <a:off x="692921" y="6330941"/>
            <a:ext cx="380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enzyme </a:t>
            </a:r>
            <a:r>
              <a:rPr lang="en-US" b="1" u="sng" dirty="0"/>
              <a:t>without</a:t>
            </a:r>
            <a:r>
              <a:rPr lang="en-US" dirty="0"/>
              <a:t> inhibitor</a:t>
            </a:r>
          </a:p>
        </p:txBody>
      </p:sp>
      <p:graphicFrame>
        <p:nvGraphicFramePr>
          <p:cNvPr id="13" name="رسم تخطيطي 12">
            <a:extLst>
              <a:ext uri="{FF2B5EF4-FFF2-40B4-BE49-F238E27FC236}">
                <a16:creationId xmlns:a16="http://schemas.microsoft.com/office/drawing/2014/main" id="{65EC05F6-026F-4C89-8F20-0BEDA7EF7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040138"/>
              </p:ext>
            </p:extLst>
          </p:nvPr>
        </p:nvGraphicFramePr>
        <p:xfrm>
          <a:off x="6202837" y="-43117"/>
          <a:ext cx="5989163" cy="385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1B233E1-A5DB-4E09-862A-53EDD48E485C}"/>
              </a:ext>
            </a:extLst>
          </p:cNvPr>
          <p:cNvSpPr txBox="1"/>
          <p:nvPr/>
        </p:nvSpPr>
        <p:spPr>
          <a:xfrm>
            <a:off x="630276" y="2360689"/>
            <a:ext cx="604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Affinity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ar-SA" dirty="0">
                <a:solidFill>
                  <a:schemeClr val="tx1">
                    <a:lumMod val="50000"/>
                  </a:schemeClr>
                </a:solidFill>
              </a:rPr>
              <a:t>تعني انجذاب المركب لمركب اخر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/>
            </a:gs>
            <a:gs pos="47000">
              <a:schemeClr val="accent1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B524F6-0025-4E17-94F9-03BC2C74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128" y="159770"/>
            <a:ext cx="5052678" cy="528388"/>
          </a:xfrm>
        </p:spPr>
        <p:txBody>
          <a:bodyPr>
            <a:normAutofit fontScale="90000"/>
          </a:bodyPr>
          <a:lstStyle/>
          <a:p>
            <a:r>
              <a:rPr lang="en-US" sz="3200" spc="0" dirty="0">
                <a:solidFill>
                  <a:srgbClr val="FF0000"/>
                </a:solidFill>
                <a:latin typeface="Trebuchet MS" panose="020B0603020202020204"/>
              </a:rPr>
              <a:t>COMPETITIVE INHIBITION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94FA93-92FA-407B-8AC7-15D4156F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18" y="994886"/>
            <a:ext cx="11057407" cy="22205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inhibitor is a structural analogue </a:t>
            </a:r>
            <a:r>
              <a:rPr lang="en-US" dirty="0">
                <a:solidFill>
                  <a:srgbClr val="FF0000"/>
                </a:solidFill>
              </a:rPr>
              <a:t>(similar)</a:t>
            </a:r>
            <a:r>
              <a:rPr lang="en-US" dirty="0"/>
              <a:t> *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the substrate* </a:t>
            </a:r>
            <a:r>
              <a:rPr lang="en-US" dirty="0"/>
              <a:t>that competes with the substrate for binding to the same active site of enzyme (competitive).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Thus prevent the enzymatic reactions 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Competitive inhibition is always </a:t>
            </a:r>
            <a:r>
              <a:rPr lang="en-US" dirty="0">
                <a:solidFill>
                  <a:srgbClr val="FF0000"/>
                </a:solidFill>
              </a:rPr>
              <a:t>reversible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reaction</a:t>
            </a:r>
            <a:r>
              <a:rPr lang="en-US" dirty="0"/>
              <a:t>. </a:t>
            </a:r>
          </a:p>
          <a:p>
            <a:r>
              <a:rPr lang="en-US" b="1" dirty="0"/>
              <a:t>Vmax</a:t>
            </a:r>
            <a:r>
              <a:rPr lang="en-US" dirty="0"/>
              <a:t> </a:t>
            </a:r>
            <a:r>
              <a:rPr lang="en-US" dirty="0">
                <a:latin typeface="Wingdings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unchanged</a:t>
            </a:r>
            <a:r>
              <a:rPr lang="en-US" dirty="0"/>
              <a:t> in the presence and the absence of inhibitor.</a:t>
            </a:r>
          </a:p>
          <a:p>
            <a:r>
              <a:rPr lang="en-US" b="1" dirty="0"/>
              <a:t>Km</a:t>
            </a:r>
            <a:r>
              <a:rPr lang="en-US" dirty="0"/>
              <a:t> </a:t>
            </a:r>
            <a:r>
              <a:rPr lang="en-US" dirty="0">
                <a:latin typeface="Wingdings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increased</a:t>
            </a:r>
            <a:r>
              <a:rPr lang="en-US" dirty="0"/>
              <a:t>, because </a:t>
            </a:r>
            <a:r>
              <a:rPr lang="en-US" b="1" dirty="0"/>
              <a:t>Substrate</a:t>
            </a:r>
            <a:r>
              <a:rPr lang="en-US" dirty="0"/>
              <a:t> and </a:t>
            </a:r>
            <a:r>
              <a:rPr lang="en-US" b="1" dirty="0"/>
              <a:t>Inhibitor</a:t>
            </a:r>
            <a:r>
              <a:rPr lang="en-US" dirty="0"/>
              <a:t> compete for binding </a:t>
            </a:r>
            <a:r>
              <a:rPr lang="en-US" b="1" dirty="0"/>
              <a:t>at the same site.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*A higher concentration of substrate is required to achieve half-maximal velocity* </a:t>
            </a:r>
            <a:endParaRPr lang="ar-SA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C1800-211A-4A2D-8CA4-BFC3500A711A}"/>
              </a:ext>
            </a:extLst>
          </p:cNvPr>
          <p:cNvSpPr/>
          <p:nvPr/>
        </p:nvSpPr>
        <p:spPr>
          <a:xfrm>
            <a:off x="1" y="3163515"/>
            <a:ext cx="1857080" cy="1472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33CC33"/>
              </a:buClr>
            </a:pPr>
            <a:r>
              <a:rPr lang="en-US" sz="1400" dirty="0">
                <a:solidFill>
                  <a:schemeClr val="tx1"/>
                </a:solidFill>
                <a:latin typeface="Palatino" charset="0"/>
              </a:rPr>
              <a:t>Two reactions are possible:</a:t>
            </a:r>
          </a:p>
          <a:p>
            <a:pPr algn="ctr">
              <a:lnSpc>
                <a:spcPct val="90000"/>
              </a:lnSpc>
              <a:buClr>
                <a:srgbClr val="33CC33"/>
              </a:buClr>
            </a:pPr>
            <a:r>
              <a:rPr lang="en-US" sz="1400" dirty="0">
                <a:solidFill>
                  <a:schemeClr val="tx1"/>
                </a:solidFill>
                <a:latin typeface="Palatino" charset="0"/>
              </a:rPr>
              <a:t>E + S </a:t>
            </a:r>
            <a:r>
              <a:rPr lang="en-US" sz="1400" dirty="0">
                <a:solidFill>
                  <a:schemeClr val="tx1"/>
                </a:solidFill>
                <a:latin typeface="Palatino" charset="0"/>
                <a:sym typeface="Symbol" charset="0"/>
              </a:rPr>
              <a:t> ES </a:t>
            </a:r>
            <a:r>
              <a:rPr lang="en-US" sz="1400" dirty="0">
                <a:solidFill>
                  <a:schemeClr val="tx1"/>
                </a:solidFill>
                <a:latin typeface="Palatino" charset="0"/>
                <a:sym typeface="Wingdings" charset="0"/>
              </a:rPr>
              <a:t> E + P</a:t>
            </a:r>
          </a:p>
          <a:p>
            <a:pPr algn="ctr">
              <a:lnSpc>
                <a:spcPct val="90000"/>
              </a:lnSpc>
              <a:buClr>
                <a:srgbClr val="33CC33"/>
              </a:buClr>
            </a:pPr>
            <a:r>
              <a:rPr lang="en-US" sz="1400" dirty="0">
                <a:solidFill>
                  <a:schemeClr val="tx1"/>
                </a:solidFill>
                <a:latin typeface="Palatino" charset="0"/>
                <a:sym typeface="Wingdings" charset="0"/>
              </a:rPr>
              <a:t>and</a:t>
            </a:r>
          </a:p>
          <a:p>
            <a:pPr algn="ctr">
              <a:lnSpc>
                <a:spcPct val="90000"/>
              </a:lnSpc>
              <a:buClr>
                <a:srgbClr val="33CC33"/>
              </a:buClr>
            </a:pPr>
            <a:r>
              <a:rPr lang="en-US" sz="1400" dirty="0">
                <a:solidFill>
                  <a:schemeClr val="tx1"/>
                </a:solidFill>
                <a:latin typeface="Palatino" charset="0"/>
                <a:sym typeface="Wingdings" charset="0"/>
              </a:rPr>
              <a:t>E + I </a:t>
            </a:r>
            <a:r>
              <a:rPr lang="en-US" sz="1400" dirty="0">
                <a:solidFill>
                  <a:schemeClr val="tx1"/>
                </a:solidFill>
                <a:latin typeface="Palatino" charset="0"/>
                <a:sym typeface="Symbol" charset="0"/>
              </a:rPr>
              <a:t> EI</a:t>
            </a:r>
            <a:endParaRPr lang="ar-SA" sz="1400" dirty="0">
              <a:solidFill>
                <a:schemeClr val="tx1"/>
              </a:solidFill>
              <a:latin typeface="Palatino" charset="0"/>
              <a:sym typeface="Symbol" charset="0"/>
            </a:endParaRPr>
          </a:p>
          <a:p>
            <a:pPr algn="ctr">
              <a:lnSpc>
                <a:spcPct val="90000"/>
              </a:lnSpc>
              <a:buClr>
                <a:srgbClr val="33CC33"/>
              </a:buClr>
            </a:pPr>
            <a:r>
              <a:rPr lang="en-US" sz="1400" dirty="0">
                <a:solidFill>
                  <a:schemeClr val="tx1"/>
                </a:solidFill>
                <a:latin typeface="Palatino" charset="0"/>
                <a:sym typeface="Symbol" charset="0"/>
              </a:rPr>
              <a:t>I: inhibitor, S: substrate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228B71-9F76-471C-9129-C3B86518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92" y="3154646"/>
            <a:ext cx="5586634" cy="33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DDCD981-A0A8-4A22-958B-EF99EACC6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43616"/>
            <a:ext cx="4482445" cy="16490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344379D-5F47-4A04-BF31-3777A21F9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43" y="3154645"/>
            <a:ext cx="3734786" cy="14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9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FF30F1-15BB-4422-A17D-212DFFE2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581" y="167797"/>
            <a:ext cx="4299942" cy="13255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Noncompetitive inhibition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B8A147-79F8-4289-9559-7BCF6D7D0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" y="1447016"/>
            <a:ext cx="10737130" cy="2102176"/>
          </a:xfrm>
        </p:spPr>
        <p:txBody>
          <a:bodyPr>
            <a:normAutofit lnSpcReduction="10000"/>
          </a:bodyPr>
          <a:lstStyle/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spc="0" dirty="0">
                <a:solidFill>
                  <a:prstClr val="black"/>
                </a:solidFill>
                <a:latin typeface="Trebuchet MS" panose="020B0603020202020204"/>
              </a:rPr>
              <a:t>Inhibitor </a:t>
            </a:r>
            <a:r>
              <a:rPr lang="en-US" sz="1400" spc="0" dirty="0">
                <a:solidFill>
                  <a:srgbClr val="FF0000"/>
                </a:solidFill>
                <a:latin typeface="Trebuchet MS" panose="020B0603020202020204"/>
              </a:rPr>
              <a:t>doesn’t have a similar</a:t>
            </a:r>
            <a:r>
              <a:rPr lang="en-US" sz="1400" spc="0" dirty="0">
                <a:solidFill>
                  <a:prstClr val="black"/>
                </a:solidFill>
                <a:latin typeface="Trebuchet MS" panose="020B0603020202020204"/>
              </a:rPr>
              <a:t> structure to the substrate.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spc="0" dirty="0">
                <a:solidFill>
                  <a:prstClr val="black"/>
                </a:solidFill>
                <a:latin typeface="Trebuchet MS" panose="020B0603020202020204"/>
              </a:rPr>
              <a:t>It binds somewhere other than the active site.</a:t>
            </a:r>
            <a:endParaRPr lang="en-US" sz="1400" spc="0" dirty="0">
              <a:solidFill>
                <a:prstClr val="black"/>
              </a:solidFill>
              <a:latin typeface="Wingdings" charset="2"/>
            </a:endParaRP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spc="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/>
              </a:rPr>
              <a:t>Non-competitive inhibition could be </a:t>
            </a:r>
            <a:r>
              <a:rPr lang="en-US" sz="1400" spc="0" dirty="0">
                <a:solidFill>
                  <a:srgbClr val="FF0000"/>
                </a:solidFill>
                <a:latin typeface="Trebuchet MS" panose="020B0603020202020204"/>
              </a:rPr>
              <a:t>irreversible</a:t>
            </a:r>
            <a:r>
              <a:rPr lang="en-US" sz="1400" spc="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/>
              </a:rPr>
              <a:t> or </a:t>
            </a:r>
            <a:r>
              <a:rPr lang="en-US" sz="1400" spc="0" dirty="0">
                <a:solidFill>
                  <a:srgbClr val="FF0000"/>
                </a:solidFill>
                <a:latin typeface="Trebuchet MS" panose="020B0603020202020204"/>
              </a:rPr>
              <a:t>reversible</a:t>
            </a:r>
            <a:r>
              <a:rPr lang="en-US" sz="1400" spc="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/>
              </a:rPr>
              <a:t>. 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inhibitor can bind to: a </a:t>
            </a:r>
            <a:r>
              <a:rPr lang="en-US" sz="1400" spc="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free enzyme </a:t>
            </a:r>
            <a:r>
              <a:rPr lang="en-US" sz="14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or to </a:t>
            </a:r>
            <a:r>
              <a:rPr lang="en-US" sz="1400" spc="0" dirty="0">
                <a:solidFill>
                  <a:schemeClr val="accent1">
                    <a:lumMod val="75000"/>
                  </a:schemeClr>
                </a:solidFill>
                <a:latin typeface="Trebuchet MS" panose="020B0603020202020204"/>
              </a:rPr>
              <a:t>an enzyme-substrate complex</a:t>
            </a:r>
            <a:r>
              <a:rPr lang="en-US" sz="14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. In both cases the complex is </a:t>
            </a:r>
            <a:r>
              <a:rPr lang="en-US" sz="14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hlinkClick r:id="rId2"/>
              </a:rPr>
              <a:t>catalytically</a:t>
            </a:r>
            <a:r>
              <a:rPr lang="en-US" sz="14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</a:t>
            </a:r>
            <a:r>
              <a:rPr lang="en-US" sz="1400" spc="0" dirty="0">
                <a:solidFill>
                  <a:srgbClr val="FF0000"/>
                </a:solidFill>
                <a:latin typeface="Trebuchet MS" panose="020B0603020202020204"/>
              </a:rPr>
              <a:t>inactive </a:t>
            </a:r>
          </a:p>
          <a:p>
            <a:r>
              <a:rPr lang="en-US" sz="1400" b="1" dirty="0"/>
              <a:t>Vmax</a:t>
            </a:r>
            <a:r>
              <a:rPr lang="en-US" sz="1400" dirty="0"/>
              <a:t> </a:t>
            </a:r>
            <a:r>
              <a:rPr lang="en-US" sz="1400" dirty="0">
                <a:latin typeface="Wingdings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</a:rPr>
              <a:t>decreased</a:t>
            </a:r>
            <a:r>
              <a:rPr lang="en-US" sz="1400" dirty="0"/>
              <a:t> by the inhibitor.</a:t>
            </a:r>
          </a:p>
          <a:p>
            <a:r>
              <a:rPr lang="en-US" sz="1400" b="1" dirty="0"/>
              <a:t>Km</a:t>
            </a:r>
            <a:r>
              <a:rPr lang="en-US" sz="1400" dirty="0"/>
              <a:t> </a:t>
            </a:r>
            <a:r>
              <a:rPr lang="en-US" sz="1400" dirty="0">
                <a:latin typeface="Wingdings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</a:rPr>
              <a:t>unchanged</a:t>
            </a:r>
            <a:r>
              <a:rPr lang="en-US" sz="1400" dirty="0"/>
              <a:t> because the affinity of Substrate for Enzyme is unchanged </a:t>
            </a:r>
          </a:p>
          <a:p>
            <a:pPr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US" sz="1400" spc="0" dirty="0">
              <a:solidFill>
                <a:srgbClr val="FF0000"/>
              </a:solidFill>
              <a:latin typeface="Trebuchet MS" panose="020B0603020202020204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4CD9FD1-055F-49AC-ABF3-28DC5BB04940}"/>
              </a:ext>
            </a:extLst>
          </p:cNvPr>
          <p:cNvSpPr txBox="1"/>
          <p:nvPr/>
        </p:nvSpPr>
        <p:spPr>
          <a:xfrm>
            <a:off x="8154186" y="2738486"/>
            <a:ext cx="294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3CC33"/>
              </a:buClr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Palatino" charset="0"/>
              </a:rPr>
              <a:t>Two reactions are possible: </a:t>
            </a:r>
          </a:p>
          <a:p>
            <a:pPr algn="ctr">
              <a:buClr>
                <a:srgbClr val="33CC33"/>
              </a:buClr>
              <a:buFont typeface="Wingdings" charset="0"/>
              <a:buNone/>
            </a:pPr>
            <a:r>
              <a:rPr lang="en-US" dirty="0">
                <a:latin typeface="Palatino" charset="0"/>
              </a:rPr>
              <a:t>ES + I </a:t>
            </a:r>
            <a:r>
              <a:rPr lang="en-US" dirty="0">
                <a:latin typeface="Palatino" charset="0"/>
                <a:sym typeface="Symbol" charset="0"/>
              </a:rPr>
              <a:t> ESI (inactive)</a:t>
            </a:r>
            <a:endParaRPr lang="en-US" dirty="0">
              <a:latin typeface="Palatino" charset="0"/>
              <a:sym typeface="Wingdings" charset="0"/>
            </a:endParaRPr>
          </a:p>
          <a:p>
            <a:pPr algn="ctr">
              <a:buClr>
                <a:srgbClr val="33CC33"/>
              </a:buClr>
              <a:buFont typeface="Wingdings" charset="0"/>
              <a:buNone/>
            </a:pPr>
            <a:r>
              <a:rPr lang="en-US" dirty="0">
                <a:latin typeface="Palatino" charset="0"/>
                <a:sym typeface="Wingdings" charset="0"/>
              </a:rPr>
              <a:t>E + I </a:t>
            </a:r>
            <a:r>
              <a:rPr lang="en-US" dirty="0">
                <a:latin typeface="Palatino" charset="0"/>
                <a:sym typeface="Symbol" charset="0"/>
              </a:rPr>
              <a:t> EI (inactive)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BBBEF84-D8ED-4792-B2FD-47EA1AB7F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586"/>
            <a:ext cx="4505079" cy="1848783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670AC68B-EC40-4103-AC48-B3B4665D4858}"/>
              </a:ext>
            </a:extLst>
          </p:cNvPr>
          <p:cNvSpPr/>
          <p:nvPr/>
        </p:nvSpPr>
        <p:spPr>
          <a:xfrm>
            <a:off x="6297105" y="4341043"/>
            <a:ext cx="4854804" cy="208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Km: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السبب  انها لم تتغير أن المثبط لا يرتبط في نفس الجهة لذا لا يؤثر على انجذاب المكب للإنزيم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Vmax: 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يوثر عليها لأنه زاد تشبع الانزيم يعني أصبحت الانزيمات الفارغة للمركب للتفاعل معها اقل و بالتالي كانه قلت كمية الانزيمات و زاد التشبع.</a:t>
            </a:r>
          </a:p>
          <a:p>
            <a:pPr algn="ctr"/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4039CE2-4C02-4B1A-8C2D-46767D1E9789}"/>
              </a:ext>
            </a:extLst>
          </p:cNvPr>
          <p:cNvSpPr txBox="1"/>
          <p:nvPr/>
        </p:nvSpPr>
        <p:spPr>
          <a:xfrm>
            <a:off x="-56560" y="5769204"/>
            <a:ext cx="472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Vmax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ar-SA" dirty="0">
                <a:solidFill>
                  <a:srgbClr val="00B0F0"/>
                </a:solidFill>
              </a:rPr>
              <a:t>الحد الذي يصل عنده المركب للتشبع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3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/>
            </a:gs>
            <a:gs pos="55000">
              <a:schemeClr val="accent1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3BB3A4-2C4C-4C50-9F29-73856A46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704" y="146521"/>
            <a:ext cx="4611389" cy="66739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  <a:r>
              <a:rPr lang="en-US" sz="5400" dirty="0"/>
              <a:t>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9DFD0B2-A43C-4049-9FC5-178EFF677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84" y="975519"/>
            <a:ext cx="4790536" cy="5200650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F3DB093-6353-44BA-8E82-55EDBCC9A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" y="975519"/>
            <a:ext cx="6242074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43000">
              <a:schemeClr val="accent1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5A3A71-6E8C-4616-AC23-9E189EC7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046" y="245180"/>
            <a:ext cx="7234009" cy="5737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Regulation of enzyme activity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6A792F-C9E1-4C00-A286-D66820F6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31" y="1024569"/>
            <a:ext cx="8595360" cy="2029716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Regulatory enzymes usually catalyze the first or an early reaction in a metabolic pathway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0000"/>
                </a:solidFill>
                <a:latin typeface="Palatino" charset="0"/>
              </a:rPr>
              <a:t>They catalyze a rate limiting reaction that controls the overall pathway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They may also catalyze a reaction unique to that pathway known as </a:t>
            </a:r>
            <a:r>
              <a:rPr lang="en-US" dirty="0">
                <a:solidFill>
                  <a:srgbClr val="FF0000"/>
                </a:solidFill>
                <a:latin typeface="Palatino" charset="0"/>
              </a:rPr>
              <a:t>committed step</a:t>
            </a:r>
          </a:p>
          <a:p>
            <a:pPr algn="just">
              <a:buClr>
                <a:srgbClr val="33CC33"/>
              </a:buClr>
            </a:pPr>
            <a:endParaRPr lang="en-US" dirty="0">
              <a:solidFill>
                <a:srgbClr val="FF0000"/>
              </a:solidFill>
              <a:latin typeface="Palatino" charset="0"/>
            </a:endParaRPr>
          </a:p>
          <a:p>
            <a:endParaRPr lang="en-US" dirty="0"/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C7115885-D153-4320-8227-50C53E397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176103"/>
              </p:ext>
            </p:extLst>
          </p:nvPr>
        </p:nvGraphicFramePr>
        <p:xfrm>
          <a:off x="0" y="2705494"/>
          <a:ext cx="7606907" cy="405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 5">
            <a:extLst>
              <a:ext uri="{FF2B5EF4-FFF2-40B4-BE49-F238E27FC236}">
                <a16:creationId xmlns:a16="http://schemas.microsoft.com/office/drawing/2014/main" id="{4B539C5B-15FE-4A47-ABBC-1109679794C0}"/>
              </a:ext>
            </a:extLst>
          </p:cNvPr>
          <p:cNvSpPr/>
          <p:nvPr/>
        </p:nvSpPr>
        <p:spPr>
          <a:xfrm>
            <a:off x="7484883" y="2927024"/>
            <a:ext cx="3351229" cy="36104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الانزيم يتم تنظيم عمله عبر عملية تسمى التغذية الراجعة ( زي مهارات التواصل تذكرها ) لكي يعرف الانزيم متى يشتغل و متى يوقف, هذه العملية يا تكون إيجابية (تأمره بالعمل ),  او مثبطة ( توقفه عن عمله) و كل ذلك ليصل الجسم لحالة توازن.</a:t>
            </a:r>
          </a:p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و هذه العملية  ( التغذية الراجعة )</a:t>
            </a:r>
          </a:p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لها عدة طرق ركز في الصور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4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chemeClr val="accent1"/>
            </a:gs>
            <a:gs pos="43000">
              <a:schemeClr val="accent1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4A451C4-FAC2-4E51-B401-76D3A65A3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6" y="-1"/>
            <a:ext cx="6363156" cy="363403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444593E-91F4-43CC-ABF6-B40494E58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2" y="3751867"/>
            <a:ext cx="6245258" cy="2988297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34CE9EC-1A80-4DD2-8D76-2A300412CEBF}"/>
              </a:ext>
            </a:extLst>
          </p:cNvPr>
          <p:cNvSpPr/>
          <p:nvPr/>
        </p:nvSpPr>
        <p:spPr>
          <a:xfrm>
            <a:off x="6579909" y="3634032"/>
            <a:ext cx="4727543" cy="32239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"/>
              </a:rPr>
              <a:t>-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Feedback Inhibition of biochemical pathways :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Palatino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Palatino"/>
                <a:hlinkClick r:id="rId5"/>
              </a:rPr>
              <a:t>https://www.youtube.com/watch?v=n3i7XMQTZ_s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Palatino"/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Palatino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Feedback Inhibition or End Product Inhibition of Enzymes: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>
                  <a:lumMod val="65000"/>
                </a:schemeClr>
              </a:solidFill>
              <a:latin typeface="Palatino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Palatino"/>
                <a:hlinkClick r:id="rId6"/>
              </a:rPr>
              <a:t>https://www.youtube.com/watch?v=bRGsmNLMn4I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Palatino"/>
              </a:rPr>
              <a:t> </a:t>
            </a:r>
            <a:endParaRPr lang="ar-SA" sz="1400" dirty="0">
              <a:solidFill>
                <a:schemeClr val="bg1">
                  <a:lumMod val="65000"/>
                </a:schemeClr>
              </a:solidFill>
              <a:latin typeface="Palatino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alatino"/>
              </a:rPr>
              <a:t>Better video</a:t>
            </a:r>
            <a:endParaRPr lang="ar-SA" sz="1400" dirty="0">
              <a:solidFill>
                <a:schemeClr val="bg1">
                  <a:lumMod val="50000"/>
                </a:schemeClr>
              </a:solidFill>
              <a:latin typeface="Palatino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Palatino"/>
                <a:hlinkClick r:id="rId7"/>
              </a:rPr>
              <a:t>https://www.youtube.com/watch?v=WAZXqhtduFw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Palatin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A2F39-6B39-4CA4-98FB-76660C372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31343" cy="36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51000">
              <a:schemeClr val="accent1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5998E5-34DE-4296-90EA-3610F98C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5" y="365760"/>
            <a:ext cx="3858247" cy="647621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Regulation of allosteric enzymes</a:t>
            </a:r>
            <a:br>
              <a:rPr lang="en-US" sz="1800" b="1" dirty="0">
                <a:solidFill>
                  <a:srgbClr val="C00000"/>
                </a:solidFill>
              </a:rPr>
            </a:br>
            <a:endParaRPr lang="en-US" sz="18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EBD1FC-E3E3-4AAA-AFC4-9B0643C1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986"/>
            <a:ext cx="7489596" cy="1447014"/>
          </a:xfrm>
        </p:spPr>
        <p:txBody>
          <a:bodyPr>
            <a:normAutofit fontScale="47500" lnSpcReduction="20000"/>
          </a:bodyPr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Allosteric enzyme regulation</a:t>
            </a:r>
          </a:p>
          <a:p>
            <a:pPr lvl="1" algn="just">
              <a:buClr>
                <a:srgbClr val="33CC33"/>
              </a:buClr>
            </a:pPr>
            <a:r>
              <a:rPr lang="en-US" sz="3000" dirty="0">
                <a:solidFill>
                  <a:schemeClr val="tx1"/>
                </a:solidFill>
                <a:latin typeface="Palatino" charset="0"/>
              </a:rPr>
              <a:t>Enzymes in metabolic pathways are regulated by certain compounds </a:t>
            </a:r>
            <a:r>
              <a:rPr lang="en-US" sz="3000" dirty="0">
                <a:solidFill>
                  <a:srgbClr val="FF0000"/>
                </a:solidFill>
                <a:latin typeface="Palatino" charset="0"/>
              </a:rPr>
              <a:t>(ligands)</a:t>
            </a:r>
          </a:p>
          <a:p>
            <a:pPr lvl="1" algn="just">
              <a:buClr>
                <a:srgbClr val="33CC33"/>
              </a:buClr>
            </a:pPr>
            <a:r>
              <a:rPr lang="en-US" sz="3000" dirty="0">
                <a:solidFill>
                  <a:schemeClr val="tx1"/>
                </a:solidFill>
                <a:latin typeface="Palatino" charset="0"/>
              </a:rPr>
              <a:t>These ligands </a:t>
            </a:r>
            <a:r>
              <a:rPr lang="en-US" sz="3000" dirty="0">
                <a:solidFill>
                  <a:srgbClr val="C00000"/>
                </a:solidFill>
                <a:latin typeface="Palatino" charset="0"/>
              </a:rPr>
              <a:t>do not bind to active site</a:t>
            </a:r>
          </a:p>
          <a:p>
            <a:pPr lvl="1" algn="just">
              <a:buClr>
                <a:srgbClr val="33CC33"/>
              </a:buClr>
            </a:pPr>
            <a:r>
              <a:rPr lang="en-US" sz="3000" dirty="0">
                <a:solidFill>
                  <a:schemeClr val="tx1"/>
                </a:solidFill>
                <a:latin typeface="Palatino" charset="0"/>
              </a:rPr>
              <a:t>They bind to other site (regulatory site) on the enzyme </a:t>
            </a:r>
            <a:r>
              <a:rPr lang="en-US" sz="3000" dirty="0">
                <a:solidFill>
                  <a:srgbClr val="FF0000"/>
                </a:solidFill>
                <a:latin typeface="Palatino" charset="0"/>
              </a:rPr>
              <a:t>(allosteric enzymes)</a:t>
            </a:r>
          </a:p>
          <a:p>
            <a:pPr lvl="1" algn="just">
              <a:buClr>
                <a:srgbClr val="33CC33"/>
              </a:buClr>
            </a:pPr>
            <a:r>
              <a:rPr lang="en-US" sz="3000" dirty="0">
                <a:solidFill>
                  <a:schemeClr val="tx1"/>
                </a:solidFill>
                <a:latin typeface="Palatino" charset="0"/>
              </a:rPr>
              <a:t>The term </a:t>
            </a:r>
            <a:r>
              <a:rPr lang="ja-JP" altLang="en-US" sz="3000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sz="3000" dirty="0">
                <a:solidFill>
                  <a:schemeClr val="tx1"/>
                </a:solidFill>
                <a:latin typeface="Palatino" charset="0"/>
              </a:rPr>
              <a:t>allosteric</a:t>
            </a:r>
            <a:r>
              <a:rPr lang="ja-JP" altLang="en-US" sz="3000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sz="3000" dirty="0">
                <a:solidFill>
                  <a:schemeClr val="tx1"/>
                </a:solidFill>
                <a:latin typeface="Palatino" charset="0"/>
              </a:rPr>
              <a:t> came from Greek word </a:t>
            </a:r>
            <a:r>
              <a:rPr lang="ja-JP" altLang="en-US" sz="3000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sz="3000" dirty="0">
                <a:solidFill>
                  <a:schemeClr val="tx1"/>
                </a:solidFill>
                <a:latin typeface="Palatino" charset="0"/>
              </a:rPr>
              <a:t>allos</a:t>
            </a:r>
            <a:r>
              <a:rPr lang="ja-JP" altLang="en-US" sz="3000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sz="3000" dirty="0">
                <a:solidFill>
                  <a:schemeClr val="tx1"/>
                </a:solidFill>
                <a:latin typeface="Palatino" charset="0"/>
              </a:rPr>
              <a:t> meaning </a:t>
            </a:r>
            <a:r>
              <a:rPr lang="ja-JP" altLang="en-US" sz="3000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sz="3000" dirty="0">
                <a:solidFill>
                  <a:schemeClr val="tx1"/>
                </a:solidFill>
                <a:latin typeface="Palatino" charset="0"/>
              </a:rPr>
              <a:t>other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4C3F7EB9-208A-4054-98BA-097938C98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819915"/>
              </p:ext>
            </p:extLst>
          </p:nvPr>
        </p:nvGraphicFramePr>
        <p:xfrm>
          <a:off x="32994" y="2119942"/>
          <a:ext cx="5080062" cy="461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46E5F86F-237C-4F9B-BD79-00B2D19C04EF}"/>
              </a:ext>
            </a:extLst>
          </p:cNvPr>
          <p:cNvSpPr txBox="1"/>
          <p:nvPr/>
        </p:nvSpPr>
        <p:spPr>
          <a:xfrm>
            <a:off x="6975835" y="207390"/>
            <a:ext cx="4270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0000"/>
                </a:solidFill>
                <a:latin typeface="Palatino" charset="0"/>
              </a:rPr>
              <a:t>Homotropic</a:t>
            </a:r>
            <a:r>
              <a:rPr lang="en-US" dirty="0">
                <a:latin typeface="Palatino" charset="0"/>
              </a:rPr>
              <a:t>: Effect of one ligand on the binding of the same ligand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A regulatory enzyme controlled by its own substrate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0000"/>
                </a:solidFill>
                <a:latin typeface="Palatino" charset="0"/>
              </a:rPr>
              <a:t>Heterotropic</a:t>
            </a:r>
            <a:r>
              <a:rPr lang="en-US" dirty="0">
                <a:latin typeface="Palatino" charset="0"/>
              </a:rPr>
              <a:t>: Effect of one ligand on the binding of a different ligand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43B033D-8408-4A52-B966-D1EF0E6819ED}"/>
              </a:ext>
            </a:extLst>
          </p:cNvPr>
          <p:cNvSpPr txBox="1"/>
          <p:nvPr/>
        </p:nvSpPr>
        <p:spPr>
          <a:xfrm>
            <a:off x="6975835" y="1906390"/>
            <a:ext cx="41572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بالمختصر المفيد الامر متعلق بالمركب المثبط 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لو كان هو نفسه المتفاعل قلنا انه </a:t>
            </a:r>
            <a:r>
              <a:rPr lang="en-US" dirty="0">
                <a:solidFill>
                  <a:srgbClr val="FF0000"/>
                </a:solidFill>
              </a:rPr>
              <a:t>(homotropic) 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لو كان المركب المثبط ليس من المتفاعلات لهذا الانزيم انما ناتج او غيره مثل الصورة تحت قلنا عنه </a:t>
            </a:r>
            <a:r>
              <a:rPr lang="en-US" dirty="0">
                <a:solidFill>
                  <a:srgbClr val="FF0000"/>
                </a:solidFill>
              </a:rPr>
              <a:t>(heterotropic)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FC709CC-8339-494C-9424-C6FA042EEE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39" y="3946027"/>
            <a:ext cx="5552046" cy="27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4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6D96C8"/>
            </a:gs>
            <a:gs pos="68000">
              <a:schemeClr val="accent1"/>
            </a:gs>
            <a:gs pos="37000">
              <a:schemeClr val="accent1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694156-B30C-4AE1-9886-0D236EC019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03_21b_enzyme_regulation-L.jpg">
            <a:extLst>
              <a:ext uri="{FF2B5EF4-FFF2-40B4-BE49-F238E27FC236}">
                <a16:creationId xmlns:a16="http://schemas.microsoft.com/office/drawing/2014/main" id="{052396AB-4EE3-43B3-B951-15AC5E9DD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01" y="124600"/>
            <a:ext cx="6468894" cy="5571530"/>
          </a:xfrm>
          <a:prstGeom prst="rect">
            <a:avLst/>
          </a:prstGeom>
          <a:gradFill>
            <a:gsLst>
              <a:gs pos="41000">
                <a:schemeClr val="accent1"/>
              </a:gs>
              <a:gs pos="64000">
                <a:schemeClr val="accent1">
                  <a:lumMod val="25000"/>
                  <a:lumOff val="75000"/>
                </a:schemeClr>
              </a:gs>
            </a:gsLst>
            <a:lin ang="5400000" scaled="1"/>
          </a:gradFill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C32F5A-7AED-43FB-B46A-00A1C4BE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4334256" cy="6858000"/>
          </a:xfrm>
          <a:gradFill>
            <a:gsLst>
              <a:gs pos="0">
                <a:schemeClr val="accent1"/>
              </a:gs>
              <a:gs pos="19000">
                <a:schemeClr val="accent1">
                  <a:lumMod val="25000"/>
                  <a:lumOff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269875" indent="-93663">
              <a:buClr>
                <a:srgbClr val="33CC33"/>
              </a:buClr>
              <a:defRPr/>
            </a:pPr>
            <a:r>
              <a:rPr lang="en-US" altLang="en-US" sz="2000" b="1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Cooperative</a:t>
            </a:r>
            <a:r>
              <a:rPr lang="en-US" altLang="en-US" sz="2000" b="1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binding</a:t>
            </a:r>
          </a:p>
          <a:p>
            <a:pPr marL="176212" lvl="1" indent="0">
              <a:buClr>
                <a:srgbClr val="33CC33"/>
              </a:buClr>
              <a:buNone/>
              <a:defRPr/>
            </a:pPr>
            <a:endParaRPr lang="en-US" altLang="en-US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269875" lvl="1" indent="-93663">
              <a:buClr>
                <a:srgbClr val="33CC3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It is the process by which binding of a </a:t>
            </a:r>
            <a:r>
              <a:rPr lang="en-US" altLang="en-US" b="1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ligand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 to a </a:t>
            </a:r>
            <a:r>
              <a:rPr lang="en-US" altLang="en-US" b="1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regulatory site affects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binding of the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same or of another </a:t>
            </a:r>
            <a:r>
              <a:rPr lang="en-US" altLang="en-US" b="1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ligand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to the </a:t>
            </a:r>
            <a:r>
              <a:rPr lang="en-US" altLang="en-US" b="1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enzyme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. </a:t>
            </a:r>
            <a:r>
              <a:rPr lang="ar-SA" altLang="en-US" dirty="0">
                <a:ea typeface="ＭＳ Ｐゴシック" pitchFamily="34" charset="-128"/>
                <a:cs typeface="Arial" panose="020B0604020202020204" pitchFamily="34" charset="0"/>
              </a:rPr>
              <a:t>بمعنى ارتباط المادة مع الانزيم في منطقة وحدة يحفّز المناطق الأخرى بنفس الإنزيم.</a:t>
            </a:r>
            <a:endParaRPr lang="en-US" altLang="en-US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269875" lvl="1" indent="-93663">
              <a:buClr>
                <a:srgbClr val="33CC3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Binding of an allosteric modulator causes a change in the </a:t>
            </a:r>
            <a:r>
              <a:rPr lang="en-US" altLang="en-US" b="1" dirty="0">
                <a:ea typeface="ＭＳ Ｐゴシック" pitchFamily="34" charset="-128"/>
                <a:cs typeface="Arial" panose="020B0604020202020204" pitchFamily="34" charset="0"/>
              </a:rPr>
              <a:t>conformation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 of the enzyme</a:t>
            </a:r>
          </a:p>
          <a:p>
            <a:pPr marL="269875" lvl="1" indent="-93663">
              <a:buClr>
                <a:srgbClr val="33CC3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This causes a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change in the binding affinity of enzyme for the substrate</a:t>
            </a:r>
          </a:p>
          <a:p>
            <a:pPr marL="269875" lvl="1" indent="-93663">
              <a:buClr>
                <a:srgbClr val="33CC3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The effect of a modulator may be positive (</a:t>
            </a:r>
            <a:r>
              <a:rPr lang="en-US" altLang="en-US" b="1" dirty="0">
                <a:ea typeface="ＭＳ Ｐゴシック" pitchFamily="34" charset="-128"/>
                <a:cs typeface="Arial" panose="020B0604020202020204" pitchFamily="34" charset="0"/>
              </a:rPr>
              <a:t>activation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) or negative (</a:t>
            </a:r>
            <a:r>
              <a:rPr lang="en-US" altLang="en-US" b="1" dirty="0">
                <a:ea typeface="ＭＳ Ｐゴシック" pitchFamily="34" charset="-128"/>
                <a:cs typeface="Arial" panose="020B0604020202020204" pitchFamily="34" charset="0"/>
              </a:rPr>
              <a:t>inhibition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marL="269875" lvl="1" indent="-93663">
              <a:buClr>
                <a:srgbClr val="33CC3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Positive: </a:t>
            </a: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  <a:cs typeface="Arial" panose="020B0604020202020204" pitchFamily="34" charset="0"/>
              </a:rPr>
              <a:t>increased E, S affinity</a:t>
            </a:r>
          </a:p>
          <a:p>
            <a:pPr marL="269875" lvl="1" indent="-93663">
              <a:buClr>
                <a:srgbClr val="33CC3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Negative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 decreased E, S affinity</a:t>
            </a:r>
          </a:p>
          <a:p>
            <a:pPr marL="176212" lvl="1" indent="0">
              <a:buClr>
                <a:srgbClr val="33CC33"/>
              </a:buClr>
              <a:buNone/>
              <a:defRPr/>
            </a:pPr>
            <a:endParaRPr lang="en-US" altLang="en-US" dirty="0">
              <a:ea typeface="ＭＳ Ｐゴシック" pitchFamily="34" charset="-128"/>
              <a:cs typeface="Arial" panose="020B0604020202020204" pitchFamily="34" charset="0"/>
            </a:endParaRPr>
          </a:p>
          <a:p>
            <a:pPr marL="269875" lvl="1" indent="-93663">
              <a:buClr>
                <a:srgbClr val="33CC3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Most allosteric enzymes are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oligomers</a:t>
            </a: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 (two or more polypeptide chains or subunits)</a:t>
            </a:r>
          </a:p>
          <a:p>
            <a:pPr marL="269875" lvl="1" indent="-93663">
              <a:buClr>
                <a:srgbClr val="33CC3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itchFamily="34" charset="-128"/>
                <a:cs typeface="Arial" panose="020B0604020202020204" pitchFamily="34" charset="0"/>
              </a:rPr>
              <a:t>The subunits are known as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  <a:cs typeface="Arial" panose="020B0604020202020204" pitchFamily="34" charset="0"/>
              </a:rPr>
              <a:t>protomers</a:t>
            </a:r>
          </a:p>
          <a:p>
            <a:pPr marL="269875" lvl="1" indent="-93663">
              <a:buClr>
                <a:srgbClr val="33CC33"/>
              </a:buClr>
              <a:buFont typeface="Arial" panose="020B0604020202020204" pitchFamily="34" charset="0"/>
              <a:buChar char="•"/>
              <a:defRPr/>
            </a:pPr>
            <a:endParaRPr lang="en-US" altLang="en-US" sz="1200" dirty="0"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20F00-9B72-46F2-A9AF-039237B03B53}"/>
              </a:ext>
            </a:extLst>
          </p:cNvPr>
          <p:cNvSpPr txBox="1"/>
          <p:nvPr/>
        </p:nvSpPr>
        <p:spPr>
          <a:xfrm>
            <a:off x="126610" y="5673096"/>
            <a:ext cx="38063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Cooperative binding: binding of one molecule facilitates binding of another molecule.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The first molecule to bind always takes the longer time</a:t>
            </a:r>
          </a:p>
        </p:txBody>
      </p:sp>
    </p:spTree>
    <p:extLst>
      <p:ext uri="{BB962C8B-B14F-4D97-AF65-F5344CB8AC3E}">
        <p14:creationId xmlns:p14="http://schemas.microsoft.com/office/powerpoint/2010/main" val="229253337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1_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5_View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طريقة عرض</Template>
  <TotalTime>1800</TotalTime>
  <Words>1258</Words>
  <Application>Microsoft Office PowerPoint</Application>
  <PresentationFormat>Widescreen</PresentationFormat>
  <Paragraphs>163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ＭＳ ゴシック</vt:lpstr>
      <vt:lpstr>ＭＳ Ｐゴシック</vt:lpstr>
      <vt:lpstr>Arial</vt:lpstr>
      <vt:lpstr>Calibri</vt:lpstr>
      <vt:lpstr>Century Schoolbook</vt:lpstr>
      <vt:lpstr>Noto Sans Symbols</vt:lpstr>
      <vt:lpstr>Palatino</vt:lpstr>
      <vt:lpstr>Symbol</vt:lpstr>
      <vt:lpstr>Tahoma</vt:lpstr>
      <vt:lpstr>Trebuchet MS</vt:lpstr>
      <vt:lpstr>Wingdings</vt:lpstr>
      <vt:lpstr>Wingdings 2</vt:lpstr>
      <vt:lpstr>View</vt:lpstr>
      <vt:lpstr>1_View</vt:lpstr>
      <vt:lpstr>5_View</vt:lpstr>
      <vt:lpstr>Enzyme inhibition </vt:lpstr>
      <vt:lpstr>Inhibition is a process in which the enzyme activity is regulated or controlled or stopped. - Ki ( inhibitor constant ) is a measure of the affinity of the inhibitor  for the enzyme. Also, known as dissociation constant.</vt:lpstr>
      <vt:lpstr>COMPETITIVE INHIBITION </vt:lpstr>
      <vt:lpstr>Noncompetitive inhibition</vt:lpstr>
      <vt:lpstr>Summary </vt:lpstr>
      <vt:lpstr>Regulation of enzyme activity</vt:lpstr>
      <vt:lpstr>PowerPoint Presentation</vt:lpstr>
      <vt:lpstr>Regulation of allosteric enzymes 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is the genetic material</dc:title>
  <dc:creator>mohammed hakeem</dc:creator>
  <cp:lastModifiedBy>Dana Al-Kadi</cp:lastModifiedBy>
  <cp:revision>70</cp:revision>
  <dcterms:created xsi:type="dcterms:W3CDTF">2017-09-28T05:22:18Z</dcterms:created>
  <dcterms:modified xsi:type="dcterms:W3CDTF">2017-11-04T13:27:13Z</dcterms:modified>
</cp:coreProperties>
</file>