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Merriweather" panose="020B0604020202020204" charset="0"/>
      <p:regular r:id="rId17"/>
      <p:bold r:id="rId18"/>
      <p:italic r:id="rId19"/>
      <p:boldItalic r:id="rId20"/>
    </p:embeddedFont>
    <p:embeddedFont>
      <p:font typeface="Century Schoolbook" panose="02040604050505020304" pitchFamily="18" charset="0"/>
      <p:regular r:id="rId21"/>
      <p:bold r:id="rId22"/>
      <p:italic r:id="rId23"/>
      <p:boldItalic r:id="rId24"/>
    </p:embeddedFont>
    <p:embeddedFont>
      <p:font typeface="Pinyon Script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0781450-D6F5-4F32-BCAE-F3A840DF4223}">
  <a:tblStyle styleId="{10781450-D6F5-4F32-BCAE-F3A840DF42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264457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7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26445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7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7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81279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838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0ACB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F7F8F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F7F8F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EBEDE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2644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6yNcm2Y08Cr0Am83lDRfH5NB4F1ng3tdHiB3O1AqMc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2149025" y="3061869"/>
            <a:ext cx="8305800" cy="190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300">
                <a:solidFill>
                  <a:srgbClr val="FFFFFF"/>
                </a:solidFill>
              </a:rPr>
              <a:t>Metabolism: anabolism and catabolism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rot="-5400000">
            <a:off x="10008306" y="3035993"/>
            <a:ext cx="3581400" cy="7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437 Biochemistry Team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365500" cy="129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66905" y="5566501"/>
            <a:ext cx="9753600" cy="129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Color index: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Doctors slides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Notes and explanations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B7B7B7"/>
                </a:solidFill>
              </a:rPr>
              <a:t>Extra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Highlights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8838" y="0"/>
            <a:ext cx="1633171" cy="10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4234" y="0"/>
            <a:ext cx="1104607" cy="10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479512" y="277767"/>
            <a:ext cx="3860700" cy="50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100">
                <a:solidFill>
                  <a:srgbClr val="CFE2F3"/>
                </a:solidFill>
              </a:rPr>
              <a:t>بِسْم الله الرحمن الرحيم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700" y="1589925"/>
            <a:ext cx="3811176" cy="46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1669032" y="411054"/>
            <a:ext cx="9753600" cy="7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Merriweather"/>
                <a:ea typeface="Merriweather"/>
                <a:cs typeface="Merriweather"/>
                <a:sym typeface="Merriweather"/>
              </a:rPr>
              <a:t>Oxidation and reduction are present in metabolism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000" y="1308100"/>
            <a:ext cx="4506073" cy="50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-6" y="2928882"/>
            <a:ext cx="2295600" cy="215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Explanation: The carbohydrates, fatty acids, amino acids were oxidized, while the enzymes NAD and FAD were reduced = 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Both oxidation and reduction happen together in metabolism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Shape 225"/>
          <p:cNvCxnSpPr/>
          <p:nvPr/>
        </p:nvCxnSpPr>
        <p:spPr>
          <a:xfrm flipH="1">
            <a:off x="5383478" y="1491013"/>
            <a:ext cx="6600" cy="51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020577" y="382660"/>
            <a:ext cx="7017900" cy="774300"/>
          </a:xfrm>
          <a:prstGeom prst="rect">
            <a:avLst/>
          </a:prstGeom>
          <a:solidFill>
            <a:srgbClr val="F3F3F3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Regulation Of Metabolism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2972339" y="1156940"/>
            <a:ext cx="5747700" cy="5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We need signals to control metabolism, these signals could be:</a:t>
            </a:r>
          </a:p>
        </p:txBody>
      </p:sp>
      <p:cxnSp>
        <p:nvCxnSpPr>
          <p:cNvPr id="228" name="Shape 228"/>
          <p:cNvCxnSpPr/>
          <p:nvPr/>
        </p:nvCxnSpPr>
        <p:spPr>
          <a:xfrm rot="10800000" flipH="1">
            <a:off x="1371526" y="2005523"/>
            <a:ext cx="83160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9" name="Shape 229"/>
          <p:cNvSpPr/>
          <p:nvPr/>
        </p:nvSpPr>
        <p:spPr>
          <a:xfrm>
            <a:off x="6765600" y="2606113"/>
            <a:ext cx="4730400" cy="2356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700" b="1">
                <a:latin typeface="Century Schoolbook"/>
                <a:ea typeface="Century Schoolbook"/>
                <a:cs typeface="Century Schoolbook"/>
                <a:sym typeface="Century Schoolbook"/>
              </a:rPr>
              <a:t>Inter</a:t>
            </a:r>
            <a:r>
              <a:rPr lang="en-US" sz="1700">
                <a:latin typeface="Century Schoolbook"/>
                <a:ea typeface="Century Schoolbook"/>
                <a:cs typeface="Century Schoolbook"/>
                <a:sym typeface="Century Schoolbook"/>
              </a:rPr>
              <a:t>cellular communications</a:t>
            </a:r>
            <a:r>
              <a:rPr lang="en-US">
                <a:solidFill>
                  <a:srgbClr val="99999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>
                <a:solidFill>
                  <a:srgbClr val="999999"/>
                </a:solidFill>
              </a:rPr>
              <a:t>(between cells)</a:t>
            </a:r>
            <a:r>
              <a:rPr lang="en-US"/>
              <a:t>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 b="1"/>
              <a:t>Chemical signaling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       (</a:t>
            </a:r>
            <a:r>
              <a:rPr lang="en-US" u="sng"/>
              <a:t>hormones</a:t>
            </a:r>
            <a:r>
              <a:rPr lang="en-US"/>
              <a:t>: </a:t>
            </a:r>
            <a:r>
              <a:rPr lang="en-US">
                <a:solidFill>
                  <a:srgbClr val="999999"/>
                </a:solidFill>
              </a:rPr>
              <a:t>first messenger</a:t>
            </a:r>
            <a:r>
              <a:rPr lang="en-US"/>
              <a:t>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 b="1"/>
              <a:t>Second messengers:</a:t>
            </a:r>
            <a:r>
              <a:rPr lang="en-US"/>
              <a:t>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      (cAMP, cGMP, Ca++/phosphatidylinositol)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</a:t>
            </a:r>
            <a:r>
              <a:rPr lang="en-US">
                <a:solidFill>
                  <a:srgbClr val="666666"/>
                </a:solidFill>
              </a:rPr>
              <a:t>     </a:t>
            </a:r>
            <a:r>
              <a:rPr lang="en-US">
                <a:solidFill>
                  <a:srgbClr val="999999"/>
                </a:solidFill>
              </a:rPr>
              <a:t> *c means cyclic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338958" y="2636400"/>
            <a:ext cx="5968200" cy="3557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700" b="1">
                <a:latin typeface="Century Schoolbook"/>
                <a:ea typeface="Century Schoolbook"/>
                <a:cs typeface="Century Schoolbook"/>
                <a:sym typeface="Century Schoolbook"/>
              </a:rPr>
              <a:t>Intra</a:t>
            </a:r>
            <a:r>
              <a:rPr lang="en-US" sz="1700">
                <a:latin typeface="Century Schoolbook"/>
                <a:ea typeface="Century Schoolbook"/>
                <a:cs typeface="Century Schoolbook"/>
                <a:sym typeface="Century Schoolbook"/>
              </a:rPr>
              <a:t>cellular signals</a:t>
            </a:r>
            <a:r>
              <a:rPr lang="en-US" sz="1700">
                <a:solidFill>
                  <a:srgbClr val="999999"/>
                </a:solidFill>
              </a:rPr>
              <a:t> </a:t>
            </a:r>
            <a:r>
              <a:rPr lang="en-US">
                <a:solidFill>
                  <a:srgbClr val="999999"/>
                </a:solidFill>
              </a:rPr>
              <a:t>(inside cells)</a:t>
            </a:r>
            <a:r>
              <a:rPr lang="en-US"/>
              <a:t>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B7B7B7"/>
                </a:solidFill>
              </a:rPr>
              <a:t>this kind of regulation is fast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 b="1"/>
              <a:t>Substrate availability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     </a:t>
            </a:r>
            <a:r>
              <a:rPr lang="en-US">
                <a:solidFill>
                  <a:srgbClr val="4A86E8"/>
                </a:solidFill>
              </a:rPr>
              <a:t>  (If substrate needed is not available </a:t>
            </a:r>
            <a:r>
              <a:rPr lang="en-US" b="1">
                <a:solidFill>
                  <a:srgbClr val="4A86E8"/>
                </a:solidFill>
              </a:rPr>
              <a:t>&gt;</a:t>
            </a:r>
            <a:r>
              <a:rPr lang="en-US">
                <a:solidFill>
                  <a:srgbClr val="4A86E8"/>
                </a:solidFill>
              </a:rPr>
              <a:t> it won’t activate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           If substrate needed is available </a:t>
            </a:r>
            <a:r>
              <a:rPr lang="en-US" b="1">
                <a:solidFill>
                  <a:srgbClr val="4A86E8"/>
                </a:solidFill>
              </a:rPr>
              <a:t>&gt;</a:t>
            </a:r>
            <a:r>
              <a:rPr lang="en-US">
                <a:solidFill>
                  <a:srgbClr val="4A86E8"/>
                </a:solidFill>
              </a:rPr>
              <a:t> it will activate and make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           product)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 b="1"/>
              <a:t>Product inhibition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     </a:t>
            </a:r>
            <a:r>
              <a:rPr lang="en-US">
                <a:solidFill>
                  <a:srgbClr val="4A86E8"/>
                </a:solidFill>
              </a:rPr>
              <a:t>   (Feedback inhibition happens when the end product of a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          metabolic pathway exceeds its concentration limit, it inhibits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          the regulatory enzyme to normalize the pathway </a:t>
            </a:r>
            <a:r>
              <a:rPr lang="en-US" i="1">
                <a:solidFill>
                  <a:srgbClr val="4A86E8"/>
                </a:solidFill>
              </a:rPr>
              <a:t>-output used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i="1">
                <a:solidFill>
                  <a:srgbClr val="4A86E8"/>
                </a:solidFill>
              </a:rPr>
              <a:t>          as input-</a:t>
            </a:r>
            <a:r>
              <a:rPr lang="en-US">
                <a:solidFill>
                  <a:srgbClr val="4A86E8"/>
                </a:solidFill>
              </a:rPr>
              <a:t> 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 b="1"/>
              <a:t>Allosteric activators or inhibitors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     </a:t>
            </a:r>
            <a:r>
              <a:rPr lang="en-US">
                <a:solidFill>
                  <a:srgbClr val="4A86E8"/>
                </a:solidFill>
              </a:rPr>
              <a:t> (Happens when an effector molecule binds at the protein's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          allosteric site -</a:t>
            </a:r>
            <a:r>
              <a:rPr lang="en-US" i="1">
                <a:solidFill>
                  <a:srgbClr val="4A86E8"/>
                </a:solidFill>
              </a:rPr>
              <a:t>which is a site other than the active site- </a:t>
            </a:r>
            <a:r>
              <a:rPr lang="en-US">
                <a:solidFill>
                  <a:srgbClr val="4A86E8"/>
                </a:solidFill>
              </a:rPr>
              <a:t>and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          that can either activate or inhibit the process)</a:t>
            </a:r>
          </a:p>
        </p:txBody>
      </p:sp>
      <p:sp>
        <p:nvSpPr>
          <p:cNvPr id="231" name="Shape 231"/>
          <p:cNvSpPr/>
          <p:nvPr/>
        </p:nvSpPr>
        <p:spPr>
          <a:xfrm>
            <a:off x="9203397" y="236550"/>
            <a:ext cx="2335500" cy="10665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>
                <a:solidFill>
                  <a:srgbClr val="3C78D8"/>
                </a:solidFill>
              </a:rPr>
              <a:t>We regulate metabolism by regulating enzymes.</a:t>
            </a:r>
          </a:p>
        </p:txBody>
      </p:sp>
      <p:sp>
        <p:nvSpPr>
          <p:cNvPr id="232" name="Shape 232"/>
          <p:cNvSpPr/>
          <p:nvPr/>
        </p:nvSpPr>
        <p:spPr>
          <a:xfrm rot="5400000">
            <a:off x="9646597" y="2046469"/>
            <a:ext cx="435600" cy="353700"/>
          </a:xfrm>
          <a:prstGeom prst="bentArrow">
            <a:avLst>
              <a:gd name="adj1" fmla="val 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-5400000" flipH="1">
            <a:off x="1017668" y="1970875"/>
            <a:ext cx="399300" cy="468600"/>
          </a:xfrm>
          <a:prstGeom prst="bentArrow">
            <a:avLst>
              <a:gd name="adj1" fmla="val 0"/>
              <a:gd name="adj2" fmla="val 25000"/>
              <a:gd name="adj3" fmla="val 25012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51400" y="5127600"/>
            <a:ext cx="4644600" cy="1066500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latin typeface="Century Schoolbook"/>
                <a:ea typeface="Century Schoolbook"/>
                <a:cs typeface="Century Schoolbook"/>
                <a:sym typeface="Century Schoolbook"/>
              </a:rPr>
              <a:t>Explanation: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A hormone binds to a receptor </a:t>
            </a:r>
            <a:r>
              <a:rPr lang="en-US" u="sng">
                <a:solidFill>
                  <a:srgbClr val="3C78D8"/>
                </a:solidFill>
              </a:rPr>
              <a:t>outside</a:t>
            </a:r>
            <a:r>
              <a:rPr lang="en-US">
                <a:solidFill>
                  <a:srgbClr val="3C78D8"/>
                </a:solidFill>
              </a:rPr>
              <a:t> the cell, leading to the activation of cell messengers </a:t>
            </a:r>
            <a:r>
              <a:rPr lang="en-US" u="sng">
                <a:solidFill>
                  <a:srgbClr val="3C78D8"/>
                </a:solidFill>
              </a:rPr>
              <a:t>inside</a:t>
            </a:r>
            <a:r>
              <a:rPr lang="en-US">
                <a:solidFill>
                  <a:srgbClr val="3C78D8"/>
                </a:solidFill>
              </a:rPr>
              <a:t> the cell.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38960" y="6194094"/>
            <a:ext cx="4644600" cy="5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CCCCCC"/>
                </a:solidFill>
                <a:latin typeface="Pinyon Script"/>
                <a:ea typeface="Pinyon Script"/>
                <a:cs typeface="Pinyon Script"/>
                <a:sym typeface="Pinyon Script"/>
              </a:rPr>
              <a:t>Some notes in this slide were taken from teams 435 &amp; 436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249647" y="365760"/>
            <a:ext cx="9692700" cy="132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Metabolic Fuel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552151" y="1691450"/>
            <a:ext cx="103902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Carbohydrates &amp; lipids (</a:t>
            </a:r>
            <a:r>
              <a:rPr lang="en-US">
                <a:solidFill>
                  <a:srgbClr val="CC0000"/>
                </a:solidFill>
              </a:rPr>
              <a:t>mainly</a:t>
            </a:r>
            <a:r>
              <a:rPr lang="en-US"/>
              <a:t>) and proteins (</a:t>
            </a:r>
            <a:r>
              <a:rPr lang="en-US">
                <a:solidFill>
                  <a:srgbClr val="CC0000"/>
                </a:solidFill>
              </a:rPr>
              <a:t>little extent</a:t>
            </a:r>
            <a:r>
              <a:rPr lang="en-US"/>
              <a:t>) are used for energy production.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1- Carbohydrates (glucose)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2- Lipids (fatty acids)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3- Protein (amino acids)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Glucose is the major metabolic fuel of most tissues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1143670" y="190717"/>
            <a:ext cx="3000000" cy="45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>
                <a:solidFill>
                  <a:srgbClr val="FFFFFF"/>
                </a:solidFill>
              </a:rPr>
              <a:t>GIRLS TEAM: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الهنوف الجلعود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رهف الشنيببر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شهد الجبرين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لينا الرحمة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منيرة المسعد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ليلى الصّباغ 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العنود المنصور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أرجوانة العقيل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ريناد الغريبي 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مجد البراك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 روان المشعل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8043125" y="1279700"/>
            <a:ext cx="3000000" cy="47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700">
                <a:solidFill>
                  <a:srgbClr val="FFFFFF"/>
                </a:solidFill>
              </a:rPr>
              <a:t>Team leaders:</a:t>
            </a:r>
            <a:br>
              <a:rPr lang="en-US" sz="1700">
                <a:solidFill>
                  <a:srgbClr val="FFFFFF"/>
                </a:solidFill>
              </a:rPr>
            </a:br>
            <a:r>
              <a:rPr lang="en-US" sz="1700">
                <a:solidFill>
                  <a:srgbClr val="FFFFFF"/>
                </a:solidFill>
              </a:rPr>
              <a:t>1- Mohammed hassan hakeem</a:t>
            </a:r>
            <a:br>
              <a:rPr lang="en-US" sz="1700">
                <a:solidFill>
                  <a:srgbClr val="FFFFFF"/>
                </a:solidFill>
              </a:rPr>
            </a:br>
            <a:r>
              <a:rPr lang="en-US" sz="1700">
                <a:solidFill>
                  <a:srgbClr val="FFFFFF"/>
                </a:solidFill>
              </a:rPr>
              <a:t>2- Reham alhalabi</a:t>
            </a: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Contact us: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teambiochem437@gmail.com</a:t>
            </a: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For editing file:</a:t>
            </a:r>
            <a:br>
              <a:rPr lang="en-US" sz="1600">
                <a:solidFill>
                  <a:srgbClr val="FFFFFF"/>
                </a:solidFill>
              </a:rPr>
            </a:br>
            <a:br>
              <a:rPr lang="en-US" sz="1600" u="sng">
                <a:solidFill>
                  <a:schemeClr val="hlink"/>
                </a:solidFill>
                <a:hlinkClick r:id="rId3"/>
              </a:rPr>
            </a:br>
            <a:r>
              <a:rPr lang="en-US" sz="1600" u="sng">
                <a:solidFill>
                  <a:schemeClr val="hlink"/>
                </a:solidFill>
                <a:hlinkClick r:id="rId3"/>
              </a:rPr>
              <a:t>https://docs.google.com/presentation/d/16yNcm2Y08Cr0Am83lDRfH5NB4F1ng3tdHiB3O1AqMc8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143673" y="102265"/>
            <a:ext cx="3000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2100">
                <a:solidFill>
                  <a:srgbClr val="FFFFFF"/>
                </a:solidFill>
              </a:rPr>
              <a:t>BOYS TEAM: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داوود اسماعيل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عبدالله الحربي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عبدالملك الشرهان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٤- تركي آل بنهار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احمد ابراهيم العريفي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سعيد آل سرار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عبدالرحمن التركي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سلطان بن عبيد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صالح المعيقل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صالح الوكيل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عدنان المقبل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- علي العماري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محمد ابراهيم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محمد صالح القسومي</a:t>
            </a:r>
          </a:p>
          <a:p>
            <a:pPr marL="457200" lvl="0" indent="-361950" algn="just" rt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100">
                <a:solidFill>
                  <a:srgbClr val="FFFFFF"/>
                </a:solidFill>
              </a:rPr>
              <a:t>نواف عبدالعزيز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74893" y="730832"/>
            <a:ext cx="10197900" cy="134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Objectives: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893459" y="2144106"/>
            <a:ext cx="9753600" cy="256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sz="2500"/>
              <a:t>Understand the concept of metabolic pathway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sz="2500"/>
              <a:t>Identify types and characters of metabolic pathways- anabolic and catabolic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sz="2500"/>
              <a:t>Identify ATP as the energy currency of cells</a:t>
            </a:r>
            <a:br>
              <a:rPr lang="en-US" sz="2500"/>
            </a:br>
            <a:endParaRPr lang="en-US"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385" y="2361585"/>
            <a:ext cx="2815332" cy="1722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75438" y="376056"/>
            <a:ext cx="4616700" cy="86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Metabolism: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76568" y="1253394"/>
            <a:ext cx="85953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METABOLISM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is all the chemical reactions taking place inside a cell.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metabolic pathway is a multistep sequences of enzyme-catalyzed reactions.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Metabolic pathways are tightly regulated and highly integrated.</a:t>
            </a:r>
          </a:p>
          <a:p>
            <a:pPr lvl="0">
              <a:spcBef>
                <a:spcPts val="0"/>
              </a:spcBef>
              <a:buNone/>
            </a:pPr>
            <a:r>
              <a:rPr lang="en-US" sz="2100" b="1" u="sng">
                <a:latin typeface="Arial"/>
                <a:ea typeface="Arial"/>
                <a:cs typeface="Arial"/>
                <a:sym typeface="Arial"/>
              </a:rPr>
              <a:t>Consists of (classified as):</a:t>
            </a:r>
          </a:p>
        </p:txBody>
      </p:sp>
      <p:sp>
        <p:nvSpPr>
          <p:cNvPr id="129" name="Shape 129"/>
          <p:cNvSpPr/>
          <p:nvPr/>
        </p:nvSpPr>
        <p:spPr>
          <a:xfrm>
            <a:off x="940850" y="5451725"/>
            <a:ext cx="7614300" cy="5565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Pathways that regenerate a component are called </a:t>
            </a:r>
            <a:r>
              <a:rPr lang="en-US" sz="2000" b="1">
                <a:solidFill>
                  <a:srgbClr val="CC0000"/>
                </a:solidFill>
              </a:rPr>
              <a:t>cycles</a:t>
            </a:r>
            <a:r>
              <a:rPr lang="en-US" sz="20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30" name="Shape 130"/>
          <p:cNvSpPr/>
          <p:nvPr/>
        </p:nvSpPr>
        <p:spPr>
          <a:xfrm>
            <a:off x="940850" y="3399934"/>
            <a:ext cx="4251300" cy="556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700" b="1">
                <a:solidFill>
                  <a:schemeClr val="dk1"/>
                </a:solidFill>
              </a:rPr>
              <a:t>1- </a:t>
            </a:r>
            <a:r>
              <a:rPr lang="en-US" sz="1700" b="1">
                <a:solidFill>
                  <a:schemeClr val="dk2"/>
                </a:solidFill>
              </a:rPr>
              <a:t>Anab</a:t>
            </a:r>
            <a:r>
              <a:rPr lang="en-US" sz="1700" b="1">
                <a:solidFill>
                  <a:schemeClr val="dk1"/>
                </a:solidFill>
              </a:rPr>
              <a:t>olism (anabolic pathway)</a:t>
            </a:r>
            <a:r>
              <a:rPr lang="en-US" sz="1700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3C78D8"/>
                </a:solidFill>
              </a:rPr>
              <a:t>بناءة</a:t>
            </a:r>
          </a:p>
        </p:txBody>
      </p:sp>
      <p:sp>
        <p:nvSpPr>
          <p:cNvPr id="131" name="Shape 131"/>
          <p:cNvSpPr/>
          <p:nvPr/>
        </p:nvSpPr>
        <p:spPr>
          <a:xfrm>
            <a:off x="4303845" y="4282083"/>
            <a:ext cx="4251300" cy="556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700" b="1">
                <a:solidFill>
                  <a:schemeClr val="dk1"/>
                </a:solidFill>
              </a:rPr>
              <a:t>2- Catabolism (catabolic pathway)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3C78D8"/>
                </a:solidFill>
              </a:rPr>
              <a:t>هدامة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303500" y="3653225"/>
            <a:ext cx="404400" cy="3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B5394"/>
                </a:solidFill>
              </a:rPr>
              <a:t>بنى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525" y="1241850"/>
            <a:ext cx="5944300" cy="48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71571" y="162865"/>
            <a:ext cx="4272600" cy="157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500"/>
              <a:t>Pathway Vs Chemical reaction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961722" y="2260350"/>
            <a:ext cx="3831300" cy="233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Metabolic pathways: 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US" sz="1800"/>
              <a:t>A </a:t>
            </a:r>
            <a:r>
              <a:rPr lang="en-US" sz="1800">
                <a:solidFill>
                  <a:srgbClr val="CC0000"/>
                </a:solidFill>
              </a:rPr>
              <a:t>multi-step</a:t>
            </a:r>
            <a:r>
              <a:rPr lang="en-US" sz="1800"/>
              <a:t> sequence of chemical reactions.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US" sz="1800"/>
              <a:t>A </a:t>
            </a:r>
            <a:r>
              <a:rPr lang="en-US" sz="1800" u="sng"/>
              <a:t>product</a:t>
            </a:r>
            <a:r>
              <a:rPr lang="en-US" sz="1800"/>
              <a:t> of first reaction becomes a </a:t>
            </a:r>
            <a:r>
              <a:rPr lang="en-US" sz="1800" u="sng"/>
              <a:t>substrate</a:t>
            </a:r>
            <a:r>
              <a:rPr lang="en-US" sz="1800"/>
              <a:t> for second reaction.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US" sz="1800">
                <a:solidFill>
                  <a:srgbClr val="CC0000"/>
                </a:solidFill>
              </a:rPr>
              <a:t>Integrated</a:t>
            </a:r>
            <a:r>
              <a:rPr lang="en-US" sz="1800">
                <a:solidFill>
                  <a:srgbClr val="3D85C6"/>
                </a:solidFill>
              </a:rPr>
              <a:t> </a:t>
            </a:r>
            <a:r>
              <a:rPr lang="en-US" sz="1200">
                <a:solidFill>
                  <a:srgbClr val="3D85C6"/>
                </a:solidFill>
              </a:rPr>
              <a:t>(not separated) </a:t>
            </a:r>
            <a:r>
              <a:rPr lang="en-US" sz="1800"/>
              <a:t>pathways.</a:t>
            </a:r>
          </a:p>
        </p:txBody>
      </p:sp>
      <p:sp>
        <p:nvSpPr>
          <p:cNvPr id="141" name="Shape 141"/>
          <p:cNvSpPr/>
          <p:nvPr/>
        </p:nvSpPr>
        <p:spPr>
          <a:xfrm>
            <a:off x="1153575" y="4938500"/>
            <a:ext cx="2888100" cy="8703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rgbClr val="999999"/>
                </a:solidFill>
              </a:rPr>
              <a:t>Metabolic pathways are bidirectional.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169197" y="688350"/>
            <a:ext cx="6241500" cy="11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100"/>
              <a:t>An example of a metabolic pathway (Glycolysis):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8605979" y="2042435"/>
            <a:ext cx="1696500" cy="41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Original substrate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8367907" y="5398100"/>
            <a:ext cx="1696500" cy="41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End product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cxnSp>
        <p:nvCxnSpPr>
          <p:cNvPr id="145" name="Shape 145"/>
          <p:cNvCxnSpPr/>
          <p:nvPr/>
        </p:nvCxnSpPr>
        <p:spPr>
          <a:xfrm flipH="1">
            <a:off x="4697338" y="587169"/>
            <a:ext cx="33000" cy="5370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146" name="Shape 146"/>
          <p:cNvSpPr txBox="1"/>
          <p:nvPr/>
        </p:nvSpPr>
        <p:spPr>
          <a:xfrm>
            <a:off x="0" y="6314700"/>
            <a:ext cx="5623200" cy="5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1155CC"/>
                </a:solidFill>
              </a:rPr>
              <a:t>Whereas chemical reactions happen with one step and one direction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7899" y="398806"/>
            <a:ext cx="9692700" cy="132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Metabolic Map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33029" y="1939164"/>
            <a:ext cx="5128800" cy="422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Different pathways can intersect, forming an integrated and purposeful network of chemical reactions </a:t>
            </a: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The Metabolic Map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lang="en-US" sz="20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The metabolic map shows how all pathways come together, it helps us understand the effect of each path on the entire metabolism.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550839" y="1106372"/>
            <a:ext cx="2123400" cy="83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/>
              <a:t>Example: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>
                <a:solidFill>
                  <a:srgbClr val="3C78D8"/>
                </a:solidFill>
              </a:rPr>
              <a:t>(الصورة للفهم فقط)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840" y="2047768"/>
            <a:ext cx="4283975" cy="3658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/>
          <p:nvPr/>
        </p:nvCxnSpPr>
        <p:spPr>
          <a:xfrm flipH="1">
            <a:off x="6092692" y="1001243"/>
            <a:ext cx="6600" cy="4855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5777125" y="132525"/>
            <a:ext cx="5425200" cy="4123500"/>
          </a:xfrm>
          <a:prstGeom prst="rect">
            <a:avLst/>
          </a:prstGeom>
          <a:noFill/>
          <a:ln w="28575" cap="flat" cmpd="sng">
            <a:solidFill>
              <a:srgbClr val="227A8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56700" y="4389800"/>
            <a:ext cx="10945500" cy="2383500"/>
          </a:xfrm>
          <a:prstGeom prst="rect">
            <a:avLst/>
          </a:prstGeom>
          <a:noFill/>
          <a:ln w="28575" cap="flat" cmpd="sng">
            <a:solidFill>
              <a:srgbClr val="227A8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256700" y="132525"/>
            <a:ext cx="5425200" cy="4123500"/>
          </a:xfrm>
          <a:prstGeom prst="rect">
            <a:avLst/>
          </a:prstGeom>
          <a:noFill/>
          <a:ln w="28575" cap="flat" cmpd="sng">
            <a:solidFill>
              <a:srgbClr val="227A8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 descr="Picture1.png"/>
          <p:cNvPicPr preferRelativeResize="0"/>
          <p:nvPr/>
        </p:nvPicPr>
        <p:blipFill rotWithShape="1">
          <a:blip r:embed="rId3">
            <a:alphaModFix/>
          </a:blip>
          <a:srcRect l="985" t="5456" r="14089" b="2368"/>
          <a:stretch/>
        </p:blipFill>
        <p:spPr>
          <a:xfrm>
            <a:off x="384625" y="1215188"/>
            <a:ext cx="5169350" cy="296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269125" y="115950"/>
            <a:ext cx="5508000" cy="77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>
                <a:solidFill>
                  <a:srgbClr val="41798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Catabolic Pathways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059725" y="157075"/>
            <a:ext cx="4770900" cy="77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000">
                <a:solidFill>
                  <a:srgbClr val="41798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Anabolic Pathways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96975" y="818250"/>
            <a:ext cx="5052300" cy="48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>
                <a:solidFill>
                  <a:srgbClr val="4A86E8"/>
                </a:solidFill>
              </a:rPr>
              <a:t>Breaking down complex molecules to produce energy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059725" y="1489300"/>
            <a:ext cx="4770900" cy="221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27A8F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Precursor molecules into complex molecules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27A8F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Endergonic reactions require ATP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27A8F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Divergent process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6207775" y="894450"/>
            <a:ext cx="44748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>
                <a:solidFill>
                  <a:srgbClr val="4A86E8"/>
                </a:solidFill>
              </a:rPr>
              <a:t>-Use ATP produced by catabolic pathways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rgbClr val="4A86E8"/>
                </a:solidFill>
              </a:rPr>
              <a:t>-Monomers + Energy (ATP) = Polymers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975450" y="4394950"/>
            <a:ext cx="55080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000">
                <a:solidFill>
                  <a:srgbClr val="41798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Amphibolic Pathways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65650" y="4820475"/>
            <a:ext cx="11131800" cy="203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400"/>
              </a:spcBef>
              <a:buClr>
                <a:srgbClr val="227A8F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Amphi = Dual, amphibolic: dual pathway </a:t>
            </a:r>
            <a:r>
              <a:rPr lang="en-US" sz="1600">
                <a:solidFill>
                  <a:srgbClr val="4A86E8"/>
                </a:solidFill>
              </a:rPr>
              <a:t>(both catabolic and anabolic)</a:t>
            </a:r>
          </a:p>
          <a:p>
            <a:pPr marL="457200" lvl="0" indent="-355600" rtl="0">
              <a:lnSpc>
                <a:spcPct val="115000"/>
              </a:lnSpc>
              <a:spcBef>
                <a:spcPts val="400"/>
              </a:spcBef>
              <a:buClr>
                <a:srgbClr val="227A8F"/>
              </a:buClr>
              <a:buSzPct val="100000"/>
              <a:buChar char="●"/>
            </a:pPr>
            <a:r>
              <a:rPr lang="en-US" sz="2000"/>
              <a:t>For example: Krebs cycle is mainly a catabolic cycle, but with some anabolic features, e.g., part of Krebs cycle is used for the synthesis of glucose from amino acids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2000"/>
              <a:t> Therefore, Krebs cycle is </a:t>
            </a:r>
            <a:r>
              <a:rPr lang="en-US" sz="2000" b="1">
                <a:solidFill>
                  <a:srgbClr val="FF0000"/>
                </a:solidFill>
              </a:rPr>
              <a:t>amphibolic</a:t>
            </a:r>
          </a:p>
        </p:txBody>
      </p:sp>
      <p:sp>
        <p:nvSpPr>
          <p:cNvPr id="173" name="Shape 173"/>
          <p:cNvSpPr txBox="1"/>
          <p:nvPr/>
        </p:nvSpPr>
        <p:spPr>
          <a:xfrm rot="5401251" flipH="1">
            <a:off x="9979646" y="1864575"/>
            <a:ext cx="32964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Classification of metabolic pathway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624954" y="3187950"/>
            <a:ext cx="2961000" cy="34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B5394"/>
                </a:solidFill>
              </a:rPr>
              <a:t>Starts with a small number of molecules and keeps on increasing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2600750" y="132525"/>
            <a:ext cx="6294900" cy="763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417986"/>
                </a:solidFill>
              </a:rPr>
              <a:t>Catabolism Vs Anabolism</a:t>
            </a:r>
          </a:p>
        </p:txBody>
      </p:sp>
      <p:pic>
        <p:nvPicPr>
          <p:cNvPr id="181" name="Shape 181" descr="Picture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493" y="1019138"/>
            <a:ext cx="4422925" cy="3559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Shape 182"/>
          <p:cNvGraphicFramePr/>
          <p:nvPr/>
        </p:nvGraphicFramePr>
        <p:xfrm>
          <a:off x="554925" y="1004000"/>
          <a:ext cx="4522300" cy="5411755"/>
        </p:xfrm>
        <a:graphic>
          <a:graphicData uri="http://schemas.openxmlformats.org/drawingml/2006/table">
            <a:tbl>
              <a:tblPr>
                <a:noFill/>
                <a:tableStyleId>{10781450-D6F5-4F32-BCAE-F3A840DF4223}</a:tableStyleId>
              </a:tblPr>
              <a:tblGrid>
                <a:gridCol w="226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7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</a:rPr>
                        <a:t>Catabolic</a:t>
                      </a:r>
                    </a:p>
                  </a:txBody>
                  <a:tcPr marL="91425" marR="91425" marT="91425" marB="91425">
                    <a:solidFill>
                      <a:srgbClr val="227A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</a:rPr>
                        <a:t>Anabolic</a:t>
                      </a:r>
                    </a:p>
                  </a:txBody>
                  <a:tcPr marL="91425" marR="91425" marT="91425" marB="91425">
                    <a:solidFill>
                      <a:srgbClr val="227A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1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Complex to simple molecules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Simple to complex molecules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Exergonic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(energy producing)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(provides energy in form of ATP)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Endergonic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(energy consuming)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Involves oxidations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Involves reductions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7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Requires NAD</a:t>
                      </a:r>
                      <a:r>
                        <a:rPr lang="en-US" sz="1800" baseline="30000"/>
                        <a:t>+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Requires NADPH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7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Convergent process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Divergent process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3" name="Shape 183"/>
          <p:cNvSpPr txBox="1"/>
          <p:nvPr/>
        </p:nvSpPr>
        <p:spPr>
          <a:xfrm>
            <a:off x="5360975" y="2159700"/>
            <a:ext cx="1192500" cy="4131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4A86E8"/>
                </a:solidFill>
              </a:rPr>
              <a:t>Converging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0084706" y="2954775"/>
            <a:ext cx="1192500" cy="4131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4A86E8"/>
                </a:solidFill>
              </a:rPr>
              <a:t>Diverging</a:t>
            </a:r>
          </a:p>
        </p:txBody>
      </p:sp>
      <p:pic>
        <p:nvPicPr>
          <p:cNvPr id="185" name="Shape 185" descr="catabolism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425" y="4701675"/>
            <a:ext cx="2120023" cy="19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anabolism1340215971892-thumb400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9576" y="4701675"/>
            <a:ext cx="2015900" cy="19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10713425" y="2376676"/>
            <a:ext cx="910200" cy="5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B5394"/>
                </a:solidFill>
              </a:rPr>
              <a:t>Uses ATP</a:t>
            </a:r>
          </a:p>
        </p:txBody>
      </p:sp>
      <p:sp>
        <p:nvSpPr>
          <p:cNvPr id="188" name="Shape 188"/>
          <p:cNvSpPr txBox="1"/>
          <p:nvPr/>
        </p:nvSpPr>
        <p:spPr>
          <a:xfrm flipH="1">
            <a:off x="5611425" y="2572795"/>
            <a:ext cx="807000" cy="62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0B5394"/>
                </a:solidFill>
              </a:rPr>
              <a:t>Makes ATP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 descr="COD_SCI_ART_05_Unlocking_the_energy_in_foods_Unlocking_ATP_energy_cropped.jpg"/>
          <p:cNvPicPr preferRelativeResize="0"/>
          <p:nvPr/>
        </p:nvPicPr>
        <p:blipFill rotWithShape="1">
          <a:blip r:embed="rId3">
            <a:alphaModFix/>
          </a:blip>
          <a:srcRect t="9491" b="6665"/>
          <a:stretch/>
        </p:blipFill>
        <p:spPr>
          <a:xfrm>
            <a:off x="711950" y="1790875"/>
            <a:ext cx="5752763" cy="16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0" y="893382"/>
            <a:ext cx="11297400" cy="763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000">
                <a:solidFill>
                  <a:srgbClr val="417986"/>
                </a:solidFill>
              </a:rPr>
              <a:t>Energy Currency: ATP</a:t>
            </a:r>
          </a:p>
          <a:p>
            <a:pPr lvl="0" algn="ctr" rtl="0">
              <a:spcBef>
                <a:spcPts val="0"/>
              </a:spcBef>
              <a:buNone/>
            </a:pPr>
            <a:endParaRPr sz="4000">
              <a:solidFill>
                <a:srgbClr val="417986"/>
              </a:solidFill>
            </a:endParaRPr>
          </a:p>
        </p:txBody>
      </p:sp>
      <p:pic>
        <p:nvPicPr>
          <p:cNvPr id="196" name="Shape 196" descr="Picture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3225" y="2546713"/>
            <a:ext cx="3836199" cy="32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17944" y="3556093"/>
            <a:ext cx="6940800" cy="26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400"/>
              </a:spcBef>
              <a:buClr>
                <a:srgbClr val="227A8F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The free energy liberated in the hydrolysis of ATP is used to drive the endergonic reactions</a:t>
            </a:r>
          </a:p>
          <a:p>
            <a:pPr marL="457200" lvl="0" indent="-368300" rtl="0">
              <a:lnSpc>
                <a:spcPct val="115000"/>
              </a:lnSpc>
              <a:spcBef>
                <a:spcPts val="400"/>
              </a:spcBef>
              <a:buClr>
                <a:srgbClr val="227A8F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ATP is formed from ADP and P</a:t>
            </a:r>
            <a:r>
              <a:rPr lang="en-US" sz="2200" baseline="-25000">
                <a:solidFill>
                  <a:schemeClr val="dk1"/>
                </a:solidFill>
              </a:rPr>
              <a:t>i</a:t>
            </a:r>
            <a:r>
              <a:rPr lang="en-US" sz="2200">
                <a:solidFill>
                  <a:schemeClr val="dk1"/>
                </a:solidFill>
              </a:rPr>
              <a:t> when fuel molecules are oxidized</a:t>
            </a:r>
          </a:p>
          <a:p>
            <a:pPr marL="457200" lvl="0" indent="-368300" rtl="0">
              <a:lnSpc>
                <a:spcPct val="115000"/>
              </a:lnSpc>
              <a:spcBef>
                <a:spcPts val="400"/>
              </a:spcBef>
              <a:buClr>
                <a:srgbClr val="227A8F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This </a:t>
            </a:r>
            <a:r>
              <a:rPr lang="en-US" sz="2200">
                <a:solidFill>
                  <a:srgbClr val="C00000"/>
                </a:solidFill>
              </a:rPr>
              <a:t>ATP-ADP cycle </a:t>
            </a:r>
            <a:r>
              <a:rPr lang="en-US" sz="2200">
                <a:solidFill>
                  <a:schemeClr val="dk1"/>
                </a:solidFill>
              </a:rPr>
              <a:t>is the fundamental mode of energy exchange in biological systems</a:t>
            </a:r>
          </a:p>
          <a:p>
            <a:pPr marL="457200" lvl="0" indent="-368300" rtl="0">
              <a:lnSpc>
                <a:spcPct val="115000"/>
              </a:lnSpc>
              <a:spcBef>
                <a:spcPts val="400"/>
              </a:spcBef>
              <a:buClr>
                <a:srgbClr val="227A8F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ATP is the energy currency of the cells</a:t>
            </a:r>
            <a:br>
              <a:rPr lang="en-US" sz="2200">
                <a:solidFill>
                  <a:schemeClr val="dk1"/>
                </a:solidFill>
              </a:rPr>
            </a:br>
            <a:endParaRPr lang="en-US" sz="2200">
              <a:solidFill>
                <a:schemeClr val="dk1"/>
              </a:solidFill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596375" y="979150"/>
            <a:ext cx="3362700" cy="106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2200">
                <a:solidFill>
                  <a:schemeClr val="dk1"/>
                </a:solidFill>
              </a:rPr>
              <a:t>ATP + H</a:t>
            </a:r>
            <a:r>
              <a:rPr lang="en-US" sz="2200" baseline="-25000">
                <a:solidFill>
                  <a:schemeClr val="dk1"/>
                </a:solidFill>
              </a:rPr>
              <a:t>2</a:t>
            </a:r>
            <a:r>
              <a:rPr lang="en-US" sz="2200">
                <a:solidFill>
                  <a:schemeClr val="dk1"/>
                </a:solidFill>
              </a:rPr>
              <a:t>O → ADP +P</a:t>
            </a:r>
            <a:r>
              <a:rPr lang="en-US" sz="2200" baseline="-25000">
                <a:solidFill>
                  <a:schemeClr val="dk1"/>
                </a:solidFill>
              </a:rPr>
              <a:t>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07425" y="0"/>
            <a:ext cx="9692700" cy="103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Oxidation and Reduction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07425" y="1037706"/>
            <a:ext cx="8595300" cy="127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Oxidation: </a:t>
            </a:r>
            <a:r>
              <a:rPr lang="en-US">
                <a:solidFill>
                  <a:srgbClr val="CC0000"/>
                </a:solidFill>
              </a:rPr>
              <a:t>Loss</a:t>
            </a:r>
            <a:r>
              <a:rPr lang="en-US"/>
              <a:t> of hydrogen - </a:t>
            </a:r>
            <a:r>
              <a:rPr lang="en-US">
                <a:solidFill>
                  <a:srgbClr val="CC0000"/>
                </a:solidFill>
              </a:rPr>
              <a:t>Loss</a:t>
            </a:r>
            <a:r>
              <a:rPr lang="en-US"/>
              <a:t> of electrons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Reduction: </a:t>
            </a:r>
            <a:r>
              <a:rPr lang="en-US">
                <a:solidFill>
                  <a:srgbClr val="CC0000"/>
                </a:solidFill>
              </a:rPr>
              <a:t>Gain</a:t>
            </a:r>
            <a:r>
              <a:rPr lang="en-US"/>
              <a:t> of hydrogen - </a:t>
            </a:r>
            <a:r>
              <a:rPr lang="en-US">
                <a:solidFill>
                  <a:srgbClr val="CC0000"/>
                </a:solidFill>
              </a:rPr>
              <a:t>Gain</a:t>
            </a:r>
            <a:r>
              <a:rPr lang="en-US"/>
              <a:t> of electrons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697" y="3946675"/>
            <a:ext cx="4102375" cy="29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699" y="1237309"/>
            <a:ext cx="4876650" cy="270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576975" y="3352990"/>
            <a:ext cx="9753600" cy="11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From NADH to NAD+ (oxidation) “loss of hydrogen”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From NAD+ to NADH (reduction) “gain of hydrogen”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76975" y="2314797"/>
            <a:ext cx="9753600" cy="11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700"/>
              <a:t>NAD+ and NADH</a:t>
            </a:r>
            <a:r>
              <a:rPr lang="en-US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“</a:t>
            </a:r>
            <a:r>
              <a:rPr lang="en-US">
                <a:solidFill>
                  <a:srgbClr val="FF0000"/>
                </a:solidFill>
              </a:rPr>
              <a:t>NAD</a:t>
            </a:r>
            <a:r>
              <a:rPr lang="en-US"/>
              <a:t>= </a:t>
            </a:r>
            <a:r>
              <a:rPr lang="en-US">
                <a:solidFill>
                  <a:srgbClr val="CC0000"/>
                </a:solidFill>
              </a:rPr>
              <a:t>N</a:t>
            </a:r>
            <a:r>
              <a:rPr lang="en-US"/>
              <a:t>icotinamide </a:t>
            </a:r>
            <a:r>
              <a:rPr lang="en-US">
                <a:solidFill>
                  <a:srgbClr val="CC0000"/>
                </a:solidFill>
              </a:rPr>
              <a:t>A</a:t>
            </a:r>
            <a:r>
              <a:rPr lang="en-US"/>
              <a:t>denine </a:t>
            </a:r>
            <a:r>
              <a:rPr lang="en-US">
                <a:solidFill>
                  <a:srgbClr val="CC0000"/>
                </a:solidFill>
              </a:rPr>
              <a:t>D</a:t>
            </a:r>
            <a:r>
              <a:rPr lang="en-US"/>
              <a:t>inucleotide”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32" y="4086084"/>
            <a:ext cx="4417000" cy="26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165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Merriweather</vt:lpstr>
      <vt:lpstr>Noto Sans Symbols</vt:lpstr>
      <vt:lpstr>Century Schoolbook</vt:lpstr>
      <vt:lpstr>Arial</vt:lpstr>
      <vt:lpstr>Pinyon Script</vt:lpstr>
      <vt:lpstr>Calibri</vt:lpstr>
      <vt:lpstr>View</vt:lpstr>
      <vt:lpstr>View</vt:lpstr>
      <vt:lpstr>PowerPoint Presentation</vt:lpstr>
      <vt:lpstr>Objectives:</vt:lpstr>
      <vt:lpstr>Metabolism:</vt:lpstr>
      <vt:lpstr>Pathway Vs Chemical reaction</vt:lpstr>
      <vt:lpstr>Metabolic Map</vt:lpstr>
      <vt:lpstr>PowerPoint Presentation</vt:lpstr>
      <vt:lpstr>Catabolism Vs Anabolism</vt:lpstr>
      <vt:lpstr>Energy Currency: ATP </vt:lpstr>
      <vt:lpstr>Oxidation and Reduction </vt:lpstr>
      <vt:lpstr>PowerPoint Presentation</vt:lpstr>
      <vt:lpstr>Regulation Of Metabolism</vt:lpstr>
      <vt:lpstr>Metabolic Fuel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R.H</dc:creator>
  <cp:lastModifiedBy>Dana Al-Kadi</cp:lastModifiedBy>
  <cp:revision>1</cp:revision>
  <dcterms:modified xsi:type="dcterms:W3CDTF">2017-11-04T13:30:21Z</dcterms:modified>
</cp:coreProperties>
</file>