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78" r:id="rId7"/>
    <p:sldId id="279" r:id="rId8"/>
    <p:sldId id="280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81" r:id="rId19"/>
    <p:sldId id="272" r:id="rId20"/>
    <p:sldId id="273" r:id="rId21"/>
    <p:sldId id="274" r:id="rId22"/>
    <p:sldId id="259" r:id="rId2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03C40"/>
    <a:srgbClr val="DEE3E4"/>
    <a:srgbClr val="B3C0C5"/>
    <a:srgbClr val="617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81CDD-2018-4F9A-986C-A773C1F7AFF2}" type="doc">
      <dgm:prSet loTypeId="urn:microsoft.com/office/officeart/2005/8/layout/cycle6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2D5A668-87D1-4D4D-8D36-452985E0444E}">
      <dgm:prSet phldrT="[Text]" custT="1"/>
      <dgm:spPr/>
      <dgm:t>
        <a:bodyPr/>
        <a:lstStyle/>
        <a:p>
          <a:pPr rtl="1"/>
          <a:r>
            <a:rPr lang="en-US" sz="1400" dirty="0"/>
            <a:t>Pituitary gland</a:t>
          </a:r>
        </a:p>
      </dgm:t>
    </dgm:pt>
    <dgm:pt modelId="{95A2ACAA-667A-4FD4-9011-F26EBABA5BAD}" type="parTrans" cxnId="{81B5F067-4910-499C-80A7-005862B69FE5}">
      <dgm:prSet/>
      <dgm:spPr/>
      <dgm:t>
        <a:bodyPr/>
        <a:lstStyle/>
        <a:p>
          <a:endParaRPr lang="en-US" sz="1800"/>
        </a:p>
      </dgm:t>
    </dgm:pt>
    <dgm:pt modelId="{5DA2F1A0-CDA2-46C3-BB7E-124984A1131C}" type="sibTrans" cxnId="{81B5F067-4910-499C-80A7-005862B69FE5}">
      <dgm:prSet/>
      <dgm:spPr/>
      <dgm:t>
        <a:bodyPr/>
        <a:lstStyle/>
        <a:p>
          <a:endParaRPr lang="en-US" sz="1800"/>
        </a:p>
      </dgm:t>
    </dgm:pt>
    <dgm:pt modelId="{9E2DAB50-723C-4E7A-8118-1D655A85C91E}">
      <dgm:prSet phldrT="[Text]" custT="1"/>
      <dgm:spPr/>
      <dgm:t>
        <a:bodyPr/>
        <a:lstStyle/>
        <a:p>
          <a:r>
            <a:rPr lang="en-US" sz="1400" dirty="0"/>
            <a:t>Uterus</a:t>
          </a:r>
        </a:p>
      </dgm:t>
    </dgm:pt>
    <dgm:pt modelId="{F82F5728-EDC3-4ACD-8233-413D97F56F9F}" type="parTrans" cxnId="{DEB3C85D-80B6-4333-9197-980B88E1438C}">
      <dgm:prSet/>
      <dgm:spPr/>
      <dgm:t>
        <a:bodyPr/>
        <a:lstStyle/>
        <a:p>
          <a:endParaRPr lang="en-US" sz="1800"/>
        </a:p>
      </dgm:t>
    </dgm:pt>
    <dgm:pt modelId="{34022E61-5F57-4403-BD16-9669FBABA9BC}" type="sibTrans" cxnId="{DEB3C85D-80B6-4333-9197-980B88E1438C}">
      <dgm:prSet/>
      <dgm:spPr/>
      <dgm:t>
        <a:bodyPr/>
        <a:lstStyle/>
        <a:p>
          <a:endParaRPr lang="en-US" sz="1800"/>
        </a:p>
      </dgm:t>
    </dgm:pt>
    <dgm:pt modelId="{5E2AF60D-3A46-47AB-AB8E-DEDA21EACA95}">
      <dgm:prSet phldrT="[Text]" custT="1"/>
      <dgm:spPr/>
      <dgm:t>
        <a:bodyPr/>
        <a:lstStyle/>
        <a:p>
          <a:pPr rtl="1"/>
          <a:r>
            <a:rPr lang="en-US" sz="1400" dirty="0"/>
            <a:t>Uterine tubes</a:t>
          </a:r>
        </a:p>
      </dgm:t>
    </dgm:pt>
    <dgm:pt modelId="{9AB0D9B3-FAFC-48D6-89A7-5FD4101F8160}" type="parTrans" cxnId="{85FFFB89-54B6-4043-995E-DA1BC00DA322}">
      <dgm:prSet/>
      <dgm:spPr/>
      <dgm:t>
        <a:bodyPr/>
        <a:lstStyle/>
        <a:p>
          <a:endParaRPr lang="en-US" sz="1800"/>
        </a:p>
      </dgm:t>
    </dgm:pt>
    <dgm:pt modelId="{4927A74C-3202-43B5-A975-7FCFF8EB37B0}" type="sibTrans" cxnId="{85FFFB89-54B6-4043-995E-DA1BC00DA322}">
      <dgm:prSet/>
      <dgm:spPr/>
      <dgm:t>
        <a:bodyPr/>
        <a:lstStyle/>
        <a:p>
          <a:endParaRPr lang="en-US" sz="1800"/>
        </a:p>
      </dgm:t>
    </dgm:pt>
    <dgm:pt modelId="{ED6297C2-82CB-4008-A6E8-4CC769577CBD}">
      <dgm:prSet phldrT="[Text]" custT="1"/>
      <dgm:spPr/>
      <dgm:t>
        <a:bodyPr/>
        <a:lstStyle/>
        <a:p>
          <a:r>
            <a:rPr lang="en-US" sz="1400" dirty="0"/>
            <a:t>Vagina</a:t>
          </a:r>
        </a:p>
      </dgm:t>
    </dgm:pt>
    <dgm:pt modelId="{42CC465E-B08B-4747-92E7-8AE98394A67E}" type="parTrans" cxnId="{CF133419-60CD-49D4-B24B-9195FF369D2D}">
      <dgm:prSet/>
      <dgm:spPr/>
      <dgm:t>
        <a:bodyPr/>
        <a:lstStyle/>
        <a:p>
          <a:endParaRPr lang="en-US" sz="1800"/>
        </a:p>
      </dgm:t>
    </dgm:pt>
    <dgm:pt modelId="{845A975D-E2CA-4793-BCFB-FD83DF9AFCC3}" type="sibTrans" cxnId="{CF133419-60CD-49D4-B24B-9195FF369D2D}">
      <dgm:prSet/>
      <dgm:spPr/>
      <dgm:t>
        <a:bodyPr/>
        <a:lstStyle/>
        <a:p>
          <a:endParaRPr lang="en-US" sz="1800"/>
        </a:p>
      </dgm:t>
    </dgm:pt>
    <dgm:pt modelId="{7602DEC7-92E6-4BA7-93CA-2B27F2B8EA8A}">
      <dgm:prSet custT="1"/>
      <dgm:spPr/>
      <dgm:t>
        <a:bodyPr/>
        <a:lstStyle/>
        <a:p>
          <a:r>
            <a:rPr lang="en-US" sz="1400" dirty="0"/>
            <a:t>Ovaries</a:t>
          </a:r>
        </a:p>
      </dgm:t>
    </dgm:pt>
    <dgm:pt modelId="{1B22909B-24B7-435D-AAD8-0328132A798E}" type="parTrans" cxnId="{EB91C0A5-F93A-4615-BF94-610BFD5D5DBE}">
      <dgm:prSet/>
      <dgm:spPr/>
      <dgm:t>
        <a:bodyPr/>
        <a:lstStyle/>
        <a:p>
          <a:endParaRPr lang="en-US" sz="1800"/>
        </a:p>
      </dgm:t>
    </dgm:pt>
    <dgm:pt modelId="{F4987CEE-82E4-4096-BEF0-6F218B65BDC5}" type="sibTrans" cxnId="{EB91C0A5-F93A-4615-BF94-610BFD5D5DBE}">
      <dgm:prSet/>
      <dgm:spPr/>
      <dgm:t>
        <a:bodyPr/>
        <a:lstStyle/>
        <a:p>
          <a:endParaRPr lang="en-US" sz="1800"/>
        </a:p>
      </dgm:t>
    </dgm:pt>
    <dgm:pt modelId="{1B914BA2-3619-410D-916E-B9472BB4D68D}">
      <dgm:prSet custT="1"/>
      <dgm:spPr/>
      <dgm:t>
        <a:bodyPr/>
        <a:lstStyle/>
        <a:p>
          <a:r>
            <a:rPr lang="en-US" sz="1400" dirty="0" err="1"/>
            <a:t>Mamary</a:t>
          </a:r>
          <a:r>
            <a:rPr lang="en-US" sz="1400" dirty="0"/>
            <a:t> glands</a:t>
          </a:r>
        </a:p>
      </dgm:t>
    </dgm:pt>
    <dgm:pt modelId="{C64ACBC3-C104-4F96-B057-3845A691ED65}" type="parTrans" cxnId="{870FEE68-CDF0-413E-B49D-D83095138F31}">
      <dgm:prSet/>
      <dgm:spPr/>
      <dgm:t>
        <a:bodyPr/>
        <a:lstStyle/>
        <a:p>
          <a:endParaRPr lang="en-US" sz="1800"/>
        </a:p>
      </dgm:t>
    </dgm:pt>
    <dgm:pt modelId="{79B972C7-CCFA-4BDB-AAC1-D2CC854AEF44}" type="sibTrans" cxnId="{870FEE68-CDF0-413E-B49D-D83095138F31}">
      <dgm:prSet/>
      <dgm:spPr/>
      <dgm:t>
        <a:bodyPr/>
        <a:lstStyle/>
        <a:p>
          <a:endParaRPr lang="en-US" sz="1800"/>
        </a:p>
      </dgm:t>
    </dgm:pt>
    <dgm:pt modelId="{B269B9E5-D15A-4F14-BB34-C308CC79E5A3}">
      <dgm:prSet/>
      <dgm:spPr/>
      <dgm:t>
        <a:bodyPr/>
        <a:lstStyle/>
        <a:p>
          <a:r>
            <a:rPr lang="en-US" dirty="0"/>
            <a:t>hypothalamus</a:t>
          </a:r>
        </a:p>
      </dgm:t>
    </dgm:pt>
    <dgm:pt modelId="{78745AE6-1F7B-4AFC-8C5D-6768EF7A7F8E}" type="parTrans" cxnId="{A01B78E8-34F6-465F-9979-7A761C69C40D}">
      <dgm:prSet/>
      <dgm:spPr/>
      <dgm:t>
        <a:bodyPr/>
        <a:lstStyle/>
        <a:p>
          <a:endParaRPr lang="en-US"/>
        </a:p>
      </dgm:t>
    </dgm:pt>
    <dgm:pt modelId="{CDF77966-F5E7-4B8B-8784-9DA882A7E843}" type="sibTrans" cxnId="{A01B78E8-34F6-465F-9979-7A761C69C40D}">
      <dgm:prSet/>
      <dgm:spPr/>
      <dgm:t>
        <a:bodyPr/>
        <a:lstStyle/>
        <a:p>
          <a:endParaRPr lang="en-US"/>
        </a:p>
      </dgm:t>
    </dgm:pt>
    <dgm:pt modelId="{E37BF139-A34E-4BC6-AEE7-75883D1B57F8}" type="pres">
      <dgm:prSet presAssocID="{D3C81CDD-2018-4F9A-986C-A773C1F7AFF2}" presName="cycle" presStyleCnt="0">
        <dgm:presLayoutVars>
          <dgm:dir/>
          <dgm:resizeHandles val="exact"/>
        </dgm:presLayoutVars>
      </dgm:prSet>
      <dgm:spPr/>
    </dgm:pt>
    <dgm:pt modelId="{CAB92379-ECB4-4CE2-AFAD-D0EAAC3E1FE3}" type="pres">
      <dgm:prSet presAssocID="{B269B9E5-D15A-4F14-BB34-C308CC79E5A3}" presName="node" presStyleLbl="node1" presStyleIdx="0" presStyleCnt="7" custScaleX="158628" custRadScaleRad="103467" custRadScaleInc="-6330">
        <dgm:presLayoutVars>
          <dgm:bulletEnabled val="1"/>
        </dgm:presLayoutVars>
      </dgm:prSet>
      <dgm:spPr/>
    </dgm:pt>
    <dgm:pt modelId="{C5D8B093-59CB-4710-8F08-ADB98C8BA6F4}" type="pres">
      <dgm:prSet presAssocID="{B269B9E5-D15A-4F14-BB34-C308CC79E5A3}" presName="spNode" presStyleCnt="0"/>
      <dgm:spPr/>
    </dgm:pt>
    <dgm:pt modelId="{C163ECFA-5BDF-4258-9CD9-B8938B8866A0}" type="pres">
      <dgm:prSet presAssocID="{CDF77966-F5E7-4B8B-8784-9DA882A7E843}" presName="sibTrans" presStyleLbl="sibTrans1D1" presStyleIdx="0" presStyleCnt="7"/>
      <dgm:spPr/>
    </dgm:pt>
    <dgm:pt modelId="{ECB2F716-72DF-4094-B0B1-719C90578E45}" type="pres">
      <dgm:prSet presAssocID="{92D5A668-87D1-4D4D-8D36-452985E0444E}" presName="node" presStyleLbl="node1" presStyleIdx="1" presStyleCnt="7" custRadScaleRad="109042" custRadScaleInc="86401">
        <dgm:presLayoutVars>
          <dgm:bulletEnabled val="1"/>
        </dgm:presLayoutVars>
      </dgm:prSet>
      <dgm:spPr/>
    </dgm:pt>
    <dgm:pt modelId="{DF61D8AB-01F5-4701-9CA6-DEFB0EBD47BE}" type="pres">
      <dgm:prSet presAssocID="{92D5A668-87D1-4D4D-8D36-452985E0444E}" presName="spNode" presStyleCnt="0"/>
      <dgm:spPr/>
    </dgm:pt>
    <dgm:pt modelId="{90C65945-AF23-4EAB-9091-60F0B93A755A}" type="pres">
      <dgm:prSet presAssocID="{5DA2F1A0-CDA2-46C3-BB7E-124984A1131C}" presName="sibTrans" presStyleLbl="sibTrans1D1" presStyleIdx="1" presStyleCnt="7"/>
      <dgm:spPr/>
    </dgm:pt>
    <dgm:pt modelId="{8CB03202-ADBB-434B-A178-6AF446497DA9}" type="pres">
      <dgm:prSet presAssocID="{7602DEC7-92E6-4BA7-93CA-2B27F2B8EA8A}" presName="node" presStyleLbl="node1" presStyleIdx="2" presStyleCnt="7" custRadScaleRad="107896" custRadScaleInc="-2793">
        <dgm:presLayoutVars>
          <dgm:bulletEnabled val="1"/>
        </dgm:presLayoutVars>
      </dgm:prSet>
      <dgm:spPr/>
    </dgm:pt>
    <dgm:pt modelId="{84685ABF-CEF8-4B50-8E90-2AB9765C7242}" type="pres">
      <dgm:prSet presAssocID="{7602DEC7-92E6-4BA7-93CA-2B27F2B8EA8A}" presName="spNode" presStyleCnt="0"/>
      <dgm:spPr/>
    </dgm:pt>
    <dgm:pt modelId="{FD8558C2-6D38-4813-8632-8C01D6430883}" type="pres">
      <dgm:prSet presAssocID="{F4987CEE-82E4-4096-BEF0-6F218B65BDC5}" presName="sibTrans" presStyleLbl="sibTrans1D1" presStyleIdx="2" presStyleCnt="7"/>
      <dgm:spPr/>
    </dgm:pt>
    <dgm:pt modelId="{1D278972-C90B-4A41-93CA-B8BEC9EB6D60}" type="pres">
      <dgm:prSet presAssocID="{9E2DAB50-723C-4E7A-8118-1D655A85C91E}" presName="node" presStyleLbl="node1" presStyleIdx="3" presStyleCnt="7" custRadScaleRad="101451" custRadScaleInc="-24025">
        <dgm:presLayoutVars>
          <dgm:bulletEnabled val="1"/>
        </dgm:presLayoutVars>
      </dgm:prSet>
      <dgm:spPr/>
    </dgm:pt>
    <dgm:pt modelId="{C13C9D6B-4F2A-4C13-A817-5F9F6A296151}" type="pres">
      <dgm:prSet presAssocID="{9E2DAB50-723C-4E7A-8118-1D655A85C91E}" presName="spNode" presStyleCnt="0"/>
      <dgm:spPr/>
    </dgm:pt>
    <dgm:pt modelId="{368CD484-F88D-475A-AFBE-5011B7F06F6D}" type="pres">
      <dgm:prSet presAssocID="{34022E61-5F57-4403-BD16-9669FBABA9BC}" presName="sibTrans" presStyleLbl="sibTrans1D1" presStyleIdx="3" presStyleCnt="7"/>
      <dgm:spPr/>
    </dgm:pt>
    <dgm:pt modelId="{30803742-7019-42A6-B34D-89F253F38B5B}" type="pres">
      <dgm:prSet presAssocID="{5E2AF60D-3A46-47AB-AB8E-DEDA21EACA95}" presName="node" presStyleLbl="node1" presStyleIdx="4" presStyleCnt="7" custRadScaleRad="102439" custRadScaleInc="47277">
        <dgm:presLayoutVars>
          <dgm:bulletEnabled val="1"/>
        </dgm:presLayoutVars>
      </dgm:prSet>
      <dgm:spPr/>
    </dgm:pt>
    <dgm:pt modelId="{32F934A4-6A59-49A4-A718-0B465EDA4F01}" type="pres">
      <dgm:prSet presAssocID="{5E2AF60D-3A46-47AB-AB8E-DEDA21EACA95}" presName="spNode" presStyleCnt="0"/>
      <dgm:spPr/>
    </dgm:pt>
    <dgm:pt modelId="{4EF9AB60-615C-4090-875A-E7318602987B}" type="pres">
      <dgm:prSet presAssocID="{4927A74C-3202-43B5-A975-7FCFF8EB37B0}" presName="sibTrans" presStyleLbl="sibTrans1D1" presStyleIdx="4" presStyleCnt="7"/>
      <dgm:spPr/>
    </dgm:pt>
    <dgm:pt modelId="{2A3BD9E9-4E0D-41D7-AF08-0D050BE84A9B}" type="pres">
      <dgm:prSet presAssocID="{ED6297C2-82CB-4008-A6E8-4CC769577CBD}" presName="node" presStyleLbl="node1" presStyleIdx="5" presStyleCnt="7" custRadScaleRad="105820" custRadScaleInc="2937">
        <dgm:presLayoutVars>
          <dgm:bulletEnabled val="1"/>
        </dgm:presLayoutVars>
      </dgm:prSet>
      <dgm:spPr/>
    </dgm:pt>
    <dgm:pt modelId="{0E5BB29C-59E2-4184-8D51-D17745F32BE0}" type="pres">
      <dgm:prSet presAssocID="{ED6297C2-82CB-4008-A6E8-4CC769577CBD}" presName="spNode" presStyleCnt="0"/>
      <dgm:spPr/>
    </dgm:pt>
    <dgm:pt modelId="{92398D8E-3B52-4A11-97DE-7DB8A44DD7CE}" type="pres">
      <dgm:prSet presAssocID="{845A975D-E2CA-4793-BCFB-FD83DF9AFCC3}" presName="sibTrans" presStyleLbl="sibTrans1D1" presStyleIdx="5" presStyleCnt="7"/>
      <dgm:spPr/>
    </dgm:pt>
    <dgm:pt modelId="{69FF2D35-9FC4-42FF-A90B-13667E471EDF}" type="pres">
      <dgm:prSet presAssocID="{1B914BA2-3619-410D-916E-B9472BB4D68D}" presName="node" presStyleLbl="node1" presStyleIdx="6" presStyleCnt="7" custRadScaleRad="107584" custRadScaleInc="-79935">
        <dgm:presLayoutVars>
          <dgm:bulletEnabled val="1"/>
        </dgm:presLayoutVars>
      </dgm:prSet>
      <dgm:spPr/>
    </dgm:pt>
    <dgm:pt modelId="{A396BDEE-88A9-4890-A4E4-81A8C9D63F07}" type="pres">
      <dgm:prSet presAssocID="{1B914BA2-3619-410D-916E-B9472BB4D68D}" presName="spNode" presStyleCnt="0"/>
      <dgm:spPr/>
    </dgm:pt>
    <dgm:pt modelId="{7B09E59E-4E91-466A-92B7-04861D0E6F36}" type="pres">
      <dgm:prSet presAssocID="{79B972C7-CCFA-4BDB-AAC1-D2CC854AEF44}" presName="sibTrans" presStyleLbl="sibTrans1D1" presStyleIdx="6" presStyleCnt="7"/>
      <dgm:spPr/>
    </dgm:pt>
  </dgm:ptLst>
  <dgm:cxnLst>
    <dgm:cxn modelId="{A7E2400F-7056-4A0A-A705-915B9493BA70}" type="presOf" srcId="{1B914BA2-3619-410D-916E-B9472BB4D68D}" destId="{69FF2D35-9FC4-42FF-A90B-13667E471EDF}" srcOrd="0" destOrd="0" presId="urn:microsoft.com/office/officeart/2005/8/layout/cycle6"/>
    <dgm:cxn modelId="{CF133419-60CD-49D4-B24B-9195FF369D2D}" srcId="{D3C81CDD-2018-4F9A-986C-A773C1F7AFF2}" destId="{ED6297C2-82CB-4008-A6E8-4CC769577CBD}" srcOrd="5" destOrd="0" parTransId="{42CC465E-B08B-4747-92E7-8AE98394A67E}" sibTransId="{845A975D-E2CA-4793-BCFB-FD83DF9AFCC3}"/>
    <dgm:cxn modelId="{DB6B021B-B0F7-41BF-888F-F570ACA80308}" type="presOf" srcId="{845A975D-E2CA-4793-BCFB-FD83DF9AFCC3}" destId="{92398D8E-3B52-4A11-97DE-7DB8A44DD7CE}" srcOrd="0" destOrd="0" presId="urn:microsoft.com/office/officeart/2005/8/layout/cycle6"/>
    <dgm:cxn modelId="{2E671521-F011-430A-B7AC-48D058EB1715}" type="presOf" srcId="{92D5A668-87D1-4D4D-8D36-452985E0444E}" destId="{ECB2F716-72DF-4094-B0B1-719C90578E45}" srcOrd="0" destOrd="0" presId="urn:microsoft.com/office/officeart/2005/8/layout/cycle6"/>
    <dgm:cxn modelId="{1CCEE128-E81A-4C22-9814-D366BA5CD110}" type="presOf" srcId="{B269B9E5-D15A-4F14-BB34-C308CC79E5A3}" destId="{CAB92379-ECB4-4CE2-AFAD-D0EAAC3E1FE3}" srcOrd="0" destOrd="0" presId="urn:microsoft.com/office/officeart/2005/8/layout/cycle6"/>
    <dgm:cxn modelId="{DEB3C85D-80B6-4333-9197-980B88E1438C}" srcId="{D3C81CDD-2018-4F9A-986C-A773C1F7AFF2}" destId="{9E2DAB50-723C-4E7A-8118-1D655A85C91E}" srcOrd="3" destOrd="0" parTransId="{F82F5728-EDC3-4ACD-8233-413D97F56F9F}" sibTransId="{34022E61-5F57-4403-BD16-9669FBABA9BC}"/>
    <dgm:cxn modelId="{BDCD5C66-CF1E-4CD1-A4E9-805619BFD874}" type="presOf" srcId="{ED6297C2-82CB-4008-A6E8-4CC769577CBD}" destId="{2A3BD9E9-4E0D-41D7-AF08-0D050BE84A9B}" srcOrd="0" destOrd="0" presId="urn:microsoft.com/office/officeart/2005/8/layout/cycle6"/>
    <dgm:cxn modelId="{81B5F067-4910-499C-80A7-005862B69FE5}" srcId="{D3C81CDD-2018-4F9A-986C-A773C1F7AFF2}" destId="{92D5A668-87D1-4D4D-8D36-452985E0444E}" srcOrd="1" destOrd="0" parTransId="{95A2ACAA-667A-4FD4-9011-F26EBABA5BAD}" sibTransId="{5DA2F1A0-CDA2-46C3-BB7E-124984A1131C}"/>
    <dgm:cxn modelId="{BBEF0D48-C266-4F0C-AC74-EB627A9597FC}" type="presOf" srcId="{5E2AF60D-3A46-47AB-AB8E-DEDA21EACA95}" destId="{30803742-7019-42A6-B34D-89F253F38B5B}" srcOrd="0" destOrd="0" presId="urn:microsoft.com/office/officeart/2005/8/layout/cycle6"/>
    <dgm:cxn modelId="{870FEE68-CDF0-413E-B49D-D83095138F31}" srcId="{D3C81CDD-2018-4F9A-986C-A773C1F7AFF2}" destId="{1B914BA2-3619-410D-916E-B9472BB4D68D}" srcOrd="6" destOrd="0" parTransId="{C64ACBC3-C104-4F96-B057-3845A691ED65}" sibTransId="{79B972C7-CCFA-4BDB-AAC1-D2CC854AEF44}"/>
    <dgm:cxn modelId="{C744E56A-46B7-4749-9F4A-323DBF15AC44}" type="presOf" srcId="{7602DEC7-92E6-4BA7-93CA-2B27F2B8EA8A}" destId="{8CB03202-ADBB-434B-A178-6AF446497DA9}" srcOrd="0" destOrd="0" presId="urn:microsoft.com/office/officeart/2005/8/layout/cycle6"/>
    <dgm:cxn modelId="{A92D6E76-81A2-4A9D-AB08-1D921FC594CB}" type="presOf" srcId="{D3C81CDD-2018-4F9A-986C-A773C1F7AFF2}" destId="{E37BF139-A34E-4BC6-AEE7-75883D1B57F8}" srcOrd="0" destOrd="0" presId="urn:microsoft.com/office/officeart/2005/8/layout/cycle6"/>
    <dgm:cxn modelId="{61EAAF57-412F-4CD0-B4E1-207F220927BE}" type="presOf" srcId="{9E2DAB50-723C-4E7A-8118-1D655A85C91E}" destId="{1D278972-C90B-4A41-93CA-B8BEC9EB6D60}" srcOrd="0" destOrd="0" presId="urn:microsoft.com/office/officeart/2005/8/layout/cycle6"/>
    <dgm:cxn modelId="{DE145778-F62A-4E19-BACF-9F14BD683BA7}" type="presOf" srcId="{5DA2F1A0-CDA2-46C3-BB7E-124984A1131C}" destId="{90C65945-AF23-4EAB-9091-60F0B93A755A}" srcOrd="0" destOrd="0" presId="urn:microsoft.com/office/officeart/2005/8/layout/cycle6"/>
    <dgm:cxn modelId="{85FFFB89-54B6-4043-995E-DA1BC00DA322}" srcId="{D3C81CDD-2018-4F9A-986C-A773C1F7AFF2}" destId="{5E2AF60D-3A46-47AB-AB8E-DEDA21EACA95}" srcOrd="4" destOrd="0" parTransId="{9AB0D9B3-FAFC-48D6-89A7-5FD4101F8160}" sibTransId="{4927A74C-3202-43B5-A975-7FCFF8EB37B0}"/>
    <dgm:cxn modelId="{EB91C0A5-F93A-4615-BF94-610BFD5D5DBE}" srcId="{D3C81CDD-2018-4F9A-986C-A773C1F7AFF2}" destId="{7602DEC7-92E6-4BA7-93CA-2B27F2B8EA8A}" srcOrd="2" destOrd="0" parTransId="{1B22909B-24B7-435D-AAD8-0328132A798E}" sibTransId="{F4987CEE-82E4-4096-BEF0-6F218B65BDC5}"/>
    <dgm:cxn modelId="{69E95BB4-CB7F-4DBA-9511-DBC9A801E50D}" type="presOf" srcId="{F4987CEE-82E4-4096-BEF0-6F218B65BDC5}" destId="{FD8558C2-6D38-4813-8632-8C01D6430883}" srcOrd="0" destOrd="0" presId="urn:microsoft.com/office/officeart/2005/8/layout/cycle6"/>
    <dgm:cxn modelId="{A3DCACB7-BE07-4301-8762-927E0A9AB948}" type="presOf" srcId="{34022E61-5F57-4403-BD16-9669FBABA9BC}" destId="{368CD484-F88D-475A-AFBE-5011B7F06F6D}" srcOrd="0" destOrd="0" presId="urn:microsoft.com/office/officeart/2005/8/layout/cycle6"/>
    <dgm:cxn modelId="{B7F4E8BC-048A-4425-85A2-6C275BE978E4}" type="presOf" srcId="{79B972C7-CCFA-4BDB-AAC1-D2CC854AEF44}" destId="{7B09E59E-4E91-466A-92B7-04861D0E6F36}" srcOrd="0" destOrd="0" presId="urn:microsoft.com/office/officeart/2005/8/layout/cycle6"/>
    <dgm:cxn modelId="{F87A9DBE-FB2A-4A05-81BB-3F23374C0C7E}" type="presOf" srcId="{CDF77966-F5E7-4B8B-8784-9DA882A7E843}" destId="{C163ECFA-5BDF-4258-9CD9-B8938B8866A0}" srcOrd="0" destOrd="0" presId="urn:microsoft.com/office/officeart/2005/8/layout/cycle6"/>
    <dgm:cxn modelId="{A01B78E8-34F6-465F-9979-7A761C69C40D}" srcId="{D3C81CDD-2018-4F9A-986C-A773C1F7AFF2}" destId="{B269B9E5-D15A-4F14-BB34-C308CC79E5A3}" srcOrd="0" destOrd="0" parTransId="{78745AE6-1F7B-4AFC-8C5D-6768EF7A7F8E}" sibTransId="{CDF77966-F5E7-4B8B-8784-9DA882A7E843}"/>
    <dgm:cxn modelId="{4111BBFC-6EEF-4020-BB81-2B253221D0CC}" type="presOf" srcId="{4927A74C-3202-43B5-A975-7FCFF8EB37B0}" destId="{4EF9AB60-615C-4090-875A-E7318602987B}" srcOrd="0" destOrd="0" presId="urn:microsoft.com/office/officeart/2005/8/layout/cycle6"/>
    <dgm:cxn modelId="{7FAD488E-2FA0-4769-8504-ADD6249CD415}" type="presParOf" srcId="{E37BF139-A34E-4BC6-AEE7-75883D1B57F8}" destId="{CAB92379-ECB4-4CE2-AFAD-D0EAAC3E1FE3}" srcOrd="0" destOrd="0" presId="urn:microsoft.com/office/officeart/2005/8/layout/cycle6"/>
    <dgm:cxn modelId="{8F4EB0EA-7049-4975-8445-2347C94C1585}" type="presParOf" srcId="{E37BF139-A34E-4BC6-AEE7-75883D1B57F8}" destId="{C5D8B093-59CB-4710-8F08-ADB98C8BA6F4}" srcOrd="1" destOrd="0" presId="urn:microsoft.com/office/officeart/2005/8/layout/cycle6"/>
    <dgm:cxn modelId="{385C6383-1DB1-4D92-8ACF-B8D1ACBB6A65}" type="presParOf" srcId="{E37BF139-A34E-4BC6-AEE7-75883D1B57F8}" destId="{C163ECFA-5BDF-4258-9CD9-B8938B8866A0}" srcOrd="2" destOrd="0" presId="urn:microsoft.com/office/officeart/2005/8/layout/cycle6"/>
    <dgm:cxn modelId="{338A8E80-C4D4-4528-8FD0-45900E0D0FF4}" type="presParOf" srcId="{E37BF139-A34E-4BC6-AEE7-75883D1B57F8}" destId="{ECB2F716-72DF-4094-B0B1-719C90578E45}" srcOrd="3" destOrd="0" presId="urn:microsoft.com/office/officeart/2005/8/layout/cycle6"/>
    <dgm:cxn modelId="{545DF5E4-91DF-4D15-AC67-A7619993669E}" type="presParOf" srcId="{E37BF139-A34E-4BC6-AEE7-75883D1B57F8}" destId="{DF61D8AB-01F5-4701-9CA6-DEFB0EBD47BE}" srcOrd="4" destOrd="0" presId="urn:microsoft.com/office/officeart/2005/8/layout/cycle6"/>
    <dgm:cxn modelId="{EA08991D-2D0C-4398-96DE-7E9E39ED6EC9}" type="presParOf" srcId="{E37BF139-A34E-4BC6-AEE7-75883D1B57F8}" destId="{90C65945-AF23-4EAB-9091-60F0B93A755A}" srcOrd="5" destOrd="0" presId="urn:microsoft.com/office/officeart/2005/8/layout/cycle6"/>
    <dgm:cxn modelId="{E74B2FEF-D464-4EFD-9A26-6A88A774F5C3}" type="presParOf" srcId="{E37BF139-A34E-4BC6-AEE7-75883D1B57F8}" destId="{8CB03202-ADBB-434B-A178-6AF446497DA9}" srcOrd="6" destOrd="0" presId="urn:microsoft.com/office/officeart/2005/8/layout/cycle6"/>
    <dgm:cxn modelId="{850FFE6A-FAA7-4BDD-BABF-90BDCFCAC4C5}" type="presParOf" srcId="{E37BF139-A34E-4BC6-AEE7-75883D1B57F8}" destId="{84685ABF-CEF8-4B50-8E90-2AB9765C7242}" srcOrd="7" destOrd="0" presId="urn:microsoft.com/office/officeart/2005/8/layout/cycle6"/>
    <dgm:cxn modelId="{EE019EE6-56BA-4746-BC72-2CE6C7BFCCD8}" type="presParOf" srcId="{E37BF139-A34E-4BC6-AEE7-75883D1B57F8}" destId="{FD8558C2-6D38-4813-8632-8C01D6430883}" srcOrd="8" destOrd="0" presId="urn:microsoft.com/office/officeart/2005/8/layout/cycle6"/>
    <dgm:cxn modelId="{F165AADB-3602-4B26-B576-CBDCBBDEC49D}" type="presParOf" srcId="{E37BF139-A34E-4BC6-AEE7-75883D1B57F8}" destId="{1D278972-C90B-4A41-93CA-B8BEC9EB6D60}" srcOrd="9" destOrd="0" presId="urn:microsoft.com/office/officeart/2005/8/layout/cycle6"/>
    <dgm:cxn modelId="{75FD2761-7812-4521-B1AC-D5495F1BD719}" type="presParOf" srcId="{E37BF139-A34E-4BC6-AEE7-75883D1B57F8}" destId="{C13C9D6B-4F2A-4C13-A817-5F9F6A296151}" srcOrd="10" destOrd="0" presId="urn:microsoft.com/office/officeart/2005/8/layout/cycle6"/>
    <dgm:cxn modelId="{9469580F-AFEF-48E9-82CC-C118A26C6A47}" type="presParOf" srcId="{E37BF139-A34E-4BC6-AEE7-75883D1B57F8}" destId="{368CD484-F88D-475A-AFBE-5011B7F06F6D}" srcOrd="11" destOrd="0" presId="urn:microsoft.com/office/officeart/2005/8/layout/cycle6"/>
    <dgm:cxn modelId="{4ECA8444-145E-4B9F-BC16-CB0DDF6021B3}" type="presParOf" srcId="{E37BF139-A34E-4BC6-AEE7-75883D1B57F8}" destId="{30803742-7019-42A6-B34D-89F253F38B5B}" srcOrd="12" destOrd="0" presId="urn:microsoft.com/office/officeart/2005/8/layout/cycle6"/>
    <dgm:cxn modelId="{439F9DCE-E78F-4F92-B7DD-C6896184F13D}" type="presParOf" srcId="{E37BF139-A34E-4BC6-AEE7-75883D1B57F8}" destId="{32F934A4-6A59-49A4-A718-0B465EDA4F01}" srcOrd="13" destOrd="0" presId="urn:microsoft.com/office/officeart/2005/8/layout/cycle6"/>
    <dgm:cxn modelId="{BADA69EF-B4A3-4A68-99EA-4D6DA779F549}" type="presParOf" srcId="{E37BF139-A34E-4BC6-AEE7-75883D1B57F8}" destId="{4EF9AB60-615C-4090-875A-E7318602987B}" srcOrd="14" destOrd="0" presId="urn:microsoft.com/office/officeart/2005/8/layout/cycle6"/>
    <dgm:cxn modelId="{23C16951-B02D-49BC-9257-05B047DD87C6}" type="presParOf" srcId="{E37BF139-A34E-4BC6-AEE7-75883D1B57F8}" destId="{2A3BD9E9-4E0D-41D7-AF08-0D050BE84A9B}" srcOrd="15" destOrd="0" presId="urn:microsoft.com/office/officeart/2005/8/layout/cycle6"/>
    <dgm:cxn modelId="{6341B51E-35D8-4E9A-83C6-2127B1A401B4}" type="presParOf" srcId="{E37BF139-A34E-4BC6-AEE7-75883D1B57F8}" destId="{0E5BB29C-59E2-4184-8D51-D17745F32BE0}" srcOrd="16" destOrd="0" presId="urn:microsoft.com/office/officeart/2005/8/layout/cycle6"/>
    <dgm:cxn modelId="{060BF7CE-C27A-4AC3-A377-79FFF2CFD34E}" type="presParOf" srcId="{E37BF139-A34E-4BC6-AEE7-75883D1B57F8}" destId="{92398D8E-3B52-4A11-97DE-7DB8A44DD7CE}" srcOrd="17" destOrd="0" presId="urn:microsoft.com/office/officeart/2005/8/layout/cycle6"/>
    <dgm:cxn modelId="{6C63684A-A0FF-4D18-9A48-B7A3EED6241D}" type="presParOf" srcId="{E37BF139-A34E-4BC6-AEE7-75883D1B57F8}" destId="{69FF2D35-9FC4-42FF-A90B-13667E471EDF}" srcOrd="18" destOrd="0" presId="urn:microsoft.com/office/officeart/2005/8/layout/cycle6"/>
    <dgm:cxn modelId="{FAF1F274-ADBF-4847-801B-6653B8C5E089}" type="presParOf" srcId="{E37BF139-A34E-4BC6-AEE7-75883D1B57F8}" destId="{A396BDEE-88A9-4890-A4E4-81A8C9D63F07}" srcOrd="19" destOrd="0" presId="urn:microsoft.com/office/officeart/2005/8/layout/cycle6"/>
    <dgm:cxn modelId="{EA1A466F-BF08-4E23-8614-8FBC5EB3EC63}" type="presParOf" srcId="{E37BF139-A34E-4BC6-AEE7-75883D1B57F8}" destId="{7B09E59E-4E91-466A-92B7-04861D0E6F36}" srcOrd="20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92379-ECB4-4CE2-AFAD-D0EAAC3E1FE3}">
      <dsp:nvSpPr>
        <dsp:cNvPr id="0" name=""/>
        <dsp:cNvSpPr/>
      </dsp:nvSpPr>
      <dsp:spPr>
        <a:xfrm>
          <a:off x="3617977" y="0"/>
          <a:ext cx="1628893" cy="66746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hypothalamus</a:t>
          </a:r>
        </a:p>
      </dsp:txBody>
      <dsp:txXfrm>
        <a:off x="3650560" y="32583"/>
        <a:ext cx="1563727" cy="602295"/>
      </dsp:txXfrm>
    </dsp:sp>
    <dsp:sp modelId="{C163ECFA-5BDF-4258-9CD9-B8938B8866A0}">
      <dsp:nvSpPr>
        <dsp:cNvPr id="0" name=""/>
        <dsp:cNvSpPr/>
      </dsp:nvSpPr>
      <dsp:spPr>
        <a:xfrm>
          <a:off x="2862491" y="437460"/>
          <a:ext cx="3809691" cy="3809691"/>
        </a:xfrm>
        <a:custGeom>
          <a:avLst/>
          <a:gdLst/>
          <a:ahLst/>
          <a:cxnLst/>
          <a:rect l="0" t="0" r="0" b="0"/>
          <a:pathLst>
            <a:path>
              <a:moveTo>
                <a:pt x="2395009" y="64145"/>
              </a:moveTo>
              <a:arcTo wR="1904845" hR="1904845" stAng="17094682" swAng="197260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2F716-72DF-4094-B0B1-719C90578E45}">
      <dsp:nvSpPr>
        <dsp:cNvPr id="0" name=""/>
        <dsp:cNvSpPr/>
      </dsp:nvSpPr>
      <dsp:spPr>
        <a:xfrm>
          <a:off x="5857351" y="1070651"/>
          <a:ext cx="1026863" cy="66746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Pituitary gland</a:t>
          </a:r>
        </a:p>
      </dsp:txBody>
      <dsp:txXfrm>
        <a:off x="5889934" y="1103234"/>
        <a:ext cx="961697" cy="602295"/>
      </dsp:txXfrm>
    </dsp:sp>
    <dsp:sp modelId="{90C65945-AF23-4EAB-9091-60F0B93A755A}">
      <dsp:nvSpPr>
        <dsp:cNvPr id="0" name=""/>
        <dsp:cNvSpPr/>
      </dsp:nvSpPr>
      <dsp:spPr>
        <a:xfrm>
          <a:off x="2722069" y="252860"/>
          <a:ext cx="3809691" cy="3809691"/>
        </a:xfrm>
        <a:custGeom>
          <a:avLst/>
          <a:gdLst/>
          <a:ahLst/>
          <a:cxnLst/>
          <a:rect l="0" t="0" r="0" b="0"/>
          <a:pathLst>
            <a:path>
              <a:moveTo>
                <a:pt x="3764240" y="1491216"/>
              </a:moveTo>
              <a:arcTo wR="1904845" hR="1904845" stAng="20847512" swAng="1085630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03202-ADBB-434B-A178-6AF446497DA9}">
      <dsp:nvSpPr>
        <dsp:cNvPr id="0" name=""/>
        <dsp:cNvSpPr/>
      </dsp:nvSpPr>
      <dsp:spPr>
        <a:xfrm>
          <a:off x="5963792" y="2348092"/>
          <a:ext cx="1026863" cy="66746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Ovaries</a:t>
          </a:r>
        </a:p>
      </dsp:txBody>
      <dsp:txXfrm>
        <a:off x="5996375" y="2380675"/>
        <a:ext cx="961697" cy="602295"/>
      </dsp:txXfrm>
    </dsp:sp>
    <dsp:sp modelId="{FD8558C2-6D38-4813-8632-8C01D6430883}">
      <dsp:nvSpPr>
        <dsp:cNvPr id="0" name=""/>
        <dsp:cNvSpPr/>
      </dsp:nvSpPr>
      <dsp:spPr>
        <a:xfrm>
          <a:off x="2827756" y="143401"/>
          <a:ext cx="3809691" cy="3809691"/>
        </a:xfrm>
        <a:custGeom>
          <a:avLst/>
          <a:gdLst/>
          <a:ahLst/>
          <a:cxnLst/>
          <a:rect l="0" t="0" r="0" b="0"/>
          <a:pathLst>
            <a:path>
              <a:moveTo>
                <a:pt x="3541903" y="2878745"/>
              </a:moveTo>
              <a:arcTo wR="1904845" hR="1904845" stAng="1844926" swAng="136474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78972-C90B-4A41-93CA-B8BEC9EB6D60}">
      <dsp:nvSpPr>
        <dsp:cNvPr id="0" name=""/>
        <dsp:cNvSpPr/>
      </dsp:nvSpPr>
      <dsp:spPr>
        <a:xfrm>
          <a:off x="4917673" y="3583908"/>
          <a:ext cx="1026863" cy="66746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Uterus</a:t>
          </a:r>
        </a:p>
      </dsp:txBody>
      <dsp:txXfrm>
        <a:off x="4950256" y="3616491"/>
        <a:ext cx="961697" cy="602295"/>
      </dsp:txXfrm>
    </dsp:sp>
    <dsp:sp modelId="{368CD484-F88D-475A-AFBE-5011B7F06F6D}">
      <dsp:nvSpPr>
        <dsp:cNvPr id="0" name=""/>
        <dsp:cNvSpPr/>
      </dsp:nvSpPr>
      <dsp:spPr>
        <a:xfrm>
          <a:off x="2528559" y="373997"/>
          <a:ext cx="3809691" cy="3809691"/>
        </a:xfrm>
        <a:custGeom>
          <a:avLst/>
          <a:gdLst/>
          <a:ahLst/>
          <a:cxnLst/>
          <a:rect l="0" t="0" r="0" b="0"/>
          <a:pathLst>
            <a:path>
              <a:moveTo>
                <a:pt x="2379236" y="3749674"/>
              </a:moveTo>
              <a:arcTo wR="1904845" hR="1904845" stAng="4534744" swAng="182791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03742-7019-42A6-B34D-89F253F38B5B}">
      <dsp:nvSpPr>
        <dsp:cNvPr id="0" name=""/>
        <dsp:cNvSpPr/>
      </dsp:nvSpPr>
      <dsp:spPr>
        <a:xfrm>
          <a:off x="2870279" y="3528661"/>
          <a:ext cx="1026863" cy="66746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Uterine tubes</a:t>
          </a:r>
        </a:p>
      </dsp:txBody>
      <dsp:txXfrm>
        <a:off x="2902862" y="3561244"/>
        <a:ext cx="961697" cy="602295"/>
      </dsp:txXfrm>
    </dsp:sp>
    <dsp:sp modelId="{4EF9AB60-615C-4090-875A-E7318602987B}">
      <dsp:nvSpPr>
        <dsp:cNvPr id="0" name=""/>
        <dsp:cNvSpPr/>
      </dsp:nvSpPr>
      <dsp:spPr>
        <a:xfrm>
          <a:off x="2391025" y="224537"/>
          <a:ext cx="3809691" cy="3809691"/>
        </a:xfrm>
        <a:custGeom>
          <a:avLst/>
          <a:gdLst/>
          <a:ahLst/>
          <a:cxnLst/>
          <a:rect l="0" t="0" r="0" b="0"/>
          <a:pathLst>
            <a:path>
              <a:moveTo>
                <a:pt x="607564" y="3299657"/>
              </a:moveTo>
              <a:arcTo wR="1904845" hR="1904845" stAng="7975510" swAng="116815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BD9E9-4E0D-41D7-AF08-0D050BE84A9B}">
      <dsp:nvSpPr>
        <dsp:cNvPr id="0" name=""/>
        <dsp:cNvSpPr/>
      </dsp:nvSpPr>
      <dsp:spPr>
        <a:xfrm>
          <a:off x="1987281" y="2338767"/>
          <a:ext cx="1026863" cy="66746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Vagina</a:t>
          </a:r>
        </a:p>
      </dsp:txBody>
      <dsp:txXfrm>
        <a:off x="2019864" y="2371350"/>
        <a:ext cx="961697" cy="602295"/>
      </dsp:txXfrm>
    </dsp:sp>
    <dsp:sp modelId="{92398D8E-3B52-4A11-97DE-7DB8A44DD7CE}">
      <dsp:nvSpPr>
        <dsp:cNvPr id="0" name=""/>
        <dsp:cNvSpPr/>
      </dsp:nvSpPr>
      <dsp:spPr>
        <a:xfrm>
          <a:off x="2444445" y="220830"/>
          <a:ext cx="3809691" cy="3809691"/>
        </a:xfrm>
        <a:custGeom>
          <a:avLst/>
          <a:gdLst/>
          <a:ahLst/>
          <a:cxnLst/>
          <a:rect l="0" t="0" r="0" b="0"/>
          <a:pathLst>
            <a:path>
              <a:moveTo>
                <a:pt x="11265" y="2111709"/>
              </a:moveTo>
              <a:arcTo wR="1904845" hR="1904845" stAng="10425927" swAng="1113171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F2D35-9FC4-42FF-A90B-13667E471EDF}">
      <dsp:nvSpPr>
        <dsp:cNvPr id="0" name=""/>
        <dsp:cNvSpPr/>
      </dsp:nvSpPr>
      <dsp:spPr>
        <a:xfrm>
          <a:off x="2097026" y="1045712"/>
          <a:ext cx="1026863" cy="66746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Mamary</a:t>
          </a:r>
          <a:r>
            <a:rPr lang="en-US" sz="1400" kern="1200" dirty="0"/>
            <a:t> glands</a:t>
          </a:r>
        </a:p>
      </dsp:txBody>
      <dsp:txXfrm>
        <a:off x="2129609" y="1078295"/>
        <a:ext cx="961697" cy="602295"/>
      </dsp:txXfrm>
    </dsp:sp>
    <dsp:sp modelId="{7B09E59E-4E91-466A-92B7-04861D0E6F36}">
      <dsp:nvSpPr>
        <dsp:cNvPr id="0" name=""/>
        <dsp:cNvSpPr/>
      </dsp:nvSpPr>
      <dsp:spPr>
        <a:xfrm>
          <a:off x="2288913" y="444952"/>
          <a:ext cx="3809691" cy="3809691"/>
        </a:xfrm>
        <a:custGeom>
          <a:avLst/>
          <a:gdLst/>
          <a:ahLst/>
          <a:cxnLst/>
          <a:rect l="0" t="0" r="0" b="0"/>
          <a:pathLst>
            <a:path>
              <a:moveTo>
                <a:pt x="522986" y="593776"/>
              </a:moveTo>
              <a:arcTo wR="1904845" hR="1904845" stAng="13409651" swAng="1717371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7AF6FB-31C0-4022-B4E3-FD4835F21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1AF2BB-B520-4C9A-BB64-3DB28EF22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751A79-704D-4583-85F6-E67AEBBE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8A07-C78B-41E2-A567-2CD1E8548A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82A1F9-3FCB-4DC6-81B5-6866A08D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E6A8E8-D5FD-42C7-89F7-57EA2463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047-270B-414C-8247-7F361784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3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5AF254-FCA3-4462-B6EC-6F920F41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DDD6793-932B-4BE8-9741-C3BE03ED2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1CDEFA-5593-4A88-9235-958BB6DC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8A07-C78B-41E2-A567-2CD1E8548A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9B25C3-57EA-49BC-B9E1-1194EE22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017025-5A5D-4A87-AA22-92785008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047-270B-414C-8247-7F361784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4BEF258-7337-4BA2-AABA-86DDBF7F3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D22EDF8-6625-4E93-9521-82B3A513E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673D2B-2F44-4A78-A7EE-DFF1A6D3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8A07-C78B-41E2-A567-2CD1E8548A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A0F885-1F87-4B68-B9E9-22B5A0BC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D5C1A8-719C-4455-BCBE-1157060A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047-270B-414C-8247-7F361784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769AD5-1E8D-4C70-9C6C-BD289C3D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8B4FE5D-3490-4087-8F91-6273B3FCA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41F205-1859-4024-8608-0752E817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8A07-C78B-41E2-A567-2CD1E8548A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DA4FD9-687C-414F-83A9-B6401322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AED878-3D8F-4872-9E17-73813D96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047-270B-414C-8247-7F361784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9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844744-7BCF-44F8-A2D9-CC563A9A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5060BDA-524B-49BF-B9F9-98BE2FE77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D526CD-3429-4730-939B-B0E81BE6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8A07-C78B-41E2-A567-2CD1E8548A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3867D8-0489-4862-B2C8-AF481099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201DE7-CAFE-4943-8FBD-49C656E6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047-270B-414C-8247-7F361784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5CC505-2E82-4187-AA9F-ACD3C6CD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CC216D-AA4F-46DB-8E69-78D33B5F6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AD51128-8488-469D-9271-CBAAFB8A1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21BABAE-EC9C-4E00-93F2-F1AF843A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8A07-C78B-41E2-A567-2CD1E8548A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261D269-3CE5-4C0F-8986-7794A9FC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A53ED2C-FE1E-4D00-A1F6-13A064F1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047-270B-414C-8247-7F361784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3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149061-73A6-404D-AA6C-9677972D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964AB66-4C16-4D86-96ED-665292E3C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2D0F6F7-8D3B-4190-9220-33E7BFFBD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B333E7C-43C0-4460-9A5A-E902A8597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1B0CBA9-8FAC-44D7-8CC1-AA6E27D43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B7596A0-A960-453F-A66F-53E9CA98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8A07-C78B-41E2-A567-2CD1E8548A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EAFFF56-4590-4C27-B5C0-F7B4C0A7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D1B343E-48D6-4047-BC80-D996EA11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047-270B-414C-8247-7F361784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4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E6FD13-B09B-4FE1-9DCF-D77750A1D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4B65BD-796A-456C-9498-76ADE5F8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8A07-C78B-41E2-A567-2CD1E8548A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D64053F-B73C-4E6D-948C-C008ACDE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3128D51-DBB1-4BAC-A807-BCA017D9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047-270B-414C-8247-7F361784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8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0AEC51A-D9AA-4279-BB19-4B7FD30C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8A07-C78B-41E2-A567-2CD1E8548A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6E38E2B-ADF1-47D6-9DCF-7D2CBC8E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B98DFF3-8F9A-4B16-9493-68A57809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047-270B-414C-8247-7F361784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4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D560D7-E64C-4763-9290-7867D49A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4AD9B68-F11E-4ED5-A26B-4203B4E6B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5F8AE12-E134-4D1C-A23F-D874C9E9A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7CCFE0-DE53-4564-B8B5-DB354C88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8A07-C78B-41E2-A567-2CD1E8548A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F963A8-FCED-4E52-A1CD-765F4B4A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53D6088-BB93-45D6-A0CC-D514F437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047-270B-414C-8247-7F361784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07A5F7-F79F-433D-9349-AD39D3C3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90FE60B-3A1A-4C28-A73A-90BFA52BF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7E7787C-90BF-4538-A8DD-E93D75B60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995C52-D1D7-44FB-985D-17C33B8B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8A07-C78B-41E2-A567-2CD1E8548A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9BD15E3-CF9E-4632-814D-D448F6D6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6241A21-2192-477D-B65C-4A8F00CF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047-270B-414C-8247-7F361784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B85D9F3-3D1F-4C6B-A808-C855C3D5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F2110E-3BFC-4EEA-8B79-C28571D5C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9E551B-9741-417A-BF7B-A3568E42D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A8A07-C78B-41E2-A567-2CD1E8548A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7AEA44-2705-4767-8C77-29D23F096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49350A-C156-40C6-864E-12EC2C793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AE047-270B-414C-8247-7F361784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9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Lmg4wSHdx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nlinequizcreator.com/gametogenesis-female-cycles/quiz-310238" TargetMode="External"/><Relationship Id="rId4" Type="http://schemas.openxmlformats.org/officeDocument/2006/relationships/hyperlink" Target="https://www.youtube.com/watch?v=vsiZOHernd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D28BA0F2-842A-4265-81A8-F122AB74B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0281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2DF2D8B-504A-49E7-857A-869D436FFFC0}"/>
              </a:ext>
            </a:extLst>
          </p:cNvPr>
          <p:cNvSpPr txBox="1"/>
          <p:nvPr/>
        </p:nvSpPr>
        <p:spPr>
          <a:xfrm>
            <a:off x="1066801" y="2451590"/>
            <a:ext cx="66072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Bauhaus 93" panose="04030905020B02020C02" pitchFamily="82" charset="0"/>
              </a:rPr>
              <a:t>Gametogenesis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684717-B804-45AD-A38B-6C756BE2CFF3}"/>
              </a:ext>
            </a:extLst>
          </p:cNvPr>
          <p:cNvSpPr txBox="1"/>
          <p:nvPr/>
        </p:nvSpPr>
        <p:spPr>
          <a:xfrm>
            <a:off x="1106129" y="2446675"/>
            <a:ext cx="66072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617982"/>
                </a:solidFill>
                <a:latin typeface="Bauhaus 93" panose="04030905020B02020C02" pitchFamily="82" charset="0"/>
              </a:rPr>
              <a:t>Gametogenesis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F025DA6-4B82-4489-84B9-FB44A1E13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14" y="3554671"/>
            <a:ext cx="4274233" cy="42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2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A85207F-0E50-4A3F-BE41-8785310766F7}"/>
              </a:ext>
            </a:extLst>
          </p:cNvPr>
          <p:cNvSpPr/>
          <p:nvPr/>
        </p:nvSpPr>
        <p:spPr>
          <a:xfrm>
            <a:off x="211055" y="137459"/>
            <a:ext cx="5210081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600" u="sng" dirty="0">
                <a:solidFill>
                  <a:srgbClr val="303C40"/>
                </a:solidFill>
                <a:latin typeface="Andalus" pitchFamily="18" charset="-78"/>
                <a:ea typeface="Calibri" panose="020F0502020204030204" pitchFamily="34" charset="0"/>
                <a:cs typeface="Andalus" pitchFamily="18" charset="-78"/>
              </a:rPr>
              <a:t>Uterine or menstrual cycle</a:t>
            </a:r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170B3DD6-8559-4873-8347-8990CC737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189447"/>
              </p:ext>
            </p:extLst>
          </p:nvPr>
        </p:nvGraphicFramePr>
        <p:xfrm>
          <a:off x="565150" y="1622872"/>
          <a:ext cx="109982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500">
                  <a:extLst>
                    <a:ext uri="{9D8B030D-6E8A-4147-A177-3AD203B41FA5}">
                      <a16:colId xmlns:a16="http://schemas.microsoft.com/office/drawing/2014/main" val="811633536"/>
                    </a:ext>
                  </a:extLst>
                </a:gridCol>
                <a:gridCol w="7886700">
                  <a:extLst>
                    <a:ext uri="{9D8B030D-6E8A-4147-A177-3AD203B41FA5}">
                      <a16:colId xmlns:a16="http://schemas.microsoft.com/office/drawing/2014/main" val="3177737460"/>
                    </a:ext>
                  </a:extLst>
                </a:gridCol>
              </a:tblGrid>
              <a:tr h="932545">
                <a:tc>
                  <a:txBody>
                    <a:bodyPr/>
                    <a:lstStyle/>
                    <a:p>
                      <a:pPr algn="ctr"/>
                      <a:endParaRPr lang="ar-SA" sz="2000" b="0" dirty="0">
                        <a:solidFill>
                          <a:srgbClr val="DEE3E4"/>
                        </a:solidFill>
                        <a:latin typeface="Goudy Old Style" panose="02020502050305020303" pitchFamily="18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DEE3E4"/>
                          </a:solidFill>
                          <a:latin typeface="Goudy Old Style" panose="02020502050305020303" pitchFamily="18" charset="0"/>
                        </a:rPr>
                        <a:t>What is it? </a:t>
                      </a:r>
                      <a:r>
                        <a:rPr lang="ar-SA" sz="2000" b="0" dirty="0">
                          <a:solidFill>
                            <a:srgbClr val="DEE3E4"/>
                          </a:solidFill>
                          <a:latin typeface="Goudy Old Style" panose="02020502050305020303" pitchFamily="18" charset="0"/>
                        </a:rPr>
                        <a:t>-</a:t>
                      </a:r>
                      <a:endParaRPr lang="en-US" sz="2000" b="0" dirty="0">
                        <a:solidFill>
                          <a:srgbClr val="DEE3E4"/>
                        </a:solidFill>
                        <a:latin typeface="Goudy Old Style" panose="02020502050305020303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rgbClr val="DEE3E4"/>
                        </a:solidFill>
                        <a:latin typeface="Goudy Old Style" panose="02020502050305020303" pitchFamily="18" charset="0"/>
                      </a:endParaRPr>
                    </a:p>
                  </a:txBody>
                  <a:tcPr>
                    <a:solidFill>
                      <a:srgbClr val="B3C0C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ar-SA" sz="2000" b="0" dirty="0">
                        <a:solidFill>
                          <a:srgbClr val="303C40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303C40"/>
                          </a:solidFill>
                          <a:latin typeface="+mj-lt"/>
                        </a:rPr>
                        <a:t>Cyclic changes in the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+mj-lt"/>
                        </a:rPr>
                        <a:t>endometrium</a:t>
                      </a:r>
                      <a:r>
                        <a:rPr lang="en-US" sz="2000" b="0" dirty="0">
                          <a:solidFill>
                            <a:srgbClr val="303C40"/>
                          </a:solidFill>
                          <a:latin typeface="+mj-lt"/>
                        </a:rPr>
                        <a:t>.</a:t>
                      </a:r>
                    </a:p>
                    <a:p>
                      <a:pPr algn="l"/>
                      <a:endParaRPr lang="en-US" sz="2000" b="0" dirty="0">
                        <a:solidFill>
                          <a:srgbClr val="303C40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311420"/>
                  </a:ext>
                </a:extLst>
              </a:tr>
              <a:tr h="932545">
                <a:tc>
                  <a:txBody>
                    <a:bodyPr/>
                    <a:lstStyle/>
                    <a:p>
                      <a:pPr algn="ctr"/>
                      <a:endParaRPr lang="ar-SA" sz="2000" b="0" dirty="0">
                        <a:solidFill>
                          <a:srgbClr val="DEE3E4"/>
                        </a:solidFill>
                        <a:latin typeface="Goudy Old Style" panose="02020502050305020303" pitchFamily="18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DEE3E4"/>
                          </a:solidFill>
                          <a:latin typeface="Goudy Old Style" panose="02020502050305020303" pitchFamily="18" charset="0"/>
                        </a:rPr>
                        <a:t>What cause it?</a:t>
                      </a:r>
                      <a:r>
                        <a:rPr lang="ar-SA" sz="2000" b="0" dirty="0">
                          <a:solidFill>
                            <a:srgbClr val="DEE3E4"/>
                          </a:solidFill>
                          <a:latin typeface="Goudy Old Style" panose="02020502050305020303" pitchFamily="18" charset="0"/>
                        </a:rPr>
                        <a:t>-</a:t>
                      </a:r>
                      <a:endParaRPr lang="en-US" sz="2000" b="0" dirty="0">
                        <a:solidFill>
                          <a:srgbClr val="DEE3E4"/>
                        </a:solidFill>
                        <a:latin typeface="Goudy Old Style" panose="02020502050305020303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rgbClr val="DEE3E4"/>
                        </a:solidFill>
                        <a:latin typeface="Goudy Old Style" panose="02020502050305020303" pitchFamily="18" charset="0"/>
                      </a:endParaRPr>
                    </a:p>
                  </a:txBody>
                  <a:tcPr>
                    <a:solidFill>
                      <a:srgbClr val="B3C0C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ar-SA" sz="2000" b="0" dirty="0">
                        <a:solidFill>
                          <a:srgbClr val="303C40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303C40"/>
                          </a:solidFill>
                          <a:latin typeface="+mj-lt"/>
                        </a:rPr>
                        <a:t>Caused by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+mj-lt"/>
                        </a:rPr>
                        <a:t>estrogen &amp; progesterone</a:t>
                      </a:r>
                      <a:r>
                        <a:rPr lang="en-US" sz="2000" b="0" dirty="0">
                          <a:solidFill>
                            <a:srgbClr val="303C40"/>
                          </a:solidFill>
                          <a:latin typeface="+mj-lt"/>
                        </a:rPr>
                        <a:t>. </a:t>
                      </a:r>
                    </a:p>
                    <a:p>
                      <a:pPr algn="l"/>
                      <a:endParaRPr lang="en-US" sz="2000" b="0" dirty="0">
                        <a:solidFill>
                          <a:srgbClr val="303C40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507476"/>
                  </a:ext>
                </a:extLst>
              </a:tr>
              <a:tr h="932545">
                <a:tc>
                  <a:txBody>
                    <a:bodyPr/>
                    <a:lstStyle/>
                    <a:p>
                      <a:pPr algn="ctr"/>
                      <a:endParaRPr lang="ar-SA" sz="2000" b="0" dirty="0">
                        <a:solidFill>
                          <a:srgbClr val="DEE3E4"/>
                        </a:solidFill>
                        <a:latin typeface="Goudy Old Style" panose="02020502050305020303" pitchFamily="18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DEE3E4"/>
                          </a:solidFill>
                          <a:latin typeface="Goudy Old Style" panose="02020502050305020303" pitchFamily="18" charset="0"/>
                        </a:rPr>
                        <a:t>It’s average days?</a:t>
                      </a:r>
                      <a:r>
                        <a:rPr lang="ar-SA" sz="2000" b="0" dirty="0">
                          <a:solidFill>
                            <a:srgbClr val="DEE3E4"/>
                          </a:solidFill>
                          <a:latin typeface="Goudy Old Style" panose="02020502050305020303" pitchFamily="18" charset="0"/>
                        </a:rPr>
                        <a:t>-</a:t>
                      </a:r>
                      <a:endParaRPr lang="en-US" sz="2000" b="0" dirty="0">
                        <a:solidFill>
                          <a:srgbClr val="DEE3E4"/>
                        </a:solidFill>
                        <a:latin typeface="Goudy Old Style" panose="02020502050305020303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rgbClr val="DEE3E4"/>
                        </a:solidFill>
                        <a:latin typeface="Goudy Old Style" panose="02020502050305020303" pitchFamily="18" charset="0"/>
                      </a:endParaRPr>
                    </a:p>
                  </a:txBody>
                  <a:tcPr>
                    <a:solidFill>
                      <a:srgbClr val="B3C0C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ar-SA" sz="2000" b="0" dirty="0">
                        <a:solidFill>
                          <a:srgbClr val="303C40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303C40"/>
                          </a:solidFill>
                          <a:latin typeface="+mj-lt"/>
                        </a:rPr>
                        <a:t>An average is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+mj-lt"/>
                        </a:rPr>
                        <a:t>28 days</a:t>
                      </a:r>
                      <a:r>
                        <a:rPr lang="en-US" sz="2000" b="0" dirty="0">
                          <a:solidFill>
                            <a:srgbClr val="303C40"/>
                          </a:solidFill>
                          <a:latin typeface="+mj-lt"/>
                        </a:rPr>
                        <a:t>, the range between 23 and 35 days in 90% of women.</a:t>
                      </a:r>
                    </a:p>
                    <a:p>
                      <a:pPr algn="l"/>
                      <a:endParaRPr lang="en-US" sz="2000" b="0" dirty="0">
                        <a:solidFill>
                          <a:srgbClr val="303C40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689894"/>
                  </a:ext>
                </a:extLst>
              </a:tr>
              <a:tr h="932545">
                <a:tc>
                  <a:txBody>
                    <a:bodyPr/>
                    <a:lstStyle/>
                    <a:p>
                      <a:pPr algn="ctr"/>
                      <a:endParaRPr lang="ar-SA" sz="2000" b="0" dirty="0">
                        <a:solidFill>
                          <a:srgbClr val="DEE3E4"/>
                        </a:solidFill>
                        <a:latin typeface="Goudy Old Style" panose="02020502050305020303" pitchFamily="18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DEE3E4"/>
                          </a:solidFill>
                          <a:latin typeface="Goudy Old Style" panose="02020502050305020303" pitchFamily="18" charset="0"/>
                        </a:rPr>
                        <a:t>What else you need to know about menstrual cycle?</a:t>
                      </a:r>
                      <a:r>
                        <a:rPr lang="ar-SA" sz="2000" b="0" dirty="0">
                          <a:solidFill>
                            <a:srgbClr val="DEE3E4"/>
                          </a:solidFill>
                          <a:latin typeface="Goudy Old Style" panose="02020502050305020303" pitchFamily="18" charset="0"/>
                        </a:rPr>
                        <a:t>-</a:t>
                      </a:r>
                      <a:endParaRPr lang="en-US" sz="2000" b="0" dirty="0">
                        <a:solidFill>
                          <a:srgbClr val="DEE3E4"/>
                        </a:solidFill>
                        <a:latin typeface="Goudy Old Style" panose="02020502050305020303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rgbClr val="DEE3E4"/>
                        </a:solidFill>
                        <a:latin typeface="Goudy Old Style" panose="02020502050305020303" pitchFamily="18" charset="0"/>
                      </a:endParaRPr>
                    </a:p>
                  </a:txBody>
                  <a:tcPr>
                    <a:solidFill>
                      <a:srgbClr val="B3C0C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ar-SA" sz="2000" b="0" dirty="0">
                        <a:solidFill>
                          <a:srgbClr val="303C40"/>
                        </a:solidFill>
                        <a:latin typeface="+mj-lt"/>
                      </a:endParaRP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303C40"/>
                          </a:solidFill>
                          <a:latin typeface="+mj-lt"/>
                        </a:rPr>
                        <a:t>Day one is the day when menstrual blood flow begins. 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303C40"/>
                          </a:solidFill>
                          <a:latin typeface="+mj-lt"/>
                        </a:rPr>
                        <a:t>varies by several days in normal women and It sometimes varies in the same woman.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440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833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E0BE375-07EA-4D03-931B-A0820402B6AA}"/>
              </a:ext>
            </a:extLst>
          </p:cNvPr>
          <p:cNvSpPr/>
          <p:nvPr/>
        </p:nvSpPr>
        <p:spPr>
          <a:xfrm>
            <a:off x="310442" y="139182"/>
            <a:ext cx="5785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rgbClr val="303C40"/>
                </a:solidFill>
                <a:latin typeface="Andalus" pitchFamily="18" charset="-78"/>
                <a:cs typeface="Andalus" pitchFamily="18" charset="-78"/>
              </a:rPr>
              <a:t>Phases of the menstrual cycle:</a:t>
            </a:r>
            <a:endParaRPr lang="en-US" sz="3600" dirty="0">
              <a:solidFill>
                <a:srgbClr val="303C40"/>
              </a:solidFill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899549" y="1259949"/>
            <a:ext cx="12753623" cy="5428611"/>
            <a:chOff x="-899549" y="1259949"/>
            <a:chExt cx="12753623" cy="5428611"/>
          </a:xfrm>
        </p:grpSpPr>
        <p:sp>
          <p:nvSpPr>
            <p:cNvPr id="6" name="Freeform 5"/>
            <p:cNvSpPr/>
            <p:nvPr/>
          </p:nvSpPr>
          <p:spPr>
            <a:xfrm>
              <a:off x="-899549" y="1418262"/>
              <a:ext cx="4860644" cy="551189"/>
            </a:xfrm>
            <a:custGeom>
              <a:avLst/>
              <a:gdLst>
                <a:gd name="connsiteX0" fmla="*/ 0 w 4860644"/>
                <a:gd name="connsiteY0" fmla="*/ 0 h 551189"/>
                <a:gd name="connsiteX1" fmla="*/ 4860644 w 4860644"/>
                <a:gd name="connsiteY1" fmla="*/ 0 h 551189"/>
                <a:gd name="connsiteX2" fmla="*/ 4860644 w 4860644"/>
                <a:gd name="connsiteY2" fmla="*/ 551189 h 551189"/>
                <a:gd name="connsiteX3" fmla="*/ 0 w 4860644"/>
                <a:gd name="connsiteY3" fmla="*/ 551189 h 551189"/>
                <a:gd name="connsiteX4" fmla="*/ 0 w 4860644"/>
                <a:gd name="connsiteY4" fmla="*/ 0 h 55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644" h="551189">
                  <a:moveTo>
                    <a:pt x="0" y="0"/>
                  </a:moveTo>
                  <a:lnTo>
                    <a:pt x="4860644" y="0"/>
                  </a:lnTo>
                  <a:lnTo>
                    <a:pt x="4860644" y="551189"/>
                  </a:lnTo>
                  <a:lnTo>
                    <a:pt x="0" y="5511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486118" bIns="0" numCol="1" spcCol="1270" anchor="t" anchorCtr="0">
              <a:noAutofit/>
            </a:bodyPr>
            <a:lstStyle/>
            <a:p>
              <a:pPr lvl="0" algn="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rgbClr val="303C40"/>
                  </a:solidFill>
                </a:rPr>
                <a:t>1-Menstrual Phase</a:t>
              </a:r>
              <a:endParaRPr lang="ar-SA" sz="2800" kern="1200" dirty="0">
                <a:solidFill>
                  <a:srgbClr val="303C40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41226" y="1321873"/>
              <a:ext cx="2918557" cy="5329599"/>
            </a:xfrm>
            <a:custGeom>
              <a:avLst/>
              <a:gdLst>
                <a:gd name="connsiteX0" fmla="*/ 0 w 2918557"/>
                <a:gd name="connsiteY0" fmla="*/ 0 h 5329599"/>
                <a:gd name="connsiteX1" fmla="*/ 2918557 w 2918557"/>
                <a:gd name="connsiteY1" fmla="*/ 0 h 5329599"/>
                <a:gd name="connsiteX2" fmla="*/ 2918557 w 2918557"/>
                <a:gd name="connsiteY2" fmla="*/ 5329599 h 5329599"/>
                <a:gd name="connsiteX3" fmla="*/ 0 w 2918557"/>
                <a:gd name="connsiteY3" fmla="*/ 5329599 h 5329599"/>
                <a:gd name="connsiteX4" fmla="*/ 0 w 2918557"/>
                <a:gd name="connsiteY4" fmla="*/ 0 h 532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8557" h="5329599">
                  <a:moveTo>
                    <a:pt x="0" y="0"/>
                  </a:moveTo>
                  <a:lnTo>
                    <a:pt x="2918557" y="0"/>
                  </a:lnTo>
                  <a:lnTo>
                    <a:pt x="2918557" y="5329599"/>
                  </a:lnTo>
                  <a:lnTo>
                    <a:pt x="0" y="532959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486118" rIns="156464" bIns="156464" numCol="1" spcCol="1270" anchor="t" anchorCtr="0">
              <a:noAutofit/>
            </a:bodyPr>
            <a:lstStyle/>
            <a:p>
              <a:pPr marL="0" lvl="1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>
                <a:solidFill>
                  <a:srgbClr val="303C40"/>
                </a:solidFill>
                <a:latin typeface="+mj-lt"/>
              </a:endParaRPr>
            </a:p>
            <a:p>
              <a:pPr marL="228600" lvl="1" indent="-22860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dirty="0">
                <a:solidFill>
                  <a:srgbClr val="303C40"/>
                </a:solidFill>
                <a:latin typeface="+mj-lt"/>
              </a:endParaRPr>
            </a:p>
            <a:p>
              <a:pPr marL="228600" lvl="1" indent="-22860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>
                  <a:solidFill>
                    <a:srgbClr val="303C40"/>
                  </a:solidFill>
                  <a:latin typeface="+mj-lt"/>
                </a:rPr>
                <a:t>-Starts 1st day and Lasts for 4-5 days. </a:t>
              </a:r>
              <a:endParaRPr lang="ar-SA" sz="2000" kern="1200" dirty="0">
                <a:solidFill>
                  <a:srgbClr val="303C40"/>
                </a:solidFill>
                <a:latin typeface="+mj-lt"/>
              </a:endParaRPr>
            </a:p>
            <a:p>
              <a:pPr marL="228600" lvl="1" indent="-22860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>
                  <a:solidFill>
                    <a:srgbClr val="303C40"/>
                  </a:solidFill>
                  <a:latin typeface="+mj-lt"/>
                </a:rPr>
                <a:t>Functional layer of the endometrium is </a:t>
              </a:r>
              <a:r>
                <a:rPr lang="en-US" sz="2000" kern="1200" dirty="0">
                  <a:solidFill>
                    <a:srgbClr val="FF0000"/>
                  </a:solidFill>
                  <a:latin typeface="+mj-lt"/>
                </a:rPr>
                <a:t>sloughed off </a:t>
              </a:r>
              <a:r>
                <a:rPr lang="en-US" sz="2000" kern="1200" dirty="0">
                  <a:solidFill>
                    <a:srgbClr val="303C40"/>
                  </a:solidFill>
                  <a:latin typeface="+mj-lt"/>
                </a:rPr>
                <a:t>and throw away with the menstrual flow. </a:t>
              </a:r>
              <a:endParaRPr lang="ar-SA" sz="2000" kern="1200" dirty="0">
                <a:solidFill>
                  <a:srgbClr val="303C40"/>
                </a:solidFill>
                <a:latin typeface="+mj-lt"/>
              </a:endParaRPr>
            </a:p>
            <a:p>
              <a:pPr marL="228600" lvl="1" indent="-22860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>
                  <a:solidFill>
                    <a:srgbClr val="303C40"/>
                  </a:solidFill>
                  <a:latin typeface="+mj-lt"/>
                </a:rPr>
                <a:t>Blood discharge from vagina is combined with small pieces of endometrial tissue.</a:t>
              </a:r>
              <a:endParaRPr lang="ar-SA" sz="2000" kern="1200" dirty="0">
                <a:solidFill>
                  <a:srgbClr val="303C40"/>
                </a:solidFill>
                <a:latin typeface="+mj-lt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086353" y="1322355"/>
              <a:ext cx="4860644" cy="551189"/>
            </a:xfrm>
            <a:custGeom>
              <a:avLst/>
              <a:gdLst>
                <a:gd name="connsiteX0" fmla="*/ 0 w 4860644"/>
                <a:gd name="connsiteY0" fmla="*/ 0 h 551189"/>
                <a:gd name="connsiteX1" fmla="*/ 4860644 w 4860644"/>
                <a:gd name="connsiteY1" fmla="*/ 0 h 551189"/>
                <a:gd name="connsiteX2" fmla="*/ 4860644 w 4860644"/>
                <a:gd name="connsiteY2" fmla="*/ 551189 h 551189"/>
                <a:gd name="connsiteX3" fmla="*/ 0 w 4860644"/>
                <a:gd name="connsiteY3" fmla="*/ 551189 h 551189"/>
                <a:gd name="connsiteX4" fmla="*/ 0 w 4860644"/>
                <a:gd name="connsiteY4" fmla="*/ 0 h 55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644" h="551189">
                  <a:moveTo>
                    <a:pt x="0" y="0"/>
                  </a:moveTo>
                  <a:lnTo>
                    <a:pt x="4860644" y="0"/>
                  </a:lnTo>
                  <a:lnTo>
                    <a:pt x="4860644" y="551189"/>
                  </a:lnTo>
                  <a:lnTo>
                    <a:pt x="0" y="5511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486118" bIns="0" numCol="1" spcCol="1270" anchor="t" anchorCtr="0">
              <a:noAutofit/>
            </a:bodyPr>
            <a:lstStyle/>
            <a:p>
              <a:pPr lvl="0" algn="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rgbClr val="303C40"/>
                  </a:solidFill>
                </a:rPr>
                <a:t>2-Proliferative Phase</a:t>
              </a:r>
              <a:endParaRPr lang="ar-SA" sz="2800" kern="1200" dirty="0">
                <a:solidFill>
                  <a:srgbClr val="303C4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381720" y="1304522"/>
              <a:ext cx="3134835" cy="5384038"/>
            </a:xfrm>
            <a:custGeom>
              <a:avLst/>
              <a:gdLst>
                <a:gd name="connsiteX0" fmla="*/ 0 w 2757478"/>
                <a:gd name="connsiteY0" fmla="*/ 0 h 5343890"/>
                <a:gd name="connsiteX1" fmla="*/ 2757478 w 2757478"/>
                <a:gd name="connsiteY1" fmla="*/ 0 h 5343890"/>
                <a:gd name="connsiteX2" fmla="*/ 2757478 w 2757478"/>
                <a:gd name="connsiteY2" fmla="*/ 5343890 h 5343890"/>
                <a:gd name="connsiteX3" fmla="*/ 0 w 2757478"/>
                <a:gd name="connsiteY3" fmla="*/ 5343890 h 5343890"/>
                <a:gd name="connsiteX4" fmla="*/ 0 w 2757478"/>
                <a:gd name="connsiteY4" fmla="*/ 0 h 53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7478" h="5343890">
                  <a:moveTo>
                    <a:pt x="0" y="0"/>
                  </a:moveTo>
                  <a:lnTo>
                    <a:pt x="2757478" y="0"/>
                  </a:lnTo>
                  <a:lnTo>
                    <a:pt x="2757478" y="5343890"/>
                  </a:lnTo>
                  <a:lnTo>
                    <a:pt x="0" y="534389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74641"/>
                <a:satOff val="-3128"/>
                <a:lumOff val="13293"/>
                <a:alphaOff val="0"/>
              </a:schemeClr>
            </a:fillRef>
            <a:effectRef idx="0">
              <a:schemeClr val="accent1">
                <a:shade val="80000"/>
                <a:hueOff val="174641"/>
                <a:satOff val="-3128"/>
                <a:lumOff val="1329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486118" rIns="128016" bIns="128016" numCol="1" spcCol="1270" anchor="t" anchorCtr="0">
              <a:noAutofit/>
            </a:bodyPr>
            <a:lstStyle/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>
                <a:solidFill>
                  <a:srgbClr val="303C40"/>
                </a:solidFill>
                <a:latin typeface="+mj-lt"/>
              </a:endParaRP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dirty="0">
                <a:solidFill>
                  <a:srgbClr val="303C40"/>
                </a:solidFill>
                <a:latin typeface="+mj-lt"/>
              </a:endParaRP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rgbClr val="303C40"/>
                  </a:solidFill>
                  <a:latin typeface="+mj-lt"/>
                </a:rPr>
                <a:t>-Is a phase of </a:t>
              </a:r>
              <a:r>
                <a:rPr lang="en-US" sz="1800" kern="1200" dirty="0">
                  <a:solidFill>
                    <a:srgbClr val="FF0000"/>
                  </a:solidFill>
                  <a:latin typeface="+mj-lt"/>
                </a:rPr>
                <a:t>repair</a:t>
              </a:r>
              <a:r>
                <a:rPr lang="en-US" sz="1800" kern="1200" dirty="0">
                  <a:solidFill>
                    <a:srgbClr val="303C40"/>
                  </a:solidFill>
                  <a:latin typeface="+mj-lt"/>
                </a:rPr>
                <a:t> and proliferation. </a:t>
              </a:r>
              <a:endParaRPr lang="ar-SA" sz="1800" kern="1200" dirty="0">
                <a:solidFill>
                  <a:srgbClr val="303C40"/>
                </a:solidFill>
                <a:latin typeface="+mj-lt"/>
              </a:endParaRP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rgbClr val="303C40"/>
                  </a:solidFill>
                  <a:latin typeface="+mj-lt"/>
                </a:rPr>
                <a:t>-Lasts for 9 days. </a:t>
              </a: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rgbClr val="303C40"/>
                  </a:solidFill>
                  <a:latin typeface="+mj-lt"/>
                </a:rPr>
                <a:t>-Coincides with growth of ovarian follicle. </a:t>
              </a:r>
              <a:endParaRPr lang="ar-SA" sz="1800" kern="1200" dirty="0">
                <a:solidFill>
                  <a:srgbClr val="303C40"/>
                </a:solidFill>
                <a:latin typeface="+mj-lt"/>
              </a:endParaRP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rgbClr val="303C40"/>
                  </a:solidFill>
                  <a:latin typeface="+mj-lt"/>
                </a:rPr>
                <a:t>-So it is controlled by </a:t>
              </a:r>
              <a:r>
                <a:rPr lang="en-US" sz="1800" kern="1200" dirty="0">
                  <a:solidFill>
                    <a:srgbClr val="FF0000"/>
                  </a:solidFill>
                  <a:latin typeface="+mj-lt"/>
                </a:rPr>
                <a:t>Estrogen</a:t>
              </a:r>
              <a:r>
                <a:rPr lang="en-US" sz="1800" kern="1200" dirty="0">
                  <a:solidFill>
                    <a:srgbClr val="303C40"/>
                  </a:solidFill>
                  <a:latin typeface="+mj-lt"/>
                </a:rPr>
                <a:t> secreted by the follicular cells.</a:t>
              </a: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rgbClr val="303C40"/>
                  </a:solidFill>
                  <a:latin typeface="+mj-lt"/>
                </a:rPr>
                <a:t>-Thickness of the endometrium is increased into 2-3 folds.</a:t>
              </a: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rgbClr val="303C40"/>
                  </a:solidFill>
                  <a:latin typeface="+mj-lt"/>
                </a:rPr>
                <a:t>-The glands increase in number and length and the spiral arteries elongate. </a:t>
              </a: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>
                <a:solidFill>
                  <a:srgbClr val="303C40"/>
                </a:solidFill>
                <a:latin typeface="+mj-lt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924369" y="1259949"/>
              <a:ext cx="4860644" cy="551189"/>
            </a:xfrm>
            <a:custGeom>
              <a:avLst/>
              <a:gdLst>
                <a:gd name="connsiteX0" fmla="*/ 0 w 4860644"/>
                <a:gd name="connsiteY0" fmla="*/ 0 h 551189"/>
                <a:gd name="connsiteX1" fmla="*/ 4860644 w 4860644"/>
                <a:gd name="connsiteY1" fmla="*/ 0 h 551189"/>
                <a:gd name="connsiteX2" fmla="*/ 4860644 w 4860644"/>
                <a:gd name="connsiteY2" fmla="*/ 551189 h 551189"/>
                <a:gd name="connsiteX3" fmla="*/ 0 w 4860644"/>
                <a:gd name="connsiteY3" fmla="*/ 551189 h 551189"/>
                <a:gd name="connsiteX4" fmla="*/ 0 w 4860644"/>
                <a:gd name="connsiteY4" fmla="*/ 0 h 55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644" h="551189">
                  <a:moveTo>
                    <a:pt x="0" y="0"/>
                  </a:moveTo>
                  <a:lnTo>
                    <a:pt x="4860644" y="0"/>
                  </a:lnTo>
                  <a:lnTo>
                    <a:pt x="4860644" y="551189"/>
                  </a:lnTo>
                  <a:lnTo>
                    <a:pt x="0" y="5511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486118" bIns="0" numCol="1" spcCol="1270" anchor="t" anchorCtr="0">
              <a:noAutofit/>
            </a:bodyPr>
            <a:lstStyle/>
            <a:p>
              <a:pPr lvl="0" algn="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solidFill>
                    <a:srgbClr val="303C40"/>
                  </a:solidFill>
                </a:rPr>
                <a:t>3-Luteal Phase:</a:t>
              </a:r>
              <a:endParaRPr lang="ar-SA" sz="3200" kern="1200" dirty="0">
                <a:solidFill>
                  <a:srgbClr val="303C4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469577" y="1259949"/>
              <a:ext cx="3384497" cy="5428611"/>
            </a:xfrm>
            <a:custGeom>
              <a:avLst/>
              <a:gdLst>
                <a:gd name="connsiteX0" fmla="*/ 0 w 3384497"/>
                <a:gd name="connsiteY0" fmla="*/ 0 h 5409897"/>
                <a:gd name="connsiteX1" fmla="*/ 3384497 w 3384497"/>
                <a:gd name="connsiteY1" fmla="*/ 0 h 5409897"/>
                <a:gd name="connsiteX2" fmla="*/ 3384497 w 3384497"/>
                <a:gd name="connsiteY2" fmla="*/ 5409897 h 5409897"/>
                <a:gd name="connsiteX3" fmla="*/ 0 w 3384497"/>
                <a:gd name="connsiteY3" fmla="*/ 5409897 h 5409897"/>
                <a:gd name="connsiteX4" fmla="*/ 0 w 3384497"/>
                <a:gd name="connsiteY4" fmla="*/ 0 h 540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4497" h="5409897">
                  <a:moveTo>
                    <a:pt x="0" y="0"/>
                  </a:moveTo>
                  <a:lnTo>
                    <a:pt x="3384497" y="0"/>
                  </a:lnTo>
                  <a:lnTo>
                    <a:pt x="3384497" y="5409897"/>
                  </a:lnTo>
                  <a:lnTo>
                    <a:pt x="0" y="540989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49283"/>
                <a:satOff val="-6256"/>
                <a:lumOff val="26585"/>
                <a:alphaOff val="0"/>
              </a:schemeClr>
            </a:fillRef>
            <a:effectRef idx="0">
              <a:schemeClr val="accent1">
                <a:shade val="80000"/>
                <a:hueOff val="349283"/>
                <a:satOff val="-6256"/>
                <a:lumOff val="265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486118" rIns="113792" bIns="113792" numCol="1" spcCol="1270" anchor="t" anchorCtr="0">
              <a:noAutofit/>
            </a:bodyPr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solidFill>
                    <a:srgbClr val="303C40"/>
                  </a:solidFill>
                  <a:latin typeface="+mj-lt"/>
                </a:rPr>
                <a:t>Is a Secretory of Progesterone phase. </a:t>
              </a:r>
              <a:endParaRPr lang="ar-SA" sz="1600" kern="1200" dirty="0">
                <a:solidFill>
                  <a:srgbClr val="303C40"/>
                </a:solidFill>
                <a:latin typeface="+mj-lt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solidFill>
                    <a:srgbClr val="303C40"/>
                  </a:solidFill>
                  <a:latin typeface="+mj-lt"/>
                </a:rPr>
                <a:t>-Lasts about 13 days. 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solidFill>
                    <a:srgbClr val="303C40"/>
                  </a:solidFill>
                  <a:latin typeface="+mj-lt"/>
                </a:rPr>
                <a:t>-Coincides with the formation, growth and functioning of the Corpus Luteum. 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solidFill>
                    <a:srgbClr val="303C40"/>
                  </a:solidFill>
                  <a:latin typeface="+mj-lt"/>
                </a:rPr>
                <a:t>-Glandular epithelium secretes glycogen rich material. 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solidFill>
                    <a:srgbClr val="303C40"/>
                  </a:solidFill>
                  <a:latin typeface="+mj-lt"/>
                </a:rPr>
                <a:t>-Endometrium thickens under the influence of estrogen and progesterone.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solidFill>
                    <a:srgbClr val="303C40"/>
                  </a:solidFill>
                  <a:latin typeface="+mj-lt"/>
                </a:rPr>
                <a:t>*What happens to the endometrium in this phase?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solidFill>
                    <a:srgbClr val="303C40"/>
                  </a:solidFill>
                  <a:latin typeface="+mj-lt"/>
                </a:rPr>
                <a:t>-The spiral arteries grow into the superficial layer of the endometrium. 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solidFill>
                    <a:srgbClr val="303C40"/>
                  </a:solidFill>
                  <a:latin typeface="+mj-lt"/>
                </a:rPr>
                <a:t>-Arteries become increasingly coiled. 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solidFill>
                    <a:srgbClr val="303C40"/>
                  </a:solidFill>
                  <a:latin typeface="+mj-lt"/>
                </a:rPr>
                <a:t>-Large venous network develops. 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solidFill>
                    <a:srgbClr val="303C40"/>
                  </a:solidFill>
                  <a:latin typeface="+mj-lt"/>
                </a:rPr>
                <a:t>-Direct </a:t>
              </a:r>
              <a:r>
                <a:rPr lang="en-US" sz="1600" kern="1200" dirty="0" err="1">
                  <a:solidFill>
                    <a:srgbClr val="303C40"/>
                  </a:solidFill>
                  <a:latin typeface="+mj-lt"/>
                </a:rPr>
                <a:t>arterio</a:t>
              </a:r>
              <a:r>
                <a:rPr lang="en-US" sz="1600" kern="1200" dirty="0">
                  <a:solidFill>
                    <a:srgbClr val="303C40"/>
                  </a:solidFill>
                  <a:latin typeface="+mj-lt"/>
                </a:rPr>
                <a:t>-venous anastomoses are the prominent features.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92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" y="-26622"/>
            <a:ext cx="12192000" cy="6876000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FBFEA8C-CE56-4ECA-A85D-4E7CF671340F}"/>
              </a:ext>
            </a:extLst>
          </p:cNvPr>
          <p:cNvGrpSpPr/>
          <p:nvPr/>
        </p:nvGrpSpPr>
        <p:grpSpPr>
          <a:xfrm>
            <a:off x="1575445" y="581163"/>
            <a:ext cx="8724900" cy="5798495"/>
            <a:chOff x="8352090" y="1049260"/>
            <a:chExt cx="3474495" cy="4860644"/>
          </a:xfrm>
          <a:scene3d>
            <a:camera prst="orthographicFront"/>
            <a:lightRig rig="chilly" dir="t"/>
          </a:scene3d>
        </p:grpSpPr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3C3F7DC8-164A-450A-BA41-58D586DDB23F}"/>
                </a:ext>
              </a:extLst>
            </p:cNvPr>
            <p:cNvSpPr/>
            <p:nvPr/>
          </p:nvSpPr>
          <p:spPr>
            <a:xfrm>
              <a:off x="8352090" y="1049260"/>
              <a:ext cx="3474495" cy="4860644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49283"/>
                <a:satOff val="-6256"/>
                <a:lumOff val="26585"/>
                <a:alphaOff val="0"/>
              </a:schemeClr>
            </a:fillRef>
            <a:effectRef idx="0">
              <a:schemeClr val="accent1">
                <a:shade val="80000"/>
                <a:hueOff val="349283"/>
                <a:satOff val="-6256"/>
                <a:lumOff val="265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2CCE46F4-082E-4D22-A114-11E787BFC0D3}"/>
                </a:ext>
              </a:extLst>
            </p:cNvPr>
            <p:cNvSpPr txBox="1"/>
            <p:nvPr/>
          </p:nvSpPr>
          <p:spPr>
            <a:xfrm>
              <a:off x="8352090" y="1049260"/>
              <a:ext cx="3474495" cy="44686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486118" rIns="113792" bIns="113792" numCol="1" spcCol="1270" anchor="t" anchorCtr="0">
              <a:noAutofit/>
            </a:bodyPr>
            <a:lstStyle/>
            <a:p>
              <a:pPr algn="ctr" rtl="0">
                <a:lnSpc>
                  <a:spcPct val="115000"/>
                </a:lnSpc>
                <a:spcAft>
                  <a:spcPts val="1000"/>
                </a:spcAft>
              </a:pP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algn="ctr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Degeneration of corpus luteum leads to decrease the levels of </a:t>
              </a:r>
              <a:r>
                <a:rPr lang="en-US" sz="2000" dirty="0">
                  <a:solidFill>
                    <a:srgbClr val="FF0000"/>
                  </a:solidFill>
                  <a:latin typeface="+mj-lt"/>
                </a:rPr>
                <a:t>estrogen &amp; progesterone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.  </a:t>
              </a:r>
              <a:r>
                <a:rPr lang="ar-SA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(نقص الاستروجين والبروجيسترون)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algn="ctr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-Loss of interstitial fluid. </a:t>
              </a:r>
            </a:p>
            <a:p>
              <a:pPr algn="ctr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-</a:t>
              </a:r>
              <a:r>
                <a:rPr lang="en-US" sz="2000" dirty="0">
                  <a:solidFill>
                    <a:srgbClr val="FF0000"/>
                  </a:solidFill>
                  <a:latin typeface="+mj-lt"/>
                </a:rPr>
                <a:t>Marked shrinking 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of endometrium. </a:t>
              </a:r>
            </a:p>
            <a:p>
              <a:pPr algn="ctr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-Spiral arteries become </a:t>
              </a:r>
              <a:r>
                <a:rPr lang="en-US" sz="20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constricted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. </a:t>
              </a:r>
            </a:p>
            <a:p>
              <a:pPr algn="ctr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-Venous stasis &amp; Ischemic necrosis. </a:t>
              </a:r>
            </a:p>
            <a:p>
              <a:pPr algn="ctr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-Rupture of damaged vessel wall. </a:t>
              </a:r>
            </a:p>
            <a:p>
              <a:pPr algn="ctr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-Blood seeps into the surrounding connective tissues. </a:t>
              </a:r>
            </a:p>
            <a:p>
              <a:pPr algn="ctr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-Loss of 20-80 ml of blood.</a:t>
              </a:r>
            </a:p>
            <a:p>
              <a:pPr algn="ctr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-Entire compact layer and most of the spongy layer of endometrium is discarded.   </a:t>
              </a: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C05FBF5-4AAC-4DE0-BE86-74E6E9BAB0AD}"/>
              </a:ext>
            </a:extLst>
          </p:cNvPr>
          <p:cNvGrpSpPr/>
          <p:nvPr/>
        </p:nvGrpSpPr>
        <p:grpSpPr>
          <a:xfrm>
            <a:off x="939160" y="894828"/>
            <a:ext cx="7203919" cy="4860644"/>
            <a:chOff x="7707581" y="1277906"/>
            <a:chExt cx="7203919" cy="4860644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78C98FBF-5B34-4429-8A3A-BE69A19276A9}"/>
                </a:ext>
              </a:extLst>
            </p:cNvPr>
            <p:cNvSpPr/>
            <p:nvPr/>
          </p:nvSpPr>
          <p:spPr>
            <a:xfrm rot="16200000">
              <a:off x="5552854" y="3432633"/>
              <a:ext cx="4860644" cy="5511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1316FC94-3DDE-4AE3-9516-7E69FE7D98F6}"/>
                </a:ext>
              </a:extLst>
            </p:cNvPr>
            <p:cNvSpPr txBox="1"/>
            <p:nvPr/>
          </p:nvSpPr>
          <p:spPr>
            <a:xfrm>
              <a:off x="10050856" y="1392411"/>
              <a:ext cx="4860644" cy="551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86118" bIns="0" numCol="1" spcCol="127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b="1" dirty="0">
                  <a:solidFill>
                    <a:srgbClr val="303C40"/>
                  </a:solidFill>
                  <a:latin typeface="Andalus" pitchFamily="18" charset="-78"/>
                  <a:ea typeface="Calibri" panose="020F0502020204030204" pitchFamily="34" charset="0"/>
                  <a:cs typeface="Andalus" pitchFamily="18" charset="-78"/>
                </a:rPr>
                <a:t>4-Ischemic Phase: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721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37276" y="0"/>
            <a:ext cx="10371944" cy="989351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3600" dirty="0">
                <a:solidFill>
                  <a:srgbClr val="303C40"/>
                </a:solidFill>
                <a:latin typeface="Goudy Old Style" panose="02020502050305020303" pitchFamily="18" charset="0"/>
              </a:rPr>
              <a:t>For your understanding “team 436”</a:t>
            </a:r>
            <a:br>
              <a:rPr lang="en-US" sz="3600" dirty="0">
                <a:solidFill>
                  <a:srgbClr val="303C40"/>
                </a:solidFill>
                <a:latin typeface="Goudy Old Style" panose="02020502050305020303" pitchFamily="18" charset="0"/>
              </a:rPr>
            </a:b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0" y="573220"/>
            <a:ext cx="11348803" cy="629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1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pic>
        <p:nvPicPr>
          <p:cNvPr id="4" name="ClipArt Placeholder 4" descr="C8EA5AC5">
            <a:extLst>
              <a:ext uri="{FF2B5EF4-FFF2-40B4-BE49-F238E27FC236}">
                <a16:creationId xmlns:a16="http://schemas.microsoft.com/office/drawing/2014/main" id="{C0419BB6-D93A-448F-A9AC-27F46FA6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8461" r="60037" b="1312"/>
          <a:stretch>
            <a:fillRect/>
          </a:stretch>
        </p:blipFill>
        <p:spPr bwMode="auto">
          <a:xfrm>
            <a:off x="147764" y="1139495"/>
            <a:ext cx="1785397" cy="2748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Oval 19">
            <a:extLst>
              <a:ext uri="{FF2B5EF4-FFF2-40B4-BE49-F238E27FC236}">
                <a16:creationId xmlns:a16="http://schemas.microsoft.com/office/drawing/2014/main" id="{8D289A4D-EBE5-4C07-8368-B8AB4B249B85}"/>
              </a:ext>
            </a:extLst>
          </p:cNvPr>
          <p:cNvSpPr/>
          <p:nvPr/>
        </p:nvSpPr>
        <p:spPr>
          <a:xfrm>
            <a:off x="6036984" y="1623404"/>
            <a:ext cx="3803373" cy="17625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7F38C45-4D07-45C7-8FFE-3C795ABEE604}"/>
              </a:ext>
            </a:extLst>
          </p:cNvPr>
          <p:cNvSpPr/>
          <p:nvPr/>
        </p:nvSpPr>
        <p:spPr>
          <a:xfrm>
            <a:off x="1736037" y="331304"/>
            <a:ext cx="8640417" cy="5565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303C40"/>
                </a:solidFill>
                <a:latin typeface="Andalus" pitchFamily="18" charset="-78"/>
                <a:cs typeface="Andalus" pitchFamily="18" charset="-78"/>
              </a:rPr>
              <a:t>Gametogenesis</a:t>
            </a:r>
            <a:r>
              <a:rPr lang="en-US" sz="2000" b="1" u="sng" dirty="0">
                <a:solidFill>
                  <a:srgbClr val="303C40"/>
                </a:solidFill>
                <a:latin typeface="Goudy Old Style" panose="02020502050305020303" pitchFamily="18" charset="0"/>
              </a:rPr>
              <a:t> </a:t>
            </a:r>
            <a:r>
              <a:rPr lang="en-US" dirty="0">
                <a:solidFill>
                  <a:srgbClr val="303C40"/>
                </a:solidFill>
                <a:latin typeface="Goudy Old Style" panose="02020502050305020303" pitchFamily="18" charset="0"/>
              </a:rPr>
              <a:t>:it is the production of mature male &amp; female gametes (Sperms&amp; Ova)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88CFDA-F21E-4EC0-81DB-3C6863415E1C}"/>
              </a:ext>
            </a:extLst>
          </p:cNvPr>
          <p:cNvCxnSpPr>
            <a:cxnSpLocks/>
          </p:cNvCxnSpPr>
          <p:nvPr/>
        </p:nvCxnSpPr>
        <p:spPr>
          <a:xfrm>
            <a:off x="5899668" y="892683"/>
            <a:ext cx="0" cy="3662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0D8CC766-4292-4B53-81A6-E7204BA269BD}"/>
              </a:ext>
            </a:extLst>
          </p:cNvPr>
          <p:cNvCxnSpPr>
            <a:cxnSpLocks/>
          </p:cNvCxnSpPr>
          <p:nvPr/>
        </p:nvCxnSpPr>
        <p:spPr>
          <a:xfrm flipH="1" flipV="1">
            <a:off x="3727739" y="1239089"/>
            <a:ext cx="2132173" cy="66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13">
            <a:extLst>
              <a:ext uri="{FF2B5EF4-FFF2-40B4-BE49-F238E27FC236}">
                <a16:creationId xmlns:a16="http://schemas.microsoft.com/office/drawing/2014/main" id="{09C3E861-83F7-41F3-9422-DDFB7AED4285}"/>
              </a:ext>
            </a:extLst>
          </p:cNvPr>
          <p:cNvCxnSpPr/>
          <p:nvPr/>
        </p:nvCxnSpPr>
        <p:spPr>
          <a:xfrm>
            <a:off x="3707556" y="1258967"/>
            <a:ext cx="0" cy="371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14">
            <a:extLst>
              <a:ext uri="{FF2B5EF4-FFF2-40B4-BE49-F238E27FC236}">
                <a16:creationId xmlns:a16="http://schemas.microsoft.com/office/drawing/2014/main" id="{CD93348C-7204-4135-9402-82C26741F183}"/>
              </a:ext>
            </a:extLst>
          </p:cNvPr>
          <p:cNvCxnSpPr/>
          <p:nvPr/>
        </p:nvCxnSpPr>
        <p:spPr>
          <a:xfrm>
            <a:off x="7973440" y="1252343"/>
            <a:ext cx="0" cy="371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5">
            <a:extLst>
              <a:ext uri="{FF2B5EF4-FFF2-40B4-BE49-F238E27FC236}">
                <a16:creationId xmlns:a16="http://schemas.microsoft.com/office/drawing/2014/main" id="{AF845F04-5AA6-4032-B7D2-BBB500585AD7}"/>
              </a:ext>
            </a:extLst>
          </p:cNvPr>
          <p:cNvSpPr/>
          <p:nvPr/>
        </p:nvSpPr>
        <p:spPr>
          <a:xfrm>
            <a:off x="2007196" y="1630028"/>
            <a:ext cx="3803373" cy="17625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6FEC2CD3-6397-429A-9516-0A882AF3842E}"/>
              </a:ext>
            </a:extLst>
          </p:cNvPr>
          <p:cNvSpPr txBox="1"/>
          <p:nvPr/>
        </p:nvSpPr>
        <p:spPr>
          <a:xfrm>
            <a:off x="2245737" y="1802305"/>
            <a:ext cx="3273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Spermatogenesis: </a:t>
            </a:r>
          </a:p>
          <a:p>
            <a:pPr algn="ctr">
              <a:defRPr/>
            </a:pPr>
            <a:r>
              <a:rPr lang="en-US" b="1" dirty="0">
                <a:latin typeface="+mj-lt"/>
              </a:rPr>
              <a:t>It is the series of changes by which  the primitive germ cells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(spermatogonia) </a:t>
            </a:r>
            <a:r>
              <a:rPr lang="en-US" b="1" dirty="0">
                <a:latin typeface="+mj-lt"/>
              </a:rPr>
              <a:t>are transformed into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mature sperms</a:t>
            </a:r>
            <a:r>
              <a:rPr lang="en-US" b="1" dirty="0">
                <a:latin typeface="+mj-lt"/>
              </a:rPr>
              <a:t>.</a:t>
            </a:r>
          </a:p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5414566C-9D9E-4684-9B48-823BB97A4077}"/>
              </a:ext>
            </a:extLst>
          </p:cNvPr>
          <p:cNvSpPr/>
          <p:nvPr/>
        </p:nvSpPr>
        <p:spPr>
          <a:xfrm>
            <a:off x="6169505" y="1886551"/>
            <a:ext cx="3551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Oogenesis: </a:t>
            </a:r>
          </a:p>
          <a:p>
            <a:pPr algn="ctr">
              <a:defRPr/>
            </a:pPr>
            <a:r>
              <a:rPr lang="en-US" b="1" dirty="0">
                <a:latin typeface="+mj-lt"/>
              </a:rPr>
              <a:t>Sequence of events by which  the primitive germ cells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(oogonia) </a:t>
            </a:r>
            <a:r>
              <a:rPr lang="en-US" b="1" dirty="0">
                <a:latin typeface="+mj-lt"/>
              </a:rPr>
              <a:t>are transformed into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mature oocytes</a:t>
            </a:r>
            <a:r>
              <a:rPr lang="en-US" b="1" dirty="0">
                <a:latin typeface="+mj-lt"/>
              </a:rPr>
              <a:t>.</a:t>
            </a:r>
          </a:p>
        </p:txBody>
      </p:sp>
      <p:pic>
        <p:nvPicPr>
          <p:cNvPr id="14" name="ClipArt Placeholder 4" descr="C8EA5AC5">
            <a:extLst>
              <a:ext uri="{FF2B5EF4-FFF2-40B4-BE49-F238E27FC236}">
                <a16:creationId xmlns:a16="http://schemas.microsoft.com/office/drawing/2014/main" id="{4B4B1974-BD8A-4BA7-B374-04F3F347A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6" t="8461" r="1263" b="7327"/>
          <a:stretch>
            <a:fillRect/>
          </a:stretch>
        </p:blipFill>
        <p:spPr bwMode="auto">
          <a:xfrm>
            <a:off x="9895525" y="1543763"/>
            <a:ext cx="2067840" cy="1921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17" name="Straight Connector 26">
            <a:extLst>
              <a:ext uri="{FF2B5EF4-FFF2-40B4-BE49-F238E27FC236}">
                <a16:creationId xmlns:a16="http://schemas.microsoft.com/office/drawing/2014/main" id="{2E395C48-F61D-430D-A570-006E9ADE3146}"/>
              </a:ext>
            </a:extLst>
          </p:cNvPr>
          <p:cNvCxnSpPr>
            <a:cxnSpLocks/>
          </p:cNvCxnSpPr>
          <p:nvPr/>
        </p:nvCxnSpPr>
        <p:spPr>
          <a:xfrm>
            <a:off x="3852200" y="3392567"/>
            <a:ext cx="3989" cy="495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23">
            <a:extLst>
              <a:ext uri="{FF2B5EF4-FFF2-40B4-BE49-F238E27FC236}">
                <a16:creationId xmlns:a16="http://schemas.microsoft.com/office/drawing/2014/main" id="{27631A3D-ACC4-422B-A5AE-AE08E0C9FC02}"/>
              </a:ext>
            </a:extLst>
          </p:cNvPr>
          <p:cNvCxnSpPr>
            <a:cxnSpLocks/>
          </p:cNvCxnSpPr>
          <p:nvPr/>
        </p:nvCxnSpPr>
        <p:spPr>
          <a:xfrm flipH="1" flipV="1">
            <a:off x="5850432" y="1249996"/>
            <a:ext cx="2132173" cy="66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25">
            <a:extLst>
              <a:ext uri="{FF2B5EF4-FFF2-40B4-BE49-F238E27FC236}">
                <a16:creationId xmlns:a16="http://schemas.microsoft.com/office/drawing/2014/main" id="{44D9F969-5EF6-4AEC-B61A-41C106E72929}"/>
              </a:ext>
            </a:extLst>
          </p:cNvPr>
          <p:cNvCxnSpPr>
            <a:cxnSpLocks/>
          </p:cNvCxnSpPr>
          <p:nvPr/>
        </p:nvCxnSpPr>
        <p:spPr>
          <a:xfrm>
            <a:off x="8130016" y="3392567"/>
            <a:ext cx="0" cy="4884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28">
            <a:extLst>
              <a:ext uri="{FF2B5EF4-FFF2-40B4-BE49-F238E27FC236}">
                <a16:creationId xmlns:a16="http://schemas.microsoft.com/office/drawing/2014/main" id="{C2D1F198-82DA-4AFA-AD2B-723877481064}"/>
              </a:ext>
            </a:extLst>
          </p:cNvPr>
          <p:cNvCxnSpPr/>
          <p:nvPr/>
        </p:nvCxnSpPr>
        <p:spPr>
          <a:xfrm>
            <a:off x="3856188" y="3881052"/>
            <a:ext cx="4273829" cy="6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29">
            <a:extLst>
              <a:ext uri="{FF2B5EF4-FFF2-40B4-BE49-F238E27FC236}">
                <a16:creationId xmlns:a16="http://schemas.microsoft.com/office/drawing/2014/main" id="{8F26DB22-1F08-4ACE-81B6-666BAECB6B59}"/>
              </a:ext>
            </a:extLst>
          </p:cNvPr>
          <p:cNvCxnSpPr/>
          <p:nvPr/>
        </p:nvCxnSpPr>
        <p:spPr>
          <a:xfrm>
            <a:off x="5991108" y="3876266"/>
            <a:ext cx="0" cy="371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: Rounded Corners 35">
            <a:extLst>
              <a:ext uri="{FF2B5EF4-FFF2-40B4-BE49-F238E27FC236}">
                <a16:creationId xmlns:a16="http://schemas.microsoft.com/office/drawing/2014/main" id="{27CC8EAD-8CF4-4DF1-A36B-F12729FEE818}"/>
              </a:ext>
            </a:extLst>
          </p:cNvPr>
          <p:cNvSpPr/>
          <p:nvPr/>
        </p:nvSpPr>
        <p:spPr>
          <a:xfrm>
            <a:off x="5261113" y="4247328"/>
            <a:ext cx="1457739" cy="5632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Meiosis</a:t>
            </a:r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46DE9538-02EC-49C3-8BA5-6DC6BC2119A9}"/>
              </a:ext>
            </a:extLst>
          </p:cNvPr>
          <p:cNvSpPr/>
          <p:nvPr/>
        </p:nvSpPr>
        <p:spPr>
          <a:xfrm>
            <a:off x="1537253" y="4850297"/>
            <a:ext cx="8839200" cy="1391479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+mj-lt"/>
                <a:cs typeface="Majalla UI"/>
              </a:rPr>
              <a:t>It is the cell </a:t>
            </a:r>
            <a:r>
              <a:rPr lang="en-US" altLang="en-US" dirty="0">
                <a:solidFill>
                  <a:srgbClr val="FF0000"/>
                </a:solidFill>
                <a:latin typeface="+mj-lt"/>
                <a:cs typeface="Majalla UI"/>
              </a:rPr>
              <a:t>division</a:t>
            </a:r>
            <a:r>
              <a:rPr lang="en-US" altLang="en-US" dirty="0">
                <a:solidFill>
                  <a:schemeClr val="tx1"/>
                </a:solidFill>
                <a:latin typeface="+mj-lt"/>
                <a:cs typeface="Majalla UI"/>
              </a:rPr>
              <a:t> that takes place in the germ cells to produce </a:t>
            </a:r>
            <a:r>
              <a:rPr lang="en-US" altLang="en-US" dirty="0">
                <a:solidFill>
                  <a:srgbClr val="FF0000"/>
                </a:solidFill>
                <a:latin typeface="+mj-lt"/>
                <a:cs typeface="Majalla UI"/>
              </a:rPr>
              <a:t>male &amp; female gametes</a:t>
            </a:r>
            <a:r>
              <a:rPr lang="en-US" altLang="en-US" dirty="0">
                <a:solidFill>
                  <a:schemeClr val="tx1"/>
                </a:solidFill>
                <a:latin typeface="+mj-lt"/>
                <a:cs typeface="Majalla UI"/>
              </a:rPr>
              <a:t>.</a:t>
            </a:r>
          </a:p>
          <a:p>
            <a:pPr algn="ctr"/>
            <a:r>
              <a:rPr lang="en-US" altLang="en-US" dirty="0">
                <a:solidFill>
                  <a:schemeClr val="tx1"/>
                </a:solidFill>
                <a:latin typeface="+mj-lt"/>
                <a:cs typeface="Majalla UI"/>
              </a:rPr>
              <a:t>It consists of two cell divisions, </a:t>
            </a:r>
            <a:r>
              <a:rPr lang="en-US" altLang="en-US" sz="2000" dirty="0">
                <a:solidFill>
                  <a:srgbClr val="FF0000"/>
                </a:solidFill>
                <a:latin typeface="+mj-lt"/>
                <a:cs typeface="Majalla UI"/>
              </a:rPr>
              <a:t>meiosis I &amp; meiosis II 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Majalla UI"/>
              </a:rPr>
              <a:t>during which the </a:t>
            </a:r>
            <a:r>
              <a:rPr lang="en-US" altLang="en-US" sz="2000" dirty="0">
                <a:solidFill>
                  <a:srgbClr val="FF0000"/>
                </a:solidFill>
                <a:latin typeface="+mj-lt"/>
                <a:cs typeface="Majalla UI"/>
              </a:rPr>
              <a:t>Diploid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Majalla UI"/>
              </a:rPr>
              <a:t> number of   chromosomes 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(46) 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Majalla UI"/>
              </a:rPr>
              <a:t>is reduced to </a:t>
            </a:r>
            <a:r>
              <a:rPr lang="en-US" altLang="en-US" sz="2000" dirty="0">
                <a:solidFill>
                  <a:srgbClr val="FF0000"/>
                </a:solidFill>
                <a:latin typeface="+mj-lt"/>
                <a:cs typeface="Majalla UI"/>
              </a:rPr>
              <a:t>Haploid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Majalla UI"/>
              </a:rPr>
              <a:t> number 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(23).</a:t>
            </a:r>
          </a:p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8651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pic>
        <p:nvPicPr>
          <p:cNvPr id="4" name="Picture 4" descr="69861E1B">
            <a:extLst>
              <a:ext uri="{FF2B5EF4-FFF2-40B4-BE49-F238E27FC236}">
                <a16:creationId xmlns:a16="http://schemas.microsoft.com/office/drawing/2014/main" id="{B4E3959F-EEB5-4430-B779-101EFC04C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5552" y="117822"/>
            <a:ext cx="5112791" cy="6279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5" name="Picture 5" descr="gametogenesis 005">
            <a:extLst>
              <a:ext uri="{FF2B5EF4-FFF2-40B4-BE49-F238E27FC236}">
                <a16:creationId xmlns:a16="http://schemas.microsoft.com/office/drawing/2014/main" id="{6FBACF9D-DC0A-41DD-A4CB-559728D17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97" y="2861886"/>
            <a:ext cx="4331355" cy="3982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A9A8D4-3809-426E-AB04-DA22BAAE8F3F}"/>
              </a:ext>
            </a:extLst>
          </p:cNvPr>
          <p:cNvSpPr/>
          <p:nvPr/>
        </p:nvSpPr>
        <p:spPr>
          <a:xfrm>
            <a:off x="5598943" y="253218"/>
            <a:ext cx="6414867" cy="2679862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C0F433C-1F61-4FD0-A53D-96C6C240A192}"/>
              </a:ext>
            </a:extLst>
          </p:cNvPr>
          <p:cNvSpPr/>
          <p:nvPr/>
        </p:nvSpPr>
        <p:spPr>
          <a:xfrm>
            <a:off x="6219462" y="417206"/>
            <a:ext cx="3257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000" i="1" dirty="0">
                <a:ln w="11430"/>
                <a:solidFill>
                  <a:srgbClr val="303C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FIRST MEIOTIC DIVISION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F8DF157-75D8-4328-A571-D3D1852CAEE4}"/>
              </a:ext>
            </a:extLst>
          </p:cNvPr>
          <p:cNvSpPr txBox="1"/>
          <p:nvPr/>
        </p:nvSpPr>
        <p:spPr>
          <a:xfrm>
            <a:off x="5781823" y="817317"/>
            <a:ext cx="63406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  <a:cs typeface="Majalla UI"/>
              </a:rPr>
              <a:t>At the beginning of 1</a:t>
            </a:r>
            <a:r>
              <a:rPr lang="en-US" sz="1600" baseline="30000" dirty="0">
                <a:latin typeface="+mj-lt"/>
                <a:cs typeface="Majalla UI"/>
              </a:rPr>
              <a:t>st</a:t>
            </a:r>
            <a:r>
              <a:rPr lang="en-US" sz="1600" dirty="0">
                <a:latin typeface="+mj-lt"/>
                <a:cs typeface="Majalla UI"/>
              </a:rPr>
              <a:t> meiosis ,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ajalla UI"/>
              </a:rPr>
              <a:t>(prophase) </a:t>
            </a:r>
            <a:r>
              <a:rPr lang="en-US" sz="1600" dirty="0">
                <a:latin typeface="+mj-lt"/>
                <a:cs typeface="Majalla UI"/>
              </a:rPr>
              <a:t>male &amp; female germ cells replicate their DNA so that</a:t>
            </a:r>
          </a:p>
          <a:p>
            <a:pPr algn="l" rtl="0">
              <a:defRPr/>
            </a:pPr>
            <a:r>
              <a:rPr lang="en-US" sz="1600" dirty="0">
                <a:latin typeface="+mj-lt"/>
                <a:cs typeface="Majalla UI"/>
              </a:rPr>
              <a:t> each of the 46 chromosomes is duplicated into sister Chromatid.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  <a:cs typeface="Majalla UI"/>
              </a:rPr>
              <a:t>By the end of the 1</a:t>
            </a:r>
            <a:r>
              <a:rPr lang="en-US" sz="1600" baseline="30000" dirty="0">
                <a:latin typeface="+mj-lt"/>
                <a:cs typeface="Majalla UI"/>
              </a:rPr>
              <a:t>st</a:t>
            </a:r>
            <a:r>
              <a:rPr lang="en-US" sz="1600" dirty="0">
                <a:latin typeface="+mj-lt"/>
                <a:cs typeface="Majalla UI"/>
              </a:rPr>
              <a:t> meiotic division, each new cell formed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ajalla UI"/>
              </a:rPr>
              <a:t>(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ajalla UI"/>
              </a:rPr>
              <a:t>Secondary Spermatocyte 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Majalla UI"/>
              </a:rPr>
              <a:t>or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ajalla UI"/>
              </a:rPr>
              <a:t>Secondary Oocyte)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ajalla UI"/>
              </a:rPr>
              <a:t> </a:t>
            </a:r>
            <a:r>
              <a:rPr lang="en-US" sz="1600" dirty="0">
                <a:latin typeface="+mj-lt"/>
                <a:cs typeface="Majalla UI"/>
              </a:rPr>
              <a:t>has haploid (half) number of chromosome.</a:t>
            </a:r>
          </a:p>
          <a:p>
            <a:pPr algn="l" rtl="0">
              <a:defRPr/>
            </a:pPr>
            <a:r>
              <a:rPr lang="en-US" sz="1600" dirty="0">
                <a:latin typeface="+mj-lt"/>
                <a:cs typeface="Majalla UI"/>
              </a:rPr>
              <a:t>It is half number of chromosomes of  the Primary Spermatocyte or primary Oocyte.</a:t>
            </a:r>
          </a:p>
          <a:p>
            <a:pPr algn="l" rtl="0">
              <a:defRPr/>
            </a:pPr>
            <a:endParaRPr lang="en-US" sz="1600" dirty="0">
              <a:latin typeface="+mj-lt"/>
              <a:cs typeface="Majalla UI"/>
            </a:endParaRPr>
          </a:p>
          <a:p>
            <a:pPr algn="l" rtl="0"/>
            <a:endParaRPr lang="en-US" sz="1600" dirty="0">
              <a:latin typeface="+mj-lt"/>
            </a:endParaRPr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85DE8212-63E3-4B72-AFDA-44387417B377}"/>
              </a:ext>
            </a:extLst>
          </p:cNvPr>
          <p:cNvSpPr/>
          <p:nvPr/>
        </p:nvSpPr>
        <p:spPr>
          <a:xfrm>
            <a:off x="8889039" y="4079971"/>
            <a:ext cx="745588" cy="295422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DC1A3979-2BD4-4CF1-A74C-D9077F4CA990}"/>
              </a:ext>
            </a:extLst>
          </p:cNvPr>
          <p:cNvSpPr/>
          <p:nvPr/>
        </p:nvSpPr>
        <p:spPr>
          <a:xfrm>
            <a:off x="4495938" y="3826481"/>
            <a:ext cx="606151" cy="318052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52912AE5-1148-452A-91BA-2023637ACAC9}"/>
              </a:ext>
            </a:extLst>
          </p:cNvPr>
          <p:cNvSpPr/>
          <p:nvPr/>
        </p:nvSpPr>
        <p:spPr>
          <a:xfrm>
            <a:off x="871465" y="3472070"/>
            <a:ext cx="1036849" cy="278294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4E96E9-FB08-4152-8BA6-3B73E4C1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507285"/>
              </p:ext>
            </p:extLst>
          </p:nvPr>
        </p:nvGraphicFramePr>
        <p:xfrm>
          <a:off x="5019837" y="577614"/>
          <a:ext cx="6966098" cy="261494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47917">
                  <a:extLst>
                    <a:ext uri="{9D8B030D-6E8A-4147-A177-3AD203B41FA5}">
                      <a16:colId xmlns:a16="http://schemas.microsoft.com/office/drawing/2014/main" val="157190022"/>
                    </a:ext>
                  </a:extLst>
                </a:gridCol>
                <a:gridCol w="1026739">
                  <a:extLst>
                    <a:ext uri="{9D8B030D-6E8A-4147-A177-3AD203B41FA5}">
                      <a16:colId xmlns:a16="http://schemas.microsoft.com/office/drawing/2014/main" val="3884927438"/>
                    </a:ext>
                  </a:extLst>
                </a:gridCol>
                <a:gridCol w="3091442">
                  <a:extLst>
                    <a:ext uri="{9D8B030D-6E8A-4147-A177-3AD203B41FA5}">
                      <a16:colId xmlns:a16="http://schemas.microsoft.com/office/drawing/2014/main" val="3860471627"/>
                    </a:ext>
                  </a:extLst>
                </a:gridCol>
              </a:tblGrid>
              <a:tr h="166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SPERMATOGENESIS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B3C0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OOGENESIS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B3C0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833585"/>
                  </a:ext>
                </a:extLst>
              </a:tr>
              <a:tr h="523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Formation of </a:t>
                      </a:r>
                      <a:r>
                        <a:rPr lang="en-US" sz="1100" u="sng" dirty="0">
                          <a:effectLst/>
                          <a:latin typeface="+mj-lt"/>
                        </a:rPr>
                        <a:t>mature</a:t>
                      </a:r>
                      <a:r>
                        <a:rPr lang="en-US" sz="1100" dirty="0">
                          <a:effectLst/>
                          <a:latin typeface="+mj-lt"/>
                        </a:rPr>
                        <a:t>  </a:t>
                      </a:r>
                      <a:r>
                        <a:rPr lang="en-US" sz="1100" u="sng" dirty="0">
                          <a:effectLst/>
                          <a:latin typeface="+mj-lt"/>
                        </a:rPr>
                        <a:t>sperms </a:t>
                      </a:r>
                      <a:r>
                        <a:rPr lang="en-US" sz="1100" dirty="0">
                          <a:effectLst/>
                          <a:latin typeface="+mj-lt"/>
                        </a:rPr>
                        <a:t>with </a:t>
                      </a:r>
                      <a:r>
                        <a:rPr lang="en-US" sz="1100" u="sng" dirty="0">
                          <a:effectLst/>
                          <a:latin typeface="+mj-lt"/>
                        </a:rPr>
                        <a:t>haploid number </a:t>
                      </a:r>
                      <a:r>
                        <a:rPr lang="en-US" sz="1100" dirty="0">
                          <a:effectLst/>
                          <a:latin typeface="+mj-lt"/>
                        </a:rPr>
                        <a:t>of chromosomes.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  <a:latin typeface="+mj-lt"/>
                        </a:rPr>
                        <a:t>AIM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u="none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u="none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u="none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B3C0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Formation of </a:t>
                      </a:r>
                      <a:r>
                        <a:rPr lang="en-US" sz="1100" u="sng" dirty="0">
                          <a:effectLst/>
                          <a:latin typeface="+mj-lt"/>
                        </a:rPr>
                        <a:t>secondary oocytes </a:t>
                      </a:r>
                      <a:r>
                        <a:rPr lang="en-US" sz="1100" dirty="0">
                          <a:effectLst/>
                          <a:latin typeface="+mj-lt"/>
                        </a:rPr>
                        <a:t>with </a:t>
                      </a:r>
                      <a:r>
                        <a:rPr lang="en-US" sz="1100" u="sng" dirty="0">
                          <a:effectLst/>
                          <a:latin typeface="+mj-lt"/>
                        </a:rPr>
                        <a:t>haploid number </a:t>
                      </a:r>
                      <a:r>
                        <a:rPr lang="en-US" sz="1100" dirty="0">
                          <a:effectLst/>
                          <a:latin typeface="+mj-lt"/>
                        </a:rPr>
                        <a:t>of chromosomes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7703922"/>
                  </a:ext>
                </a:extLst>
              </a:tr>
              <a:tr h="257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Seminiferous tubules of the </a:t>
                      </a:r>
                      <a:r>
                        <a:rPr lang="en-US" sz="1100" u="sng" dirty="0">
                          <a:effectLst/>
                          <a:latin typeface="+mj-lt"/>
                        </a:rPr>
                        <a:t>testis.</a:t>
                      </a:r>
                      <a:endParaRPr lang="en-US" sz="11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  <a:latin typeface="+mj-lt"/>
                        </a:rPr>
                        <a:t>SITE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u="none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B3C0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Cortex of the ovary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0704243"/>
                  </a:ext>
                </a:extLst>
              </a:tr>
              <a:tr h="6568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From puberty till old age.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  <a:latin typeface="+mj-lt"/>
                        </a:rPr>
                        <a:t>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u="none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u="none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u="none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u="none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B3C0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 2" panose="05020102010507070707" pitchFamily="18" charset="2"/>
                        <a:buChar char="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Starts during </a:t>
                      </a:r>
                      <a:r>
                        <a:rPr lang="en-US" sz="1100" u="sng" dirty="0">
                          <a:effectLst/>
                          <a:latin typeface="+mj-lt"/>
                        </a:rPr>
                        <a:t>fetal life </a:t>
                      </a:r>
                      <a:r>
                        <a:rPr lang="en-US" sz="1100" dirty="0">
                          <a:effectLst/>
                          <a:latin typeface="+mj-lt"/>
                        </a:rPr>
                        <a:t>becomes completed </a:t>
                      </a:r>
                      <a:r>
                        <a:rPr lang="en-US" sz="1100" u="sng" dirty="0">
                          <a:effectLst/>
                          <a:latin typeface="+mj-lt"/>
                        </a:rPr>
                        <a:t>after  puberty </a:t>
                      </a:r>
                      <a:r>
                        <a:rPr lang="en-US" sz="1100" dirty="0">
                          <a:effectLst/>
                          <a:latin typeface="+mj-lt"/>
                        </a:rPr>
                        <a:t>&amp; continues until </a:t>
                      </a:r>
                      <a:r>
                        <a:rPr lang="en-US" sz="1100" u="sng" dirty="0">
                          <a:effectLst/>
                          <a:latin typeface="+mj-lt"/>
                        </a:rPr>
                        <a:t>menopause.</a:t>
                      </a:r>
                      <a:endParaRPr lang="en-US" sz="11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295148"/>
                  </a:ext>
                </a:extLst>
              </a:tr>
              <a:tr h="301514"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 panose="05020102010507070707" pitchFamily="18" charset="2"/>
                        <a:buChar char="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About two months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  <a:latin typeface="+mj-lt"/>
                        </a:rPr>
                        <a:t>DURATION</a:t>
                      </a:r>
                      <a:endParaRPr lang="en-US" sz="1100" b="1" u="none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B3C0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It occurs monthly </a:t>
                      </a:r>
                      <a:r>
                        <a:rPr lang="en-US" sz="1100" u="sng" dirty="0">
                          <a:effectLst/>
                          <a:latin typeface="+mj-lt"/>
                        </a:rPr>
                        <a:t>Except</a:t>
                      </a:r>
                      <a:r>
                        <a:rPr lang="en-US" sz="1100" dirty="0">
                          <a:effectLst/>
                          <a:latin typeface="+mj-lt"/>
                        </a:rPr>
                        <a:t> during pregnancy.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284108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3AA3C62-B235-4A7E-BFE5-7CC8C4C2F452}"/>
              </a:ext>
            </a:extLst>
          </p:cNvPr>
          <p:cNvSpPr/>
          <p:nvPr/>
        </p:nvSpPr>
        <p:spPr>
          <a:xfrm>
            <a:off x="6427228" y="3124553"/>
            <a:ext cx="4866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en-US" sz="1200" b="1" u="sng" dirty="0">
                <a:highlight>
                  <a:srgbClr val="617982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Sperms are stored and become functionally mature in the Epididymis.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617982"/>
              </a:highlight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613ECD-F7FA-401E-A82B-3BC1C3BBA538}"/>
              </a:ext>
            </a:extLst>
          </p:cNvPr>
          <p:cNvSpPr/>
          <p:nvPr/>
        </p:nvSpPr>
        <p:spPr>
          <a:xfrm>
            <a:off x="6559681" y="129946"/>
            <a:ext cx="4035104" cy="418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en-US" sz="2000" dirty="0">
              <a:solidFill>
                <a:srgbClr val="303C4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lnSpc>
                <a:spcPct val="115000"/>
              </a:lnSpc>
            </a:pPr>
            <a:r>
              <a:rPr lang="en-US" sz="2000" dirty="0">
                <a:solidFill>
                  <a:srgbClr val="303C40"/>
                </a:solidFill>
                <a:latin typeface="Andalus" pitchFamily="18" charset="-78"/>
                <a:cs typeface="Andalus" pitchFamily="18" charset="-78"/>
              </a:rPr>
              <a:t>SPERMATOGENESIS vs. OOGENESIS</a:t>
            </a:r>
            <a:endParaRPr lang="en-US" sz="2000" dirty="0">
              <a:solidFill>
                <a:srgbClr val="303C40"/>
              </a:solidFill>
              <a:latin typeface="Andalus" pitchFamily="18" charset="-78"/>
              <a:ea typeface="Calibri" panose="020F0502020204030204" pitchFamily="34" charset="0"/>
              <a:cs typeface="Andalus" pitchFamily="18" charset="-78"/>
            </a:endParaRPr>
          </a:p>
          <a:p>
            <a:pPr algn="ctr">
              <a:lnSpc>
                <a:spcPct val="115000"/>
              </a:lnSpc>
            </a:pPr>
            <a:r>
              <a:rPr lang="en-US" sz="2000" dirty="0">
                <a:solidFill>
                  <a:srgbClr val="303C40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en-US" sz="2000" dirty="0">
              <a:solidFill>
                <a:srgbClr val="303C40"/>
              </a:solidFill>
              <a:latin typeface="Andalus" pitchFamily="18" charset="-78"/>
              <a:ea typeface="Calibri" panose="020F0502020204030204" pitchFamily="34" charset="0"/>
              <a:cs typeface="Andalus" pitchFamily="18" charset="-78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8CE839-0B60-4418-B392-D64ADF159571}"/>
              </a:ext>
            </a:extLst>
          </p:cNvPr>
          <p:cNvSpPr txBox="1">
            <a:spLocks noChangeArrowheads="1"/>
          </p:cNvSpPr>
          <p:nvPr/>
        </p:nvSpPr>
        <p:spPr>
          <a:xfrm>
            <a:off x="254682" y="117448"/>
            <a:ext cx="4661059" cy="8250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dirty="0">
                <a:solidFill>
                  <a:srgbClr val="303C40"/>
                </a:solidFill>
                <a:latin typeface="Andalus" pitchFamily="18" charset="-78"/>
                <a:cs typeface="Andalus" pitchFamily="18" charset="-78"/>
              </a:rPr>
              <a:t>WHAT IS THE DIFFERENCE BETWEEN MITOSIS &amp; MEIOSIS?</a:t>
            </a:r>
          </a:p>
        </p:txBody>
      </p:sp>
      <p:pic>
        <p:nvPicPr>
          <p:cNvPr id="8" name="Picture 6" descr="gametogenesis 006">
            <a:extLst>
              <a:ext uri="{FF2B5EF4-FFF2-40B4-BE49-F238E27FC236}">
                <a16:creationId xmlns:a16="http://schemas.microsoft.com/office/drawing/2014/main" id="{BEF1F297-1E85-4BCE-AC5F-A8AA60E6B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2563" r="854"/>
          <a:stretch>
            <a:fillRect/>
          </a:stretch>
        </p:blipFill>
        <p:spPr>
          <a:xfrm>
            <a:off x="177150" y="989499"/>
            <a:ext cx="4816125" cy="433754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AutoShape 21">
            <a:extLst>
              <a:ext uri="{FF2B5EF4-FFF2-40B4-BE49-F238E27FC236}">
                <a16:creationId xmlns:a16="http://schemas.microsoft.com/office/drawing/2014/main" id="{9CA67EF8-AB88-4B48-ACAF-22FB110BD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9" y="3021858"/>
            <a:ext cx="562019" cy="255981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AutoShape 21">
            <a:extLst>
              <a:ext uri="{FF2B5EF4-FFF2-40B4-BE49-F238E27FC236}">
                <a16:creationId xmlns:a16="http://schemas.microsoft.com/office/drawing/2014/main" id="{0EEC0F97-FDEC-4D08-A7D8-5B4A7C1C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248" y="3402245"/>
            <a:ext cx="791027" cy="386081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21">
            <a:extLst>
              <a:ext uri="{FF2B5EF4-FFF2-40B4-BE49-F238E27FC236}">
                <a16:creationId xmlns:a16="http://schemas.microsoft.com/office/drawing/2014/main" id="{D9C25974-DC1C-4C85-A3C7-49CEA70DC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42" y="4160685"/>
            <a:ext cx="1041231" cy="466499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dirty="0"/>
              <a:t>DIPLOID</a:t>
            </a:r>
          </a:p>
        </p:txBody>
      </p:sp>
      <p:sp>
        <p:nvSpPr>
          <p:cNvPr id="12" name="AutoShape 21">
            <a:extLst>
              <a:ext uri="{FF2B5EF4-FFF2-40B4-BE49-F238E27FC236}">
                <a16:creationId xmlns:a16="http://schemas.microsoft.com/office/drawing/2014/main" id="{88BF182A-FF3E-4D40-A773-2BEFB1634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471" y="4932126"/>
            <a:ext cx="973554" cy="386081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dirty="0"/>
              <a:t>HAPLOID</a:t>
            </a:r>
          </a:p>
        </p:txBody>
      </p:sp>
      <p:pic>
        <p:nvPicPr>
          <p:cNvPr id="13" name="ClipArt Placeholder 5" descr="gametogenesis 001">
            <a:extLst>
              <a:ext uri="{FF2B5EF4-FFF2-40B4-BE49-F238E27FC236}">
                <a16:creationId xmlns:a16="http://schemas.microsoft.com/office/drawing/2014/main" id="{A0C4C5DD-6BBD-4714-A4BF-12F2A8977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12" r="1334"/>
          <a:stretch>
            <a:fillRect/>
          </a:stretch>
        </p:blipFill>
        <p:spPr bwMode="auto">
          <a:xfrm>
            <a:off x="5190861" y="3595285"/>
            <a:ext cx="3677919" cy="299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69861E1B">
            <a:extLst>
              <a:ext uri="{FF2B5EF4-FFF2-40B4-BE49-F238E27FC236}">
                <a16:creationId xmlns:a16="http://schemas.microsoft.com/office/drawing/2014/main" id="{FD09D523-6434-4BAE-B0F6-093C5909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45389" t="2969"/>
          <a:stretch>
            <a:fillRect/>
          </a:stretch>
        </p:blipFill>
        <p:spPr bwMode="auto">
          <a:xfrm>
            <a:off x="9018372" y="3402245"/>
            <a:ext cx="2967563" cy="34557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A5C8C7A-4CD1-41EC-A83F-978FC8ABAE1E}"/>
              </a:ext>
            </a:extLst>
          </p:cNvPr>
          <p:cNvSpPr/>
          <p:nvPr/>
        </p:nvSpPr>
        <p:spPr>
          <a:xfrm>
            <a:off x="135218" y="5457315"/>
            <a:ext cx="4816125" cy="1136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E775B81-B320-4EBE-AC21-EDC7B9B36018}"/>
              </a:ext>
            </a:extLst>
          </p:cNvPr>
          <p:cNvSpPr txBox="1"/>
          <p:nvPr/>
        </p:nvSpPr>
        <p:spPr>
          <a:xfrm>
            <a:off x="177150" y="5459898"/>
            <a:ext cx="4816125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  <a:latin typeface="+mj-lt"/>
              </a:rPr>
              <a:t>Mitosis:</a:t>
            </a:r>
          </a:p>
          <a:p>
            <a:pPr algn="l"/>
            <a:r>
              <a:rPr lang="en-US" sz="1400" b="1" dirty="0">
                <a:solidFill>
                  <a:srgbClr val="FF0000"/>
                </a:solidFill>
                <a:latin typeface="+mj-lt"/>
              </a:rPr>
              <a:t>The final product is diploid (has the same num. of chromosomes) and also the cells have the same size.</a:t>
            </a:r>
          </a:p>
          <a:p>
            <a:pPr algn="l"/>
            <a:r>
              <a:rPr lang="en-US" sz="1400" b="1" dirty="0">
                <a:solidFill>
                  <a:srgbClr val="FF0000"/>
                </a:solidFill>
                <a:latin typeface="+mj-lt"/>
              </a:rPr>
              <a:t>Meiosis:</a:t>
            </a:r>
          </a:p>
          <a:p>
            <a:pPr algn="l"/>
            <a:r>
              <a:rPr lang="en-US" sz="1400" b="1" dirty="0">
                <a:solidFill>
                  <a:srgbClr val="FF0000"/>
                </a:solidFill>
                <a:latin typeface="+mj-lt"/>
              </a:rPr>
              <a:t>The final product is haploid (has the half num. of chromosomes) and also the size of the cells become smaller.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90860" y="3081028"/>
            <a:ext cx="76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951528" y="3260409"/>
            <a:ext cx="734692" cy="5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0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50BECC-33EF-49C9-9E5A-F5CA1EACA94D}"/>
              </a:ext>
            </a:extLst>
          </p:cNvPr>
          <p:cNvSpPr/>
          <p:nvPr/>
        </p:nvSpPr>
        <p:spPr>
          <a:xfrm>
            <a:off x="312079" y="804483"/>
            <a:ext cx="3143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11430"/>
                <a:latin typeface="Andalus" pitchFamily="18" charset="-78"/>
                <a:cs typeface="Andalus" pitchFamily="18" charset="-78"/>
              </a:rPr>
              <a:t>SPERMATOGENESI</a:t>
            </a:r>
            <a:r>
              <a:rPr lang="en-US" sz="3200" dirty="0">
                <a:ln w="11430"/>
                <a:latin typeface="Andalus" pitchFamily="18" charset="-78"/>
                <a:cs typeface="Andalus" pitchFamily="18" charset="-78"/>
              </a:rPr>
              <a:t>S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6000C-D4E8-49AF-BFF7-E86FEFB2349A}"/>
              </a:ext>
            </a:extLst>
          </p:cNvPr>
          <p:cNvSpPr txBox="1"/>
          <p:nvPr/>
        </p:nvSpPr>
        <p:spPr>
          <a:xfrm>
            <a:off x="597498" y="1626147"/>
            <a:ext cx="2769398" cy="421961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sz="1500" dirty="0">
                <a:solidFill>
                  <a:schemeClr val="tx1"/>
                </a:solidFill>
                <a:latin typeface="+mj-lt"/>
                <a:ea typeface="Majalla UI"/>
                <a:cs typeface="Majalla UI"/>
              </a:rPr>
              <a:t>1-Each </a:t>
            </a:r>
            <a:r>
              <a:rPr lang="en-US" sz="1500" dirty="0" err="1">
                <a:solidFill>
                  <a:schemeClr val="tx1"/>
                </a:solidFill>
                <a:latin typeface="+mj-lt"/>
                <a:ea typeface="Majalla UI"/>
                <a:cs typeface="Majalla UI"/>
              </a:rPr>
              <a:t>spermatogonium</a:t>
            </a:r>
            <a:r>
              <a:rPr lang="en-US" sz="1500" dirty="0">
                <a:solidFill>
                  <a:schemeClr val="tx1"/>
                </a:solidFill>
                <a:latin typeface="+mj-lt"/>
                <a:ea typeface="Majalla UI"/>
                <a:cs typeface="Majalla UI"/>
              </a:rPr>
              <a:t> divides by mitosis into 2 daughter </a:t>
            </a:r>
            <a:r>
              <a:rPr lang="en-US" sz="1500" dirty="0" err="1">
                <a:solidFill>
                  <a:schemeClr val="tx1"/>
                </a:solidFill>
                <a:latin typeface="+mj-lt"/>
                <a:ea typeface="Majalla UI"/>
                <a:cs typeface="Majalla UI"/>
              </a:rPr>
              <a:t>spermatogonia</a:t>
            </a:r>
            <a:r>
              <a:rPr lang="en-US" sz="1500" dirty="0">
                <a:solidFill>
                  <a:schemeClr val="tx1"/>
                </a:solidFill>
                <a:latin typeface="+mj-lt"/>
                <a:ea typeface="Majalla UI"/>
                <a:cs typeface="Majalla UI"/>
              </a:rPr>
              <a:t> .</a:t>
            </a:r>
          </a:p>
          <a:p>
            <a:pPr algn="l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endParaRPr lang="en-US" sz="1500" dirty="0">
              <a:solidFill>
                <a:schemeClr val="tx1"/>
              </a:solidFill>
              <a:latin typeface="+mj-lt"/>
              <a:ea typeface="Majalla UI"/>
              <a:cs typeface="Majalla UI"/>
            </a:endParaRPr>
          </a:p>
          <a:p>
            <a:pPr algn="l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sz="1500" dirty="0">
                <a:solidFill>
                  <a:schemeClr val="tx1"/>
                </a:solidFill>
                <a:latin typeface="+mj-lt"/>
                <a:ea typeface="Majalla UI"/>
                <a:cs typeface="Majalla UI"/>
              </a:rPr>
              <a:t>2- </a:t>
            </a:r>
            <a:r>
              <a:rPr lang="en-US" sz="1300" dirty="0">
                <a:solidFill>
                  <a:schemeClr val="tx1"/>
                </a:solidFill>
                <a:latin typeface="+mj-lt"/>
                <a:ea typeface="Majalla UI"/>
                <a:cs typeface="Majalla UI"/>
              </a:rPr>
              <a:t>Each daughter </a:t>
            </a:r>
            <a:r>
              <a:rPr lang="en-US" sz="1300" dirty="0" err="1">
                <a:solidFill>
                  <a:schemeClr val="tx1"/>
                </a:solidFill>
                <a:latin typeface="+mj-lt"/>
                <a:ea typeface="Majalla UI"/>
                <a:cs typeface="Majalla UI"/>
              </a:rPr>
              <a:t>Spermatogonia</a:t>
            </a:r>
            <a:r>
              <a:rPr lang="en-US" sz="1300" dirty="0">
                <a:solidFill>
                  <a:schemeClr val="tx1"/>
                </a:solidFill>
                <a:latin typeface="+mj-lt"/>
                <a:ea typeface="Majalla UI"/>
                <a:cs typeface="Majalla UI"/>
              </a:rPr>
              <a:t> grows to give primary spermatocyte (46).</a:t>
            </a:r>
          </a:p>
          <a:p>
            <a:pPr algn="l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endParaRPr lang="en-US" sz="1300" dirty="0">
              <a:solidFill>
                <a:schemeClr val="tx1"/>
              </a:solidFill>
              <a:latin typeface="+mj-lt"/>
              <a:ea typeface="Majalla UI"/>
              <a:cs typeface="Majalla UI"/>
            </a:endParaRPr>
          </a:p>
          <a:p>
            <a:pPr algn="l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sz="1300" dirty="0">
                <a:solidFill>
                  <a:schemeClr val="tx1"/>
                </a:solidFill>
                <a:latin typeface="+mj-lt"/>
                <a:ea typeface="Majalla UI"/>
                <a:cs typeface="Majalla UI"/>
              </a:rPr>
              <a:t>3- Primary spermatocyte undergoes </a:t>
            </a:r>
            <a:r>
              <a:rPr lang="en-US" sz="1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ajalla UI"/>
                <a:cs typeface="Majalla UI"/>
              </a:rPr>
              <a:t>meiotic</a:t>
            </a:r>
            <a:r>
              <a:rPr lang="en-US" sz="1300" dirty="0">
                <a:solidFill>
                  <a:schemeClr val="tx1"/>
                </a:solidFill>
                <a:latin typeface="+mj-lt"/>
                <a:ea typeface="Majalla UI"/>
                <a:cs typeface="Majalla UI"/>
              </a:rPr>
              <a:t> division to give 2 secondary spermatocyte (22+ x) or (22+y).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endParaRPr lang="en-US" sz="1300" dirty="0">
              <a:solidFill>
                <a:schemeClr val="tx1"/>
              </a:solidFill>
              <a:latin typeface="+mj-lt"/>
              <a:ea typeface="Majalla UI"/>
              <a:cs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sz="1300" dirty="0">
                <a:solidFill>
                  <a:schemeClr val="tx1"/>
                </a:solidFill>
                <a:latin typeface="+mj-lt"/>
                <a:ea typeface="Majalla UI"/>
                <a:cs typeface="Times New Roman" pitchFamily="18" charset="0"/>
              </a:rPr>
              <a:t>4- Secondary spermatocytes undergo  2</a:t>
            </a:r>
            <a:r>
              <a:rPr lang="en-US" sz="1300" baseline="30000" dirty="0">
                <a:solidFill>
                  <a:schemeClr val="tx1"/>
                </a:solidFill>
                <a:latin typeface="+mj-lt"/>
                <a:ea typeface="Majalla UI"/>
                <a:cs typeface="Times New Roman" pitchFamily="18" charset="0"/>
              </a:rPr>
              <a:t>nd</a:t>
            </a:r>
            <a:r>
              <a:rPr lang="en-US" sz="1300" dirty="0">
                <a:solidFill>
                  <a:schemeClr val="tx1"/>
                </a:solidFill>
                <a:latin typeface="+mj-lt"/>
                <a:ea typeface="Majalla UI"/>
                <a:cs typeface="Times New Roman" pitchFamily="18" charset="0"/>
              </a:rPr>
              <a:t>  meiotic division to form 4 haploid spermatids (half size).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endParaRPr lang="en-US" sz="1300" dirty="0">
              <a:solidFill>
                <a:schemeClr val="tx1"/>
              </a:solidFill>
              <a:latin typeface="+mj-lt"/>
              <a:ea typeface="Majalla UI"/>
              <a:cs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sz="1300" dirty="0">
                <a:solidFill>
                  <a:schemeClr val="tx1"/>
                </a:solidFill>
                <a:latin typeface="+mj-lt"/>
                <a:ea typeface="Majalla UI"/>
                <a:cs typeface="Times New Roman" pitchFamily="18" charset="0"/>
              </a:rPr>
              <a:t>5- Spermatids are transformed into  4 mature sperms by a process called </a:t>
            </a:r>
            <a:r>
              <a:rPr lang="en-US" sz="1300" dirty="0" err="1">
                <a:solidFill>
                  <a:schemeClr val="tx1"/>
                </a:solidFill>
                <a:latin typeface="+mj-lt"/>
                <a:ea typeface="Majalla UI"/>
                <a:cs typeface="Times New Roman" pitchFamily="18" charset="0"/>
              </a:rPr>
              <a:t>spermiogenesis</a:t>
            </a:r>
            <a:r>
              <a:rPr lang="en-US" sz="1300" dirty="0">
                <a:solidFill>
                  <a:schemeClr val="tx1"/>
                </a:solidFill>
                <a:latin typeface="+mj-lt"/>
                <a:ea typeface="Majalla UI"/>
                <a:cs typeface="Times New Roman" pitchFamily="18" charset="0"/>
              </a:rPr>
              <a:t>.</a:t>
            </a:r>
            <a:endParaRPr lang="en-US" sz="1300" dirty="0">
              <a:solidFill>
                <a:schemeClr val="tx1"/>
              </a:solidFill>
              <a:latin typeface="+mj-lt"/>
              <a:ea typeface="Majalla UI"/>
              <a:cs typeface="Majalla UI"/>
            </a:endParaRPr>
          </a:p>
        </p:txBody>
      </p:sp>
      <p:pic>
        <p:nvPicPr>
          <p:cNvPr id="12" name="Picture 6" descr="gametogenesis">
            <a:extLst>
              <a:ext uri="{FF2B5EF4-FFF2-40B4-BE49-F238E27FC236}">
                <a16:creationId xmlns:a16="http://schemas.microsoft.com/office/drawing/2014/main" id="{0A8C14AF-5612-462F-8494-E07C73080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r="2655"/>
          <a:stretch>
            <a:fillRect/>
          </a:stretch>
        </p:blipFill>
        <p:spPr bwMode="auto">
          <a:xfrm>
            <a:off x="4316400" y="366287"/>
            <a:ext cx="7290666" cy="600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F86CD53-52C6-4CEB-8EE5-ECCD0F4E8590}"/>
              </a:ext>
            </a:extLst>
          </p:cNvPr>
          <p:cNvSpPr/>
          <p:nvPr/>
        </p:nvSpPr>
        <p:spPr>
          <a:xfrm>
            <a:off x="7656354" y="1296979"/>
            <a:ext cx="146123" cy="18455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970477-DBAB-4015-BE37-1B9BF8F0B098}"/>
              </a:ext>
            </a:extLst>
          </p:cNvPr>
          <p:cNvSpPr/>
          <p:nvPr/>
        </p:nvSpPr>
        <p:spPr>
          <a:xfrm>
            <a:off x="5937831" y="4071526"/>
            <a:ext cx="158169" cy="20403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D42E5F-97A3-47BE-8F8D-02AB7118FA51}"/>
              </a:ext>
            </a:extLst>
          </p:cNvPr>
          <p:cNvSpPr/>
          <p:nvPr/>
        </p:nvSpPr>
        <p:spPr>
          <a:xfrm>
            <a:off x="6114772" y="3008064"/>
            <a:ext cx="160945" cy="2194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8FF09F9-8F0B-4863-B45B-B1C3D13AA500}"/>
              </a:ext>
            </a:extLst>
          </p:cNvPr>
          <p:cNvSpPr/>
          <p:nvPr/>
        </p:nvSpPr>
        <p:spPr>
          <a:xfrm>
            <a:off x="7591505" y="1774181"/>
            <a:ext cx="137911" cy="1606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2609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B862D5-4282-4B05-B53E-6B60346E8410}"/>
              </a:ext>
            </a:extLst>
          </p:cNvPr>
          <p:cNvSpPr/>
          <p:nvPr/>
        </p:nvSpPr>
        <p:spPr>
          <a:xfrm>
            <a:off x="384879" y="455309"/>
            <a:ext cx="6576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r>
              <a:rPr lang="en-US" sz="2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PERMIOGENESIS</a:t>
            </a:r>
            <a:r>
              <a:rPr lang="en-US" sz="2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</a:t>
            </a:r>
          </a:p>
          <a:p>
            <a:pPr algn="l" rtl="0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ajalla UI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ajalla UI"/>
              </a:rPr>
              <a:t>It is change in shape (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ajalla UI"/>
              </a:rPr>
              <a:t>metamorphosis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ajalla UI"/>
              </a:rPr>
              <a:t>) through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ajalla UI"/>
              </a:rPr>
              <a:t>which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ajalla UI"/>
              </a:rPr>
              <a:t>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ajalla UI"/>
              </a:rPr>
              <a:t>Spermatids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ajalla UI"/>
              </a:rPr>
              <a:t>  are transformed into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ajalla UI"/>
              </a:rPr>
              <a:t>mature Sperms .</a:t>
            </a:r>
            <a:endParaRPr lang="en-US" sz="20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ClipArt Placeholder 4" descr="BE7F3797">
            <a:extLst>
              <a:ext uri="{FF2B5EF4-FFF2-40B4-BE49-F238E27FC236}">
                <a16:creationId xmlns:a16="http://schemas.microsoft.com/office/drawing/2014/main" id="{18ECA283-E6AB-412B-864F-AAAC9162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r="5714" b="4465"/>
          <a:stretch>
            <a:fillRect/>
          </a:stretch>
        </p:blipFill>
        <p:spPr>
          <a:xfrm>
            <a:off x="1844657" y="1608491"/>
            <a:ext cx="8478020" cy="4684434"/>
          </a:xfrm>
          <a:prstGeom prst="rect">
            <a:avLst/>
          </a:prstGeom>
          <a:noFill/>
        </p:spPr>
      </p:pic>
      <p:sp>
        <p:nvSpPr>
          <p:cNvPr id="4" name="Speech Bubble: Rectangle 5">
            <a:extLst>
              <a:ext uri="{FF2B5EF4-FFF2-40B4-BE49-F238E27FC236}">
                <a16:creationId xmlns:a16="http://schemas.microsoft.com/office/drawing/2014/main" id="{E892318D-418F-4373-BF7A-789D92B1BCD3}"/>
              </a:ext>
            </a:extLst>
          </p:cNvPr>
          <p:cNvSpPr/>
          <p:nvPr/>
        </p:nvSpPr>
        <p:spPr>
          <a:xfrm>
            <a:off x="2772220" y="3950708"/>
            <a:ext cx="2080469" cy="364795"/>
          </a:xfrm>
          <a:prstGeom prst="wedgeRectCallout">
            <a:avLst>
              <a:gd name="adj1" fmla="val -3898"/>
              <a:gd name="adj2" fmla="val 1007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1000" b="1" i="1" dirty="0">
                <a:solidFill>
                  <a:srgbClr val="0000FF"/>
                </a:solidFill>
                <a:latin typeface="Goudy Old Style" panose="02020502050305020303" pitchFamily="18" charset="0"/>
                <a:cs typeface="Majalla UI"/>
              </a:rPr>
              <a:t>Nucleus</a:t>
            </a:r>
            <a:r>
              <a:rPr lang="en-US" sz="1050" b="1" i="1" dirty="0">
                <a:solidFill>
                  <a:srgbClr val="0033CC"/>
                </a:solidFill>
                <a:latin typeface="Goudy Old Style" panose="02020502050305020303" pitchFamily="18" charset="0"/>
                <a:cs typeface="Majalla UI"/>
              </a:rPr>
              <a:t> </a:t>
            </a:r>
            <a:r>
              <a:rPr lang="en-US" sz="1050" b="1" i="1" dirty="0">
                <a:latin typeface="Goudy Old Style" panose="02020502050305020303" pitchFamily="18" charset="0"/>
                <a:cs typeface="Majalla UI"/>
              </a:rPr>
              <a:t>is condensed and forms most of the </a:t>
            </a:r>
            <a:r>
              <a:rPr lang="en-US" sz="1050" b="1" i="1" dirty="0">
                <a:solidFill>
                  <a:srgbClr val="0000FF"/>
                </a:solidFill>
                <a:latin typeface="Goudy Old Style" panose="02020502050305020303" pitchFamily="18" charset="0"/>
                <a:cs typeface="Majalla UI"/>
              </a:rPr>
              <a:t>head.</a:t>
            </a:r>
          </a:p>
        </p:txBody>
      </p:sp>
      <p:sp>
        <p:nvSpPr>
          <p:cNvPr id="5" name="Speech Bubble: Rectangle 6">
            <a:extLst>
              <a:ext uri="{FF2B5EF4-FFF2-40B4-BE49-F238E27FC236}">
                <a16:creationId xmlns:a16="http://schemas.microsoft.com/office/drawing/2014/main" id="{1D7B6748-A3B9-4812-89FE-0B5B3A441541}"/>
              </a:ext>
            </a:extLst>
          </p:cNvPr>
          <p:cNvSpPr/>
          <p:nvPr/>
        </p:nvSpPr>
        <p:spPr>
          <a:xfrm>
            <a:off x="6652003" y="3856409"/>
            <a:ext cx="2133659" cy="440548"/>
          </a:xfrm>
          <a:prstGeom prst="wedgeRectCallout">
            <a:avLst>
              <a:gd name="adj1" fmla="val -27607"/>
              <a:gd name="adj2" fmla="val 908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1200" b="1" i="1" dirty="0">
                <a:solidFill>
                  <a:srgbClr val="0000FF"/>
                </a:solidFill>
                <a:latin typeface="Goudy Old Style" panose="02020502050305020303" pitchFamily="18" charset="0"/>
                <a:cs typeface="Majalla UI"/>
              </a:rPr>
              <a:t>2. Golgi apparatus </a:t>
            </a:r>
            <a:r>
              <a:rPr lang="en-US" sz="1200" b="1" i="1" dirty="0">
                <a:latin typeface="Goudy Old Style" panose="02020502050305020303" pitchFamily="18" charset="0"/>
                <a:cs typeface="Majalla UI"/>
              </a:rPr>
              <a:t>forms the </a:t>
            </a:r>
            <a:r>
              <a:rPr lang="en-US" sz="1200" b="1" i="1" dirty="0">
                <a:solidFill>
                  <a:srgbClr val="0000FF"/>
                </a:solidFill>
                <a:latin typeface="Goudy Old Style" panose="02020502050305020303" pitchFamily="18" charset="0"/>
                <a:cs typeface="Majalla UI"/>
              </a:rPr>
              <a:t>Acrosome.</a:t>
            </a:r>
          </a:p>
        </p:txBody>
      </p:sp>
      <p:sp>
        <p:nvSpPr>
          <p:cNvPr id="6" name="Speech Bubble: Rectangle 7">
            <a:extLst>
              <a:ext uri="{FF2B5EF4-FFF2-40B4-BE49-F238E27FC236}">
                <a16:creationId xmlns:a16="http://schemas.microsoft.com/office/drawing/2014/main" id="{9D663186-5507-42B5-A4E4-E5B74FF859C1}"/>
              </a:ext>
            </a:extLst>
          </p:cNvPr>
          <p:cNvSpPr/>
          <p:nvPr/>
        </p:nvSpPr>
        <p:spPr>
          <a:xfrm>
            <a:off x="2355901" y="6450688"/>
            <a:ext cx="2634143" cy="202278"/>
          </a:xfrm>
          <a:prstGeom prst="wedgeRectCallout">
            <a:avLst>
              <a:gd name="adj1" fmla="val -10005"/>
              <a:gd name="adj2" fmla="val -1416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1200" b="1" i="1" dirty="0">
                <a:solidFill>
                  <a:srgbClr val="0000FF"/>
                </a:solidFill>
                <a:latin typeface="Goudy Old Style" panose="02020502050305020303" pitchFamily="18" charset="0"/>
                <a:cs typeface="Majalla UI"/>
              </a:rPr>
              <a:t>3. Mitochondria </a:t>
            </a:r>
            <a:r>
              <a:rPr lang="en-US" sz="1200" b="1" i="1" dirty="0">
                <a:latin typeface="Goudy Old Style" panose="02020502050305020303" pitchFamily="18" charset="0"/>
                <a:cs typeface="Majalla UI"/>
              </a:rPr>
              <a:t>forms a </a:t>
            </a:r>
            <a:r>
              <a:rPr lang="en-US" sz="1200" b="1" i="1" dirty="0">
                <a:solidFill>
                  <a:srgbClr val="0000FF"/>
                </a:solidFill>
                <a:latin typeface="Goudy Old Style" panose="02020502050305020303" pitchFamily="18" charset="0"/>
                <a:cs typeface="Majalla UI"/>
              </a:rPr>
              <a:t>spiral sheath</a:t>
            </a:r>
            <a:r>
              <a:rPr lang="en-US" sz="1200" b="1" i="1" dirty="0">
                <a:solidFill>
                  <a:srgbClr val="0033CC"/>
                </a:solidFill>
                <a:latin typeface="Goudy Old Style" panose="02020502050305020303" pitchFamily="18" charset="0"/>
                <a:cs typeface="Majalla UI"/>
              </a:rPr>
              <a:t>.</a:t>
            </a:r>
          </a:p>
        </p:txBody>
      </p:sp>
      <p:sp>
        <p:nvSpPr>
          <p:cNvPr id="7" name="Speech Bubble: Rectangle 8">
            <a:extLst>
              <a:ext uri="{FF2B5EF4-FFF2-40B4-BE49-F238E27FC236}">
                <a16:creationId xmlns:a16="http://schemas.microsoft.com/office/drawing/2014/main" id="{CB84CD9E-1FAB-444A-AD20-F5B9DF45EC7C}"/>
              </a:ext>
            </a:extLst>
          </p:cNvPr>
          <p:cNvSpPr/>
          <p:nvPr/>
        </p:nvSpPr>
        <p:spPr>
          <a:xfrm>
            <a:off x="4764193" y="3369352"/>
            <a:ext cx="2276213" cy="370993"/>
          </a:xfrm>
          <a:prstGeom prst="wedgeRectCallout">
            <a:avLst>
              <a:gd name="adj1" fmla="val -60643"/>
              <a:gd name="adj2" fmla="val -189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1200" b="1" i="1" dirty="0">
                <a:solidFill>
                  <a:srgbClr val="0000FF"/>
                </a:solidFill>
                <a:latin typeface="Goudy Old Style" panose="02020502050305020303" pitchFamily="18" charset="0"/>
                <a:cs typeface="Majalla UI"/>
              </a:rPr>
              <a:t>4. Centriole </a:t>
            </a:r>
            <a:r>
              <a:rPr lang="en-US" sz="1200" b="1" i="1" dirty="0">
                <a:latin typeface="Goudy Old Style" panose="02020502050305020303" pitchFamily="18" charset="0"/>
                <a:cs typeface="Majalla UI"/>
              </a:rPr>
              <a:t>elongates to form the</a:t>
            </a:r>
            <a:r>
              <a:rPr lang="en-US" sz="1200" b="1" i="1" dirty="0">
                <a:solidFill>
                  <a:srgbClr val="FF0000"/>
                </a:solidFill>
                <a:latin typeface="Goudy Old Style" panose="02020502050305020303" pitchFamily="18" charset="0"/>
                <a:cs typeface="Majalla UI"/>
              </a:rPr>
              <a:t> </a:t>
            </a:r>
            <a:r>
              <a:rPr lang="en-US" sz="1200" b="1" i="1" dirty="0">
                <a:solidFill>
                  <a:srgbClr val="0000FF"/>
                </a:solidFill>
                <a:latin typeface="Goudy Old Style" panose="02020502050305020303" pitchFamily="18" charset="0"/>
                <a:cs typeface="Majalla UI"/>
              </a:rPr>
              <a:t>axial filament.</a:t>
            </a:r>
          </a:p>
        </p:txBody>
      </p:sp>
      <p:sp>
        <p:nvSpPr>
          <p:cNvPr id="8" name="Explosion: 8 Points 16">
            <a:extLst>
              <a:ext uri="{FF2B5EF4-FFF2-40B4-BE49-F238E27FC236}">
                <a16:creationId xmlns:a16="http://schemas.microsoft.com/office/drawing/2014/main" id="{C914FF55-65C3-4744-82DB-66160D79394B}"/>
              </a:ext>
            </a:extLst>
          </p:cNvPr>
          <p:cNvSpPr/>
          <p:nvPr/>
        </p:nvSpPr>
        <p:spPr>
          <a:xfrm>
            <a:off x="8785662" y="5452479"/>
            <a:ext cx="3416267" cy="1353189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00" dirty="0">
              <a:latin typeface="Goudy Old Style" panose="02020502050305020303" pitchFamily="18" charset="0"/>
            </a:endParaRPr>
          </a:p>
          <a:p>
            <a:pPr algn="ctr"/>
            <a:r>
              <a:rPr lang="en-US" sz="1300" dirty="0">
                <a:latin typeface="Goudy Old Style" panose="02020502050305020303" pitchFamily="18" charset="0"/>
              </a:rPr>
              <a:t>Note the difference:</a:t>
            </a:r>
          </a:p>
          <a:p>
            <a:pPr algn="ctr"/>
            <a:r>
              <a:rPr lang="en-US" sz="1300" b="1" i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udy Old Style" panose="02020502050305020303" pitchFamily="18" charset="0"/>
              </a:rPr>
              <a:t>SPERM</a:t>
            </a:r>
            <a:r>
              <a:rPr lang="en-US" sz="1300" b="1" i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udy Old Style" panose="02020502050305020303" pitchFamily="18" charset="0"/>
              </a:rPr>
              <a:t>ATO</a:t>
            </a:r>
            <a:r>
              <a:rPr lang="en-US" sz="1300" b="1" i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udy Old Style" panose="02020502050305020303" pitchFamily="18" charset="0"/>
              </a:rPr>
              <a:t>GENESIS</a:t>
            </a:r>
          </a:p>
          <a:p>
            <a:pPr algn="ctr"/>
            <a:r>
              <a:rPr lang="en-US" sz="1300" b="1" i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udy Old Style" panose="02020502050305020303" pitchFamily="18" charset="0"/>
              </a:rPr>
              <a:t>SPERM</a:t>
            </a:r>
            <a:r>
              <a:rPr lang="en-US" sz="1300" b="1" i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udy Old Style" panose="02020502050305020303" pitchFamily="18" charset="0"/>
              </a:rPr>
              <a:t>IO</a:t>
            </a:r>
            <a:r>
              <a:rPr lang="en-US" sz="1300" b="1" i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udy Old Style" panose="02020502050305020303" pitchFamily="18" charset="0"/>
              </a:rPr>
              <a:t>GENESIS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74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382606-0CD1-44CE-8EAE-E17CFA3DFB96}"/>
              </a:ext>
            </a:extLst>
          </p:cNvPr>
          <p:cNvSpPr/>
          <p:nvPr/>
        </p:nvSpPr>
        <p:spPr>
          <a:xfrm>
            <a:off x="3352800" y="357810"/>
            <a:ext cx="4876800" cy="6493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OOGENESIS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: Diagonal Corners Rounded 6">
            <a:extLst>
              <a:ext uri="{FF2B5EF4-FFF2-40B4-BE49-F238E27FC236}">
                <a16:creationId xmlns:a16="http://schemas.microsoft.com/office/drawing/2014/main" id="{EA0596F7-4095-49C4-BA8C-F935D5C4D112}"/>
              </a:ext>
            </a:extLst>
          </p:cNvPr>
          <p:cNvSpPr/>
          <p:nvPr/>
        </p:nvSpPr>
        <p:spPr>
          <a:xfrm>
            <a:off x="8468751" y="1192696"/>
            <a:ext cx="3644348" cy="2094657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Majalla UI"/>
              </a:rPr>
              <a:t>At ovulation, the secondary oocyte begins the second meiotic division but progresses only to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Majalla UI"/>
              </a:rPr>
              <a:t>metaphase 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Majalla UI"/>
              </a:rPr>
              <a:t>where division is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Majalla UI"/>
              </a:rPr>
              <a:t>arrested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Majalla UI"/>
              </a:rPr>
              <a:t>.</a:t>
            </a:r>
          </a:p>
        </p:txBody>
      </p:sp>
      <p:sp>
        <p:nvSpPr>
          <p:cNvPr id="6" name="Rectangle: Diagonal Corners Rounded 7">
            <a:extLst>
              <a:ext uri="{FF2B5EF4-FFF2-40B4-BE49-F238E27FC236}">
                <a16:creationId xmlns:a16="http://schemas.microsoft.com/office/drawing/2014/main" id="{C6593D06-DBCA-4FC0-AD21-BA8F423087F1}"/>
              </a:ext>
            </a:extLst>
          </p:cNvPr>
          <p:cNvSpPr/>
          <p:nvPr/>
        </p:nvSpPr>
        <p:spPr>
          <a:xfrm>
            <a:off x="4178295" y="1192696"/>
            <a:ext cx="4158035" cy="2094657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Rounded 8">
            <a:extLst>
              <a:ext uri="{FF2B5EF4-FFF2-40B4-BE49-F238E27FC236}">
                <a16:creationId xmlns:a16="http://schemas.microsoft.com/office/drawing/2014/main" id="{8D8E2196-52E2-44AB-A8A2-E2A0611B8A06}"/>
              </a:ext>
            </a:extLst>
          </p:cNvPr>
          <p:cNvSpPr/>
          <p:nvPr/>
        </p:nvSpPr>
        <p:spPr>
          <a:xfrm>
            <a:off x="70337" y="1192695"/>
            <a:ext cx="3972427" cy="209465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6" descr="gametogenesis 002">
            <a:extLst>
              <a:ext uri="{FF2B5EF4-FFF2-40B4-BE49-F238E27FC236}">
                <a16:creationId xmlns:a16="http://schemas.microsoft.com/office/drawing/2014/main" id="{3B8E79EF-54E6-49C7-B347-F25E85F05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8"/>
          <a:stretch>
            <a:fillRect/>
          </a:stretch>
        </p:blipFill>
        <p:spPr>
          <a:xfrm>
            <a:off x="8426547" y="3318223"/>
            <a:ext cx="3770233" cy="3514824"/>
          </a:xfrm>
          <a:prstGeom prst="rect">
            <a:avLst/>
          </a:prstGeom>
          <a:noFill/>
        </p:spPr>
      </p:pic>
      <p:pic>
        <p:nvPicPr>
          <p:cNvPr id="9" name="Content Placeholder 6" descr="gametogenesis 002">
            <a:extLst>
              <a:ext uri="{FF2B5EF4-FFF2-40B4-BE49-F238E27FC236}">
                <a16:creationId xmlns:a16="http://schemas.microsoft.com/office/drawing/2014/main" id="{936DC1BB-045E-4057-BA35-0764EC096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r="7324" b="54285"/>
          <a:stretch>
            <a:fillRect/>
          </a:stretch>
        </p:blipFill>
        <p:spPr>
          <a:xfrm>
            <a:off x="70337" y="3318223"/>
            <a:ext cx="3925538" cy="3553845"/>
          </a:xfrm>
          <a:prstGeom prst="rect">
            <a:avLst/>
          </a:prstGeom>
          <a:noFill/>
        </p:spPr>
      </p:pic>
      <p:pic>
        <p:nvPicPr>
          <p:cNvPr id="10" name="ClipArt Placeholder 4" descr="957A57E">
            <a:extLst>
              <a:ext uri="{FF2B5EF4-FFF2-40B4-BE49-F238E27FC236}">
                <a16:creationId xmlns:a16="http://schemas.microsoft.com/office/drawing/2014/main" id="{5B5380FC-9D25-420E-ACAA-B231BC5E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1" r="10887" b="7095"/>
          <a:stretch>
            <a:fillRect/>
          </a:stretch>
        </p:blipFill>
        <p:spPr>
          <a:xfrm>
            <a:off x="4109610" y="3318223"/>
            <a:ext cx="4188704" cy="3584717"/>
          </a:xfrm>
          <a:prstGeom prst="rect">
            <a:avLst/>
          </a:prstGeom>
          <a:noFill/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1BFDBC31-17DD-4BE0-8A48-3D75C1E5A186}"/>
              </a:ext>
            </a:extLst>
          </p:cNvPr>
          <p:cNvSpPr txBox="1"/>
          <p:nvPr/>
        </p:nvSpPr>
        <p:spPr>
          <a:xfrm>
            <a:off x="205869" y="1206762"/>
            <a:ext cx="38434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j-lt"/>
                <a:cs typeface="Majalla UI"/>
              </a:rPr>
              <a:t>Before Birth: </a:t>
            </a:r>
            <a:r>
              <a:rPr lang="en-US" sz="1600" dirty="0">
                <a:latin typeface="+mj-lt"/>
                <a:cs typeface="Majalla UI"/>
              </a:rPr>
              <a:t>During early fetal life, primitive ova </a:t>
            </a:r>
            <a:r>
              <a:rPr lang="en-US" sz="1600" b="1" dirty="0">
                <a:latin typeface="+mj-lt"/>
                <a:cs typeface="Majalla UI"/>
              </a:rPr>
              <a:t>(Oogonia). </a:t>
            </a:r>
            <a:r>
              <a:rPr lang="en-US" sz="1600" dirty="0">
                <a:latin typeface="+mj-lt"/>
                <a:cs typeface="Majalla UI"/>
              </a:rPr>
              <a:t>proliferate by mitotic division and enlarge to form </a:t>
            </a:r>
            <a:r>
              <a:rPr lang="en-US" sz="1600" b="1" dirty="0">
                <a:latin typeface="+mj-lt"/>
                <a:cs typeface="Majalla UI"/>
              </a:rPr>
              <a:t>Primary Oocytes (46)</a:t>
            </a:r>
          </a:p>
          <a:p>
            <a:pPr algn="ctr">
              <a:defRPr/>
            </a:pPr>
            <a:r>
              <a:rPr lang="en-US" sz="1600" b="1" dirty="0">
                <a:latin typeface="+mj-lt"/>
                <a:cs typeface="Majalla UI"/>
              </a:rPr>
              <a:t>At Birth</a:t>
            </a:r>
            <a:r>
              <a:rPr lang="en-US" sz="1600" dirty="0">
                <a:latin typeface="+mj-lt"/>
                <a:cs typeface="Majalla UI"/>
              </a:rPr>
              <a:t> </a:t>
            </a:r>
            <a:r>
              <a:rPr lang="en-US" sz="1600" b="1" dirty="0">
                <a:latin typeface="+mj-lt"/>
                <a:cs typeface="Majalla UI"/>
              </a:rPr>
              <a:t>all primary oocytes</a:t>
            </a:r>
            <a:r>
              <a:rPr lang="en-US" sz="1600" dirty="0">
                <a:latin typeface="+mj-lt"/>
                <a:cs typeface="Majalla UI"/>
              </a:rPr>
              <a:t> have completed the </a:t>
            </a:r>
            <a:r>
              <a:rPr lang="en-US" sz="1600" b="1" dirty="0">
                <a:latin typeface="+mj-lt"/>
                <a:cs typeface="Majalla UI"/>
              </a:rPr>
              <a:t>prophase of the 1</a:t>
            </a:r>
            <a:r>
              <a:rPr lang="en-US" sz="1600" b="1" baseline="30000" dirty="0">
                <a:latin typeface="+mj-lt"/>
                <a:cs typeface="Majalla UI"/>
              </a:rPr>
              <a:t>st</a:t>
            </a:r>
            <a:r>
              <a:rPr lang="en-US" sz="1600" b="1" dirty="0">
                <a:latin typeface="+mj-lt"/>
                <a:cs typeface="Majalla UI"/>
              </a:rPr>
              <a:t> meiotic division </a:t>
            </a:r>
            <a:r>
              <a:rPr lang="en-US" sz="1600" dirty="0">
                <a:latin typeface="+mj-lt"/>
                <a:cs typeface="Majalla UI"/>
              </a:rPr>
              <a:t>and </a:t>
            </a:r>
            <a:r>
              <a:rPr lang="en-US" sz="1600" b="1" dirty="0">
                <a:latin typeface="+mj-lt"/>
                <a:cs typeface="Majalla UI"/>
              </a:rPr>
              <a:t>remain arrested </a:t>
            </a:r>
            <a:r>
              <a:rPr lang="en-US" sz="1600" dirty="0">
                <a:latin typeface="+mj-lt"/>
                <a:cs typeface="Majalla UI"/>
              </a:rPr>
              <a:t>and do </a:t>
            </a:r>
            <a:r>
              <a:rPr lang="en-US" sz="1600" b="1" dirty="0">
                <a:latin typeface="+mj-lt"/>
                <a:cs typeface="Majalla UI"/>
              </a:rPr>
              <a:t>not finish their first meiotic division</a:t>
            </a:r>
            <a:r>
              <a:rPr lang="en-US" sz="1600" dirty="0">
                <a:latin typeface="+mj-lt"/>
                <a:cs typeface="Majalla UI"/>
              </a:rPr>
              <a:t> </a:t>
            </a:r>
            <a:r>
              <a:rPr lang="en-US" sz="1600" b="1" dirty="0">
                <a:latin typeface="+mj-lt"/>
                <a:cs typeface="Majalla UI"/>
              </a:rPr>
              <a:t>until at puberty.</a:t>
            </a:r>
          </a:p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988598E-2372-4ECA-A277-6D43F6B2EAF4}"/>
              </a:ext>
            </a:extLst>
          </p:cNvPr>
          <p:cNvSpPr/>
          <p:nvPr/>
        </p:nvSpPr>
        <p:spPr>
          <a:xfrm>
            <a:off x="4184838" y="1274463"/>
            <a:ext cx="4241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dirty="0">
                <a:latin typeface="+mj-lt"/>
                <a:cs typeface="Majalla UI"/>
              </a:rPr>
              <a:t>At Puberty : Shortly before ovulation, the Primary Oocyte completes its  </a:t>
            </a:r>
            <a:r>
              <a:rPr lang="en-US" sz="1500" dirty="0">
                <a:solidFill>
                  <a:srgbClr val="FF0000"/>
                </a:solidFill>
                <a:latin typeface="+mj-lt"/>
                <a:cs typeface="Majalla UI"/>
              </a:rPr>
              <a:t>1</a:t>
            </a:r>
            <a:r>
              <a:rPr lang="en-US" sz="1500" baseline="30000" dirty="0">
                <a:solidFill>
                  <a:srgbClr val="FF0000"/>
                </a:solidFill>
                <a:latin typeface="+mj-lt"/>
                <a:cs typeface="Majalla UI"/>
              </a:rPr>
              <a:t>st</a:t>
            </a:r>
            <a:r>
              <a:rPr lang="en-US" sz="1500" dirty="0">
                <a:solidFill>
                  <a:srgbClr val="FF0000"/>
                </a:solidFill>
                <a:latin typeface="+mj-lt"/>
                <a:cs typeface="Majalla UI"/>
              </a:rPr>
              <a:t> meiotic division </a:t>
            </a:r>
            <a:r>
              <a:rPr lang="en-US" sz="1500" dirty="0">
                <a:latin typeface="+mj-lt"/>
                <a:cs typeface="Majalla UI"/>
              </a:rPr>
              <a:t>to give </a:t>
            </a:r>
            <a:r>
              <a:rPr lang="en-US" sz="1500" u="sng" dirty="0">
                <a:latin typeface="+mj-lt"/>
                <a:cs typeface="Majalla UI"/>
              </a:rPr>
              <a:t>Secondary oocyte (23) &amp; First Polar Body</a:t>
            </a:r>
            <a:r>
              <a:rPr lang="en-US" sz="1500" dirty="0">
                <a:latin typeface="+mj-lt"/>
                <a:cs typeface="Majalla UI"/>
              </a:rPr>
              <a:t>.</a:t>
            </a:r>
          </a:p>
          <a:p>
            <a:pPr algn="ctr">
              <a:defRPr/>
            </a:pPr>
            <a:r>
              <a:rPr lang="en-US" sz="1500" dirty="0">
                <a:latin typeface="+mj-lt"/>
                <a:cs typeface="Majalla UI"/>
              </a:rPr>
              <a:t>The Secondary Oocyte receives almost all the cytoplasm.</a:t>
            </a:r>
          </a:p>
          <a:p>
            <a:pPr algn="ctr">
              <a:defRPr/>
            </a:pPr>
            <a:r>
              <a:rPr lang="en-US" sz="1500" dirty="0">
                <a:latin typeface="+mj-lt"/>
                <a:cs typeface="Majalla UI"/>
              </a:rPr>
              <a:t>The First Polar Body receives very little.</a:t>
            </a:r>
          </a:p>
          <a:p>
            <a:pPr algn="ctr">
              <a:defRPr/>
            </a:pPr>
            <a:r>
              <a:rPr lang="en-US" sz="1500" dirty="0">
                <a:latin typeface="+mj-lt"/>
                <a:cs typeface="Majalla UI"/>
              </a:rPr>
              <a:t>It is small nonfunctional cell that soon  degenerates.</a:t>
            </a:r>
          </a:p>
          <a:p>
            <a:pPr algn="ctr">
              <a:defRPr/>
            </a:pPr>
            <a:endParaRPr lang="en-US" sz="1500" dirty="0">
              <a:latin typeface="+mj-lt"/>
              <a:cs typeface="Majalla UI"/>
            </a:endParaRPr>
          </a:p>
        </p:txBody>
      </p:sp>
      <p:sp>
        <p:nvSpPr>
          <p:cNvPr id="13" name="AutoShape 21">
            <a:extLst>
              <a:ext uri="{FF2B5EF4-FFF2-40B4-BE49-F238E27FC236}">
                <a16:creationId xmlns:a16="http://schemas.microsoft.com/office/drawing/2014/main" id="{E400E44C-C106-45F3-8BA0-92B53D71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638" y="5908279"/>
            <a:ext cx="656781" cy="506591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18E82354-71A1-4319-9A6D-17BBD6AA1090}"/>
              </a:ext>
            </a:extLst>
          </p:cNvPr>
          <p:cNvSpPr txBox="1"/>
          <p:nvPr/>
        </p:nvSpPr>
        <p:spPr>
          <a:xfrm>
            <a:off x="2996419" y="6414869"/>
            <a:ext cx="625320" cy="2462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/>
              <a:t>At Birth</a:t>
            </a:r>
          </a:p>
        </p:txBody>
      </p:sp>
      <p:sp>
        <p:nvSpPr>
          <p:cNvPr id="15" name="AutoShape 21">
            <a:extLst>
              <a:ext uri="{FF2B5EF4-FFF2-40B4-BE49-F238E27FC236}">
                <a16:creationId xmlns:a16="http://schemas.microsoft.com/office/drawing/2014/main" id="{0BC95774-E42A-404C-A910-8BBC5EDA8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0" y="4731027"/>
            <a:ext cx="702424" cy="397565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D710EA9E-A96F-48D3-AE11-EC7650E6C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2142" y="3389777"/>
            <a:ext cx="1112141" cy="338554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At Puberty-shortly before ovulation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92DE6BE8-62F4-4F99-A34A-BD4FC87C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9988" y="4144616"/>
            <a:ext cx="854293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At Ovulation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66BA61E9-051E-4ECB-B1FF-E06574FF6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8726" y="6561431"/>
            <a:ext cx="757853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Fertilization</a:t>
            </a:r>
          </a:p>
        </p:txBody>
      </p: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96871A8B-145E-43BF-A5DB-E9EE9D6F8731}"/>
              </a:ext>
            </a:extLst>
          </p:cNvPr>
          <p:cNvCxnSpPr/>
          <p:nvPr/>
        </p:nvCxnSpPr>
        <p:spPr>
          <a:xfrm>
            <a:off x="4042764" y="3444288"/>
            <a:ext cx="0" cy="333258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22">
            <a:extLst>
              <a:ext uri="{FF2B5EF4-FFF2-40B4-BE49-F238E27FC236}">
                <a16:creationId xmlns:a16="http://schemas.microsoft.com/office/drawing/2014/main" id="{FB52A5B8-F0C2-4BB1-A2D5-BEE8E5F32755}"/>
              </a:ext>
            </a:extLst>
          </p:cNvPr>
          <p:cNvCxnSpPr/>
          <p:nvPr/>
        </p:nvCxnSpPr>
        <p:spPr>
          <a:xfrm>
            <a:off x="8356353" y="3503924"/>
            <a:ext cx="0" cy="333258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8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D367F74-1D10-4259-9B6E-8F0C66FEEE4E}"/>
              </a:ext>
            </a:extLst>
          </p:cNvPr>
          <p:cNvSpPr/>
          <p:nvPr/>
        </p:nvSpPr>
        <p:spPr>
          <a:xfrm>
            <a:off x="1120880" y="2766422"/>
            <a:ext cx="120051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b="1" dirty="0">
                <a:solidFill>
                  <a:srgbClr val="B3C0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1</a:t>
            </a:r>
            <a:r>
              <a:rPr lang="en-US" sz="4000" dirty="0">
                <a:solidFill>
                  <a:srgbClr val="303C40"/>
                </a:solidFill>
                <a:latin typeface="Goudy Old Style" panose="02020502050305020303" pitchFamily="18" charset="0"/>
              </a:rPr>
              <a:t>-Describe the female cycles (ovarian – uterine).</a:t>
            </a:r>
          </a:p>
          <a:p>
            <a:pPr algn="l"/>
            <a:r>
              <a:rPr lang="en-US" sz="4000" b="1" dirty="0">
                <a:solidFill>
                  <a:srgbClr val="B3C0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2</a:t>
            </a:r>
            <a:r>
              <a:rPr lang="en-US" sz="4000" dirty="0">
                <a:solidFill>
                  <a:srgbClr val="303C40"/>
                </a:solidFill>
                <a:latin typeface="Goudy Old Style" panose="02020502050305020303" pitchFamily="18" charset="0"/>
              </a:rPr>
              <a:t>-Define gametogenesis.</a:t>
            </a:r>
          </a:p>
          <a:p>
            <a:pPr algn="l"/>
            <a:r>
              <a:rPr lang="en-US" sz="4000" b="1" dirty="0">
                <a:solidFill>
                  <a:srgbClr val="B3C0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3</a:t>
            </a:r>
            <a:r>
              <a:rPr lang="en-US" sz="4000" dirty="0">
                <a:solidFill>
                  <a:srgbClr val="303C40"/>
                </a:solidFill>
                <a:latin typeface="Goudy Old Style" panose="02020502050305020303" pitchFamily="18" charset="0"/>
              </a:rPr>
              <a:t>-Describe the process of spermatogenesis. </a:t>
            </a:r>
          </a:p>
          <a:p>
            <a:pPr algn="l"/>
            <a:r>
              <a:rPr lang="en-US" sz="4000" b="1" dirty="0">
                <a:solidFill>
                  <a:srgbClr val="B3C0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4</a:t>
            </a:r>
            <a:r>
              <a:rPr lang="en-US" sz="4000" dirty="0">
                <a:solidFill>
                  <a:srgbClr val="303C40"/>
                </a:solidFill>
                <a:latin typeface="Goudy Old Style" panose="02020502050305020303" pitchFamily="18" charset="0"/>
              </a:rPr>
              <a:t>-Describe the process of oogenesis.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89DDD25-DAAA-438C-A030-C3E9C7EA4707}"/>
              </a:ext>
            </a:extLst>
          </p:cNvPr>
          <p:cNvSpPr/>
          <p:nvPr/>
        </p:nvSpPr>
        <p:spPr>
          <a:xfrm>
            <a:off x="3564957" y="1245583"/>
            <a:ext cx="51014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6000" u="sng" dirty="0">
                <a:solidFill>
                  <a:srgbClr val="FFFFFF"/>
                </a:solidFill>
                <a:latin typeface="Bauhaus 93" panose="04030905020B02020C02" pitchFamily="82" charset="0"/>
              </a:rPr>
              <a:t>Objectives:</a:t>
            </a:r>
            <a:endParaRPr lang="en-US" sz="6000" dirty="0">
              <a:solidFill>
                <a:srgbClr val="FFFFFF"/>
              </a:solidFill>
              <a:latin typeface="Bauhaus 93" panose="04030905020B02020C02" pitchFamily="82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A301E69-9A88-4E3D-9779-E94220C09376}"/>
              </a:ext>
            </a:extLst>
          </p:cNvPr>
          <p:cNvSpPr/>
          <p:nvPr/>
        </p:nvSpPr>
        <p:spPr>
          <a:xfrm>
            <a:off x="3545293" y="1225917"/>
            <a:ext cx="51014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6000" u="sng" dirty="0">
                <a:solidFill>
                  <a:srgbClr val="617982"/>
                </a:solidFill>
                <a:latin typeface="Bauhaus 93" panose="04030905020B02020C02" pitchFamily="82" charset="0"/>
              </a:rPr>
              <a:t>Objectives:</a:t>
            </a:r>
            <a:endParaRPr lang="en-US" sz="6000" dirty="0">
              <a:solidFill>
                <a:srgbClr val="617982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82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E123521D-9CBC-44BE-BE6B-46062D3E0F43}"/>
              </a:ext>
            </a:extLst>
          </p:cNvPr>
          <p:cNvSpPr/>
          <p:nvPr/>
        </p:nvSpPr>
        <p:spPr>
          <a:xfrm>
            <a:off x="291727" y="301416"/>
            <a:ext cx="3999428" cy="5300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OOGENESIS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AE1354-A3E1-467C-A22E-6C4F0C11ED70}"/>
              </a:ext>
            </a:extLst>
          </p:cNvPr>
          <p:cNvSpPr/>
          <p:nvPr/>
        </p:nvSpPr>
        <p:spPr>
          <a:xfrm>
            <a:off x="337192" y="925993"/>
            <a:ext cx="7880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dirty="0">
                <a:latin typeface="+mj-lt"/>
                <a:cs typeface="Majalla UI"/>
              </a:rPr>
              <a:t>If the secondary oocyte is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Majalla UI"/>
              </a:rPr>
              <a:t>fertilized</a:t>
            </a:r>
            <a:r>
              <a:rPr lang="en-US" sz="1600" dirty="0">
                <a:latin typeface="+mj-lt"/>
                <a:cs typeface="Majalla UI"/>
              </a:rPr>
              <a:t>, the second meiotic division is completed</a:t>
            </a:r>
          </a:p>
          <a:p>
            <a:pPr algn="l">
              <a:defRPr/>
            </a:pPr>
            <a:r>
              <a:rPr lang="en-US" sz="1600" dirty="0">
                <a:latin typeface="+mj-lt"/>
                <a:cs typeface="Majalla UI"/>
              </a:rPr>
              <a:t> otherwise it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Majalla UI"/>
              </a:rPr>
              <a:t>degenerates</a:t>
            </a:r>
            <a:r>
              <a:rPr lang="en-US" sz="1600" dirty="0">
                <a:latin typeface="+mj-lt"/>
                <a:cs typeface="Majalla UI"/>
              </a:rPr>
              <a:t>  24 hours after ovulation. </a:t>
            </a:r>
          </a:p>
          <a:p>
            <a:pPr algn="l">
              <a:defRPr/>
            </a:pPr>
            <a:r>
              <a:rPr lang="en-US" sz="1600" dirty="0">
                <a:latin typeface="+mj-lt"/>
                <a:cs typeface="Majalla UI"/>
              </a:rPr>
              <a:t>Most of the cytoplasm is retained by the Mature Oocyte (Fertilized Oocyte).</a:t>
            </a:r>
          </a:p>
          <a:p>
            <a:pPr algn="l">
              <a:defRPr/>
            </a:pPr>
            <a:r>
              <a:rPr lang="en-US" sz="1600" dirty="0">
                <a:latin typeface="+mj-lt"/>
                <a:cs typeface="Majalla UI"/>
              </a:rPr>
              <a:t>The rest is in the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Majalla UI"/>
              </a:rPr>
              <a:t>2</a:t>
            </a:r>
            <a:r>
              <a:rPr lang="en-US" sz="1600" baseline="30000" dirty="0">
                <a:solidFill>
                  <a:srgbClr val="FF0000"/>
                </a:solidFill>
                <a:latin typeface="+mj-lt"/>
                <a:cs typeface="Majalla UI"/>
              </a:rPr>
              <a:t>nd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Majalla UI"/>
              </a:rPr>
              <a:t> Polar </a:t>
            </a:r>
            <a:r>
              <a:rPr lang="en-US" sz="1600" dirty="0">
                <a:latin typeface="+mj-lt"/>
                <a:cs typeface="Majalla UI"/>
              </a:rPr>
              <a:t>Body which soon degenerates.</a:t>
            </a:r>
          </a:p>
        </p:txBody>
      </p:sp>
      <p:pic>
        <p:nvPicPr>
          <p:cNvPr id="6" name="Picture 1027" descr="2EC06D3C">
            <a:extLst>
              <a:ext uri="{FF2B5EF4-FFF2-40B4-BE49-F238E27FC236}">
                <a16:creationId xmlns:a16="http://schemas.microsoft.com/office/drawing/2014/main" id="{CA8CEFB4-CC4E-46F8-AF8A-34972C6BA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301" y="1174107"/>
            <a:ext cx="4416351" cy="5612318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C90D580-470B-4039-97D9-1CAA9F3A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" y="2092785"/>
            <a:ext cx="6172170" cy="469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003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5100" y="1790700"/>
            <a:ext cx="9734550" cy="175432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Some videos for enriching what has been read :-</a:t>
            </a:r>
          </a:p>
          <a:p>
            <a:pPr algn="l"/>
            <a:r>
              <a:rPr lang="en-US" sz="3600" dirty="0">
                <a:hlinkClick r:id="rId3"/>
              </a:rPr>
              <a:t>Ovulation</a:t>
            </a:r>
            <a:endParaRPr lang="en-US" sz="3600" dirty="0"/>
          </a:p>
          <a:p>
            <a:pPr algn="l"/>
            <a:r>
              <a:rPr lang="en-US" sz="3600" dirty="0" err="1">
                <a:hlinkClick r:id="rId4"/>
              </a:rPr>
              <a:t>Spermatogenisis</a:t>
            </a:r>
            <a:r>
              <a:rPr lang="en-US" sz="3600" dirty="0">
                <a:hlinkClick r:id="rId4"/>
              </a:rPr>
              <a:t> and </a:t>
            </a:r>
            <a:r>
              <a:rPr lang="en-US" sz="3600" dirty="0" err="1">
                <a:hlinkClick r:id="rId4"/>
              </a:rPr>
              <a:t>Oogenisis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4692650"/>
            <a:ext cx="8832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Quick quiz :-</a:t>
            </a:r>
          </a:p>
          <a:p>
            <a:pPr algn="l"/>
            <a:r>
              <a:rPr lang="en-US" sz="3600" dirty="0">
                <a:hlinkClick r:id="rId5"/>
              </a:rPr>
              <a:t>Gametogenesis &amp; Female cycles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1294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CEDB767-F04B-4316-928F-817F337EA3B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3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"/>
            <a:ext cx="12192000" cy="6876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F460B9D-E7D3-46CE-AE3E-5C197D4016CF}"/>
              </a:ext>
            </a:extLst>
          </p:cNvPr>
          <p:cNvSpPr/>
          <p:nvPr/>
        </p:nvSpPr>
        <p:spPr>
          <a:xfrm>
            <a:off x="530942" y="275444"/>
            <a:ext cx="10766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u="sng" dirty="0">
                <a:solidFill>
                  <a:srgbClr val="303C40"/>
                </a:solidFill>
                <a:latin typeface="Andalus" pitchFamily="18" charset="-78"/>
                <a:cs typeface="Andalus" pitchFamily="18" charset="-78"/>
              </a:rPr>
              <a:t>Ovarian and uterine cycles:</a:t>
            </a:r>
          </a:p>
          <a:p>
            <a:pPr algn="l"/>
            <a:endParaRPr lang="en-US" sz="2400" u="sng" dirty="0">
              <a:solidFill>
                <a:srgbClr val="303C40"/>
              </a:solidFill>
              <a:latin typeface="Bauhaus 93" panose="04030905020B02020C02" pitchFamily="82" charset="0"/>
            </a:endParaRPr>
          </a:p>
          <a:p>
            <a:pPr algn="l"/>
            <a:r>
              <a:rPr lang="ar-SA" dirty="0">
                <a:latin typeface="+mj-lt"/>
              </a:rPr>
              <a:t>(سن اليأس)</a:t>
            </a:r>
            <a:r>
              <a:rPr lang="en-US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-starts at puberty until the menopause </a:t>
            </a:r>
          </a:p>
          <a:p>
            <a:pPr algn="l"/>
            <a:r>
              <a:rPr lang="en-US" sz="2400" dirty="0">
                <a:latin typeface="+mj-lt"/>
              </a:rPr>
              <a:t>-Both cycles depend upon factors to be activated and managed. </a:t>
            </a:r>
          </a:p>
          <a:p>
            <a:pPr algn="l"/>
            <a:r>
              <a:rPr lang="en-US" sz="3200" dirty="0">
                <a:solidFill>
                  <a:srgbClr val="617982"/>
                </a:solidFill>
                <a:latin typeface="Goudy Old Style" panose="02020502050305020303" pitchFamily="18" charset="0"/>
              </a:rPr>
              <a:t>		</a:t>
            </a:r>
          </a:p>
        </p:txBody>
      </p:sp>
      <p:graphicFrame>
        <p:nvGraphicFramePr>
          <p:cNvPr id="4" name="Diagram 1">
            <a:extLst>
              <a:ext uri="{FF2B5EF4-FFF2-40B4-BE49-F238E27FC236}">
                <a16:creationId xmlns:a16="http://schemas.microsoft.com/office/drawing/2014/main" id="{903637A6-F477-4E3D-B5CC-213487D4B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690687"/>
              </p:ext>
            </p:extLst>
          </p:nvPr>
        </p:nvGraphicFramePr>
        <p:xfrm>
          <a:off x="1163146" y="2472268"/>
          <a:ext cx="8939499" cy="429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699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"/>
            <a:ext cx="12192000" cy="687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42F3E-6238-4F92-BB81-DE496CBC4A16}"/>
              </a:ext>
            </a:extLst>
          </p:cNvPr>
          <p:cNvSpPr txBox="1"/>
          <p:nvPr/>
        </p:nvSpPr>
        <p:spPr>
          <a:xfrm>
            <a:off x="172822" y="-415174"/>
            <a:ext cx="117905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endParaRPr lang="en-US" sz="3600" u="sng" dirty="0"/>
          </a:p>
          <a:p>
            <a:pPr algn="l" rtl="1"/>
            <a:r>
              <a:rPr lang="en-US" sz="4000" u="sng" dirty="0">
                <a:latin typeface="Andalus" pitchFamily="18" charset="-78"/>
                <a:cs typeface="Andalus" pitchFamily="18" charset="-78"/>
              </a:rPr>
              <a:t> </a:t>
            </a:r>
            <a:r>
              <a:rPr lang="en-US" sz="4000" u="sng" dirty="0">
                <a:solidFill>
                  <a:srgbClr val="303C40"/>
                </a:solidFill>
                <a:latin typeface="Andalus" pitchFamily="18" charset="-78"/>
                <a:cs typeface="Andalus" pitchFamily="18" charset="-78"/>
              </a:rPr>
              <a:t>Hypothalamus :</a:t>
            </a:r>
          </a:p>
          <a:p>
            <a:pPr algn="l" rtl="1"/>
            <a:endParaRPr lang="en-US" sz="2400" dirty="0"/>
          </a:p>
          <a:p>
            <a:pPr algn="l" rtl="1"/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It has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neurosecretory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cells that synthesize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Gonadotrophin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-releasing hormone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GnRH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l" rtl="1"/>
            <a:r>
              <a:rPr lang="en-US" sz="2400" dirty="0">
                <a:latin typeface="+mj-lt"/>
              </a:rPr>
              <a:t>- The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Pituitary gland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anterior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lobe</a:t>
            </a:r>
            <a:r>
              <a:rPr lang="en-US" sz="2400" dirty="0">
                <a:latin typeface="+mj-lt"/>
              </a:rPr>
              <a:t>) is stimulated  by </a:t>
            </a:r>
            <a:r>
              <a:rPr lang="en-US" sz="2400" u="sng" dirty="0">
                <a:latin typeface="+mj-lt"/>
              </a:rPr>
              <a:t>GnRH</a:t>
            </a:r>
            <a:r>
              <a:rPr lang="en-US" sz="2400" dirty="0">
                <a:latin typeface="+mj-lt"/>
              </a:rPr>
              <a:t> to release two hormones that act on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ovaries</a:t>
            </a:r>
            <a:r>
              <a:rPr lang="en-US" sz="2400" dirty="0">
                <a:latin typeface="+mj-lt"/>
              </a:rPr>
              <a:t> called </a:t>
            </a:r>
            <a:r>
              <a:rPr lang="en-US" sz="2400" u="sng" dirty="0">
                <a:solidFill>
                  <a:srgbClr val="FF0000"/>
                </a:solidFill>
                <a:latin typeface="+mj-lt"/>
              </a:rPr>
              <a:t>FSH</a:t>
            </a:r>
            <a:r>
              <a:rPr lang="en-US" sz="2400" dirty="0">
                <a:latin typeface="+mj-lt"/>
              </a:rPr>
              <a:t> and </a:t>
            </a:r>
            <a:r>
              <a:rPr lang="en-US" sz="2400" u="sng" dirty="0">
                <a:solidFill>
                  <a:srgbClr val="FF0000"/>
                </a:solidFill>
                <a:latin typeface="+mj-lt"/>
              </a:rPr>
              <a:t>LH</a:t>
            </a:r>
            <a:r>
              <a:rPr lang="en-US" sz="2400" dirty="0">
                <a:latin typeface="+mj-lt"/>
              </a:rPr>
              <a:t> . </a:t>
            </a:r>
          </a:p>
          <a:p>
            <a:pPr algn="l" rtl="1"/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" t="15263" r="766" b="9479"/>
          <a:stretch/>
        </p:blipFill>
        <p:spPr bwMode="auto">
          <a:xfrm>
            <a:off x="2021305" y="2314438"/>
            <a:ext cx="9620887" cy="436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82709" y="2234775"/>
            <a:ext cx="98877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6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BC013681-2AD5-4444-A447-2992FCB731D2}"/>
              </a:ext>
            </a:extLst>
          </p:cNvPr>
          <p:cNvSpPr txBox="1"/>
          <p:nvPr/>
        </p:nvSpPr>
        <p:spPr>
          <a:xfrm>
            <a:off x="0" y="92281"/>
            <a:ext cx="1219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>
              <a:lnSpc>
                <a:spcPct val="150000"/>
              </a:lnSpc>
            </a:pPr>
            <a:r>
              <a:rPr lang="en-US" sz="3200" dirty="0">
                <a:solidFill>
                  <a:srgbClr val="303C40"/>
                </a:solidFill>
                <a:latin typeface="Bauhaus 93" panose="04030905020B02020C02" pitchFamily="82" charset="0"/>
              </a:rPr>
              <a:t> The ovarian cycle:</a:t>
            </a:r>
          </a:p>
          <a:p>
            <a:pPr algn="l" rtl="1">
              <a:lnSpc>
                <a:spcPct val="150000"/>
              </a:lnSpc>
            </a:pPr>
            <a:r>
              <a:rPr lang="en-US" sz="2000" dirty="0">
                <a:latin typeface="+mj-lt"/>
              </a:rPr>
              <a:t>The ovarian cortex contains (400,000 to 500,000) of </a:t>
            </a:r>
            <a:r>
              <a:rPr lang="en-US" sz="2000" dirty="0" err="1">
                <a:latin typeface="+mj-lt"/>
              </a:rPr>
              <a:t>primordiall</a:t>
            </a:r>
            <a:r>
              <a:rPr lang="en-US" sz="2000" dirty="0">
                <a:latin typeface="+mj-lt"/>
              </a:rPr>
              <a:t> follicles</a:t>
            </a:r>
          </a:p>
          <a:p>
            <a:pPr algn="l" rtl="1">
              <a:lnSpc>
                <a:spcPct val="150000"/>
              </a:lnSpc>
            </a:pPr>
            <a:r>
              <a:rPr lang="en-US" sz="2000" dirty="0">
                <a:latin typeface="+mj-lt"/>
              </a:rPr>
              <a:t>    -Each primary follicle consists one of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primary oocyte </a:t>
            </a:r>
            <a:r>
              <a:rPr lang="en-US" sz="2000" dirty="0">
                <a:latin typeface="+mj-lt"/>
              </a:rPr>
              <a:t>surrounded by single layer of flat follicular cells.</a:t>
            </a:r>
          </a:p>
          <a:p>
            <a:pPr algn="l" rtl="1">
              <a:lnSpc>
                <a:spcPct val="150000"/>
              </a:lnSpc>
            </a:pPr>
            <a:r>
              <a:rPr lang="en-US" sz="2000" dirty="0">
                <a:latin typeface="+mj-lt"/>
              </a:rPr>
              <a:t>Pituitary Gland control the ovarian cycle, ovarian cycle has three phases (FOL) :- </a:t>
            </a:r>
            <a:r>
              <a:rPr lang="ar-SA" sz="2000" dirty="0">
                <a:latin typeface="+mj-lt"/>
              </a:rPr>
              <a:t>-</a:t>
            </a:r>
            <a:r>
              <a:rPr lang="en-US" sz="2000" dirty="0">
                <a:latin typeface="+mj-lt"/>
              </a:rPr>
              <a:t>    </a:t>
            </a:r>
          </a:p>
          <a:p>
            <a:pPr algn="l" rtl="1">
              <a:lnSpc>
                <a:spcPct val="150000"/>
              </a:lnSpc>
            </a:pPr>
            <a:r>
              <a:rPr lang="en-US" sz="2000" dirty="0">
                <a:latin typeface="+mj-lt"/>
              </a:rPr>
              <a:t>    1-Follicular(FSH and little LH ) </a:t>
            </a:r>
          </a:p>
          <a:p>
            <a:pPr algn="l" rtl="1">
              <a:lnSpc>
                <a:spcPct val="150000"/>
              </a:lnSpc>
            </a:pPr>
            <a:r>
              <a:rPr lang="en-US" sz="2000" dirty="0">
                <a:latin typeface="+mj-lt"/>
              </a:rPr>
              <a:t>    2-Ovulatory(LH and little FSH)</a:t>
            </a:r>
          </a:p>
          <a:p>
            <a:pPr algn="l" rtl="1">
              <a:lnSpc>
                <a:spcPct val="150000"/>
              </a:lnSpc>
            </a:pPr>
            <a:r>
              <a:rPr lang="en-US" sz="2000" dirty="0">
                <a:latin typeface="+mj-lt"/>
              </a:rPr>
              <a:t>    3-Luteal(LH)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877256F-D8D8-4948-9743-F29AEEF19BC9}"/>
              </a:ext>
            </a:extLst>
          </p:cNvPr>
          <p:cNvSpPr/>
          <p:nvPr/>
        </p:nvSpPr>
        <p:spPr>
          <a:xfrm>
            <a:off x="1802099" y="3687696"/>
            <a:ext cx="2797404" cy="1225484"/>
          </a:xfrm>
          <a:prstGeom prst="rect">
            <a:avLst/>
          </a:prstGeom>
          <a:solidFill>
            <a:srgbClr val="B3C0C5"/>
          </a:solidFill>
          <a:ln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511D569-89F6-4BE9-A776-C709801E67F8}"/>
              </a:ext>
            </a:extLst>
          </p:cNvPr>
          <p:cNvSpPr txBox="1"/>
          <p:nvPr/>
        </p:nvSpPr>
        <p:spPr>
          <a:xfrm>
            <a:off x="1750250" y="3899638"/>
            <a:ext cx="2901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03C40"/>
                </a:solidFill>
                <a:latin typeface="Goudy Old Style" panose="02020502050305020303" pitchFamily="18" charset="0"/>
              </a:rPr>
              <a:t>These are follicle levels until it becomes primary. </a:t>
            </a:r>
          </a:p>
          <a:p>
            <a:pPr algn="ctr"/>
            <a:r>
              <a:rPr lang="en-US" u="sng" dirty="0">
                <a:solidFill>
                  <a:srgbClr val="303C40"/>
                </a:solidFill>
                <a:latin typeface="Goudy Old Style" panose="02020502050305020303" pitchFamily="18" charset="0"/>
              </a:rPr>
              <a:t>Growing</a:t>
            </a:r>
            <a:r>
              <a:rPr lang="en-US" dirty="0">
                <a:solidFill>
                  <a:srgbClr val="303C40"/>
                </a:solidFill>
                <a:latin typeface="Goudy Old Style" panose="02020502050305020303" pitchFamily="18" charset="0"/>
              </a:rPr>
              <a:t> is just description </a:t>
            </a:r>
          </a:p>
        </p:txBody>
      </p:sp>
      <p:cxnSp>
        <p:nvCxnSpPr>
          <p:cNvPr id="7" name="Straight Arrow Connector 8">
            <a:extLst>
              <a:ext uri="{FF2B5EF4-FFF2-40B4-BE49-F238E27FC236}">
                <a16:creationId xmlns:a16="http://schemas.microsoft.com/office/drawing/2014/main" id="{436E69CC-ED99-4273-860F-5BE27C611388}"/>
              </a:ext>
            </a:extLst>
          </p:cNvPr>
          <p:cNvCxnSpPr>
            <a:cxnSpLocks/>
          </p:cNvCxnSpPr>
          <p:nvPr/>
        </p:nvCxnSpPr>
        <p:spPr>
          <a:xfrm flipV="1">
            <a:off x="4952611" y="4284613"/>
            <a:ext cx="2198006" cy="9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صورة 2">
            <a:extLst>
              <a:ext uri="{FF2B5EF4-FFF2-40B4-BE49-F238E27FC236}">
                <a16:creationId xmlns:a16="http://schemas.microsoft.com/office/drawing/2014/main" id="{F045DB98-4268-497E-886F-0EEE408C8DB1}"/>
              </a:ext>
            </a:extLst>
          </p:cNvPr>
          <p:cNvPicPr/>
          <p:nvPr/>
        </p:nvPicPr>
        <p:blipFill>
          <a:blip r:embed="rId3" cstate="print"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26" y="3574612"/>
            <a:ext cx="4021524" cy="14200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D78C4C-42D3-4BEE-A8BC-1C150866B969}"/>
              </a:ext>
            </a:extLst>
          </p:cNvPr>
          <p:cNvSpPr txBox="1"/>
          <p:nvPr/>
        </p:nvSpPr>
        <p:spPr>
          <a:xfrm>
            <a:off x="679947" y="5213880"/>
            <a:ext cx="109095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Very Important Notes :-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all the primary oocytes are formed before birth , and are not made after birth .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+mj-lt"/>
              </a:rPr>
              <a:t>-all primary oocytes complete the prophase and stay until puberty .  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+mj-lt"/>
              </a:rPr>
              <a:t>- Both FSH and LH are secreted by the pituitary gland 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6976" y="2615272"/>
            <a:ext cx="408198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1200" dirty="0">
                <a:solidFill>
                  <a:schemeClr val="accent1">
                    <a:lumMod val="75000"/>
                  </a:schemeClr>
                </a:solidFill>
              </a:rPr>
              <a:t>يوجد اختلاف في الهرمونات وأيضا نسبتها إلى أي مرحلة ،المهم أن تعرف أن </a:t>
            </a:r>
            <a:r>
              <a:rPr lang="en-US" sz="1200" dirty="0">
                <a:solidFill>
                  <a:srgbClr val="FF0000"/>
                </a:solidFill>
              </a:rPr>
              <a:t>FSH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1200" dirty="0">
                <a:solidFill>
                  <a:schemeClr val="accent1">
                    <a:lumMod val="75000"/>
                  </a:schemeClr>
                </a:solidFill>
              </a:rPr>
              <a:t> في التكوين البدائي وأن </a:t>
            </a:r>
            <a:r>
              <a:rPr lang="en-US" sz="1200" dirty="0">
                <a:solidFill>
                  <a:srgbClr val="FF0000"/>
                </a:solidFill>
              </a:rPr>
              <a:t>LH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1200" dirty="0">
                <a:solidFill>
                  <a:schemeClr val="accent1">
                    <a:lumMod val="75000"/>
                  </a:schemeClr>
                </a:solidFill>
              </a:rPr>
              <a:t> المسؤول عن الإباضة والمراحل النهائية . 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2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40327" y="996199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000" dirty="0">
                <a:latin typeface="Andalus" pitchFamily="18" charset="-78"/>
                <a:ea typeface="Calibri" panose="020F0502020204030204" pitchFamily="34" charset="0"/>
                <a:cs typeface="Andalus" pitchFamily="18" charset="-78"/>
              </a:rPr>
              <a:t>Follicular Phase : </a:t>
            </a:r>
          </a:p>
          <a:p>
            <a:pPr marL="400050" lvl="1" indent="0" algn="l" rtl="0">
              <a:buFont typeface="Arial" panose="020B0604020202020204" pitchFamily="34" charset="0"/>
              <a:buNone/>
            </a:pPr>
            <a:r>
              <a:rPr lang="en-CA" dirty="0"/>
              <a:t>It is the phase in which follicles gets developed and becomes mature .</a:t>
            </a:r>
          </a:p>
          <a:p>
            <a:pPr marL="400050" lvl="1" indent="0" algn="l" rtl="0">
              <a:buFont typeface="Arial" panose="020B0604020202020204" pitchFamily="34" charset="0"/>
              <a:buNone/>
            </a:pPr>
            <a:endParaRPr lang="en-CA" dirty="0"/>
          </a:p>
          <a:p>
            <a:pPr marL="400050" lvl="1" indent="0" algn="l" rtl="0">
              <a:buFont typeface="Arial" panose="020B0604020202020204" pitchFamily="34" charset="0"/>
              <a:buNone/>
            </a:pPr>
            <a:r>
              <a:rPr lang="en-CA" dirty="0"/>
              <a:t>Follicle-Stimulating Hormone </a:t>
            </a:r>
            <a:r>
              <a:rPr lang="en-CA" dirty="0">
                <a:solidFill>
                  <a:srgbClr val="FF0000"/>
                </a:solidFill>
              </a:rPr>
              <a:t>(FSH) </a:t>
            </a:r>
            <a:r>
              <a:rPr lang="en-CA" dirty="0"/>
              <a:t>does the following (Functions):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514350" algn="l" rtl="0">
              <a:buFont typeface="+mj-lt"/>
              <a:buAutoNum type="arabicPeriod"/>
            </a:pPr>
            <a:r>
              <a:rPr lang="en-CA" dirty="0"/>
              <a:t>Stimulates the ovarian </a:t>
            </a:r>
            <a:r>
              <a:rPr lang="en-CA" dirty="0">
                <a:solidFill>
                  <a:srgbClr val="FF0000"/>
                </a:solidFill>
              </a:rPr>
              <a:t>primary follicles </a:t>
            </a:r>
            <a:r>
              <a:rPr lang="en-CA" dirty="0"/>
              <a:t>to develop and become </a:t>
            </a:r>
            <a:r>
              <a:rPr lang="en-CA" dirty="0">
                <a:solidFill>
                  <a:srgbClr val="FF0000"/>
                </a:solidFill>
              </a:rPr>
              <a:t>mature.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CA" dirty="0"/>
              <a:t>Production of </a:t>
            </a:r>
            <a:r>
              <a:rPr lang="en-CA" dirty="0" err="1">
                <a:solidFill>
                  <a:srgbClr val="FF0000"/>
                </a:solidFill>
              </a:rPr>
              <a:t>Estrogen</a:t>
            </a:r>
            <a:r>
              <a:rPr lang="en-CA" dirty="0"/>
              <a:t> by the follicular cells. </a:t>
            </a:r>
          </a:p>
          <a:p>
            <a:pPr marL="914400" lvl="1" indent="-514350" algn="l" rtl="0"/>
            <a:r>
              <a:rPr lang="en-CA" dirty="0"/>
              <a:t>FSH makes the simple flat follicular cells become cuboidal, then columnar then forming many layers around the oocyte forming primary follicle.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endParaRPr lang="en-CA" dirty="0"/>
          </a:p>
        </p:txBody>
      </p:sp>
      <p:pic>
        <p:nvPicPr>
          <p:cNvPr id="4" name="صورة 2">
            <a:extLst>
              <a:ext uri="{FF2B5EF4-FFF2-40B4-BE49-F238E27FC236}">
                <a16:creationId xmlns:a16="http://schemas.microsoft.com/office/drawing/2014/main" id="{F045DB98-4268-497E-886F-0EEE408C8DB1}"/>
              </a:ext>
            </a:extLst>
          </p:cNvPr>
          <p:cNvPicPr/>
          <p:nvPr/>
        </p:nvPicPr>
        <p:blipFill>
          <a:blip r:embed="rId3" cstate="print"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59" y="4614053"/>
            <a:ext cx="4574752" cy="1797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4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609600" y="1024076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000" dirty="0">
                <a:latin typeface="Andalus" pitchFamily="18" charset="-78"/>
                <a:cs typeface="Andalus" pitchFamily="18" charset="-78"/>
              </a:rPr>
              <a:t>Ovulatory Phase :</a:t>
            </a:r>
          </a:p>
          <a:p>
            <a:pPr lvl="1" algn="l" rtl="0"/>
            <a:r>
              <a:rPr lang="en-US" dirty="0"/>
              <a:t>The follicle grows up until it gets maturity. It produces </a:t>
            </a:r>
            <a:r>
              <a:rPr lang="en-US" dirty="0">
                <a:solidFill>
                  <a:srgbClr val="FF0000"/>
                </a:solidFill>
              </a:rPr>
              <a:t>swelling</a:t>
            </a:r>
            <a:r>
              <a:rPr lang="en-US" dirty="0"/>
              <a:t> on the surface of the ovary. </a:t>
            </a:r>
          </a:p>
          <a:p>
            <a:pPr lvl="1" algn="l" rtl="0"/>
            <a:r>
              <a:rPr lang="en-US" dirty="0"/>
              <a:t>Growing follicles produce estrogen which control the development and functions of the reproductive organ.</a:t>
            </a:r>
          </a:p>
          <a:p>
            <a:pPr lvl="1" algn="l" rtl="0"/>
            <a:r>
              <a:rPr lang="en-US" dirty="0"/>
              <a:t>Luteinizing Hormone </a:t>
            </a:r>
            <a:r>
              <a:rPr lang="en-US" dirty="0">
                <a:solidFill>
                  <a:srgbClr val="FF0000"/>
                </a:solidFill>
              </a:rPr>
              <a:t>(LH) </a:t>
            </a:r>
            <a:r>
              <a:rPr lang="en-CA" dirty="0"/>
              <a:t>does the following (Functions):</a:t>
            </a:r>
            <a:endParaRPr lang="en-US" dirty="0"/>
          </a:p>
          <a:p>
            <a:pPr marL="1371600" lvl="2" indent="-457200" algn="l" rtl="0">
              <a:buFont typeface="+mj-lt"/>
              <a:buAutoNum type="arabicPeriod"/>
            </a:pPr>
            <a:r>
              <a:rPr lang="en-US" dirty="0"/>
              <a:t>Triggers </a:t>
            </a:r>
            <a:r>
              <a:rPr lang="en-US" dirty="0">
                <a:solidFill>
                  <a:srgbClr val="FF0000"/>
                </a:solidFill>
              </a:rPr>
              <a:t>ovulation (</a:t>
            </a:r>
            <a:r>
              <a:rPr lang="ar-SA" dirty="0">
                <a:solidFill>
                  <a:srgbClr val="FF0000"/>
                </a:solidFill>
              </a:rPr>
              <a:t>الإباضة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dirty="0"/>
              <a:t>Stimulates the follicular cells to produce estrogen .</a:t>
            </a:r>
            <a:r>
              <a:rPr lang="ar-SA" dirty="0"/>
              <a:t> </a:t>
            </a:r>
            <a:endParaRPr lang="en-US" dirty="0"/>
          </a:p>
          <a:p>
            <a:pPr marL="1371600" lvl="2" indent="-457200" algn="l" rtl="0">
              <a:buFont typeface="+mj-lt"/>
              <a:buAutoNum type="arabicPeriod"/>
            </a:pPr>
            <a:r>
              <a:rPr lang="en-US" dirty="0"/>
              <a:t>Stimulate corpus </a:t>
            </a:r>
            <a:r>
              <a:rPr lang="en-US" dirty="0" err="1"/>
              <a:t>luteum</a:t>
            </a:r>
            <a:r>
              <a:rPr lang="en-US" dirty="0"/>
              <a:t>(</a:t>
            </a:r>
            <a:r>
              <a:rPr lang="ar-SA" dirty="0"/>
              <a:t>الجسم الأصفر</a:t>
            </a:r>
            <a:r>
              <a:rPr lang="en-US" dirty="0"/>
              <a:t>) to produce progesterone and some estrogen . </a:t>
            </a:r>
          </a:p>
          <a:p>
            <a:pPr algn="l" rt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879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"/>
            <a:ext cx="12192000" cy="6876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962891"/>
            <a:ext cx="109728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000" dirty="0">
                <a:latin typeface="Andalus" pitchFamily="18" charset="-78"/>
                <a:cs typeface="Andalus" pitchFamily="18" charset="-78"/>
              </a:rPr>
              <a:t>Luteal</a:t>
            </a:r>
            <a:r>
              <a:rPr lang="en-US" sz="4000" dirty="0"/>
              <a:t> </a:t>
            </a:r>
            <a:r>
              <a:rPr lang="en-US" sz="4000" dirty="0">
                <a:latin typeface="Andalus" pitchFamily="18" charset="-78"/>
                <a:cs typeface="Andalus" pitchFamily="18" charset="-78"/>
              </a:rPr>
              <a:t>Phase :</a:t>
            </a:r>
          </a:p>
          <a:p>
            <a:pPr lvl="1" algn="l" rtl="0">
              <a:spcAft>
                <a:spcPts val="1000"/>
              </a:spcAft>
            </a:pPr>
            <a:endParaRPr lang="en-US" sz="2000" dirty="0"/>
          </a:p>
          <a:p>
            <a:pPr lvl="1" algn="l" rtl="0">
              <a:spcAft>
                <a:spcPts val="1000"/>
              </a:spcAft>
            </a:pPr>
            <a:r>
              <a:rPr lang="en-US" sz="2000" dirty="0"/>
              <a:t>The remaining of the ruptured follicle</a:t>
            </a:r>
            <a:r>
              <a:rPr lang="en-US" sz="2000" b="1" dirty="0"/>
              <a:t> </a:t>
            </a:r>
            <a:r>
              <a:rPr lang="en-US" sz="2000" dirty="0"/>
              <a:t>is now called </a:t>
            </a:r>
            <a:r>
              <a:rPr lang="en-US" sz="2000" b="1" dirty="0">
                <a:solidFill>
                  <a:srgbClr val="FF0000"/>
                </a:solidFill>
              </a:rPr>
              <a:t>corpus luteum</a:t>
            </a:r>
            <a:r>
              <a:rPr lang="en-US" sz="2000" b="1" dirty="0"/>
              <a:t>. </a:t>
            </a:r>
            <a:r>
              <a:rPr lang="ar-SA" sz="2000" dirty="0"/>
              <a:t> (الجسم الأصفر)</a:t>
            </a:r>
            <a:r>
              <a:rPr lang="en-US" sz="2000" dirty="0"/>
              <a:t> </a:t>
            </a:r>
          </a:p>
          <a:p>
            <a:pPr lvl="1" algn="l" rtl="0">
              <a:spcAft>
                <a:spcPts val="1000"/>
              </a:spcAft>
            </a:pPr>
            <a:r>
              <a:rPr lang="en-US" sz="2000" dirty="0"/>
              <a:t>It secretes </a:t>
            </a:r>
            <a:r>
              <a:rPr lang="en-US" sz="2000" b="1" dirty="0">
                <a:solidFill>
                  <a:srgbClr val="FF0000"/>
                </a:solidFill>
              </a:rPr>
              <a:t>Progesterone</a:t>
            </a:r>
            <a:r>
              <a:rPr lang="en-US" sz="2000" b="1" dirty="0"/>
              <a:t> </a:t>
            </a:r>
            <a:r>
              <a:rPr lang="en-US" sz="2000" dirty="0"/>
              <a:t>and small amount of </a:t>
            </a:r>
            <a:r>
              <a:rPr lang="en-US" sz="2000" b="1" dirty="0">
                <a:solidFill>
                  <a:srgbClr val="FF0000"/>
                </a:solidFill>
              </a:rPr>
              <a:t>Estrogen</a:t>
            </a:r>
            <a:r>
              <a:rPr lang="en-US" sz="2000" dirty="0"/>
              <a:t>.</a:t>
            </a:r>
          </a:p>
          <a:p>
            <a:pPr lvl="1" algn="l" rtl="0"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2 hormones stimulate endometrial glands  to secrete and prepare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endometrium</a:t>
            </a:r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(بطانة الرحم)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planting of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fertilized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ovum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[Blastocyst]</a:t>
            </a:r>
          </a:p>
          <a:p>
            <a:pPr lvl="1" algn="l" rtl="0"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oocyte is fertilized the Corpus Luteum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grow up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remains until the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4th month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pregnancy. </a:t>
            </a:r>
          </a:p>
          <a:p>
            <a:pPr lvl="1" algn="l" rtl="0"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oocyte is not fertilized the corpus luteum shrink and degenerates in 10-12 days.</a:t>
            </a:r>
          </a:p>
        </p:txBody>
      </p:sp>
    </p:spTree>
    <p:extLst>
      <p:ext uri="{BB962C8B-B14F-4D97-AF65-F5344CB8AC3E}">
        <p14:creationId xmlns:p14="http://schemas.microsoft.com/office/powerpoint/2010/main" val="362762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99A3DB-365E-41F0-BDCE-6B5951B13041}"/>
              </a:ext>
            </a:extLst>
          </p:cNvPr>
          <p:cNvSpPr/>
          <p:nvPr/>
        </p:nvSpPr>
        <p:spPr>
          <a:xfrm>
            <a:off x="216543" y="610423"/>
            <a:ext cx="6470007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latin typeface="Andalus" pitchFamily="18" charset="-78"/>
                <a:ea typeface="Calibri" panose="020F0502020204030204" pitchFamily="34" charset="0"/>
                <a:cs typeface="Andalus" pitchFamily="18" charset="-78"/>
              </a:rPr>
              <a:t>FSH and LH OVERVIEW : 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These 2 hormones stimulate endometrial glands to secrete and prepare endometrium for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planting of fertilized ovum 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[Blastocyst].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If the oocyte is fertilized the Corpus Luteum grow up and remains until the 4</a:t>
            </a:r>
            <a:r>
              <a:rPr lang="en-US" sz="2000" baseline="30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month of pregnancy. 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If the oocyte is not fertilized the corpus luteum shrink and degenerates in 10-12 days.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F9BECA0-08D4-4D3F-A3E4-F9CCC161EB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294960"/>
            <a:ext cx="5238750" cy="39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3695" y="4661854"/>
            <a:ext cx="8129174" cy="248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Note: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Early development of ovarian follicle is induced by FSH.</a:t>
            </a:r>
            <a:r>
              <a:rPr lang="ar-SA" sz="2000" dirty="0">
                <a:solidFill>
                  <a:srgbClr val="FF0000"/>
                </a:solidFill>
                <a:ea typeface="Calibri" panose="020F0502020204030204" pitchFamily="34" charset="0"/>
              </a:rPr>
              <a:t>-</a:t>
            </a:r>
            <a:endParaRPr lang="en-US" sz="20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-Final stages of maturation require LH, it causes ovulation (rupture of the mature follicle) as mentioned before .</a:t>
            </a:r>
          </a:p>
          <a:p>
            <a:pPr lvl="1" algn="l"/>
            <a:endParaRPr lang="en-US" sz="16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2938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1573</Words>
  <Application>Microsoft Office PowerPoint</Application>
  <PresentationFormat>شاشة عريضة</PresentationFormat>
  <Paragraphs>212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3" baseType="lpstr">
      <vt:lpstr>Andalus</vt:lpstr>
      <vt:lpstr>Arial</vt:lpstr>
      <vt:lpstr>Bauhaus 93</vt:lpstr>
      <vt:lpstr>Calibri</vt:lpstr>
      <vt:lpstr>Calibri Light</vt:lpstr>
      <vt:lpstr>Goudy Old Style</vt:lpstr>
      <vt:lpstr>Majalla UI</vt:lpstr>
      <vt:lpstr>Times New Roman</vt:lpstr>
      <vt:lpstr>Wingdings</vt:lpstr>
      <vt:lpstr>Wingdings 2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For your understanding “team 436”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Do Sa Ri</dc:creator>
  <cp:lastModifiedBy>Do Sa Ri</cp:lastModifiedBy>
  <cp:revision>44</cp:revision>
  <dcterms:created xsi:type="dcterms:W3CDTF">2017-09-24T12:10:04Z</dcterms:created>
  <dcterms:modified xsi:type="dcterms:W3CDTF">2017-10-09T20:53:38Z</dcterms:modified>
</cp:coreProperties>
</file>