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9" r:id="rId3"/>
    <p:sldId id="257" r:id="rId4"/>
    <p:sldId id="258" r:id="rId5"/>
    <p:sldId id="260" r:id="rId6"/>
    <p:sldId id="261" r:id="rId7"/>
    <p:sldId id="270" r:id="rId8"/>
    <p:sldId id="262" r:id="rId9"/>
    <p:sldId id="263" r:id="rId10"/>
    <p:sldId id="265" r:id="rId11"/>
    <p:sldId id="266" r:id="rId12"/>
    <p:sldId id="259" r:id="rId13"/>
    <p:sldId id="271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63C1"/>
    <a:srgbClr val="D78C0C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963" autoAdjust="0"/>
    <p:restoredTop sz="94660"/>
  </p:normalViewPr>
  <p:slideViewPr>
    <p:cSldViewPr snapToGrid="0">
      <p:cViewPr varScale="1">
        <p:scale>
          <a:sx n="89" d="100"/>
          <a:sy n="89" d="100"/>
        </p:scale>
        <p:origin x="48" y="3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05DF22-EEEF-48A7-83C6-FA9CB46A57D6}" type="doc">
      <dgm:prSet loTypeId="urn:diagrams.loki3.com/VaryingWidthList+Icon" loCatId="list" qsTypeId="urn:microsoft.com/office/officeart/2005/8/quickstyle/simple1" qsCatId="simple" csTypeId="urn:microsoft.com/office/officeart/2005/8/colors/accent1_5" csCatId="accent1" phldr="1"/>
      <dgm:spPr/>
    </dgm:pt>
    <dgm:pt modelId="{F9507EE2-D2A0-4E7D-B212-C95FC77AB7DC}">
      <dgm:prSet phldrT="[نص]" custT="1"/>
      <dgm:spPr/>
      <dgm:t>
        <a:bodyPr/>
        <a:lstStyle/>
        <a:p>
          <a:pPr algn="ctr"/>
          <a:r>
            <a:rPr lang="en-US" sz="1600" dirty="0"/>
            <a:t>During </a:t>
          </a:r>
          <a:r>
            <a:rPr lang="en-US" sz="1600" u="sng" dirty="0">
              <a:solidFill>
                <a:schemeClr val="bg1"/>
              </a:solidFill>
            </a:rPr>
            <a:t>cleavage</a:t>
          </a:r>
          <a:r>
            <a:rPr lang="en-US" sz="1600" dirty="0">
              <a:solidFill>
                <a:srgbClr val="FF0000"/>
              </a:solidFill>
            </a:rPr>
            <a:t> </a:t>
          </a:r>
          <a:r>
            <a:rPr lang="en-US" sz="1600" dirty="0">
              <a:solidFill>
                <a:schemeClr val="bg1"/>
              </a:solidFill>
            </a:rPr>
            <a:t>(after 30 H)</a:t>
          </a:r>
          <a:r>
            <a:rPr lang="en-US" sz="1600" dirty="0"/>
            <a:t> these cells will be surrounded by thick </a:t>
          </a:r>
          <a:r>
            <a:rPr lang="en-US" sz="1600" b="1" dirty="0"/>
            <a:t>zona pellucida</a:t>
          </a:r>
          <a:endParaRPr lang="ar-SA" sz="1600" dirty="0"/>
        </a:p>
      </dgm:t>
    </dgm:pt>
    <dgm:pt modelId="{EABF74BA-FE39-47E3-B636-E12765B6BFC7}" type="parTrans" cxnId="{E1E4F822-F101-4484-AC82-BA559EB06FE8}">
      <dgm:prSet/>
      <dgm:spPr/>
      <dgm:t>
        <a:bodyPr/>
        <a:lstStyle/>
        <a:p>
          <a:pPr rtl="1"/>
          <a:endParaRPr lang="ar-SA"/>
        </a:p>
      </dgm:t>
    </dgm:pt>
    <dgm:pt modelId="{954E747F-494B-4E7E-B6D8-6FF33AA44441}" type="sibTrans" cxnId="{E1E4F822-F101-4484-AC82-BA559EB06FE8}">
      <dgm:prSet/>
      <dgm:spPr/>
      <dgm:t>
        <a:bodyPr/>
        <a:lstStyle/>
        <a:p>
          <a:pPr rtl="1"/>
          <a:endParaRPr lang="ar-SA"/>
        </a:p>
      </dgm:t>
    </dgm:pt>
    <dgm:pt modelId="{74B3F4C8-E3B0-41DC-BE54-0392942E0889}">
      <dgm:prSet phldrT="[نص]" custT="1"/>
      <dgm:spPr/>
      <dgm:t>
        <a:bodyPr/>
        <a:lstStyle/>
        <a:p>
          <a:pPr algn="ctr"/>
          <a:r>
            <a:rPr lang="en-US" sz="1600" dirty="0"/>
            <a:t>the </a:t>
          </a:r>
          <a:r>
            <a:rPr lang="en-US" sz="1600" dirty="0" err="1"/>
            <a:t>zona</a:t>
          </a:r>
          <a:r>
            <a:rPr lang="en-US" sz="1600" dirty="0"/>
            <a:t> </a:t>
          </a:r>
          <a:r>
            <a:rPr lang="en-US" sz="1600" dirty="0" err="1"/>
            <a:t>pellucida</a:t>
          </a:r>
          <a:r>
            <a:rPr lang="en-US" sz="1600" dirty="0"/>
            <a:t> is a translucent (</a:t>
          </a:r>
          <a:r>
            <a:rPr lang="ar-SA" sz="1600" dirty="0"/>
            <a:t>شفاف</a:t>
          </a:r>
          <a:r>
            <a:rPr lang="en-US" sz="1600" dirty="0"/>
            <a:t>) membrane under the microscope.</a:t>
          </a:r>
          <a:endParaRPr lang="ar-SA" sz="1600" dirty="0"/>
        </a:p>
      </dgm:t>
    </dgm:pt>
    <dgm:pt modelId="{7831ECC7-1D67-44B6-A423-C709DF34722A}" type="parTrans" cxnId="{1C3A43D6-7E59-41A9-86F1-4F52F963C99A}">
      <dgm:prSet/>
      <dgm:spPr/>
      <dgm:t>
        <a:bodyPr/>
        <a:lstStyle/>
        <a:p>
          <a:pPr rtl="1"/>
          <a:endParaRPr lang="ar-SA"/>
        </a:p>
      </dgm:t>
    </dgm:pt>
    <dgm:pt modelId="{5960E7F5-20A8-4B39-861A-370BA3DFD3C8}" type="sibTrans" cxnId="{1C3A43D6-7E59-41A9-86F1-4F52F963C99A}">
      <dgm:prSet/>
      <dgm:spPr/>
      <dgm:t>
        <a:bodyPr/>
        <a:lstStyle/>
        <a:p>
          <a:pPr rtl="1"/>
          <a:endParaRPr lang="ar-SA"/>
        </a:p>
      </dgm:t>
    </dgm:pt>
    <dgm:pt modelId="{ED69618B-CE21-40D0-810D-4B4170D21A90}">
      <dgm:prSet phldrT="[نص]" custT="1"/>
      <dgm:spPr/>
      <dgm:t>
        <a:bodyPr/>
        <a:lstStyle/>
        <a:p>
          <a:pPr algn="ctr"/>
          <a:r>
            <a:rPr lang="en-US" sz="1600" dirty="0"/>
            <a:t>Zygote lies within the thick </a:t>
          </a:r>
          <a:r>
            <a:rPr lang="en-US" sz="1600" b="1" dirty="0"/>
            <a:t>zona pellucida </a:t>
          </a:r>
          <a:r>
            <a:rPr lang="en-US" sz="1600" dirty="0"/>
            <a:t>during cleavage.</a:t>
          </a:r>
          <a:endParaRPr lang="ar-SA" sz="1600" dirty="0"/>
        </a:p>
      </dgm:t>
    </dgm:pt>
    <dgm:pt modelId="{E9EB577B-D39F-43E0-BEAC-E4E445A77AC4}" type="parTrans" cxnId="{1263204D-A21A-43A7-AC98-B07D41238518}">
      <dgm:prSet/>
      <dgm:spPr/>
      <dgm:t>
        <a:bodyPr/>
        <a:lstStyle/>
        <a:p>
          <a:pPr rtl="1"/>
          <a:endParaRPr lang="ar-SA"/>
        </a:p>
      </dgm:t>
    </dgm:pt>
    <dgm:pt modelId="{54C3C6E4-6783-4258-92D3-BFD787B1D0A2}" type="sibTrans" cxnId="{1263204D-A21A-43A7-AC98-B07D41238518}">
      <dgm:prSet/>
      <dgm:spPr/>
      <dgm:t>
        <a:bodyPr/>
        <a:lstStyle/>
        <a:p>
          <a:pPr rtl="1"/>
          <a:endParaRPr lang="ar-SA"/>
        </a:p>
      </dgm:t>
    </dgm:pt>
    <dgm:pt modelId="{89D920E9-C247-434F-B49A-FB8C3DCD43F1}">
      <dgm:prSet phldrT="[نص]" custT="1"/>
      <dgm:spPr/>
      <dgm:t>
        <a:bodyPr/>
        <a:lstStyle/>
        <a:p>
          <a:pPr algn="ctr" rtl="1"/>
          <a:r>
            <a:rPr lang="en-US" sz="1400" dirty="0"/>
            <a:t>Zygote migrates in the uterine tube during cleavage from its lateral end to its medial end.</a:t>
          </a:r>
        </a:p>
        <a:p>
          <a:pPr algn="ctr" rtl="1"/>
          <a:r>
            <a:rPr lang="en-US" sz="1400" u="sng" dirty="0">
              <a:solidFill>
                <a:schemeClr val="bg1">
                  <a:lumMod val="50000"/>
                </a:schemeClr>
              </a:solidFill>
            </a:rPr>
            <a:t>(until it reaches the uterine cavity).</a:t>
          </a:r>
          <a:endParaRPr lang="ar-SA" sz="1400" u="sng" dirty="0"/>
        </a:p>
      </dgm:t>
    </dgm:pt>
    <dgm:pt modelId="{B0F35B3C-5C8A-4384-B620-3E1DCE651686}" type="parTrans" cxnId="{36E8CC39-B4CB-4907-8789-C29E2404D79C}">
      <dgm:prSet/>
      <dgm:spPr/>
      <dgm:t>
        <a:bodyPr/>
        <a:lstStyle/>
        <a:p>
          <a:pPr rtl="1"/>
          <a:endParaRPr lang="ar-SA"/>
        </a:p>
      </dgm:t>
    </dgm:pt>
    <dgm:pt modelId="{053FE717-2CEC-4892-B5B1-A99E0FFE8CE4}" type="sibTrans" cxnId="{36E8CC39-B4CB-4907-8789-C29E2404D79C}">
      <dgm:prSet/>
      <dgm:spPr/>
      <dgm:t>
        <a:bodyPr/>
        <a:lstStyle/>
        <a:p>
          <a:pPr rtl="1"/>
          <a:endParaRPr lang="ar-SA"/>
        </a:p>
      </dgm:t>
    </dgm:pt>
    <dgm:pt modelId="{D2F36763-89C7-4B63-AC4C-42701C8B200E}" type="pres">
      <dgm:prSet presAssocID="{6405DF22-EEEF-48A7-83C6-FA9CB46A57D6}" presName="Name0" presStyleCnt="0">
        <dgm:presLayoutVars>
          <dgm:resizeHandles/>
        </dgm:presLayoutVars>
      </dgm:prSet>
      <dgm:spPr/>
    </dgm:pt>
    <dgm:pt modelId="{0AA083E9-EF49-400A-8A10-8922287AE30C}" type="pres">
      <dgm:prSet presAssocID="{F9507EE2-D2A0-4E7D-B212-C95FC77AB7DC}" presName="text" presStyleLbl="node1" presStyleIdx="0" presStyleCnt="4" custScaleX="700078" custLinFactX="31400" custLinFactNeighborX="100000" custLinFactNeighborY="-68393">
        <dgm:presLayoutVars>
          <dgm:bulletEnabled val="1"/>
        </dgm:presLayoutVars>
      </dgm:prSet>
      <dgm:spPr/>
    </dgm:pt>
    <dgm:pt modelId="{1CB7EF89-1B3D-4178-8160-BCCB4B0DF168}" type="pres">
      <dgm:prSet presAssocID="{954E747F-494B-4E7E-B6D8-6FF33AA44441}" presName="space" presStyleCnt="0"/>
      <dgm:spPr/>
    </dgm:pt>
    <dgm:pt modelId="{67F43040-DC4F-4DB3-A23B-904725C30F79}" type="pres">
      <dgm:prSet presAssocID="{74B3F4C8-E3B0-41DC-BE54-0392942E0889}" presName="text" presStyleLbl="node1" presStyleIdx="1" presStyleCnt="4" custScaleX="700078" custLinFactY="100000" custLinFactNeighborY="101759">
        <dgm:presLayoutVars>
          <dgm:bulletEnabled val="1"/>
        </dgm:presLayoutVars>
      </dgm:prSet>
      <dgm:spPr/>
    </dgm:pt>
    <dgm:pt modelId="{1A4B6849-8851-43FE-B013-1B6823DCA77C}" type="pres">
      <dgm:prSet presAssocID="{5960E7F5-20A8-4B39-861A-370BA3DFD3C8}" presName="space" presStyleCnt="0"/>
      <dgm:spPr/>
    </dgm:pt>
    <dgm:pt modelId="{C47D57EB-32EE-4DA7-8244-C8F84E69AA8B}" type="pres">
      <dgm:prSet presAssocID="{ED69618B-CE21-40D0-810D-4B4170D21A90}" presName="text" presStyleLbl="node1" presStyleIdx="2" presStyleCnt="4" custScaleX="700078" custLinFactY="-100000" custLinFactNeighborY="-106539">
        <dgm:presLayoutVars>
          <dgm:bulletEnabled val="1"/>
        </dgm:presLayoutVars>
      </dgm:prSet>
      <dgm:spPr/>
    </dgm:pt>
    <dgm:pt modelId="{91846CAF-D571-4030-A785-79603E1A1669}" type="pres">
      <dgm:prSet presAssocID="{54C3C6E4-6783-4258-92D3-BFD787B1D0A2}" presName="space" presStyleCnt="0"/>
      <dgm:spPr/>
    </dgm:pt>
    <dgm:pt modelId="{FC1D9AEE-CD14-4274-9B4B-124688C1B97B}" type="pres">
      <dgm:prSet presAssocID="{89D920E9-C247-434F-B49A-FB8C3DCD43F1}" presName="text" presStyleLbl="node1" presStyleIdx="3" presStyleCnt="4" custScaleX="700078">
        <dgm:presLayoutVars>
          <dgm:bulletEnabled val="1"/>
        </dgm:presLayoutVars>
      </dgm:prSet>
      <dgm:spPr/>
    </dgm:pt>
  </dgm:ptLst>
  <dgm:cxnLst>
    <dgm:cxn modelId="{68B4F60D-F7F7-4DD1-92E8-A225DDBD9D75}" type="presOf" srcId="{74B3F4C8-E3B0-41DC-BE54-0392942E0889}" destId="{67F43040-DC4F-4DB3-A23B-904725C30F79}" srcOrd="0" destOrd="0" presId="urn:diagrams.loki3.com/VaryingWidthList+Icon"/>
    <dgm:cxn modelId="{E1E4F822-F101-4484-AC82-BA559EB06FE8}" srcId="{6405DF22-EEEF-48A7-83C6-FA9CB46A57D6}" destId="{F9507EE2-D2A0-4E7D-B212-C95FC77AB7DC}" srcOrd="0" destOrd="0" parTransId="{EABF74BA-FE39-47E3-B636-E12765B6BFC7}" sibTransId="{954E747F-494B-4E7E-B6D8-6FF33AA44441}"/>
    <dgm:cxn modelId="{DFCB0B35-3725-4D3D-B1A9-DBEBB7778D8D}" type="presOf" srcId="{ED69618B-CE21-40D0-810D-4B4170D21A90}" destId="{C47D57EB-32EE-4DA7-8244-C8F84E69AA8B}" srcOrd="0" destOrd="0" presId="urn:diagrams.loki3.com/VaryingWidthList+Icon"/>
    <dgm:cxn modelId="{36E8CC39-B4CB-4907-8789-C29E2404D79C}" srcId="{6405DF22-EEEF-48A7-83C6-FA9CB46A57D6}" destId="{89D920E9-C247-434F-B49A-FB8C3DCD43F1}" srcOrd="3" destOrd="0" parTransId="{B0F35B3C-5C8A-4384-B620-3E1DCE651686}" sibTransId="{053FE717-2CEC-4892-B5B1-A99E0FFE8CE4}"/>
    <dgm:cxn modelId="{4DEE4967-45D7-44A8-919B-27FB46132794}" type="presOf" srcId="{89D920E9-C247-434F-B49A-FB8C3DCD43F1}" destId="{FC1D9AEE-CD14-4274-9B4B-124688C1B97B}" srcOrd="0" destOrd="0" presId="urn:diagrams.loki3.com/VaryingWidthList+Icon"/>
    <dgm:cxn modelId="{1263204D-A21A-43A7-AC98-B07D41238518}" srcId="{6405DF22-EEEF-48A7-83C6-FA9CB46A57D6}" destId="{ED69618B-CE21-40D0-810D-4B4170D21A90}" srcOrd="2" destOrd="0" parTransId="{E9EB577B-D39F-43E0-BEAC-E4E445A77AC4}" sibTransId="{54C3C6E4-6783-4258-92D3-BFD787B1D0A2}"/>
    <dgm:cxn modelId="{E6F362AA-60C9-4B9E-B71D-491057C04A08}" type="presOf" srcId="{6405DF22-EEEF-48A7-83C6-FA9CB46A57D6}" destId="{D2F36763-89C7-4B63-AC4C-42701C8B200E}" srcOrd="0" destOrd="0" presId="urn:diagrams.loki3.com/VaryingWidthList+Icon"/>
    <dgm:cxn modelId="{8231F3C9-C375-49F3-8E82-AD37AF8BA40C}" type="presOf" srcId="{F9507EE2-D2A0-4E7D-B212-C95FC77AB7DC}" destId="{0AA083E9-EF49-400A-8A10-8922287AE30C}" srcOrd="0" destOrd="0" presId="urn:diagrams.loki3.com/VaryingWidthList+Icon"/>
    <dgm:cxn modelId="{1C3A43D6-7E59-41A9-86F1-4F52F963C99A}" srcId="{6405DF22-EEEF-48A7-83C6-FA9CB46A57D6}" destId="{74B3F4C8-E3B0-41DC-BE54-0392942E0889}" srcOrd="1" destOrd="0" parTransId="{7831ECC7-1D67-44B6-A423-C709DF34722A}" sibTransId="{5960E7F5-20A8-4B39-861A-370BA3DFD3C8}"/>
    <dgm:cxn modelId="{ADCD76A3-8A93-4812-8387-BEEA8077F9D0}" type="presParOf" srcId="{D2F36763-89C7-4B63-AC4C-42701C8B200E}" destId="{0AA083E9-EF49-400A-8A10-8922287AE30C}" srcOrd="0" destOrd="0" presId="urn:diagrams.loki3.com/VaryingWidthList+Icon"/>
    <dgm:cxn modelId="{134562AF-0B4E-408B-862C-54DD79A2C044}" type="presParOf" srcId="{D2F36763-89C7-4B63-AC4C-42701C8B200E}" destId="{1CB7EF89-1B3D-4178-8160-BCCB4B0DF168}" srcOrd="1" destOrd="0" presId="urn:diagrams.loki3.com/VaryingWidthList+Icon"/>
    <dgm:cxn modelId="{F417B19B-A319-43EE-AFD9-BFB351131CC1}" type="presParOf" srcId="{D2F36763-89C7-4B63-AC4C-42701C8B200E}" destId="{67F43040-DC4F-4DB3-A23B-904725C30F79}" srcOrd="2" destOrd="0" presId="urn:diagrams.loki3.com/VaryingWidthList+Icon"/>
    <dgm:cxn modelId="{8A34F2B6-8109-4375-8B5D-550585B1DD66}" type="presParOf" srcId="{D2F36763-89C7-4B63-AC4C-42701C8B200E}" destId="{1A4B6849-8851-43FE-B013-1B6823DCA77C}" srcOrd="3" destOrd="0" presId="urn:diagrams.loki3.com/VaryingWidthList+Icon"/>
    <dgm:cxn modelId="{D55A1EB1-8A5D-4AB6-966F-56A8C921559B}" type="presParOf" srcId="{D2F36763-89C7-4B63-AC4C-42701C8B200E}" destId="{C47D57EB-32EE-4DA7-8244-C8F84E69AA8B}" srcOrd="4" destOrd="0" presId="urn:diagrams.loki3.com/VaryingWidthList+Icon"/>
    <dgm:cxn modelId="{FCAAC07E-3976-4493-B0CA-0869A1898E4B}" type="presParOf" srcId="{D2F36763-89C7-4B63-AC4C-42701C8B200E}" destId="{91846CAF-D571-4030-A785-79603E1A1669}" srcOrd="5" destOrd="0" presId="urn:diagrams.loki3.com/VaryingWidthList+Icon"/>
    <dgm:cxn modelId="{04975046-ABD9-4924-839D-AC2328909EF9}" type="presParOf" srcId="{D2F36763-89C7-4B63-AC4C-42701C8B200E}" destId="{FC1D9AEE-CD14-4274-9B4B-124688C1B97B}" srcOrd="6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8B5FA82-BD98-4D40-B356-0FE04AF968A4}" type="doc">
      <dgm:prSet loTypeId="urn:diagrams.loki3.com/VaryingWidthList+Icon" loCatId="officeonline" qsTypeId="urn:microsoft.com/office/officeart/2005/8/quickstyle/simple1" qsCatId="simple" csTypeId="urn:microsoft.com/office/officeart/2005/8/colors/accent1_5" csCatId="accent1" phldr="1"/>
      <dgm:spPr/>
    </dgm:pt>
    <dgm:pt modelId="{5A7BAFA9-2244-49A4-B08F-6EF24B56EEF6}">
      <dgm:prSet phldrT="[نص]" custT="1"/>
      <dgm:spPr/>
      <dgm:t>
        <a:bodyPr/>
        <a:lstStyle/>
        <a:p>
          <a:pPr rtl="1"/>
          <a:r>
            <a:rPr lang="en-US" sz="1800" dirty="0"/>
            <a:t>It is the repeated mitotic divisions of the zygote.</a:t>
          </a:r>
          <a:endParaRPr lang="ar-SA" sz="1800" dirty="0"/>
        </a:p>
      </dgm:t>
    </dgm:pt>
    <dgm:pt modelId="{16EC00BB-7878-412A-A755-344816727E25}" type="parTrans" cxnId="{FD6CFBCD-F5F3-44A3-AB3C-05D9B5B3E2AF}">
      <dgm:prSet/>
      <dgm:spPr/>
      <dgm:t>
        <a:bodyPr/>
        <a:lstStyle/>
        <a:p>
          <a:pPr rtl="1"/>
          <a:endParaRPr lang="ar-SA"/>
        </a:p>
      </dgm:t>
    </dgm:pt>
    <dgm:pt modelId="{282DB33A-76E6-4637-966B-A0F08BDC7E51}" type="sibTrans" cxnId="{FD6CFBCD-F5F3-44A3-AB3C-05D9B5B3E2AF}">
      <dgm:prSet/>
      <dgm:spPr/>
      <dgm:t>
        <a:bodyPr/>
        <a:lstStyle/>
        <a:p>
          <a:pPr rtl="1"/>
          <a:endParaRPr lang="ar-SA"/>
        </a:p>
      </dgm:t>
    </dgm:pt>
    <dgm:pt modelId="{2394679B-57B2-4B86-88B0-95DCD2A6C690}">
      <dgm:prSet phldrT="[نص]" custT="1"/>
      <dgm:spPr/>
      <dgm:t>
        <a:bodyPr/>
        <a:lstStyle/>
        <a:p>
          <a:pPr rtl="1"/>
          <a:r>
            <a:rPr lang="en-US" sz="2000" dirty="0"/>
            <a:t>Normally occurs in the uterine tube.</a:t>
          </a:r>
          <a:endParaRPr lang="ar-SA" sz="2000" dirty="0"/>
        </a:p>
      </dgm:t>
    </dgm:pt>
    <dgm:pt modelId="{046B6A0D-C227-437E-8C11-36B3086BEEEC}" type="parTrans" cxnId="{347053C2-7F8A-40D7-8C2F-3990CAB26EDE}">
      <dgm:prSet/>
      <dgm:spPr/>
      <dgm:t>
        <a:bodyPr/>
        <a:lstStyle/>
        <a:p>
          <a:pPr rtl="1"/>
          <a:endParaRPr lang="ar-SA"/>
        </a:p>
      </dgm:t>
    </dgm:pt>
    <dgm:pt modelId="{54ED8C92-DF8E-43FC-8C9E-B4BD491FC628}" type="sibTrans" cxnId="{347053C2-7F8A-40D7-8C2F-3990CAB26EDE}">
      <dgm:prSet/>
      <dgm:spPr/>
      <dgm:t>
        <a:bodyPr/>
        <a:lstStyle/>
        <a:p>
          <a:pPr rtl="1"/>
          <a:endParaRPr lang="ar-SA"/>
        </a:p>
      </dgm:t>
    </dgm:pt>
    <dgm:pt modelId="{2CF8B0E6-3A59-4E77-93DA-902E3D4CE63D}">
      <dgm:prSet phldrT="[نص]" custT="1"/>
      <dgm:spPr/>
      <dgm:t>
        <a:bodyPr/>
        <a:lstStyle/>
        <a:p>
          <a:pPr rtl="1"/>
          <a:r>
            <a:rPr lang="en-US" sz="1200" b="1" dirty="0"/>
            <a:t>Rapid (high speed) increase in the number of the cells.</a:t>
          </a:r>
        </a:p>
        <a:p>
          <a:pPr rtl="1"/>
          <a:r>
            <a:rPr lang="en-US" sz="1200" b="1" dirty="0"/>
            <a:t>that divided from the single cell (</a:t>
          </a:r>
          <a:r>
            <a:rPr lang="en-US" sz="1200" b="1" u="sng" dirty="0">
              <a:solidFill>
                <a:schemeClr val="bg1"/>
              </a:solidFill>
            </a:rPr>
            <a:t>Zygote</a:t>
          </a:r>
          <a:r>
            <a:rPr lang="en-US" sz="1200" b="1" dirty="0"/>
            <a:t>) to a sequence of 2 cells, then 4,8 and 16…. And so on.</a:t>
          </a:r>
          <a:endParaRPr lang="ar-SA" sz="1200" b="1" dirty="0"/>
        </a:p>
      </dgm:t>
    </dgm:pt>
    <dgm:pt modelId="{97355751-2B76-4175-865E-1C09EAFE4531}" type="parTrans" cxnId="{DB687169-BA2B-451E-A7E5-1726B11BFCF2}">
      <dgm:prSet/>
      <dgm:spPr/>
      <dgm:t>
        <a:bodyPr/>
        <a:lstStyle/>
        <a:p>
          <a:pPr rtl="1"/>
          <a:endParaRPr lang="ar-SA"/>
        </a:p>
      </dgm:t>
    </dgm:pt>
    <dgm:pt modelId="{D26CB1F0-389C-49D9-A9F2-5D395C955C1A}" type="sibTrans" cxnId="{DB687169-BA2B-451E-A7E5-1726B11BFCF2}">
      <dgm:prSet/>
      <dgm:spPr/>
      <dgm:t>
        <a:bodyPr/>
        <a:lstStyle/>
        <a:p>
          <a:pPr rtl="1"/>
          <a:endParaRPr lang="ar-SA"/>
        </a:p>
      </dgm:t>
    </dgm:pt>
    <dgm:pt modelId="{5B2E1584-C123-4030-A5F6-99B635238C3A}">
      <dgm:prSet phldrT="[نص]"/>
      <dgm:spPr/>
      <dgm:t>
        <a:bodyPr/>
        <a:lstStyle/>
        <a:p>
          <a:pPr rtl="1"/>
          <a:r>
            <a:rPr lang="en-US" dirty="0"/>
            <a:t>These smaller embryonic cells are now called, </a:t>
          </a:r>
          <a:r>
            <a:rPr lang="en-US" u="sng" dirty="0" err="1">
              <a:solidFill>
                <a:schemeClr val="bg1"/>
              </a:solidFill>
            </a:rPr>
            <a:t>Blastomeres</a:t>
          </a:r>
          <a:r>
            <a:rPr lang="en-US" dirty="0"/>
            <a:t>.</a:t>
          </a:r>
          <a:endParaRPr lang="ar-SA" dirty="0"/>
        </a:p>
      </dgm:t>
    </dgm:pt>
    <dgm:pt modelId="{A66E48AE-D5C9-4084-B13C-8D3D7F08F0A4}" type="parTrans" cxnId="{AB616358-2B3F-4876-969C-5BB86896FE2A}">
      <dgm:prSet/>
      <dgm:spPr/>
      <dgm:t>
        <a:bodyPr/>
        <a:lstStyle/>
        <a:p>
          <a:pPr rtl="1"/>
          <a:endParaRPr lang="ar-SA"/>
        </a:p>
      </dgm:t>
    </dgm:pt>
    <dgm:pt modelId="{366A5B64-4895-4BF0-ABB1-3CB84C9A0EC7}" type="sibTrans" cxnId="{AB616358-2B3F-4876-969C-5BB86896FE2A}">
      <dgm:prSet/>
      <dgm:spPr/>
      <dgm:t>
        <a:bodyPr/>
        <a:lstStyle/>
        <a:p>
          <a:pPr rtl="1"/>
          <a:endParaRPr lang="ar-SA"/>
        </a:p>
      </dgm:t>
    </dgm:pt>
    <dgm:pt modelId="{C82FF042-AD8D-40E8-B12A-22C15D56E2DD}" type="pres">
      <dgm:prSet presAssocID="{38B5FA82-BD98-4D40-B356-0FE04AF968A4}" presName="Name0" presStyleCnt="0">
        <dgm:presLayoutVars>
          <dgm:resizeHandles/>
        </dgm:presLayoutVars>
      </dgm:prSet>
      <dgm:spPr/>
    </dgm:pt>
    <dgm:pt modelId="{5C28BDE9-A17E-44DD-B1CC-F50E5C570569}" type="pres">
      <dgm:prSet presAssocID="{5A7BAFA9-2244-49A4-B08F-6EF24B56EEF6}" presName="text" presStyleLbl="node1" presStyleIdx="0" presStyleCnt="4" custScaleX="650072" custLinFactNeighborX="-7288" custLinFactNeighborY="16472">
        <dgm:presLayoutVars>
          <dgm:bulletEnabled val="1"/>
        </dgm:presLayoutVars>
      </dgm:prSet>
      <dgm:spPr/>
    </dgm:pt>
    <dgm:pt modelId="{22CAD32F-32EA-4A70-8286-C603E0CBC952}" type="pres">
      <dgm:prSet presAssocID="{282DB33A-76E6-4637-966B-A0F08BDC7E51}" presName="space" presStyleCnt="0"/>
      <dgm:spPr/>
    </dgm:pt>
    <dgm:pt modelId="{8A3CB6CB-FBEB-4F4C-BD33-C5E5DC24E7E6}" type="pres">
      <dgm:prSet presAssocID="{2394679B-57B2-4B86-88B0-95DCD2A6C690}" presName="text" presStyleLbl="node1" presStyleIdx="1" presStyleCnt="4" custScaleX="703853">
        <dgm:presLayoutVars>
          <dgm:bulletEnabled val="1"/>
        </dgm:presLayoutVars>
      </dgm:prSet>
      <dgm:spPr/>
    </dgm:pt>
    <dgm:pt modelId="{EA12686F-83D4-4B58-ADA2-857C2599C6A7}" type="pres">
      <dgm:prSet presAssocID="{54ED8C92-DF8E-43FC-8C9E-B4BD491FC628}" presName="space" presStyleCnt="0"/>
      <dgm:spPr/>
    </dgm:pt>
    <dgm:pt modelId="{E7C39546-DC0B-4EE5-8C65-0084798686F5}" type="pres">
      <dgm:prSet presAssocID="{2CF8B0E6-3A59-4E77-93DA-902E3D4CE63D}" presName="text" presStyleLbl="node1" presStyleIdx="2" presStyleCnt="4" custScaleX="650072">
        <dgm:presLayoutVars>
          <dgm:bulletEnabled val="1"/>
        </dgm:presLayoutVars>
      </dgm:prSet>
      <dgm:spPr/>
    </dgm:pt>
    <dgm:pt modelId="{3CC1AAA6-B57D-47AB-AB64-D791ED1A6510}" type="pres">
      <dgm:prSet presAssocID="{D26CB1F0-389C-49D9-A9F2-5D395C955C1A}" presName="space" presStyleCnt="0"/>
      <dgm:spPr/>
    </dgm:pt>
    <dgm:pt modelId="{518359E3-A610-483D-AE33-656A2BB50512}" type="pres">
      <dgm:prSet presAssocID="{5B2E1584-C123-4030-A5F6-99B635238C3A}" presName="text" presStyleLbl="node1" presStyleIdx="3" presStyleCnt="4" custScaleX="650072">
        <dgm:presLayoutVars>
          <dgm:bulletEnabled val="1"/>
        </dgm:presLayoutVars>
      </dgm:prSet>
      <dgm:spPr/>
    </dgm:pt>
  </dgm:ptLst>
  <dgm:cxnLst>
    <dgm:cxn modelId="{6A1EF72A-CB59-4973-ABD0-1DA6FC03481D}" type="presOf" srcId="{5B2E1584-C123-4030-A5F6-99B635238C3A}" destId="{518359E3-A610-483D-AE33-656A2BB50512}" srcOrd="0" destOrd="0" presId="urn:diagrams.loki3.com/VaryingWidthList+Icon"/>
    <dgm:cxn modelId="{E073093F-A441-4993-8584-4F82F860E0F4}" type="presOf" srcId="{5A7BAFA9-2244-49A4-B08F-6EF24B56EEF6}" destId="{5C28BDE9-A17E-44DD-B1CC-F50E5C570569}" srcOrd="0" destOrd="0" presId="urn:diagrams.loki3.com/VaryingWidthList+Icon"/>
    <dgm:cxn modelId="{DB687169-BA2B-451E-A7E5-1726B11BFCF2}" srcId="{38B5FA82-BD98-4D40-B356-0FE04AF968A4}" destId="{2CF8B0E6-3A59-4E77-93DA-902E3D4CE63D}" srcOrd="2" destOrd="0" parTransId="{97355751-2B76-4175-865E-1C09EAFE4531}" sibTransId="{D26CB1F0-389C-49D9-A9F2-5D395C955C1A}"/>
    <dgm:cxn modelId="{DA48F66D-50CB-4867-823D-79ED9349ECF9}" type="presOf" srcId="{2394679B-57B2-4B86-88B0-95DCD2A6C690}" destId="{8A3CB6CB-FBEB-4F4C-BD33-C5E5DC24E7E6}" srcOrd="0" destOrd="0" presId="urn:diagrams.loki3.com/VaryingWidthList+Icon"/>
    <dgm:cxn modelId="{AB616358-2B3F-4876-969C-5BB86896FE2A}" srcId="{38B5FA82-BD98-4D40-B356-0FE04AF968A4}" destId="{5B2E1584-C123-4030-A5F6-99B635238C3A}" srcOrd="3" destOrd="0" parTransId="{A66E48AE-D5C9-4084-B13C-8D3D7F08F0A4}" sibTransId="{366A5B64-4895-4BF0-ABB1-3CB84C9A0EC7}"/>
    <dgm:cxn modelId="{6573D380-ECF5-4B58-9B05-B1C6146F5CE7}" type="presOf" srcId="{2CF8B0E6-3A59-4E77-93DA-902E3D4CE63D}" destId="{E7C39546-DC0B-4EE5-8C65-0084798686F5}" srcOrd="0" destOrd="0" presId="urn:diagrams.loki3.com/VaryingWidthList+Icon"/>
    <dgm:cxn modelId="{347053C2-7F8A-40D7-8C2F-3990CAB26EDE}" srcId="{38B5FA82-BD98-4D40-B356-0FE04AF968A4}" destId="{2394679B-57B2-4B86-88B0-95DCD2A6C690}" srcOrd="1" destOrd="0" parTransId="{046B6A0D-C227-437E-8C11-36B3086BEEEC}" sibTransId="{54ED8C92-DF8E-43FC-8C9E-B4BD491FC628}"/>
    <dgm:cxn modelId="{FD6CFBCD-F5F3-44A3-AB3C-05D9B5B3E2AF}" srcId="{38B5FA82-BD98-4D40-B356-0FE04AF968A4}" destId="{5A7BAFA9-2244-49A4-B08F-6EF24B56EEF6}" srcOrd="0" destOrd="0" parTransId="{16EC00BB-7878-412A-A755-344816727E25}" sibTransId="{282DB33A-76E6-4637-966B-A0F08BDC7E51}"/>
    <dgm:cxn modelId="{4D6CF5D4-C1CD-416C-BC5D-A2192D3EC05E}" type="presOf" srcId="{38B5FA82-BD98-4D40-B356-0FE04AF968A4}" destId="{C82FF042-AD8D-40E8-B12A-22C15D56E2DD}" srcOrd="0" destOrd="0" presId="urn:diagrams.loki3.com/VaryingWidthList+Icon"/>
    <dgm:cxn modelId="{7674AFBA-4154-4EFE-B772-5A6CA9B9FF49}" type="presParOf" srcId="{C82FF042-AD8D-40E8-B12A-22C15D56E2DD}" destId="{5C28BDE9-A17E-44DD-B1CC-F50E5C570569}" srcOrd="0" destOrd="0" presId="urn:diagrams.loki3.com/VaryingWidthList+Icon"/>
    <dgm:cxn modelId="{94D8FE9F-A635-4E45-8CC0-6F0F82A5D7AB}" type="presParOf" srcId="{C82FF042-AD8D-40E8-B12A-22C15D56E2DD}" destId="{22CAD32F-32EA-4A70-8286-C603E0CBC952}" srcOrd="1" destOrd="0" presId="urn:diagrams.loki3.com/VaryingWidthList+Icon"/>
    <dgm:cxn modelId="{B5287F53-3F7A-4C78-8542-9CDD49611989}" type="presParOf" srcId="{C82FF042-AD8D-40E8-B12A-22C15D56E2DD}" destId="{8A3CB6CB-FBEB-4F4C-BD33-C5E5DC24E7E6}" srcOrd="2" destOrd="0" presId="urn:diagrams.loki3.com/VaryingWidthList+Icon"/>
    <dgm:cxn modelId="{41516C0F-DEEF-4CAC-A193-9BDF0EC9CE6D}" type="presParOf" srcId="{C82FF042-AD8D-40E8-B12A-22C15D56E2DD}" destId="{EA12686F-83D4-4B58-ADA2-857C2599C6A7}" srcOrd="3" destOrd="0" presId="urn:diagrams.loki3.com/VaryingWidthList+Icon"/>
    <dgm:cxn modelId="{873E360D-93B8-487E-9DD4-B884DB5CF835}" type="presParOf" srcId="{C82FF042-AD8D-40E8-B12A-22C15D56E2DD}" destId="{E7C39546-DC0B-4EE5-8C65-0084798686F5}" srcOrd="4" destOrd="0" presId="urn:diagrams.loki3.com/VaryingWidthList+Icon"/>
    <dgm:cxn modelId="{473125D9-C73C-4841-A236-31BC68980C2D}" type="presParOf" srcId="{C82FF042-AD8D-40E8-B12A-22C15D56E2DD}" destId="{3CC1AAA6-B57D-47AB-AB64-D791ED1A6510}" srcOrd="5" destOrd="0" presId="urn:diagrams.loki3.com/VaryingWidthList+Icon"/>
    <dgm:cxn modelId="{1165EFA5-B070-4A7C-A7B9-057565981D82}" type="presParOf" srcId="{C82FF042-AD8D-40E8-B12A-22C15D56E2DD}" destId="{518359E3-A610-483D-AE33-656A2BB50512}" srcOrd="6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F348A22-1A9D-4E68-AF25-EECA91EF6FE4}" type="doc">
      <dgm:prSet loTypeId="urn:diagrams.loki3.com/VaryingWidthList+Icon" loCatId="officeonline" qsTypeId="urn:microsoft.com/office/officeart/2005/8/quickstyle/simple1" qsCatId="simple" csTypeId="urn:microsoft.com/office/officeart/2005/8/colors/accent1_5" csCatId="accent1" phldr="1"/>
      <dgm:spPr/>
    </dgm:pt>
    <dgm:pt modelId="{CC04D920-5304-4176-8D2B-227758361D7B}">
      <dgm:prSet phldrT="[نص]"/>
      <dgm:spPr/>
      <dgm:t>
        <a:bodyPr/>
        <a:lstStyle/>
        <a:p>
          <a:pPr rtl="1"/>
          <a:r>
            <a:rPr lang="en-US" dirty="0"/>
            <a:t>The </a:t>
          </a:r>
          <a:r>
            <a:rPr lang="en-US" b="1" dirty="0"/>
            <a:t>Morula</a:t>
          </a:r>
          <a:r>
            <a:rPr lang="en-US" dirty="0"/>
            <a:t> reaches the uterine cavity at this stage.</a:t>
          </a:r>
          <a:endParaRPr lang="ar-SA" dirty="0"/>
        </a:p>
      </dgm:t>
    </dgm:pt>
    <dgm:pt modelId="{1F859CC0-A774-480F-B70F-74D76F7CAA05}" type="parTrans" cxnId="{580F4A55-6CC1-4AC8-936A-10243D71E41D}">
      <dgm:prSet/>
      <dgm:spPr/>
      <dgm:t>
        <a:bodyPr/>
        <a:lstStyle/>
        <a:p>
          <a:pPr rtl="1"/>
          <a:endParaRPr lang="ar-SA"/>
        </a:p>
      </dgm:t>
    </dgm:pt>
    <dgm:pt modelId="{77A9C8E9-93D3-4732-A534-2227197291CE}" type="sibTrans" cxnId="{580F4A55-6CC1-4AC8-936A-10243D71E41D}">
      <dgm:prSet/>
      <dgm:spPr/>
      <dgm:t>
        <a:bodyPr/>
        <a:lstStyle/>
        <a:p>
          <a:pPr rtl="1"/>
          <a:endParaRPr lang="ar-SA"/>
        </a:p>
      </dgm:t>
    </dgm:pt>
    <dgm:pt modelId="{09503E67-B500-492E-943C-1CDEFCC6C3AB}">
      <dgm:prSet phldrT="[نص]"/>
      <dgm:spPr/>
      <dgm:t>
        <a:bodyPr/>
        <a:lstStyle/>
        <a:p>
          <a:pPr rtl="1"/>
          <a:r>
            <a:rPr lang="en-US"/>
            <a:t>Spherical </a:t>
          </a:r>
          <a:r>
            <a:rPr lang="en-US" b="1"/>
            <a:t>Morula is formed </a:t>
          </a:r>
          <a:r>
            <a:rPr lang="en-US"/>
            <a:t>about the </a:t>
          </a:r>
          <a:r>
            <a: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r>
            <a:rPr lang="en-US" b="1" baseline="30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rd</a:t>
          </a:r>
          <a:r>
            <a:rPr lang="en-US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/>
            <a:t> day </a:t>
          </a:r>
          <a:r>
            <a:rPr lang="en-US" u="sng"/>
            <a:t>after fertilization.</a:t>
          </a:r>
          <a:endParaRPr lang="ar-SA" dirty="0"/>
        </a:p>
      </dgm:t>
    </dgm:pt>
    <dgm:pt modelId="{03C25359-37C3-4C20-944C-3A255867E4CE}" type="parTrans" cxnId="{33855BCA-A75E-43F0-AD65-39D2BB2675BD}">
      <dgm:prSet/>
      <dgm:spPr/>
      <dgm:t>
        <a:bodyPr/>
        <a:lstStyle/>
        <a:p>
          <a:pPr rtl="1"/>
          <a:endParaRPr lang="ar-SA"/>
        </a:p>
      </dgm:t>
    </dgm:pt>
    <dgm:pt modelId="{48F10F99-D286-40A2-8CF9-A88748BCBC8E}" type="sibTrans" cxnId="{33855BCA-A75E-43F0-AD65-39D2BB2675BD}">
      <dgm:prSet/>
      <dgm:spPr/>
      <dgm:t>
        <a:bodyPr/>
        <a:lstStyle/>
        <a:p>
          <a:pPr rtl="1"/>
          <a:endParaRPr lang="ar-SA"/>
        </a:p>
      </dgm:t>
    </dgm:pt>
    <dgm:pt modelId="{F4E1C81F-0767-4E40-90E3-624A826E8C5D}">
      <dgm:prSet phldrT="[نص]"/>
      <dgm:spPr/>
      <dgm:t>
        <a:bodyPr/>
        <a:lstStyle/>
        <a:p>
          <a:pPr rtl="1"/>
          <a:r>
            <a:rPr lang="en-US" dirty="0"/>
            <a:t>When there are 16 to 32 blastomeres the developing human is called </a:t>
          </a:r>
          <a:r>
            <a:rPr lang="en-US" b="1" dirty="0"/>
            <a:t>MORULA.</a:t>
          </a:r>
          <a:endParaRPr lang="ar-SA" dirty="0"/>
        </a:p>
      </dgm:t>
    </dgm:pt>
    <dgm:pt modelId="{EE48E067-548C-410E-B1A1-C86DF34020BE}" type="sibTrans" cxnId="{186AE076-486F-4336-9E71-7C4ACC957F8B}">
      <dgm:prSet/>
      <dgm:spPr/>
      <dgm:t>
        <a:bodyPr/>
        <a:lstStyle/>
        <a:p>
          <a:pPr rtl="1"/>
          <a:endParaRPr lang="ar-SA"/>
        </a:p>
      </dgm:t>
    </dgm:pt>
    <dgm:pt modelId="{5EBA84E0-8FA4-4038-B895-75B0BF0DA69F}" type="parTrans" cxnId="{186AE076-486F-4336-9E71-7C4ACC957F8B}">
      <dgm:prSet/>
      <dgm:spPr/>
      <dgm:t>
        <a:bodyPr/>
        <a:lstStyle/>
        <a:p>
          <a:pPr rtl="1"/>
          <a:endParaRPr lang="ar-SA"/>
        </a:p>
      </dgm:t>
    </dgm:pt>
    <dgm:pt modelId="{AAEADE79-9761-4ADF-84FC-75602A90F6B2}">
      <dgm:prSet phldrT="[نص]"/>
      <dgm:spPr/>
      <dgm:t>
        <a:bodyPr/>
        <a:lstStyle/>
        <a:p>
          <a:pPr rtl="1"/>
          <a:r>
            <a:rPr lang="en-US" dirty="0"/>
            <a:t>It resembles mulberry or blackberry.</a:t>
          </a:r>
          <a:endParaRPr lang="ar-SA" dirty="0"/>
        </a:p>
      </dgm:t>
    </dgm:pt>
    <dgm:pt modelId="{65C38EF4-15D1-4A63-91ED-1D6E99FC22C0}" type="sibTrans" cxnId="{4C715361-0675-4AC7-A9CA-47B0BED564F5}">
      <dgm:prSet/>
      <dgm:spPr/>
      <dgm:t>
        <a:bodyPr/>
        <a:lstStyle/>
        <a:p>
          <a:pPr rtl="1"/>
          <a:endParaRPr lang="ar-SA"/>
        </a:p>
      </dgm:t>
    </dgm:pt>
    <dgm:pt modelId="{D80B87AF-D6D8-4919-BBFF-603ACF9DE6ED}" type="parTrans" cxnId="{4C715361-0675-4AC7-A9CA-47B0BED564F5}">
      <dgm:prSet/>
      <dgm:spPr/>
      <dgm:t>
        <a:bodyPr/>
        <a:lstStyle/>
        <a:p>
          <a:pPr rtl="1"/>
          <a:endParaRPr lang="ar-SA"/>
        </a:p>
      </dgm:t>
    </dgm:pt>
    <dgm:pt modelId="{1DE4571A-6BAE-4DFE-A620-2EE8ECA4C108}" type="pres">
      <dgm:prSet presAssocID="{9F348A22-1A9D-4E68-AF25-EECA91EF6FE4}" presName="Name0" presStyleCnt="0">
        <dgm:presLayoutVars>
          <dgm:resizeHandles/>
        </dgm:presLayoutVars>
      </dgm:prSet>
      <dgm:spPr/>
    </dgm:pt>
    <dgm:pt modelId="{D44FFDB5-9257-4A3C-9DED-3EDC63C57952}" type="pres">
      <dgm:prSet presAssocID="{F4E1C81F-0767-4E40-90E3-624A826E8C5D}" presName="text" presStyleLbl="node1" presStyleIdx="0" presStyleCnt="4" custScaleX="127616">
        <dgm:presLayoutVars>
          <dgm:bulletEnabled val="1"/>
        </dgm:presLayoutVars>
      </dgm:prSet>
      <dgm:spPr/>
    </dgm:pt>
    <dgm:pt modelId="{08C7DE91-5C49-4125-A893-386231D6F5F1}" type="pres">
      <dgm:prSet presAssocID="{EE48E067-548C-410E-B1A1-C86DF34020BE}" presName="space" presStyleCnt="0"/>
      <dgm:spPr/>
    </dgm:pt>
    <dgm:pt modelId="{2010594B-A417-4400-95E3-6F5149F2EE41}" type="pres">
      <dgm:prSet presAssocID="{CC04D920-5304-4176-8D2B-227758361D7B}" presName="text" presStyleLbl="node1" presStyleIdx="1" presStyleCnt="4" custScaleX="195412">
        <dgm:presLayoutVars>
          <dgm:bulletEnabled val="1"/>
        </dgm:presLayoutVars>
      </dgm:prSet>
      <dgm:spPr/>
    </dgm:pt>
    <dgm:pt modelId="{6C5DA12F-ACC7-40C1-B200-63AE97AC4961}" type="pres">
      <dgm:prSet presAssocID="{77A9C8E9-93D3-4732-A534-2227197291CE}" presName="space" presStyleCnt="0"/>
      <dgm:spPr/>
    </dgm:pt>
    <dgm:pt modelId="{3FF99A97-7070-4B9D-958A-3F94671205E8}" type="pres">
      <dgm:prSet presAssocID="{09503E67-B500-492E-943C-1CDEFCC6C3AB}" presName="text" presStyleLbl="node1" presStyleIdx="2" presStyleCnt="4" custScaleX="164575">
        <dgm:presLayoutVars>
          <dgm:bulletEnabled val="1"/>
        </dgm:presLayoutVars>
      </dgm:prSet>
      <dgm:spPr/>
    </dgm:pt>
    <dgm:pt modelId="{28F37BFA-EC8A-40C7-BE0F-815032E9B06A}" type="pres">
      <dgm:prSet presAssocID="{48F10F99-D286-40A2-8CF9-A88748BCBC8E}" presName="space" presStyleCnt="0"/>
      <dgm:spPr/>
    </dgm:pt>
    <dgm:pt modelId="{8F01CB88-CB4D-4E2C-9292-B99862333253}" type="pres">
      <dgm:prSet presAssocID="{AAEADE79-9761-4ADF-84FC-75602A90F6B2}" presName="text" presStyleLbl="node1" presStyleIdx="3" presStyleCnt="4" custScaleX="277948">
        <dgm:presLayoutVars>
          <dgm:bulletEnabled val="1"/>
        </dgm:presLayoutVars>
      </dgm:prSet>
      <dgm:spPr/>
    </dgm:pt>
  </dgm:ptLst>
  <dgm:cxnLst>
    <dgm:cxn modelId="{4C715361-0675-4AC7-A9CA-47B0BED564F5}" srcId="{9F348A22-1A9D-4E68-AF25-EECA91EF6FE4}" destId="{AAEADE79-9761-4ADF-84FC-75602A90F6B2}" srcOrd="3" destOrd="0" parTransId="{D80B87AF-D6D8-4919-BBFF-603ACF9DE6ED}" sibTransId="{65C38EF4-15D1-4A63-91ED-1D6E99FC22C0}"/>
    <dgm:cxn modelId="{6180A743-CAFC-4C2E-A4F3-584301BFCE4E}" type="presOf" srcId="{9F348A22-1A9D-4E68-AF25-EECA91EF6FE4}" destId="{1DE4571A-6BAE-4DFE-A620-2EE8ECA4C108}" srcOrd="0" destOrd="0" presId="urn:diagrams.loki3.com/VaryingWidthList+Icon"/>
    <dgm:cxn modelId="{93242954-3C92-4F83-B53C-15C27A474116}" type="presOf" srcId="{F4E1C81F-0767-4E40-90E3-624A826E8C5D}" destId="{D44FFDB5-9257-4A3C-9DED-3EDC63C57952}" srcOrd="0" destOrd="0" presId="urn:diagrams.loki3.com/VaryingWidthList+Icon"/>
    <dgm:cxn modelId="{580F4A55-6CC1-4AC8-936A-10243D71E41D}" srcId="{9F348A22-1A9D-4E68-AF25-EECA91EF6FE4}" destId="{CC04D920-5304-4176-8D2B-227758361D7B}" srcOrd="1" destOrd="0" parTransId="{1F859CC0-A774-480F-B70F-74D76F7CAA05}" sibTransId="{77A9C8E9-93D3-4732-A534-2227197291CE}"/>
    <dgm:cxn modelId="{186AE076-486F-4336-9E71-7C4ACC957F8B}" srcId="{9F348A22-1A9D-4E68-AF25-EECA91EF6FE4}" destId="{F4E1C81F-0767-4E40-90E3-624A826E8C5D}" srcOrd="0" destOrd="0" parTransId="{5EBA84E0-8FA4-4038-B895-75B0BF0DA69F}" sibTransId="{EE48E067-548C-410E-B1A1-C86DF34020BE}"/>
    <dgm:cxn modelId="{8FB2558E-6CC8-40C4-9D13-CC845FC682B4}" type="presOf" srcId="{AAEADE79-9761-4ADF-84FC-75602A90F6B2}" destId="{8F01CB88-CB4D-4E2C-9292-B99862333253}" srcOrd="0" destOrd="0" presId="urn:diagrams.loki3.com/VaryingWidthList+Icon"/>
    <dgm:cxn modelId="{5344DD95-6E21-4031-8A08-F3C9BC29C7F5}" type="presOf" srcId="{CC04D920-5304-4176-8D2B-227758361D7B}" destId="{2010594B-A417-4400-95E3-6F5149F2EE41}" srcOrd="0" destOrd="0" presId="urn:diagrams.loki3.com/VaryingWidthList+Icon"/>
    <dgm:cxn modelId="{33855BCA-A75E-43F0-AD65-39D2BB2675BD}" srcId="{9F348A22-1A9D-4E68-AF25-EECA91EF6FE4}" destId="{09503E67-B500-492E-943C-1CDEFCC6C3AB}" srcOrd="2" destOrd="0" parTransId="{03C25359-37C3-4C20-944C-3A255867E4CE}" sibTransId="{48F10F99-D286-40A2-8CF9-A88748BCBC8E}"/>
    <dgm:cxn modelId="{E75468E1-806F-474E-8D67-C906E4E7BA7D}" type="presOf" srcId="{09503E67-B500-492E-943C-1CDEFCC6C3AB}" destId="{3FF99A97-7070-4B9D-958A-3F94671205E8}" srcOrd="0" destOrd="0" presId="urn:diagrams.loki3.com/VaryingWidthList+Icon"/>
    <dgm:cxn modelId="{01B24BCF-2DC8-441D-A1C2-07104A686BCE}" type="presParOf" srcId="{1DE4571A-6BAE-4DFE-A620-2EE8ECA4C108}" destId="{D44FFDB5-9257-4A3C-9DED-3EDC63C57952}" srcOrd="0" destOrd="0" presId="urn:diagrams.loki3.com/VaryingWidthList+Icon"/>
    <dgm:cxn modelId="{E6CCFCC4-173E-4426-88AA-20E5E708493B}" type="presParOf" srcId="{1DE4571A-6BAE-4DFE-A620-2EE8ECA4C108}" destId="{08C7DE91-5C49-4125-A893-386231D6F5F1}" srcOrd="1" destOrd="0" presId="urn:diagrams.loki3.com/VaryingWidthList+Icon"/>
    <dgm:cxn modelId="{8EB87E82-1D8B-465B-B8F8-6B4E356CC3EA}" type="presParOf" srcId="{1DE4571A-6BAE-4DFE-A620-2EE8ECA4C108}" destId="{2010594B-A417-4400-95E3-6F5149F2EE41}" srcOrd="2" destOrd="0" presId="urn:diagrams.loki3.com/VaryingWidthList+Icon"/>
    <dgm:cxn modelId="{9B6DD0A0-81D3-4D85-BAE2-E0CB386A429E}" type="presParOf" srcId="{1DE4571A-6BAE-4DFE-A620-2EE8ECA4C108}" destId="{6C5DA12F-ACC7-40C1-B200-63AE97AC4961}" srcOrd="3" destOrd="0" presId="urn:diagrams.loki3.com/VaryingWidthList+Icon"/>
    <dgm:cxn modelId="{07EFF37F-C695-4124-872B-A0D336F932D3}" type="presParOf" srcId="{1DE4571A-6BAE-4DFE-A620-2EE8ECA4C108}" destId="{3FF99A97-7070-4B9D-958A-3F94671205E8}" srcOrd="4" destOrd="0" presId="urn:diagrams.loki3.com/VaryingWidthList+Icon"/>
    <dgm:cxn modelId="{7F78C471-326B-43A1-8894-9ED9B9C961F6}" type="presParOf" srcId="{1DE4571A-6BAE-4DFE-A620-2EE8ECA4C108}" destId="{28F37BFA-EC8A-40C7-BE0F-815032E9B06A}" srcOrd="5" destOrd="0" presId="urn:diagrams.loki3.com/VaryingWidthList+Icon"/>
    <dgm:cxn modelId="{86D6B69C-F54F-491F-8095-9FA423AF3812}" type="presParOf" srcId="{1DE4571A-6BAE-4DFE-A620-2EE8ECA4C108}" destId="{8F01CB88-CB4D-4E2C-9292-B99862333253}" srcOrd="6" destOrd="0" presId="urn:diagrams.loki3.com/VaryingWidthList+Icon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F53837-3F56-46B7-9783-E63E79534D1F}" type="doc">
      <dgm:prSet loTypeId="urn:microsoft.com/office/officeart/2005/8/layout/process4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pPr rtl="1"/>
          <a:endParaRPr lang="ar-SA"/>
        </a:p>
      </dgm:t>
    </dgm:pt>
    <dgm:pt modelId="{3585143E-70E2-4844-97B3-D853D2C42BE8}">
      <dgm:prSet phldrT="[نص]" custT="1"/>
      <dgm:spPr/>
      <dgm:t>
        <a:bodyPr/>
        <a:lstStyle/>
        <a:p>
          <a:pPr rtl="1"/>
          <a:r>
            <a:rPr lang="en-US" sz="2000" dirty="0"/>
            <a:t>The Morula reaches the uterine cavity by the 4</a:t>
          </a:r>
          <a:r>
            <a:rPr lang="en-US" sz="2000" baseline="30000" dirty="0"/>
            <a:t>th</a:t>
          </a:r>
          <a:r>
            <a:rPr lang="en-US" sz="2000" dirty="0"/>
            <a:t> day after fertilization.</a:t>
          </a:r>
          <a:endParaRPr lang="ar-SA" sz="2000" dirty="0"/>
        </a:p>
      </dgm:t>
    </dgm:pt>
    <dgm:pt modelId="{80DB24A4-8A34-4CEB-94FC-979124D20713}" type="parTrans" cxnId="{500CB355-508F-4C7F-B2CC-A79AEFFD6E6D}">
      <dgm:prSet/>
      <dgm:spPr/>
      <dgm:t>
        <a:bodyPr/>
        <a:lstStyle/>
        <a:p>
          <a:pPr rtl="1"/>
          <a:endParaRPr lang="ar-SA"/>
        </a:p>
      </dgm:t>
    </dgm:pt>
    <dgm:pt modelId="{491E21C8-376F-4574-94B5-FDCDE7DA6DD6}" type="sibTrans" cxnId="{500CB355-508F-4C7F-B2CC-A79AEFFD6E6D}">
      <dgm:prSet/>
      <dgm:spPr/>
      <dgm:t>
        <a:bodyPr/>
        <a:lstStyle/>
        <a:p>
          <a:pPr rtl="1"/>
          <a:endParaRPr lang="ar-SA"/>
        </a:p>
      </dgm:t>
    </dgm:pt>
    <dgm:pt modelId="{765BC2AA-2B03-4641-9A0F-CC71762A497F}">
      <dgm:prSet phldrT="[نص]" custT="1"/>
      <dgm:spPr/>
      <dgm:t>
        <a:bodyPr/>
        <a:lstStyle/>
        <a:p>
          <a:pPr rtl="1"/>
          <a:r>
            <a:rPr lang="en-US" sz="2000"/>
            <a:t>It remains </a:t>
          </a:r>
          <a:r>
            <a:rPr lang="en-US" sz="2000" b="1"/>
            <a:t>free</a:t>
          </a:r>
          <a:r>
            <a:rPr lang="en-US" sz="2000"/>
            <a:t> within the uterine cavity for </a:t>
          </a:r>
          <a:r>
            <a:rPr lang="en-US" sz="2000" b="1" u="sng"/>
            <a:t>one or two </a:t>
          </a:r>
          <a:r>
            <a:rPr lang="en-US" sz="2000"/>
            <a:t>days.</a:t>
          </a:r>
          <a:endParaRPr lang="ar-SA" sz="2000" dirty="0"/>
        </a:p>
      </dgm:t>
    </dgm:pt>
    <dgm:pt modelId="{E768B202-BBAE-4AE3-9185-8E7F4618B753}" type="parTrans" cxnId="{9B69C6F5-1C97-4A39-AC27-5EB24AC9A086}">
      <dgm:prSet/>
      <dgm:spPr/>
      <dgm:t>
        <a:bodyPr/>
        <a:lstStyle/>
        <a:p>
          <a:pPr rtl="1"/>
          <a:endParaRPr lang="ar-SA"/>
        </a:p>
      </dgm:t>
    </dgm:pt>
    <dgm:pt modelId="{97192743-F211-4EE4-A144-77C8007808C2}" type="sibTrans" cxnId="{9B69C6F5-1C97-4A39-AC27-5EB24AC9A086}">
      <dgm:prSet/>
      <dgm:spPr/>
      <dgm:t>
        <a:bodyPr/>
        <a:lstStyle/>
        <a:p>
          <a:pPr rtl="1"/>
          <a:endParaRPr lang="ar-SA"/>
        </a:p>
      </dgm:t>
    </dgm:pt>
    <dgm:pt modelId="{7961CB52-F8DA-4523-9AC3-64293630D1F4}">
      <dgm:prSet phldrT="[نص]" custT="1"/>
      <dgm:spPr/>
      <dgm:t>
        <a:bodyPr/>
        <a:lstStyle/>
        <a:p>
          <a:pPr rtl="1"/>
          <a:r>
            <a:rPr lang="en-US" sz="2000" dirty="0"/>
            <a:t>Now the Morula is called </a:t>
          </a:r>
          <a:r>
            <a:rPr lang="en-US" sz="2000" b="1" i="1" u="sng" dirty="0"/>
            <a:t>Blastocyst</a:t>
          </a:r>
          <a:r>
            <a:rPr lang="en-US" sz="2000" dirty="0"/>
            <a:t>, its cavity is called </a:t>
          </a:r>
          <a:r>
            <a:rPr lang="en-US" sz="2000" dirty="0" err="1"/>
            <a:t>blastocystic</a:t>
          </a:r>
          <a:r>
            <a:rPr lang="en-US" sz="2000" dirty="0"/>
            <a:t> cavity or </a:t>
          </a:r>
          <a:r>
            <a:rPr lang="en-US" sz="2000" dirty="0" err="1"/>
            <a:t>blastocele</a:t>
          </a:r>
          <a:r>
            <a:rPr lang="en-US" sz="2000" dirty="0"/>
            <a:t>, and its cells divided into </a:t>
          </a:r>
          <a:r>
            <a:rPr lang="en-US" sz="2000" b="1" dirty="0"/>
            <a:t>Embryoblast &amp; Trophoblast</a:t>
          </a:r>
          <a:r>
            <a:rPr lang="en-US" sz="2000" dirty="0"/>
            <a:t>.</a:t>
          </a:r>
          <a:endParaRPr lang="ar-SA" sz="2000" dirty="0"/>
        </a:p>
      </dgm:t>
    </dgm:pt>
    <dgm:pt modelId="{BA2FDFEC-E8FF-4528-ACDD-2642310F790A}" type="parTrans" cxnId="{09C41CA8-8D6A-4E73-8AA9-33B9866B02D4}">
      <dgm:prSet/>
      <dgm:spPr/>
      <dgm:t>
        <a:bodyPr/>
        <a:lstStyle/>
        <a:p>
          <a:pPr rtl="1"/>
          <a:endParaRPr lang="ar-SA"/>
        </a:p>
      </dgm:t>
    </dgm:pt>
    <dgm:pt modelId="{8D069C63-CF3F-41D7-BFC2-85662556024D}" type="sibTrans" cxnId="{09C41CA8-8D6A-4E73-8AA9-33B9866B02D4}">
      <dgm:prSet/>
      <dgm:spPr/>
      <dgm:t>
        <a:bodyPr/>
        <a:lstStyle/>
        <a:p>
          <a:pPr rtl="1"/>
          <a:endParaRPr lang="ar-SA"/>
        </a:p>
      </dgm:t>
    </dgm:pt>
    <dgm:pt modelId="{B96CE7B6-9226-47F5-A078-D5CE62272047}">
      <dgm:prSet phldrT="[نص]" custT="1"/>
      <dgm:spPr/>
      <dgm:t>
        <a:bodyPr/>
        <a:lstStyle/>
        <a:p>
          <a:pPr rtl="1"/>
          <a:r>
            <a:rPr lang="en-US" sz="2000" b="1" dirty="0"/>
            <a:t>Fluid</a:t>
          </a:r>
          <a:r>
            <a:rPr lang="en-US" sz="2000" dirty="0"/>
            <a:t> passes from uterine cavity to the Morula. </a:t>
          </a:r>
          <a:endParaRPr lang="ar-SA" sz="2000" dirty="0"/>
        </a:p>
      </dgm:t>
    </dgm:pt>
    <dgm:pt modelId="{C2ADFF2A-3691-4DA6-A4B7-237B1B1AA9CD}" type="parTrans" cxnId="{DAE8D50F-F361-4C80-9668-43CCEBED1655}">
      <dgm:prSet/>
      <dgm:spPr/>
      <dgm:t>
        <a:bodyPr/>
        <a:lstStyle/>
        <a:p>
          <a:pPr rtl="1"/>
          <a:endParaRPr lang="ar-SA"/>
        </a:p>
      </dgm:t>
    </dgm:pt>
    <dgm:pt modelId="{40E29AA9-427E-46DE-ACB9-34FE8F61DAC6}" type="sibTrans" cxnId="{DAE8D50F-F361-4C80-9668-43CCEBED1655}">
      <dgm:prSet/>
      <dgm:spPr/>
      <dgm:t>
        <a:bodyPr/>
        <a:lstStyle/>
        <a:p>
          <a:pPr rtl="1"/>
          <a:endParaRPr lang="ar-SA"/>
        </a:p>
      </dgm:t>
    </dgm:pt>
    <dgm:pt modelId="{1487D6BF-799F-4F33-9C51-A2FD2CB7D349}" type="pres">
      <dgm:prSet presAssocID="{DCF53837-3F56-46B7-9783-E63E79534D1F}" presName="Name0" presStyleCnt="0">
        <dgm:presLayoutVars>
          <dgm:dir/>
          <dgm:animLvl val="lvl"/>
          <dgm:resizeHandles val="exact"/>
        </dgm:presLayoutVars>
      </dgm:prSet>
      <dgm:spPr/>
    </dgm:pt>
    <dgm:pt modelId="{B19B15F6-F8E9-4E01-ABC4-8D67F2F17BCD}" type="pres">
      <dgm:prSet presAssocID="{7961CB52-F8DA-4523-9AC3-64293630D1F4}" presName="boxAndChildren" presStyleCnt="0"/>
      <dgm:spPr/>
    </dgm:pt>
    <dgm:pt modelId="{90E84873-4F86-4709-95FB-B7641AFBC1C2}" type="pres">
      <dgm:prSet presAssocID="{7961CB52-F8DA-4523-9AC3-64293630D1F4}" presName="parentTextBox" presStyleLbl="node1" presStyleIdx="0" presStyleCnt="4" custScaleY="143228"/>
      <dgm:spPr/>
    </dgm:pt>
    <dgm:pt modelId="{E6708870-C354-48C9-927B-63F4AC2014FC}" type="pres">
      <dgm:prSet presAssocID="{40E29AA9-427E-46DE-ACB9-34FE8F61DAC6}" presName="sp" presStyleCnt="0"/>
      <dgm:spPr/>
    </dgm:pt>
    <dgm:pt modelId="{590B7FB6-4627-4D84-80BA-EC9B87CD60B7}" type="pres">
      <dgm:prSet presAssocID="{B96CE7B6-9226-47F5-A078-D5CE62272047}" presName="arrowAndChildren" presStyleCnt="0"/>
      <dgm:spPr/>
    </dgm:pt>
    <dgm:pt modelId="{143725BB-0EFA-44A9-BC45-1C6946B79168}" type="pres">
      <dgm:prSet presAssocID="{B96CE7B6-9226-47F5-A078-D5CE62272047}" presName="parentTextArrow" presStyleLbl="node1" presStyleIdx="1" presStyleCnt="4"/>
      <dgm:spPr/>
    </dgm:pt>
    <dgm:pt modelId="{88C4DD45-43BC-4C1B-BFFD-D20763B34298}" type="pres">
      <dgm:prSet presAssocID="{97192743-F211-4EE4-A144-77C8007808C2}" presName="sp" presStyleCnt="0"/>
      <dgm:spPr/>
    </dgm:pt>
    <dgm:pt modelId="{BF96EEEA-910A-4BCF-A173-2642409BDA9D}" type="pres">
      <dgm:prSet presAssocID="{765BC2AA-2B03-4641-9A0F-CC71762A497F}" presName="arrowAndChildren" presStyleCnt="0"/>
      <dgm:spPr/>
    </dgm:pt>
    <dgm:pt modelId="{468FE0F6-4283-4757-ACB4-3204CFC3705F}" type="pres">
      <dgm:prSet presAssocID="{765BC2AA-2B03-4641-9A0F-CC71762A497F}" presName="parentTextArrow" presStyleLbl="node1" presStyleIdx="2" presStyleCnt="4"/>
      <dgm:spPr/>
    </dgm:pt>
    <dgm:pt modelId="{87C43140-6053-43BC-8F16-1D561F985424}" type="pres">
      <dgm:prSet presAssocID="{491E21C8-376F-4574-94B5-FDCDE7DA6DD6}" presName="sp" presStyleCnt="0"/>
      <dgm:spPr/>
    </dgm:pt>
    <dgm:pt modelId="{4BBEDAD4-3491-4523-B087-FDA01B6030B3}" type="pres">
      <dgm:prSet presAssocID="{3585143E-70E2-4844-97B3-D853D2C42BE8}" presName="arrowAndChildren" presStyleCnt="0"/>
      <dgm:spPr/>
    </dgm:pt>
    <dgm:pt modelId="{F5FD1E92-E147-4208-BEFE-545A6595E83D}" type="pres">
      <dgm:prSet presAssocID="{3585143E-70E2-4844-97B3-D853D2C42BE8}" presName="parentTextArrow" presStyleLbl="node1" presStyleIdx="3" presStyleCnt="4" custLinFactNeighborX="265" custLinFactNeighborY="-149"/>
      <dgm:spPr/>
    </dgm:pt>
  </dgm:ptLst>
  <dgm:cxnLst>
    <dgm:cxn modelId="{0F443A0E-AB3B-4336-9CFD-CB78565355C9}" type="presOf" srcId="{3585143E-70E2-4844-97B3-D853D2C42BE8}" destId="{F5FD1E92-E147-4208-BEFE-545A6595E83D}" srcOrd="0" destOrd="0" presId="urn:microsoft.com/office/officeart/2005/8/layout/process4"/>
    <dgm:cxn modelId="{DAE8D50F-F361-4C80-9668-43CCEBED1655}" srcId="{DCF53837-3F56-46B7-9783-E63E79534D1F}" destId="{B96CE7B6-9226-47F5-A078-D5CE62272047}" srcOrd="2" destOrd="0" parTransId="{C2ADFF2A-3691-4DA6-A4B7-237B1B1AA9CD}" sibTransId="{40E29AA9-427E-46DE-ACB9-34FE8F61DAC6}"/>
    <dgm:cxn modelId="{6732232A-088D-43F4-A311-28A5A23E48F1}" type="presOf" srcId="{765BC2AA-2B03-4641-9A0F-CC71762A497F}" destId="{468FE0F6-4283-4757-ACB4-3204CFC3705F}" srcOrd="0" destOrd="0" presId="urn:microsoft.com/office/officeart/2005/8/layout/process4"/>
    <dgm:cxn modelId="{8992CA51-E0DB-4E2D-A32D-45DFAA6CAD91}" type="presOf" srcId="{7961CB52-F8DA-4523-9AC3-64293630D1F4}" destId="{90E84873-4F86-4709-95FB-B7641AFBC1C2}" srcOrd="0" destOrd="0" presId="urn:microsoft.com/office/officeart/2005/8/layout/process4"/>
    <dgm:cxn modelId="{500CB355-508F-4C7F-B2CC-A79AEFFD6E6D}" srcId="{DCF53837-3F56-46B7-9783-E63E79534D1F}" destId="{3585143E-70E2-4844-97B3-D853D2C42BE8}" srcOrd="0" destOrd="0" parTransId="{80DB24A4-8A34-4CEB-94FC-979124D20713}" sibTransId="{491E21C8-376F-4574-94B5-FDCDE7DA6DD6}"/>
    <dgm:cxn modelId="{E361D580-2FF7-44FE-98C9-2A771E89BB62}" type="presOf" srcId="{B96CE7B6-9226-47F5-A078-D5CE62272047}" destId="{143725BB-0EFA-44A9-BC45-1C6946B79168}" srcOrd="0" destOrd="0" presId="urn:microsoft.com/office/officeart/2005/8/layout/process4"/>
    <dgm:cxn modelId="{09C41CA8-8D6A-4E73-8AA9-33B9866B02D4}" srcId="{DCF53837-3F56-46B7-9783-E63E79534D1F}" destId="{7961CB52-F8DA-4523-9AC3-64293630D1F4}" srcOrd="3" destOrd="0" parTransId="{BA2FDFEC-E8FF-4528-ACDD-2642310F790A}" sibTransId="{8D069C63-CF3F-41D7-BFC2-85662556024D}"/>
    <dgm:cxn modelId="{EFA1F4BD-E4DA-4376-B152-683854D48405}" type="presOf" srcId="{DCF53837-3F56-46B7-9783-E63E79534D1F}" destId="{1487D6BF-799F-4F33-9C51-A2FD2CB7D349}" srcOrd="0" destOrd="0" presId="urn:microsoft.com/office/officeart/2005/8/layout/process4"/>
    <dgm:cxn modelId="{9B69C6F5-1C97-4A39-AC27-5EB24AC9A086}" srcId="{DCF53837-3F56-46B7-9783-E63E79534D1F}" destId="{765BC2AA-2B03-4641-9A0F-CC71762A497F}" srcOrd="1" destOrd="0" parTransId="{E768B202-BBAE-4AE3-9185-8E7F4618B753}" sibTransId="{97192743-F211-4EE4-A144-77C8007808C2}"/>
    <dgm:cxn modelId="{12D4EA67-0C1F-4D93-8864-8CF914ABDCE4}" type="presParOf" srcId="{1487D6BF-799F-4F33-9C51-A2FD2CB7D349}" destId="{B19B15F6-F8E9-4E01-ABC4-8D67F2F17BCD}" srcOrd="0" destOrd="0" presId="urn:microsoft.com/office/officeart/2005/8/layout/process4"/>
    <dgm:cxn modelId="{903E640A-63C6-4657-BFF4-73B5931EA47F}" type="presParOf" srcId="{B19B15F6-F8E9-4E01-ABC4-8D67F2F17BCD}" destId="{90E84873-4F86-4709-95FB-B7641AFBC1C2}" srcOrd="0" destOrd="0" presId="urn:microsoft.com/office/officeart/2005/8/layout/process4"/>
    <dgm:cxn modelId="{FD07792D-BCFB-43D1-8040-94B5172FD266}" type="presParOf" srcId="{1487D6BF-799F-4F33-9C51-A2FD2CB7D349}" destId="{E6708870-C354-48C9-927B-63F4AC2014FC}" srcOrd="1" destOrd="0" presId="urn:microsoft.com/office/officeart/2005/8/layout/process4"/>
    <dgm:cxn modelId="{B945F0E0-345D-4F93-9F3E-D11511F49F7A}" type="presParOf" srcId="{1487D6BF-799F-4F33-9C51-A2FD2CB7D349}" destId="{590B7FB6-4627-4D84-80BA-EC9B87CD60B7}" srcOrd="2" destOrd="0" presId="urn:microsoft.com/office/officeart/2005/8/layout/process4"/>
    <dgm:cxn modelId="{BC9580C1-66E9-4534-99C6-0B477FB939F6}" type="presParOf" srcId="{590B7FB6-4627-4D84-80BA-EC9B87CD60B7}" destId="{143725BB-0EFA-44A9-BC45-1C6946B79168}" srcOrd="0" destOrd="0" presId="urn:microsoft.com/office/officeart/2005/8/layout/process4"/>
    <dgm:cxn modelId="{4A3452DF-1044-4B3A-93B5-C151F970D196}" type="presParOf" srcId="{1487D6BF-799F-4F33-9C51-A2FD2CB7D349}" destId="{88C4DD45-43BC-4C1B-BFFD-D20763B34298}" srcOrd="3" destOrd="0" presId="urn:microsoft.com/office/officeart/2005/8/layout/process4"/>
    <dgm:cxn modelId="{99B60FBF-97B0-4F7A-A7E9-DC292647DDA5}" type="presParOf" srcId="{1487D6BF-799F-4F33-9C51-A2FD2CB7D349}" destId="{BF96EEEA-910A-4BCF-A173-2642409BDA9D}" srcOrd="4" destOrd="0" presId="urn:microsoft.com/office/officeart/2005/8/layout/process4"/>
    <dgm:cxn modelId="{0FB6192B-B87D-4087-8B64-B83245005192}" type="presParOf" srcId="{BF96EEEA-910A-4BCF-A173-2642409BDA9D}" destId="{468FE0F6-4283-4757-ACB4-3204CFC3705F}" srcOrd="0" destOrd="0" presId="urn:microsoft.com/office/officeart/2005/8/layout/process4"/>
    <dgm:cxn modelId="{A96FB541-EC6F-4BE9-8253-66D098059E6D}" type="presParOf" srcId="{1487D6BF-799F-4F33-9C51-A2FD2CB7D349}" destId="{87C43140-6053-43BC-8F16-1D561F985424}" srcOrd="5" destOrd="0" presId="urn:microsoft.com/office/officeart/2005/8/layout/process4"/>
    <dgm:cxn modelId="{426CCB32-B6A8-44ED-A73B-B3CEE19EEB30}" type="presParOf" srcId="{1487D6BF-799F-4F33-9C51-A2FD2CB7D349}" destId="{4BBEDAD4-3491-4523-B087-FDA01B6030B3}" srcOrd="6" destOrd="0" presId="urn:microsoft.com/office/officeart/2005/8/layout/process4"/>
    <dgm:cxn modelId="{1738C3E9-1CB5-4514-A8C9-473DA0002924}" type="presParOf" srcId="{4BBEDAD4-3491-4523-B087-FDA01B6030B3}" destId="{F5FD1E92-E147-4208-BEFE-545A6595E83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D7E5DB3-14A0-4196-BF79-885965829890}" type="doc">
      <dgm:prSet loTypeId="urn:microsoft.com/office/officeart/2005/8/layout/orgChart1" loCatId="hierarchy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pPr rtl="1"/>
          <a:endParaRPr lang="ar-SA"/>
        </a:p>
      </dgm:t>
    </dgm:pt>
    <dgm:pt modelId="{74A32BAF-88E7-47A5-95E0-089FF06A5923}">
      <dgm:prSet phldrT="[نص]"/>
      <dgm:spPr/>
      <dgm:t>
        <a:bodyPr/>
        <a:lstStyle/>
        <a:p>
          <a:pPr rtl="1"/>
          <a:r>
            <a:rPr lang="en-US" dirty="0"/>
            <a:t>A </a:t>
          </a:r>
          <a:r>
            <a:rPr lang="en-US" b="1" dirty="0"/>
            <a:t>cavity</a:t>
          </a:r>
          <a:r>
            <a:rPr lang="en-US" dirty="0"/>
            <a:t> appears within the morula dividing its cells into </a:t>
          </a:r>
          <a:r>
            <a:rPr lang="en-US" u="sng" dirty="0"/>
            <a:t>2 groups</a:t>
          </a:r>
          <a:r>
            <a:rPr lang="en-US" dirty="0"/>
            <a:t>:</a:t>
          </a:r>
          <a:endParaRPr lang="ar-SA" dirty="0"/>
        </a:p>
      </dgm:t>
    </dgm:pt>
    <dgm:pt modelId="{AC65D3BF-BA9F-4E20-A23D-4AF8C8877F16}" type="parTrans" cxnId="{3E597AD3-AA15-4315-9AE0-F0C3C7B35C4C}">
      <dgm:prSet/>
      <dgm:spPr/>
      <dgm:t>
        <a:bodyPr/>
        <a:lstStyle/>
        <a:p>
          <a:pPr rtl="1"/>
          <a:endParaRPr lang="ar-SA"/>
        </a:p>
      </dgm:t>
    </dgm:pt>
    <dgm:pt modelId="{1901514F-4896-4BB1-B534-B36B1F4CBCCB}" type="sibTrans" cxnId="{3E597AD3-AA15-4315-9AE0-F0C3C7B35C4C}">
      <dgm:prSet/>
      <dgm:spPr/>
      <dgm:t>
        <a:bodyPr/>
        <a:lstStyle/>
        <a:p>
          <a:pPr rtl="1"/>
          <a:endParaRPr lang="ar-SA"/>
        </a:p>
      </dgm:t>
    </dgm:pt>
    <dgm:pt modelId="{0F9F3021-2553-405A-A01B-6696959EBBCA}">
      <dgm:prSet phldrT="[نص]"/>
      <dgm:spPr/>
      <dgm:t>
        <a:bodyPr/>
        <a:lstStyle/>
        <a:p>
          <a:pPr rtl="1"/>
          <a:r>
            <a:rPr lang="en-US"/>
            <a:t>1-Outer cell layer called </a:t>
          </a:r>
          <a:r>
            <a:rPr lang="en-US" b="1"/>
            <a:t>trophoblast.</a:t>
          </a:r>
          <a:endParaRPr lang="ar-SA" dirty="0"/>
        </a:p>
      </dgm:t>
    </dgm:pt>
    <dgm:pt modelId="{77BADFAE-7AE9-42E6-81F5-E10F6D44B69A}" type="parTrans" cxnId="{BDF2E42D-2CD6-40EB-BFFC-926B1C080B52}">
      <dgm:prSet/>
      <dgm:spPr/>
      <dgm:t>
        <a:bodyPr/>
        <a:lstStyle/>
        <a:p>
          <a:pPr rtl="1"/>
          <a:endParaRPr lang="ar-SA"/>
        </a:p>
      </dgm:t>
    </dgm:pt>
    <dgm:pt modelId="{405B3FF6-7A28-4693-ADCB-D777392F367B}" type="sibTrans" cxnId="{BDF2E42D-2CD6-40EB-BFFC-926B1C080B52}">
      <dgm:prSet/>
      <dgm:spPr/>
      <dgm:t>
        <a:bodyPr/>
        <a:lstStyle/>
        <a:p>
          <a:pPr rtl="1"/>
          <a:endParaRPr lang="ar-SA"/>
        </a:p>
      </dgm:t>
    </dgm:pt>
    <dgm:pt modelId="{BDED57B2-B943-4F6D-8838-46348068856C}">
      <dgm:prSet phldrT="[نص]"/>
      <dgm:spPr/>
      <dgm:t>
        <a:bodyPr/>
        <a:lstStyle/>
        <a:p>
          <a:pPr rtl="1"/>
          <a:r>
            <a:rPr lang="en-US" dirty="0"/>
            <a:t>2-Inner cell layer (mass) called </a:t>
          </a:r>
          <a:r>
            <a:rPr lang="en-US" b="1" dirty="0"/>
            <a:t>Embryoblast</a:t>
          </a:r>
          <a:r>
            <a:rPr lang="en-US" dirty="0"/>
            <a:t> attached to one of the poles of the blastocyst.</a:t>
          </a:r>
          <a:endParaRPr lang="ar-SA" dirty="0"/>
        </a:p>
      </dgm:t>
    </dgm:pt>
    <dgm:pt modelId="{276C0D00-70FD-4371-ACCF-E9198F6AB2C3}" type="parTrans" cxnId="{22B6837B-B1EA-4883-AC8D-F1B2406185BB}">
      <dgm:prSet/>
      <dgm:spPr/>
      <dgm:t>
        <a:bodyPr/>
        <a:lstStyle/>
        <a:p>
          <a:pPr rtl="1"/>
          <a:endParaRPr lang="ar-SA"/>
        </a:p>
      </dgm:t>
    </dgm:pt>
    <dgm:pt modelId="{5EA5DAC5-444C-4AA0-BCB8-23F2C060E165}" type="sibTrans" cxnId="{22B6837B-B1EA-4883-AC8D-F1B2406185BB}">
      <dgm:prSet/>
      <dgm:spPr/>
      <dgm:t>
        <a:bodyPr/>
        <a:lstStyle/>
        <a:p>
          <a:pPr rtl="1"/>
          <a:endParaRPr lang="ar-SA"/>
        </a:p>
      </dgm:t>
    </dgm:pt>
    <dgm:pt modelId="{2B4224C5-55D3-40DC-B152-B90FB95E6C41}" type="pres">
      <dgm:prSet presAssocID="{0D7E5DB3-14A0-4196-BF79-885965829890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37F50BE-EC6C-4CAB-81B7-735505C7BCBE}" type="pres">
      <dgm:prSet presAssocID="{74A32BAF-88E7-47A5-95E0-089FF06A5923}" presName="hierRoot1" presStyleCnt="0">
        <dgm:presLayoutVars>
          <dgm:hierBranch val="init"/>
        </dgm:presLayoutVars>
      </dgm:prSet>
      <dgm:spPr/>
    </dgm:pt>
    <dgm:pt modelId="{816BBA04-C70B-4218-A320-16A786699D5F}" type="pres">
      <dgm:prSet presAssocID="{74A32BAF-88E7-47A5-95E0-089FF06A5923}" presName="rootComposite1" presStyleCnt="0"/>
      <dgm:spPr/>
    </dgm:pt>
    <dgm:pt modelId="{9D3AFA72-2B09-470C-B35E-7153703E4D89}" type="pres">
      <dgm:prSet presAssocID="{74A32BAF-88E7-47A5-95E0-089FF06A5923}" presName="rootText1" presStyleLbl="node0" presStyleIdx="0" presStyleCnt="1" custScaleX="201510" custLinFactNeighborX="0" custLinFactNeighborY="-26901">
        <dgm:presLayoutVars>
          <dgm:chPref val="3"/>
        </dgm:presLayoutVars>
      </dgm:prSet>
      <dgm:spPr/>
    </dgm:pt>
    <dgm:pt modelId="{47E98E3A-223B-4925-9385-27BD58592515}" type="pres">
      <dgm:prSet presAssocID="{74A32BAF-88E7-47A5-95E0-089FF06A5923}" presName="rootConnector1" presStyleLbl="node1" presStyleIdx="0" presStyleCnt="0"/>
      <dgm:spPr/>
    </dgm:pt>
    <dgm:pt modelId="{E2A3F95D-925D-4C6E-9284-2C859A0559F5}" type="pres">
      <dgm:prSet presAssocID="{74A32BAF-88E7-47A5-95E0-089FF06A5923}" presName="hierChild2" presStyleCnt="0"/>
      <dgm:spPr/>
    </dgm:pt>
    <dgm:pt modelId="{7D452503-5018-4CD5-9BA4-6999C27FE8ED}" type="pres">
      <dgm:prSet presAssocID="{77BADFAE-7AE9-42E6-81F5-E10F6D44B69A}" presName="Name37" presStyleLbl="parChTrans1D2" presStyleIdx="0" presStyleCnt="2"/>
      <dgm:spPr/>
    </dgm:pt>
    <dgm:pt modelId="{8B8C0249-C56F-4E1C-95A2-1CD301874501}" type="pres">
      <dgm:prSet presAssocID="{0F9F3021-2553-405A-A01B-6696959EBBCA}" presName="hierRoot2" presStyleCnt="0">
        <dgm:presLayoutVars>
          <dgm:hierBranch val="init"/>
        </dgm:presLayoutVars>
      </dgm:prSet>
      <dgm:spPr/>
    </dgm:pt>
    <dgm:pt modelId="{E24C0E1A-7EAA-472A-AB8A-AAE6C3820BD8}" type="pres">
      <dgm:prSet presAssocID="{0F9F3021-2553-405A-A01B-6696959EBBCA}" presName="rootComposite" presStyleCnt="0"/>
      <dgm:spPr/>
    </dgm:pt>
    <dgm:pt modelId="{6E8C2092-2573-4C04-B915-9AA637F54DE4}" type="pres">
      <dgm:prSet presAssocID="{0F9F3021-2553-405A-A01B-6696959EBBCA}" presName="rootText" presStyleLbl="node2" presStyleIdx="0" presStyleCnt="2" custScaleX="139050" custLinFactNeighborX="-53" custLinFactNeighborY="-29396">
        <dgm:presLayoutVars>
          <dgm:chPref val="3"/>
        </dgm:presLayoutVars>
      </dgm:prSet>
      <dgm:spPr/>
    </dgm:pt>
    <dgm:pt modelId="{116E6D59-8F32-407B-AB56-3AB966BC3ED8}" type="pres">
      <dgm:prSet presAssocID="{0F9F3021-2553-405A-A01B-6696959EBBCA}" presName="rootConnector" presStyleLbl="node2" presStyleIdx="0" presStyleCnt="2"/>
      <dgm:spPr/>
    </dgm:pt>
    <dgm:pt modelId="{B58F3051-19FA-48DE-9CCD-D96DFDDF1363}" type="pres">
      <dgm:prSet presAssocID="{0F9F3021-2553-405A-A01B-6696959EBBCA}" presName="hierChild4" presStyleCnt="0"/>
      <dgm:spPr/>
    </dgm:pt>
    <dgm:pt modelId="{C3FF7DB5-85CF-46B0-BC19-4CE0C8310F58}" type="pres">
      <dgm:prSet presAssocID="{0F9F3021-2553-405A-A01B-6696959EBBCA}" presName="hierChild5" presStyleCnt="0"/>
      <dgm:spPr/>
    </dgm:pt>
    <dgm:pt modelId="{03664FF7-0797-4118-8AED-462E8C8E590C}" type="pres">
      <dgm:prSet presAssocID="{276C0D00-70FD-4371-ACCF-E9198F6AB2C3}" presName="Name37" presStyleLbl="parChTrans1D2" presStyleIdx="1" presStyleCnt="2"/>
      <dgm:spPr/>
    </dgm:pt>
    <dgm:pt modelId="{524BDF09-D4C1-4313-92C7-6D921C70EC87}" type="pres">
      <dgm:prSet presAssocID="{BDED57B2-B943-4F6D-8838-46348068856C}" presName="hierRoot2" presStyleCnt="0">
        <dgm:presLayoutVars>
          <dgm:hierBranch val="init"/>
        </dgm:presLayoutVars>
      </dgm:prSet>
      <dgm:spPr/>
    </dgm:pt>
    <dgm:pt modelId="{D9B66BDB-518C-437F-B7C6-0001BCFA2AFF}" type="pres">
      <dgm:prSet presAssocID="{BDED57B2-B943-4F6D-8838-46348068856C}" presName="rootComposite" presStyleCnt="0"/>
      <dgm:spPr/>
    </dgm:pt>
    <dgm:pt modelId="{1D0E0F73-73F8-4F26-8353-D34961E29CB8}" type="pres">
      <dgm:prSet presAssocID="{BDED57B2-B943-4F6D-8838-46348068856C}" presName="rootText" presStyleLbl="node2" presStyleIdx="1" presStyleCnt="2" custScaleX="142974" custLinFactNeighborX="2095" custLinFactNeighborY="-29396">
        <dgm:presLayoutVars>
          <dgm:chPref val="3"/>
        </dgm:presLayoutVars>
      </dgm:prSet>
      <dgm:spPr/>
    </dgm:pt>
    <dgm:pt modelId="{E946043E-9424-4EE8-8177-8ED53612FD65}" type="pres">
      <dgm:prSet presAssocID="{BDED57B2-B943-4F6D-8838-46348068856C}" presName="rootConnector" presStyleLbl="node2" presStyleIdx="1" presStyleCnt="2"/>
      <dgm:spPr/>
    </dgm:pt>
    <dgm:pt modelId="{DEA2618D-6AB7-4C2F-AAAA-DC89871B2C33}" type="pres">
      <dgm:prSet presAssocID="{BDED57B2-B943-4F6D-8838-46348068856C}" presName="hierChild4" presStyleCnt="0"/>
      <dgm:spPr/>
    </dgm:pt>
    <dgm:pt modelId="{3B7170EB-D999-4131-9459-7234B253FF22}" type="pres">
      <dgm:prSet presAssocID="{BDED57B2-B943-4F6D-8838-46348068856C}" presName="hierChild5" presStyleCnt="0"/>
      <dgm:spPr/>
    </dgm:pt>
    <dgm:pt modelId="{24F21CA4-8E2E-4B84-98B8-94115BDD485E}" type="pres">
      <dgm:prSet presAssocID="{74A32BAF-88E7-47A5-95E0-089FF06A5923}" presName="hierChild3" presStyleCnt="0"/>
      <dgm:spPr/>
    </dgm:pt>
  </dgm:ptLst>
  <dgm:cxnLst>
    <dgm:cxn modelId="{59EE3D16-1727-4DA2-985D-E1AFE2388A86}" type="presOf" srcId="{74A32BAF-88E7-47A5-95E0-089FF06A5923}" destId="{47E98E3A-223B-4925-9385-27BD58592515}" srcOrd="1" destOrd="0" presId="urn:microsoft.com/office/officeart/2005/8/layout/orgChart1"/>
    <dgm:cxn modelId="{BDF2E42D-2CD6-40EB-BFFC-926B1C080B52}" srcId="{74A32BAF-88E7-47A5-95E0-089FF06A5923}" destId="{0F9F3021-2553-405A-A01B-6696959EBBCA}" srcOrd="0" destOrd="0" parTransId="{77BADFAE-7AE9-42E6-81F5-E10F6D44B69A}" sibTransId="{405B3FF6-7A28-4693-ADCB-D777392F367B}"/>
    <dgm:cxn modelId="{5C1A8370-B089-4029-982C-0542E1A7504C}" type="presOf" srcId="{0F9F3021-2553-405A-A01B-6696959EBBCA}" destId="{116E6D59-8F32-407B-AB56-3AB966BC3ED8}" srcOrd="1" destOrd="0" presId="urn:microsoft.com/office/officeart/2005/8/layout/orgChart1"/>
    <dgm:cxn modelId="{22B6837B-B1EA-4883-AC8D-F1B2406185BB}" srcId="{74A32BAF-88E7-47A5-95E0-089FF06A5923}" destId="{BDED57B2-B943-4F6D-8838-46348068856C}" srcOrd="1" destOrd="0" parTransId="{276C0D00-70FD-4371-ACCF-E9198F6AB2C3}" sibTransId="{5EA5DAC5-444C-4AA0-BCB8-23F2C060E165}"/>
    <dgm:cxn modelId="{D49CE785-D872-4EF3-9057-95FC58565B19}" type="presOf" srcId="{77BADFAE-7AE9-42E6-81F5-E10F6D44B69A}" destId="{7D452503-5018-4CD5-9BA4-6999C27FE8ED}" srcOrd="0" destOrd="0" presId="urn:microsoft.com/office/officeart/2005/8/layout/orgChart1"/>
    <dgm:cxn modelId="{A9F8B195-823D-4FA5-AB90-2A731A9AC939}" type="presOf" srcId="{276C0D00-70FD-4371-ACCF-E9198F6AB2C3}" destId="{03664FF7-0797-4118-8AED-462E8C8E590C}" srcOrd="0" destOrd="0" presId="urn:microsoft.com/office/officeart/2005/8/layout/orgChart1"/>
    <dgm:cxn modelId="{C22D8FA2-3F1C-489E-BD20-AC4C9AAC7346}" type="presOf" srcId="{BDED57B2-B943-4F6D-8838-46348068856C}" destId="{1D0E0F73-73F8-4F26-8353-D34961E29CB8}" srcOrd="0" destOrd="0" presId="urn:microsoft.com/office/officeart/2005/8/layout/orgChart1"/>
    <dgm:cxn modelId="{65F11CB9-A695-4C04-8929-4DCDC9918021}" type="presOf" srcId="{0D7E5DB3-14A0-4196-BF79-885965829890}" destId="{2B4224C5-55D3-40DC-B152-B90FB95E6C41}" srcOrd="0" destOrd="0" presId="urn:microsoft.com/office/officeart/2005/8/layout/orgChart1"/>
    <dgm:cxn modelId="{1F29B7BA-21D6-4D3F-A135-90989612F990}" type="presOf" srcId="{74A32BAF-88E7-47A5-95E0-089FF06A5923}" destId="{9D3AFA72-2B09-470C-B35E-7153703E4D89}" srcOrd="0" destOrd="0" presId="urn:microsoft.com/office/officeart/2005/8/layout/orgChart1"/>
    <dgm:cxn modelId="{4E88C3C6-B3CE-4409-8FF8-20F83AE99F5F}" type="presOf" srcId="{BDED57B2-B943-4F6D-8838-46348068856C}" destId="{E946043E-9424-4EE8-8177-8ED53612FD65}" srcOrd="1" destOrd="0" presId="urn:microsoft.com/office/officeart/2005/8/layout/orgChart1"/>
    <dgm:cxn modelId="{3E597AD3-AA15-4315-9AE0-F0C3C7B35C4C}" srcId="{0D7E5DB3-14A0-4196-BF79-885965829890}" destId="{74A32BAF-88E7-47A5-95E0-089FF06A5923}" srcOrd="0" destOrd="0" parTransId="{AC65D3BF-BA9F-4E20-A23D-4AF8C8877F16}" sibTransId="{1901514F-4896-4BB1-B534-B36B1F4CBCCB}"/>
    <dgm:cxn modelId="{89FC38D7-E705-4339-A56F-C00FDD331773}" type="presOf" srcId="{0F9F3021-2553-405A-A01B-6696959EBBCA}" destId="{6E8C2092-2573-4C04-B915-9AA637F54DE4}" srcOrd="0" destOrd="0" presId="urn:microsoft.com/office/officeart/2005/8/layout/orgChart1"/>
    <dgm:cxn modelId="{791B3FFE-1005-4A62-BF17-4CE9CD5C8392}" type="presParOf" srcId="{2B4224C5-55D3-40DC-B152-B90FB95E6C41}" destId="{537F50BE-EC6C-4CAB-81B7-735505C7BCBE}" srcOrd="0" destOrd="0" presId="urn:microsoft.com/office/officeart/2005/8/layout/orgChart1"/>
    <dgm:cxn modelId="{1777A3AE-E5E2-4717-BB14-F2E66ADC1F1E}" type="presParOf" srcId="{537F50BE-EC6C-4CAB-81B7-735505C7BCBE}" destId="{816BBA04-C70B-4218-A320-16A786699D5F}" srcOrd="0" destOrd="0" presId="urn:microsoft.com/office/officeart/2005/8/layout/orgChart1"/>
    <dgm:cxn modelId="{48EA51F1-C708-4340-ABAF-4DB8F3A7E940}" type="presParOf" srcId="{816BBA04-C70B-4218-A320-16A786699D5F}" destId="{9D3AFA72-2B09-470C-B35E-7153703E4D89}" srcOrd="0" destOrd="0" presId="urn:microsoft.com/office/officeart/2005/8/layout/orgChart1"/>
    <dgm:cxn modelId="{B5E38FD5-6929-4703-924E-C9414294C716}" type="presParOf" srcId="{816BBA04-C70B-4218-A320-16A786699D5F}" destId="{47E98E3A-223B-4925-9385-27BD58592515}" srcOrd="1" destOrd="0" presId="urn:microsoft.com/office/officeart/2005/8/layout/orgChart1"/>
    <dgm:cxn modelId="{7D51E273-09F5-4CDE-976D-DFE67187226E}" type="presParOf" srcId="{537F50BE-EC6C-4CAB-81B7-735505C7BCBE}" destId="{E2A3F95D-925D-4C6E-9284-2C859A0559F5}" srcOrd="1" destOrd="0" presId="urn:microsoft.com/office/officeart/2005/8/layout/orgChart1"/>
    <dgm:cxn modelId="{23E22388-0551-45F8-8E15-CB069472D12C}" type="presParOf" srcId="{E2A3F95D-925D-4C6E-9284-2C859A0559F5}" destId="{7D452503-5018-4CD5-9BA4-6999C27FE8ED}" srcOrd="0" destOrd="0" presId="urn:microsoft.com/office/officeart/2005/8/layout/orgChart1"/>
    <dgm:cxn modelId="{AEDD39C1-8B6B-4F43-BA88-6265304F6031}" type="presParOf" srcId="{E2A3F95D-925D-4C6E-9284-2C859A0559F5}" destId="{8B8C0249-C56F-4E1C-95A2-1CD301874501}" srcOrd="1" destOrd="0" presId="urn:microsoft.com/office/officeart/2005/8/layout/orgChart1"/>
    <dgm:cxn modelId="{7F0B3A9F-0B53-414B-AC11-BC608BC5D5D8}" type="presParOf" srcId="{8B8C0249-C56F-4E1C-95A2-1CD301874501}" destId="{E24C0E1A-7EAA-472A-AB8A-AAE6C3820BD8}" srcOrd="0" destOrd="0" presId="urn:microsoft.com/office/officeart/2005/8/layout/orgChart1"/>
    <dgm:cxn modelId="{6073E2E4-0097-4033-BA0A-CF52C816B091}" type="presParOf" srcId="{E24C0E1A-7EAA-472A-AB8A-AAE6C3820BD8}" destId="{6E8C2092-2573-4C04-B915-9AA637F54DE4}" srcOrd="0" destOrd="0" presId="urn:microsoft.com/office/officeart/2005/8/layout/orgChart1"/>
    <dgm:cxn modelId="{8D283891-39C5-48CF-8B46-A1B5AC609289}" type="presParOf" srcId="{E24C0E1A-7EAA-472A-AB8A-AAE6C3820BD8}" destId="{116E6D59-8F32-407B-AB56-3AB966BC3ED8}" srcOrd="1" destOrd="0" presId="urn:microsoft.com/office/officeart/2005/8/layout/orgChart1"/>
    <dgm:cxn modelId="{EC9AA2BB-B3C1-4DD2-9B5A-E1599ADDC378}" type="presParOf" srcId="{8B8C0249-C56F-4E1C-95A2-1CD301874501}" destId="{B58F3051-19FA-48DE-9CCD-D96DFDDF1363}" srcOrd="1" destOrd="0" presId="urn:microsoft.com/office/officeart/2005/8/layout/orgChart1"/>
    <dgm:cxn modelId="{48ED855B-DA79-41CE-9C98-249267C48C3C}" type="presParOf" srcId="{8B8C0249-C56F-4E1C-95A2-1CD301874501}" destId="{C3FF7DB5-85CF-46B0-BC19-4CE0C8310F58}" srcOrd="2" destOrd="0" presId="urn:microsoft.com/office/officeart/2005/8/layout/orgChart1"/>
    <dgm:cxn modelId="{5F4AA3D5-A25C-4D69-9D87-284BA4765073}" type="presParOf" srcId="{E2A3F95D-925D-4C6E-9284-2C859A0559F5}" destId="{03664FF7-0797-4118-8AED-462E8C8E590C}" srcOrd="2" destOrd="0" presId="urn:microsoft.com/office/officeart/2005/8/layout/orgChart1"/>
    <dgm:cxn modelId="{D18D4169-9367-4F00-A22E-849B9815AEFB}" type="presParOf" srcId="{E2A3F95D-925D-4C6E-9284-2C859A0559F5}" destId="{524BDF09-D4C1-4313-92C7-6D921C70EC87}" srcOrd="3" destOrd="0" presId="urn:microsoft.com/office/officeart/2005/8/layout/orgChart1"/>
    <dgm:cxn modelId="{FF1B5A05-E786-4F58-AFB6-9DE50FFE04DB}" type="presParOf" srcId="{524BDF09-D4C1-4313-92C7-6D921C70EC87}" destId="{D9B66BDB-518C-437F-B7C6-0001BCFA2AFF}" srcOrd="0" destOrd="0" presId="urn:microsoft.com/office/officeart/2005/8/layout/orgChart1"/>
    <dgm:cxn modelId="{C3F23178-F72F-49C1-AA61-0BBF5679F176}" type="presParOf" srcId="{D9B66BDB-518C-437F-B7C6-0001BCFA2AFF}" destId="{1D0E0F73-73F8-4F26-8353-D34961E29CB8}" srcOrd="0" destOrd="0" presId="urn:microsoft.com/office/officeart/2005/8/layout/orgChart1"/>
    <dgm:cxn modelId="{D9E6E1F7-992C-4A89-81F3-2CAABB06E6C3}" type="presParOf" srcId="{D9B66BDB-518C-437F-B7C6-0001BCFA2AFF}" destId="{E946043E-9424-4EE8-8177-8ED53612FD65}" srcOrd="1" destOrd="0" presId="urn:microsoft.com/office/officeart/2005/8/layout/orgChart1"/>
    <dgm:cxn modelId="{9327492E-51BA-4507-B97C-188F4F5A483C}" type="presParOf" srcId="{524BDF09-D4C1-4313-92C7-6D921C70EC87}" destId="{DEA2618D-6AB7-4C2F-AAAA-DC89871B2C33}" srcOrd="1" destOrd="0" presId="urn:microsoft.com/office/officeart/2005/8/layout/orgChart1"/>
    <dgm:cxn modelId="{A92099B2-AC21-4BBF-9152-410157DF92C7}" type="presParOf" srcId="{524BDF09-D4C1-4313-92C7-6D921C70EC87}" destId="{3B7170EB-D999-4131-9459-7234B253FF22}" srcOrd="2" destOrd="0" presId="urn:microsoft.com/office/officeart/2005/8/layout/orgChart1"/>
    <dgm:cxn modelId="{F7A349D1-B517-45D1-9CEC-33F4F7A50EEC}" type="presParOf" srcId="{537F50BE-EC6C-4CAB-81B7-735505C7BCBE}" destId="{24F21CA4-8E2E-4B84-98B8-94115BDD485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9D43F7F-5354-4E9A-9D95-C4CB2C7F5F3F}" type="doc">
      <dgm:prSet loTypeId="urn:microsoft.com/office/officeart/2005/8/layout/hierarchy3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pPr rtl="1"/>
          <a:endParaRPr lang="ar-SA"/>
        </a:p>
      </dgm:t>
    </dgm:pt>
    <dgm:pt modelId="{C889DD42-3719-4741-9B7D-A696E763B1EA}">
      <dgm:prSet phldrT="[نص]" custT="1"/>
      <dgm:spPr/>
      <dgm:t>
        <a:bodyPr/>
        <a:lstStyle/>
        <a:p>
          <a:pPr rtl="1"/>
          <a:r>
            <a:rPr lang="en-US" sz="2000" b="1" i="1" u="sng" dirty="0"/>
            <a:t>Definition:</a:t>
          </a:r>
          <a:endParaRPr lang="ar-SA" sz="2000" dirty="0"/>
        </a:p>
      </dgm:t>
    </dgm:pt>
    <dgm:pt modelId="{E288BB57-2C1F-4F01-8166-98F89C792969}" type="parTrans" cxnId="{40942B5A-BB0F-45D4-A67C-704E64E18081}">
      <dgm:prSet/>
      <dgm:spPr/>
      <dgm:t>
        <a:bodyPr/>
        <a:lstStyle/>
        <a:p>
          <a:pPr rtl="1"/>
          <a:endParaRPr lang="ar-SA"/>
        </a:p>
      </dgm:t>
    </dgm:pt>
    <dgm:pt modelId="{40F9B756-4093-4D4C-8D74-8FCFADDB12EE}" type="sibTrans" cxnId="{40942B5A-BB0F-45D4-A67C-704E64E18081}">
      <dgm:prSet/>
      <dgm:spPr/>
      <dgm:t>
        <a:bodyPr/>
        <a:lstStyle/>
        <a:p>
          <a:pPr rtl="1"/>
          <a:endParaRPr lang="ar-SA"/>
        </a:p>
      </dgm:t>
    </dgm:pt>
    <dgm:pt modelId="{51E456F9-3B90-48B1-B31F-4484E60B8CC1}">
      <dgm:prSet phldrT="[نص]" custT="1"/>
      <dgm:spPr/>
      <dgm:t>
        <a:bodyPr/>
        <a:lstStyle/>
        <a:p>
          <a:pPr rtl="1"/>
          <a:r>
            <a:rPr lang="en-US" sz="2000" dirty="0"/>
            <a:t>It is the process by which the </a:t>
          </a:r>
          <a:r>
            <a:rPr lang="en-US" sz="2000" b="1" dirty="0"/>
            <a:t>Blastocyst </a:t>
          </a:r>
          <a:r>
            <a:rPr lang="en-US" sz="2000" dirty="0"/>
            <a:t>penetrates the </a:t>
          </a:r>
          <a:r>
            <a:rPr lang="en-US" sz="2000" b="1" dirty="0"/>
            <a:t>superficial </a:t>
          </a:r>
          <a:r>
            <a:rPr lang="en-US" sz="2000" dirty="0"/>
            <a:t>(compact) layer of the endometrium of the uterus</a:t>
          </a:r>
          <a:r>
            <a:rPr lang="en-US" sz="1800" dirty="0"/>
            <a:t>.</a:t>
          </a:r>
          <a:endParaRPr lang="ar-SA" sz="1800" dirty="0"/>
        </a:p>
      </dgm:t>
    </dgm:pt>
    <dgm:pt modelId="{030F66CD-36E6-4021-A32A-4845B3961BB1}" type="parTrans" cxnId="{74819F6F-B6D6-43C3-9766-56114AD9D1B5}">
      <dgm:prSet/>
      <dgm:spPr/>
      <dgm:t>
        <a:bodyPr/>
        <a:lstStyle/>
        <a:p>
          <a:pPr rtl="1"/>
          <a:endParaRPr lang="ar-SA"/>
        </a:p>
      </dgm:t>
    </dgm:pt>
    <dgm:pt modelId="{190380F6-272B-4821-8AB5-450FDF415C6C}" type="sibTrans" cxnId="{74819F6F-B6D6-43C3-9766-56114AD9D1B5}">
      <dgm:prSet/>
      <dgm:spPr/>
      <dgm:t>
        <a:bodyPr/>
        <a:lstStyle/>
        <a:p>
          <a:pPr rtl="1"/>
          <a:endParaRPr lang="ar-SA"/>
        </a:p>
      </dgm:t>
    </dgm:pt>
    <dgm:pt modelId="{C3398BB8-3B03-46FE-B374-09BCE2A49B9A}">
      <dgm:prSet phldrT="[نص]" custT="1"/>
      <dgm:spPr/>
      <dgm:t>
        <a:bodyPr/>
        <a:lstStyle/>
        <a:p>
          <a:pPr rtl="1"/>
          <a:r>
            <a:rPr lang="en-US" sz="2000" b="1" i="1" u="sng"/>
            <a:t>Site:</a:t>
          </a:r>
          <a:endParaRPr lang="ar-SA" sz="2000" dirty="0"/>
        </a:p>
      </dgm:t>
    </dgm:pt>
    <dgm:pt modelId="{A2F056FE-F816-42B7-93FB-766E8389BDA8}" type="parTrans" cxnId="{DF8DEDEC-30F3-4ABF-9040-B6226E9D8C65}">
      <dgm:prSet/>
      <dgm:spPr/>
      <dgm:t>
        <a:bodyPr/>
        <a:lstStyle/>
        <a:p>
          <a:pPr rtl="1"/>
          <a:endParaRPr lang="ar-SA"/>
        </a:p>
      </dgm:t>
    </dgm:pt>
    <dgm:pt modelId="{A407E5DA-29F9-4111-A0F6-16BDBD97C487}" type="sibTrans" cxnId="{DF8DEDEC-30F3-4ABF-9040-B6226E9D8C65}">
      <dgm:prSet/>
      <dgm:spPr/>
      <dgm:t>
        <a:bodyPr/>
        <a:lstStyle/>
        <a:p>
          <a:pPr rtl="1"/>
          <a:endParaRPr lang="ar-SA"/>
        </a:p>
      </dgm:t>
    </dgm:pt>
    <dgm:pt modelId="{3350763F-F9EE-439B-BD65-F2248386F74A}">
      <dgm:prSet phldrT="[نص]" custT="1"/>
      <dgm:spPr/>
      <dgm:t>
        <a:bodyPr/>
        <a:lstStyle/>
        <a:p>
          <a:pPr algn="ctr" rtl="1"/>
          <a:r>
            <a:rPr lang="en-US" sz="2000" dirty="0"/>
            <a:t>The normal site of </a:t>
          </a:r>
          <a:r>
            <a:rPr lang="en-US" sz="2000" b="1" i="1" u="sng" dirty="0"/>
            <a:t>implantation</a:t>
          </a:r>
          <a:r>
            <a:rPr lang="en-US" sz="2000" dirty="0"/>
            <a:t> is the </a:t>
          </a:r>
          <a:r>
            <a:rPr lang="en-US" sz="2000" i="1" u="none" dirty="0">
              <a:latin typeface="BankGothic Md BT" pitchFamily="34" charset="0"/>
            </a:rPr>
            <a:t>posterior wall of the body of the uterus near the fundus</a:t>
          </a:r>
          <a:r>
            <a:rPr lang="en-US" sz="2000" u="none" dirty="0"/>
            <a:t>.</a:t>
          </a:r>
        </a:p>
      </dgm:t>
    </dgm:pt>
    <dgm:pt modelId="{ADAA551C-9D37-4B82-B3D1-EB9AD27BE7F4}" type="parTrans" cxnId="{1C5639DF-E72C-4378-89C2-4579D30C759B}">
      <dgm:prSet/>
      <dgm:spPr/>
      <dgm:t>
        <a:bodyPr/>
        <a:lstStyle/>
        <a:p>
          <a:pPr rtl="1"/>
          <a:endParaRPr lang="ar-SA"/>
        </a:p>
      </dgm:t>
    </dgm:pt>
    <dgm:pt modelId="{6D56EFE7-A1DA-4ECB-A00D-CC1875A03F92}" type="sibTrans" cxnId="{1C5639DF-E72C-4378-89C2-4579D30C759B}">
      <dgm:prSet/>
      <dgm:spPr/>
      <dgm:t>
        <a:bodyPr/>
        <a:lstStyle/>
        <a:p>
          <a:pPr rtl="1"/>
          <a:endParaRPr lang="ar-SA"/>
        </a:p>
      </dgm:t>
    </dgm:pt>
    <dgm:pt modelId="{8DBF700C-4B31-4A5A-82F2-8CB590FCADAF}">
      <dgm:prSet phldrT="[نص]" custT="1"/>
      <dgm:spPr/>
      <dgm:t>
        <a:bodyPr/>
        <a:lstStyle/>
        <a:p>
          <a:pPr rtl="1"/>
          <a:r>
            <a:rPr lang="en-US" sz="2000" b="1" i="1" u="sng"/>
            <a:t>Time:</a:t>
          </a:r>
          <a:endParaRPr lang="ar-SA" sz="2000" dirty="0"/>
        </a:p>
      </dgm:t>
    </dgm:pt>
    <dgm:pt modelId="{03AE2D0F-77DE-4C88-A38E-2CCA5F239977}" type="parTrans" cxnId="{279EB4BF-36FA-4302-9A0E-89BB25B3120E}">
      <dgm:prSet/>
      <dgm:spPr/>
      <dgm:t>
        <a:bodyPr/>
        <a:lstStyle/>
        <a:p>
          <a:pPr rtl="1"/>
          <a:endParaRPr lang="ar-SA"/>
        </a:p>
      </dgm:t>
    </dgm:pt>
    <dgm:pt modelId="{E26A5C2E-80F2-48A8-ACCF-5CEF7E5628A9}" type="sibTrans" cxnId="{279EB4BF-36FA-4302-9A0E-89BB25B3120E}">
      <dgm:prSet/>
      <dgm:spPr/>
      <dgm:t>
        <a:bodyPr/>
        <a:lstStyle/>
        <a:p>
          <a:pPr rtl="1"/>
          <a:endParaRPr lang="ar-SA"/>
        </a:p>
      </dgm:t>
    </dgm:pt>
    <dgm:pt modelId="{8A5D33CC-A652-4EF8-850D-C0BA9974CC47}">
      <dgm:prSet phldrT="[نص]" custT="1"/>
      <dgm:spPr/>
      <dgm:t>
        <a:bodyPr/>
        <a:lstStyle/>
        <a:p>
          <a:pPr rtl="1"/>
          <a:r>
            <a:rPr lang="en-US" sz="2000"/>
            <a:t>-It </a:t>
          </a:r>
          <a:r>
            <a:rPr lang="en-US" sz="2000" b="1"/>
            <a:t>begins</a:t>
          </a:r>
          <a:r>
            <a:rPr lang="en-US" sz="2000"/>
            <a:t> about the </a:t>
          </a:r>
          <a:r>
            <a:rPr lang="en-US" sz="2000" b="1" u="sng"/>
            <a:t>6</a:t>
          </a:r>
          <a:r>
            <a:rPr lang="en-US" sz="2000" b="1" u="sng" baseline="30000"/>
            <a:t>th</a:t>
          </a:r>
          <a:r>
            <a:rPr lang="en-US" sz="2000" b="1" u="sng"/>
            <a:t> day </a:t>
          </a:r>
          <a:r>
            <a:rPr lang="en-US" sz="2000" u="sng"/>
            <a:t>after fertilization.</a:t>
          </a:r>
        </a:p>
        <a:p>
          <a:pPr rtl="1"/>
          <a:r>
            <a:rPr lang="en-US" sz="2000"/>
            <a:t>-It is </a:t>
          </a:r>
          <a:r>
            <a:rPr lang="en-US" sz="2000" b="1"/>
            <a:t>completed</a:t>
          </a:r>
          <a:r>
            <a:rPr lang="en-US" sz="2000"/>
            <a:t> by the </a:t>
          </a:r>
          <a:r>
            <a:rPr lang="en-US" sz="2000" b="1"/>
            <a:t>11</a:t>
          </a:r>
          <a:r>
            <a:rPr lang="en-US" sz="2000" b="1" baseline="30000"/>
            <a:t>th</a:t>
          </a:r>
          <a:r>
            <a:rPr lang="en-US" sz="2000"/>
            <a:t> or </a:t>
          </a:r>
          <a:r>
            <a:rPr lang="en-US" sz="2000" b="1"/>
            <a:t>12</a:t>
          </a:r>
          <a:r>
            <a:rPr lang="en-US" sz="2000" b="1" baseline="30000"/>
            <a:t>th</a:t>
          </a:r>
          <a:r>
            <a:rPr lang="en-US" sz="2000"/>
            <a:t> day.</a:t>
          </a:r>
          <a:endParaRPr lang="ar-SA" sz="2000" dirty="0"/>
        </a:p>
      </dgm:t>
    </dgm:pt>
    <dgm:pt modelId="{424B271A-ABE8-4255-87DA-7FD49B77F7DF}" type="parTrans" cxnId="{BB8795E8-E862-4983-B432-F713C13C499D}">
      <dgm:prSet/>
      <dgm:spPr/>
      <dgm:t>
        <a:bodyPr/>
        <a:lstStyle/>
        <a:p>
          <a:pPr rtl="1"/>
          <a:endParaRPr lang="ar-SA"/>
        </a:p>
      </dgm:t>
    </dgm:pt>
    <dgm:pt modelId="{50200A6B-B326-4831-8F81-9AEF48D2B3E5}" type="sibTrans" cxnId="{BB8795E8-E862-4983-B432-F713C13C499D}">
      <dgm:prSet/>
      <dgm:spPr/>
      <dgm:t>
        <a:bodyPr/>
        <a:lstStyle/>
        <a:p>
          <a:pPr rtl="1"/>
          <a:endParaRPr lang="ar-SA"/>
        </a:p>
      </dgm:t>
    </dgm:pt>
    <dgm:pt modelId="{CAE68FEC-8F2B-48EE-8EBC-958FB1E83C1D}" type="pres">
      <dgm:prSet presAssocID="{99D43F7F-5354-4E9A-9D95-C4CB2C7F5F3F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9003793-AD9E-49E4-A81E-9452A605FD68}" type="pres">
      <dgm:prSet presAssocID="{C889DD42-3719-4741-9B7D-A696E763B1EA}" presName="root" presStyleCnt="0"/>
      <dgm:spPr/>
    </dgm:pt>
    <dgm:pt modelId="{35F71193-ED3D-4135-B274-CC8E2AA109E6}" type="pres">
      <dgm:prSet presAssocID="{C889DD42-3719-4741-9B7D-A696E763B1EA}" presName="rootComposite" presStyleCnt="0"/>
      <dgm:spPr/>
    </dgm:pt>
    <dgm:pt modelId="{614E5CA8-E4DB-46D6-A4B1-0C5DC55708B8}" type="pres">
      <dgm:prSet presAssocID="{C889DD42-3719-4741-9B7D-A696E763B1EA}" presName="rootText" presStyleLbl="node1" presStyleIdx="0" presStyleCnt="3" custScaleX="74833" custScaleY="65991"/>
      <dgm:spPr/>
    </dgm:pt>
    <dgm:pt modelId="{833B63D3-C914-4907-A2DE-F9D263598A34}" type="pres">
      <dgm:prSet presAssocID="{C889DD42-3719-4741-9B7D-A696E763B1EA}" presName="rootConnector" presStyleLbl="node1" presStyleIdx="0" presStyleCnt="3"/>
      <dgm:spPr/>
    </dgm:pt>
    <dgm:pt modelId="{7226AE27-5962-48AB-975E-5BD8128CCCE3}" type="pres">
      <dgm:prSet presAssocID="{C889DD42-3719-4741-9B7D-A696E763B1EA}" presName="childShape" presStyleCnt="0"/>
      <dgm:spPr/>
    </dgm:pt>
    <dgm:pt modelId="{7401EDCF-D7D6-4F45-989C-8EC3DF1223DB}" type="pres">
      <dgm:prSet presAssocID="{030F66CD-36E6-4021-A32A-4845B3961BB1}" presName="Name13" presStyleLbl="parChTrans1D2" presStyleIdx="0" presStyleCnt="3"/>
      <dgm:spPr/>
    </dgm:pt>
    <dgm:pt modelId="{2C0419D8-57DB-41BE-93A4-17B766D30FB3}" type="pres">
      <dgm:prSet presAssocID="{51E456F9-3B90-48B1-B31F-4484E60B8CC1}" presName="childText" presStyleLbl="bgAcc1" presStyleIdx="0" presStyleCnt="3">
        <dgm:presLayoutVars>
          <dgm:bulletEnabled val="1"/>
        </dgm:presLayoutVars>
      </dgm:prSet>
      <dgm:spPr/>
    </dgm:pt>
    <dgm:pt modelId="{EBCA6829-5296-47BB-8CB8-FDDA8BEE1D27}" type="pres">
      <dgm:prSet presAssocID="{C3398BB8-3B03-46FE-B374-09BCE2A49B9A}" presName="root" presStyleCnt="0"/>
      <dgm:spPr/>
    </dgm:pt>
    <dgm:pt modelId="{4272BA94-CDC8-444A-B03B-00B257D94D9F}" type="pres">
      <dgm:prSet presAssocID="{C3398BB8-3B03-46FE-B374-09BCE2A49B9A}" presName="rootComposite" presStyleCnt="0"/>
      <dgm:spPr/>
    </dgm:pt>
    <dgm:pt modelId="{C1E519B4-76BA-4E9D-BEDF-7EA2A0544D0F}" type="pres">
      <dgm:prSet presAssocID="{C3398BB8-3B03-46FE-B374-09BCE2A49B9A}" presName="rootText" presStyleLbl="node1" presStyleIdx="1" presStyleCnt="3" custScaleX="77092" custScaleY="68692"/>
      <dgm:spPr/>
    </dgm:pt>
    <dgm:pt modelId="{87AAAC44-E288-4224-9611-F3288ACA37DC}" type="pres">
      <dgm:prSet presAssocID="{C3398BB8-3B03-46FE-B374-09BCE2A49B9A}" presName="rootConnector" presStyleLbl="node1" presStyleIdx="1" presStyleCnt="3"/>
      <dgm:spPr/>
    </dgm:pt>
    <dgm:pt modelId="{BD4CF6B9-E671-406B-B494-D85676654342}" type="pres">
      <dgm:prSet presAssocID="{C3398BB8-3B03-46FE-B374-09BCE2A49B9A}" presName="childShape" presStyleCnt="0"/>
      <dgm:spPr/>
    </dgm:pt>
    <dgm:pt modelId="{8556787C-E21F-49AD-B3B7-F7F1A933D111}" type="pres">
      <dgm:prSet presAssocID="{ADAA551C-9D37-4B82-B3D1-EB9AD27BE7F4}" presName="Name13" presStyleLbl="parChTrans1D2" presStyleIdx="1" presStyleCnt="3"/>
      <dgm:spPr/>
    </dgm:pt>
    <dgm:pt modelId="{BC898612-0965-43FF-91E8-CDB4878520C4}" type="pres">
      <dgm:prSet presAssocID="{3350763F-F9EE-439B-BD65-F2248386F74A}" presName="childText" presStyleLbl="bgAcc1" presStyleIdx="1" presStyleCnt="3">
        <dgm:presLayoutVars>
          <dgm:bulletEnabled val="1"/>
        </dgm:presLayoutVars>
      </dgm:prSet>
      <dgm:spPr/>
    </dgm:pt>
    <dgm:pt modelId="{4057524C-E865-46FA-9888-FBCEF5EFD313}" type="pres">
      <dgm:prSet presAssocID="{8DBF700C-4B31-4A5A-82F2-8CB590FCADAF}" presName="root" presStyleCnt="0"/>
      <dgm:spPr/>
    </dgm:pt>
    <dgm:pt modelId="{DDE62F12-C451-49CE-92F4-11BBC64A5F9A}" type="pres">
      <dgm:prSet presAssocID="{8DBF700C-4B31-4A5A-82F2-8CB590FCADAF}" presName="rootComposite" presStyleCnt="0"/>
      <dgm:spPr/>
    </dgm:pt>
    <dgm:pt modelId="{7FA775BC-CD6E-4DC2-BAAF-64A7EFC280D1}" type="pres">
      <dgm:prSet presAssocID="{8DBF700C-4B31-4A5A-82F2-8CB590FCADAF}" presName="rootText" presStyleLbl="node1" presStyleIdx="2" presStyleCnt="3" custScaleX="81279" custScaleY="69846"/>
      <dgm:spPr/>
    </dgm:pt>
    <dgm:pt modelId="{83A239FD-DBF0-4A3F-9D85-2974AF406F33}" type="pres">
      <dgm:prSet presAssocID="{8DBF700C-4B31-4A5A-82F2-8CB590FCADAF}" presName="rootConnector" presStyleLbl="node1" presStyleIdx="2" presStyleCnt="3"/>
      <dgm:spPr/>
    </dgm:pt>
    <dgm:pt modelId="{06836EE2-AE30-4A5B-949F-C994986990C4}" type="pres">
      <dgm:prSet presAssocID="{8DBF700C-4B31-4A5A-82F2-8CB590FCADAF}" presName="childShape" presStyleCnt="0"/>
      <dgm:spPr/>
    </dgm:pt>
    <dgm:pt modelId="{753ECF38-0D9A-4A67-9C71-905F9E48DDB7}" type="pres">
      <dgm:prSet presAssocID="{424B271A-ABE8-4255-87DA-7FD49B77F7DF}" presName="Name13" presStyleLbl="parChTrans1D2" presStyleIdx="2" presStyleCnt="3"/>
      <dgm:spPr/>
    </dgm:pt>
    <dgm:pt modelId="{83CB7D79-B0EE-4128-BB10-0519D276409C}" type="pres">
      <dgm:prSet presAssocID="{8A5D33CC-A652-4EF8-850D-C0BA9974CC47}" presName="childText" presStyleLbl="bgAcc1" presStyleIdx="2" presStyleCnt="3">
        <dgm:presLayoutVars>
          <dgm:bulletEnabled val="1"/>
        </dgm:presLayoutVars>
      </dgm:prSet>
      <dgm:spPr/>
    </dgm:pt>
  </dgm:ptLst>
  <dgm:cxnLst>
    <dgm:cxn modelId="{A3F73316-54F6-44D1-BE9E-94B1089BA167}" type="presOf" srcId="{C3398BB8-3B03-46FE-B374-09BCE2A49B9A}" destId="{87AAAC44-E288-4224-9611-F3288ACA37DC}" srcOrd="1" destOrd="0" presId="urn:microsoft.com/office/officeart/2005/8/layout/hierarchy3"/>
    <dgm:cxn modelId="{5336A516-2C02-424F-A929-A0A3A23605DD}" type="presOf" srcId="{8DBF700C-4B31-4A5A-82F2-8CB590FCADAF}" destId="{7FA775BC-CD6E-4DC2-BAAF-64A7EFC280D1}" srcOrd="0" destOrd="0" presId="urn:microsoft.com/office/officeart/2005/8/layout/hierarchy3"/>
    <dgm:cxn modelId="{512FEB32-82F8-4E74-9972-3EE9194E6F9D}" type="presOf" srcId="{8DBF700C-4B31-4A5A-82F2-8CB590FCADAF}" destId="{83A239FD-DBF0-4A3F-9D85-2974AF406F33}" srcOrd="1" destOrd="0" presId="urn:microsoft.com/office/officeart/2005/8/layout/hierarchy3"/>
    <dgm:cxn modelId="{7820D93E-A0B3-4491-88F8-1C1BD923F5AD}" type="presOf" srcId="{3350763F-F9EE-439B-BD65-F2248386F74A}" destId="{BC898612-0965-43FF-91E8-CDB4878520C4}" srcOrd="0" destOrd="0" presId="urn:microsoft.com/office/officeart/2005/8/layout/hierarchy3"/>
    <dgm:cxn modelId="{74819F6F-B6D6-43C3-9766-56114AD9D1B5}" srcId="{C889DD42-3719-4741-9B7D-A696E763B1EA}" destId="{51E456F9-3B90-48B1-B31F-4484E60B8CC1}" srcOrd="0" destOrd="0" parTransId="{030F66CD-36E6-4021-A32A-4845B3961BB1}" sibTransId="{190380F6-272B-4821-8AB5-450FDF415C6C}"/>
    <dgm:cxn modelId="{40942B5A-BB0F-45D4-A67C-704E64E18081}" srcId="{99D43F7F-5354-4E9A-9D95-C4CB2C7F5F3F}" destId="{C889DD42-3719-4741-9B7D-A696E763B1EA}" srcOrd="0" destOrd="0" parTransId="{E288BB57-2C1F-4F01-8166-98F89C792969}" sibTransId="{40F9B756-4093-4D4C-8D74-8FCFADDB12EE}"/>
    <dgm:cxn modelId="{65326A7B-DD23-4A6C-89AD-2A8C34355275}" type="presOf" srcId="{030F66CD-36E6-4021-A32A-4845B3961BB1}" destId="{7401EDCF-D7D6-4F45-989C-8EC3DF1223DB}" srcOrd="0" destOrd="0" presId="urn:microsoft.com/office/officeart/2005/8/layout/hierarchy3"/>
    <dgm:cxn modelId="{64968899-9812-4914-97A2-B94BB7099159}" type="presOf" srcId="{C889DD42-3719-4741-9B7D-A696E763B1EA}" destId="{833B63D3-C914-4907-A2DE-F9D263598A34}" srcOrd="1" destOrd="0" presId="urn:microsoft.com/office/officeart/2005/8/layout/hierarchy3"/>
    <dgm:cxn modelId="{20F118A1-6FE9-4135-BDD0-439E577E084D}" type="presOf" srcId="{ADAA551C-9D37-4B82-B3D1-EB9AD27BE7F4}" destId="{8556787C-E21F-49AD-B3B7-F7F1A933D111}" srcOrd="0" destOrd="0" presId="urn:microsoft.com/office/officeart/2005/8/layout/hierarchy3"/>
    <dgm:cxn modelId="{869E6DB7-BD38-485A-8C1A-01133AFB367F}" type="presOf" srcId="{99D43F7F-5354-4E9A-9D95-C4CB2C7F5F3F}" destId="{CAE68FEC-8F2B-48EE-8EBC-958FB1E83C1D}" srcOrd="0" destOrd="0" presId="urn:microsoft.com/office/officeart/2005/8/layout/hierarchy3"/>
    <dgm:cxn modelId="{279EB4BF-36FA-4302-9A0E-89BB25B3120E}" srcId="{99D43F7F-5354-4E9A-9D95-C4CB2C7F5F3F}" destId="{8DBF700C-4B31-4A5A-82F2-8CB590FCADAF}" srcOrd="2" destOrd="0" parTransId="{03AE2D0F-77DE-4C88-A38E-2CCA5F239977}" sibTransId="{E26A5C2E-80F2-48A8-ACCF-5CEF7E5628A9}"/>
    <dgm:cxn modelId="{5D3001C0-5239-4D17-A896-6EC01CC1FD26}" type="presOf" srcId="{C3398BB8-3B03-46FE-B374-09BCE2A49B9A}" destId="{C1E519B4-76BA-4E9D-BEDF-7EA2A0544D0F}" srcOrd="0" destOrd="0" presId="urn:microsoft.com/office/officeart/2005/8/layout/hierarchy3"/>
    <dgm:cxn modelId="{BBAA45C4-2817-4819-91DC-53CA34CB2B54}" type="presOf" srcId="{C889DD42-3719-4741-9B7D-A696E763B1EA}" destId="{614E5CA8-E4DB-46D6-A4B1-0C5DC55708B8}" srcOrd="0" destOrd="0" presId="urn:microsoft.com/office/officeart/2005/8/layout/hierarchy3"/>
    <dgm:cxn modelId="{55DF46C6-7587-499C-BEDF-BAD1A3D874F9}" type="presOf" srcId="{51E456F9-3B90-48B1-B31F-4484E60B8CC1}" destId="{2C0419D8-57DB-41BE-93A4-17B766D30FB3}" srcOrd="0" destOrd="0" presId="urn:microsoft.com/office/officeart/2005/8/layout/hierarchy3"/>
    <dgm:cxn modelId="{21F686D0-7354-4802-AD4B-5124FDDB82C3}" type="presOf" srcId="{424B271A-ABE8-4255-87DA-7FD49B77F7DF}" destId="{753ECF38-0D9A-4A67-9C71-905F9E48DDB7}" srcOrd="0" destOrd="0" presId="urn:microsoft.com/office/officeart/2005/8/layout/hierarchy3"/>
    <dgm:cxn modelId="{1C5639DF-E72C-4378-89C2-4579D30C759B}" srcId="{C3398BB8-3B03-46FE-B374-09BCE2A49B9A}" destId="{3350763F-F9EE-439B-BD65-F2248386F74A}" srcOrd="0" destOrd="0" parTransId="{ADAA551C-9D37-4B82-B3D1-EB9AD27BE7F4}" sibTransId="{6D56EFE7-A1DA-4ECB-A00D-CC1875A03F92}"/>
    <dgm:cxn modelId="{BB8795E8-E862-4983-B432-F713C13C499D}" srcId="{8DBF700C-4B31-4A5A-82F2-8CB590FCADAF}" destId="{8A5D33CC-A652-4EF8-850D-C0BA9974CC47}" srcOrd="0" destOrd="0" parTransId="{424B271A-ABE8-4255-87DA-7FD49B77F7DF}" sibTransId="{50200A6B-B326-4831-8F81-9AEF48D2B3E5}"/>
    <dgm:cxn modelId="{DF8DEDEC-30F3-4ABF-9040-B6226E9D8C65}" srcId="{99D43F7F-5354-4E9A-9D95-C4CB2C7F5F3F}" destId="{C3398BB8-3B03-46FE-B374-09BCE2A49B9A}" srcOrd="1" destOrd="0" parTransId="{A2F056FE-F816-42B7-93FB-766E8389BDA8}" sibTransId="{A407E5DA-29F9-4111-A0F6-16BDBD97C487}"/>
    <dgm:cxn modelId="{1638ACFE-6CC1-4692-8FA1-E78EA73D936F}" type="presOf" srcId="{8A5D33CC-A652-4EF8-850D-C0BA9974CC47}" destId="{83CB7D79-B0EE-4128-BB10-0519D276409C}" srcOrd="0" destOrd="0" presId="urn:microsoft.com/office/officeart/2005/8/layout/hierarchy3"/>
    <dgm:cxn modelId="{1DDE1941-AE54-4990-9E29-1EB3D24703F2}" type="presParOf" srcId="{CAE68FEC-8F2B-48EE-8EBC-958FB1E83C1D}" destId="{B9003793-AD9E-49E4-A81E-9452A605FD68}" srcOrd="0" destOrd="0" presId="urn:microsoft.com/office/officeart/2005/8/layout/hierarchy3"/>
    <dgm:cxn modelId="{077265BF-36CD-464B-A26D-A3724723C50C}" type="presParOf" srcId="{B9003793-AD9E-49E4-A81E-9452A605FD68}" destId="{35F71193-ED3D-4135-B274-CC8E2AA109E6}" srcOrd="0" destOrd="0" presId="urn:microsoft.com/office/officeart/2005/8/layout/hierarchy3"/>
    <dgm:cxn modelId="{3EE2ED0D-5B1E-4045-AC69-DD818242DEA9}" type="presParOf" srcId="{35F71193-ED3D-4135-B274-CC8E2AA109E6}" destId="{614E5CA8-E4DB-46D6-A4B1-0C5DC55708B8}" srcOrd="0" destOrd="0" presId="urn:microsoft.com/office/officeart/2005/8/layout/hierarchy3"/>
    <dgm:cxn modelId="{4270BC9A-9094-4912-81B4-9B4C93D5433E}" type="presParOf" srcId="{35F71193-ED3D-4135-B274-CC8E2AA109E6}" destId="{833B63D3-C914-4907-A2DE-F9D263598A34}" srcOrd="1" destOrd="0" presId="urn:microsoft.com/office/officeart/2005/8/layout/hierarchy3"/>
    <dgm:cxn modelId="{2447CA9E-9678-48FC-BB41-F1305CBA6BFF}" type="presParOf" srcId="{B9003793-AD9E-49E4-A81E-9452A605FD68}" destId="{7226AE27-5962-48AB-975E-5BD8128CCCE3}" srcOrd="1" destOrd="0" presId="urn:microsoft.com/office/officeart/2005/8/layout/hierarchy3"/>
    <dgm:cxn modelId="{853E06A6-2D31-4947-A316-BB595D47729F}" type="presParOf" srcId="{7226AE27-5962-48AB-975E-5BD8128CCCE3}" destId="{7401EDCF-D7D6-4F45-989C-8EC3DF1223DB}" srcOrd="0" destOrd="0" presId="urn:microsoft.com/office/officeart/2005/8/layout/hierarchy3"/>
    <dgm:cxn modelId="{F0BE79BB-708B-4462-B623-D7568BBE0855}" type="presParOf" srcId="{7226AE27-5962-48AB-975E-5BD8128CCCE3}" destId="{2C0419D8-57DB-41BE-93A4-17B766D30FB3}" srcOrd="1" destOrd="0" presId="urn:microsoft.com/office/officeart/2005/8/layout/hierarchy3"/>
    <dgm:cxn modelId="{89E04D57-4E06-4EF5-AC14-DBF386934263}" type="presParOf" srcId="{CAE68FEC-8F2B-48EE-8EBC-958FB1E83C1D}" destId="{EBCA6829-5296-47BB-8CB8-FDDA8BEE1D27}" srcOrd="1" destOrd="0" presId="urn:microsoft.com/office/officeart/2005/8/layout/hierarchy3"/>
    <dgm:cxn modelId="{05B0085D-F054-4A0F-969C-2EDB24BDA91A}" type="presParOf" srcId="{EBCA6829-5296-47BB-8CB8-FDDA8BEE1D27}" destId="{4272BA94-CDC8-444A-B03B-00B257D94D9F}" srcOrd="0" destOrd="0" presId="urn:microsoft.com/office/officeart/2005/8/layout/hierarchy3"/>
    <dgm:cxn modelId="{36415000-32EF-41F4-8835-063FD26AC0F8}" type="presParOf" srcId="{4272BA94-CDC8-444A-B03B-00B257D94D9F}" destId="{C1E519B4-76BA-4E9D-BEDF-7EA2A0544D0F}" srcOrd="0" destOrd="0" presId="urn:microsoft.com/office/officeart/2005/8/layout/hierarchy3"/>
    <dgm:cxn modelId="{1428067C-F87B-4772-BB3E-D7E1BD563901}" type="presParOf" srcId="{4272BA94-CDC8-444A-B03B-00B257D94D9F}" destId="{87AAAC44-E288-4224-9611-F3288ACA37DC}" srcOrd="1" destOrd="0" presId="urn:microsoft.com/office/officeart/2005/8/layout/hierarchy3"/>
    <dgm:cxn modelId="{52A7EFD7-96D9-4B1D-B0B4-55CAC641195A}" type="presParOf" srcId="{EBCA6829-5296-47BB-8CB8-FDDA8BEE1D27}" destId="{BD4CF6B9-E671-406B-B494-D85676654342}" srcOrd="1" destOrd="0" presId="urn:microsoft.com/office/officeart/2005/8/layout/hierarchy3"/>
    <dgm:cxn modelId="{23433406-C7A7-4068-9337-5B2B4D85C897}" type="presParOf" srcId="{BD4CF6B9-E671-406B-B494-D85676654342}" destId="{8556787C-E21F-49AD-B3B7-F7F1A933D111}" srcOrd="0" destOrd="0" presId="urn:microsoft.com/office/officeart/2005/8/layout/hierarchy3"/>
    <dgm:cxn modelId="{36E7562C-358A-4849-A76B-DDD9040663FB}" type="presParOf" srcId="{BD4CF6B9-E671-406B-B494-D85676654342}" destId="{BC898612-0965-43FF-91E8-CDB4878520C4}" srcOrd="1" destOrd="0" presId="urn:microsoft.com/office/officeart/2005/8/layout/hierarchy3"/>
    <dgm:cxn modelId="{A3F7D28A-478F-451A-AF9F-DE14C30BCDD4}" type="presParOf" srcId="{CAE68FEC-8F2B-48EE-8EBC-958FB1E83C1D}" destId="{4057524C-E865-46FA-9888-FBCEF5EFD313}" srcOrd="2" destOrd="0" presId="urn:microsoft.com/office/officeart/2005/8/layout/hierarchy3"/>
    <dgm:cxn modelId="{1BDAB825-5A77-42AE-8B6D-E7878C18CCCC}" type="presParOf" srcId="{4057524C-E865-46FA-9888-FBCEF5EFD313}" destId="{DDE62F12-C451-49CE-92F4-11BBC64A5F9A}" srcOrd="0" destOrd="0" presId="urn:microsoft.com/office/officeart/2005/8/layout/hierarchy3"/>
    <dgm:cxn modelId="{47DE4433-F1B5-44EE-A504-82C0E6EAEFA7}" type="presParOf" srcId="{DDE62F12-C451-49CE-92F4-11BBC64A5F9A}" destId="{7FA775BC-CD6E-4DC2-BAAF-64A7EFC280D1}" srcOrd="0" destOrd="0" presId="urn:microsoft.com/office/officeart/2005/8/layout/hierarchy3"/>
    <dgm:cxn modelId="{A1C874B5-BEEC-4602-85F4-FBE40EACE31E}" type="presParOf" srcId="{DDE62F12-C451-49CE-92F4-11BBC64A5F9A}" destId="{83A239FD-DBF0-4A3F-9D85-2974AF406F33}" srcOrd="1" destOrd="0" presId="urn:microsoft.com/office/officeart/2005/8/layout/hierarchy3"/>
    <dgm:cxn modelId="{5F13D4E2-F2F3-4923-B490-09523C3BD5AC}" type="presParOf" srcId="{4057524C-E865-46FA-9888-FBCEF5EFD313}" destId="{06836EE2-AE30-4A5B-949F-C994986990C4}" srcOrd="1" destOrd="0" presId="urn:microsoft.com/office/officeart/2005/8/layout/hierarchy3"/>
    <dgm:cxn modelId="{A0500CE0-E5BC-4BB0-8C7E-7009F1965B53}" type="presParOf" srcId="{06836EE2-AE30-4A5B-949F-C994986990C4}" destId="{753ECF38-0D9A-4A67-9C71-905F9E48DDB7}" srcOrd="0" destOrd="0" presId="urn:microsoft.com/office/officeart/2005/8/layout/hierarchy3"/>
    <dgm:cxn modelId="{090EAB5D-507C-4BE3-A4A4-D07851CA1C7F}" type="presParOf" srcId="{06836EE2-AE30-4A5B-949F-C994986990C4}" destId="{83CB7D79-B0EE-4128-BB10-0519D276409C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A083E9-EF49-400A-8A10-8922287AE30C}">
      <dsp:nvSpPr>
        <dsp:cNvPr id="0" name=""/>
        <dsp:cNvSpPr/>
      </dsp:nvSpPr>
      <dsp:spPr>
        <a:xfrm>
          <a:off x="0" y="0"/>
          <a:ext cx="6203601" cy="667518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During </a:t>
          </a:r>
          <a:r>
            <a:rPr lang="en-US" sz="1600" u="sng" kern="1200" dirty="0">
              <a:solidFill>
                <a:schemeClr val="bg1"/>
              </a:solidFill>
            </a:rPr>
            <a:t>cleavage</a:t>
          </a:r>
          <a:r>
            <a:rPr lang="en-US" sz="1600" kern="1200" dirty="0">
              <a:solidFill>
                <a:srgbClr val="FF0000"/>
              </a:solidFill>
            </a:rPr>
            <a:t> </a:t>
          </a:r>
          <a:r>
            <a:rPr lang="en-US" sz="1600" kern="1200" dirty="0">
              <a:solidFill>
                <a:schemeClr val="bg1"/>
              </a:solidFill>
            </a:rPr>
            <a:t>(after 30 H)</a:t>
          </a:r>
          <a:r>
            <a:rPr lang="en-US" sz="1600" kern="1200" dirty="0"/>
            <a:t> these cells will be surrounded by thick </a:t>
          </a:r>
          <a:r>
            <a:rPr lang="en-US" sz="1600" b="1" kern="1200" dirty="0"/>
            <a:t>zona pellucida</a:t>
          </a:r>
          <a:endParaRPr lang="ar-SA" sz="1600" kern="1200" dirty="0"/>
        </a:p>
      </dsp:txBody>
      <dsp:txXfrm>
        <a:off x="0" y="0"/>
        <a:ext cx="6203601" cy="667518"/>
      </dsp:txXfrm>
    </dsp:sp>
    <dsp:sp modelId="{67F43040-DC4F-4DB3-A23B-904725C30F79}">
      <dsp:nvSpPr>
        <dsp:cNvPr id="0" name=""/>
        <dsp:cNvSpPr/>
      </dsp:nvSpPr>
      <dsp:spPr>
        <a:xfrm>
          <a:off x="0" y="1405120"/>
          <a:ext cx="6203601" cy="667518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the </a:t>
          </a:r>
          <a:r>
            <a:rPr lang="en-US" sz="1600" kern="1200" dirty="0" err="1"/>
            <a:t>zona</a:t>
          </a:r>
          <a:r>
            <a:rPr lang="en-US" sz="1600" kern="1200" dirty="0"/>
            <a:t> </a:t>
          </a:r>
          <a:r>
            <a:rPr lang="en-US" sz="1600" kern="1200" dirty="0" err="1"/>
            <a:t>pellucida</a:t>
          </a:r>
          <a:r>
            <a:rPr lang="en-US" sz="1600" kern="1200" dirty="0"/>
            <a:t> is a translucent (</a:t>
          </a:r>
          <a:r>
            <a:rPr lang="ar-SA" sz="1600" kern="1200" dirty="0"/>
            <a:t>شفاف</a:t>
          </a:r>
          <a:r>
            <a:rPr lang="en-US" sz="1600" kern="1200" dirty="0"/>
            <a:t>) membrane under the microscope.</a:t>
          </a:r>
          <a:endParaRPr lang="ar-SA" sz="1600" kern="1200" dirty="0"/>
        </a:p>
      </dsp:txBody>
      <dsp:txXfrm>
        <a:off x="0" y="1405120"/>
        <a:ext cx="6203601" cy="667518"/>
      </dsp:txXfrm>
    </dsp:sp>
    <dsp:sp modelId="{C47D57EB-32EE-4DA7-8244-C8F84E69AA8B}">
      <dsp:nvSpPr>
        <dsp:cNvPr id="0" name=""/>
        <dsp:cNvSpPr/>
      </dsp:nvSpPr>
      <dsp:spPr>
        <a:xfrm>
          <a:off x="0" y="701455"/>
          <a:ext cx="6203601" cy="667518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Zygote lies within the thick </a:t>
          </a:r>
          <a:r>
            <a:rPr lang="en-US" sz="1600" b="1" kern="1200" dirty="0"/>
            <a:t>zona pellucida </a:t>
          </a:r>
          <a:r>
            <a:rPr lang="en-US" sz="1600" kern="1200" dirty="0"/>
            <a:t>during cleavage.</a:t>
          </a:r>
          <a:endParaRPr lang="ar-SA" sz="1600" kern="1200" dirty="0"/>
        </a:p>
      </dsp:txBody>
      <dsp:txXfrm>
        <a:off x="0" y="701455"/>
        <a:ext cx="6203601" cy="667518"/>
      </dsp:txXfrm>
    </dsp:sp>
    <dsp:sp modelId="{FC1D9AEE-CD14-4274-9B4B-124688C1B97B}">
      <dsp:nvSpPr>
        <dsp:cNvPr id="0" name=""/>
        <dsp:cNvSpPr/>
      </dsp:nvSpPr>
      <dsp:spPr>
        <a:xfrm>
          <a:off x="0" y="2105427"/>
          <a:ext cx="6203601" cy="667518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Zygote migrates in the uterine tube during cleavage from its lateral end to its medial end.</a:t>
          </a:r>
        </a:p>
        <a:p>
          <a:pPr marL="0" lvl="0" indent="0" algn="ctr" defTabSz="6223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u="sng" kern="1200" dirty="0">
              <a:solidFill>
                <a:schemeClr val="bg1">
                  <a:lumMod val="50000"/>
                </a:schemeClr>
              </a:solidFill>
            </a:rPr>
            <a:t>(until it reaches the uterine cavity).</a:t>
          </a:r>
          <a:endParaRPr lang="ar-SA" sz="1400" u="sng" kern="1200" dirty="0"/>
        </a:p>
      </dsp:txBody>
      <dsp:txXfrm>
        <a:off x="0" y="2105427"/>
        <a:ext cx="6203601" cy="6675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28BDE9-A17E-44DD-B1CC-F50E5C570569}">
      <dsp:nvSpPr>
        <dsp:cNvPr id="0" name=""/>
        <dsp:cNvSpPr/>
      </dsp:nvSpPr>
      <dsp:spPr>
        <a:xfrm>
          <a:off x="0" y="6577"/>
          <a:ext cx="6203601" cy="63760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It is the repeated mitotic divisions of the zygote.</a:t>
          </a:r>
          <a:endParaRPr lang="ar-SA" sz="1800" kern="1200" dirty="0"/>
        </a:p>
      </dsp:txBody>
      <dsp:txXfrm>
        <a:off x="0" y="6577"/>
        <a:ext cx="6203601" cy="637609"/>
      </dsp:txXfrm>
    </dsp:sp>
    <dsp:sp modelId="{8A3CB6CB-FBEB-4F4C-BD33-C5E5DC24E7E6}">
      <dsp:nvSpPr>
        <dsp:cNvPr id="0" name=""/>
        <dsp:cNvSpPr/>
      </dsp:nvSpPr>
      <dsp:spPr>
        <a:xfrm>
          <a:off x="0" y="670815"/>
          <a:ext cx="6203601" cy="63760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Normally occurs in the uterine tube.</a:t>
          </a:r>
          <a:endParaRPr lang="ar-SA" sz="2000" kern="1200" dirty="0"/>
        </a:p>
      </dsp:txBody>
      <dsp:txXfrm>
        <a:off x="0" y="670815"/>
        <a:ext cx="6203601" cy="637609"/>
      </dsp:txXfrm>
    </dsp:sp>
    <dsp:sp modelId="{E7C39546-DC0B-4EE5-8C65-0084798686F5}">
      <dsp:nvSpPr>
        <dsp:cNvPr id="0" name=""/>
        <dsp:cNvSpPr/>
      </dsp:nvSpPr>
      <dsp:spPr>
        <a:xfrm>
          <a:off x="0" y="1340304"/>
          <a:ext cx="6203601" cy="63760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Rapid (high speed) increase in the number of the cells.</a:t>
          </a:r>
        </a:p>
        <a:p>
          <a:pPr marL="0" lvl="0" indent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that divided from the single cell (</a:t>
          </a:r>
          <a:r>
            <a:rPr lang="en-US" sz="1200" b="1" u="sng" kern="1200" dirty="0">
              <a:solidFill>
                <a:schemeClr val="bg1"/>
              </a:solidFill>
            </a:rPr>
            <a:t>Zygote</a:t>
          </a:r>
          <a:r>
            <a:rPr lang="en-US" sz="1200" b="1" kern="1200" dirty="0"/>
            <a:t>) to a sequence of 2 cells, then 4,8 and 16…. And so on.</a:t>
          </a:r>
          <a:endParaRPr lang="ar-SA" sz="1200" b="1" kern="1200" dirty="0"/>
        </a:p>
      </dsp:txBody>
      <dsp:txXfrm>
        <a:off x="0" y="1340304"/>
        <a:ext cx="6203601" cy="637609"/>
      </dsp:txXfrm>
    </dsp:sp>
    <dsp:sp modelId="{518359E3-A610-483D-AE33-656A2BB50512}">
      <dsp:nvSpPr>
        <dsp:cNvPr id="0" name=""/>
        <dsp:cNvSpPr/>
      </dsp:nvSpPr>
      <dsp:spPr>
        <a:xfrm>
          <a:off x="0" y="2009794"/>
          <a:ext cx="6203601" cy="637609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These smaller embryonic cells are now called, </a:t>
          </a:r>
          <a:r>
            <a:rPr lang="en-US" sz="2000" u="sng" kern="1200" dirty="0" err="1">
              <a:solidFill>
                <a:schemeClr val="bg1"/>
              </a:solidFill>
            </a:rPr>
            <a:t>Blastomeres</a:t>
          </a:r>
          <a:r>
            <a:rPr lang="en-US" sz="2000" kern="1200" dirty="0"/>
            <a:t>.</a:t>
          </a:r>
          <a:endParaRPr lang="ar-SA" sz="2000" kern="1200" dirty="0"/>
        </a:p>
      </dsp:txBody>
      <dsp:txXfrm>
        <a:off x="0" y="2009794"/>
        <a:ext cx="6203601" cy="63760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4FFDB5-9257-4A3C-9DED-3EDC63C57952}">
      <dsp:nvSpPr>
        <dsp:cNvPr id="0" name=""/>
        <dsp:cNvSpPr/>
      </dsp:nvSpPr>
      <dsp:spPr>
        <a:xfrm>
          <a:off x="57722" y="2869"/>
          <a:ext cx="5513011" cy="1380124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When there are 16 to 32 blastomeres the developing human is called </a:t>
          </a:r>
          <a:r>
            <a:rPr lang="en-US" sz="2900" b="1" kern="1200" dirty="0"/>
            <a:t>MORULA.</a:t>
          </a:r>
          <a:endParaRPr lang="ar-SA" sz="2900" kern="1200" dirty="0"/>
        </a:p>
      </dsp:txBody>
      <dsp:txXfrm>
        <a:off x="57722" y="2869"/>
        <a:ext cx="5513011" cy="1380124"/>
      </dsp:txXfrm>
    </dsp:sp>
    <dsp:sp modelId="{2010594B-A417-4400-95E3-6F5149F2EE41}">
      <dsp:nvSpPr>
        <dsp:cNvPr id="0" name=""/>
        <dsp:cNvSpPr/>
      </dsp:nvSpPr>
      <dsp:spPr>
        <a:xfrm>
          <a:off x="0" y="1452000"/>
          <a:ext cx="5628456" cy="1380124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The </a:t>
          </a:r>
          <a:r>
            <a:rPr lang="en-US" sz="2900" b="1" kern="1200" dirty="0"/>
            <a:t>Morula</a:t>
          </a:r>
          <a:r>
            <a:rPr lang="en-US" sz="2900" kern="1200" dirty="0"/>
            <a:t> reaches the uterine cavity at this stage.</a:t>
          </a:r>
          <a:endParaRPr lang="ar-SA" sz="2900" kern="1200" dirty="0"/>
        </a:p>
      </dsp:txBody>
      <dsp:txXfrm>
        <a:off x="0" y="1452000"/>
        <a:ext cx="5628456" cy="1380124"/>
      </dsp:txXfrm>
    </dsp:sp>
    <dsp:sp modelId="{3FF99A97-7070-4B9D-958A-3F94671205E8}">
      <dsp:nvSpPr>
        <dsp:cNvPr id="0" name=""/>
        <dsp:cNvSpPr/>
      </dsp:nvSpPr>
      <dsp:spPr>
        <a:xfrm>
          <a:off x="0" y="2901131"/>
          <a:ext cx="5628456" cy="1380124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/>
            <a:t>Spherical </a:t>
          </a:r>
          <a:r>
            <a:rPr lang="en-US" sz="2900" b="1" kern="1200"/>
            <a:t>Morula is formed </a:t>
          </a:r>
          <a:r>
            <a:rPr lang="en-US" sz="2900" kern="1200"/>
            <a:t>about the </a:t>
          </a:r>
          <a:r>
            <a:rPr lang="en-US" sz="29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3</a:t>
          </a:r>
          <a:r>
            <a:rPr lang="en-US" sz="2900" b="1" kern="1200" baseline="300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rd</a:t>
          </a:r>
          <a:r>
            <a:rPr lang="en-US" sz="29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2900" kern="1200"/>
            <a:t> day </a:t>
          </a:r>
          <a:r>
            <a:rPr lang="en-US" sz="2900" u="sng" kern="1200"/>
            <a:t>after fertilization.</a:t>
          </a:r>
          <a:endParaRPr lang="ar-SA" sz="2900" kern="1200" dirty="0"/>
        </a:p>
      </dsp:txBody>
      <dsp:txXfrm>
        <a:off x="0" y="2901131"/>
        <a:ext cx="5628456" cy="1380124"/>
      </dsp:txXfrm>
    </dsp:sp>
    <dsp:sp modelId="{8F01CB88-CB4D-4E2C-9292-B99862333253}">
      <dsp:nvSpPr>
        <dsp:cNvPr id="0" name=""/>
        <dsp:cNvSpPr/>
      </dsp:nvSpPr>
      <dsp:spPr>
        <a:xfrm>
          <a:off x="4" y="4350261"/>
          <a:ext cx="5628447" cy="1380124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3660" tIns="73660" rIns="73660" bIns="73660" numCol="1" spcCol="1270" anchor="ctr" anchorCtr="0">
          <a:noAutofit/>
        </a:bodyPr>
        <a:lstStyle/>
        <a:p>
          <a:pPr marL="0" lvl="0" indent="0" algn="ct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It resembles mulberry or blackberry.</a:t>
          </a:r>
          <a:endParaRPr lang="ar-SA" sz="2900" kern="1200" dirty="0"/>
        </a:p>
      </dsp:txBody>
      <dsp:txXfrm>
        <a:off x="4" y="4350261"/>
        <a:ext cx="5628447" cy="13801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84873-4F86-4709-95FB-B7641AFBC1C2}">
      <dsp:nvSpPr>
        <dsp:cNvPr id="0" name=""/>
        <dsp:cNvSpPr/>
      </dsp:nvSpPr>
      <dsp:spPr>
        <a:xfrm>
          <a:off x="0" y="2356745"/>
          <a:ext cx="8640960" cy="738416"/>
        </a:xfrm>
        <a:prstGeom prst="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Now the Morula is called </a:t>
          </a:r>
          <a:r>
            <a:rPr lang="en-US" sz="2000" b="1" i="1" u="sng" kern="1200" dirty="0"/>
            <a:t>Blastocyst</a:t>
          </a:r>
          <a:r>
            <a:rPr lang="en-US" sz="2000" kern="1200" dirty="0"/>
            <a:t>, its cavity is called </a:t>
          </a:r>
          <a:r>
            <a:rPr lang="en-US" sz="2000" kern="1200" dirty="0" err="1"/>
            <a:t>blastocystic</a:t>
          </a:r>
          <a:r>
            <a:rPr lang="en-US" sz="2000" kern="1200" dirty="0"/>
            <a:t> cavity or </a:t>
          </a:r>
          <a:r>
            <a:rPr lang="en-US" sz="2000" kern="1200" dirty="0" err="1"/>
            <a:t>blastocele</a:t>
          </a:r>
          <a:r>
            <a:rPr lang="en-US" sz="2000" kern="1200" dirty="0"/>
            <a:t>, and its cells divided into </a:t>
          </a:r>
          <a:r>
            <a:rPr lang="en-US" sz="2000" b="1" kern="1200" dirty="0"/>
            <a:t>Embryoblast &amp; Trophoblast</a:t>
          </a:r>
          <a:r>
            <a:rPr lang="en-US" sz="2000" kern="1200" dirty="0"/>
            <a:t>.</a:t>
          </a:r>
          <a:endParaRPr lang="ar-SA" sz="2000" kern="1200" dirty="0"/>
        </a:p>
      </dsp:txBody>
      <dsp:txXfrm>
        <a:off x="0" y="2356745"/>
        <a:ext cx="8640960" cy="738416"/>
      </dsp:txXfrm>
    </dsp:sp>
    <dsp:sp modelId="{143725BB-0EFA-44A9-BC45-1C6946B79168}">
      <dsp:nvSpPr>
        <dsp:cNvPr id="0" name=""/>
        <dsp:cNvSpPr/>
      </dsp:nvSpPr>
      <dsp:spPr>
        <a:xfrm rot="10800000">
          <a:off x="0" y="1571557"/>
          <a:ext cx="8640960" cy="792921"/>
        </a:xfrm>
        <a:prstGeom prst="upArrowCallout">
          <a:avLst/>
        </a:prstGeom>
        <a:solidFill>
          <a:schemeClr val="accent1">
            <a:alpha val="90000"/>
            <a:hueOff val="0"/>
            <a:satOff val="0"/>
            <a:lumOff val="0"/>
            <a:alphaOff val="-13333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/>
            <a:t>Fluid</a:t>
          </a:r>
          <a:r>
            <a:rPr lang="en-US" sz="2000" kern="1200" dirty="0"/>
            <a:t> passes from uterine cavity to the Morula. </a:t>
          </a:r>
          <a:endParaRPr lang="ar-SA" sz="2000" kern="1200" dirty="0"/>
        </a:p>
      </dsp:txBody>
      <dsp:txXfrm rot="10800000">
        <a:off x="0" y="1571557"/>
        <a:ext cx="8640960" cy="515216"/>
      </dsp:txXfrm>
    </dsp:sp>
    <dsp:sp modelId="{468FE0F6-4283-4757-ACB4-3204CFC3705F}">
      <dsp:nvSpPr>
        <dsp:cNvPr id="0" name=""/>
        <dsp:cNvSpPr/>
      </dsp:nvSpPr>
      <dsp:spPr>
        <a:xfrm rot="10800000">
          <a:off x="0" y="786369"/>
          <a:ext cx="8640960" cy="792921"/>
        </a:xfrm>
        <a:prstGeom prst="upArrowCallout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It remains </a:t>
          </a:r>
          <a:r>
            <a:rPr lang="en-US" sz="2000" b="1" kern="1200"/>
            <a:t>free</a:t>
          </a:r>
          <a:r>
            <a:rPr lang="en-US" sz="2000" kern="1200"/>
            <a:t> within the uterine cavity for </a:t>
          </a:r>
          <a:r>
            <a:rPr lang="en-US" sz="2000" b="1" u="sng" kern="1200"/>
            <a:t>one or two </a:t>
          </a:r>
          <a:r>
            <a:rPr lang="en-US" sz="2000" kern="1200"/>
            <a:t>days.</a:t>
          </a:r>
          <a:endParaRPr lang="ar-SA" sz="2000" kern="1200" dirty="0"/>
        </a:p>
      </dsp:txBody>
      <dsp:txXfrm rot="10800000">
        <a:off x="0" y="786369"/>
        <a:ext cx="8640960" cy="515216"/>
      </dsp:txXfrm>
    </dsp:sp>
    <dsp:sp modelId="{F5FD1E92-E147-4208-BEFE-545A6595E83D}">
      <dsp:nvSpPr>
        <dsp:cNvPr id="0" name=""/>
        <dsp:cNvSpPr/>
      </dsp:nvSpPr>
      <dsp:spPr>
        <a:xfrm rot="10800000">
          <a:off x="0" y="0"/>
          <a:ext cx="8640960" cy="792921"/>
        </a:xfrm>
        <a:prstGeom prst="upArrowCallout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Morula reaches the uterine cavity by the 4</a:t>
          </a:r>
          <a:r>
            <a:rPr lang="en-US" sz="2000" kern="1200" baseline="30000" dirty="0"/>
            <a:t>th</a:t>
          </a:r>
          <a:r>
            <a:rPr lang="en-US" sz="2000" kern="1200" dirty="0"/>
            <a:t> day after fertilization.</a:t>
          </a:r>
          <a:endParaRPr lang="ar-SA" sz="2000" kern="1200" dirty="0"/>
        </a:p>
      </dsp:txBody>
      <dsp:txXfrm rot="10800000">
        <a:off x="0" y="0"/>
        <a:ext cx="8640960" cy="51521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664FF7-0797-4118-8AED-462E8C8E590C}">
      <dsp:nvSpPr>
        <dsp:cNvPr id="0" name=""/>
        <dsp:cNvSpPr/>
      </dsp:nvSpPr>
      <dsp:spPr>
        <a:xfrm>
          <a:off x="2844316" y="1315144"/>
          <a:ext cx="1503995" cy="3703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476"/>
              </a:lnTo>
              <a:lnTo>
                <a:pt x="1503995" y="173476"/>
              </a:lnTo>
              <a:lnTo>
                <a:pt x="1503995" y="370342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452503-5018-4CD5-9BA4-6999C27FE8ED}">
      <dsp:nvSpPr>
        <dsp:cNvPr id="0" name=""/>
        <dsp:cNvSpPr/>
      </dsp:nvSpPr>
      <dsp:spPr>
        <a:xfrm>
          <a:off x="1306135" y="1315144"/>
          <a:ext cx="1538180" cy="370342"/>
        </a:xfrm>
        <a:custGeom>
          <a:avLst/>
          <a:gdLst/>
          <a:ahLst/>
          <a:cxnLst/>
          <a:rect l="0" t="0" r="0" b="0"/>
          <a:pathLst>
            <a:path>
              <a:moveTo>
                <a:pt x="1538180" y="0"/>
              </a:moveTo>
              <a:lnTo>
                <a:pt x="1538180" y="173476"/>
              </a:lnTo>
              <a:lnTo>
                <a:pt x="0" y="173476"/>
              </a:lnTo>
              <a:lnTo>
                <a:pt x="0" y="370342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3AFA72-2B09-470C-B35E-7153703E4D89}">
      <dsp:nvSpPr>
        <dsp:cNvPr id="0" name=""/>
        <dsp:cNvSpPr/>
      </dsp:nvSpPr>
      <dsp:spPr>
        <a:xfrm>
          <a:off x="955245" y="377686"/>
          <a:ext cx="3778141" cy="937457"/>
        </a:xfrm>
        <a:prstGeom prst="rect">
          <a:avLst/>
        </a:prstGeom>
        <a:solidFill>
          <a:schemeClr val="accent1">
            <a:alpha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 </a:t>
          </a:r>
          <a:r>
            <a:rPr lang="en-US" sz="1700" b="1" kern="1200" dirty="0"/>
            <a:t>cavity</a:t>
          </a:r>
          <a:r>
            <a:rPr lang="en-US" sz="1700" kern="1200" dirty="0"/>
            <a:t> appears within the morula dividing its cells into </a:t>
          </a:r>
          <a:r>
            <a:rPr lang="en-US" sz="1700" u="sng" kern="1200" dirty="0"/>
            <a:t>2 groups</a:t>
          </a:r>
          <a:r>
            <a:rPr lang="en-US" sz="1700" kern="1200" dirty="0"/>
            <a:t>:</a:t>
          </a:r>
          <a:endParaRPr lang="ar-SA" sz="1700" kern="1200" dirty="0"/>
        </a:p>
      </dsp:txBody>
      <dsp:txXfrm>
        <a:off x="955245" y="377686"/>
        <a:ext cx="3778141" cy="937457"/>
      </dsp:txXfrm>
    </dsp:sp>
    <dsp:sp modelId="{6E8C2092-2573-4C04-B915-9AA637F54DE4}">
      <dsp:nvSpPr>
        <dsp:cNvPr id="0" name=""/>
        <dsp:cNvSpPr/>
      </dsp:nvSpPr>
      <dsp:spPr>
        <a:xfrm>
          <a:off x="2600" y="1685487"/>
          <a:ext cx="2607069" cy="937457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1-Outer cell layer called </a:t>
          </a:r>
          <a:r>
            <a:rPr lang="en-US" sz="1700" b="1" kern="1200"/>
            <a:t>trophoblast.</a:t>
          </a:r>
          <a:endParaRPr lang="ar-SA" sz="1700" kern="1200" dirty="0"/>
        </a:p>
      </dsp:txBody>
      <dsp:txXfrm>
        <a:off x="2600" y="1685487"/>
        <a:ext cx="2607069" cy="937457"/>
      </dsp:txXfrm>
    </dsp:sp>
    <dsp:sp modelId="{1D0E0F73-73F8-4F26-8353-D34961E29CB8}">
      <dsp:nvSpPr>
        <dsp:cNvPr id="0" name=""/>
        <dsp:cNvSpPr/>
      </dsp:nvSpPr>
      <dsp:spPr>
        <a:xfrm>
          <a:off x="3007990" y="1685487"/>
          <a:ext cx="2680641" cy="937457"/>
        </a:xfrm>
        <a:prstGeom prst="rect">
          <a:avLst/>
        </a:prstGeom>
        <a:solidFill>
          <a:schemeClr val="accent1">
            <a:alpha val="7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2-Inner cell layer (mass) called </a:t>
          </a:r>
          <a:r>
            <a:rPr lang="en-US" sz="1700" b="1" kern="1200" dirty="0"/>
            <a:t>Embryoblast</a:t>
          </a:r>
          <a:r>
            <a:rPr lang="en-US" sz="1700" kern="1200" dirty="0"/>
            <a:t> attached to one of the poles of the blastocyst.</a:t>
          </a:r>
          <a:endParaRPr lang="ar-SA" sz="1700" kern="1200" dirty="0"/>
        </a:p>
      </dsp:txBody>
      <dsp:txXfrm>
        <a:off x="3007990" y="1685487"/>
        <a:ext cx="2680641" cy="9374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4E5CA8-E4DB-46D6-A4B1-0C5DC55708B8}">
      <dsp:nvSpPr>
        <dsp:cNvPr id="0" name=""/>
        <dsp:cNvSpPr/>
      </dsp:nvSpPr>
      <dsp:spPr>
        <a:xfrm>
          <a:off x="4934" y="785283"/>
          <a:ext cx="2960102" cy="1305173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u="sng" kern="1200" dirty="0"/>
            <a:t>Definition:</a:t>
          </a:r>
          <a:endParaRPr lang="ar-SA" sz="2000" kern="1200" dirty="0"/>
        </a:p>
      </dsp:txBody>
      <dsp:txXfrm>
        <a:off x="43161" y="823510"/>
        <a:ext cx="2883648" cy="1228719"/>
      </dsp:txXfrm>
    </dsp:sp>
    <dsp:sp modelId="{7401EDCF-D7D6-4F45-989C-8EC3DF1223DB}">
      <dsp:nvSpPr>
        <dsp:cNvPr id="0" name=""/>
        <dsp:cNvSpPr/>
      </dsp:nvSpPr>
      <dsp:spPr>
        <a:xfrm>
          <a:off x="300944" y="2090457"/>
          <a:ext cx="296010" cy="1483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3354"/>
              </a:lnTo>
              <a:lnTo>
                <a:pt x="296010" y="1483354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0419D8-57DB-41BE-93A4-17B766D30FB3}">
      <dsp:nvSpPr>
        <dsp:cNvPr id="0" name=""/>
        <dsp:cNvSpPr/>
      </dsp:nvSpPr>
      <dsp:spPr>
        <a:xfrm>
          <a:off x="596955" y="2584908"/>
          <a:ext cx="3164489" cy="1977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It is the process by which the </a:t>
          </a:r>
          <a:r>
            <a:rPr lang="en-US" sz="2000" b="1" kern="1200" dirty="0"/>
            <a:t>Blastocyst </a:t>
          </a:r>
          <a:r>
            <a:rPr lang="en-US" sz="2000" kern="1200" dirty="0"/>
            <a:t>penetrates the </a:t>
          </a:r>
          <a:r>
            <a:rPr lang="en-US" sz="2000" b="1" kern="1200" dirty="0"/>
            <a:t>superficial </a:t>
          </a:r>
          <a:r>
            <a:rPr lang="en-US" sz="2000" kern="1200" dirty="0"/>
            <a:t>(compact) layer of the endometrium of the uterus</a:t>
          </a:r>
          <a:r>
            <a:rPr lang="en-US" sz="1800" kern="1200" dirty="0"/>
            <a:t>.</a:t>
          </a:r>
          <a:endParaRPr lang="ar-SA" sz="1800" kern="1200" dirty="0"/>
        </a:p>
      </dsp:txBody>
      <dsp:txXfrm>
        <a:off x="654883" y="2642836"/>
        <a:ext cx="3048633" cy="1861949"/>
      </dsp:txXfrm>
    </dsp:sp>
    <dsp:sp modelId="{C1E519B4-76BA-4E9D-BEDF-7EA2A0544D0F}">
      <dsp:nvSpPr>
        <dsp:cNvPr id="0" name=""/>
        <dsp:cNvSpPr/>
      </dsp:nvSpPr>
      <dsp:spPr>
        <a:xfrm>
          <a:off x="4140455" y="785283"/>
          <a:ext cx="3049460" cy="1358594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u="sng" kern="1200"/>
            <a:t>Site:</a:t>
          </a:r>
          <a:endParaRPr lang="ar-SA" sz="2000" kern="1200" dirty="0"/>
        </a:p>
      </dsp:txBody>
      <dsp:txXfrm>
        <a:off x="4180247" y="825075"/>
        <a:ext cx="2969876" cy="1279010"/>
      </dsp:txXfrm>
    </dsp:sp>
    <dsp:sp modelId="{8556787C-E21F-49AD-B3B7-F7F1A933D111}">
      <dsp:nvSpPr>
        <dsp:cNvPr id="0" name=""/>
        <dsp:cNvSpPr/>
      </dsp:nvSpPr>
      <dsp:spPr>
        <a:xfrm>
          <a:off x="4445401" y="2143877"/>
          <a:ext cx="304946" cy="1483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3354"/>
              </a:lnTo>
              <a:lnTo>
                <a:pt x="304946" y="1483354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898612-0965-43FF-91E8-CDB4878520C4}">
      <dsp:nvSpPr>
        <dsp:cNvPr id="0" name=""/>
        <dsp:cNvSpPr/>
      </dsp:nvSpPr>
      <dsp:spPr>
        <a:xfrm>
          <a:off x="4750347" y="2638329"/>
          <a:ext cx="3164489" cy="1977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The normal site of </a:t>
          </a:r>
          <a:r>
            <a:rPr lang="en-US" sz="2000" b="1" i="1" u="sng" kern="1200" dirty="0"/>
            <a:t>implantation</a:t>
          </a:r>
          <a:r>
            <a:rPr lang="en-US" sz="2000" kern="1200" dirty="0"/>
            <a:t> is the </a:t>
          </a:r>
          <a:r>
            <a:rPr lang="en-US" sz="2000" i="1" u="none" kern="1200" dirty="0">
              <a:latin typeface="BankGothic Md BT" pitchFamily="34" charset="0"/>
            </a:rPr>
            <a:t>posterior wall of the body of the uterus near the fundus</a:t>
          </a:r>
          <a:r>
            <a:rPr lang="en-US" sz="2000" u="none" kern="1200" dirty="0"/>
            <a:t>.</a:t>
          </a:r>
        </a:p>
      </dsp:txBody>
      <dsp:txXfrm>
        <a:off x="4808275" y="2696257"/>
        <a:ext cx="3048633" cy="1861949"/>
      </dsp:txXfrm>
    </dsp:sp>
    <dsp:sp modelId="{7FA775BC-CD6E-4DC2-BAAF-64A7EFC280D1}">
      <dsp:nvSpPr>
        <dsp:cNvPr id="0" name=""/>
        <dsp:cNvSpPr/>
      </dsp:nvSpPr>
      <dsp:spPr>
        <a:xfrm>
          <a:off x="8260722" y="785283"/>
          <a:ext cx="3215081" cy="1381418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i="1" u="sng" kern="1200"/>
            <a:t>Time:</a:t>
          </a:r>
          <a:endParaRPr lang="ar-SA" sz="2000" kern="1200" dirty="0"/>
        </a:p>
      </dsp:txBody>
      <dsp:txXfrm>
        <a:off x="8301182" y="825743"/>
        <a:ext cx="3134161" cy="1300498"/>
      </dsp:txXfrm>
    </dsp:sp>
    <dsp:sp modelId="{753ECF38-0D9A-4A67-9C71-905F9E48DDB7}">
      <dsp:nvSpPr>
        <dsp:cNvPr id="0" name=""/>
        <dsp:cNvSpPr/>
      </dsp:nvSpPr>
      <dsp:spPr>
        <a:xfrm>
          <a:off x="8582231" y="2166701"/>
          <a:ext cx="321508" cy="14833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83354"/>
              </a:lnTo>
              <a:lnTo>
                <a:pt x="321508" y="1483354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3CB7D79-B0EE-4128-BB10-0519D276409C}">
      <dsp:nvSpPr>
        <dsp:cNvPr id="0" name=""/>
        <dsp:cNvSpPr/>
      </dsp:nvSpPr>
      <dsp:spPr>
        <a:xfrm>
          <a:off x="8903739" y="2661152"/>
          <a:ext cx="3164489" cy="19778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-It </a:t>
          </a:r>
          <a:r>
            <a:rPr lang="en-US" sz="2000" b="1" kern="1200"/>
            <a:t>begins</a:t>
          </a:r>
          <a:r>
            <a:rPr lang="en-US" sz="2000" kern="1200"/>
            <a:t> about the </a:t>
          </a:r>
          <a:r>
            <a:rPr lang="en-US" sz="2000" b="1" u="sng" kern="1200"/>
            <a:t>6</a:t>
          </a:r>
          <a:r>
            <a:rPr lang="en-US" sz="2000" b="1" u="sng" kern="1200" baseline="30000"/>
            <a:t>th</a:t>
          </a:r>
          <a:r>
            <a:rPr lang="en-US" sz="2000" b="1" u="sng" kern="1200"/>
            <a:t> day </a:t>
          </a:r>
          <a:r>
            <a:rPr lang="en-US" sz="2000" u="sng" kern="1200"/>
            <a:t>after fertilization.</a:t>
          </a:r>
        </a:p>
        <a:p>
          <a:pPr marL="0" lvl="0" indent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/>
            <a:t>-It is </a:t>
          </a:r>
          <a:r>
            <a:rPr lang="en-US" sz="2000" b="1" kern="1200"/>
            <a:t>completed</a:t>
          </a:r>
          <a:r>
            <a:rPr lang="en-US" sz="2000" kern="1200"/>
            <a:t> by the </a:t>
          </a:r>
          <a:r>
            <a:rPr lang="en-US" sz="2000" b="1" kern="1200"/>
            <a:t>11</a:t>
          </a:r>
          <a:r>
            <a:rPr lang="en-US" sz="2000" b="1" kern="1200" baseline="30000"/>
            <a:t>th</a:t>
          </a:r>
          <a:r>
            <a:rPr lang="en-US" sz="2000" kern="1200"/>
            <a:t> or </a:t>
          </a:r>
          <a:r>
            <a:rPr lang="en-US" sz="2000" b="1" kern="1200"/>
            <a:t>12</a:t>
          </a:r>
          <a:r>
            <a:rPr lang="en-US" sz="2000" b="1" kern="1200" baseline="30000"/>
            <a:t>th</a:t>
          </a:r>
          <a:r>
            <a:rPr lang="en-US" sz="2000" kern="1200"/>
            <a:t> day.</a:t>
          </a:r>
          <a:endParaRPr lang="ar-SA" sz="2000" kern="1200" dirty="0"/>
        </a:p>
      </dsp:txBody>
      <dsp:txXfrm>
        <a:off x="8961667" y="2719080"/>
        <a:ext cx="3048633" cy="18619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VaryingWidthList+Icon">
  <dgm:title val="قائمة متغيرة العرض"/>
  <dgm:desc val="تُستخدم لتأكيد عناصر مختلفة العرض.  وهي مفيدة للعمل على كميات كبيرة من نصوص المستوى 1.  ويُحدد عرض كل شكل بصورة مستقلة، بحسب النص الخاص به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diagrams.loki3.com/VaryingWidthList+Icon">
  <dgm:title val="قائمة متغيرة العرض"/>
  <dgm:desc val="تُستخدم لتأكيد عناصر مختلفة العرض.  وهي مفيدة للعمل على كميات كبيرة من نصوص المستوى 1.  ويُحدد عرض كل شكل بصورة مستقلة، بحسب النص الخاص به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diagrams.loki3.com/VaryingWidthList+Icon">
  <dgm:title val="قائمة متغيرة العرض"/>
  <dgm:desc val="تُستخدم لتأكيد عناصر مختلفة العرض.  وهي مفيدة للعمل على كميات كبيرة من نصوص المستوى 1.  ويُحدد عرض كل شكل بصورة مستقلة، بحسب النص الخاص به."/>
  <dgm:catLst>
    <dgm:cat type="list" pri="4160"/>
    <dgm:cat type="officeonline" pri="5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text" val="20"/>
      <dgm:constr type="h" for="ch" forName="text" refType="h"/>
      <dgm:constr type="primFontSz" for="ch" forName="text" op="equ" val="65"/>
      <dgm:constr type="h" for="ch" forName="space" refType="h" fact="0.05"/>
    </dgm:constrLst>
    <dgm:forEach name="Name1" axis="ch" ptType="node">
      <dgm:layoutNode name="text" styleLbl="node1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tMarg" refType="primFontSz" fact="0.2"/>
          <dgm:constr type="bMarg" refType="primFontSz" fact="0.2"/>
          <dgm:constr type="lMarg" refType="primFontSz" fact="0.2"/>
          <dgm:constr type="rMarg" refType="primFontSz" fact="0.2"/>
        </dgm:constrLst>
        <dgm:ruleLst>
          <dgm:rule type="w" val="INF" fact="NaN" max="NaN"/>
          <dgm:rule type="primFontSz" val="5" fact="NaN" max="NaN"/>
        </dgm:ruleLst>
      </dgm:layoutNode>
      <dgm:choose name="Name2">
        <dgm:if name="Name3" axis="par ch" ptType="doc node" func="cnt" op="gte" val="2">
          <dgm:forEach name="Name4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if>
        <dgm:else name="Name5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5F9E8-5C51-457D-801B-F17CCA185B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826F69-D68A-4D4C-98B0-734DDF279D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709B5-C884-411F-9C0A-1FA3C9038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710F-B75D-4F9A-857F-D0583A553A9F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4805EB-80D8-4403-A9F1-D3DD874A99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EDDBB-5FDB-454D-91A7-A74E57193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0070-25C1-4F30-91E8-99FAA6801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63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F30E65-1929-4F15-901B-50E0E28C0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568A36-AFC9-43F6-AB24-9ED0A5EBCB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A0BFB-DE17-4E4C-B041-452A6CC290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710F-B75D-4F9A-857F-D0583A553A9F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40C388-B52A-4208-B641-C71F45743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7B0A31-A458-464B-9D65-5FA2EC9D3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0070-25C1-4F30-91E8-99FAA6801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86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73BD8BE-7552-4226-9C14-868286FB81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0C43FE-7A7C-41AA-85BB-09AF8826C1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45070B-C3DC-4E0B-BA2A-A0B7C06E9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710F-B75D-4F9A-857F-D0583A553A9F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E1E86-5C0D-4842-BD10-28CBEC11F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EBD35-CDFF-41F3-BE65-692B8AF93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0070-25C1-4F30-91E8-99FAA6801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32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31D5CB-CC50-4551-A472-DCEA8E76D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A7B36-DC76-41F9-A6AC-CDBC61B4D2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35E64D-FFD1-4160-893E-2F62DD7CF7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710F-B75D-4F9A-857F-D0583A553A9F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94572B-D046-41FF-A7DF-8913BE0F0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3B4FDD-E5A9-4EB5-BADE-C5C1ED150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0070-25C1-4F30-91E8-99FAA6801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4258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E84BB-034F-4352-9C7E-066785774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A54A69-F1A2-415B-8270-50989A7FB9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ABA6E4-2567-4E15-82BF-E6E976CD0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710F-B75D-4F9A-857F-D0583A553A9F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3A2C60-BC52-4139-9599-8D0F344A9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F187EF-5BB8-43BF-AFD3-EC9162EB3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0070-25C1-4F30-91E8-99FAA6801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777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D03B2-3F03-4B31-8733-70082E0637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CB755-94CF-4EDE-96B7-97553159FD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891C45-54D3-4184-9930-CAD3A152C1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4149A-E091-4C4C-A547-3B0FC1C18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710F-B75D-4F9A-857F-D0583A553A9F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A2A29C-15D3-4136-940C-C70E8CD8B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E26B54-244D-4371-A169-F6C8014911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0070-25C1-4F30-91E8-99FAA6801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516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54E27B-619C-4F11-AA62-1FCDF107D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878936-4B19-45B5-8041-7DA438DA3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D4428D-389E-4256-A63C-5E59C347BF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D08FC0-25DB-49D3-B2A4-5F4658324D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3F64F5-0930-44B0-8654-DF60F34298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7F7F2E-D966-49F5-B112-BF3EAE967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710F-B75D-4F9A-857F-D0583A553A9F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71C0404-AA92-43C5-83F5-7B55E3E13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43EC9D-FB88-44B2-ACA7-1ADA2FE7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0070-25C1-4F30-91E8-99FAA6801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4961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58DD1-2E76-4BA8-88B5-361CAB9CB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854653-311B-4D10-858D-7DF052D9C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710F-B75D-4F9A-857F-D0583A553A9F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F97FCC-626C-4D2B-8FEC-8ECE7E67E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9282DB9-51D2-4FBE-B657-742BC7FC6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0070-25C1-4F30-91E8-99FAA6801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62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7BD9C4-B5C9-4CCB-A50F-B56D4020B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710F-B75D-4F9A-857F-D0583A553A9F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A0C7BB-2BEB-4EE2-B8DC-A4B285266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2B76C4-DFE8-4FA7-8A00-63E08D010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0070-25C1-4F30-91E8-99FAA6801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332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9F667B-1D95-4C40-BA3A-B4D773DC8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62D79D-395D-40BE-A27A-B67308D30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2C2EC5-23E4-4DFA-8A3E-6E27732DC3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55DC39-6689-4DED-9AD1-FD89353E1A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710F-B75D-4F9A-857F-D0583A553A9F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77F973-BE38-48F0-ADDC-0C1D673D9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002B31-E5FB-4786-B85A-2D317114E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0070-25C1-4F30-91E8-99FAA6801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40809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C40A4-8BF5-4061-8ADB-93188A6691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3F94F7-E938-474C-9553-37D6124DCD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B71A97-89D3-482B-932D-83A06D584D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E881FD-3386-4169-9029-28DC644A7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B710F-B75D-4F9A-857F-D0583A553A9F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113B9F-74A5-4F75-9D0D-9368633C14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62A84D-D644-4E19-89E8-B0F8AFA0D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00070-25C1-4F30-91E8-99FAA6801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070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E4FDC6-8250-47CA-A257-48C9FCA39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EFD4D-E133-4582-BA3D-0CBA81AB0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72A13-5BB8-4CBB-8E4B-BFE27BCDCA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5B710F-B75D-4F9A-857F-D0583A553A9F}" type="datetimeFigureOut">
              <a:rPr lang="en-US" smtClean="0"/>
              <a:t>10/13/2017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B4418E-9EE7-45F7-9911-091FF4A73C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4AC40F-5412-4DC2-A4E2-FAE9B9A739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00070-25C1-4F30-91E8-99FAA6801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799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vUeM4gydAU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onlinequizcreator.com/fertilization-implantation/quiz-315542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image" Target="../media/image7.jpeg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8.jpe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9.png"/><Relationship Id="rId7" Type="http://schemas.openxmlformats.org/officeDocument/2006/relationships/diagramQuickStyle" Target="../diagrams/quickStyle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10.jpe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5.xml"/><Relationship Id="rId3" Type="http://schemas.openxmlformats.org/officeDocument/2006/relationships/image" Target="../media/image11.jpeg"/><Relationship Id="rId7" Type="http://schemas.openxmlformats.org/officeDocument/2006/relationships/diagramQuickStyle" Target="../diagrams/quickStyle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5.xml"/><Relationship Id="rId5" Type="http://schemas.openxmlformats.org/officeDocument/2006/relationships/diagramData" Target="../diagrams/data5.xml"/><Relationship Id="rId4" Type="http://schemas.openxmlformats.org/officeDocument/2006/relationships/image" Target="../media/image12.jpeg"/><Relationship Id="rId9" Type="http://schemas.microsoft.com/office/2007/relationships/diagramDrawing" Target="../diagrams/drawing5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CB3451-A7E9-4252-9032-CD1AC3C1C7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10281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DBEF6B7-6E37-4F11-A040-518F661BD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181" y="3429000"/>
            <a:ext cx="4717473" cy="4717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779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C6275B7-61FA-4993-B903-06CCEEF8A4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2344" cy="6858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56D2469-4E7F-4122-A54C-18CB5C1615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9468702"/>
              </p:ext>
            </p:extLst>
          </p:nvPr>
        </p:nvGraphicFramePr>
        <p:xfrm>
          <a:off x="276446" y="786809"/>
          <a:ext cx="11632019" cy="6026534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1273578">
                  <a:extLst>
                    <a:ext uri="{9D8B030D-6E8A-4147-A177-3AD203B41FA5}">
                      <a16:colId xmlns:a16="http://schemas.microsoft.com/office/drawing/2014/main" val="2764959674"/>
                    </a:ext>
                  </a:extLst>
                </a:gridCol>
                <a:gridCol w="10358441">
                  <a:extLst>
                    <a:ext uri="{9D8B030D-6E8A-4147-A177-3AD203B41FA5}">
                      <a16:colId xmlns:a16="http://schemas.microsoft.com/office/drawing/2014/main" val="3257901689"/>
                    </a:ext>
                  </a:extLst>
                </a:gridCol>
              </a:tblGrid>
              <a:tr h="747266">
                <a:tc>
                  <a:txBody>
                    <a:bodyPr/>
                    <a:lstStyle/>
                    <a:p>
                      <a:pPr algn="ctr"/>
                      <a:r>
                        <a:rPr lang="en-US" sz="2400" u="none" dirty="0"/>
                        <a:t>5</a:t>
                      </a:r>
                      <a:r>
                        <a:rPr lang="en-US" sz="2400" u="none" baseline="30000" dirty="0"/>
                        <a:t>th</a:t>
                      </a:r>
                      <a:r>
                        <a:rPr lang="en-US" sz="2400" u="none" dirty="0"/>
                        <a:t> Day </a:t>
                      </a:r>
                      <a:endParaRPr lang="en-US" sz="2400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the Zona </a:t>
                      </a:r>
                      <a:r>
                        <a:rPr lang="en-US" sz="1900" dirty="0" err="1"/>
                        <a:t>pellucida</a:t>
                      </a:r>
                      <a:r>
                        <a:rPr lang="en-US" sz="1900" dirty="0"/>
                        <a:t> </a:t>
                      </a:r>
                      <a:r>
                        <a:rPr lang="en-US" sz="1900" u="sng" dirty="0"/>
                        <a:t>degenerates, </a:t>
                      </a:r>
                      <a:r>
                        <a:rPr lang="en-US" sz="1800" u="none" dirty="0"/>
                        <a:t>To allow </a:t>
                      </a:r>
                      <a:r>
                        <a:rPr lang="en-US" sz="1800" u="sng" dirty="0"/>
                        <a:t>the blastocyst </a:t>
                      </a:r>
                      <a:r>
                        <a:rPr lang="en-US" sz="1800" u="none" dirty="0"/>
                        <a:t>to increase in size and penetrate the endometrium</a:t>
                      </a:r>
                      <a:endParaRPr lang="en-US" sz="19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1551782"/>
                  </a:ext>
                </a:extLst>
              </a:tr>
              <a:tr h="868832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algn="ctr"/>
                      <a:r>
                        <a:rPr lang="en-US" sz="2400" u="none" dirty="0"/>
                        <a:t>6</a:t>
                      </a:r>
                      <a:r>
                        <a:rPr lang="en-US" sz="2400" u="none" baseline="30000" dirty="0"/>
                        <a:t>th</a:t>
                      </a:r>
                      <a:r>
                        <a:rPr lang="en-US" sz="2400" u="none" dirty="0"/>
                        <a:t> Day</a:t>
                      </a:r>
                      <a:endParaRPr lang="en-US" sz="2400" b="1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dirty="0"/>
                        <a:t>Blastocyst begins </a:t>
                      </a:r>
                      <a:r>
                        <a:rPr lang="en-US" sz="1800" u="sng" dirty="0"/>
                        <a:t>implantation &amp; adheres</a:t>
                      </a:r>
                      <a:r>
                        <a:rPr lang="en-US" sz="1800" u="none" dirty="0"/>
                        <a:t> </a:t>
                      </a:r>
                      <a:r>
                        <a:rPr lang="en-US" sz="1800" dirty="0"/>
                        <a:t>to the endometrium and beginning of penetration.</a:t>
                      </a:r>
                      <a:r>
                        <a:rPr lang="en-US" sz="1800" u="sng" dirty="0"/>
                        <a:t>.</a:t>
                      </a:r>
                    </a:p>
                    <a:p>
                      <a:pPr lvl="0"/>
                      <a:r>
                        <a:rPr lang="en-US" sz="1800" dirty="0"/>
                        <a:t>Trophoblast cells at the embryonic pole of the </a:t>
                      </a:r>
                      <a:r>
                        <a:rPr lang="en-US" sz="1800" dirty="0" err="1"/>
                        <a:t>balstocyst</a:t>
                      </a:r>
                      <a:r>
                        <a:rPr lang="en-US" sz="1800" dirty="0"/>
                        <a:t> </a:t>
                      </a:r>
                      <a:r>
                        <a:rPr lang="en-US" sz="1800" u="sng" dirty="0" err="1"/>
                        <a:t>begine</a:t>
                      </a:r>
                      <a:r>
                        <a:rPr lang="en-US" sz="1800" u="sng" dirty="0"/>
                        <a:t> to penetrate</a:t>
                      </a:r>
                      <a:r>
                        <a:rPr lang="en-US" sz="1800" dirty="0"/>
                        <a:t> the epithelium of the endometrium (uterine mucosa)</a:t>
                      </a:r>
                    </a:p>
                    <a:p>
                      <a:pPr lvl="0"/>
                      <a:r>
                        <a:rPr lang="en-US" sz="1800" dirty="0"/>
                        <a:t>Penetration results from proteolytic enzymes (eg.COX-2)  </a:t>
                      </a:r>
                      <a:r>
                        <a:rPr lang="en-US" sz="1800" u="sng" dirty="0"/>
                        <a:t>produced by </a:t>
                      </a:r>
                      <a:r>
                        <a:rPr lang="en-US" sz="1800" dirty="0"/>
                        <a:t>the trophoblast. </a:t>
                      </a:r>
                      <a:r>
                        <a:rPr lang="en-US" sz="1800" u="sng" dirty="0">
                          <a:solidFill>
                            <a:schemeClr val="tx1"/>
                          </a:solidFill>
                        </a:rPr>
                        <a:t>(in females lecture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063144"/>
                  </a:ext>
                </a:extLst>
              </a:tr>
              <a:tr h="868832">
                <a:tc>
                  <a:txBody>
                    <a:bodyPr/>
                    <a:lstStyle/>
                    <a:p>
                      <a:endParaRPr lang="en-US" dirty="0"/>
                    </a:p>
                    <a:p>
                      <a:pPr algn="ctr"/>
                      <a:r>
                        <a:rPr lang="en-US" sz="2800" dirty="0"/>
                        <a:t>7</a:t>
                      </a:r>
                      <a:r>
                        <a:rPr lang="en-US" sz="2800" baseline="30000" dirty="0"/>
                        <a:t>th</a:t>
                      </a:r>
                      <a:r>
                        <a:rPr lang="en-US" sz="2800" dirty="0"/>
                        <a:t> Day</a:t>
                      </a:r>
                      <a:endParaRPr 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Font typeface="Wingdings" pitchFamily="2" charset="2"/>
                        <a:buNone/>
                      </a:pPr>
                      <a:r>
                        <a:rPr lang="en-US" sz="1800" u="sng" dirty="0"/>
                        <a:t>Trophoblast differentiated into 2 layers:</a:t>
                      </a:r>
                      <a:r>
                        <a:rPr lang="en-US" sz="1800" dirty="0"/>
                        <a:t> </a:t>
                      </a:r>
                    </a:p>
                    <a:p>
                      <a:pPr lvl="0">
                        <a:buFont typeface="Wingdings" pitchFamily="2" charset="2"/>
                        <a:buNone/>
                      </a:pPr>
                      <a:r>
                        <a:rPr lang="en-US" sz="1800" u="sng" dirty="0"/>
                        <a:t>1-Cytotrophblast</a:t>
                      </a:r>
                      <a:r>
                        <a:rPr lang="en-US" sz="1800" dirty="0"/>
                        <a:t>, inner layer, mitotically active.</a:t>
                      </a:r>
                    </a:p>
                    <a:p>
                      <a:pPr lvl="0">
                        <a:buFont typeface="Wingdings" pitchFamily="2" charset="2"/>
                        <a:buNone/>
                      </a:pPr>
                      <a:r>
                        <a:rPr lang="en-US" sz="1800" u="sng" dirty="0"/>
                        <a:t>2-Syncytiotrophoblast </a:t>
                      </a:r>
                      <a:r>
                        <a:rPr lang="en-US" sz="1800" dirty="0"/>
                        <a:t>(outer multinucleated mass, with </a:t>
                      </a:r>
                      <a:r>
                        <a:rPr lang="en-US" sz="1800" u="sng" dirty="0"/>
                        <a:t>indistinct</a:t>
                      </a:r>
                      <a:r>
                        <a:rPr lang="en-US" sz="1800" dirty="0"/>
                        <a:t> cell boundary</a:t>
                      </a:r>
                    </a:p>
                    <a:p>
                      <a:pPr lvl="0">
                        <a:buFont typeface="Wingdings" pitchFamily="2" charset="2"/>
                        <a:buNone/>
                      </a:pPr>
                      <a:r>
                        <a:rPr lang="en-US" sz="1800" u="sng" dirty="0"/>
                        <a:t>* Invasion </a:t>
                      </a:r>
                      <a:r>
                        <a:rPr lang="en-US" sz="1800" dirty="0"/>
                        <a:t>of endometrium continues with the syncytiotrophoblasts 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7234800"/>
                  </a:ext>
                </a:extLst>
              </a:tr>
              <a:tr h="532894">
                <a:tc>
                  <a:txBody>
                    <a:bodyPr/>
                    <a:lstStyle/>
                    <a:p>
                      <a:pPr algn="ctr"/>
                      <a:r>
                        <a:rPr lang="en-US" sz="2800" u="none" dirty="0"/>
                        <a:t>8</a:t>
                      </a:r>
                      <a:r>
                        <a:rPr lang="en-US" sz="2800" u="none" baseline="30000" dirty="0"/>
                        <a:t>th</a:t>
                      </a:r>
                      <a:r>
                        <a:rPr lang="en-US" sz="2800" u="none" dirty="0"/>
                        <a:t> Day </a:t>
                      </a:r>
                      <a:endParaRPr lang="en-US" sz="2800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buFont typeface="Wingdings" pitchFamily="2" charset="2"/>
                        <a:buNone/>
                        <a:defRPr/>
                      </a:pPr>
                      <a:r>
                        <a:rPr lang="en-US" sz="1800" dirty="0"/>
                        <a:t>the </a:t>
                      </a:r>
                      <a:r>
                        <a:rPr lang="en-US" sz="1800" u="sng" dirty="0"/>
                        <a:t>blastocyst</a:t>
                      </a:r>
                      <a:r>
                        <a:rPr lang="en-US" sz="1800" dirty="0"/>
                        <a:t> is </a:t>
                      </a:r>
                      <a:r>
                        <a:rPr lang="en-US" sz="1800" u="sng" dirty="0"/>
                        <a:t>superficially embedded </a:t>
                      </a:r>
                      <a:r>
                        <a:rPr lang="en-US" sz="1800" dirty="0"/>
                        <a:t>in the compact layer of the endometrium.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9143420"/>
                  </a:ext>
                </a:extLst>
              </a:tr>
              <a:tr h="72301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u="none" dirty="0"/>
                        <a:t>10</a:t>
                      </a:r>
                      <a:r>
                        <a:rPr lang="en-US" sz="2000" u="none" baseline="30000" dirty="0"/>
                        <a:t>th</a:t>
                      </a:r>
                      <a:r>
                        <a:rPr lang="en-US" sz="2000" u="none" dirty="0"/>
                        <a:t>  or 11</a:t>
                      </a:r>
                      <a:r>
                        <a:rPr lang="en-US" sz="2000" u="none" baseline="30000" dirty="0"/>
                        <a:t>th</a:t>
                      </a:r>
                      <a:r>
                        <a:rPr lang="en-US" sz="2000" u="none" dirty="0"/>
                        <a:t> Day</a:t>
                      </a:r>
                      <a:endParaRPr lang="en-US" sz="2000" b="1" u="none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  <a:buFont typeface="Arial" charset="0"/>
                        <a:buChar char="•"/>
                        <a:defRPr/>
                      </a:pPr>
                      <a:r>
                        <a:rPr lang="en-US" sz="1800" dirty="0"/>
                        <a:t>Blood-filled Lacunae appear in the  </a:t>
                      </a:r>
                      <a:r>
                        <a:rPr lang="en-US" sz="1800" dirty="0" err="1"/>
                        <a:t>Syncytiotrophoblast</a:t>
                      </a:r>
                      <a:r>
                        <a:rPr lang="en-US" sz="1800" dirty="0"/>
                        <a:t> which communicate forming a </a:t>
                      </a:r>
                      <a:r>
                        <a:rPr lang="en-US" sz="1800" u="sng" dirty="0"/>
                        <a:t>lacunar network </a:t>
                      </a:r>
                    </a:p>
                    <a:p>
                      <a:pPr eaLnBrk="1" hangingPunct="1">
                        <a:lnSpc>
                          <a:spcPct val="80000"/>
                        </a:lnSpc>
                        <a:buFont typeface="Arial" charset="0"/>
                        <a:buChar char="•"/>
                        <a:defRPr/>
                      </a:pPr>
                      <a:r>
                        <a:rPr lang="en-US" sz="1800" dirty="0" err="1"/>
                        <a:t>Syncytiotrophoblast</a:t>
                      </a:r>
                      <a:r>
                        <a:rPr lang="en-US" sz="1800" dirty="0"/>
                        <a:t>  erodes the endothelial lining of the maternal capillaries which known as sinusoids.</a:t>
                      </a:r>
                      <a:endParaRPr lang="en-US" sz="18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2215773"/>
                  </a:ext>
                </a:extLst>
              </a:tr>
              <a:tr h="44656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11</a:t>
                      </a:r>
                      <a:r>
                        <a:rPr lang="en-US" sz="2000" baseline="30000" dirty="0"/>
                        <a:t>th</a:t>
                      </a:r>
                      <a:r>
                        <a:rPr lang="en-US" sz="2000" dirty="0"/>
                        <a:t> or 12</a:t>
                      </a:r>
                      <a:r>
                        <a:rPr lang="en-US" sz="2000" baseline="30000" dirty="0"/>
                        <a:t>th</a:t>
                      </a:r>
                      <a:r>
                        <a:rPr lang="en-US" sz="2000" dirty="0"/>
                        <a:t> Day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eaLnBrk="1" hangingPunct="1">
                        <a:lnSpc>
                          <a:spcPct val="80000"/>
                        </a:lnSpc>
                        <a:buFont typeface="Wingdings" pitchFamily="2" charset="2"/>
                        <a:buNone/>
                        <a:defRPr/>
                      </a:pPr>
                      <a:r>
                        <a:rPr lang="en-US" sz="1800" dirty="0"/>
                        <a:t>blood of maternal capillaries reaches the lacunae so </a:t>
                      </a:r>
                      <a:r>
                        <a:rPr lang="en-US" sz="1800" u="sng" dirty="0"/>
                        <a:t>Uteroplacental circulation </a:t>
                      </a:r>
                      <a:r>
                        <a:rPr lang="en-US" sz="1800" dirty="0"/>
                        <a:t>is established </a:t>
                      </a:r>
                      <a:endParaRPr lang="en-US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1759476"/>
                  </a:ext>
                </a:extLst>
              </a:tr>
              <a:tr h="86883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/>
                        <a:t>13</a:t>
                      </a:r>
                      <a:r>
                        <a:rPr lang="en-US" sz="2400" baseline="30000" dirty="0"/>
                        <a:t>th</a:t>
                      </a:r>
                      <a:r>
                        <a:rPr lang="en-US" sz="2000" dirty="0"/>
                        <a:t> to </a:t>
                      </a:r>
                      <a:r>
                        <a:rPr lang="en-US" sz="2400" b="0" dirty="0"/>
                        <a:t>15</a:t>
                      </a:r>
                      <a:r>
                        <a:rPr lang="en-US" sz="2000" baseline="30000" dirty="0"/>
                        <a:t>th</a:t>
                      </a:r>
                      <a:r>
                        <a:rPr lang="en-US" sz="2000" dirty="0"/>
                        <a:t> Day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Proliferation</a:t>
                      </a:r>
                      <a:r>
                        <a:rPr lang="en-US" sz="2000" dirty="0"/>
                        <a:t> </a:t>
                      </a:r>
                      <a:r>
                        <a:rPr lang="en-US" dirty="0"/>
                        <a:t>of </a:t>
                      </a:r>
                      <a:r>
                        <a:rPr lang="en-US" dirty="0" err="1"/>
                        <a:t>Cytotrophblast</a:t>
                      </a:r>
                      <a:r>
                        <a:rPr lang="en-US" dirty="0"/>
                        <a:t> cells produce extension inside the </a:t>
                      </a:r>
                      <a:r>
                        <a:rPr lang="en-US" dirty="0" err="1"/>
                        <a:t>Syncytiotrophoblast</a:t>
                      </a:r>
                      <a:r>
                        <a:rPr lang="en-US" dirty="0"/>
                        <a:t> to form the primary chorionic villi.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580446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CE78E1F9-C04B-4BA6-9C6D-6002DB7CE8C7}"/>
              </a:ext>
            </a:extLst>
          </p:cNvPr>
          <p:cNvSpPr/>
          <p:nvPr/>
        </p:nvSpPr>
        <p:spPr>
          <a:xfrm>
            <a:off x="276447" y="159026"/>
            <a:ext cx="5368980" cy="50358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SUMMARY 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35A84C-3A86-4ACA-ABAB-38D50CFF033D}"/>
              </a:ext>
            </a:extLst>
          </p:cNvPr>
          <p:cNvSpPr/>
          <p:nvPr/>
        </p:nvSpPr>
        <p:spPr>
          <a:xfrm>
            <a:off x="3062537" y="6213179"/>
            <a:ext cx="12331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CA" sz="1200" dirty="0">
                <a:solidFill>
                  <a:srgbClr val="00B050"/>
                </a:solidFill>
              </a:rPr>
              <a:t>Extra Notes: Chorionic villi are villi that sprout from the chorion to provide maximum contact area with maternal blood.</a:t>
            </a:r>
          </a:p>
          <a:p>
            <a:pPr lvl="1"/>
            <a:r>
              <a:rPr lang="en-US" sz="1200" dirty="0">
                <a:solidFill>
                  <a:srgbClr val="00B050"/>
                </a:solidFill>
              </a:rPr>
              <a:t>          Secondary chorionic villi are identified by having connective tissue</a:t>
            </a:r>
            <a:endParaRPr lang="en-CA" sz="1200" dirty="0">
              <a:solidFill>
                <a:srgbClr val="00B050"/>
              </a:solidFill>
            </a:endParaRPr>
          </a:p>
          <a:p>
            <a:pPr lvl="1"/>
            <a:r>
              <a:rPr lang="en-US" sz="1200" dirty="0">
                <a:solidFill>
                  <a:srgbClr val="00B050"/>
                </a:solidFill>
              </a:rPr>
              <a:t>          Tertiary chorionic villi are identified by having capillaries</a:t>
            </a:r>
            <a:endParaRPr lang="en-CA" sz="1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892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D7EE6E3-9C94-49BE-9038-A25AA11A2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2344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E0262F0-2967-4333-B00D-49F0B9587377}"/>
              </a:ext>
            </a:extLst>
          </p:cNvPr>
          <p:cNvSpPr/>
          <p:nvPr/>
        </p:nvSpPr>
        <p:spPr>
          <a:xfrm>
            <a:off x="190500" y="431504"/>
            <a:ext cx="8208335" cy="370013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dirty="0">
                <a:solidFill>
                  <a:srgbClr val="FF0000"/>
                </a:solidFill>
              </a:rPr>
              <a:t>Endometrial cells </a:t>
            </a:r>
            <a:r>
              <a:rPr lang="en-US" sz="2000" b="1" dirty="0"/>
              <a:t>undergo</a:t>
            </a:r>
            <a:r>
              <a:rPr lang="en-US" sz="2000" dirty="0"/>
              <a:t>  a process called </a:t>
            </a:r>
            <a:r>
              <a:rPr lang="en-US" sz="2000" dirty="0">
                <a:solidFill>
                  <a:srgbClr val="FF0000"/>
                </a:solidFill>
              </a:rPr>
              <a:t>apoptosis ,       </a:t>
            </a:r>
            <a:r>
              <a:rPr lang="en-US" sz="2000" dirty="0"/>
              <a:t> (programmed cell death) to facilitate invasion of endometrium by the </a:t>
            </a:r>
            <a:r>
              <a:rPr lang="en-US" sz="2000" u="sng" dirty="0" err="1">
                <a:solidFill>
                  <a:srgbClr val="FF0000"/>
                </a:solidFill>
              </a:rPr>
              <a:t>Syncytiotrophoblast</a:t>
            </a:r>
            <a:r>
              <a:rPr lang="en-US" sz="2000" u="sng" dirty="0">
                <a:solidFill>
                  <a:srgbClr val="FF0000"/>
                </a:solidFill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000" b="1" dirty="0" err="1">
                <a:solidFill>
                  <a:srgbClr val="FF0000"/>
                </a:solidFill>
              </a:rPr>
              <a:t>Syncytiotrophoblast</a:t>
            </a:r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engulf  these degenerated cells for nutrition of the embryo.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u="sng" dirty="0">
              <a:solidFill>
                <a:srgbClr val="000000"/>
              </a:solidFill>
            </a:endParaRPr>
          </a:p>
          <a:p>
            <a:pPr marL="342900" indent="-342900">
              <a:lnSpc>
                <a:spcPct val="80000"/>
              </a:lnSpc>
              <a:buFont typeface="Wingdings" panose="05000000000000000000" pitchFamily="2" charset="2"/>
              <a:buChar char="v"/>
              <a:defRPr/>
            </a:pPr>
            <a:r>
              <a:rPr lang="en-US" sz="2400" b="1" i="1" u="sng" dirty="0">
                <a:solidFill>
                  <a:srgbClr val="FF0000"/>
                </a:solidFill>
              </a:rPr>
              <a:t>Implantation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can be detected by: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u="sng" dirty="0">
                <a:solidFill>
                  <a:srgbClr val="000000"/>
                </a:solidFill>
              </a:rPr>
              <a:t>1-</a:t>
            </a:r>
            <a:r>
              <a:rPr lang="en-US" sz="2000" u="sng" dirty="0">
                <a:solidFill>
                  <a:srgbClr val="000000"/>
                </a:solidFill>
              </a:rPr>
              <a:t> </a:t>
            </a:r>
            <a:r>
              <a:rPr lang="en-US" sz="2000" b="1" u="sng" dirty="0">
                <a:solidFill>
                  <a:srgbClr val="000000"/>
                </a:solidFill>
              </a:rPr>
              <a:t>Ultrasonography.</a:t>
            </a:r>
          </a:p>
          <a:p>
            <a:pPr>
              <a:lnSpc>
                <a:spcPct val="80000"/>
              </a:lnSpc>
              <a:defRPr/>
            </a:pPr>
            <a:r>
              <a:rPr lang="en-US" sz="2000" b="1" dirty="0">
                <a:solidFill>
                  <a:srgbClr val="000000"/>
                </a:solidFill>
              </a:rPr>
              <a:t>2-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b="1" u="sng" dirty="0">
                <a:solidFill>
                  <a:schemeClr val="tx1"/>
                </a:solidFill>
              </a:rPr>
              <a:t>Pregnancy test</a:t>
            </a:r>
            <a:r>
              <a:rPr lang="en-US" sz="2000" u="sng" dirty="0">
                <a:solidFill>
                  <a:schemeClr val="tx1"/>
                </a:solidFill>
              </a:rPr>
              <a:t> </a:t>
            </a:r>
            <a:r>
              <a:rPr lang="en-US" sz="2000" b="1" u="sng" dirty="0" err="1">
                <a:solidFill>
                  <a:schemeClr val="tx1"/>
                </a:solidFill>
              </a:rPr>
              <a:t>hCG</a:t>
            </a:r>
            <a:r>
              <a:rPr lang="en-US" sz="2000" b="1" u="sng" dirty="0">
                <a:solidFill>
                  <a:schemeClr val="tx1"/>
                </a:solidFill>
              </a:rPr>
              <a:t> : </a:t>
            </a:r>
            <a:r>
              <a:rPr lang="en-US" sz="2000" dirty="0">
                <a:solidFill>
                  <a:srgbClr val="000000"/>
                </a:solidFill>
              </a:rPr>
              <a:t>(human chorionic gonadotrophin) a hormone which is </a:t>
            </a:r>
            <a:r>
              <a:rPr lang="en-US" sz="2000" b="1" dirty="0">
                <a:solidFill>
                  <a:schemeClr val="tx1"/>
                </a:solidFill>
              </a:rPr>
              <a:t>secreted by </a:t>
            </a:r>
            <a:r>
              <a:rPr lang="en-US" sz="2000" dirty="0">
                <a:solidFill>
                  <a:srgbClr val="000000"/>
                </a:solidFill>
              </a:rPr>
              <a:t>the </a:t>
            </a:r>
            <a:r>
              <a:rPr lang="en-US" sz="2000" b="1" dirty="0" err="1">
                <a:solidFill>
                  <a:srgbClr val="FF0000"/>
                </a:solidFill>
              </a:rPr>
              <a:t>Syncytiotrophoblast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dirty="0">
                <a:solidFill>
                  <a:srgbClr val="000000"/>
                </a:solidFill>
              </a:rPr>
              <a:t>about  the </a:t>
            </a:r>
            <a:r>
              <a:rPr lang="en-US" sz="2000" b="1" u="sng" dirty="0">
                <a:solidFill>
                  <a:srgbClr val="000000"/>
                </a:solidFill>
              </a:rPr>
              <a:t>end</a:t>
            </a:r>
            <a:r>
              <a:rPr lang="en-US" sz="2000" dirty="0">
                <a:solidFill>
                  <a:srgbClr val="000000"/>
                </a:solidFill>
              </a:rPr>
              <a:t> of 2</a:t>
            </a:r>
            <a:r>
              <a:rPr lang="en-US" sz="2000" baseline="30000" dirty="0">
                <a:solidFill>
                  <a:srgbClr val="000000"/>
                </a:solidFill>
              </a:rPr>
              <a:t>nd</a:t>
            </a:r>
            <a:r>
              <a:rPr lang="en-US" sz="2000" dirty="0">
                <a:solidFill>
                  <a:srgbClr val="000000"/>
                </a:solidFill>
              </a:rPr>
              <a:t> week </a:t>
            </a:r>
          </a:p>
          <a:p>
            <a:pPr>
              <a:lnSpc>
                <a:spcPct val="80000"/>
              </a:lnSpc>
              <a:defRPr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en-US" sz="1400" dirty="0">
                <a:solidFill>
                  <a:srgbClr val="000000"/>
                </a:solidFill>
              </a:rPr>
              <a:t>(</a:t>
            </a:r>
            <a:r>
              <a:rPr lang="en-US" sz="1400" dirty="0"/>
              <a:t>HCG can be measured in </a:t>
            </a:r>
            <a:r>
              <a:rPr lang="en-US" sz="1400" u="sng" dirty="0"/>
              <a:t>both the blood and urine </a:t>
            </a:r>
            <a:r>
              <a:rPr lang="en-US" sz="1400" dirty="0"/>
              <a:t>to determine if a woman is pregnant). </a:t>
            </a:r>
            <a:endParaRPr lang="en-US" sz="1400" dirty="0">
              <a:solidFill>
                <a:srgbClr val="00000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000" u="sng" dirty="0">
              <a:solidFill>
                <a:srgbClr val="FF0000"/>
              </a:solidFill>
            </a:endParaRPr>
          </a:p>
        </p:txBody>
      </p:sp>
      <p:pic>
        <p:nvPicPr>
          <p:cNvPr id="4" name="Picture 4" descr="Blastocy">
            <a:extLst>
              <a:ext uri="{FF2B5EF4-FFF2-40B4-BE49-F238E27FC236}">
                <a16:creationId xmlns:a16="http://schemas.microsoft.com/office/drawing/2014/main" id="{55680DEB-5663-42C4-B7FE-40DB85A9F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5" t="2380" r="8949" b="1190"/>
          <a:stretch>
            <a:fillRect/>
          </a:stretch>
        </p:blipFill>
        <p:spPr bwMode="auto">
          <a:xfrm>
            <a:off x="8575158" y="812504"/>
            <a:ext cx="3502542" cy="5105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1CD5E1F-10B8-4621-B71E-A663FA08DD1E}"/>
              </a:ext>
            </a:extLst>
          </p:cNvPr>
          <p:cNvSpPr/>
          <p:nvPr/>
        </p:nvSpPr>
        <p:spPr>
          <a:xfrm>
            <a:off x="190500" y="4380614"/>
            <a:ext cx="8208335" cy="225410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b="1" dirty="0">
              <a:solidFill>
                <a:schemeClr val="accent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FA25A99-D018-4F69-AC5C-5B18AF02E9ED}"/>
              </a:ext>
            </a:extLst>
          </p:cNvPr>
          <p:cNvSpPr/>
          <p:nvPr/>
        </p:nvSpPr>
        <p:spPr>
          <a:xfrm>
            <a:off x="190500" y="4380614"/>
            <a:ext cx="8208335" cy="230832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en-US" sz="2000" b="1" dirty="0">
                <a:solidFill>
                  <a:schemeClr val="accent2"/>
                </a:solidFill>
              </a:rPr>
              <a:t>Early Pregnancy Factor: </a:t>
            </a:r>
            <a:r>
              <a:rPr lang="en-US" altLang="en-US" sz="2000" b="1" dirty="0"/>
              <a:t>(EPF)</a:t>
            </a:r>
            <a:endParaRPr lang="en-US" altLang="en-US" sz="2000" b="1" dirty="0">
              <a:solidFill>
                <a:schemeClr val="accent2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>
                <a:solidFill>
                  <a:srgbClr val="000000"/>
                </a:solidFill>
              </a:rPr>
              <a:t>Is an </a:t>
            </a:r>
            <a:r>
              <a:rPr lang="en-US" b="1" dirty="0">
                <a:solidFill>
                  <a:srgbClr val="FF0000"/>
                </a:solidFill>
              </a:rPr>
              <a:t>immunosuppressant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مخمد للمناعة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) </a:t>
            </a:r>
            <a:r>
              <a:rPr lang="en-US" b="1" dirty="0">
                <a:solidFill>
                  <a:srgbClr val="FF0000"/>
                </a:solidFill>
              </a:rPr>
              <a:t>protein.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b="1" dirty="0"/>
              <a:t>It Is </a:t>
            </a:r>
            <a:r>
              <a:rPr lang="en-US" b="1" u="sng" dirty="0"/>
              <a:t>Secreted</a:t>
            </a:r>
            <a:r>
              <a:rPr lang="en-US" b="1" dirty="0"/>
              <a:t> </a:t>
            </a:r>
            <a:r>
              <a:rPr lang="en-US" dirty="0">
                <a:solidFill>
                  <a:srgbClr val="000000"/>
                </a:solidFill>
              </a:rPr>
              <a:t>by </a:t>
            </a:r>
            <a:r>
              <a:rPr lang="en-US" b="1" dirty="0">
                <a:solidFill>
                  <a:srgbClr val="000000"/>
                </a:solidFill>
              </a:rPr>
              <a:t>trophoblast cells.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It</a:t>
            </a:r>
            <a:r>
              <a:rPr lang="en-US" b="1" u="sng" dirty="0"/>
              <a:t> Appears in</a:t>
            </a:r>
            <a:r>
              <a:rPr lang="en-US" b="1" dirty="0"/>
              <a:t> </a:t>
            </a:r>
            <a:r>
              <a:rPr lang="en-US" b="1" dirty="0">
                <a:solidFill>
                  <a:srgbClr val="FF0000"/>
                </a:solidFill>
              </a:rPr>
              <a:t>maternal serum </a:t>
            </a:r>
            <a:r>
              <a:rPr lang="en-US" dirty="0"/>
              <a:t>within</a:t>
            </a:r>
            <a:r>
              <a:rPr lang="en-US" b="1" dirty="0"/>
              <a:t> 24--48 hrs., after fertilization.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Serum: blood plasma minus clotting proteins.</a:t>
            </a:r>
            <a:endParaRPr lang="en-US" b="1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b="1" u="sng" dirty="0"/>
              <a:t>Its function</a:t>
            </a:r>
            <a:r>
              <a:rPr lang="en-US" b="1" dirty="0"/>
              <a:t> </a:t>
            </a:r>
            <a:r>
              <a:rPr lang="en-US" dirty="0"/>
              <a:t>is to prevent the immune system from attacking the new embryo. </a:t>
            </a:r>
            <a:endParaRPr lang="en-US" b="1" dirty="0"/>
          </a:p>
          <a:p>
            <a:pPr algn="ctr"/>
            <a:r>
              <a:rPr lang="en-US" sz="1600" dirty="0">
                <a:solidFill>
                  <a:srgbClr val="000000"/>
                </a:solidFill>
              </a:rPr>
              <a:t>It is the basis for </a:t>
            </a:r>
            <a:r>
              <a:rPr lang="en-US" sz="1600" b="1" dirty="0">
                <a:solidFill>
                  <a:srgbClr val="FF0000"/>
                </a:solidFill>
              </a:rPr>
              <a:t>EPT</a:t>
            </a:r>
            <a:r>
              <a:rPr lang="en-US" sz="1600" dirty="0">
                <a:solidFill>
                  <a:srgbClr val="000000"/>
                </a:solidFill>
              </a:rPr>
              <a:t> (Early pregnancy test)</a:t>
            </a:r>
            <a:r>
              <a:rPr lang="en-US" sz="1600" dirty="0">
                <a:solidFill>
                  <a:srgbClr val="0000FF"/>
                </a:solidFill>
              </a:rPr>
              <a:t> </a:t>
            </a:r>
            <a:r>
              <a:rPr lang="en-US" sz="1600" b="1" dirty="0">
                <a:solidFill>
                  <a:srgbClr val="000000"/>
                </a:solidFill>
              </a:rPr>
              <a:t>in </a:t>
            </a:r>
            <a:r>
              <a:rPr lang="en-US" sz="1600" dirty="0">
                <a:solidFill>
                  <a:srgbClr val="000000"/>
                </a:solidFill>
              </a:rPr>
              <a:t>the </a:t>
            </a:r>
            <a:r>
              <a:rPr lang="en-US" sz="1600" b="1" dirty="0">
                <a:solidFill>
                  <a:srgbClr val="000000"/>
                </a:solidFill>
              </a:rPr>
              <a:t>first 10 days of development.</a:t>
            </a:r>
            <a:endParaRPr lang="en-US" altLang="en-US" b="1" dirty="0">
              <a:solidFill>
                <a:schemeClr val="accent2"/>
              </a:solidFill>
            </a:endParaRPr>
          </a:p>
          <a:p>
            <a:pPr algn="ctr"/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44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5450B557-A283-42CB-800B-CD23C5401D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2344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3B506CC-DC8C-4258-AF24-D23EA8DEADA9}"/>
              </a:ext>
            </a:extLst>
          </p:cNvPr>
          <p:cNvSpPr/>
          <p:nvPr/>
        </p:nvSpPr>
        <p:spPr>
          <a:xfrm>
            <a:off x="173772" y="196334"/>
            <a:ext cx="33654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i="1" dirty="0"/>
              <a:t>Ectopic Implantation (Pregnancy)</a:t>
            </a:r>
            <a:endParaRPr lang="en-US" dirty="0"/>
          </a:p>
        </p:txBody>
      </p:sp>
      <p:pic>
        <p:nvPicPr>
          <p:cNvPr id="3" name="Picture 4" descr="oc01_009">
            <a:extLst>
              <a:ext uri="{FF2B5EF4-FFF2-40B4-BE49-F238E27FC236}">
                <a16:creationId xmlns:a16="http://schemas.microsoft.com/office/drawing/2014/main" id="{F0DB95DC-C7BA-4072-B0AA-85A7921EC1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9" b="10938"/>
          <a:stretch/>
        </p:blipFill>
        <p:spPr bwMode="auto">
          <a:xfrm>
            <a:off x="6733309" y="665016"/>
            <a:ext cx="5006109" cy="3962401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llout: Right Arrow 5">
            <a:extLst>
              <a:ext uri="{FF2B5EF4-FFF2-40B4-BE49-F238E27FC236}">
                <a16:creationId xmlns:a16="http://schemas.microsoft.com/office/drawing/2014/main" id="{6B6CE3A2-C172-4ECC-83D2-6A0203C83C4C}"/>
              </a:ext>
            </a:extLst>
          </p:cNvPr>
          <p:cNvSpPr/>
          <p:nvPr/>
        </p:nvSpPr>
        <p:spPr>
          <a:xfrm rot="5400000">
            <a:off x="6924675" y="824068"/>
            <a:ext cx="1234214" cy="1987537"/>
          </a:xfrm>
          <a:prstGeom prst="rightArrowCallout">
            <a:avLst>
              <a:gd name="adj1" fmla="val 13060"/>
              <a:gd name="adj2" fmla="val 10075"/>
              <a:gd name="adj3" fmla="val 25000"/>
              <a:gd name="adj4" fmla="val 6497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vert270" rtlCol="0" anchor="t"/>
          <a:lstStyle/>
          <a:p>
            <a:pPr algn="ctr"/>
            <a:r>
              <a:rPr lang="en-US" sz="1200" dirty="0">
                <a:solidFill>
                  <a:srgbClr val="0000FF"/>
                </a:solidFill>
                <a:latin typeface="Arial" charset="0"/>
                <a:cs typeface="Arial" charset="0"/>
              </a:rPr>
              <a:t> The </a:t>
            </a:r>
            <a:r>
              <a:rPr lang="en-US" sz="1200" b="1" dirty="0">
                <a:solidFill>
                  <a:srgbClr val="0000FF"/>
                </a:solidFill>
                <a:latin typeface="Arial" charset="0"/>
                <a:cs typeface="Arial" charset="0"/>
              </a:rPr>
              <a:t>usual site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cs typeface="Arial" charset="0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Arial" charset="0"/>
              </a:rPr>
              <a:t>of implantation </a:t>
            </a:r>
            <a:r>
              <a:rPr lang="en-US" sz="1200" dirty="0">
                <a:solidFill>
                  <a:srgbClr val="0000FF"/>
                </a:solidFill>
                <a:latin typeface="Arial" charset="0"/>
                <a:cs typeface="Arial" charset="0"/>
              </a:rPr>
              <a:t>is the </a:t>
            </a:r>
            <a:r>
              <a:rPr lang="en-US" sz="1200" b="1" dirty="0">
                <a:solidFill>
                  <a:srgbClr val="FF00FF"/>
                </a:solidFill>
                <a:latin typeface="Arial" charset="0"/>
                <a:cs typeface="Arial" charset="0"/>
              </a:rPr>
              <a:t>posterior wall </a:t>
            </a:r>
            <a:r>
              <a:rPr lang="en-US" sz="1200" dirty="0">
                <a:solidFill>
                  <a:srgbClr val="FF00FF"/>
                </a:solidFill>
                <a:latin typeface="Arial" charset="0"/>
                <a:cs typeface="Arial" charset="0"/>
              </a:rPr>
              <a:t>of the body of </a:t>
            </a:r>
            <a:r>
              <a:rPr lang="en-US" sz="1200" b="1" dirty="0">
                <a:solidFill>
                  <a:srgbClr val="FF00FF"/>
                </a:solidFill>
                <a:latin typeface="Arial" charset="0"/>
                <a:cs typeface="Arial" charset="0"/>
              </a:rPr>
              <a:t>uterus </a:t>
            </a:r>
            <a:endParaRPr lang="en-US" sz="12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6FB9E578-EF96-4912-B174-4367C1ACBDE6}"/>
              </a:ext>
            </a:extLst>
          </p:cNvPr>
          <p:cNvSpPr/>
          <p:nvPr/>
        </p:nvSpPr>
        <p:spPr>
          <a:xfrm>
            <a:off x="7398329" y="2487773"/>
            <a:ext cx="314036" cy="294405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llout: Left Arrow 7">
            <a:extLst>
              <a:ext uri="{FF2B5EF4-FFF2-40B4-BE49-F238E27FC236}">
                <a16:creationId xmlns:a16="http://schemas.microsoft.com/office/drawing/2014/main" id="{226D03E9-C6F1-46DA-A57D-DE7EFE62EDA3}"/>
              </a:ext>
            </a:extLst>
          </p:cNvPr>
          <p:cNvSpPr/>
          <p:nvPr/>
        </p:nvSpPr>
        <p:spPr>
          <a:xfrm>
            <a:off x="10187710" y="2416719"/>
            <a:ext cx="1737004" cy="1279901"/>
          </a:xfrm>
          <a:prstGeom prst="leftArrowCallout">
            <a:avLst>
              <a:gd name="adj1" fmla="val 16205"/>
              <a:gd name="adj2" fmla="val 13800"/>
              <a:gd name="adj3" fmla="val 31452"/>
              <a:gd name="adj4" fmla="val 6497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00FF"/>
                </a:solidFill>
                <a:latin typeface="Arial" charset="0"/>
                <a:cs typeface="Arial" charset="0"/>
              </a:rPr>
              <a:t>Tubal pregnancy </a:t>
            </a:r>
          </a:p>
          <a:p>
            <a:pPr algn="ctr"/>
            <a:r>
              <a:rPr lang="en-US" sz="1200" dirty="0">
                <a:latin typeface="Arial" charset="0"/>
                <a:cs typeface="Arial" charset="0"/>
              </a:rPr>
              <a:t>is the </a:t>
            </a:r>
            <a:r>
              <a:rPr lang="en-US" sz="1200" b="1" u="sng" dirty="0">
                <a:solidFill>
                  <a:srgbClr val="FF00FF"/>
                </a:solidFill>
                <a:latin typeface="Arial" charset="0"/>
                <a:cs typeface="Arial" charset="0"/>
              </a:rPr>
              <a:t>most</a:t>
            </a:r>
            <a:r>
              <a:rPr lang="en-US" sz="1200" b="1" dirty="0">
                <a:solidFill>
                  <a:srgbClr val="FF00FF"/>
                </a:solidFill>
                <a:latin typeface="Arial" charset="0"/>
                <a:cs typeface="Arial" charset="0"/>
              </a:rPr>
              <a:t> </a:t>
            </a:r>
            <a:r>
              <a:rPr lang="en-US" sz="1200" dirty="0">
                <a:solidFill>
                  <a:schemeClr val="tx1"/>
                </a:solidFill>
                <a:latin typeface="Arial" charset="0"/>
                <a:cs typeface="Arial" charset="0"/>
              </a:rPr>
              <a:t>common type </a:t>
            </a:r>
            <a:r>
              <a:rPr lang="en-US" sz="1200" dirty="0">
                <a:latin typeface="Arial" charset="0"/>
                <a:cs typeface="Arial" charset="0"/>
              </a:rPr>
              <a:t>of ectopic pregnancy</a:t>
            </a:r>
            <a:endParaRPr lang="en-US" sz="1200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55BAB14-BF6D-4632-9EF4-34C64FA89703}"/>
              </a:ext>
            </a:extLst>
          </p:cNvPr>
          <p:cNvSpPr/>
          <p:nvPr/>
        </p:nvSpPr>
        <p:spPr>
          <a:xfrm>
            <a:off x="8723746" y="3017950"/>
            <a:ext cx="221070" cy="224030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D1D5409-2A58-4A3D-9962-C2CA8A76F267}"/>
              </a:ext>
            </a:extLst>
          </p:cNvPr>
          <p:cNvSpPr/>
          <p:nvPr/>
        </p:nvSpPr>
        <p:spPr>
          <a:xfrm>
            <a:off x="9892146" y="2893869"/>
            <a:ext cx="295564" cy="237260"/>
          </a:xfrm>
          <a:prstGeom prst="roundRect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allout: Up Arrow 11">
            <a:extLst>
              <a:ext uri="{FF2B5EF4-FFF2-40B4-BE49-F238E27FC236}">
                <a16:creationId xmlns:a16="http://schemas.microsoft.com/office/drawing/2014/main" id="{F4604B18-DF1F-426E-A3A8-A2CE8A75A68E}"/>
              </a:ext>
            </a:extLst>
          </p:cNvPr>
          <p:cNvSpPr/>
          <p:nvPr/>
        </p:nvSpPr>
        <p:spPr>
          <a:xfrm>
            <a:off x="7398329" y="3331161"/>
            <a:ext cx="2789381" cy="885901"/>
          </a:xfrm>
          <a:prstGeom prst="upArrowCallout">
            <a:avLst>
              <a:gd name="adj1" fmla="val 12664"/>
              <a:gd name="adj2" fmla="val 13281"/>
              <a:gd name="adj3" fmla="val 15748"/>
              <a:gd name="adj4" fmla="val 64977"/>
            </a:avLst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rgbClr val="0000FF"/>
                </a:solidFill>
                <a:latin typeface="Arial" charset="0"/>
                <a:cs typeface="Arial" charset="0"/>
              </a:rPr>
              <a:t>Ovarian pregnancy </a:t>
            </a:r>
          </a:p>
          <a:p>
            <a:pPr algn="ctr"/>
            <a:r>
              <a:rPr lang="en-US" sz="1200" dirty="0">
                <a:latin typeface="Arial" charset="0"/>
                <a:cs typeface="Arial" charset="0"/>
              </a:rPr>
              <a:t>is the </a:t>
            </a:r>
            <a:r>
              <a:rPr lang="en-US" sz="1200" b="1" u="sng" dirty="0">
                <a:solidFill>
                  <a:srgbClr val="FF00FF"/>
                </a:solidFill>
                <a:latin typeface="Arial" charset="0"/>
                <a:cs typeface="Arial" charset="0"/>
              </a:rPr>
              <a:t>least </a:t>
            </a:r>
            <a:r>
              <a:rPr lang="en-US" sz="1200" dirty="0">
                <a:solidFill>
                  <a:schemeClr val="tx1"/>
                </a:solidFill>
                <a:latin typeface="Arial" charset="0"/>
                <a:cs typeface="Arial" charset="0"/>
              </a:rPr>
              <a:t>common type </a:t>
            </a:r>
            <a:r>
              <a:rPr lang="en-US" sz="1200" dirty="0">
                <a:latin typeface="Arial" charset="0"/>
                <a:cs typeface="Arial" charset="0"/>
              </a:rPr>
              <a:t>of ectopic pregnancy</a:t>
            </a:r>
            <a:endParaRPr lang="en-US" sz="1200" dirty="0"/>
          </a:p>
        </p:txBody>
      </p:sp>
      <p:sp>
        <p:nvSpPr>
          <p:cNvPr id="15" name="Rectangle 5">
            <a:extLst>
              <a:ext uri="{FF2B5EF4-FFF2-40B4-BE49-F238E27FC236}">
                <a16:creationId xmlns:a16="http://schemas.microsoft.com/office/drawing/2014/main" id="{8840E894-90E8-4BF6-A163-ED6D2726CD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3772" y="4599847"/>
            <a:ext cx="2971800" cy="15465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1350" b="1" u="sng" dirty="0">
                <a:latin typeface="Arial" charset="0"/>
                <a:cs typeface="Arial" charset="0"/>
              </a:rPr>
              <a:t> sites of Ectopic Pregnancy</a:t>
            </a:r>
            <a:r>
              <a:rPr lang="en-US" sz="1350" b="1" dirty="0">
                <a:latin typeface="Arial" charset="0"/>
                <a:cs typeface="Arial" charset="0"/>
              </a:rPr>
              <a:t>:</a:t>
            </a:r>
          </a:p>
          <a:p>
            <a:pPr>
              <a:defRPr/>
            </a:pPr>
            <a:r>
              <a:rPr lang="en-US" sz="1350" b="1" dirty="0">
                <a:latin typeface="Arial" charset="0"/>
                <a:cs typeface="Arial" charset="0"/>
              </a:rPr>
              <a:t>1- Placenta Previa.</a:t>
            </a:r>
          </a:p>
          <a:p>
            <a:pPr>
              <a:defRPr/>
            </a:pPr>
            <a:r>
              <a:rPr lang="en-US" sz="1350" b="1" dirty="0">
                <a:latin typeface="Arial" charset="0"/>
                <a:cs typeface="Arial" charset="0"/>
              </a:rPr>
              <a:t>2- Tubal.  </a:t>
            </a:r>
          </a:p>
          <a:p>
            <a:pPr>
              <a:defRPr/>
            </a:pPr>
            <a:r>
              <a:rPr lang="en-US" sz="1350" b="1" dirty="0">
                <a:latin typeface="Arial" charset="0"/>
                <a:cs typeface="Arial" charset="0"/>
              </a:rPr>
              <a:t>3- Ovarian.  </a:t>
            </a:r>
          </a:p>
          <a:p>
            <a:pPr>
              <a:defRPr/>
            </a:pPr>
            <a:r>
              <a:rPr lang="en-US" sz="1350" b="1" dirty="0">
                <a:latin typeface="Arial" charset="0"/>
                <a:cs typeface="Arial" charset="0"/>
              </a:rPr>
              <a:t>4- Abdominal. </a:t>
            </a:r>
          </a:p>
          <a:p>
            <a:pPr>
              <a:defRPr/>
            </a:pPr>
            <a:r>
              <a:rPr lang="en-US" sz="1350" b="1" dirty="0">
                <a:latin typeface="Arial" charset="0"/>
                <a:cs typeface="Arial" charset="0"/>
              </a:rPr>
              <a:t>5- Pelvic.     </a:t>
            </a:r>
          </a:p>
          <a:p>
            <a:pPr>
              <a:defRPr/>
            </a:pPr>
            <a:r>
              <a:rPr lang="en-US" sz="1350" b="1" dirty="0">
                <a:latin typeface="Arial" charset="0"/>
                <a:cs typeface="Arial" charset="0"/>
              </a:rPr>
              <a:t>6- Cervical.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D5DBA9F-2662-4845-9B45-0E7EF9937430}"/>
              </a:ext>
            </a:extLst>
          </p:cNvPr>
          <p:cNvSpPr/>
          <p:nvPr/>
        </p:nvSpPr>
        <p:spPr>
          <a:xfrm>
            <a:off x="188777" y="596613"/>
            <a:ext cx="5190836" cy="158597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buFont typeface="Arial" charset="0"/>
              <a:buChar char="•"/>
              <a:defRPr/>
            </a:pPr>
            <a:r>
              <a:rPr lang="en-US" sz="1400" b="1" dirty="0">
                <a:solidFill>
                  <a:schemeClr val="tx1"/>
                </a:solidFill>
              </a:rPr>
              <a:t>It</a:t>
            </a:r>
            <a:r>
              <a:rPr lang="en-US" sz="1400" b="1" dirty="0">
                <a:solidFill>
                  <a:srgbClr val="0000FF"/>
                </a:solidFill>
              </a:rPr>
              <a:t> means </a:t>
            </a:r>
            <a:r>
              <a:rPr lang="en-US" sz="1400" b="1" dirty="0"/>
              <a:t>implantation </a:t>
            </a:r>
            <a:r>
              <a:rPr lang="en-US" sz="1400" b="1" u="sng" dirty="0">
                <a:solidFill>
                  <a:schemeClr val="accent5">
                    <a:lumMod val="75000"/>
                  </a:schemeClr>
                </a:solidFill>
              </a:rPr>
              <a:t>outside</a:t>
            </a:r>
            <a:r>
              <a:rPr lang="en-US" sz="1400" b="1" u="sng" dirty="0"/>
              <a:t> the uterine cavity.</a:t>
            </a:r>
          </a:p>
          <a:p>
            <a:pPr>
              <a:buFont typeface="Arial" charset="0"/>
              <a:buNone/>
              <a:defRPr/>
            </a:pPr>
            <a:endParaRPr lang="en-US" sz="1400" b="1" u="sng" dirty="0">
              <a:solidFill>
                <a:srgbClr val="0000FF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US" sz="1400" b="1" u="sng" dirty="0">
                <a:solidFill>
                  <a:srgbClr val="0000FF"/>
                </a:solidFill>
              </a:rPr>
              <a:t>1. 95 to 97% </a:t>
            </a:r>
            <a:r>
              <a:rPr lang="en-US" sz="1400" b="1" u="sng" dirty="0"/>
              <a:t>of </a:t>
            </a:r>
            <a:r>
              <a:rPr lang="en-US" sz="1400" b="1" dirty="0">
                <a:solidFill>
                  <a:srgbClr val="0000FF"/>
                </a:solidFill>
              </a:rPr>
              <a:t>ectopic pregnancies </a:t>
            </a:r>
            <a:r>
              <a:rPr lang="en-US" sz="1400" b="1" dirty="0"/>
              <a:t>occurs in the </a:t>
            </a:r>
            <a:r>
              <a:rPr lang="en-US" sz="1400" b="1" u="sng" dirty="0">
                <a:solidFill>
                  <a:srgbClr val="0000FF"/>
                </a:solidFill>
              </a:rPr>
              <a:t>uterine tube.</a:t>
            </a:r>
          </a:p>
          <a:p>
            <a:pPr>
              <a:buFont typeface="Arial" charset="0"/>
              <a:buChar char="•"/>
              <a:defRPr/>
            </a:pPr>
            <a:r>
              <a:rPr lang="en-US" sz="1400" b="1" dirty="0"/>
              <a:t>Most  are in the ampulla &amp; isthmus.</a:t>
            </a:r>
          </a:p>
          <a:p>
            <a:pPr>
              <a:buFont typeface="Arial" charset="0"/>
              <a:buNone/>
              <a:defRPr/>
            </a:pPr>
            <a:endParaRPr lang="en-US" sz="1400" b="1" u="sng" dirty="0">
              <a:solidFill>
                <a:srgbClr val="CC00FF"/>
              </a:solidFill>
            </a:endParaRPr>
          </a:p>
          <a:p>
            <a:pPr>
              <a:buFont typeface="Arial" charset="0"/>
              <a:buNone/>
              <a:defRPr/>
            </a:pPr>
            <a:r>
              <a:rPr lang="en-US" sz="1400" b="1" u="sng" dirty="0">
                <a:solidFill>
                  <a:srgbClr val="CC00FF"/>
                </a:solidFill>
              </a:rPr>
              <a:t>2. Placenta previa:</a:t>
            </a:r>
          </a:p>
          <a:p>
            <a:pPr>
              <a:buFont typeface="Arial" charset="0"/>
              <a:buChar char="•"/>
              <a:defRPr/>
            </a:pPr>
            <a:r>
              <a:rPr lang="en-US" sz="1400" b="1" dirty="0">
                <a:solidFill>
                  <a:srgbClr val="CC00FF"/>
                </a:solidFill>
              </a:rPr>
              <a:t>Implantation </a:t>
            </a:r>
            <a:r>
              <a:rPr lang="en-US" sz="1400" b="1" u="sng" dirty="0"/>
              <a:t>occurs in </a:t>
            </a:r>
            <a:r>
              <a:rPr lang="en-US" sz="1400" b="1" dirty="0"/>
              <a:t>the </a:t>
            </a:r>
            <a:r>
              <a:rPr lang="en-US" sz="1400" b="1" dirty="0">
                <a:solidFill>
                  <a:srgbClr val="CC00FF"/>
                </a:solidFill>
              </a:rPr>
              <a:t>lower</a:t>
            </a:r>
            <a:r>
              <a:rPr lang="en-US" sz="1400" b="1" dirty="0"/>
              <a:t> </a:t>
            </a:r>
            <a:r>
              <a:rPr lang="en-US" sz="1400" b="1" dirty="0">
                <a:solidFill>
                  <a:srgbClr val="CC00FF"/>
                </a:solidFill>
              </a:rPr>
              <a:t>uterine segment.</a:t>
            </a:r>
          </a:p>
          <a:p>
            <a:pPr>
              <a:buFont typeface="Arial" charset="0"/>
              <a:buChar char="•"/>
              <a:defRPr/>
            </a:pPr>
            <a:endParaRPr lang="en-US" sz="1400" b="1" dirty="0"/>
          </a:p>
          <a:p>
            <a:pPr>
              <a:buFont typeface="Arial" charset="0"/>
              <a:buChar char="•"/>
              <a:defRPr/>
            </a:pPr>
            <a:endParaRPr lang="en-US" sz="1400" b="1" dirty="0"/>
          </a:p>
          <a:p>
            <a:pPr>
              <a:buFont typeface="Arial" charset="0"/>
              <a:buChar char="•"/>
              <a:defRPr/>
            </a:pPr>
            <a:endParaRPr lang="en-US" sz="1400" b="1" dirty="0"/>
          </a:p>
          <a:p>
            <a:pPr>
              <a:buFont typeface="Arial" charset="0"/>
              <a:buChar char="•"/>
              <a:defRPr/>
            </a:pPr>
            <a:endParaRPr lang="en-US" sz="1400" b="1" dirty="0"/>
          </a:p>
        </p:txBody>
      </p:sp>
      <p:pic>
        <p:nvPicPr>
          <p:cNvPr id="17" name="Picture 7" descr="oc01_001">
            <a:extLst>
              <a:ext uri="{FF2B5EF4-FFF2-40B4-BE49-F238E27FC236}">
                <a16:creationId xmlns:a16="http://schemas.microsoft.com/office/drawing/2014/main" id="{1077A3B5-2592-49EE-A521-0AD9B9C9EB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869" y="4217062"/>
            <a:ext cx="1807296" cy="253998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 descr="oc01_003">
            <a:extLst>
              <a:ext uri="{FF2B5EF4-FFF2-40B4-BE49-F238E27FC236}">
                <a16:creationId xmlns:a16="http://schemas.microsoft.com/office/drawing/2014/main" id="{4F7FFDF9-FD70-496E-A5DA-D7690C4950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833" b="18437"/>
          <a:stretch>
            <a:fillRect/>
          </a:stretch>
        </p:blipFill>
        <p:spPr bwMode="auto">
          <a:xfrm>
            <a:off x="294054" y="2286588"/>
            <a:ext cx="1016575" cy="1016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7" descr="oc01_002">
            <a:extLst>
              <a:ext uri="{FF2B5EF4-FFF2-40B4-BE49-F238E27FC236}">
                <a16:creationId xmlns:a16="http://schemas.microsoft.com/office/drawing/2014/main" id="{D2D605DB-3D81-4E40-A489-27D1379F93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841" r="5620" b="60929"/>
          <a:stretch/>
        </p:blipFill>
        <p:spPr bwMode="auto">
          <a:xfrm>
            <a:off x="1806428" y="2247788"/>
            <a:ext cx="1076627" cy="105243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 descr="oc01_002">
            <a:extLst>
              <a:ext uri="{FF2B5EF4-FFF2-40B4-BE49-F238E27FC236}">
                <a16:creationId xmlns:a16="http://schemas.microsoft.com/office/drawing/2014/main" id="{FF83D8CE-6875-4799-85F8-AE68C1B33C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96" t="55271" r="8705" b="7317"/>
          <a:stretch/>
        </p:blipFill>
        <p:spPr bwMode="auto">
          <a:xfrm>
            <a:off x="3369049" y="2297781"/>
            <a:ext cx="1170353" cy="102418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7B37F4E-20C1-4C10-928F-479D114F0120}"/>
              </a:ext>
            </a:extLst>
          </p:cNvPr>
          <p:cNvSpPr/>
          <p:nvPr/>
        </p:nvSpPr>
        <p:spPr>
          <a:xfrm>
            <a:off x="1694018" y="3372677"/>
            <a:ext cx="1558851" cy="39492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1350" b="1" i="1" dirty="0">
                <a:solidFill>
                  <a:srgbClr val="000000"/>
                </a:solidFill>
              </a:rPr>
              <a:t>Placenta previa </a:t>
            </a:r>
            <a:r>
              <a:rPr lang="en-US" altLang="en-US" sz="1350" b="1" i="1" u="sng" dirty="0">
                <a:solidFill>
                  <a:srgbClr val="000000"/>
                </a:solidFill>
              </a:rPr>
              <a:t>lateralis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48F28B7-78CC-430B-9FF4-D1153CF680ED}"/>
              </a:ext>
            </a:extLst>
          </p:cNvPr>
          <p:cNvSpPr/>
          <p:nvPr/>
        </p:nvSpPr>
        <p:spPr>
          <a:xfrm>
            <a:off x="3303933" y="3372677"/>
            <a:ext cx="1558851" cy="39492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1350" b="1" i="1" dirty="0">
                <a:solidFill>
                  <a:srgbClr val="000000"/>
                </a:solidFill>
              </a:rPr>
              <a:t>Placenta previa </a:t>
            </a:r>
            <a:r>
              <a:rPr lang="en-US" altLang="en-US" sz="1350" b="1" i="1" u="sng" dirty="0" err="1">
                <a:solidFill>
                  <a:srgbClr val="000000"/>
                </a:solidFill>
              </a:rPr>
              <a:t>marginalis</a:t>
            </a:r>
            <a:endParaRPr lang="en-US" altLang="en-US" sz="1350" b="1" i="1" u="sng" dirty="0">
              <a:solidFill>
                <a:srgbClr val="000000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86D7E88-52B1-4749-B79C-E079BCB320D9}"/>
              </a:ext>
            </a:extLst>
          </p:cNvPr>
          <p:cNvSpPr/>
          <p:nvPr/>
        </p:nvSpPr>
        <p:spPr>
          <a:xfrm>
            <a:off x="61548" y="3372677"/>
            <a:ext cx="1558851" cy="39492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en-US" sz="1350" b="1" i="1" dirty="0">
                <a:solidFill>
                  <a:srgbClr val="000000"/>
                </a:solidFill>
              </a:rPr>
              <a:t>Placenta previa </a:t>
            </a:r>
            <a:r>
              <a:rPr lang="en-US" altLang="en-US" sz="1400" b="1" u="sng" dirty="0">
                <a:solidFill>
                  <a:srgbClr val="000000"/>
                </a:solidFill>
              </a:rPr>
              <a:t>centralis</a:t>
            </a:r>
            <a:endParaRPr lang="en-US" altLang="en-US" sz="1350" b="1" i="1" u="sng" dirty="0">
              <a:solidFill>
                <a:srgbClr val="00000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5ED38A3-2EC6-4C1E-A386-68333A721AC9}"/>
              </a:ext>
            </a:extLst>
          </p:cNvPr>
          <p:cNvSpPr/>
          <p:nvPr/>
        </p:nvSpPr>
        <p:spPr>
          <a:xfrm>
            <a:off x="3369049" y="174414"/>
            <a:ext cx="17187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dirty="0">
                <a:solidFill>
                  <a:schemeClr val="bg1">
                    <a:lumMod val="50000"/>
                  </a:schemeClr>
                </a:solidFill>
              </a:rPr>
              <a:t>(الحمل خارج الرحم)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2A7423E-2C1A-4AFD-82F2-DFD05A3F3BB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09" y="4699148"/>
            <a:ext cx="5006109" cy="2057897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B3F2415-9803-49C6-B015-B7F3C6E55858}"/>
              </a:ext>
            </a:extLst>
          </p:cNvPr>
          <p:cNvSpPr txBox="1"/>
          <p:nvPr/>
        </p:nvSpPr>
        <p:spPr>
          <a:xfrm>
            <a:off x="1620399" y="1649198"/>
            <a:ext cx="18965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1400" dirty="0">
                <a:solidFill>
                  <a:schemeClr val="bg1">
                    <a:lumMod val="6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(تستلزم ولادة قيصرية)</a:t>
            </a:r>
            <a:endParaRPr lang="en-US" sz="1400" dirty="0">
              <a:solidFill>
                <a:schemeClr val="bg1">
                  <a:lumMod val="6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438642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512637B-BA3F-4E12-A6D8-311835DB72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459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EBE2B7-BBB4-47EC-AB8F-DF9A5B670FFA}"/>
              </a:ext>
            </a:extLst>
          </p:cNvPr>
          <p:cNvSpPr txBox="1"/>
          <p:nvPr/>
        </p:nvSpPr>
        <p:spPr>
          <a:xfrm>
            <a:off x="596899" y="998920"/>
            <a:ext cx="77009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 may be helpful for your understanding: 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>
            <a:hlinkClick r:id="rId3"/>
            <a:extLst>
              <a:ext uri="{FF2B5EF4-FFF2-40B4-BE49-F238E27FC236}">
                <a16:creationId xmlns:a16="http://schemas.microsoft.com/office/drawing/2014/main" id="{2F83E502-6BA3-4FA2-9961-D9B771274363}"/>
              </a:ext>
            </a:extLst>
          </p:cNvPr>
          <p:cNvSpPr/>
          <p:nvPr/>
        </p:nvSpPr>
        <p:spPr>
          <a:xfrm>
            <a:off x="866659" y="1927915"/>
            <a:ext cx="4960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u="sng" dirty="0">
                <a:solidFill>
                  <a:srgbClr val="0563C1"/>
                </a:solidFill>
              </a:rPr>
              <a:t>Human Physiology - Fertilization and Implantation</a:t>
            </a:r>
            <a:endParaRPr lang="ar-SA" u="sng" dirty="0">
              <a:solidFill>
                <a:srgbClr val="0563C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60787ED-6774-4CED-8A3A-F62BC1618CC5}"/>
              </a:ext>
            </a:extLst>
          </p:cNvPr>
          <p:cNvSpPr/>
          <p:nvPr/>
        </p:nvSpPr>
        <p:spPr>
          <a:xfrm>
            <a:off x="866659" y="4003700"/>
            <a:ext cx="43011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Fertilization and Implantation online quiz</a:t>
            </a:r>
            <a:endParaRPr lang="ar-S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FD2EC8-982D-45FA-BE59-E5F7859ADD47}"/>
              </a:ext>
            </a:extLst>
          </p:cNvPr>
          <p:cNvSpPr txBox="1"/>
          <p:nvPr/>
        </p:nvSpPr>
        <p:spPr>
          <a:xfrm>
            <a:off x="596898" y="3233740"/>
            <a:ext cx="770093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Online quiz:</a:t>
            </a:r>
            <a:endParaRPr lang="ar-S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5155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EFF33F-29D3-467B-B052-C2B2160203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1032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E1D912B-16F6-43AC-AE5B-D7D45178F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2344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4AD41EA-6698-43E7-AE14-86B7E8872FB4}"/>
              </a:ext>
            </a:extLst>
          </p:cNvPr>
          <p:cNvSpPr/>
          <p:nvPr/>
        </p:nvSpPr>
        <p:spPr>
          <a:xfrm>
            <a:off x="98637" y="0"/>
            <a:ext cx="11985072" cy="78329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9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/>
            <a:r>
              <a:rPr lang="en-US" sz="4000" b="1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OBJECTIVES </a:t>
            </a:r>
            <a:r>
              <a:rPr lang="en-US" sz="4000" dirty="0"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:</a:t>
            </a:r>
            <a:endParaRPr lang="en-US" sz="2800" dirty="0"/>
          </a:p>
          <a:p>
            <a:endParaRPr lang="en-US" sz="2800" b="1" dirty="0"/>
          </a:p>
          <a:p>
            <a:r>
              <a:rPr lang="en-US" sz="2800" b="1" dirty="0"/>
              <a:t>By the end of the lecture, you should be able to: </a:t>
            </a:r>
            <a:endParaRPr lang="en-US" sz="2800" dirty="0"/>
          </a:p>
          <a:p>
            <a:pPr>
              <a:lnSpc>
                <a:spcPct val="150000"/>
              </a:lnSpc>
            </a:pPr>
            <a:r>
              <a:rPr lang="en-US" sz="2800" dirty="0"/>
              <a:t>• Identify </a:t>
            </a:r>
            <a:r>
              <a:rPr lang="en-US" sz="2800" b="1" dirty="0"/>
              <a:t>fertilization </a:t>
            </a:r>
            <a:r>
              <a:rPr lang="en-US" sz="2800" dirty="0"/>
              <a:t>and its </a:t>
            </a:r>
            <a:r>
              <a:rPr lang="en-US" sz="2800" b="1" dirty="0"/>
              <a:t>site</a:t>
            </a:r>
            <a:r>
              <a:rPr lang="en-US" sz="2800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• List the </a:t>
            </a:r>
            <a:r>
              <a:rPr lang="en-US" sz="2800" b="1" dirty="0"/>
              <a:t>phases </a:t>
            </a:r>
            <a:r>
              <a:rPr lang="en-US" sz="2800" dirty="0"/>
              <a:t>of fertilization.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• Describe the </a:t>
            </a:r>
            <a:r>
              <a:rPr lang="en-US" sz="2800" b="1" dirty="0"/>
              <a:t>results </a:t>
            </a:r>
            <a:r>
              <a:rPr lang="en-US" sz="2800" dirty="0"/>
              <a:t>of fertilization.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• Describe the </a:t>
            </a:r>
            <a:r>
              <a:rPr lang="en-US" sz="2800" b="1" dirty="0"/>
              <a:t>formation </a:t>
            </a:r>
            <a:r>
              <a:rPr lang="en-US" sz="2800" dirty="0"/>
              <a:t>of </a:t>
            </a:r>
            <a:r>
              <a:rPr lang="en-US" sz="2800" b="1" dirty="0"/>
              <a:t>blastocyst</a:t>
            </a:r>
            <a:r>
              <a:rPr lang="en-US" sz="2800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• Identify </a:t>
            </a:r>
            <a:r>
              <a:rPr lang="en-US" sz="2800" b="1" dirty="0"/>
              <a:t>implantation </a:t>
            </a:r>
            <a:r>
              <a:rPr lang="en-US" sz="2800" dirty="0"/>
              <a:t>and its </a:t>
            </a:r>
            <a:r>
              <a:rPr lang="en-US" sz="2800" b="1" dirty="0"/>
              <a:t>site</a:t>
            </a:r>
            <a:r>
              <a:rPr lang="en-US" sz="2800" dirty="0"/>
              <a:t>.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• Describe the </a:t>
            </a:r>
            <a:r>
              <a:rPr lang="en-US" sz="2800" b="1" dirty="0"/>
              <a:t>mechanism </a:t>
            </a:r>
            <a:r>
              <a:rPr lang="en-US" sz="2800" dirty="0"/>
              <a:t>of </a:t>
            </a:r>
            <a:r>
              <a:rPr lang="en-US" sz="2800" b="1" dirty="0"/>
              <a:t>implantation.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• </a:t>
            </a:r>
            <a:r>
              <a:rPr lang="en-US" sz="2800" b="1" dirty="0"/>
              <a:t>Describe the formation of primary chorionic villi .</a:t>
            </a:r>
          </a:p>
          <a:p>
            <a:pPr>
              <a:lnSpc>
                <a:spcPct val="150000"/>
              </a:lnSpc>
            </a:pPr>
            <a:r>
              <a:rPr lang="en-US" sz="2800" b="1" dirty="0"/>
              <a:t> </a:t>
            </a:r>
            <a:r>
              <a:rPr lang="en-US" sz="2800" dirty="0"/>
              <a:t>• </a:t>
            </a:r>
            <a:r>
              <a:rPr lang="en-US" sz="2800" b="1" dirty="0"/>
              <a:t>List the common sites of ectopic pregnancies .</a:t>
            </a:r>
          </a:p>
          <a:p>
            <a:pPr marL="457200" indent="-457200">
              <a:lnSpc>
                <a:spcPct val="150000"/>
              </a:lnSpc>
              <a:buFont typeface="Arial" pitchFamily="34" charset="0"/>
              <a:buChar char="•"/>
            </a:pPr>
            <a:endParaRPr lang="en-US" sz="2800" dirty="0"/>
          </a:p>
          <a:p>
            <a:r>
              <a:rPr lang="en-US" sz="2000" b="0" i="0" u="none" strike="noStrike" baseline="0" dirty="0">
                <a:solidFill>
                  <a:srgbClr val="FF0000"/>
                </a:solidFill>
                <a:latin typeface="_PDMS_Saleem_QuranFont" panose="02010000000000000000" pitchFamily="2" charset="-78"/>
                <a:cs typeface="_PDMS_Saleem_QuranFont" panose="02010000000000000000" pitchFamily="2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1423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8FBA515-8DF3-4A6C-B6E9-658B3A98B5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15"/>
            <a:ext cx="12182344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EE73B19-9CE9-471F-B423-C475233DDCC8}"/>
              </a:ext>
            </a:extLst>
          </p:cNvPr>
          <p:cNvSpPr/>
          <p:nvPr/>
        </p:nvSpPr>
        <p:spPr>
          <a:xfrm>
            <a:off x="3997234" y="231167"/>
            <a:ext cx="26345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FERTILIZATION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F20E586-F36D-432A-8267-61453AFD8D9D}"/>
              </a:ext>
            </a:extLst>
          </p:cNvPr>
          <p:cNvSpPr/>
          <p:nvPr/>
        </p:nvSpPr>
        <p:spPr>
          <a:xfrm>
            <a:off x="339635" y="322038"/>
            <a:ext cx="1088983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Char char="•"/>
              <a:defRPr/>
            </a:pPr>
            <a:r>
              <a:rPr lang="en-US" sz="16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Definition:</a:t>
            </a:r>
          </a:p>
          <a:p>
            <a:pPr>
              <a:defRPr/>
            </a:pP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it is the process during which a male gamete 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(sperm) 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unites with a female gamete 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(oocyte)  </a:t>
            </a:r>
            <a:r>
              <a:rPr lang="en-US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 form a single cell </a:t>
            </a:r>
            <a:r>
              <a:rPr lang="en-US" sz="16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(ZYGOTE).</a:t>
            </a:r>
          </a:p>
          <a:p>
            <a:pPr>
              <a:buFont typeface="Arial" charset="0"/>
              <a:buChar char="•"/>
              <a:defRPr/>
            </a:pPr>
            <a:endParaRPr lang="en-US" dirty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6941BD3-1F87-4F81-AC72-EEBEA4C365A6}"/>
              </a:ext>
            </a:extLst>
          </p:cNvPr>
          <p:cNvSpPr/>
          <p:nvPr/>
        </p:nvSpPr>
        <p:spPr>
          <a:xfrm>
            <a:off x="335076" y="848063"/>
            <a:ext cx="6944887" cy="6740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1400" b="1" dirty="0"/>
              <a:t>It is a complex process.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1400" b="1" dirty="0"/>
              <a:t>It begins </a:t>
            </a:r>
            <a:r>
              <a:rPr lang="en-US" sz="1400" dirty="0"/>
              <a:t>with a </a:t>
            </a:r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contact</a:t>
            </a:r>
            <a:r>
              <a:rPr lang="en-US" sz="1400" dirty="0"/>
              <a:t> between  </a:t>
            </a:r>
            <a:r>
              <a:rPr lang="en-US" sz="1400" b="1" dirty="0"/>
              <a:t>sperm </a:t>
            </a:r>
            <a:r>
              <a:rPr lang="en-US" sz="1400" dirty="0"/>
              <a:t>&amp;  </a:t>
            </a:r>
            <a:r>
              <a:rPr lang="en-US" sz="1400" b="1" dirty="0"/>
              <a:t>ovum.</a:t>
            </a:r>
          </a:p>
          <a:p>
            <a:pPr marL="342900" indent="-3429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1400" b="1" u="sng" dirty="0">
                <a:solidFill>
                  <a:srgbClr val="FF0000"/>
                </a:solidFill>
              </a:rPr>
              <a:t>Ends up </a:t>
            </a:r>
            <a:r>
              <a:rPr lang="en-US" sz="1400" b="1" dirty="0"/>
              <a:t>with </a:t>
            </a:r>
            <a:r>
              <a:rPr lang="en-US" sz="1400" b="1" dirty="0">
                <a:solidFill>
                  <a:srgbClr val="FF0000"/>
                </a:solidFill>
              </a:rPr>
              <a:t>intermingling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b="1" dirty="0"/>
              <a:t>of the </a:t>
            </a:r>
            <a:r>
              <a:rPr lang="en-US" sz="1400" b="1" u="sng" dirty="0"/>
              <a:t>maternal </a:t>
            </a:r>
            <a:r>
              <a:rPr lang="en-US" sz="1400" b="1" dirty="0"/>
              <a:t>and </a:t>
            </a:r>
            <a:r>
              <a:rPr lang="en-US" sz="1400" b="1" u="sng" dirty="0"/>
              <a:t>paternal </a:t>
            </a:r>
            <a:r>
              <a:rPr lang="en-US" sz="1400" b="1" dirty="0"/>
              <a:t>chromosomes.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57C2C52-32C0-408F-B820-FE49F55794B8}"/>
              </a:ext>
            </a:extLst>
          </p:cNvPr>
          <p:cNvSpPr/>
          <p:nvPr/>
        </p:nvSpPr>
        <p:spPr>
          <a:xfrm>
            <a:off x="223956" y="1736864"/>
            <a:ext cx="926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>
                <a:latin typeface="Baskerville Old Face" pitchFamily="18" charset="0"/>
              </a:rPr>
              <a:t>Site</a:t>
            </a:r>
            <a:r>
              <a:rPr lang="en-US" b="1" dirty="0">
                <a:latin typeface="Baskerville Old Face" pitchFamily="18" charset="0"/>
              </a:rPr>
              <a:t> :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9F999A8-F76F-4AED-95E6-E0B39F3CA023}"/>
              </a:ext>
            </a:extLst>
          </p:cNvPr>
          <p:cNvSpPr/>
          <p:nvPr/>
        </p:nvSpPr>
        <p:spPr>
          <a:xfrm>
            <a:off x="1557137" y="2014283"/>
            <a:ext cx="1602565" cy="8544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sz="1400" u="sng" dirty="0">
                <a:solidFill>
                  <a:srgbClr val="0070C0"/>
                </a:solidFill>
              </a:rPr>
              <a:t>Usually</a:t>
            </a:r>
            <a:r>
              <a:rPr lang="en-US" sz="1400" dirty="0">
                <a:solidFill>
                  <a:schemeClr val="tx1"/>
                </a:solidFill>
              </a:rPr>
              <a:t> in the </a:t>
            </a:r>
            <a:r>
              <a:rPr lang="en-US" sz="1400" b="1" u="sng" dirty="0">
                <a:solidFill>
                  <a:srgbClr val="FF0000"/>
                </a:solidFill>
              </a:rPr>
              <a:t>ampulla</a:t>
            </a:r>
            <a:r>
              <a:rPr lang="en-US" sz="1400" dirty="0">
                <a:solidFill>
                  <a:srgbClr val="FF0000"/>
                </a:solidFill>
              </a:rPr>
              <a:t> </a:t>
            </a:r>
            <a:r>
              <a:rPr lang="en-US" sz="1400" dirty="0">
                <a:solidFill>
                  <a:schemeClr val="tx1"/>
                </a:solidFill>
              </a:rPr>
              <a:t>of  uterine tube or fallopian tube </a:t>
            </a:r>
            <a:r>
              <a:rPr lang="ar-SA" sz="1400" dirty="0">
                <a:solidFill>
                  <a:schemeClr val="tx1"/>
                </a:solidFill>
              </a:rPr>
              <a:t>(مترادفات)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13A414-E3F7-41AE-8EDD-C37771B99C37}"/>
              </a:ext>
            </a:extLst>
          </p:cNvPr>
          <p:cNvSpPr/>
          <p:nvPr/>
        </p:nvSpPr>
        <p:spPr>
          <a:xfrm>
            <a:off x="3259208" y="2014283"/>
            <a:ext cx="1390780" cy="8690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u="sng" dirty="0">
                <a:solidFill>
                  <a:srgbClr val="0070C0"/>
                </a:solidFill>
              </a:rPr>
              <a:t>may</a:t>
            </a:r>
            <a:r>
              <a:rPr lang="en-US" sz="1600" b="1" dirty="0">
                <a:solidFill>
                  <a:srgbClr val="2542BD"/>
                </a:solidFill>
              </a:rPr>
              <a:t> </a:t>
            </a:r>
            <a:r>
              <a:rPr lang="en-US" sz="1600" b="1" dirty="0">
                <a:solidFill>
                  <a:schemeClr val="tx1"/>
                </a:solidFill>
              </a:rPr>
              <a:t>occur</a:t>
            </a:r>
            <a:r>
              <a:rPr lang="en-US" sz="1600" b="1" dirty="0">
                <a:solidFill>
                  <a:srgbClr val="2542BD"/>
                </a:solidFill>
              </a:rPr>
              <a:t> </a:t>
            </a:r>
            <a:r>
              <a:rPr lang="en-US" sz="1600" dirty="0"/>
              <a:t>in any other part of tube.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2C6E04C-240D-473A-ACF5-39D3C78A896B}"/>
              </a:ext>
            </a:extLst>
          </p:cNvPr>
          <p:cNvSpPr/>
          <p:nvPr/>
        </p:nvSpPr>
        <p:spPr>
          <a:xfrm>
            <a:off x="4740054" y="1999702"/>
            <a:ext cx="1390780" cy="8690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sz="1600" b="1" u="sng" dirty="0">
                <a:solidFill>
                  <a:srgbClr val="0070C0"/>
                </a:solidFill>
              </a:rPr>
              <a:t>Never</a:t>
            </a:r>
            <a:r>
              <a:rPr lang="en-US" sz="1600" b="1" dirty="0">
                <a:solidFill>
                  <a:schemeClr val="tx1"/>
                </a:solidFill>
              </a:rPr>
              <a:t> occurs in the uterine cavity.</a:t>
            </a:r>
          </a:p>
        </p:txBody>
      </p:sp>
      <p:sp>
        <p:nvSpPr>
          <p:cNvPr id="20" name="Wave 19">
            <a:extLst>
              <a:ext uri="{FF2B5EF4-FFF2-40B4-BE49-F238E27FC236}">
                <a16:creationId xmlns:a16="http://schemas.microsoft.com/office/drawing/2014/main" id="{073B945B-3BF0-4E7E-A35E-CB6F69B70E04}"/>
              </a:ext>
            </a:extLst>
          </p:cNvPr>
          <p:cNvSpPr/>
          <p:nvPr/>
        </p:nvSpPr>
        <p:spPr>
          <a:xfrm>
            <a:off x="6190584" y="2188397"/>
            <a:ext cx="4101738" cy="883612"/>
          </a:xfrm>
          <a:prstGeom prst="wav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1200" dirty="0">
                <a:solidFill>
                  <a:srgbClr val="FF0000"/>
                </a:solidFill>
              </a:rPr>
              <a:t>Chemical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200" dirty="0">
                <a:solidFill>
                  <a:srgbClr val="FF0000"/>
                </a:solidFill>
              </a:rPr>
              <a:t>signal</a:t>
            </a:r>
            <a:r>
              <a:rPr lang="en-US" sz="1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1200" dirty="0"/>
              <a:t>from oocyte attracts the sperms.</a:t>
            </a:r>
          </a:p>
          <a:p>
            <a:pPr algn="ctr">
              <a:defRPr/>
            </a:pPr>
            <a:r>
              <a:rPr lang="en-US" sz="1200" dirty="0">
                <a:solidFill>
                  <a:srgbClr val="FF0000"/>
                </a:solidFill>
              </a:rPr>
              <a:t>Peristaltic</a:t>
            </a:r>
            <a:r>
              <a:rPr lang="en-US" sz="1200" dirty="0"/>
              <a:t> movement of the tube from medial to lateral.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B4B44D5-2BB7-45D4-9584-813D2E3A548A}"/>
              </a:ext>
            </a:extLst>
          </p:cNvPr>
          <p:cNvSpPr/>
          <p:nvPr/>
        </p:nvSpPr>
        <p:spPr>
          <a:xfrm>
            <a:off x="170907" y="3031357"/>
            <a:ext cx="124906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u="sng" dirty="0"/>
              <a:t>Phases :</a:t>
            </a:r>
            <a:endParaRPr lang="en-US" u="sng" dirty="0"/>
          </a:p>
        </p:txBody>
      </p:sp>
      <p:sp>
        <p:nvSpPr>
          <p:cNvPr id="25" name="Speech Bubble: Rectangle with Corners Rounded 24">
            <a:extLst>
              <a:ext uri="{FF2B5EF4-FFF2-40B4-BE49-F238E27FC236}">
                <a16:creationId xmlns:a16="http://schemas.microsoft.com/office/drawing/2014/main" id="{DCE0451A-79D8-4F57-B695-7D073E2CACF1}"/>
              </a:ext>
            </a:extLst>
          </p:cNvPr>
          <p:cNvSpPr/>
          <p:nvPr/>
        </p:nvSpPr>
        <p:spPr>
          <a:xfrm>
            <a:off x="89352" y="2174242"/>
            <a:ext cx="1196067" cy="651589"/>
          </a:xfrm>
          <a:prstGeom prst="wedgeRoundRectCallout">
            <a:avLst>
              <a:gd name="adj1" fmla="val 75862"/>
              <a:gd name="adj2" fmla="val -20364"/>
              <a:gd name="adj3" fmla="val 16667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defRPr/>
            </a:pPr>
            <a:r>
              <a:rPr lang="en-US" sz="1400" dirty="0"/>
              <a:t>longest and widest part of the tube.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BFDE76EF-DC73-4568-99BF-D2EF4BACC9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1" r="342" b="13270"/>
          <a:stretch/>
        </p:blipFill>
        <p:spPr bwMode="auto">
          <a:xfrm>
            <a:off x="6412418" y="3105718"/>
            <a:ext cx="4817056" cy="349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Callout: Right Arrow 34">
            <a:extLst>
              <a:ext uri="{FF2B5EF4-FFF2-40B4-BE49-F238E27FC236}">
                <a16:creationId xmlns:a16="http://schemas.microsoft.com/office/drawing/2014/main" id="{88D6DE2F-706E-4B6F-ADB9-06AE9AD86679}"/>
              </a:ext>
            </a:extLst>
          </p:cNvPr>
          <p:cNvSpPr/>
          <p:nvPr/>
        </p:nvSpPr>
        <p:spPr>
          <a:xfrm>
            <a:off x="46858" y="3434517"/>
            <a:ext cx="2901059" cy="1567773"/>
          </a:xfrm>
          <a:prstGeom prst="rightArrowCallout">
            <a:avLst>
              <a:gd name="adj1" fmla="val 10006"/>
              <a:gd name="adj2" fmla="val 5003"/>
              <a:gd name="adj3" fmla="val 26666"/>
              <a:gd name="adj4" fmla="val 86780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charset="0"/>
              <a:buNone/>
              <a:defRPr/>
            </a:pPr>
            <a:r>
              <a:rPr lang="en-US" sz="135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1-  Passage </a:t>
            </a:r>
          </a:p>
          <a:p>
            <a:pPr>
              <a:buFont typeface="Arial" charset="0"/>
              <a:buNone/>
              <a:defRPr/>
            </a:pPr>
            <a:r>
              <a:rPr lang="en-US" sz="13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the sperm through the cells of the </a:t>
            </a:r>
            <a:r>
              <a:rPr lang="en-US" sz="1350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corona radiata </a:t>
            </a:r>
            <a:r>
              <a:rPr lang="en-US" sz="13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by </a:t>
            </a:r>
            <a:r>
              <a:rPr lang="en-US" sz="135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the effect of</a:t>
            </a:r>
            <a:r>
              <a:rPr lang="en-US" sz="13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:  </a:t>
            </a:r>
          </a:p>
          <a:p>
            <a:pPr>
              <a:buFont typeface="Arial" charset="0"/>
              <a:buNone/>
              <a:defRPr/>
            </a:pPr>
            <a:r>
              <a:rPr lang="en-US" sz="13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a) </a:t>
            </a:r>
            <a:r>
              <a:rPr lang="en-US" sz="1350" i="1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Hyaluronidase enzyme</a:t>
            </a:r>
            <a:r>
              <a:rPr lang="en-US" sz="135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13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secreted from  the sperms.</a:t>
            </a:r>
          </a:p>
          <a:p>
            <a:pPr>
              <a:buFont typeface="Arial" charset="0"/>
              <a:buNone/>
              <a:defRPr/>
            </a:pPr>
            <a:r>
              <a:rPr lang="en-US" sz="13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b) </a:t>
            </a:r>
            <a:r>
              <a:rPr lang="en-US" sz="135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By</a:t>
            </a:r>
            <a:r>
              <a:rPr lang="en-US" sz="13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movement </a:t>
            </a:r>
            <a:r>
              <a:rPr lang="en-US" sz="135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its  tail.</a:t>
            </a:r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5" name="Callout: Right Arrow 44">
            <a:extLst>
              <a:ext uri="{FF2B5EF4-FFF2-40B4-BE49-F238E27FC236}">
                <a16:creationId xmlns:a16="http://schemas.microsoft.com/office/drawing/2014/main" id="{9A50BBD0-C366-4E95-A8DC-F1E5AB2C91B7}"/>
              </a:ext>
            </a:extLst>
          </p:cNvPr>
          <p:cNvSpPr/>
          <p:nvPr/>
        </p:nvSpPr>
        <p:spPr>
          <a:xfrm>
            <a:off x="2658191" y="3444962"/>
            <a:ext cx="2063521" cy="1181017"/>
          </a:xfrm>
          <a:prstGeom prst="rightArrowCallout">
            <a:avLst>
              <a:gd name="adj1" fmla="val 9466"/>
              <a:gd name="adj2" fmla="val 4733"/>
              <a:gd name="adj3" fmla="val 25000"/>
              <a:gd name="adj4" fmla="val 8125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>
              <a:buFont typeface="Arial" charset="0"/>
              <a:buNone/>
              <a:defRPr/>
            </a:pPr>
            <a:r>
              <a:rPr lang="en-US" sz="135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2-  Penetration </a:t>
            </a:r>
          </a:p>
          <a:p>
            <a:pPr>
              <a:buFont typeface="Arial" charset="0"/>
              <a:buNone/>
              <a:defRPr/>
            </a:pPr>
            <a:r>
              <a:rPr lang="en-US" sz="13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the zona pellucida by </a:t>
            </a:r>
            <a:r>
              <a:rPr lang="en-US" sz="135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acrosine</a:t>
            </a:r>
            <a:r>
              <a:rPr lang="en-US" sz="13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(a substance secreted from </a:t>
            </a:r>
            <a:r>
              <a:rPr lang="en-US" sz="1350" u="sng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acrosomal</a:t>
            </a:r>
            <a:r>
              <a:rPr lang="en-US" sz="1350" u="sng" dirty="0">
                <a:solidFill>
                  <a:schemeClr val="tx1">
                    <a:lumMod val="95000"/>
                    <a:lumOff val="5000"/>
                  </a:schemeClr>
                </a:solidFill>
              </a:rPr>
              <a:t> cap)</a:t>
            </a:r>
            <a:r>
              <a:rPr lang="en-US" sz="13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46" name="Callout: Right Arrow 45">
            <a:extLst>
              <a:ext uri="{FF2B5EF4-FFF2-40B4-BE49-F238E27FC236}">
                <a16:creationId xmlns:a16="http://schemas.microsoft.com/office/drawing/2014/main" id="{5D9E62F2-564C-4934-8F4F-CF38A2C9484D}"/>
              </a:ext>
            </a:extLst>
          </p:cNvPr>
          <p:cNvSpPr/>
          <p:nvPr/>
        </p:nvSpPr>
        <p:spPr>
          <a:xfrm rot="5400000">
            <a:off x="4169620" y="3677909"/>
            <a:ext cx="1622576" cy="1156683"/>
          </a:xfrm>
          <a:prstGeom prst="rightArrowCallout">
            <a:avLst>
              <a:gd name="adj1" fmla="val 15854"/>
              <a:gd name="adj2" fmla="val 7927"/>
              <a:gd name="adj3" fmla="val 25000"/>
              <a:gd name="adj4" fmla="val 81259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vert="vert270" rtlCol="0" anchor="t"/>
          <a:lstStyle/>
          <a:p>
            <a:pPr>
              <a:buFont typeface="Arial" charset="0"/>
              <a:buNone/>
              <a:defRPr/>
            </a:pPr>
            <a:r>
              <a:rPr lang="en-US" sz="135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3-  Fusion </a:t>
            </a:r>
          </a:p>
          <a:p>
            <a:pPr>
              <a:buFont typeface="Arial" charset="0"/>
              <a:buNone/>
              <a:defRPr/>
            </a:pPr>
            <a:r>
              <a:rPr lang="en-US" sz="13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the plasma membranes of the oocyte and the sperm.</a:t>
            </a:r>
          </a:p>
        </p:txBody>
      </p:sp>
      <p:sp>
        <p:nvSpPr>
          <p:cNvPr id="47" name="Callout: Right Arrow 46">
            <a:extLst>
              <a:ext uri="{FF2B5EF4-FFF2-40B4-BE49-F238E27FC236}">
                <a16:creationId xmlns:a16="http://schemas.microsoft.com/office/drawing/2014/main" id="{D8A97C9A-1FCB-4C75-9F07-0A936EA4FEA4}"/>
              </a:ext>
            </a:extLst>
          </p:cNvPr>
          <p:cNvSpPr/>
          <p:nvPr/>
        </p:nvSpPr>
        <p:spPr>
          <a:xfrm flipH="1">
            <a:off x="3471345" y="4853238"/>
            <a:ext cx="2310619" cy="1439654"/>
          </a:xfrm>
          <a:prstGeom prst="rightArrowCallout">
            <a:avLst>
              <a:gd name="adj1" fmla="val 8319"/>
              <a:gd name="adj2" fmla="val 4470"/>
              <a:gd name="adj3" fmla="val 25000"/>
              <a:gd name="adj4" fmla="val 6497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charset="0"/>
              <a:buNone/>
              <a:defRPr/>
            </a:pPr>
            <a:r>
              <a:rPr lang="en-US" sz="135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4-  Completion </a:t>
            </a:r>
          </a:p>
          <a:p>
            <a:pPr>
              <a:buFont typeface="Arial" charset="0"/>
              <a:buNone/>
              <a:defRPr/>
            </a:pPr>
            <a:r>
              <a:rPr lang="en-US" sz="13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of the  second meiotic division of the oocyte which was arrested at </a:t>
            </a:r>
            <a:r>
              <a:rPr lang="en-US" sz="1350" dirty="0">
                <a:solidFill>
                  <a:srgbClr val="FF0000"/>
                </a:solidFill>
              </a:rPr>
              <a:t>metaphase</a:t>
            </a:r>
          </a:p>
        </p:txBody>
      </p:sp>
      <p:sp>
        <p:nvSpPr>
          <p:cNvPr id="51" name="Callout: Right Arrow 50">
            <a:extLst>
              <a:ext uri="{FF2B5EF4-FFF2-40B4-BE49-F238E27FC236}">
                <a16:creationId xmlns:a16="http://schemas.microsoft.com/office/drawing/2014/main" id="{D90EAB39-28CD-4312-A1F7-2D97A0662B93}"/>
              </a:ext>
            </a:extLst>
          </p:cNvPr>
          <p:cNvSpPr/>
          <p:nvPr/>
        </p:nvSpPr>
        <p:spPr>
          <a:xfrm flipH="1">
            <a:off x="2402704" y="5202208"/>
            <a:ext cx="1775032" cy="794327"/>
          </a:xfrm>
          <a:prstGeom prst="rightArrowCallout">
            <a:avLst>
              <a:gd name="adj1" fmla="val 18023"/>
              <a:gd name="adj2" fmla="val 9884"/>
              <a:gd name="adj3" fmla="val 25000"/>
              <a:gd name="adj4" fmla="val 6497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charset="0"/>
              <a:buNone/>
              <a:defRPr/>
            </a:pPr>
            <a:r>
              <a:rPr lang="en-US" sz="135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5-  Formation</a:t>
            </a:r>
          </a:p>
          <a:p>
            <a:pPr>
              <a:buFont typeface="Arial" charset="0"/>
              <a:buNone/>
              <a:defRPr/>
            </a:pPr>
            <a:r>
              <a:rPr lang="en-US" sz="13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of the female </a:t>
            </a:r>
            <a:r>
              <a:rPr lang="en-US" sz="1350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pronucleus</a:t>
            </a:r>
            <a:r>
              <a:rPr lang="en-US" sz="13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.</a:t>
            </a:r>
          </a:p>
        </p:txBody>
      </p:sp>
      <p:sp>
        <p:nvSpPr>
          <p:cNvPr id="26" name="Callout: Right Arrow 25">
            <a:extLst>
              <a:ext uri="{FF2B5EF4-FFF2-40B4-BE49-F238E27FC236}">
                <a16:creationId xmlns:a16="http://schemas.microsoft.com/office/drawing/2014/main" id="{AE2BEC13-AE99-41C4-A7F6-E9C43BB9A7D7}"/>
              </a:ext>
            </a:extLst>
          </p:cNvPr>
          <p:cNvSpPr/>
          <p:nvPr/>
        </p:nvSpPr>
        <p:spPr>
          <a:xfrm rot="5400000" flipH="1">
            <a:off x="1887175" y="5555000"/>
            <a:ext cx="986810" cy="1408912"/>
          </a:xfrm>
          <a:prstGeom prst="rightArrowCallout">
            <a:avLst>
              <a:gd name="adj1" fmla="val 15257"/>
              <a:gd name="adj2" fmla="val 9884"/>
              <a:gd name="adj3" fmla="val 25000"/>
              <a:gd name="adj4" fmla="val 62211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charset="0"/>
              <a:buNone/>
              <a:defRPr/>
            </a:pPr>
            <a:endParaRPr lang="en-US" sz="13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2" name="Explosion: 8 Points 51">
            <a:extLst>
              <a:ext uri="{FF2B5EF4-FFF2-40B4-BE49-F238E27FC236}">
                <a16:creationId xmlns:a16="http://schemas.microsoft.com/office/drawing/2014/main" id="{A8BAD72F-E114-4699-A10F-0962DE97675D}"/>
              </a:ext>
            </a:extLst>
          </p:cNvPr>
          <p:cNvSpPr/>
          <p:nvPr/>
        </p:nvSpPr>
        <p:spPr>
          <a:xfrm>
            <a:off x="11733" y="5002290"/>
            <a:ext cx="1821525" cy="1827399"/>
          </a:xfrm>
          <a:prstGeom prst="irregularSeal1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1350" dirty="0"/>
              <a:t>تجي اسئلة عن </a:t>
            </a:r>
            <a:r>
              <a:rPr lang="en-US" sz="1350" dirty="0"/>
              <a:t>phases and results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ADC882E-BA25-4523-8EC1-15AE7DEFED5E}"/>
              </a:ext>
            </a:extLst>
          </p:cNvPr>
          <p:cNvSpPr/>
          <p:nvPr/>
        </p:nvSpPr>
        <p:spPr>
          <a:xfrm>
            <a:off x="2024176" y="1567587"/>
            <a:ext cx="3587410" cy="353943"/>
          </a:xfrm>
          <a:prstGeom prst="rect">
            <a:avLst/>
          </a:prstGeom>
          <a:noFill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sz="500" b="0" i="0" u="none" strike="noStrike" baseline="0" dirty="0">
              <a:solidFill>
                <a:srgbClr val="0070C0"/>
              </a:solidFill>
              <a:latin typeface="Baskerville Old Face" panose="02020602080505020303" pitchFamily="18" charset="0"/>
            </a:endParaRPr>
          </a:p>
          <a:p>
            <a:r>
              <a:rPr lang="en-US" sz="1200" b="1" dirty="0">
                <a:solidFill>
                  <a:srgbClr val="0070C0"/>
                </a:solidFill>
                <a:latin typeface="Century Schoolbook" panose="02040604050505020304" pitchFamily="18" charset="0"/>
              </a:rPr>
              <a:t>Where Does Fertilization Normally Occur? 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3E21D6D-6BC0-458A-BCF5-B78B9212724D}"/>
              </a:ext>
            </a:extLst>
          </p:cNvPr>
          <p:cNvSpPr/>
          <p:nvPr/>
        </p:nvSpPr>
        <p:spPr>
          <a:xfrm>
            <a:off x="1753493" y="5212655"/>
            <a:ext cx="1183531" cy="78388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50" b="1" dirty="0">
                <a:solidFill>
                  <a:schemeClr val="accent2">
                    <a:lumMod val="75000"/>
                  </a:schemeClr>
                </a:solidFill>
                <a:highlight>
                  <a:srgbClr val="FFFF00"/>
                </a:highlight>
              </a:rPr>
              <a:t>6- formation</a:t>
            </a:r>
          </a:p>
          <a:p>
            <a:pPr algn="ctr"/>
            <a:r>
              <a:rPr lang="en-US" sz="1350" dirty="0"/>
              <a:t>of the male </a:t>
            </a:r>
            <a:r>
              <a:rPr lang="en-US" sz="1350" dirty="0" err="1"/>
              <a:t>pronuleus</a:t>
            </a:r>
            <a:endParaRPr lang="en-US" sz="135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40D92B-4661-4C5B-9BD2-AD7890AE5008}"/>
              </a:ext>
            </a:extLst>
          </p:cNvPr>
          <p:cNvSpPr/>
          <p:nvPr/>
        </p:nvSpPr>
        <p:spPr>
          <a:xfrm>
            <a:off x="1519187" y="6206900"/>
            <a:ext cx="17441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D78C0C"/>
                </a:solidFill>
                <a:highlight>
                  <a:srgbClr val="FFFF00"/>
                </a:highlight>
                <a:latin typeface="Calibri" panose="020F0502020204030204" pitchFamily="34" charset="0"/>
              </a:rPr>
              <a:t>7- Union </a:t>
            </a:r>
          </a:p>
          <a:p>
            <a:pPr algn="ctr"/>
            <a:r>
              <a:rPr lang="en-US" sz="1400" dirty="0">
                <a:latin typeface="Calibri" panose="020F0502020204030204" pitchFamily="34" charset="0"/>
              </a:rPr>
              <a:t>of the 2 </a:t>
            </a:r>
            <a:r>
              <a:rPr lang="en-US" sz="1400" dirty="0" err="1">
                <a:solidFill>
                  <a:srgbClr val="FF0000"/>
                </a:solidFill>
                <a:latin typeface="Calibri" panose="020F0502020204030204" pitchFamily="34" charset="0"/>
              </a:rPr>
              <a:t>pronuleii</a:t>
            </a:r>
            <a:r>
              <a:rPr lang="en-US" sz="1400" dirty="0">
                <a:latin typeface="Calibri" panose="020F0502020204030204" pitchFamily="34" charset="0"/>
              </a:rPr>
              <a:t>. </a:t>
            </a:r>
            <a:endParaRPr lang="en-US" sz="1400" dirty="0"/>
          </a:p>
        </p:txBody>
      </p:sp>
      <p:pic>
        <p:nvPicPr>
          <p:cNvPr id="24" name="Picture 6" descr="Fallopian tube">
            <a:extLst>
              <a:ext uri="{FF2B5EF4-FFF2-40B4-BE49-F238E27FC236}">
                <a16:creationId xmlns:a16="http://schemas.microsoft.com/office/drawing/2014/main" id="{DEB522A8-473C-4567-9E36-78BDB9C7C7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4399" y="863104"/>
            <a:ext cx="3446947" cy="1466570"/>
          </a:xfrm>
          <a:prstGeom prst="rect">
            <a:avLst/>
          </a:prstGeom>
          <a:noFill/>
          <a:ln>
            <a:solidFill>
              <a:schemeClr val="tx1">
                <a:lumMod val="50000"/>
              </a:schemeClr>
            </a:solidFill>
          </a:ln>
          <a:extLst/>
        </p:spPr>
      </p:pic>
    </p:spTree>
    <p:extLst>
      <p:ext uri="{BB962C8B-B14F-4D97-AF65-F5344CB8AC3E}">
        <p14:creationId xmlns:p14="http://schemas.microsoft.com/office/powerpoint/2010/main" val="15240578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9CD12E5-F010-4A4F-A684-9239F96451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2344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A5A031E-17E3-497D-B209-815594F9A7A2}"/>
              </a:ext>
            </a:extLst>
          </p:cNvPr>
          <p:cNvSpPr/>
          <p:nvPr/>
        </p:nvSpPr>
        <p:spPr>
          <a:xfrm>
            <a:off x="120073" y="277204"/>
            <a:ext cx="2584810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CHROMOSOMES IN THE ZYGOTE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E363015-C31E-4187-AFB0-25304D377044}"/>
              </a:ext>
            </a:extLst>
          </p:cNvPr>
          <p:cNvSpPr/>
          <p:nvPr/>
        </p:nvSpPr>
        <p:spPr>
          <a:xfrm>
            <a:off x="120073" y="611847"/>
            <a:ext cx="9467272" cy="95410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Zygote</a:t>
            </a:r>
            <a:r>
              <a:rPr lang="en-US" sz="1400" b="1" dirty="0"/>
              <a:t> is genetically unique. (</a:t>
            </a:r>
            <a:r>
              <a:rPr lang="en-US" sz="1400" b="1" dirty="0">
                <a:solidFill>
                  <a:srgbClr val="FF0000"/>
                </a:solidFill>
              </a:rPr>
              <a:t>why ?</a:t>
            </a:r>
            <a:r>
              <a:rPr lang="en-US" sz="1400" b="1" dirty="0">
                <a:solidFill>
                  <a:schemeClr val="tx1"/>
                </a:solidFill>
              </a:rPr>
              <a:t>)</a:t>
            </a:r>
          </a:p>
          <a:p>
            <a:pPr>
              <a:defRPr/>
            </a:pPr>
            <a:r>
              <a:rPr lang="ar-SA" sz="1400" b="1" dirty="0"/>
              <a:t>     </a:t>
            </a:r>
            <a:r>
              <a:rPr lang="en-US" sz="1400" b="1" dirty="0"/>
              <a:t>Half of its chromosomes comes from the </a:t>
            </a:r>
            <a:r>
              <a:rPr lang="en-US" sz="1400" b="1" dirty="0">
                <a:solidFill>
                  <a:srgbClr val="FF0000"/>
                </a:solidFill>
              </a:rPr>
              <a:t>father</a:t>
            </a:r>
            <a:r>
              <a:rPr lang="en-US" sz="1400" b="1" dirty="0"/>
              <a:t> and the other half comes from the </a:t>
            </a:r>
            <a:r>
              <a:rPr lang="en-US" sz="1400" b="1" dirty="0">
                <a:solidFill>
                  <a:srgbClr val="FF0000"/>
                </a:solidFill>
              </a:rPr>
              <a:t>mother</a:t>
            </a:r>
            <a:r>
              <a:rPr lang="en-US" sz="1400" b="1" dirty="0"/>
              <a:t>.</a:t>
            </a:r>
          </a:p>
          <a:p>
            <a:pPr>
              <a:defRPr/>
            </a:pPr>
            <a:r>
              <a:rPr lang="en-US" sz="1400" b="1" dirty="0"/>
              <a:t> -  New combination is formed which is different  from either of the parents.</a:t>
            </a:r>
          </a:p>
          <a:p>
            <a:pPr>
              <a:defRPr/>
            </a:pPr>
            <a:r>
              <a:rPr lang="en-US" sz="1400" b="1" dirty="0"/>
              <a:t> -  This mechanism forms </a:t>
            </a:r>
            <a:r>
              <a:rPr lang="en-US" sz="1400" b="1" dirty="0">
                <a:solidFill>
                  <a:srgbClr val="FF0000"/>
                </a:solidFill>
              </a:rPr>
              <a:t>biparental inheritance </a:t>
            </a:r>
            <a:r>
              <a:rPr lang="en-US" sz="1400" b="1" dirty="0"/>
              <a:t>and leads to </a:t>
            </a:r>
            <a:r>
              <a:rPr lang="en-US" sz="1400" b="1" dirty="0">
                <a:solidFill>
                  <a:srgbClr val="FF0000"/>
                </a:solidFill>
              </a:rPr>
              <a:t>variation</a:t>
            </a:r>
            <a:r>
              <a:rPr lang="en-US" sz="1400" b="1" dirty="0"/>
              <a:t> of the human species.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F1E2DE-6436-4E11-8D05-BB024CEFBDEC}"/>
              </a:ext>
            </a:extLst>
          </p:cNvPr>
          <p:cNvSpPr/>
          <p:nvPr/>
        </p:nvSpPr>
        <p:spPr>
          <a:xfrm>
            <a:off x="237160" y="1995689"/>
            <a:ext cx="1533625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b="1" dirty="0"/>
              <a:t>Sex of the Embryo</a:t>
            </a:r>
            <a:endParaRPr lang="en-US" sz="14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2BE69D-D06C-4E49-B6CD-DC911BE8CF70}"/>
              </a:ext>
            </a:extLst>
          </p:cNvPr>
          <p:cNvSpPr/>
          <p:nvPr/>
        </p:nvSpPr>
        <p:spPr>
          <a:xfrm>
            <a:off x="237160" y="2366174"/>
            <a:ext cx="9350185" cy="73866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buFontTx/>
              <a:buChar char="•"/>
              <a:defRPr/>
            </a:pPr>
            <a:r>
              <a:rPr lang="en-US" sz="1400" b="1" dirty="0"/>
              <a:t>Embryo's chromosomal sex is determined at the time of fertilization  ,, (</a:t>
            </a:r>
            <a:r>
              <a:rPr lang="en-US" sz="1400" b="1" dirty="0">
                <a:solidFill>
                  <a:srgbClr val="FF0000"/>
                </a:solidFill>
              </a:rPr>
              <a:t>How?</a:t>
            </a:r>
            <a:r>
              <a:rPr lang="en-US" sz="1400" b="1" dirty="0"/>
              <a:t>)</a:t>
            </a:r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/>
              <a:t>by genetic studies.</a:t>
            </a:r>
          </a:p>
          <a:p>
            <a:pPr>
              <a:buFontTx/>
              <a:buChar char="•"/>
              <a:defRPr/>
            </a:pPr>
            <a:r>
              <a:rPr lang="en-US" sz="1400" b="1" dirty="0">
                <a:solidFill>
                  <a:srgbClr val="FF0000"/>
                </a:solidFill>
              </a:rPr>
              <a:t>Sex</a:t>
            </a:r>
            <a:r>
              <a:rPr lang="en-US" sz="1400" b="1" dirty="0"/>
              <a:t> is </a:t>
            </a:r>
            <a:r>
              <a:rPr lang="en-US" sz="1400" b="1" dirty="0">
                <a:solidFill>
                  <a:srgbClr val="FF0000"/>
                </a:solidFill>
              </a:rPr>
              <a:t>determined</a:t>
            </a:r>
            <a:r>
              <a:rPr lang="en-US" sz="1400" b="1" dirty="0"/>
              <a:t> by the </a:t>
            </a:r>
            <a:r>
              <a:rPr lang="en-US" sz="1400" b="1" dirty="0">
                <a:solidFill>
                  <a:srgbClr val="FF0000"/>
                </a:solidFill>
              </a:rPr>
              <a:t>type of sperm </a:t>
            </a:r>
            <a:r>
              <a:rPr lang="en-US" sz="1400" b="1" dirty="0"/>
              <a:t>(X or Y) that fertilizes the oocyte.</a:t>
            </a:r>
          </a:p>
          <a:p>
            <a:pPr>
              <a:buFontTx/>
              <a:buChar char="•"/>
              <a:defRPr/>
            </a:pPr>
            <a:r>
              <a:rPr lang="en-US" sz="1400" b="1" dirty="0"/>
              <a:t>So, it is the </a:t>
            </a:r>
            <a:r>
              <a:rPr lang="en-US" sz="1400" b="1" dirty="0">
                <a:solidFill>
                  <a:srgbClr val="FF0000"/>
                </a:solidFill>
              </a:rPr>
              <a:t>father</a:t>
            </a:r>
            <a:r>
              <a:rPr lang="en-US" sz="1400" b="1" dirty="0"/>
              <a:t> whose gamete decides the sex.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3FEA1EB-5003-4F8A-B83B-A3CB1F0A2EF4}"/>
              </a:ext>
            </a:extLst>
          </p:cNvPr>
          <p:cNvSpPr/>
          <p:nvPr/>
        </p:nvSpPr>
        <p:spPr>
          <a:xfrm>
            <a:off x="120073" y="3658836"/>
            <a:ext cx="9467272" cy="52322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ar-SA" sz="1400" b="1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400" b="1" u="sng" dirty="0">
                <a:solidFill>
                  <a:srgbClr val="0000FF"/>
                </a:solidFill>
                <a:latin typeface="Arial" charset="0"/>
                <a:cs typeface="Arial" charset="0"/>
              </a:rPr>
              <a:t>Zonal reaction </a:t>
            </a:r>
            <a:r>
              <a:rPr lang="en-US" sz="1400" b="1" dirty="0">
                <a:solidFill>
                  <a:srgbClr val="0000FF"/>
                </a:solidFill>
                <a:latin typeface="Arial" charset="0"/>
                <a:cs typeface="Arial" charset="0"/>
              </a:rPr>
              <a:t>:</a:t>
            </a:r>
            <a:r>
              <a:rPr lang="en-US" sz="1400" dirty="0">
                <a:solidFill>
                  <a:srgbClr val="0000FF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>
                <a:latin typeface="Arial" charset="0"/>
                <a:cs typeface="Arial" charset="0"/>
              </a:rPr>
              <a:t>it is a change in properties of zona pellucida that makes it </a:t>
            </a:r>
            <a:r>
              <a:rPr lang="en-US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impermeable</a:t>
            </a:r>
            <a:r>
              <a:rPr lang="en-US" sz="1400" dirty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en-US" sz="1400" dirty="0">
                <a:latin typeface="Arial" charset="0"/>
                <a:cs typeface="Arial" charset="0"/>
              </a:rPr>
              <a:t>to other sperms.( allows only one sperm to enter 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FA6FB4B-4099-4AC0-BD0C-24B3E189FB16}"/>
              </a:ext>
            </a:extLst>
          </p:cNvPr>
          <p:cNvSpPr/>
          <p:nvPr/>
        </p:nvSpPr>
        <p:spPr>
          <a:xfrm>
            <a:off x="204833" y="4582166"/>
            <a:ext cx="1839350" cy="30777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Results of Fertilization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BADB7B-30DE-4564-BCE2-DEA838C29288}"/>
              </a:ext>
            </a:extLst>
          </p:cNvPr>
          <p:cNvSpPr/>
          <p:nvPr/>
        </p:nvSpPr>
        <p:spPr>
          <a:xfrm>
            <a:off x="120073" y="4928415"/>
            <a:ext cx="7269018" cy="8679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1400" b="1" dirty="0">
                <a:solidFill>
                  <a:srgbClr val="FF0000"/>
                </a:solidFill>
              </a:rPr>
              <a:t>Stimulates</a:t>
            </a:r>
            <a:r>
              <a:rPr lang="en-US" sz="1400" b="1" dirty="0">
                <a:solidFill>
                  <a:schemeClr val="tx1"/>
                </a:solidFill>
              </a:rPr>
              <a:t> the penetrated </a:t>
            </a:r>
            <a:r>
              <a:rPr lang="en-US" sz="1400" b="1" dirty="0">
                <a:solidFill>
                  <a:srgbClr val="FF0000"/>
                </a:solidFill>
              </a:rPr>
              <a:t>oocyte to complete  its 2</a:t>
            </a:r>
            <a:r>
              <a:rPr lang="en-US" sz="1400" b="1" baseline="30000" dirty="0">
                <a:solidFill>
                  <a:srgbClr val="FF0000"/>
                </a:solidFill>
              </a:rPr>
              <a:t>nd</a:t>
            </a:r>
            <a:r>
              <a:rPr lang="en-US" sz="1400" b="1" dirty="0">
                <a:solidFill>
                  <a:srgbClr val="FF0000"/>
                </a:solidFill>
              </a:rPr>
              <a:t> meiotic division.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1400" b="1" dirty="0">
                <a:solidFill>
                  <a:srgbClr val="FF0000"/>
                </a:solidFill>
              </a:rPr>
              <a:t>Restores</a:t>
            </a:r>
            <a:r>
              <a:rPr lang="en-US" sz="1400" b="1" dirty="0">
                <a:solidFill>
                  <a:schemeClr val="tx1"/>
                </a:solidFill>
              </a:rPr>
              <a:t> the normal </a:t>
            </a:r>
            <a:r>
              <a:rPr lang="en-US" sz="1400" b="1" dirty="0">
                <a:solidFill>
                  <a:srgbClr val="FF0000"/>
                </a:solidFill>
              </a:rPr>
              <a:t>diploid</a:t>
            </a:r>
            <a:r>
              <a:rPr lang="en-US" sz="1400" b="1" dirty="0">
                <a:solidFill>
                  <a:schemeClr val="tx1"/>
                </a:solidFill>
              </a:rPr>
              <a:t> number of chromosomes.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1400" b="1" dirty="0">
                <a:solidFill>
                  <a:srgbClr val="FF0000"/>
                </a:solidFill>
              </a:rPr>
              <a:t>Determines</a:t>
            </a:r>
            <a:r>
              <a:rPr lang="en-US" sz="1400" b="1" dirty="0">
                <a:solidFill>
                  <a:schemeClr val="tx1"/>
                </a:solidFill>
              </a:rPr>
              <a:t> the </a:t>
            </a:r>
            <a:r>
              <a:rPr lang="en-US" sz="1400" b="1" dirty="0">
                <a:solidFill>
                  <a:srgbClr val="FF0000"/>
                </a:solidFill>
              </a:rPr>
              <a:t>sex</a:t>
            </a:r>
            <a:r>
              <a:rPr lang="en-US" sz="1400" b="1" dirty="0">
                <a:solidFill>
                  <a:schemeClr val="tx1"/>
                </a:solidFill>
              </a:rPr>
              <a:t> of the embryo.</a:t>
            </a:r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  <a:defRPr/>
            </a:pPr>
            <a:r>
              <a:rPr lang="en-US" sz="1400" b="1" dirty="0">
                <a:solidFill>
                  <a:srgbClr val="FF0000"/>
                </a:solidFill>
              </a:rPr>
              <a:t>Initiates cleavage </a:t>
            </a:r>
            <a:r>
              <a:rPr lang="en-US" sz="1400" b="1" dirty="0">
                <a:solidFill>
                  <a:schemeClr val="tx1"/>
                </a:solidFill>
              </a:rPr>
              <a:t>(cell division) of the zygote</a:t>
            </a:r>
            <a:r>
              <a:rPr lang="en-US" sz="1400" b="1" dirty="0"/>
              <a:t>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EC37915-6B35-4BD2-A1D4-BBA56FD351E4}"/>
              </a:ext>
            </a:extLst>
          </p:cNvPr>
          <p:cNvCxnSpPr>
            <a:cxnSpLocks/>
          </p:cNvCxnSpPr>
          <p:nvPr/>
        </p:nvCxnSpPr>
        <p:spPr>
          <a:xfrm>
            <a:off x="21738" y="974217"/>
            <a:ext cx="36618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F702481-0BF5-44E5-BF91-FC6893EC800B}"/>
              </a:ext>
            </a:extLst>
          </p:cNvPr>
          <p:cNvSpPr/>
          <p:nvPr/>
        </p:nvSpPr>
        <p:spPr>
          <a:xfrm>
            <a:off x="9707417" y="3766527"/>
            <a:ext cx="2276765" cy="415529"/>
          </a:xfrm>
          <a:prstGeom prst="wedgeRoundRectCallout">
            <a:avLst>
              <a:gd name="adj1" fmla="val -67243"/>
              <a:gd name="adj2" fmla="val 2611"/>
              <a:gd name="adj3" fmla="val 16667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rgbClr val="FF0000"/>
                </a:solidFill>
                <a:latin typeface="Arial" charset="0"/>
                <a:cs typeface="Arial" charset="0"/>
              </a:rPr>
              <a:t>Zona</a:t>
            </a:r>
            <a:r>
              <a:rPr lang="en-US" sz="1400" b="1" dirty="0">
                <a:solidFill>
                  <a:schemeClr val="tx1"/>
                </a:solidFill>
                <a:latin typeface="Arial" charset="0"/>
                <a:cs typeface="Arial" charset="0"/>
              </a:rPr>
              <a:t>l reaction</a:t>
            </a:r>
            <a:r>
              <a:rPr lang="ar-SA" sz="1400" b="1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ar-SA" sz="1400" dirty="0">
                <a:solidFill>
                  <a:schemeClr val="tx1"/>
                </a:solidFill>
              </a:rPr>
              <a:t>للحفظ :  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Arial" charset="0"/>
                <a:cs typeface="Arial" charset="0"/>
              </a:rPr>
              <a:t>zona</a:t>
            </a:r>
            <a:r>
              <a:rPr lang="en-US" sz="1400" dirty="0">
                <a:solidFill>
                  <a:schemeClr val="tx1"/>
                </a:solidFill>
                <a:latin typeface="Arial" charset="0"/>
                <a:cs typeface="Arial" charset="0"/>
              </a:rPr>
              <a:t> pellucida </a:t>
            </a:r>
            <a:r>
              <a:rPr lang="ar-SA" sz="1400" b="1" dirty="0">
                <a:solidFill>
                  <a:schemeClr val="tx1"/>
                </a:solidFill>
                <a:latin typeface="Arial" charset="0"/>
                <a:cs typeface="Arial" charset="0"/>
              </a:rPr>
              <a:t>متعلق بـ </a:t>
            </a:r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7485B3D-2B79-477D-8350-E6EAA7AE53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47603" y="4304598"/>
            <a:ext cx="3879484" cy="2465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452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C388203-9642-492B-99A7-F5716BA557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234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8960" y="140012"/>
            <a:ext cx="9219755" cy="646331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/>
              <a:t>This single cell will undergo a multiple “mitotic” division to form (</a:t>
            </a:r>
            <a:r>
              <a:rPr lang="en-US" i="1" dirty="0" err="1"/>
              <a:t>Blastomeres</a:t>
            </a:r>
            <a:r>
              <a:rPr lang="en-US" i="1" dirty="0"/>
              <a:t>).</a:t>
            </a:r>
          </a:p>
          <a:p>
            <a:pPr algn="ctr"/>
            <a:r>
              <a:rPr lang="en-US" i="1" dirty="0"/>
              <a:t>After </a:t>
            </a:r>
            <a:r>
              <a:rPr lang="en-US" i="1" dirty="0">
                <a:solidFill>
                  <a:srgbClr val="FF0000"/>
                </a:solidFill>
              </a:rPr>
              <a:t>30 hours </a:t>
            </a:r>
            <a:r>
              <a:rPr lang="en-US" i="1" dirty="0"/>
              <a:t>of </a:t>
            </a:r>
            <a:r>
              <a:rPr lang="en-US" i="1" dirty="0" err="1"/>
              <a:t>fertlizition</a:t>
            </a:r>
            <a:r>
              <a:rPr lang="en-US" i="1" dirty="0"/>
              <a:t> , the cleavage begins</a:t>
            </a:r>
            <a:endParaRPr lang="ar-SA" dirty="0"/>
          </a:p>
        </p:txBody>
      </p:sp>
      <p:sp>
        <p:nvSpPr>
          <p:cNvPr id="3" name="TextBox 2"/>
          <p:cNvSpPr txBox="1"/>
          <p:nvPr/>
        </p:nvSpPr>
        <p:spPr>
          <a:xfrm>
            <a:off x="1712105" y="893488"/>
            <a:ext cx="3684105" cy="369332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/>
              <a:t>Cleavage of Zygote</a:t>
            </a:r>
            <a:endParaRPr lang="ar-SA" dirty="0"/>
          </a:p>
        </p:txBody>
      </p:sp>
      <p:pic>
        <p:nvPicPr>
          <p:cNvPr id="7" name="Picture 4" descr="Fertilization0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2496" y="3125098"/>
            <a:ext cx="4238861" cy="3683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عنصر نائب للمحتوى 4"/>
          <p:cNvPicPr>
            <a:picLocks noGrp="1"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293" y="1087310"/>
            <a:ext cx="3121007" cy="1987893"/>
          </a:xfrm>
          <a:prstGeom prst="rect">
            <a:avLst/>
          </a:prstGeom>
        </p:spPr>
      </p:pic>
      <p:graphicFrame>
        <p:nvGraphicFramePr>
          <p:cNvPr id="10" name="رسم تخطيطي 6">
            <a:extLst>
              <a:ext uri="{FF2B5EF4-FFF2-40B4-BE49-F238E27FC236}">
                <a16:creationId xmlns:a16="http://schemas.microsoft.com/office/drawing/2014/main" id="{792E78E9-3E0B-402C-99AF-01D80A75F7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0917882"/>
              </p:ext>
            </p:extLst>
          </p:nvPr>
        </p:nvGraphicFramePr>
        <p:xfrm>
          <a:off x="251789" y="4032415"/>
          <a:ext cx="6203601" cy="2775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11" name="رسم تخطيطي 10">
            <a:extLst>
              <a:ext uri="{FF2B5EF4-FFF2-40B4-BE49-F238E27FC236}">
                <a16:creationId xmlns:a16="http://schemas.microsoft.com/office/drawing/2014/main" id="{C5672F8B-6ECD-4EEF-9CD5-ED9440B1E2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8287804"/>
              </p:ext>
            </p:extLst>
          </p:nvPr>
        </p:nvGraphicFramePr>
        <p:xfrm>
          <a:off x="251789" y="1323253"/>
          <a:ext cx="6203601" cy="2648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2029569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9687745-34DE-4C63-9A8C-52D7303932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443"/>
            <a:ext cx="121823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5366" y="370197"/>
            <a:ext cx="3882887" cy="369332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Morula</a:t>
            </a:r>
            <a:endParaRPr lang="ar-SA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91" t="15342" r="40702" b="33667"/>
          <a:stretch/>
        </p:blipFill>
        <p:spPr>
          <a:xfrm>
            <a:off x="6700703" y="554863"/>
            <a:ext cx="4348989" cy="2830882"/>
          </a:xfrm>
          <a:prstGeom prst="rect">
            <a:avLst/>
          </a:prstGeom>
        </p:spPr>
      </p:pic>
      <p:pic>
        <p:nvPicPr>
          <p:cNvPr id="5" name="Picture 4" descr="sp17_0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t="11905"/>
          <a:stretch>
            <a:fillRect/>
          </a:stretch>
        </p:blipFill>
        <p:spPr bwMode="auto">
          <a:xfrm>
            <a:off x="5948531" y="3709302"/>
            <a:ext cx="5853332" cy="2775904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رسم تخطيطي 4">
            <a:extLst>
              <a:ext uri="{FF2B5EF4-FFF2-40B4-BE49-F238E27FC236}">
                <a16:creationId xmlns:a16="http://schemas.microsoft.com/office/drawing/2014/main" id="{6988A45C-AE6B-468F-94FE-A7885DFB21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8701221"/>
              </p:ext>
            </p:extLst>
          </p:nvPr>
        </p:nvGraphicFramePr>
        <p:xfrm>
          <a:off x="160038" y="862403"/>
          <a:ext cx="5628456" cy="57332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971715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69D1E6-7838-4776-AF1A-1B2A40DB93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2344" cy="6858000"/>
          </a:xfrm>
          <a:prstGeom prst="rect">
            <a:avLst/>
          </a:prstGeom>
        </p:spPr>
      </p:pic>
      <p:sp>
        <p:nvSpPr>
          <p:cNvPr id="6" name="عنوان 5"/>
          <p:cNvSpPr>
            <a:spLocks noGrp="1"/>
          </p:cNvSpPr>
          <p:nvPr>
            <p:ph type="title"/>
          </p:nvPr>
        </p:nvSpPr>
        <p:spPr>
          <a:xfrm>
            <a:off x="2057400" y="116632"/>
            <a:ext cx="8229600" cy="70609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The Mechanism</a:t>
            </a:r>
            <a:endParaRPr lang="ar-SA" dirty="0"/>
          </a:p>
        </p:txBody>
      </p:sp>
      <p:graphicFrame>
        <p:nvGraphicFramePr>
          <p:cNvPr id="9" name="رسم تخطيطي 8"/>
          <p:cNvGraphicFramePr/>
          <p:nvPr>
            <p:extLst>
              <p:ext uri="{D42A27DB-BD31-4B8C-83A1-F6EECF244321}">
                <p14:modId xmlns:p14="http://schemas.microsoft.com/office/powerpoint/2010/main" val="3972337528"/>
              </p:ext>
            </p:extLst>
          </p:nvPr>
        </p:nvGraphicFramePr>
        <p:xfrm>
          <a:off x="1783976" y="836712"/>
          <a:ext cx="8640960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" name="Picture 4" descr="sp17_0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6" t="11905"/>
          <a:stretch>
            <a:fillRect/>
          </a:stretch>
        </p:blipFill>
        <p:spPr bwMode="auto">
          <a:xfrm>
            <a:off x="1905000" y="4005064"/>
            <a:ext cx="8534400" cy="2624336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5172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D29D4C-BF77-4BC3-801C-7677795180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2344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04884" y="449709"/>
            <a:ext cx="3087757" cy="369332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BLASTOCYST</a:t>
            </a:r>
            <a:endParaRPr lang="ar-SA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Content Placeholder 4"/>
          <p:cNvPicPr>
            <a:picLocks noGrp="1"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041" y="4638489"/>
            <a:ext cx="4580598" cy="2159366"/>
          </a:xfrm>
          <a:prstGeom prst="rect">
            <a:avLst/>
          </a:prstGeom>
        </p:spPr>
      </p:pic>
      <p:pic>
        <p:nvPicPr>
          <p:cNvPr id="5" name="Content Placeholder 4" descr="Fertilization0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848" t="77605" r="15338"/>
          <a:stretch>
            <a:fillRect/>
          </a:stretch>
        </p:blipFill>
        <p:spPr>
          <a:xfrm>
            <a:off x="7391400" y="265043"/>
            <a:ext cx="4800600" cy="63246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pic>
      <p:graphicFrame>
        <p:nvGraphicFramePr>
          <p:cNvPr id="7" name="رسم تخطيطي 10">
            <a:extLst>
              <a:ext uri="{FF2B5EF4-FFF2-40B4-BE49-F238E27FC236}">
                <a16:creationId xmlns:a16="http://schemas.microsoft.com/office/drawing/2014/main" id="{1A4E8D4E-279E-4B8E-B3A3-877AB936ECC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89337346"/>
              </p:ext>
            </p:extLst>
          </p:nvPr>
        </p:nvGraphicFramePr>
        <p:xfrm>
          <a:off x="630455" y="634375"/>
          <a:ext cx="5688632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54976C3A-97D3-43DD-B777-85C1F6C261A4}"/>
              </a:ext>
            </a:extLst>
          </p:cNvPr>
          <p:cNvGrpSpPr/>
          <p:nvPr/>
        </p:nvGrpSpPr>
        <p:grpSpPr>
          <a:xfrm>
            <a:off x="676621" y="3400047"/>
            <a:ext cx="5596299" cy="1151002"/>
            <a:chOff x="0" y="562"/>
            <a:chExt cx="5596299" cy="1151002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3C57501-E09B-4460-A575-B90A0666CCDE}"/>
                </a:ext>
              </a:extLst>
            </p:cNvPr>
            <p:cNvSpPr/>
            <p:nvPr/>
          </p:nvSpPr>
          <p:spPr>
            <a:xfrm>
              <a:off x="0" y="562"/>
              <a:ext cx="5596299" cy="1151002"/>
            </a:xfrm>
            <a:prstGeom prst="rect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B035C88-4CC1-4AB5-8BF2-088701A5AB55}"/>
                </a:ext>
              </a:extLst>
            </p:cNvPr>
            <p:cNvSpPr txBox="1"/>
            <p:nvPr/>
          </p:nvSpPr>
          <p:spPr>
            <a:xfrm>
              <a:off x="0" y="562"/>
              <a:ext cx="5596299" cy="1151002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83820" tIns="83820" rIns="83820" bIns="83820" numCol="1" spcCol="1270" anchor="ctr" anchorCtr="0">
              <a:noAutofit/>
            </a:bodyPr>
            <a:lstStyle/>
            <a:p>
              <a:pPr marL="0" lvl="0" indent="0" algn="ctr" defTabSz="1466850" rtl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3300" kern="1200" dirty="0"/>
                <a:t>The cavity is called </a:t>
              </a:r>
              <a:r>
                <a:rPr lang="en-US" sz="3300" b="1" kern="1200" dirty="0" err="1">
                  <a:solidFill>
                    <a:srgbClr val="FF0000"/>
                  </a:solidFill>
                </a:rPr>
                <a:t>blastocystic</a:t>
              </a:r>
              <a:r>
                <a:rPr lang="en-US" sz="3300" kern="1200" dirty="0"/>
                <a:t> cavity  or </a:t>
              </a:r>
              <a:r>
                <a:rPr lang="en-US" sz="3300" kern="1200" dirty="0" err="1"/>
                <a:t>blastocele</a:t>
              </a:r>
              <a:r>
                <a:rPr lang="en-US" sz="3300" kern="1200" dirty="0"/>
                <a:t>.</a:t>
              </a:r>
              <a:endParaRPr lang="ar-SA" sz="3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8119306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079D757-F1EB-4BA4-B54D-9F398C62A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8234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32243" y="126189"/>
            <a:ext cx="2756453" cy="369332"/>
          </a:xfrm>
          <a:prstGeom prst="rect">
            <a:avLst/>
          </a:prstGeom>
          <a:noFill/>
          <a:ln w="952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wrap="square" rtlCol="1">
            <a:spAutoFit/>
          </a:bodyPr>
          <a:lstStyle/>
          <a:p>
            <a:pPr algn="ctr"/>
            <a:r>
              <a:rPr lang="en-US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charset="0"/>
                <a:cs typeface="Arial" charset="0"/>
              </a:rPr>
              <a:t>IMPLANTATION</a:t>
            </a:r>
            <a:endParaRPr lang="ar-SA" dirty="0"/>
          </a:p>
        </p:txBody>
      </p:sp>
      <p:graphicFrame>
        <p:nvGraphicFramePr>
          <p:cNvPr id="9" name="رسم تخطيطي 6">
            <a:extLst>
              <a:ext uri="{FF2B5EF4-FFF2-40B4-BE49-F238E27FC236}">
                <a16:creationId xmlns:a16="http://schemas.microsoft.com/office/drawing/2014/main" id="{3E51D651-236B-4A52-AC0C-FC1D3A9B0AC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49660685"/>
              </p:ext>
            </p:extLst>
          </p:nvPr>
        </p:nvGraphicFramePr>
        <p:xfrm>
          <a:off x="54590" y="-142229"/>
          <a:ext cx="12073163" cy="54242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48315" y="4609239"/>
            <a:ext cx="4485711" cy="214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4817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</TotalTime>
  <Words>1385</Words>
  <Application>Microsoft Office PowerPoint</Application>
  <PresentationFormat>Widescreen</PresentationFormat>
  <Paragraphs>172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_PDMS_Saleem_QuranFont</vt:lpstr>
      <vt:lpstr>Arial</vt:lpstr>
      <vt:lpstr>BankGothic Md BT</vt:lpstr>
      <vt:lpstr>Baskerville Old Face</vt:lpstr>
      <vt:lpstr>Calibri</vt:lpstr>
      <vt:lpstr>Calibri Light</vt:lpstr>
      <vt:lpstr>Century Schoolbook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Mechanism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Dana Al-Kadi</cp:lastModifiedBy>
  <cp:revision>59</cp:revision>
  <dcterms:created xsi:type="dcterms:W3CDTF">2017-09-30T15:42:13Z</dcterms:created>
  <dcterms:modified xsi:type="dcterms:W3CDTF">2017-10-12T23:51:11Z</dcterms:modified>
</cp:coreProperties>
</file>